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74" r:id="rId3"/>
    <p:sldId id="264" r:id="rId4"/>
    <p:sldId id="280" r:id="rId5"/>
    <p:sldId id="281" r:id="rId6"/>
    <p:sldId id="261" r:id="rId7"/>
    <p:sldId id="288" r:id="rId8"/>
    <p:sldId id="282" r:id="rId9"/>
    <p:sldId id="283" r:id="rId10"/>
    <p:sldId id="285" r:id="rId11"/>
    <p:sldId id="286" r:id="rId12"/>
    <p:sldId id="284" r:id="rId13"/>
    <p:sldId id="28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3E6"/>
    <a:srgbClr val="199CFF"/>
    <a:srgbClr val="57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B7D-894A-416C-BAE9-C97FBA0448B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9FB1-9D57-47E2-92CB-36462D772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73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B7D-894A-416C-BAE9-C97FBA0448B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9FB1-9D57-47E2-92CB-36462D772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71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B7D-894A-416C-BAE9-C97FBA0448B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9FB1-9D57-47E2-92CB-36462D772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02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77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3048141" y="-531242"/>
            <a:ext cx="1776196" cy="787247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8147"/>
            <a:ext cx="5711957" cy="63143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29581"/>
            <a:ext cx="5711957" cy="38404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6144288" y="2636912"/>
            <a:ext cx="1536171" cy="153617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83991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678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4784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68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B7D-894A-416C-BAE9-C97FBA0448B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9FB1-9D57-47E2-92CB-36462D772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78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B7D-894A-416C-BAE9-C97FBA0448B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9FB1-9D57-47E2-92CB-36462D772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58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B7D-894A-416C-BAE9-C97FBA0448B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9FB1-9D57-47E2-92CB-36462D772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5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B7D-894A-416C-BAE9-C97FBA0448B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9FB1-9D57-47E2-92CB-36462D772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87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B7D-894A-416C-BAE9-C97FBA0448B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9FB1-9D57-47E2-92CB-36462D772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7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B7D-894A-416C-BAE9-C97FBA0448B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9FB1-9D57-47E2-92CB-36462D772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13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B7D-894A-416C-BAE9-C97FBA0448B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9FB1-9D57-47E2-92CB-36462D772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5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B7D-894A-416C-BAE9-C97FBA0448B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9FB1-9D57-47E2-92CB-36462D772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61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CB7D-894A-416C-BAE9-C97FBA0448B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9FB1-9D57-47E2-92CB-36462D7724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1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F373C69-C787-4F6E-83CF-EF01EF2D8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54" y="0"/>
            <a:ext cx="10292146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38397ED-1414-4661-BE33-C8CA77F5E499}"/>
              </a:ext>
            </a:extLst>
          </p:cNvPr>
          <p:cNvSpPr/>
          <p:nvPr/>
        </p:nvSpPr>
        <p:spPr>
          <a:xfrm>
            <a:off x="1807778" y="0"/>
            <a:ext cx="10367893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2000">
                <a:schemeClr val="bg1">
                  <a:alpha val="75000"/>
                </a:schemeClr>
              </a:gs>
              <a:gs pos="59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C9B2BD-B590-4132-876E-CA66045DC4A0}"/>
              </a:ext>
            </a:extLst>
          </p:cNvPr>
          <p:cNvSpPr/>
          <p:nvPr/>
        </p:nvSpPr>
        <p:spPr>
          <a:xfrm>
            <a:off x="745444" y="1132980"/>
            <a:ext cx="42785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>
                <a:solidFill>
                  <a:srgbClr val="000000"/>
                </a:solidFill>
                <a:latin typeface="Perpetua" panose="02020502060401020303" pitchFamily="18" charset="0"/>
                <a:ea typeface="微軟正黑體" panose="020B0604030504040204" pitchFamily="34" charset="-120"/>
              </a:rPr>
              <a:t>大數據與商業分析</a:t>
            </a:r>
            <a:endParaRPr lang="en-US" altLang="zh-TW" sz="3600" dirty="0">
              <a:solidFill>
                <a:srgbClr val="000000"/>
              </a:solidFill>
              <a:latin typeface="Perpetua" panose="02020502060401020303" pitchFamily="18" charset="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solidFill>
                  <a:srgbClr val="000000"/>
                </a:solidFill>
                <a:latin typeface="Perpetua" panose="02020502060401020303" pitchFamily="18" charset="0"/>
                <a:ea typeface="微軟正黑體" panose="020B0604030504040204" pitchFamily="34" charset="-120"/>
              </a:rPr>
              <a:t>HW1</a:t>
            </a:r>
            <a:endParaRPr lang="zh-TW" altLang="en-US" sz="3600" dirty="0">
              <a:latin typeface="Perpetua" panose="020205020604010203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A4521B-10D6-49A0-9B67-F5E167D629AB}"/>
              </a:ext>
            </a:extLst>
          </p:cNvPr>
          <p:cNvSpPr/>
          <p:nvPr/>
        </p:nvSpPr>
        <p:spPr>
          <a:xfrm>
            <a:off x="1381005" y="3835619"/>
            <a:ext cx="2008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595959"/>
                </a:solidFill>
                <a:latin typeface="Arial" panose="020B0604020202020204" pitchFamily="34" charset="0"/>
              </a:rPr>
              <a:t>Group  23</a:t>
            </a:r>
            <a:endParaRPr lang="zh-TW" altLang="en-US" sz="2400" b="0" dirty="0"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69DA2B-A3A9-4E13-A54D-E5D31D025C54}"/>
              </a:ext>
            </a:extLst>
          </p:cNvPr>
          <p:cNvSpPr/>
          <p:nvPr/>
        </p:nvSpPr>
        <p:spPr>
          <a:xfrm>
            <a:off x="1807778" y="4408398"/>
            <a:ext cx="11830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方詅</a:t>
            </a:r>
            <a:endParaRPr lang="en-US" altLang="zh-TW" sz="2000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雷芸</a:t>
            </a:r>
            <a:endParaRPr lang="en-US" altLang="zh-TW" sz="2000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陳駿瑋</a:t>
            </a:r>
            <a:endParaRPr lang="en-US" altLang="zh-TW" sz="2000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0" dirty="0">
                <a:solidFill>
                  <a:srgbClr val="5959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王立宇</a:t>
            </a:r>
            <a:endParaRPr lang="zh-TW" altLang="en-US" sz="2000" b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蘇儀眞</a:t>
            </a:r>
            <a:endParaRPr lang="zh-TW" altLang="en-US" sz="2000" b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CF24802-611F-4545-B48E-BA9F3BB040C4}"/>
              </a:ext>
            </a:extLst>
          </p:cNvPr>
          <p:cNvCxnSpPr>
            <a:cxnSpLocks/>
          </p:cNvCxnSpPr>
          <p:nvPr/>
        </p:nvCxnSpPr>
        <p:spPr>
          <a:xfrm>
            <a:off x="1381005" y="4264142"/>
            <a:ext cx="2008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1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3568A5-41D4-48CD-8A69-34447648E230}"/>
              </a:ext>
            </a:extLst>
          </p:cNvPr>
          <p:cNvSpPr txBox="1"/>
          <p:nvPr/>
        </p:nvSpPr>
        <p:spPr>
          <a:xfrm>
            <a:off x="889348" y="576197"/>
            <a:ext cx="189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Topic 3</a:t>
            </a:r>
            <a:endParaRPr lang="zh-TW" altLang="en-US" sz="2400" i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3AFF89-AB57-4FDA-8FDE-378FB3F8DB56}"/>
              </a:ext>
            </a:extLst>
          </p:cNvPr>
          <p:cNvSpPr txBox="1"/>
          <p:nvPr/>
        </p:nvSpPr>
        <p:spPr>
          <a:xfrm>
            <a:off x="1492685" y="959429"/>
            <a:ext cx="189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51824C-A6B6-4EAB-BF72-85C942016323}"/>
              </a:ext>
            </a:extLst>
          </p:cNvPr>
          <p:cNvSpPr txBox="1"/>
          <p:nvPr/>
        </p:nvSpPr>
        <p:spPr>
          <a:xfrm>
            <a:off x="6772509" y="2012444"/>
            <a:ext cx="51805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篩選標準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卡方值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能了解關鍵事件及高頻討論內容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關鍵詞議題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政治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經濟發展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9DD0D7-3D5D-4B1D-BA2F-E8199FF27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25949"/>
              </p:ext>
            </p:extLst>
          </p:nvPr>
        </p:nvGraphicFramePr>
        <p:xfrm>
          <a:off x="479237" y="2069091"/>
          <a:ext cx="5689256" cy="366253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22314">
                  <a:extLst>
                    <a:ext uri="{9D8B030D-6E8A-4147-A177-3AD203B41FA5}">
                      <a16:colId xmlns:a16="http://schemas.microsoft.com/office/drawing/2014/main" val="1120753460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1342522771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2022052731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2996815669"/>
                    </a:ext>
                  </a:extLst>
                </a:gridCol>
              </a:tblGrid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keyword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keyword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20385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</a:t>
                      </a:r>
                    </a:p>
                  </a:txBody>
                  <a:tcPr marL="19050" marR="19050" marT="12700" marB="12700" anchor="b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台灣人</a:t>
                      </a:r>
                    </a:p>
                  </a:txBody>
                  <a:tcPr marL="19050" marR="19050" marT="12700" marB="12700" anchor="b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942062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候選人蔡英文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莫蘭蒂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569984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候選人朱立倫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梅姬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9486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國民黨總統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候選人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8320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總統候選人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颱風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958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民進黨總統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周子瑜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27433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朱立倫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暴風圈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74285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國際民航組織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造勢晚會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7822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兩岸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掃街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32532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候選人宋楚瑜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立委候選人</a:t>
                      </a:r>
                    </a:p>
                  </a:txBody>
                  <a:tcPr marL="19050" marR="19050" marT="12700" marB="127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77302"/>
                  </a:ext>
                </a:extLst>
              </a:tr>
            </a:tbl>
          </a:graphicData>
        </a:graphic>
      </p:graphicFrame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96500F-78D7-476A-A282-BD561083ADC9}"/>
              </a:ext>
            </a:extLst>
          </p:cNvPr>
          <p:cNvSpPr/>
          <p:nvPr/>
        </p:nvSpPr>
        <p:spPr>
          <a:xfrm rot="5400000">
            <a:off x="6547912" y="2120901"/>
            <a:ext cx="241300" cy="182497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6628462-79BD-443A-9C3E-3213222CB8F0}"/>
              </a:ext>
            </a:extLst>
          </p:cNvPr>
          <p:cNvSpPr/>
          <p:nvPr/>
        </p:nvSpPr>
        <p:spPr>
          <a:xfrm rot="5400000">
            <a:off x="6547911" y="3179002"/>
            <a:ext cx="241300" cy="182497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9E675B6-F39E-4804-B9A7-7E645109D6B3}"/>
              </a:ext>
            </a:extLst>
          </p:cNvPr>
          <p:cNvSpPr/>
          <p:nvPr/>
        </p:nvSpPr>
        <p:spPr>
          <a:xfrm rot="5400000">
            <a:off x="6547911" y="4301995"/>
            <a:ext cx="241300" cy="182497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02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3568A5-41D4-48CD-8A69-34447648E230}"/>
              </a:ext>
            </a:extLst>
          </p:cNvPr>
          <p:cNvSpPr txBox="1"/>
          <p:nvPr/>
        </p:nvSpPr>
        <p:spPr>
          <a:xfrm>
            <a:off x="889348" y="576197"/>
            <a:ext cx="189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Topic 4</a:t>
            </a:r>
            <a:endParaRPr lang="zh-TW" altLang="en-US" sz="2400" i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3AFF89-AB57-4FDA-8FDE-378FB3F8DB56}"/>
              </a:ext>
            </a:extLst>
          </p:cNvPr>
          <p:cNvSpPr txBox="1"/>
          <p:nvPr/>
        </p:nvSpPr>
        <p:spPr>
          <a:xfrm>
            <a:off x="1492685" y="959429"/>
            <a:ext cx="189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51824C-A6B6-4EAB-BF72-85C942016323}"/>
              </a:ext>
            </a:extLst>
          </p:cNvPr>
          <p:cNvSpPr txBox="1"/>
          <p:nvPr/>
        </p:nvSpPr>
        <p:spPr>
          <a:xfrm>
            <a:off x="6836305" y="2012444"/>
            <a:ext cx="51643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篩選標準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卡方值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能了解關鍵事件及高頻討論內容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關鍵詞議題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台積電的營運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其他產業龍頭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9DD0D7-3D5D-4B1D-BA2F-E8199FF27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16476"/>
              </p:ext>
            </p:extLst>
          </p:nvPr>
        </p:nvGraphicFramePr>
        <p:xfrm>
          <a:off x="543032" y="2069091"/>
          <a:ext cx="5689256" cy="364946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422314">
                  <a:extLst>
                    <a:ext uri="{9D8B030D-6E8A-4147-A177-3AD203B41FA5}">
                      <a16:colId xmlns:a16="http://schemas.microsoft.com/office/drawing/2014/main" val="1120753460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1342522771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2022052731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2996815669"/>
                    </a:ext>
                  </a:extLst>
                </a:gridCol>
              </a:tblGrid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keyword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keyword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20385"/>
                  </a:ext>
                </a:extLst>
              </a:tr>
              <a:tr h="319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大立光</a:t>
                      </a:r>
                    </a:p>
                  </a:txBody>
                  <a:tcPr marL="19050" marR="19050" marT="12700" marB="127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美股</a:t>
                      </a:r>
                    </a:p>
                  </a:txBody>
                  <a:tcPr marL="19050" marR="19050" marT="12700" marB="12700" anchor="b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942062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權值股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半導體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569984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台股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晶圓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9486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聯發科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電子股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8320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個股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晶圓代工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958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董事長張忠謀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蘋概股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27433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金融股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鴻海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74285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聯電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日月光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7822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外資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成交值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32532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加權指數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友達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77302"/>
                  </a:ext>
                </a:extLst>
              </a:tr>
            </a:tbl>
          </a:graphicData>
        </a:graphic>
      </p:graphicFrame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96500F-78D7-476A-A282-BD561083ADC9}"/>
              </a:ext>
            </a:extLst>
          </p:cNvPr>
          <p:cNvSpPr/>
          <p:nvPr/>
        </p:nvSpPr>
        <p:spPr>
          <a:xfrm rot="5400000">
            <a:off x="6611707" y="2120901"/>
            <a:ext cx="241300" cy="18249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6628462-79BD-443A-9C3E-3213222CB8F0}"/>
              </a:ext>
            </a:extLst>
          </p:cNvPr>
          <p:cNvSpPr/>
          <p:nvPr/>
        </p:nvSpPr>
        <p:spPr>
          <a:xfrm rot="5400000">
            <a:off x="6611706" y="3179002"/>
            <a:ext cx="241300" cy="18249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9E675B6-F39E-4804-B9A7-7E645109D6B3}"/>
              </a:ext>
            </a:extLst>
          </p:cNvPr>
          <p:cNvSpPr/>
          <p:nvPr/>
        </p:nvSpPr>
        <p:spPr>
          <a:xfrm rot="5400000">
            <a:off x="6611706" y="4301995"/>
            <a:ext cx="241300" cy="182497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05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3568A5-41D4-48CD-8A69-34447648E230}"/>
              </a:ext>
            </a:extLst>
          </p:cNvPr>
          <p:cNvSpPr txBox="1"/>
          <p:nvPr/>
        </p:nvSpPr>
        <p:spPr>
          <a:xfrm>
            <a:off x="889348" y="576197"/>
            <a:ext cx="189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Topic 5</a:t>
            </a:r>
            <a:endParaRPr lang="zh-TW" altLang="en-US" sz="2400" i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3AFF89-AB57-4FDA-8FDE-378FB3F8DB56}"/>
              </a:ext>
            </a:extLst>
          </p:cNvPr>
          <p:cNvSpPr txBox="1"/>
          <p:nvPr/>
        </p:nvSpPr>
        <p:spPr>
          <a:xfrm>
            <a:off x="1492685" y="959429"/>
            <a:ext cx="189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51824C-A6B6-4EAB-BF72-85C942016323}"/>
              </a:ext>
            </a:extLst>
          </p:cNvPr>
          <p:cNvSpPr txBox="1"/>
          <p:nvPr/>
        </p:nvSpPr>
        <p:spPr>
          <a:xfrm>
            <a:off x="6963895" y="2012444"/>
            <a:ext cx="4475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篩選標準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卡方值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較其他指標有意義、有關聯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關鍵詞議題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基本內容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經濟發展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9DD0D7-3D5D-4B1D-BA2F-E8199FF27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68207"/>
              </p:ext>
            </p:extLst>
          </p:nvPr>
        </p:nvGraphicFramePr>
        <p:xfrm>
          <a:off x="479237" y="2069091"/>
          <a:ext cx="5689256" cy="3662538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422314">
                  <a:extLst>
                    <a:ext uri="{9D8B030D-6E8A-4147-A177-3AD203B41FA5}">
                      <a16:colId xmlns:a16="http://schemas.microsoft.com/office/drawing/2014/main" val="1120753460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1342522771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2022052731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2996815669"/>
                    </a:ext>
                  </a:extLst>
                </a:gridCol>
              </a:tblGrid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keyword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keyword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20385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匯率</a:t>
                      </a:r>
                    </a:p>
                  </a:txBody>
                  <a:tcPr marL="19050" marR="19050" marT="12700" marB="1270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升值</a:t>
                      </a:r>
                    </a:p>
                  </a:txBody>
                  <a:tcPr marL="19050" marR="19050" marT="12700" marB="1270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942062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人民幣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新台幣兌美元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569984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美元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外匯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9486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美元匯率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台幣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8320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介在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中間價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958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人民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高低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27433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貶值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貨幣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74285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人民幣匯率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間價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7822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人民幣兌美元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中間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32532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台幣兌美元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新台幣匯率</a:t>
                      </a:r>
                    </a:p>
                  </a:txBody>
                  <a:tcPr marL="19050" marR="19050" marT="12700" marB="127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77302"/>
                  </a:ext>
                </a:extLst>
              </a:tr>
            </a:tbl>
          </a:graphicData>
        </a:graphic>
      </p:graphicFrame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96500F-78D7-476A-A282-BD561083ADC9}"/>
              </a:ext>
            </a:extLst>
          </p:cNvPr>
          <p:cNvSpPr/>
          <p:nvPr/>
        </p:nvSpPr>
        <p:spPr>
          <a:xfrm rot="5400000">
            <a:off x="6739297" y="2120901"/>
            <a:ext cx="241300" cy="18249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6628462-79BD-443A-9C3E-3213222CB8F0}"/>
              </a:ext>
            </a:extLst>
          </p:cNvPr>
          <p:cNvSpPr/>
          <p:nvPr/>
        </p:nvSpPr>
        <p:spPr>
          <a:xfrm rot="5400000">
            <a:off x="6739296" y="3179002"/>
            <a:ext cx="241300" cy="18249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9E675B6-F39E-4804-B9A7-7E645109D6B3}"/>
              </a:ext>
            </a:extLst>
          </p:cNvPr>
          <p:cNvSpPr/>
          <p:nvPr/>
        </p:nvSpPr>
        <p:spPr>
          <a:xfrm rot="5400000">
            <a:off x="6739296" y="4301995"/>
            <a:ext cx="241300" cy="18249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6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3568A5-41D4-48CD-8A69-34447648E230}"/>
              </a:ext>
            </a:extLst>
          </p:cNvPr>
          <p:cNvSpPr txBox="1"/>
          <p:nvPr/>
        </p:nvSpPr>
        <p:spPr>
          <a:xfrm>
            <a:off x="889348" y="576197"/>
            <a:ext cx="189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Topic 6</a:t>
            </a:r>
            <a:endParaRPr lang="zh-TW" altLang="en-US" sz="2400" i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3AFF89-AB57-4FDA-8FDE-378FB3F8DB56}"/>
              </a:ext>
            </a:extLst>
          </p:cNvPr>
          <p:cNvSpPr txBox="1"/>
          <p:nvPr/>
        </p:nvSpPr>
        <p:spPr>
          <a:xfrm>
            <a:off x="1492685" y="959429"/>
            <a:ext cx="189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日本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51824C-A6B6-4EAB-BF72-85C942016323}"/>
              </a:ext>
            </a:extLst>
          </p:cNvPr>
          <p:cNvSpPr txBox="1"/>
          <p:nvPr/>
        </p:nvSpPr>
        <p:spPr>
          <a:xfrm>
            <a:off x="7176545" y="2012444"/>
            <a:ext cx="44759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篩選標準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卡方值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較其他指標成詞、準確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關鍵詞議題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日本政治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東北亞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重大事件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9DD0D7-3D5D-4B1D-BA2F-E8199FF27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36626"/>
              </p:ext>
            </p:extLst>
          </p:nvPr>
        </p:nvGraphicFramePr>
        <p:xfrm>
          <a:off x="691887" y="2069091"/>
          <a:ext cx="5689256" cy="3662538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422314">
                  <a:extLst>
                    <a:ext uri="{9D8B030D-6E8A-4147-A177-3AD203B41FA5}">
                      <a16:colId xmlns:a16="http://schemas.microsoft.com/office/drawing/2014/main" val="1120753460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1342522771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2022052731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2996815669"/>
                    </a:ext>
                  </a:extLst>
                </a:gridCol>
              </a:tblGrid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keyword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keyword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20385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日本</a:t>
                      </a:r>
                    </a:p>
                  </a:txBody>
                  <a:tcPr marL="19050" marR="19050" marT="12700" marB="1270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日本的</a:t>
                      </a:r>
                    </a:p>
                  </a:txBody>
                  <a:tcPr marL="19050" marR="19050" marT="12700" marB="12700" anchor="b"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942062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蓮舫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電玩展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569984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慰安婦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試爆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9486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小桃阿嬤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日本央行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8320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北韓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日本人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958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東京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氫彈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27433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日本政府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安倍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74285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核試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產業革新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7822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夏普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溫泉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32532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日圓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郵票</a:t>
                      </a:r>
                    </a:p>
                  </a:txBody>
                  <a:tcPr marL="19050" marR="19050" marT="12700" marB="1270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77302"/>
                  </a:ext>
                </a:extLst>
              </a:tr>
            </a:tbl>
          </a:graphicData>
        </a:graphic>
      </p:graphicFrame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96500F-78D7-476A-A282-BD561083ADC9}"/>
              </a:ext>
            </a:extLst>
          </p:cNvPr>
          <p:cNvSpPr/>
          <p:nvPr/>
        </p:nvSpPr>
        <p:spPr>
          <a:xfrm rot="5400000">
            <a:off x="6951947" y="2120901"/>
            <a:ext cx="241300" cy="182497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6628462-79BD-443A-9C3E-3213222CB8F0}"/>
              </a:ext>
            </a:extLst>
          </p:cNvPr>
          <p:cNvSpPr/>
          <p:nvPr/>
        </p:nvSpPr>
        <p:spPr>
          <a:xfrm rot="5400000">
            <a:off x="6951946" y="3179002"/>
            <a:ext cx="241300" cy="182497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9E675B6-F39E-4804-B9A7-7E645109D6B3}"/>
              </a:ext>
            </a:extLst>
          </p:cNvPr>
          <p:cNvSpPr/>
          <p:nvPr/>
        </p:nvSpPr>
        <p:spPr>
          <a:xfrm rot="5400000">
            <a:off x="6951946" y="4301995"/>
            <a:ext cx="241300" cy="182497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09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782517" y="2923093"/>
            <a:ext cx="4626768" cy="76808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TW" altLang="en-US" sz="4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ko-KR" altLang="en-US" sz="4800" spc="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82517" y="3691178"/>
            <a:ext cx="4626768" cy="429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panose="02020502060401020303" pitchFamily="18" charset="0"/>
              </a:rPr>
              <a:t>Conclusion</a:t>
            </a:r>
            <a:endParaRPr lang="en-US" altLang="ko-KR" sz="2400" i="1" dirty="0">
              <a:solidFill>
                <a:schemeClr val="tx1">
                  <a:lumMod val="75000"/>
                  <a:lumOff val="25000"/>
                </a:schemeClr>
              </a:solidFill>
              <a:latin typeface="Perpetua" panose="02020502060401020303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8BFD31-D032-451D-96F1-C89560E0C5BB}"/>
              </a:ext>
            </a:extLst>
          </p:cNvPr>
          <p:cNvSpPr txBox="1"/>
          <p:nvPr/>
        </p:nvSpPr>
        <p:spPr>
          <a:xfrm>
            <a:off x="7883542" y="1783217"/>
            <a:ext cx="871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i="1" spc="600" dirty="0">
                <a:latin typeface="Agency FB" panose="020B0503020202020204" pitchFamily="34" charset="0"/>
              </a:rPr>
              <a:t>03</a:t>
            </a:r>
            <a:endParaRPr lang="zh-TW" altLang="en-US" sz="4400" i="1" spc="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6785851" y="0"/>
            <a:ext cx="4661840" cy="68580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8107117" y="1998724"/>
            <a:ext cx="466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流程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Demo</a:t>
            </a:r>
            <a:endParaRPr lang="en-US" altLang="ko-KR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8089539" y="1401657"/>
            <a:ext cx="466184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文字前處理</a:t>
            </a:r>
            <a:endParaRPr lang="ko-KR" altLang="en-US" sz="36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7067895" y="131580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i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01</a:t>
            </a:r>
            <a:endParaRPr lang="ko-KR" altLang="en-US" sz="4400" i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8107117" y="4108829"/>
            <a:ext cx="466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篩選標準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六大主題結果</a:t>
            </a:r>
            <a:endParaRPr lang="en-US" altLang="ko-KR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8089539" y="3464296"/>
            <a:ext cx="466184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關鍵詞篩選</a:t>
            </a:r>
            <a:endParaRPr lang="ko-KR" altLang="en-US" sz="36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7067895" y="336211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i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02</a:t>
            </a:r>
            <a:endParaRPr lang="ko-KR" altLang="en-US" sz="4400" i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8089539" y="5396301"/>
            <a:ext cx="466184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總結</a:t>
            </a:r>
            <a:endParaRPr lang="ko-KR" altLang="en-US" sz="36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7067895" y="529411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i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03</a:t>
            </a:r>
            <a:endParaRPr lang="ko-KR" altLang="en-US" sz="4400" i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426874" y="850503"/>
            <a:ext cx="304092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TW" sz="6000" b="1" u="sng" dirty="0">
                <a:solidFill>
                  <a:schemeClr val="bg1"/>
                </a:solidFill>
                <a:latin typeface="Perpetua" panose="02020502060401020303" pitchFamily="18" charset="0"/>
                <a:cs typeface="Arial" pitchFamily="34" charset="0"/>
              </a:rPr>
              <a:t>Outline</a:t>
            </a:r>
            <a:endParaRPr lang="ko-KR" altLang="en-US" sz="6000" b="1" u="sng" dirty="0">
              <a:solidFill>
                <a:schemeClr val="bg1"/>
              </a:solidFill>
              <a:latin typeface="Perpetua" panose="020205020604010203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898147"/>
            <a:ext cx="5711957" cy="631435"/>
          </a:xfrm>
        </p:spPr>
        <p:txBody>
          <a:bodyPr>
            <a:normAutofit lnSpcReduction="10000"/>
          </a:bodyPr>
          <a:lstStyle/>
          <a:p>
            <a:r>
              <a:rPr lang="zh-TW" altLang="en-US" sz="44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文字處理</a:t>
            </a:r>
            <a:endParaRPr lang="ko-KR" altLang="en-US" sz="4400" spc="300" dirty="0">
              <a:latin typeface="微軟正黑體" panose="020B0604030504040204" pitchFamily="34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sz="2800" i="1" dirty="0">
                <a:latin typeface="Perpetua" panose="02020502060401020303" pitchFamily="18" charset="0"/>
              </a:rPr>
              <a:t>Text Processing</a:t>
            </a:r>
            <a:endParaRPr lang="en-US" altLang="ko-KR" sz="2800" i="1" dirty="0">
              <a:latin typeface="Perpetua" panose="02020502060401020303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B426D2B-B941-471D-8D33-9396C8B3A42B}"/>
              </a:ext>
            </a:extLst>
          </p:cNvPr>
          <p:cNvSpPr/>
          <p:nvPr/>
        </p:nvSpPr>
        <p:spPr>
          <a:xfrm>
            <a:off x="6096001" y="2658141"/>
            <a:ext cx="1596156" cy="15045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41F5FE-C8C2-4AD7-A45F-F586F4838BC2}"/>
              </a:ext>
            </a:extLst>
          </p:cNvPr>
          <p:cNvSpPr txBox="1"/>
          <p:nvPr/>
        </p:nvSpPr>
        <p:spPr>
          <a:xfrm>
            <a:off x="6522575" y="3037858"/>
            <a:ext cx="871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i="1" spc="600" dirty="0">
                <a:latin typeface="Agency FB" panose="020B0503020202020204" pitchFamily="34" charset="0"/>
              </a:rPr>
              <a:t>01</a:t>
            </a:r>
            <a:endParaRPr lang="zh-TW" altLang="en-US" sz="4400" i="1" spc="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78372A3-481C-437D-8073-E7C63859B5B9}"/>
              </a:ext>
            </a:extLst>
          </p:cNvPr>
          <p:cNvSpPr/>
          <p:nvPr/>
        </p:nvSpPr>
        <p:spPr>
          <a:xfrm>
            <a:off x="446568" y="1360968"/>
            <a:ext cx="11322568" cy="5062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6409CE-2B6B-4368-8285-AFCDCDC622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549327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Text Preprocessing </a:t>
            </a:r>
            <a:r>
              <a:rPr lang="zh-TW" altLang="en-US" dirty="0"/>
              <a:t>程序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A73293D3-6EA7-4E90-8A37-A721186BE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256" t="35349" r="14709" b="17209"/>
          <a:stretch/>
        </p:blipFill>
        <p:spPr>
          <a:xfrm>
            <a:off x="446568" y="1204540"/>
            <a:ext cx="11426456" cy="53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898147"/>
            <a:ext cx="5711957" cy="631435"/>
          </a:xfrm>
        </p:spPr>
        <p:txBody>
          <a:bodyPr>
            <a:normAutofit lnSpcReduction="10000"/>
          </a:bodyPr>
          <a:lstStyle/>
          <a:p>
            <a:r>
              <a:rPr lang="zh-TW" altLang="en-US" sz="44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關鍵詞篩選</a:t>
            </a:r>
            <a:endParaRPr lang="ko-KR" altLang="en-US" sz="4400" spc="300" dirty="0">
              <a:latin typeface="微軟正黑體" panose="020B0604030504040204" pitchFamily="34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sz="2800" i="1" dirty="0">
                <a:latin typeface="Perpetua" panose="02020502060401020303" pitchFamily="18" charset="0"/>
              </a:rPr>
              <a:t>Screening of </a:t>
            </a:r>
            <a:r>
              <a:rPr lang="en-US" altLang="zh-TW" sz="2800" i="1" dirty="0" err="1">
                <a:latin typeface="Perpetua" panose="02020502060401020303" pitchFamily="18" charset="0"/>
              </a:rPr>
              <a:t>Kewwords</a:t>
            </a:r>
            <a:endParaRPr lang="en-US" altLang="ko-KR" sz="2800" i="1" dirty="0">
              <a:latin typeface="Perpetua" panose="02020502060401020303" pitchFamily="18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0A64879-1598-4E44-8977-2BB3B5AF5ACF}"/>
              </a:ext>
            </a:extLst>
          </p:cNvPr>
          <p:cNvSpPr/>
          <p:nvPr/>
        </p:nvSpPr>
        <p:spPr>
          <a:xfrm>
            <a:off x="6096001" y="2658141"/>
            <a:ext cx="1596156" cy="15045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41F5FE-C8C2-4AD7-A45F-F586F4838BC2}"/>
              </a:ext>
            </a:extLst>
          </p:cNvPr>
          <p:cNvSpPr txBox="1"/>
          <p:nvPr/>
        </p:nvSpPr>
        <p:spPr>
          <a:xfrm>
            <a:off x="6501310" y="3037858"/>
            <a:ext cx="871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i="1" spc="600" dirty="0">
                <a:latin typeface="Agency FB" panose="020B0503020202020204" pitchFamily="34" charset="0"/>
              </a:rPr>
              <a:t>02</a:t>
            </a:r>
            <a:endParaRPr lang="zh-TW" altLang="en-US" sz="4400" i="1" spc="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4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635256" y="356659"/>
            <a:ext cx="6556744" cy="8061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篩選標準說明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78509" y="1680734"/>
            <a:ext cx="4786111" cy="768349"/>
            <a:chOff x="5014865" y="1008782"/>
            <a:chExt cx="5697537" cy="576262"/>
          </a:xfrm>
        </p:grpSpPr>
        <p:sp>
          <p:nvSpPr>
            <p:cNvPr id="13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rgbClr val="57B7FF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직사각형 55"/>
          <p:cNvSpPr/>
          <p:nvPr/>
        </p:nvSpPr>
        <p:spPr>
          <a:xfrm>
            <a:off x="7150654" y="185121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成詞達義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6" name="타원 64"/>
          <p:cNvSpPr/>
          <p:nvPr/>
        </p:nvSpPr>
        <p:spPr>
          <a:xfrm>
            <a:off x="5946943" y="1642634"/>
            <a:ext cx="802428" cy="806449"/>
          </a:xfrm>
          <a:prstGeom prst="ellipse">
            <a:avLst/>
          </a:prstGeom>
          <a:solidFill>
            <a:srgbClr val="57B7FF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667" b="1" dirty="0"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5754" y="1753471"/>
            <a:ext cx="5448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878509" y="2928872"/>
            <a:ext cx="4786111" cy="768349"/>
            <a:chOff x="5014865" y="1008782"/>
            <a:chExt cx="5697537" cy="576262"/>
          </a:xfrm>
        </p:grpSpPr>
        <p:sp>
          <p:nvSpPr>
            <p:cNvPr id="19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rgbClr val="199CFF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직사각형 55"/>
          <p:cNvSpPr/>
          <p:nvPr/>
        </p:nvSpPr>
        <p:spPr>
          <a:xfrm>
            <a:off x="7190744" y="309935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主題相關性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2" name="타원 64"/>
          <p:cNvSpPr/>
          <p:nvPr/>
        </p:nvSpPr>
        <p:spPr>
          <a:xfrm>
            <a:off x="5946943" y="2890773"/>
            <a:ext cx="802428" cy="806449"/>
          </a:xfrm>
          <a:prstGeom prst="ellipse">
            <a:avLst/>
          </a:prstGeom>
          <a:solidFill>
            <a:srgbClr val="199CFF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667" b="1" dirty="0"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5754" y="3001609"/>
            <a:ext cx="5448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78509" y="4177011"/>
            <a:ext cx="4786111" cy="768349"/>
            <a:chOff x="5014865" y="1008782"/>
            <a:chExt cx="5697537" cy="576262"/>
          </a:xfrm>
        </p:grpSpPr>
        <p:sp>
          <p:nvSpPr>
            <p:cNvPr id="25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rgbClr val="0083E6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직사각형 55"/>
          <p:cNvSpPr/>
          <p:nvPr/>
        </p:nvSpPr>
        <p:spPr>
          <a:xfrm>
            <a:off x="7230833" y="434749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精確：排除空泛常用的詞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8" name="타원 64"/>
          <p:cNvSpPr/>
          <p:nvPr/>
        </p:nvSpPr>
        <p:spPr>
          <a:xfrm>
            <a:off x="5946943" y="4138912"/>
            <a:ext cx="802428" cy="806449"/>
          </a:xfrm>
          <a:prstGeom prst="ellipse">
            <a:avLst/>
          </a:prstGeom>
          <a:solidFill>
            <a:srgbClr val="0083E6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667" b="1" dirty="0"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5754" y="4249748"/>
            <a:ext cx="5448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8509" y="5425150"/>
            <a:ext cx="4786111" cy="768349"/>
            <a:chOff x="5014865" y="1008782"/>
            <a:chExt cx="5697537" cy="576262"/>
          </a:xfrm>
        </p:grpSpPr>
        <p:sp>
          <p:nvSpPr>
            <p:cNvPr id="31" name="AutoShape 92"/>
            <p:cNvSpPr>
              <a:spLocks noChangeArrowheads="1"/>
            </p:cNvSpPr>
            <p:nvPr/>
          </p:nvSpPr>
          <p:spPr bwMode="auto">
            <a:xfrm flipH="1">
              <a:off x="5014865" y="1008782"/>
              <a:ext cx="5697537" cy="576262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headEnd/>
              <a:tailEnd/>
            </a:ln>
            <a:effectLst>
              <a:outerShdw blurRad="76200" dist="2032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AutoShape 92"/>
            <p:cNvSpPr>
              <a:spLocks noChangeArrowheads="1"/>
            </p:cNvSpPr>
            <p:nvPr/>
          </p:nvSpPr>
          <p:spPr bwMode="auto">
            <a:xfrm flipH="1">
              <a:off x="5162502" y="1059582"/>
              <a:ext cx="5397500" cy="4746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직사각형 55"/>
          <p:cNvSpPr/>
          <p:nvPr/>
        </p:nvSpPr>
        <p:spPr>
          <a:xfrm>
            <a:off x="7270922" y="5595631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連接資訊充足：排除特定的詞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4" name="타원 64"/>
          <p:cNvSpPr/>
          <p:nvPr/>
        </p:nvSpPr>
        <p:spPr>
          <a:xfrm>
            <a:off x="5946943" y="5387050"/>
            <a:ext cx="802428" cy="806449"/>
          </a:xfrm>
          <a:prstGeom prst="ellipse">
            <a:avLst/>
          </a:prstGeom>
          <a:solidFill>
            <a:srgbClr val="0070C0"/>
          </a:solidFill>
          <a:ln/>
          <a:effectLst>
            <a:outerShdw blurRad="762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667" b="1" dirty="0"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5754" y="5497887"/>
            <a:ext cx="5448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026C797-FDCD-4F0E-BB9D-B4526BEE7CDE}"/>
              </a:ext>
            </a:extLst>
          </p:cNvPr>
          <p:cNvSpPr/>
          <p:nvPr/>
        </p:nvSpPr>
        <p:spPr>
          <a:xfrm>
            <a:off x="1439603" y="2360084"/>
            <a:ext cx="1686369" cy="1552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6DD878-B1A9-4111-8044-4FA00CE21AEF}"/>
              </a:ext>
            </a:extLst>
          </p:cNvPr>
          <p:cNvSpPr txBox="1"/>
          <p:nvPr/>
        </p:nvSpPr>
        <p:spPr>
          <a:xfrm>
            <a:off x="956930" y="2810588"/>
            <a:ext cx="270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u="sng" dirty="0">
                <a:solidFill>
                  <a:schemeClr val="bg1"/>
                </a:solidFill>
                <a:latin typeface="Perpetua" panose="02020502060401020303" pitchFamily="18" charset="0"/>
              </a:rPr>
              <a:t>keyword</a:t>
            </a:r>
            <a:endParaRPr lang="zh-TW" altLang="en-US" sz="3600" u="sng" dirty="0">
              <a:solidFill>
                <a:schemeClr val="bg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A237C8-159B-0646-B582-88619A459AB0}"/>
              </a:ext>
            </a:extLst>
          </p:cNvPr>
          <p:cNvSpPr/>
          <p:nvPr/>
        </p:nvSpPr>
        <p:spPr>
          <a:xfrm>
            <a:off x="639288" y="549234"/>
            <a:ext cx="10913424" cy="5759532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accent5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348885-5ED8-8146-8FC9-B8A0CE69ED81}"/>
              </a:ext>
            </a:extLst>
          </p:cNvPr>
          <p:cNvSpPr txBox="1">
            <a:spLocks/>
          </p:cNvSpPr>
          <p:nvPr/>
        </p:nvSpPr>
        <p:spPr>
          <a:xfrm>
            <a:off x="2817628" y="854484"/>
            <a:ext cx="6556744" cy="8061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各主題篩選標準</a:t>
            </a:r>
            <a:endParaRPr lang="en-US" sz="48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AB615F6-F09B-174D-AEC5-D56F697C3830}"/>
              </a:ext>
            </a:extLst>
          </p:cNvPr>
          <p:cNvSpPr txBox="1"/>
          <p:nvPr/>
        </p:nvSpPr>
        <p:spPr>
          <a:xfrm>
            <a:off x="2406061" y="1965919"/>
            <a:ext cx="189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zh-TW" altLang="en-US" sz="40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FEAD1D-4294-4849-9056-2EF82F008720}"/>
              </a:ext>
            </a:extLst>
          </p:cNvPr>
          <p:cNvSpPr txBox="1"/>
          <p:nvPr/>
        </p:nvSpPr>
        <p:spPr>
          <a:xfrm>
            <a:off x="7897686" y="2025000"/>
            <a:ext cx="189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zh-TW" altLang="en-US" sz="4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024B12-9638-F045-8D72-3A4EB781BCE0}"/>
              </a:ext>
            </a:extLst>
          </p:cNvPr>
          <p:cNvSpPr txBox="1"/>
          <p:nvPr/>
        </p:nvSpPr>
        <p:spPr>
          <a:xfrm>
            <a:off x="2516234" y="3465606"/>
            <a:ext cx="17812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銀行</a:t>
            </a:r>
            <a:endParaRPr kumimoji="1"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信用卡</a:t>
            </a:r>
            <a:endParaRPr kumimoji="1"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台灣</a:t>
            </a:r>
            <a:endParaRPr kumimoji="1"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台積電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B6D700-2B15-CB4C-B51D-E0443705E312}"/>
              </a:ext>
            </a:extLst>
          </p:cNvPr>
          <p:cNvSpPr txBox="1"/>
          <p:nvPr/>
        </p:nvSpPr>
        <p:spPr>
          <a:xfrm>
            <a:off x="7897686" y="3524687"/>
            <a:ext cx="1476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5.   </a:t>
            </a:r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匯率</a:t>
            </a:r>
            <a:endParaRPr kumimoji="1"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6.   </a:t>
            </a:r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日本</a:t>
            </a:r>
            <a:endParaRPr kumimoji="1"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E6709F7-EB00-3C4A-88D6-7266AD8D17FA}"/>
              </a:ext>
            </a:extLst>
          </p:cNvPr>
          <p:cNvCxnSpPr/>
          <p:nvPr/>
        </p:nvCxnSpPr>
        <p:spPr>
          <a:xfrm>
            <a:off x="6119751" y="2134589"/>
            <a:ext cx="0" cy="3099460"/>
          </a:xfrm>
          <a:prstGeom prst="line">
            <a:avLst/>
          </a:prstGeom>
          <a:ln w="12700">
            <a:prstDash val="lg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3568A5-41D4-48CD-8A69-34447648E230}"/>
              </a:ext>
            </a:extLst>
          </p:cNvPr>
          <p:cNvSpPr txBox="1"/>
          <p:nvPr/>
        </p:nvSpPr>
        <p:spPr>
          <a:xfrm>
            <a:off x="889348" y="576197"/>
            <a:ext cx="189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Topic 1</a:t>
            </a:r>
            <a:endParaRPr lang="zh-TW" altLang="en-US" sz="2400" i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3AFF89-AB57-4FDA-8FDE-378FB3F8DB56}"/>
              </a:ext>
            </a:extLst>
          </p:cNvPr>
          <p:cNvSpPr txBox="1"/>
          <p:nvPr/>
        </p:nvSpPr>
        <p:spPr>
          <a:xfrm>
            <a:off x="1492685" y="959429"/>
            <a:ext cx="189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銀行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51824C-A6B6-4EAB-BF72-85C942016323}"/>
              </a:ext>
            </a:extLst>
          </p:cNvPr>
          <p:cNvSpPr txBox="1"/>
          <p:nvPr/>
        </p:nvSpPr>
        <p:spPr>
          <a:xfrm>
            <a:off x="7048955" y="2012444"/>
            <a:ext cx="44759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篩選標準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卡方值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不會太空泛，也不會太特殊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關鍵詞議題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高頻提及銀行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功能業務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金融監督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9DD0D7-3D5D-4B1D-BA2F-E8199FF27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57542"/>
              </p:ext>
            </p:extLst>
          </p:nvPr>
        </p:nvGraphicFramePr>
        <p:xfrm>
          <a:off x="564297" y="2069091"/>
          <a:ext cx="5689256" cy="3662538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422314">
                  <a:extLst>
                    <a:ext uri="{9D8B030D-6E8A-4147-A177-3AD203B41FA5}">
                      <a16:colId xmlns:a16="http://schemas.microsoft.com/office/drawing/2014/main" val="1120753460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1342522771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2022052731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2996815669"/>
                    </a:ext>
                  </a:extLst>
                </a:gridCol>
              </a:tblGrid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keyword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keyword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20385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</a:t>
                      </a:r>
                    </a:p>
                  </a:txBody>
                  <a:tcPr marL="19050" marR="19050" marT="12700" marB="12700" anchor="b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兆豐銀</a:t>
                      </a:r>
                    </a:p>
                  </a:txBody>
                  <a:tcPr marL="19050" marR="19050" marT="12700" marB="12700" anchor="b"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942062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金融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金融機構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569984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分行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貸款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9486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中央銀行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信用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8320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銀行業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兆豐銀行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958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國銀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人民銀行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27433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金管會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商業銀行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74285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央行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信用卡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7822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金控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中國人民銀行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32532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金融業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貨幣</a:t>
                      </a:r>
                    </a:p>
                  </a:txBody>
                  <a:tcPr marL="19050" marR="19050" marT="12700" marB="1270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77302"/>
                  </a:ext>
                </a:extLst>
              </a:tr>
            </a:tbl>
          </a:graphicData>
        </a:graphic>
      </p:graphicFrame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96500F-78D7-476A-A282-BD561083ADC9}"/>
              </a:ext>
            </a:extLst>
          </p:cNvPr>
          <p:cNvSpPr/>
          <p:nvPr/>
        </p:nvSpPr>
        <p:spPr>
          <a:xfrm rot="5400000">
            <a:off x="6824357" y="2120901"/>
            <a:ext cx="241300" cy="182497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6628462-79BD-443A-9C3E-3213222CB8F0}"/>
              </a:ext>
            </a:extLst>
          </p:cNvPr>
          <p:cNvSpPr/>
          <p:nvPr/>
        </p:nvSpPr>
        <p:spPr>
          <a:xfrm rot="5400000">
            <a:off x="6824356" y="3179002"/>
            <a:ext cx="241300" cy="182497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9E675B6-F39E-4804-B9A7-7E645109D6B3}"/>
              </a:ext>
            </a:extLst>
          </p:cNvPr>
          <p:cNvSpPr/>
          <p:nvPr/>
        </p:nvSpPr>
        <p:spPr>
          <a:xfrm rot="5400000">
            <a:off x="6824356" y="4301995"/>
            <a:ext cx="241300" cy="182497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15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3568A5-41D4-48CD-8A69-34447648E230}"/>
              </a:ext>
            </a:extLst>
          </p:cNvPr>
          <p:cNvSpPr txBox="1"/>
          <p:nvPr/>
        </p:nvSpPr>
        <p:spPr>
          <a:xfrm>
            <a:off x="889348" y="576197"/>
            <a:ext cx="189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Topic 2</a:t>
            </a:r>
            <a:endParaRPr lang="zh-TW" altLang="en-US" sz="2400" i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3AFF89-AB57-4FDA-8FDE-378FB3F8DB56}"/>
              </a:ext>
            </a:extLst>
          </p:cNvPr>
          <p:cNvSpPr txBox="1"/>
          <p:nvPr/>
        </p:nvSpPr>
        <p:spPr>
          <a:xfrm>
            <a:off x="1492685" y="959429"/>
            <a:ext cx="189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51824C-A6B6-4EAB-BF72-85C942016323}"/>
              </a:ext>
            </a:extLst>
          </p:cNvPr>
          <p:cNvSpPr txBox="1"/>
          <p:nvPr/>
        </p:nvSpPr>
        <p:spPr>
          <a:xfrm>
            <a:off x="7048954" y="2012444"/>
            <a:ext cx="46471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篩選標準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卡方值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外，其餘結果相似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關鍵詞議題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基本內容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未來發展方向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銀行相關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9DD0D7-3D5D-4B1D-BA2F-E8199FF27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98864"/>
              </p:ext>
            </p:extLst>
          </p:nvPr>
        </p:nvGraphicFramePr>
        <p:xfrm>
          <a:off x="564297" y="2097031"/>
          <a:ext cx="5689256" cy="3662538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22314">
                  <a:extLst>
                    <a:ext uri="{9D8B030D-6E8A-4147-A177-3AD203B41FA5}">
                      <a16:colId xmlns:a16="http://schemas.microsoft.com/office/drawing/2014/main" val="1120753460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1342522771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2022052731"/>
                    </a:ext>
                  </a:extLst>
                </a:gridCol>
                <a:gridCol w="1422314">
                  <a:extLst>
                    <a:ext uri="{9D8B030D-6E8A-4147-A177-3AD203B41FA5}">
                      <a16:colId xmlns:a16="http://schemas.microsoft.com/office/drawing/2014/main" val="2996815669"/>
                    </a:ext>
                  </a:extLst>
                </a:gridCol>
              </a:tblGrid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keyword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keyword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20385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信用卡</a:t>
                      </a:r>
                    </a:p>
                  </a:txBody>
                  <a:tcPr marL="19050" marR="19050" marT="12700" marB="12700" anchor="b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持卡</a:t>
                      </a:r>
                    </a:p>
                  </a:txBody>
                  <a:tcPr marL="19050" marR="19050" marT="12700" marB="12700" anchor="b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942062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發卡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支付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569984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刷卡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支付工具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9486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行動支付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卡友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8320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金融卡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持卡人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5958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手機信用卡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付款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27433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現金回饋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台灣行動支付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74285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銀行信用卡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聯名卡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7822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使用信用卡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聯名卡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32532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銀行信用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簽帳</a:t>
                      </a:r>
                    </a:p>
                  </a:txBody>
                  <a:tcPr marL="19050" marR="19050" marT="12700" marB="1270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77302"/>
                  </a:ext>
                </a:extLst>
              </a:tr>
            </a:tbl>
          </a:graphicData>
        </a:graphic>
      </p:graphicFrame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696500F-78D7-476A-A282-BD561083ADC9}"/>
              </a:ext>
            </a:extLst>
          </p:cNvPr>
          <p:cNvSpPr/>
          <p:nvPr/>
        </p:nvSpPr>
        <p:spPr>
          <a:xfrm rot="5400000">
            <a:off x="6824357" y="2120901"/>
            <a:ext cx="241300" cy="18249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6628462-79BD-443A-9C3E-3213222CB8F0}"/>
              </a:ext>
            </a:extLst>
          </p:cNvPr>
          <p:cNvSpPr/>
          <p:nvPr/>
        </p:nvSpPr>
        <p:spPr>
          <a:xfrm rot="5400000">
            <a:off x="6824356" y="3179002"/>
            <a:ext cx="241300" cy="18249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9E675B6-F39E-4804-B9A7-7E645109D6B3}"/>
              </a:ext>
            </a:extLst>
          </p:cNvPr>
          <p:cNvSpPr/>
          <p:nvPr/>
        </p:nvSpPr>
        <p:spPr>
          <a:xfrm rot="5400000">
            <a:off x="6824356" y="4301995"/>
            <a:ext cx="241300" cy="18249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4BA6914-D40E-4412-806B-4BE8601AE0CC}"/>
              </a:ext>
            </a:extLst>
          </p:cNvPr>
          <p:cNvSpPr/>
          <p:nvPr/>
        </p:nvSpPr>
        <p:spPr>
          <a:xfrm rot="5400000">
            <a:off x="6824357" y="2120902"/>
            <a:ext cx="241300" cy="18249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339DB09B-9D03-4F09-9F35-C8274FA338D7}"/>
              </a:ext>
            </a:extLst>
          </p:cNvPr>
          <p:cNvSpPr/>
          <p:nvPr/>
        </p:nvSpPr>
        <p:spPr>
          <a:xfrm rot="5400000">
            <a:off x="6824356" y="3179003"/>
            <a:ext cx="241300" cy="18249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65FCF51-4B56-4FA7-A96F-672436B1935C}"/>
              </a:ext>
            </a:extLst>
          </p:cNvPr>
          <p:cNvSpPr/>
          <p:nvPr/>
        </p:nvSpPr>
        <p:spPr>
          <a:xfrm rot="5400000">
            <a:off x="6824356" y="4301996"/>
            <a:ext cx="241300" cy="18249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D5BF0238-8223-4631-A70F-0F1A3E6DD5FF}"/>
              </a:ext>
            </a:extLst>
          </p:cNvPr>
          <p:cNvSpPr/>
          <p:nvPr/>
        </p:nvSpPr>
        <p:spPr>
          <a:xfrm rot="5400000">
            <a:off x="6824357" y="2120903"/>
            <a:ext cx="241300" cy="18249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EF6BFFC-435C-4158-A140-F10706703196}"/>
              </a:ext>
            </a:extLst>
          </p:cNvPr>
          <p:cNvSpPr/>
          <p:nvPr/>
        </p:nvSpPr>
        <p:spPr>
          <a:xfrm rot="5400000">
            <a:off x="6824356" y="3179004"/>
            <a:ext cx="241300" cy="18249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83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609</Words>
  <Application>Microsoft Macintosh PowerPoint</Application>
  <PresentationFormat>寬螢幕</PresentationFormat>
  <Paragraphs>382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Microsoft JhengHei</vt:lpstr>
      <vt:lpstr>Microsoft JhengHei</vt:lpstr>
      <vt:lpstr>Agency FB</vt:lpstr>
      <vt:lpstr>Arial</vt:lpstr>
      <vt:lpstr>Calibri</vt:lpstr>
      <vt:lpstr>Calibri Light</vt:lpstr>
      <vt:lpstr>Perpetua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20</cp:revision>
  <dcterms:created xsi:type="dcterms:W3CDTF">2020-04-01T04:44:44Z</dcterms:created>
  <dcterms:modified xsi:type="dcterms:W3CDTF">2020-04-01T15:09:22Z</dcterms:modified>
</cp:coreProperties>
</file>