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63" r:id="rId4"/>
    <p:sldId id="261" r:id="rId5"/>
    <p:sldId id="264" r:id="rId6"/>
    <p:sldId id="314" r:id="rId7"/>
    <p:sldId id="336" r:id="rId8"/>
    <p:sldId id="315" r:id="rId9"/>
    <p:sldId id="265" r:id="rId10"/>
    <p:sldId id="267" r:id="rId11"/>
    <p:sldId id="269" r:id="rId12"/>
    <p:sldId id="316" r:id="rId13"/>
    <p:sldId id="270" r:id="rId14"/>
    <p:sldId id="272" r:id="rId15"/>
    <p:sldId id="273" r:id="rId16"/>
    <p:sldId id="274" r:id="rId17"/>
    <p:sldId id="318" r:id="rId18"/>
    <p:sldId id="317" r:id="rId19"/>
    <p:sldId id="319" r:id="rId20"/>
    <p:sldId id="320" r:id="rId21"/>
    <p:sldId id="275" r:id="rId22"/>
    <p:sldId id="276" r:id="rId23"/>
    <p:sldId id="277" r:id="rId24"/>
    <p:sldId id="278" r:id="rId25"/>
    <p:sldId id="279" r:id="rId26"/>
    <p:sldId id="281" r:id="rId27"/>
    <p:sldId id="282" r:id="rId28"/>
    <p:sldId id="283" r:id="rId29"/>
    <p:sldId id="285" r:id="rId30"/>
    <p:sldId id="286" r:id="rId31"/>
    <p:sldId id="287" r:id="rId32"/>
    <p:sldId id="321" r:id="rId33"/>
    <p:sldId id="290" r:id="rId34"/>
    <p:sldId id="291" r:id="rId35"/>
    <p:sldId id="322" r:id="rId36"/>
    <p:sldId id="292" r:id="rId37"/>
    <p:sldId id="293" r:id="rId38"/>
    <p:sldId id="294" r:id="rId39"/>
    <p:sldId id="323" r:id="rId40"/>
    <p:sldId id="325" r:id="rId41"/>
    <p:sldId id="324" r:id="rId42"/>
    <p:sldId id="326" r:id="rId43"/>
    <p:sldId id="327" r:id="rId44"/>
    <p:sldId id="328" r:id="rId45"/>
    <p:sldId id="329" r:id="rId46"/>
    <p:sldId id="330" r:id="rId47"/>
    <p:sldId id="331" r:id="rId48"/>
    <p:sldId id="332" r:id="rId49"/>
    <p:sldId id="295" r:id="rId50"/>
    <p:sldId id="296" r:id="rId51"/>
    <p:sldId id="297" r:id="rId52"/>
    <p:sldId id="298" r:id="rId53"/>
    <p:sldId id="299" r:id="rId54"/>
    <p:sldId id="300" r:id="rId55"/>
    <p:sldId id="301" r:id="rId56"/>
    <p:sldId id="302" r:id="rId57"/>
    <p:sldId id="333" r:id="rId58"/>
    <p:sldId id="334" r:id="rId59"/>
    <p:sldId id="335" r:id="rId6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4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43A2573-DE7C-456D-B255-C5DEC2333211}" type="datetimeFigureOut">
              <a:rPr lang="fr-FR"/>
              <a:pPr>
                <a:defRPr/>
              </a:pPr>
              <a:t>13/04/2015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4B8AE52-C9A5-430F-B849-AA58D326382E}" type="slidenum">
              <a:rPr lang="fr-FR"/>
              <a:pPr>
                <a:defRPr/>
              </a:pPr>
              <a:t>‹N°›</a:t>
            </a:fld>
            <a:endParaRPr lang="fr-FR"/>
          </a:p>
        </p:txBody>
      </p:sp>
    </p:spTree>
    <p:extLst>
      <p:ext uri="{BB962C8B-B14F-4D97-AF65-F5344CB8AC3E}">
        <p14:creationId xmlns:p14="http://schemas.microsoft.com/office/powerpoint/2010/main" val="29349581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7" descr="fond de page_ppt"/>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re 1"/>
          <p:cNvSpPr>
            <a:spLocks noGrp="1"/>
          </p:cNvSpPr>
          <p:nvPr>
            <p:ph type="ctrTitle"/>
          </p:nvPr>
        </p:nvSpPr>
        <p:spPr>
          <a:xfrm>
            <a:off x="179512" y="260648"/>
            <a:ext cx="8712968" cy="1470025"/>
          </a:xfrm>
        </p:spPr>
        <p:txBody>
          <a:bodyPr>
            <a:normAutofit/>
          </a:bodyPr>
          <a:lstStyle>
            <a:lvl1pPr algn="l">
              <a:defRPr sz="3200" baseline="0">
                <a:solidFill>
                  <a:srgbClr val="004C99"/>
                </a:solidFill>
                <a:latin typeface="Arial" pitchFamily="34" charset="0"/>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1371600" y="3886200"/>
            <a:ext cx="6400800" cy="1752600"/>
          </a:xfrm>
        </p:spPr>
        <p:txBody>
          <a:bodyPr>
            <a:normAutofit/>
          </a:bodyPr>
          <a:lstStyle>
            <a:lvl1pPr marL="0" indent="0" algn="l">
              <a:buNone/>
              <a:defRPr sz="2800">
                <a:solidFill>
                  <a:srgbClr val="004C99"/>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5" name="Espace réservé de la date 3"/>
          <p:cNvSpPr>
            <a:spLocks noGrp="1"/>
          </p:cNvSpPr>
          <p:nvPr>
            <p:ph type="dt" sz="half" idx="10"/>
          </p:nvPr>
        </p:nvSpPr>
        <p:spPr>
          <a:xfrm>
            <a:off x="611188" y="6232525"/>
            <a:ext cx="936625" cy="365125"/>
          </a:xfrm>
        </p:spPr>
        <p:txBody>
          <a:bodyPr/>
          <a:lstStyle>
            <a:lvl1pPr>
              <a:defRPr sz="1000" smtClean="0"/>
            </a:lvl1pPr>
          </a:lstStyle>
          <a:p>
            <a:pPr>
              <a:defRPr/>
            </a:pPr>
            <a:fld id="{4D6FBB18-A747-4435-9FAA-BC493D0A5F22}" type="datetime1">
              <a:rPr lang="fr-FR"/>
              <a:pPr>
                <a:defRPr/>
              </a:pPr>
              <a:t>13/04/2015</a:t>
            </a:fld>
            <a:endParaRPr lang="fr-FR" dirty="0"/>
          </a:p>
        </p:txBody>
      </p:sp>
      <p:sp>
        <p:nvSpPr>
          <p:cNvPr id="6" name="Espace réservé du pied de page 4"/>
          <p:cNvSpPr>
            <a:spLocks noGrp="1"/>
          </p:cNvSpPr>
          <p:nvPr>
            <p:ph type="ftr" sz="quarter" idx="11"/>
          </p:nvPr>
        </p:nvSpPr>
        <p:spPr>
          <a:xfrm>
            <a:off x="3132138" y="6232525"/>
            <a:ext cx="2895600" cy="365125"/>
          </a:xfrm>
        </p:spPr>
        <p:txBody>
          <a:bodyPr/>
          <a:lstStyle>
            <a:lvl1pPr>
              <a:defRPr sz="1000" dirty="0" smtClean="0"/>
            </a:lvl1pPr>
          </a:lstStyle>
          <a:p>
            <a:pPr>
              <a:defRPr/>
            </a:pPr>
            <a:r>
              <a:rPr lang="fr-FR"/>
              <a:t>Confidentiel Entreprise</a:t>
            </a:r>
          </a:p>
        </p:txBody>
      </p:sp>
      <p:sp>
        <p:nvSpPr>
          <p:cNvPr id="7" name="Espace réservé du numéro de diapositive 5"/>
          <p:cNvSpPr>
            <a:spLocks noGrp="1"/>
          </p:cNvSpPr>
          <p:nvPr>
            <p:ph type="sldNum" sz="quarter" idx="12"/>
          </p:nvPr>
        </p:nvSpPr>
        <p:spPr>
          <a:xfrm>
            <a:off x="8496300" y="6257925"/>
            <a:ext cx="612775" cy="411163"/>
          </a:xfrm>
        </p:spPr>
        <p:txBody>
          <a:bodyPr/>
          <a:lstStyle>
            <a:lvl1pPr>
              <a:defRPr sz="1000" smtClean="0">
                <a:solidFill>
                  <a:schemeClr val="bg1"/>
                </a:solidFill>
                <a:latin typeface="Arial" pitchFamily="34" charset="0"/>
                <a:cs typeface="Arial" pitchFamily="34" charset="0"/>
              </a:defRPr>
            </a:lvl1pPr>
          </a:lstStyle>
          <a:p>
            <a:pPr>
              <a:defRPr/>
            </a:pPr>
            <a:fld id="{D559F294-1D55-47D3-BA31-F68595BFC559}" type="slidenum">
              <a:rPr lang="fr-FR"/>
              <a:pPr>
                <a:defRPr/>
              </a:pPr>
              <a:t>‹N°›</a:t>
            </a:fld>
            <a:endParaRPr lang="fr-FR"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texte vertical 2"/>
          <p:cNvSpPr>
            <a:spLocks noGrp="1"/>
          </p:cNvSpPr>
          <p:nvPr>
            <p:ph type="body" orient="vert" idx="1"/>
          </p:nvPr>
        </p:nvSpPr>
        <p:spPr/>
        <p:txBody>
          <a:bodyPr vert="eaVert"/>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pPr>
              <a:defRPr/>
            </a:pPr>
            <a:fld id="{686B0BFC-BF73-433F-A254-C05BCFF0BDF6}"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A604FB8C-AE5B-417F-BB33-566A72E446C5}" type="slidenum">
              <a:rPr lang="fr-FR"/>
              <a:pPr>
                <a:defRPr/>
              </a:pPr>
              <a:t>‹N°›</a:t>
            </a:fld>
            <a:endParaRPr lang="fr-FR"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dirty="0" smtClean="0"/>
              <a:t>Cliquez pour modifier le style du titre</a:t>
            </a:r>
            <a:endParaRPr lang="fr-FR" dirty="0"/>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pPr>
              <a:defRPr/>
            </a:pPr>
            <a:fld id="{7D2159DA-D741-4DB3-AE7B-091E7F5B7D42}"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5EE27C5F-9AC3-4D1B-AE71-F25359D6AA0A}" type="slidenum">
              <a:rPr lang="fr-FR"/>
              <a:pPr>
                <a:defRPr/>
              </a:pPr>
              <a:t>‹N°›</a:t>
            </a:fld>
            <a:endParaRPr lang="fr-FR"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611188" y="6237288"/>
            <a:ext cx="936625" cy="365125"/>
          </a:xfrm>
        </p:spPr>
        <p:txBody>
          <a:bodyPr/>
          <a:lstStyle>
            <a:lvl1pPr>
              <a:defRPr/>
            </a:lvl1pPr>
          </a:lstStyle>
          <a:p>
            <a:pPr>
              <a:defRPr/>
            </a:pPr>
            <a:fld id="{658A26E4-9558-4795-A3D8-F8D4273E2AB9}" type="datetime1">
              <a:rPr lang="fr-FR"/>
              <a:pPr>
                <a:defRPr/>
              </a:pPr>
              <a:t>13/04/2015</a:t>
            </a:fld>
            <a:endParaRPr lang="fr-FR" dirty="0"/>
          </a:p>
        </p:txBody>
      </p:sp>
      <p:sp>
        <p:nvSpPr>
          <p:cNvPr id="3" name="Espace réservé du pied de page 2"/>
          <p:cNvSpPr>
            <a:spLocks noGrp="1"/>
          </p:cNvSpPr>
          <p:nvPr>
            <p:ph type="ftr" sz="quarter" idx="11"/>
          </p:nvPr>
        </p:nvSpPr>
        <p:spPr>
          <a:xfrm>
            <a:off x="3132138" y="6237288"/>
            <a:ext cx="2895600" cy="365125"/>
          </a:xfrm>
        </p:spPr>
        <p:txBody>
          <a:bodyPr/>
          <a:lstStyle>
            <a:lvl1pPr>
              <a:defRPr/>
            </a:lvl1pPr>
          </a:lstStyle>
          <a:p>
            <a:pPr>
              <a:defRPr/>
            </a:pPr>
            <a:r>
              <a:rPr lang="fr-FR"/>
              <a:t>Confidentiel Entreprise</a:t>
            </a:r>
          </a:p>
        </p:txBody>
      </p:sp>
      <p:sp>
        <p:nvSpPr>
          <p:cNvPr id="4" name="Espace réservé du numéro de diapositive 3"/>
          <p:cNvSpPr>
            <a:spLocks noGrp="1"/>
          </p:cNvSpPr>
          <p:nvPr>
            <p:ph type="sldNum" sz="quarter" idx="12"/>
          </p:nvPr>
        </p:nvSpPr>
        <p:spPr>
          <a:xfrm>
            <a:off x="8532813" y="6308725"/>
            <a:ext cx="611187" cy="412750"/>
          </a:xfrm>
        </p:spPr>
        <p:txBody>
          <a:bodyPr/>
          <a:lstStyle>
            <a:lvl1pPr>
              <a:defRPr/>
            </a:lvl1pPr>
          </a:lstStyle>
          <a:p>
            <a:pPr>
              <a:defRPr/>
            </a:pPr>
            <a:fld id="{FA009410-034C-4D1D-8097-75D7E79A0FAD}" type="slidenum">
              <a:rPr lang="fr-FR"/>
              <a:pPr>
                <a:defRPr/>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pPr>
              <a:defRPr/>
            </a:pPr>
            <a:fld id="{2AD02FE9-9BC8-45F8-9E62-F124BDFCB29E}"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8C817971-E5B1-470B-9F31-0B92251520BC}" type="slidenum">
              <a:rPr lang="fr-FR"/>
              <a:pPr>
                <a:defRPr/>
              </a:pPr>
              <a:t>‹N°›</a:t>
            </a:fld>
            <a:endParaRPr lang="fr-FR"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3200" b="1" cap="all" baseline="0"/>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A14B538A-23F4-40E5-A4DB-6822A7D5BDE8}"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C44DC4CC-8A45-459C-936C-FED0F6DA7BBF}" type="slidenum">
              <a:rPr lang="fr-FR"/>
              <a:pPr>
                <a:defRPr/>
              </a:pPr>
              <a:t>‹N°›</a:t>
            </a:fld>
            <a:endParaRPr lang="fr-FR"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1"/>
            </a:lvl1pPr>
          </a:lstStyle>
          <a:p>
            <a:r>
              <a:rPr lang="fr-FR" dirty="0" smtClean="0"/>
              <a:t>Cliquez pour modifier le style du titre</a:t>
            </a:r>
            <a:endParaRPr lang="fr-FR" dirty="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pPr>
              <a:defRPr/>
            </a:pPr>
            <a:fld id="{DFE93DEC-BDFC-4204-B5B4-6EA6D5101E83}" type="datetime1">
              <a:rPr lang="fr-FR"/>
              <a:pPr>
                <a:defRPr/>
              </a:pPr>
              <a:t>13/04/2015</a:t>
            </a:fld>
            <a:endParaRPr lang="fr-FR"/>
          </a:p>
        </p:txBody>
      </p:sp>
      <p:sp>
        <p:nvSpPr>
          <p:cNvPr id="6" name="Espace réservé du pied de page 5"/>
          <p:cNvSpPr>
            <a:spLocks noGrp="1"/>
          </p:cNvSpPr>
          <p:nvPr>
            <p:ph type="ftr" sz="quarter" idx="11"/>
          </p:nvPr>
        </p:nvSpPr>
        <p:spPr/>
        <p:txBody>
          <a:bodyPr/>
          <a:lstStyle>
            <a:lvl1pPr>
              <a:defRPr/>
            </a:lvl1pPr>
          </a:lstStyle>
          <a:p>
            <a:pPr>
              <a:defRPr/>
            </a:pPr>
            <a:r>
              <a:rPr lang="fr-FR"/>
              <a:t>Confidentiel Entreprise</a:t>
            </a:r>
          </a:p>
        </p:txBody>
      </p:sp>
      <p:sp>
        <p:nvSpPr>
          <p:cNvPr id="7" name="Espace réservé du numéro de diapositive 6"/>
          <p:cNvSpPr>
            <a:spLocks noGrp="1"/>
          </p:cNvSpPr>
          <p:nvPr>
            <p:ph type="sldNum" sz="quarter" idx="12"/>
          </p:nvPr>
        </p:nvSpPr>
        <p:spPr>
          <a:xfrm>
            <a:off x="8532813" y="6237288"/>
            <a:ext cx="611187" cy="412750"/>
          </a:xfrm>
        </p:spPr>
        <p:txBody>
          <a:bodyPr/>
          <a:lstStyle>
            <a:lvl1pPr>
              <a:defRPr/>
            </a:lvl1pPr>
          </a:lstStyle>
          <a:p>
            <a:pPr>
              <a:defRPr/>
            </a:pPr>
            <a:fld id="{95919427-E360-49AB-BDD9-36EB721C249F}" type="slidenum">
              <a:rPr lang="fr-FR"/>
              <a:pPr>
                <a:defRPr/>
              </a:pPr>
              <a:t>‹N°›</a:t>
            </a:fld>
            <a:endParaRPr lang="fr-FR"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0"/>
          </p:nvPr>
        </p:nvSpPr>
        <p:spPr/>
        <p:txBody>
          <a:bodyPr/>
          <a:lstStyle>
            <a:lvl1pPr>
              <a:defRPr/>
            </a:lvl1pPr>
          </a:lstStyle>
          <a:p>
            <a:pPr>
              <a:defRPr/>
            </a:pPr>
            <a:fld id="{D052C99A-1593-4C74-B096-44D3D31AE423}" type="datetime1">
              <a:rPr lang="fr-FR"/>
              <a:pPr>
                <a:defRPr/>
              </a:pPr>
              <a:t>13/04/2015</a:t>
            </a:fld>
            <a:endParaRPr lang="fr-FR" dirty="0"/>
          </a:p>
        </p:txBody>
      </p:sp>
      <p:sp>
        <p:nvSpPr>
          <p:cNvPr id="8"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9" name="Espace réservé du numéro de diapositive 5"/>
          <p:cNvSpPr>
            <a:spLocks noGrp="1"/>
          </p:cNvSpPr>
          <p:nvPr>
            <p:ph type="sldNum" sz="quarter" idx="12"/>
          </p:nvPr>
        </p:nvSpPr>
        <p:spPr/>
        <p:txBody>
          <a:bodyPr/>
          <a:lstStyle>
            <a:lvl1pPr>
              <a:defRPr/>
            </a:lvl1pPr>
          </a:lstStyle>
          <a:p>
            <a:pPr>
              <a:defRPr/>
            </a:pPr>
            <a:fld id="{4E826C8E-B8FD-4CAB-B735-70DEAD2FBDB8}" type="slidenum">
              <a:rPr lang="fr-FR"/>
              <a:pPr>
                <a:defRPr/>
              </a:pPr>
              <a:t>‹N°›</a:t>
            </a:fld>
            <a:endParaRPr lang="fr-FR"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e la date 3"/>
          <p:cNvSpPr>
            <a:spLocks noGrp="1"/>
          </p:cNvSpPr>
          <p:nvPr>
            <p:ph type="dt" sz="half" idx="10"/>
          </p:nvPr>
        </p:nvSpPr>
        <p:spPr/>
        <p:txBody>
          <a:bodyPr/>
          <a:lstStyle>
            <a:lvl1pPr>
              <a:defRPr/>
            </a:lvl1pPr>
          </a:lstStyle>
          <a:p>
            <a:pPr>
              <a:defRPr/>
            </a:pPr>
            <a:fld id="{471CC568-2592-4BB6-A8EF-A6D002C5E7B0}" type="datetime1">
              <a:rPr lang="fr-FR"/>
              <a:pPr>
                <a:defRPr/>
              </a:pPr>
              <a:t>13/04/2015</a:t>
            </a:fld>
            <a:endParaRPr lang="fr-FR" dirty="0"/>
          </a:p>
        </p:txBody>
      </p:sp>
      <p:sp>
        <p:nvSpPr>
          <p:cNvPr id="4"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5" name="Espace réservé du numéro de diapositive 5"/>
          <p:cNvSpPr>
            <a:spLocks noGrp="1"/>
          </p:cNvSpPr>
          <p:nvPr>
            <p:ph type="sldNum" sz="quarter" idx="12"/>
          </p:nvPr>
        </p:nvSpPr>
        <p:spPr/>
        <p:txBody>
          <a:bodyPr/>
          <a:lstStyle>
            <a:lvl1pPr>
              <a:defRPr/>
            </a:lvl1pPr>
          </a:lstStyle>
          <a:p>
            <a:pPr>
              <a:defRPr/>
            </a:pPr>
            <a:fld id="{FD2F378C-9F98-40E0-9679-0AFCC6602A8F}" type="slidenum">
              <a:rPr lang="fr-FR"/>
              <a:pPr>
                <a:defRPr/>
              </a:pPr>
              <a:t>‹N°›</a:t>
            </a:fld>
            <a:endParaRPr lang="fr-FR"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pPr>
              <a:defRPr/>
            </a:pPr>
            <a:fld id="{F142BB01-3CA6-426E-B5A4-2AD21053616F}" type="datetime1">
              <a:rPr lang="fr-FR"/>
              <a:pPr>
                <a:defRPr/>
              </a:pPr>
              <a:t>13/04/2015</a:t>
            </a:fld>
            <a:endParaRPr lang="fr-FR"/>
          </a:p>
        </p:txBody>
      </p:sp>
      <p:sp>
        <p:nvSpPr>
          <p:cNvPr id="3" name="Espace réservé du pied de page 2"/>
          <p:cNvSpPr>
            <a:spLocks noGrp="1"/>
          </p:cNvSpPr>
          <p:nvPr>
            <p:ph type="ftr" sz="quarter" idx="11"/>
          </p:nvPr>
        </p:nvSpPr>
        <p:spPr/>
        <p:txBody>
          <a:bodyPr/>
          <a:lstStyle>
            <a:lvl1pPr>
              <a:defRPr/>
            </a:lvl1pPr>
          </a:lstStyle>
          <a:p>
            <a:pPr>
              <a:defRPr/>
            </a:pPr>
            <a:r>
              <a:rPr lang="fr-FR"/>
              <a:t>Confidentiel Entreprise</a:t>
            </a:r>
          </a:p>
        </p:txBody>
      </p:sp>
      <p:sp>
        <p:nvSpPr>
          <p:cNvPr id="4" name="Espace réservé du numéro de diapositive 3"/>
          <p:cNvSpPr>
            <a:spLocks noGrp="1"/>
          </p:cNvSpPr>
          <p:nvPr>
            <p:ph type="sldNum" sz="quarter" idx="12"/>
          </p:nvPr>
        </p:nvSpPr>
        <p:spPr>
          <a:xfrm>
            <a:off x="8459788" y="6237288"/>
            <a:ext cx="612775" cy="412750"/>
          </a:xfrm>
        </p:spPr>
        <p:txBody>
          <a:bodyPr/>
          <a:lstStyle>
            <a:lvl1pPr>
              <a:defRPr/>
            </a:lvl1pPr>
          </a:lstStyle>
          <a:p>
            <a:pPr>
              <a:defRPr/>
            </a:pPr>
            <a:fld id="{727F5DB7-9913-4813-9980-FDF5E69C73B1}" type="slidenum">
              <a:rPr lang="fr-FR"/>
              <a:pPr>
                <a:defRPr/>
              </a:pPr>
              <a:t>‹N°›</a:t>
            </a:fld>
            <a:endParaRPr lang="fr-FR"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5667D259-4361-45F0-A020-1C474F1092D1}" type="datetime1">
              <a:rPr lang="fr-FR"/>
              <a:pPr>
                <a:defRPr/>
              </a:pPr>
              <a:t>13/04/2015</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7" name="Espace réservé du numéro de diapositive 5"/>
          <p:cNvSpPr>
            <a:spLocks noGrp="1"/>
          </p:cNvSpPr>
          <p:nvPr>
            <p:ph type="sldNum" sz="quarter" idx="12"/>
          </p:nvPr>
        </p:nvSpPr>
        <p:spPr/>
        <p:txBody>
          <a:bodyPr/>
          <a:lstStyle>
            <a:lvl1pPr>
              <a:defRPr/>
            </a:lvl1pPr>
          </a:lstStyle>
          <a:p>
            <a:pPr>
              <a:defRPr/>
            </a:pPr>
            <a:fld id="{FA7424F1-BB2C-4B62-A627-FD8BF3EAFE61}" type="slidenum">
              <a:rPr lang="fr-FR"/>
              <a:pPr>
                <a:defRPr/>
              </a:pPr>
              <a:t>‹N°›</a:t>
            </a:fld>
            <a:endParaRPr lang="fr-FR"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dirty="0" smtClean="0"/>
              <a:t>Cliquez pour modifier le style du titre</a:t>
            </a:r>
            <a:endParaRPr lang="fr-FR" dirty="0"/>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ABE2A3EF-3981-46CF-A05E-B87CD233E8C3}" type="datetime1">
              <a:rPr lang="fr-FR"/>
              <a:pPr>
                <a:defRPr/>
              </a:pPr>
              <a:t>13/04/2015</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7" name="Espace réservé du numéro de diapositive 5"/>
          <p:cNvSpPr>
            <a:spLocks noGrp="1"/>
          </p:cNvSpPr>
          <p:nvPr>
            <p:ph type="sldNum" sz="quarter" idx="12"/>
          </p:nvPr>
        </p:nvSpPr>
        <p:spPr/>
        <p:txBody>
          <a:bodyPr/>
          <a:lstStyle>
            <a:lvl1pPr>
              <a:defRPr/>
            </a:lvl1pPr>
          </a:lstStyle>
          <a:p>
            <a:pPr>
              <a:defRPr/>
            </a:pPr>
            <a:fld id="{9B017B1F-733A-4569-B765-D2868EF0DC92}" type="slidenum">
              <a:rPr lang="fr-FR"/>
              <a:pPr>
                <a:defRPr/>
              </a:pPr>
              <a:t>‹N°›</a:t>
            </a:fld>
            <a:endParaRPr lang="fr-FR"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fond de page_ppt"/>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1027"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8"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Cinième niveau</a:t>
            </a:r>
          </a:p>
        </p:txBody>
      </p:sp>
      <p:sp>
        <p:nvSpPr>
          <p:cNvPr id="4" name="Espace réservé de la date 3"/>
          <p:cNvSpPr>
            <a:spLocks noGrp="1"/>
          </p:cNvSpPr>
          <p:nvPr>
            <p:ph type="dt" sz="half" idx="2"/>
          </p:nvPr>
        </p:nvSpPr>
        <p:spPr>
          <a:xfrm>
            <a:off x="611188" y="6237288"/>
            <a:ext cx="936625" cy="365125"/>
          </a:xfrm>
          <a:prstGeom prst="rect">
            <a:avLst/>
          </a:prstGeom>
        </p:spPr>
        <p:txBody>
          <a:bodyPr vert="horz" lIns="91440" tIns="45720" rIns="91440" bIns="45720" rtlCol="0" anchor="ctr"/>
          <a:lstStyle>
            <a:lvl1pPr algn="l" fontAlgn="auto">
              <a:spcBef>
                <a:spcPts val="0"/>
              </a:spcBef>
              <a:spcAft>
                <a:spcPts val="0"/>
              </a:spcAft>
              <a:defRPr sz="1000" smtClean="0">
                <a:solidFill>
                  <a:srgbClr val="004C99"/>
                </a:solidFill>
                <a:latin typeface="Arial" pitchFamily="34" charset="0"/>
                <a:cs typeface="Arial" pitchFamily="34" charset="0"/>
              </a:defRPr>
            </a:lvl1pPr>
          </a:lstStyle>
          <a:p>
            <a:pPr>
              <a:defRPr/>
            </a:pPr>
            <a:fld id="{386346B2-BD79-4536-B1AD-11DC8880EA1F}" type="datetime1">
              <a:rPr lang="fr-FR"/>
              <a:pPr>
                <a:defRPr/>
              </a:pPr>
              <a:t>13/04/2015</a:t>
            </a:fld>
            <a:endParaRPr lang="fr-FR" dirty="0"/>
          </a:p>
        </p:txBody>
      </p:sp>
      <p:sp>
        <p:nvSpPr>
          <p:cNvPr id="5" name="Espace réservé du pied de page 4"/>
          <p:cNvSpPr>
            <a:spLocks noGrp="1"/>
          </p:cNvSpPr>
          <p:nvPr>
            <p:ph type="ftr" sz="quarter" idx="3"/>
          </p:nvPr>
        </p:nvSpPr>
        <p:spPr>
          <a:xfrm>
            <a:off x="3132138" y="6237288"/>
            <a:ext cx="2895600" cy="365125"/>
          </a:xfrm>
          <a:prstGeom prst="rect">
            <a:avLst/>
          </a:prstGeom>
        </p:spPr>
        <p:txBody>
          <a:bodyPr vert="horz" lIns="91440" tIns="45720" rIns="91440" bIns="45720" rtlCol="0" anchor="ctr"/>
          <a:lstStyle>
            <a:lvl1pPr algn="ctr" fontAlgn="auto">
              <a:spcBef>
                <a:spcPts val="0"/>
              </a:spcBef>
              <a:spcAft>
                <a:spcPts val="0"/>
              </a:spcAft>
              <a:defRPr sz="1000" dirty="0" smtClean="0">
                <a:solidFill>
                  <a:srgbClr val="004C99"/>
                </a:solidFill>
                <a:latin typeface="Arial" pitchFamily="34" charset="0"/>
                <a:cs typeface="Arial" pitchFamily="34" charset="0"/>
              </a:defRPr>
            </a:lvl1pPr>
          </a:lstStyle>
          <a:p>
            <a:pPr>
              <a:defRPr/>
            </a:pPr>
            <a:r>
              <a:rPr lang="fr-FR"/>
              <a:t>Confidentiel Entreprise</a:t>
            </a:r>
          </a:p>
        </p:txBody>
      </p:sp>
      <p:sp>
        <p:nvSpPr>
          <p:cNvPr id="6" name="Espace réservé du numéro de diapositive 5"/>
          <p:cNvSpPr>
            <a:spLocks noGrp="1"/>
          </p:cNvSpPr>
          <p:nvPr>
            <p:ph type="sldNum" sz="quarter" idx="4"/>
          </p:nvPr>
        </p:nvSpPr>
        <p:spPr>
          <a:xfrm>
            <a:off x="8532813" y="6308725"/>
            <a:ext cx="611187" cy="4127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Arial" pitchFamily="34" charset="0"/>
                <a:cs typeface="Arial" pitchFamily="34" charset="0"/>
              </a:defRPr>
            </a:lvl1pPr>
          </a:lstStyle>
          <a:p>
            <a:pPr>
              <a:defRPr/>
            </a:pPr>
            <a:fld id="{49897797-417F-4ED0-A38C-47DCDDEBAF6A}" type="slidenum">
              <a:rPr lang="fr-FR"/>
              <a:pPr>
                <a:defRPr/>
              </a:pPr>
              <a:t>‹N°›</a:t>
            </a:fld>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59" r:id="rId2"/>
    <p:sldLayoutId id="2147483658" r:id="rId3"/>
    <p:sldLayoutId id="2147483662" r:id="rId4"/>
    <p:sldLayoutId id="2147483657" r:id="rId5"/>
    <p:sldLayoutId id="2147483656" r:id="rId6"/>
    <p:sldLayoutId id="2147483663" r:id="rId7"/>
    <p:sldLayoutId id="2147483655" r:id="rId8"/>
    <p:sldLayoutId id="2147483654" r:id="rId9"/>
    <p:sldLayoutId id="2147483653" r:id="rId10"/>
    <p:sldLayoutId id="2147483652" r:id="rId11"/>
    <p:sldLayoutId id="2147483660" r:id="rId12"/>
  </p:sldLayoutIdLst>
  <p:transition>
    <p:random/>
  </p:transition>
  <p:hf hdr="0"/>
  <p:txStyles>
    <p:titleStyle>
      <a:lvl1pPr algn="l" rtl="0" fontAlgn="base">
        <a:spcBef>
          <a:spcPct val="0"/>
        </a:spcBef>
        <a:spcAft>
          <a:spcPct val="0"/>
        </a:spcAft>
        <a:defRPr sz="3200" kern="1200">
          <a:solidFill>
            <a:srgbClr val="004C99"/>
          </a:solidFill>
          <a:latin typeface="Arial" pitchFamily="34" charset="0"/>
          <a:ea typeface="+mj-ea"/>
          <a:cs typeface="Arial" pitchFamily="34" charset="0"/>
        </a:defRPr>
      </a:lvl1pPr>
      <a:lvl2pPr algn="l" rtl="0" fontAlgn="base">
        <a:spcBef>
          <a:spcPct val="0"/>
        </a:spcBef>
        <a:spcAft>
          <a:spcPct val="0"/>
        </a:spcAft>
        <a:defRPr sz="3200">
          <a:solidFill>
            <a:srgbClr val="004C99"/>
          </a:solidFill>
          <a:latin typeface="Arial" charset="0"/>
          <a:cs typeface="Arial" charset="0"/>
        </a:defRPr>
      </a:lvl2pPr>
      <a:lvl3pPr algn="l" rtl="0" fontAlgn="base">
        <a:spcBef>
          <a:spcPct val="0"/>
        </a:spcBef>
        <a:spcAft>
          <a:spcPct val="0"/>
        </a:spcAft>
        <a:defRPr sz="3200">
          <a:solidFill>
            <a:srgbClr val="004C99"/>
          </a:solidFill>
          <a:latin typeface="Arial" charset="0"/>
          <a:cs typeface="Arial" charset="0"/>
        </a:defRPr>
      </a:lvl3pPr>
      <a:lvl4pPr algn="l" rtl="0" fontAlgn="base">
        <a:spcBef>
          <a:spcPct val="0"/>
        </a:spcBef>
        <a:spcAft>
          <a:spcPct val="0"/>
        </a:spcAft>
        <a:defRPr sz="3200">
          <a:solidFill>
            <a:srgbClr val="004C99"/>
          </a:solidFill>
          <a:latin typeface="Arial" charset="0"/>
          <a:cs typeface="Arial" charset="0"/>
        </a:defRPr>
      </a:lvl4pPr>
      <a:lvl5pPr algn="l" rtl="0" fontAlgn="base">
        <a:spcBef>
          <a:spcPct val="0"/>
        </a:spcBef>
        <a:spcAft>
          <a:spcPct val="0"/>
        </a:spcAft>
        <a:defRPr sz="3200">
          <a:solidFill>
            <a:srgbClr val="004C99"/>
          </a:solidFill>
          <a:latin typeface="Arial" charset="0"/>
          <a:cs typeface="Arial" charset="0"/>
        </a:defRPr>
      </a:lvl5pPr>
      <a:lvl6pPr marL="457200" algn="l" rtl="0" fontAlgn="base">
        <a:spcBef>
          <a:spcPct val="0"/>
        </a:spcBef>
        <a:spcAft>
          <a:spcPct val="0"/>
        </a:spcAft>
        <a:defRPr sz="3200">
          <a:solidFill>
            <a:srgbClr val="004C99"/>
          </a:solidFill>
          <a:latin typeface="Arial" charset="0"/>
          <a:cs typeface="Arial" charset="0"/>
        </a:defRPr>
      </a:lvl6pPr>
      <a:lvl7pPr marL="914400" algn="l" rtl="0" fontAlgn="base">
        <a:spcBef>
          <a:spcPct val="0"/>
        </a:spcBef>
        <a:spcAft>
          <a:spcPct val="0"/>
        </a:spcAft>
        <a:defRPr sz="3200">
          <a:solidFill>
            <a:srgbClr val="004C99"/>
          </a:solidFill>
          <a:latin typeface="Arial" charset="0"/>
          <a:cs typeface="Arial" charset="0"/>
        </a:defRPr>
      </a:lvl7pPr>
      <a:lvl8pPr marL="1371600" algn="l" rtl="0" fontAlgn="base">
        <a:spcBef>
          <a:spcPct val="0"/>
        </a:spcBef>
        <a:spcAft>
          <a:spcPct val="0"/>
        </a:spcAft>
        <a:defRPr sz="3200">
          <a:solidFill>
            <a:srgbClr val="004C99"/>
          </a:solidFill>
          <a:latin typeface="Arial" charset="0"/>
          <a:cs typeface="Arial" charset="0"/>
        </a:defRPr>
      </a:lvl8pPr>
      <a:lvl9pPr marL="1828800" algn="l" rtl="0" fontAlgn="base">
        <a:spcBef>
          <a:spcPct val="0"/>
        </a:spcBef>
        <a:spcAft>
          <a:spcPct val="0"/>
        </a:spcAft>
        <a:defRPr sz="3200">
          <a:solidFill>
            <a:srgbClr val="004C99"/>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2800" kern="1200">
          <a:solidFill>
            <a:srgbClr val="004C99"/>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rgbClr val="004C99"/>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rgbClr val="004C99"/>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rgbClr val="004C99"/>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mailto:paris@alain-bensoussan.com"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re 1"/>
          <p:cNvSpPr>
            <a:spLocks noGrp="1"/>
          </p:cNvSpPr>
          <p:nvPr>
            <p:ph type="ctrTitle"/>
          </p:nvPr>
        </p:nvSpPr>
        <p:spPr>
          <a:xfrm>
            <a:off x="250825" y="981075"/>
            <a:ext cx="8713788" cy="1727200"/>
          </a:xfrm>
        </p:spPr>
        <p:txBody>
          <a:bodyPr>
            <a:normAutofit fontScale="90000"/>
          </a:bodyPr>
          <a:lstStyle/>
          <a:p>
            <a:pPr algn="ctr"/>
            <a:r>
              <a:rPr lang="fr-FR" sz="3100" b="1" dirty="0" smtClean="0">
                <a:latin typeface="Arial" charset="0"/>
                <a:cs typeface="Arial" charset="0"/>
              </a:rPr>
              <a:t>Droit des technologies de l’information et de la communication</a:t>
            </a:r>
            <a:r>
              <a:rPr lang="fr-FR" sz="2800" b="1" dirty="0" smtClean="0">
                <a:latin typeface="Arial" charset="0"/>
                <a:cs typeface="Arial" charset="0"/>
              </a:rPr>
              <a:t> </a:t>
            </a:r>
            <a:br>
              <a:rPr lang="fr-FR" sz="2800" b="1" dirty="0" smtClean="0">
                <a:latin typeface="Arial" charset="0"/>
                <a:cs typeface="Arial" charset="0"/>
              </a:rPr>
            </a:br>
            <a:r>
              <a:rPr lang="fr-FR" sz="2800" b="1" dirty="0" smtClean="0">
                <a:latin typeface="Arial" charset="0"/>
                <a:cs typeface="Arial" charset="0"/>
              </a:rPr>
              <a:t/>
            </a:r>
            <a:br>
              <a:rPr lang="fr-FR" sz="2800" b="1" dirty="0" smtClean="0">
                <a:latin typeface="Arial" charset="0"/>
                <a:cs typeface="Arial" charset="0"/>
              </a:rPr>
            </a:br>
            <a:r>
              <a:rPr lang="fr-FR" sz="2800" b="1" dirty="0" smtClean="0">
                <a:latin typeface="Arial" charset="0"/>
                <a:cs typeface="Arial" charset="0"/>
              </a:rPr>
              <a:t>Droit de l’Internet</a:t>
            </a:r>
          </a:p>
        </p:txBody>
      </p:sp>
      <p:sp>
        <p:nvSpPr>
          <p:cNvPr id="14338"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97401A1-0B5C-4C27-B50E-AC8DD23C44FA}"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14339"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14340"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9326E6-0AF4-4455-AE68-D1FD12B93843}" type="slidenum">
              <a:rPr lang="fr-FR">
                <a:latin typeface="Arial" charset="0"/>
                <a:cs typeface="Arial" charset="0"/>
              </a:rPr>
              <a:pPr fontAlgn="base">
                <a:spcBef>
                  <a:spcPct val="0"/>
                </a:spcBef>
                <a:spcAft>
                  <a:spcPct val="0"/>
                </a:spcAft>
              </a:pPr>
              <a:t>1</a:t>
            </a:fld>
            <a:endParaRPr lang="fr-FR">
              <a:latin typeface="Arial" charset="0"/>
              <a:cs typeface="Arial" charset="0"/>
            </a:endParaRPr>
          </a:p>
        </p:txBody>
      </p:sp>
      <p:pic>
        <p:nvPicPr>
          <p:cNvPr id="14341" name="Picture 2" descr="C:\Documents and Settings\admin\Bureau\Logo ABA Lexing.JPG"/>
          <p:cNvPicPr>
            <a:picLocks noChangeAspect="1" noChangeArrowheads="1"/>
          </p:cNvPicPr>
          <p:nvPr/>
        </p:nvPicPr>
        <p:blipFill>
          <a:blip r:embed="rId2"/>
          <a:srcRect/>
          <a:stretch>
            <a:fillRect/>
          </a:stretch>
        </p:blipFill>
        <p:spPr bwMode="auto">
          <a:xfrm>
            <a:off x="684213" y="4581525"/>
            <a:ext cx="1325562" cy="1352550"/>
          </a:xfrm>
          <a:prstGeom prst="rect">
            <a:avLst/>
          </a:prstGeom>
          <a:noFill/>
          <a:ln w="9525">
            <a:noFill/>
            <a:miter lim="800000"/>
            <a:headEnd/>
            <a:tailEnd/>
          </a:ln>
        </p:spPr>
      </p:pic>
      <p:pic>
        <p:nvPicPr>
          <p:cNvPr id="14342" name="Picture 3" descr="C:\Documents and Settings\admin\Bureau\satellite © titimel35-Fotolia.com BEI 7491243.jpg"/>
          <p:cNvPicPr>
            <a:picLocks noChangeAspect="1" noChangeArrowheads="1"/>
          </p:cNvPicPr>
          <p:nvPr/>
        </p:nvPicPr>
        <p:blipFill>
          <a:blip r:embed="rId3"/>
          <a:srcRect r="6824"/>
          <a:stretch>
            <a:fillRect/>
          </a:stretch>
        </p:blipFill>
        <p:spPr bwMode="auto">
          <a:xfrm>
            <a:off x="6804025" y="4198938"/>
            <a:ext cx="1906588" cy="1535112"/>
          </a:xfrm>
          <a:prstGeom prst="rect">
            <a:avLst/>
          </a:prstGeom>
          <a:noFill/>
          <a:ln w="9525">
            <a:noFill/>
            <a:miter lim="800000"/>
            <a:headEnd/>
            <a:tailEnd/>
          </a:ln>
        </p:spPr>
      </p:pic>
      <p:pic>
        <p:nvPicPr>
          <p:cNvPr id="14343" name="Image 14" descr="ABA1.jpg"/>
          <p:cNvPicPr>
            <a:picLocks noChangeAspect="1"/>
          </p:cNvPicPr>
          <p:nvPr/>
        </p:nvPicPr>
        <p:blipFill>
          <a:blip r:embed="rId4">
            <a:lum bright="10000"/>
          </a:blip>
          <a:srcRect/>
          <a:stretch>
            <a:fillRect/>
          </a:stretch>
        </p:blipFill>
        <p:spPr bwMode="auto">
          <a:xfrm>
            <a:off x="6804025" y="5734050"/>
            <a:ext cx="1906588" cy="376238"/>
          </a:xfrm>
          <a:prstGeom prst="rect">
            <a:avLst/>
          </a:prstGeom>
          <a:noFill/>
          <a:ln w="9525">
            <a:noFill/>
            <a:miter lim="800000"/>
            <a:headEnd/>
            <a:tailEnd/>
          </a:ln>
        </p:spPr>
      </p:pic>
      <p:sp>
        <p:nvSpPr>
          <p:cNvPr id="14344" name="Rectangle 2"/>
          <p:cNvSpPr>
            <a:spLocks noChangeArrowheads="1"/>
          </p:cNvSpPr>
          <p:nvPr/>
        </p:nvSpPr>
        <p:spPr bwMode="auto">
          <a:xfrm>
            <a:off x="2195513" y="3500438"/>
            <a:ext cx="4572000" cy="915987"/>
          </a:xfrm>
          <a:prstGeom prst="rect">
            <a:avLst/>
          </a:prstGeom>
          <a:noFill/>
          <a:ln w="9525">
            <a:noFill/>
            <a:miter lim="800000"/>
            <a:headEnd/>
            <a:tailEnd/>
          </a:ln>
        </p:spPr>
        <p:txBody>
          <a:bodyPr>
            <a:spAutoFit/>
          </a:bodyPr>
          <a:lstStyle/>
          <a:p>
            <a:pPr algn="ctr"/>
            <a:r>
              <a:rPr lang="fr-FR">
                <a:solidFill>
                  <a:srgbClr val="004C99"/>
                </a:solidFill>
              </a:rPr>
              <a:t>Eric Barbry </a:t>
            </a:r>
            <a:br>
              <a:rPr lang="fr-FR">
                <a:solidFill>
                  <a:srgbClr val="004C99"/>
                </a:solidFill>
              </a:rPr>
            </a:br>
            <a:r>
              <a:rPr lang="fr-FR">
                <a:solidFill>
                  <a:srgbClr val="004C99"/>
                </a:solidFill>
              </a:rPr>
              <a:t>Avocat</a:t>
            </a:r>
          </a:p>
          <a:p>
            <a:pPr algn="ctr"/>
            <a:r>
              <a:rPr lang="fr-FR">
                <a:solidFill>
                  <a:srgbClr val="004C99"/>
                </a:solidFill>
              </a:rPr>
              <a:t>Directeur du Pôle « Droit du numérique »</a:t>
            </a:r>
            <a:endParaRPr lang="fr-F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p:txBody>
          <a:bodyPr/>
          <a:lstStyle/>
          <a:p>
            <a:r>
              <a:rPr lang="fr-FR" sz="3600" b="1" smtClean="0">
                <a:latin typeface="Arial" charset="0"/>
                <a:cs typeface="Arial" charset="0"/>
              </a:rPr>
              <a:t>Principe 2 = Autonomie </a:t>
            </a:r>
            <a:r>
              <a:rPr lang="fr-FR" b="1" smtClean="0">
                <a:latin typeface="Arial" charset="0"/>
                <a:cs typeface="Arial" charset="0"/>
              </a:rPr>
              <a:t> </a:t>
            </a:r>
          </a:p>
        </p:txBody>
      </p:sp>
      <p:sp>
        <p:nvSpPr>
          <p:cNvPr id="21506" name="Espace réservé du contenu 2"/>
          <p:cNvSpPr>
            <a:spLocks noGrp="1"/>
          </p:cNvSpPr>
          <p:nvPr>
            <p:ph idx="1"/>
          </p:nvPr>
        </p:nvSpPr>
        <p:spPr/>
        <p:txBody>
          <a:bodyPr/>
          <a:lstStyle/>
          <a:p>
            <a:pPr>
              <a:lnSpc>
                <a:spcPct val="90000"/>
              </a:lnSpc>
            </a:pPr>
            <a:r>
              <a:rPr lang="fr-FR" sz="2000" smtClean="0">
                <a:latin typeface="Arial" charset="0"/>
                <a:cs typeface="Arial" charset="0"/>
              </a:rPr>
              <a:t>Le droit de la CPVE : un droit autonome</a:t>
            </a:r>
          </a:p>
          <a:p>
            <a:pPr lvl="1">
              <a:lnSpc>
                <a:spcPct val="90000"/>
              </a:lnSpc>
            </a:pPr>
            <a:r>
              <a:rPr lang="fr-FR" sz="2000" smtClean="0">
                <a:latin typeface="Arial" charset="0"/>
                <a:cs typeface="Arial" charset="0"/>
              </a:rPr>
              <a:t>Ni telco Ni audiovisuel </a:t>
            </a:r>
          </a:p>
          <a:p>
            <a:pPr>
              <a:lnSpc>
                <a:spcPct val="90000"/>
              </a:lnSpc>
              <a:buFontTx/>
              <a:buNone/>
            </a:pPr>
            <a:endParaRPr lang="fr-FR" sz="2000" smtClean="0">
              <a:latin typeface="Arial" charset="0"/>
              <a:cs typeface="Arial" charset="0"/>
            </a:endParaRPr>
          </a:p>
          <a:p>
            <a:pPr>
              <a:lnSpc>
                <a:spcPct val="90000"/>
              </a:lnSpc>
            </a:pPr>
            <a:r>
              <a:rPr lang="fr-FR" sz="2000" smtClean="0">
                <a:latin typeface="Arial" charset="0"/>
                <a:cs typeface="Arial" charset="0"/>
              </a:rPr>
              <a:t>CPVE = Internet, SMS, MMS, …</a:t>
            </a:r>
          </a:p>
          <a:p>
            <a:pPr>
              <a:lnSpc>
                <a:spcPct val="90000"/>
              </a:lnSpc>
              <a:buFontTx/>
              <a:buNone/>
            </a:pPr>
            <a:endParaRPr lang="fr-FR" sz="2000" smtClean="0">
              <a:latin typeface="Arial" charset="0"/>
              <a:cs typeface="Arial" charset="0"/>
            </a:endParaRPr>
          </a:p>
          <a:p>
            <a:pPr>
              <a:lnSpc>
                <a:spcPct val="90000"/>
              </a:lnSpc>
            </a:pPr>
            <a:r>
              <a:rPr lang="fr-FR" sz="2000" smtClean="0">
                <a:latin typeface="Arial" charset="0"/>
                <a:cs typeface="Arial" charset="0"/>
              </a:rPr>
              <a:t>Aucune autorité de régulation spéciale</a:t>
            </a:r>
          </a:p>
          <a:p>
            <a:pPr>
              <a:lnSpc>
                <a:spcPct val="90000"/>
              </a:lnSpc>
              <a:buFontTx/>
              <a:buNone/>
            </a:pPr>
            <a:endParaRPr lang="fr-FR" sz="2000" smtClean="0">
              <a:latin typeface="Arial" charset="0"/>
              <a:cs typeface="Arial" charset="0"/>
            </a:endParaRPr>
          </a:p>
          <a:p>
            <a:pPr>
              <a:lnSpc>
                <a:spcPct val="90000"/>
              </a:lnSpc>
            </a:pPr>
            <a:r>
              <a:rPr lang="fr-FR" sz="2000" smtClean="0">
                <a:latin typeface="Arial" charset="0"/>
                <a:cs typeface="Arial" charset="0"/>
              </a:rPr>
              <a:t>Sauf par le CSA sur …</a:t>
            </a:r>
          </a:p>
          <a:p>
            <a:pPr lvl="1">
              <a:lnSpc>
                <a:spcPct val="90000"/>
              </a:lnSpc>
            </a:pPr>
            <a:r>
              <a:rPr lang="fr-FR" sz="2000" smtClean="0">
                <a:latin typeface="Arial" charset="0"/>
                <a:cs typeface="Arial" charset="0"/>
              </a:rPr>
              <a:t>Télévision et radio </a:t>
            </a:r>
          </a:p>
          <a:p>
            <a:pPr lvl="1">
              <a:lnSpc>
                <a:spcPct val="90000"/>
              </a:lnSpc>
            </a:pPr>
            <a:r>
              <a:rPr lang="fr-FR" sz="2000" smtClean="0">
                <a:latin typeface="Arial" charset="0"/>
                <a:cs typeface="Arial" charset="0"/>
              </a:rPr>
              <a:t>Quelque soit le procédé de télécommunication</a:t>
            </a:r>
            <a:r>
              <a:rPr lang="fr-FR" sz="2400" smtClean="0">
                <a:latin typeface="Arial" charset="0"/>
                <a:cs typeface="Arial" charset="0"/>
              </a:rPr>
              <a:t> </a:t>
            </a:r>
          </a:p>
          <a:p>
            <a:pPr>
              <a:buFont typeface="Arial" charset="0"/>
              <a:buNone/>
            </a:pPr>
            <a:endParaRPr lang="fr-FR" smtClean="0">
              <a:latin typeface="Arial" charset="0"/>
              <a:cs typeface="Arial" charset="0"/>
            </a:endParaRPr>
          </a:p>
        </p:txBody>
      </p:sp>
      <p:sp>
        <p:nvSpPr>
          <p:cNvPr id="21507"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C1359E-1460-43E4-A644-270DF3E86956}"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21508"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21509"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8F0690-9BE2-42C5-8CEB-5792D34EB884}" type="slidenum">
              <a:rPr lang="fr-FR">
                <a:latin typeface="Arial" charset="0"/>
                <a:cs typeface="Arial" charset="0"/>
              </a:rPr>
              <a:pPr fontAlgn="base">
                <a:spcBef>
                  <a:spcPct val="0"/>
                </a:spcBef>
                <a:spcAft>
                  <a:spcPct val="0"/>
                </a:spcAft>
              </a:pPr>
              <a:t>10</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re 1"/>
          <p:cNvSpPr>
            <a:spLocks noGrp="1"/>
          </p:cNvSpPr>
          <p:nvPr>
            <p:ph type="title"/>
          </p:nvPr>
        </p:nvSpPr>
        <p:spPr/>
        <p:txBody>
          <a:bodyPr/>
          <a:lstStyle/>
          <a:p>
            <a:r>
              <a:rPr lang="fr-FR" b="1" smtClean="0">
                <a:latin typeface="Arial" charset="0"/>
                <a:cs typeface="Arial" charset="0"/>
              </a:rPr>
              <a:t>Principe 3 = Liberté contrôlée</a:t>
            </a:r>
          </a:p>
        </p:txBody>
      </p:sp>
      <p:sp>
        <p:nvSpPr>
          <p:cNvPr id="23554" name="Espace réservé du contenu 2"/>
          <p:cNvSpPr>
            <a:spLocks noGrp="1"/>
          </p:cNvSpPr>
          <p:nvPr>
            <p:ph idx="1"/>
          </p:nvPr>
        </p:nvSpPr>
        <p:spPr/>
        <p:txBody>
          <a:bodyPr/>
          <a:lstStyle/>
          <a:p>
            <a:r>
              <a:rPr lang="fr-FR" sz="2300" dirty="0" smtClean="0">
                <a:latin typeface="Arial" charset="0"/>
                <a:cs typeface="Arial" charset="0"/>
              </a:rPr>
              <a:t>Article 1 </a:t>
            </a:r>
          </a:p>
          <a:p>
            <a:pPr>
              <a:buFont typeface="Arial" charset="0"/>
              <a:buNone/>
            </a:pPr>
            <a:r>
              <a:rPr lang="fr-FR" sz="2300" dirty="0" smtClean="0">
                <a:latin typeface="Arial" charset="0"/>
                <a:cs typeface="Arial" charset="0"/>
              </a:rPr>
              <a:t>« La communication publique par voie électronique est libre »</a:t>
            </a:r>
          </a:p>
          <a:p>
            <a:pPr>
              <a:buFontTx/>
              <a:buNone/>
            </a:pPr>
            <a:endParaRPr lang="fr-FR" sz="2300" dirty="0" smtClean="0">
              <a:latin typeface="Arial" charset="0"/>
              <a:cs typeface="Arial" charset="0"/>
            </a:endParaRPr>
          </a:p>
          <a:p>
            <a:r>
              <a:rPr lang="fr-FR" sz="2300" dirty="0" smtClean="0">
                <a:latin typeface="Arial" charset="0"/>
                <a:cs typeface="Arial" charset="0"/>
              </a:rPr>
              <a:t>Les « seules » limites sont :</a:t>
            </a:r>
          </a:p>
          <a:p>
            <a:pPr lvl="1"/>
            <a:r>
              <a:rPr lang="fr-FR" sz="2000" dirty="0" smtClean="0">
                <a:latin typeface="Arial" charset="0"/>
                <a:cs typeface="Arial" charset="0"/>
              </a:rPr>
              <a:t>Dignité humaine, liberté et propriété d’autrui, pluralisme</a:t>
            </a:r>
          </a:p>
          <a:p>
            <a:pPr lvl="1"/>
            <a:r>
              <a:rPr lang="fr-FR" sz="2000" dirty="0" smtClean="0">
                <a:latin typeface="Arial" charset="0"/>
                <a:cs typeface="Arial" charset="0"/>
              </a:rPr>
              <a:t>Ordre public, défense nationale, exigence de service public</a:t>
            </a:r>
          </a:p>
          <a:p>
            <a:pPr lvl="1"/>
            <a:r>
              <a:rPr lang="fr-FR" sz="2000" dirty="0" smtClean="0">
                <a:latin typeface="Arial" charset="0"/>
                <a:cs typeface="Arial" charset="0"/>
              </a:rPr>
              <a:t>Contraintes inhérentes aux moyens de communication </a:t>
            </a:r>
          </a:p>
          <a:p>
            <a:pPr lvl="1"/>
            <a:endParaRPr lang="fr-FR" sz="2000" dirty="0">
              <a:latin typeface="Arial" charset="0"/>
              <a:cs typeface="Arial" charset="0"/>
            </a:endParaRPr>
          </a:p>
          <a:p>
            <a:r>
              <a:rPr lang="fr-FR" sz="2000" dirty="0" smtClean="0">
                <a:latin typeface="Arial" charset="0"/>
                <a:cs typeface="Arial" charset="0"/>
              </a:rPr>
              <a:t>Questionnement actuel sur l’accès aux faisant l’apologie du terrorismes … </a:t>
            </a:r>
          </a:p>
          <a:p>
            <a:endParaRPr lang="fr-FR" sz="2000" dirty="0" smtClean="0">
              <a:latin typeface="Arial" charset="0"/>
              <a:cs typeface="Arial" charset="0"/>
            </a:endParaRPr>
          </a:p>
        </p:txBody>
      </p:sp>
      <p:sp>
        <p:nvSpPr>
          <p:cNvPr id="23555"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513C0E-1134-4334-8D0E-8557EC5E0C2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23556"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23557"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498F58B-573D-49E3-B9E6-E76FA28BB84D}" type="slidenum">
              <a:rPr lang="fr-FR">
                <a:latin typeface="Arial" charset="0"/>
                <a:cs typeface="Arial" charset="0"/>
              </a:rPr>
              <a:pPr fontAlgn="base">
                <a:spcBef>
                  <a:spcPct val="0"/>
                </a:spcBef>
                <a:spcAft>
                  <a:spcPct val="0"/>
                </a:spcAft>
              </a:pPr>
              <a:t>11</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re 1"/>
          <p:cNvSpPr>
            <a:spLocks noGrp="1"/>
          </p:cNvSpPr>
          <p:nvPr>
            <p:ph type="title" idx="4294967295"/>
          </p:nvPr>
        </p:nvSpPr>
        <p:spPr/>
        <p:txBody>
          <a:bodyPr/>
          <a:lstStyle/>
          <a:p>
            <a:r>
              <a:rPr lang="fr-FR" b="1" smtClean="0">
                <a:latin typeface="Arial" charset="0"/>
                <a:cs typeface="Arial" charset="0"/>
              </a:rPr>
              <a:t>Principe 4 = Droit spécial</a:t>
            </a:r>
          </a:p>
        </p:txBody>
      </p:sp>
      <p:sp>
        <p:nvSpPr>
          <p:cNvPr id="75779" name="Espace réservé du contenu 2"/>
          <p:cNvSpPr>
            <a:spLocks noGrp="1"/>
          </p:cNvSpPr>
          <p:nvPr>
            <p:ph idx="4294967295"/>
          </p:nvPr>
        </p:nvSpPr>
        <p:spPr>
          <a:xfrm>
            <a:off x="395288" y="1600200"/>
            <a:ext cx="8291512" cy="4525963"/>
          </a:xfrm>
        </p:spPr>
        <p:txBody>
          <a:bodyPr/>
          <a:lstStyle/>
          <a:p>
            <a:r>
              <a:rPr lang="fr-FR" sz="2300" smtClean="0">
                <a:latin typeface="Arial" charset="0"/>
                <a:cs typeface="Arial" charset="0"/>
              </a:rPr>
              <a:t>Des obligations spéciales </a:t>
            </a:r>
          </a:p>
          <a:p>
            <a:pPr lvl="1"/>
            <a:r>
              <a:rPr lang="fr-FR" sz="2300" smtClean="0">
                <a:latin typeface="Arial" charset="0"/>
                <a:cs typeface="Arial" charset="0"/>
              </a:rPr>
              <a:t>Mentions obligatoires spéciales</a:t>
            </a:r>
          </a:p>
          <a:p>
            <a:pPr lvl="1"/>
            <a:r>
              <a:rPr lang="fr-FR" sz="2300" smtClean="0">
                <a:latin typeface="Arial" charset="0"/>
                <a:cs typeface="Arial" charset="0"/>
              </a:rPr>
              <a:t>Contrats sous forme électronique </a:t>
            </a:r>
          </a:p>
          <a:p>
            <a:pPr lvl="1"/>
            <a:r>
              <a:rPr lang="fr-FR" sz="2300" smtClean="0">
                <a:latin typeface="Arial" charset="0"/>
                <a:cs typeface="Arial" charset="0"/>
              </a:rPr>
              <a:t>Publicités et prospections spéciales</a:t>
            </a:r>
          </a:p>
          <a:p>
            <a:r>
              <a:rPr lang="fr-FR" sz="2300" smtClean="0">
                <a:latin typeface="Arial" charset="0"/>
                <a:cs typeface="Arial" charset="0"/>
              </a:rPr>
              <a:t>Des règles de responsabilité spéciales</a:t>
            </a:r>
          </a:p>
          <a:p>
            <a:pPr lvl="1"/>
            <a:r>
              <a:rPr lang="fr-FR" sz="2300" smtClean="0">
                <a:latin typeface="Arial" charset="0"/>
                <a:cs typeface="Arial" charset="0"/>
              </a:rPr>
              <a:t>des e-commerçant </a:t>
            </a:r>
          </a:p>
          <a:p>
            <a:pPr lvl="1"/>
            <a:r>
              <a:rPr lang="fr-FR" sz="2300" smtClean="0">
                <a:latin typeface="Arial" charset="0"/>
                <a:cs typeface="Arial" charset="0"/>
              </a:rPr>
              <a:t>des prestataires internet</a:t>
            </a:r>
          </a:p>
          <a:p>
            <a:pPr lvl="1"/>
            <a:r>
              <a:rPr lang="fr-FR" sz="2300" smtClean="0">
                <a:latin typeface="Arial" charset="0"/>
                <a:cs typeface="Arial" charset="0"/>
              </a:rPr>
              <a:t>Des prestataires de crypto ou de certificats électroniques</a:t>
            </a:r>
            <a:endParaRPr lang="fr-FR" sz="2000" smtClean="0">
              <a:latin typeface="Arial" charset="0"/>
              <a:cs typeface="Arial" charset="0"/>
            </a:endParaRPr>
          </a:p>
        </p:txBody>
      </p:sp>
      <p:sp>
        <p:nvSpPr>
          <p:cNvPr id="75780"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401C0C82-F09E-4B34-9BDE-A429EBA19242}" type="datetime1">
              <a:rPr lang="fr-FR" sz="1000">
                <a:solidFill>
                  <a:srgbClr val="004C99"/>
                </a:solidFill>
              </a:rPr>
              <a:pPr/>
              <a:t>13/04/2015</a:t>
            </a:fld>
            <a:endParaRPr lang="fr-FR" sz="1000">
              <a:solidFill>
                <a:srgbClr val="004C99"/>
              </a:solidFill>
            </a:endParaRPr>
          </a:p>
        </p:txBody>
      </p:sp>
      <p:sp>
        <p:nvSpPr>
          <p:cNvPr id="75781"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75782"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6B389697-AB9D-4F6E-86D6-0A8D2F49C6A0}" type="slidenum">
              <a:rPr lang="fr-FR" sz="1200">
                <a:solidFill>
                  <a:schemeClr val="bg1"/>
                </a:solidFill>
              </a:rPr>
              <a:pPr algn="r"/>
              <a:t>12</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Espace réservé de la date 1"/>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609E22-C92A-49D9-B632-0A899B33EFFA}"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24578" name="Espace réservé du pied de page 2"/>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24579" name="Espace réservé du numéro de diapositive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6A0DCA-188D-43E5-BDFE-0A8D6B61C1E9}" type="slidenum">
              <a:rPr lang="fr-FR">
                <a:latin typeface="Arial" charset="0"/>
                <a:cs typeface="Arial" charset="0"/>
              </a:rPr>
              <a:pPr fontAlgn="base">
                <a:spcBef>
                  <a:spcPct val="0"/>
                </a:spcBef>
                <a:spcAft>
                  <a:spcPct val="0"/>
                </a:spcAft>
              </a:pPr>
              <a:t>13</a:t>
            </a:fld>
            <a:endParaRPr lang="fr-FR">
              <a:latin typeface="Arial" charset="0"/>
              <a:cs typeface="Arial" charset="0"/>
            </a:endParaRPr>
          </a:p>
        </p:txBody>
      </p:sp>
      <p:pic>
        <p:nvPicPr>
          <p:cNvPr id="24580" name="Image 3" descr="Capture d’écran"/>
          <p:cNvPicPr preferRelativeResize="0">
            <a:picLocks noChangeAspect="1"/>
          </p:cNvPicPr>
          <p:nvPr/>
        </p:nvPicPr>
        <p:blipFill>
          <a:blip r:embed="rId2"/>
          <a:srcRect/>
          <a:stretch>
            <a:fillRect/>
          </a:stretch>
        </p:blipFill>
        <p:spPr bwMode="auto">
          <a:xfrm>
            <a:off x="1042988" y="1557338"/>
            <a:ext cx="7200900" cy="4119562"/>
          </a:xfrm>
          <a:prstGeom prst="rect">
            <a:avLst/>
          </a:prstGeom>
          <a:noFill/>
          <a:ln w="9525">
            <a:noFill/>
            <a:miter lim="800000"/>
            <a:headEnd/>
            <a:tailEnd/>
          </a:ln>
        </p:spPr>
      </p:pic>
      <p:sp>
        <p:nvSpPr>
          <p:cNvPr id="24582" name="Titre 1"/>
          <p:cNvSpPr>
            <a:spLocks/>
          </p:cNvSpPr>
          <p:nvPr/>
        </p:nvSpPr>
        <p:spPr bwMode="auto">
          <a:xfrm>
            <a:off x="457200" y="274638"/>
            <a:ext cx="8229600" cy="1143000"/>
          </a:xfrm>
          <a:prstGeom prst="rect">
            <a:avLst/>
          </a:prstGeom>
          <a:noFill/>
          <a:ln w="9525">
            <a:noFill/>
            <a:miter lim="800000"/>
            <a:headEnd/>
            <a:tailEnd/>
          </a:ln>
        </p:spPr>
        <p:txBody>
          <a:bodyPr anchor="ctr"/>
          <a:lstStyle/>
          <a:p>
            <a:r>
              <a:rPr lang="fr-FR" sz="3200" b="1" dirty="0">
                <a:solidFill>
                  <a:srgbClr val="004C99"/>
                </a:solidFill>
              </a:rPr>
              <a:t>Principe 4 = Droit </a:t>
            </a:r>
            <a:r>
              <a:rPr lang="fr-FR" sz="3200" b="1" dirty="0" smtClean="0">
                <a:solidFill>
                  <a:srgbClr val="004C99"/>
                </a:solidFill>
              </a:rPr>
              <a:t>d’adaptation</a:t>
            </a:r>
            <a:endParaRPr lang="fr-FR" sz="3200" b="1" dirty="0">
              <a:solidFill>
                <a:srgbClr val="004C99"/>
              </a:solidFill>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re 1"/>
          <p:cNvSpPr>
            <a:spLocks noGrp="1"/>
          </p:cNvSpPr>
          <p:nvPr>
            <p:ph type="title"/>
          </p:nvPr>
        </p:nvSpPr>
        <p:spPr/>
        <p:txBody>
          <a:bodyPr/>
          <a:lstStyle/>
          <a:p>
            <a:r>
              <a:rPr lang="fr-FR" b="1" smtClean="0">
                <a:latin typeface="Arial" charset="0"/>
                <a:cs typeface="Arial" charset="0"/>
              </a:rPr>
              <a:t>Principe 5 = Droit de sanctions</a:t>
            </a:r>
          </a:p>
        </p:txBody>
      </p:sp>
      <p:sp>
        <p:nvSpPr>
          <p:cNvPr id="25602" name="Espace réservé du contenu 2"/>
          <p:cNvSpPr>
            <a:spLocks noGrp="1"/>
          </p:cNvSpPr>
          <p:nvPr>
            <p:ph idx="1"/>
          </p:nvPr>
        </p:nvSpPr>
        <p:spPr>
          <a:xfrm>
            <a:off x="468313" y="1916113"/>
            <a:ext cx="8229600" cy="4238625"/>
          </a:xfrm>
        </p:spPr>
        <p:txBody>
          <a:bodyPr/>
          <a:lstStyle/>
          <a:p>
            <a:r>
              <a:rPr lang="fr-FR" sz="2400" smtClean="0">
                <a:latin typeface="Arial" charset="0"/>
                <a:cs typeface="Arial" charset="0"/>
              </a:rPr>
              <a:t>Notice légale = 75.000€ - 1 an d’emprisonnement </a:t>
            </a:r>
          </a:p>
          <a:p>
            <a:r>
              <a:rPr lang="fr-FR" sz="2400" smtClean="0">
                <a:latin typeface="Arial" charset="0"/>
                <a:cs typeface="Arial" charset="0"/>
              </a:rPr>
              <a:t>Droit de réponse = pénal </a:t>
            </a:r>
          </a:p>
          <a:p>
            <a:r>
              <a:rPr lang="fr-FR" sz="2400" smtClean="0">
                <a:latin typeface="Arial" charset="0"/>
                <a:cs typeface="Arial" charset="0"/>
              </a:rPr>
              <a:t>Prospection commerciale = pénal </a:t>
            </a:r>
          </a:p>
          <a:p>
            <a:r>
              <a:rPr lang="fr-FR" sz="2400" smtClean="0">
                <a:latin typeface="Arial" charset="0"/>
                <a:cs typeface="Arial" charset="0"/>
              </a:rPr>
              <a:t>Cyber-criminalité renforcée</a:t>
            </a:r>
          </a:p>
        </p:txBody>
      </p:sp>
      <p:sp>
        <p:nvSpPr>
          <p:cNvPr id="25603"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6C97DB-D522-40E7-9D00-924E91F68BDF}"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25604"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25605"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BB9C6C-13E1-4F46-8241-EB4EB1C17466}" type="slidenum">
              <a:rPr lang="fr-FR">
                <a:latin typeface="Arial" charset="0"/>
                <a:cs typeface="Arial" charset="0"/>
              </a:rPr>
              <a:pPr fontAlgn="base">
                <a:spcBef>
                  <a:spcPct val="0"/>
                </a:spcBef>
                <a:spcAft>
                  <a:spcPct val="0"/>
                </a:spcAft>
              </a:pPr>
              <a:t>14</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a:xfrm>
            <a:off x="468313" y="260350"/>
            <a:ext cx="8229600" cy="1143000"/>
          </a:xfrm>
        </p:spPr>
        <p:txBody>
          <a:bodyPr/>
          <a:lstStyle/>
          <a:p>
            <a:r>
              <a:rPr lang="fr-FR" smtClean="0">
                <a:latin typeface="Arial" charset="0"/>
                <a:cs typeface="Arial" charset="0"/>
              </a:rPr>
              <a:t>3. Acteurs &amp; responsabilités</a:t>
            </a:r>
            <a:r>
              <a:rPr lang="fr-FR" smtClean="0">
                <a:solidFill>
                  <a:srgbClr val="000099"/>
                </a:solidFill>
                <a:latin typeface="Arial" charset="0"/>
                <a:cs typeface="Arial" charset="0"/>
              </a:rPr>
              <a:t> </a:t>
            </a:r>
            <a:endParaRPr lang="fr-FR" smtClean="0">
              <a:latin typeface="Arial" charset="0"/>
              <a:cs typeface="Arial" charset="0"/>
            </a:endParaRPr>
          </a:p>
        </p:txBody>
      </p:sp>
      <p:sp>
        <p:nvSpPr>
          <p:cNvPr id="26626" name="Espace réservé du contenu 2"/>
          <p:cNvSpPr>
            <a:spLocks noGrp="1"/>
          </p:cNvSpPr>
          <p:nvPr>
            <p:ph sz="half" idx="1"/>
          </p:nvPr>
        </p:nvSpPr>
        <p:spPr>
          <a:xfrm>
            <a:off x="539750" y="1628775"/>
            <a:ext cx="4038600" cy="4525963"/>
          </a:xfrm>
        </p:spPr>
        <p:txBody>
          <a:bodyPr/>
          <a:lstStyle/>
          <a:p>
            <a:endParaRPr lang="fr-FR" smtClean="0">
              <a:latin typeface="Arial" charset="0"/>
              <a:cs typeface="Arial" charset="0"/>
            </a:endParaRPr>
          </a:p>
          <a:p>
            <a:r>
              <a:rPr lang="fr-FR" smtClean="0">
                <a:latin typeface="Arial" charset="0"/>
                <a:cs typeface="Arial" charset="0"/>
              </a:rPr>
              <a:t>Les acteurs </a:t>
            </a:r>
          </a:p>
          <a:p>
            <a:endParaRPr lang="fr-FR" smtClean="0">
              <a:latin typeface="Arial" charset="0"/>
              <a:cs typeface="Arial" charset="0"/>
            </a:endParaRPr>
          </a:p>
          <a:p>
            <a:r>
              <a:rPr lang="fr-FR" smtClean="0">
                <a:latin typeface="Arial" charset="0"/>
                <a:cs typeface="Arial" charset="0"/>
              </a:rPr>
              <a:t>Leur responsabilité </a:t>
            </a:r>
          </a:p>
          <a:p>
            <a:endParaRPr lang="fr-FR" smtClean="0">
              <a:latin typeface="Arial" charset="0"/>
              <a:cs typeface="Arial" charset="0"/>
            </a:endParaRPr>
          </a:p>
          <a:p>
            <a:r>
              <a:rPr lang="fr-FR" smtClean="0">
                <a:latin typeface="Arial" charset="0"/>
                <a:cs typeface="Arial" charset="0"/>
              </a:rPr>
              <a:t>Les autres…</a:t>
            </a:r>
          </a:p>
          <a:p>
            <a:pPr>
              <a:buFont typeface="Arial" charset="0"/>
              <a:buNone/>
            </a:pPr>
            <a:endParaRPr lang="fr-FR" smtClean="0">
              <a:latin typeface="Arial" charset="0"/>
              <a:cs typeface="Arial" charset="0"/>
            </a:endParaRPr>
          </a:p>
        </p:txBody>
      </p:sp>
      <p:sp>
        <p:nvSpPr>
          <p:cNvPr id="26627" name="Espace réservé de la date 4"/>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8348ED1-AE34-4054-8747-8218C401FA33}"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26628" name="Espace réservé du pied de page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26629" name="Espace réservé du numéro de diapositive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B935A6-118B-4B0B-ACE2-108B4B9BDACF}" type="slidenum">
              <a:rPr lang="fr-FR">
                <a:latin typeface="Arial" charset="0"/>
                <a:cs typeface="Arial" charset="0"/>
              </a:rPr>
              <a:pPr fontAlgn="base">
                <a:spcBef>
                  <a:spcPct val="0"/>
                </a:spcBef>
                <a:spcAft>
                  <a:spcPct val="0"/>
                </a:spcAft>
              </a:pPr>
              <a:t>15</a:t>
            </a:fld>
            <a:endParaRPr lang="fr-FR">
              <a:latin typeface="Arial" charset="0"/>
              <a:cs typeface="Arial" charset="0"/>
            </a:endParaRPr>
          </a:p>
        </p:txBody>
      </p:sp>
      <p:pic>
        <p:nvPicPr>
          <p:cNvPr id="26630" name="Image 1"/>
          <p:cNvPicPr>
            <a:picLocks noChangeAspect="1"/>
          </p:cNvPicPr>
          <p:nvPr/>
        </p:nvPicPr>
        <p:blipFill>
          <a:blip r:embed="rId2"/>
          <a:srcRect/>
          <a:stretch>
            <a:fillRect/>
          </a:stretch>
        </p:blipFill>
        <p:spPr bwMode="auto">
          <a:xfrm>
            <a:off x="5219700" y="1628775"/>
            <a:ext cx="3240088" cy="324008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idx="4294967295"/>
          </p:nvPr>
        </p:nvSpPr>
        <p:spPr>
          <a:xfrm>
            <a:off x="179388" y="260350"/>
            <a:ext cx="8785225" cy="1143000"/>
          </a:xfrm>
        </p:spPr>
        <p:txBody>
          <a:bodyPr/>
          <a:lstStyle/>
          <a:p>
            <a:pPr algn="ctr"/>
            <a:r>
              <a:rPr lang="fr-FR" sz="3000" smtClean="0">
                <a:latin typeface="Arial" charset="0"/>
                <a:cs typeface="Arial" charset="0"/>
              </a:rPr>
              <a:t>Les « premiers rôles »</a:t>
            </a:r>
            <a:r>
              <a:rPr lang="fr-FR" smtClean="0">
                <a:latin typeface="Arial" charset="0"/>
                <a:cs typeface="Arial" charset="0"/>
                <a:sym typeface="Wingdings" pitchFamily="2" charset="2"/>
              </a:rPr>
              <a:t> </a:t>
            </a:r>
            <a:endParaRPr lang="fr-FR" smtClean="0">
              <a:latin typeface="Arial" charset="0"/>
              <a:cs typeface="Arial" charset="0"/>
            </a:endParaRPr>
          </a:p>
        </p:txBody>
      </p:sp>
      <p:sp>
        <p:nvSpPr>
          <p:cNvPr id="27650" name="Rectangle 3"/>
          <p:cNvSpPr>
            <a:spLocks noGrp="1"/>
          </p:cNvSpPr>
          <p:nvPr>
            <p:ph type="body" idx="4294967295"/>
          </p:nvPr>
        </p:nvSpPr>
        <p:spPr>
          <a:xfrm>
            <a:off x="179388" y="1557338"/>
            <a:ext cx="8675687" cy="4525962"/>
          </a:xfrm>
        </p:spPr>
        <p:txBody>
          <a:bodyPr/>
          <a:lstStyle/>
          <a:p>
            <a:pPr algn="just">
              <a:lnSpc>
                <a:spcPct val="90000"/>
              </a:lnSpc>
              <a:buFont typeface="Arial" charset="0"/>
              <a:buNone/>
            </a:pPr>
            <a:r>
              <a:rPr lang="fr-FR" sz="2400" smtClean="0">
                <a:latin typeface="Arial" charset="0"/>
                <a:cs typeface="Arial" charset="0"/>
              </a:rPr>
              <a:t>	« Les personnes dont l'activité est d'offrir un accès à des services de communication au public en ligne informent leurs abonnés de l'existence de moyens techniques permettant de restreindre l'accès à certains services ou de les sélectionner et leur proposent au moins un de ces moyens. » = FAI </a:t>
            </a:r>
          </a:p>
          <a:p>
            <a:pPr algn="just">
              <a:lnSpc>
                <a:spcPct val="90000"/>
              </a:lnSpc>
              <a:buFont typeface="Arial" charset="0"/>
              <a:buNone/>
            </a:pPr>
            <a:endParaRPr lang="fr-FR" sz="2400" smtClean="0">
              <a:latin typeface="Arial" charset="0"/>
              <a:cs typeface="Arial" charset="0"/>
            </a:endParaRPr>
          </a:p>
          <a:p>
            <a:pPr algn="just">
              <a:lnSpc>
                <a:spcPct val="90000"/>
              </a:lnSpc>
              <a:buFont typeface="Arial" charset="0"/>
              <a:buNone/>
            </a:pPr>
            <a:r>
              <a:rPr lang="fr-FR" sz="2400" smtClean="0">
                <a:latin typeface="Arial" charset="0"/>
                <a:cs typeface="Arial" charset="0"/>
              </a:rPr>
              <a:t>	« Les personnes physiques ou morales qui assurent, même à titre gratuit, pour mise à disposition du public par des services de communication au public en ligne, le stockage de signaux, d'écrits, d'images, de sons ou de messages de toute nature fournis par des destinataires de ces services » = Hébergeurs</a:t>
            </a:r>
          </a:p>
        </p:txBody>
      </p:sp>
      <p:sp>
        <p:nvSpPr>
          <p:cNvPr id="4"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179388" y="260350"/>
            <a:ext cx="8785225" cy="1143000"/>
          </a:xfrm>
        </p:spPr>
        <p:txBody>
          <a:bodyPr/>
          <a:lstStyle/>
          <a:p>
            <a:pPr algn="ctr"/>
            <a:r>
              <a:rPr lang="fr-FR" sz="3000" smtClean="0">
                <a:latin typeface="Arial" charset="0"/>
                <a:cs typeface="Arial" charset="0"/>
              </a:rPr>
              <a:t>Les « seconds rôles »</a:t>
            </a:r>
            <a:r>
              <a:rPr lang="fr-FR" smtClean="0">
                <a:latin typeface="Arial" charset="0"/>
                <a:cs typeface="Arial" charset="0"/>
                <a:sym typeface="Wingdings" pitchFamily="2" charset="2"/>
              </a:rPr>
              <a:t> </a:t>
            </a:r>
            <a:endParaRPr lang="fr-FR" smtClean="0">
              <a:latin typeface="Arial" charset="0"/>
              <a:cs typeface="Arial" charset="0"/>
            </a:endParaRPr>
          </a:p>
        </p:txBody>
      </p:sp>
      <p:sp>
        <p:nvSpPr>
          <p:cNvPr id="77827" name="Rectangle 3"/>
          <p:cNvSpPr>
            <a:spLocks noGrp="1"/>
          </p:cNvSpPr>
          <p:nvPr>
            <p:ph type="body" idx="4294967295"/>
          </p:nvPr>
        </p:nvSpPr>
        <p:spPr/>
        <p:txBody>
          <a:bodyPr/>
          <a:lstStyle/>
          <a:p>
            <a:pPr algn="just">
              <a:buFont typeface="Arial" charset="0"/>
              <a:buNone/>
            </a:pPr>
            <a:r>
              <a:rPr lang="fr-FR" smtClean="0">
                <a:latin typeface="Arial" charset="0"/>
                <a:cs typeface="Arial" charset="0"/>
              </a:rPr>
              <a:t>	Editeur de service en ligne (LCEN) </a:t>
            </a:r>
          </a:p>
          <a:p>
            <a:pPr algn="just">
              <a:buFont typeface="Arial" charset="0"/>
              <a:buNone/>
            </a:pPr>
            <a:endParaRPr lang="fr-FR" smtClean="0">
              <a:latin typeface="Arial" charset="0"/>
              <a:cs typeface="Arial" charset="0"/>
            </a:endParaRPr>
          </a:p>
          <a:p>
            <a:pPr algn="just">
              <a:buFont typeface="Arial" charset="0"/>
              <a:buNone/>
            </a:pPr>
            <a:r>
              <a:rPr lang="fr-FR" smtClean="0">
                <a:latin typeface="Arial" charset="0"/>
                <a:cs typeface="Arial" charset="0"/>
              </a:rPr>
              <a:t>	Abonné a internet (hadopi) </a:t>
            </a:r>
          </a:p>
          <a:p>
            <a:pPr algn="just">
              <a:buFont typeface="Arial" charset="0"/>
              <a:buNone/>
            </a:pPr>
            <a:endParaRPr lang="fr-FR" smtClean="0">
              <a:latin typeface="Arial" charset="0"/>
              <a:cs typeface="Arial" charset="0"/>
            </a:endParaRPr>
          </a:p>
          <a:p>
            <a:pPr algn="just">
              <a:buFont typeface="Arial" charset="0"/>
              <a:buNone/>
            </a:pPr>
            <a:r>
              <a:rPr lang="fr-FR" smtClean="0">
                <a:latin typeface="Arial" charset="0"/>
                <a:cs typeface="Arial" charset="0"/>
              </a:rPr>
              <a:t>	Point d’accès (Lutte contre le terrorisme) </a:t>
            </a:r>
          </a:p>
        </p:txBody>
      </p:sp>
      <p:sp>
        <p:nvSpPr>
          <p:cNvPr id="4"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179388" y="260350"/>
            <a:ext cx="8785225" cy="1143000"/>
          </a:xfrm>
        </p:spPr>
        <p:txBody>
          <a:bodyPr/>
          <a:lstStyle/>
          <a:p>
            <a:pPr algn="ctr"/>
            <a:r>
              <a:rPr lang="fr-FR" sz="3000" smtClean="0">
                <a:latin typeface="Arial" charset="0"/>
                <a:cs typeface="Arial" charset="0"/>
              </a:rPr>
              <a:t>Les autres … </a:t>
            </a:r>
            <a:r>
              <a:rPr lang="fr-FR" smtClean="0">
                <a:latin typeface="Arial" charset="0"/>
                <a:cs typeface="Arial" charset="0"/>
                <a:sym typeface="Wingdings" pitchFamily="2" charset="2"/>
              </a:rPr>
              <a:t> </a:t>
            </a:r>
            <a:endParaRPr lang="fr-FR" smtClean="0">
              <a:latin typeface="Arial" charset="0"/>
              <a:cs typeface="Arial" charset="0"/>
            </a:endParaRPr>
          </a:p>
        </p:txBody>
      </p:sp>
      <p:pic>
        <p:nvPicPr>
          <p:cNvPr id="76807" name="Picture 7" descr="Google"/>
          <p:cNvPicPr>
            <a:picLocks noChangeAspect="1" noChangeArrowheads="1"/>
          </p:cNvPicPr>
          <p:nvPr/>
        </p:nvPicPr>
        <p:blipFill>
          <a:blip r:embed="rId2"/>
          <a:srcRect/>
          <a:stretch>
            <a:fillRect/>
          </a:stretch>
        </p:blipFill>
        <p:spPr bwMode="auto">
          <a:xfrm>
            <a:off x="684213" y="1773238"/>
            <a:ext cx="2447925" cy="1000125"/>
          </a:xfrm>
          <a:prstGeom prst="rect">
            <a:avLst/>
          </a:prstGeom>
          <a:noFill/>
        </p:spPr>
      </p:pic>
      <p:pic>
        <p:nvPicPr>
          <p:cNvPr id="76809" name="Picture 9" descr="instagram-application-mobile-photo4"/>
          <p:cNvPicPr>
            <a:picLocks noChangeAspect="1" noChangeArrowheads="1"/>
          </p:cNvPicPr>
          <p:nvPr/>
        </p:nvPicPr>
        <p:blipFill>
          <a:blip r:embed="rId3"/>
          <a:srcRect/>
          <a:stretch>
            <a:fillRect/>
          </a:stretch>
        </p:blipFill>
        <p:spPr bwMode="auto">
          <a:xfrm>
            <a:off x="7164388" y="2205038"/>
            <a:ext cx="1439862" cy="1079500"/>
          </a:xfrm>
          <a:prstGeom prst="rect">
            <a:avLst/>
          </a:prstGeom>
          <a:noFill/>
        </p:spPr>
      </p:pic>
      <p:pic>
        <p:nvPicPr>
          <p:cNvPr id="76811" name="Picture 11" descr="1271084_10152203108461729_809245696_o"/>
          <p:cNvPicPr>
            <a:picLocks noChangeAspect="1" noChangeArrowheads="1"/>
          </p:cNvPicPr>
          <p:nvPr/>
        </p:nvPicPr>
        <p:blipFill>
          <a:blip r:embed="rId4"/>
          <a:srcRect/>
          <a:stretch>
            <a:fillRect/>
          </a:stretch>
        </p:blipFill>
        <p:spPr bwMode="auto">
          <a:xfrm>
            <a:off x="5148263" y="2781300"/>
            <a:ext cx="1008062" cy="1008063"/>
          </a:xfrm>
          <a:prstGeom prst="rect">
            <a:avLst/>
          </a:prstGeom>
          <a:noFill/>
        </p:spPr>
      </p:pic>
      <p:pic>
        <p:nvPicPr>
          <p:cNvPr id="76813" name="Picture 13" descr="Twitter_logo1"/>
          <p:cNvPicPr>
            <a:picLocks noChangeAspect="1" noChangeArrowheads="1"/>
          </p:cNvPicPr>
          <p:nvPr/>
        </p:nvPicPr>
        <p:blipFill>
          <a:blip r:embed="rId5"/>
          <a:srcRect/>
          <a:stretch>
            <a:fillRect/>
          </a:stretch>
        </p:blipFill>
        <p:spPr bwMode="auto">
          <a:xfrm>
            <a:off x="6516688" y="4149725"/>
            <a:ext cx="1150937" cy="935038"/>
          </a:xfrm>
          <a:prstGeom prst="rect">
            <a:avLst/>
          </a:prstGeom>
          <a:noFill/>
        </p:spPr>
      </p:pic>
      <p:pic>
        <p:nvPicPr>
          <p:cNvPr id="76815" name="Picture 15" descr="04291430-photo-yandex-logo"/>
          <p:cNvPicPr>
            <a:picLocks noChangeAspect="1" noChangeArrowheads="1"/>
          </p:cNvPicPr>
          <p:nvPr/>
        </p:nvPicPr>
        <p:blipFill>
          <a:blip r:embed="rId6"/>
          <a:srcRect/>
          <a:stretch>
            <a:fillRect/>
          </a:stretch>
        </p:blipFill>
        <p:spPr bwMode="auto">
          <a:xfrm>
            <a:off x="1258888" y="3068638"/>
            <a:ext cx="1512887" cy="803275"/>
          </a:xfrm>
          <a:prstGeom prst="rect">
            <a:avLst/>
          </a:prstGeom>
          <a:noFill/>
        </p:spPr>
      </p:pic>
      <p:pic>
        <p:nvPicPr>
          <p:cNvPr id="76817" name="Picture 17" descr="02476170-photo-baidu"/>
          <p:cNvPicPr>
            <a:picLocks noChangeAspect="1" noChangeArrowheads="1"/>
          </p:cNvPicPr>
          <p:nvPr/>
        </p:nvPicPr>
        <p:blipFill>
          <a:blip r:embed="rId7"/>
          <a:srcRect/>
          <a:stretch>
            <a:fillRect/>
          </a:stretch>
        </p:blipFill>
        <p:spPr bwMode="auto">
          <a:xfrm>
            <a:off x="1258888" y="4508500"/>
            <a:ext cx="1498600" cy="565150"/>
          </a:xfrm>
          <a:prstGeom prst="rect">
            <a:avLst/>
          </a:prstGeom>
          <a:noFill/>
        </p:spPr>
      </p:pic>
      <p:sp>
        <p:nvSpPr>
          <p:cNvPr id="9"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re 1"/>
          <p:cNvSpPr>
            <a:spLocks noGrp="1"/>
          </p:cNvSpPr>
          <p:nvPr>
            <p:ph type="title" idx="4294967295"/>
          </p:nvPr>
        </p:nvSpPr>
        <p:spPr/>
        <p:txBody>
          <a:bodyPr/>
          <a:lstStyle/>
          <a:p>
            <a:r>
              <a:rPr lang="fr-FR" b="1" smtClean="0">
                <a:latin typeface="Arial" charset="0"/>
                <a:cs typeface="Arial" charset="0"/>
              </a:rPr>
              <a:t>Responsabilité des éditeurs…</a:t>
            </a:r>
          </a:p>
        </p:txBody>
      </p:sp>
      <p:sp>
        <p:nvSpPr>
          <p:cNvPr id="3" name="Espace réservé du contenu 2"/>
          <p:cNvSpPr>
            <a:spLocks noGrp="1"/>
          </p:cNvSpPr>
          <p:nvPr>
            <p:ph idx="4294967295"/>
          </p:nvPr>
        </p:nvSpPr>
        <p:spPr/>
        <p:txBody>
          <a:bodyPr>
            <a:normAutofit lnSpcReduction="10000"/>
          </a:bodyPr>
          <a:lstStyle/>
          <a:p>
            <a:r>
              <a:rPr lang="fr-FR" smtClean="0">
                <a:latin typeface="Arial" charset="0"/>
                <a:cs typeface="Arial" charset="0"/>
              </a:rPr>
              <a:t>Obligation de s’identifier </a:t>
            </a:r>
          </a:p>
          <a:p>
            <a:r>
              <a:rPr lang="fr-FR" smtClean="0">
                <a:latin typeface="Arial" charset="0"/>
                <a:cs typeface="Arial" charset="0"/>
              </a:rPr>
              <a:t>Anonymat des personnes physiques </a:t>
            </a:r>
          </a:p>
          <a:p>
            <a:pPr lvl="1"/>
            <a:r>
              <a:rPr lang="fr-FR" smtClean="0">
                <a:latin typeface="Arial" charset="0"/>
                <a:cs typeface="Arial" charset="0"/>
              </a:rPr>
              <a:t>Information hébergeur </a:t>
            </a:r>
          </a:p>
          <a:p>
            <a:r>
              <a:rPr lang="fr-FR" smtClean="0">
                <a:latin typeface="Arial" charset="0"/>
                <a:cs typeface="Arial" charset="0"/>
              </a:rPr>
              <a:t>Pas de régime de responsabilité spécial </a:t>
            </a:r>
          </a:p>
          <a:p>
            <a:pPr lvl="1"/>
            <a:r>
              <a:rPr lang="fr-FR" smtClean="0">
                <a:latin typeface="Arial" charset="0"/>
                <a:cs typeface="Arial" charset="0"/>
              </a:rPr>
              <a:t>Responsabilité éditoriale ? </a:t>
            </a:r>
          </a:p>
          <a:p>
            <a:pPr lvl="1"/>
            <a:r>
              <a:rPr lang="fr-FR" smtClean="0">
                <a:latin typeface="Arial" charset="0"/>
                <a:cs typeface="Arial" charset="0"/>
              </a:rPr>
              <a:t>Sinon responsabilité « générique »</a:t>
            </a:r>
          </a:p>
          <a:p>
            <a:pPr lvl="2"/>
            <a:r>
              <a:rPr lang="fr-FR" smtClean="0">
                <a:latin typeface="Arial" charset="0"/>
                <a:cs typeface="Arial" charset="0"/>
              </a:rPr>
              <a:t>1982 (faute) // 1383 (négligence) – JP Cyberlex</a:t>
            </a:r>
          </a:p>
          <a:p>
            <a:r>
              <a:rPr lang="fr-FR" smtClean="0">
                <a:latin typeface="Arial" charset="0"/>
                <a:cs typeface="Arial" charset="0"/>
              </a:rPr>
              <a:t>Problème = s’applique a qui ?</a:t>
            </a:r>
          </a:p>
          <a:p>
            <a:pPr>
              <a:buFontTx/>
              <a:buNone/>
            </a:pPr>
            <a:r>
              <a:rPr lang="fr-FR" smtClean="0">
                <a:latin typeface="Arial" charset="0"/>
                <a:cs typeface="Arial" charset="0"/>
              </a:rPr>
              <a:t>	</a:t>
            </a:r>
          </a:p>
        </p:txBody>
      </p:sp>
      <p:sp>
        <p:nvSpPr>
          <p:cNvPr id="78852"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CC390F71-BA67-4C0A-9408-DAF48D0E3A44}" type="datetime1">
              <a:rPr lang="fr-FR" sz="1000">
                <a:solidFill>
                  <a:srgbClr val="004C99"/>
                </a:solidFill>
              </a:rPr>
              <a:pPr/>
              <a:t>13/04/2015</a:t>
            </a:fld>
            <a:endParaRPr lang="fr-FR" sz="1000">
              <a:solidFill>
                <a:srgbClr val="004C99"/>
              </a:solidFill>
            </a:endParaRPr>
          </a:p>
        </p:txBody>
      </p:sp>
      <p:sp>
        <p:nvSpPr>
          <p:cNvPr id="78853"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78854"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8FDF6F3B-CEAB-4283-9108-C7FCFE21D211}" type="slidenum">
              <a:rPr lang="fr-FR" sz="1200">
                <a:solidFill>
                  <a:schemeClr val="bg1"/>
                </a:solidFill>
              </a:rPr>
              <a:pPr algn="r"/>
              <a:t>19</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p:cNvSpPr>
            <a:spLocks noGrp="1"/>
          </p:cNvSpPr>
          <p:nvPr>
            <p:ph type="title"/>
          </p:nvPr>
        </p:nvSpPr>
        <p:spPr>
          <a:xfrm>
            <a:off x="468313" y="260350"/>
            <a:ext cx="8229600" cy="1143000"/>
          </a:xfrm>
        </p:spPr>
        <p:txBody>
          <a:bodyPr/>
          <a:lstStyle/>
          <a:p>
            <a:pPr marL="514350" indent="-514350" algn="ctr"/>
            <a:r>
              <a:rPr lang="fr-FR" smtClean="0">
                <a:latin typeface="Arial" charset="0"/>
                <a:cs typeface="Arial" charset="0"/>
              </a:rPr>
              <a:t>Le plan</a:t>
            </a:r>
          </a:p>
        </p:txBody>
      </p:sp>
      <p:pic>
        <p:nvPicPr>
          <p:cNvPr id="15362" name="Espace réservé du contenu 7" descr="Image 1.jpg"/>
          <p:cNvPicPr>
            <a:picLocks noGrp="1" noChangeAspect="1"/>
          </p:cNvPicPr>
          <p:nvPr>
            <p:ph sz="half" idx="2"/>
          </p:nvPr>
        </p:nvPicPr>
        <p:blipFill>
          <a:blip r:embed="rId2"/>
          <a:srcRect/>
          <a:stretch>
            <a:fillRect/>
          </a:stretch>
        </p:blipFill>
        <p:spPr>
          <a:xfrm>
            <a:off x="5076825" y="1700213"/>
            <a:ext cx="3829050" cy="4105275"/>
          </a:xfrm>
        </p:spPr>
      </p:pic>
      <p:sp>
        <p:nvSpPr>
          <p:cNvPr id="15363" name="Espace réservé de la date 4"/>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8C2B47-5CCD-4C6E-A7E8-9F11E0303771}"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15364" name="Espace réservé du pied de page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15365" name="Espace réservé du numéro de diapositive 6"/>
          <p:cNvSpPr>
            <a:spLocks noGrp="1"/>
          </p:cNvSpPr>
          <p:nvPr>
            <p:ph type="sldNum" sz="quarter" idx="12"/>
          </p:nvPr>
        </p:nvSpPr>
        <p:spPr bwMode="auto">
          <a:xfrm>
            <a:off x="8424863" y="6237288"/>
            <a:ext cx="611187" cy="4127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B79C73E0-7E42-4B0C-BCD3-9226A9DBD262}" type="slidenum">
              <a:rPr lang="fr-FR">
                <a:latin typeface="Arial" charset="0"/>
                <a:cs typeface="Arial" charset="0"/>
              </a:rPr>
              <a:pPr fontAlgn="base">
                <a:spcBef>
                  <a:spcPct val="0"/>
                </a:spcBef>
                <a:spcAft>
                  <a:spcPct val="0"/>
                </a:spcAft>
              </a:pPr>
              <a:t>2</a:t>
            </a:fld>
            <a:endParaRPr lang="fr-FR">
              <a:latin typeface="Arial" charset="0"/>
              <a:cs typeface="Arial" charset="0"/>
            </a:endParaRPr>
          </a:p>
        </p:txBody>
      </p:sp>
      <p:sp>
        <p:nvSpPr>
          <p:cNvPr id="9" name="Rectangle à coins arrondis 8"/>
          <p:cNvSpPr/>
          <p:nvPr/>
        </p:nvSpPr>
        <p:spPr>
          <a:xfrm>
            <a:off x="250825" y="1700213"/>
            <a:ext cx="4608513" cy="4176712"/>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buFont typeface="Arial" charset="0"/>
              <a:buAutoNum type="arabicPeriod"/>
            </a:pPr>
            <a:r>
              <a:rPr lang="fr-FR" sz="2200">
                <a:solidFill>
                  <a:srgbClr val="004C99"/>
                </a:solidFill>
                <a:cs typeface="Arial" charset="0"/>
              </a:rPr>
              <a:t>Le socle juridique </a:t>
            </a:r>
          </a:p>
          <a:p>
            <a:pPr marL="514350" indent="-514350">
              <a:buFont typeface="Arial" charset="0"/>
              <a:buAutoNum type="arabicPeriod"/>
            </a:pPr>
            <a:r>
              <a:rPr lang="fr-FR" sz="2200">
                <a:solidFill>
                  <a:srgbClr val="004C99"/>
                </a:solidFill>
                <a:cs typeface="Arial" charset="0"/>
              </a:rPr>
              <a:t>Les principes </a:t>
            </a:r>
          </a:p>
          <a:p>
            <a:pPr marL="514350" indent="-514350">
              <a:buFont typeface="Arial" charset="0"/>
              <a:buAutoNum type="arabicPeriod"/>
            </a:pPr>
            <a:r>
              <a:rPr lang="fr-FR" sz="2200">
                <a:solidFill>
                  <a:srgbClr val="004C99"/>
                </a:solidFill>
                <a:cs typeface="Arial" charset="0"/>
              </a:rPr>
              <a:t>Acteurs et responsabilité </a:t>
            </a:r>
          </a:p>
          <a:p>
            <a:pPr marL="514350" indent="-514350">
              <a:buFont typeface="Arial" charset="0"/>
              <a:buAutoNum type="arabicPeriod"/>
            </a:pPr>
            <a:r>
              <a:rPr lang="fr-FR" sz="2200">
                <a:solidFill>
                  <a:srgbClr val="004C99"/>
                </a:solidFill>
                <a:cs typeface="Arial" charset="0"/>
              </a:rPr>
              <a:t>Les procédures </a:t>
            </a:r>
          </a:p>
          <a:p>
            <a:pPr marL="514350" indent="-514350">
              <a:buFont typeface="Arial" charset="0"/>
              <a:buAutoNum type="arabicPeriod"/>
            </a:pPr>
            <a:r>
              <a:rPr lang="fr-FR" sz="2200">
                <a:solidFill>
                  <a:srgbClr val="004C99"/>
                </a:solidFill>
                <a:cs typeface="Arial" charset="0"/>
              </a:rPr>
              <a:t>Le commerce électronique </a:t>
            </a:r>
          </a:p>
          <a:p>
            <a:pPr marL="514350" indent="-514350">
              <a:buFont typeface="Arial" charset="0"/>
              <a:buAutoNum type="arabicPeriod"/>
            </a:pPr>
            <a:r>
              <a:rPr lang="fr-FR" sz="2200">
                <a:solidFill>
                  <a:srgbClr val="004C99"/>
                </a:solidFill>
                <a:cs typeface="Arial" charset="0"/>
              </a:rPr>
              <a:t>La publicité </a:t>
            </a:r>
          </a:p>
          <a:p>
            <a:pPr marL="514350" indent="-514350">
              <a:buFont typeface="Arial" charset="0"/>
              <a:buAutoNum type="arabicPeriod"/>
            </a:pPr>
            <a:r>
              <a:rPr lang="fr-FR" sz="2200">
                <a:solidFill>
                  <a:srgbClr val="004C99"/>
                </a:solidFill>
                <a:cs typeface="Arial" charset="0"/>
              </a:rPr>
              <a:t>Le web 2.0 &amp; IdO</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re 1"/>
          <p:cNvSpPr>
            <a:spLocks noGrp="1"/>
          </p:cNvSpPr>
          <p:nvPr>
            <p:ph type="title" idx="4294967295"/>
          </p:nvPr>
        </p:nvSpPr>
        <p:spPr/>
        <p:txBody>
          <a:bodyPr/>
          <a:lstStyle/>
          <a:p>
            <a:r>
              <a:rPr lang="fr-FR" b="1" smtClean="0">
                <a:latin typeface="Arial" charset="0"/>
                <a:cs typeface="Arial" charset="0"/>
              </a:rPr>
              <a:t>Responsabilité accès</a:t>
            </a:r>
          </a:p>
        </p:txBody>
      </p:sp>
      <p:sp>
        <p:nvSpPr>
          <p:cNvPr id="3" name="Espace réservé du contenu 2"/>
          <p:cNvSpPr>
            <a:spLocks noGrp="1"/>
          </p:cNvSpPr>
          <p:nvPr>
            <p:ph idx="4294967295"/>
          </p:nvPr>
        </p:nvSpPr>
        <p:spPr/>
        <p:txBody>
          <a:bodyPr>
            <a:normAutofit/>
          </a:bodyPr>
          <a:lstStyle/>
          <a:p>
            <a:r>
              <a:rPr lang="fr-FR" sz="2000" smtClean="0">
                <a:latin typeface="Arial" charset="0"/>
                <a:cs typeface="Arial" charset="0"/>
              </a:rPr>
              <a:t>Abonné à internet </a:t>
            </a:r>
          </a:p>
          <a:p>
            <a:pPr lvl="1"/>
            <a:r>
              <a:rPr lang="fr-FR" sz="2000" smtClean="0">
                <a:latin typeface="Arial" charset="0"/>
                <a:cs typeface="Arial" charset="0"/>
              </a:rPr>
              <a:t>Doit « mettre prendre des mesures de nature à lutter contre le téléchargement » </a:t>
            </a:r>
          </a:p>
          <a:p>
            <a:pPr lvl="1"/>
            <a:r>
              <a:rPr lang="fr-FR" sz="2000" smtClean="0">
                <a:latin typeface="Arial" charset="0"/>
                <a:cs typeface="Arial" charset="0"/>
              </a:rPr>
              <a:t>Responsabilité civile </a:t>
            </a:r>
          </a:p>
          <a:p>
            <a:pPr lvl="1"/>
            <a:r>
              <a:rPr lang="fr-FR" sz="2000" smtClean="0">
                <a:latin typeface="Arial" charset="0"/>
                <a:cs typeface="Arial" charset="0"/>
              </a:rPr>
              <a:t>Peut être pénale </a:t>
            </a:r>
          </a:p>
          <a:p>
            <a:pPr lvl="1"/>
            <a:r>
              <a:rPr lang="fr-FR" sz="2000" smtClean="0">
                <a:latin typeface="Arial" charset="0"/>
                <a:cs typeface="Arial" charset="0"/>
              </a:rPr>
              <a:t>Rien à voir avec la contrefaçon</a:t>
            </a:r>
          </a:p>
          <a:p>
            <a:r>
              <a:rPr lang="fr-FR" sz="2000" smtClean="0">
                <a:latin typeface="Arial" charset="0"/>
                <a:cs typeface="Arial" charset="0"/>
              </a:rPr>
              <a:t>Point d’accès = identification</a:t>
            </a:r>
          </a:p>
          <a:p>
            <a:pPr>
              <a:buFont typeface="Arial" charset="0"/>
              <a:buNone/>
            </a:pPr>
            <a:r>
              <a:rPr lang="fr-FR" sz="1000" smtClean="0">
                <a:latin typeface="Arial" charset="0"/>
                <a:cs typeface="Arial" charset="0"/>
              </a:rPr>
              <a:t>	</a:t>
            </a:r>
          </a:p>
          <a:p>
            <a:pPr>
              <a:buFont typeface="Arial" charset="0"/>
              <a:buNone/>
            </a:pPr>
            <a:r>
              <a:rPr lang="fr-FR" sz="1000" smtClean="0">
                <a:latin typeface="Arial" charset="0"/>
                <a:cs typeface="Arial" charset="0"/>
              </a:rPr>
              <a:t>I.-Le présent article s'applique au traitement des données à caractère personnel dans le cadre de la fourniture au public de services de communications électroniques ; il s'applique notamment aux réseaux qui prennent en charge les dispositifs de collecte de données et d'identification.</a:t>
            </a:r>
          </a:p>
          <a:p>
            <a:pPr>
              <a:buFont typeface="Arial" charset="0"/>
              <a:buNone/>
            </a:pPr>
            <a:r>
              <a:rPr lang="fr-FR" sz="1000" smtClean="0">
                <a:latin typeface="Arial" charset="0"/>
                <a:cs typeface="Arial" charset="0"/>
              </a:rPr>
              <a:t>	II.-Les opérateurs de communications électroniques, et notamment les personnes dont l'activité est d'offrir un accès à des services de communication au public en ligne, effacent ou rendent anonyme toute donnée relative au trafic, sous réserve des dispositions des III, IV, V et VI.</a:t>
            </a:r>
          </a:p>
          <a:p>
            <a:pPr>
              <a:buFont typeface="Arial" charset="0"/>
              <a:buNone/>
            </a:pPr>
            <a:r>
              <a:rPr lang="fr-FR" sz="1000" smtClean="0">
                <a:latin typeface="Arial" charset="0"/>
                <a:cs typeface="Arial" charset="0"/>
              </a:rPr>
              <a:t>	Les personnes qui fournissent au public des services de communications électroniques établissent, dans le respect des dispositions de l'alinéa précédent, des procédures internes permettant de répondre aux demandes des autorités compétentes.</a:t>
            </a:r>
          </a:p>
          <a:p>
            <a:pPr>
              <a:buFont typeface="Arial" charset="0"/>
              <a:buNone/>
            </a:pPr>
            <a:r>
              <a:rPr lang="fr-FR" sz="1000" smtClean="0">
                <a:latin typeface="Arial" charset="0"/>
                <a:cs typeface="Arial" charset="0"/>
              </a:rPr>
              <a:t>	Les personnes qui, au titre d'une activité professionnelle principale ou accessoire, offrent au public une connexion permettant une communication en ligne par l'intermédiaire d'un accès au réseau, y compris à titre gratuit, sont soumises au respect des dispositions applicables aux opérateurs de communications électroniques en vertu du présent article.</a:t>
            </a:r>
          </a:p>
        </p:txBody>
      </p:sp>
      <p:sp>
        <p:nvSpPr>
          <p:cNvPr id="79876"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D0E8D0BC-75CC-4AA7-8A9E-ACDAAFDD2CB1}" type="datetime1">
              <a:rPr lang="fr-FR" sz="1000">
                <a:solidFill>
                  <a:srgbClr val="004C99"/>
                </a:solidFill>
              </a:rPr>
              <a:pPr/>
              <a:t>13/04/2015</a:t>
            </a:fld>
            <a:endParaRPr lang="fr-FR" sz="1000">
              <a:solidFill>
                <a:srgbClr val="004C99"/>
              </a:solidFill>
            </a:endParaRPr>
          </a:p>
        </p:txBody>
      </p:sp>
      <p:sp>
        <p:nvSpPr>
          <p:cNvPr id="79877"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79878"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F781FAFC-E91D-4925-BB5B-54053B18355A}" type="slidenum">
              <a:rPr lang="fr-FR" sz="1200">
                <a:solidFill>
                  <a:schemeClr val="bg1"/>
                </a:solidFill>
              </a:rPr>
              <a:pPr algn="r"/>
              <a:t>20</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re 1"/>
          <p:cNvSpPr>
            <a:spLocks noGrp="1"/>
          </p:cNvSpPr>
          <p:nvPr>
            <p:ph type="title"/>
          </p:nvPr>
        </p:nvSpPr>
        <p:spPr>
          <a:xfrm>
            <a:off x="250825" y="260350"/>
            <a:ext cx="8518525" cy="1143000"/>
          </a:xfrm>
        </p:spPr>
        <p:txBody>
          <a:bodyPr/>
          <a:lstStyle/>
          <a:p>
            <a:r>
              <a:rPr lang="fr-FR" b="1" smtClean="0">
                <a:latin typeface="Arial" charset="0"/>
                <a:cs typeface="Arial" charset="0"/>
              </a:rPr>
              <a:t>FAI &amp; Hébergeurs – Règles communes  (1)</a:t>
            </a:r>
          </a:p>
        </p:txBody>
      </p:sp>
      <p:sp>
        <p:nvSpPr>
          <p:cNvPr id="3" name="Espace réservé du contenu 2"/>
          <p:cNvSpPr>
            <a:spLocks noGrp="1"/>
          </p:cNvSpPr>
          <p:nvPr>
            <p:ph idx="1"/>
          </p:nvPr>
        </p:nvSpPr>
        <p:spPr/>
        <p:txBody>
          <a:bodyPr>
            <a:normAutofit fontScale="92500"/>
          </a:bodyPr>
          <a:lstStyle/>
          <a:p>
            <a:r>
              <a:rPr lang="fr-FR" smtClean="0">
                <a:latin typeface="Arial" charset="0"/>
                <a:cs typeface="Arial" charset="0"/>
              </a:rPr>
              <a:t>Ne sont pas « producteurs au sens de la loi 1982 </a:t>
            </a:r>
          </a:p>
          <a:p>
            <a:pPr lvl="1"/>
            <a:r>
              <a:rPr lang="fr-FR" smtClean="0">
                <a:latin typeface="Arial" charset="0"/>
                <a:cs typeface="Arial" charset="0"/>
              </a:rPr>
              <a:t>Pas de responsabilité en cascade</a:t>
            </a:r>
          </a:p>
          <a:p>
            <a:r>
              <a:rPr lang="fr-FR" smtClean="0">
                <a:latin typeface="Arial" charset="0"/>
                <a:cs typeface="Arial" charset="0"/>
              </a:rPr>
              <a:t>N’ont pas d’obligation générale de surveillance des informations</a:t>
            </a:r>
          </a:p>
          <a:p>
            <a:r>
              <a:rPr lang="fr-FR" smtClean="0">
                <a:latin typeface="Arial" charset="0"/>
                <a:cs typeface="Arial" charset="0"/>
              </a:rPr>
              <a:t>N’ont pas d’obligation générale de rechercher des faits ou circonstances révélant le caractère illicite </a:t>
            </a:r>
          </a:p>
          <a:p>
            <a:r>
              <a:rPr lang="fr-FR" smtClean="0">
                <a:latin typeface="Arial" charset="0"/>
                <a:cs typeface="Arial" charset="0"/>
              </a:rPr>
              <a:t>Peuvent se voir contraints à des surveillances ciblées et temporaires demandées par autorité judiciaire</a:t>
            </a:r>
          </a:p>
        </p:txBody>
      </p:sp>
      <p:sp>
        <p:nvSpPr>
          <p:cNvPr id="28675"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649F8C-44C6-4116-A642-183EA30CF204}"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28676"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28677"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CFB3D1-88B6-47D8-BCC4-44FA1683D5E3}" type="slidenum">
              <a:rPr lang="fr-FR">
                <a:latin typeface="Arial" charset="0"/>
                <a:cs typeface="Arial" charset="0"/>
              </a:rPr>
              <a:pPr fontAlgn="base">
                <a:spcBef>
                  <a:spcPct val="0"/>
                </a:spcBef>
                <a:spcAft>
                  <a:spcPct val="0"/>
                </a:spcAft>
              </a:pPr>
              <a:t>21</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contenu 2"/>
          <p:cNvSpPr>
            <a:spLocks noGrp="1"/>
          </p:cNvSpPr>
          <p:nvPr>
            <p:ph idx="1"/>
          </p:nvPr>
        </p:nvSpPr>
        <p:spPr>
          <a:xfrm>
            <a:off x="468313" y="1557338"/>
            <a:ext cx="8229600" cy="4741862"/>
          </a:xfrm>
        </p:spPr>
        <p:txBody>
          <a:bodyPr/>
          <a:lstStyle/>
          <a:p>
            <a:pPr>
              <a:lnSpc>
                <a:spcPct val="90000"/>
              </a:lnSpc>
            </a:pPr>
            <a:r>
              <a:rPr lang="fr-FR" smtClean="0">
                <a:latin typeface="Arial" charset="0"/>
                <a:cs typeface="Arial" charset="0"/>
              </a:rPr>
              <a:t>Détiennent et conservent les données d’identification </a:t>
            </a:r>
          </a:p>
          <a:p>
            <a:pPr lvl="1"/>
            <a:r>
              <a:rPr lang="fr-FR" sz="2000" smtClean="0">
                <a:solidFill>
                  <a:schemeClr val="hlink"/>
                </a:solidFill>
                <a:latin typeface="Arial" charset="0"/>
                <a:cs typeface="Arial" charset="0"/>
              </a:rPr>
              <a:t>Décret du 25 février 2011 sur la conservation des données</a:t>
            </a:r>
          </a:p>
          <a:p>
            <a:pPr lvl="2"/>
            <a:r>
              <a:rPr lang="fr-FR" sz="2000" smtClean="0">
                <a:solidFill>
                  <a:schemeClr val="hlink"/>
                </a:solidFill>
                <a:latin typeface="Arial" charset="0"/>
                <a:cs typeface="Arial" charset="0"/>
              </a:rPr>
              <a:t>Typologie des données </a:t>
            </a:r>
          </a:p>
          <a:p>
            <a:pPr lvl="2"/>
            <a:r>
              <a:rPr lang="fr-FR" sz="2000" smtClean="0">
                <a:solidFill>
                  <a:schemeClr val="hlink"/>
                </a:solidFill>
                <a:latin typeface="Arial" charset="0"/>
                <a:cs typeface="Arial" charset="0"/>
              </a:rPr>
              <a:t>Durée de conservation</a:t>
            </a:r>
          </a:p>
          <a:p>
            <a:pPr>
              <a:lnSpc>
                <a:spcPct val="90000"/>
              </a:lnSpc>
            </a:pPr>
            <a:r>
              <a:rPr lang="fr-FR" smtClean="0">
                <a:latin typeface="Arial" charset="0"/>
                <a:cs typeface="Arial" charset="0"/>
              </a:rPr>
              <a:t>Pas de « vérification »</a:t>
            </a:r>
          </a:p>
          <a:p>
            <a:pPr>
              <a:lnSpc>
                <a:spcPct val="90000"/>
              </a:lnSpc>
            </a:pPr>
            <a:r>
              <a:rPr lang="fr-FR" smtClean="0">
                <a:latin typeface="Arial" charset="0"/>
                <a:cs typeface="Arial" charset="0"/>
              </a:rPr>
              <a:t>Mise à disposition de moyens techniques d’identification aux clients</a:t>
            </a:r>
          </a:p>
          <a:p>
            <a:pPr>
              <a:lnSpc>
                <a:spcPct val="90000"/>
              </a:lnSpc>
            </a:pPr>
            <a:r>
              <a:rPr lang="fr-FR" smtClean="0">
                <a:latin typeface="Arial" charset="0"/>
                <a:cs typeface="Arial" charset="0"/>
              </a:rPr>
              <a:t>Autorité judiciaire peut requérir communication de ces informations</a:t>
            </a:r>
          </a:p>
        </p:txBody>
      </p:sp>
      <p:sp>
        <p:nvSpPr>
          <p:cNvPr id="29699"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7AD8D7-5B2D-426D-84F6-7AD323184B6A}"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29700"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29701"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306917-C5E4-483A-AFE5-EAC88DFFEBAF}" type="slidenum">
              <a:rPr lang="fr-FR">
                <a:latin typeface="Arial" charset="0"/>
                <a:cs typeface="Arial" charset="0"/>
              </a:rPr>
              <a:pPr fontAlgn="base">
                <a:spcBef>
                  <a:spcPct val="0"/>
                </a:spcBef>
                <a:spcAft>
                  <a:spcPct val="0"/>
                </a:spcAft>
              </a:pPr>
              <a:t>22</a:t>
            </a:fld>
            <a:endParaRPr lang="fr-FR">
              <a:latin typeface="Arial" charset="0"/>
              <a:cs typeface="Arial" charset="0"/>
            </a:endParaRPr>
          </a:p>
        </p:txBody>
      </p:sp>
      <p:sp>
        <p:nvSpPr>
          <p:cNvPr id="29703" name="Titre 1"/>
          <p:cNvSpPr>
            <a:spLocks/>
          </p:cNvSpPr>
          <p:nvPr/>
        </p:nvSpPr>
        <p:spPr bwMode="auto">
          <a:xfrm>
            <a:off x="250825" y="260350"/>
            <a:ext cx="8518525" cy="1143000"/>
          </a:xfrm>
          <a:prstGeom prst="rect">
            <a:avLst/>
          </a:prstGeom>
          <a:noFill/>
          <a:ln w="9525">
            <a:noFill/>
            <a:miter lim="800000"/>
            <a:headEnd/>
            <a:tailEnd/>
          </a:ln>
        </p:spPr>
        <p:txBody>
          <a:bodyPr anchor="ctr"/>
          <a:lstStyle/>
          <a:p>
            <a:r>
              <a:rPr lang="fr-FR" sz="3200" b="1">
                <a:solidFill>
                  <a:srgbClr val="004C99"/>
                </a:solidFill>
              </a:rPr>
              <a:t>FAI &amp; Hébergeurs – Règles communes  (2)</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contenu 2"/>
          <p:cNvSpPr>
            <a:spLocks noGrp="1"/>
          </p:cNvSpPr>
          <p:nvPr>
            <p:ph idx="1"/>
          </p:nvPr>
        </p:nvSpPr>
        <p:spPr/>
        <p:txBody>
          <a:bodyPr/>
          <a:lstStyle/>
          <a:p>
            <a:pPr marL="177800" indent="-177800">
              <a:lnSpc>
                <a:spcPct val="80000"/>
              </a:lnSpc>
              <a:buClr>
                <a:srgbClr val="004C99"/>
              </a:buClr>
              <a:buFontTx/>
              <a:buChar char="•"/>
            </a:pPr>
            <a:r>
              <a:rPr lang="fr-FR" smtClean="0">
                <a:latin typeface="Arial" charset="0"/>
                <a:cs typeface="Arial" charset="0"/>
              </a:rPr>
              <a:t> Lutte contre certains contenus …</a:t>
            </a:r>
          </a:p>
          <a:p>
            <a:pPr marL="177800" indent="-177800">
              <a:lnSpc>
                <a:spcPct val="80000"/>
              </a:lnSpc>
              <a:buClr>
                <a:srgbClr val="004C99"/>
              </a:buClr>
              <a:buFontTx/>
              <a:buNone/>
            </a:pPr>
            <a:r>
              <a:rPr lang="fr-FR" smtClean="0">
                <a:latin typeface="Arial" charset="0"/>
                <a:cs typeface="Arial" charset="0"/>
              </a:rPr>
              <a:t> </a:t>
            </a:r>
          </a:p>
          <a:p>
            <a:pPr marL="177800" indent="-177800">
              <a:lnSpc>
                <a:spcPct val="80000"/>
              </a:lnSpc>
              <a:buClr>
                <a:srgbClr val="004C99"/>
              </a:buClr>
              <a:buFontTx/>
              <a:buChar char="•"/>
            </a:pPr>
            <a:r>
              <a:rPr lang="fr-FR" smtClean="0">
                <a:latin typeface="Arial" charset="0"/>
                <a:cs typeface="Arial" charset="0"/>
              </a:rPr>
              <a:t>3 catégories :</a:t>
            </a:r>
          </a:p>
          <a:p>
            <a:pPr marL="820738" lvl="1">
              <a:lnSpc>
                <a:spcPct val="80000"/>
              </a:lnSpc>
              <a:buFontTx/>
              <a:buChar char="–"/>
            </a:pPr>
            <a:r>
              <a:rPr lang="fr-FR" sz="2000" smtClean="0">
                <a:latin typeface="Arial" charset="0"/>
                <a:cs typeface="Arial" charset="0"/>
              </a:rPr>
              <a:t>Apologie des crimes contre l'humanité, de l'incitation à la haine raciale</a:t>
            </a:r>
          </a:p>
          <a:p>
            <a:pPr marL="820738" lvl="1">
              <a:lnSpc>
                <a:spcPct val="80000"/>
              </a:lnSpc>
              <a:buFontTx/>
              <a:buChar char="–"/>
            </a:pPr>
            <a:r>
              <a:rPr lang="fr-FR" sz="2000" smtClean="0">
                <a:latin typeface="Arial" charset="0"/>
                <a:cs typeface="Arial" charset="0"/>
              </a:rPr>
              <a:t>Pornographie enfantine</a:t>
            </a:r>
          </a:p>
          <a:p>
            <a:pPr marL="820738" lvl="1">
              <a:lnSpc>
                <a:spcPct val="80000"/>
              </a:lnSpc>
              <a:buFontTx/>
              <a:buChar char="–"/>
            </a:pPr>
            <a:r>
              <a:rPr lang="fr-FR" sz="2000" smtClean="0">
                <a:latin typeface="Arial" charset="0"/>
                <a:cs typeface="Arial" charset="0"/>
              </a:rPr>
              <a:t>Jeux et concours</a:t>
            </a:r>
            <a:r>
              <a:rPr lang="fr-FR" smtClean="0">
                <a:latin typeface="Arial" charset="0"/>
                <a:cs typeface="Arial" charset="0"/>
              </a:rPr>
              <a:t> </a:t>
            </a:r>
          </a:p>
          <a:p>
            <a:pPr marL="820738" lvl="1">
              <a:lnSpc>
                <a:spcPct val="80000"/>
              </a:lnSpc>
              <a:buFont typeface="Arial" charset="0"/>
              <a:buNone/>
            </a:pPr>
            <a:endParaRPr lang="fr-FR" smtClean="0">
              <a:latin typeface="Arial" charset="0"/>
              <a:cs typeface="Arial" charset="0"/>
            </a:endParaRPr>
          </a:p>
          <a:p>
            <a:pPr marL="177800" indent="-177800">
              <a:lnSpc>
                <a:spcPct val="80000"/>
              </a:lnSpc>
              <a:buClr>
                <a:srgbClr val="004C99"/>
              </a:buClr>
              <a:buFontTx/>
              <a:buChar char="•"/>
            </a:pPr>
            <a:r>
              <a:rPr lang="fr-FR" smtClean="0">
                <a:latin typeface="Arial" charset="0"/>
                <a:cs typeface="Arial" charset="0"/>
              </a:rPr>
              <a:t>3 obligations </a:t>
            </a:r>
          </a:p>
          <a:p>
            <a:pPr marL="820738" lvl="1">
              <a:lnSpc>
                <a:spcPct val="80000"/>
              </a:lnSpc>
              <a:buClr>
                <a:srgbClr val="004C99"/>
              </a:buClr>
              <a:buFontTx/>
              <a:buChar char="•"/>
            </a:pPr>
            <a:r>
              <a:rPr lang="fr-FR" sz="2000" smtClean="0">
                <a:latin typeface="Arial" charset="0"/>
                <a:cs typeface="Arial" charset="0"/>
              </a:rPr>
              <a:t>Mise a dispos d’une interface </a:t>
            </a:r>
          </a:p>
          <a:p>
            <a:pPr marL="820738" lvl="1">
              <a:lnSpc>
                <a:spcPct val="80000"/>
              </a:lnSpc>
              <a:buClr>
                <a:srgbClr val="004C99"/>
              </a:buClr>
              <a:buFontTx/>
              <a:buChar char="•"/>
            </a:pPr>
            <a:r>
              <a:rPr lang="fr-FR" sz="2000" smtClean="0">
                <a:latin typeface="Arial" charset="0"/>
                <a:cs typeface="Arial" charset="0"/>
              </a:rPr>
              <a:t>Information aux autorités compétentes </a:t>
            </a:r>
          </a:p>
          <a:p>
            <a:pPr marL="820738" lvl="1">
              <a:lnSpc>
                <a:spcPct val="80000"/>
              </a:lnSpc>
              <a:buClr>
                <a:srgbClr val="004C99"/>
              </a:buClr>
              <a:buFontTx/>
              <a:buChar char="•"/>
            </a:pPr>
            <a:r>
              <a:rPr lang="fr-FR" sz="2000" smtClean="0">
                <a:latin typeface="Arial" charset="0"/>
                <a:cs typeface="Arial" charset="0"/>
              </a:rPr>
              <a:t>Visibilité sur leurs moyens</a:t>
            </a:r>
          </a:p>
        </p:txBody>
      </p:sp>
      <p:sp>
        <p:nvSpPr>
          <p:cNvPr id="30723"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80F311-5304-4560-8CC3-4727C86DDDCE}"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30724"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30725"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9AE0E68-5E77-4FAD-87B9-AB2FC66AE2B9}" type="slidenum">
              <a:rPr lang="fr-FR">
                <a:latin typeface="Arial" charset="0"/>
                <a:cs typeface="Arial" charset="0"/>
              </a:rPr>
              <a:pPr fontAlgn="base">
                <a:spcBef>
                  <a:spcPct val="0"/>
                </a:spcBef>
                <a:spcAft>
                  <a:spcPct val="0"/>
                </a:spcAft>
              </a:pPr>
              <a:t>23</a:t>
            </a:fld>
            <a:endParaRPr lang="fr-FR">
              <a:latin typeface="Arial" charset="0"/>
              <a:cs typeface="Arial" charset="0"/>
            </a:endParaRPr>
          </a:p>
        </p:txBody>
      </p:sp>
      <p:sp>
        <p:nvSpPr>
          <p:cNvPr id="30727" name="Titre 1"/>
          <p:cNvSpPr>
            <a:spLocks/>
          </p:cNvSpPr>
          <p:nvPr/>
        </p:nvSpPr>
        <p:spPr bwMode="auto">
          <a:xfrm>
            <a:off x="250825" y="260350"/>
            <a:ext cx="8518525" cy="1143000"/>
          </a:xfrm>
          <a:prstGeom prst="rect">
            <a:avLst/>
          </a:prstGeom>
          <a:noFill/>
          <a:ln w="9525">
            <a:noFill/>
            <a:miter lim="800000"/>
            <a:headEnd/>
            <a:tailEnd/>
          </a:ln>
        </p:spPr>
        <p:txBody>
          <a:bodyPr anchor="ctr"/>
          <a:lstStyle/>
          <a:p>
            <a:r>
              <a:rPr lang="fr-FR" sz="3200" b="1">
                <a:solidFill>
                  <a:srgbClr val="004C99"/>
                </a:solidFill>
              </a:rPr>
              <a:t>FAI &amp; Hébergeurs – Règles communes  (3)</a:t>
            </a: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re 1"/>
          <p:cNvSpPr>
            <a:spLocks noGrp="1"/>
          </p:cNvSpPr>
          <p:nvPr>
            <p:ph type="title"/>
          </p:nvPr>
        </p:nvSpPr>
        <p:spPr/>
        <p:txBody>
          <a:bodyPr/>
          <a:lstStyle/>
          <a:p>
            <a:r>
              <a:rPr lang="fr-FR" b="1" smtClean="0">
                <a:latin typeface="Arial" charset="0"/>
                <a:cs typeface="Arial" charset="0"/>
              </a:rPr>
              <a:t>Régime spécial … FAI</a:t>
            </a:r>
          </a:p>
        </p:txBody>
      </p:sp>
      <p:sp>
        <p:nvSpPr>
          <p:cNvPr id="31746" name="Espace réservé du contenu 2"/>
          <p:cNvSpPr>
            <a:spLocks noGrp="1"/>
          </p:cNvSpPr>
          <p:nvPr>
            <p:ph idx="1"/>
          </p:nvPr>
        </p:nvSpPr>
        <p:spPr/>
        <p:txBody>
          <a:bodyPr/>
          <a:lstStyle/>
          <a:p>
            <a:r>
              <a:rPr lang="fr-FR" sz="2400" smtClean="0">
                <a:latin typeface="Arial" charset="0"/>
                <a:cs typeface="Arial" charset="0"/>
              </a:rPr>
              <a:t>Information des abonnés sur des moyens de restriction, sélection, sécurisation d’accès  </a:t>
            </a:r>
          </a:p>
          <a:p>
            <a:pPr>
              <a:buFontTx/>
              <a:buNone/>
            </a:pPr>
            <a:endParaRPr lang="fr-FR" sz="1200" smtClean="0">
              <a:latin typeface="Arial" charset="0"/>
              <a:cs typeface="Arial" charset="0"/>
            </a:endParaRPr>
          </a:p>
          <a:p>
            <a:r>
              <a:rPr lang="fr-FR" sz="2400" smtClean="0">
                <a:latin typeface="Arial" charset="0"/>
                <a:cs typeface="Arial" charset="0"/>
              </a:rPr>
              <a:t>Mise à disposition des abonnés de moyens de restriction, sélection, sécurisation d’accès</a:t>
            </a:r>
          </a:p>
          <a:p>
            <a:endParaRPr lang="fr-FR" sz="1200" smtClean="0">
              <a:latin typeface="Arial" charset="0"/>
              <a:cs typeface="Arial" charset="0"/>
            </a:endParaRPr>
          </a:p>
          <a:p>
            <a:r>
              <a:rPr lang="fr-FR" sz="2400" smtClean="0">
                <a:latin typeface="Arial" charset="0"/>
                <a:cs typeface="Arial" charset="0"/>
              </a:rPr>
              <a:t>Mention spéciale dans les publicités sur « piratage nuit à la création artistique »</a:t>
            </a:r>
          </a:p>
          <a:p>
            <a:endParaRPr lang="fr-FR" sz="1200" smtClean="0">
              <a:latin typeface="Arial" charset="0"/>
              <a:cs typeface="Arial" charset="0"/>
            </a:endParaRPr>
          </a:p>
          <a:p>
            <a:r>
              <a:rPr lang="fr-FR" sz="2400" smtClean="0">
                <a:latin typeface="Arial" charset="0"/>
                <a:cs typeface="Arial" charset="0"/>
              </a:rPr>
              <a:t>Pas responsable des contenus… sauf </a:t>
            </a:r>
          </a:p>
          <a:p>
            <a:pPr lvl="1"/>
            <a:r>
              <a:rPr lang="fr-FR" sz="2400" smtClean="0">
                <a:latin typeface="Arial" charset="0"/>
                <a:cs typeface="Arial" charset="0"/>
              </a:rPr>
              <a:t>Si ceux sont les siens </a:t>
            </a:r>
          </a:p>
          <a:p>
            <a:pPr lvl="1"/>
            <a:r>
              <a:rPr lang="fr-FR" sz="2400" smtClean="0">
                <a:latin typeface="Arial" charset="0"/>
                <a:cs typeface="Arial" charset="0"/>
              </a:rPr>
              <a:t>Agit directement sur les contenus</a:t>
            </a:r>
            <a:endParaRPr lang="fr-FR" smtClean="0">
              <a:latin typeface="Arial" charset="0"/>
              <a:cs typeface="Arial" charset="0"/>
            </a:endParaRPr>
          </a:p>
        </p:txBody>
      </p:sp>
      <p:sp>
        <p:nvSpPr>
          <p:cNvPr id="31747"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F648D4-4ACA-4425-996D-974C009433F6}"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31748"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31749"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B8C97B4-30DE-48DF-B08F-3E15E9407BDC}" type="slidenum">
              <a:rPr lang="fr-FR">
                <a:latin typeface="Arial" charset="0"/>
                <a:cs typeface="Arial" charset="0"/>
              </a:rPr>
              <a:pPr fontAlgn="base">
                <a:spcBef>
                  <a:spcPct val="0"/>
                </a:spcBef>
                <a:spcAft>
                  <a:spcPct val="0"/>
                </a:spcAft>
              </a:pPr>
              <a:t>24</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re 1"/>
          <p:cNvSpPr>
            <a:spLocks noGrp="1"/>
          </p:cNvSpPr>
          <p:nvPr>
            <p:ph type="title"/>
          </p:nvPr>
        </p:nvSpPr>
        <p:spPr/>
        <p:txBody>
          <a:bodyPr/>
          <a:lstStyle/>
          <a:p>
            <a:r>
              <a:rPr lang="fr-FR" b="1" smtClean="0">
                <a:latin typeface="Arial" charset="0"/>
                <a:cs typeface="Arial" charset="0"/>
              </a:rPr>
              <a:t>Régime spécial … hébergeur </a:t>
            </a:r>
          </a:p>
        </p:txBody>
      </p:sp>
      <p:sp>
        <p:nvSpPr>
          <p:cNvPr id="32770" name="Espace réservé du contenu 2"/>
          <p:cNvSpPr>
            <a:spLocks noGrp="1"/>
          </p:cNvSpPr>
          <p:nvPr>
            <p:ph idx="1"/>
          </p:nvPr>
        </p:nvSpPr>
        <p:spPr>
          <a:xfrm>
            <a:off x="250825" y="1628775"/>
            <a:ext cx="8435975" cy="4525963"/>
          </a:xfrm>
        </p:spPr>
        <p:txBody>
          <a:bodyPr/>
          <a:lstStyle/>
          <a:p>
            <a:pPr>
              <a:lnSpc>
                <a:spcPct val="80000"/>
              </a:lnSpc>
            </a:pPr>
            <a:r>
              <a:rPr lang="fr-FR" sz="2000" smtClean="0">
                <a:latin typeface="Arial" charset="0"/>
                <a:cs typeface="Arial" charset="0"/>
              </a:rPr>
              <a:t>Responsabilité civile - Pas responsable si :</a:t>
            </a:r>
          </a:p>
          <a:p>
            <a:pPr lvl="1" algn="just">
              <a:lnSpc>
                <a:spcPct val="80000"/>
              </a:lnSpc>
            </a:pPr>
            <a:r>
              <a:rPr lang="fr-FR" sz="2000" smtClean="0">
                <a:latin typeface="Arial" charset="0"/>
                <a:cs typeface="Arial" charset="0"/>
              </a:rPr>
              <a:t>N’a pas </a:t>
            </a:r>
            <a:r>
              <a:rPr lang="fr-FR" sz="2000" i="1" u="sng" smtClean="0">
                <a:latin typeface="Arial" charset="0"/>
                <a:cs typeface="Arial" charset="0"/>
              </a:rPr>
              <a:t>effectivement connaissance</a:t>
            </a:r>
            <a:r>
              <a:rPr lang="fr-FR" sz="2000" smtClean="0">
                <a:latin typeface="Arial" charset="0"/>
                <a:cs typeface="Arial" charset="0"/>
              </a:rPr>
              <a:t> du caractère illicite des contenus qu’il héberge </a:t>
            </a:r>
          </a:p>
          <a:p>
            <a:pPr lvl="1" algn="just">
              <a:lnSpc>
                <a:spcPct val="80000"/>
              </a:lnSpc>
            </a:pPr>
            <a:r>
              <a:rPr lang="fr-FR" sz="2000" smtClean="0">
                <a:latin typeface="Arial" charset="0"/>
                <a:cs typeface="Arial" charset="0"/>
              </a:rPr>
              <a:t>N’a pas effectivement connaissance </a:t>
            </a:r>
            <a:r>
              <a:rPr lang="fr-FR" sz="2000" u="sng" smtClean="0">
                <a:latin typeface="Arial" charset="0"/>
                <a:cs typeface="Arial" charset="0"/>
              </a:rPr>
              <a:t>de faits et circonstances</a:t>
            </a:r>
            <a:r>
              <a:rPr lang="fr-FR" sz="2000" smtClean="0">
                <a:latin typeface="Arial" charset="0"/>
                <a:cs typeface="Arial" charset="0"/>
              </a:rPr>
              <a:t> faisant apparaître ce caractère illicite </a:t>
            </a:r>
          </a:p>
          <a:p>
            <a:pPr lvl="1" algn="just">
              <a:lnSpc>
                <a:spcPct val="80000"/>
              </a:lnSpc>
            </a:pPr>
            <a:r>
              <a:rPr lang="fr-FR" sz="2000" smtClean="0">
                <a:latin typeface="Arial" charset="0"/>
                <a:cs typeface="Arial" charset="0"/>
              </a:rPr>
              <a:t>Dès qu’il en a eu connaissance, il a agi </a:t>
            </a:r>
            <a:r>
              <a:rPr lang="fr-FR" sz="2000" i="1" u="sng" smtClean="0">
                <a:latin typeface="Arial" charset="0"/>
                <a:cs typeface="Arial" charset="0"/>
              </a:rPr>
              <a:t>promptement</a:t>
            </a:r>
            <a:r>
              <a:rPr lang="fr-FR" sz="2000" smtClean="0">
                <a:latin typeface="Arial" charset="0"/>
                <a:cs typeface="Arial" charset="0"/>
              </a:rPr>
              <a:t> pour retirer ces </a:t>
            </a:r>
            <a:r>
              <a:rPr lang="fr-FR" sz="2000" u="sng" smtClean="0">
                <a:latin typeface="Arial" charset="0"/>
                <a:cs typeface="Arial" charset="0"/>
              </a:rPr>
              <a:t>données</a:t>
            </a:r>
            <a:r>
              <a:rPr lang="fr-FR" sz="2000" smtClean="0">
                <a:latin typeface="Arial" charset="0"/>
                <a:cs typeface="Arial" charset="0"/>
              </a:rPr>
              <a:t> ou en rendre l’accès impossible  </a:t>
            </a:r>
          </a:p>
          <a:p>
            <a:pPr lvl="1" algn="just"/>
            <a:endParaRPr lang="fr-FR" sz="2000" smtClean="0">
              <a:latin typeface="Arial" charset="0"/>
              <a:cs typeface="Arial" charset="0"/>
            </a:endParaRPr>
          </a:p>
          <a:p>
            <a:pPr>
              <a:lnSpc>
                <a:spcPct val="80000"/>
              </a:lnSpc>
            </a:pPr>
            <a:r>
              <a:rPr lang="fr-FR" sz="2000" smtClean="0">
                <a:latin typeface="Arial" charset="0"/>
                <a:cs typeface="Arial" charset="0"/>
              </a:rPr>
              <a:t>Responsabilité pénale si : </a:t>
            </a:r>
          </a:p>
          <a:p>
            <a:pPr lvl="1">
              <a:lnSpc>
                <a:spcPct val="80000"/>
              </a:lnSpc>
            </a:pPr>
            <a:r>
              <a:rPr lang="fr-FR" sz="2000" smtClean="0">
                <a:latin typeface="Arial" charset="0"/>
                <a:cs typeface="Arial" charset="0"/>
              </a:rPr>
              <a:t>N’a pas effectivement connaissance de </a:t>
            </a:r>
            <a:r>
              <a:rPr lang="fr-FR" sz="2000" u="sng" smtClean="0">
                <a:latin typeface="Arial" charset="0"/>
                <a:cs typeface="Arial" charset="0"/>
              </a:rPr>
              <a:t>l’activité illicite</a:t>
            </a:r>
            <a:r>
              <a:rPr lang="fr-FR" sz="2000" smtClean="0">
                <a:latin typeface="Arial" charset="0"/>
                <a:cs typeface="Arial" charset="0"/>
              </a:rPr>
              <a:t> </a:t>
            </a:r>
          </a:p>
          <a:p>
            <a:pPr lvl="1">
              <a:lnSpc>
                <a:spcPct val="80000"/>
              </a:lnSpc>
            </a:pPr>
            <a:r>
              <a:rPr lang="fr-FR" sz="2000" smtClean="0">
                <a:latin typeface="Arial" charset="0"/>
                <a:cs typeface="Arial" charset="0"/>
              </a:rPr>
              <a:t>N’a pas effectivement connaissance de </a:t>
            </a:r>
            <a:r>
              <a:rPr lang="fr-FR" sz="2000" u="sng" smtClean="0">
                <a:latin typeface="Arial" charset="0"/>
                <a:cs typeface="Arial" charset="0"/>
              </a:rPr>
              <a:t>l’information illicite</a:t>
            </a:r>
            <a:r>
              <a:rPr lang="fr-FR" sz="2000" smtClean="0">
                <a:latin typeface="Arial" charset="0"/>
                <a:cs typeface="Arial" charset="0"/>
              </a:rPr>
              <a:t> </a:t>
            </a:r>
          </a:p>
          <a:p>
            <a:pPr lvl="1">
              <a:lnSpc>
                <a:spcPct val="80000"/>
              </a:lnSpc>
            </a:pPr>
            <a:r>
              <a:rPr lang="fr-FR" sz="2000" smtClean="0">
                <a:latin typeface="Arial" charset="0"/>
                <a:cs typeface="Arial" charset="0"/>
              </a:rPr>
              <a:t>Dès qu’il en a eu connaissance, il a agi </a:t>
            </a:r>
            <a:r>
              <a:rPr lang="fr-FR" sz="2000" i="1" u="sng" smtClean="0">
                <a:latin typeface="Arial" charset="0"/>
                <a:cs typeface="Arial" charset="0"/>
              </a:rPr>
              <a:t>promptement</a:t>
            </a:r>
            <a:r>
              <a:rPr lang="fr-FR" sz="2000" smtClean="0">
                <a:latin typeface="Arial" charset="0"/>
                <a:cs typeface="Arial" charset="0"/>
              </a:rPr>
              <a:t> pour retirer ces </a:t>
            </a:r>
            <a:r>
              <a:rPr lang="fr-FR" sz="2000" u="sng" smtClean="0">
                <a:latin typeface="Arial" charset="0"/>
                <a:cs typeface="Arial" charset="0"/>
              </a:rPr>
              <a:t>informations</a:t>
            </a:r>
            <a:r>
              <a:rPr lang="fr-FR" sz="2000" smtClean="0">
                <a:latin typeface="Arial" charset="0"/>
                <a:cs typeface="Arial" charset="0"/>
              </a:rPr>
              <a:t> ou en rendre l’accès impossible </a:t>
            </a:r>
          </a:p>
        </p:txBody>
      </p:sp>
      <p:sp>
        <p:nvSpPr>
          <p:cNvPr id="32771"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7B2C0B-5D07-4AC2-9997-C1977462DE0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32772"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32773"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005189-8F0B-488F-8643-CA0B3ACF5763}" type="slidenum">
              <a:rPr lang="fr-FR">
                <a:latin typeface="Arial" charset="0"/>
                <a:cs typeface="Arial" charset="0"/>
              </a:rPr>
              <a:pPr fontAlgn="base">
                <a:spcBef>
                  <a:spcPct val="0"/>
                </a:spcBef>
                <a:spcAft>
                  <a:spcPct val="0"/>
                </a:spcAft>
              </a:pPr>
              <a:t>25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p:txBody>
          <a:bodyPr/>
          <a:lstStyle/>
          <a:p>
            <a:r>
              <a:rPr lang="fr-FR" b="1" smtClean="0">
                <a:latin typeface="Arial" charset="0"/>
                <a:cs typeface="Arial" charset="0"/>
              </a:rPr>
              <a:t>Mise en œuvre</a:t>
            </a:r>
          </a:p>
        </p:txBody>
      </p:sp>
      <p:sp>
        <p:nvSpPr>
          <p:cNvPr id="3" name="Espace réservé du contenu 2"/>
          <p:cNvSpPr>
            <a:spLocks noGrp="1"/>
          </p:cNvSpPr>
          <p:nvPr>
            <p:ph idx="1"/>
          </p:nvPr>
        </p:nvSpPr>
        <p:spPr/>
        <p:txBody>
          <a:bodyPr>
            <a:normAutofit/>
          </a:bodyPr>
          <a:lstStyle/>
          <a:p>
            <a:pPr>
              <a:lnSpc>
                <a:spcPct val="90000"/>
              </a:lnSpc>
            </a:pPr>
            <a:r>
              <a:rPr lang="fr-FR" smtClean="0">
                <a:latin typeface="Arial" charset="0"/>
                <a:cs typeface="Arial" charset="0"/>
              </a:rPr>
              <a:t>Présomption de connaissance … </a:t>
            </a:r>
          </a:p>
          <a:p>
            <a:pPr lvl="1">
              <a:lnSpc>
                <a:spcPct val="90000"/>
              </a:lnSpc>
            </a:pPr>
            <a:r>
              <a:rPr lang="fr-FR" smtClean="0">
                <a:latin typeface="Arial" charset="0"/>
                <a:cs typeface="Arial" charset="0"/>
              </a:rPr>
              <a:t>Process et étapes définies dans la loi </a:t>
            </a:r>
          </a:p>
          <a:p>
            <a:pPr marL="1000125" lvl="2" indent="0">
              <a:lnSpc>
                <a:spcPct val="90000"/>
              </a:lnSpc>
            </a:pPr>
            <a:r>
              <a:rPr lang="fr-FR" smtClean="0">
                <a:latin typeface="Arial" charset="0"/>
                <a:cs typeface="Arial" charset="0"/>
              </a:rPr>
              <a:t> Possible de contester </a:t>
            </a:r>
          </a:p>
          <a:p>
            <a:pPr marL="1000125" lvl="2" indent="0">
              <a:lnSpc>
                <a:spcPct val="90000"/>
              </a:lnSpc>
            </a:pPr>
            <a:r>
              <a:rPr lang="fr-FR" smtClean="0">
                <a:latin typeface="Arial" charset="0"/>
                <a:cs typeface="Arial" charset="0"/>
              </a:rPr>
              <a:t> Possible d’apporter d’autres mode de preuve </a:t>
            </a:r>
          </a:p>
          <a:p>
            <a:pPr>
              <a:lnSpc>
                <a:spcPct val="90000"/>
              </a:lnSpc>
            </a:pPr>
            <a:r>
              <a:rPr lang="fr-FR" smtClean="0">
                <a:latin typeface="Arial" charset="0"/>
                <a:cs typeface="Arial" charset="0"/>
              </a:rPr>
              <a:t>Qualification des faits ? – Risques du métier !</a:t>
            </a:r>
          </a:p>
          <a:p>
            <a:pPr>
              <a:lnSpc>
                <a:spcPct val="90000"/>
              </a:lnSpc>
            </a:pPr>
            <a:r>
              <a:rPr lang="fr-FR" smtClean="0">
                <a:latin typeface="Arial" charset="0"/>
                <a:cs typeface="Arial" charset="0"/>
              </a:rPr>
              <a:t>Délai pour agir = Promptement = Immédiat</a:t>
            </a:r>
          </a:p>
          <a:p>
            <a:pPr>
              <a:lnSpc>
                <a:spcPct val="90000"/>
              </a:lnSpc>
            </a:pPr>
            <a:r>
              <a:rPr lang="fr-FR" smtClean="0">
                <a:latin typeface="Arial" charset="0"/>
                <a:cs typeface="Arial" charset="0"/>
              </a:rPr>
              <a:t>Effet de la notification</a:t>
            </a:r>
          </a:p>
          <a:p>
            <a:pPr lvl="1">
              <a:lnSpc>
                <a:spcPct val="90000"/>
              </a:lnSpc>
            </a:pPr>
            <a:r>
              <a:rPr lang="fr-FR" smtClean="0">
                <a:latin typeface="Arial" charset="0"/>
                <a:cs typeface="Arial" charset="0"/>
              </a:rPr>
              <a:t>Notice and take down v/ Notice and stay down</a:t>
            </a:r>
          </a:p>
        </p:txBody>
      </p:sp>
      <p:sp>
        <p:nvSpPr>
          <p:cNvPr id="34819"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34820"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34821"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B7DDB3-A71C-4D53-A93B-9D2C8D45FAB5}" type="slidenum">
              <a:rPr lang="fr-FR">
                <a:latin typeface="Arial" charset="0"/>
                <a:cs typeface="Arial" charset="0"/>
              </a:rPr>
              <a:pPr fontAlgn="base">
                <a:spcBef>
                  <a:spcPct val="0"/>
                </a:spcBef>
                <a:spcAft>
                  <a:spcPct val="0"/>
                </a:spcAft>
              </a:pPr>
              <a:t>26</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250825" y="274638"/>
            <a:ext cx="8435975" cy="1143000"/>
          </a:xfrm>
        </p:spPr>
        <p:txBody>
          <a:bodyPr/>
          <a:lstStyle/>
          <a:p>
            <a:r>
              <a:rPr lang="fr-FR" b="1" smtClean="0">
                <a:latin typeface="Arial" charset="0"/>
                <a:cs typeface="Arial" charset="0"/>
              </a:rPr>
              <a:t>Que faire en cas de doute ou de fraude… ?</a:t>
            </a:r>
          </a:p>
        </p:txBody>
      </p:sp>
      <p:sp>
        <p:nvSpPr>
          <p:cNvPr id="3" name="Espace réservé du contenu 2"/>
          <p:cNvSpPr>
            <a:spLocks noGrp="1"/>
          </p:cNvSpPr>
          <p:nvPr>
            <p:ph idx="1"/>
          </p:nvPr>
        </p:nvSpPr>
        <p:spPr/>
        <p:txBody>
          <a:bodyPr>
            <a:normAutofit/>
          </a:bodyPr>
          <a:lstStyle/>
          <a:p>
            <a:pPr marL="0" indent="0"/>
            <a:r>
              <a:rPr lang="fr-FR" smtClean="0">
                <a:latin typeface="Arial" charset="0"/>
                <a:cs typeface="Arial" charset="0"/>
              </a:rPr>
              <a:t> </a:t>
            </a:r>
            <a:r>
              <a:rPr lang="fr-FR" sz="2400" smtClean="0">
                <a:latin typeface="Arial" charset="0"/>
                <a:cs typeface="Arial" charset="0"/>
              </a:rPr>
              <a:t>Doute = Action = </a:t>
            </a:r>
          </a:p>
          <a:p>
            <a:pPr lvl="1"/>
            <a:r>
              <a:rPr lang="fr-FR" sz="2000" smtClean="0">
                <a:latin typeface="Arial" charset="0"/>
                <a:cs typeface="Arial" charset="0"/>
              </a:rPr>
              <a:t>Protection du conseil constitutionnel</a:t>
            </a:r>
          </a:p>
          <a:p>
            <a:pPr lvl="1"/>
            <a:r>
              <a:rPr lang="fr-FR" sz="2000" smtClean="0">
                <a:latin typeface="Arial" charset="0"/>
                <a:cs typeface="Arial" charset="0"/>
              </a:rPr>
              <a:t>Mais mal vu des clients</a:t>
            </a:r>
          </a:p>
          <a:p>
            <a:pPr lvl="2"/>
            <a:r>
              <a:rPr lang="fr-FR" sz="2000" smtClean="0">
                <a:latin typeface="Arial" charset="0"/>
                <a:cs typeface="Arial" charset="0"/>
              </a:rPr>
              <a:t>Liberté d’expression</a:t>
            </a:r>
          </a:p>
          <a:p>
            <a:pPr marL="0" indent="0">
              <a:buFontTx/>
              <a:buNone/>
            </a:pPr>
            <a:endParaRPr lang="fr-FR" sz="2000" smtClean="0">
              <a:latin typeface="Arial" charset="0"/>
              <a:cs typeface="Arial" charset="0"/>
            </a:endParaRPr>
          </a:p>
          <a:p>
            <a:pPr marL="0" indent="0"/>
            <a:r>
              <a:rPr lang="fr-FR" smtClean="0">
                <a:latin typeface="Arial" charset="0"/>
                <a:cs typeface="Arial" charset="0"/>
              </a:rPr>
              <a:t> </a:t>
            </a:r>
            <a:r>
              <a:rPr lang="fr-FR" sz="2400" smtClean="0">
                <a:latin typeface="Arial" charset="0"/>
                <a:cs typeface="Arial" charset="0"/>
              </a:rPr>
              <a:t>Fraude = Notification abusive </a:t>
            </a:r>
          </a:p>
          <a:p>
            <a:pPr lvl="1"/>
            <a:r>
              <a:rPr lang="fr-FR" sz="2000" smtClean="0">
                <a:latin typeface="Arial" charset="0"/>
                <a:cs typeface="Arial" charset="0"/>
              </a:rPr>
              <a:t>Information inexacte </a:t>
            </a:r>
          </a:p>
          <a:p>
            <a:pPr lvl="1"/>
            <a:r>
              <a:rPr lang="fr-FR" sz="2000" smtClean="0">
                <a:latin typeface="Arial" charset="0"/>
                <a:cs typeface="Arial" charset="0"/>
              </a:rPr>
              <a:t>Pour obtenir retrait ou arrêt de la diffusion</a:t>
            </a:r>
          </a:p>
          <a:p>
            <a:pPr lvl="1"/>
            <a:r>
              <a:rPr lang="fr-FR" sz="2000" smtClean="0">
                <a:latin typeface="Arial" charset="0"/>
                <a:cs typeface="Arial" charset="0"/>
              </a:rPr>
              <a:t> Sanction : 1 an et 15.000 € d’amende </a:t>
            </a:r>
          </a:p>
          <a:p>
            <a:pPr lvl="1"/>
            <a:r>
              <a:rPr lang="fr-FR" sz="2000" smtClean="0">
                <a:latin typeface="Arial" charset="0"/>
                <a:cs typeface="Arial" charset="0"/>
              </a:rPr>
              <a:t> Un seul cas connu </a:t>
            </a:r>
          </a:p>
        </p:txBody>
      </p:sp>
      <p:sp>
        <p:nvSpPr>
          <p:cNvPr id="35843"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FFBFA3-2373-4F32-9A27-AF6DF5AE570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35844"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35845"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79E18A-DE91-4551-9072-9596E9B39957}" type="slidenum">
              <a:rPr lang="fr-FR">
                <a:latin typeface="Arial" charset="0"/>
                <a:cs typeface="Arial" charset="0"/>
              </a:rPr>
              <a:pPr fontAlgn="base">
                <a:spcBef>
                  <a:spcPct val="0"/>
                </a:spcBef>
                <a:spcAft>
                  <a:spcPct val="0"/>
                </a:spcAft>
              </a:pPr>
              <a:t>27</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re 1"/>
          <p:cNvSpPr>
            <a:spLocks noGrp="1"/>
          </p:cNvSpPr>
          <p:nvPr>
            <p:ph type="title"/>
          </p:nvPr>
        </p:nvSpPr>
        <p:spPr/>
        <p:txBody>
          <a:bodyPr/>
          <a:lstStyle/>
          <a:p>
            <a:r>
              <a:rPr lang="fr-FR" b="1" smtClean="0">
                <a:latin typeface="Arial" charset="0"/>
                <a:cs typeface="Arial" charset="0"/>
              </a:rPr>
              <a:t>Dispositions spéciales …</a:t>
            </a:r>
          </a:p>
        </p:txBody>
      </p:sp>
      <p:sp>
        <p:nvSpPr>
          <p:cNvPr id="3" name="Espace réservé du contenu 2"/>
          <p:cNvSpPr>
            <a:spLocks noGrp="1"/>
          </p:cNvSpPr>
          <p:nvPr>
            <p:ph idx="1"/>
          </p:nvPr>
        </p:nvSpPr>
        <p:spPr/>
        <p:txBody>
          <a:bodyPr>
            <a:normAutofit/>
          </a:bodyPr>
          <a:lstStyle/>
          <a:p>
            <a:r>
              <a:rPr lang="fr-FR" sz="2400" smtClean="0">
                <a:latin typeface="Arial" charset="0"/>
                <a:cs typeface="Arial" charset="0"/>
              </a:rPr>
              <a:t>Transporteur (mère conduit) - Pas civilement ou pénalement responsable sauf si : </a:t>
            </a:r>
          </a:p>
          <a:p>
            <a:pPr lvl="1"/>
            <a:r>
              <a:rPr lang="fr-FR" sz="2000" smtClean="0">
                <a:latin typeface="Arial" charset="0"/>
                <a:cs typeface="Arial" charset="0"/>
              </a:rPr>
              <a:t>Est à l’origine de la demande de transmission litigieuse </a:t>
            </a:r>
          </a:p>
          <a:p>
            <a:pPr lvl="1"/>
            <a:r>
              <a:rPr lang="fr-FR" sz="2000" smtClean="0">
                <a:latin typeface="Arial" charset="0"/>
                <a:cs typeface="Arial" charset="0"/>
              </a:rPr>
              <a:t>Sélectionne le destinataire de la transmission </a:t>
            </a:r>
          </a:p>
          <a:p>
            <a:pPr lvl="1"/>
            <a:r>
              <a:rPr lang="fr-FR" sz="2000" smtClean="0">
                <a:latin typeface="Arial" charset="0"/>
                <a:cs typeface="Arial" charset="0"/>
              </a:rPr>
              <a:t>Sélectionne ou modifie les contenus transmis</a:t>
            </a:r>
            <a:r>
              <a:rPr lang="fr-FR" sz="2400" smtClean="0">
                <a:latin typeface="Arial" charset="0"/>
                <a:cs typeface="Arial" charset="0"/>
              </a:rPr>
              <a:t> </a:t>
            </a:r>
          </a:p>
          <a:p>
            <a:pPr lvl="1"/>
            <a:endParaRPr lang="fr-FR" sz="2400" smtClean="0">
              <a:latin typeface="Arial" charset="0"/>
              <a:cs typeface="Arial" charset="0"/>
            </a:endParaRPr>
          </a:p>
          <a:p>
            <a:r>
              <a:rPr lang="fr-FR" sz="2400" smtClean="0">
                <a:latin typeface="Arial" charset="0"/>
                <a:cs typeface="Arial" charset="0"/>
              </a:rPr>
              <a:t>Caching - Pas responsable sauf si : </a:t>
            </a:r>
          </a:p>
          <a:p>
            <a:pPr lvl="1"/>
            <a:r>
              <a:rPr lang="fr-FR" sz="2000" smtClean="0">
                <a:latin typeface="Tahoma" pitchFamily="34" charset="0"/>
                <a:cs typeface="Arial" charset="0"/>
              </a:rPr>
              <a:t>Agit sur les contenus ou ne respecte pas les règles usuelles</a:t>
            </a:r>
          </a:p>
          <a:p>
            <a:pPr lvl="1"/>
            <a:r>
              <a:rPr lang="fr-FR" sz="2000" smtClean="0">
                <a:latin typeface="Tahoma" pitchFamily="34" charset="0"/>
                <a:cs typeface="Arial" charset="0"/>
              </a:rPr>
              <a:t>N’a pas agi promptement si contenus supprimés</a:t>
            </a:r>
          </a:p>
          <a:p>
            <a:pPr lvl="1"/>
            <a:r>
              <a:rPr lang="fr-FR" sz="2000" smtClean="0">
                <a:latin typeface="Tahoma" pitchFamily="34" charset="0"/>
                <a:cs typeface="Arial" charset="0"/>
              </a:rPr>
              <a:t>N’a pas agi promptement si autorité judiciaire à ordonné suppression</a:t>
            </a:r>
            <a:endParaRPr lang="fr-FR" sz="2000" smtClean="0">
              <a:latin typeface="Arial" charset="0"/>
              <a:cs typeface="Arial" charset="0"/>
            </a:endParaRPr>
          </a:p>
        </p:txBody>
      </p:sp>
      <p:sp>
        <p:nvSpPr>
          <p:cNvPr id="36867"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1B2523-3A7E-4E79-AB5C-3A627463DCBE}"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36868"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36869"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EA2961-9C60-43D6-BEDB-924D12FA09C7}" type="slidenum">
              <a:rPr lang="fr-FR">
                <a:latin typeface="Arial" charset="0"/>
                <a:cs typeface="Arial" charset="0"/>
              </a:rPr>
              <a:pPr fontAlgn="base">
                <a:spcBef>
                  <a:spcPct val="0"/>
                </a:spcBef>
                <a:spcAft>
                  <a:spcPct val="0"/>
                </a:spcAft>
              </a:pPr>
              <a:t>28</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r>
              <a:rPr lang="fr-FR" smtClean="0">
                <a:latin typeface="Arial" charset="0"/>
                <a:cs typeface="Arial" charset="0"/>
              </a:rPr>
              <a:t>Commerçant en ligne </a:t>
            </a:r>
          </a:p>
        </p:txBody>
      </p:sp>
      <p:sp>
        <p:nvSpPr>
          <p:cNvPr id="38914" name="Rectangle 3"/>
          <p:cNvSpPr>
            <a:spLocks noGrp="1"/>
          </p:cNvSpPr>
          <p:nvPr>
            <p:ph type="body" idx="1"/>
          </p:nvPr>
        </p:nvSpPr>
        <p:spPr/>
        <p:txBody>
          <a:bodyPr/>
          <a:lstStyle/>
          <a:p>
            <a:pPr algn="just">
              <a:lnSpc>
                <a:spcPct val="80000"/>
              </a:lnSpc>
              <a:buFont typeface="Arial" charset="0"/>
              <a:buNone/>
            </a:pPr>
            <a:r>
              <a:rPr lang="fr-FR" sz="1400" smtClean="0">
                <a:latin typeface="Arial" charset="0"/>
                <a:cs typeface="Arial" charset="0"/>
              </a:rPr>
              <a:t>	Le commerce électronique est l'activité économique par laquelle une personne propose ou assure à distance et par voie électronique la fourniture de biens ou de services.</a:t>
            </a:r>
          </a:p>
          <a:p>
            <a:pPr algn="just">
              <a:lnSpc>
                <a:spcPct val="80000"/>
              </a:lnSpc>
              <a:buFont typeface="Arial" charset="0"/>
              <a:buNone/>
            </a:pPr>
            <a:endParaRPr lang="fr-FR" sz="1400" smtClean="0">
              <a:latin typeface="Arial" charset="0"/>
              <a:cs typeface="Arial" charset="0"/>
            </a:endParaRPr>
          </a:p>
          <a:p>
            <a:pPr algn="just">
              <a:lnSpc>
                <a:spcPct val="80000"/>
              </a:lnSpc>
              <a:buFont typeface="Arial" charset="0"/>
              <a:buNone/>
            </a:pPr>
            <a:r>
              <a:rPr lang="fr-FR" sz="1400" smtClean="0">
                <a:latin typeface="Arial" charset="0"/>
                <a:cs typeface="Arial" charset="0"/>
              </a:rPr>
              <a:t>	Entrent également dans le champ du commerce électronique les services tels que ceux consistant à fournir des informations en ligne, des communications commerciales et des outils de recherche, d'accès et de récupération de données, d'accès à un réseau de communication ou d'hébergement d'informations, y compris lorsqu'ils ne sont pas rémunérés par ceux qui les reçoivent.</a:t>
            </a:r>
            <a:br>
              <a:rPr lang="fr-FR" sz="1400" smtClean="0">
                <a:latin typeface="Arial" charset="0"/>
                <a:cs typeface="Arial" charset="0"/>
              </a:rPr>
            </a:br>
            <a:endParaRPr lang="fr-FR" sz="1400" smtClean="0">
              <a:latin typeface="Arial" charset="0"/>
              <a:cs typeface="Arial" charset="0"/>
            </a:endParaRPr>
          </a:p>
          <a:p>
            <a:pPr algn="just">
              <a:lnSpc>
                <a:spcPct val="80000"/>
              </a:lnSpc>
              <a:buFont typeface="Arial" charset="0"/>
              <a:buNone/>
            </a:pPr>
            <a:r>
              <a:rPr lang="fr-FR" sz="1400" smtClean="0">
                <a:latin typeface="Arial" charset="0"/>
                <a:cs typeface="Arial" charset="0"/>
              </a:rPr>
              <a:t>___</a:t>
            </a:r>
          </a:p>
          <a:p>
            <a:pPr algn="just">
              <a:lnSpc>
                <a:spcPct val="80000"/>
              </a:lnSpc>
              <a:buFont typeface="Arial" charset="0"/>
              <a:buNone/>
            </a:pPr>
            <a:endParaRPr lang="fr-FR" sz="1400" smtClean="0">
              <a:latin typeface="Arial" charset="0"/>
              <a:cs typeface="Arial" charset="0"/>
            </a:endParaRPr>
          </a:p>
          <a:p>
            <a:pPr algn="just">
              <a:lnSpc>
                <a:spcPct val="80000"/>
              </a:lnSpc>
              <a:buFont typeface="Arial" charset="0"/>
              <a:buNone/>
            </a:pPr>
            <a:r>
              <a:rPr lang="fr-FR" sz="1400" smtClean="0">
                <a:latin typeface="Arial" charset="0"/>
                <a:cs typeface="Arial" charset="0"/>
              </a:rPr>
              <a:t>	I. - Toute personne physique ou morale exerçant l'activité définie au premier alinéa de l'article 14 </a:t>
            </a:r>
            <a:r>
              <a:rPr lang="fr-FR" sz="1400" b="1" smtClean="0">
                <a:latin typeface="Arial" charset="0"/>
                <a:cs typeface="Arial" charset="0"/>
              </a:rPr>
              <a:t>est responsable de plein droit à l'égard de l'acheteur</a:t>
            </a:r>
            <a:r>
              <a:rPr lang="fr-FR" sz="1400" smtClean="0">
                <a:latin typeface="Arial" charset="0"/>
                <a:cs typeface="Arial" charset="0"/>
              </a:rPr>
              <a:t> de la bonne exécution des obligations résultant du contrat, que ces obligations soient à exécuter par elle-même ou par d'autres prestataires de services, sans préjudice de son droit de recours contre ceux-ci.</a:t>
            </a:r>
          </a:p>
          <a:p>
            <a:pPr algn="just">
              <a:lnSpc>
                <a:spcPct val="80000"/>
              </a:lnSpc>
              <a:buFont typeface="Arial" charset="0"/>
              <a:buNone/>
            </a:pPr>
            <a:r>
              <a:rPr lang="fr-FR" sz="1400" smtClean="0">
                <a:latin typeface="Arial" charset="0"/>
                <a:cs typeface="Arial" charset="0"/>
              </a:rPr>
              <a:t/>
            </a:r>
            <a:br>
              <a:rPr lang="fr-FR" sz="1400" smtClean="0">
                <a:latin typeface="Arial" charset="0"/>
                <a:cs typeface="Arial" charset="0"/>
              </a:rPr>
            </a:br>
            <a:r>
              <a:rPr lang="fr-FR" sz="1400" smtClean="0">
                <a:latin typeface="Arial" charset="0"/>
                <a:cs typeface="Arial" charset="0"/>
              </a:rPr>
              <a:t>Toutefois, elle peut s'exonérer de tout ou partie de sa responsabilité en apportant la preuve que l'inexécution ou la mauvaise exécution du contrat est imputable, soit à l'acheteur, soit au fait, imprévisible et insurmontable, d'un tiers étranger à la fourniture des prestations prévues au contrat, soit à un cas de force majeure.</a:t>
            </a:r>
          </a:p>
          <a:p>
            <a:pPr algn="just">
              <a:lnSpc>
                <a:spcPct val="80000"/>
              </a:lnSpc>
              <a:buFont typeface="Arial" charset="0"/>
              <a:buNone/>
            </a:pPr>
            <a:r>
              <a:rPr lang="fr-FR" sz="1400" smtClean="0">
                <a:latin typeface="Arial" charset="0"/>
                <a:cs typeface="Arial" charset="0"/>
              </a:rPr>
              <a:t/>
            </a:r>
            <a:br>
              <a:rPr lang="fr-FR" sz="1400" smtClean="0">
                <a:latin typeface="Arial" charset="0"/>
                <a:cs typeface="Arial" charset="0"/>
              </a:rPr>
            </a:br>
            <a:endParaRPr lang="fr-FR" sz="1400" smtClean="0">
              <a:latin typeface="Arial" charset="0"/>
              <a:cs typeface="Arial" charset="0"/>
            </a:endParaRPr>
          </a:p>
        </p:txBody>
      </p:sp>
      <p:sp>
        <p:nvSpPr>
          <p:cNvPr id="4"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468313" y="260350"/>
            <a:ext cx="8229600" cy="1143000"/>
          </a:xfrm>
        </p:spPr>
        <p:txBody>
          <a:bodyPr/>
          <a:lstStyle/>
          <a:p>
            <a:r>
              <a:rPr lang="fr-FR" smtClean="0">
                <a:latin typeface="Arial" charset="0"/>
                <a:cs typeface="Arial" charset="0"/>
              </a:rPr>
              <a:t>1. Le socle juridique</a:t>
            </a:r>
          </a:p>
        </p:txBody>
      </p:sp>
      <p:sp>
        <p:nvSpPr>
          <p:cNvPr id="18434" name="Espace réservé du contenu 2"/>
          <p:cNvSpPr>
            <a:spLocks noGrp="1"/>
          </p:cNvSpPr>
          <p:nvPr>
            <p:ph sz="half" idx="1"/>
          </p:nvPr>
        </p:nvSpPr>
        <p:spPr>
          <a:xfrm>
            <a:off x="755650" y="2133600"/>
            <a:ext cx="4176713" cy="2736850"/>
          </a:xfrm>
        </p:spPr>
        <p:txBody>
          <a:bodyPr/>
          <a:lstStyle/>
          <a:p>
            <a:r>
              <a:rPr lang="fr-FR" dirty="0" smtClean="0">
                <a:latin typeface="Arial" charset="0"/>
                <a:cs typeface="Arial" charset="0"/>
              </a:rPr>
              <a:t>Avant 2004</a:t>
            </a:r>
          </a:p>
          <a:p>
            <a:endParaRPr lang="fr-FR" dirty="0" smtClean="0">
              <a:latin typeface="Arial" charset="0"/>
              <a:cs typeface="Arial" charset="0"/>
            </a:endParaRPr>
          </a:p>
          <a:p>
            <a:r>
              <a:rPr lang="fr-FR" dirty="0" smtClean="0">
                <a:latin typeface="Arial" charset="0"/>
                <a:cs typeface="Arial" charset="0"/>
              </a:rPr>
              <a:t>La LCEN </a:t>
            </a:r>
          </a:p>
          <a:p>
            <a:endParaRPr lang="fr-FR" dirty="0" smtClean="0">
              <a:latin typeface="Arial" charset="0"/>
              <a:cs typeface="Arial" charset="0"/>
            </a:endParaRPr>
          </a:p>
          <a:p>
            <a:r>
              <a:rPr lang="fr-FR" dirty="0" smtClean="0">
                <a:latin typeface="Arial" charset="0"/>
                <a:cs typeface="Arial" charset="0"/>
              </a:rPr>
              <a:t>Les autres éléments</a:t>
            </a:r>
          </a:p>
        </p:txBody>
      </p:sp>
      <p:pic>
        <p:nvPicPr>
          <p:cNvPr id="18435" name="Espace réservé du contenu 1"/>
          <p:cNvPicPr>
            <a:picLocks noGrp="1" noChangeAspect="1"/>
          </p:cNvPicPr>
          <p:nvPr>
            <p:ph sz="half" idx="2"/>
          </p:nvPr>
        </p:nvPicPr>
        <p:blipFill>
          <a:blip r:embed="rId2"/>
          <a:srcRect/>
          <a:stretch>
            <a:fillRect/>
          </a:stretch>
        </p:blipFill>
        <p:spPr>
          <a:xfrm>
            <a:off x="5364163" y="2133600"/>
            <a:ext cx="3249612" cy="2735263"/>
          </a:xfrm>
        </p:spPr>
      </p:pic>
      <p:sp>
        <p:nvSpPr>
          <p:cNvPr id="18436" name="Espace réservé de la date 4"/>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680014-4901-46F3-93CA-3CA959E5EF80}"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18437" name="Espace réservé du pied de page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18438" name="Espace réservé du numéro de diapositive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A9C413-DBDF-44C3-AD00-1ADB18CC4E51}" type="slidenum">
              <a:rPr lang="fr-FR">
                <a:latin typeface="Arial" charset="0"/>
                <a:cs typeface="Arial" charset="0"/>
              </a:rPr>
              <a:pPr fontAlgn="base">
                <a:spcBef>
                  <a:spcPct val="0"/>
                </a:spcBef>
                <a:spcAft>
                  <a:spcPct val="0"/>
                </a:spcAft>
              </a:pPr>
              <a:t>3</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a:lstStyle/>
          <a:p>
            <a:r>
              <a:rPr lang="fr-FR" smtClean="0">
                <a:latin typeface="Arial" charset="0"/>
                <a:cs typeface="Arial" charset="0"/>
              </a:rPr>
              <a:t>Tiers certificateur</a:t>
            </a:r>
          </a:p>
        </p:txBody>
      </p:sp>
      <p:sp>
        <p:nvSpPr>
          <p:cNvPr id="39938" name="Rectangle 3"/>
          <p:cNvSpPr>
            <a:spLocks noGrp="1"/>
          </p:cNvSpPr>
          <p:nvPr>
            <p:ph type="body" idx="1"/>
          </p:nvPr>
        </p:nvSpPr>
        <p:spPr>
          <a:xfrm>
            <a:off x="250825" y="1384300"/>
            <a:ext cx="8229600" cy="4852988"/>
          </a:xfrm>
        </p:spPr>
        <p:txBody>
          <a:bodyPr/>
          <a:lstStyle/>
          <a:p>
            <a:pPr algn="just">
              <a:lnSpc>
                <a:spcPct val="80000"/>
              </a:lnSpc>
              <a:buFont typeface="Arial" charset="0"/>
              <a:buNone/>
            </a:pPr>
            <a:r>
              <a:rPr lang="fr-FR" sz="1400" smtClean="0">
                <a:latin typeface="Arial" charset="0"/>
                <a:cs typeface="Arial" charset="0"/>
              </a:rPr>
              <a:t>	Sauf à démontrer qu'ils n'ont commis aucune faute intentionnelle ou négligence, </a:t>
            </a:r>
            <a:r>
              <a:rPr lang="fr-FR" sz="1400" b="1" smtClean="0">
                <a:latin typeface="Arial" charset="0"/>
                <a:cs typeface="Arial" charset="0"/>
              </a:rPr>
              <a:t>les prestataires de services de certification électronique sont responsables</a:t>
            </a:r>
            <a:r>
              <a:rPr lang="fr-FR" sz="1400" smtClean="0">
                <a:latin typeface="Arial" charset="0"/>
                <a:cs typeface="Arial" charset="0"/>
              </a:rPr>
              <a:t> du préjudice causé aux personnes qui se sont fiées raisonnablement aux certificats présentés par eux comme qualifiés dans chacun des cas suivants :</a:t>
            </a:r>
          </a:p>
          <a:p>
            <a:pPr algn="just">
              <a:lnSpc>
                <a:spcPct val="80000"/>
              </a:lnSpc>
              <a:buFont typeface="Arial" charset="0"/>
              <a:buNone/>
            </a:pPr>
            <a:r>
              <a:rPr lang="fr-FR" sz="1400" smtClean="0">
                <a:latin typeface="Arial" charset="0"/>
                <a:cs typeface="Arial" charset="0"/>
              </a:rPr>
              <a:t/>
            </a:r>
            <a:br>
              <a:rPr lang="fr-FR" sz="1400" smtClean="0">
                <a:latin typeface="Arial" charset="0"/>
                <a:cs typeface="Arial" charset="0"/>
              </a:rPr>
            </a:br>
            <a:r>
              <a:rPr lang="fr-FR" sz="1400" smtClean="0">
                <a:latin typeface="Arial" charset="0"/>
                <a:cs typeface="Arial" charset="0"/>
              </a:rPr>
              <a:t>1° Les informations contenues dans le certificat, à la date de sa délivrance, étaient inexactes ;</a:t>
            </a:r>
          </a:p>
          <a:p>
            <a:pPr algn="just">
              <a:lnSpc>
                <a:spcPct val="80000"/>
              </a:lnSpc>
              <a:buFont typeface="Arial" charset="0"/>
              <a:buNone/>
            </a:pPr>
            <a:endParaRPr lang="fr-FR" sz="1400" smtClean="0">
              <a:latin typeface="Arial" charset="0"/>
              <a:cs typeface="Arial" charset="0"/>
            </a:endParaRPr>
          </a:p>
          <a:p>
            <a:pPr algn="just">
              <a:lnSpc>
                <a:spcPct val="80000"/>
              </a:lnSpc>
              <a:buFont typeface="Arial" charset="0"/>
              <a:buNone/>
            </a:pPr>
            <a:r>
              <a:rPr lang="fr-FR" sz="1400" smtClean="0">
                <a:latin typeface="Arial" charset="0"/>
                <a:cs typeface="Arial" charset="0"/>
              </a:rPr>
              <a:t>	2° Les données prescrites pour que le certificat puisse être regardé comme qualifié étaient incomplètes ;</a:t>
            </a:r>
          </a:p>
          <a:p>
            <a:pPr algn="just">
              <a:lnSpc>
                <a:spcPct val="80000"/>
              </a:lnSpc>
              <a:buFont typeface="Arial" charset="0"/>
              <a:buNone/>
            </a:pPr>
            <a:r>
              <a:rPr lang="fr-FR" sz="1400" smtClean="0">
                <a:latin typeface="Arial" charset="0"/>
                <a:cs typeface="Arial" charset="0"/>
              </a:rPr>
              <a:t/>
            </a:r>
            <a:br>
              <a:rPr lang="fr-FR" sz="1400" smtClean="0">
                <a:latin typeface="Arial" charset="0"/>
                <a:cs typeface="Arial" charset="0"/>
              </a:rPr>
            </a:br>
            <a:r>
              <a:rPr lang="fr-FR" sz="1400" smtClean="0">
                <a:latin typeface="Arial" charset="0"/>
                <a:cs typeface="Arial" charset="0"/>
              </a:rPr>
              <a:t>3° La délivrance du certificat n'a pas donné lieu à la vérification que le signataire détient la convention privée correspondant à la convention publique de ce certificat ;</a:t>
            </a:r>
            <a:br>
              <a:rPr lang="fr-FR" sz="1400" smtClean="0">
                <a:latin typeface="Arial" charset="0"/>
                <a:cs typeface="Arial" charset="0"/>
              </a:rPr>
            </a:br>
            <a:endParaRPr lang="fr-FR" sz="1400" smtClean="0">
              <a:latin typeface="Arial" charset="0"/>
              <a:cs typeface="Arial" charset="0"/>
            </a:endParaRPr>
          </a:p>
          <a:p>
            <a:pPr algn="just">
              <a:lnSpc>
                <a:spcPct val="80000"/>
              </a:lnSpc>
              <a:buFont typeface="Arial" charset="0"/>
              <a:buNone/>
            </a:pPr>
            <a:r>
              <a:rPr lang="fr-FR" sz="1400" smtClean="0">
                <a:latin typeface="Arial" charset="0"/>
                <a:cs typeface="Arial" charset="0"/>
              </a:rPr>
              <a:t>	4° Les prestataires n'ont pas, le cas échéant, fait procéder à l'enregistrement de la révocation du certificat et tenu cette information à la disposition des tiers.</a:t>
            </a:r>
          </a:p>
          <a:p>
            <a:pPr algn="just">
              <a:lnSpc>
                <a:spcPct val="80000"/>
              </a:lnSpc>
              <a:buFont typeface="Arial" charset="0"/>
              <a:buNone/>
            </a:pPr>
            <a:r>
              <a:rPr lang="fr-FR" sz="1400" smtClean="0">
                <a:latin typeface="Arial" charset="0"/>
                <a:cs typeface="Arial" charset="0"/>
              </a:rPr>
              <a:t/>
            </a:r>
            <a:br>
              <a:rPr lang="fr-FR" sz="1400" smtClean="0">
                <a:latin typeface="Arial" charset="0"/>
                <a:cs typeface="Arial" charset="0"/>
              </a:rPr>
            </a:br>
            <a:r>
              <a:rPr lang="fr-FR" sz="1400" smtClean="0">
                <a:latin typeface="Arial" charset="0"/>
                <a:cs typeface="Arial" charset="0"/>
              </a:rPr>
              <a:t>Les prestataires ne sont pas responsables du préjudice causé par un usage du certificat dépassant les limites fixées à son utilisation ou à la valeur des transactions pour lesquelles il peut être utilisé, à condition que ces limites figurent dans le certificat et soient accessibles aux utilisateurs.</a:t>
            </a:r>
            <a:br>
              <a:rPr lang="fr-FR" sz="1400" smtClean="0">
                <a:latin typeface="Arial" charset="0"/>
                <a:cs typeface="Arial" charset="0"/>
              </a:rPr>
            </a:br>
            <a:endParaRPr lang="fr-FR" sz="1400" smtClean="0">
              <a:latin typeface="Arial" charset="0"/>
              <a:cs typeface="Arial" charset="0"/>
            </a:endParaRPr>
          </a:p>
          <a:p>
            <a:pPr algn="just">
              <a:lnSpc>
                <a:spcPct val="80000"/>
              </a:lnSpc>
              <a:buFont typeface="Arial" charset="0"/>
              <a:buNone/>
            </a:pPr>
            <a:r>
              <a:rPr lang="fr-FR" sz="1400" smtClean="0">
                <a:latin typeface="Arial" charset="0"/>
                <a:cs typeface="Arial" charset="0"/>
              </a:rPr>
              <a:t>	Ils doivent justifier d'une garantie financière suffisante, spécialement affectée au paiement des sommes qu'ils pourraient devoir aux personnes s'étant fiées raisonnablement aux certificats qualifiés qu'ils délivrent, ou d'une assurance garantissant les conséquences pécuniaires de leur responsabilité civile professionnelle.</a:t>
            </a:r>
            <a:r>
              <a:rPr lang="fr-FR" sz="1200" smtClean="0">
                <a:latin typeface="Arial" charset="0"/>
                <a:cs typeface="Arial" charset="0"/>
              </a:rPr>
              <a:t> </a:t>
            </a:r>
          </a:p>
        </p:txBody>
      </p:sp>
      <p:sp>
        <p:nvSpPr>
          <p:cNvPr id="4"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fr-FR" smtClean="0">
                <a:latin typeface="Arial" charset="0"/>
                <a:cs typeface="Arial" charset="0"/>
              </a:rPr>
              <a:t>Prestataire de Cryptologie</a:t>
            </a:r>
          </a:p>
        </p:txBody>
      </p:sp>
      <p:sp>
        <p:nvSpPr>
          <p:cNvPr id="40962" name="Rectangle 3"/>
          <p:cNvSpPr>
            <a:spLocks noGrp="1"/>
          </p:cNvSpPr>
          <p:nvPr>
            <p:ph type="body" idx="1"/>
          </p:nvPr>
        </p:nvSpPr>
        <p:spPr>
          <a:xfrm>
            <a:off x="468313" y="1412875"/>
            <a:ext cx="8291512" cy="5257800"/>
          </a:xfrm>
        </p:spPr>
        <p:txBody>
          <a:bodyPr/>
          <a:lstStyle/>
          <a:p>
            <a:pPr algn="just">
              <a:lnSpc>
                <a:spcPct val="80000"/>
              </a:lnSpc>
              <a:buFont typeface="Arial" charset="0"/>
              <a:buNone/>
            </a:pPr>
            <a:r>
              <a:rPr lang="fr-FR" sz="1200" smtClean="0">
                <a:latin typeface="Arial" charset="0"/>
                <a:cs typeface="Arial" charset="0"/>
              </a:rPr>
              <a:t>	On entend par moyen de cryptologie tout matériel ou logiciel conçu ou modifié pour transformer des données, qu'il s'agisse d'informations ou de signaux, à l'aide de conventions secrètes ou pour réaliser l'opération inverse avec ou sans convention secrète. Ces moyens de cryptologie ont principalement pour objet de garantir la sécurité du stockage ou de la transmission de données, en permettant d'assurer leur confidentialité, leur authentification ou le contrôle de leur intégrité.</a:t>
            </a:r>
            <a:br>
              <a:rPr lang="fr-FR" sz="1200" smtClean="0">
                <a:latin typeface="Arial" charset="0"/>
                <a:cs typeface="Arial" charset="0"/>
              </a:rPr>
            </a:br>
            <a:r>
              <a:rPr lang="fr-FR" sz="1200" smtClean="0">
                <a:latin typeface="Arial" charset="0"/>
                <a:cs typeface="Arial" charset="0"/>
              </a:rPr>
              <a:t>On entend par prestation de cryptologie toute opération visant à la mise en oeuvre, pour le compte d'autrui, de moyens de cryptologie. </a:t>
            </a:r>
          </a:p>
          <a:p>
            <a:pPr algn="just">
              <a:lnSpc>
                <a:spcPct val="80000"/>
              </a:lnSpc>
              <a:buFont typeface="Arial" charset="0"/>
              <a:buNone/>
            </a:pPr>
            <a:endParaRPr lang="fr-FR" sz="1200" smtClean="0">
              <a:latin typeface="Arial" charset="0"/>
              <a:cs typeface="Arial" charset="0"/>
            </a:endParaRPr>
          </a:p>
          <a:p>
            <a:pPr algn="just">
              <a:lnSpc>
                <a:spcPct val="80000"/>
              </a:lnSpc>
              <a:buFont typeface="Arial" charset="0"/>
              <a:buNone/>
            </a:pPr>
            <a:r>
              <a:rPr lang="fr-FR" sz="1200" smtClean="0">
                <a:latin typeface="Arial" charset="0"/>
                <a:cs typeface="Arial" charset="0"/>
              </a:rPr>
              <a:t>____</a:t>
            </a:r>
          </a:p>
          <a:p>
            <a:pPr algn="just">
              <a:lnSpc>
                <a:spcPct val="80000"/>
              </a:lnSpc>
              <a:buFont typeface="Arial" charset="0"/>
              <a:buNone/>
            </a:pPr>
            <a:endParaRPr lang="fr-FR" sz="1200" smtClean="0">
              <a:latin typeface="Arial" charset="0"/>
              <a:cs typeface="Arial" charset="0"/>
            </a:endParaRPr>
          </a:p>
          <a:p>
            <a:pPr algn="just">
              <a:lnSpc>
                <a:spcPct val="80000"/>
              </a:lnSpc>
            </a:pPr>
            <a:endParaRPr lang="fr-FR" sz="1200" smtClean="0">
              <a:latin typeface="Arial" charset="0"/>
              <a:cs typeface="Arial" charset="0"/>
            </a:endParaRPr>
          </a:p>
          <a:p>
            <a:pPr algn="just">
              <a:lnSpc>
                <a:spcPct val="80000"/>
              </a:lnSpc>
              <a:buFont typeface="Arial" charset="0"/>
              <a:buNone/>
            </a:pPr>
            <a:r>
              <a:rPr lang="fr-FR" sz="1200" smtClean="0">
                <a:latin typeface="Arial" charset="0"/>
                <a:cs typeface="Arial" charset="0"/>
              </a:rPr>
              <a:t>	Sauf à démontrer qu'ils n'ont commis aucune faute intentionnelle ou négligence, </a:t>
            </a:r>
            <a:r>
              <a:rPr lang="fr-FR" sz="1200" b="1" smtClean="0">
                <a:latin typeface="Arial" charset="0"/>
                <a:cs typeface="Arial" charset="0"/>
              </a:rPr>
              <a:t>les prestataires de services de certification électronique sont responsables du préjudice causé aux personnes qui se sont fiées raisonnablement aux certificats présentés par eux comme qualifiés dans chacun des cas suivants</a:t>
            </a:r>
            <a:r>
              <a:rPr lang="fr-FR" sz="1200" smtClean="0">
                <a:latin typeface="Arial" charset="0"/>
                <a:cs typeface="Arial" charset="0"/>
              </a:rPr>
              <a:t> :</a:t>
            </a:r>
          </a:p>
          <a:p>
            <a:pPr algn="just">
              <a:lnSpc>
                <a:spcPct val="80000"/>
              </a:lnSpc>
              <a:buFont typeface="Arial" charset="0"/>
              <a:buNone/>
            </a:pPr>
            <a:r>
              <a:rPr lang="fr-FR" sz="1200" smtClean="0">
                <a:latin typeface="Arial" charset="0"/>
                <a:cs typeface="Arial" charset="0"/>
              </a:rPr>
              <a:t/>
            </a:r>
            <a:br>
              <a:rPr lang="fr-FR" sz="1200" smtClean="0">
                <a:latin typeface="Arial" charset="0"/>
                <a:cs typeface="Arial" charset="0"/>
              </a:rPr>
            </a:br>
            <a:r>
              <a:rPr lang="fr-FR" sz="1200" smtClean="0">
                <a:latin typeface="Arial" charset="0"/>
                <a:cs typeface="Arial" charset="0"/>
              </a:rPr>
              <a:t>1° Les informations contenues dans le certificat, à la date de sa délivrance, étaient inexactes ;</a:t>
            </a:r>
            <a:br>
              <a:rPr lang="fr-FR" sz="1200" smtClean="0">
                <a:latin typeface="Arial" charset="0"/>
                <a:cs typeface="Arial" charset="0"/>
              </a:rPr>
            </a:br>
            <a:r>
              <a:rPr lang="fr-FR" sz="1200" smtClean="0">
                <a:latin typeface="Arial" charset="0"/>
                <a:cs typeface="Arial" charset="0"/>
              </a:rPr>
              <a:t>2° Les données prescrites pour que le certificat puisse être regardé comme qualifié étaient incomplètes ;</a:t>
            </a:r>
            <a:br>
              <a:rPr lang="fr-FR" sz="1200" smtClean="0">
                <a:latin typeface="Arial" charset="0"/>
                <a:cs typeface="Arial" charset="0"/>
              </a:rPr>
            </a:br>
            <a:r>
              <a:rPr lang="fr-FR" sz="1200" smtClean="0">
                <a:latin typeface="Arial" charset="0"/>
                <a:cs typeface="Arial" charset="0"/>
              </a:rPr>
              <a:t>3° La délivrance du certificat n'a pas donné lieu à la vérification que le signataire détient la convention privée correspondant à la convention publique de ce certificat ;</a:t>
            </a:r>
            <a:br>
              <a:rPr lang="fr-FR" sz="1200" smtClean="0">
                <a:latin typeface="Arial" charset="0"/>
                <a:cs typeface="Arial" charset="0"/>
              </a:rPr>
            </a:br>
            <a:r>
              <a:rPr lang="fr-FR" sz="1200" smtClean="0">
                <a:latin typeface="Arial" charset="0"/>
                <a:cs typeface="Arial" charset="0"/>
              </a:rPr>
              <a:t>4° Les prestataires n'ont pas, le cas échéant, fait procéder à l'enregistrement de la révocation du certificat et tenu cette information à la disposition des tiers.</a:t>
            </a:r>
            <a:br>
              <a:rPr lang="fr-FR" sz="1200" smtClean="0">
                <a:latin typeface="Arial" charset="0"/>
                <a:cs typeface="Arial" charset="0"/>
              </a:rPr>
            </a:br>
            <a:r>
              <a:rPr lang="fr-FR" sz="1200" smtClean="0">
                <a:latin typeface="Arial" charset="0"/>
                <a:cs typeface="Arial" charset="0"/>
              </a:rPr>
              <a:t>Les prestataires ne sont pas responsables du préjudice causé par un usage du certificat dépassant les limites fixées à son utilisation ou à la valeur des transactions pour lesquelles il peut être utilisé, à condition que ces limites figurent dans le certificat et soient accessibles aux utilisateurs.</a:t>
            </a:r>
            <a:br>
              <a:rPr lang="fr-FR" sz="1200" smtClean="0">
                <a:latin typeface="Arial" charset="0"/>
                <a:cs typeface="Arial" charset="0"/>
              </a:rPr>
            </a:br>
            <a:r>
              <a:rPr lang="fr-FR" sz="1200" smtClean="0">
                <a:latin typeface="Arial" charset="0"/>
                <a:cs typeface="Arial" charset="0"/>
              </a:rPr>
              <a:t>Ils doivent justifier d'une garantie financière suffisante, spécialement affectée au paiement des sommes qu'ils pourraient devoir aux personnes s'étant fiées raisonnablement aux certificats qualifiés qu'ils délivrent, ou d'une assurance garantissant les conséquences pécuniaires de leur responsabilité civile professionnelle.</a:t>
            </a:r>
            <a:r>
              <a:rPr lang="fr-FR" sz="1000" smtClean="0">
                <a:latin typeface="Arial" charset="0"/>
                <a:cs typeface="Arial" charset="0"/>
              </a:rPr>
              <a:t> </a:t>
            </a:r>
          </a:p>
        </p:txBody>
      </p:sp>
      <p:sp>
        <p:nvSpPr>
          <p:cNvPr id="4"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179388" y="260350"/>
            <a:ext cx="8785225" cy="1143000"/>
          </a:xfrm>
        </p:spPr>
        <p:txBody>
          <a:bodyPr/>
          <a:lstStyle/>
          <a:p>
            <a:pPr algn="ctr"/>
            <a:r>
              <a:rPr lang="fr-FR" sz="3000" smtClean="0">
                <a:latin typeface="Arial" charset="0"/>
                <a:cs typeface="Arial" charset="0"/>
              </a:rPr>
              <a:t>Les autres … ? </a:t>
            </a:r>
            <a:r>
              <a:rPr lang="fr-FR" smtClean="0">
                <a:latin typeface="Arial" charset="0"/>
                <a:cs typeface="Arial" charset="0"/>
                <a:sym typeface="Wingdings" pitchFamily="2" charset="2"/>
              </a:rPr>
              <a:t> </a:t>
            </a:r>
            <a:endParaRPr lang="fr-FR" smtClean="0">
              <a:latin typeface="Arial" charset="0"/>
              <a:cs typeface="Arial" charset="0"/>
            </a:endParaRPr>
          </a:p>
        </p:txBody>
      </p:sp>
      <p:pic>
        <p:nvPicPr>
          <p:cNvPr id="80899" name="Picture 3" descr="ANd9GcQiBCHGYIGzuq9IfWeeFP5jAROEKyhmDD-0qL9832z3Je_4PFjfpAfAXXX6fA"/>
          <p:cNvPicPr>
            <a:picLocks noChangeAspect="1" noChangeArrowheads="1"/>
          </p:cNvPicPr>
          <p:nvPr/>
        </p:nvPicPr>
        <p:blipFill>
          <a:blip r:embed="rId2"/>
          <a:srcRect/>
          <a:stretch>
            <a:fillRect/>
          </a:stretch>
        </p:blipFill>
        <p:spPr bwMode="auto">
          <a:xfrm>
            <a:off x="5364163" y="2565400"/>
            <a:ext cx="3240087" cy="2439988"/>
          </a:xfrm>
          <a:prstGeom prst="rect">
            <a:avLst/>
          </a:prstGeom>
          <a:noFill/>
        </p:spPr>
      </p:pic>
      <p:pic>
        <p:nvPicPr>
          <p:cNvPr id="80900" name="Picture 4" descr="Google"/>
          <p:cNvPicPr>
            <a:picLocks noChangeAspect="1" noChangeArrowheads="1"/>
          </p:cNvPicPr>
          <p:nvPr/>
        </p:nvPicPr>
        <p:blipFill>
          <a:blip r:embed="rId3"/>
          <a:srcRect/>
          <a:stretch>
            <a:fillRect/>
          </a:stretch>
        </p:blipFill>
        <p:spPr bwMode="auto">
          <a:xfrm>
            <a:off x="250825" y="1773238"/>
            <a:ext cx="2447925" cy="1000125"/>
          </a:xfrm>
          <a:prstGeom prst="rect">
            <a:avLst/>
          </a:prstGeom>
          <a:noFill/>
        </p:spPr>
      </p:pic>
      <p:pic>
        <p:nvPicPr>
          <p:cNvPr id="80901" name="Picture 5" descr="instagram-application-mobile-photo4"/>
          <p:cNvPicPr>
            <a:picLocks noChangeAspect="1" noChangeArrowheads="1"/>
          </p:cNvPicPr>
          <p:nvPr/>
        </p:nvPicPr>
        <p:blipFill>
          <a:blip r:embed="rId4"/>
          <a:srcRect/>
          <a:stretch>
            <a:fillRect/>
          </a:stretch>
        </p:blipFill>
        <p:spPr bwMode="auto">
          <a:xfrm>
            <a:off x="2987675" y="2276475"/>
            <a:ext cx="1439863" cy="1079500"/>
          </a:xfrm>
          <a:prstGeom prst="rect">
            <a:avLst/>
          </a:prstGeom>
          <a:noFill/>
        </p:spPr>
      </p:pic>
      <p:pic>
        <p:nvPicPr>
          <p:cNvPr id="80902" name="Picture 6" descr="1271084_10152203108461729_809245696_o"/>
          <p:cNvPicPr>
            <a:picLocks noChangeAspect="1" noChangeArrowheads="1"/>
          </p:cNvPicPr>
          <p:nvPr/>
        </p:nvPicPr>
        <p:blipFill>
          <a:blip r:embed="rId5"/>
          <a:srcRect/>
          <a:stretch>
            <a:fillRect/>
          </a:stretch>
        </p:blipFill>
        <p:spPr bwMode="auto">
          <a:xfrm>
            <a:off x="1403350" y="2997200"/>
            <a:ext cx="1008063" cy="1008063"/>
          </a:xfrm>
          <a:prstGeom prst="rect">
            <a:avLst/>
          </a:prstGeom>
          <a:noFill/>
        </p:spPr>
      </p:pic>
      <p:pic>
        <p:nvPicPr>
          <p:cNvPr id="80903" name="Picture 7" descr="Twitter_logo1"/>
          <p:cNvPicPr>
            <a:picLocks noChangeAspect="1" noChangeArrowheads="1"/>
          </p:cNvPicPr>
          <p:nvPr/>
        </p:nvPicPr>
        <p:blipFill>
          <a:blip r:embed="rId6"/>
          <a:srcRect/>
          <a:stretch>
            <a:fillRect/>
          </a:stretch>
        </p:blipFill>
        <p:spPr bwMode="auto">
          <a:xfrm>
            <a:off x="539750" y="4437063"/>
            <a:ext cx="1150938" cy="935037"/>
          </a:xfrm>
          <a:prstGeom prst="rect">
            <a:avLst/>
          </a:prstGeom>
          <a:noFill/>
        </p:spPr>
      </p:pic>
      <p:pic>
        <p:nvPicPr>
          <p:cNvPr id="80904" name="Picture 8" descr="04291430-photo-yandex-logo"/>
          <p:cNvPicPr>
            <a:picLocks noChangeAspect="1" noChangeArrowheads="1"/>
          </p:cNvPicPr>
          <p:nvPr/>
        </p:nvPicPr>
        <p:blipFill>
          <a:blip r:embed="rId7"/>
          <a:srcRect/>
          <a:stretch>
            <a:fillRect/>
          </a:stretch>
        </p:blipFill>
        <p:spPr bwMode="auto">
          <a:xfrm>
            <a:off x="3276600" y="4076700"/>
            <a:ext cx="1512888" cy="803275"/>
          </a:xfrm>
          <a:prstGeom prst="rect">
            <a:avLst/>
          </a:prstGeom>
          <a:noFill/>
        </p:spPr>
      </p:pic>
      <p:pic>
        <p:nvPicPr>
          <p:cNvPr id="80905" name="Picture 9" descr="02476170-photo-baidu"/>
          <p:cNvPicPr>
            <a:picLocks noChangeAspect="1" noChangeArrowheads="1"/>
          </p:cNvPicPr>
          <p:nvPr/>
        </p:nvPicPr>
        <p:blipFill>
          <a:blip r:embed="rId8"/>
          <a:srcRect/>
          <a:stretch>
            <a:fillRect/>
          </a:stretch>
        </p:blipFill>
        <p:spPr bwMode="auto">
          <a:xfrm>
            <a:off x="2051050" y="5229225"/>
            <a:ext cx="1498600" cy="565150"/>
          </a:xfrm>
          <a:prstGeom prst="rect">
            <a:avLst/>
          </a:prstGeom>
          <a:noFill/>
        </p:spPr>
      </p:pic>
      <p:sp>
        <p:nvSpPr>
          <p:cNvPr id="10"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p:cNvSpPr>
            <a:spLocks noGrp="1"/>
          </p:cNvSpPr>
          <p:nvPr>
            <p:ph type="title"/>
          </p:nvPr>
        </p:nvSpPr>
        <p:spPr/>
        <p:txBody>
          <a:bodyPr/>
          <a:lstStyle/>
          <a:p>
            <a:r>
              <a:rPr lang="fr-FR" smtClean="0">
                <a:latin typeface="Arial" charset="0"/>
                <a:cs typeface="Arial" charset="0"/>
              </a:rPr>
              <a:t>4. Procédures adaptées</a:t>
            </a:r>
          </a:p>
        </p:txBody>
      </p:sp>
      <p:sp>
        <p:nvSpPr>
          <p:cNvPr id="3" name="Espace réservé du contenu 2"/>
          <p:cNvSpPr>
            <a:spLocks noGrp="1"/>
          </p:cNvSpPr>
          <p:nvPr>
            <p:ph sz="half" idx="1"/>
          </p:nvPr>
        </p:nvSpPr>
        <p:spPr>
          <a:xfrm>
            <a:off x="457200" y="1916113"/>
            <a:ext cx="4906963" cy="3744912"/>
          </a:xfrm>
        </p:spPr>
        <p:txBody>
          <a:bodyPr>
            <a:normAutofit/>
          </a:bodyPr>
          <a:lstStyle/>
          <a:p>
            <a:r>
              <a:rPr lang="fr-FR" smtClean="0">
                <a:latin typeface="Arial" charset="0"/>
                <a:cs typeface="Arial" charset="0"/>
              </a:rPr>
              <a:t>Référé et requête internet</a:t>
            </a:r>
          </a:p>
          <a:p>
            <a:endParaRPr lang="fr-FR" smtClean="0">
              <a:latin typeface="Arial" charset="0"/>
              <a:cs typeface="Arial" charset="0"/>
            </a:endParaRPr>
          </a:p>
          <a:p>
            <a:r>
              <a:rPr lang="fr-FR" smtClean="0">
                <a:latin typeface="Arial" charset="0"/>
                <a:cs typeface="Arial" charset="0"/>
              </a:rPr>
              <a:t>Diffamation</a:t>
            </a:r>
          </a:p>
          <a:p>
            <a:endParaRPr lang="fr-FR" smtClean="0">
              <a:latin typeface="Arial" charset="0"/>
              <a:cs typeface="Arial" charset="0"/>
            </a:endParaRPr>
          </a:p>
          <a:p>
            <a:r>
              <a:rPr lang="fr-FR" smtClean="0">
                <a:latin typeface="Arial" charset="0"/>
                <a:cs typeface="Arial" charset="0"/>
              </a:rPr>
              <a:t>Droit de réponse</a:t>
            </a:r>
          </a:p>
          <a:p>
            <a:endParaRPr lang="fr-FR" smtClean="0">
              <a:latin typeface="Arial" charset="0"/>
              <a:cs typeface="Arial" charset="0"/>
            </a:endParaRPr>
          </a:p>
          <a:p>
            <a:r>
              <a:rPr lang="fr-FR" smtClean="0">
                <a:latin typeface="Arial" charset="0"/>
                <a:cs typeface="Arial" charset="0"/>
              </a:rPr>
              <a:t>Régulation</a:t>
            </a:r>
          </a:p>
          <a:p>
            <a:pPr>
              <a:buFont typeface="Arial" charset="0"/>
              <a:buNone/>
            </a:pPr>
            <a:endParaRPr lang="fr-FR" smtClean="0">
              <a:latin typeface="Arial" charset="0"/>
              <a:cs typeface="Arial" charset="0"/>
            </a:endParaRPr>
          </a:p>
        </p:txBody>
      </p:sp>
      <p:pic>
        <p:nvPicPr>
          <p:cNvPr id="44035" name="Espace réservé du contenu 1"/>
          <p:cNvPicPr>
            <a:picLocks noGrp="1" noChangeAspect="1"/>
          </p:cNvPicPr>
          <p:nvPr>
            <p:ph sz="half" idx="2"/>
          </p:nvPr>
        </p:nvPicPr>
        <p:blipFill>
          <a:blip r:embed="rId2"/>
          <a:srcRect/>
          <a:stretch>
            <a:fillRect/>
          </a:stretch>
        </p:blipFill>
        <p:spPr>
          <a:xfrm>
            <a:off x="5508625" y="1989138"/>
            <a:ext cx="3232150" cy="3457575"/>
          </a:xfrm>
        </p:spPr>
      </p:pic>
      <p:sp>
        <p:nvSpPr>
          <p:cNvPr id="44036" name="Espace réservé de la date 4"/>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0675E1-F96F-4618-BEA5-341630BCB21F}"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44037" name="Espace réservé du pied de page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44038" name="Espace réservé du numéro de diapositive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A50B89-C8C5-4F8B-ACA1-4BCF633C9F19}" type="slidenum">
              <a:rPr lang="fr-FR">
                <a:latin typeface="Arial" charset="0"/>
                <a:cs typeface="Arial" charset="0"/>
              </a:rPr>
              <a:pPr fontAlgn="base">
                <a:spcBef>
                  <a:spcPct val="0"/>
                </a:spcBef>
                <a:spcAft>
                  <a:spcPct val="0"/>
                </a:spcAft>
              </a:pPr>
              <a:t>33</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p:cNvSpPr>
            <a:spLocks noGrp="1"/>
          </p:cNvSpPr>
          <p:nvPr>
            <p:ph type="title"/>
          </p:nvPr>
        </p:nvSpPr>
        <p:spPr/>
        <p:txBody>
          <a:bodyPr/>
          <a:lstStyle/>
          <a:p>
            <a:r>
              <a:rPr lang="fr-FR" b="1" smtClean="0">
                <a:latin typeface="Arial" charset="0"/>
                <a:cs typeface="Arial" charset="0"/>
              </a:rPr>
              <a:t>Les « procédures internet »</a:t>
            </a:r>
          </a:p>
        </p:txBody>
      </p:sp>
      <p:sp>
        <p:nvSpPr>
          <p:cNvPr id="3" name="Espace réservé du contenu 2"/>
          <p:cNvSpPr>
            <a:spLocks noGrp="1"/>
          </p:cNvSpPr>
          <p:nvPr>
            <p:ph idx="1"/>
          </p:nvPr>
        </p:nvSpPr>
        <p:spPr/>
        <p:txBody>
          <a:bodyPr>
            <a:normAutofit/>
          </a:bodyPr>
          <a:lstStyle/>
          <a:p>
            <a:r>
              <a:rPr lang="fr-FR" smtClean="0">
                <a:latin typeface="Arial" charset="0"/>
                <a:cs typeface="Arial" charset="0"/>
              </a:rPr>
              <a:t>Référé ou </a:t>
            </a:r>
            <a:r>
              <a:rPr lang="fr-FR" u="sng" smtClean="0">
                <a:latin typeface="Arial" charset="0"/>
                <a:cs typeface="Arial" charset="0"/>
              </a:rPr>
              <a:t>requête </a:t>
            </a:r>
          </a:p>
          <a:p>
            <a:pPr>
              <a:buFontTx/>
              <a:buNone/>
            </a:pPr>
            <a:endParaRPr lang="fr-FR" u="sng" smtClean="0">
              <a:latin typeface="Arial" charset="0"/>
              <a:cs typeface="Arial" charset="0"/>
            </a:endParaRPr>
          </a:p>
          <a:p>
            <a:r>
              <a:rPr lang="fr-FR" smtClean="0">
                <a:latin typeface="Arial" charset="0"/>
                <a:cs typeface="Arial" charset="0"/>
              </a:rPr>
              <a:t>A l’attention des hébergeurs ou « à défaut » aux FAI</a:t>
            </a:r>
          </a:p>
          <a:p>
            <a:pPr>
              <a:buFontTx/>
              <a:buNone/>
            </a:pPr>
            <a:endParaRPr lang="fr-FR" smtClean="0">
              <a:latin typeface="Arial" charset="0"/>
              <a:cs typeface="Arial" charset="0"/>
            </a:endParaRPr>
          </a:p>
          <a:p>
            <a:r>
              <a:rPr lang="fr-FR" smtClean="0">
                <a:latin typeface="Arial" charset="0"/>
                <a:cs typeface="Arial" charset="0"/>
              </a:rPr>
              <a:t>Mesures de nature à </a:t>
            </a:r>
            <a:r>
              <a:rPr lang="fr-FR" u="sng" smtClean="0">
                <a:latin typeface="Arial" charset="0"/>
                <a:cs typeface="Arial" charset="0"/>
              </a:rPr>
              <a:t>prévenir un dommage</a:t>
            </a:r>
          </a:p>
          <a:p>
            <a:pPr>
              <a:buFontTx/>
              <a:buNone/>
            </a:pPr>
            <a:endParaRPr lang="fr-FR" u="sng" smtClean="0">
              <a:latin typeface="Arial" charset="0"/>
              <a:cs typeface="Arial" charset="0"/>
            </a:endParaRPr>
          </a:p>
          <a:p>
            <a:r>
              <a:rPr lang="fr-FR" smtClean="0">
                <a:latin typeface="Arial" charset="0"/>
                <a:cs typeface="Arial" charset="0"/>
              </a:rPr>
              <a:t>Mesures de nature à </a:t>
            </a:r>
            <a:r>
              <a:rPr lang="fr-FR" u="sng" smtClean="0">
                <a:latin typeface="Arial" charset="0"/>
                <a:cs typeface="Arial" charset="0"/>
              </a:rPr>
              <a:t>faire cesser un dommage</a:t>
            </a:r>
          </a:p>
          <a:p>
            <a:pPr>
              <a:buFont typeface="Arial" charset="0"/>
              <a:buNone/>
            </a:pPr>
            <a:endParaRPr lang="fr-FR" smtClean="0">
              <a:latin typeface="Arial" charset="0"/>
              <a:cs typeface="Arial" charset="0"/>
            </a:endParaRPr>
          </a:p>
        </p:txBody>
      </p:sp>
      <p:sp>
        <p:nvSpPr>
          <p:cNvPr id="45059"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FC78BA-5C66-404D-9D1B-768CC6AF4E2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45060"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45061"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C15E59-C219-4D4E-AA05-C626C49C955A}" type="slidenum">
              <a:rPr lang="fr-FR">
                <a:latin typeface="Arial" charset="0"/>
                <a:cs typeface="Arial" charset="0"/>
              </a:rPr>
              <a:pPr fontAlgn="base">
                <a:spcBef>
                  <a:spcPct val="0"/>
                </a:spcBef>
                <a:spcAft>
                  <a:spcPct val="0"/>
                </a:spcAft>
              </a:pPr>
              <a:t>34</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re 1"/>
          <p:cNvSpPr>
            <a:spLocks noGrp="1"/>
          </p:cNvSpPr>
          <p:nvPr>
            <p:ph type="title" idx="4294967295"/>
          </p:nvPr>
        </p:nvSpPr>
        <p:spPr/>
        <p:txBody>
          <a:bodyPr/>
          <a:lstStyle/>
          <a:p>
            <a:r>
              <a:rPr lang="fr-FR" b="1" smtClean="0">
                <a:latin typeface="Arial" charset="0"/>
                <a:cs typeface="Arial" charset="0"/>
              </a:rPr>
              <a:t>Procédure sur requête</a:t>
            </a:r>
          </a:p>
        </p:txBody>
      </p:sp>
      <p:sp>
        <p:nvSpPr>
          <p:cNvPr id="3" name="Espace réservé du contenu 2"/>
          <p:cNvSpPr>
            <a:spLocks noGrp="1"/>
          </p:cNvSpPr>
          <p:nvPr>
            <p:ph idx="4294967295"/>
          </p:nvPr>
        </p:nvSpPr>
        <p:spPr/>
        <p:txBody>
          <a:bodyPr>
            <a:normAutofit/>
          </a:bodyPr>
          <a:lstStyle/>
          <a:p>
            <a:r>
              <a:rPr lang="fr-FR" smtClean="0">
                <a:latin typeface="Arial" charset="0"/>
                <a:cs typeface="Arial" charset="0"/>
              </a:rPr>
              <a:t>Juge spécial </a:t>
            </a:r>
          </a:p>
          <a:p>
            <a:r>
              <a:rPr lang="fr-FR" smtClean="0">
                <a:latin typeface="Arial" charset="0"/>
                <a:cs typeface="Arial" charset="0"/>
              </a:rPr>
              <a:t>Procédure spéciale = </a:t>
            </a:r>
          </a:p>
          <a:p>
            <a:pPr lvl="1"/>
            <a:r>
              <a:rPr lang="fr-FR" smtClean="0">
                <a:latin typeface="Arial" charset="0"/>
                <a:cs typeface="Arial" charset="0"/>
              </a:rPr>
              <a:t>Pas d’adversaire</a:t>
            </a:r>
          </a:p>
          <a:p>
            <a:pPr lvl="2"/>
            <a:r>
              <a:rPr lang="fr-FR" smtClean="0">
                <a:latin typeface="Arial" charset="0"/>
                <a:cs typeface="Arial" charset="0"/>
              </a:rPr>
              <a:t>Pas de contradictoire</a:t>
            </a:r>
          </a:p>
          <a:p>
            <a:r>
              <a:rPr lang="fr-FR" smtClean="0">
                <a:latin typeface="Arial" charset="0"/>
                <a:cs typeface="Arial" charset="0"/>
              </a:rPr>
              <a:t>Demande une « ordonnance » </a:t>
            </a:r>
          </a:p>
          <a:p>
            <a:r>
              <a:rPr lang="fr-FR" smtClean="0">
                <a:latin typeface="Arial" charset="0"/>
                <a:cs typeface="Arial" charset="0"/>
              </a:rPr>
              <a:t>Problème de signification </a:t>
            </a:r>
          </a:p>
          <a:p>
            <a:r>
              <a:rPr lang="fr-FR" smtClean="0">
                <a:latin typeface="Arial" charset="0"/>
                <a:cs typeface="Arial" charset="0"/>
              </a:rPr>
              <a:t>Risque = référé rétractation</a:t>
            </a:r>
            <a:endParaRPr lang="fr-FR" u="sng" smtClean="0">
              <a:latin typeface="Arial" charset="0"/>
              <a:cs typeface="Arial" charset="0"/>
            </a:endParaRPr>
          </a:p>
        </p:txBody>
      </p:sp>
      <p:sp>
        <p:nvSpPr>
          <p:cNvPr id="81924"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8F757A6C-5C62-463E-80D5-653BEE3E2103}" type="datetime1">
              <a:rPr lang="fr-FR" sz="1000">
                <a:solidFill>
                  <a:srgbClr val="004C99"/>
                </a:solidFill>
              </a:rPr>
              <a:pPr/>
              <a:t>13/04/2015</a:t>
            </a:fld>
            <a:endParaRPr lang="fr-FR" sz="1000">
              <a:solidFill>
                <a:srgbClr val="004C99"/>
              </a:solidFill>
            </a:endParaRPr>
          </a:p>
        </p:txBody>
      </p:sp>
      <p:sp>
        <p:nvSpPr>
          <p:cNvPr id="81925"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1926"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D889DB8A-A58C-4FA3-AA0D-01B027BEAA08}" type="slidenum">
              <a:rPr lang="fr-FR" sz="1200">
                <a:solidFill>
                  <a:schemeClr val="bg1"/>
                </a:solidFill>
              </a:rPr>
              <a:pPr algn="r"/>
              <a:t>35</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re 1"/>
          <p:cNvSpPr>
            <a:spLocks noGrp="1"/>
          </p:cNvSpPr>
          <p:nvPr>
            <p:ph type="title"/>
          </p:nvPr>
        </p:nvSpPr>
        <p:spPr/>
        <p:txBody>
          <a:bodyPr/>
          <a:lstStyle/>
          <a:p>
            <a:r>
              <a:rPr lang="fr-FR" b="1" smtClean="0">
                <a:latin typeface="Arial" charset="0"/>
                <a:cs typeface="Arial" charset="0"/>
              </a:rPr>
              <a:t>Diffamation et Internet</a:t>
            </a:r>
          </a:p>
        </p:txBody>
      </p:sp>
      <p:sp>
        <p:nvSpPr>
          <p:cNvPr id="3" name="Espace réservé du contenu 2"/>
          <p:cNvSpPr>
            <a:spLocks noGrp="1"/>
          </p:cNvSpPr>
          <p:nvPr>
            <p:ph idx="1"/>
          </p:nvPr>
        </p:nvSpPr>
        <p:spPr/>
        <p:txBody>
          <a:bodyPr>
            <a:normAutofit/>
          </a:bodyPr>
          <a:lstStyle/>
          <a:p>
            <a:r>
              <a:rPr lang="fr-FR" smtClean="0">
                <a:latin typeface="Arial" charset="0"/>
                <a:cs typeface="Arial" charset="0"/>
              </a:rPr>
              <a:t>Diffamation </a:t>
            </a:r>
          </a:p>
          <a:p>
            <a:r>
              <a:rPr lang="fr-FR" smtClean="0">
                <a:latin typeface="Arial" charset="0"/>
                <a:cs typeface="Arial" charset="0"/>
              </a:rPr>
              <a:t>Publique ou non publique </a:t>
            </a:r>
          </a:p>
          <a:p>
            <a:pPr lvl="1"/>
            <a:r>
              <a:rPr lang="fr-FR" sz="2400" smtClean="0">
                <a:latin typeface="Arial" charset="0"/>
                <a:cs typeface="Arial" charset="0"/>
              </a:rPr>
              <a:t>Compte facebook – Communauté d’intérêt </a:t>
            </a:r>
          </a:p>
          <a:p>
            <a:pPr lvl="1"/>
            <a:r>
              <a:rPr lang="fr-FR" sz="2400" smtClean="0">
                <a:latin typeface="Arial" charset="0"/>
                <a:cs typeface="Arial" charset="0"/>
              </a:rPr>
              <a:t>Diffamation non publique …</a:t>
            </a:r>
          </a:p>
          <a:p>
            <a:r>
              <a:rPr lang="fr-FR" smtClean="0">
                <a:latin typeface="Arial" charset="0"/>
                <a:cs typeface="Arial" charset="0"/>
              </a:rPr>
              <a:t>3 mois de prescription – un vrai problème </a:t>
            </a:r>
          </a:p>
          <a:p>
            <a:r>
              <a:rPr lang="fr-FR" smtClean="0">
                <a:latin typeface="Arial" charset="0"/>
                <a:cs typeface="Arial" charset="0"/>
              </a:rPr>
              <a:t>Limites </a:t>
            </a:r>
          </a:p>
          <a:p>
            <a:pPr lvl="1"/>
            <a:r>
              <a:rPr lang="fr-FR" sz="2400" smtClean="0">
                <a:latin typeface="Arial" charset="0"/>
                <a:cs typeface="Arial" charset="0"/>
              </a:rPr>
              <a:t>« bonne foi » </a:t>
            </a:r>
          </a:p>
          <a:p>
            <a:pPr lvl="1"/>
            <a:r>
              <a:rPr lang="fr-FR" sz="2400" smtClean="0">
                <a:latin typeface="Arial" charset="0"/>
                <a:cs typeface="Arial" charset="0"/>
              </a:rPr>
              <a:t>enquête sérieuse</a:t>
            </a:r>
          </a:p>
          <a:p>
            <a:pPr lvl="1"/>
            <a:r>
              <a:rPr lang="fr-FR" sz="2400" smtClean="0">
                <a:latin typeface="Arial" charset="0"/>
                <a:cs typeface="Arial" charset="0"/>
              </a:rPr>
              <a:t>qualification juridique </a:t>
            </a:r>
          </a:p>
        </p:txBody>
      </p:sp>
      <p:sp>
        <p:nvSpPr>
          <p:cNvPr id="46083"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50CCFC-AECD-4F81-A525-4D9DE2665306}"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46084"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46085"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6C406B-88A4-469B-8FB0-B6886642F072}" type="slidenum">
              <a:rPr lang="fr-FR">
                <a:latin typeface="Arial" charset="0"/>
                <a:cs typeface="Arial" charset="0"/>
              </a:rPr>
              <a:pPr fontAlgn="base">
                <a:spcBef>
                  <a:spcPct val="0"/>
                </a:spcBef>
                <a:spcAft>
                  <a:spcPct val="0"/>
                </a:spcAft>
              </a:pPr>
              <a:t>36</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p:cNvSpPr>
            <a:spLocks noGrp="1"/>
          </p:cNvSpPr>
          <p:nvPr>
            <p:ph type="title"/>
          </p:nvPr>
        </p:nvSpPr>
        <p:spPr>
          <a:xfrm>
            <a:off x="468313" y="260350"/>
            <a:ext cx="8229600" cy="1143000"/>
          </a:xfrm>
        </p:spPr>
        <p:txBody>
          <a:bodyPr/>
          <a:lstStyle/>
          <a:p>
            <a:r>
              <a:rPr lang="fr-FR" b="1" smtClean="0">
                <a:latin typeface="Arial" charset="0"/>
                <a:cs typeface="Arial" charset="0"/>
              </a:rPr>
              <a:t>Le droit de réponse Internet</a:t>
            </a:r>
          </a:p>
        </p:txBody>
      </p:sp>
      <p:sp>
        <p:nvSpPr>
          <p:cNvPr id="47106" name="Espace réservé du contenu 2"/>
          <p:cNvSpPr>
            <a:spLocks noGrp="1"/>
          </p:cNvSpPr>
          <p:nvPr>
            <p:ph idx="1"/>
          </p:nvPr>
        </p:nvSpPr>
        <p:spPr/>
        <p:txBody>
          <a:bodyPr/>
          <a:lstStyle/>
          <a:p>
            <a:pPr>
              <a:lnSpc>
                <a:spcPct val="90000"/>
              </a:lnSpc>
            </a:pPr>
            <a:r>
              <a:rPr lang="fr-FR" sz="2000" smtClean="0">
                <a:latin typeface="Arial" charset="0"/>
                <a:cs typeface="Arial" charset="0"/>
              </a:rPr>
              <a:t>Adressé à </a:t>
            </a:r>
          </a:p>
          <a:p>
            <a:pPr lvl="1" algn="just">
              <a:lnSpc>
                <a:spcPct val="90000"/>
              </a:lnSpc>
            </a:pPr>
            <a:r>
              <a:rPr lang="fr-FR" sz="2000" smtClean="0">
                <a:latin typeface="Arial" charset="0"/>
                <a:cs typeface="Arial" charset="0"/>
              </a:rPr>
              <a:t>directeur de publication </a:t>
            </a:r>
          </a:p>
          <a:p>
            <a:pPr lvl="1" algn="just">
              <a:lnSpc>
                <a:spcPct val="90000"/>
              </a:lnSpc>
            </a:pPr>
            <a:r>
              <a:rPr lang="fr-FR" sz="2000" smtClean="0">
                <a:latin typeface="Arial" charset="0"/>
                <a:cs typeface="Arial" charset="0"/>
              </a:rPr>
              <a:t>Ou si anonyme à hébergeur</a:t>
            </a:r>
          </a:p>
          <a:p>
            <a:pPr algn="just">
              <a:lnSpc>
                <a:spcPct val="90000"/>
              </a:lnSpc>
            </a:pPr>
            <a:r>
              <a:rPr lang="fr-FR" sz="2000" smtClean="0">
                <a:latin typeface="Arial" charset="0"/>
                <a:cs typeface="Arial" charset="0"/>
              </a:rPr>
              <a:t>Dans les 3 mois de </a:t>
            </a:r>
            <a:r>
              <a:rPr lang="fr-FR" sz="2000" smtClean="0">
                <a:latin typeface="Arial" charset="0"/>
                <a:cs typeface="Times New Roman" pitchFamily="18" charset="0"/>
              </a:rPr>
              <a:t>la mise à disposition du public du message justifiant cette demande</a:t>
            </a:r>
          </a:p>
          <a:p>
            <a:pPr algn="just">
              <a:lnSpc>
                <a:spcPct val="90000"/>
              </a:lnSpc>
            </a:pPr>
            <a:r>
              <a:rPr lang="fr-FR" sz="2000" smtClean="0">
                <a:latin typeface="Arial" charset="0"/>
                <a:cs typeface="Arial" charset="0"/>
              </a:rPr>
              <a:t>3 jours pour s’exécuter </a:t>
            </a:r>
          </a:p>
          <a:p>
            <a:pPr algn="just"/>
            <a:r>
              <a:rPr lang="fr-FR" sz="2000" smtClean="0">
                <a:latin typeface="Arial" charset="0"/>
                <a:cs typeface="Arial" charset="0"/>
              </a:rPr>
              <a:t>Modalités pratiques conforme 1881 </a:t>
            </a:r>
          </a:p>
          <a:p>
            <a:pPr algn="just"/>
            <a:r>
              <a:rPr lang="fr-FR" sz="2000" smtClean="0">
                <a:latin typeface="Arial" charset="0"/>
                <a:cs typeface="Arial" charset="0"/>
              </a:rPr>
              <a:t>Réponse gratuite</a:t>
            </a:r>
          </a:p>
          <a:p>
            <a:pPr algn="just">
              <a:buFont typeface="Arial" charset="0"/>
              <a:buNone/>
            </a:pPr>
            <a:endParaRPr lang="fr-FR" sz="2000" smtClean="0">
              <a:latin typeface="Arial" charset="0"/>
              <a:cs typeface="Arial" charset="0"/>
            </a:endParaRPr>
          </a:p>
          <a:p>
            <a:pPr algn="just">
              <a:buFont typeface="Arial" charset="0"/>
              <a:buNone/>
            </a:pPr>
            <a:r>
              <a:rPr lang="fr-FR" sz="2000" smtClean="0">
                <a:latin typeface="Arial" charset="0"/>
                <a:cs typeface="Arial" charset="0"/>
              </a:rPr>
              <a:t>	</a:t>
            </a:r>
            <a:r>
              <a:rPr lang="fr-FR" sz="1800" smtClean="0">
                <a:latin typeface="Arial" charset="0"/>
                <a:cs typeface="Arial" charset="0"/>
              </a:rPr>
              <a:t>?? Toute personne nommée ou désignée dans un service de communication au public en ligne dispose d'un droit de réponse, sans préjudice des demandes de correction ou de suppression du message qu'elle peut adresser au service </a:t>
            </a:r>
          </a:p>
        </p:txBody>
      </p:sp>
      <p:sp>
        <p:nvSpPr>
          <p:cNvPr id="47107"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25EC10-EEBE-4C42-813A-2AF61C442267}"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47108"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47109"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D88646-B1C3-4DD3-9BFE-64720163E6F3}" type="slidenum">
              <a:rPr lang="fr-FR">
                <a:latin typeface="Arial" charset="0"/>
                <a:cs typeface="Arial" charset="0"/>
              </a:rPr>
              <a:pPr fontAlgn="base">
                <a:spcBef>
                  <a:spcPct val="0"/>
                </a:spcBef>
                <a:spcAft>
                  <a:spcPct val="0"/>
                </a:spcAft>
              </a:pPr>
              <a:t>37</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p:cNvSpPr>
            <a:spLocks noGrp="1"/>
          </p:cNvSpPr>
          <p:nvPr>
            <p:ph type="title"/>
          </p:nvPr>
        </p:nvSpPr>
        <p:spPr/>
        <p:txBody>
          <a:bodyPr/>
          <a:lstStyle/>
          <a:p>
            <a:r>
              <a:rPr lang="fr-FR" b="1" smtClean="0">
                <a:latin typeface="Arial" charset="0"/>
                <a:cs typeface="Arial" charset="0"/>
              </a:rPr>
              <a:t>Autorités de régulation</a:t>
            </a:r>
          </a:p>
        </p:txBody>
      </p:sp>
      <p:sp>
        <p:nvSpPr>
          <p:cNvPr id="48130"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9EB6B7A-9B3C-42BE-BF1D-C7A41373AD28}"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48131"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48132"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BB65F7-127B-42C0-B392-4B57FE18503B}" type="slidenum">
              <a:rPr lang="fr-FR">
                <a:latin typeface="Arial" charset="0"/>
                <a:cs typeface="Arial" charset="0"/>
              </a:rPr>
              <a:pPr fontAlgn="base">
                <a:spcBef>
                  <a:spcPct val="0"/>
                </a:spcBef>
                <a:spcAft>
                  <a:spcPct val="0"/>
                </a:spcAft>
              </a:pPr>
              <a:t>38</a:t>
            </a:fld>
            <a:endParaRPr lang="fr-FR">
              <a:latin typeface="Arial" charset="0"/>
              <a:cs typeface="Arial" charset="0"/>
            </a:endParaRPr>
          </a:p>
        </p:txBody>
      </p:sp>
      <p:sp>
        <p:nvSpPr>
          <p:cNvPr id="8" name="Oval 4"/>
          <p:cNvSpPr>
            <a:spLocks noChangeArrowheads="1"/>
          </p:cNvSpPr>
          <p:nvPr/>
        </p:nvSpPr>
        <p:spPr bwMode="auto">
          <a:xfrm>
            <a:off x="4427538" y="1341438"/>
            <a:ext cx="3240087" cy="1800225"/>
          </a:xfrm>
          <a:prstGeom prst="ellipse">
            <a:avLst/>
          </a:prstGeom>
          <a:solidFill>
            <a:schemeClr val="tx1"/>
          </a:solidFill>
          <a:ln w="9525">
            <a:solidFill>
              <a:srgbClr val="000000"/>
            </a:solidFill>
            <a:miter lim="800000"/>
            <a:headEnd/>
            <a:tailEnd/>
          </a:ln>
        </p:spPr>
        <p:txBody>
          <a:bodyPr wrap="none" anchor="ctr"/>
          <a:lstStyle/>
          <a:p>
            <a:pPr algn="ctr"/>
            <a:r>
              <a:rPr lang="fr-FR" sz="2400">
                <a:solidFill>
                  <a:schemeClr val="bg1"/>
                </a:solidFill>
              </a:rPr>
              <a:t>ARCEP </a:t>
            </a:r>
            <a:r>
              <a:rPr lang="fr-FR">
                <a:solidFill>
                  <a:srgbClr val="B2B2B2"/>
                </a:solidFill>
                <a:latin typeface="Tahoma" pitchFamily="34" charset="0"/>
              </a:rPr>
              <a:t> </a:t>
            </a:r>
          </a:p>
        </p:txBody>
      </p:sp>
      <p:sp>
        <p:nvSpPr>
          <p:cNvPr id="10" name="Oval 6"/>
          <p:cNvSpPr>
            <a:spLocks noChangeArrowheads="1"/>
          </p:cNvSpPr>
          <p:nvPr/>
        </p:nvSpPr>
        <p:spPr bwMode="auto">
          <a:xfrm>
            <a:off x="4572000" y="2924175"/>
            <a:ext cx="3240088" cy="1800225"/>
          </a:xfrm>
          <a:prstGeom prst="ellipse">
            <a:avLst/>
          </a:prstGeom>
          <a:solidFill>
            <a:schemeClr val="accent2"/>
          </a:solidFill>
          <a:ln w="9525">
            <a:solidFill>
              <a:srgbClr val="000000"/>
            </a:solidFill>
            <a:miter lim="800000"/>
            <a:headEnd/>
            <a:tailEnd/>
          </a:ln>
        </p:spPr>
        <p:txBody>
          <a:bodyPr wrap="none" anchor="ctr"/>
          <a:lstStyle/>
          <a:p>
            <a:pPr algn="ctr"/>
            <a:r>
              <a:rPr lang="fr-FR" sz="2400">
                <a:solidFill>
                  <a:schemeClr val="bg1"/>
                </a:solidFill>
              </a:rPr>
              <a:t>CNIL</a:t>
            </a:r>
          </a:p>
        </p:txBody>
      </p:sp>
      <p:sp>
        <p:nvSpPr>
          <p:cNvPr id="11" name="Oval 5"/>
          <p:cNvSpPr>
            <a:spLocks noChangeArrowheads="1"/>
          </p:cNvSpPr>
          <p:nvPr/>
        </p:nvSpPr>
        <p:spPr bwMode="auto">
          <a:xfrm>
            <a:off x="107950" y="4365625"/>
            <a:ext cx="3240088" cy="1800225"/>
          </a:xfrm>
          <a:prstGeom prst="ellipse">
            <a:avLst/>
          </a:prstGeom>
          <a:solidFill>
            <a:schemeClr val="folHlink"/>
          </a:solidFill>
          <a:ln w="9525">
            <a:solidFill>
              <a:srgbClr val="000000"/>
            </a:solidFill>
            <a:miter lim="800000"/>
            <a:headEnd/>
            <a:tailEnd/>
          </a:ln>
        </p:spPr>
        <p:txBody>
          <a:bodyPr wrap="none" anchor="ctr"/>
          <a:lstStyle/>
          <a:p>
            <a:pPr algn="ctr"/>
            <a:r>
              <a:rPr lang="fr-FR" sz="2400">
                <a:solidFill>
                  <a:schemeClr val="bg1"/>
                </a:solidFill>
              </a:rPr>
              <a:t>Autorité de la </a:t>
            </a:r>
          </a:p>
          <a:p>
            <a:pPr algn="ctr"/>
            <a:r>
              <a:rPr lang="fr-FR" sz="2400">
                <a:solidFill>
                  <a:schemeClr val="bg1"/>
                </a:solidFill>
              </a:rPr>
              <a:t>concurrence </a:t>
            </a:r>
          </a:p>
        </p:txBody>
      </p:sp>
      <p:sp>
        <p:nvSpPr>
          <p:cNvPr id="2" name="Oval 6"/>
          <p:cNvSpPr>
            <a:spLocks noChangeArrowheads="1"/>
          </p:cNvSpPr>
          <p:nvPr/>
        </p:nvSpPr>
        <p:spPr bwMode="auto">
          <a:xfrm>
            <a:off x="5903913" y="4365625"/>
            <a:ext cx="3240087" cy="1800225"/>
          </a:xfrm>
          <a:prstGeom prst="ellipse">
            <a:avLst/>
          </a:prstGeom>
          <a:solidFill>
            <a:schemeClr val="folHlink"/>
          </a:solidFill>
          <a:ln w="9525">
            <a:solidFill>
              <a:srgbClr val="000000"/>
            </a:solidFill>
            <a:miter lim="800000"/>
            <a:headEnd/>
            <a:tailEnd/>
          </a:ln>
        </p:spPr>
        <p:txBody>
          <a:bodyPr wrap="none" anchor="ctr"/>
          <a:lstStyle/>
          <a:p>
            <a:pPr algn="ctr"/>
            <a:r>
              <a:rPr lang="fr-FR" sz="2400">
                <a:solidFill>
                  <a:schemeClr val="bg1"/>
                </a:solidFill>
              </a:rPr>
              <a:t>Défenseur </a:t>
            </a:r>
          </a:p>
          <a:p>
            <a:pPr algn="ctr"/>
            <a:r>
              <a:rPr lang="fr-FR" sz="2400">
                <a:solidFill>
                  <a:schemeClr val="bg1"/>
                </a:solidFill>
              </a:rPr>
              <a:t>des droits</a:t>
            </a:r>
          </a:p>
        </p:txBody>
      </p:sp>
      <p:sp>
        <p:nvSpPr>
          <p:cNvPr id="3" name="Oval 6"/>
          <p:cNvSpPr>
            <a:spLocks noChangeArrowheads="1"/>
          </p:cNvSpPr>
          <p:nvPr/>
        </p:nvSpPr>
        <p:spPr bwMode="auto">
          <a:xfrm>
            <a:off x="2987675" y="4437063"/>
            <a:ext cx="3240088" cy="1800225"/>
          </a:xfrm>
          <a:prstGeom prst="ellipse">
            <a:avLst/>
          </a:prstGeom>
          <a:solidFill>
            <a:schemeClr val="folHlink"/>
          </a:solidFill>
          <a:ln w="9525">
            <a:solidFill>
              <a:srgbClr val="000000"/>
            </a:solidFill>
            <a:miter lim="800000"/>
            <a:headEnd/>
            <a:tailEnd/>
          </a:ln>
        </p:spPr>
        <p:txBody>
          <a:bodyPr wrap="none" anchor="ctr"/>
          <a:lstStyle/>
          <a:p>
            <a:pPr algn="ctr"/>
            <a:r>
              <a:rPr lang="fr-FR" sz="2400">
                <a:solidFill>
                  <a:schemeClr val="bg1"/>
                </a:solidFill>
              </a:rPr>
              <a:t>Conseil </a:t>
            </a:r>
          </a:p>
          <a:p>
            <a:pPr algn="ctr"/>
            <a:r>
              <a:rPr lang="fr-FR" sz="2400">
                <a:solidFill>
                  <a:schemeClr val="bg1"/>
                </a:solidFill>
              </a:rPr>
              <a:t>constitutionnel</a:t>
            </a:r>
            <a:r>
              <a:rPr lang="fr-FR" sz="2400">
                <a:solidFill>
                  <a:srgbClr val="B2B2B2"/>
                </a:solidFill>
              </a:rPr>
              <a:t> </a:t>
            </a:r>
          </a:p>
          <a:p>
            <a:pPr algn="ctr"/>
            <a:endParaRPr lang="fr-FR" sz="2400">
              <a:solidFill>
                <a:srgbClr val="B2B2B2"/>
              </a:solidFill>
            </a:endParaRPr>
          </a:p>
        </p:txBody>
      </p:sp>
      <p:sp>
        <p:nvSpPr>
          <p:cNvPr id="12" name="Oval 7"/>
          <p:cNvSpPr>
            <a:spLocks noChangeArrowheads="1"/>
          </p:cNvSpPr>
          <p:nvPr/>
        </p:nvSpPr>
        <p:spPr bwMode="auto">
          <a:xfrm>
            <a:off x="1476375" y="2781300"/>
            <a:ext cx="3240088" cy="1914525"/>
          </a:xfrm>
          <a:prstGeom prst="ellipse">
            <a:avLst/>
          </a:prstGeom>
          <a:solidFill>
            <a:schemeClr val="accent2"/>
          </a:solidFill>
          <a:ln w="9525">
            <a:solidFill>
              <a:srgbClr val="000000"/>
            </a:solidFill>
            <a:miter lim="800000"/>
            <a:headEnd/>
            <a:tailEnd/>
          </a:ln>
        </p:spPr>
        <p:txBody>
          <a:bodyPr wrap="none" anchor="ctr"/>
          <a:lstStyle/>
          <a:p>
            <a:pPr algn="ctr"/>
            <a:r>
              <a:rPr lang="fr-FR" sz="2400">
                <a:solidFill>
                  <a:schemeClr val="bg1"/>
                </a:solidFill>
              </a:rPr>
              <a:t>DGCCRF</a:t>
            </a:r>
          </a:p>
        </p:txBody>
      </p:sp>
      <p:sp>
        <p:nvSpPr>
          <p:cNvPr id="4" name="Oval 4"/>
          <p:cNvSpPr>
            <a:spLocks noChangeArrowheads="1"/>
          </p:cNvSpPr>
          <p:nvPr/>
        </p:nvSpPr>
        <p:spPr bwMode="auto">
          <a:xfrm>
            <a:off x="1476375" y="1341438"/>
            <a:ext cx="3240088" cy="1800225"/>
          </a:xfrm>
          <a:prstGeom prst="ellipse">
            <a:avLst/>
          </a:prstGeom>
          <a:solidFill>
            <a:schemeClr val="tx1"/>
          </a:solidFill>
          <a:ln w="9525">
            <a:solidFill>
              <a:srgbClr val="000000"/>
            </a:solidFill>
            <a:miter lim="800000"/>
            <a:headEnd/>
            <a:tailEnd/>
          </a:ln>
        </p:spPr>
        <p:txBody>
          <a:bodyPr wrap="none" anchor="ctr"/>
          <a:lstStyle/>
          <a:p>
            <a:pPr algn="ctr"/>
            <a:r>
              <a:rPr lang="fr-FR" sz="2400">
                <a:solidFill>
                  <a:schemeClr val="bg1"/>
                </a:solidFill>
              </a:rPr>
              <a:t>CSA</a:t>
            </a:r>
            <a:endParaRPr lang="fr-FR">
              <a:solidFill>
                <a:schemeClr val="bg1"/>
              </a:solidFill>
              <a:latin typeface="Tahoma"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1" grpId="0" animBg="1" autoUpdateAnimBg="0"/>
      <p:bldP spid="2" grpId="0" animBg="1" autoUpdateAnimBg="0"/>
      <p:bldP spid="3" grpId="0" animBg="1" autoUpdateAnimBg="0"/>
      <p:bldP spid="12" grpId="0" animBg="1" autoUpdateAnimBg="0"/>
      <p:bldP spid="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re 1"/>
          <p:cNvSpPr>
            <a:spLocks noGrp="1"/>
          </p:cNvSpPr>
          <p:nvPr>
            <p:ph type="title" idx="4294967295"/>
          </p:nvPr>
        </p:nvSpPr>
        <p:spPr/>
        <p:txBody>
          <a:bodyPr/>
          <a:lstStyle/>
          <a:p>
            <a:r>
              <a:rPr lang="fr-FR" b="1" smtClean="0">
                <a:latin typeface="Arial" charset="0"/>
                <a:cs typeface="Arial" charset="0"/>
              </a:rPr>
              <a:t>5. Commerce électronique</a:t>
            </a:r>
          </a:p>
        </p:txBody>
      </p:sp>
      <p:sp>
        <p:nvSpPr>
          <p:cNvPr id="82947" name="Espace réservé du contenu 2"/>
          <p:cNvSpPr>
            <a:spLocks noGrp="1"/>
          </p:cNvSpPr>
          <p:nvPr>
            <p:ph sz="half" idx="4294967295"/>
          </p:nvPr>
        </p:nvSpPr>
        <p:spPr>
          <a:xfrm>
            <a:off x="457200" y="1844675"/>
            <a:ext cx="4038600" cy="4281488"/>
          </a:xfrm>
        </p:spPr>
        <p:txBody>
          <a:bodyPr/>
          <a:lstStyle/>
          <a:p>
            <a:r>
              <a:rPr lang="fr-FR" smtClean="0">
                <a:latin typeface="Arial" charset="0"/>
                <a:cs typeface="Arial" charset="0"/>
              </a:rPr>
              <a:t>Périmètre</a:t>
            </a:r>
          </a:p>
          <a:p>
            <a:endParaRPr lang="fr-FR" smtClean="0">
              <a:latin typeface="Arial" charset="0"/>
              <a:cs typeface="Arial" charset="0"/>
            </a:endParaRPr>
          </a:p>
          <a:p>
            <a:r>
              <a:rPr lang="fr-FR" smtClean="0">
                <a:latin typeface="Arial" charset="0"/>
                <a:cs typeface="Arial" charset="0"/>
              </a:rPr>
              <a:t>Principes </a:t>
            </a:r>
          </a:p>
          <a:p>
            <a:endParaRPr lang="fr-FR" smtClean="0">
              <a:latin typeface="Arial" charset="0"/>
              <a:cs typeface="Arial" charset="0"/>
            </a:endParaRPr>
          </a:p>
          <a:p>
            <a:r>
              <a:rPr lang="fr-FR" smtClean="0">
                <a:latin typeface="Arial" charset="0"/>
                <a:cs typeface="Arial" charset="0"/>
              </a:rPr>
              <a:t>Droit applicable </a:t>
            </a:r>
            <a:r>
              <a:rPr lang="fr-FR" smtClean="0">
                <a:latin typeface="Arial" charset="0"/>
                <a:cs typeface="Arial" charset="0"/>
                <a:sym typeface="Wingdings" pitchFamily="2" charset="2"/>
              </a:rPr>
              <a:t></a:t>
            </a:r>
          </a:p>
          <a:p>
            <a:endParaRPr lang="fr-FR" smtClean="0">
              <a:latin typeface="Arial" charset="0"/>
              <a:cs typeface="Arial" charset="0"/>
            </a:endParaRPr>
          </a:p>
          <a:p>
            <a:r>
              <a:rPr lang="fr-FR" smtClean="0">
                <a:latin typeface="Arial" charset="0"/>
                <a:cs typeface="Arial" charset="0"/>
              </a:rPr>
              <a:t>Contrat spécial</a:t>
            </a:r>
          </a:p>
        </p:txBody>
      </p:sp>
      <p:pic>
        <p:nvPicPr>
          <p:cNvPr id="82948" name="Espace réservé du contenu 1"/>
          <p:cNvPicPr>
            <a:picLocks noGrp="1" noChangeAspect="1"/>
          </p:cNvPicPr>
          <p:nvPr>
            <p:ph sz="half" idx="4294967295"/>
          </p:nvPr>
        </p:nvPicPr>
        <p:blipFill>
          <a:blip r:embed="rId2"/>
          <a:srcRect/>
          <a:stretch>
            <a:fillRect/>
          </a:stretch>
        </p:blipFill>
        <p:spPr>
          <a:xfrm>
            <a:off x="4643438" y="1844675"/>
            <a:ext cx="4038600" cy="4038600"/>
          </a:xfrm>
        </p:spPr>
      </p:pic>
      <p:sp>
        <p:nvSpPr>
          <p:cNvPr id="82949" name="Espace réservé de la date 4"/>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CABC8C70-7969-47E9-8C5D-2F094EC1EB49}" type="datetime1">
              <a:rPr lang="fr-FR" sz="1000">
                <a:solidFill>
                  <a:srgbClr val="004C99"/>
                </a:solidFill>
              </a:rPr>
              <a:pPr/>
              <a:t>13/04/2015</a:t>
            </a:fld>
            <a:endParaRPr lang="fr-FR" sz="1000">
              <a:solidFill>
                <a:srgbClr val="004C99"/>
              </a:solidFill>
            </a:endParaRPr>
          </a:p>
        </p:txBody>
      </p:sp>
      <p:sp>
        <p:nvSpPr>
          <p:cNvPr id="82950" name="Espace réservé du pied de page 5"/>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2951" name="Espace réservé du numéro de diapositive 6"/>
          <p:cNvSpPr txBox="1">
            <a:spLocks noGrp="1"/>
          </p:cNvSpPr>
          <p:nvPr/>
        </p:nvSpPr>
        <p:spPr bwMode="auto">
          <a:xfrm>
            <a:off x="8532813" y="6237288"/>
            <a:ext cx="611187" cy="412750"/>
          </a:xfrm>
          <a:prstGeom prst="rect">
            <a:avLst/>
          </a:prstGeom>
          <a:noFill/>
          <a:ln w="9525">
            <a:noFill/>
            <a:miter lim="800000"/>
            <a:headEnd/>
            <a:tailEnd/>
          </a:ln>
        </p:spPr>
        <p:txBody>
          <a:bodyPr anchor="ctr"/>
          <a:lstStyle/>
          <a:p>
            <a:pPr algn="r"/>
            <a:fld id="{1E3CB8C6-C771-49D4-996C-3ABB365E8FE0}" type="slidenum">
              <a:rPr lang="fr-FR" sz="1200">
                <a:solidFill>
                  <a:schemeClr val="bg1"/>
                </a:solidFill>
              </a:rPr>
              <a:pPr algn="r"/>
              <a:t>39</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latin typeface="Arial" charset="0"/>
                <a:cs typeface="Arial" charset="0"/>
              </a:rPr>
              <a:t>Avant 2004</a:t>
            </a:r>
            <a:endParaRPr lang="fr-FR" dirty="0" smtClean="0">
              <a:latin typeface="Arial" charset="0"/>
              <a:cs typeface="Arial" charset="0"/>
            </a:endParaRPr>
          </a:p>
        </p:txBody>
      </p:sp>
      <p:sp>
        <p:nvSpPr>
          <p:cNvPr id="16386" name="Espace réservé du contenu 2"/>
          <p:cNvSpPr>
            <a:spLocks noGrp="1"/>
          </p:cNvSpPr>
          <p:nvPr>
            <p:ph idx="1"/>
          </p:nvPr>
        </p:nvSpPr>
        <p:spPr>
          <a:xfrm>
            <a:off x="457200" y="1557338"/>
            <a:ext cx="8229600" cy="4568825"/>
          </a:xfrm>
        </p:spPr>
        <p:txBody>
          <a:bodyPr/>
          <a:lstStyle/>
          <a:p>
            <a:pPr marL="177800" indent="-177800">
              <a:buClr>
                <a:srgbClr val="004C99"/>
              </a:buClr>
              <a:buFontTx/>
              <a:buChar char="•"/>
            </a:pPr>
            <a:r>
              <a:rPr lang="fr-FR" sz="2400" smtClean="0">
                <a:latin typeface="Arial" charset="0"/>
                <a:cs typeface="Arial" charset="0"/>
              </a:rPr>
              <a:t>Les premiers sites marchands … 1994</a:t>
            </a:r>
          </a:p>
          <a:p>
            <a:pPr marL="177800" indent="-177800">
              <a:buClr>
                <a:srgbClr val="004C99"/>
              </a:buClr>
              <a:buFontTx/>
              <a:buChar char="•"/>
            </a:pPr>
            <a:r>
              <a:rPr lang="fr-FR" sz="2400" smtClean="0">
                <a:latin typeface="Arial" charset="0"/>
                <a:cs typeface="Arial" charset="0"/>
              </a:rPr>
              <a:t>Les premiers contentieux 1996</a:t>
            </a:r>
          </a:p>
          <a:p>
            <a:pPr lvl="1">
              <a:buClr>
                <a:srgbClr val="004C99"/>
              </a:buClr>
              <a:buFontTx/>
              <a:buChar char="•"/>
            </a:pPr>
            <a:r>
              <a:rPr lang="fr-FR" sz="2000" smtClean="0">
                <a:latin typeface="Arial" charset="0"/>
                <a:cs typeface="Arial" charset="0"/>
              </a:rPr>
              <a:t>Contrefaçon – La reproduction est elle reprod</a:t>
            </a:r>
          </a:p>
          <a:p>
            <a:pPr lvl="1">
              <a:buClr>
                <a:srgbClr val="004C99"/>
              </a:buClr>
              <a:buFontTx/>
              <a:buChar char="•"/>
            </a:pPr>
            <a:r>
              <a:rPr lang="fr-FR" sz="2000" smtClean="0">
                <a:latin typeface="Arial" charset="0"/>
                <a:cs typeface="Arial" charset="0"/>
              </a:rPr>
              <a:t>Nom de domaine – Marque ou non ? </a:t>
            </a:r>
          </a:p>
          <a:p>
            <a:pPr lvl="1">
              <a:buClr>
                <a:srgbClr val="004C99"/>
              </a:buClr>
              <a:buFontTx/>
              <a:buChar char="•"/>
            </a:pPr>
            <a:r>
              <a:rPr lang="fr-FR" sz="2000" smtClean="0">
                <a:latin typeface="Arial" charset="0"/>
                <a:cs typeface="Arial" charset="0"/>
              </a:rPr>
              <a:t>Responsabilité des hébergeurs</a:t>
            </a:r>
            <a:r>
              <a:rPr lang="fr-FR" sz="2400" smtClean="0">
                <a:latin typeface="Arial" charset="0"/>
                <a:cs typeface="Arial" charset="0"/>
              </a:rPr>
              <a:t> </a:t>
            </a:r>
          </a:p>
          <a:p>
            <a:pPr marL="177800" indent="-177800">
              <a:buClr>
                <a:srgbClr val="004C99"/>
              </a:buClr>
              <a:buFontTx/>
              <a:buChar char="•"/>
            </a:pPr>
            <a:r>
              <a:rPr lang="fr-FR" sz="2400" smtClean="0">
                <a:latin typeface="Arial" charset="0"/>
                <a:cs typeface="Arial" charset="0"/>
              </a:rPr>
              <a:t>Le droit des juges… (d’un juge)</a:t>
            </a:r>
          </a:p>
          <a:p>
            <a:pPr marL="177800" indent="-177800">
              <a:buClr>
                <a:srgbClr val="004C99"/>
              </a:buClr>
              <a:buFontTx/>
              <a:buChar char="•"/>
            </a:pPr>
            <a:r>
              <a:rPr lang="fr-FR" sz="2400" smtClean="0">
                <a:latin typeface="Arial" charset="0"/>
                <a:cs typeface="Arial" charset="0"/>
              </a:rPr>
              <a:t>Une première tentative législative censurée</a:t>
            </a:r>
          </a:p>
          <a:p>
            <a:pPr lvl="1">
              <a:buClr>
                <a:srgbClr val="004C99"/>
              </a:buClr>
              <a:buFontTx/>
              <a:buChar char="•"/>
            </a:pPr>
            <a:r>
              <a:rPr lang="fr-FR" sz="2000" smtClean="0">
                <a:latin typeface="Arial" charset="0"/>
                <a:cs typeface="Arial" charset="0"/>
              </a:rPr>
              <a:t>8 juin 2000</a:t>
            </a:r>
          </a:p>
          <a:p>
            <a:pPr lvl="1">
              <a:buClr>
                <a:srgbClr val="004C99"/>
              </a:buClr>
              <a:buFontTx/>
              <a:buChar char="•"/>
            </a:pPr>
            <a:r>
              <a:rPr lang="fr-FR" sz="2000" smtClean="0">
                <a:latin typeface="Arial" charset="0"/>
                <a:cs typeface="Arial" charset="0"/>
              </a:rPr>
              <a:t>Une grosse partie disparait </a:t>
            </a:r>
          </a:p>
          <a:p>
            <a:pPr lvl="1">
              <a:buClr>
                <a:srgbClr val="004C99"/>
              </a:buClr>
              <a:buFontTx/>
              <a:buChar char="•"/>
            </a:pPr>
            <a:r>
              <a:rPr lang="fr-FR" sz="2000" smtClean="0">
                <a:latin typeface="Arial" charset="0"/>
                <a:cs typeface="Arial" charset="0"/>
              </a:rPr>
              <a:t>Un droit sans sanction</a:t>
            </a:r>
          </a:p>
        </p:txBody>
      </p:sp>
      <p:sp>
        <p:nvSpPr>
          <p:cNvPr id="16387"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C7E7D9-779B-441F-8F09-8EDEC63E0D1C}"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16388"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16389"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B7F1D17-15EE-4A4E-A9CA-BB116940FF63}" type="slidenum">
              <a:rPr lang="fr-FR">
                <a:latin typeface="Arial" charset="0"/>
                <a:cs typeface="Arial" charset="0"/>
              </a:rPr>
              <a:pPr fontAlgn="base">
                <a:spcBef>
                  <a:spcPct val="0"/>
                </a:spcBef>
                <a:spcAft>
                  <a:spcPct val="0"/>
                </a:spcAft>
              </a:pPr>
              <a:t>4</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re 1"/>
          <p:cNvSpPr>
            <a:spLocks noGrp="1"/>
          </p:cNvSpPr>
          <p:nvPr>
            <p:ph type="title" idx="4294967295"/>
          </p:nvPr>
        </p:nvSpPr>
        <p:spPr/>
        <p:txBody>
          <a:bodyPr/>
          <a:lstStyle/>
          <a:p>
            <a:r>
              <a:rPr lang="fr-FR" b="1" smtClean="0">
                <a:latin typeface="Arial" charset="0"/>
                <a:cs typeface="Arial" charset="0"/>
              </a:rPr>
              <a:t>Périmètre du commerce électronique</a:t>
            </a:r>
          </a:p>
        </p:txBody>
      </p:sp>
      <p:sp>
        <p:nvSpPr>
          <p:cNvPr id="84995" name="Espace réservé du contenu 2"/>
          <p:cNvSpPr>
            <a:spLocks noGrp="1"/>
          </p:cNvSpPr>
          <p:nvPr>
            <p:ph idx="4294967295"/>
          </p:nvPr>
        </p:nvSpPr>
        <p:spPr/>
        <p:txBody>
          <a:bodyPr/>
          <a:lstStyle/>
          <a:p>
            <a:pPr algn="ctr">
              <a:buFont typeface="Arial" charset="0"/>
              <a:buNone/>
            </a:pPr>
            <a:r>
              <a:rPr lang="fr-FR" sz="2400" smtClean="0">
                <a:latin typeface="Arial" charset="0"/>
                <a:cs typeface="Arial" charset="0"/>
              </a:rPr>
              <a:t>Activité « économique » (différent de commercial) </a:t>
            </a:r>
          </a:p>
          <a:p>
            <a:pPr algn="ctr">
              <a:buFont typeface="Arial" charset="0"/>
              <a:buNone/>
            </a:pPr>
            <a:r>
              <a:rPr lang="fr-FR" sz="2400" smtClean="0">
                <a:latin typeface="Arial" charset="0"/>
                <a:cs typeface="Arial" charset="0"/>
              </a:rPr>
              <a:t>+</a:t>
            </a:r>
          </a:p>
          <a:p>
            <a:pPr algn="ctr">
              <a:buFont typeface="Arial" charset="0"/>
              <a:buNone/>
            </a:pPr>
            <a:r>
              <a:rPr lang="fr-FR" sz="2400" smtClean="0">
                <a:latin typeface="Arial" charset="0"/>
                <a:cs typeface="Arial" charset="0"/>
              </a:rPr>
              <a:t>à distance &amp; par voie électronique  (&amp; différent de borne tactile)</a:t>
            </a:r>
          </a:p>
          <a:p>
            <a:pPr algn="ctr">
              <a:buFont typeface="Arial" charset="0"/>
              <a:buNone/>
            </a:pPr>
            <a:r>
              <a:rPr lang="fr-FR" sz="2400" smtClean="0">
                <a:latin typeface="Arial" charset="0"/>
                <a:cs typeface="Arial" charset="0"/>
              </a:rPr>
              <a:t>+</a:t>
            </a:r>
          </a:p>
          <a:p>
            <a:pPr algn="ctr">
              <a:buFont typeface="Arial" charset="0"/>
              <a:buNone/>
            </a:pPr>
            <a:r>
              <a:rPr lang="fr-FR" sz="2400" smtClean="0">
                <a:latin typeface="Arial" charset="0"/>
                <a:cs typeface="Arial" charset="0"/>
              </a:rPr>
              <a:t>des produits ou services </a:t>
            </a:r>
          </a:p>
          <a:p>
            <a:endParaRPr lang="fr-FR" sz="2400" smtClean="0">
              <a:latin typeface="Arial" charset="0"/>
              <a:cs typeface="Arial" charset="0"/>
            </a:endParaRPr>
          </a:p>
          <a:p>
            <a:pPr>
              <a:buFont typeface="Arial" charset="0"/>
              <a:buNone/>
            </a:pPr>
            <a:r>
              <a:rPr lang="fr-FR" sz="2400" smtClean="0">
                <a:latin typeface="Arial" charset="0"/>
                <a:cs typeface="Arial" charset="0"/>
              </a:rPr>
              <a:t>	Inclus forcément …</a:t>
            </a:r>
          </a:p>
          <a:p>
            <a:pPr>
              <a:buFont typeface="Arial" charset="0"/>
              <a:buNone/>
            </a:pPr>
            <a:r>
              <a:rPr lang="fr-FR" sz="2400" smtClean="0">
                <a:latin typeface="Arial" charset="0"/>
                <a:cs typeface="Arial" charset="0"/>
              </a:rPr>
              <a:t>	OR, hébergement de contenus, agrégation, info en ligne… </a:t>
            </a:r>
          </a:p>
        </p:txBody>
      </p:sp>
      <p:sp>
        <p:nvSpPr>
          <p:cNvPr id="84996"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8B9A62F8-5521-4AFF-9111-B493ED4DFAE5}" type="datetime1">
              <a:rPr lang="fr-FR" sz="1000">
                <a:solidFill>
                  <a:srgbClr val="004C99"/>
                </a:solidFill>
              </a:rPr>
              <a:pPr/>
              <a:t>13/04/2015</a:t>
            </a:fld>
            <a:endParaRPr lang="fr-FR" sz="1000">
              <a:solidFill>
                <a:srgbClr val="004C99"/>
              </a:solidFill>
            </a:endParaRPr>
          </a:p>
        </p:txBody>
      </p:sp>
      <p:sp>
        <p:nvSpPr>
          <p:cNvPr id="84997"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4998"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F28EC837-8CB2-489A-A2D3-8CD676422943}" type="slidenum">
              <a:rPr lang="fr-FR" sz="1200">
                <a:solidFill>
                  <a:schemeClr val="bg1"/>
                </a:solidFill>
              </a:rPr>
              <a:pPr algn="r"/>
              <a:t>40</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re 1"/>
          <p:cNvSpPr>
            <a:spLocks noGrp="1"/>
          </p:cNvSpPr>
          <p:nvPr>
            <p:ph type="title" idx="4294967295"/>
          </p:nvPr>
        </p:nvSpPr>
        <p:spPr/>
        <p:txBody>
          <a:bodyPr/>
          <a:lstStyle/>
          <a:p>
            <a:r>
              <a:rPr lang="fr-FR" b="1" smtClean="0">
                <a:latin typeface="Arial" charset="0"/>
                <a:cs typeface="Arial" charset="0"/>
              </a:rPr>
              <a:t>Principes</a:t>
            </a:r>
          </a:p>
        </p:txBody>
      </p:sp>
      <p:sp>
        <p:nvSpPr>
          <p:cNvPr id="3" name="Espace réservé du contenu 2"/>
          <p:cNvSpPr>
            <a:spLocks noGrp="1"/>
          </p:cNvSpPr>
          <p:nvPr>
            <p:ph idx="4294967295"/>
          </p:nvPr>
        </p:nvSpPr>
        <p:spPr/>
        <p:txBody>
          <a:bodyPr>
            <a:normAutofit/>
          </a:bodyPr>
          <a:lstStyle/>
          <a:p>
            <a:r>
              <a:rPr lang="fr-FR" smtClean="0">
                <a:latin typeface="Arial" charset="0"/>
                <a:cs typeface="Arial" charset="0"/>
              </a:rPr>
              <a:t>Liberté d’exercice pour  </a:t>
            </a:r>
          </a:p>
          <a:p>
            <a:pPr lvl="1"/>
            <a:r>
              <a:rPr lang="fr-FR" smtClean="0">
                <a:latin typeface="Arial" charset="0"/>
                <a:cs typeface="Arial" charset="0"/>
              </a:rPr>
              <a:t>Ressortissant national &amp; CE</a:t>
            </a:r>
          </a:p>
          <a:p>
            <a:pPr lvl="1"/>
            <a:r>
              <a:rPr lang="fr-FR" smtClean="0">
                <a:latin typeface="Arial" charset="0"/>
                <a:cs typeface="Arial" charset="0"/>
              </a:rPr>
              <a:t>?? des autres </a:t>
            </a:r>
            <a:r>
              <a:rPr lang="fr-FR" smtClean="0">
                <a:latin typeface="Arial" charset="0"/>
                <a:cs typeface="Arial" charset="0"/>
                <a:sym typeface="Wingdings" pitchFamily="2" charset="2"/>
              </a:rPr>
              <a:t></a:t>
            </a:r>
            <a:endParaRPr lang="fr-FR" smtClean="0">
              <a:latin typeface="Arial" charset="0"/>
              <a:cs typeface="Arial" charset="0"/>
            </a:endParaRPr>
          </a:p>
          <a:p>
            <a:r>
              <a:rPr lang="fr-FR" smtClean="0">
                <a:latin typeface="Arial" charset="0"/>
                <a:cs typeface="Arial" charset="0"/>
              </a:rPr>
              <a:t>Liberté d’activité sauf</a:t>
            </a:r>
          </a:p>
          <a:p>
            <a:pPr lvl="1"/>
            <a:r>
              <a:rPr lang="fr-FR" smtClean="0">
                <a:latin typeface="Arial" charset="0"/>
                <a:cs typeface="Arial" charset="0"/>
              </a:rPr>
              <a:t>Jeu d’argent, activité et assistance juridique, notaire</a:t>
            </a:r>
          </a:p>
          <a:p>
            <a:r>
              <a:rPr lang="fr-FR" smtClean="0">
                <a:latin typeface="Arial" charset="0"/>
                <a:cs typeface="Arial" charset="0"/>
              </a:rPr>
              <a:t>Installation « stable et durable »</a:t>
            </a:r>
          </a:p>
          <a:p>
            <a:pPr>
              <a:buFont typeface="Arial" charset="0"/>
              <a:buNone/>
            </a:pPr>
            <a:endParaRPr lang="fr-FR" smtClean="0">
              <a:latin typeface="Arial" charset="0"/>
              <a:cs typeface="Arial" charset="0"/>
            </a:endParaRPr>
          </a:p>
        </p:txBody>
      </p:sp>
      <p:sp>
        <p:nvSpPr>
          <p:cNvPr id="83972"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D3904219-60BD-4185-A3FE-A28420C3AFA6}" type="datetime1">
              <a:rPr lang="fr-FR" sz="1000">
                <a:solidFill>
                  <a:srgbClr val="004C99"/>
                </a:solidFill>
              </a:rPr>
              <a:pPr/>
              <a:t>13/04/2015</a:t>
            </a:fld>
            <a:endParaRPr lang="fr-FR" sz="1000">
              <a:solidFill>
                <a:srgbClr val="004C99"/>
              </a:solidFill>
            </a:endParaRPr>
          </a:p>
        </p:txBody>
      </p:sp>
      <p:sp>
        <p:nvSpPr>
          <p:cNvPr id="83973"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3974"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F80DCFD8-5B64-4D72-99BA-767DCDCF33DA}" type="slidenum">
              <a:rPr lang="fr-FR" sz="1200">
                <a:solidFill>
                  <a:schemeClr val="bg1"/>
                </a:solidFill>
              </a:rPr>
              <a:pPr algn="r"/>
              <a:t>41</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re 1"/>
          <p:cNvSpPr>
            <a:spLocks noGrp="1"/>
          </p:cNvSpPr>
          <p:nvPr>
            <p:ph type="title" idx="4294967295"/>
          </p:nvPr>
        </p:nvSpPr>
        <p:spPr/>
        <p:txBody>
          <a:bodyPr/>
          <a:lstStyle/>
          <a:p>
            <a:r>
              <a:rPr lang="fr-FR" smtClean="0">
                <a:latin typeface="Arial" charset="0"/>
                <a:cs typeface="Arial" charset="0"/>
              </a:rPr>
              <a:t> </a:t>
            </a:r>
            <a:r>
              <a:rPr lang="fr-FR" b="1" smtClean="0">
                <a:latin typeface="Arial" charset="0"/>
                <a:cs typeface="Arial" charset="0"/>
              </a:rPr>
              <a:t>Droit applicable</a:t>
            </a:r>
          </a:p>
        </p:txBody>
      </p:sp>
      <p:sp>
        <p:nvSpPr>
          <p:cNvPr id="86019" name="Espace réservé du contenu 2"/>
          <p:cNvSpPr>
            <a:spLocks noGrp="1"/>
          </p:cNvSpPr>
          <p:nvPr>
            <p:ph idx="4294967295"/>
          </p:nvPr>
        </p:nvSpPr>
        <p:spPr/>
        <p:txBody>
          <a:bodyPr/>
          <a:lstStyle/>
          <a:p>
            <a:r>
              <a:rPr lang="fr-FR" smtClean="0">
                <a:latin typeface="Arial" charset="0"/>
                <a:cs typeface="Arial" charset="0"/>
              </a:rPr>
              <a:t>Principe </a:t>
            </a:r>
          </a:p>
          <a:p>
            <a:pPr lvl="1"/>
            <a:r>
              <a:rPr lang="fr-FR" smtClean="0">
                <a:latin typeface="Arial" charset="0"/>
                <a:cs typeface="Arial" charset="0"/>
              </a:rPr>
              <a:t>Droit du pays CE d’établissement</a:t>
            </a:r>
          </a:p>
          <a:p>
            <a:pPr lvl="1"/>
            <a:r>
              <a:rPr lang="fr-FR" smtClean="0">
                <a:latin typeface="Arial" charset="0"/>
                <a:cs typeface="Arial" charset="0"/>
              </a:rPr>
              <a:t>Mais …protection du consommateur </a:t>
            </a:r>
          </a:p>
          <a:p>
            <a:pPr lvl="1"/>
            <a:endParaRPr lang="fr-FR" smtClean="0">
              <a:latin typeface="Arial" charset="0"/>
              <a:cs typeface="Arial" charset="0"/>
            </a:endParaRPr>
          </a:p>
          <a:p>
            <a:r>
              <a:rPr lang="fr-FR" smtClean="0">
                <a:latin typeface="Arial" charset="0"/>
                <a:cs typeface="Arial" charset="0"/>
              </a:rPr>
              <a:t>Exceptions </a:t>
            </a:r>
          </a:p>
          <a:p>
            <a:pPr lvl="1"/>
            <a:r>
              <a:rPr lang="fr-FR" smtClean="0">
                <a:latin typeface="Arial" charset="0"/>
                <a:cs typeface="Arial" charset="0"/>
              </a:rPr>
              <a:t>droit des biens immobiliers</a:t>
            </a:r>
          </a:p>
          <a:p>
            <a:pPr lvl="1"/>
            <a:r>
              <a:rPr lang="fr-FR" smtClean="0">
                <a:latin typeface="Arial" charset="0"/>
                <a:cs typeface="Arial" charset="0"/>
              </a:rPr>
              <a:t>droit des assurances</a:t>
            </a:r>
          </a:p>
          <a:p>
            <a:pPr>
              <a:buFont typeface="Arial" charset="0"/>
              <a:buNone/>
            </a:pPr>
            <a:endParaRPr lang="fr-FR" smtClean="0">
              <a:latin typeface="Arial" charset="0"/>
              <a:cs typeface="Arial" charset="0"/>
            </a:endParaRPr>
          </a:p>
        </p:txBody>
      </p:sp>
      <p:sp>
        <p:nvSpPr>
          <p:cNvPr id="86020"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8B284D08-F621-4F68-A3F6-799B21EFD400}" type="datetime1">
              <a:rPr lang="fr-FR" sz="1000">
                <a:solidFill>
                  <a:srgbClr val="004C99"/>
                </a:solidFill>
              </a:rPr>
              <a:pPr/>
              <a:t>13/04/2015</a:t>
            </a:fld>
            <a:endParaRPr lang="fr-FR" sz="1000">
              <a:solidFill>
                <a:srgbClr val="004C99"/>
              </a:solidFill>
            </a:endParaRPr>
          </a:p>
        </p:txBody>
      </p:sp>
      <p:sp>
        <p:nvSpPr>
          <p:cNvPr id="86021"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6022"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BB017A49-FC39-44A8-A3F3-61AE9BD088E9}" type="slidenum">
              <a:rPr lang="fr-FR" sz="1200">
                <a:solidFill>
                  <a:schemeClr val="bg1"/>
                </a:solidFill>
              </a:rPr>
              <a:pPr algn="r"/>
              <a:t>42</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re 1"/>
          <p:cNvSpPr>
            <a:spLocks noGrp="1"/>
          </p:cNvSpPr>
          <p:nvPr>
            <p:ph type="title" idx="4294967295"/>
          </p:nvPr>
        </p:nvSpPr>
        <p:spPr/>
        <p:txBody>
          <a:bodyPr/>
          <a:lstStyle/>
          <a:p>
            <a:r>
              <a:rPr lang="fr-FR" b="1" smtClean="0">
                <a:latin typeface="Arial" charset="0"/>
                <a:cs typeface="Arial" charset="0"/>
              </a:rPr>
              <a:t>Responsabilité renforcée</a:t>
            </a:r>
          </a:p>
        </p:txBody>
      </p:sp>
      <p:sp>
        <p:nvSpPr>
          <p:cNvPr id="87043" name="Espace réservé du contenu 2"/>
          <p:cNvSpPr>
            <a:spLocks noGrp="1"/>
          </p:cNvSpPr>
          <p:nvPr>
            <p:ph idx="4294967295"/>
          </p:nvPr>
        </p:nvSpPr>
        <p:spPr/>
        <p:txBody>
          <a:bodyPr/>
          <a:lstStyle/>
          <a:p>
            <a:r>
              <a:rPr lang="fr-FR" smtClean="0">
                <a:latin typeface="Arial" charset="0"/>
                <a:cs typeface="Arial" charset="0"/>
              </a:rPr>
              <a:t>De bout de bout</a:t>
            </a:r>
          </a:p>
          <a:p>
            <a:r>
              <a:rPr lang="fr-FR" smtClean="0">
                <a:latin typeface="Arial" charset="0"/>
                <a:cs typeface="Arial" charset="0"/>
              </a:rPr>
              <a:t>Satisfaction finale de la commande</a:t>
            </a:r>
          </a:p>
          <a:p>
            <a:r>
              <a:rPr lang="fr-FR" smtClean="0">
                <a:latin typeface="Arial" charset="0"/>
                <a:cs typeface="Arial" charset="0"/>
              </a:rPr>
              <a:t>Par elle ou par un tiers</a:t>
            </a:r>
          </a:p>
          <a:p>
            <a:r>
              <a:rPr lang="fr-FR" smtClean="0">
                <a:latin typeface="Arial" charset="0"/>
                <a:cs typeface="Arial" charset="0"/>
              </a:rPr>
              <a:t>Exception : </a:t>
            </a:r>
          </a:p>
          <a:p>
            <a:pPr lvl="1"/>
            <a:r>
              <a:rPr lang="fr-FR" smtClean="0">
                <a:latin typeface="Arial" charset="0"/>
                <a:cs typeface="Arial" charset="0"/>
              </a:rPr>
              <a:t>FM, </a:t>
            </a:r>
          </a:p>
          <a:p>
            <a:pPr lvl="1"/>
            <a:r>
              <a:rPr lang="fr-FR" smtClean="0">
                <a:latin typeface="Arial" charset="0"/>
                <a:cs typeface="Arial" charset="0"/>
              </a:rPr>
              <a:t>Faute du client, </a:t>
            </a:r>
          </a:p>
          <a:p>
            <a:pPr lvl="1"/>
            <a:r>
              <a:rPr lang="fr-FR" smtClean="0">
                <a:latin typeface="Arial" charset="0"/>
                <a:cs typeface="Arial" charset="0"/>
              </a:rPr>
              <a:t>Fait d’un tiers (imprévisible et insurmontable)</a:t>
            </a:r>
          </a:p>
        </p:txBody>
      </p:sp>
      <p:sp>
        <p:nvSpPr>
          <p:cNvPr id="87044"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A2D5E17F-AE0F-4F91-A9F1-2613A4AE4241}" type="datetime1">
              <a:rPr lang="fr-FR" sz="1000">
                <a:solidFill>
                  <a:srgbClr val="004C99"/>
                </a:solidFill>
              </a:rPr>
              <a:pPr/>
              <a:t>13/04/2015</a:t>
            </a:fld>
            <a:endParaRPr lang="fr-FR" sz="1000">
              <a:solidFill>
                <a:srgbClr val="004C99"/>
              </a:solidFill>
            </a:endParaRPr>
          </a:p>
        </p:txBody>
      </p:sp>
      <p:sp>
        <p:nvSpPr>
          <p:cNvPr id="87045"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7046"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107E1FD9-B854-43F6-A548-452309843E4E}" type="slidenum">
              <a:rPr lang="fr-FR" sz="1200">
                <a:solidFill>
                  <a:schemeClr val="bg1"/>
                </a:solidFill>
              </a:rPr>
              <a:pPr algn="r"/>
              <a:t>43</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re 1"/>
          <p:cNvSpPr>
            <a:spLocks noGrp="1"/>
          </p:cNvSpPr>
          <p:nvPr>
            <p:ph type="title" idx="4294967295"/>
          </p:nvPr>
        </p:nvSpPr>
        <p:spPr/>
        <p:txBody>
          <a:bodyPr/>
          <a:lstStyle/>
          <a:p>
            <a:r>
              <a:rPr lang="fr-FR" b="1" smtClean="0">
                <a:latin typeface="Arial" charset="0"/>
                <a:cs typeface="Arial" charset="0"/>
              </a:rPr>
              <a:t>Mentions obligatoires</a:t>
            </a:r>
          </a:p>
        </p:txBody>
      </p:sp>
      <p:sp>
        <p:nvSpPr>
          <p:cNvPr id="3" name="Espace réservé du contenu 2"/>
          <p:cNvSpPr>
            <a:spLocks noGrp="1"/>
          </p:cNvSpPr>
          <p:nvPr>
            <p:ph idx="4294967295"/>
          </p:nvPr>
        </p:nvSpPr>
        <p:spPr/>
        <p:txBody>
          <a:bodyPr rtlCol="0">
            <a:normAutofit/>
          </a:bodyPr>
          <a:lstStyle/>
          <a:p>
            <a:pPr fontAlgn="auto">
              <a:spcAft>
                <a:spcPts val="0"/>
              </a:spcAft>
              <a:buFont typeface="Arial" pitchFamily="34" charset="0"/>
              <a:buChar char="•"/>
              <a:defRPr/>
            </a:pPr>
            <a:r>
              <a:rPr lang="fr-FR" dirty="0"/>
              <a:t>Dénomination</a:t>
            </a:r>
          </a:p>
          <a:p>
            <a:pPr fontAlgn="auto">
              <a:spcAft>
                <a:spcPts val="0"/>
              </a:spcAft>
              <a:buFont typeface="Arial" pitchFamily="34" charset="0"/>
              <a:buChar char="•"/>
              <a:defRPr/>
            </a:pPr>
            <a:r>
              <a:rPr lang="fr-FR" dirty="0"/>
              <a:t>Adresse + adresse électronique + coordonnées téléphoniques </a:t>
            </a:r>
          </a:p>
          <a:p>
            <a:pPr fontAlgn="auto">
              <a:spcAft>
                <a:spcPts val="0"/>
              </a:spcAft>
              <a:buFont typeface="Arial" pitchFamily="34" charset="0"/>
              <a:buChar char="•"/>
              <a:defRPr/>
            </a:pPr>
            <a:r>
              <a:rPr lang="fr-FR" dirty="0"/>
              <a:t>RCS, K, siège social, N° TVA </a:t>
            </a:r>
          </a:p>
          <a:p>
            <a:pPr fontAlgn="auto">
              <a:spcAft>
                <a:spcPts val="0"/>
              </a:spcAft>
              <a:buFont typeface="Arial" pitchFamily="34" charset="0"/>
              <a:buChar char="•"/>
              <a:defRPr/>
            </a:pPr>
            <a:r>
              <a:rPr lang="fr-FR" dirty="0"/>
              <a:t>Autorisation ou profession réglementée</a:t>
            </a:r>
          </a:p>
          <a:p>
            <a:pPr marL="0" indent="0" fontAlgn="auto">
              <a:spcAft>
                <a:spcPts val="0"/>
              </a:spcAft>
              <a:buFont typeface="Arial" charset="0"/>
              <a:buNone/>
              <a:defRPr/>
            </a:pPr>
            <a:endParaRPr lang="fr-FR" dirty="0"/>
          </a:p>
        </p:txBody>
      </p:sp>
      <p:sp>
        <p:nvSpPr>
          <p:cNvPr id="88068"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A41C192D-2D4D-400A-AF31-FE58ED159216}" type="datetime1">
              <a:rPr lang="fr-FR" sz="1000">
                <a:solidFill>
                  <a:srgbClr val="004C99"/>
                </a:solidFill>
              </a:rPr>
              <a:pPr/>
              <a:t>13/04/2015</a:t>
            </a:fld>
            <a:endParaRPr lang="fr-FR" sz="1000">
              <a:solidFill>
                <a:srgbClr val="004C99"/>
              </a:solidFill>
            </a:endParaRPr>
          </a:p>
        </p:txBody>
      </p:sp>
      <p:sp>
        <p:nvSpPr>
          <p:cNvPr id="88069"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8070"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9C7DC618-AC6F-4247-8649-D1F4A39EA1BB}" type="slidenum">
              <a:rPr lang="fr-FR" sz="1200">
                <a:solidFill>
                  <a:schemeClr val="bg1"/>
                </a:solidFill>
              </a:rPr>
              <a:pPr algn="r"/>
              <a:t>44</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re 1"/>
          <p:cNvSpPr>
            <a:spLocks noGrp="1"/>
          </p:cNvSpPr>
          <p:nvPr>
            <p:ph type="title" idx="4294967295"/>
          </p:nvPr>
        </p:nvSpPr>
        <p:spPr/>
        <p:txBody>
          <a:bodyPr/>
          <a:lstStyle/>
          <a:p>
            <a:r>
              <a:rPr lang="fr-FR" b="1" smtClean="0">
                <a:latin typeface="Arial" charset="0"/>
                <a:cs typeface="Arial" charset="0"/>
              </a:rPr>
              <a:t>Typologie des contrats</a:t>
            </a:r>
          </a:p>
        </p:txBody>
      </p:sp>
      <p:sp>
        <p:nvSpPr>
          <p:cNvPr id="3" name="Espace réservé du contenu 2"/>
          <p:cNvSpPr>
            <a:spLocks noGrp="1"/>
          </p:cNvSpPr>
          <p:nvPr>
            <p:ph idx="4294967295"/>
          </p:nvPr>
        </p:nvSpPr>
        <p:spPr/>
        <p:txBody>
          <a:bodyPr rtlCol="0">
            <a:normAutofit/>
          </a:bodyPr>
          <a:lstStyle/>
          <a:p>
            <a:pPr fontAlgn="auto">
              <a:spcAft>
                <a:spcPts val="0"/>
              </a:spcAft>
              <a:buFont typeface="Arial" pitchFamily="34" charset="0"/>
              <a:buChar char="•"/>
              <a:defRPr/>
            </a:pPr>
            <a:r>
              <a:rPr lang="fr-FR" dirty="0"/>
              <a:t>Contrat sous forme électronique en général</a:t>
            </a:r>
          </a:p>
          <a:p>
            <a:pPr fontAlgn="auto">
              <a:spcAft>
                <a:spcPts val="0"/>
              </a:spcAft>
              <a:buFont typeface="Arial" pitchFamily="34" charset="0"/>
              <a:buChar char="•"/>
              <a:defRPr/>
            </a:pPr>
            <a:r>
              <a:rPr lang="fr-FR" dirty="0"/>
              <a:t>Par échange exclusif de courriers électroniques </a:t>
            </a:r>
          </a:p>
          <a:p>
            <a:pPr fontAlgn="auto">
              <a:spcAft>
                <a:spcPts val="0"/>
              </a:spcAft>
              <a:buFont typeface="Arial" pitchFamily="34" charset="0"/>
              <a:buChar char="•"/>
              <a:defRPr/>
            </a:pPr>
            <a:r>
              <a:rPr lang="fr-FR" dirty="0"/>
              <a:t>Entre professionnels </a:t>
            </a:r>
          </a:p>
          <a:p>
            <a:pPr fontAlgn="auto">
              <a:spcAft>
                <a:spcPts val="0"/>
              </a:spcAft>
              <a:buFont typeface="Arial" pitchFamily="34" charset="0"/>
              <a:buChar char="•"/>
              <a:defRPr/>
            </a:pPr>
            <a:r>
              <a:rPr lang="fr-FR" dirty="0"/>
              <a:t>Par mobile</a:t>
            </a:r>
          </a:p>
          <a:p>
            <a:pPr marL="0" indent="0" fontAlgn="auto">
              <a:spcAft>
                <a:spcPts val="0"/>
              </a:spcAft>
              <a:buFont typeface="Arial" charset="0"/>
              <a:buNone/>
              <a:defRPr/>
            </a:pPr>
            <a:endParaRPr lang="fr-FR" dirty="0"/>
          </a:p>
        </p:txBody>
      </p:sp>
      <p:sp>
        <p:nvSpPr>
          <p:cNvPr id="89092"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FD925907-4CBE-480D-B54F-9A842202B7BB}" type="datetime1">
              <a:rPr lang="fr-FR" sz="1000">
                <a:solidFill>
                  <a:srgbClr val="004C99"/>
                </a:solidFill>
              </a:rPr>
              <a:pPr/>
              <a:t>13/04/2015</a:t>
            </a:fld>
            <a:endParaRPr lang="fr-FR" sz="1000">
              <a:solidFill>
                <a:srgbClr val="004C99"/>
              </a:solidFill>
            </a:endParaRPr>
          </a:p>
        </p:txBody>
      </p:sp>
      <p:sp>
        <p:nvSpPr>
          <p:cNvPr id="89093"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89094"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D9AF9519-C31E-4810-A35C-12447BB7E4F5}" type="slidenum">
              <a:rPr lang="fr-FR" sz="1200">
                <a:solidFill>
                  <a:schemeClr val="bg1"/>
                </a:solidFill>
              </a:rPr>
              <a:pPr algn="r"/>
              <a:t>45</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re 1"/>
          <p:cNvSpPr>
            <a:spLocks noGrp="1"/>
          </p:cNvSpPr>
          <p:nvPr>
            <p:ph type="title" idx="4294967295"/>
          </p:nvPr>
        </p:nvSpPr>
        <p:spPr/>
        <p:txBody>
          <a:bodyPr/>
          <a:lstStyle/>
          <a:p>
            <a:r>
              <a:rPr lang="fr-FR" b="1" smtClean="0">
                <a:latin typeface="Arial" charset="0"/>
                <a:cs typeface="Arial" charset="0"/>
              </a:rPr>
              <a:t>Obligations communes </a:t>
            </a:r>
          </a:p>
        </p:txBody>
      </p:sp>
      <p:sp>
        <p:nvSpPr>
          <p:cNvPr id="3" name="Espace réservé du contenu 2"/>
          <p:cNvSpPr>
            <a:spLocks noGrp="1"/>
          </p:cNvSpPr>
          <p:nvPr>
            <p:ph idx="4294967295"/>
          </p:nvPr>
        </p:nvSpPr>
        <p:spPr/>
        <p:txBody>
          <a:bodyPr>
            <a:normAutofit/>
          </a:bodyPr>
          <a:lstStyle/>
          <a:p>
            <a:r>
              <a:rPr lang="fr-FR" smtClean="0">
                <a:latin typeface="Arial" charset="0"/>
                <a:cs typeface="Arial" charset="0"/>
              </a:rPr>
              <a:t>Un contrat </a:t>
            </a:r>
          </a:p>
          <a:p>
            <a:r>
              <a:rPr lang="fr-FR" smtClean="0">
                <a:latin typeface="Arial" charset="0"/>
                <a:cs typeface="Arial" charset="0"/>
              </a:rPr>
              <a:t>Une possibilité de reproduire</a:t>
            </a:r>
          </a:p>
          <a:p>
            <a:r>
              <a:rPr lang="fr-FR" smtClean="0">
                <a:latin typeface="Arial" charset="0"/>
                <a:cs typeface="Arial" charset="0"/>
              </a:rPr>
              <a:t>Une possibilité de conserver </a:t>
            </a:r>
          </a:p>
          <a:p>
            <a:r>
              <a:rPr lang="fr-FR" smtClean="0">
                <a:latin typeface="Arial" charset="0"/>
                <a:cs typeface="Arial" charset="0"/>
              </a:rPr>
              <a:t>Tenu par l’offre accessible</a:t>
            </a:r>
          </a:p>
          <a:p>
            <a:pPr lvl="1"/>
            <a:r>
              <a:rPr lang="fr-FR" smtClean="0">
                <a:latin typeface="Arial" charset="0"/>
                <a:cs typeface="Arial" charset="0"/>
              </a:rPr>
              <a:t>? De l’erreur </a:t>
            </a:r>
          </a:p>
          <a:p>
            <a:pPr lvl="2"/>
            <a:r>
              <a:rPr lang="fr-FR" smtClean="0">
                <a:latin typeface="Arial" charset="0"/>
                <a:cs typeface="Arial" charset="0"/>
              </a:rPr>
              <a:t>Problème du buzz commercial</a:t>
            </a:r>
          </a:p>
          <a:p>
            <a:pPr>
              <a:buFont typeface="Arial" charset="0"/>
              <a:buNone/>
            </a:pPr>
            <a:endParaRPr lang="fr-FR" smtClean="0">
              <a:latin typeface="Arial" charset="0"/>
              <a:cs typeface="Arial" charset="0"/>
            </a:endParaRPr>
          </a:p>
        </p:txBody>
      </p:sp>
      <p:sp>
        <p:nvSpPr>
          <p:cNvPr id="90116"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B9307ABD-64D7-4118-ABE7-7804F72412A5}" type="datetime1">
              <a:rPr lang="fr-FR" sz="1000">
                <a:solidFill>
                  <a:srgbClr val="004C99"/>
                </a:solidFill>
              </a:rPr>
              <a:pPr/>
              <a:t>13/04/2015</a:t>
            </a:fld>
            <a:endParaRPr lang="fr-FR" sz="1000">
              <a:solidFill>
                <a:srgbClr val="004C99"/>
              </a:solidFill>
            </a:endParaRPr>
          </a:p>
        </p:txBody>
      </p:sp>
      <p:sp>
        <p:nvSpPr>
          <p:cNvPr id="90117"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90118"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34B10DB4-F751-4097-B128-4386E284260C}" type="slidenum">
              <a:rPr lang="fr-FR" sz="1200">
                <a:solidFill>
                  <a:schemeClr val="bg1"/>
                </a:solidFill>
              </a:rPr>
              <a:pPr algn="r"/>
              <a:t>46</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re 1"/>
          <p:cNvSpPr>
            <a:spLocks noGrp="1"/>
          </p:cNvSpPr>
          <p:nvPr>
            <p:ph type="title" idx="4294967295"/>
          </p:nvPr>
        </p:nvSpPr>
        <p:spPr/>
        <p:txBody>
          <a:bodyPr/>
          <a:lstStyle/>
          <a:p>
            <a:r>
              <a:rPr lang="fr-FR" b="1" smtClean="0">
                <a:latin typeface="Arial" charset="0"/>
                <a:cs typeface="Arial" charset="0"/>
              </a:rPr>
              <a:t>Contrat clic</a:t>
            </a:r>
          </a:p>
        </p:txBody>
      </p:sp>
      <p:sp>
        <p:nvSpPr>
          <p:cNvPr id="91139"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D158B1AF-E023-43D1-9475-246AC5DF8B2E}" type="datetime1">
              <a:rPr lang="fr-FR" sz="1000">
                <a:solidFill>
                  <a:srgbClr val="004C99"/>
                </a:solidFill>
              </a:rPr>
              <a:pPr/>
              <a:t>13/04/2015</a:t>
            </a:fld>
            <a:endParaRPr lang="fr-FR" sz="1000">
              <a:solidFill>
                <a:srgbClr val="004C99"/>
              </a:solidFill>
            </a:endParaRPr>
          </a:p>
        </p:txBody>
      </p:sp>
      <p:sp>
        <p:nvSpPr>
          <p:cNvPr id="91140"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91141"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BFC34F3C-D20E-450E-A7D0-F771620239D7}" type="slidenum">
              <a:rPr lang="fr-FR" sz="1200">
                <a:solidFill>
                  <a:schemeClr val="bg1"/>
                </a:solidFill>
              </a:rPr>
              <a:pPr algn="r"/>
              <a:t>47</a:t>
            </a:fld>
            <a:endParaRPr lang="fr-FR" sz="1200">
              <a:solidFill>
                <a:schemeClr val="bg1"/>
              </a:solidFill>
            </a:endParaRPr>
          </a:p>
        </p:txBody>
      </p:sp>
      <p:pic>
        <p:nvPicPr>
          <p:cNvPr id="91142" name="Picture 2"/>
          <p:cNvPicPr>
            <a:picLocks noGrp="1" noChangeAspect="1" noChangeArrowheads="1"/>
          </p:cNvPicPr>
          <p:nvPr>
            <p:ph idx="4294967295"/>
          </p:nvPr>
        </p:nvPicPr>
        <p:blipFill>
          <a:blip r:embed="rId2"/>
          <a:srcRect/>
          <a:stretch>
            <a:fillRect/>
          </a:stretch>
        </p:blipFill>
        <p:spPr>
          <a:xfrm>
            <a:off x="450850" y="1557338"/>
            <a:ext cx="2876550" cy="1011237"/>
          </a:xfrm>
        </p:spPr>
      </p:pic>
      <p:pic>
        <p:nvPicPr>
          <p:cNvPr id="91143" name="Picture 4"/>
          <p:cNvPicPr>
            <a:picLocks noChangeAspect="1" noChangeArrowheads="1"/>
          </p:cNvPicPr>
          <p:nvPr/>
        </p:nvPicPr>
        <p:blipFill>
          <a:blip r:embed="rId3"/>
          <a:srcRect/>
          <a:stretch>
            <a:fillRect/>
          </a:stretch>
        </p:blipFill>
        <p:spPr bwMode="auto">
          <a:xfrm>
            <a:off x="547688" y="2405063"/>
            <a:ext cx="2682875" cy="1011237"/>
          </a:xfrm>
          <a:prstGeom prst="rect">
            <a:avLst/>
          </a:prstGeom>
          <a:noFill/>
          <a:ln w="9525">
            <a:noFill/>
            <a:miter lim="800000"/>
            <a:headEnd/>
            <a:tailEnd/>
          </a:ln>
        </p:spPr>
      </p:pic>
      <p:pic>
        <p:nvPicPr>
          <p:cNvPr id="91144" name="Picture 9"/>
          <p:cNvPicPr>
            <a:picLocks noChangeAspect="1" noChangeArrowheads="1"/>
          </p:cNvPicPr>
          <p:nvPr/>
        </p:nvPicPr>
        <p:blipFill>
          <a:blip r:embed="rId4"/>
          <a:srcRect/>
          <a:stretch>
            <a:fillRect/>
          </a:stretch>
        </p:blipFill>
        <p:spPr bwMode="auto">
          <a:xfrm>
            <a:off x="547688" y="3209925"/>
            <a:ext cx="2682875" cy="1011238"/>
          </a:xfrm>
          <a:prstGeom prst="rect">
            <a:avLst/>
          </a:prstGeom>
          <a:noFill/>
          <a:ln w="9525">
            <a:noFill/>
            <a:miter lim="800000"/>
            <a:headEnd/>
            <a:tailEnd/>
          </a:ln>
        </p:spPr>
      </p:pic>
      <p:pic>
        <p:nvPicPr>
          <p:cNvPr id="91145" name="Picture 7"/>
          <p:cNvPicPr>
            <a:picLocks noChangeAspect="1" noChangeArrowheads="1"/>
          </p:cNvPicPr>
          <p:nvPr/>
        </p:nvPicPr>
        <p:blipFill>
          <a:blip r:embed="rId5"/>
          <a:srcRect/>
          <a:stretch>
            <a:fillRect/>
          </a:stretch>
        </p:blipFill>
        <p:spPr bwMode="auto">
          <a:xfrm>
            <a:off x="547688" y="3910013"/>
            <a:ext cx="2682875" cy="1011237"/>
          </a:xfrm>
          <a:prstGeom prst="rect">
            <a:avLst/>
          </a:prstGeom>
          <a:noFill/>
          <a:ln w="9525">
            <a:noFill/>
            <a:miter lim="800000"/>
            <a:headEnd/>
            <a:tailEnd/>
          </a:ln>
        </p:spPr>
      </p:pic>
      <p:pic>
        <p:nvPicPr>
          <p:cNvPr id="91146" name="Picture 5"/>
          <p:cNvPicPr>
            <a:picLocks noChangeAspect="1" noChangeArrowheads="1"/>
          </p:cNvPicPr>
          <p:nvPr/>
        </p:nvPicPr>
        <p:blipFill>
          <a:blip r:embed="rId6"/>
          <a:srcRect/>
          <a:stretch>
            <a:fillRect/>
          </a:stretch>
        </p:blipFill>
        <p:spPr bwMode="auto">
          <a:xfrm>
            <a:off x="547688" y="4699000"/>
            <a:ext cx="2682875" cy="1011238"/>
          </a:xfrm>
          <a:prstGeom prst="rect">
            <a:avLst/>
          </a:prstGeom>
          <a:noFill/>
          <a:ln w="9525">
            <a:noFill/>
            <a:miter lim="800000"/>
            <a:headEnd/>
            <a:tailEnd/>
          </a:ln>
        </p:spPr>
      </p:pic>
      <p:pic>
        <p:nvPicPr>
          <p:cNvPr id="91147" name="Picture 10"/>
          <p:cNvPicPr>
            <a:picLocks noChangeAspect="1" noChangeArrowheads="1"/>
          </p:cNvPicPr>
          <p:nvPr/>
        </p:nvPicPr>
        <p:blipFill>
          <a:blip r:embed="rId7"/>
          <a:srcRect/>
          <a:stretch>
            <a:fillRect/>
          </a:stretch>
        </p:blipFill>
        <p:spPr bwMode="auto">
          <a:xfrm>
            <a:off x="4189413" y="1624013"/>
            <a:ext cx="1774825" cy="3822700"/>
          </a:xfrm>
          <a:prstGeom prst="rect">
            <a:avLst/>
          </a:prstGeom>
          <a:noFill/>
          <a:ln w="9525">
            <a:noFill/>
            <a:miter lim="800000"/>
            <a:headEnd/>
            <a:tailEnd/>
          </a:ln>
        </p:spPr>
      </p:pic>
      <p:pic>
        <p:nvPicPr>
          <p:cNvPr id="91148" name="Picture 11"/>
          <p:cNvPicPr>
            <a:picLocks noChangeAspect="1" noChangeArrowheads="1"/>
          </p:cNvPicPr>
          <p:nvPr/>
        </p:nvPicPr>
        <p:blipFill>
          <a:blip r:embed="rId8"/>
          <a:srcRect/>
          <a:stretch>
            <a:fillRect/>
          </a:stretch>
        </p:blipFill>
        <p:spPr bwMode="auto">
          <a:xfrm>
            <a:off x="6430963" y="1420813"/>
            <a:ext cx="2547937" cy="1023937"/>
          </a:xfrm>
          <a:prstGeom prst="rect">
            <a:avLst/>
          </a:prstGeom>
          <a:noFill/>
          <a:ln w="9525">
            <a:noFill/>
            <a:miter lim="800000"/>
            <a:headEnd/>
            <a:tailEnd/>
          </a:ln>
        </p:spPr>
      </p:pic>
      <p:pic>
        <p:nvPicPr>
          <p:cNvPr id="91149" name="Picture 13"/>
          <p:cNvPicPr>
            <a:picLocks noChangeAspect="1" noChangeArrowheads="1"/>
          </p:cNvPicPr>
          <p:nvPr/>
        </p:nvPicPr>
        <p:blipFill>
          <a:blip r:embed="rId9"/>
          <a:srcRect/>
          <a:stretch>
            <a:fillRect/>
          </a:stretch>
        </p:blipFill>
        <p:spPr bwMode="auto">
          <a:xfrm>
            <a:off x="6546850" y="2519363"/>
            <a:ext cx="2316163" cy="1042987"/>
          </a:xfrm>
          <a:prstGeom prst="rect">
            <a:avLst/>
          </a:prstGeom>
          <a:noFill/>
          <a:ln w="9525">
            <a:noFill/>
            <a:miter lim="800000"/>
            <a:headEnd/>
            <a:tailEnd/>
          </a:ln>
        </p:spPr>
      </p:pic>
      <p:pic>
        <p:nvPicPr>
          <p:cNvPr id="91150" name="Picture 16"/>
          <p:cNvPicPr>
            <a:picLocks noChangeAspect="1" noChangeArrowheads="1"/>
          </p:cNvPicPr>
          <p:nvPr/>
        </p:nvPicPr>
        <p:blipFill>
          <a:blip r:embed="rId10"/>
          <a:srcRect/>
          <a:stretch>
            <a:fillRect/>
          </a:stretch>
        </p:blipFill>
        <p:spPr bwMode="auto">
          <a:xfrm>
            <a:off x="6546850" y="3629025"/>
            <a:ext cx="2316163" cy="969963"/>
          </a:xfrm>
          <a:prstGeom prst="rect">
            <a:avLst/>
          </a:prstGeom>
          <a:noFill/>
          <a:ln w="9525">
            <a:noFill/>
            <a:miter lim="800000"/>
            <a:headEnd/>
            <a:tailEnd/>
          </a:ln>
        </p:spPr>
      </p:pic>
      <p:pic>
        <p:nvPicPr>
          <p:cNvPr id="91151" name="Picture 17"/>
          <p:cNvPicPr>
            <a:picLocks noChangeAspect="1" noChangeArrowheads="1"/>
          </p:cNvPicPr>
          <p:nvPr/>
        </p:nvPicPr>
        <p:blipFill>
          <a:blip r:embed="rId11"/>
          <a:srcRect/>
          <a:stretch>
            <a:fillRect/>
          </a:stretch>
        </p:blipFill>
        <p:spPr bwMode="auto">
          <a:xfrm>
            <a:off x="6564313" y="4629150"/>
            <a:ext cx="2316162" cy="101123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re 1"/>
          <p:cNvSpPr>
            <a:spLocks noGrp="1"/>
          </p:cNvSpPr>
          <p:nvPr>
            <p:ph type="title" idx="4294967295"/>
          </p:nvPr>
        </p:nvSpPr>
        <p:spPr/>
        <p:txBody>
          <a:bodyPr/>
          <a:lstStyle/>
          <a:p>
            <a:r>
              <a:rPr lang="fr-FR" b="1" smtClean="0">
                <a:latin typeface="Arial" charset="0"/>
                <a:cs typeface="Arial" charset="0"/>
              </a:rPr>
              <a:t>Convention entre professionnels</a:t>
            </a:r>
          </a:p>
        </p:txBody>
      </p:sp>
      <p:sp>
        <p:nvSpPr>
          <p:cNvPr id="3" name="Espace réservé du contenu 2"/>
          <p:cNvSpPr>
            <a:spLocks noGrp="1"/>
          </p:cNvSpPr>
          <p:nvPr>
            <p:ph idx="4294967295"/>
          </p:nvPr>
        </p:nvSpPr>
        <p:spPr/>
        <p:txBody>
          <a:bodyPr rtlCol="0">
            <a:normAutofit/>
          </a:bodyPr>
          <a:lstStyle/>
          <a:p>
            <a:pPr fontAlgn="auto">
              <a:spcAft>
                <a:spcPts val="0"/>
              </a:spcAft>
              <a:buFont typeface="Arial" pitchFamily="34" charset="0"/>
              <a:buChar char="•"/>
              <a:defRPr/>
            </a:pPr>
            <a:r>
              <a:rPr lang="fr-FR" dirty="0"/>
              <a:t>Dérogation</a:t>
            </a:r>
          </a:p>
          <a:p>
            <a:pPr fontAlgn="auto">
              <a:spcAft>
                <a:spcPts val="0"/>
              </a:spcAft>
              <a:buFont typeface="Arial" pitchFamily="34" charset="0"/>
              <a:buChar char="•"/>
              <a:defRPr/>
            </a:pPr>
            <a:r>
              <a:rPr lang="fr-FR" dirty="0"/>
              <a:t>Possible </a:t>
            </a:r>
          </a:p>
          <a:p>
            <a:pPr fontAlgn="auto">
              <a:spcAft>
                <a:spcPts val="0"/>
              </a:spcAft>
              <a:buFont typeface="Arial" pitchFamily="34" charset="0"/>
              <a:buChar char="•"/>
              <a:defRPr/>
            </a:pPr>
            <a:r>
              <a:rPr lang="fr-FR" dirty="0"/>
              <a:t>Choix </a:t>
            </a:r>
          </a:p>
          <a:p>
            <a:pPr fontAlgn="auto">
              <a:spcAft>
                <a:spcPts val="0"/>
              </a:spcAft>
              <a:buFont typeface="Arial" pitchFamily="34" charset="0"/>
              <a:buChar char="•"/>
              <a:defRPr/>
            </a:pPr>
            <a:r>
              <a:rPr lang="fr-FR" dirty="0"/>
              <a:t>Modification des contrats</a:t>
            </a:r>
          </a:p>
          <a:p>
            <a:pPr marL="0" indent="0" fontAlgn="auto">
              <a:spcAft>
                <a:spcPts val="0"/>
              </a:spcAft>
              <a:buFont typeface="Arial" charset="0"/>
              <a:buNone/>
              <a:defRPr/>
            </a:pPr>
            <a:endParaRPr lang="fr-FR" dirty="0"/>
          </a:p>
        </p:txBody>
      </p:sp>
      <p:sp>
        <p:nvSpPr>
          <p:cNvPr id="92164" name="Espace réservé de la date 3"/>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84D3881B-09B4-4A60-B5DE-699D530DEA68}" type="datetime1">
              <a:rPr lang="fr-FR" sz="1000">
                <a:solidFill>
                  <a:srgbClr val="004C99"/>
                </a:solidFill>
              </a:rPr>
              <a:pPr/>
              <a:t>13/04/2015</a:t>
            </a:fld>
            <a:endParaRPr lang="fr-FR" sz="1000">
              <a:solidFill>
                <a:srgbClr val="004C99"/>
              </a:solidFill>
            </a:endParaRPr>
          </a:p>
        </p:txBody>
      </p:sp>
      <p:sp>
        <p:nvSpPr>
          <p:cNvPr id="92165" name="Espace réservé du pied de page 4"/>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92166" name="Espace réservé du numéro de diapositive 5"/>
          <p:cNvSpPr txBox="1">
            <a:spLocks noGrp="1"/>
          </p:cNvSpPr>
          <p:nvPr/>
        </p:nvSpPr>
        <p:spPr bwMode="auto">
          <a:xfrm>
            <a:off x="8532813" y="6308725"/>
            <a:ext cx="611187" cy="412750"/>
          </a:xfrm>
          <a:prstGeom prst="rect">
            <a:avLst/>
          </a:prstGeom>
          <a:noFill/>
          <a:ln w="9525">
            <a:noFill/>
            <a:miter lim="800000"/>
            <a:headEnd/>
            <a:tailEnd/>
          </a:ln>
        </p:spPr>
        <p:txBody>
          <a:bodyPr anchor="ctr"/>
          <a:lstStyle/>
          <a:p>
            <a:pPr algn="r"/>
            <a:fld id="{C9AE0E28-805C-4A50-AFAF-C4E0E04FF4E6}" type="slidenum">
              <a:rPr lang="fr-FR" sz="1200">
                <a:solidFill>
                  <a:schemeClr val="bg1"/>
                </a:solidFill>
              </a:rPr>
              <a:pPr algn="r"/>
              <a:t>48</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re 1"/>
          <p:cNvSpPr>
            <a:spLocks noGrp="1"/>
          </p:cNvSpPr>
          <p:nvPr>
            <p:ph type="title"/>
          </p:nvPr>
        </p:nvSpPr>
        <p:spPr/>
        <p:txBody>
          <a:bodyPr/>
          <a:lstStyle/>
          <a:p>
            <a:r>
              <a:rPr lang="fr-FR" smtClean="0">
                <a:latin typeface="Arial" charset="0"/>
                <a:cs typeface="Arial" charset="0"/>
              </a:rPr>
              <a:t>6. Publicité et prospection électronique</a:t>
            </a:r>
          </a:p>
        </p:txBody>
      </p:sp>
      <p:sp>
        <p:nvSpPr>
          <p:cNvPr id="3" name="Espace réservé du contenu 2"/>
          <p:cNvSpPr>
            <a:spLocks noGrp="1"/>
          </p:cNvSpPr>
          <p:nvPr>
            <p:ph sz="half" idx="1"/>
          </p:nvPr>
        </p:nvSpPr>
        <p:spPr>
          <a:xfrm>
            <a:off x="323850" y="2133600"/>
            <a:ext cx="4470400" cy="2735263"/>
          </a:xfrm>
        </p:spPr>
        <p:txBody>
          <a:bodyPr>
            <a:normAutofit/>
          </a:bodyPr>
          <a:lstStyle/>
          <a:p>
            <a:r>
              <a:rPr lang="fr-FR" smtClean="0">
                <a:latin typeface="Arial" charset="0"/>
                <a:cs typeface="Arial" charset="0"/>
              </a:rPr>
              <a:t>Publicité électronique </a:t>
            </a:r>
          </a:p>
          <a:p>
            <a:endParaRPr lang="fr-FR" smtClean="0">
              <a:latin typeface="Arial" charset="0"/>
              <a:cs typeface="Arial" charset="0"/>
            </a:endParaRPr>
          </a:p>
          <a:p>
            <a:endParaRPr lang="fr-FR" smtClean="0">
              <a:latin typeface="Arial" charset="0"/>
              <a:cs typeface="Arial" charset="0"/>
            </a:endParaRPr>
          </a:p>
          <a:p>
            <a:endParaRPr lang="fr-FR" smtClean="0">
              <a:latin typeface="Arial" charset="0"/>
              <a:cs typeface="Arial" charset="0"/>
            </a:endParaRPr>
          </a:p>
          <a:p>
            <a:r>
              <a:rPr lang="fr-FR" smtClean="0">
                <a:latin typeface="Arial" charset="0"/>
                <a:cs typeface="Arial" charset="0"/>
              </a:rPr>
              <a:t>Prospection électronique</a:t>
            </a:r>
          </a:p>
        </p:txBody>
      </p:sp>
      <p:pic>
        <p:nvPicPr>
          <p:cNvPr id="49155" name="Espace réservé du contenu 1"/>
          <p:cNvPicPr>
            <a:picLocks noGrp="1" noChangeAspect="1"/>
          </p:cNvPicPr>
          <p:nvPr>
            <p:ph sz="half" idx="2"/>
          </p:nvPr>
        </p:nvPicPr>
        <p:blipFill>
          <a:blip r:embed="rId2"/>
          <a:srcRect/>
          <a:stretch>
            <a:fillRect/>
          </a:stretch>
        </p:blipFill>
        <p:spPr>
          <a:xfrm>
            <a:off x="5076825" y="2133600"/>
            <a:ext cx="3822700" cy="2879725"/>
          </a:xfrm>
        </p:spPr>
      </p:pic>
      <p:sp>
        <p:nvSpPr>
          <p:cNvPr id="49156" name="Espace réservé de la date 4"/>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482D82-B9A0-48B5-BA69-CAA465F43BEF}"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49157" name="Espace réservé du pied de page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49158" name="Espace réservé du numéro de diapositive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8F3D54-5C73-4AC3-8BD4-7AD997AB11DD}" type="slidenum">
              <a:rPr lang="fr-FR">
                <a:latin typeface="Arial" charset="0"/>
                <a:cs typeface="Arial" charset="0"/>
              </a:rPr>
              <a:pPr fontAlgn="base">
                <a:spcBef>
                  <a:spcPct val="0"/>
                </a:spcBef>
                <a:spcAft>
                  <a:spcPct val="0"/>
                </a:spcAft>
              </a:pPr>
              <a:t>49</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1"/>
          <p:cNvSpPr>
            <a:spLocks noGrp="1"/>
          </p:cNvSpPr>
          <p:nvPr>
            <p:ph type="title"/>
          </p:nvPr>
        </p:nvSpPr>
        <p:spPr>
          <a:xfrm>
            <a:off x="468313" y="333375"/>
            <a:ext cx="8229600" cy="1143000"/>
          </a:xfrm>
        </p:spPr>
        <p:txBody>
          <a:bodyPr/>
          <a:lstStyle/>
          <a:p>
            <a:r>
              <a:rPr lang="fr-FR" b="1" smtClean="0">
                <a:latin typeface="Arial" charset="0"/>
                <a:cs typeface="Arial" charset="0"/>
              </a:rPr>
              <a:t>Adoption de la LCEN </a:t>
            </a:r>
          </a:p>
        </p:txBody>
      </p:sp>
      <p:sp>
        <p:nvSpPr>
          <p:cNvPr id="17410" name="Espace réservé du contenu 2"/>
          <p:cNvSpPr>
            <a:spLocks noGrp="1"/>
          </p:cNvSpPr>
          <p:nvPr>
            <p:ph idx="1"/>
          </p:nvPr>
        </p:nvSpPr>
        <p:spPr/>
        <p:txBody>
          <a:bodyPr/>
          <a:lstStyle/>
          <a:p>
            <a:r>
              <a:rPr lang="fr-FR" sz="2600" smtClean="0">
                <a:latin typeface="Arial" charset="0"/>
                <a:cs typeface="Arial" charset="0"/>
              </a:rPr>
              <a:t>Loi pour la confiance dans l’économie numérique </a:t>
            </a:r>
          </a:p>
          <a:p>
            <a:pPr lvl="1"/>
            <a:r>
              <a:rPr lang="fr-FR" sz="2400" smtClean="0">
                <a:latin typeface="Arial" charset="0"/>
                <a:cs typeface="Arial" charset="0"/>
              </a:rPr>
              <a:t>Des dizaines de décrets</a:t>
            </a:r>
          </a:p>
          <a:p>
            <a:r>
              <a:rPr lang="fr-FR" sz="2600" smtClean="0">
                <a:latin typeface="Arial" charset="0"/>
                <a:cs typeface="Arial" charset="0"/>
              </a:rPr>
              <a:t>Transposition de la Directive du 8 juin 2000</a:t>
            </a:r>
          </a:p>
          <a:p>
            <a:pPr lvl="1"/>
            <a:r>
              <a:rPr lang="fr-FR" sz="2400" smtClean="0">
                <a:latin typeface="Arial" charset="0"/>
                <a:cs typeface="Arial" charset="0"/>
              </a:rPr>
              <a:t>Pb 1 = Pas de possibilité de s’en affranchir </a:t>
            </a:r>
          </a:p>
          <a:p>
            <a:pPr lvl="2"/>
            <a:r>
              <a:rPr lang="fr-FR" smtClean="0">
                <a:latin typeface="Arial" charset="0"/>
                <a:cs typeface="Arial" charset="0"/>
              </a:rPr>
              <a:t>Notification Commission préalable </a:t>
            </a:r>
          </a:p>
          <a:p>
            <a:pPr lvl="1"/>
            <a:r>
              <a:rPr lang="fr-FR" sz="2400" smtClean="0">
                <a:latin typeface="Arial" charset="0"/>
                <a:cs typeface="Arial" charset="0"/>
              </a:rPr>
              <a:t>Pb 2 = Ne traite que du cas EU </a:t>
            </a:r>
          </a:p>
          <a:p>
            <a:pPr lvl="2"/>
            <a:r>
              <a:rPr lang="fr-FR" smtClean="0">
                <a:latin typeface="Arial" charset="0"/>
                <a:cs typeface="Arial" charset="0"/>
              </a:rPr>
              <a:t>Ex Droit applicable</a:t>
            </a:r>
          </a:p>
          <a:p>
            <a:pPr lvl="1"/>
            <a:r>
              <a:rPr lang="fr-FR" sz="2400" smtClean="0">
                <a:latin typeface="Arial" charset="0"/>
                <a:cs typeface="Arial" charset="0"/>
              </a:rPr>
              <a:t>Pb 3 = Vision d’un internet des années 96/98</a:t>
            </a:r>
          </a:p>
        </p:txBody>
      </p:sp>
      <p:sp>
        <p:nvSpPr>
          <p:cNvPr id="17411"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9843C-50A9-429E-AD39-C7AA320254B2}"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17412"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17413"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A11CF7-0795-4282-B0EA-D41803897060}" type="slidenum">
              <a:rPr lang="fr-FR">
                <a:latin typeface="Arial" charset="0"/>
                <a:cs typeface="Arial" charset="0"/>
              </a:rPr>
              <a:pPr fontAlgn="base">
                <a:spcBef>
                  <a:spcPct val="0"/>
                </a:spcBef>
                <a:spcAft>
                  <a:spcPct val="0"/>
                </a:spcAft>
              </a:pPr>
              <a:t>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p:cNvSpPr>
            <a:spLocks noGrp="1"/>
          </p:cNvSpPr>
          <p:nvPr>
            <p:ph type="title"/>
          </p:nvPr>
        </p:nvSpPr>
        <p:spPr/>
        <p:txBody>
          <a:bodyPr/>
          <a:lstStyle/>
          <a:p>
            <a:r>
              <a:rPr lang="fr-FR" b="1" smtClean="0">
                <a:latin typeface="Arial" charset="0"/>
                <a:cs typeface="Arial" charset="0"/>
              </a:rPr>
              <a:t>Publicité</a:t>
            </a:r>
          </a:p>
        </p:txBody>
      </p:sp>
      <p:sp>
        <p:nvSpPr>
          <p:cNvPr id="50178" name="Espace réservé du contenu 2"/>
          <p:cNvSpPr>
            <a:spLocks noGrp="1"/>
          </p:cNvSpPr>
          <p:nvPr>
            <p:ph idx="1"/>
          </p:nvPr>
        </p:nvSpPr>
        <p:spPr/>
        <p:txBody>
          <a:bodyPr/>
          <a:lstStyle/>
          <a:p>
            <a:r>
              <a:rPr lang="fr-FR" smtClean="0">
                <a:latin typeface="Arial" charset="0"/>
                <a:cs typeface="Arial" charset="0"/>
              </a:rPr>
              <a:t>Publicité</a:t>
            </a:r>
          </a:p>
          <a:p>
            <a:pPr lvl="1"/>
            <a:r>
              <a:rPr lang="fr-FR" smtClean="0">
                <a:latin typeface="Arial" charset="0"/>
                <a:cs typeface="Arial" charset="0"/>
              </a:rPr>
              <a:t>Identité de l’annonceur (claire)</a:t>
            </a:r>
          </a:p>
          <a:p>
            <a:pPr lvl="1"/>
            <a:r>
              <a:rPr lang="fr-FR" smtClean="0">
                <a:latin typeface="Arial" charset="0"/>
                <a:cs typeface="Arial" charset="0"/>
              </a:rPr>
              <a:t>Publicité (clairement identifiable)</a:t>
            </a:r>
          </a:p>
          <a:p>
            <a:pPr lvl="1">
              <a:buFontTx/>
              <a:buNone/>
            </a:pPr>
            <a:endParaRPr lang="fr-FR" smtClean="0">
              <a:latin typeface="Arial" charset="0"/>
              <a:cs typeface="Arial" charset="0"/>
            </a:endParaRPr>
          </a:p>
          <a:p>
            <a:r>
              <a:rPr lang="fr-FR" smtClean="0">
                <a:latin typeface="Arial" charset="0"/>
                <a:cs typeface="Arial" charset="0"/>
              </a:rPr>
              <a:t>Publicité par mél : claire et non équivoque</a:t>
            </a:r>
          </a:p>
        </p:txBody>
      </p:sp>
      <p:sp>
        <p:nvSpPr>
          <p:cNvPr id="50179"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702834-6B6B-48C0-9C8D-79E23630FDBB}"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50180"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50181"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949471-9D12-4BEE-BA8C-F52C4123956D}" type="slidenum">
              <a:rPr lang="fr-FR">
                <a:latin typeface="Arial" charset="0"/>
                <a:cs typeface="Arial" charset="0"/>
              </a:rPr>
              <a:pPr fontAlgn="base">
                <a:spcBef>
                  <a:spcPct val="0"/>
                </a:spcBef>
                <a:spcAft>
                  <a:spcPct val="0"/>
                </a:spcAft>
              </a:pPr>
              <a:t>50</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p:cNvSpPr>
            <a:spLocks noGrp="1"/>
          </p:cNvSpPr>
          <p:nvPr>
            <p:ph type="title"/>
          </p:nvPr>
        </p:nvSpPr>
        <p:spPr/>
        <p:txBody>
          <a:bodyPr/>
          <a:lstStyle/>
          <a:p>
            <a:r>
              <a:rPr lang="fr-FR" b="1" smtClean="0">
                <a:latin typeface="Arial" charset="0"/>
                <a:cs typeface="Arial" charset="0"/>
              </a:rPr>
              <a:t>Opt in / Opt out </a:t>
            </a:r>
          </a:p>
        </p:txBody>
      </p:sp>
      <p:sp>
        <p:nvSpPr>
          <p:cNvPr id="3" name="Espace réservé du contenu 2"/>
          <p:cNvSpPr>
            <a:spLocks noGrp="1"/>
          </p:cNvSpPr>
          <p:nvPr>
            <p:ph idx="1"/>
          </p:nvPr>
        </p:nvSpPr>
        <p:spPr/>
        <p:txBody>
          <a:bodyPr>
            <a:normAutofit/>
          </a:bodyPr>
          <a:lstStyle/>
          <a:p>
            <a:pPr algn="just"/>
            <a:r>
              <a:rPr lang="fr-FR" smtClean="0">
                <a:latin typeface="Arial" charset="0"/>
                <a:cs typeface="Arial" charset="0"/>
              </a:rPr>
              <a:t> « Opt in » est le consentement préalable des consommateurs pour recevoir des communications commerciales non sollicitées</a:t>
            </a:r>
          </a:p>
          <a:p>
            <a:pPr algn="just">
              <a:buFontTx/>
              <a:buNone/>
            </a:pPr>
            <a:endParaRPr lang="fr-FR" smtClean="0">
              <a:latin typeface="Arial" charset="0"/>
              <a:cs typeface="Arial" charset="0"/>
            </a:endParaRPr>
          </a:p>
          <a:p>
            <a:pPr algn="just"/>
            <a:r>
              <a:rPr lang="fr-FR" smtClean="0">
                <a:latin typeface="Arial" charset="0"/>
                <a:cs typeface="Arial" charset="0"/>
              </a:rPr>
              <a:t>« Opt out » est la vérification que la personne ne s’est pas opposée au fait de recevoir des communications commerciales non sollicitées</a:t>
            </a:r>
          </a:p>
          <a:p>
            <a:pPr>
              <a:buFont typeface="Arial" charset="0"/>
              <a:buNone/>
            </a:pPr>
            <a:endParaRPr lang="fr-FR" smtClean="0">
              <a:latin typeface="Arial" charset="0"/>
              <a:cs typeface="Arial" charset="0"/>
            </a:endParaRPr>
          </a:p>
        </p:txBody>
      </p:sp>
      <p:sp>
        <p:nvSpPr>
          <p:cNvPr id="51203"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F25624-4333-45D7-98AF-31482AEBE3B2}"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51204"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51205"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2AE1AE-BCE6-4495-8BA6-81A0893903A4}" type="slidenum">
              <a:rPr lang="fr-FR">
                <a:latin typeface="Arial" charset="0"/>
                <a:cs typeface="Arial" charset="0"/>
              </a:rPr>
              <a:pPr fontAlgn="base">
                <a:spcBef>
                  <a:spcPct val="0"/>
                </a:spcBef>
                <a:spcAft>
                  <a:spcPct val="0"/>
                </a:spcAft>
              </a:pPr>
              <a:t>51</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re 1"/>
          <p:cNvSpPr>
            <a:spLocks noGrp="1"/>
          </p:cNvSpPr>
          <p:nvPr>
            <p:ph type="title"/>
          </p:nvPr>
        </p:nvSpPr>
        <p:spPr/>
        <p:txBody>
          <a:bodyPr/>
          <a:lstStyle/>
          <a:p>
            <a:r>
              <a:rPr lang="fr-FR" b="1" smtClean="0">
                <a:latin typeface="Arial" charset="0"/>
                <a:cs typeface="Arial" charset="0"/>
              </a:rPr>
              <a:t>Principe de base : l’Opt in</a:t>
            </a:r>
          </a:p>
        </p:txBody>
      </p:sp>
      <p:sp>
        <p:nvSpPr>
          <p:cNvPr id="52226" name="Espace réservé du contenu 2"/>
          <p:cNvSpPr>
            <a:spLocks noGrp="1"/>
          </p:cNvSpPr>
          <p:nvPr>
            <p:ph idx="1"/>
          </p:nvPr>
        </p:nvSpPr>
        <p:spPr/>
        <p:txBody>
          <a:bodyPr/>
          <a:lstStyle/>
          <a:p>
            <a:pPr algn="just">
              <a:buFont typeface="Arial" charset="0"/>
              <a:buNone/>
            </a:pPr>
            <a:r>
              <a:rPr lang="fr-FR" smtClean="0">
                <a:latin typeface="Arial" charset="0"/>
                <a:cs typeface="Arial" charset="0"/>
              </a:rPr>
              <a:t>	« Est interdite </a:t>
            </a:r>
            <a:r>
              <a:rPr lang="fr-FR" u="sng" smtClean="0">
                <a:latin typeface="Arial" charset="0"/>
                <a:cs typeface="Arial" charset="0"/>
              </a:rPr>
              <a:t>la prospection directe</a:t>
            </a:r>
            <a:r>
              <a:rPr lang="fr-FR" smtClean="0">
                <a:latin typeface="Arial" charset="0"/>
                <a:cs typeface="Arial" charset="0"/>
              </a:rPr>
              <a:t> au moyen d’un </a:t>
            </a:r>
            <a:r>
              <a:rPr lang="fr-FR" u="sng" smtClean="0">
                <a:latin typeface="Arial" charset="0"/>
                <a:cs typeface="Arial" charset="0"/>
              </a:rPr>
              <a:t>automate d’appel</a:t>
            </a:r>
            <a:r>
              <a:rPr lang="fr-FR" smtClean="0">
                <a:latin typeface="Arial" charset="0"/>
                <a:cs typeface="Arial" charset="0"/>
              </a:rPr>
              <a:t>, d’un </a:t>
            </a:r>
            <a:r>
              <a:rPr lang="fr-FR" u="sng" smtClean="0">
                <a:latin typeface="Arial" charset="0"/>
                <a:cs typeface="Arial" charset="0"/>
              </a:rPr>
              <a:t>télécopieur</a:t>
            </a:r>
            <a:r>
              <a:rPr lang="fr-FR" smtClean="0">
                <a:latin typeface="Arial" charset="0"/>
                <a:cs typeface="Arial" charset="0"/>
              </a:rPr>
              <a:t> ou d’un </a:t>
            </a:r>
            <a:r>
              <a:rPr lang="fr-FR" u="sng" smtClean="0">
                <a:latin typeface="Arial" charset="0"/>
                <a:cs typeface="Arial" charset="0"/>
              </a:rPr>
              <a:t>courrier électronique</a:t>
            </a:r>
            <a:r>
              <a:rPr lang="fr-FR" smtClean="0">
                <a:latin typeface="Arial" charset="0"/>
                <a:cs typeface="Arial" charset="0"/>
              </a:rPr>
              <a:t> utilisant, </a:t>
            </a:r>
            <a:r>
              <a:rPr lang="fr-FR" u="sng" smtClean="0">
                <a:latin typeface="Arial" charset="0"/>
                <a:cs typeface="Arial" charset="0"/>
              </a:rPr>
              <a:t>sous quelque forme</a:t>
            </a:r>
            <a:r>
              <a:rPr lang="fr-FR" smtClean="0">
                <a:latin typeface="Arial" charset="0"/>
                <a:cs typeface="Arial" charset="0"/>
              </a:rPr>
              <a:t> que ce soit, les </a:t>
            </a:r>
            <a:r>
              <a:rPr lang="fr-FR" u="sng" smtClean="0">
                <a:latin typeface="Arial" charset="0"/>
                <a:cs typeface="Arial" charset="0"/>
              </a:rPr>
              <a:t>coordonnées</a:t>
            </a:r>
            <a:r>
              <a:rPr lang="fr-FR" smtClean="0">
                <a:latin typeface="Arial" charset="0"/>
                <a:cs typeface="Arial" charset="0"/>
              </a:rPr>
              <a:t> d’une </a:t>
            </a:r>
            <a:r>
              <a:rPr lang="fr-FR" u="sng" smtClean="0">
                <a:latin typeface="Arial" charset="0"/>
                <a:cs typeface="Arial" charset="0"/>
              </a:rPr>
              <a:t>personne physique</a:t>
            </a:r>
            <a:r>
              <a:rPr lang="fr-FR" smtClean="0">
                <a:latin typeface="Arial" charset="0"/>
                <a:cs typeface="Arial" charset="0"/>
              </a:rPr>
              <a:t> qui n’a pas exprimé son </a:t>
            </a:r>
            <a:r>
              <a:rPr lang="fr-FR" u="sng" smtClean="0">
                <a:latin typeface="Arial" charset="0"/>
                <a:cs typeface="Arial" charset="0"/>
              </a:rPr>
              <a:t>consentement</a:t>
            </a:r>
            <a:r>
              <a:rPr lang="fr-FR" smtClean="0">
                <a:latin typeface="Arial" charset="0"/>
                <a:cs typeface="Arial" charset="0"/>
              </a:rPr>
              <a:t> </a:t>
            </a:r>
            <a:r>
              <a:rPr lang="fr-FR" u="sng" smtClean="0">
                <a:latin typeface="Arial" charset="0"/>
                <a:cs typeface="Arial" charset="0"/>
              </a:rPr>
              <a:t>préalable</a:t>
            </a:r>
            <a:r>
              <a:rPr lang="fr-FR" smtClean="0">
                <a:latin typeface="Arial" charset="0"/>
                <a:cs typeface="Arial" charset="0"/>
              </a:rPr>
              <a:t> à recevoir des prospections directes par ce moyen »</a:t>
            </a:r>
          </a:p>
          <a:p>
            <a:pPr>
              <a:buFont typeface="Arial" charset="0"/>
              <a:buNone/>
            </a:pPr>
            <a:endParaRPr lang="fr-FR" smtClean="0">
              <a:latin typeface="Arial" charset="0"/>
              <a:cs typeface="Arial" charset="0"/>
            </a:endParaRPr>
          </a:p>
        </p:txBody>
      </p:sp>
      <p:sp>
        <p:nvSpPr>
          <p:cNvPr id="52227"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685340-5D56-47F2-B6BA-D382810C6580}"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52228"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52229"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A229BB-B6FD-4424-9F8B-92AFF143BD92}" type="slidenum">
              <a:rPr lang="fr-FR">
                <a:latin typeface="Arial" charset="0"/>
                <a:cs typeface="Arial" charset="0"/>
              </a:rPr>
              <a:pPr fontAlgn="base">
                <a:spcBef>
                  <a:spcPct val="0"/>
                </a:spcBef>
                <a:spcAft>
                  <a:spcPct val="0"/>
                </a:spcAft>
              </a:pPr>
              <a:t>52</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re 1"/>
          <p:cNvSpPr>
            <a:spLocks noGrp="1"/>
          </p:cNvSpPr>
          <p:nvPr>
            <p:ph type="title"/>
          </p:nvPr>
        </p:nvSpPr>
        <p:spPr/>
        <p:txBody>
          <a:bodyPr/>
          <a:lstStyle/>
          <a:p>
            <a:r>
              <a:rPr lang="fr-FR" b="1" smtClean="0">
                <a:latin typeface="Arial" charset="0"/>
                <a:cs typeface="Arial" charset="0"/>
              </a:rPr>
              <a:t>Le principe posé</a:t>
            </a:r>
          </a:p>
        </p:txBody>
      </p:sp>
      <p:sp>
        <p:nvSpPr>
          <p:cNvPr id="53250" name="Espace réservé du contenu 2"/>
          <p:cNvSpPr>
            <a:spLocks noGrp="1"/>
          </p:cNvSpPr>
          <p:nvPr>
            <p:ph idx="1"/>
          </p:nvPr>
        </p:nvSpPr>
        <p:spPr/>
        <p:txBody>
          <a:bodyPr/>
          <a:lstStyle/>
          <a:p>
            <a:pPr algn="just">
              <a:buFont typeface="Arial" charset="0"/>
              <a:buNone/>
            </a:pPr>
            <a:r>
              <a:rPr lang="fr-FR" sz="2000" smtClean="0">
                <a:latin typeface="Arial" charset="0"/>
                <a:cs typeface="Arial" charset="0"/>
              </a:rPr>
              <a:t>	« Toutefois, la prospection directe </a:t>
            </a:r>
            <a:r>
              <a:rPr lang="fr-FR" sz="2000" u="sng" smtClean="0">
                <a:latin typeface="Arial" charset="0"/>
                <a:cs typeface="Arial" charset="0"/>
              </a:rPr>
              <a:t>par courrier électronique</a:t>
            </a:r>
            <a:r>
              <a:rPr lang="fr-FR" sz="2000" smtClean="0">
                <a:latin typeface="Arial" charset="0"/>
                <a:cs typeface="Arial" charset="0"/>
              </a:rPr>
              <a:t> est autorisée si les coordonnées du destinataire ont été recueillies </a:t>
            </a:r>
            <a:r>
              <a:rPr lang="fr-FR" sz="2000" u="sng" smtClean="0">
                <a:latin typeface="Arial" charset="0"/>
                <a:cs typeface="Arial" charset="0"/>
              </a:rPr>
              <a:t>directement auprès de lui</a:t>
            </a:r>
            <a:r>
              <a:rPr lang="fr-FR" sz="2000" smtClean="0">
                <a:latin typeface="Arial" charset="0"/>
                <a:cs typeface="Arial" charset="0"/>
              </a:rPr>
              <a:t>, dans le </a:t>
            </a:r>
            <a:r>
              <a:rPr lang="fr-FR" sz="2000" u="sng" smtClean="0">
                <a:latin typeface="Arial" charset="0"/>
                <a:cs typeface="Arial" charset="0"/>
              </a:rPr>
              <a:t>respect des dispositions de la loi du 6 janvier 1978</a:t>
            </a:r>
            <a:r>
              <a:rPr lang="fr-FR" sz="2000" smtClean="0">
                <a:latin typeface="Arial" charset="0"/>
                <a:cs typeface="Arial" charset="0"/>
              </a:rPr>
              <a:t>, </a:t>
            </a:r>
            <a:r>
              <a:rPr lang="fr-FR" sz="2000" u="sng" smtClean="0">
                <a:latin typeface="Arial" charset="0"/>
                <a:cs typeface="Arial" charset="0"/>
              </a:rPr>
              <a:t>à l’occasion d’une vente ou d’une prestation de services</a:t>
            </a:r>
            <a:r>
              <a:rPr lang="fr-FR" sz="2000" smtClean="0">
                <a:latin typeface="Arial" charset="0"/>
                <a:cs typeface="Arial" charset="0"/>
              </a:rPr>
              <a:t>, si la prospection directe concerne des </a:t>
            </a:r>
            <a:r>
              <a:rPr lang="fr-FR" sz="2000" u="sng" smtClean="0">
                <a:latin typeface="Arial" charset="0"/>
                <a:cs typeface="Arial" charset="0"/>
              </a:rPr>
              <a:t>produits ou services analogues</a:t>
            </a:r>
            <a:r>
              <a:rPr lang="fr-FR" sz="2000" smtClean="0">
                <a:latin typeface="Arial" charset="0"/>
                <a:cs typeface="Arial" charset="0"/>
              </a:rPr>
              <a:t> fournis </a:t>
            </a:r>
            <a:r>
              <a:rPr lang="fr-FR" sz="2000" u="sng" smtClean="0">
                <a:latin typeface="Arial" charset="0"/>
                <a:cs typeface="Arial" charset="0"/>
              </a:rPr>
              <a:t>par la même personne</a:t>
            </a:r>
            <a:r>
              <a:rPr lang="fr-FR" sz="2000" smtClean="0">
                <a:latin typeface="Arial" charset="0"/>
                <a:cs typeface="Arial" charset="0"/>
              </a:rPr>
              <a:t> physique ou morale, et si le destinataire se voit offrir, de manière expresse et dénuée d’ambiguïté, la possibilité de s’opposer, sans frais, hormis ceux liés à la transmission du refus, et de manière simple, à l’utilisation de ses coordonnées lorsque celles-ci sont recueillies et chaque fois qu’un courrier électronique de prospection lui est adressé »</a:t>
            </a:r>
          </a:p>
          <a:p>
            <a:endParaRPr lang="fr-FR" smtClean="0">
              <a:latin typeface="Arial" charset="0"/>
              <a:cs typeface="Arial" charset="0"/>
            </a:endParaRPr>
          </a:p>
        </p:txBody>
      </p:sp>
      <p:sp>
        <p:nvSpPr>
          <p:cNvPr id="53251"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91CC6D-3EF9-4979-8F9F-B6B459A7C51F}"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53252"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53253"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A0E2FA-A1D5-45B0-983C-E12B9E3F8359}" type="slidenum">
              <a:rPr lang="fr-FR">
                <a:latin typeface="Arial" charset="0"/>
                <a:cs typeface="Arial" charset="0"/>
              </a:rPr>
              <a:pPr fontAlgn="base">
                <a:spcBef>
                  <a:spcPct val="0"/>
                </a:spcBef>
                <a:spcAft>
                  <a:spcPct val="0"/>
                </a:spcAft>
              </a:pPr>
              <a:t>53</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re 1"/>
          <p:cNvSpPr>
            <a:spLocks noGrp="1"/>
          </p:cNvSpPr>
          <p:nvPr>
            <p:ph type="title"/>
          </p:nvPr>
        </p:nvSpPr>
        <p:spPr/>
        <p:txBody>
          <a:bodyPr/>
          <a:lstStyle/>
          <a:p>
            <a:r>
              <a:rPr lang="fr-FR" b="1" smtClean="0">
                <a:latin typeface="Arial" charset="0"/>
                <a:cs typeface="Arial" charset="0"/>
              </a:rPr>
              <a:t>Recommandations de la CNIL</a:t>
            </a:r>
          </a:p>
        </p:txBody>
      </p:sp>
      <p:sp>
        <p:nvSpPr>
          <p:cNvPr id="54274" name="Espace réservé du contenu 2"/>
          <p:cNvSpPr>
            <a:spLocks noGrp="1"/>
          </p:cNvSpPr>
          <p:nvPr>
            <p:ph idx="1"/>
          </p:nvPr>
        </p:nvSpPr>
        <p:spPr/>
        <p:txBody>
          <a:bodyPr/>
          <a:lstStyle/>
          <a:p>
            <a:r>
              <a:rPr lang="fr-FR" smtClean="0">
                <a:latin typeface="Arial" charset="0"/>
                <a:cs typeface="Arial" charset="0"/>
              </a:rPr>
              <a:t>Pas de dilution dans des CG par exemple</a:t>
            </a:r>
          </a:p>
          <a:p>
            <a:r>
              <a:rPr lang="fr-FR" smtClean="0">
                <a:latin typeface="Arial" charset="0"/>
                <a:cs typeface="Arial" charset="0"/>
              </a:rPr>
              <a:t>Pas de couplage à des bons de réduction</a:t>
            </a:r>
          </a:p>
          <a:p>
            <a:r>
              <a:rPr lang="fr-FR" smtClean="0">
                <a:latin typeface="Arial" charset="0"/>
                <a:cs typeface="Arial" charset="0"/>
              </a:rPr>
              <a:t>Nécessité de case à cocher</a:t>
            </a:r>
          </a:p>
          <a:p>
            <a:r>
              <a:rPr lang="fr-FR" smtClean="0">
                <a:latin typeface="Arial" charset="0"/>
                <a:cs typeface="Arial" charset="0"/>
              </a:rPr>
              <a:t>Pas de case pré-cochée</a:t>
            </a:r>
          </a:p>
          <a:p>
            <a:pPr>
              <a:buFont typeface="Arial" charset="0"/>
              <a:buNone/>
            </a:pPr>
            <a:endParaRPr lang="fr-FR" smtClean="0">
              <a:latin typeface="Arial" charset="0"/>
              <a:cs typeface="Arial" charset="0"/>
            </a:endParaRPr>
          </a:p>
        </p:txBody>
      </p:sp>
      <p:sp>
        <p:nvSpPr>
          <p:cNvPr id="54275"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C64E85-299D-406C-9B43-B80678E2A9F1}"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54276"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54277"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5B7FC3-295F-483F-9E79-ADC0EDF5A2B0}" type="slidenum">
              <a:rPr lang="fr-FR">
                <a:latin typeface="Arial" charset="0"/>
                <a:cs typeface="Arial" charset="0"/>
              </a:rPr>
              <a:pPr fontAlgn="base">
                <a:spcBef>
                  <a:spcPct val="0"/>
                </a:spcBef>
                <a:spcAft>
                  <a:spcPct val="0"/>
                </a:spcAft>
              </a:pPr>
              <a:t>54</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re 1"/>
          <p:cNvSpPr>
            <a:spLocks noGrp="1"/>
          </p:cNvSpPr>
          <p:nvPr>
            <p:ph type="title"/>
          </p:nvPr>
        </p:nvSpPr>
        <p:spPr>
          <a:xfrm>
            <a:off x="468313" y="260350"/>
            <a:ext cx="8229600" cy="1143000"/>
          </a:xfrm>
        </p:spPr>
        <p:txBody>
          <a:bodyPr/>
          <a:lstStyle/>
          <a:p>
            <a:r>
              <a:rPr lang="fr-FR" b="1" smtClean="0">
                <a:latin typeface="Arial" charset="0"/>
                <a:cs typeface="Arial" charset="0"/>
              </a:rPr>
              <a:t>Notion de « produit analogue »</a:t>
            </a:r>
          </a:p>
        </p:txBody>
      </p:sp>
      <p:sp>
        <p:nvSpPr>
          <p:cNvPr id="55298" name="Espace réservé du contenu 2"/>
          <p:cNvSpPr>
            <a:spLocks noGrp="1"/>
          </p:cNvSpPr>
          <p:nvPr>
            <p:ph idx="1"/>
          </p:nvPr>
        </p:nvSpPr>
        <p:spPr/>
        <p:txBody>
          <a:bodyPr/>
          <a:lstStyle/>
          <a:p>
            <a:r>
              <a:rPr lang="fr-FR" smtClean="0">
                <a:latin typeface="Arial" charset="0"/>
                <a:cs typeface="Arial" charset="0"/>
              </a:rPr>
              <a:t>Produit ou service « identique » L121-35 code conso. (vente à prime) - « Même nature ou même genre »</a:t>
            </a:r>
          </a:p>
          <a:p>
            <a:pPr>
              <a:buFont typeface="Arial" charset="0"/>
              <a:buNone/>
            </a:pPr>
            <a:endParaRPr lang="fr-FR" smtClean="0">
              <a:latin typeface="Arial" charset="0"/>
              <a:cs typeface="Arial" charset="0"/>
            </a:endParaRPr>
          </a:p>
        </p:txBody>
      </p:sp>
      <p:sp>
        <p:nvSpPr>
          <p:cNvPr id="55299"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B4629C-3A69-4C67-891E-65EB0DD1444F}"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55300"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55301"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D652F2-18B4-48FE-981F-E31D20791BD1}" type="slidenum">
              <a:rPr lang="fr-FR">
                <a:latin typeface="Arial" charset="0"/>
                <a:cs typeface="Arial" charset="0"/>
              </a:rPr>
              <a:pPr fontAlgn="base">
                <a:spcBef>
                  <a:spcPct val="0"/>
                </a:spcBef>
                <a:spcAft>
                  <a:spcPct val="0"/>
                </a:spcAft>
              </a:pPr>
              <a:t>55</a:t>
            </a:fld>
            <a:endParaRPr lang="fr-FR">
              <a:latin typeface="Arial" charset="0"/>
              <a:cs typeface="Arial" charset="0"/>
            </a:endParaRPr>
          </a:p>
        </p:txBody>
      </p:sp>
      <p:pic>
        <p:nvPicPr>
          <p:cNvPr id="55302" name="Picture 11" descr="TV-en-noir-et-blanc1"/>
          <p:cNvPicPr>
            <a:picLocks noChangeAspect="1" noChangeArrowheads="1"/>
          </p:cNvPicPr>
          <p:nvPr/>
        </p:nvPicPr>
        <p:blipFill>
          <a:blip r:embed="rId2"/>
          <a:srcRect/>
          <a:stretch>
            <a:fillRect/>
          </a:stretch>
        </p:blipFill>
        <p:spPr bwMode="auto">
          <a:xfrm>
            <a:off x="179388" y="3357563"/>
            <a:ext cx="1871662" cy="1628775"/>
          </a:xfrm>
          <a:prstGeom prst="rect">
            <a:avLst/>
          </a:prstGeom>
          <a:noFill/>
          <a:ln w="9525">
            <a:noFill/>
            <a:miter lim="800000"/>
            <a:headEnd/>
            <a:tailEnd/>
          </a:ln>
        </p:spPr>
      </p:pic>
      <p:pic>
        <p:nvPicPr>
          <p:cNvPr id="55303" name="Picture 13" descr="Philips-21PT4426-01-TV-couleur-55-cm"/>
          <p:cNvPicPr>
            <a:picLocks noChangeAspect="1" noChangeArrowheads="1"/>
          </p:cNvPicPr>
          <p:nvPr/>
        </p:nvPicPr>
        <p:blipFill>
          <a:blip r:embed="rId3"/>
          <a:srcRect/>
          <a:stretch>
            <a:fillRect/>
          </a:stretch>
        </p:blipFill>
        <p:spPr bwMode="auto">
          <a:xfrm>
            <a:off x="2268538" y="4437063"/>
            <a:ext cx="1800225" cy="1601787"/>
          </a:xfrm>
          <a:prstGeom prst="rect">
            <a:avLst/>
          </a:prstGeom>
          <a:noFill/>
          <a:ln w="9525">
            <a:noFill/>
            <a:miter lim="800000"/>
            <a:headEnd/>
            <a:tailEnd/>
          </a:ln>
        </p:spPr>
      </p:pic>
      <p:pic>
        <p:nvPicPr>
          <p:cNvPr id="55304" name="Picture 15" descr="lg-26lc2r"/>
          <p:cNvPicPr>
            <a:picLocks noChangeAspect="1" noChangeArrowheads="1"/>
          </p:cNvPicPr>
          <p:nvPr/>
        </p:nvPicPr>
        <p:blipFill>
          <a:blip r:embed="rId4"/>
          <a:srcRect/>
          <a:stretch>
            <a:fillRect/>
          </a:stretch>
        </p:blipFill>
        <p:spPr bwMode="auto">
          <a:xfrm>
            <a:off x="4500563" y="3357563"/>
            <a:ext cx="1800225" cy="1868487"/>
          </a:xfrm>
          <a:prstGeom prst="rect">
            <a:avLst/>
          </a:prstGeom>
          <a:noFill/>
          <a:ln w="9525">
            <a:noFill/>
            <a:miter lim="800000"/>
            <a:headEnd/>
            <a:tailEnd/>
          </a:ln>
        </p:spPr>
      </p:pic>
      <p:pic>
        <p:nvPicPr>
          <p:cNvPr id="55305" name="Picture 17" descr="ipad"/>
          <p:cNvPicPr>
            <a:picLocks noChangeAspect="1" noChangeArrowheads="1"/>
          </p:cNvPicPr>
          <p:nvPr/>
        </p:nvPicPr>
        <p:blipFill>
          <a:blip r:embed="rId5"/>
          <a:srcRect/>
          <a:stretch>
            <a:fillRect/>
          </a:stretch>
        </p:blipFill>
        <p:spPr bwMode="auto">
          <a:xfrm>
            <a:off x="6516688" y="4365625"/>
            <a:ext cx="2449512" cy="15541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p:cNvSpPr>
            <a:spLocks noGrp="1"/>
          </p:cNvSpPr>
          <p:nvPr>
            <p:ph type="title"/>
          </p:nvPr>
        </p:nvSpPr>
        <p:spPr/>
        <p:txBody>
          <a:bodyPr/>
          <a:lstStyle/>
          <a:p>
            <a:r>
              <a:rPr lang="fr-FR" b="1" smtClean="0">
                <a:latin typeface="Arial" charset="0"/>
                <a:cs typeface="Arial" charset="0"/>
              </a:rPr>
              <a:t>Sanctions</a:t>
            </a:r>
          </a:p>
        </p:txBody>
      </p:sp>
      <p:sp>
        <p:nvSpPr>
          <p:cNvPr id="3" name="Espace réservé du contenu 2"/>
          <p:cNvSpPr>
            <a:spLocks noGrp="1"/>
          </p:cNvSpPr>
          <p:nvPr>
            <p:ph idx="1"/>
          </p:nvPr>
        </p:nvSpPr>
        <p:spPr>
          <a:xfrm>
            <a:off x="457200" y="1484313"/>
            <a:ext cx="8229600" cy="4641850"/>
          </a:xfrm>
        </p:spPr>
        <p:txBody>
          <a:bodyPr>
            <a:normAutofit/>
          </a:bodyPr>
          <a:lstStyle/>
          <a:p>
            <a:pPr algn="just">
              <a:lnSpc>
                <a:spcPct val="90000"/>
              </a:lnSpc>
            </a:pPr>
            <a:r>
              <a:rPr lang="fr-FR" sz="2000" smtClean="0">
                <a:latin typeface="Arial" charset="0"/>
                <a:cs typeface="Arial" charset="0"/>
              </a:rPr>
              <a:t>Non respect du principe du consentement préalable </a:t>
            </a:r>
          </a:p>
          <a:p>
            <a:pPr lvl="1" algn="just">
              <a:lnSpc>
                <a:spcPct val="90000"/>
              </a:lnSpc>
            </a:pPr>
            <a:r>
              <a:rPr lang="fr-FR" sz="2000" smtClean="0">
                <a:latin typeface="Arial" charset="0"/>
                <a:cs typeface="Arial" charset="0"/>
              </a:rPr>
              <a:t>Amende de 750 euros pour chaque message irrégulièrement expédié (Art. R10-1 Code des postes et communications électroniques)</a:t>
            </a:r>
          </a:p>
          <a:p>
            <a:pPr algn="just">
              <a:lnSpc>
                <a:spcPct val="90000"/>
              </a:lnSpc>
            </a:pPr>
            <a:r>
              <a:rPr lang="fr-FR" sz="2000" smtClean="0">
                <a:latin typeface="Arial" charset="0"/>
                <a:cs typeface="Arial" charset="0"/>
              </a:rPr>
              <a:t>Absence de déclaration du fichier d’adresses de messagerie </a:t>
            </a:r>
          </a:p>
          <a:p>
            <a:pPr lvl="1" algn="just">
              <a:lnSpc>
                <a:spcPct val="90000"/>
              </a:lnSpc>
            </a:pPr>
            <a:r>
              <a:rPr lang="fr-FR" sz="2000" smtClean="0">
                <a:latin typeface="Arial" charset="0"/>
                <a:cs typeface="Arial" charset="0"/>
              </a:rPr>
              <a:t>5 ans d’emprisonnement et 300.000 euros d’amende (Article 226-16 Code pénal)</a:t>
            </a:r>
          </a:p>
          <a:p>
            <a:pPr algn="just">
              <a:lnSpc>
                <a:spcPct val="90000"/>
              </a:lnSpc>
            </a:pPr>
            <a:r>
              <a:rPr lang="fr-FR" sz="2000" smtClean="0">
                <a:latin typeface="Arial" charset="0"/>
                <a:cs typeface="Arial" charset="0"/>
              </a:rPr>
              <a:t>Non respect des règles collecte loyale, méconnaissance du droit d’opposition</a:t>
            </a:r>
          </a:p>
          <a:p>
            <a:pPr lvl="1" algn="just">
              <a:lnSpc>
                <a:spcPct val="90000"/>
              </a:lnSpc>
            </a:pPr>
            <a:r>
              <a:rPr lang="fr-FR" sz="2000" smtClean="0">
                <a:latin typeface="Arial" charset="0"/>
                <a:cs typeface="Arial" charset="0"/>
              </a:rPr>
              <a:t>5 ans d’emprisonnement et 300.000 euros d’amende ( Art. 226-18 Code pénal)</a:t>
            </a:r>
          </a:p>
          <a:p>
            <a:pPr algn="just">
              <a:lnSpc>
                <a:spcPct val="90000"/>
              </a:lnSpc>
            </a:pPr>
            <a:r>
              <a:rPr lang="fr-FR" sz="2000" smtClean="0">
                <a:latin typeface="Arial" charset="0"/>
                <a:cs typeface="Arial" charset="0"/>
              </a:rPr>
              <a:t>Susceptible de constituer une pratique délictuelle (Atteintes aux STAD)</a:t>
            </a:r>
          </a:p>
          <a:p>
            <a:pPr>
              <a:lnSpc>
                <a:spcPct val="90000"/>
              </a:lnSpc>
              <a:buFont typeface="Arial" charset="0"/>
              <a:buNone/>
            </a:pPr>
            <a:endParaRPr lang="fr-FR" sz="2000" smtClean="0">
              <a:latin typeface="Arial" charset="0"/>
              <a:cs typeface="Arial" charset="0"/>
            </a:endParaRPr>
          </a:p>
        </p:txBody>
      </p:sp>
      <p:sp>
        <p:nvSpPr>
          <p:cNvPr id="56323"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9B1A8E9-14CF-4970-8857-A52F98A7C5BF}"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56324"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56325"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ABC384-C25D-41F7-A3AC-DE69474B9B85}" type="slidenum">
              <a:rPr lang="fr-FR">
                <a:latin typeface="Arial" charset="0"/>
                <a:cs typeface="Arial" charset="0"/>
              </a:rPr>
              <a:pPr fontAlgn="base">
                <a:spcBef>
                  <a:spcPct val="0"/>
                </a:spcBef>
                <a:spcAft>
                  <a:spcPct val="0"/>
                </a:spcAft>
              </a:pPr>
              <a:t>56</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idx="4294967295"/>
          </p:nvPr>
        </p:nvSpPr>
        <p:spPr/>
        <p:txBody>
          <a:bodyPr/>
          <a:lstStyle/>
          <a:p>
            <a:r>
              <a:rPr lang="fr-FR" b="1" smtClean="0">
                <a:latin typeface="Arial" charset="0"/>
                <a:cs typeface="Arial" charset="0"/>
              </a:rPr>
              <a:t>7. L’internet d’aujourd’hui et de demain</a:t>
            </a:r>
          </a:p>
        </p:txBody>
      </p:sp>
      <p:sp>
        <p:nvSpPr>
          <p:cNvPr id="3" name="Espace réservé du contenu 2"/>
          <p:cNvSpPr>
            <a:spLocks noGrp="1"/>
          </p:cNvSpPr>
          <p:nvPr>
            <p:ph sz="half" idx="4294967295"/>
          </p:nvPr>
        </p:nvSpPr>
        <p:spPr>
          <a:xfrm>
            <a:off x="395288" y="1700213"/>
            <a:ext cx="8351837" cy="3743325"/>
          </a:xfrm>
        </p:spPr>
        <p:txBody>
          <a:bodyPr>
            <a:normAutofit/>
          </a:bodyPr>
          <a:lstStyle/>
          <a:p>
            <a:r>
              <a:rPr lang="fr-FR" smtClean="0">
                <a:latin typeface="Arial" charset="0"/>
                <a:cs typeface="Arial" charset="0"/>
              </a:rPr>
              <a:t>Web 2.0 = problème de responsabilité sur les contenus diffusés </a:t>
            </a:r>
          </a:p>
          <a:p>
            <a:pPr lvl="1"/>
            <a:r>
              <a:rPr lang="fr-FR" smtClean="0">
                <a:latin typeface="Arial" charset="0"/>
                <a:cs typeface="Arial" charset="0"/>
              </a:rPr>
              <a:t>Coté extensible de la LCEN mais incertain </a:t>
            </a:r>
          </a:p>
          <a:p>
            <a:endParaRPr lang="fr-FR" smtClean="0">
              <a:latin typeface="Arial" charset="0"/>
              <a:cs typeface="Arial" charset="0"/>
            </a:endParaRPr>
          </a:p>
          <a:p>
            <a:r>
              <a:rPr lang="fr-FR" smtClean="0">
                <a:latin typeface="Arial" charset="0"/>
                <a:cs typeface="Arial" charset="0"/>
              </a:rPr>
              <a:t>Web 3.0 = Problème de propriété des contenus </a:t>
            </a:r>
          </a:p>
          <a:p>
            <a:endParaRPr lang="fr-FR" smtClean="0">
              <a:latin typeface="Arial" charset="0"/>
              <a:cs typeface="Arial" charset="0"/>
            </a:endParaRPr>
          </a:p>
          <a:p>
            <a:r>
              <a:rPr lang="fr-FR" smtClean="0">
                <a:latin typeface="Arial" charset="0"/>
                <a:cs typeface="Arial" charset="0"/>
              </a:rPr>
              <a:t>IdO = Double peine ! Responsabilité et propriété</a:t>
            </a:r>
          </a:p>
        </p:txBody>
      </p:sp>
      <p:sp>
        <p:nvSpPr>
          <p:cNvPr id="94213" name="Espace réservé de la date 4"/>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B7FDD347-5CAD-45BB-A7FF-AF5B93E43E38}" type="datetime1">
              <a:rPr lang="fr-FR" sz="1000">
                <a:solidFill>
                  <a:srgbClr val="004C99"/>
                </a:solidFill>
              </a:rPr>
              <a:pPr/>
              <a:t>13/04/2015</a:t>
            </a:fld>
            <a:endParaRPr lang="fr-FR" sz="1000">
              <a:solidFill>
                <a:srgbClr val="004C99"/>
              </a:solidFill>
            </a:endParaRPr>
          </a:p>
        </p:txBody>
      </p:sp>
      <p:sp>
        <p:nvSpPr>
          <p:cNvPr id="94214" name="Espace réservé du pied de page 5"/>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94215" name="Espace réservé du numéro de diapositive 6"/>
          <p:cNvSpPr txBox="1">
            <a:spLocks noGrp="1"/>
          </p:cNvSpPr>
          <p:nvPr/>
        </p:nvSpPr>
        <p:spPr bwMode="auto">
          <a:xfrm>
            <a:off x="8532813" y="6237288"/>
            <a:ext cx="611187" cy="412750"/>
          </a:xfrm>
          <a:prstGeom prst="rect">
            <a:avLst/>
          </a:prstGeom>
          <a:noFill/>
          <a:ln w="9525">
            <a:noFill/>
            <a:miter lim="800000"/>
            <a:headEnd/>
            <a:tailEnd/>
          </a:ln>
        </p:spPr>
        <p:txBody>
          <a:bodyPr anchor="ctr"/>
          <a:lstStyle/>
          <a:p>
            <a:pPr algn="r"/>
            <a:fld id="{A66F2BC4-47F6-4EC8-99DB-A825C3A5A3D1}" type="slidenum">
              <a:rPr lang="fr-FR" sz="1200">
                <a:solidFill>
                  <a:schemeClr val="bg1"/>
                </a:solidFill>
              </a:rPr>
              <a:pPr algn="r"/>
              <a:t>57</a:t>
            </a:fld>
            <a:endParaRPr lang="fr-FR" sz="12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C97893F6-9271-4157-9B3F-5486259BA067}" type="datetime1">
              <a:rPr lang="fr-FR" altLang="fr-FR" smtClean="0">
                <a:solidFill>
                  <a:srgbClr val="004C99"/>
                </a:solidFill>
                <a:cs typeface="Arial" charset="0"/>
              </a:rPr>
              <a:pPr eaLnBrk="1" fontAlgn="base" hangingPunct="1">
                <a:spcBef>
                  <a:spcPct val="0"/>
                </a:spcBef>
                <a:spcAft>
                  <a:spcPct val="0"/>
                </a:spcAft>
              </a:pPr>
              <a:t>13/04/2015</a:t>
            </a:fld>
            <a:endParaRPr lang="fr-FR" altLang="fr-FR" smtClean="0">
              <a:solidFill>
                <a:srgbClr val="004C99"/>
              </a:solidFill>
              <a:cs typeface="Arial" charset="0"/>
            </a:endParaRPr>
          </a:p>
        </p:txBody>
      </p:sp>
      <p:sp>
        <p:nvSpPr>
          <p:cNvPr id="53251"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fr-FR" altLang="fr-FR" smtClean="0">
                <a:solidFill>
                  <a:srgbClr val="004C99"/>
                </a:solidFill>
                <a:cs typeface="Arial" charset="0"/>
              </a:rPr>
              <a:t>Confidentiel Entreprise</a:t>
            </a:r>
          </a:p>
        </p:txBody>
      </p:sp>
      <p:sp>
        <p:nvSpPr>
          <p:cNvPr id="53252"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DCEDC4A9-6A4D-40EB-929D-528E0D3648DB}" type="slidenum">
              <a:rPr lang="fr-FR" altLang="fr-FR" smtClean="0">
                <a:solidFill>
                  <a:schemeClr val="bg1"/>
                </a:solidFill>
                <a:cs typeface="Arial" charset="0"/>
              </a:rPr>
              <a:pPr eaLnBrk="1" fontAlgn="base" hangingPunct="1">
                <a:spcBef>
                  <a:spcPct val="0"/>
                </a:spcBef>
                <a:spcAft>
                  <a:spcPct val="0"/>
                </a:spcAft>
              </a:pPr>
              <a:t>58</a:t>
            </a:fld>
            <a:endParaRPr lang="fr-FR" altLang="fr-FR" smtClean="0">
              <a:solidFill>
                <a:schemeClr val="bg1"/>
              </a:solidFill>
              <a:cs typeface="Arial" charset="0"/>
            </a:endParaRPr>
          </a:p>
        </p:txBody>
      </p:sp>
      <p:sp>
        <p:nvSpPr>
          <p:cNvPr id="5" name="Rectangle 4"/>
          <p:cNvSpPr/>
          <p:nvPr/>
        </p:nvSpPr>
        <p:spPr>
          <a:xfrm>
            <a:off x="1475656" y="2348880"/>
            <a:ext cx="6176575" cy="1631216"/>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fr-FR" sz="1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rPr>
              <a:t>Merci</a:t>
            </a:r>
          </a:p>
        </p:txBody>
      </p:sp>
    </p:spTree>
    <p:extLst>
      <p:ext uri="{BB962C8B-B14F-4D97-AF65-F5344CB8AC3E}">
        <p14:creationId xmlns:p14="http://schemas.microsoft.com/office/powerpoint/2010/main" val="3526039226"/>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B215117-0B68-40AB-BBDA-75D801AE66A1}" type="datetime1">
              <a:rPr lang="fr-FR" altLang="fr-FR" smtClean="0">
                <a:solidFill>
                  <a:srgbClr val="004C99"/>
                </a:solidFill>
                <a:cs typeface="Arial" charset="0"/>
              </a:rPr>
              <a:pPr eaLnBrk="1" fontAlgn="base" hangingPunct="1">
                <a:spcBef>
                  <a:spcPct val="0"/>
                </a:spcBef>
                <a:spcAft>
                  <a:spcPct val="0"/>
                </a:spcAft>
              </a:pPr>
              <a:t>13/04/2015</a:t>
            </a:fld>
            <a:endParaRPr lang="fr-FR" altLang="fr-FR" smtClean="0">
              <a:solidFill>
                <a:srgbClr val="004C99"/>
              </a:solidFill>
              <a:cs typeface="Arial" charset="0"/>
            </a:endParaRPr>
          </a:p>
        </p:txBody>
      </p:sp>
      <p:sp>
        <p:nvSpPr>
          <p:cNvPr id="54275"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fr-FR" altLang="fr-FR" smtClean="0">
                <a:solidFill>
                  <a:srgbClr val="004C99"/>
                </a:solidFill>
                <a:cs typeface="Arial" charset="0"/>
              </a:rPr>
              <a:t>Confidentiel Entreprise</a:t>
            </a:r>
          </a:p>
        </p:txBody>
      </p:sp>
      <p:sp>
        <p:nvSpPr>
          <p:cNvPr id="54276"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0311FFFE-DFA4-4E54-9E4B-0AAF425E9D38}" type="slidenum">
              <a:rPr lang="fr-FR" altLang="fr-FR" smtClean="0">
                <a:solidFill>
                  <a:schemeClr val="bg1"/>
                </a:solidFill>
                <a:cs typeface="Arial" charset="0"/>
              </a:rPr>
              <a:pPr eaLnBrk="1" fontAlgn="base" hangingPunct="1">
                <a:spcBef>
                  <a:spcPct val="0"/>
                </a:spcBef>
                <a:spcAft>
                  <a:spcPct val="0"/>
                </a:spcAft>
              </a:pPr>
              <a:t>59</a:t>
            </a:fld>
            <a:endParaRPr lang="fr-FR" altLang="fr-FR" smtClean="0">
              <a:solidFill>
                <a:schemeClr val="bg1"/>
              </a:solidFill>
              <a:cs typeface="Arial" charset="0"/>
            </a:endParaRPr>
          </a:p>
        </p:txBody>
      </p:sp>
      <p:sp>
        <p:nvSpPr>
          <p:cNvPr id="54277" name="ZoneTexte 4"/>
          <p:cNvSpPr txBox="1">
            <a:spLocks noChangeArrowheads="1"/>
          </p:cNvSpPr>
          <p:nvPr/>
        </p:nvSpPr>
        <p:spPr bwMode="auto">
          <a:xfrm>
            <a:off x="2771775" y="476250"/>
            <a:ext cx="360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FR" altLang="fr-FR" sz="2400" b="1">
                <a:solidFill>
                  <a:srgbClr val="004C99"/>
                </a:solidFill>
                <a:cs typeface="Arial" charset="0"/>
              </a:rPr>
              <a:t>Informations</a:t>
            </a:r>
          </a:p>
        </p:txBody>
      </p:sp>
      <p:sp>
        <p:nvSpPr>
          <p:cNvPr id="54278" name="AutoShape 4"/>
          <p:cNvSpPr>
            <a:spLocks noChangeArrowheads="1"/>
          </p:cNvSpPr>
          <p:nvPr/>
        </p:nvSpPr>
        <p:spPr bwMode="auto">
          <a:xfrm>
            <a:off x="1290638" y="1058863"/>
            <a:ext cx="6699250" cy="2514153"/>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40000"/>
              </a:spcBef>
              <a:buSzPct val="90000"/>
              <a:buFontTx/>
              <a:buBlip>
                <a:blip r:embed="rId2"/>
              </a:buBlip>
            </a:pPr>
            <a:r>
              <a:rPr lang="fr-FR" altLang="fr-FR" dirty="0">
                <a:solidFill>
                  <a:srgbClr val="004C99"/>
                </a:solidFill>
              </a:rPr>
              <a:t>ALAIN BENSOUSSAN AVOCATS</a:t>
            </a:r>
            <a:r>
              <a:rPr lang="fr-FR" altLang="fr-FR" sz="2000" dirty="0">
                <a:solidFill>
                  <a:srgbClr val="004C99"/>
                </a:solidFill>
              </a:rPr>
              <a:t/>
            </a:r>
            <a:br>
              <a:rPr lang="fr-FR" altLang="fr-FR" sz="2000" dirty="0">
                <a:solidFill>
                  <a:srgbClr val="004C99"/>
                </a:solidFill>
              </a:rPr>
            </a:br>
            <a:r>
              <a:rPr lang="fr-FR" altLang="fr-FR" sz="1600" dirty="0" smtClean="0">
                <a:solidFill>
                  <a:srgbClr val="004C99"/>
                </a:solidFill>
              </a:rPr>
              <a:t>58, </a:t>
            </a:r>
            <a:r>
              <a:rPr lang="fr-FR" altLang="fr-FR" sz="1600" dirty="0" err="1" smtClean="0">
                <a:solidFill>
                  <a:srgbClr val="004C99"/>
                </a:solidFill>
              </a:rPr>
              <a:t>Bb</a:t>
            </a:r>
            <a:r>
              <a:rPr lang="fr-FR" altLang="fr-FR" sz="1600" dirty="0" smtClean="0">
                <a:solidFill>
                  <a:srgbClr val="004C99"/>
                </a:solidFill>
              </a:rPr>
              <a:t> </a:t>
            </a:r>
            <a:r>
              <a:rPr lang="fr-FR" altLang="fr-FR" sz="1600" dirty="0" err="1" smtClean="0">
                <a:solidFill>
                  <a:srgbClr val="004C99"/>
                </a:solidFill>
              </a:rPr>
              <a:t>Gouvion</a:t>
            </a:r>
            <a:r>
              <a:rPr lang="fr-FR" altLang="fr-FR" sz="1600" dirty="0" smtClean="0">
                <a:solidFill>
                  <a:srgbClr val="004C99"/>
                </a:solidFill>
              </a:rPr>
              <a:t> Saint Cyr – 75017 Paris</a:t>
            </a:r>
            <a:r>
              <a:rPr lang="fr-FR" altLang="fr-FR" sz="1600" dirty="0">
                <a:solidFill>
                  <a:srgbClr val="004C99"/>
                </a:solidFill>
              </a:rPr>
              <a:t/>
            </a:r>
            <a:br>
              <a:rPr lang="fr-FR" altLang="fr-FR" sz="1600" dirty="0">
                <a:solidFill>
                  <a:srgbClr val="004C99"/>
                </a:solidFill>
              </a:rPr>
            </a:br>
            <a:r>
              <a:rPr lang="fr-FR" altLang="fr-FR" sz="1600" dirty="0" smtClean="0">
                <a:solidFill>
                  <a:srgbClr val="004C99"/>
                </a:solidFill>
                <a:hlinkClick r:id="rId3"/>
              </a:rPr>
              <a:t>paris@alain-bensoussan.com</a:t>
            </a:r>
            <a:endParaRPr lang="fr-FR" altLang="fr-FR" sz="1600" dirty="0" smtClean="0">
              <a:solidFill>
                <a:srgbClr val="004C99"/>
              </a:solidFill>
            </a:endParaRPr>
          </a:p>
          <a:p>
            <a:pPr marL="363537" indent="0" eaLnBrk="1" hangingPunct="1">
              <a:spcBef>
                <a:spcPct val="40000"/>
              </a:spcBef>
              <a:buSzPct val="90000"/>
            </a:pPr>
            <a:endParaRPr lang="fr-FR" altLang="fr-FR" sz="1600" dirty="0">
              <a:solidFill>
                <a:srgbClr val="004C99"/>
              </a:solidFill>
            </a:endParaRPr>
          </a:p>
          <a:p>
            <a:pPr eaLnBrk="1" hangingPunct="1">
              <a:spcBef>
                <a:spcPct val="40000"/>
              </a:spcBef>
              <a:buSzPct val="90000"/>
              <a:buFontTx/>
              <a:buBlip>
                <a:blip r:embed="rId2"/>
              </a:buBlip>
            </a:pPr>
            <a:r>
              <a:rPr lang="fr-FR" altLang="fr-FR" dirty="0">
                <a:solidFill>
                  <a:srgbClr val="004C99"/>
                </a:solidFill>
              </a:rPr>
              <a:t>Me Eric Barbry</a:t>
            </a:r>
            <a:r>
              <a:rPr lang="fr-FR" altLang="fr-FR" sz="2000" dirty="0">
                <a:solidFill>
                  <a:srgbClr val="004C99"/>
                </a:solidFill>
              </a:rPr>
              <a:t/>
            </a:r>
            <a:br>
              <a:rPr lang="fr-FR" altLang="fr-FR" sz="2000" dirty="0">
                <a:solidFill>
                  <a:srgbClr val="004C99"/>
                </a:solidFill>
              </a:rPr>
            </a:br>
            <a:r>
              <a:rPr lang="fr-FR" altLang="fr-FR" dirty="0">
                <a:solidFill>
                  <a:srgbClr val="004C99"/>
                </a:solidFill>
              </a:rPr>
              <a:t>         </a:t>
            </a:r>
            <a:r>
              <a:rPr lang="fr-FR" altLang="fr-FR" sz="1600" dirty="0" smtClean="0">
                <a:solidFill>
                  <a:srgbClr val="004C99"/>
                </a:solidFill>
              </a:rPr>
              <a:t>Mob</a:t>
            </a:r>
            <a:r>
              <a:rPr lang="fr-FR" altLang="fr-FR" sz="1600" dirty="0">
                <a:solidFill>
                  <a:srgbClr val="004C99"/>
                </a:solidFill>
              </a:rPr>
              <a:t>. : 33 6 13 28 91 28</a:t>
            </a:r>
            <a:br>
              <a:rPr lang="fr-FR" altLang="fr-FR" sz="1600" dirty="0">
                <a:solidFill>
                  <a:srgbClr val="004C99"/>
                </a:solidFill>
              </a:rPr>
            </a:br>
            <a:r>
              <a:rPr lang="fr-FR" altLang="fr-FR" sz="1600" dirty="0">
                <a:solidFill>
                  <a:srgbClr val="004C99"/>
                </a:solidFill>
              </a:rPr>
              <a:t>          eric-barbry@alain-bensoussan.com</a:t>
            </a:r>
            <a:endParaRPr lang="fr-FR" altLang="fr-FR" sz="2200" dirty="0">
              <a:solidFill>
                <a:srgbClr val="004C99"/>
              </a:solidFill>
            </a:endParaRPr>
          </a:p>
        </p:txBody>
      </p:sp>
      <p:sp>
        <p:nvSpPr>
          <p:cNvPr id="54279" name="AutoShape 4"/>
          <p:cNvSpPr>
            <a:spLocks noChangeArrowheads="1"/>
          </p:cNvSpPr>
          <p:nvPr/>
        </p:nvSpPr>
        <p:spPr bwMode="auto">
          <a:xfrm>
            <a:off x="1328738" y="3789040"/>
            <a:ext cx="6699250" cy="1656184"/>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fr-FR" b="1" dirty="0">
                <a:solidFill>
                  <a:srgbClr val="004C99"/>
                </a:solidFill>
              </a:rPr>
              <a:t>Crédits </a:t>
            </a:r>
            <a:r>
              <a:rPr lang="fr-FR" altLang="fr-FR" b="1" dirty="0" smtClean="0">
                <a:solidFill>
                  <a:srgbClr val="004C99"/>
                </a:solidFill>
              </a:rPr>
              <a:t>Photos</a:t>
            </a:r>
          </a:p>
          <a:p>
            <a:pPr eaLnBrk="1" hangingPunct="1"/>
            <a:endParaRPr lang="fr-FR" altLang="fr-FR" sz="900" b="1" dirty="0">
              <a:solidFill>
                <a:srgbClr val="004C99"/>
              </a:solidFill>
            </a:endParaRPr>
          </a:p>
          <a:p>
            <a:pPr eaLnBrk="1" hangingPunct="1"/>
            <a:r>
              <a:rPr lang="fr-FR" altLang="fr-FR" sz="1200" dirty="0">
                <a:solidFill>
                  <a:srgbClr val="004C99"/>
                </a:solidFill>
              </a:rPr>
              <a:t>satellite © titimel35-Fotolia.com</a:t>
            </a:r>
          </a:p>
          <a:p>
            <a:pPr eaLnBrk="1" hangingPunct="1"/>
            <a:r>
              <a:rPr lang="fr-FR" altLang="fr-FR" sz="1200" dirty="0">
                <a:solidFill>
                  <a:srgbClr val="004C99"/>
                </a:solidFill>
              </a:rPr>
              <a:t>Data Protection Concept©Aguus-Fotolia.com</a:t>
            </a:r>
          </a:p>
          <a:p>
            <a:pPr eaLnBrk="1" hangingPunct="1"/>
            <a:r>
              <a:rPr lang="en-US" altLang="fr-FR" sz="1200" dirty="0">
                <a:solidFill>
                  <a:srgbClr val="004C99"/>
                </a:solidFill>
              </a:rPr>
              <a:t>colored books on white background©utemov-Fotolia.com</a:t>
            </a:r>
          </a:p>
          <a:p>
            <a:pPr eaLnBrk="1" hangingPunct="1"/>
            <a:r>
              <a:rPr lang="fr-FR" altLang="fr-FR" sz="1200" dirty="0" err="1">
                <a:solidFill>
                  <a:srgbClr val="004C99"/>
                </a:solidFill>
              </a:rPr>
              <a:t>risk</a:t>
            </a:r>
            <a:r>
              <a:rPr lang="fr-FR" altLang="fr-FR" sz="1200" dirty="0">
                <a:solidFill>
                  <a:srgbClr val="004C99"/>
                </a:solidFill>
              </a:rPr>
              <a:t> management©gunnar3000-Fotolia.com</a:t>
            </a:r>
          </a:p>
          <a:p>
            <a:pPr eaLnBrk="1" hangingPunct="1"/>
            <a:r>
              <a:rPr lang="de-DE" altLang="fr-FR" sz="1200" dirty="0">
                <a:solidFill>
                  <a:srgbClr val="004C99"/>
                </a:solidFill>
              </a:rPr>
              <a:t>Anonym im Netz©david_hoepfner-Fotolia.com</a:t>
            </a:r>
          </a:p>
          <a:p>
            <a:pPr eaLnBrk="1" hangingPunct="1"/>
            <a:r>
              <a:rPr lang="en-US" altLang="fr-FR" sz="1200" dirty="0">
                <a:solidFill>
                  <a:srgbClr val="004C99"/>
                </a:solidFill>
              </a:rPr>
              <a:t>Secure badge with padlock in stainless steel </a:t>
            </a:r>
            <a:r>
              <a:rPr lang="en-US" altLang="fr-FR" sz="1200" dirty="0" err="1">
                <a:solidFill>
                  <a:srgbClr val="004C99"/>
                </a:solidFill>
              </a:rPr>
              <a:t>vector©LHF</a:t>
            </a:r>
            <a:r>
              <a:rPr lang="en-US" altLang="fr-FR" sz="1200" dirty="0">
                <a:solidFill>
                  <a:srgbClr val="004C99"/>
                </a:solidFill>
              </a:rPr>
              <a:t> Graphics-Fotolia.com</a:t>
            </a:r>
            <a:endParaRPr lang="fr-FR" altLang="fr-FR" sz="1200" dirty="0">
              <a:solidFill>
                <a:srgbClr val="004C99"/>
              </a:solidFill>
            </a:endParaRPr>
          </a:p>
        </p:txBody>
      </p:sp>
      <p:sp>
        <p:nvSpPr>
          <p:cNvPr id="54280" name="AutoShape 4"/>
          <p:cNvSpPr>
            <a:spLocks noChangeArrowheads="1"/>
          </p:cNvSpPr>
          <p:nvPr/>
        </p:nvSpPr>
        <p:spPr bwMode="auto">
          <a:xfrm>
            <a:off x="1331913" y="5589588"/>
            <a:ext cx="6699250" cy="500062"/>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FR" altLang="fr-FR" sz="1400"/>
              <a:t>Lexing</a:t>
            </a:r>
            <a:r>
              <a:rPr lang="fr-FR" altLang="fr-FR" sz="2000"/>
              <a:t> </a:t>
            </a:r>
            <a:r>
              <a:rPr lang="fr-FR" altLang="fr-FR" sz="1200"/>
              <a:t>est une marque déposée par Alain Bensoussan Selas</a:t>
            </a:r>
            <a:endParaRPr lang="fr-FR" altLang="fr-FR"/>
          </a:p>
        </p:txBody>
      </p:sp>
    </p:spTree>
    <p:extLst>
      <p:ext uri="{BB962C8B-B14F-4D97-AF65-F5344CB8AC3E}">
        <p14:creationId xmlns:p14="http://schemas.microsoft.com/office/powerpoint/2010/main" val="1852031460"/>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lstStyle/>
          <a:p>
            <a:r>
              <a:rPr lang="fr-FR" smtClean="0">
                <a:latin typeface="Arial" charset="0"/>
                <a:cs typeface="Arial" charset="0"/>
              </a:rPr>
              <a:t>Les autres éléments</a:t>
            </a:r>
          </a:p>
        </p:txBody>
      </p:sp>
      <p:sp>
        <p:nvSpPr>
          <p:cNvPr id="73731" name="Rectangle 3"/>
          <p:cNvSpPr>
            <a:spLocks noGrp="1"/>
          </p:cNvSpPr>
          <p:nvPr>
            <p:ph type="body" idx="1"/>
          </p:nvPr>
        </p:nvSpPr>
        <p:spPr/>
        <p:txBody>
          <a:bodyPr/>
          <a:lstStyle/>
          <a:p>
            <a:r>
              <a:rPr lang="fr-FR" smtClean="0">
                <a:latin typeface="Arial" charset="0"/>
                <a:cs typeface="Arial" charset="0"/>
              </a:rPr>
              <a:t>Jurisprudence</a:t>
            </a:r>
          </a:p>
          <a:p>
            <a:endParaRPr lang="fr-FR" smtClean="0">
              <a:latin typeface="Arial" charset="0"/>
              <a:cs typeface="Arial" charset="0"/>
            </a:endParaRPr>
          </a:p>
          <a:p>
            <a:r>
              <a:rPr lang="fr-FR" smtClean="0">
                <a:latin typeface="Arial" charset="0"/>
                <a:cs typeface="Arial" charset="0"/>
              </a:rPr>
              <a:t>Contrats </a:t>
            </a:r>
          </a:p>
          <a:p>
            <a:endParaRPr lang="fr-FR" smtClean="0">
              <a:latin typeface="Arial" charset="0"/>
              <a:cs typeface="Arial" charset="0"/>
            </a:endParaRPr>
          </a:p>
          <a:p>
            <a:r>
              <a:rPr lang="fr-FR" smtClean="0">
                <a:latin typeface="Arial" charset="0"/>
                <a:cs typeface="Arial" charset="0"/>
              </a:rPr>
              <a:t>Loi spéciales </a:t>
            </a:r>
          </a:p>
          <a:p>
            <a:pPr lvl="1"/>
            <a:r>
              <a:rPr lang="fr-FR" smtClean="0">
                <a:latin typeface="Arial" charset="0"/>
                <a:cs typeface="Arial" charset="0"/>
              </a:rPr>
              <a:t>Civile / Pénale </a:t>
            </a:r>
          </a:p>
          <a:p>
            <a:pPr lvl="1"/>
            <a:endParaRPr lang="fr-FR" smtClean="0">
              <a:latin typeface="Arial" charset="0"/>
              <a:cs typeface="Arial" charset="0"/>
            </a:endParaRPr>
          </a:p>
          <a:p>
            <a:r>
              <a:rPr lang="fr-FR" smtClean="0">
                <a:latin typeface="Arial" charset="0"/>
                <a:cs typeface="Arial" charset="0"/>
              </a:rPr>
              <a:t>Autres formes : Ex Charte de nommage </a:t>
            </a:r>
          </a:p>
          <a:p>
            <a:endParaRPr lang="fr-FR" smtClean="0">
              <a:latin typeface="Arial" charset="0"/>
              <a:cs typeface="Arial" charset="0"/>
            </a:endParaRPr>
          </a:p>
        </p:txBody>
      </p:sp>
      <p:sp>
        <p:nvSpPr>
          <p:cNvPr id="4" name="Espace réservé de la date 3"/>
          <p:cNvSpPr>
            <a:spLocks noGrp="1"/>
          </p:cNvSpPr>
          <p:nvPr>
            <p:ph type="dt" sz="quarter" idx="10"/>
          </p:nvPr>
        </p:nvSpPr>
        <p:spPr bwMode="auto">
          <a:xfrm>
            <a:off x="611188" y="6237288"/>
            <a:ext cx="936625"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83D621A-3E25-4A45-A7E7-27AC5E6BCDFD}"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demain … </a:t>
            </a:r>
            <a:endParaRPr lang="fr-FR" dirty="0"/>
          </a:p>
        </p:txBody>
      </p:sp>
      <p:sp>
        <p:nvSpPr>
          <p:cNvPr id="3" name="Espace réservé du contenu 2"/>
          <p:cNvSpPr>
            <a:spLocks noGrp="1"/>
          </p:cNvSpPr>
          <p:nvPr>
            <p:ph idx="1"/>
          </p:nvPr>
        </p:nvSpPr>
        <p:spPr/>
        <p:txBody>
          <a:bodyPr/>
          <a:lstStyle/>
          <a:p>
            <a:r>
              <a:rPr lang="fr-FR" dirty="0" smtClean="0"/>
              <a:t>Vers une loi numérique </a:t>
            </a:r>
          </a:p>
          <a:p>
            <a:r>
              <a:rPr lang="fr-FR" dirty="0" smtClean="0"/>
              <a:t>Pas encore de texte </a:t>
            </a:r>
          </a:p>
          <a:p>
            <a:r>
              <a:rPr lang="fr-FR" dirty="0" smtClean="0"/>
              <a:t>Des réflexions par « secteur » </a:t>
            </a:r>
          </a:p>
          <a:p>
            <a:r>
              <a:rPr lang="fr-FR" dirty="0" smtClean="0"/>
              <a:t>Un travail approfondie du Conseil d’Etat </a:t>
            </a:r>
            <a:endParaRPr lang="fr-FR" dirty="0"/>
          </a:p>
        </p:txBody>
      </p:sp>
      <p:sp>
        <p:nvSpPr>
          <p:cNvPr id="4" name="Espace réservé de la date 3"/>
          <p:cNvSpPr>
            <a:spLocks noGrp="1"/>
          </p:cNvSpPr>
          <p:nvPr>
            <p:ph type="dt" sz="half" idx="10"/>
          </p:nvPr>
        </p:nvSpPr>
        <p:spPr/>
        <p:txBody>
          <a:bodyPr/>
          <a:lstStyle/>
          <a:p>
            <a:pPr>
              <a:defRPr/>
            </a:pPr>
            <a:fld id="{2AD02FE9-9BC8-45F8-9E62-F124BDFCB29E}" type="datetime1">
              <a:rPr lang="fr-FR" smtClean="0"/>
              <a:pPr>
                <a:defRPr/>
              </a:pPr>
              <a:t>13/04/2015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Confidentiel Entreprise</a:t>
            </a:r>
            <a:endParaRPr lang="fr-FR"/>
          </a:p>
        </p:txBody>
      </p:sp>
      <p:sp>
        <p:nvSpPr>
          <p:cNvPr id="6" name="Espace réservé du numéro de diapositive 5"/>
          <p:cNvSpPr>
            <a:spLocks noGrp="1"/>
          </p:cNvSpPr>
          <p:nvPr>
            <p:ph type="sldNum" sz="quarter" idx="12"/>
          </p:nvPr>
        </p:nvSpPr>
        <p:spPr/>
        <p:txBody>
          <a:bodyPr/>
          <a:lstStyle/>
          <a:p>
            <a:pPr>
              <a:defRPr/>
            </a:pPr>
            <a:fld id="{8C817971-E5B1-470B-9F31-0B92251520BC}" type="slidenum">
              <a:rPr lang="fr-FR" smtClean="0"/>
              <a:pPr>
                <a:defRPr/>
              </a:pPr>
              <a:t>7</a:t>
            </a:fld>
            <a:endParaRPr lang="fr-FR" dirty="0"/>
          </a:p>
        </p:txBody>
      </p:sp>
    </p:spTree>
    <p:extLst>
      <p:ext uri="{BB962C8B-B14F-4D97-AF65-F5344CB8AC3E}">
        <p14:creationId xmlns:p14="http://schemas.microsoft.com/office/powerpoint/2010/main" val="4035600421"/>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re 1"/>
          <p:cNvSpPr>
            <a:spLocks noGrp="1"/>
          </p:cNvSpPr>
          <p:nvPr>
            <p:ph type="title" idx="4294967295"/>
          </p:nvPr>
        </p:nvSpPr>
        <p:spPr/>
        <p:txBody>
          <a:bodyPr/>
          <a:lstStyle/>
          <a:p>
            <a:r>
              <a:rPr lang="fr-FR" b="1" smtClean="0">
                <a:latin typeface="Arial" charset="0"/>
                <a:cs typeface="Arial" charset="0"/>
              </a:rPr>
              <a:t>2. Les principes </a:t>
            </a:r>
          </a:p>
        </p:txBody>
      </p:sp>
      <p:sp>
        <p:nvSpPr>
          <p:cNvPr id="3" name="Espace réservé du contenu 2"/>
          <p:cNvSpPr>
            <a:spLocks noGrp="1"/>
          </p:cNvSpPr>
          <p:nvPr>
            <p:ph sz="half" idx="4294967295"/>
          </p:nvPr>
        </p:nvSpPr>
        <p:spPr>
          <a:xfrm>
            <a:off x="468313" y="1844675"/>
            <a:ext cx="3898900" cy="3671888"/>
          </a:xfrm>
        </p:spPr>
        <p:txBody>
          <a:bodyPr>
            <a:normAutofit/>
          </a:bodyPr>
          <a:lstStyle/>
          <a:p>
            <a:r>
              <a:rPr lang="fr-FR" smtClean="0">
                <a:latin typeface="Arial" charset="0"/>
                <a:cs typeface="Arial" charset="0"/>
              </a:rPr>
              <a:t>Confiance </a:t>
            </a:r>
          </a:p>
          <a:p>
            <a:endParaRPr lang="fr-FR" sz="1200" smtClean="0">
              <a:latin typeface="Arial" charset="0"/>
              <a:cs typeface="Arial" charset="0"/>
            </a:endParaRPr>
          </a:p>
          <a:p>
            <a:r>
              <a:rPr lang="fr-FR" smtClean="0">
                <a:latin typeface="Arial" charset="0"/>
                <a:cs typeface="Arial" charset="0"/>
              </a:rPr>
              <a:t>Autonomie </a:t>
            </a:r>
          </a:p>
          <a:p>
            <a:endParaRPr lang="fr-FR" sz="1200" smtClean="0">
              <a:latin typeface="Arial" charset="0"/>
              <a:cs typeface="Arial" charset="0"/>
            </a:endParaRPr>
          </a:p>
          <a:p>
            <a:r>
              <a:rPr lang="fr-FR" smtClean="0">
                <a:latin typeface="Arial" charset="0"/>
                <a:cs typeface="Arial" charset="0"/>
              </a:rPr>
              <a:t>Liberté contrôlée </a:t>
            </a:r>
          </a:p>
          <a:p>
            <a:endParaRPr lang="fr-FR" sz="1200" smtClean="0">
              <a:latin typeface="Arial" charset="0"/>
              <a:cs typeface="Arial" charset="0"/>
            </a:endParaRPr>
          </a:p>
          <a:p>
            <a:r>
              <a:rPr lang="fr-FR" smtClean="0">
                <a:latin typeface="Arial" charset="0"/>
                <a:cs typeface="Arial" charset="0"/>
              </a:rPr>
              <a:t>Droit spécial</a:t>
            </a:r>
          </a:p>
          <a:p>
            <a:endParaRPr lang="fr-FR" sz="1200" smtClean="0">
              <a:latin typeface="Arial" charset="0"/>
              <a:cs typeface="Arial" charset="0"/>
            </a:endParaRPr>
          </a:p>
          <a:p>
            <a:r>
              <a:rPr lang="fr-FR" smtClean="0">
                <a:latin typeface="Arial" charset="0"/>
                <a:cs typeface="Arial" charset="0"/>
              </a:rPr>
              <a:t>Droit de sanctions</a:t>
            </a:r>
          </a:p>
        </p:txBody>
      </p:sp>
      <p:sp>
        <p:nvSpPr>
          <p:cNvPr id="74757" name="Espace réservé de la date 4"/>
          <p:cNvSpPr txBox="1">
            <a:spLocks noGrp="1"/>
          </p:cNvSpPr>
          <p:nvPr/>
        </p:nvSpPr>
        <p:spPr bwMode="auto">
          <a:xfrm>
            <a:off x="611188" y="6237288"/>
            <a:ext cx="936625" cy="365125"/>
          </a:xfrm>
          <a:prstGeom prst="rect">
            <a:avLst/>
          </a:prstGeom>
          <a:noFill/>
          <a:ln w="9525">
            <a:noFill/>
            <a:miter lim="800000"/>
            <a:headEnd/>
            <a:tailEnd/>
          </a:ln>
        </p:spPr>
        <p:txBody>
          <a:bodyPr anchor="ctr"/>
          <a:lstStyle/>
          <a:p>
            <a:fld id="{85A9C07D-FFB1-41BB-8B79-46C27A9E86C5}" type="datetime1">
              <a:rPr lang="fr-FR" sz="1000">
                <a:solidFill>
                  <a:srgbClr val="004C99"/>
                </a:solidFill>
              </a:rPr>
              <a:pPr/>
              <a:t>13/04/2015</a:t>
            </a:fld>
            <a:endParaRPr lang="fr-FR" sz="1000">
              <a:solidFill>
                <a:srgbClr val="004C99"/>
              </a:solidFill>
            </a:endParaRPr>
          </a:p>
        </p:txBody>
      </p:sp>
      <p:sp>
        <p:nvSpPr>
          <p:cNvPr id="74758" name="Espace réservé du pied de page 5"/>
          <p:cNvSpPr txBox="1">
            <a:spLocks noGrp="1"/>
          </p:cNvSpPr>
          <p:nvPr/>
        </p:nvSpPr>
        <p:spPr bwMode="auto">
          <a:xfrm>
            <a:off x="3132138" y="6237288"/>
            <a:ext cx="2895600" cy="365125"/>
          </a:xfrm>
          <a:prstGeom prst="rect">
            <a:avLst/>
          </a:prstGeom>
          <a:noFill/>
          <a:ln w="9525">
            <a:noFill/>
            <a:miter lim="800000"/>
            <a:headEnd/>
            <a:tailEnd/>
          </a:ln>
        </p:spPr>
        <p:txBody>
          <a:bodyPr anchor="ctr"/>
          <a:lstStyle/>
          <a:p>
            <a:pPr algn="ctr"/>
            <a:r>
              <a:rPr lang="fr-FR" sz="1000">
                <a:solidFill>
                  <a:srgbClr val="004C99"/>
                </a:solidFill>
              </a:rPr>
              <a:t>Confidentiel Entreprise</a:t>
            </a:r>
          </a:p>
        </p:txBody>
      </p:sp>
      <p:sp>
        <p:nvSpPr>
          <p:cNvPr id="74759" name="Espace réservé du numéro de diapositive 6"/>
          <p:cNvSpPr txBox="1">
            <a:spLocks noGrp="1"/>
          </p:cNvSpPr>
          <p:nvPr/>
        </p:nvSpPr>
        <p:spPr bwMode="auto">
          <a:xfrm>
            <a:off x="8532813" y="6237288"/>
            <a:ext cx="611187" cy="412750"/>
          </a:xfrm>
          <a:prstGeom prst="rect">
            <a:avLst/>
          </a:prstGeom>
          <a:noFill/>
          <a:ln w="9525">
            <a:noFill/>
            <a:miter lim="800000"/>
            <a:headEnd/>
            <a:tailEnd/>
          </a:ln>
        </p:spPr>
        <p:txBody>
          <a:bodyPr anchor="ctr"/>
          <a:lstStyle/>
          <a:p>
            <a:pPr algn="r"/>
            <a:fld id="{FAA1D99F-A8A1-4622-94F1-3A1133BC7CDE}" type="slidenum">
              <a:rPr lang="fr-FR" sz="1200">
                <a:solidFill>
                  <a:schemeClr val="bg1"/>
                </a:solidFill>
              </a:rPr>
              <a:pPr algn="r"/>
              <a:t>8</a:t>
            </a:fld>
            <a:endParaRPr lang="fr-FR" sz="1200">
              <a:solidFill>
                <a:schemeClr val="bg1"/>
              </a:solidFill>
            </a:endParaRPr>
          </a:p>
        </p:txBody>
      </p:sp>
      <p:pic>
        <p:nvPicPr>
          <p:cNvPr id="74760" name="Picture 2" descr="N:\Dossiers\ALAIN BENSOUSSAN SELAS\BIBLIOTHEQUE ELECTRONIQUE\BASE DES IMAGES\Image\2010 10 09 internet access, keyboard©Patrick Hermans-Fotolia.com BEI 4694652.jpg"/>
          <p:cNvPicPr>
            <a:picLocks noChangeAspect="1" noChangeArrowheads="1"/>
          </p:cNvPicPr>
          <p:nvPr/>
        </p:nvPicPr>
        <p:blipFill>
          <a:blip r:embed="rId2"/>
          <a:srcRect/>
          <a:stretch>
            <a:fillRect/>
          </a:stretch>
        </p:blipFill>
        <p:spPr bwMode="auto">
          <a:xfrm>
            <a:off x="4787900" y="1844675"/>
            <a:ext cx="3887788" cy="337978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p:cNvSpPr>
            <a:spLocks noGrp="1"/>
          </p:cNvSpPr>
          <p:nvPr>
            <p:ph type="title"/>
          </p:nvPr>
        </p:nvSpPr>
        <p:spPr/>
        <p:txBody>
          <a:bodyPr/>
          <a:lstStyle/>
          <a:p>
            <a:r>
              <a:rPr lang="fr-FR" b="1" smtClean="0">
                <a:latin typeface="Arial" charset="0"/>
                <a:cs typeface="Arial" charset="0"/>
              </a:rPr>
              <a:t>Principe 1 = Confiance …</a:t>
            </a:r>
          </a:p>
        </p:txBody>
      </p:sp>
      <p:sp>
        <p:nvSpPr>
          <p:cNvPr id="19458" name="Espace réservé du contenu 2"/>
          <p:cNvSpPr>
            <a:spLocks noGrp="1"/>
          </p:cNvSpPr>
          <p:nvPr>
            <p:ph idx="1"/>
          </p:nvPr>
        </p:nvSpPr>
        <p:spPr/>
        <p:txBody>
          <a:bodyPr/>
          <a:lstStyle/>
          <a:p>
            <a:pPr marL="0" indent="0">
              <a:buFont typeface="Arial" charset="0"/>
              <a:buNone/>
            </a:pPr>
            <a:endParaRPr lang="fr-FR" smtClean="0">
              <a:latin typeface="Arial" charset="0"/>
              <a:cs typeface="Arial" charset="0"/>
            </a:endParaRPr>
          </a:p>
          <a:p>
            <a:pPr marL="0" indent="0"/>
            <a:r>
              <a:rPr lang="fr-FR" smtClean="0">
                <a:latin typeface="Arial" charset="0"/>
                <a:cs typeface="Arial" charset="0"/>
              </a:rPr>
              <a:t> La confiance c’est quoi ? </a:t>
            </a:r>
          </a:p>
          <a:p>
            <a:pPr marL="0" indent="0"/>
            <a:r>
              <a:rPr lang="fr-FR" smtClean="0">
                <a:latin typeface="Arial" charset="0"/>
                <a:cs typeface="Arial" charset="0"/>
              </a:rPr>
              <a:t> L’économie numérique c’est quoi ? </a:t>
            </a:r>
          </a:p>
          <a:p>
            <a:pPr marL="0" indent="0"/>
            <a:r>
              <a:rPr lang="fr-FR" smtClean="0">
                <a:latin typeface="Arial" charset="0"/>
                <a:cs typeface="Arial" charset="0"/>
              </a:rPr>
              <a:t> La confiance de qui envers qui ? </a:t>
            </a:r>
          </a:p>
          <a:p>
            <a:pPr marL="0" indent="0"/>
            <a:r>
              <a:rPr lang="fr-FR" smtClean="0">
                <a:latin typeface="Arial" charset="0"/>
                <a:cs typeface="Arial" charset="0"/>
              </a:rPr>
              <a:t> Une loi « balais »</a:t>
            </a:r>
          </a:p>
        </p:txBody>
      </p:sp>
      <p:sp>
        <p:nvSpPr>
          <p:cNvPr id="19459" name="Espace réservé de la date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B6F8C0-86BA-4F3E-B3A8-30EF737BC177}" type="datetime1">
              <a:rPr lang="fr-FR">
                <a:latin typeface="Arial" charset="0"/>
                <a:cs typeface="Arial" charset="0"/>
              </a:rPr>
              <a:pPr fontAlgn="base">
                <a:spcBef>
                  <a:spcPct val="0"/>
                </a:spcBef>
                <a:spcAft>
                  <a:spcPct val="0"/>
                </a:spcAft>
              </a:pPr>
              <a:t>13/04/2015</a:t>
            </a:fld>
            <a:endParaRPr lang="fr-FR">
              <a:latin typeface="Arial" charset="0"/>
              <a:cs typeface="Arial" charset="0"/>
            </a:endParaRPr>
          </a:p>
        </p:txBody>
      </p:sp>
      <p:sp>
        <p:nvSpPr>
          <p:cNvPr id="19460" name="Espace réservé du pied de page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fr-FR">
                <a:latin typeface="Arial" charset="0"/>
                <a:cs typeface="Arial" charset="0"/>
              </a:rPr>
              <a:t>Confidentiel Entreprise</a:t>
            </a:r>
          </a:p>
        </p:txBody>
      </p:sp>
      <p:sp>
        <p:nvSpPr>
          <p:cNvPr id="19461" name="Espace réservé du numéro de diapositive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92E3D0-2274-4A56-833E-64EDCAAB0A8F}" type="slidenum">
              <a:rPr lang="fr-FR">
                <a:latin typeface="Arial" charset="0"/>
                <a:cs typeface="Arial" charset="0"/>
              </a:rPr>
              <a:pPr fontAlgn="base">
                <a:spcBef>
                  <a:spcPct val="0"/>
                </a:spcBef>
                <a:spcAft>
                  <a:spcPct val="0"/>
                </a:spcAft>
              </a:pPr>
              <a:t>9</a:t>
            </a:fld>
            <a:endParaRPr lang="fr-FR">
              <a:latin typeface="Arial" charset="0"/>
              <a:cs typeface="Arial" charset="0"/>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Lexing_G4">
  <a:themeElements>
    <a:clrScheme name="Lexing_G4">
      <a:dk1>
        <a:srgbClr val="004C99"/>
      </a:dk1>
      <a:lt1>
        <a:srgbClr val="FFFFFF"/>
      </a:lt1>
      <a:dk2>
        <a:srgbClr val="004C99"/>
      </a:dk2>
      <a:lt2>
        <a:srgbClr val="FFFFFF"/>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pPr>
      <a:bodyPr rtlCol="0" anchor="ctr"/>
      <a:lstStyle>
        <a:defPPr algn="l">
          <a:defRPr sz="2800" dirty="0" smtClean="0">
            <a:solidFill>
              <a:srgbClr val="004C99"/>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800" dirty="0" err="1" smtClean="0">
            <a:solidFill>
              <a:srgbClr val="004C99"/>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1736</Words>
  <Application>Microsoft Office PowerPoint</Application>
  <PresentationFormat>Affichage à l'écran (4:3)</PresentationFormat>
  <Paragraphs>581</Paragraphs>
  <Slides>59</Slides>
  <Notes>0</Notes>
  <HiddenSlides>0</HiddenSlides>
  <MMClips>0</MMClips>
  <ScaleCrop>false</ScaleCrop>
  <HeadingPairs>
    <vt:vector size="4" baseType="variant">
      <vt:variant>
        <vt:lpstr>Thème</vt:lpstr>
      </vt:variant>
      <vt:variant>
        <vt:i4>1</vt:i4>
      </vt:variant>
      <vt:variant>
        <vt:lpstr>Titres des diapositives</vt:lpstr>
      </vt:variant>
      <vt:variant>
        <vt:i4>59</vt:i4>
      </vt:variant>
    </vt:vector>
  </HeadingPairs>
  <TitlesOfParts>
    <vt:vector size="60" baseType="lpstr">
      <vt:lpstr>Lexing_G4</vt:lpstr>
      <vt:lpstr>Droit des technologies de l’information et de la communication   Droit de l’Internet</vt:lpstr>
      <vt:lpstr>Le plan</vt:lpstr>
      <vt:lpstr>1. Le socle juridique</vt:lpstr>
      <vt:lpstr>Avant 2004</vt:lpstr>
      <vt:lpstr>Adoption de la LCEN </vt:lpstr>
      <vt:lpstr>Les autres éléments</vt:lpstr>
      <vt:lpstr>Et demain … </vt:lpstr>
      <vt:lpstr>2. Les principes </vt:lpstr>
      <vt:lpstr>Principe 1 = Confiance …</vt:lpstr>
      <vt:lpstr>Principe 2 = Autonomie  </vt:lpstr>
      <vt:lpstr>Principe 3 = Liberté contrôlée</vt:lpstr>
      <vt:lpstr>Principe 4 = Droit spécial</vt:lpstr>
      <vt:lpstr>Présentation PowerPoint</vt:lpstr>
      <vt:lpstr>Principe 5 = Droit de sanctions</vt:lpstr>
      <vt:lpstr>3. Acteurs &amp; responsabilités </vt:lpstr>
      <vt:lpstr>Les « premiers rôles » </vt:lpstr>
      <vt:lpstr>Les « seconds rôles » </vt:lpstr>
      <vt:lpstr>Les autres …  </vt:lpstr>
      <vt:lpstr>Responsabilité des éditeurs…</vt:lpstr>
      <vt:lpstr>Responsabilité accès</vt:lpstr>
      <vt:lpstr>FAI &amp; Hébergeurs – Règles communes  (1)</vt:lpstr>
      <vt:lpstr>Présentation PowerPoint</vt:lpstr>
      <vt:lpstr>Présentation PowerPoint</vt:lpstr>
      <vt:lpstr>Régime spécial … FAI</vt:lpstr>
      <vt:lpstr>Régime spécial … hébergeur </vt:lpstr>
      <vt:lpstr>Mise en œuvre</vt:lpstr>
      <vt:lpstr>Que faire en cas de doute ou de fraude… ?</vt:lpstr>
      <vt:lpstr>Dispositions spéciales …</vt:lpstr>
      <vt:lpstr>Commerçant en ligne </vt:lpstr>
      <vt:lpstr>Tiers certificateur</vt:lpstr>
      <vt:lpstr>Prestataire de Cryptologie</vt:lpstr>
      <vt:lpstr>Les autres … ?  </vt:lpstr>
      <vt:lpstr>4. Procédures adaptées</vt:lpstr>
      <vt:lpstr>Les « procédures internet »</vt:lpstr>
      <vt:lpstr>Procédure sur requête</vt:lpstr>
      <vt:lpstr>Diffamation et Internet</vt:lpstr>
      <vt:lpstr>Le droit de réponse Internet</vt:lpstr>
      <vt:lpstr>Autorités de régulation</vt:lpstr>
      <vt:lpstr>5. Commerce électronique</vt:lpstr>
      <vt:lpstr>Périmètre du commerce électronique</vt:lpstr>
      <vt:lpstr>Principes</vt:lpstr>
      <vt:lpstr> Droit applicable</vt:lpstr>
      <vt:lpstr>Responsabilité renforcée</vt:lpstr>
      <vt:lpstr>Mentions obligatoires</vt:lpstr>
      <vt:lpstr>Typologie des contrats</vt:lpstr>
      <vt:lpstr>Obligations communes </vt:lpstr>
      <vt:lpstr>Contrat clic</vt:lpstr>
      <vt:lpstr>Convention entre professionnels</vt:lpstr>
      <vt:lpstr>6. Publicité et prospection électronique</vt:lpstr>
      <vt:lpstr>Publicité</vt:lpstr>
      <vt:lpstr>Opt in / Opt out </vt:lpstr>
      <vt:lpstr>Principe de base : l’Opt in</vt:lpstr>
      <vt:lpstr>Le principe posé</vt:lpstr>
      <vt:lpstr>Recommandations de la CNIL</vt:lpstr>
      <vt:lpstr>Notion de « produit analogue »</vt:lpstr>
      <vt:lpstr>Sanctions</vt:lpstr>
      <vt:lpstr>7. L’internet d’aujourd’hui et de demain</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ABA</dc:creator>
  <cp:lastModifiedBy>Utilisateur Windows</cp:lastModifiedBy>
  <cp:revision>62</cp:revision>
  <cp:lastPrinted>2013-02-18T10:07:45Z</cp:lastPrinted>
  <dcterms:created xsi:type="dcterms:W3CDTF">2011-09-12T14:29:52Z</dcterms:created>
  <dcterms:modified xsi:type="dcterms:W3CDTF">2015-04-13T07:31:49Z</dcterms:modified>
</cp:coreProperties>
</file>