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9" r:id="rId11"/>
    <p:sldId id="279" r:id="rId12"/>
    <p:sldId id="278" r:id="rId13"/>
    <p:sldId id="277" r:id="rId14"/>
    <p:sldId id="311" r:id="rId15"/>
    <p:sldId id="276" r:id="rId16"/>
    <p:sldId id="275" r:id="rId17"/>
    <p:sldId id="274" r:id="rId18"/>
    <p:sldId id="273" r:id="rId19"/>
    <p:sldId id="272" r:id="rId20"/>
    <p:sldId id="271" r:id="rId21"/>
    <p:sldId id="270" r:id="rId22"/>
    <p:sldId id="281" r:id="rId23"/>
    <p:sldId id="285" r:id="rId24"/>
    <p:sldId id="293" r:id="rId25"/>
    <p:sldId id="292" r:id="rId26"/>
    <p:sldId id="291" r:id="rId27"/>
    <p:sldId id="290" r:id="rId28"/>
    <p:sldId id="289" r:id="rId29"/>
    <p:sldId id="288" r:id="rId30"/>
    <p:sldId id="286" r:id="rId31"/>
    <p:sldId id="284" r:id="rId32"/>
    <p:sldId id="283" r:id="rId33"/>
    <p:sldId id="282" r:id="rId34"/>
    <p:sldId id="280" r:id="rId35"/>
    <p:sldId id="297" r:id="rId36"/>
    <p:sldId id="296" r:id="rId37"/>
    <p:sldId id="295" r:id="rId38"/>
    <p:sldId id="294" r:id="rId39"/>
    <p:sldId id="302" r:id="rId40"/>
    <p:sldId id="268" r:id="rId41"/>
    <p:sldId id="301" r:id="rId42"/>
    <p:sldId id="300" r:id="rId43"/>
    <p:sldId id="306" r:id="rId44"/>
    <p:sldId id="305" r:id="rId45"/>
    <p:sldId id="304" r:id="rId46"/>
    <p:sldId id="303" r:id="rId47"/>
    <p:sldId id="308" r:id="rId48"/>
    <p:sldId id="307" r:id="rId49"/>
    <p:sldId id="299" r:id="rId50"/>
    <p:sldId id="298" r:id="rId51"/>
    <p:sldId id="310" r:id="rId52"/>
    <p:sldId id="309" r:id="rId53"/>
    <p:sldId id="258" r:id="rId54"/>
    <p:sldId id="260" r:id="rId55"/>
    <p:sldId id="312" r:id="rId56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34E5-2CC5-48E8-80F9-81E8052D3FD1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73F3D-77B8-4A02-8D12-A9A8E1934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9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40D9D-020F-4C55-88A0-676700043361}" type="datetimeFigureOut">
              <a:rPr lang="fr-FR" smtClean="0"/>
              <a:pPr/>
              <a:t>13/04/2015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B41F8-624A-4212-BC68-89294B7C02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98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3533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712968" cy="1470025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rgbClr val="004C99"/>
                </a:solidFill>
                <a:latin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304235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134B912-5D16-4BD0-8856-2D40BF9724D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Copyright Lexing 2015 ® Confidentiel Entreprise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09320"/>
            <a:ext cx="611560" cy="412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CD7D83-C7C0-41DE-BDCD-70F2CEC9D67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1560" y="6304235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Copyright Lexing 2015 ® Confidentiel Entreprise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09320"/>
            <a:ext cx="611560" cy="412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CD7D83-C7C0-41DE-BDCD-70F2CEC9D67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304235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6B2B9B8-C1DA-487C-9EFB-A29E32DC981C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Copyright Lexing 2015 ® Confidentiel Entreprise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09320"/>
            <a:ext cx="611560" cy="412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CD7D83-C7C0-41DE-BDCD-70F2CEC9D67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304235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CB25BBB-5A8B-46A9-BF8D-1DE523BE55BD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Copyright Lexing 2015 ® Confidentiel Entreprise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09320"/>
            <a:ext cx="611560" cy="412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CD7D83-C7C0-41DE-BDCD-70F2CEC9D67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\Desktop\Capture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6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err="1" smtClean="0"/>
              <a:t>Cinqième</a:t>
            </a:r>
            <a:r>
              <a:rPr lang="fr-FR" dirty="0" smtClean="0"/>
              <a:t>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304235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864DB7C-BE4C-4644-8308-F02FCC62633C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Copyright Lexing 2015 ® Confidentiel 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09320"/>
            <a:ext cx="611560" cy="412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CD7D83-C7C0-41DE-BDCD-70F2CEC9D67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Picture 3" descr="C:\Users\AD\Pictures\2272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2" y="6005180"/>
            <a:ext cx="609667" cy="62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</p:sldLayoutIdLst>
  <p:transition>
    <p:random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4C9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hyperlink" Target="https://twitter.com/A_Bensoussan" TargetMode="External"/><Relationship Id="rId12" Type="http://schemas.openxmlformats.org/officeDocument/2006/relationships/hyperlink" Target="http://fr-fr.facebook.com/pages/Alain-Bensoussan-Avocats/15833332751658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ain-bensoussan@lexing.eu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www.alain-bensoussan.com/" TargetMode="External"/><Relationship Id="rId10" Type="http://schemas.openxmlformats.org/officeDocument/2006/relationships/image" Target="../media/image15.jpeg"/><Relationship Id="rId4" Type="http://schemas.openxmlformats.org/officeDocument/2006/relationships/hyperlink" Target="mailto:paris@alain-bensoussan.com" TargetMode="External"/><Relationship Id="rId9" Type="http://schemas.openxmlformats.org/officeDocument/2006/relationships/hyperlink" Target="https://twitter.com/AB_Avocats" TargetMode="External"/><Relationship Id="rId1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EE9FBF-448C-4A5C-8BA3-66A0BBB75886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Lexing 2015 ®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0" y="1796790"/>
            <a:ext cx="91440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rgbClr val="004C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fr-FR" dirty="0" smtClean="0"/>
              <a:t>Droit des communications </a:t>
            </a:r>
          </a:p>
          <a:p>
            <a:pPr algn="ctr"/>
            <a:r>
              <a:rPr lang="fr-FR" dirty="0" smtClean="0"/>
              <a:t>électroniques</a:t>
            </a:r>
            <a:endParaRPr lang="fr-FR" dirty="0"/>
          </a:p>
        </p:txBody>
      </p:sp>
      <p:pic>
        <p:nvPicPr>
          <p:cNvPr id="17" name="Picture 67" descr="S:\2014-07-17-Lexing-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930" y="363500"/>
            <a:ext cx="734886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6807619" y="4625656"/>
            <a:ext cx="2007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fr-FR" sz="2000" dirty="0" smtClean="0">
                <a:solidFill>
                  <a:srgbClr val="004C99"/>
                </a:solidFill>
              </a:rPr>
              <a:t>Frédéric Forster</a:t>
            </a:r>
          </a:p>
          <a:p>
            <a:pPr algn="ctr">
              <a:buNone/>
            </a:pPr>
            <a:r>
              <a:rPr lang="fr-FR" sz="2000" b="0" dirty="0" smtClean="0">
                <a:solidFill>
                  <a:srgbClr val="004C99"/>
                </a:solidFill>
              </a:rPr>
              <a:t>13 04 2015</a:t>
            </a:r>
            <a:endParaRPr lang="fr-FR" sz="2000" b="0" dirty="0">
              <a:solidFill>
                <a:srgbClr val="004C99"/>
              </a:solidFill>
            </a:endParaRPr>
          </a:p>
        </p:txBody>
      </p:sp>
      <p:pic>
        <p:nvPicPr>
          <p:cNvPr id="20" name="Picture 2" descr="C:\Users\AD\Pictures\ABA\Dym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69" y="363500"/>
            <a:ext cx="576403" cy="10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\Desktop\Image\Concept Communication Technology Interface@alex_aldo - Fotoli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87" y="2885654"/>
            <a:ext cx="3824825" cy="24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12340"/>
            <a:ext cx="1734518" cy="173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DA3144-B078-42C4-9A56-3C017E590162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050"/>
          <p:cNvSpPr txBox="1">
            <a:spLocks noChangeArrowheads="1"/>
          </p:cNvSpPr>
          <p:nvPr/>
        </p:nvSpPr>
        <p:spPr>
          <a:xfrm>
            <a:off x="635000" y="20304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Transposition du « paquet télécoms »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Modification du code des postes et télécommunications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Modification de la loi du 30 septembre 1986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Harmonisation juridique et simplification des règles</a:t>
            </a:r>
          </a:p>
        </p:txBody>
      </p:sp>
      <p:sp>
        <p:nvSpPr>
          <p:cNvPr id="10" name="Rectangle 2052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1.2 La réforme de 2004 (1)</a:t>
            </a:r>
          </a:p>
        </p:txBody>
      </p:sp>
      <p:sp>
        <p:nvSpPr>
          <p:cNvPr id="11" name="Rectangle 2054"/>
          <p:cNvSpPr>
            <a:spLocks noGrp="1" noChangeArrowheads="1"/>
          </p:cNvSpPr>
          <p:nvPr>
            <p:ph type="title"/>
          </p:nvPr>
        </p:nvSpPr>
        <p:spPr>
          <a:xfrm>
            <a:off x="466725" y="990600"/>
            <a:ext cx="8181975" cy="1143000"/>
          </a:xfrm>
          <a:noFill/>
        </p:spPr>
        <p:txBody>
          <a:bodyPr/>
          <a:lstStyle/>
          <a:p>
            <a:r>
              <a:rPr lang="fr-FR" altLang="fr-FR" smtClean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66993069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C55398-7C16-40F0-8D1B-BCCDF094E95B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5000" y="20431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Prise en compte de la vitesse des évolutions commerciales et technologiques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Notamment la convergence des secteurs des télécommunications, des médias …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Modifications du code 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Définition des communications électroniques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466725" y="990600"/>
            <a:ext cx="8181975" cy="1143000"/>
          </a:xfrm>
        </p:spPr>
        <p:txBody>
          <a:bodyPr/>
          <a:lstStyle/>
          <a:p>
            <a:r>
              <a:rPr lang="fr-FR" altLang="fr-FR" smtClean="0"/>
              <a:t>Objectifs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1.2 La réforme de 2004 (2)</a:t>
            </a:r>
          </a:p>
        </p:txBody>
      </p:sp>
    </p:spTree>
    <p:extLst>
      <p:ext uri="{BB962C8B-B14F-4D97-AF65-F5344CB8AC3E}">
        <p14:creationId xmlns:p14="http://schemas.microsoft.com/office/powerpoint/2010/main" val="285778380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B98294D-3E9E-4E6F-81D1-150F21BA6CA6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5000" y="20558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La LCEN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r-FR" altLang="fr-FR" smtClean="0"/>
              <a:t>Collectivités territoriales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r-FR" altLang="fr-FR" smtClean="0"/>
              <a:t>Couverture territoriale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Loi informatique et libertés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Loi sécurité intérieure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Loi relative au secret des correspondances </a:t>
            </a:r>
            <a:br>
              <a:rPr lang="fr-FR" altLang="fr-FR" smtClean="0"/>
            </a:br>
            <a:endParaRPr lang="fr-FR" altLang="fr-FR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466725" y="990600"/>
            <a:ext cx="8181975" cy="1143000"/>
          </a:xfrm>
        </p:spPr>
        <p:txBody>
          <a:bodyPr/>
          <a:lstStyle/>
          <a:p>
            <a:r>
              <a:rPr lang="fr-FR" altLang="fr-FR" smtClean="0"/>
              <a:t>Réglementations associées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1.2 La réforme de 2004 (3)</a:t>
            </a:r>
          </a:p>
        </p:txBody>
      </p:sp>
    </p:spTree>
    <p:extLst>
      <p:ext uri="{BB962C8B-B14F-4D97-AF65-F5344CB8AC3E}">
        <p14:creationId xmlns:p14="http://schemas.microsoft.com/office/powerpoint/2010/main" val="597776820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71DBFA-CBEE-4CE9-AA6A-720313B89792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>
            <a:normAutofit/>
          </a:bodyPr>
          <a:lstStyle/>
          <a:p>
            <a:r>
              <a:rPr lang="fr-FR" altLang="fr-FR" dirty="0" smtClean="0"/>
              <a:t>1.3 Le deuxième « paquet » télécom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81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dirty="0" smtClean="0"/>
              <a:t>Précise et complète la réglementation en vigueur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fr-FR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Principales dispositions : 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dirty="0" smtClean="0"/>
              <a:t>Affirmation de la neutralité de l’internet ;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dirty="0" smtClean="0"/>
              <a:t>Obligation pour les opérateurs d’informer leurs clients et les autorités nationales des incidents affectant la sécurité de la protection des données à caractère personnel ; 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dirty="0" smtClean="0"/>
              <a:t>Renforcement de l’indépendance des autorités de régulation nationales vis à vis des pouvoirs politiques ; 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dirty="0" smtClean="0"/>
              <a:t>Création de l’Organe des régulateurs européens des communications électroniques (ORECE)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r-FR" altLang="fr-FR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Transposition en droit interne en 2011 (ord. du 24-8-2011) </a:t>
            </a:r>
          </a:p>
        </p:txBody>
      </p:sp>
    </p:spTree>
    <p:extLst>
      <p:ext uri="{BB962C8B-B14F-4D97-AF65-F5344CB8AC3E}">
        <p14:creationId xmlns:p14="http://schemas.microsoft.com/office/powerpoint/2010/main" val="775192485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1.4 Un troisième « paquet » télécom en perspective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Principales propositions </a:t>
            </a:r>
          </a:p>
          <a:p>
            <a:pPr marL="361950" indent="266700" algn="just">
              <a:lnSpc>
                <a:spcPct val="200000"/>
              </a:lnSpc>
            </a:pPr>
            <a:r>
              <a:rPr lang="fr-FR" sz="2400" dirty="0" smtClean="0"/>
              <a:t>Création d’une autorisation unique pour les opérateurs ;</a:t>
            </a:r>
          </a:p>
          <a:p>
            <a:pPr marL="361950" indent="266700" algn="just">
              <a:lnSpc>
                <a:spcPct val="200000"/>
              </a:lnSpc>
            </a:pPr>
            <a:r>
              <a:rPr lang="fr-FR" sz="2400" dirty="0" smtClean="0"/>
              <a:t>Renforcement de la neutralité du net ;</a:t>
            </a:r>
          </a:p>
          <a:p>
            <a:pPr marL="361950" indent="266700" algn="just">
              <a:lnSpc>
                <a:spcPct val="200000"/>
              </a:lnSpc>
            </a:pPr>
            <a:r>
              <a:rPr lang="fr-FR" sz="2400" dirty="0" smtClean="0"/>
              <a:t>Harmonisation du droit des consommateurs ;</a:t>
            </a:r>
          </a:p>
          <a:p>
            <a:pPr marL="361950" indent="266700">
              <a:lnSpc>
                <a:spcPct val="200000"/>
              </a:lnSpc>
              <a:tabLst>
                <a:tab pos="628650" algn="l"/>
              </a:tabLst>
            </a:pPr>
            <a:r>
              <a:rPr lang="fr-FR" sz="2400" dirty="0" smtClean="0"/>
              <a:t>Suppression totale ou partielle des frais d’itinérance ;</a:t>
            </a:r>
          </a:p>
          <a:p>
            <a:pPr marL="628650" indent="-266700" algn="just">
              <a:lnSpc>
                <a:spcPct val="200000"/>
              </a:lnSpc>
            </a:pPr>
            <a:r>
              <a:rPr lang="fr-FR" sz="2400" dirty="0" smtClean="0"/>
              <a:t>Coordination de la gestion des fréquences (calendriers, durée, etc.) sauf </a:t>
            </a:r>
            <a:r>
              <a:rPr lang="fr-FR" sz="2400" smtClean="0"/>
              <a:t>ordre public.</a:t>
            </a:r>
            <a:endParaRPr lang="fr-FR" sz="24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Copyright Lexing 2015 ® Confidentiel Entreprise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08811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DE6EB5-398C-4971-845B-AD79924B1B9C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27050" y="14081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Contexte</a:t>
            </a:r>
          </a:p>
          <a:p>
            <a:pPr lvl="1">
              <a:buFont typeface="Arial" charset="0"/>
              <a:buChar char="•"/>
            </a:pPr>
            <a:r>
              <a:rPr lang="fr-FR" altLang="fr-FR" sz="2000" smtClean="0"/>
              <a:t>Le service public pouvait-il être garanti dans un contexte concurrentiel ?</a:t>
            </a:r>
          </a:p>
          <a:p>
            <a:pPr lvl="1">
              <a:buFont typeface="Arial" charset="0"/>
              <a:buChar char="•"/>
            </a:pPr>
            <a:endParaRPr lang="fr-FR" altLang="fr-FR" sz="1000" smtClean="0"/>
          </a:p>
          <a:p>
            <a:r>
              <a:rPr lang="fr-FR" altLang="fr-FR" smtClean="0"/>
              <a:t>Contenu</a:t>
            </a:r>
          </a:p>
          <a:p>
            <a:pPr lvl="1">
              <a:buFont typeface="Arial" charset="0"/>
              <a:buChar char="•"/>
            </a:pPr>
            <a:r>
              <a:rPr lang="fr-FR" altLang="fr-FR" sz="2000" smtClean="0"/>
              <a:t>Doit-il inclure le la téléphonie mobile ou l’accès haut débit ? La réponse est négative lors de chaque réforme</a:t>
            </a:r>
          </a:p>
          <a:p>
            <a:endParaRPr lang="fr-FR" altLang="fr-FR" sz="1000" smtClean="0"/>
          </a:p>
          <a:p>
            <a:r>
              <a:rPr lang="fr-FR" altLang="fr-FR" smtClean="0"/>
              <a:t>Fourniture du service universel (SU)</a:t>
            </a:r>
          </a:p>
          <a:p>
            <a:endParaRPr lang="fr-FR" altLang="fr-FR" sz="1000" smtClean="0"/>
          </a:p>
          <a:p>
            <a:r>
              <a:rPr lang="fr-FR" altLang="fr-FR" smtClean="0"/>
              <a:t>Financement</a:t>
            </a:r>
          </a:p>
          <a:p>
            <a:pPr lvl="1">
              <a:buFont typeface="Arial" charset="0"/>
              <a:buChar char="•"/>
            </a:pPr>
            <a:r>
              <a:rPr lang="fr-FR" altLang="fr-FR" sz="2000" smtClean="0"/>
              <a:t>Alors que le service public s'autofinance en principe par le jeu des péréquations tarifaires (les services rentables finançant services non rentables), le SU est financé grâce notamment à la contribution de tous les opérateurs</a:t>
            </a:r>
            <a:endParaRPr lang="fr-FR" altLang="fr-FR" sz="280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1.5 </a:t>
            </a:r>
            <a:r>
              <a:rPr lang="fr-FR" altLang="fr-FR" sz="3200" b="1" dirty="0"/>
              <a:t>Le service public des CE (1)</a:t>
            </a:r>
          </a:p>
        </p:txBody>
      </p:sp>
    </p:spTree>
    <p:extLst>
      <p:ext uri="{BB962C8B-B14F-4D97-AF65-F5344CB8AC3E}">
        <p14:creationId xmlns:p14="http://schemas.microsoft.com/office/powerpoint/2010/main" val="46245326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0F953A6-2283-4361-A326-3CB702FBD134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11788" y="48006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>
                <a:solidFill>
                  <a:schemeClr val="bg1"/>
                </a:solidFill>
                <a:latin typeface="Tahoma" pitchFamily="34" charset="0"/>
              </a:rPr>
              <a:t>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8600" y="381000"/>
            <a:ext cx="792163" cy="5688013"/>
          </a:xfrm>
          <a:prstGeom prst="rect">
            <a:avLst/>
          </a:prstGeom>
          <a:solidFill>
            <a:srgbClr val="B32E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V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000" b="1">
              <a:solidFill>
                <a:schemeClr val="bg1"/>
              </a:solidFill>
              <a:latin typeface="Tahom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U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b="1">
                <a:solidFill>
                  <a:schemeClr val="bg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5486400" y="2743200"/>
            <a:ext cx="2133600" cy="1371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Services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obligatoires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486400" y="4419600"/>
            <a:ext cx="2133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Missions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d’intérêt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général</a:t>
            </a: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486400" y="1143000"/>
            <a:ext cx="2133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Service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Universel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29200" y="381000"/>
            <a:ext cx="3048000" cy="609600"/>
          </a:xfrm>
          <a:prstGeom prst="rect">
            <a:avLst/>
          </a:prstGeom>
          <a:solidFill>
            <a:srgbClr val="B32E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410200" y="381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b="1">
                <a:solidFill>
                  <a:schemeClr val="bg1"/>
                </a:solidFill>
              </a:rPr>
              <a:t>Composantes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62000" y="381000"/>
            <a:ext cx="3048000" cy="609600"/>
          </a:xfrm>
          <a:prstGeom prst="rect">
            <a:avLst/>
          </a:prstGeom>
          <a:solidFill>
            <a:srgbClr val="B32E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990600" y="4572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b="1">
                <a:solidFill>
                  <a:schemeClr val="bg1"/>
                </a:solidFill>
              </a:rPr>
              <a:t>Principes</a:t>
            </a: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295400" y="1143000"/>
            <a:ext cx="2133600" cy="13716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Égalité</a:t>
            </a: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1295400" y="2743200"/>
            <a:ext cx="2133600" cy="13716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Continuité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1295400" y="4419600"/>
            <a:ext cx="2133600" cy="13716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tx1"/>
                </a:solidFill>
              </a:rPr>
              <a:t>Adaptabilité</a:t>
            </a:r>
          </a:p>
        </p:txBody>
      </p:sp>
    </p:spTree>
    <p:extLst>
      <p:ext uri="{BB962C8B-B14F-4D97-AF65-F5344CB8AC3E}">
        <p14:creationId xmlns:p14="http://schemas.microsoft.com/office/powerpoint/2010/main" val="33157351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A4224E8-D3F0-4B1A-946D-38C899567278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14400" y="4648200"/>
            <a:ext cx="7239000" cy="685800"/>
          </a:xfrm>
          <a:prstGeom prst="rect">
            <a:avLst/>
          </a:prstGeom>
          <a:solidFill>
            <a:srgbClr val="B32E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638800"/>
            <a:ext cx="7239000" cy="685800"/>
          </a:xfrm>
          <a:prstGeom prst="rect">
            <a:avLst/>
          </a:prstGeom>
          <a:solidFill>
            <a:srgbClr val="B32E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solidFill>
                  <a:schemeClr val="bg1"/>
                </a:solidFill>
                <a:latin typeface="Tahoma" pitchFamily="34" charset="0"/>
              </a:rPr>
              <a:t>Service Universel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05000" y="47244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b="1">
                <a:solidFill>
                  <a:schemeClr val="bg1"/>
                </a:solidFill>
                <a:latin typeface="Tahoma" pitchFamily="34" charset="0"/>
              </a:rPr>
              <a:t>Ensemble de services minimal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14400" y="3429000"/>
            <a:ext cx="4267200" cy="990600"/>
          </a:xfrm>
          <a:prstGeom prst="rect">
            <a:avLst/>
          </a:prstGeom>
          <a:solidFill>
            <a:srgbClr val="FFD1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Service téléphonique de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qualité à un prix abordable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752600" y="2514600"/>
            <a:ext cx="4114800" cy="990600"/>
          </a:xfrm>
          <a:prstGeom prst="rect">
            <a:avLst/>
          </a:prstGeom>
          <a:solidFill>
            <a:srgbClr val="FFD1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Service de renseignement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et annuaire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343400" y="762000"/>
            <a:ext cx="3733800" cy="990600"/>
          </a:xfrm>
          <a:prstGeom prst="rect">
            <a:avLst/>
          </a:prstGeom>
          <a:solidFill>
            <a:srgbClr val="FFD1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Mesures particulières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pour les handicapés</a:t>
            </a:r>
            <a:r>
              <a:rPr lang="fr-FR" altLang="fr-FR">
                <a:solidFill>
                  <a:schemeClr val="folHlin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124200" y="1676400"/>
            <a:ext cx="3733800" cy="990600"/>
          </a:xfrm>
          <a:prstGeom prst="rect">
            <a:avLst/>
          </a:prstGeom>
          <a:solidFill>
            <a:srgbClr val="FFD1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Accès à des cabines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>
                <a:latin typeface="Tahoma" pitchFamily="34" charset="0"/>
              </a:rPr>
              <a:t> téléphoniques sur le DP</a:t>
            </a:r>
            <a:r>
              <a:rPr lang="fr-FR" altLang="fr-FR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03891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8D6B715-CAF2-428E-9D31-D9462FDE4E4F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881286"/>
            <a:ext cx="8245475" cy="1143000"/>
          </a:xfrm>
        </p:spPr>
        <p:txBody>
          <a:bodyPr/>
          <a:lstStyle/>
          <a:p>
            <a:r>
              <a:rPr lang="fr-FR" altLang="fr-FR" sz="3000" dirty="0" smtClean="0"/>
              <a:t>Service public des CE Fourniture du SU (1)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20177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Fin du monopole de l’opérateur public</a:t>
            </a:r>
          </a:p>
          <a:p>
            <a:r>
              <a:rPr lang="fr-FR" altLang="fr-FR" smtClean="0"/>
              <a:t>Ouverture à la concurrence du SU</a:t>
            </a:r>
          </a:p>
          <a:p>
            <a:r>
              <a:rPr lang="fr-FR" altLang="fr-FR" smtClean="0"/>
              <a:t>Appels à candidature</a:t>
            </a:r>
          </a:p>
          <a:p>
            <a:r>
              <a:rPr lang="fr-FR" altLang="fr-FR" smtClean="0"/>
              <a:t>Critères de choix</a:t>
            </a:r>
          </a:p>
          <a:p>
            <a:pPr lvl="1">
              <a:buFontTx/>
              <a:buChar char="•"/>
            </a:pPr>
            <a:r>
              <a:rPr lang="fr-FR" altLang="fr-FR" smtClean="0"/>
              <a:t>Capacité du candidat à assurer la fourniture sur l’ensemble du territoire national</a:t>
            </a:r>
          </a:p>
          <a:p>
            <a:pPr lvl="1">
              <a:buFontTx/>
              <a:buChar char="•"/>
            </a:pPr>
            <a:r>
              <a:rPr lang="fr-FR" altLang="fr-FR" smtClean="0"/>
              <a:t>Conditions techniques et tarifaires</a:t>
            </a:r>
          </a:p>
          <a:p>
            <a:pPr lvl="1">
              <a:buFontTx/>
              <a:buChar char="•"/>
            </a:pPr>
            <a:r>
              <a:rPr lang="fr-FR" altLang="fr-FR" smtClean="0"/>
              <a:t>Le cas échéant, coût net de fourniture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1.5 </a:t>
            </a:r>
            <a:r>
              <a:rPr lang="fr-FR" altLang="fr-FR" sz="3200" b="1" dirty="0"/>
              <a:t>Le service public des CE (4)</a:t>
            </a:r>
          </a:p>
        </p:txBody>
      </p:sp>
    </p:spTree>
    <p:extLst>
      <p:ext uri="{BB962C8B-B14F-4D97-AF65-F5344CB8AC3E}">
        <p14:creationId xmlns:p14="http://schemas.microsoft.com/office/powerpoint/2010/main" val="311814378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E7A99B4-6B67-4122-9E96-B5D3CBE98678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59" y="900113"/>
            <a:ext cx="8245475" cy="1143000"/>
          </a:xfrm>
        </p:spPr>
        <p:txBody>
          <a:bodyPr/>
          <a:lstStyle/>
          <a:p>
            <a:r>
              <a:rPr lang="fr-FR" altLang="fr-FR" sz="3000" dirty="0" smtClean="0"/>
              <a:t>Service public des CE Fourniture du SU (2)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20431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dirty="0" smtClean="0"/>
              <a:t>Fonds de service universel des communications électroniques</a:t>
            </a:r>
          </a:p>
          <a:p>
            <a:pPr>
              <a:lnSpc>
                <a:spcPct val="90000"/>
              </a:lnSpc>
            </a:pPr>
            <a:endParaRPr lang="fr-FR" altLang="fr-FR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Confié à la Caisse des dépôts et consignations (gestion et recouvrement)</a:t>
            </a:r>
          </a:p>
          <a:p>
            <a:pPr>
              <a:lnSpc>
                <a:spcPct val="90000"/>
              </a:lnSpc>
            </a:pPr>
            <a:endParaRPr lang="fr-FR" altLang="fr-FR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Contributions des opérateurs et montant des reversements déterminés par l’</a:t>
            </a:r>
            <a:r>
              <a:rPr lang="fr-FR" altLang="fr-FR" dirty="0" err="1" smtClean="0"/>
              <a:t>Arcep</a:t>
            </a:r>
            <a:endParaRPr lang="fr-FR" altLang="fr-FR" dirty="0" smtClean="0"/>
          </a:p>
          <a:p>
            <a:pPr>
              <a:lnSpc>
                <a:spcPct val="90000"/>
              </a:lnSpc>
            </a:pPr>
            <a:endParaRPr lang="fr-FR" altLang="fr-FR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Comptabilité approprié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1.5 </a:t>
            </a:r>
            <a:r>
              <a:rPr lang="fr-FR" altLang="fr-FR" sz="3200" b="1" dirty="0"/>
              <a:t>Le service public des CE (5)</a:t>
            </a:r>
          </a:p>
        </p:txBody>
      </p:sp>
    </p:spTree>
    <p:extLst>
      <p:ext uri="{BB962C8B-B14F-4D97-AF65-F5344CB8AC3E}">
        <p14:creationId xmlns:p14="http://schemas.microsoft.com/office/powerpoint/2010/main" val="24898325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000" smtClean="0"/>
              <a:t>Introduction (1)</a:t>
            </a:r>
          </a:p>
        </p:txBody>
      </p:sp>
      <p:sp>
        <p:nvSpPr>
          <p:cNvPr id="9" name="Rectangle 1031"/>
          <p:cNvSpPr>
            <a:spLocks noGrp="1" noChangeArrowheads="1"/>
          </p:cNvSpPr>
          <p:nvPr>
            <p:ph sz="half" idx="1"/>
          </p:nvPr>
        </p:nvSpPr>
        <p:spPr>
          <a:xfrm>
            <a:off x="457200" y="1340768"/>
            <a:ext cx="8003232" cy="4785395"/>
          </a:xfrm>
        </p:spPr>
        <p:txBody>
          <a:bodyPr>
            <a:normAutofit fontScale="92500" lnSpcReduction="20000"/>
          </a:bodyPr>
          <a:lstStyle/>
          <a:p>
            <a:pPr marL="361950" indent="-180975"/>
            <a:r>
              <a:rPr lang="fr-FR" altLang="fr-FR" b="1" dirty="0" smtClean="0"/>
              <a:t>Contexte</a:t>
            </a:r>
          </a:p>
          <a:p>
            <a:pPr marL="542925" lvl="2" indent="-180975" algn="just"/>
            <a:r>
              <a:rPr lang="fr-FR" altLang="fr-FR" dirty="0" smtClean="0"/>
              <a:t>Du droit des télécoms au droit des communications électroniques</a:t>
            </a:r>
          </a:p>
          <a:p>
            <a:pPr marL="542925" lvl="2" indent="-180975" algn="just"/>
            <a:r>
              <a:rPr lang="fr-FR" altLang="fr-FR" dirty="0" smtClean="0"/>
              <a:t>Des droits inscrits dans un processus de convergence : une adaptation continue à la convergence des technologies et des usages </a:t>
            </a:r>
          </a:p>
          <a:p>
            <a:pPr marL="714375" lvl="2" indent="-352425" algn="just">
              <a:buNone/>
            </a:pPr>
            <a:endParaRPr lang="fr-FR" altLang="fr-FR" dirty="0" smtClean="0"/>
          </a:p>
          <a:p>
            <a:pPr marL="361950" indent="-180975"/>
            <a:r>
              <a:rPr lang="fr-FR" altLang="fr-FR" b="1" dirty="0" smtClean="0"/>
              <a:t>Enjeux</a:t>
            </a:r>
          </a:p>
          <a:p>
            <a:pPr marL="542925" lvl="2" indent="-180975" algn="just"/>
            <a:r>
              <a:rPr lang="fr-FR" altLang="fr-FR" dirty="0" smtClean="0"/>
              <a:t>Des activités ouvertes à la concurrence</a:t>
            </a:r>
          </a:p>
          <a:p>
            <a:pPr marL="542925" lvl="2" indent="-180975" algn="just"/>
            <a:r>
              <a:rPr lang="fr-FR" altLang="fr-FR" dirty="0" smtClean="0"/>
              <a:t>Un secteur en voie de consolidation</a:t>
            </a:r>
          </a:p>
          <a:p>
            <a:pPr marL="714375" lvl="2" indent="-352425" algn="just">
              <a:buNone/>
            </a:pPr>
            <a:endParaRPr lang="fr-FR" altLang="fr-FR" dirty="0" smtClean="0"/>
          </a:p>
          <a:p>
            <a:pPr marL="361950" indent="-180975" algn="just"/>
            <a:r>
              <a:rPr lang="fr-FR" altLang="fr-FR" b="1" dirty="0" smtClean="0"/>
              <a:t>Défis</a:t>
            </a:r>
          </a:p>
          <a:p>
            <a:pPr marL="542925" lvl="2" indent="-180975" algn="just"/>
            <a:r>
              <a:rPr lang="fr-FR" altLang="fr-FR" dirty="0" smtClean="0"/>
              <a:t>La conciliation entre le marché et l’intérêt général</a:t>
            </a:r>
          </a:p>
          <a:p>
            <a:pPr marL="542925" lvl="2" indent="-180975" algn="just"/>
            <a:r>
              <a:rPr lang="fr-FR" altLang="fr-FR" dirty="0"/>
              <a:t>L</a:t>
            </a:r>
            <a:r>
              <a:rPr lang="fr-FR" altLang="fr-FR" dirty="0" smtClean="0"/>
              <a:t>a régulation n’est pas un processus déterministe (du monopole au marché), mais un processus adaptatif dépendant de l’évolution des technologies et des usages</a:t>
            </a:r>
          </a:p>
          <a:p>
            <a:pPr lvl="2"/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268067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8355E7-E9D4-4466-A979-4CB69D87944E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2200"/>
            <a:ext cx="8245475" cy="546100"/>
          </a:xfrm>
        </p:spPr>
        <p:txBody>
          <a:bodyPr>
            <a:normAutofit fontScale="90000"/>
          </a:bodyPr>
          <a:lstStyle/>
          <a:p>
            <a:r>
              <a:rPr lang="fr-FR" altLang="fr-FR" sz="3000" smtClean="0"/>
              <a:t>Service public des CE Fourniture du SU (3)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20431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fr-FR" smtClean="0"/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1.5 </a:t>
            </a:r>
            <a:r>
              <a:rPr lang="fr-FR" altLang="fr-FR" sz="3200" b="1" dirty="0"/>
              <a:t>Le service public des CE (5)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78536"/>
              </p:ext>
            </p:extLst>
          </p:nvPr>
        </p:nvGraphicFramePr>
        <p:xfrm>
          <a:off x="749300" y="1701800"/>
          <a:ext cx="7999412" cy="4581526"/>
        </p:xfrm>
        <a:graphic>
          <a:graphicData uri="http://schemas.openxmlformats.org/drawingml/2006/table">
            <a:tbl>
              <a:tblPr firstRow="1" firstCol="1" bandRow="1"/>
              <a:tblGrid>
                <a:gridCol w="2666181"/>
                <a:gridCol w="2666181"/>
                <a:gridCol w="2667050"/>
              </a:tblGrid>
              <a:tr h="640170">
                <a:tc gridSpan="3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Article L 35-1 et suivants du CPCE</a:t>
                      </a:r>
                      <a:endParaRPr lang="fr-F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 </a:t>
                      </a:r>
                      <a:endParaRPr lang="fr-F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3900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Composante « service téléphonique »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Composante « annuaire universel » et « service de renseignements »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Composante « </a:t>
                      </a:r>
                      <a:r>
                        <a:rPr lang="fr-FR" sz="1600" dirty="0" err="1">
                          <a:effectLst/>
                          <a:latin typeface="Calibri"/>
                          <a:ea typeface="MS Mincho"/>
                          <a:cs typeface="Times New Roman"/>
                        </a:rPr>
                        <a:t>publiphonie</a:t>
                      </a: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 »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21701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Arrêté du 31 octobre 2013 portant désignation de l’opérateur chargé de fournir les prestations « raccordement » » et « service téléphonique » de la composante du service universel prévue au 1o de l’article L 35-1 du CPCE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Arrêté du 6 décembre 2012 portant désignation de l'opérateur chargé de fournir l'annuaire d'abonnés sous forme imprimée au titre de la composante du service universel prévue au 2° de l'article L 35-1 du CPCE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Arrêté du 14 février 2012 portant désignation de l'opérateur chargé de fournir la composante du service universel prévue au 3° de l'article L 35-1 du CPCE (</a:t>
                      </a:r>
                      <a:r>
                        <a:rPr lang="fr-FR" sz="1600" dirty="0" err="1">
                          <a:effectLst/>
                          <a:latin typeface="Calibri"/>
                          <a:ea typeface="MS Mincho"/>
                          <a:cs typeface="Times New Roman"/>
                        </a:rPr>
                        <a:t>publiphonie</a:t>
                      </a: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)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33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Prestataire de la composante : société Orange désignée pour une durée de 3 ans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Prestataire de la composante : société </a:t>
                      </a:r>
                      <a:r>
                        <a:rPr lang="fr-FR" sz="1600" dirty="0" err="1">
                          <a:effectLst/>
                          <a:latin typeface="Calibri"/>
                          <a:ea typeface="MS Mincho"/>
                          <a:cs typeface="Times New Roman"/>
                        </a:rPr>
                        <a:t>PagesJaunes</a:t>
                      </a: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 désignée pour une durée de 2 ans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Prestataire de la composante : société France Télécom désignée pour une durée de 2 ans</a:t>
                      </a: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47825" y="23352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fr-FR" altLang="fr-F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6192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58B811-F20F-4EE9-A2D6-CA8013282DEF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2200"/>
            <a:ext cx="8245475" cy="1143000"/>
          </a:xfrm>
        </p:spPr>
        <p:txBody>
          <a:bodyPr/>
          <a:lstStyle/>
          <a:p>
            <a:r>
              <a:rPr lang="fr-FR" altLang="fr-FR" smtClean="0"/>
              <a:t>L’interconnexion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20558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Obligation légale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r-FR" altLang="fr-FR" smtClean="0"/>
              <a:t>Faire droit aux demandes raisonnables et justifiées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Droit de refus légitimé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Cadre contractuel pré-défini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r-FR" altLang="fr-FR" smtClean="0"/>
              <a:t>Convention de droit privé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Intervention possible Arcep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1.6 </a:t>
            </a:r>
            <a:r>
              <a:rPr lang="fr-FR" altLang="fr-FR" sz="3200" b="1" dirty="0"/>
              <a:t>Les autres grands principes (1)</a:t>
            </a:r>
          </a:p>
        </p:txBody>
      </p:sp>
    </p:spTree>
    <p:extLst>
      <p:ext uri="{BB962C8B-B14F-4D97-AF65-F5344CB8AC3E}">
        <p14:creationId xmlns:p14="http://schemas.microsoft.com/office/powerpoint/2010/main" val="236362301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2746C14-23DB-453A-82BA-198F011566D3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1" y="909861"/>
            <a:ext cx="8531547" cy="1143000"/>
          </a:xfrm>
        </p:spPr>
        <p:txBody>
          <a:bodyPr>
            <a:normAutofit/>
          </a:bodyPr>
          <a:lstStyle/>
          <a:p>
            <a:r>
              <a:rPr lang="fr-FR" altLang="fr-FR" sz="2800" dirty="0" smtClean="0"/>
              <a:t>L’intervention directe des collectivités locales (1)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27050" y="1988840"/>
            <a:ext cx="8269288" cy="439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/>
              <a:t>Les lois relatives à l’aménagement du territoire</a:t>
            </a:r>
          </a:p>
          <a:p>
            <a:r>
              <a:rPr lang="fr-FR" altLang="fr-FR" dirty="0" smtClean="0"/>
              <a:t>Notion d’intérêt général</a:t>
            </a:r>
          </a:p>
          <a:p>
            <a:r>
              <a:rPr lang="fr-FR" altLang="fr-FR" dirty="0" smtClean="0"/>
              <a:t>Réseaux (CGCT art. L 1425-1) </a:t>
            </a:r>
          </a:p>
          <a:p>
            <a:pPr lvl="1">
              <a:buFontTx/>
              <a:buChar char="•"/>
            </a:pPr>
            <a:r>
              <a:rPr lang="fr-FR" altLang="fr-FR" dirty="0" smtClean="0"/>
              <a:t>Transmission du projet à l’</a:t>
            </a:r>
            <a:r>
              <a:rPr lang="fr-FR" altLang="fr-FR" dirty="0" err="1" smtClean="0"/>
              <a:t>Arcep</a:t>
            </a:r>
            <a:r>
              <a:rPr lang="fr-FR" altLang="fr-FR" dirty="0" smtClean="0"/>
              <a:t> et publication du projet dans un journal d’annonces légales</a:t>
            </a:r>
          </a:p>
          <a:p>
            <a:r>
              <a:rPr lang="fr-FR" altLang="fr-FR" dirty="0" smtClean="0"/>
              <a:t>Services </a:t>
            </a:r>
          </a:p>
          <a:p>
            <a:pPr lvl="1">
              <a:buFontTx/>
              <a:buChar char="•"/>
            </a:pPr>
            <a:r>
              <a:rPr lang="fr-FR" altLang="fr-FR" dirty="0" smtClean="0"/>
              <a:t>Constat de l’insuffisance d’initiatives privées au titre de l’intérêt général et information préalable de l’</a:t>
            </a:r>
            <a:r>
              <a:rPr lang="fr-FR" altLang="fr-FR" dirty="0" err="1" smtClean="0"/>
              <a:t>Arcep</a:t>
            </a:r>
            <a:r>
              <a:rPr lang="fr-FR" altLang="fr-FR" dirty="0" smtClean="0"/>
              <a:t>.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1.6 </a:t>
            </a:r>
            <a:r>
              <a:rPr lang="fr-FR" altLang="fr-FR" sz="3200" b="1" dirty="0"/>
              <a:t>Les autres grands principes (2)</a:t>
            </a:r>
          </a:p>
        </p:txBody>
      </p:sp>
    </p:spTree>
    <p:extLst>
      <p:ext uri="{BB962C8B-B14F-4D97-AF65-F5344CB8AC3E}">
        <p14:creationId xmlns:p14="http://schemas.microsoft.com/office/powerpoint/2010/main" val="1697639717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(3)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79512" y="1377950"/>
            <a:ext cx="8710488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None/>
              <a:defRPr/>
            </a:pPr>
            <a:r>
              <a:rPr lang="fr-FR" altLang="fr-FR" b="1" dirty="0" smtClean="0"/>
              <a:t>L’intervention directe des collectivités locales (2)</a:t>
            </a:r>
          </a:p>
          <a:p>
            <a:pPr marL="0" indent="0" algn="just">
              <a:buFontTx/>
              <a:buNone/>
              <a:defRPr/>
            </a:pPr>
            <a:endParaRPr lang="fr-FR" b="1" dirty="0" smtClean="0"/>
          </a:p>
          <a:p>
            <a:pPr>
              <a:defRPr/>
            </a:pPr>
            <a:r>
              <a:rPr lang="fr-FR" sz="2500" dirty="0" smtClean="0"/>
              <a:t>Formes juridiques des réseaux d’initiative publique (RIP)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installation d’infrastructures et de réseaux passifs :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 marché public de travaux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 convention d’occupation du domaine public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mise à disposition d’infrastructures et l’exploitation des réseaux :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 gestion directe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 DSP (concession, affermage)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 contrats de partenariat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11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6DA033-8BF0-4B9F-B403-140BFCB9C1F2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57501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(4)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581150"/>
            <a:ext cx="84963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fr-FR" altLang="fr-FR" b="1" dirty="0" smtClean="0"/>
              <a:t>L’intervention directe des collectivités locales (3)</a:t>
            </a:r>
          </a:p>
          <a:p>
            <a:pPr marL="0" indent="0">
              <a:buFontTx/>
              <a:buNone/>
              <a:defRPr/>
            </a:pPr>
            <a:endParaRPr lang="fr-FR" b="1" dirty="0" smtClean="0"/>
          </a:p>
          <a:p>
            <a:pPr>
              <a:defRPr/>
            </a:pPr>
            <a:r>
              <a:rPr lang="fr-FR" sz="2800" dirty="0" smtClean="0">
                <a:ea typeface="ＭＳ Ｐゴシック" pitchFamily="-106" charset="-128"/>
                <a:cs typeface="Arial" charset="0"/>
              </a:rPr>
              <a:t>Typologie </a:t>
            </a:r>
            <a:r>
              <a:rPr lang="fr-FR" sz="2800" dirty="0">
                <a:ea typeface="ＭＳ Ｐゴシック" pitchFamily="-106" charset="-128"/>
                <a:cs typeface="Arial" charset="0"/>
              </a:rPr>
              <a:t>des offres proposées aux opérateurs :</a:t>
            </a:r>
            <a:r>
              <a:rPr lang="fr-FR" dirty="0">
                <a:ea typeface="ＭＳ Ｐゴシック" pitchFamily="-106" charset="-128"/>
                <a:cs typeface="Arial" charset="0"/>
              </a:rPr>
              <a:t> </a:t>
            </a:r>
          </a:p>
          <a:p>
            <a:pPr lvl="1">
              <a:buClr>
                <a:srgbClr val="004C99"/>
              </a:buClr>
              <a:buFontTx/>
              <a:buChar char="•"/>
              <a:defRPr/>
            </a:pPr>
            <a:r>
              <a:rPr lang="fr-FR" sz="2400" dirty="0">
                <a:ea typeface="ＭＳ Ｐゴシック" pitchFamily="-106" charset="-128"/>
                <a:cs typeface="Arial" charset="0"/>
              </a:rPr>
              <a:t> mise à disposition de génie civil</a:t>
            </a:r>
          </a:p>
          <a:p>
            <a:pPr lvl="1">
              <a:buClr>
                <a:srgbClr val="004C99"/>
              </a:buClr>
              <a:buFontTx/>
              <a:buChar char="•"/>
              <a:defRPr/>
            </a:pPr>
            <a:r>
              <a:rPr lang="fr-FR" sz="2400" dirty="0">
                <a:ea typeface="ＭＳ Ｐゴシック" pitchFamily="-106" charset="-128"/>
                <a:cs typeface="Arial" charset="0"/>
              </a:rPr>
              <a:t> services de connectivité optique (liens optiques)</a:t>
            </a:r>
          </a:p>
          <a:p>
            <a:pPr lvl="1">
              <a:buClr>
                <a:srgbClr val="004C99"/>
              </a:buClr>
              <a:buFontTx/>
              <a:buChar char="•"/>
              <a:defRPr/>
            </a:pPr>
            <a:r>
              <a:rPr lang="fr-FR" sz="2400" dirty="0">
                <a:ea typeface="ＭＳ Ｐゴシック" pitchFamily="-106" charset="-128"/>
                <a:cs typeface="Arial" charset="0"/>
              </a:rPr>
              <a:t> services d’accès haut débit (ligne d’abonné et collecte)</a:t>
            </a:r>
          </a:p>
          <a:p>
            <a:pPr lvl="1">
              <a:buClr>
                <a:srgbClr val="004C99"/>
              </a:buClr>
              <a:buFontTx/>
              <a:buChar char="•"/>
              <a:defRPr/>
            </a:pPr>
            <a:r>
              <a:rPr lang="fr-FR" sz="2400" dirty="0">
                <a:ea typeface="ＭＳ Ｐゴシック" pitchFamily="-106" charset="-128"/>
                <a:cs typeface="Arial" charset="0"/>
              </a:rPr>
              <a:t> services de capacité très haut débit (FTTO)</a:t>
            </a:r>
          </a:p>
          <a:p>
            <a:pPr lvl="1">
              <a:buClr>
                <a:srgbClr val="004C99"/>
              </a:buClr>
              <a:buFontTx/>
              <a:buChar char="•"/>
              <a:defRPr/>
            </a:pPr>
            <a:r>
              <a:rPr lang="fr-FR" sz="2400" dirty="0">
                <a:ea typeface="ＭＳ Ｐゴシック" pitchFamily="-106" charset="-128"/>
                <a:cs typeface="Arial" charset="0"/>
              </a:rPr>
              <a:t> services d’hébergement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4A41A17-584C-4B8B-945B-FE1832EC5687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9609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(5)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51520" y="1276350"/>
            <a:ext cx="858768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  <a:defRPr/>
            </a:pPr>
            <a:r>
              <a:rPr lang="fr-FR" altLang="fr-FR" sz="3300" b="1" dirty="0" smtClean="0"/>
              <a:t>L’intervention directe des collectivités locales (4)</a:t>
            </a:r>
          </a:p>
          <a:p>
            <a:pPr marL="0" indent="0">
              <a:buFontTx/>
              <a:buNone/>
              <a:defRPr/>
            </a:pPr>
            <a:endParaRPr lang="fr-FR" sz="3000" b="1" dirty="0" smtClean="0"/>
          </a:p>
          <a:p>
            <a:pPr>
              <a:defRPr/>
            </a:pPr>
            <a:r>
              <a:rPr lang="fr-FR" sz="2600" dirty="0" smtClean="0"/>
              <a:t>Couverture numérique du territoire (</a:t>
            </a:r>
            <a:r>
              <a:rPr lang="fr-FR" altLang="fr-FR" dirty="0" smtClean="0"/>
              <a:t>CGCT art. L1425-1</a:t>
            </a:r>
            <a:r>
              <a:rPr lang="fr-FR" dirty="0" smtClean="0"/>
              <a:t>)</a:t>
            </a:r>
          </a:p>
          <a:p>
            <a:pPr>
              <a:defRPr/>
            </a:pPr>
            <a:r>
              <a:rPr lang="fr-FR" dirty="0" smtClean="0"/>
              <a:t>Loi </a:t>
            </a:r>
            <a:r>
              <a:rPr lang="fr-FR" dirty="0" err="1" smtClean="0"/>
              <a:t>Pintat</a:t>
            </a:r>
            <a:r>
              <a:rPr lang="fr-FR" dirty="0" smtClean="0"/>
              <a:t> du 17-12-2009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SDT : recensement des infrastructures et réseaux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stratégie de développement des réseaux (THD et mobile)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Décrets du 12-2-2009 (CPCE art. D 98-6-3)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« connaissance des réseaux »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 informations sollicités par les collectivités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obligation de confidentialité et de protection de la sécurité des informations (CPCE art. L 33-7)</a:t>
            </a:r>
          </a:p>
          <a:p>
            <a:pPr lvl="1">
              <a:defRPr/>
            </a:pPr>
            <a:endParaRPr lang="fr-FR" dirty="0" smtClean="0"/>
          </a:p>
          <a:p>
            <a:pPr>
              <a:defRPr/>
            </a:pPr>
            <a:endParaRPr lang="fr-FR" dirty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BAD0766-1400-4ABA-B1BF-8F4FDCE4E8EC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80131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(6)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7504" y="1581150"/>
            <a:ext cx="88569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altLang="fr-FR" sz="3000" b="1" dirty="0" smtClean="0"/>
              <a:t>L’intervention indirecte des collectivités locales (1)</a:t>
            </a:r>
          </a:p>
          <a:p>
            <a:r>
              <a:rPr lang="fr-FR" altLang="fr-FR" dirty="0" smtClean="0"/>
              <a:t>Règles de l’occupation du domaine public (CPCE art L 45-9 et s.)</a:t>
            </a:r>
            <a:endParaRPr lang="fr-FR" altLang="fr-FR" sz="2000" dirty="0" smtClean="0"/>
          </a:p>
          <a:p>
            <a:pPr lvl="1">
              <a:buFont typeface="Arial" charset="0"/>
              <a:buChar char="•"/>
            </a:pPr>
            <a:r>
              <a:rPr lang="fr-FR" altLang="fr-FR" dirty="0" smtClean="0"/>
              <a:t>Exploitants de réseaux ouverts au public</a:t>
            </a:r>
          </a:p>
          <a:p>
            <a:pPr lvl="1">
              <a:buFont typeface="Arial" charset="0"/>
              <a:buChar char="•"/>
            </a:pPr>
            <a:r>
              <a:rPr lang="fr-FR" altLang="fr-FR" dirty="0" smtClean="0"/>
              <a:t>Existence d’un droit de passage :</a:t>
            </a:r>
          </a:p>
          <a:p>
            <a:pPr lvl="2"/>
            <a:r>
              <a:rPr lang="fr-FR" altLang="fr-FR" sz="2100" dirty="0" smtClean="0"/>
              <a:t> sur le domaine public routier</a:t>
            </a:r>
          </a:p>
          <a:p>
            <a:pPr lvl="2"/>
            <a:r>
              <a:rPr lang="fr-FR" altLang="fr-FR" sz="2100" dirty="0" smtClean="0"/>
              <a:t> dans les réseaux publics relevant du domaine public routier et non routier</a:t>
            </a:r>
          </a:p>
          <a:p>
            <a:pPr lvl="1">
              <a:buFont typeface="Arial" charset="0"/>
              <a:buChar char="•"/>
            </a:pPr>
            <a:r>
              <a:rPr lang="fr-FR" altLang="fr-FR" dirty="0" smtClean="0"/>
              <a:t>Exceptions :</a:t>
            </a:r>
          </a:p>
          <a:p>
            <a:pPr lvl="2"/>
            <a:r>
              <a:rPr lang="fr-FR" altLang="fr-FR" sz="2100" dirty="0" smtClean="0"/>
              <a:t> réseaux et infrastructures de communications électroniques</a:t>
            </a:r>
          </a:p>
          <a:p>
            <a:pPr lvl="2"/>
            <a:r>
              <a:rPr lang="fr-FR" altLang="fr-FR" sz="2100" dirty="0" smtClean="0"/>
              <a:t> servitudes sur les propriétés privées</a:t>
            </a:r>
          </a:p>
          <a:p>
            <a:endParaRPr lang="fr-FR" altLang="fr-FR" dirty="0" smtClean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EDF03E-259C-4D72-BBE2-CC8D3A110965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92658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(7)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79512" y="1581150"/>
            <a:ext cx="88501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b="1" dirty="0" smtClean="0"/>
              <a:t>L’intervention indirecte des collectivités locales (2)</a:t>
            </a:r>
          </a:p>
          <a:p>
            <a:r>
              <a:rPr lang="fr-FR" altLang="fr-FR" sz="2800" dirty="0" smtClean="0"/>
              <a:t> Permission de voirie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 smtClean="0"/>
              <a:t> Autorité : gestionnaire de la voirie concernée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 smtClean="0"/>
              <a:t> Obligation de faire droit toute demande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 smtClean="0"/>
              <a:t> Seules exceptions invocables :</a:t>
            </a:r>
          </a:p>
          <a:p>
            <a:pPr lvl="2"/>
            <a:r>
              <a:rPr lang="fr-FR" altLang="fr-FR" sz="2200" dirty="0" smtClean="0"/>
              <a:t> respect des exigences essentielles</a:t>
            </a:r>
          </a:p>
          <a:p>
            <a:pPr lvl="2"/>
            <a:r>
              <a:rPr lang="fr-FR" altLang="fr-FR" sz="2200" dirty="0" smtClean="0"/>
              <a:t> protection de l’environnement</a:t>
            </a:r>
          </a:p>
          <a:p>
            <a:pPr lvl="2"/>
            <a:r>
              <a:rPr lang="fr-FR" altLang="fr-FR" sz="2200" dirty="0" smtClean="0"/>
              <a:t> règles d’urbanisme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 smtClean="0"/>
              <a:t> Délai de réponse : 2 mois à compter de la demande</a:t>
            </a:r>
          </a:p>
          <a:p>
            <a:endParaRPr lang="fr-FR" altLang="fr-FR" dirty="0" smtClean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88B601-373F-40B1-8BCF-850E5FCE97DE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1681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(8)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79512" y="1581150"/>
            <a:ext cx="88501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b="1" dirty="0" smtClean="0"/>
              <a:t>L’intervention indirecte des collectivités locales (3)</a:t>
            </a:r>
          </a:p>
          <a:p>
            <a:pPr algn="just"/>
            <a:r>
              <a:rPr lang="fr-FR" altLang="fr-FR" sz="2800" dirty="0" smtClean="0"/>
              <a:t> </a:t>
            </a:r>
            <a:r>
              <a:rPr lang="fr-FR" altLang="fr-FR" dirty="0">
                <a:ea typeface="ＭＳ Ｐゴシック" pitchFamily="34" charset="-128"/>
                <a:cs typeface="Times New Roman" pitchFamily="18" charset="0"/>
              </a:rPr>
              <a:t>Convention d’occupation du domaine</a:t>
            </a:r>
          </a:p>
          <a:p>
            <a:pPr lvl="1" algn="just">
              <a:buFont typeface="Arial" charset="0"/>
              <a:buChar char="•"/>
            </a:pPr>
            <a:r>
              <a:rPr lang="fr-FR" altLang="fr-FR" dirty="0">
                <a:ea typeface="ＭＳ Ｐゴシック" pitchFamily="34" charset="-128"/>
                <a:cs typeface="Times New Roman" pitchFamily="18" charset="0"/>
              </a:rPr>
              <a:t> Conditions transparentes et non discriminatoires</a:t>
            </a:r>
          </a:p>
          <a:p>
            <a:pPr lvl="1" algn="just">
              <a:buFont typeface="Arial" charset="0"/>
              <a:buChar char="•"/>
            </a:pPr>
            <a:r>
              <a:rPr lang="fr-FR" altLang="fr-FR" dirty="0">
                <a:ea typeface="ＭＳ Ｐゴシック" pitchFamily="34" charset="-128"/>
                <a:cs typeface="Times New Roman" pitchFamily="18" charset="0"/>
              </a:rPr>
              <a:t> Si compatible avec </a:t>
            </a:r>
          </a:p>
          <a:p>
            <a:pPr lvl="2" algn="just">
              <a:buClr>
                <a:srgbClr val="004C99"/>
              </a:buClr>
            </a:pPr>
            <a:r>
              <a:rPr lang="fr-FR" altLang="fr-FR" sz="2200" dirty="0">
                <a:ea typeface="ＭＳ Ｐゴシック" pitchFamily="34" charset="-128"/>
                <a:cs typeface="Times New Roman" pitchFamily="18" charset="0"/>
              </a:rPr>
              <a:t> affectation du domaine</a:t>
            </a:r>
          </a:p>
          <a:p>
            <a:pPr lvl="2" algn="just">
              <a:buClr>
                <a:srgbClr val="004C99"/>
              </a:buClr>
            </a:pPr>
            <a:r>
              <a:rPr lang="fr-FR" altLang="fr-FR" sz="2200" dirty="0">
                <a:ea typeface="ＭＳ Ｐゴシック" pitchFamily="34" charset="-128"/>
                <a:cs typeface="Times New Roman" pitchFamily="18" charset="0"/>
              </a:rPr>
              <a:t> capacités disponibles </a:t>
            </a:r>
          </a:p>
          <a:p>
            <a:pPr lvl="1" algn="just">
              <a:buFont typeface="Arial" charset="0"/>
              <a:buChar char="•"/>
            </a:pPr>
            <a:r>
              <a:rPr lang="fr-FR" altLang="fr-FR" dirty="0">
                <a:ea typeface="ＭＳ Ｐゴシック" pitchFamily="34" charset="-128"/>
                <a:cs typeface="Times New Roman" pitchFamily="18" charset="0"/>
              </a:rPr>
              <a:t> Ne peut contenir de dispositions relatives aux conditions commerciales de l'exploitation</a:t>
            </a:r>
          </a:p>
          <a:p>
            <a:pPr lvl="1" algn="just">
              <a:buFont typeface="Arial" charset="0"/>
              <a:buChar char="•"/>
            </a:pPr>
            <a:r>
              <a:rPr lang="fr-FR" altLang="fr-FR" dirty="0">
                <a:ea typeface="ＭＳ Ｐゴシック" pitchFamily="34" charset="-128"/>
                <a:cs typeface="Times New Roman" pitchFamily="18" charset="0"/>
              </a:rPr>
              <a:t> Redevances raisonnables et proportionnées à l'usage du domaine</a:t>
            </a:r>
          </a:p>
          <a:p>
            <a:endParaRPr lang="fr-FR" altLang="fr-FR" dirty="0" smtClean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88B601-373F-40B1-8BCF-850E5FCE97DE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6027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(9)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79512" y="1390650"/>
            <a:ext cx="886288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altLang="fr-FR" sz="3000" b="1" dirty="0" smtClean="0"/>
              <a:t>L’intervention indirecte des collectivités locales (4)</a:t>
            </a:r>
          </a:p>
          <a:p>
            <a:pPr algn="just"/>
            <a:r>
              <a:rPr lang="fr-FR" altLang="fr-FR" sz="2800" dirty="0" smtClean="0"/>
              <a:t> </a:t>
            </a:r>
            <a:r>
              <a:rPr lang="fr-FR" altLang="fr-FR" sz="2800" dirty="0" smtClean="0">
                <a:ea typeface="ＭＳ Ｐゴシック" pitchFamily="34" charset="-128"/>
                <a:cs typeface="Times New Roman" pitchFamily="18" charset="0"/>
              </a:rPr>
              <a:t>  Sur les propriété privées</a:t>
            </a:r>
          </a:p>
          <a:p>
            <a:pPr lvl="1" algn="just">
              <a:buClr>
                <a:srgbClr val="004C99"/>
              </a:buClr>
              <a:buFontTx/>
              <a:buChar char="•"/>
            </a:pPr>
            <a:r>
              <a:rPr lang="fr-FR" altLang="fr-FR" sz="2400" dirty="0" smtClean="0">
                <a:ea typeface="ＭＳ Ｐゴシック" pitchFamily="34" charset="-128"/>
                <a:cs typeface="Times New Roman" pitchFamily="18" charset="0"/>
              </a:rPr>
              <a:t> Finalités :</a:t>
            </a:r>
          </a:p>
          <a:p>
            <a:pPr lvl="2" algn="just">
              <a:buClr>
                <a:srgbClr val="004C99"/>
              </a:buClr>
            </a:pPr>
            <a:r>
              <a:rPr lang="fr-FR" altLang="fr-FR" dirty="0" smtClean="0">
                <a:ea typeface="ＭＳ Ｐゴシック" pitchFamily="34" charset="-128"/>
                <a:cs typeface="Arial" charset="0"/>
              </a:rPr>
              <a:t> installation et exploitation des équipements du réseau</a:t>
            </a:r>
          </a:p>
          <a:p>
            <a:pPr lvl="1" algn="just">
              <a:buClr>
                <a:srgbClr val="004C99"/>
              </a:buClr>
              <a:buFontTx/>
              <a:buChar char="•"/>
            </a:pPr>
            <a:r>
              <a:rPr lang="fr-FR" altLang="fr-FR" sz="2400" dirty="0" smtClean="0">
                <a:ea typeface="ＭＳ Ｐゴシック" pitchFamily="34" charset="-128"/>
                <a:cs typeface="Arial" charset="0"/>
              </a:rPr>
              <a:t> Localisation : </a:t>
            </a:r>
          </a:p>
          <a:p>
            <a:pPr lvl="2" algn="just">
              <a:buClr>
                <a:srgbClr val="004C99"/>
              </a:buClr>
            </a:pPr>
            <a:r>
              <a:rPr lang="fr-FR" altLang="fr-FR" dirty="0" smtClean="0">
                <a:ea typeface="ＭＳ Ｐゴシック" pitchFamily="34" charset="-128"/>
                <a:cs typeface="Arial" charset="0"/>
              </a:rPr>
              <a:t> dans les parties des immeubles collectifs et lotissements affectées à un usage commun ;</a:t>
            </a:r>
          </a:p>
          <a:p>
            <a:pPr lvl="2" algn="just">
              <a:buClr>
                <a:srgbClr val="004C99"/>
              </a:buClr>
            </a:pPr>
            <a:r>
              <a:rPr lang="fr-FR" altLang="fr-FR" dirty="0" smtClean="0">
                <a:ea typeface="ＭＳ Ｐゴシック" pitchFamily="34" charset="-128"/>
                <a:cs typeface="Arial" charset="0"/>
              </a:rPr>
              <a:t> sur le sol et dans le sous-sol des propriétés non bâties </a:t>
            </a:r>
          </a:p>
          <a:p>
            <a:pPr lvl="2" algn="just">
              <a:buClr>
                <a:srgbClr val="004C99"/>
              </a:buClr>
            </a:pPr>
            <a:r>
              <a:rPr lang="fr-FR" altLang="fr-FR" dirty="0" smtClean="0">
                <a:ea typeface="ＭＳ Ｐゴシック" pitchFamily="34" charset="-128"/>
                <a:cs typeface="Arial" charset="0"/>
              </a:rPr>
              <a:t> au-dessous des propriétés privées</a:t>
            </a:r>
          </a:p>
          <a:p>
            <a:pPr lvl="1" algn="just">
              <a:buClr>
                <a:srgbClr val="004C99"/>
              </a:buClr>
              <a:buFontTx/>
              <a:buChar char="•"/>
            </a:pPr>
            <a:r>
              <a:rPr lang="fr-FR" altLang="fr-FR" sz="2400" dirty="0" smtClean="0">
                <a:ea typeface="ＭＳ Ｐゴシック" pitchFamily="34" charset="-128"/>
                <a:cs typeface="Arial" charset="0"/>
              </a:rPr>
              <a:t> Autorisation délivrée au nom de l’État par le Maire après avis de la copropriété</a:t>
            </a: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96EBBD2-39BB-4065-82E2-A4728CCEF7FD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8290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000" dirty="0" smtClean="0"/>
              <a:t>Introduction (2)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r>
              <a:rPr lang="fr-FR" altLang="fr-FR" dirty="0" smtClean="0"/>
              <a:t>Actualités</a:t>
            </a:r>
          </a:p>
          <a:p>
            <a:pPr lvl="1">
              <a:buFont typeface="Arial" charset="0"/>
              <a:buChar char="•"/>
            </a:pPr>
            <a:r>
              <a:rPr lang="fr-FR" altLang="fr-FR" dirty="0" smtClean="0"/>
              <a:t>Grands dossiers :</a:t>
            </a:r>
          </a:p>
          <a:p>
            <a:pPr lvl="2"/>
            <a:r>
              <a:rPr lang="fr-FR" altLang="fr-FR" dirty="0" smtClean="0"/>
              <a:t>Neutralité du net</a:t>
            </a:r>
          </a:p>
          <a:p>
            <a:pPr lvl="2"/>
            <a:r>
              <a:rPr lang="fr-FR" altLang="fr-FR" dirty="0" smtClean="0"/>
              <a:t>La fibre optique (FTTH)</a:t>
            </a:r>
          </a:p>
          <a:p>
            <a:pPr lvl="2"/>
            <a:r>
              <a:rPr lang="fr-FR" altLang="fr-FR" dirty="0" smtClean="0"/>
              <a:t>Dividende numérique</a:t>
            </a:r>
          </a:p>
          <a:p>
            <a:pPr lvl="2"/>
            <a:r>
              <a:rPr lang="fr-FR" altLang="fr-FR" dirty="0" smtClean="0"/>
              <a:t>4G et d’ici 2020 la 5G</a:t>
            </a:r>
          </a:p>
          <a:p>
            <a:pPr lvl="2"/>
            <a:r>
              <a:rPr lang="fr-FR" altLang="fr-FR" dirty="0" smtClean="0"/>
              <a:t>Service universel</a:t>
            </a:r>
          </a:p>
          <a:p>
            <a:pPr lvl="2"/>
            <a:r>
              <a:rPr lang="fr-FR" altLang="fr-FR" dirty="0" smtClean="0"/>
              <a:t>Couverture mobile</a:t>
            </a:r>
          </a:p>
          <a:p>
            <a:pPr lvl="1">
              <a:buFont typeface="Arial" charset="0"/>
              <a:buChar char="•"/>
            </a:pPr>
            <a:endParaRPr lang="fr-FR" altLang="fr-FR" dirty="0" smtClean="0"/>
          </a:p>
          <a:p>
            <a:pPr lvl="1">
              <a:buFont typeface="Arial" charset="0"/>
              <a:buChar char="•"/>
            </a:pPr>
            <a:r>
              <a:rPr lang="fr-FR" altLang="fr-FR" dirty="0" err="1" smtClean="0"/>
              <a:t>Oligopolisation</a:t>
            </a:r>
            <a:r>
              <a:rPr lang="fr-FR" altLang="fr-FR" dirty="0" smtClean="0"/>
              <a:t> des marchés et concurrence effective</a:t>
            </a:r>
          </a:p>
          <a:p>
            <a:pPr lvl="2"/>
            <a:r>
              <a:rPr lang="fr-FR" altLang="fr-FR" dirty="0" smtClean="0"/>
              <a:t>Quelle structure la régulation </a:t>
            </a:r>
            <a:r>
              <a:rPr lang="fr-FR" altLang="fr-FR" dirty="0" err="1" smtClean="0"/>
              <a:t>doit-elle</a:t>
            </a:r>
            <a:r>
              <a:rPr lang="fr-FR" altLang="fr-FR" dirty="0" smtClean="0"/>
              <a:t> faire émerger ?</a:t>
            </a:r>
          </a:p>
          <a:p>
            <a:pPr lvl="2"/>
            <a:r>
              <a:rPr lang="fr-FR" altLang="fr-FR" dirty="0" smtClean="0"/>
              <a:t>4</a:t>
            </a:r>
            <a:r>
              <a:rPr lang="fr-FR" altLang="fr-FR" baseline="30000" dirty="0" smtClean="0"/>
              <a:t>e</a:t>
            </a:r>
            <a:r>
              <a:rPr lang="fr-FR" altLang="fr-FR" dirty="0" smtClean="0"/>
              <a:t> licence : entrée de Free mobile puis vente de SFR</a:t>
            </a:r>
          </a:p>
          <a:p>
            <a:pPr lvl="2"/>
            <a:r>
              <a:rPr lang="fr-FR" altLang="fr-FR" dirty="0" smtClean="0"/>
              <a:t>Problème de la durabilité de l’état de concurrence effective</a:t>
            </a:r>
          </a:p>
        </p:txBody>
      </p:sp>
    </p:spTree>
    <p:extLst>
      <p:ext uri="{BB962C8B-B14F-4D97-AF65-F5344CB8AC3E}">
        <p14:creationId xmlns:p14="http://schemas.microsoft.com/office/powerpoint/2010/main" val="920800935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(10)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69900" y="1174750"/>
            <a:ext cx="8572500" cy="45259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 altLang="fr-FR" sz="3200" b="1" dirty="0" smtClean="0"/>
              <a:t>Les collectivités locales et la fibre optique</a:t>
            </a:r>
            <a:endParaRPr lang="fr-FR" sz="3200" b="1" dirty="0" smtClean="0"/>
          </a:p>
          <a:p>
            <a:pPr lvl="1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sz="2400" dirty="0">
                <a:cs typeface="Arial" charset="0"/>
              </a:rPr>
              <a:t>Les acteurs du très haut débit</a:t>
            </a:r>
          </a:p>
          <a:p>
            <a:pPr lvl="2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cs typeface="Arial" charset="0"/>
              </a:rPr>
              <a:t>acteurs institutionnels (PNTHD)</a:t>
            </a:r>
          </a:p>
          <a:p>
            <a:pPr lvl="2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cs typeface="Arial" charset="0"/>
              </a:rPr>
              <a:t>opérateurs privés, collectivités territoriales</a:t>
            </a:r>
          </a:p>
          <a:p>
            <a:pPr lvl="2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cs typeface="Arial" charset="0"/>
              </a:rPr>
              <a:t>particuliers/syndics de copropriété</a:t>
            </a:r>
          </a:p>
          <a:p>
            <a:pPr lvl="1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sz="2400" dirty="0">
                <a:cs typeface="Arial" charset="0"/>
              </a:rPr>
              <a:t>Initiative privée et initiative publique</a:t>
            </a:r>
          </a:p>
          <a:p>
            <a:pPr lvl="2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cs typeface="Arial" charset="0"/>
              </a:rPr>
              <a:t>SDTAN</a:t>
            </a:r>
          </a:p>
          <a:p>
            <a:pPr lvl="1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sz="2400" dirty="0">
                <a:cs typeface="Arial" charset="0"/>
              </a:rPr>
              <a:t>Un nouveau cadre pour un nouveau réseau</a:t>
            </a:r>
          </a:p>
          <a:p>
            <a:pPr lvl="2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cs typeface="Arial" charset="0"/>
              </a:rPr>
              <a:t>Lois, réglementations, décisions, recommandations</a:t>
            </a:r>
          </a:p>
          <a:p>
            <a:pPr lvl="1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sz="2400" dirty="0">
                <a:cs typeface="Arial" charset="0"/>
              </a:rPr>
              <a:t>Mobiliser les infrastructures de génie civil</a:t>
            </a:r>
          </a:p>
          <a:p>
            <a:pPr lvl="2" algn="just" eaLnBrk="1" hangingPunct="1">
              <a:spcBef>
                <a:spcPct val="4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cs typeface="Arial" charset="0"/>
              </a:rPr>
              <a:t>réduire les coûts de déploiement</a:t>
            </a:r>
          </a:p>
          <a:p>
            <a:pPr marL="0" indent="0" algn="just">
              <a:buFontTx/>
              <a:buNone/>
              <a:defRPr/>
            </a:pPr>
            <a:endParaRPr lang="fr-FR" dirty="0">
              <a:ea typeface="ＭＳ Ｐゴシック" pitchFamily="-106" charset="-128"/>
              <a:cs typeface="Arial" charset="0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AA49C0-5586-4A29-B6BD-C6B46F28D226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57707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F23B4-5E05-413C-BE5B-C35E4F2390D6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2200"/>
            <a:ext cx="8245475" cy="1143000"/>
          </a:xfrm>
        </p:spPr>
        <p:txBody>
          <a:bodyPr/>
          <a:lstStyle/>
          <a:p>
            <a:r>
              <a:rPr lang="fr-FR" altLang="fr-FR" sz="2800" smtClean="0"/>
              <a:t>Ressources et portabilité (1)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20558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Fréquences</a:t>
            </a:r>
          </a:p>
          <a:p>
            <a:endParaRPr lang="fr-FR" altLang="fr-FR" smtClean="0"/>
          </a:p>
          <a:p>
            <a:r>
              <a:rPr lang="fr-FR" altLang="fr-FR" smtClean="0"/>
              <a:t>Numéros</a:t>
            </a:r>
          </a:p>
          <a:p>
            <a:pPr lvl="1">
              <a:buFontTx/>
              <a:buChar char="•"/>
            </a:pPr>
            <a:r>
              <a:rPr lang="fr-FR" altLang="fr-FR" smtClean="0"/>
              <a:t>Mobile</a:t>
            </a:r>
          </a:p>
          <a:p>
            <a:pPr lvl="1">
              <a:buFontTx/>
              <a:buChar char="•"/>
            </a:pPr>
            <a:r>
              <a:rPr lang="fr-FR" altLang="fr-FR" smtClean="0"/>
              <a:t>Fixe</a:t>
            </a:r>
          </a:p>
          <a:p>
            <a:endParaRPr lang="fr-FR" altLang="fr-FR" smtClean="0"/>
          </a:p>
          <a:p>
            <a:r>
              <a:rPr lang="fr-FR" altLang="fr-FR" smtClean="0"/>
              <a:t>Adresse internet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1.6 </a:t>
            </a:r>
            <a:r>
              <a:rPr lang="fr-FR" altLang="fr-FR" sz="3200" b="1" dirty="0"/>
              <a:t>Les autres grands principes (11)</a:t>
            </a:r>
          </a:p>
        </p:txBody>
      </p:sp>
    </p:spTree>
    <p:extLst>
      <p:ext uri="{BB962C8B-B14F-4D97-AF65-F5344CB8AC3E}">
        <p14:creationId xmlns:p14="http://schemas.microsoft.com/office/powerpoint/2010/main" val="1992835546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68313" y="1052513"/>
            <a:ext cx="8424862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59113" y="1628775"/>
            <a:ext cx="5691187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31913" y="4511675"/>
            <a:ext cx="7315200" cy="13493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71600" y="3059113"/>
            <a:ext cx="7315200" cy="1165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71550" y="2060575"/>
            <a:ext cx="5976938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0825" y="2471738"/>
            <a:ext cx="35814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371600" y="5951538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47813" y="59499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1990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05213" y="59499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2000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19113" y="2455863"/>
            <a:ext cx="288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1G : systèmes analogiques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24088" y="2060575"/>
            <a:ext cx="298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2G : GSM et ses évolutions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067175" y="1628775"/>
            <a:ext cx="498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3G : UMTS et ses évolutions (HSDPA, HSPA)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68538" y="5664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~10 kbit/s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597275" y="5614988"/>
            <a:ext cx="1262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~30-40 kbit/s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5448300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384 kbit/s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787900" y="3027363"/>
            <a:ext cx="3967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Voix, multimédia, internet à haut débit mobile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887538" y="35052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Voix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Données bas débit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563938" y="3216275"/>
            <a:ext cx="2235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Voix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Données en mode paquet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Connexion permanente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58888" y="38639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Voix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52400" y="3424238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Services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7950" y="4818063"/>
            <a:ext cx="106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Débits et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volumes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b="1" i="1">
              <a:solidFill>
                <a:schemeClr val="tx1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79388" y="17732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Technologies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724525" y="59499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2010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364163" y="5084763"/>
            <a:ext cx="808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2Mbit/s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7763" y="4797425"/>
            <a:ext cx="960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10 Mbit/s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7092950" y="4581525"/>
            <a:ext cx="119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100+ Mbit/s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4929188" y="1176338"/>
            <a:ext cx="4214812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5724525" y="1125538"/>
            <a:ext cx="431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« 4G » (LTE, Wimax Mobile)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924800" y="59213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2020</a:t>
            </a: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 flipV="1">
            <a:off x="3419475" y="4581525"/>
            <a:ext cx="3024188" cy="10795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6516688" y="54483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Débit crête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916238" y="4581525"/>
            <a:ext cx="260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i="1">
                <a:solidFill>
                  <a:srgbClr val="336600"/>
                </a:solidFill>
                <a:latin typeface="Times New Roman" pitchFamily="18" charset="0"/>
                <a:ea typeface="ＭＳ Ｐゴシック" pitchFamily="34" charset="-128"/>
              </a:rPr>
              <a:t>Trafic en forte croissance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 flipV="1">
            <a:off x="5003800" y="5087938"/>
            <a:ext cx="2447925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71550" y="533400"/>
            <a:ext cx="8110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32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1.6 </a:t>
            </a:r>
            <a:r>
              <a:rPr lang="fr-FR" altLang="fr-FR" sz="3200" b="1" dirty="0"/>
              <a:t>Les autres grands principes (12)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2800" b="1" dirty="0"/>
              <a:t>Ressources et portabilité (2)</a:t>
            </a:r>
          </a:p>
        </p:txBody>
      </p:sp>
      <p:sp>
        <p:nvSpPr>
          <p:cNvPr id="43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68E72A8-3C7F-4D48-A797-ABAC0DE1EE41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00190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(13)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fr-FR" altLang="fr-FR" sz="2800" b="1" dirty="0" smtClean="0"/>
              <a:t>Ressources et portabilité (3)</a:t>
            </a:r>
          </a:p>
          <a:p>
            <a:pPr>
              <a:defRPr/>
            </a:pPr>
            <a:r>
              <a:rPr lang="fr-FR" dirty="0" smtClean="0"/>
              <a:t>Obligations du nouvel entrant</a:t>
            </a:r>
          </a:p>
          <a:p>
            <a:pPr lvl="1">
              <a:defRPr/>
            </a:pPr>
            <a:r>
              <a:rPr lang="fr-FR" sz="2400" dirty="0" smtClean="0"/>
              <a:t>couverture 80% de la population en 8 ans</a:t>
            </a:r>
          </a:p>
          <a:p>
            <a:pPr lvl="1">
              <a:defRPr/>
            </a:pPr>
            <a:r>
              <a:rPr lang="fr-FR" sz="2400" dirty="0" smtClean="0"/>
              <a:t>ouverture aux MVNO</a:t>
            </a:r>
          </a:p>
          <a:p>
            <a:pPr>
              <a:defRPr/>
            </a:pPr>
            <a:r>
              <a:rPr lang="fr-FR" dirty="0" smtClean="0"/>
              <a:t>Droits du nouvel entrant</a:t>
            </a:r>
          </a:p>
          <a:p>
            <a:pPr lvl="1">
              <a:defRPr/>
            </a:pPr>
            <a:r>
              <a:rPr lang="fr-FR" sz="2400" dirty="0" smtClean="0"/>
              <a:t>droit à l’itinérance sur l’un des 3 réseaux GSM</a:t>
            </a:r>
          </a:p>
          <a:p>
            <a:pPr lvl="1">
              <a:defRPr/>
            </a:pPr>
            <a:r>
              <a:rPr lang="fr-FR" sz="2400" dirty="0" smtClean="0"/>
              <a:t>droit d’accès aux sites GSM des 3 opérateurs GSM pour y </a:t>
            </a:r>
            <a:r>
              <a:rPr lang="fr-FR" sz="2400" dirty="0" err="1" smtClean="0"/>
              <a:t>co</a:t>
            </a:r>
            <a:r>
              <a:rPr lang="fr-FR" sz="2400" dirty="0" smtClean="0"/>
              <a:t>-localiser des équipements 3G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FC0209D-FDF3-4D26-9DB6-3EE9CAF3348F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10395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2BC82D-A1E8-418B-A47F-6CAA33775C51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2200"/>
            <a:ext cx="8245475" cy="685800"/>
          </a:xfrm>
        </p:spPr>
        <p:txBody>
          <a:bodyPr/>
          <a:lstStyle/>
          <a:p>
            <a:r>
              <a:rPr lang="fr-FR" altLang="fr-FR" smtClean="0"/>
              <a:t>Protection de la vie privée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27050" y="17764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Problématique</a:t>
            </a:r>
          </a:p>
          <a:p>
            <a:pPr lvl="1">
              <a:buFont typeface="Arial" charset="0"/>
              <a:buChar char="•"/>
            </a:pPr>
            <a:r>
              <a:rPr lang="fr-FR" altLang="fr-FR" smtClean="0"/>
              <a:t>Nombreuses pratiques illégales sur les réseaux</a:t>
            </a:r>
          </a:p>
          <a:p>
            <a:pPr lvl="2"/>
            <a:r>
              <a:rPr lang="fr-FR" altLang="fr-FR" smtClean="0"/>
              <a:t>Donc tentation forte de surveiller le réseau, de filtrer et de bloquer (moyens techniques permettent de réaliser de telles opérations) : exemple loi programmation militaire 2014-2019</a:t>
            </a:r>
          </a:p>
          <a:p>
            <a:pPr lvl="2"/>
            <a:r>
              <a:rPr lang="fr-FR" altLang="fr-FR" smtClean="0"/>
              <a:t>obligation pour les opérateurs de télécom de révéler les violations de données personnelles</a:t>
            </a:r>
          </a:p>
          <a:p>
            <a:r>
              <a:rPr lang="fr-FR" altLang="fr-FR" smtClean="0"/>
              <a:t>Principe</a:t>
            </a:r>
          </a:p>
          <a:p>
            <a:r>
              <a:rPr lang="fr-FR" altLang="fr-FR" smtClean="0"/>
              <a:t>Exceptions</a:t>
            </a:r>
          </a:p>
          <a:p>
            <a:r>
              <a:rPr lang="fr-FR" altLang="fr-FR" smtClean="0"/>
              <a:t>Catégories de données</a:t>
            </a:r>
          </a:p>
          <a:p>
            <a:r>
              <a:rPr lang="fr-FR" altLang="fr-FR" smtClean="0"/>
              <a:t>Conservation et traitement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1.6 </a:t>
            </a:r>
            <a:r>
              <a:rPr lang="fr-FR" altLang="fr-FR" sz="3200" b="1" dirty="0"/>
              <a:t>Les autres grands principes (14)</a:t>
            </a:r>
          </a:p>
        </p:txBody>
      </p:sp>
    </p:spTree>
    <p:extLst>
      <p:ext uri="{BB962C8B-B14F-4D97-AF65-F5344CB8AC3E}">
        <p14:creationId xmlns:p14="http://schemas.microsoft.com/office/powerpoint/2010/main" val="3489875094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F28F49D-5524-42D9-9B14-09BB45772963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092200"/>
            <a:ext cx="8245475" cy="1143000"/>
          </a:xfrm>
        </p:spPr>
        <p:txBody>
          <a:bodyPr/>
          <a:lstStyle/>
          <a:p>
            <a:r>
              <a:rPr lang="fr-FR" altLang="fr-FR" smtClean="0"/>
              <a:t>Prospection commerciale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3238" y="2208213"/>
            <a:ext cx="842486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z="2200" smtClean="0"/>
              <a:t>Principe et exception</a:t>
            </a:r>
          </a:p>
          <a:p>
            <a:pPr>
              <a:lnSpc>
                <a:spcPct val="90000"/>
              </a:lnSpc>
            </a:pPr>
            <a:endParaRPr lang="fr-FR" altLang="fr-FR" sz="800" smtClean="0"/>
          </a:p>
          <a:p>
            <a:pPr>
              <a:lnSpc>
                <a:spcPct val="90000"/>
              </a:lnSpc>
            </a:pPr>
            <a:r>
              <a:rPr lang="fr-FR" altLang="fr-FR" sz="2200" smtClean="0"/>
              <a:t>Expression du consentement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r-FR" altLang="fr-FR" sz="2000" smtClean="0"/>
              <a:t>Préalable, Libre, Spécifique, Connaissance de la finalité de l’utilisation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fr-FR" altLang="fr-FR" sz="800" smtClean="0"/>
          </a:p>
          <a:p>
            <a:pPr>
              <a:lnSpc>
                <a:spcPct val="90000"/>
              </a:lnSpc>
            </a:pPr>
            <a:r>
              <a:rPr lang="fr-FR" altLang="fr-FR" sz="2200" smtClean="0"/>
              <a:t>Le courrier électronique</a:t>
            </a:r>
          </a:p>
          <a:p>
            <a:pPr>
              <a:lnSpc>
                <a:spcPct val="90000"/>
              </a:lnSpc>
            </a:pPr>
            <a:endParaRPr lang="fr-FR" altLang="fr-FR" sz="800" smtClean="0"/>
          </a:p>
          <a:p>
            <a:pPr>
              <a:lnSpc>
                <a:spcPct val="90000"/>
              </a:lnSpc>
            </a:pPr>
            <a:r>
              <a:rPr lang="fr-FR" altLang="fr-FR" sz="2200" smtClean="0"/>
              <a:t>Apports du paquet télécoms de 2009 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smtClean="0"/>
              <a:t>Information à destination des utilisateurs finals « professionnels »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smtClean="0"/>
              <a:t>Accès des utilisateurs handicapés aux services équivalent à celui dont bénéficient la majorité des utilisateurs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fr-FR" altLang="fr-FR" sz="2000" smtClean="0"/>
              <a:t>Délai de portage du numéro réduit à un jour</a:t>
            </a:r>
          </a:p>
          <a:p>
            <a:pPr>
              <a:lnSpc>
                <a:spcPct val="90000"/>
              </a:lnSpc>
            </a:pPr>
            <a:endParaRPr lang="fr-FR" altLang="fr-FR" sz="200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/>
              <a:t>1.6 </a:t>
            </a:r>
            <a:r>
              <a:rPr lang="fr-FR" altLang="fr-FR" sz="3200" b="1" dirty="0"/>
              <a:t>Les autres grands principes (15)</a:t>
            </a:r>
          </a:p>
        </p:txBody>
      </p:sp>
    </p:spTree>
    <p:extLst>
      <p:ext uri="{BB962C8B-B14F-4D97-AF65-F5344CB8AC3E}">
        <p14:creationId xmlns:p14="http://schemas.microsoft.com/office/powerpoint/2010/main" val="526359638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dirty="0" smtClean="0"/>
              <a:t>1.6 Les autres grands principes (16)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285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63537" lvl="1" indent="0" algn="just" eaLnBrk="1" hangingPunct="1">
              <a:spcBef>
                <a:spcPct val="40000"/>
              </a:spcBef>
              <a:buSzPct val="90000"/>
              <a:buFontTx/>
              <a:buNone/>
              <a:defRPr/>
            </a:pPr>
            <a:r>
              <a:rPr lang="fr-FR" sz="3200" b="1" dirty="0" smtClean="0">
                <a:cs typeface="Arial" charset="0"/>
              </a:rPr>
              <a:t>Neutralité du net</a:t>
            </a:r>
          </a:p>
          <a:p>
            <a:pPr marL="717550" lvl="1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600" dirty="0" smtClean="0">
                <a:cs typeface="Arial" charset="0"/>
              </a:rPr>
              <a:t>Définition</a:t>
            </a:r>
          </a:p>
          <a:p>
            <a:pPr marL="1125537" lvl="2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200" dirty="0" smtClean="0">
                <a:cs typeface="Arial" charset="0"/>
              </a:rPr>
              <a:t>capacité </a:t>
            </a:r>
            <a:r>
              <a:rPr lang="fr-FR" sz="2200" dirty="0">
                <a:cs typeface="Arial" charset="0"/>
              </a:rPr>
              <a:t>des utilisateurs à accéder à l’information et à en </a:t>
            </a:r>
            <a:r>
              <a:rPr lang="fr-FR" sz="2200" dirty="0" smtClean="0">
                <a:cs typeface="Arial" charset="0"/>
              </a:rPr>
              <a:t>diffuser (</a:t>
            </a:r>
            <a:r>
              <a:rPr lang="fr-FR" sz="2200" dirty="0" err="1" smtClean="0">
                <a:cs typeface="Arial" charset="0"/>
              </a:rPr>
              <a:t>dir</a:t>
            </a:r>
            <a:r>
              <a:rPr lang="fr-FR" sz="2200" dirty="0">
                <a:cs typeface="Arial" charset="0"/>
              </a:rPr>
              <a:t>. cadre art. 8</a:t>
            </a:r>
            <a:r>
              <a:rPr lang="fr-FR" sz="2200" dirty="0" smtClean="0">
                <a:cs typeface="Arial" charset="0"/>
              </a:rPr>
              <a:t>) </a:t>
            </a:r>
            <a:endParaRPr lang="fr-FR" sz="2200" dirty="0">
              <a:cs typeface="Arial" charset="0"/>
            </a:endParaRPr>
          </a:p>
          <a:p>
            <a:pPr marL="717550" lvl="1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600" dirty="0" smtClean="0">
                <a:cs typeface="Arial" charset="0"/>
              </a:rPr>
              <a:t>Liberté </a:t>
            </a:r>
            <a:r>
              <a:rPr lang="fr-FR" sz="2600" dirty="0">
                <a:cs typeface="Arial" charset="0"/>
              </a:rPr>
              <a:t>d’expression, protection de la vie privée</a:t>
            </a:r>
          </a:p>
          <a:p>
            <a:pPr marL="1174750" lvl="2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200" dirty="0">
                <a:cs typeface="Arial" charset="0"/>
              </a:rPr>
              <a:t>aspects juridiques et sociétaux</a:t>
            </a:r>
          </a:p>
          <a:p>
            <a:pPr marL="717550" lvl="1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600" dirty="0">
                <a:cs typeface="Arial" charset="0"/>
              </a:rPr>
              <a:t>Partage de la valeur et problèmes économiques</a:t>
            </a:r>
          </a:p>
          <a:p>
            <a:pPr marL="1174750" lvl="2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200" dirty="0">
                <a:cs typeface="Arial" charset="0"/>
              </a:rPr>
              <a:t> éditeurs de contenus, internautes et opérateurs</a:t>
            </a:r>
          </a:p>
          <a:p>
            <a:pPr marL="717550" lvl="1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600" dirty="0">
                <a:cs typeface="Arial" charset="0"/>
              </a:rPr>
              <a:t>Organisation des réseaux et aspects techniques</a:t>
            </a:r>
          </a:p>
          <a:p>
            <a:pPr marL="1174750" lvl="2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200" dirty="0">
                <a:cs typeface="Arial" charset="0"/>
              </a:rPr>
              <a:t>Exigences minimales de qualité de service</a:t>
            </a:r>
          </a:p>
          <a:p>
            <a:pPr marL="1174750" lvl="2" indent="-354013" algn="just" eaLnBrk="1" hangingPunct="1">
              <a:spcBef>
                <a:spcPct val="40000"/>
              </a:spcBef>
              <a:buSzPct val="90000"/>
              <a:buFont typeface="Arial" pitchFamily="34" charset="0"/>
              <a:buChar char="•"/>
              <a:defRPr/>
            </a:pPr>
            <a:r>
              <a:rPr lang="fr-FR" sz="2200" dirty="0">
                <a:cs typeface="Arial" charset="0"/>
              </a:rPr>
              <a:t>Pouvoir de règlement des différends de l’</a:t>
            </a:r>
            <a:r>
              <a:rPr lang="fr-FR" sz="2200" dirty="0" err="1">
                <a:cs typeface="Arial" charset="0"/>
              </a:rPr>
              <a:t>Arcep</a:t>
            </a:r>
            <a:endParaRPr lang="fr-FR" sz="2200" dirty="0">
              <a:cs typeface="Arial" charset="0"/>
            </a:endParaRPr>
          </a:p>
          <a:p>
            <a:pPr>
              <a:defRPr/>
            </a:pPr>
            <a:endParaRPr lang="fr-FR" dirty="0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8B6D1CE-10D7-4BE5-B4FE-4220C4079F4D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2619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8" name="Espace réservé du numéro de diapositive 4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D84A415-C7C7-4A54-80DD-668A18F1D705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33375"/>
            <a:ext cx="8204200" cy="581025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fr-FR" altLang="fr-FR" sz="4000" dirty="0" smtClean="0"/>
              <a:t>2. Les réseaux et services</a:t>
            </a:r>
          </a:p>
        </p:txBody>
      </p:sp>
      <p:pic>
        <p:nvPicPr>
          <p:cNvPr id="10" name="Picture 5" descr="D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238250"/>
            <a:ext cx="4038600" cy="447516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92100" y="1265238"/>
            <a:ext cx="4330700" cy="442753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717550" indent="-354013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Cartographie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Réseaux ouverts au public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Réseaux indépendants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Réseaux libres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Réseaux exclus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86200059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8" name="Espace réservé du numéro de diapositive 4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FFA048-F4A7-4FA1-9F0B-B969E751AB7D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33375"/>
            <a:ext cx="8221663" cy="581025"/>
          </a:xfrm>
        </p:spPr>
        <p:txBody>
          <a:bodyPr/>
          <a:lstStyle/>
          <a:p>
            <a:r>
              <a:rPr lang="fr-FR" altLang="fr-FR" smtClean="0"/>
              <a:t>2.1 Cartographie (1)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0" y="0"/>
            <a:ext cx="914400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80988" y="2514600"/>
            <a:ext cx="3024187" cy="469900"/>
          </a:xfrm>
          <a:prstGeom prst="rect">
            <a:avLst/>
          </a:prstGeom>
          <a:solidFill>
            <a:srgbClr val="B32E24"/>
          </a:solidFill>
          <a:ln w="12700">
            <a:solidFill>
              <a:srgbClr val="B32E2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fr-FR" altLang="fr-FR" b="1">
                <a:solidFill>
                  <a:schemeClr val="bg1"/>
                </a:solidFill>
              </a:rPr>
              <a:t>Réseaux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100513" y="2728913"/>
          <a:ext cx="9429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Clip" r:id="rId3" imgW="942857" imgH="1400000" progId="MS_ClipArt_Gallery.2">
                  <p:embed/>
                </p:oleObj>
              </mc:Choice>
              <mc:Fallback>
                <p:oleObj name="Clip" r:id="rId3" imgW="942857" imgH="1400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2728913"/>
                        <a:ext cx="94297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446463" y="2209800"/>
          <a:ext cx="22463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lip" r:id="rId5" imgW="3032125" imgH="4533900" progId="MS_ClipArt_Gallery.2">
                  <p:embed/>
                </p:oleObj>
              </mc:Choice>
              <mc:Fallback>
                <p:oleObj name="Clip" r:id="rId5" imgW="3032125" imgH="4533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209800"/>
                        <a:ext cx="22463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67413" y="4814888"/>
            <a:ext cx="2795587" cy="457200"/>
          </a:xfrm>
          <a:prstGeom prst="rect">
            <a:avLst/>
          </a:prstGeom>
          <a:solidFill>
            <a:srgbClr val="002F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r-FR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Services</a:t>
            </a:r>
            <a:endParaRPr lang="fr-FR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WordArt 9"/>
          <p:cNvSpPr>
            <a:spLocks noChangeArrowheads="1" noChangeShapeType="1" noTextEdit="1"/>
          </p:cNvSpPr>
          <p:nvPr/>
        </p:nvSpPr>
        <p:spPr bwMode="auto">
          <a:xfrm>
            <a:off x="2362200" y="3438525"/>
            <a:ext cx="48768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solidFill>
                  <a:schemeClr val="accent2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Distinction</a:t>
            </a:r>
          </a:p>
        </p:txBody>
      </p:sp>
    </p:spTree>
    <p:extLst>
      <p:ext uri="{BB962C8B-B14F-4D97-AF65-F5344CB8AC3E}">
        <p14:creationId xmlns:p14="http://schemas.microsoft.com/office/powerpoint/2010/main" val="3196982240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5C49A14-7B33-4279-BE9A-E79E625A2636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>
                <a:solidFill>
                  <a:schemeClr val="tx1"/>
                </a:solidFill>
              </a:rPr>
              <a:t>2.1 Cartographie (2)</a:t>
            </a: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0" y="850900"/>
            <a:ext cx="9144000" cy="5257800"/>
            <a:chOff x="0" y="536"/>
            <a:chExt cx="5760" cy="3312"/>
          </a:xfrm>
        </p:grpSpPr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0" y="536"/>
              <a:ext cx="5760" cy="3312"/>
            </a:xfrm>
            <a:prstGeom prst="ellipse">
              <a:avLst/>
            </a:prstGeom>
            <a:solidFill>
              <a:srgbClr val="FFFF99"/>
            </a:solidFill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4C99"/>
                </a:buClr>
                <a:buChar char="•"/>
                <a:defRPr sz="2400">
                  <a:solidFill>
                    <a:srgbClr val="004C99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rgbClr val="004C99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rgbClr val="004C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4C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976" y="2680"/>
              <a:ext cx="2040" cy="72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11" tIns="45706" rIns="91411" bIns="45706" anchor="ctr"/>
            <a:lstStyle>
              <a:lvl1pPr eaLnBrk="0" hangingPunct="0">
                <a:spcBef>
                  <a:spcPct val="20000"/>
                </a:spcBef>
                <a:buClr>
                  <a:srgbClr val="004C99"/>
                </a:buClr>
                <a:buChar char="•"/>
                <a:defRPr sz="2400">
                  <a:solidFill>
                    <a:srgbClr val="004C99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rgbClr val="004C99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rgbClr val="004C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4C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1">
                  <a:solidFill>
                    <a:schemeClr val="bg1"/>
                  </a:solidFill>
                </a:rPr>
                <a:t>Réseaux de communication audiovisuelle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818" y="1080"/>
              <a:ext cx="2286" cy="628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411" tIns="45706" rIns="91411" bIns="45706" anchor="ctr"/>
            <a:lstStyle>
              <a:lvl1pPr eaLnBrk="0" hangingPunct="0">
                <a:spcBef>
                  <a:spcPct val="20000"/>
                </a:spcBef>
                <a:buClr>
                  <a:srgbClr val="004C99"/>
                </a:buClr>
                <a:buChar char="•"/>
                <a:defRPr sz="2400">
                  <a:solidFill>
                    <a:srgbClr val="004C99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rgbClr val="004C99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rgbClr val="004C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4C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b="1">
                  <a:solidFill>
                    <a:schemeClr val="bg1"/>
                  </a:solidFill>
                </a:rPr>
                <a:t>Réseaux satellitaires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28" y="1867"/>
              <a:ext cx="1872" cy="62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411" tIns="45706" rIns="91411" bIns="45706" anchor="ctr"/>
            <a:lstStyle>
              <a:lvl1pPr eaLnBrk="0" hangingPunct="0">
                <a:spcBef>
                  <a:spcPct val="20000"/>
                </a:spcBef>
                <a:buClr>
                  <a:srgbClr val="004C99"/>
                </a:buClr>
                <a:buChar char="•"/>
                <a:defRPr sz="2400">
                  <a:solidFill>
                    <a:srgbClr val="004C99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rgbClr val="004C99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rgbClr val="004C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4C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b="1">
                  <a:solidFill>
                    <a:schemeClr val="bg1"/>
                  </a:solidFill>
                </a:rPr>
                <a:t>Réseaux terrestres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456" y="1867"/>
              <a:ext cx="2064" cy="72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11" tIns="45706" rIns="91411" bIns="45706" anchor="ctr"/>
            <a:lstStyle>
              <a:lvl1pPr eaLnBrk="0" hangingPunct="0">
                <a:spcBef>
                  <a:spcPct val="20000"/>
                </a:spcBef>
                <a:buClr>
                  <a:srgbClr val="004C99"/>
                </a:buClr>
                <a:buChar char="•"/>
                <a:defRPr sz="2400">
                  <a:solidFill>
                    <a:srgbClr val="004C99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rgbClr val="004C99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rgbClr val="004C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4C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4C99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000" b="1">
                  <a:solidFill>
                    <a:schemeClr val="bg1"/>
                  </a:solidFill>
                </a:rPr>
                <a:t>Systèmes utilisant le réseau électrique</a:t>
              </a:r>
            </a:p>
          </p:txBody>
        </p:sp>
        <p:sp>
          <p:nvSpPr>
            <p:cNvPr id="16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383" y="695"/>
              <a:ext cx="5026" cy="211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fr-FR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Arial Black"/>
                </a:rPr>
                <a:t>Réseaux de communications électroniques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28158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plan</a:t>
            </a:r>
            <a:endParaRPr lang="fr-FR" dirty="0"/>
          </a:p>
        </p:txBody>
      </p:sp>
      <p:pic>
        <p:nvPicPr>
          <p:cNvPr id="8" name="Espace réservé du contenu 7" descr="Image 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48064" y="1618134"/>
            <a:ext cx="3829050" cy="4314825"/>
          </a:xfr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8FAC-3B0E-4559-8E70-6AA0B2F720CA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1628800"/>
            <a:ext cx="4824536" cy="442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l">
              <a:buFont typeface="+mj-lt"/>
              <a:buAutoNum type="arabicPeriod"/>
            </a:pPr>
            <a:r>
              <a:rPr lang="fr-FR" sz="2800" dirty="0" smtClean="0">
                <a:solidFill>
                  <a:srgbClr val="004C99"/>
                </a:solidFill>
                <a:latin typeface="Arial" pitchFamily="34" charset="0"/>
                <a:cs typeface="Arial" pitchFamily="34" charset="0"/>
              </a:rPr>
              <a:t>Les fondamentaux</a:t>
            </a:r>
            <a:br>
              <a:rPr lang="fr-FR" sz="2800" dirty="0" smtClean="0">
                <a:solidFill>
                  <a:srgbClr val="004C99"/>
                </a:solidFill>
                <a:latin typeface="Arial" pitchFamily="34" charset="0"/>
                <a:cs typeface="Arial" pitchFamily="34" charset="0"/>
              </a:rPr>
            </a:br>
            <a:endParaRPr lang="fr-FR" sz="2800" dirty="0" smtClean="0">
              <a:solidFill>
                <a:srgbClr val="004C99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 algn="l">
              <a:buFont typeface="+mj-lt"/>
              <a:buAutoNum type="arabicPeriod"/>
            </a:pPr>
            <a:r>
              <a:rPr lang="fr-FR" sz="2800" dirty="0" smtClean="0">
                <a:solidFill>
                  <a:srgbClr val="004C99"/>
                </a:solidFill>
                <a:latin typeface="Arial" pitchFamily="34" charset="0"/>
                <a:cs typeface="Arial" pitchFamily="34" charset="0"/>
              </a:rPr>
              <a:t>Les réseaux et services</a:t>
            </a:r>
          </a:p>
          <a:p>
            <a:pPr marL="361950" indent="-361950" algn="l">
              <a:buFont typeface="+mj-lt"/>
              <a:buAutoNum type="arabicPeriod"/>
            </a:pPr>
            <a:endParaRPr lang="fr-FR" sz="2800" dirty="0" smtClean="0">
              <a:solidFill>
                <a:srgbClr val="004C99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 algn="l">
              <a:buFont typeface="+mj-lt"/>
              <a:buAutoNum type="arabicPeriod"/>
            </a:pPr>
            <a:r>
              <a:rPr lang="fr-FR" sz="2800" dirty="0" smtClean="0">
                <a:solidFill>
                  <a:srgbClr val="004C99"/>
                </a:solidFill>
                <a:latin typeface="Arial" pitchFamily="34" charset="0"/>
                <a:cs typeface="Arial" pitchFamily="34" charset="0"/>
              </a:rPr>
              <a:t>La régulation du secteur</a:t>
            </a:r>
          </a:p>
          <a:p>
            <a:pPr algn="l"/>
            <a:endParaRPr lang="fr-FR" sz="2800" dirty="0" smtClean="0">
              <a:solidFill>
                <a:srgbClr val="004C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9CB9147-4217-490A-95D0-A1E7C695D7A0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7050" y="14843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altLang="fr-FR" smtClean="0"/>
              <a:t>Réseau établi ou utilisé pour la fourniture au public de services de communications électroniques ou de services de communication au public par voie électronique</a:t>
            </a:r>
          </a:p>
          <a:p>
            <a:endParaRPr lang="fr-FR" altLang="fr-FR" sz="2000" smtClean="0"/>
          </a:p>
          <a:p>
            <a:r>
              <a:rPr lang="fr-FR" altLang="fr-FR" smtClean="0"/>
              <a:t>Soumis à déclaration auprès de l’Arcep</a:t>
            </a:r>
          </a:p>
          <a:p>
            <a:endParaRPr lang="fr-FR" altLang="fr-FR" sz="2000" smtClean="0"/>
          </a:p>
          <a:p>
            <a:r>
              <a:rPr lang="fr-FR" altLang="fr-FR" smtClean="0"/>
              <a:t>Droits (interconnexion, droit de passage, servitude, etc.)</a:t>
            </a:r>
          </a:p>
          <a:p>
            <a:endParaRPr lang="fr-FR" altLang="fr-FR" sz="2000" smtClean="0"/>
          </a:p>
          <a:p>
            <a:r>
              <a:rPr lang="fr-FR" altLang="fr-FR" smtClean="0"/>
              <a:t>Obligations (taxes/redevances, appels d’urgence, etc.)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2.2 Réseau ouvert au public</a:t>
            </a:r>
          </a:p>
        </p:txBody>
      </p:sp>
    </p:spTree>
    <p:extLst>
      <p:ext uri="{BB962C8B-B14F-4D97-AF65-F5344CB8AC3E}">
        <p14:creationId xmlns:p14="http://schemas.microsoft.com/office/powerpoint/2010/main" val="1668410823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A94771F-DDC8-449D-9F5C-D06B4829A4FF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3074"/>
          <p:cNvSpPr txBox="1">
            <a:spLocks noChangeArrowheads="1"/>
          </p:cNvSpPr>
          <p:nvPr/>
        </p:nvSpPr>
        <p:spPr>
          <a:xfrm>
            <a:off x="527050" y="12176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fr-FR" sz="2600" smtClean="0"/>
              <a:t>Réseau réservé à l'usage d'une ou plusieurs personnes constituant un groupe fermé d'utilisateurs (GFU) en vue d'échanger des communications internes au sein de ce groupe</a:t>
            </a:r>
          </a:p>
          <a:p>
            <a:pPr algn="just">
              <a:lnSpc>
                <a:spcPct val="90000"/>
              </a:lnSpc>
              <a:defRPr/>
            </a:pPr>
            <a:endParaRPr lang="fr-FR" sz="1000" smtClean="0"/>
          </a:p>
          <a:p>
            <a:pPr algn="just">
              <a:lnSpc>
                <a:spcPct val="90000"/>
              </a:lnSpc>
              <a:defRPr/>
            </a:pPr>
            <a:r>
              <a:rPr lang="fr-FR" sz="2600" smtClean="0"/>
              <a:t>GFU (Arcep décis. 05-0208 du 15-3-2005)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fr-FR" smtClean="0"/>
              <a:t>ensemble de personnes physiques ou morales utilisant un service de communications électroniques dans le cadre de réseaux non connectés à tout autre réseau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fr-FR" smtClean="0"/>
              <a:t>ensemble de personnes physiques ou morales constituant une communauté d’intérêt expressément identifiable par sa stabilité, sa permanence et son antériorité à l’usage effectif de ce service de communications électroniques</a:t>
            </a:r>
          </a:p>
          <a:p>
            <a:pPr lvl="1" algn="just">
              <a:lnSpc>
                <a:spcPct val="90000"/>
              </a:lnSpc>
              <a:defRPr/>
            </a:pPr>
            <a:endParaRPr lang="fr-FR" sz="1000" smtClean="0"/>
          </a:p>
          <a:p>
            <a:pPr algn="just">
              <a:lnSpc>
                <a:spcPct val="90000"/>
              </a:lnSpc>
              <a:defRPr/>
            </a:pPr>
            <a:r>
              <a:rPr lang="fr-FR" sz="2600" smtClean="0"/>
              <a:t>Non soumis à déclaration auprès de l’Arcep</a:t>
            </a:r>
          </a:p>
          <a:p>
            <a:pPr marL="534988" lvl="1" indent="0" algn="just">
              <a:lnSpc>
                <a:spcPct val="90000"/>
              </a:lnSpc>
              <a:buFontTx/>
              <a:buNone/>
              <a:defRPr/>
            </a:pPr>
            <a:endParaRPr lang="fr-FR" dirty="0" smtClean="0"/>
          </a:p>
        </p:txBody>
      </p:sp>
      <p:sp>
        <p:nvSpPr>
          <p:cNvPr id="10" name="Rectangle 3075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2.3 Réseaux indépendants</a:t>
            </a:r>
          </a:p>
        </p:txBody>
      </p:sp>
    </p:spTree>
    <p:extLst>
      <p:ext uri="{BB962C8B-B14F-4D97-AF65-F5344CB8AC3E}">
        <p14:creationId xmlns:p14="http://schemas.microsoft.com/office/powerpoint/2010/main" val="2348691114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D650E0C-9823-45C1-BAE8-628272283146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503238" y="1306513"/>
            <a:ext cx="8269287" cy="4406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altLang="fr-FR" smtClean="0"/>
              <a:t>Réseaux entièrement établis sur une même propriété, sans emprunter ni le domaine public (y compris hertzien) ni une propriété tierce</a:t>
            </a:r>
          </a:p>
          <a:p>
            <a:pPr algn="just"/>
            <a:endParaRPr lang="fr-FR" altLang="fr-FR" sz="1000" smtClean="0"/>
          </a:p>
          <a:p>
            <a:pPr algn="just"/>
            <a:r>
              <a:rPr lang="fr-FR" altLang="fr-FR" smtClean="0"/>
              <a:t>Réseaux internes ouverts au public</a:t>
            </a:r>
          </a:p>
          <a:p>
            <a:pPr algn="just"/>
            <a:endParaRPr lang="fr-FR" altLang="fr-FR" sz="1000" smtClean="0"/>
          </a:p>
          <a:p>
            <a:pPr algn="just"/>
            <a:r>
              <a:rPr lang="fr-FR" altLang="fr-FR" smtClean="0"/>
              <a:t>Par ex. réseaux établis dans, les hôtels, cybercafés, les centres commerciaux, ou toute offre de service à partir d’une borne connectée à un réseau déjà déclaré</a:t>
            </a:r>
          </a:p>
          <a:p>
            <a:pPr lvl="1" algn="just"/>
            <a:r>
              <a:rPr lang="fr-FR" altLang="fr-FR" smtClean="0"/>
              <a:t>Régime transitoire (5 ans) de libre utilisation de brouilleurs dans les salles de spectacles (ord. du 24-8-2011 art. 58) </a:t>
            </a:r>
          </a:p>
          <a:p>
            <a:pPr lvl="1" algn="just"/>
            <a:endParaRPr lang="fr-FR" altLang="fr-FR" sz="1000" smtClean="0"/>
          </a:p>
          <a:p>
            <a:pPr algn="just"/>
            <a:r>
              <a:rPr lang="fr-FR" altLang="fr-FR" smtClean="0"/>
              <a:t>Non soumis à la déclaration auprès de l’Arcep</a:t>
            </a:r>
          </a:p>
        </p:txBody>
      </p:sp>
      <p:sp>
        <p:nvSpPr>
          <p:cNvPr id="10" name="Rectangle 1027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2.4 Réseaux internes</a:t>
            </a:r>
          </a:p>
        </p:txBody>
      </p:sp>
    </p:spTree>
    <p:extLst>
      <p:ext uri="{BB962C8B-B14F-4D97-AF65-F5344CB8AC3E}">
        <p14:creationId xmlns:p14="http://schemas.microsoft.com/office/powerpoint/2010/main" val="52279018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C73AF2B-B424-4F07-A428-438DB215DBBC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Ne sont pas concernées par le CPCE:</a:t>
            </a:r>
          </a:p>
          <a:p>
            <a:pPr lvl="1" algn="just"/>
            <a:r>
              <a:rPr lang="fr-FR" altLang="fr-FR" smtClean="0"/>
              <a:t>installations de l'Etat établies pour les besoins de la défense nationale ou sécurité publique</a:t>
            </a:r>
          </a:p>
          <a:p>
            <a:pPr lvl="1" algn="just"/>
            <a:endParaRPr lang="fr-FR" altLang="fr-FR" sz="800" smtClean="0"/>
          </a:p>
          <a:p>
            <a:pPr lvl="1" algn="just"/>
            <a:r>
              <a:rPr lang="fr-FR" altLang="fr-FR" smtClean="0"/>
              <a:t>installations utilisant des bandes de fréquences ou fréquences attribuées à une administration pour ses besoins</a:t>
            </a:r>
          </a:p>
          <a:p>
            <a:pPr lvl="1" algn="just"/>
            <a:endParaRPr lang="fr-FR" altLang="fr-FR" sz="800" smtClean="0"/>
          </a:p>
          <a:p>
            <a:pPr lvl="1" algn="just"/>
            <a:r>
              <a:rPr lang="fr-FR" altLang="fr-FR" smtClean="0"/>
              <a:t>installations utilisant des fréquences dont l'objet exclusif est la diffusion de services de communication audiovisuelle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2.5 Réseaux exclus</a:t>
            </a:r>
          </a:p>
        </p:txBody>
      </p:sp>
    </p:spTree>
    <p:extLst>
      <p:ext uri="{BB962C8B-B14F-4D97-AF65-F5344CB8AC3E}">
        <p14:creationId xmlns:p14="http://schemas.microsoft.com/office/powerpoint/2010/main" val="112904300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27050" y="333375"/>
            <a:ext cx="7797800" cy="581025"/>
          </a:xfrm>
        </p:spPr>
        <p:txBody>
          <a:bodyPr/>
          <a:lstStyle/>
          <a:p>
            <a:r>
              <a:rPr lang="fr-FR" altLang="fr-FR" smtClean="0"/>
              <a:t>2.6 Services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69900" y="1993900"/>
            <a:ext cx="8216900" cy="4113213"/>
          </a:xfrm>
        </p:spPr>
        <p:txBody>
          <a:bodyPr/>
          <a:lstStyle/>
          <a:p>
            <a:pPr algn="just"/>
            <a:r>
              <a:rPr lang="fr-FR" altLang="fr-FR" sz="2800" smtClean="0"/>
              <a:t>Les différents types de services de communications électroniques:</a:t>
            </a:r>
          </a:p>
          <a:p>
            <a:pPr algn="just"/>
            <a:endParaRPr lang="fr-FR" altLang="fr-FR" sz="1600" smtClean="0"/>
          </a:p>
          <a:p>
            <a:pPr lvl="1">
              <a:buFont typeface="Arial" charset="0"/>
              <a:buChar char="•"/>
            </a:pPr>
            <a:r>
              <a:rPr lang="fr-FR" altLang="fr-FR" sz="2400" smtClean="0"/>
              <a:t>téléphone, </a:t>
            </a:r>
          </a:p>
          <a:p>
            <a:pPr lvl="1">
              <a:buFont typeface="Arial" charset="0"/>
              <a:buChar char="•"/>
            </a:pPr>
            <a:r>
              <a:rPr lang="fr-FR" altLang="fr-FR" sz="2400" smtClean="0"/>
              <a:t>internet</a:t>
            </a:r>
          </a:p>
          <a:p>
            <a:pPr lvl="1">
              <a:buFont typeface="Arial" charset="0"/>
              <a:buChar char="•"/>
            </a:pPr>
            <a:r>
              <a:rPr lang="fr-FR" altLang="fr-FR" sz="2400" smtClean="0"/>
              <a:t>télévision</a:t>
            </a: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5E6B0D8-ADA5-4651-A99F-F219DA403A5A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9726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12" name="Espace réservé du numéro de diapositive 4"/>
          <p:cNvSpPr txBox="1">
            <a:spLocks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FFDB325-DD8B-4E25-9AD2-FDDB0060CCC4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33375"/>
            <a:ext cx="8191500" cy="581025"/>
          </a:xfrm>
        </p:spPr>
        <p:txBody>
          <a:bodyPr>
            <a:normAutofit fontScale="90000"/>
          </a:bodyPr>
          <a:lstStyle/>
          <a:p>
            <a:r>
              <a:rPr lang="fr-FR" altLang="fr-FR" sz="4000" smtClean="0"/>
              <a:t>3. La régulation du secteur</a:t>
            </a:r>
          </a:p>
        </p:txBody>
      </p:sp>
      <p:pic>
        <p:nvPicPr>
          <p:cNvPr id="14" name="Picture 4" descr="MPj041167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1328738"/>
            <a:ext cx="373221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92100" y="1366838"/>
            <a:ext cx="4699000" cy="456723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717550" indent="-354013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Arcep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Ministre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ANFr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/>
              <a:t>Autorité de la concurrence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endParaRPr lang="fr-FR" altLang="fr-FR" sz="2600"/>
          </a:p>
        </p:txBody>
      </p:sp>
    </p:spTree>
    <p:extLst>
      <p:ext uri="{BB962C8B-B14F-4D97-AF65-F5344CB8AC3E}">
        <p14:creationId xmlns:p14="http://schemas.microsoft.com/office/powerpoint/2010/main" val="2069029509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588F96-5F63-495A-9472-5342D4A670B0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Autorité administrative indépendante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Sept membres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Mandat de six ans non révocable et non renouvelable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Tenus au secret professionnel et à une obligation de discrétion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3.1 L’Arcep (1)</a:t>
            </a:r>
          </a:p>
        </p:txBody>
      </p:sp>
    </p:spTree>
    <p:extLst>
      <p:ext uri="{BB962C8B-B14F-4D97-AF65-F5344CB8AC3E}">
        <p14:creationId xmlns:p14="http://schemas.microsoft.com/office/powerpoint/2010/main" val="594414578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131840" y="629523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7207BB9-D5BE-4EE1-BE06-EFF513A37E0C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 Ne peut délibérer que si cinq au moins de ses membres sont présents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 Délibère à la majorité des membres présents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 Dispose de services propres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 Le président de l’Arcep est ordonnateur des dépenses</a:t>
            </a:r>
          </a:p>
        </p:txBody>
      </p:sp>
      <p:sp>
        <p:nvSpPr>
          <p:cNvPr id="10" name="Rectangle 1027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3.1 L’Arcep (2)</a:t>
            </a:r>
          </a:p>
        </p:txBody>
      </p:sp>
    </p:spTree>
    <p:extLst>
      <p:ext uri="{BB962C8B-B14F-4D97-AF65-F5344CB8AC3E}">
        <p14:creationId xmlns:p14="http://schemas.microsoft.com/office/powerpoint/2010/main" val="1842888177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70B6804-7D8B-4093-BC2B-5D3B181E6241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fr-FR" smtClean="0"/>
              <a:t> Organisation d’une concurrence effective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 Attribution et gestion des ressources rares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 Mise en œuvre et surveillance du service universel</a:t>
            </a:r>
          </a:p>
          <a:p>
            <a:pPr>
              <a:lnSpc>
                <a:spcPct val="90000"/>
              </a:lnSpc>
            </a:pPr>
            <a:endParaRPr lang="fr-FR" altLang="fr-FR" smtClean="0"/>
          </a:p>
          <a:p>
            <a:pPr>
              <a:lnSpc>
                <a:spcPct val="90000"/>
              </a:lnSpc>
            </a:pPr>
            <a:r>
              <a:rPr lang="fr-FR" altLang="fr-FR" smtClean="0"/>
              <a:t> Règlement des litiges, pouvoir de contrôle et sanction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3.1 L’Arcep (3)</a:t>
            </a:r>
          </a:p>
        </p:txBody>
      </p:sp>
    </p:spTree>
    <p:extLst>
      <p:ext uri="{BB962C8B-B14F-4D97-AF65-F5344CB8AC3E}">
        <p14:creationId xmlns:p14="http://schemas.microsoft.com/office/powerpoint/2010/main" val="640594797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5EC01A5-5CE8-48BB-991F-0E7FC56C11BB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Concertation avec les autres instances</a:t>
            </a:r>
          </a:p>
          <a:p>
            <a:endParaRPr lang="fr-FR" altLang="fr-FR" smtClean="0"/>
          </a:p>
          <a:p>
            <a:r>
              <a:rPr lang="fr-FR" altLang="fr-FR" smtClean="0"/>
              <a:t>Contrôle de ses décisions</a:t>
            </a:r>
          </a:p>
          <a:p>
            <a:endParaRPr lang="fr-FR" altLang="fr-FR" smtClean="0"/>
          </a:p>
          <a:p>
            <a:r>
              <a:rPr lang="fr-FR" altLang="fr-FR" smtClean="0"/>
              <a:t>Analyse des marchés pertinents </a:t>
            </a:r>
          </a:p>
          <a:p>
            <a:endParaRPr lang="fr-FR" altLang="fr-FR" smtClean="0"/>
          </a:p>
          <a:p>
            <a:r>
              <a:rPr lang="fr-FR" altLang="fr-FR" smtClean="0"/>
              <a:t>Recours contre ses décisions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3.1 L’Arcep (4)</a:t>
            </a:r>
          </a:p>
        </p:txBody>
      </p:sp>
    </p:spTree>
    <p:extLst>
      <p:ext uri="{BB962C8B-B14F-4D97-AF65-F5344CB8AC3E}">
        <p14:creationId xmlns:p14="http://schemas.microsoft.com/office/powerpoint/2010/main" val="256542859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000" dirty="0" smtClean="0"/>
              <a:t>1. Les fondamentaux</a:t>
            </a:r>
            <a:r>
              <a:rPr lang="fr-FR" altLang="fr-FR" dirty="0" smtClean="0"/>
              <a:t> 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07504" y="1412776"/>
            <a:ext cx="4392488" cy="4392488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717550" indent="-354013"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endParaRPr lang="fr-FR" altLang="fr-FR" sz="2600" dirty="0"/>
          </a:p>
          <a:p>
            <a:pPr marL="361950" indent="-276225"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 dirty="0"/>
              <a:t>Architecture de la réglementation</a:t>
            </a:r>
          </a:p>
          <a:p>
            <a:pPr marL="361950" indent="-276225"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 dirty="0"/>
              <a:t>La réforme de 2004</a:t>
            </a:r>
          </a:p>
          <a:p>
            <a:pPr marL="361950" indent="-276225"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 dirty="0"/>
              <a:t>Le paquet télécom </a:t>
            </a:r>
            <a:r>
              <a:rPr lang="fr-FR" altLang="fr-FR" sz="2600" dirty="0" smtClean="0"/>
              <a:t>2</a:t>
            </a:r>
          </a:p>
          <a:p>
            <a:pPr marL="361950" indent="-276225"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 dirty="0" smtClean="0"/>
              <a:t>Le paquet télécom 3</a:t>
            </a:r>
            <a:endParaRPr lang="fr-FR" altLang="fr-FR" sz="2600" dirty="0"/>
          </a:p>
          <a:p>
            <a:pPr marL="361950" indent="-276225"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 dirty="0"/>
              <a:t>Le service public des CE</a:t>
            </a:r>
          </a:p>
          <a:p>
            <a:pPr marL="361950" indent="-276225"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r>
              <a:rPr lang="fr-FR" altLang="fr-FR" sz="2600" dirty="0"/>
              <a:t>Les autres grands principes</a:t>
            </a:r>
          </a:p>
          <a:p>
            <a:pPr eaLnBrk="1" hangingPunct="1">
              <a:spcBef>
                <a:spcPct val="40000"/>
              </a:spcBef>
              <a:buClrTx/>
              <a:buSzPct val="90000"/>
              <a:buFontTx/>
              <a:buAutoNum type="arabicPeriod"/>
            </a:pPr>
            <a:endParaRPr lang="fr-FR" altLang="fr-FR" sz="2600" dirty="0"/>
          </a:p>
        </p:txBody>
      </p:sp>
      <p:pic>
        <p:nvPicPr>
          <p:cNvPr id="11" name="Picture 3077" descr="MPj04331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462584"/>
            <a:ext cx="432117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941904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2ABC4BE-C855-450E-9105-154A825B8937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Initiative réglementaire</a:t>
            </a:r>
          </a:p>
          <a:p>
            <a:endParaRPr lang="fr-FR" altLang="fr-FR" smtClean="0"/>
          </a:p>
          <a:p>
            <a:r>
              <a:rPr lang="fr-FR" altLang="fr-FR" smtClean="0"/>
              <a:t>Missions</a:t>
            </a:r>
          </a:p>
          <a:p>
            <a:pPr lvl="1">
              <a:buFontTx/>
              <a:buChar char="•"/>
            </a:pPr>
            <a:r>
              <a:rPr lang="fr-FR" altLang="fr-FR" smtClean="0"/>
              <a:t>Recueil d’informations</a:t>
            </a:r>
          </a:p>
          <a:p>
            <a:pPr lvl="1">
              <a:buFontTx/>
              <a:buChar char="•"/>
            </a:pPr>
            <a:r>
              <a:rPr lang="fr-FR" altLang="fr-FR" smtClean="0"/>
              <a:t>Pouvoir d’enquête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3.2 Ministre</a:t>
            </a:r>
          </a:p>
        </p:txBody>
      </p:sp>
    </p:spTree>
    <p:extLst>
      <p:ext uri="{BB962C8B-B14F-4D97-AF65-F5344CB8AC3E}">
        <p14:creationId xmlns:p14="http://schemas.microsoft.com/office/powerpoint/2010/main" val="3825164573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4C6B071-B1BD-4FA3-9D92-92950E546BF4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Gestion du spectre et planification de son utilisation</a:t>
            </a:r>
          </a:p>
          <a:p>
            <a:endParaRPr lang="fr-FR" altLang="fr-FR" smtClean="0"/>
          </a:p>
          <a:p>
            <a:r>
              <a:rPr lang="fr-FR" altLang="fr-FR" smtClean="0"/>
              <a:t>Préparation de la position française</a:t>
            </a:r>
          </a:p>
          <a:p>
            <a:endParaRPr lang="fr-FR" altLang="fr-FR" smtClean="0"/>
          </a:p>
          <a:p>
            <a:r>
              <a:rPr lang="fr-FR" altLang="fr-FR" smtClean="0"/>
              <a:t>Coordination de l’implantation des stations radioélectriques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3.3 ANFr</a:t>
            </a:r>
          </a:p>
        </p:txBody>
      </p:sp>
    </p:spTree>
    <p:extLst>
      <p:ext uri="{BB962C8B-B14F-4D97-AF65-F5344CB8AC3E}">
        <p14:creationId xmlns:p14="http://schemas.microsoft.com/office/powerpoint/2010/main" val="2304828962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7619C4-43C1-4DBF-8902-419DCBEF9D2F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1763713"/>
            <a:ext cx="826928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mtClean="0"/>
              <a:t>Veille à une concurrence effective</a:t>
            </a:r>
          </a:p>
          <a:p>
            <a:r>
              <a:rPr lang="fr-FR" altLang="fr-FR" smtClean="0"/>
              <a:t>Habilitée à poursuivre les pratiques anticoncurrentielles</a:t>
            </a:r>
          </a:p>
          <a:p>
            <a:r>
              <a:rPr lang="fr-FR" altLang="fr-FR" smtClean="0"/>
              <a:t>Contrôle des concentrations</a:t>
            </a:r>
          </a:p>
          <a:p>
            <a:r>
              <a:rPr lang="fr-FR" altLang="fr-FR" smtClean="0"/>
              <a:t>Saisie par le président de l’Arcep sur les abus de position dominante ou pratiques entravant la concurrence dans le secteur (ex ante)</a:t>
            </a:r>
          </a:p>
          <a:p>
            <a:r>
              <a:rPr lang="fr-FR" altLang="fr-FR" smtClean="0"/>
              <a:t>Doit saisir le président de l’Arcep (ex post)</a:t>
            </a:r>
          </a:p>
          <a:p>
            <a:pPr>
              <a:buFontTx/>
              <a:buNone/>
            </a:pPr>
            <a:endParaRPr lang="fr-FR" altLang="fr-FR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3.4 Autorité de la concurrence</a:t>
            </a:r>
          </a:p>
        </p:txBody>
      </p:sp>
    </p:spTree>
    <p:extLst>
      <p:ext uri="{BB962C8B-B14F-4D97-AF65-F5344CB8AC3E}">
        <p14:creationId xmlns:p14="http://schemas.microsoft.com/office/powerpoint/2010/main" val="1980283598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2348880"/>
            <a:ext cx="617657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10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Merci</a:t>
            </a:r>
            <a:endParaRPr lang="fr-FR" sz="1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8B2298-3BF0-4853-9089-15123C23CBB0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53</a:t>
            </a:fld>
            <a:endParaRPr lang="fr-FR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81000"/>
            <a:ext cx="5611813" cy="533400"/>
          </a:xfrm>
        </p:spPr>
        <p:txBody>
          <a:bodyPr>
            <a:normAutofit fontScale="90000"/>
          </a:bodyPr>
          <a:lstStyle/>
          <a:p>
            <a:pPr marL="457200" indent="-457200" algn="ctr"/>
            <a:r>
              <a:rPr lang="fr-FR" dirty="0" smtClean="0"/>
              <a:t> 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B522F0-8606-422D-BC4A-3224459FB184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B9AB9FC-2B34-4D54-879F-0CE5E0C0CA57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  <p:sp>
        <p:nvSpPr>
          <p:cNvPr id="26630" name="AutoShape 4"/>
          <p:cNvSpPr>
            <a:spLocks noChangeArrowheads="1"/>
          </p:cNvSpPr>
          <p:nvPr/>
        </p:nvSpPr>
        <p:spPr bwMode="auto">
          <a:xfrm>
            <a:off x="1322077" y="5565183"/>
            <a:ext cx="6499845" cy="500062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17550" indent="-354013" algn="ctr" eaLnBrk="1" hangingPunct="1">
              <a:buFontTx/>
              <a:buNone/>
            </a:pPr>
            <a:r>
              <a:rPr lang="fr-FR" sz="1400" dirty="0" err="1">
                <a:solidFill>
                  <a:srgbClr val="004C99"/>
                </a:solidFill>
              </a:rPr>
              <a:t>Lexing</a:t>
            </a:r>
            <a:r>
              <a:rPr lang="fr-FR" sz="2000" dirty="0">
                <a:solidFill>
                  <a:srgbClr val="004C99"/>
                </a:solidFill>
              </a:rPr>
              <a:t> </a:t>
            </a:r>
            <a:r>
              <a:rPr lang="fr-FR" sz="1200" b="0" dirty="0">
                <a:solidFill>
                  <a:srgbClr val="004C99"/>
                </a:solidFill>
              </a:rPr>
              <a:t>est une marque déposée par Alain Bensoussan </a:t>
            </a:r>
            <a:r>
              <a:rPr lang="fr-FR" sz="1200" b="0" dirty="0" err="1">
                <a:solidFill>
                  <a:srgbClr val="004C99"/>
                </a:solidFill>
              </a:rPr>
              <a:t>Selas</a:t>
            </a:r>
            <a:endParaRPr lang="fr-FR" sz="1200" b="0" dirty="0">
              <a:solidFill>
                <a:srgbClr val="004C99"/>
              </a:solidFill>
            </a:endParaRPr>
          </a:p>
        </p:txBody>
      </p:sp>
      <p:sp>
        <p:nvSpPr>
          <p:cNvPr id="26632" name="AutoShape 4"/>
          <p:cNvSpPr>
            <a:spLocks noChangeArrowheads="1"/>
          </p:cNvSpPr>
          <p:nvPr/>
        </p:nvSpPr>
        <p:spPr bwMode="auto">
          <a:xfrm>
            <a:off x="1322077" y="647700"/>
            <a:ext cx="6499845" cy="4717718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17550" indent="-354013" eaLnBrk="1" hangingPunct="1">
              <a:spcBef>
                <a:spcPct val="40000"/>
              </a:spcBef>
              <a:buSzPct val="90000"/>
              <a:buFontTx/>
              <a:buBlip>
                <a:blip r:embed="rId3"/>
              </a:buBlip>
            </a:pPr>
            <a:endParaRPr lang="fr-FR" sz="2000" dirty="0" smtClean="0">
              <a:latin typeface="Helvetica 55 Roman"/>
            </a:endParaRPr>
          </a:p>
          <a:p>
            <a:pPr marL="717550" indent="-354013" eaLnBrk="1" hangingPunct="1">
              <a:spcBef>
                <a:spcPct val="40000"/>
              </a:spcBef>
              <a:buSzPct val="90000"/>
              <a:buFontTx/>
              <a:buBlip>
                <a:blip r:embed="rId3"/>
              </a:buBlip>
            </a:pPr>
            <a:r>
              <a:rPr lang="fr-FR" sz="2000" dirty="0" smtClean="0">
                <a:latin typeface="Helvetica 55 Roman"/>
              </a:rPr>
              <a:t>ALAIN </a:t>
            </a:r>
            <a:r>
              <a:rPr lang="fr-FR" sz="2000" dirty="0">
                <a:latin typeface="Helvetica 55 Roman"/>
              </a:rPr>
              <a:t>BENSOUSSAN AVOCATS</a:t>
            </a:r>
            <a:br>
              <a:rPr lang="fr-FR" sz="2000" dirty="0">
                <a:latin typeface="Helvetica 55 Roman"/>
              </a:rPr>
            </a:br>
            <a:r>
              <a:rPr lang="fr-FR" sz="1800" b="0" dirty="0">
                <a:latin typeface="Helvetica 55 Roman"/>
              </a:rPr>
              <a:t>58 boulevard Gouvion-Saint-Cyr 75017 Paris </a:t>
            </a:r>
            <a:br>
              <a:rPr lang="fr-FR" sz="1800" b="0" dirty="0">
                <a:latin typeface="Helvetica 55 Roman"/>
              </a:rPr>
            </a:br>
            <a:r>
              <a:rPr lang="fr-FR" sz="1800" b="0" dirty="0">
                <a:latin typeface="Helvetica 55 Roman"/>
              </a:rPr>
              <a:t>          Tél. : </a:t>
            </a:r>
            <a:r>
              <a:rPr lang="fr-FR" sz="1800" b="0" dirty="0" smtClean="0">
                <a:latin typeface="Helvetica 55 Roman"/>
              </a:rPr>
              <a:t>+33 (0)1 </a:t>
            </a:r>
            <a:r>
              <a:rPr lang="fr-FR" sz="1800" b="0" dirty="0">
                <a:latin typeface="Helvetica 55 Roman"/>
              </a:rPr>
              <a:t>82 73 05 05</a:t>
            </a:r>
            <a:br>
              <a:rPr lang="fr-FR" sz="1800" b="0" dirty="0">
                <a:latin typeface="Helvetica 55 Roman"/>
              </a:rPr>
            </a:br>
            <a:r>
              <a:rPr lang="fr-FR" sz="1800" b="0" dirty="0">
                <a:latin typeface="Helvetica 55 Roman"/>
              </a:rPr>
              <a:t>          Fax : </a:t>
            </a:r>
            <a:r>
              <a:rPr lang="fr-FR" sz="1800" b="0" dirty="0" smtClean="0">
                <a:latin typeface="Helvetica 55 Roman"/>
              </a:rPr>
              <a:t>+33 (0)1 </a:t>
            </a:r>
            <a:r>
              <a:rPr lang="fr-FR" sz="1800" b="0" dirty="0">
                <a:latin typeface="Helvetica 55 Roman"/>
              </a:rPr>
              <a:t>82 73 05 06</a:t>
            </a:r>
            <a:r>
              <a:rPr lang="fr-FR" sz="1600" b="0" dirty="0"/>
              <a:t/>
            </a:r>
            <a:br>
              <a:rPr lang="fr-FR" sz="1600" b="0" dirty="0"/>
            </a:br>
            <a:r>
              <a:rPr lang="fr-FR" sz="1600" b="0" dirty="0"/>
              <a:t>          </a:t>
            </a:r>
            <a:r>
              <a:rPr lang="fr-FR" sz="1600" b="0" dirty="0" smtClean="0"/>
              <a:t> </a:t>
            </a:r>
            <a:r>
              <a:rPr lang="fr-FR" sz="1800" b="0" dirty="0" smtClean="0">
                <a:latin typeface="Helvetica 55 Roman"/>
                <a:hlinkClick r:id="rId4"/>
              </a:rPr>
              <a:t>paris@alain-bensoussan.com</a:t>
            </a:r>
            <a:r>
              <a:rPr lang="fr-FR" sz="1800" b="0" dirty="0">
                <a:latin typeface="Helvetica 55 Roman"/>
              </a:rPr>
              <a:t/>
            </a:r>
            <a:br>
              <a:rPr lang="fr-FR" sz="1800" b="0" dirty="0">
                <a:latin typeface="Helvetica 55 Roman"/>
              </a:rPr>
            </a:br>
            <a:r>
              <a:rPr lang="fr-FR" sz="1800" b="0" dirty="0">
                <a:latin typeface="Helvetica 55 Roman"/>
              </a:rPr>
              <a:t>	       </a:t>
            </a:r>
            <a:r>
              <a:rPr lang="fr-FR" sz="1800" b="0" dirty="0" smtClean="0">
                <a:latin typeface="Helvetica 55 Roman"/>
                <a:hlinkClick r:id="rId5"/>
              </a:rPr>
              <a:t>www.alain-bensoussan.com</a:t>
            </a:r>
            <a:endParaRPr lang="fr-FR" sz="1800" b="0" dirty="0" smtClean="0">
              <a:latin typeface="Helvetica 55 Roman"/>
            </a:endParaRPr>
          </a:p>
          <a:p>
            <a:pPr marL="363537" eaLnBrk="1" fontAlgn="auto" hangingPunct="1"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lang="fr-FR" sz="1800" b="0" dirty="0">
              <a:solidFill>
                <a:srgbClr val="000000"/>
              </a:solidFill>
              <a:latin typeface="Helvetica 55 Roman"/>
            </a:endParaRPr>
          </a:p>
          <a:p>
            <a:pPr marL="363537" eaLnBrk="1" fontAlgn="auto" hangingPunct="1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fr-FR" sz="1800" b="0" dirty="0">
                <a:solidFill>
                  <a:srgbClr val="000000"/>
                </a:solidFill>
                <a:latin typeface="Helvetica 55 Roman"/>
              </a:rPr>
              <a:t>	 </a:t>
            </a:r>
            <a:r>
              <a:rPr lang="fr-FR" sz="1800" b="0" dirty="0" smtClean="0">
                <a:solidFill>
                  <a:srgbClr val="000000"/>
                </a:solidFill>
                <a:latin typeface="Helvetica 55 Roman"/>
              </a:rPr>
              <a:t>      Alain </a:t>
            </a:r>
            <a:r>
              <a:rPr lang="fr-FR" sz="1800" b="0" dirty="0">
                <a:solidFill>
                  <a:srgbClr val="000000"/>
                </a:solidFill>
                <a:latin typeface="Helvetica 55 Roman"/>
              </a:rPr>
              <a:t>Bensoussan </a:t>
            </a:r>
            <a:r>
              <a:rPr lang="fr-FR" sz="1800" b="0" dirty="0" smtClean="0">
                <a:solidFill>
                  <a:srgbClr val="000000"/>
                </a:solidFill>
                <a:latin typeface="Helvetica 55 Roman"/>
              </a:rPr>
              <a:t>Avocats</a:t>
            </a:r>
          </a:p>
          <a:p>
            <a:pPr marL="363537" eaLnBrk="1" fontAlgn="auto" hangingPunct="1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fr-FR" sz="1600" b="0" dirty="0">
                <a:solidFill>
                  <a:srgbClr val="000000"/>
                </a:solidFill>
                <a:latin typeface="Helvetica 55 Roman"/>
              </a:rPr>
              <a:t>	     </a:t>
            </a:r>
            <a:r>
              <a:rPr lang="fr-FR" sz="1600" b="0" dirty="0" smtClean="0">
                <a:solidFill>
                  <a:srgbClr val="000000"/>
                </a:solidFill>
                <a:latin typeface="Helvetica 55 Roman"/>
              </a:rPr>
              <a:t>  </a:t>
            </a:r>
            <a:r>
              <a:rPr lang="fr-FR" sz="1800" b="0" dirty="0" smtClean="0">
                <a:solidFill>
                  <a:srgbClr val="000000"/>
                </a:solidFill>
                <a:latin typeface="Helvetica 55 Roman"/>
              </a:rPr>
              <a:t>@</a:t>
            </a:r>
            <a:r>
              <a:rPr lang="fr-FR" sz="1800" b="0" dirty="0" err="1">
                <a:solidFill>
                  <a:srgbClr val="000000"/>
                </a:solidFill>
                <a:latin typeface="Helvetica 55 Roman"/>
              </a:rPr>
              <a:t>AB_Avocats</a:t>
            </a:r>
            <a:r>
              <a:rPr lang="fr-FR" sz="1800" b="0" dirty="0">
                <a:solidFill>
                  <a:srgbClr val="000000"/>
                </a:solidFill>
                <a:latin typeface="Helvetica 55 Roman"/>
              </a:rPr>
              <a:t> </a:t>
            </a:r>
          </a:p>
          <a:p>
            <a:pPr marL="363537" eaLnBrk="1" fontAlgn="auto" hangingPunct="1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fr-FR" sz="1600" b="0" dirty="0" smtClean="0"/>
              <a:t>	        </a:t>
            </a:r>
            <a:r>
              <a:rPr lang="fr-FR" sz="1800" b="0" dirty="0" err="1">
                <a:solidFill>
                  <a:srgbClr val="000000"/>
                </a:solidFill>
                <a:latin typeface="Helvetica 55 Roman"/>
              </a:rPr>
              <a:t>Lexing</a:t>
            </a:r>
            <a:r>
              <a:rPr lang="fr-FR" sz="1800" b="0" dirty="0">
                <a:solidFill>
                  <a:srgbClr val="000000"/>
                </a:solidFill>
                <a:latin typeface="Helvetica 55 Roman"/>
              </a:rPr>
              <a:t> Alain Bensoussan </a:t>
            </a:r>
            <a:r>
              <a:rPr lang="fr-FR" sz="1800" b="0" dirty="0" smtClean="0">
                <a:solidFill>
                  <a:srgbClr val="000000"/>
                </a:solidFill>
                <a:latin typeface="Helvetica 55 Roman"/>
              </a:rPr>
              <a:t>Avocats</a:t>
            </a:r>
          </a:p>
          <a:p>
            <a:pPr marL="363537" eaLnBrk="1" fontAlgn="auto" hangingPunct="1"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lang="fr-FR" sz="1800" b="0" dirty="0">
              <a:solidFill>
                <a:srgbClr val="000000"/>
              </a:solidFill>
              <a:latin typeface="Helvetica 55 Roman"/>
            </a:endParaRPr>
          </a:p>
          <a:p>
            <a:pPr marL="717550" indent="-354013">
              <a:spcBef>
                <a:spcPct val="40000"/>
              </a:spcBef>
              <a:buSzPct val="90000"/>
              <a:buBlip>
                <a:blip r:embed="rId3"/>
              </a:buBlip>
            </a:pPr>
            <a:r>
              <a:rPr lang="fr-FR" sz="2000" dirty="0" smtClean="0">
                <a:latin typeface="Helvetica 55 Roman"/>
              </a:rPr>
              <a:t>Frédéric Forster</a:t>
            </a:r>
            <a:r>
              <a:rPr lang="fr-FR" sz="1800" b="0" dirty="0">
                <a:latin typeface="Helvetica 55 Roman"/>
              </a:rPr>
              <a:t/>
            </a:r>
            <a:br>
              <a:rPr lang="fr-FR" sz="1800" b="0" dirty="0">
                <a:latin typeface="Helvetica 55 Roman"/>
              </a:rPr>
            </a:br>
            <a:r>
              <a:rPr lang="fr-FR" sz="1800" b="0" dirty="0">
                <a:latin typeface="Helvetica 55 Roman"/>
              </a:rPr>
              <a:t>         Mob. : </a:t>
            </a:r>
            <a:r>
              <a:rPr lang="fr-FR" dirty="0">
                <a:latin typeface="Helvetica 55 Roman"/>
              </a:rPr>
              <a:t>33 (0)6 13 28 96 78</a:t>
            </a:r>
            <a:r>
              <a:rPr lang="fr-FR" sz="1600" b="0" dirty="0"/>
              <a:t/>
            </a:r>
            <a:br>
              <a:rPr lang="fr-FR" sz="1600" b="0" dirty="0"/>
            </a:br>
            <a:r>
              <a:rPr lang="fr-FR" sz="1600" b="0" dirty="0"/>
              <a:t>          </a:t>
            </a:r>
            <a:r>
              <a:rPr lang="fr-FR" sz="1800" b="0" dirty="0" smtClean="0">
                <a:latin typeface="Helvetica 55 Roman"/>
                <a:hlinkClick r:id="rId6"/>
              </a:rPr>
              <a:t>frederic-forster@lexing.eu</a:t>
            </a:r>
            <a:r>
              <a:rPr lang="fr-FR" sz="1800" b="0" dirty="0">
                <a:latin typeface="Helvetica 55 Roman"/>
              </a:rPr>
              <a:t/>
            </a:r>
            <a:br>
              <a:rPr lang="fr-FR" sz="1800" b="0" dirty="0">
                <a:latin typeface="Helvetica 55 Roman"/>
              </a:rPr>
            </a:br>
            <a:r>
              <a:rPr lang="fr-FR" sz="1800" b="0" dirty="0">
                <a:latin typeface="Helvetica 55 Roman"/>
              </a:rPr>
              <a:t>         </a:t>
            </a:r>
            <a:r>
              <a:rPr lang="fr-FR" sz="1800" b="0" dirty="0" smtClean="0">
                <a:latin typeface="Helvetica 55 Roman"/>
                <a:hlinkClick r:id="rId7"/>
              </a:rPr>
              <a:t>@</a:t>
            </a:r>
            <a:r>
              <a:rPr lang="fr-FR" sz="1800" b="0" dirty="0" err="1">
                <a:latin typeface="Helvetica 55 Roman"/>
                <a:hlinkClick r:id="rId7"/>
              </a:rPr>
              <a:t>A_Bensoussan</a:t>
            </a:r>
            <a:endParaRPr lang="fr-FR" sz="1800" b="0" dirty="0">
              <a:latin typeface="Helvetica 55 Roman"/>
            </a:endParaRPr>
          </a:p>
          <a:p>
            <a:pPr marL="717550" indent="-354013" eaLnBrk="1" hangingPunct="1">
              <a:spcBef>
                <a:spcPct val="40000"/>
              </a:spcBef>
              <a:buSzPct val="90000"/>
              <a:buFontTx/>
              <a:buBlip>
                <a:blip r:embed="rId3"/>
              </a:buBlip>
            </a:pPr>
            <a:endParaRPr lang="fr-FR" sz="1600" b="0" dirty="0" smtClean="0"/>
          </a:p>
        </p:txBody>
      </p:sp>
      <p:pic>
        <p:nvPicPr>
          <p:cNvPr id="20" name="Picture 6" descr="https://lh5.googleusercontent.com/2ohZucGWjXZ8yTasAlll5AyKh0EizteKKxLpL9aGtijcPmxo4wgISDQVKKTgGiZzduq36dfxhAkcWOeUBA3MukYnMKclgIHq0Bc812i3ky8VRrjCeC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09" y="1687612"/>
            <a:ext cx="1080000" cy="1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 descr="https://lh5.googleusercontent.com/g4IGusmqfETCccr5c5gUE7GbGRsyt1pXTxU2GiPcvPmV05K40bP53qB_NrVKHTTkZ4MD2KWTL0Z3QQHYh35at7NUXJMldcnJ4-ZkwaGyYSjRaAqCrFfd">
            <a:hlinkClick r:id="rId9" tgtFrame="&quot;_blank&quot;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95" y="4922648"/>
            <a:ext cx="288000" cy="28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0" y="3453374"/>
            <a:ext cx="243591" cy="24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Image 28" descr="https://lh3.googleusercontent.com/Da3JtXxIfTvZz03G038i-e5znFjnS61xXoypBcSlIz0oIvvniUQvKC4hNsTSCQsOTFSAf7MxBo7PL0Mfz-mAG5wmOKx3xesA3Vq38gZ-ILK-n0koxiJ-">
            <a:hlinkClick r:id="rId12" tgtFrame="&quot;_blank&quot;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95" y="2846779"/>
            <a:ext cx="280800" cy="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9" descr="https://lh5.googleusercontent.com/g4IGusmqfETCccr5c5gUE7GbGRsyt1pXTxU2GiPcvPmV05K40bP53qB_NrVKHTTkZ4MD2KWTL0Z3QQHYh35at7NUXJMldcnJ4-ZkwaGyYSjRaAqCrFfd">
            <a:hlinkClick r:id="rId9" tgtFrame="&quot;_blank&quot;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95" y="3135218"/>
            <a:ext cx="288000" cy="28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09" y="3775556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7155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07/04/2015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7141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7" name="Titre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sz="2400" b="1" dirty="0" smtClean="0">
                <a:solidFill>
                  <a:srgbClr val="004C99"/>
                </a:solidFill>
                <a:cs typeface="Arial" charset="0"/>
              </a:rPr>
              <a:t>Crédits photos</a:t>
            </a:r>
            <a:endParaRPr lang="fr-FR" sz="2400" b="1" dirty="0">
              <a:solidFill>
                <a:srgbClr val="004C99"/>
              </a:solidFill>
              <a:cs typeface="Arial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259632" y="1559227"/>
            <a:ext cx="6699250" cy="1744613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17550" indent="-354013" eaLnBrk="1" hangingPunct="1">
              <a:buFontTx/>
              <a:buNone/>
            </a:pPr>
            <a:endParaRPr lang="fr-FR" sz="1200" b="0" dirty="0">
              <a:solidFill>
                <a:schemeClr val="tx1"/>
              </a:solidFill>
            </a:endParaRPr>
          </a:p>
          <a:p>
            <a:pPr indent="361950" eaLnBrk="1" hangingPunct="1">
              <a:buFontTx/>
              <a:buNone/>
            </a:pPr>
            <a:r>
              <a:rPr lang="fr-FR" sz="2000" dirty="0">
                <a:solidFill>
                  <a:srgbClr val="004C99"/>
                </a:solidFill>
              </a:rPr>
              <a:t>Crédits</a:t>
            </a:r>
          </a:p>
          <a:p>
            <a:pPr indent="361950"/>
            <a:r>
              <a:rPr lang="fr-FR" sz="1200" dirty="0" smtClean="0">
                <a:solidFill>
                  <a:srgbClr val="004C99"/>
                </a:solidFill>
              </a:rPr>
              <a:t>©foto.fritz-Fotolia.com </a:t>
            </a:r>
            <a:r>
              <a:rPr lang="fr-FR" sz="1200" dirty="0">
                <a:solidFill>
                  <a:srgbClr val="004C99"/>
                </a:solidFill>
              </a:rPr>
              <a:t>BEI 4690022</a:t>
            </a:r>
          </a:p>
          <a:p>
            <a:pPr indent="361950"/>
            <a:r>
              <a:rPr lang="fr-FR" sz="1200" dirty="0" smtClean="0">
                <a:solidFill>
                  <a:srgbClr val="004C99"/>
                </a:solidFill>
              </a:rPr>
              <a:t>©Pegra-Fotolia.com </a:t>
            </a:r>
            <a:r>
              <a:rPr lang="fr-FR" sz="1200" dirty="0">
                <a:solidFill>
                  <a:srgbClr val="004C99"/>
                </a:solidFill>
              </a:rPr>
              <a:t>BEI 4650929</a:t>
            </a:r>
          </a:p>
          <a:p>
            <a:pPr indent="361950"/>
            <a:r>
              <a:rPr lang="fr-FR" sz="1200" dirty="0" smtClean="0">
                <a:solidFill>
                  <a:srgbClr val="004C99"/>
                </a:solidFill>
              </a:rPr>
              <a:t>©Orlando </a:t>
            </a:r>
            <a:r>
              <a:rPr lang="fr-FR" sz="1200" dirty="0">
                <a:solidFill>
                  <a:srgbClr val="004C99"/>
                </a:solidFill>
              </a:rPr>
              <a:t>Florin Rosu-Fotolia.com BEI </a:t>
            </a:r>
            <a:r>
              <a:rPr lang="fr-FR" sz="1200" dirty="0" smtClean="0">
                <a:solidFill>
                  <a:srgbClr val="004C99"/>
                </a:solidFill>
              </a:rPr>
              <a:t>4694659</a:t>
            </a:r>
          </a:p>
          <a:p>
            <a:pPr indent="361950"/>
            <a:r>
              <a:rPr lang="fr-FR" sz="1200" dirty="0">
                <a:solidFill>
                  <a:srgbClr val="004C99"/>
                </a:solidFill>
              </a:rPr>
              <a:t>©Julien </a:t>
            </a:r>
            <a:r>
              <a:rPr lang="fr-FR" sz="1200" dirty="0" err="1">
                <a:solidFill>
                  <a:srgbClr val="004C99"/>
                </a:solidFill>
              </a:rPr>
              <a:t>Eichinger_Fotolia</a:t>
            </a:r>
            <a:endParaRPr lang="fr-FR" sz="1200" dirty="0">
              <a:solidFill>
                <a:srgbClr val="004C99"/>
              </a:solidFill>
            </a:endParaRPr>
          </a:p>
          <a:p>
            <a:pPr marL="717550" indent="-354013" eaLnBrk="1" hangingPunct="1">
              <a:spcBef>
                <a:spcPct val="40000"/>
              </a:spcBef>
              <a:buSzPct val="90000"/>
              <a:buFontTx/>
              <a:buAutoNum type="arabicPeriod"/>
            </a:pPr>
            <a:endParaRPr lang="fr-FR" sz="1200" b="0" dirty="0">
              <a:solidFill>
                <a:srgbClr val="004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5592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1.1 Architecture de la réglementation (1)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4350" y="1284288"/>
            <a:ext cx="7772400" cy="435811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b="1" dirty="0">
                <a:solidFill>
                  <a:srgbClr val="004C99"/>
                </a:solidFill>
              </a:rPr>
              <a:t> Paquet télécom de 2002 </a:t>
            </a:r>
            <a:r>
              <a:rPr lang="fr-FR" dirty="0">
                <a:solidFill>
                  <a:srgbClr val="004C99"/>
                </a:solidFill>
              </a:rPr>
              <a:t>(révisé en 2009)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5 directives télécom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1 directive Informatique et </a:t>
            </a:r>
            <a:r>
              <a:rPr lang="fr-FR" dirty="0" smtClean="0">
                <a:solidFill>
                  <a:srgbClr val="004C99"/>
                </a:solidFill>
              </a:rPr>
              <a:t>libertés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endParaRPr lang="fr-FR" dirty="0">
              <a:solidFill>
                <a:srgbClr val="004C99"/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</a:t>
            </a:r>
            <a:r>
              <a:rPr lang="fr-FR" b="1" dirty="0">
                <a:solidFill>
                  <a:srgbClr val="004C99"/>
                </a:solidFill>
              </a:rPr>
              <a:t>Loi du 9 juillet 2004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Code des postes et des communications </a:t>
            </a:r>
            <a:r>
              <a:rPr lang="fr-FR" dirty="0" smtClean="0">
                <a:solidFill>
                  <a:srgbClr val="004C99"/>
                </a:solidFill>
              </a:rPr>
              <a:t>électroniques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endParaRPr lang="fr-FR" dirty="0">
              <a:solidFill>
                <a:srgbClr val="004C99"/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Autres textes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</a:t>
            </a:r>
            <a:r>
              <a:rPr lang="fr-FR" dirty="0" err="1">
                <a:solidFill>
                  <a:srgbClr val="004C99"/>
                </a:solidFill>
              </a:rPr>
              <a:t>Lcen</a:t>
            </a:r>
            <a:r>
              <a:rPr lang="fr-FR" dirty="0">
                <a:solidFill>
                  <a:srgbClr val="004C99"/>
                </a:solidFill>
              </a:rPr>
              <a:t> (21 juin 2004)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Loi Informatique et libertés modifiée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Loi pour la sécurité intérieure (2003</a:t>
            </a:r>
            <a:r>
              <a:rPr lang="fr-FR" dirty="0" smtClean="0">
                <a:solidFill>
                  <a:srgbClr val="004C99"/>
                </a:solidFill>
              </a:rPr>
              <a:t>)</a:t>
            </a:r>
          </a:p>
          <a:p>
            <a:pPr lvl="1" eaLnBrk="0" hangingPunct="0">
              <a:spcBef>
                <a:spcPct val="20000"/>
              </a:spcBef>
              <a:buClr>
                <a:srgbClr val="004C99"/>
              </a:buClr>
              <a:defRPr/>
            </a:pPr>
            <a:endParaRPr lang="fr-FR" dirty="0">
              <a:solidFill>
                <a:srgbClr val="004C99"/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004C99"/>
              </a:buClr>
              <a:buFontTx/>
              <a:buChar char="•"/>
              <a:defRPr/>
            </a:pPr>
            <a:r>
              <a:rPr lang="fr-FR" dirty="0">
                <a:solidFill>
                  <a:srgbClr val="004C99"/>
                </a:solidFill>
              </a:rPr>
              <a:t> Décisions </a:t>
            </a:r>
            <a:r>
              <a:rPr lang="fr-FR" dirty="0" err="1">
                <a:solidFill>
                  <a:srgbClr val="004C99"/>
                </a:solidFill>
              </a:rPr>
              <a:t>Arcep</a:t>
            </a:r>
            <a:endParaRPr lang="fr-FR" dirty="0">
              <a:solidFill>
                <a:srgbClr val="004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9533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33450" y="1076325"/>
            <a:ext cx="72374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/>
              <a:t>Les étapes de la libéralisation</a:t>
            </a:r>
          </a:p>
        </p:txBody>
      </p:sp>
      <p:sp>
        <p:nvSpPr>
          <p:cNvPr id="12" name="WordArt 2"/>
          <p:cNvSpPr>
            <a:spLocks noChangeArrowheads="1" noChangeShapeType="1" noTextEdit="1"/>
          </p:cNvSpPr>
          <p:nvPr/>
        </p:nvSpPr>
        <p:spPr bwMode="auto">
          <a:xfrm>
            <a:off x="2209800" y="4953000"/>
            <a:ext cx="649288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FF6600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1990</a:t>
            </a:r>
          </a:p>
        </p:txBody>
      </p:sp>
      <p:sp>
        <p:nvSpPr>
          <p:cNvPr id="13" name="WordArt 3"/>
          <p:cNvSpPr>
            <a:spLocks noChangeArrowheads="1" noChangeShapeType="1" noTextEdit="1"/>
          </p:cNvSpPr>
          <p:nvPr/>
        </p:nvSpPr>
        <p:spPr bwMode="auto">
          <a:xfrm rot="19120322">
            <a:off x="990600" y="2971800"/>
            <a:ext cx="2122488" cy="7493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fr-FR" sz="2000" kern="10" dirty="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 Black"/>
              </a:rPr>
              <a:t>Liberté de communication</a:t>
            </a:r>
          </a:p>
        </p:txBody>
      </p:sp>
      <p:sp>
        <p:nvSpPr>
          <p:cNvPr id="14" name="WordArt 4"/>
          <p:cNvSpPr>
            <a:spLocks noChangeArrowheads="1" noChangeShapeType="1" noTextEdit="1"/>
          </p:cNvSpPr>
          <p:nvPr/>
        </p:nvSpPr>
        <p:spPr bwMode="auto">
          <a:xfrm>
            <a:off x="1066800" y="4953000"/>
            <a:ext cx="647700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FFCC00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1986</a:t>
            </a:r>
          </a:p>
        </p:txBody>
      </p:sp>
      <p:sp>
        <p:nvSpPr>
          <p:cNvPr id="15" name="WordArt 5"/>
          <p:cNvSpPr>
            <a:spLocks noChangeArrowheads="1" noChangeShapeType="1" noTextEdit="1"/>
          </p:cNvSpPr>
          <p:nvPr/>
        </p:nvSpPr>
        <p:spPr bwMode="auto">
          <a:xfrm rot="19699380">
            <a:off x="3505200" y="2667000"/>
            <a:ext cx="1706563" cy="16208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Arial Black"/>
              </a:rPr>
              <a:t>Réglementation des </a:t>
            </a:r>
            <a:r>
              <a:rPr lang="fr-FR" sz="3600" kern="10" dirty="0" err="1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Arial Black"/>
              </a:rPr>
              <a:t>Telcos</a:t>
            </a:r>
            <a:endParaRPr lang="fr-FR" sz="3600" kern="10" dirty="0"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Arial Black"/>
            </a:endParaRPr>
          </a:p>
        </p:txBody>
      </p:sp>
      <p:sp>
        <p:nvSpPr>
          <p:cNvPr id="16" name="WordArt 6"/>
          <p:cNvSpPr>
            <a:spLocks noChangeArrowheads="1" noChangeShapeType="1" noTextEdit="1"/>
          </p:cNvSpPr>
          <p:nvPr/>
        </p:nvSpPr>
        <p:spPr bwMode="auto">
          <a:xfrm>
            <a:off x="3505200" y="4953000"/>
            <a:ext cx="647700" cy="595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1996</a:t>
            </a:r>
          </a:p>
        </p:txBody>
      </p:sp>
      <p:sp>
        <p:nvSpPr>
          <p:cNvPr id="17" name="WordArt 7"/>
          <p:cNvSpPr>
            <a:spLocks noChangeArrowheads="1" noChangeShapeType="1" noTextEdit="1"/>
          </p:cNvSpPr>
          <p:nvPr/>
        </p:nvSpPr>
        <p:spPr bwMode="auto">
          <a:xfrm>
            <a:off x="4800600" y="4953000"/>
            <a:ext cx="701675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2004</a:t>
            </a:r>
          </a:p>
        </p:txBody>
      </p:sp>
      <p:sp>
        <p:nvSpPr>
          <p:cNvPr id="18" name="WordArt 8"/>
          <p:cNvSpPr>
            <a:spLocks noChangeArrowheads="1" noChangeShapeType="1" noTextEdit="1"/>
          </p:cNvSpPr>
          <p:nvPr/>
        </p:nvSpPr>
        <p:spPr bwMode="auto">
          <a:xfrm rot="20341854">
            <a:off x="4800600" y="2971800"/>
            <a:ext cx="1406525" cy="15605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fr-FR" sz="2000" kern="10">
                <a:ln w="952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solidFill>
                  <a:schemeClr val="folHlink"/>
                </a:solidFill>
                <a:latin typeface="Arial Black"/>
              </a:rPr>
              <a:t>LCESCA</a:t>
            </a:r>
          </a:p>
        </p:txBody>
      </p:sp>
      <p:sp>
        <p:nvSpPr>
          <p:cNvPr id="19" name="WordArt 10"/>
          <p:cNvSpPr>
            <a:spLocks noChangeArrowheads="1" noChangeShapeType="1" noTextEdit="1"/>
          </p:cNvSpPr>
          <p:nvPr/>
        </p:nvSpPr>
        <p:spPr bwMode="auto">
          <a:xfrm rot="19699380">
            <a:off x="2362200" y="2590800"/>
            <a:ext cx="1706563" cy="16208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latin typeface="Arial Black"/>
              </a:rPr>
              <a:t>Réglementation des </a:t>
            </a:r>
            <a:r>
              <a:rPr lang="fr-FR" sz="3600" kern="10" dirty="0" err="1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latin typeface="Arial Black"/>
              </a:rPr>
              <a:t>Telcos</a:t>
            </a:r>
            <a:endParaRPr lang="fr-FR" sz="3600" kern="10" dirty="0"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solidFill>
                <a:schemeClr val="hlink"/>
              </a:solidFill>
              <a:latin typeface="Arial Black"/>
            </a:endParaRPr>
          </a:p>
        </p:txBody>
      </p:sp>
      <p:sp>
        <p:nvSpPr>
          <p:cNvPr id="20" name="WordArt 24"/>
          <p:cNvSpPr>
            <a:spLocks noChangeArrowheads="1" noChangeShapeType="1" noTextEdit="1"/>
          </p:cNvSpPr>
          <p:nvPr/>
        </p:nvSpPr>
        <p:spPr bwMode="auto">
          <a:xfrm>
            <a:off x="5943600" y="4953000"/>
            <a:ext cx="701675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99FF33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2009</a:t>
            </a:r>
          </a:p>
        </p:txBody>
      </p:sp>
      <p:sp>
        <p:nvSpPr>
          <p:cNvPr id="21" name="WordArt 25"/>
          <p:cNvSpPr>
            <a:spLocks noChangeArrowheads="1" noChangeShapeType="1" noTextEdit="1"/>
          </p:cNvSpPr>
          <p:nvPr/>
        </p:nvSpPr>
        <p:spPr bwMode="auto">
          <a:xfrm rot="20341854">
            <a:off x="5943600" y="2362200"/>
            <a:ext cx="1635125" cy="20113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fr-FR" sz="2000" kern="10">
                <a:ln w="9525">
                  <a:solidFill>
                    <a:srgbClr val="99FF33"/>
                  </a:solidFill>
                  <a:round/>
                  <a:headEnd type="none" w="sm" len="sm"/>
                  <a:tailEnd type="none" w="sm" len="sm"/>
                </a:ln>
                <a:solidFill>
                  <a:schemeClr val="folHlink"/>
                </a:solidFill>
                <a:latin typeface="Arial Black"/>
              </a:rPr>
              <a:t>Paquet Télécoms 2</a:t>
            </a:r>
          </a:p>
        </p:txBody>
      </p:sp>
      <p:sp>
        <p:nvSpPr>
          <p:cNvPr id="22" name="WordArt 26"/>
          <p:cNvSpPr>
            <a:spLocks noChangeArrowheads="1" noChangeShapeType="1" noTextEdit="1"/>
          </p:cNvSpPr>
          <p:nvPr/>
        </p:nvSpPr>
        <p:spPr bwMode="auto">
          <a:xfrm>
            <a:off x="7315200" y="4953000"/>
            <a:ext cx="701675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2011</a:t>
            </a:r>
          </a:p>
        </p:txBody>
      </p:sp>
      <p:sp>
        <p:nvSpPr>
          <p:cNvPr id="23" name="WordArt 27"/>
          <p:cNvSpPr>
            <a:spLocks noChangeArrowheads="1" noChangeShapeType="1" noTextEdit="1"/>
          </p:cNvSpPr>
          <p:nvPr/>
        </p:nvSpPr>
        <p:spPr bwMode="auto">
          <a:xfrm rot="20341854">
            <a:off x="6832600" y="1893888"/>
            <a:ext cx="2357438" cy="27622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fr-FR" sz="2000" kern="1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 Black"/>
              </a:rPr>
              <a:t>Ordonnance de transposition</a:t>
            </a:r>
          </a:p>
          <a:p>
            <a:pPr algn="ctr"/>
            <a:r>
              <a:rPr lang="fr-FR" sz="2000" kern="1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 Black"/>
              </a:rPr>
              <a:t>du Paquet Télécoms 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27050" y="333375"/>
            <a:ext cx="8221663" cy="581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C99"/>
                </a:solidFill>
                <a:latin typeface="Arial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C99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C99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C99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C99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CE09"/>
                </a:solidFill>
                <a:latin typeface="Helvetica 55 Roman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CE09"/>
                </a:solidFill>
                <a:latin typeface="Helvetica 55 Roman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CE09"/>
                </a:solidFill>
                <a:latin typeface="Helvetica 55 Roman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CE09"/>
                </a:solidFill>
                <a:latin typeface="Helvetica 55 Roman" pitchFamily="34" charset="0"/>
              </a:defRPr>
            </a:lvl9pPr>
          </a:lstStyle>
          <a:p>
            <a:pPr>
              <a:defRPr/>
            </a:pPr>
            <a:r>
              <a:rPr lang="fr-FR" kern="0" dirty="0" smtClean="0"/>
              <a:t>1.1 Architecture de la réglementation (2)</a:t>
            </a:r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D4852D9-7D7E-499F-A63D-AE1F0E55EB5A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897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6BDDEB-4CE3-4CE9-B98F-CD6DA34854A1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5000" y="20304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>
                <a:cs typeface="Arial" charset="0"/>
              </a:rPr>
              <a:t>Indépendance des fonctions</a:t>
            </a:r>
          </a:p>
          <a:p>
            <a:pPr>
              <a:buFontTx/>
              <a:buNone/>
            </a:pPr>
            <a:endParaRPr lang="fr-FR" altLang="fr-FR" dirty="0" smtClean="0">
              <a:cs typeface="Arial" charset="0"/>
            </a:endParaRPr>
          </a:p>
          <a:p>
            <a:r>
              <a:rPr lang="fr-FR" altLang="fr-FR" dirty="0" smtClean="0"/>
              <a:t>Nouvelle règle de marché</a:t>
            </a:r>
          </a:p>
          <a:p>
            <a:pPr lvl="1">
              <a:buFontTx/>
              <a:buChar char="•"/>
            </a:pPr>
            <a:r>
              <a:rPr lang="fr-FR" altLang="fr-FR" dirty="0" smtClean="0">
                <a:cs typeface="Arial" charset="0"/>
              </a:rPr>
              <a:t> La concurrence loyale</a:t>
            </a:r>
          </a:p>
          <a:p>
            <a:pPr lvl="1">
              <a:buFontTx/>
              <a:buChar char="•"/>
            </a:pPr>
            <a:endParaRPr lang="fr-FR" altLang="fr-FR" dirty="0" smtClean="0">
              <a:cs typeface="Arial" charset="0"/>
            </a:endParaRPr>
          </a:p>
          <a:p>
            <a:r>
              <a:rPr lang="fr-FR" altLang="fr-FR" dirty="0" smtClean="0"/>
              <a:t>Respect d’exigences essentielles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Régulation coordonnée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466725" y="990600"/>
            <a:ext cx="6581775" cy="1143000"/>
          </a:xfrm>
        </p:spPr>
        <p:txBody>
          <a:bodyPr/>
          <a:lstStyle/>
          <a:p>
            <a:r>
              <a:rPr lang="fr-FR" altLang="fr-FR" dirty="0" smtClean="0"/>
              <a:t>Principes institués en 1990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/>
              <a:t>1.1 Architecture de la réglementation (3)</a:t>
            </a:r>
          </a:p>
        </p:txBody>
      </p:sp>
    </p:spTree>
    <p:extLst>
      <p:ext uri="{BB962C8B-B14F-4D97-AF65-F5344CB8AC3E}">
        <p14:creationId xmlns:p14="http://schemas.microsoft.com/office/powerpoint/2010/main" val="415122229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620E-B3B2-4C5D-8DDD-6E4B4E758B92}" type="datetime1">
              <a:rPr lang="fr-FR" smtClean="0"/>
              <a:t>13/04/2015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Copyright </a:t>
            </a:r>
            <a:r>
              <a:rPr lang="fr-FR" dirty="0" err="1" smtClean="0"/>
              <a:t>Lexing</a:t>
            </a:r>
            <a:r>
              <a:rPr lang="fr-FR" dirty="0" smtClean="0"/>
              <a:t> 2015 ®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CD7D83-C7C0-41DE-BDCD-70F2CEC9D67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8710613" y="6346825"/>
            <a:ext cx="366712" cy="26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0" latin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 kern="1200">
                <a:solidFill>
                  <a:srgbClr val="004C99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har char="–"/>
              <a:defRPr sz="22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37D1EC-8BEC-4D07-AF47-53D16E458018}" type="slidenum">
              <a:rPr lang="fr-FR" altLang="fr-FR" sz="10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fr-FR" sz="1000" smtClean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5000" y="2030413"/>
            <a:ext cx="82692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smtClean="0">
                <a:cs typeface="Arial" charset="0"/>
              </a:rPr>
              <a:t>Principe de liberté d’exercice</a:t>
            </a:r>
          </a:p>
          <a:p>
            <a:endParaRPr lang="fr-FR" altLang="fr-FR" dirty="0" smtClean="0">
              <a:cs typeface="Arial" charset="0"/>
            </a:endParaRPr>
          </a:p>
          <a:p>
            <a:r>
              <a:rPr lang="fr-FR" altLang="fr-FR" dirty="0" smtClean="0">
                <a:cs typeface="Arial" charset="0"/>
              </a:rPr>
              <a:t>Principe du service public </a:t>
            </a:r>
          </a:p>
          <a:p>
            <a:endParaRPr lang="fr-FR" altLang="fr-FR" dirty="0" smtClean="0">
              <a:cs typeface="Arial" charset="0"/>
            </a:endParaRPr>
          </a:p>
          <a:p>
            <a:r>
              <a:rPr lang="fr-FR" altLang="fr-FR" dirty="0" smtClean="0">
                <a:cs typeface="Arial" charset="0"/>
              </a:rPr>
              <a:t>Principe du service universel</a:t>
            </a:r>
          </a:p>
          <a:p>
            <a:endParaRPr lang="fr-FR" altLang="fr-FR" dirty="0" smtClean="0">
              <a:cs typeface="Arial" charset="0"/>
            </a:endParaRPr>
          </a:p>
          <a:p>
            <a:r>
              <a:rPr lang="fr-FR" altLang="fr-FR" dirty="0" smtClean="0">
                <a:cs typeface="Arial" charset="0"/>
              </a:rPr>
              <a:t>Respect des exigences essentielles complété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466725" y="990600"/>
            <a:ext cx="6581775" cy="1143000"/>
          </a:xfrm>
        </p:spPr>
        <p:txBody>
          <a:bodyPr/>
          <a:lstStyle/>
          <a:p>
            <a:r>
              <a:rPr lang="fr-FR" altLang="fr-FR" smtClean="0"/>
              <a:t>Principes institués en 1996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7050" y="333375"/>
            <a:ext cx="8221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3200" b="1"/>
              <a:t>1.1 Architecture de la réglementation (4)</a:t>
            </a:r>
          </a:p>
        </p:txBody>
      </p:sp>
    </p:spTree>
    <p:extLst>
      <p:ext uri="{BB962C8B-B14F-4D97-AF65-F5344CB8AC3E}">
        <p14:creationId xmlns:p14="http://schemas.microsoft.com/office/powerpoint/2010/main" val="4063158595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Lexing_G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marL="514350" indent="-514350" algn="l">
          <a:buFont typeface="+mj-lt"/>
          <a:buAutoNum type="arabicPeriod"/>
          <a:defRPr sz="2800" dirty="0" smtClean="0">
            <a:solidFill>
              <a:srgbClr val="004C99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rgbClr val="004C99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2926</Words>
  <Application>Microsoft Office PowerPoint</Application>
  <PresentationFormat>Affichage à l'écran (4:3)</PresentationFormat>
  <Paragraphs>737</Paragraphs>
  <Slides>55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7" baseType="lpstr">
      <vt:lpstr>Lexing_G4</vt:lpstr>
      <vt:lpstr>Clip</vt:lpstr>
      <vt:lpstr>Présentation PowerPoint</vt:lpstr>
      <vt:lpstr>Introduction (1)</vt:lpstr>
      <vt:lpstr>Introduction (2)</vt:lpstr>
      <vt:lpstr>Le plan</vt:lpstr>
      <vt:lpstr>1. Les fondamentaux </vt:lpstr>
      <vt:lpstr>1.1 Architecture de la réglementation (1)</vt:lpstr>
      <vt:lpstr>Présentation PowerPoint</vt:lpstr>
      <vt:lpstr>Principes institués en 1990</vt:lpstr>
      <vt:lpstr>Principes institués en 1996</vt:lpstr>
      <vt:lpstr>Axes</vt:lpstr>
      <vt:lpstr>Objectifs</vt:lpstr>
      <vt:lpstr>Réglementations associées</vt:lpstr>
      <vt:lpstr>1.3 Le deuxième « paquet » télécom</vt:lpstr>
      <vt:lpstr>1.4 Un troisième « paquet » télécom en perspective</vt:lpstr>
      <vt:lpstr>Présentation PowerPoint</vt:lpstr>
      <vt:lpstr>Présentation PowerPoint</vt:lpstr>
      <vt:lpstr>Présentation PowerPoint</vt:lpstr>
      <vt:lpstr>Service public des CE Fourniture du SU (1)</vt:lpstr>
      <vt:lpstr>Service public des CE Fourniture du SU (2)</vt:lpstr>
      <vt:lpstr>Service public des CE Fourniture du SU (3)</vt:lpstr>
      <vt:lpstr>L’interconnexion</vt:lpstr>
      <vt:lpstr>L’intervention directe des collectivités locales (1)</vt:lpstr>
      <vt:lpstr>1.6 Les autres grands principes (3)</vt:lpstr>
      <vt:lpstr>1.6 Les autres grands principes (4)</vt:lpstr>
      <vt:lpstr>1.6 Les autres grands principes (5)</vt:lpstr>
      <vt:lpstr>1.6 Les autres grands principes (6)</vt:lpstr>
      <vt:lpstr>1.6 Les autres grands principes (7)</vt:lpstr>
      <vt:lpstr>1.6 Les autres grands principes (8)</vt:lpstr>
      <vt:lpstr>1.6 Les autres grands principes (9)</vt:lpstr>
      <vt:lpstr>1.6 Les autres grands principes (10)</vt:lpstr>
      <vt:lpstr>Ressources et portabilité (1)</vt:lpstr>
      <vt:lpstr>Présentation PowerPoint</vt:lpstr>
      <vt:lpstr>1.6 Les autres grands principes (13)</vt:lpstr>
      <vt:lpstr>Protection de la vie privée</vt:lpstr>
      <vt:lpstr>Prospection commerciale</vt:lpstr>
      <vt:lpstr>1.6 Les autres grands principes (16)</vt:lpstr>
      <vt:lpstr>2. Les réseaux et services</vt:lpstr>
      <vt:lpstr>2.1 Cartographie (1)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2.6 Services</vt:lpstr>
      <vt:lpstr>3. La régulation du 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Crédits photos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ABA</dc:creator>
  <cp:lastModifiedBy>Utilisateur Windows</cp:lastModifiedBy>
  <cp:revision>80</cp:revision>
  <dcterms:created xsi:type="dcterms:W3CDTF">2011-09-12T14:29:52Z</dcterms:created>
  <dcterms:modified xsi:type="dcterms:W3CDTF">2015-04-13T07:36:50Z</dcterms:modified>
</cp:coreProperties>
</file>