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8" r:id="rId2"/>
    <p:sldId id="257" r:id="rId3"/>
    <p:sldId id="329" r:id="rId4"/>
    <p:sldId id="330" r:id="rId5"/>
    <p:sldId id="331" r:id="rId6"/>
    <p:sldId id="332" r:id="rId7"/>
    <p:sldId id="333" r:id="rId8"/>
    <p:sldId id="334" r:id="rId9"/>
    <p:sldId id="336" r:id="rId10"/>
    <p:sldId id="335" r:id="rId11"/>
    <p:sldId id="337" r:id="rId12"/>
    <p:sldId id="274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A3E6A-109E-468E-89A6-939596300901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6D225-3635-4A32-83D1-643061967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92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目前作業有什麼問題？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8F8B1-8117-4C13-A23B-B4328C4CFB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95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C3A2-2F69-49AE-ACCB-173607F7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F111-672E-48D8-B44A-AF0BACB5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910B-2472-4ED2-A566-EE3B334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AA14-DE81-4F7C-8E8D-3F50C0B5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400C-3B9C-4532-9996-947E1505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3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79D6-443E-4D48-A15E-5C54C0F7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4924-A381-4FE6-BCA7-46FB81CF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ABA7-1E9B-4004-BDA3-4BB2CFE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9DFA-4DDE-450F-BC2B-FD024F0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7E45-A0CD-41D4-AB9B-75F8AB79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6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72D9B-1986-4CF0-9CDA-97865376D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EA88-4BA6-4458-92B1-89182B1A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8F42-7A43-47C1-A1E1-E844280A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1E6B-19FA-4020-BF8F-475DDF7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1D0C-EA0A-4BE4-8947-D2512A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88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F3B6-27BE-48A4-996B-0247084F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E775-4623-42B6-92F8-CA1CB60B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94C3-BB3B-40C0-A946-EB8EDE48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51C0-DD4F-4B18-B60A-2241940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21A9-3DED-47E5-A6A8-84748C2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9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E803-A05D-4530-AD00-17FD2DFE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6E9A-EB70-4AC8-BE56-CE8F314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C1D4-A73D-4D2C-9684-39800B45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A807-FB91-4356-9A7D-652E131E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A418-FFA4-4F25-A75E-6748245F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8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808F-04C7-4EB9-B324-F0555090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0DA4-B4F2-415D-81DF-A5BBAAC9E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76064-AACA-41F1-840B-4E7928F5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E228-6F3E-4318-BEB0-3AE9B213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5976-6AC1-49B2-93D7-B13CD415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89EC-3D43-40EE-B53E-E75E2331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59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9BE6-09F2-47D0-B0FE-68772075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E9E6-5B14-421B-83B3-55BC5DE7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7C1D-40B7-48AE-A11E-C2ABE0F6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2BDFD-37AE-43F5-B734-004F2E72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7E7D1-5E91-45FB-ACD9-5EE0A203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98549-AB0E-4540-A9A4-317EDB7D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1D89D-B3F9-4856-BB74-95A6143A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7F0B8-8803-46CD-B4E7-BCFD7B14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AA1C-1FB5-4A59-86CF-F2533334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5A0AE-1B92-4FFC-B4E6-428B902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78310-A8B0-44EB-AF83-3E7C8B55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E898-B77F-46FB-A567-6F702EC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4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C895-1974-4155-8435-DD8F450D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DDB11-1CAD-4705-B94A-F98D519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5F47B-44FC-459C-A9A6-8F46CFB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90A7-61A9-4782-AA5D-EACAB8D0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4CFC-AA34-4C8D-AC4D-7A00DED2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1303-18A7-44CB-BFD4-5777C0D9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2216-2D8A-4940-A164-9D73949A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8549F-FB62-472C-9DCF-724D2F5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39883-ECC0-4795-ABB6-BA424CDB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57E0-BD4D-4100-B805-E5C16B15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7D20E-D7B8-4B9C-9DB7-00846170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CA42-AE2E-484F-9587-FF832139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79EEE-E2C0-4249-BCF6-6D48B8CC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B557-3905-4485-99EA-327C4D06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8ECC-F6DB-4DC6-8993-14DC0319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4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99472-61DE-4E88-9BD4-4E2948C7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6780-7670-4C30-8877-600A09E9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DD73-7575-4FBB-B03D-951DE59B9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7B29-300C-462F-9C0A-7187542288F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291C-485A-4CA6-B513-40D30465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3C19-F83A-43AE-8B40-F73A9669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8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919" y="1942170"/>
            <a:ext cx="9144000" cy="2387600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Lab5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5-stage Pipeline Processor</a:t>
            </a:r>
          </a:p>
        </p:txBody>
      </p:sp>
    </p:spTree>
    <p:extLst>
      <p:ext uri="{BB962C8B-B14F-4D97-AF65-F5344CB8AC3E}">
        <p14:creationId xmlns:p14="http://schemas.microsoft.com/office/powerpoint/2010/main" val="231127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Datapath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altLang="zh-CN" sz="3600" dirty="0">
                <a:solidFill>
                  <a:srgbClr val="FF0000"/>
                </a:solidFill>
              </a:rPr>
              <a:t>forwarding,</a:t>
            </a:r>
            <a:r>
              <a:rPr lang="en-US" sz="3600" dirty="0">
                <a:solidFill>
                  <a:srgbClr val="FF0000"/>
                </a:solidFill>
              </a:rPr>
              <a:t> flush, hazard detection)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065"/>
          <a:stretch/>
        </p:blipFill>
        <p:spPr>
          <a:xfrm>
            <a:off x="1585136" y="1699416"/>
            <a:ext cx="8513021" cy="51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19AE-5784-49F1-BD1A-AE0B4ECA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C237F-EF2E-4ECD-B425-8E1E80B51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908" y="2141537"/>
            <a:ext cx="663303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05E61-0BA7-4FA8-9C83-5335CF54D257}"/>
              </a:ext>
            </a:extLst>
          </p:cNvPr>
          <p:cNvSpPr txBox="1"/>
          <p:nvPr/>
        </p:nvSpPr>
        <p:spPr>
          <a:xfrm>
            <a:off x="1421296" y="1570383"/>
            <a:ext cx="754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Important: we will test your code on ubuntu18.04 by running lab5TestScript.sh</a:t>
            </a:r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0E164-DE86-4678-928D-4C7E8706DE81}"/>
              </a:ext>
            </a:extLst>
          </p:cNvPr>
          <p:cNvSpPr txBox="1"/>
          <p:nvPr/>
        </p:nvSpPr>
        <p:spPr>
          <a:xfrm>
            <a:off x="496957" y="2504661"/>
            <a:ext cx="226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Testing command:</a:t>
            </a:r>
          </a:p>
          <a:p>
            <a:r>
              <a:rPr lang="en-US" altLang="zh-TW" dirty="0"/>
              <a:t>Bash lab5TestScript.sh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5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5A7F-2F4E-473D-91EA-C744EC07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2938-EBD5-44AA-A413-229E349C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GroupID_ID1_ID2.zip</a:t>
            </a:r>
            <a:endParaRPr lang="zh-TW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2AB9D-A90D-4FF1-BD1A-15D7C9419B32}"/>
              </a:ext>
            </a:extLst>
          </p:cNvPr>
          <p:cNvCxnSpPr/>
          <p:nvPr/>
        </p:nvCxnSpPr>
        <p:spPr>
          <a:xfrm>
            <a:off x="2305878" y="2395330"/>
            <a:ext cx="0" cy="5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632767-17AD-41B8-85ED-014FA2B71B67}"/>
              </a:ext>
            </a:extLst>
          </p:cNvPr>
          <p:cNvCxnSpPr>
            <a:cxnSpLocks/>
          </p:cNvCxnSpPr>
          <p:nvPr/>
        </p:nvCxnSpPr>
        <p:spPr>
          <a:xfrm>
            <a:off x="2305878" y="2902226"/>
            <a:ext cx="675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3B127E-B740-4D28-9719-C1AAE4695CA5}"/>
              </a:ext>
            </a:extLst>
          </p:cNvPr>
          <p:cNvSpPr txBox="1"/>
          <p:nvPr/>
        </p:nvSpPr>
        <p:spPr>
          <a:xfrm>
            <a:off x="2981739" y="27175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GroupID_ID1_ID2/</a:t>
            </a:r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F4A22-9BA9-49CF-9DF8-0226091C1264}"/>
              </a:ext>
            </a:extLst>
          </p:cNvPr>
          <p:cNvCxnSpPr/>
          <p:nvPr/>
        </p:nvCxnSpPr>
        <p:spPr>
          <a:xfrm>
            <a:off x="3319669" y="3086892"/>
            <a:ext cx="0" cy="48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A754AE-E30E-432B-8B73-13A4A6963635}"/>
              </a:ext>
            </a:extLst>
          </p:cNvPr>
          <p:cNvCxnSpPr>
            <a:cxnSpLocks/>
          </p:cNvCxnSpPr>
          <p:nvPr/>
        </p:nvCxnSpPr>
        <p:spPr>
          <a:xfrm>
            <a:off x="3319669" y="3573910"/>
            <a:ext cx="675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26E5F8-52A9-4A3D-8D0C-A5AF0640ABAE}"/>
              </a:ext>
            </a:extLst>
          </p:cNvPr>
          <p:cNvSpPr txBox="1"/>
          <p:nvPr/>
        </p:nvSpPr>
        <p:spPr>
          <a:xfrm>
            <a:off x="4193165" y="3389244"/>
            <a:ext cx="28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Your .v files, CO_Report.pdf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49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Report format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1827" y="1601583"/>
            <a:ext cx="5024062" cy="4657725"/>
          </a:xfrm>
          <a:prstGeom prst="rect">
            <a:avLst/>
          </a:prstGeom>
        </p:spPr>
      </p:pic>
      <p:sp>
        <p:nvSpPr>
          <p:cNvPr id="3" name="左大括弧 2"/>
          <p:cNvSpPr/>
          <p:nvPr/>
        </p:nvSpPr>
        <p:spPr>
          <a:xfrm>
            <a:off x="3314700" y="5238750"/>
            <a:ext cx="298450" cy="838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58699" y="544830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combine</a:t>
            </a:r>
          </a:p>
        </p:txBody>
      </p:sp>
    </p:spTree>
    <p:extLst>
      <p:ext uri="{BB962C8B-B14F-4D97-AF65-F5344CB8AC3E}">
        <p14:creationId xmlns:p14="http://schemas.microsoft.com/office/powerpoint/2010/main" val="32827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If you have any problems about the specification,</a:t>
            </a:r>
          </a:p>
          <a:p>
            <a:pPr marL="0" indent="0" algn="ctr">
              <a:buNone/>
            </a:pPr>
            <a:r>
              <a:rPr lang="en-US" sz="4000" b="1" dirty="0"/>
              <a:t>Please contact TA as soon as possible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Contact: </a:t>
            </a:r>
          </a:p>
          <a:p>
            <a:pPr marL="0" indent="0" algn="ctr">
              <a:buNone/>
            </a:pP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何承澤 </a:t>
            </a:r>
            <a:r>
              <a:rPr lang="en-US" altLang="zh-TW" sz="4000" dirty="0">
                <a:latin typeface="KaiTi" panose="02010609060101010101" pitchFamily="49" charset="-122"/>
                <a:ea typeface="KaiTi" panose="02010609060101010101" pitchFamily="49" charset="-122"/>
              </a:rPr>
              <a:t>djjjimmyyy</a:t>
            </a:r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@gmail.com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3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043"/>
            <a:ext cx="10515600" cy="1027911"/>
          </a:xfrm>
        </p:spPr>
        <p:txBody>
          <a:bodyPr/>
          <a:lstStyle/>
          <a:p>
            <a:r>
              <a:rPr lang="en-US" dirty="0"/>
              <a:t>Architecture Diagram for Lab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Please modify your Single Cycle CPU design from Lab4 and implement a 5-stage Pipeline Processor.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228"/>
          <a:stretch/>
        </p:blipFill>
        <p:spPr>
          <a:xfrm>
            <a:off x="2345428" y="1938527"/>
            <a:ext cx="6325606" cy="4677088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498080" y="2402665"/>
            <a:ext cx="826113" cy="9459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055942" y="4894667"/>
            <a:ext cx="826113" cy="9459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201328" y="3100583"/>
            <a:ext cx="247235" cy="24801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>
            <a:off x="3910819" y="1878037"/>
            <a:ext cx="14119" cy="47019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4" idx="2"/>
          </p:cNvCxnSpPr>
          <p:nvPr/>
        </p:nvCxnSpPr>
        <p:spPr>
          <a:xfrm>
            <a:off x="5904227" y="1878036"/>
            <a:ext cx="30480" cy="46810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48653" y="1878037"/>
            <a:ext cx="2586" cy="470192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6" idx="2"/>
          </p:cNvCxnSpPr>
          <p:nvPr/>
        </p:nvCxnSpPr>
        <p:spPr>
          <a:xfrm>
            <a:off x="8011408" y="1854266"/>
            <a:ext cx="7864" cy="47613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1966" y="1974181"/>
            <a:ext cx="1202788" cy="4605780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5796" y="1938527"/>
            <a:ext cx="1121008" cy="4620518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0931" y="1938527"/>
            <a:ext cx="748982" cy="4620518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86464" y="1938527"/>
            <a:ext cx="1202788" cy="4641434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7462" y="1938527"/>
            <a:ext cx="1846647" cy="4641434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44045" y="1974182"/>
            <a:ext cx="161786" cy="4605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47498" y="1938527"/>
            <a:ext cx="174417" cy="4620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89326" y="1938527"/>
            <a:ext cx="109438" cy="4620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52080" y="1938527"/>
            <a:ext cx="134384" cy="4677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1848245" y="1848505"/>
            <a:ext cx="7532843" cy="48490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319704" y="1500145"/>
            <a:ext cx="2738507" cy="16004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 Positive edge triggered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always@(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clk_i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 // Code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793480" y="2397316"/>
            <a:ext cx="441295" cy="57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63105" y="2402665"/>
            <a:ext cx="1687240" cy="249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22146" y="2372003"/>
            <a:ext cx="3228199" cy="25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51855" y="2422629"/>
            <a:ext cx="5082920" cy="1020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" grpId="0" animBg="1"/>
      <p:bldP spid="24" grpId="0" animBg="1"/>
      <p:bldP spid="25" grpId="0" animBg="1"/>
      <p:bldP spid="26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815"/>
            <a:ext cx="10515600" cy="4739148"/>
          </a:xfrm>
        </p:spPr>
        <p:txBody>
          <a:bodyPr>
            <a:normAutofit/>
          </a:bodyPr>
          <a:lstStyle/>
          <a:p>
            <a:r>
              <a:rPr lang="en-US" sz="2400" dirty="0"/>
              <a:t>13 test cases (CO_test_data1.txt ~ CO_test_data13.txt.)</a:t>
            </a:r>
          </a:p>
          <a:p>
            <a:r>
              <a:rPr lang="en-US" sz="2400" dirty="0"/>
              <a:t>Need to manual change by yourself</a:t>
            </a:r>
          </a:p>
          <a:p>
            <a:r>
              <a:rPr lang="en-US" sz="2400" dirty="0"/>
              <a:t>Edit line 19 in the file “</a:t>
            </a:r>
            <a:r>
              <a:rPr lang="en-US" sz="2400" dirty="0" err="1"/>
              <a:t>Instr_Memory.v</a:t>
            </a:r>
            <a:r>
              <a:rPr lang="en-US" sz="2400" dirty="0"/>
              <a:t>”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45" y="4158949"/>
            <a:ext cx="7834449" cy="219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45" y="2804576"/>
            <a:ext cx="7499432" cy="1196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8470" y="3536535"/>
            <a:ext cx="2426838" cy="240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74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Nop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675620" cy="4785360"/>
          </a:xfrm>
        </p:spPr>
        <p:txBody>
          <a:bodyPr/>
          <a:lstStyle/>
          <a:p>
            <a:r>
              <a:rPr lang="en-US" dirty="0"/>
              <a:t>Used to implement Stall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-1" b="68619"/>
          <a:stretch/>
        </p:blipFill>
        <p:spPr>
          <a:xfrm>
            <a:off x="1313496" y="2521109"/>
            <a:ext cx="8752524" cy="28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 (with data dependency)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957" r="50060" b="23439"/>
          <a:stretch/>
        </p:blipFill>
        <p:spPr>
          <a:xfrm>
            <a:off x="891540" y="1751648"/>
            <a:ext cx="3185160" cy="358235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76250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494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8739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27470" y="175498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13270" y="175832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95738" y="432015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22749" y="4326833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10558" y="4326833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810154" y="434286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509750" y="434286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22" name="Cloud 21"/>
          <p:cNvSpPr/>
          <p:nvPr/>
        </p:nvSpPr>
        <p:spPr>
          <a:xfrm>
            <a:off x="5469255" y="22612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loud 22"/>
          <p:cNvSpPr/>
          <p:nvPr/>
        </p:nvSpPr>
        <p:spPr>
          <a:xfrm>
            <a:off x="6020752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6630351" y="22612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7293768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8000524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loud 26"/>
          <p:cNvSpPr/>
          <p:nvPr/>
        </p:nvSpPr>
        <p:spPr>
          <a:xfrm>
            <a:off x="6019798" y="2747947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6630351" y="2741269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loud 28"/>
          <p:cNvSpPr/>
          <p:nvPr/>
        </p:nvSpPr>
        <p:spPr>
          <a:xfrm>
            <a:off x="7317819" y="2754625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loud 29"/>
          <p:cNvSpPr/>
          <p:nvPr/>
        </p:nvSpPr>
        <p:spPr>
          <a:xfrm>
            <a:off x="8000524" y="277569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8656798" y="2741269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6703695" y="3279024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loud 32"/>
          <p:cNvSpPr/>
          <p:nvPr/>
        </p:nvSpPr>
        <p:spPr>
          <a:xfrm>
            <a:off x="7293767" y="32723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loud 33"/>
          <p:cNvSpPr/>
          <p:nvPr/>
        </p:nvSpPr>
        <p:spPr>
          <a:xfrm>
            <a:off x="7969687" y="3279024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8673048" y="328558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350275" y="328558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7317819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loud 37"/>
          <p:cNvSpPr/>
          <p:nvPr/>
        </p:nvSpPr>
        <p:spPr>
          <a:xfrm>
            <a:off x="8000523" y="3816823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loud 38"/>
          <p:cNvSpPr/>
          <p:nvPr/>
        </p:nvSpPr>
        <p:spPr>
          <a:xfrm>
            <a:off x="8673048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loud 39"/>
          <p:cNvSpPr/>
          <p:nvPr/>
        </p:nvSpPr>
        <p:spPr>
          <a:xfrm>
            <a:off x="9328680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loud 40"/>
          <p:cNvSpPr/>
          <p:nvPr/>
        </p:nvSpPr>
        <p:spPr>
          <a:xfrm>
            <a:off x="10028277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(with data dependency)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b="23687"/>
          <a:stretch/>
        </p:blipFill>
        <p:spPr>
          <a:xfrm>
            <a:off x="1075142" y="1862752"/>
            <a:ext cx="3252492" cy="365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55529" y="224487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2251" y="223819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54701" y="223819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94781" y="224153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80581" y="224487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0776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37359" y="268442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0029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0133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926179" y="268442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54504" y="3097959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22207" y="310463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68954" y="3097959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81424" y="311131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48174" y="311944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40304" y="353082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31819" y="3524150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998569" y="353750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46269" y="354040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326354" y="3524150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3726" y="394436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86826" y="396290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98656" y="398686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348261" y="396565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15963" y="397247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37" name="Oval 36"/>
          <p:cNvSpPr/>
          <p:nvPr/>
        </p:nvSpPr>
        <p:spPr>
          <a:xfrm>
            <a:off x="1951246" y="2935882"/>
            <a:ext cx="264860" cy="258138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260249" y="2935882"/>
            <a:ext cx="264860" cy="25813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5966" y="2426284"/>
            <a:ext cx="264860" cy="258138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15966" y="2677744"/>
            <a:ext cx="264860" cy="25813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75142" y="2935882"/>
            <a:ext cx="1637578" cy="2581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53321" y="3632962"/>
            <a:ext cx="3558737" cy="311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28" y="2582227"/>
            <a:ext cx="349938" cy="68675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06" y="3004754"/>
            <a:ext cx="307258" cy="6029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22" y="3429010"/>
            <a:ext cx="311647" cy="611607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6762321" y="2729640"/>
            <a:ext cx="438216" cy="404151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38539" y="3139901"/>
            <a:ext cx="426326" cy="33680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>
            <a:stCxn id="45" idx="6"/>
          </p:cNvCxnSpPr>
          <p:nvPr/>
        </p:nvCxnSpPr>
        <p:spPr>
          <a:xfrm>
            <a:off x="7864865" y="3308305"/>
            <a:ext cx="347057" cy="216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6"/>
          </p:cNvCxnSpPr>
          <p:nvPr/>
        </p:nvCxnSpPr>
        <p:spPr>
          <a:xfrm>
            <a:off x="7200537" y="2931716"/>
            <a:ext cx="1011385" cy="1044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9" grpId="0" animBg="1"/>
      <p:bldP spid="40" grpId="0" animBg="1"/>
      <p:bldP spid="41" grpId="0" animBg="1"/>
      <p:bldP spid="46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Dependecy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Need a </a:t>
            </a:r>
            <a:r>
              <a:rPr lang="en-US" dirty="0" err="1"/>
              <a:t>ForwardingUnit.v</a:t>
            </a:r>
            <a:r>
              <a:rPr lang="en-US" dirty="0"/>
              <a:t> to handle data forwarding: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660" y="2011680"/>
            <a:ext cx="9486900" cy="4693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5100" y="5417820"/>
            <a:ext cx="1447800" cy="838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34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A55C-05FB-4A0A-8D54-A836C841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CE74-DE8E-41F5-9397-6EDFC589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this part, there </a:t>
            </a: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are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some </a:t>
            </a:r>
            <a:r>
              <a:rPr lang="en-US" altLang="zh-TW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modules and wires not showed in the code we gave you, you can modify/create  modules and add wires if you need.</a:t>
            </a:r>
          </a:p>
          <a:p>
            <a:pPr>
              <a:lnSpc>
                <a:spcPct val="107000"/>
              </a:lnSpc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(Bonus 1): consider instructions which have R-type follow right after LW </a:t>
            </a:r>
            <a:endParaRPr lang="zh-TW" altLang="zh-TW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altLang="zh-TW" sz="18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Tips:you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need to implement the hazard detection unit </a:t>
            </a:r>
            <a:endParaRPr lang="zh-TW" altLang="zh-TW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zh-TW" altLang="zh-TW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(Bonus 2): implement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beq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jal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(the </a:t>
            </a:r>
            <a:r>
              <a:rPr lang="en-US" altLang="zh-TW" sz="18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 operation of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beq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in ID stage) </a:t>
            </a:r>
          </a:p>
        </p:txBody>
      </p:sp>
    </p:spTree>
    <p:extLst>
      <p:ext uri="{BB962C8B-B14F-4D97-AF65-F5344CB8AC3E}">
        <p14:creationId xmlns:p14="http://schemas.microsoft.com/office/powerpoint/2010/main" val="31097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356</Words>
  <Application>Microsoft Office PowerPoint</Application>
  <PresentationFormat>Widescreen</PresentationFormat>
  <Paragraphs>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KaiTi</vt:lpstr>
      <vt:lpstr>Arial</vt:lpstr>
      <vt:lpstr>Calibri</vt:lpstr>
      <vt:lpstr>Calibri Light</vt:lpstr>
      <vt:lpstr>Times New Roman</vt:lpstr>
      <vt:lpstr>Office Theme</vt:lpstr>
      <vt:lpstr>Lab5 5-stage Pipeline Processor</vt:lpstr>
      <vt:lpstr>PowerPoint Presentation</vt:lpstr>
      <vt:lpstr>Architecture Diagram for Lab 5</vt:lpstr>
      <vt:lpstr>Testbench</vt:lpstr>
      <vt:lpstr>Nop instruction</vt:lpstr>
      <vt:lpstr>Test data (with data dependency)</vt:lpstr>
      <vt:lpstr>Test data (with data dependency)</vt:lpstr>
      <vt:lpstr>Data Dependecy</vt:lpstr>
      <vt:lpstr>bonus</vt:lpstr>
      <vt:lpstr>Reference Datapath (forwarding, flush, hazard detection)</vt:lpstr>
      <vt:lpstr>Testing </vt:lpstr>
      <vt:lpstr>Submit format</vt:lpstr>
      <vt:lpstr>Report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5-stage Pipeline Processor</dc:title>
  <dc:creator>何承澤</dc:creator>
  <cp:lastModifiedBy>何承澤</cp:lastModifiedBy>
  <cp:revision>19</cp:revision>
  <dcterms:created xsi:type="dcterms:W3CDTF">2021-02-09T12:22:13Z</dcterms:created>
  <dcterms:modified xsi:type="dcterms:W3CDTF">2021-05-06T06:14:11Z</dcterms:modified>
</cp:coreProperties>
</file>