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900FF-1F71-4A6A-85EC-127C4429EB2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406CB-7D91-49F8-8B0B-E17EADB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039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6612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1325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mtClean="0"/>
              <a:t>Now let’s assume we already have an</a:t>
            </a:r>
            <a:r>
              <a:rPr lang="fi-FI" baseline="0" smtClean="0"/>
              <a:t> upper and lower bound. For example by solving the linear programming problem and computing the value of random solution.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139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mtClean="0"/>
              <a:t>Now let’s assume we already have an</a:t>
            </a:r>
            <a:r>
              <a:rPr lang="fi-FI" baseline="0" smtClean="0"/>
              <a:t> upper and lower bound. For example by solving the linear programming problem and computing the value of random solution.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3056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mtClean="0"/>
              <a:t>Now let’s assume we already have an</a:t>
            </a:r>
            <a:r>
              <a:rPr lang="fi-FI" baseline="0" smtClean="0"/>
              <a:t> upper and lower bound. For example by solving the linear programming problem and computing the value of random solution.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430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mtClean="0"/>
              <a:t>Now let’s assume we already have an</a:t>
            </a:r>
            <a:r>
              <a:rPr lang="fi-FI" baseline="0" smtClean="0"/>
              <a:t> upper and lower bound. For example by solving the linear programming problem and computing the value of random solution.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05694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mtClean="0"/>
              <a:t>Now let’s assume we already have an</a:t>
            </a:r>
            <a:r>
              <a:rPr lang="fi-FI" baseline="0" smtClean="0"/>
              <a:t> upper and lower bound. For example by solving the linear programming problem and computing the value of random solution.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66925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mtClean="0"/>
              <a:t>Now let’s assume we already have an</a:t>
            </a:r>
            <a:r>
              <a:rPr lang="fi-FI" baseline="0" smtClean="0"/>
              <a:t> upper and lower bound. For example by solving the linear programming problem and computing the value of random solution.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768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DE8-FA5C-4734-8D72-DFCFD798556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93B7-FE8F-45A0-9954-12154800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DE8-FA5C-4734-8D72-DFCFD798556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93B7-FE8F-45A0-9954-12154800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DE8-FA5C-4734-8D72-DFCFD798556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93B7-FE8F-45A0-9954-12154800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6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 smtClean="0"/>
              <a:t>Click to edit Master title style</a:t>
            </a:r>
            <a:endParaRPr lang="fi-FI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340769"/>
            <a:ext cx="10959008" cy="4536505"/>
          </a:xfrm>
        </p:spPr>
        <p:txBody>
          <a:bodyPr/>
          <a:lstStyle/>
          <a:p>
            <a:pPr lvl="0"/>
            <a:r>
              <a:rPr lang="fi-FI" noProof="0" dirty="0" err="1" smtClean="0"/>
              <a:t>Click</a:t>
            </a:r>
            <a:r>
              <a:rPr lang="fi-FI" noProof="0" dirty="0" smtClean="0"/>
              <a:t> to </a:t>
            </a:r>
            <a:r>
              <a:rPr lang="fi-FI" noProof="0" dirty="0" err="1" smtClean="0"/>
              <a:t>edit</a:t>
            </a:r>
            <a:r>
              <a:rPr lang="fi-FI" noProof="0" dirty="0" smtClean="0"/>
              <a:t> </a:t>
            </a:r>
            <a:r>
              <a:rPr lang="fi-FI" noProof="0" dirty="0" err="1" smtClean="0"/>
              <a:t>Master</a:t>
            </a:r>
            <a:r>
              <a:rPr lang="fi-FI" noProof="0" dirty="0" smtClean="0"/>
              <a:t> </a:t>
            </a:r>
            <a:r>
              <a:rPr lang="fi-FI" noProof="0" dirty="0" err="1" smtClean="0"/>
              <a:t>text</a:t>
            </a:r>
            <a:r>
              <a:rPr lang="fi-FI" noProof="0" dirty="0" smtClean="0"/>
              <a:t> </a:t>
            </a:r>
            <a:r>
              <a:rPr lang="fi-FI" noProof="0" dirty="0" err="1" smtClean="0"/>
              <a:t>styles</a:t>
            </a:r>
            <a:endParaRPr lang="fi-FI" noProof="0" dirty="0" smtClean="0"/>
          </a:p>
          <a:p>
            <a:pPr lvl="1"/>
            <a:r>
              <a:rPr lang="fi-FI" noProof="0" dirty="0" smtClean="0"/>
              <a:t>Second </a:t>
            </a:r>
            <a:r>
              <a:rPr lang="fi-FI" noProof="0" dirty="0" err="1" smtClean="0"/>
              <a:t>level</a:t>
            </a:r>
            <a:endParaRPr lang="fi-FI" noProof="0" dirty="0" smtClean="0"/>
          </a:p>
          <a:p>
            <a:pPr lvl="2"/>
            <a:r>
              <a:rPr lang="fi-FI" noProof="0" dirty="0" smtClean="0"/>
              <a:t>Third </a:t>
            </a:r>
            <a:r>
              <a:rPr lang="fi-FI" noProof="0" dirty="0" err="1" smtClean="0"/>
              <a:t>level</a:t>
            </a:r>
            <a:endParaRPr lang="fi-FI" noProof="0" dirty="0" smtClean="0"/>
          </a:p>
          <a:p>
            <a:pPr lvl="3"/>
            <a:r>
              <a:rPr lang="fi-FI" noProof="0" dirty="0" err="1" smtClean="0"/>
              <a:t>Fourth</a:t>
            </a:r>
            <a:r>
              <a:rPr lang="fi-FI" noProof="0" dirty="0" smtClean="0"/>
              <a:t> </a:t>
            </a:r>
            <a:r>
              <a:rPr lang="fi-FI" noProof="0" dirty="0" err="1" smtClean="0"/>
              <a:t>level</a:t>
            </a:r>
            <a:endParaRPr lang="fi-FI" noProof="0" dirty="0" smtClean="0"/>
          </a:p>
          <a:p>
            <a:pPr lvl="4"/>
            <a:r>
              <a:rPr lang="fi-FI" noProof="0" dirty="0" err="1" smtClean="0"/>
              <a:t>Fifth</a:t>
            </a:r>
            <a:r>
              <a:rPr lang="fi-FI" noProof="0" dirty="0" smtClean="0"/>
              <a:t> </a:t>
            </a:r>
            <a:r>
              <a:rPr lang="fi-FI" noProof="0" dirty="0" err="1" smtClean="0"/>
              <a:t>level</a:t>
            </a:r>
            <a:endParaRPr lang="fi-FI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615947" y="6309321"/>
            <a:ext cx="5966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Computational Interaction Summer School - </a:t>
            </a:r>
            <a:fld id="{AEDB5493-9412-9748-9CE5-8DDC04E1FB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7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DE8-FA5C-4734-8D72-DFCFD798556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93B7-FE8F-45A0-9954-12154800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DE8-FA5C-4734-8D72-DFCFD798556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93B7-FE8F-45A0-9954-12154800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DE8-FA5C-4734-8D72-DFCFD798556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93B7-FE8F-45A0-9954-12154800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DE8-FA5C-4734-8D72-DFCFD798556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93B7-FE8F-45A0-9954-12154800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DE8-FA5C-4734-8D72-DFCFD798556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93B7-FE8F-45A0-9954-12154800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DE8-FA5C-4734-8D72-DFCFD798556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93B7-FE8F-45A0-9954-12154800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DE8-FA5C-4734-8D72-DFCFD798556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93B7-FE8F-45A0-9954-12154800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DE8-FA5C-4734-8D72-DFCFD798556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93B7-FE8F-45A0-9954-12154800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9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DDE8-FA5C-4734-8D72-DFCFD798556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93B7-FE8F-45A0-9954-12154800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64" y="33484"/>
            <a:ext cx="11616266" cy="821649"/>
          </a:xfrm>
        </p:spPr>
        <p:txBody>
          <a:bodyPr>
            <a:normAutofit/>
          </a:bodyPr>
          <a:lstStyle/>
          <a:p>
            <a:r>
              <a:rPr lang="fi-FI" sz="3200" smtClean="0"/>
              <a:t>Branch and Bound, Example: Keyboard optimization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Computational Interaction Summer School - </a:t>
            </a:r>
            <a:fld id="{AEDB5493-9412-9748-9CE5-8DDC04E1FB1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49693" y="10319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5679000" y="1101257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/>
              <a:t>S</a:t>
            </a:r>
            <a:endParaRPr lang="en-US" sz="1600"/>
          </a:p>
        </p:txBody>
      </p:sp>
      <p:pic>
        <p:nvPicPr>
          <p:cNvPr id="26" name="Picture 2" descr="D:\cloud\Uni\PhD\Presentations\pictures\get-new-dark-keyboard-ios-7-1-plus-darker-home-screen-dock-folders.w6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6775" y="2111101"/>
            <a:ext cx="2676261" cy="1513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6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Computational Interaction Summer School - </a:t>
            </a:r>
            <a:fld id="{AEDB5493-9412-9748-9CE5-8DDC04E1FB1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61360" y="70174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609235" y="1193444"/>
            <a:ext cx="1236488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6253062" y="1193444"/>
            <a:ext cx="1452515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123600" y="1598459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68265" y="157787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0667" y="771067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/>
              <a:t>S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4225244" y="1638212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</a:t>
            </a:r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7741334" y="1598460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2</a:t>
            </a:r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4393161" y="1082843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1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78164" y="1105930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0</a:t>
            </a:r>
            <a:endParaRPr lang="en-US"/>
          </a:p>
        </p:txBody>
      </p:sp>
      <p:pic>
        <p:nvPicPr>
          <p:cNvPr id="26" name="Picture 2" descr="D:\cloud\Uni\PhD\Presentations\pictures\get-new-dark-keyboard-ios-7-1-plus-darker-home-screen-dock-folders.w6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5030" y="2438083"/>
            <a:ext cx="2676261" cy="1513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034581" y="2458509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a</a:t>
            </a:r>
            <a:endParaRPr lang="en-US"/>
          </a:p>
        </p:txBody>
      </p:sp>
      <p:pic>
        <p:nvPicPr>
          <p:cNvPr id="28" name="Picture 2" descr="D:\cloud\Uni\PhD\Presentations\pictures\get-new-dark-keyboard-ios-7-1-plus-darker-home-screen-dock-folders.w6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5457" y="2438083"/>
            <a:ext cx="2676261" cy="1513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605008" y="2458509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a</a:t>
            </a:r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6657966" y="2526326"/>
            <a:ext cx="164464" cy="2538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5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Computational Interaction Summer School - </a:t>
            </a:r>
            <a:fld id="{AEDB5493-9412-9748-9CE5-8DDC04E1FB1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78293" y="93034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626168" y="1422043"/>
            <a:ext cx="1236488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6269995" y="1422043"/>
            <a:ext cx="1452515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140533" y="182705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85198" y="180647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9660" y="999666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4242177" y="186681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</a:t>
            </a:r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7758267" y="1827059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2</a:t>
            </a:r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4410094" y="1311442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1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95097" y="1334529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0</a:t>
            </a:r>
            <a:endParaRPr lang="en-US"/>
          </a:p>
        </p:txBody>
      </p:sp>
      <p:pic>
        <p:nvPicPr>
          <p:cNvPr id="26" name="Picture 2" descr="D:\cloud\Uni\PhD\Presentations\pictures\get-new-dark-keyboard-ios-7-1-plus-darker-home-screen-dock-folders.w6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068" y="3500770"/>
            <a:ext cx="2160240" cy="122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024619" y="3479611"/>
            <a:ext cx="11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a</a:t>
            </a:r>
            <a:endParaRPr lang="en-US"/>
          </a:p>
        </p:txBody>
      </p:sp>
      <p:pic>
        <p:nvPicPr>
          <p:cNvPr id="28" name="Picture 2" descr="D:\cloud\Uni\PhD\Presentations\pictures\get-new-dark-keyboard-ios-7-1-plus-darker-home-screen-dock-folders.w6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4856" y="3486872"/>
            <a:ext cx="2160240" cy="122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814407" y="3465713"/>
            <a:ext cx="11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a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39307" y="273054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90261" y="273054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17" idx="3"/>
            <a:endCxn id="20" idx="7"/>
          </p:cNvCxnSpPr>
          <p:nvPr/>
        </p:nvCxnSpPr>
        <p:spPr>
          <a:xfrm flipH="1">
            <a:off x="3331008" y="2318760"/>
            <a:ext cx="893888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5"/>
            <a:endCxn id="30" idx="1"/>
          </p:cNvCxnSpPr>
          <p:nvPr/>
        </p:nvCxnSpPr>
        <p:spPr>
          <a:xfrm>
            <a:off x="4632234" y="2318760"/>
            <a:ext cx="942390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8838" y="2158242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/>
              <a:t>x</a:t>
            </a:r>
            <a:r>
              <a:rPr lang="fi-FI" b="1" baseline="-25000"/>
              <a:t>b</a:t>
            </a:r>
            <a:r>
              <a:rPr lang="fi-FI" b="1" baseline="-25000"/>
              <a:t>,1 </a:t>
            </a:r>
            <a:r>
              <a:rPr lang="fi-FI" b="1"/>
              <a:t>= 1</a:t>
            </a:r>
            <a:endParaRPr lang="en-US" b="1"/>
          </a:p>
        </p:txBody>
      </p:sp>
      <p:sp>
        <p:nvSpPr>
          <p:cNvPr id="35" name="TextBox 34"/>
          <p:cNvSpPr txBox="1"/>
          <p:nvPr/>
        </p:nvSpPr>
        <p:spPr>
          <a:xfrm>
            <a:off x="4995098" y="2181410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/>
              <a:t>x</a:t>
            </a:r>
            <a:r>
              <a:rPr lang="fi-FI" b="1" baseline="-25000"/>
              <a:t>b</a:t>
            </a:r>
            <a:r>
              <a:rPr lang="fi-FI" b="1" baseline="-25000"/>
              <a:t>,1 </a:t>
            </a:r>
            <a:r>
              <a:rPr lang="fi-FI" b="1"/>
              <a:t>= 0</a:t>
            </a:r>
            <a:endParaRPr lang="en-US" b="1"/>
          </a:p>
        </p:txBody>
      </p:sp>
      <p:sp>
        <p:nvSpPr>
          <p:cNvPr id="36" name="Rectangle 35"/>
          <p:cNvSpPr/>
          <p:nvPr/>
        </p:nvSpPr>
        <p:spPr>
          <a:xfrm>
            <a:off x="2859225" y="2758302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11</a:t>
            </a:r>
            <a:endParaRPr lang="en-US" sz="1600"/>
          </a:p>
        </p:txBody>
      </p:sp>
      <p:sp>
        <p:nvSpPr>
          <p:cNvPr id="37" name="Rectangle 36"/>
          <p:cNvSpPr/>
          <p:nvPr/>
        </p:nvSpPr>
        <p:spPr>
          <a:xfrm>
            <a:off x="5511233" y="2758302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12</a:t>
            </a:r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4814407" y="3139814"/>
            <a:ext cx="11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b</a:t>
            </a: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867365" y="3183248"/>
            <a:ext cx="164464" cy="2538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90139" y="3132002"/>
            <a:ext cx="27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b</a:t>
            </a: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839307" y="2730541"/>
            <a:ext cx="576064" cy="57606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839307" y="2721739"/>
            <a:ext cx="576064" cy="57606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889861" y="3132003"/>
            <a:ext cx="504056" cy="71694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3026" y="2145023"/>
            <a:ext cx="2316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smtClean="0">
                <a:solidFill>
                  <a:schemeClr val="accent2"/>
                </a:solidFill>
              </a:rPr>
              <a:t>Pruning by infeasibility</a:t>
            </a:r>
            <a:endParaRPr lang="en-US" sz="2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3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5" grpId="0"/>
      <p:bldP spid="37" grpId="0"/>
      <p:bldP spid="38" grpId="0"/>
      <p:bldP spid="3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Computational Interaction Summer School - </a:t>
            </a:r>
            <a:fld id="{AEDB5493-9412-9748-9CE5-8DDC04E1FB1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52893" y="101936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600768" y="1511068"/>
            <a:ext cx="1236488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6244595" y="1511068"/>
            <a:ext cx="1452515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115133" y="1916083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59798" y="1895495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76160" y="1060116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4216777" y="1955836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</a:t>
            </a:r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7732867" y="1916084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2</a:t>
            </a:r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4384694" y="1400467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1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69697" y="1423554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0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13907" y="281956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64861" y="281956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17" idx="3"/>
            <a:endCxn id="20" idx="7"/>
          </p:cNvCxnSpPr>
          <p:nvPr/>
        </p:nvCxnSpPr>
        <p:spPr>
          <a:xfrm flipH="1">
            <a:off x="3305608" y="2407785"/>
            <a:ext cx="893888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5"/>
            <a:endCxn id="30" idx="1"/>
          </p:cNvCxnSpPr>
          <p:nvPr/>
        </p:nvCxnSpPr>
        <p:spPr>
          <a:xfrm>
            <a:off x="4606834" y="2407785"/>
            <a:ext cx="942390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3438" y="2247267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1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69698" y="2270435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0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833825" y="2847327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11</a:t>
            </a:r>
            <a:endParaRPr lang="en-US" sz="1600"/>
          </a:p>
        </p:txBody>
      </p:sp>
      <p:sp>
        <p:nvSpPr>
          <p:cNvPr id="37" name="Rectangle 36"/>
          <p:cNvSpPr/>
          <p:nvPr/>
        </p:nvSpPr>
        <p:spPr>
          <a:xfrm>
            <a:off x="5485833" y="2847327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12</a:t>
            </a:r>
            <a:endParaRPr 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5338474" y="633884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>
                <a:solidFill>
                  <a:schemeClr val="accent2"/>
                </a:solidFill>
              </a:rPr>
              <a:t>ub = 60 wpm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80925" y="1672237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>
                <a:solidFill>
                  <a:schemeClr val="accent2"/>
                </a:solidFill>
              </a:rPr>
              <a:t>l</a:t>
            </a:r>
            <a:r>
              <a:rPr lang="fi-FI" b="1">
                <a:solidFill>
                  <a:schemeClr val="accent2"/>
                </a:solidFill>
              </a:rPr>
              <a:t>b = 30 wpm 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44" name="Straight Connector 43"/>
          <p:cNvCxnSpPr>
            <a:stCxn id="18" idx="5"/>
          </p:cNvCxnSpPr>
          <p:nvPr/>
        </p:nvCxnSpPr>
        <p:spPr>
          <a:xfrm>
            <a:off x="8151499" y="2387196"/>
            <a:ext cx="481714" cy="576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12846" y="291938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/>
              <a:t>…</a:t>
            </a:r>
            <a:endParaRPr lang="en-US" sz="280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8633213" y="3566071"/>
            <a:ext cx="250844" cy="727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291920" y="4273167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422696" y="4340411"/>
            <a:ext cx="314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L</a:t>
            </a:r>
            <a:endParaRPr lang="en-US" sz="1600"/>
          </a:p>
        </p:txBody>
      </p:sp>
      <p:pic>
        <p:nvPicPr>
          <p:cNvPr id="48" name="Picture 2" descr="http://cdn.gottabemobile.com/wp-content/uploads/2013/09/2013-09-19-09.11.45-575x47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8"/>
          <a:stretch/>
        </p:blipFill>
        <p:spPr bwMode="auto">
          <a:xfrm>
            <a:off x="9084359" y="4286500"/>
            <a:ext cx="1143374" cy="69516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9128018" y="3905355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b="1">
                <a:solidFill>
                  <a:schemeClr val="accent2"/>
                </a:solidFill>
              </a:rPr>
              <a:t>30 wpm 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565109" y="885728"/>
            <a:ext cx="1487156" cy="906603"/>
          </a:xfrm>
          <a:custGeom>
            <a:avLst/>
            <a:gdLst>
              <a:gd name="connsiteX0" fmla="*/ 0 w 1487156"/>
              <a:gd name="connsiteY0" fmla="*/ 72589 h 906603"/>
              <a:gd name="connsiteX1" fmla="*/ 1195754 w 1487156"/>
              <a:gd name="connsiteY1" fmla="*/ 82638 h 906603"/>
              <a:gd name="connsiteX2" fmla="*/ 1487156 w 1487156"/>
              <a:gd name="connsiteY2" fmla="*/ 906603 h 90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156" h="906603">
                <a:moveTo>
                  <a:pt x="0" y="72589"/>
                </a:moveTo>
                <a:cubicBezTo>
                  <a:pt x="473947" y="8112"/>
                  <a:pt x="947895" y="-56364"/>
                  <a:pt x="1195754" y="82638"/>
                </a:cubicBezTo>
                <a:cubicBezTo>
                  <a:pt x="1443613" y="221640"/>
                  <a:pt x="1465384" y="564121"/>
                  <a:pt x="1487156" y="906603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65110" y="2058503"/>
            <a:ext cx="1726811" cy="223159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822373" y="2832141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2373" y="2823339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2148" y="295090"/>
            <a:ext cx="19604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2000" b="1">
                <a:solidFill>
                  <a:schemeClr val="accent6"/>
                </a:solidFill>
              </a:rPr>
              <a:t>Best solution:</a:t>
            </a:r>
          </a:p>
          <a:p>
            <a:pPr algn="ctr"/>
            <a:r>
              <a:rPr lang="fi-FI" sz="2000" b="1">
                <a:solidFill>
                  <a:schemeClr val="accent6"/>
                </a:solidFill>
              </a:rPr>
              <a:t>30 ≤ </a:t>
            </a:r>
            <a:r>
              <a:rPr lang="fi-FI" sz="2000" b="1">
                <a:solidFill>
                  <a:schemeClr val="accent6"/>
                </a:solidFill>
              </a:rPr>
              <a:t>S </a:t>
            </a:r>
            <a:r>
              <a:rPr lang="fi-FI" sz="2000" b="1" smtClean="0">
                <a:solidFill>
                  <a:schemeClr val="accent6"/>
                </a:solidFill>
              </a:rPr>
              <a:t>≤ 60</a:t>
            </a:r>
            <a:endParaRPr lang="en-US" sz="2000" b="1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08161" y="1769799"/>
            <a:ext cx="2882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/>
              <a:t>Solving the LP:</a:t>
            </a:r>
          </a:p>
          <a:p>
            <a:r>
              <a:rPr lang="fi-FI" i="1"/>
              <a:t>upper bound </a:t>
            </a:r>
            <a:r>
              <a:rPr lang="fi-FI" i="1"/>
              <a:t>= </a:t>
            </a:r>
            <a:r>
              <a:rPr lang="fi-FI" i="1" smtClean="0"/>
              <a:t>60 </a:t>
            </a:r>
            <a:r>
              <a:rPr lang="fi-FI" i="1"/>
              <a:t>wpm</a:t>
            </a:r>
            <a:endParaRPr lang="en-US" i="1"/>
          </a:p>
        </p:txBody>
      </p:sp>
      <p:sp>
        <p:nvSpPr>
          <p:cNvPr id="51" name="Rectangle 50"/>
          <p:cNvSpPr/>
          <p:nvPr/>
        </p:nvSpPr>
        <p:spPr>
          <a:xfrm>
            <a:off x="1215213" y="1537196"/>
            <a:ext cx="2882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i-FI" i="1"/>
              <a:t>Solving the LP:</a:t>
            </a:r>
          </a:p>
          <a:p>
            <a:pPr algn="r"/>
            <a:r>
              <a:rPr lang="fi-FI" i="1"/>
              <a:t>upper bound </a:t>
            </a:r>
            <a:r>
              <a:rPr lang="fi-FI" i="1"/>
              <a:t>= </a:t>
            </a:r>
            <a:r>
              <a:rPr lang="fi-FI" i="1" smtClean="0"/>
              <a:t>50 </a:t>
            </a:r>
            <a:r>
              <a:rPr lang="fi-FI" i="1"/>
              <a:t>wpm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4368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13" grpId="0"/>
      <p:bldP spid="46" grpId="0" animBg="1"/>
      <p:bldP spid="47" grpId="0"/>
      <p:bldP spid="15" grpId="0"/>
      <p:bldP spid="5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Computational Interaction Summer School - </a:t>
            </a:r>
            <a:fld id="{AEDB5493-9412-9748-9CE5-8DDC04E1FB1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854493" y="7087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702368" y="1200433"/>
            <a:ext cx="1236488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6346195" y="1200433"/>
            <a:ext cx="1452515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16733" y="16054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61398" y="158486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77760" y="749481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4318377" y="164520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</a:t>
            </a:r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7834467" y="1605449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2</a:t>
            </a:r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4486294" y="1089832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1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71297" y="1112919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0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15507" y="25089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6461" y="2508931"/>
            <a:ext cx="576064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17" idx="3"/>
            <a:endCxn id="20" idx="7"/>
          </p:cNvCxnSpPr>
          <p:nvPr/>
        </p:nvCxnSpPr>
        <p:spPr>
          <a:xfrm flipH="1">
            <a:off x="3407208" y="2097150"/>
            <a:ext cx="893888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5"/>
            <a:endCxn id="30" idx="1"/>
          </p:cNvCxnSpPr>
          <p:nvPr/>
        </p:nvCxnSpPr>
        <p:spPr>
          <a:xfrm>
            <a:off x="4708434" y="2097150"/>
            <a:ext cx="942390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55038" y="1936632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1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071298" y="1959800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0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35425" y="2536692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11</a:t>
            </a:r>
            <a:endParaRPr lang="en-US" sz="1600"/>
          </a:p>
        </p:txBody>
      </p:sp>
      <p:sp>
        <p:nvSpPr>
          <p:cNvPr id="37" name="Rectangle 36"/>
          <p:cNvSpPr/>
          <p:nvPr/>
        </p:nvSpPr>
        <p:spPr>
          <a:xfrm>
            <a:off x="5587433" y="2536692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12</a:t>
            </a:r>
            <a:endParaRPr 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5440074" y="323249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/>
              <a:t>ub = 60 wpm</a:t>
            </a:r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>
            <a:off x="5482525" y="1361602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/>
              <a:t>l</a:t>
            </a:r>
            <a:r>
              <a:rPr lang="fi-FI" b="1"/>
              <a:t>b = 30 wpm </a:t>
            </a:r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202754" y="3144532"/>
            <a:ext cx="3303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000" i="1"/>
              <a:t>Solving the LP:</a:t>
            </a:r>
          </a:p>
          <a:p>
            <a:pPr algn="ctr"/>
            <a:r>
              <a:rPr lang="fi-FI" sz="2000" i="1"/>
              <a:t>u</a:t>
            </a:r>
            <a:r>
              <a:rPr lang="fi-FI" sz="2000" i="1"/>
              <a:t>pper bound = 28 wpm</a:t>
            </a:r>
            <a:endParaRPr lang="en-US" sz="2000" i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8253099" y="2076561"/>
            <a:ext cx="481714" cy="576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4446" y="260874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/>
              <a:t>…</a:t>
            </a:r>
            <a:endParaRPr lang="en-US" sz="280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8734813" y="3255436"/>
            <a:ext cx="250844" cy="727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393520" y="39625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524296" y="4029776"/>
            <a:ext cx="314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L</a:t>
            </a:r>
            <a:endParaRPr lang="en-US" sz="1600"/>
          </a:p>
        </p:txBody>
      </p:sp>
      <p:cxnSp>
        <p:nvCxnSpPr>
          <p:cNvPr id="49" name="Straight Connector 48"/>
          <p:cNvCxnSpPr/>
          <p:nvPr/>
        </p:nvCxnSpPr>
        <p:spPr>
          <a:xfrm>
            <a:off x="5557102" y="2517733"/>
            <a:ext cx="576064" cy="57606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557102" y="2508931"/>
            <a:ext cx="576064" cy="57606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58745" y="3806779"/>
            <a:ext cx="307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smtClean="0">
                <a:solidFill>
                  <a:schemeClr val="accent2"/>
                </a:solidFill>
              </a:rPr>
              <a:t>Pruning by bound</a:t>
            </a:r>
            <a:endParaRPr lang="en-US" sz="2400" b="1">
              <a:solidFill>
                <a:schemeClr val="accent2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915507" y="2526535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915507" y="2517733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72148" y="295090"/>
            <a:ext cx="19604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2000" b="1">
                <a:solidFill>
                  <a:schemeClr val="accent6"/>
                </a:solidFill>
              </a:rPr>
              <a:t>Best solution:</a:t>
            </a:r>
          </a:p>
          <a:p>
            <a:pPr algn="ctr"/>
            <a:r>
              <a:rPr lang="fi-FI" sz="2000" b="1">
                <a:solidFill>
                  <a:schemeClr val="accent6"/>
                </a:solidFill>
              </a:rPr>
              <a:t>30 ≤ </a:t>
            </a:r>
            <a:r>
              <a:rPr lang="fi-FI" sz="2000" b="1">
                <a:solidFill>
                  <a:schemeClr val="accent6"/>
                </a:solidFill>
              </a:rPr>
              <a:t>S </a:t>
            </a:r>
            <a:r>
              <a:rPr lang="fi-FI" sz="2000" b="1" smtClean="0">
                <a:solidFill>
                  <a:schemeClr val="accent6"/>
                </a:solidFill>
              </a:rPr>
              <a:t>≤ 60</a:t>
            </a:r>
            <a:endParaRPr lang="en-US" sz="20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9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Computational Interaction Summer School - </a:t>
            </a:r>
            <a:fld id="{AEDB5493-9412-9748-9CE5-8DDC04E1FB1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854493" y="7087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7" name="Straight Connector 46"/>
          <p:cNvCxnSpPr>
            <a:stCxn id="45" idx="3"/>
          </p:cNvCxnSpPr>
          <p:nvPr/>
        </p:nvCxnSpPr>
        <p:spPr>
          <a:xfrm flipH="1">
            <a:off x="4702368" y="1200433"/>
            <a:ext cx="1236488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5"/>
          </p:cNvCxnSpPr>
          <p:nvPr/>
        </p:nvCxnSpPr>
        <p:spPr>
          <a:xfrm>
            <a:off x="6346195" y="1200433"/>
            <a:ext cx="1452515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216733" y="16054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761398" y="158486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77760" y="749481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endParaRPr lang="en-US" sz="1600"/>
          </a:p>
        </p:txBody>
      </p:sp>
      <p:sp>
        <p:nvSpPr>
          <p:cNvPr id="53" name="Rectangle 52"/>
          <p:cNvSpPr/>
          <p:nvPr/>
        </p:nvSpPr>
        <p:spPr>
          <a:xfrm>
            <a:off x="4318377" y="164520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</a:t>
            </a:r>
            <a:endParaRPr lang="en-US" sz="1600"/>
          </a:p>
        </p:txBody>
      </p:sp>
      <p:sp>
        <p:nvSpPr>
          <p:cNvPr id="57" name="Rectangle 56"/>
          <p:cNvSpPr/>
          <p:nvPr/>
        </p:nvSpPr>
        <p:spPr>
          <a:xfrm>
            <a:off x="7834467" y="1605449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2</a:t>
            </a:r>
            <a:endParaRPr lang="en-US" sz="1600"/>
          </a:p>
        </p:txBody>
      </p:sp>
      <p:sp>
        <p:nvSpPr>
          <p:cNvPr id="58" name="TextBox 57"/>
          <p:cNvSpPr txBox="1"/>
          <p:nvPr/>
        </p:nvSpPr>
        <p:spPr>
          <a:xfrm>
            <a:off x="4486294" y="1089832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1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071297" y="1112919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0</a:t>
            </a:r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15507" y="25089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566461" y="25089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50" idx="3"/>
            <a:endCxn id="67" idx="7"/>
          </p:cNvCxnSpPr>
          <p:nvPr/>
        </p:nvCxnSpPr>
        <p:spPr>
          <a:xfrm flipH="1">
            <a:off x="3407208" y="2097150"/>
            <a:ext cx="893888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0" idx="5"/>
            <a:endCxn id="68" idx="1"/>
          </p:cNvCxnSpPr>
          <p:nvPr/>
        </p:nvCxnSpPr>
        <p:spPr>
          <a:xfrm>
            <a:off x="4708434" y="2097150"/>
            <a:ext cx="942390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55038" y="1936632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1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071298" y="1959800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0</a:t>
            </a:r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935425" y="2536692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11</a:t>
            </a:r>
            <a:endParaRPr lang="en-US" sz="1600"/>
          </a:p>
        </p:txBody>
      </p:sp>
      <p:sp>
        <p:nvSpPr>
          <p:cNvPr id="74" name="Rectangle 73"/>
          <p:cNvSpPr/>
          <p:nvPr/>
        </p:nvSpPr>
        <p:spPr>
          <a:xfrm>
            <a:off x="5587433" y="2536692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12</a:t>
            </a:r>
            <a:endParaRPr lang="en-US" sz="1600"/>
          </a:p>
        </p:txBody>
      </p:sp>
      <p:sp>
        <p:nvSpPr>
          <p:cNvPr id="75" name="TextBox 74"/>
          <p:cNvSpPr txBox="1"/>
          <p:nvPr/>
        </p:nvSpPr>
        <p:spPr>
          <a:xfrm>
            <a:off x="5440074" y="323249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/>
              <a:t>ub = 60 wpm</a:t>
            </a:r>
            <a:endParaRPr lang="en-US" b="1"/>
          </a:p>
        </p:txBody>
      </p:sp>
      <p:sp>
        <p:nvSpPr>
          <p:cNvPr id="76" name="TextBox 75"/>
          <p:cNvSpPr txBox="1"/>
          <p:nvPr/>
        </p:nvSpPr>
        <p:spPr>
          <a:xfrm>
            <a:off x="5482525" y="1361602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/>
              <a:t>l</a:t>
            </a:r>
            <a:r>
              <a:rPr lang="fi-FI" b="1"/>
              <a:t>b = 30 wpm </a:t>
            </a:r>
            <a:endParaRPr lang="en-US" b="1"/>
          </a:p>
        </p:txBody>
      </p:sp>
      <p:cxnSp>
        <p:nvCxnSpPr>
          <p:cNvPr id="78" name="Straight Connector 77"/>
          <p:cNvCxnSpPr/>
          <p:nvPr/>
        </p:nvCxnSpPr>
        <p:spPr>
          <a:xfrm>
            <a:off x="8253099" y="2076561"/>
            <a:ext cx="481714" cy="576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614446" y="260874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/>
              <a:t>…</a:t>
            </a:r>
            <a:endParaRPr lang="en-US" sz="2800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8734813" y="3255436"/>
            <a:ext cx="250844" cy="727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393520" y="39625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524296" y="4029776"/>
            <a:ext cx="314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L</a:t>
            </a:r>
            <a:endParaRPr lang="en-US" sz="1600"/>
          </a:p>
        </p:txBody>
      </p:sp>
      <p:cxnSp>
        <p:nvCxnSpPr>
          <p:cNvPr id="85" name="Straight Connector 84"/>
          <p:cNvCxnSpPr/>
          <p:nvPr/>
        </p:nvCxnSpPr>
        <p:spPr>
          <a:xfrm>
            <a:off x="5557102" y="2517733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557102" y="2508931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915507" y="2526535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915507" y="2517733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227894" y="1597436"/>
            <a:ext cx="576064" cy="57606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227894" y="1588634"/>
            <a:ext cx="576064" cy="57606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72148" y="295090"/>
            <a:ext cx="19604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2000" b="1">
                <a:solidFill>
                  <a:schemeClr val="accent6"/>
                </a:solidFill>
              </a:rPr>
              <a:t>Best solution:</a:t>
            </a:r>
          </a:p>
          <a:p>
            <a:pPr algn="ctr"/>
            <a:r>
              <a:rPr lang="fi-FI" sz="2000" b="1">
                <a:solidFill>
                  <a:schemeClr val="accent6"/>
                </a:solidFill>
              </a:rPr>
              <a:t>30 ≤ </a:t>
            </a:r>
            <a:r>
              <a:rPr lang="fi-FI" sz="2000" b="1">
                <a:solidFill>
                  <a:schemeClr val="accent6"/>
                </a:solidFill>
              </a:rPr>
              <a:t>S </a:t>
            </a:r>
            <a:r>
              <a:rPr lang="fi-FI" sz="2000" b="1" smtClean="0">
                <a:solidFill>
                  <a:schemeClr val="accent6"/>
                </a:solidFill>
              </a:rPr>
              <a:t>≤ 60</a:t>
            </a:r>
            <a:endParaRPr lang="en-US" sz="20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615947" y="6309321"/>
            <a:ext cx="5966453" cy="365125"/>
          </a:xfrm>
        </p:spPr>
        <p:txBody>
          <a:bodyPr/>
          <a:lstStyle/>
          <a:p>
            <a:r>
              <a:rPr lang="en-US" smtClean="0"/>
              <a:t>Computational Interaction Summer School - </a:t>
            </a:r>
            <a:fld id="{AEDB5493-9412-9748-9CE5-8DDC04E1FB1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470597" y="2506298"/>
            <a:ext cx="576064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endCxn id="52" idx="7"/>
          </p:cNvCxnSpPr>
          <p:nvPr/>
        </p:nvCxnSpPr>
        <p:spPr>
          <a:xfrm flipH="1">
            <a:off x="6962298" y="2094517"/>
            <a:ext cx="893888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10128" y="1933999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1</a:t>
            </a: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472882" y="2534059"/>
            <a:ext cx="569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 smtClean="0"/>
              <a:t>S</a:t>
            </a:r>
            <a:r>
              <a:rPr lang="fi-FI" sz="2400" baseline="-25000" smtClean="0"/>
              <a:t>21</a:t>
            </a:r>
            <a:endParaRPr lang="en-US" sz="1600"/>
          </a:p>
        </p:txBody>
      </p:sp>
      <p:sp>
        <p:nvSpPr>
          <p:cNvPr id="66" name="TextBox 65"/>
          <p:cNvSpPr txBox="1"/>
          <p:nvPr/>
        </p:nvSpPr>
        <p:spPr>
          <a:xfrm>
            <a:off x="6088414" y="3184164"/>
            <a:ext cx="2803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i="1"/>
              <a:t>Solving the LP:</a:t>
            </a:r>
          </a:p>
          <a:p>
            <a:r>
              <a:rPr lang="fi-FI" sz="2000" i="1"/>
              <a:t>ub= 58 wpm</a:t>
            </a:r>
            <a:endParaRPr lang="en-US" sz="2000" i="1"/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6515306" y="789182"/>
            <a:ext cx="1080120" cy="23267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Slide Number Placeholder 3"/>
          <p:cNvSpPr txBox="1">
            <a:spLocks/>
          </p:cNvSpPr>
          <p:nvPr/>
        </p:nvSpPr>
        <p:spPr>
          <a:xfrm>
            <a:off x="5615947" y="6309321"/>
            <a:ext cx="5966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Computational Interaction Summer School - </a:t>
            </a:r>
            <a:fld id="{AEDB5493-9412-9748-9CE5-8DDC04E1FB1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5854493" y="7087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0" name="Straight Connector 69"/>
          <p:cNvCxnSpPr>
            <a:stCxn id="69" idx="3"/>
          </p:cNvCxnSpPr>
          <p:nvPr/>
        </p:nvCxnSpPr>
        <p:spPr>
          <a:xfrm flipH="1">
            <a:off x="4702368" y="1200433"/>
            <a:ext cx="1236488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9" idx="5"/>
          </p:cNvCxnSpPr>
          <p:nvPr/>
        </p:nvCxnSpPr>
        <p:spPr>
          <a:xfrm>
            <a:off x="6346195" y="1200433"/>
            <a:ext cx="1452515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216733" y="16054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61398" y="158486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977760" y="749481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endParaRPr lang="en-US" sz="1600"/>
          </a:p>
        </p:txBody>
      </p:sp>
      <p:sp>
        <p:nvSpPr>
          <p:cNvPr id="75" name="Rectangle 74"/>
          <p:cNvSpPr/>
          <p:nvPr/>
        </p:nvSpPr>
        <p:spPr>
          <a:xfrm>
            <a:off x="4318377" y="164520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</a:t>
            </a:r>
            <a:endParaRPr lang="en-US" sz="1600"/>
          </a:p>
        </p:txBody>
      </p:sp>
      <p:sp>
        <p:nvSpPr>
          <p:cNvPr id="76" name="Rectangle 75"/>
          <p:cNvSpPr/>
          <p:nvPr/>
        </p:nvSpPr>
        <p:spPr>
          <a:xfrm>
            <a:off x="7834467" y="1605449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2</a:t>
            </a:r>
            <a:endParaRPr lang="en-US" sz="1600"/>
          </a:p>
        </p:txBody>
      </p:sp>
      <p:sp>
        <p:nvSpPr>
          <p:cNvPr id="77" name="TextBox 76"/>
          <p:cNvSpPr txBox="1"/>
          <p:nvPr/>
        </p:nvSpPr>
        <p:spPr>
          <a:xfrm>
            <a:off x="4486294" y="1089832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1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071297" y="1112919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0</a:t>
            </a:r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915507" y="25089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566461" y="25089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2" idx="3"/>
            <a:endCxn id="79" idx="7"/>
          </p:cNvCxnSpPr>
          <p:nvPr/>
        </p:nvCxnSpPr>
        <p:spPr>
          <a:xfrm flipH="1">
            <a:off x="3407208" y="2097150"/>
            <a:ext cx="893888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2" idx="5"/>
            <a:endCxn id="80" idx="1"/>
          </p:cNvCxnSpPr>
          <p:nvPr/>
        </p:nvCxnSpPr>
        <p:spPr>
          <a:xfrm>
            <a:off x="4708434" y="2097150"/>
            <a:ext cx="942390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155038" y="1936632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1</a:t>
            </a:r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071298" y="1959800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0</a:t>
            </a:r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35425" y="2536692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11</a:t>
            </a:r>
            <a:endParaRPr lang="en-US" sz="1600"/>
          </a:p>
        </p:txBody>
      </p:sp>
      <p:sp>
        <p:nvSpPr>
          <p:cNvPr id="86" name="Rectangle 85"/>
          <p:cNvSpPr/>
          <p:nvPr/>
        </p:nvSpPr>
        <p:spPr>
          <a:xfrm>
            <a:off x="5587433" y="2536692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12</a:t>
            </a:r>
            <a:endParaRPr lang="en-US" sz="1600"/>
          </a:p>
        </p:txBody>
      </p:sp>
      <p:sp>
        <p:nvSpPr>
          <p:cNvPr id="87" name="TextBox 86"/>
          <p:cNvSpPr txBox="1"/>
          <p:nvPr/>
        </p:nvSpPr>
        <p:spPr>
          <a:xfrm>
            <a:off x="5440074" y="323249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>
                <a:solidFill>
                  <a:schemeClr val="accent2"/>
                </a:solidFill>
              </a:rPr>
              <a:t>ub </a:t>
            </a:r>
            <a:r>
              <a:rPr lang="fi-FI" b="1">
                <a:solidFill>
                  <a:schemeClr val="accent2"/>
                </a:solidFill>
              </a:rPr>
              <a:t>= </a:t>
            </a:r>
            <a:r>
              <a:rPr lang="fi-FI" b="1" smtClean="0">
                <a:solidFill>
                  <a:schemeClr val="accent2"/>
                </a:solidFill>
              </a:rPr>
              <a:t>58 </a:t>
            </a:r>
            <a:r>
              <a:rPr lang="fi-FI" b="1">
                <a:solidFill>
                  <a:schemeClr val="accent2"/>
                </a:solidFill>
              </a:rPr>
              <a:t>wpm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82525" y="1361602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/>
              <a:t>l</a:t>
            </a:r>
            <a:r>
              <a:rPr lang="fi-FI" b="1"/>
              <a:t>b = 30 wpm </a:t>
            </a:r>
            <a:endParaRPr lang="en-US" b="1"/>
          </a:p>
        </p:txBody>
      </p:sp>
      <p:cxnSp>
        <p:nvCxnSpPr>
          <p:cNvPr id="90" name="Straight Connector 89"/>
          <p:cNvCxnSpPr/>
          <p:nvPr/>
        </p:nvCxnSpPr>
        <p:spPr>
          <a:xfrm>
            <a:off x="8253099" y="2076561"/>
            <a:ext cx="481714" cy="576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14446" y="260874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/>
              <a:t>…</a:t>
            </a:r>
            <a:endParaRPr lang="en-US" sz="280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8734813" y="3255436"/>
            <a:ext cx="250844" cy="727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93520" y="39625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524296" y="4029776"/>
            <a:ext cx="314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L</a:t>
            </a:r>
            <a:endParaRPr lang="en-US" sz="1600"/>
          </a:p>
        </p:txBody>
      </p:sp>
      <p:pic>
        <p:nvPicPr>
          <p:cNvPr id="95" name="Picture 2" descr="http://cdn.gottabemobile.com/wp-content/uploads/2013/09/2013-09-19-09.11.45-575x47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8"/>
          <a:stretch/>
        </p:blipFill>
        <p:spPr bwMode="auto">
          <a:xfrm>
            <a:off x="9185959" y="3975865"/>
            <a:ext cx="1143374" cy="69516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9229618" y="359472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b="1"/>
              <a:t>30 wpm </a:t>
            </a:r>
            <a:endParaRPr lang="en-US" b="1"/>
          </a:p>
        </p:txBody>
      </p:sp>
      <p:cxnSp>
        <p:nvCxnSpPr>
          <p:cNvPr id="97" name="Straight Connector 96"/>
          <p:cNvCxnSpPr/>
          <p:nvPr/>
        </p:nvCxnSpPr>
        <p:spPr>
          <a:xfrm>
            <a:off x="5557102" y="2517733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557102" y="2508931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999510" y="3870671"/>
            <a:ext cx="307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smtClean="0">
                <a:solidFill>
                  <a:schemeClr val="accent2"/>
                </a:solidFill>
              </a:rPr>
              <a:t>Updating the primal bound</a:t>
            </a:r>
            <a:endParaRPr lang="en-US" sz="2400" b="1">
              <a:solidFill>
                <a:schemeClr val="accent2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2935425" y="2526535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935425" y="2517733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227894" y="1597436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4227894" y="1588634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272148" y="295090"/>
            <a:ext cx="19604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2000" b="1">
                <a:solidFill>
                  <a:schemeClr val="accent6"/>
                </a:solidFill>
              </a:rPr>
              <a:t>Best solution:</a:t>
            </a:r>
          </a:p>
          <a:p>
            <a:pPr algn="ctr"/>
            <a:r>
              <a:rPr lang="fi-FI" sz="2000" b="1">
                <a:solidFill>
                  <a:schemeClr val="accent6"/>
                </a:solidFill>
              </a:rPr>
              <a:t>30 ≤ </a:t>
            </a:r>
            <a:r>
              <a:rPr lang="fi-FI" sz="2000" b="1">
                <a:solidFill>
                  <a:schemeClr val="accent6"/>
                </a:solidFill>
              </a:rPr>
              <a:t>S </a:t>
            </a:r>
            <a:r>
              <a:rPr lang="fi-FI" sz="2000" b="1" smtClean="0">
                <a:solidFill>
                  <a:schemeClr val="accent6"/>
                </a:solidFill>
              </a:rPr>
              <a:t>≤ 58</a:t>
            </a:r>
            <a:endParaRPr lang="en-US" sz="2000" b="1">
              <a:solidFill>
                <a:schemeClr val="accent6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40074" y="320339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/>
              <a:t>ub = 60 wpm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377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9" grpId="0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615947" y="6309321"/>
            <a:ext cx="5966453" cy="365125"/>
          </a:xfrm>
        </p:spPr>
        <p:txBody>
          <a:bodyPr/>
          <a:lstStyle/>
          <a:p>
            <a:r>
              <a:rPr lang="en-US" smtClean="0"/>
              <a:t>Computational Interaction Summer School - </a:t>
            </a:r>
            <a:fld id="{AEDB5493-9412-9748-9CE5-8DDC04E1FB1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470597" y="250629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endCxn id="52" idx="7"/>
          </p:cNvCxnSpPr>
          <p:nvPr/>
        </p:nvCxnSpPr>
        <p:spPr>
          <a:xfrm flipH="1">
            <a:off x="6962298" y="2094517"/>
            <a:ext cx="893888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10128" y="1933999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1</a:t>
            </a: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472882" y="2534059"/>
            <a:ext cx="569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 smtClean="0"/>
              <a:t>S</a:t>
            </a:r>
            <a:r>
              <a:rPr lang="fi-FI" sz="2400" baseline="-25000" smtClean="0"/>
              <a:t>21</a:t>
            </a:r>
            <a:endParaRPr lang="en-US" sz="1600"/>
          </a:p>
        </p:txBody>
      </p:sp>
      <p:sp>
        <p:nvSpPr>
          <p:cNvPr id="68" name="Slide Number Placeholder 3"/>
          <p:cNvSpPr txBox="1">
            <a:spLocks/>
          </p:cNvSpPr>
          <p:nvPr/>
        </p:nvSpPr>
        <p:spPr>
          <a:xfrm>
            <a:off x="5615947" y="6309321"/>
            <a:ext cx="5966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Computational Interaction Summer School - </a:t>
            </a:r>
            <a:fld id="{AEDB5493-9412-9748-9CE5-8DDC04E1FB1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5854493" y="7087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0" name="Straight Connector 69"/>
          <p:cNvCxnSpPr>
            <a:stCxn id="69" idx="3"/>
          </p:cNvCxnSpPr>
          <p:nvPr/>
        </p:nvCxnSpPr>
        <p:spPr>
          <a:xfrm flipH="1">
            <a:off x="4702368" y="1200433"/>
            <a:ext cx="1236488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9" idx="5"/>
          </p:cNvCxnSpPr>
          <p:nvPr/>
        </p:nvCxnSpPr>
        <p:spPr>
          <a:xfrm>
            <a:off x="6346195" y="1200433"/>
            <a:ext cx="1452515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216733" y="16054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61398" y="158486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977760" y="749481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endParaRPr lang="en-US" sz="1600"/>
          </a:p>
        </p:txBody>
      </p:sp>
      <p:sp>
        <p:nvSpPr>
          <p:cNvPr id="75" name="Rectangle 74"/>
          <p:cNvSpPr/>
          <p:nvPr/>
        </p:nvSpPr>
        <p:spPr>
          <a:xfrm>
            <a:off x="4318377" y="164520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</a:t>
            </a:r>
            <a:endParaRPr lang="en-US" sz="1600"/>
          </a:p>
        </p:txBody>
      </p:sp>
      <p:sp>
        <p:nvSpPr>
          <p:cNvPr id="76" name="Rectangle 75"/>
          <p:cNvSpPr/>
          <p:nvPr/>
        </p:nvSpPr>
        <p:spPr>
          <a:xfrm>
            <a:off x="7834467" y="1605449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2</a:t>
            </a:r>
            <a:endParaRPr lang="en-US" sz="1600"/>
          </a:p>
        </p:txBody>
      </p:sp>
      <p:sp>
        <p:nvSpPr>
          <p:cNvPr id="77" name="TextBox 76"/>
          <p:cNvSpPr txBox="1"/>
          <p:nvPr/>
        </p:nvSpPr>
        <p:spPr>
          <a:xfrm>
            <a:off x="4486294" y="1089832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1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071297" y="1112919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0</a:t>
            </a:r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915507" y="25089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566461" y="25089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2" idx="3"/>
            <a:endCxn id="79" idx="7"/>
          </p:cNvCxnSpPr>
          <p:nvPr/>
        </p:nvCxnSpPr>
        <p:spPr>
          <a:xfrm flipH="1">
            <a:off x="3407208" y="2097150"/>
            <a:ext cx="893888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2" idx="5"/>
            <a:endCxn id="80" idx="1"/>
          </p:cNvCxnSpPr>
          <p:nvPr/>
        </p:nvCxnSpPr>
        <p:spPr>
          <a:xfrm>
            <a:off x="4708434" y="2097150"/>
            <a:ext cx="942390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155038" y="1936632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1</a:t>
            </a:r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071298" y="1959800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0</a:t>
            </a:r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35425" y="2536692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11</a:t>
            </a:r>
            <a:endParaRPr lang="en-US" sz="1600"/>
          </a:p>
        </p:txBody>
      </p:sp>
      <p:sp>
        <p:nvSpPr>
          <p:cNvPr id="86" name="Rectangle 85"/>
          <p:cNvSpPr/>
          <p:nvPr/>
        </p:nvSpPr>
        <p:spPr>
          <a:xfrm>
            <a:off x="5587433" y="2536692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12</a:t>
            </a:r>
            <a:endParaRPr lang="en-US" sz="1600"/>
          </a:p>
        </p:txBody>
      </p:sp>
      <p:sp>
        <p:nvSpPr>
          <p:cNvPr id="87" name="TextBox 86"/>
          <p:cNvSpPr txBox="1"/>
          <p:nvPr/>
        </p:nvSpPr>
        <p:spPr>
          <a:xfrm>
            <a:off x="5440074" y="323249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/>
              <a:t>ub </a:t>
            </a:r>
            <a:r>
              <a:rPr lang="fi-FI" b="1"/>
              <a:t>= </a:t>
            </a:r>
            <a:r>
              <a:rPr lang="fi-FI" b="1" smtClean="0"/>
              <a:t>58 </a:t>
            </a:r>
            <a:r>
              <a:rPr lang="fi-FI" b="1"/>
              <a:t>wpm</a:t>
            </a:r>
            <a:endParaRPr lang="en-US" b="1"/>
          </a:p>
        </p:txBody>
      </p:sp>
      <p:sp>
        <p:nvSpPr>
          <p:cNvPr id="88" name="TextBox 87"/>
          <p:cNvSpPr txBox="1"/>
          <p:nvPr/>
        </p:nvSpPr>
        <p:spPr>
          <a:xfrm>
            <a:off x="5482525" y="1361602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/>
              <a:t>l</a:t>
            </a:r>
            <a:r>
              <a:rPr lang="fi-FI" b="1"/>
              <a:t>b = 30 wpm </a:t>
            </a:r>
            <a:endParaRPr lang="en-US" b="1"/>
          </a:p>
        </p:txBody>
      </p:sp>
      <p:cxnSp>
        <p:nvCxnSpPr>
          <p:cNvPr id="90" name="Straight Connector 89"/>
          <p:cNvCxnSpPr/>
          <p:nvPr/>
        </p:nvCxnSpPr>
        <p:spPr>
          <a:xfrm>
            <a:off x="8253099" y="2076561"/>
            <a:ext cx="481714" cy="576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14446" y="260874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/>
              <a:t>…</a:t>
            </a:r>
            <a:endParaRPr lang="en-US" sz="280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8734813" y="3255436"/>
            <a:ext cx="250844" cy="727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93520" y="39625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524296" y="4029776"/>
            <a:ext cx="314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L</a:t>
            </a:r>
            <a:endParaRPr lang="en-US" sz="1600"/>
          </a:p>
        </p:txBody>
      </p:sp>
      <p:pic>
        <p:nvPicPr>
          <p:cNvPr id="95" name="Picture 2" descr="http://cdn.gottabemobile.com/wp-content/uploads/2013/09/2013-09-19-09.11.45-575x47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8"/>
          <a:stretch/>
        </p:blipFill>
        <p:spPr bwMode="auto">
          <a:xfrm>
            <a:off x="9185959" y="3975865"/>
            <a:ext cx="1143374" cy="69516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9229618" y="359472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b="1"/>
              <a:t>30 wpm </a:t>
            </a:r>
            <a:endParaRPr lang="en-US" b="1"/>
          </a:p>
        </p:txBody>
      </p:sp>
      <p:cxnSp>
        <p:nvCxnSpPr>
          <p:cNvPr id="97" name="Straight Connector 96"/>
          <p:cNvCxnSpPr/>
          <p:nvPr/>
        </p:nvCxnSpPr>
        <p:spPr>
          <a:xfrm>
            <a:off x="5557102" y="2517733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557102" y="2508931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915507" y="2526535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915507" y="2517733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227894" y="1597436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4227894" y="1588634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272148" y="295090"/>
            <a:ext cx="19604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2000" b="1">
                <a:solidFill>
                  <a:schemeClr val="accent6"/>
                </a:solidFill>
              </a:rPr>
              <a:t>Best solution:</a:t>
            </a:r>
          </a:p>
          <a:p>
            <a:pPr algn="ctr"/>
            <a:r>
              <a:rPr lang="fi-FI" sz="2000" b="1">
                <a:solidFill>
                  <a:schemeClr val="accent6"/>
                </a:solidFill>
              </a:rPr>
              <a:t>30 ≤ </a:t>
            </a:r>
            <a:r>
              <a:rPr lang="fi-FI" sz="2000" b="1">
                <a:solidFill>
                  <a:schemeClr val="accent6"/>
                </a:solidFill>
              </a:rPr>
              <a:t>S </a:t>
            </a:r>
            <a:r>
              <a:rPr lang="fi-FI" sz="2000" b="1" smtClean="0">
                <a:solidFill>
                  <a:schemeClr val="accent6"/>
                </a:solidFill>
              </a:rPr>
              <a:t>≤ 58</a:t>
            </a:r>
            <a:endParaRPr lang="en-US" sz="2000" b="1">
              <a:solidFill>
                <a:schemeClr val="accent6"/>
              </a:solidFill>
            </a:endParaRPr>
          </a:p>
        </p:txBody>
      </p:sp>
      <p:cxnSp>
        <p:nvCxnSpPr>
          <p:cNvPr id="45" name="Straight Connector 44"/>
          <p:cNvCxnSpPr>
            <a:stCxn id="52" idx="3"/>
            <a:endCxn id="60" idx="2"/>
          </p:cNvCxnSpPr>
          <p:nvPr/>
        </p:nvCxnSpPr>
        <p:spPr>
          <a:xfrm flipH="1">
            <a:off x="5965365" y="2997999"/>
            <a:ext cx="589595" cy="776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2" idx="5"/>
            <a:endCxn id="49" idx="0"/>
          </p:cNvCxnSpPr>
          <p:nvPr/>
        </p:nvCxnSpPr>
        <p:spPr>
          <a:xfrm>
            <a:off x="6962298" y="2997999"/>
            <a:ext cx="581298" cy="779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255564" y="3777515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79621" y="3764687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631588" y="3793738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 smtClean="0"/>
              <a:t>S</a:t>
            </a:r>
            <a:r>
              <a:rPr lang="fi-FI" sz="2400" baseline="-25000" smtClean="0"/>
              <a:t>211</a:t>
            </a:r>
            <a:endParaRPr lang="en-US" sz="1600"/>
          </a:p>
        </p:txBody>
      </p:sp>
      <p:sp>
        <p:nvSpPr>
          <p:cNvPr id="59" name="Rectangle 58"/>
          <p:cNvSpPr/>
          <p:nvPr/>
        </p:nvSpPr>
        <p:spPr>
          <a:xfrm>
            <a:off x="7201745" y="3808612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 smtClean="0"/>
              <a:t>S</a:t>
            </a:r>
            <a:r>
              <a:rPr lang="fi-FI" sz="2400" baseline="-25000" smtClean="0"/>
              <a:t>212</a:t>
            </a:r>
            <a:endParaRPr lang="en-US" sz="1600"/>
          </a:p>
        </p:txBody>
      </p:sp>
      <p:sp>
        <p:nvSpPr>
          <p:cNvPr id="60" name="TextBox 59"/>
          <p:cNvSpPr txBox="1"/>
          <p:nvPr/>
        </p:nvSpPr>
        <p:spPr>
          <a:xfrm>
            <a:off x="5149753" y="3404947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>
                <a:solidFill>
                  <a:schemeClr val="accent2"/>
                </a:solidFill>
              </a:rPr>
              <a:t>ub </a:t>
            </a:r>
            <a:r>
              <a:rPr lang="fi-FI" b="1">
                <a:solidFill>
                  <a:schemeClr val="accent2"/>
                </a:solidFill>
              </a:rPr>
              <a:t>= </a:t>
            </a:r>
            <a:r>
              <a:rPr lang="fi-FI" b="1" smtClean="0">
                <a:solidFill>
                  <a:schemeClr val="accent2"/>
                </a:solidFill>
              </a:rPr>
              <a:t>35 wpm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09175" y="4323354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>
                <a:solidFill>
                  <a:schemeClr val="accent2"/>
                </a:solidFill>
              </a:rPr>
              <a:t>l</a:t>
            </a:r>
            <a:r>
              <a:rPr lang="fi-FI" b="1">
                <a:solidFill>
                  <a:schemeClr val="accent2"/>
                </a:solidFill>
              </a:rPr>
              <a:t>b </a:t>
            </a:r>
            <a:r>
              <a:rPr lang="fi-FI" b="1">
                <a:solidFill>
                  <a:schemeClr val="accent2"/>
                </a:solidFill>
              </a:rPr>
              <a:t>= </a:t>
            </a:r>
            <a:r>
              <a:rPr lang="fi-FI" b="1" smtClean="0">
                <a:solidFill>
                  <a:schemeClr val="accent2"/>
                </a:solidFill>
              </a:rPr>
              <a:t>35 </a:t>
            </a:r>
            <a:r>
              <a:rPr lang="fi-FI" b="1">
                <a:solidFill>
                  <a:schemeClr val="accent2"/>
                </a:solidFill>
              </a:rPr>
              <a:t>wpm</a:t>
            </a:r>
            <a:r>
              <a:rPr lang="fi-FI" b="1"/>
              <a:t> </a:t>
            </a:r>
            <a:endParaRPr lang="en-US" b="1"/>
          </a:p>
        </p:txBody>
      </p:sp>
      <p:cxnSp>
        <p:nvCxnSpPr>
          <p:cNvPr id="62" name="Straight Connector 61"/>
          <p:cNvCxnSpPr/>
          <p:nvPr/>
        </p:nvCxnSpPr>
        <p:spPr>
          <a:xfrm>
            <a:off x="5691021" y="3771466"/>
            <a:ext cx="576064" cy="57606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691021" y="3762664"/>
            <a:ext cx="576064" cy="57606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42195" y="4675491"/>
            <a:ext cx="307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smtClean="0">
                <a:solidFill>
                  <a:schemeClr val="accent2"/>
                </a:solidFill>
              </a:rPr>
              <a:t>Pruning by optimality</a:t>
            </a:r>
            <a:endParaRPr lang="en-US" sz="2400" b="1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52850" y="3396297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>
                <a:solidFill>
                  <a:schemeClr val="accent2"/>
                </a:solidFill>
              </a:rPr>
              <a:t>ub </a:t>
            </a:r>
            <a:r>
              <a:rPr lang="fi-FI" b="1">
                <a:solidFill>
                  <a:schemeClr val="accent2"/>
                </a:solidFill>
              </a:rPr>
              <a:t>= </a:t>
            </a:r>
            <a:r>
              <a:rPr lang="fi-FI" b="1" smtClean="0">
                <a:solidFill>
                  <a:schemeClr val="accent2"/>
                </a:solidFill>
              </a:rPr>
              <a:t>58 wpm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14582" y="5427069"/>
            <a:ext cx="4800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2800" b="1" smtClean="0"/>
              <a:t>… and so on 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49423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4" grpId="0"/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615947" y="6309321"/>
            <a:ext cx="5966453" cy="365125"/>
          </a:xfrm>
        </p:spPr>
        <p:txBody>
          <a:bodyPr/>
          <a:lstStyle/>
          <a:p>
            <a:r>
              <a:rPr lang="en-US" smtClean="0"/>
              <a:t>Computational Interaction Summer School - </a:t>
            </a:r>
            <a:fld id="{AEDB5493-9412-9748-9CE5-8DDC04E1FB1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470597" y="250629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endCxn id="52" idx="7"/>
          </p:cNvCxnSpPr>
          <p:nvPr/>
        </p:nvCxnSpPr>
        <p:spPr>
          <a:xfrm flipH="1">
            <a:off x="6962298" y="2094517"/>
            <a:ext cx="893888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10128" y="1933999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1</a:t>
            </a: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472882" y="2534059"/>
            <a:ext cx="569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 smtClean="0"/>
              <a:t>S</a:t>
            </a:r>
            <a:r>
              <a:rPr lang="fi-FI" sz="2400" baseline="-25000" smtClean="0"/>
              <a:t>21</a:t>
            </a:r>
            <a:endParaRPr lang="en-US" sz="1600"/>
          </a:p>
        </p:txBody>
      </p:sp>
      <p:sp>
        <p:nvSpPr>
          <p:cNvPr id="68" name="Slide Number Placeholder 3"/>
          <p:cNvSpPr txBox="1">
            <a:spLocks/>
          </p:cNvSpPr>
          <p:nvPr/>
        </p:nvSpPr>
        <p:spPr>
          <a:xfrm>
            <a:off x="5615947" y="6309321"/>
            <a:ext cx="5966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Computational Interaction Summer School - </a:t>
            </a:r>
            <a:fld id="{AEDB5493-9412-9748-9CE5-8DDC04E1FB1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5854493" y="7087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0" name="Straight Connector 69"/>
          <p:cNvCxnSpPr>
            <a:stCxn id="69" idx="3"/>
          </p:cNvCxnSpPr>
          <p:nvPr/>
        </p:nvCxnSpPr>
        <p:spPr>
          <a:xfrm flipH="1">
            <a:off x="4702368" y="1200433"/>
            <a:ext cx="1236488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9" idx="5"/>
          </p:cNvCxnSpPr>
          <p:nvPr/>
        </p:nvCxnSpPr>
        <p:spPr>
          <a:xfrm>
            <a:off x="6346195" y="1200433"/>
            <a:ext cx="1452515" cy="58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216733" y="16054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61398" y="158486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977760" y="749481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endParaRPr lang="en-US" sz="1600"/>
          </a:p>
        </p:txBody>
      </p:sp>
      <p:sp>
        <p:nvSpPr>
          <p:cNvPr id="75" name="Rectangle 74"/>
          <p:cNvSpPr/>
          <p:nvPr/>
        </p:nvSpPr>
        <p:spPr>
          <a:xfrm>
            <a:off x="4318377" y="164520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</a:t>
            </a:r>
            <a:endParaRPr lang="en-US" sz="1600"/>
          </a:p>
        </p:txBody>
      </p:sp>
      <p:sp>
        <p:nvSpPr>
          <p:cNvPr id="76" name="Rectangle 75"/>
          <p:cNvSpPr/>
          <p:nvPr/>
        </p:nvSpPr>
        <p:spPr>
          <a:xfrm>
            <a:off x="7834467" y="1605449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2</a:t>
            </a:r>
            <a:endParaRPr lang="en-US" sz="1600"/>
          </a:p>
        </p:txBody>
      </p:sp>
      <p:sp>
        <p:nvSpPr>
          <p:cNvPr id="77" name="TextBox 76"/>
          <p:cNvSpPr txBox="1"/>
          <p:nvPr/>
        </p:nvSpPr>
        <p:spPr>
          <a:xfrm>
            <a:off x="4486294" y="1089832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1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071297" y="1112919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a,1 </a:t>
            </a:r>
            <a:r>
              <a:rPr lang="fi-FI"/>
              <a:t>= 0</a:t>
            </a:r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915507" y="25089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566461" y="250893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2" idx="3"/>
            <a:endCxn id="79" idx="7"/>
          </p:cNvCxnSpPr>
          <p:nvPr/>
        </p:nvCxnSpPr>
        <p:spPr>
          <a:xfrm flipH="1">
            <a:off x="3407208" y="2097150"/>
            <a:ext cx="893888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2" idx="5"/>
            <a:endCxn id="80" idx="1"/>
          </p:cNvCxnSpPr>
          <p:nvPr/>
        </p:nvCxnSpPr>
        <p:spPr>
          <a:xfrm>
            <a:off x="4708434" y="2097150"/>
            <a:ext cx="942390" cy="49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155038" y="1936632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1</a:t>
            </a:r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071298" y="1959800"/>
            <a:ext cx="11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x</a:t>
            </a:r>
            <a:r>
              <a:rPr lang="fi-FI" baseline="-25000"/>
              <a:t>b</a:t>
            </a:r>
            <a:r>
              <a:rPr lang="fi-FI" baseline="-25000"/>
              <a:t>,1 </a:t>
            </a:r>
            <a:r>
              <a:rPr lang="fi-FI"/>
              <a:t>= 0</a:t>
            </a:r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35425" y="2536692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11</a:t>
            </a:r>
            <a:endParaRPr lang="en-US" sz="1600"/>
          </a:p>
        </p:txBody>
      </p:sp>
      <p:sp>
        <p:nvSpPr>
          <p:cNvPr id="86" name="Rectangle 85"/>
          <p:cNvSpPr/>
          <p:nvPr/>
        </p:nvSpPr>
        <p:spPr>
          <a:xfrm>
            <a:off x="5587433" y="2536692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S</a:t>
            </a:r>
            <a:r>
              <a:rPr lang="fi-FI" sz="2400" baseline="-25000"/>
              <a:t>12</a:t>
            </a:r>
            <a:endParaRPr lang="en-US" sz="1600"/>
          </a:p>
        </p:txBody>
      </p:sp>
      <p:sp>
        <p:nvSpPr>
          <p:cNvPr id="87" name="TextBox 86"/>
          <p:cNvSpPr txBox="1"/>
          <p:nvPr/>
        </p:nvSpPr>
        <p:spPr>
          <a:xfrm>
            <a:off x="5440074" y="323249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/>
              <a:t>ub </a:t>
            </a:r>
            <a:r>
              <a:rPr lang="fi-FI" b="1"/>
              <a:t>= </a:t>
            </a:r>
            <a:r>
              <a:rPr lang="fi-FI" b="1" smtClean="0"/>
              <a:t>60 </a:t>
            </a:r>
            <a:r>
              <a:rPr lang="fi-FI" b="1"/>
              <a:t>wpm</a:t>
            </a:r>
            <a:endParaRPr lang="en-US" b="1"/>
          </a:p>
        </p:txBody>
      </p:sp>
      <p:sp>
        <p:nvSpPr>
          <p:cNvPr id="88" name="TextBox 87"/>
          <p:cNvSpPr txBox="1"/>
          <p:nvPr/>
        </p:nvSpPr>
        <p:spPr>
          <a:xfrm>
            <a:off x="5482525" y="1361602"/>
            <a:ext cx="1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/>
              <a:t>l</a:t>
            </a:r>
            <a:r>
              <a:rPr lang="fi-FI" b="1"/>
              <a:t>b = 30 wpm </a:t>
            </a:r>
            <a:endParaRPr lang="en-US" b="1"/>
          </a:p>
        </p:txBody>
      </p:sp>
      <p:cxnSp>
        <p:nvCxnSpPr>
          <p:cNvPr id="90" name="Straight Connector 89"/>
          <p:cNvCxnSpPr/>
          <p:nvPr/>
        </p:nvCxnSpPr>
        <p:spPr>
          <a:xfrm>
            <a:off x="8253099" y="2076561"/>
            <a:ext cx="481714" cy="576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14446" y="260874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/>
              <a:t>…</a:t>
            </a:r>
            <a:endParaRPr lang="en-US" sz="280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8734813" y="3255436"/>
            <a:ext cx="250844" cy="727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93520" y="39625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524296" y="4029776"/>
            <a:ext cx="314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/>
              <a:t>L</a:t>
            </a:r>
            <a:endParaRPr lang="en-US" sz="1600"/>
          </a:p>
        </p:txBody>
      </p:sp>
      <p:pic>
        <p:nvPicPr>
          <p:cNvPr id="95" name="Picture 2" descr="http://cdn.gottabemobile.com/wp-content/uploads/2013/09/2013-09-19-09.11.45-575x47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8"/>
          <a:stretch/>
        </p:blipFill>
        <p:spPr bwMode="auto">
          <a:xfrm>
            <a:off x="9185959" y="3975865"/>
            <a:ext cx="1143374" cy="69516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9229618" y="359472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b="1"/>
              <a:t>30 wpm </a:t>
            </a:r>
            <a:endParaRPr lang="en-US" b="1"/>
          </a:p>
        </p:txBody>
      </p:sp>
      <p:cxnSp>
        <p:nvCxnSpPr>
          <p:cNvPr id="97" name="Straight Connector 96"/>
          <p:cNvCxnSpPr/>
          <p:nvPr/>
        </p:nvCxnSpPr>
        <p:spPr>
          <a:xfrm>
            <a:off x="5557102" y="2517733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557102" y="2508931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915507" y="2526535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915507" y="2517733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227894" y="1597436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4227894" y="1588634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975411" y="217296"/>
            <a:ext cx="19604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2000" b="1">
                <a:solidFill>
                  <a:schemeClr val="accent6"/>
                </a:solidFill>
              </a:rPr>
              <a:t>Best solution:</a:t>
            </a:r>
          </a:p>
          <a:p>
            <a:pPr algn="ctr"/>
            <a:r>
              <a:rPr lang="fi-FI" sz="2000" b="1">
                <a:solidFill>
                  <a:schemeClr val="accent6"/>
                </a:solidFill>
              </a:rPr>
              <a:t>30 ≤ </a:t>
            </a:r>
            <a:r>
              <a:rPr lang="fi-FI" sz="2000" b="1">
                <a:solidFill>
                  <a:schemeClr val="accent6"/>
                </a:solidFill>
              </a:rPr>
              <a:t>S </a:t>
            </a:r>
            <a:r>
              <a:rPr lang="fi-FI" sz="2000" b="1" smtClean="0">
                <a:solidFill>
                  <a:schemeClr val="accent6"/>
                </a:solidFill>
              </a:rPr>
              <a:t>≤ 60</a:t>
            </a:r>
            <a:endParaRPr lang="en-US" sz="2000" b="1">
              <a:solidFill>
                <a:schemeClr val="accent6"/>
              </a:solidFill>
            </a:endParaRPr>
          </a:p>
        </p:txBody>
      </p:sp>
      <p:cxnSp>
        <p:nvCxnSpPr>
          <p:cNvPr id="45" name="Straight Connector 44"/>
          <p:cNvCxnSpPr>
            <a:stCxn id="52" idx="3"/>
            <a:endCxn id="50" idx="0"/>
          </p:cNvCxnSpPr>
          <p:nvPr/>
        </p:nvCxnSpPr>
        <p:spPr>
          <a:xfrm flipH="1">
            <a:off x="5967653" y="2997999"/>
            <a:ext cx="587307" cy="766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2" idx="5"/>
            <a:endCxn id="49" idx="0"/>
          </p:cNvCxnSpPr>
          <p:nvPr/>
        </p:nvCxnSpPr>
        <p:spPr>
          <a:xfrm>
            <a:off x="6962298" y="2997999"/>
            <a:ext cx="581298" cy="779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255564" y="3777515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79621" y="3764687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631588" y="3793738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 smtClean="0"/>
              <a:t>S</a:t>
            </a:r>
            <a:r>
              <a:rPr lang="fi-FI" sz="2400" baseline="-25000" smtClean="0"/>
              <a:t>211</a:t>
            </a:r>
            <a:endParaRPr lang="en-US" sz="1600"/>
          </a:p>
        </p:txBody>
      </p:sp>
      <p:sp>
        <p:nvSpPr>
          <p:cNvPr id="59" name="Rectangle 58"/>
          <p:cNvSpPr/>
          <p:nvPr/>
        </p:nvSpPr>
        <p:spPr>
          <a:xfrm>
            <a:off x="7201745" y="3808612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2400" smtClean="0"/>
              <a:t>S</a:t>
            </a:r>
            <a:r>
              <a:rPr lang="fi-FI" sz="2400" baseline="-25000" smtClean="0"/>
              <a:t>212</a:t>
            </a:r>
            <a:endParaRPr lang="en-US" sz="1600"/>
          </a:p>
        </p:txBody>
      </p:sp>
      <p:sp>
        <p:nvSpPr>
          <p:cNvPr id="60" name="TextBox 59"/>
          <p:cNvSpPr txBox="1"/>
          <p:nvPr/>
        </p:nvSpPr>
        <p:spPr>
          <a:xfrm>
            <a:off x="5586251" y="3488484"/>
            <a:ext cx="1631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b="1">
                <a:solidFill>
                  <a:schemeClr val="accent2"/>
                </a:solidFill>
              </a:rPr>
              <a:t>ub </a:t>
            </a:r>
            <a:r>
              <a:rPr lang="fi-FI" sz="1400" b="1">
                <a:solidFill>
                  <a:schemeClr val="accent2"/>
                </a:solidFill>
              </a:rPr>
              <a:t>= </a:t>
            </a:r>
            <a:r>
              <a:rPr lang="fi-FI" sz="1400" b="1" smtClean="0">
                <a:solidFill>
                  <a:schemeClr val="accent2"/>
                </a:solidFill>
              </a:rPr>
              <a:t>35 wpm</a:t>
            </a:r>
            <a:endParaRPr lang="en-US" sz="1400" b="1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97431" y="4323446"/>
            <a:ext cx="1631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b="1">
                <a:solidFill>
                  <a:schemeClr val="accent2"/>
                </a:solidFill>
              </a:rPr>
              <a:t>l</a:t>
            </a:r>
            <a:r>
              <a:rPr lang="fi-FI" sz="1400" b="1">
                <a:solidFill>
                  <a:schemeClr val="accent2"/>
                </a:solidFill>
              </a:rPr>
              <a:t>b </a:t>
            </a:r>
            <a:r>
              <a:rPr lang="fi-FI" sz="1400" b="1">
                <a:solidFill>
                  <a:schemeClr val="accent2"/>
                </a:solidFill>
              </a:rPr>
              <a:t>= </a:t>
            </a:r>
            <a:r>
              <a:rPr lang="fi-FI" sz="1400" b="1" smtClean="0">
                <a:solidFill>
                  <a:schemeClr val="accent2"/>
                </a:solidFill>
              </a:rPr>
              <a:t>35 </a:t>
            </a:r>
            <a:r>
              <a:rPr lang="fi-FI" sz="1400" b="1">
                <a:solidFill>
                  <a:schemeClr val="accent2"/>
                </a:solidFill>
              </a:rPr>
              <a:t>wpm</a:t>
            </a:r>
            <a:r>
              <a:rPr lang="fi-FI" sz="1400" b="1"/>
              <a:t> </a:t>
            </a:r>
            <a:endParaRPr lang="en-US" sz="1400" b="1"/>
          </a:p>
        </p:txBody>
      </p:sp>
      <p:cxnSp>
        <p:nvCxnSpPr>
          <p:cNvPr id="62" name="Straight Connector 61"/>
          <p:cNvCxnSpPr/>
          <p:nvPr/>
        </p:nvCxnSpPr>
        <p:spPr>
          <a:xfrm>
            <a:off x="5691021" y="3771466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691021" y="3762664"/>
            <a:ext cx="576064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09322" y="4655833"/>
            <a:ext cx="307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smtClean="0">
                <a:solidFill>
                  <a:schemeClr val="accent2"/>
                </a:solidFill>
              </a:rPr>
              <a:t>Pruning by optimality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35488" y="3028112"/>
            <a:ext cx="214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>
                <a:solidFill>
                  <a:schemeClr val="accent2"/>
                </a:solidFill>
              </a:rPr>
              <a:t>Pruning by bound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77857" y="2216941"/>
            <a:ext cx="1631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b="1">
                <a:solidFill>
                  <a:schemeClr val="accent2"/>
                </a:solidFill>
              </a:rPr>
              <a:t>ub </a:t>
            </a:r>
            <a:r>
              <a:rPr lang="fi-FI" sz="1400" b="1">
                <a:solidFill>
                  <a:schemeClr val="accent2"/>
                </a:solidFill>
              </a:rPr>
              <a:t>= </a:t>
            </a:r>
            <a:r>
              <a:rPr lang="fi-FI" sz="1400" b="1" smtClean="0">
                <a:solidFill>
                  <a:schemeClr val="accent2"/>
                </a:solidFill>
              </a:rPr>
              <a:t>28 wpm</a:t>
            </a:r>
            <a:endParaRPr lang="en-US" sz="1400" b="1">
              <a:solidFill>
                <a:schemeClr val="accent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61873" y="3078181"/>
            <a:ext cx="214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>
                <a:solidFill>
                  <a:schemeClr val="accent2"/>
                </a:solidFill>
              </a:rPr>
              <a:t>Pruning </a:t>
            </a:r>
            <a:r>
              <a:rPr lang="fi-FI" b="1">
                <a:solidFill>
                  <a:schemeClr val="accent2"/>
                </a:solidFill>
              </a:rPr>
              <a:t>by </a:t>
            </a:r>
            <a:r>
              <a:rPr lang="fi-FI" b="1" smtClean="0">
                <a:solidFill>
                  <a:schemeClr val="accent2"/>
                </a:solidFill>
              </a:rPr>
              <a:t>infeasibility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3838" y="1319621"/>
            <a:ext cx="1631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b="1">
                <a:solidFill>
                  <a:schemeClr val="accent2"/>
                </a:solidFill>
              </a:rPr>
              <a:t>ub </a:t>
            </a:r>
            <a:r>
              <a:rPr lang="fi-FI" sz="1400" b="1">
                <a:solidFill>
                  <a:schemeClr val="accent2"/>
                </a:solidFill>
              </a:rPr>
              <a:t>= </a:t>
            </a:r>
            <a:r>
              <a:rPr lang="fi-FI" sz="1400" b="1" smtClean="0">
                <a:solidFill>
                  <a:schemeClr val="accent2"/>
                </a:solidFill>
              </a:rPr>
              <a:t>60 wpm</a:t>
            </a:r>
            <a:endParaRPr lang="en-US" sz="1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8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617</Words>
  <Application>Microsoft Office PowerPoint</Application>
  <PresentationFormat>Widescreen</PresentationFormat>
  <Paragraphs>177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Branch and Bound, Example: Keyboard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Aalto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Feit Anna</dc:creator>
  <cp:lastModifiedBy>Feit Anna</cp:lastModifiedBy>
  <cp:revision>12</cp:revision>
  <dcterms:created xsi:type="dcterms:W3CDTF">2017-06-11T16:12:51Z</dcterms:created>
  <dcterms:modified xsi:type="dcterms:W3CDTF">2017-06-12T19:47:26Z</dcterms:modified>
</cp:coreProperties>
</file>