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73d53633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73d53633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73d53633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73d53633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73d53633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73d53633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73d53633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73d53633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3d4cab1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3d4cab1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3d4cab1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3d4cab1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3d4cab1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3d4cab1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3d4cab1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3d4cab1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3d4cab1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3d4cab1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3d4cab1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3d4cab1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73d5363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73d5363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3d4cab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3d4cab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63d4cab1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63d4cab1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63d4cab1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63d4cab1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63d4cab1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63d4cab1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63d4cab1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63d4cab1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63d4cab1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63d4cab1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63d4cab1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63d4cab1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63d4cab1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63d4cab1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632c444f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632c444f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632c444f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632c444f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73d53633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73d53633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632c444f1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632c444f1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632c444f1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632c444f1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632c444f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632c444f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632c444f1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632c444f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632c444f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632c444f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73d53633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73d53633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73d53633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73d53633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73d53633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73d53633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73d53633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73d5363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73d53633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73d53633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73d53633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73d5363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73d53633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73d53633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4.png"/><Relationship Id="rId7" Type="http://schemas.openxmlformats.org/officeDocument/2006/relationships/image" Target="../media/image14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Survey on the Applications of Graph Neural Networks in Recommender Systems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Qian Long, Yujun Zhao, Ruochen Wang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Main categories of aggregation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Differentiating the influence of neighbors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attentive pooling (attention)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central node augmentation (use central node to filter neighbors’ message)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Treat all neighbors equally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mean pooling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degree normalization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(a) works better in general, since interacted items are not equally representative to reflect user preferences.</a:t>
            </a:r>
            <a:endParaRPr/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RS - Neighbor aggregation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Main concerns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Graph construction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Neighbor aggregation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Information Update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pooling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concatenation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Node Representation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use last-layer embedding as user/item representation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use all-layer embeddings as user/item representation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output from different layers express different connections</a:t>
            </a:r>
            <a:endParaRPr/>
          </a:p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RS - other two concerns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General RS w/o side info - representative methods</a:t>
            </a:r>
            <a:endParaRPr sz="2000"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STAR-GCN (STAcked and Reconstructed GCN)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Prevent oversmoothing of GCN with too many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Stack multiple gcn blocks rather than adding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Training leakage issue of GNN on RS: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The rating value, which we want to predict, are included in the graph data, and will go into the embeddings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sample-and-remove (masking)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822" y="524122"/>
            <a:ext cx="2771500" cy="16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General RS w/o side info </a:t>
            </a:r>
            <a:r>
              <a:rPr lang="en" sz="2000"/>
              <a:t>- representative methods</a:t>
            </a:r>
            <a:endParaRPr sz="2000"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PinSage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random walk to sample a fixed size of neighbors.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Start from a specific node 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compute normalized visit counts of random walk trajectory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Top-T visited nodes -&gt; neighbors of 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neighbor importance pooling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last-layer embedding as the representation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</a:t>
            </a:r>
            <a:r>
              <a:rPr lang="en"/>
              <a:t>calable to web-scale recommendation tasks with millions of users and items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Systems With Social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to help get better user embedding by using social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Network is a homogeneous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influence recursively propagate -- my friend’s friend may also have something in common with me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080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Difficulty: How to use Social Network to enhance the prediction?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Influence of friends: </a:t>
            </a:r>
            <a:r>
              <a:rPr lang="en"/>
              <a:t>Do friends have equal influence? How to measure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Preference Integration: </a:t>
            </a:r>
            <a:r>
              <a:rPr lang="en"/>
              <a:t>How to integrate the user representations from social influence perspective and interaction behavior?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Systems With Social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Systems With Social Network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350" y="2119375"/>
            <a:ext cx="3809978" cy="184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98750" y="4900375"/>
            <a:ext cx="437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</a:t>
            </a:r>
            <a:r>
              <a:rPr lang="en" sz="1000"/>
              <a:t>:</a:t>
            </a:r>
            <a:r>
              <a:rPr lang="en" sz="1000">
                <a:solidFill>
                  <a:schemeClr val="dk1"/>
                </a:solidFill>
              </a:rPr>
              <a:t>https://github.com/wenqifan03/GraphRec-WWW19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89925" y="703875"/>
            <a:ext cx="8520600" cy="14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Preference Integration: </a:t>
            </a:r>
            <a:r>
              <a:rPr lang="en"/>
              <a:t>How to integrate the user representations from social influence perspective and interaction behavior?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273275" y="189050"/>
            <a:ext cx="85206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Systems With Social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75" y="1412925"/>
            <a:ext cx="5193198" cy="17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949" y="3249731"/>
            <a:ext cx="5017050" cy="19049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9"/>
          <p:cNvCxnSpPr/>
          <p:nvPr/>
        </p:nvCxnSpPr>
        <p:spPr>
          <a:xfrm flipH="1" rot="10800000">
            <a:off x="128025" y="3185650"/>
            <a:ext cx="9044400" cy="7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240600" y="18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Representative Method: GraphRec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475" y="1233925"/>
            <a:ext cx="5945050" cy="36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240600" y="632250"/>
            <a:ext cx="7943700" cy="21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GraphRec</a:t>
            </a:r>
            <a:r>
              <a:rPr b="1" lang="en"/>
              <a:t>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Train on separate graph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Concatenate User embedding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Systems With Social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1" name="Google Shape;181;p31"/>
          <p:cNvSpPr txBox="1"/>
          <p:nvPr/>
        </p:nvSpPr>
        <p:spPr>
          <a:xfrm>
            <a:off x="471050" y="1291575"/>
            <a:ext cx="77721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Influence Modeling: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Most works utilize attention to differentiate the influence of friends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Will the influence of friends vary with items? Some work also explore this possibility.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Preference Integration: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Some work learn the user representation from two networks respectively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">
                <a:solidFill>
                  <a:schemeClr val="dk1"/>
                </a:solidFill>
              </a:rPr>
              <a:t>Advantage: Both graph are homogeneous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Some work combine them into one.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">
                <a:solidFill>
                  <a:schemeClr val="dk1"/>
                </a:solidFill>
              </a:rPr>
              <a:t>Advantage: Update user representation simultaneously by two kinds of information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Systems in action: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Shopping on Amazon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Youtube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Tiktok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Uber Eats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Many more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933" y="253174"/>
            <a:ext cx="2587392" cy="11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775" y="2008249"/>
            <a:ext cx="3528425" cy="12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Systems With </a:t>
            </a:r>
            <a:r>
              <a:rPr lang="en"/>
              <a:t>Knowledge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ich semantic relatedness among items in KG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the accuracy of prediction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reasonable extend a user’s interest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080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Difficulty: How to use KG to enhance the prediction?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Integration</a:t>
            </a:r>
            <a:r>
              <a:rPr lang="en"/>
              <a:t>: Treat two graphs separately or merge them?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Graph Simplification: </a:t>
            </a:r>
            <a:r>
              <a:rPr lang="en"/>
              <a:t>Do we make all efforts on the KG, or on its sub-graph?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Multi-relation Propagation</a:t>
            </a:r>
            <a:r>
              <a:rPr lang="en"/>
              <a:t>: There are different relationship. Should we give them the same weight for a certain user?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Systems With </a:t>
            </a:r>
            <a:r>
              <a:rPr lang="en"/>
              <a:t>Knowledge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080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KGAT: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Combine two graphs into one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Use attention mechanism by (entity1, relation, entity2)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</a:t>
            </a:r>
            <a:r>
              <a:rPr lang="en"/>
              <a:t> With KG: Representative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125" y="2461774"/>
            <a:ext cx="6765652" cy="24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647500"/>
            <a:ext cx="8690700" cy="20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KGAT: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For each item and user node, use attention to gather their neibor’s information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Concatenate embeddings from different jump (l=1, l=2, l=3… l=L)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169375"/>
            <a:ext cx="85206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 With KG: Representative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425" y="2045100"/>
            <a:ext cx="6915100" cy="30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647500"/>
            <a:ext cx="8690700" cy="20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KGCN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Get only item embedding from the KG, assume user embedding is static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Sample only a fixed size of neighbors to simplify the network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Different user attaches different importance to different relations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169375"/>
            <a:ext cx="85206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 With KG: Representative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25" y="2133700"/>
            <a:ext cx="23622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75" y="3287063"/>
            <a:ext cx="37147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647500"/>
            <a:ext cx="8690700" cy="20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IntentGC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Create subgraph: user-user / item-item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Learn user embedding and item embedding from the subgraph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169375"/>
            <a:ext cx="85206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 With KG: Representative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625" y="1890075"/>
            <a:ext cx="6127498" cy="31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Systems With Knowledge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8" name="Google Shape;228;p38"/>
          <p:cNvSpPr txBox="1"/>
          <p:nvPr/>
        </p:nvSpPr>
        <p:spPr>
          <a:xfrm>
            <a:off x="471050" y="1291575"/>
            <a:ext cx="77721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Conclusion</a:t>
            </a:r>
            <a:endParaRPr b="1" sz="20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Integration: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Some methods adopt GNN to learn the representation of items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Some methods integrate the two graphs into a unified one and learn the embedding of both users and items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Systems With Knowledge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34" name="Google Shape;234;p39"/>
          <p:cNvSpPr txBox="1"/>
          <p:nvPr/>
        </p:nvSpPr>
        <p:spPr>
          <a:xfrm>
            <a:off x="471050" y="1291575"/>
            <a:ext cx="7772100" cy="3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Graph Simplification</a:t>
            </a:r>
            <a:r>
              <a:rPr lang="en">
                <a:solidFill>
                  <a:schemeClr val="dk1"/>
                </a:solidFill>
              </a:rPr>
              <a:t>：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Some methods reconstruct the subgraph based on the shortest path algorithm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Some methods only keeps the user-to-user relationship and item-to-item relationship that only one node apart.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Multi-relation Propagation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Some methods emphasize on user-relation part -- the importance of one relation to a certain user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Some methods consider both the connected nodes and their relation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users’ next preferences based on their most recent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Conventional methods: RNN, LSTM, GRU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GNN can </a:t>
            </a:r>
            <a:r>
              <a:rPr lang="en"/>
              <a:t>capture</a:t>
            </a:r>
            <a:r>
              <a:rPr lang="en"/>
              <a:t> </a:t>
            </a:r>
            <a:r>
              <a:rPr lang="en"/>
              <a:t>complex</a:t>
            </a:r>
            <a:r>
              <a:rPr lang="en"/>
              <a:t> transactions</a:t>
            </a:r>
            <a:endParaRPr/>
          </a:p>
        </p:txBody>
      </p:sp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recommendation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</a:t>
            </a:r>
            <a:r>
              <a:rPr lang="en"/>
              <a:t>structure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construction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propagation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preference</a:t>
            </a:r>
            <a:endParaRPr/>
          </a:p>
        </p:txBody>
      </p:sp>
      <p:pic>
        <p:nvPicPr>
          <p:cNvPr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286" y="2237750"/>
            <a:ext cx="6819440" cy="233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vs Recommendation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Information distribution in PC Era: Search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Main devices: pc and laptops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Hard</a:t>
            </a:r>
            <a:r>
              <a:rPr lang="en"/>
              <a:t> to collect user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Information distribution in Mobile Internet Era: </a:t>
            </a:r>
            <a:r>
              <a:rPr lang="en"/>
              <a:t>Recommendation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Main device: smartphones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Carried around with users all the time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Easy to collect user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SR-GNN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311700" y="1152475"/>
            <a:ext cx="587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directed session graph for each session sequence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adjacent matrices that represent the weighted connections of outgoing A𝑜𝑢𝑡 and incoming A𝑖𝑛 edges in the session graph respectively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During the propagation process, the item embeddings are mapped into outgoing representations and incoming representations by H1, H2 separately.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item </a:t>
            </a:r>
            <a:r>
              <a:rPr lang="en"/>
              <a:t>propagation</a:t>
            </a:r>
            <a:r>
              <a:rPr lang="en"/>
              <a:t>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item update: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525" y="2790825"/>
            <a:ext cx="3335650" cy="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2850" y="248575"/>
            <a:ext cx="1557650" cy="92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2"/>
          <p:cNvSpPr txBox="1"/>
          <p:nvPr/>
        </p:nvSpPr>
        <p:spPr>
          <a:xfrm>
            <a:off x="6985100" y="1022350"/>
            <a:ext cx="136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 = {s</a:t>
            </a:r>
            <a:r>
              <a:rPr lang="en" sz="700">
                <a:solidFill>
                  <a:schemeClr val="dk1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, s</a:t>
            </a:r>
            <a:r>
              <a:rPr lang="en" sz="700">
                <a:solidFill>
                  <a:schemeClr val="dk1"/>
                </a:solidFill>
              </a:rPr>
              <a:t>3</a:t>
            </a:r>
            <a:r>
              <a:rPr lang="en" sz="1000">
                <a:solidFill>
                  <a:schemeClr val="dk1"/>
                </a:solidFill>
              </a:rPr>
              <a:t>, s</a:t>
            </a:r>
            <a:r>
              <a:rPr lang="en" sz="700">
                <a:solidFill>
                  <a:schemeClr val="dk1"/>
                </a:solidFill>
              </a:rPr>
              <a:t>2</a:t>
            </a:r>
            <a:r>
              <a:rPr lang="en" sz="1000">
                <a:solidFill>
                  <a:schemeClr val="dk1"/>
                </a:solidFill>
              </a:rPr>
              <a:t>, s</a:t>
            </a:r>
            <a:r>
              <a:rPr lang="en" sz="700">
                <a:solidFill>
                  <a:schemeClr val="dk1"/>
                </a:solidFill>
              </a:rPr>
              <a:t>4</a:t>
            </a:r>
            <a:r>
              <a:rPr lang="en" sz="1000">
                <a:solidFill>
                  <a:schemeClr val="dk1"/>
                </a:solidFill>
              </a:rPr>
              <a:t>, s</a:t>
            </a:r>
            <a:r>
              <a:rPr lang="en" sz="700">
                <a:solidFill>
                  <a:schemeClr val="dk1"/>
                </a:solidFill>
              </a:rPr>
              <a:t>3</a:t>
            </a:r>
            <a:r>
              <a:rPr lang="en" sz="1000">
                <a:solidFill>
                  <a:schemeClr val="dk1"/>
                </a:solidFill>
              </a:rPr>
              <a:t>} 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1837" y="1361050"/>
            <a:ext cx="2389424" cy="126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42"/>
          <p:cNvCxnSpPr/>
          <p:nvPr/>
        </p:nvCxnSpPr>
        <p:spPr>
          <a:xfrm rot="10800000">
            <a:off x="4798125" y="3199875"/>
            <a:ext cx="6780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42"/>
          <p:cNvSpPr txBox="1"/>
          <p:nvPr/>
        </p:nvSpPr>
        <p:spPr>
          <a:xfrm>
            <a:off x="5313875" y="3410775"/>
            <a:ext cx="234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embeddings of the session 𝑠 at the 𝑙𝑡h layer</a:t>
            </a:r>
            <a:endParaRPr/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1075" y="3511900"/>
            <a:ext cx="2310601" cy="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embedding</a:t>
            </a:r>
            <a:endParaRPr/>
          </a:p>
        </p:txBody>
      </p:sp>
      <p:pic>
        <p:nvPicPr>
          <p:cNvPr id="266" name="Google Shape;2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323" y="2024623"/>
            <a:ext cx="6576073" cy="831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43"/>
          <p:cNvCxnSpPr/>
          <p:nvPr/>
        </p:nvCxnSpPr>
        <p:spPr>
          <a:xfrm flipH="1">
            <a:off x="4721575" y="1379175"/>
            <a:ext cx="146100" cy="8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43"/>
          <p:cNvSpPr txBox="1"/>
          <p:nvPr/>
        </p:nvSpPr>
        <p:spPr>
          <a:xfrm>
            <a:off x="4048250" y="1017725"/>
            <a:ext cx="16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embedding</a:t>
            </a:r>
            <a:endParaRPr/>
          </a:p>
        </p:txBody>
      </p:sp>
      <p:sp>
        <p:nvSpPr>
          <p:cNvPr id="269" name="Google Shape;269;p43"/>
          <p:cNvSpPr txBox="1"/>
          <p:nvPr/>
        </p:nvSpPr>
        <p:spPr>
          <a:xfrm>
            <a:off x="5888100" y="1017725"/>
            <a:ext cx="16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</a:t>
            </a:r>
            <a:r>
              <a:rPr lang="en"/>
              <a:t> embedding</a:t>
            </a:r>
            <a:endParaRPr/>
          </a:p>
        </p:txBody>
      </p:sp>
      <p:cxnSp>
        <p:nvCxnSpPr>
          <p:cNvPr id="270" name="Google Shape;270;p43"/>
          <p:cNvCxnSpPr/>
          <p:nvPr/>
        </p:nvCxnSpPr>
        <p:spPr>
          <a:xfrm>
            <a:off x="6626400" y="1379175"/>
            <a:ext cx="545400" cy="9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43"/>
          <p:cNvCxnSpPr/>
          <p:nvPr/>
        </p:nvCxnSpPr>
        <p:spPr>
          <a:xfrm flipH="1">
            <a:off x="2302225" y="2571750"/>
            <a:ext cx="146100" cy="8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43"/>
          <p:cNvCxnSpPr/>
          <p:nvPr/>
        </p:nvCxnSpPr>
        <p:spPr>
          <a:xfrm flipH="1">
            <a:off x="2385125" y="2571750"/>
            <a:ext cx="848400" cy="8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43"/>
          <p:cNvSpPr txBox="1"/>
          <p:nvPr/>
        </p:nvSpPr>
        <p:spPr>
          <a:xfrm>
            <a:off x="1823600" y="3431850"/>
            <a:ext cx="172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the weights of item embedding vectors</a:t>
            </a:r>
            <a:endParaRPr/>
          </a:p>
        </p:txBody>
      </p:sp>
      <p:cxnSp>
        <p:nvCxnSpPr>
          <p:cNvPr id="274" name="Google Shape;274;p43"/>
          <p:cNvCxnSpPr/>
          <p:nvPr/>
        </p:nvCxnSpPr>
        <p:spPr>
          <a:xfrm flipH="1">
            <a:off x="6746275" y="2537550"/>
            <a:ext cx="146100" cy="8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43"/>
          <p:cNvSpPr txBox="1"/>
          <p:nvPr/>
        </p:nvSpPr>
        <p:spPr>
          <a:xfrm>
            <a:off x="5807100" y="3431850"/>
            <a:ext cx="172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 two combined embedding vectors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GC-SAN (Graph Contextualized Self-Attention Network)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self-attention mechanism to generate the session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l2 normalization on both the item and session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positional embeddings are added to the item embeddings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25" y="1667975"/>
            <a:ext cx="8724352" cy="20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5"/>
          <p:cNvSpPr/>
          <p:nvPr/>
        </p:nvSpPr>
        <p:spPr>
          <a:xfrm>
            <a:off x="360375" y="3342825"/>
            <a:ext cx="4580400" cy="13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5"/>
          <p:cNvSpPr/>
          <p:nvPr/>
        </p:nvSpPr>
        <p:spPr>
          <a:xfrm>
            <a:off x="360375" y="3164450"/>
            <a:ext cx="4580400" cy="133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provide a comprehensive review of the most recent works on GNN-based recommender systems.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assume static user preferences (i.e. time-invariant)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user-item interaction as matrix (adj)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recommendation as matrix completion 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user latent vec, item latent vec -&gt; interaction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Matrix Factorization, Collaborative Filtering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Sequential 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next-item recommendation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capture item to item transition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recommendation as time-series prediction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MC, RNN, Transformers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systems (RS)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Formulation: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Given: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Main info: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user (attributes)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item (attributes)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user feedback on items (user-item interactions)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Side info: (to solve data sparsity and cold start issue)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social relationship be</a:t>
            </a:r>
            <a:r>
              <a:rPr lang="en"/>
              <a:t>tween users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knowledge graph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Infer: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users’ preferences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item properties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systems (RS)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 + RS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RS data are graphs in natural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user-item interaction matrix: adj matrix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GNN triumphs in representation learning for 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RS benefits from side information, which are also mostly graph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Social 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Knowledge graphs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900" y="1926450"/>
            <a:ext cx="2230150" cy="11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 (brief)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 of the most widely adopted GNNs in 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GCN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GraphSage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GAT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GGNN (gated recurrent units as nonlinearity)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800" y="3529525"/>
            <a:ext cx="1569350" cy="3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700" y="1774112"/>
            <a:ext cx="1813613" cy="269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9"/>
          <p:cNvGrpSpPr/>
          <p:nvPr/>
        </p:nvGrpSpPr>
        <p:grpSpPr>
          <a:xfrm>
            <a:off x="1408688" y="2263000"/>
            <a:ext cx="4427280" cy="269825"/>
            <a:chOff x="606625" y="4299050"/>
            <a:chExt cx="4427280" cy="269825"/>
          </a:xfrm>
        </p:grpSpPr>
        <p:pic>
          <p:nvPicPr>
            <p:cNvPr id="98" name="Google Shape;9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6625" y="4299050"/>
              <a:ext cx="3221380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95571" y="4299050"/>
              <a:ext cx="1138334" cy="26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" name="Google Shape;100;p19"/>
          <p:cNvGrpSpPr/>
          <p:nvPr/>
        </p:nvGrpSpPr>
        <p:grpSpPr>
          <a:xfrm>
            <a:off x="1376800" y="2800331"/>
            <a:ext cx="4744250" cy="414793"/>
            <a:chOff x="1376800" y="3851043"/>
            <a:chExt cx="4744250" cy="414793"/>
          </a:xfrm>
        </p:grpSpPr>
        <p:pic>
          <p:nvPicPr>
            <p:cNvPr id="101" name="Google Shape;101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376800" y="3851043"/>
              <a:ext cx="3236301" cy="4147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658600" y="3851050"/>
              <a:ext cx="1462450" cy="350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RS - w/o side information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Overview: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Represent</a:t>
            </a:r>
            <a:r>
              <a:rPr lang="en"/>
              <a:t> user-item interaction as bipartite graph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Apply GNN to this bipartite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Main concerns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Graph construction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Neighbor aggregation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Information Update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Node Representation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822" y="1385100"/>
            <a:ext cx="1668400" cy="21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RS datasets are </a:t>
            </a:r>
            <a:r>
              <a:rPr lang="en"/>
              <a:t>usually</a:t>
            </a:r>
            <a:r>
              <a:rPr lang="en"/>
              <a:t> large scale 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need to sample nodes for message passing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Key 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PinSage: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sample fixed-size neighbors by </a:t>
            </a:r>
            <a:r>
              <a:rPr lang="en"/>
              <a:t>random-</a:t>
            </a:r>
            <a:r>
              <a:rPr lang="en"/>
              <a:t>walk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IG-MC: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sample subgraphs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better generalization to new graphs (intuitively)</a:t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RS - Graph Construction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