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lay"/>
      <p:regular r:id="rId22"/>
      <p:bold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F26B43"/>
          </p15:clr>
        </p15:guide>
        <p15:guide id="2" orient="horz" pos="2160">
          <p15:clr>
            <a:srgbClr val="A4A3A4"/>
          </p15:clr>
        </p15:guide>
      </p15:sldGuideLst>
    </p:ext>
    <p:ext uri="http://customooxmlschemas.google.com/">
      <go:slidesCustomData xmlns:go="http://customooxmlschemas.google.com/" r:id="rId26" roundtripDataSignature="AMtx7mgw9eaHR6CtPRa5ao0KirPlPxhW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regular.fntdata"/><Relationship Id="rId21" Type="http://schemas.openxmlformats.org/officeDocument/2006/relationships/slide" Target="slides/slide16.xml"/><Relationship Id="rId24" Type="http://schemas.openxmlformats.org/officeDocument/2006/relationships/font" Target="fonts/GillSans-regular.fntdata"/><Relationship Id="rId23"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4c0cfe065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14c0cfe065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4c0cfe065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14c0cfe065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5ac539476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5ac539476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15ac539476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4c0cfe065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14c0cfe065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14c0cfe065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14c0cfe065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14c0cfe065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14c0cfe065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4c0cfe06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14c0cfe06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4c0cfe06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14c0cfe0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4c0cfe06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14c0cfe06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15" name="Shape 15"/>
        <p:cNvGrpSpPr/>
        <p:nvPr/>
      </p:nvGrpSpPr>
      <p:grpSpPr>
        <a:xfrm>
          <a:off x="0" y="0"/>
          <a:ext cx="0" cy="0"/>
          <a:chOff x="0" y="0"/>
          <a:chExt cx="0" cy="0"/>
        </a:xfrm>
      </p:grpSpPr>
      <p:sp>
        <p:nvSpPr>
          <p:cNvPr id="16" name="Google Shape;16;p19"/>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p:nvPr>
            <p:ph idx="2" type="pic"/>
          </p:nvPr>
        </p:nvSpPr>
        <p:spPr>
          <a:xfrm>
            <a:off x="0" y="0"/>
            <a:ext cx="7452360" cy="6858000"/>
          </a:xfrm>
          <a:prstGeom prst="rect">
            <a:avLst/>
          </a:prstGeom>
          <a:solidFill>
            <a:schemeClr val="accent5"/>
          </a:solidFill>
          <a:ln>
            <a:noFill/>
          </a:ln>
        </p:spPr>
      </p:sp>
      <p:sp>
        <p:nvSpPr>
          <p:cNvPr id="18" name="Google Shape;18;p19"/>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9" name="Google Shape;19;p19"/>
          <p:cNvGrpSpPr/>
          <p:nvPr/>
        </p:nvGrpSpPr>
        <p:grpSpPr>
          <a:xfrm rot="5400000">
            <a:off x="10835022" y="5500185"/>
            <a:ext cx="828358" cy="828358"/>
            <a:chOff x="10462536" y="1408249"/>
            <a:chExt cx="828358" cy="828358"/>
          </a:xfrm>
        </p:grpSpPr>
        <p:sp>
          <p:nvSpPr>
            <p:cNvPr id="20" name="Google Shape;20;p19"/>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9"/>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2" name="Google Shape;22;p19"/>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108" name="Shape 108"/>
        <p:cNvGrpSpPr/>
        <p:nvPr/>
      </p:nvGrpSpPr>
      <p:grpSpPr>
        <a:xfrm>
          <a:off x="0" y="0"/>
          <a:ext cx="0" cy="0"/>
          <a:chOff x="0" y="0"/>
          <a:chExt cx="0" cy="0"/>
        </a:xfrm>
      </p:grpSpPr>
      <p:sp>
        <p:nvSpPr>
          <p:cNvPr id="109" name="Google Shape;109;p28"/>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0" name="Google Shape;110;p28"/>
          <p:cNvGrpSpPr/>
          <p:nvPr/>
        </p:nvGrpSpPr>
        <p:grpSpPr>
          <a:xfrm>
            <a:off x="10708081" y="4012605"/>
            <a:ext cx="897877" cy="934082"/>
            <a:chOff x="5129684" y="1232940"/>
            <a:chExt cx="897877" cy="934082"/>
          </a:xfrm>
        </p:grpSpPr>
        <p:sp>
          <p:nvSpPr>
            <p:cNvPr id="111" name="Google Shape;111;p28"/>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2" name="Google Shape;112;p28"/>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3" name="Google Shape;113;p28"/>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14" name="Google Shape;114;p28"/>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5" name="Google Shape;115;p28"/>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6" name="Google Shape;116;p28"/>
          <p:cNvSpPr/>
          <p:nvPr>
            <p:ph idx="2" type="pic"/>
          </p:nvPr>
        </p:nvSpPr>
        <p:spPr>
          <a:xfrm>
            <a:off x="5535809" y="656633"/>
            <a:ext cx="5132388" cy="5132388"/>
          </a:xfrm>
          <a:prstGeom prst="rect">
            <a:avLst/>
          </a:prstGeom>
          <a:solidFill>
            <a:schemeClr val="accent5"/>
          </a:solidFill>
          <a:ln>
            <a:noFill/>
          </a:ln>
        </p:spPr>
      </p:sp>
      <p:sp>
        <p:nvSpPr>
          <p:cNvPr id="117" name="Google Shape;117;p2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120" name="Shape 120"/>
        <p:cNvGrpSpPr/>
        <p:nvPr/>
      </p:nvGrpSpPr>
      <p:grpSpPr>
        <a:xfrm>
          <a:off x="0" y="0"/>
          <a:ext cx="0" cy="0"/>
          <a:chOff x="0" y="0"/>
          <a:chExt cx="0" cy="0"/>
        </a:xfrm>
      </p:grpSpPr>
      <p:sp>
        <p:nvSpPr>
          <p:cNvPr id="121" name="Google Shape;121;p29"/>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29"/>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3" name="Google Shape;123;p29"/>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4" name="Google Shape;124;p29"/>
          <p:cNvGrpSpPr/>
          <p:nvPr/>
        </p:nvGrpSpPr>
        <p:grpSpPr>
          <a:xfrm>
            <a:off x="1763106" y="4294374"/>
            <a:ext cx="2083885" cy="2083885"/>
            <a:chOff x="4842143" y="3556857"/>
            <a:chExt cx="2083885" cy="2083885"/>
          </a:xfrm>
        </p:grpSpPr>
        <p:sp>
          <p:nvSpPr>
            <p:cNvPr id="125" name="Google Shape;125;p29"/>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29"/>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7" name="Google Shape;127;p29"/>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29"/>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29" name="Google Shape;129;p29"/>
          <p:cNvSpPr/>
          <p:nvPr>
            <p:ph idx="2" type="pic"/>
          </p:nvPr>
        </p:nvSpPr>
        <p:spPr>
          <a:xfrm>
            <a:off x="1078992" y="1990724"/>
            <a:ext cx="1691640" cy="1435608"/>
          </a:xfrm>
          <a:prstGeom prst="rect">
            <a:avLst/>
          </a:prstGeom>
          <a:solidFill>
            <a:schemeClr val="accent5"/>
          </a:solidFill>
          <a:ln>
            <a:noFill/>
          </a:ln>
        </p:spPr>
      </p:sp>
      <p:sp>
        <p:nvSpPr>
          <p:cNvPr id="130" name="Google Shape;130;p29"/>
          <p:cNvSpPr/>
          <p:nvPr>
            <p:ph idx="3" type="pic"/>
          </p:nvPr>
        </p:nvSpPr>
        <p:spPr>
          <a:xfrm>
            <a:off x="3838384" y="1990724"/>
            <a:ext cx="1691640" cy="1435608"/>
          </a:xfrm>
          <a:prstGeom prst="rect">
            <a:avLst/>
          </a:prstGeom>
          <a:solidFill>
            <a:schemeClr val="accent5"/>
          </a:solidFill>
          <a:ln>
            <a:noFill/>
          </a:ln>
        </p:spPr>
      </p:sp>
      <p:sp>
        <p:nvSpPr>
          <p:cNvPr id="131" name="Google Shape;131;p29"/>
          <p:cNvSpPr/>
          <p:nvPr>
            <p:ph idx="4" type="pic"/>
          </p:nvPr>
        </p:nvSpPr>
        <p:spPr>
          <a:xfrm>
            <a:off x="6661976" y="1993392"/>
            <a:ext cx="1691640" cy="1435608"/>
          </a:xfrm>
          <a:prstGeom prst="rect">
            <a:avLst/>
          </a:prstGeom>
          <a:solidFill>
            <a:schemeClr val="accent5"/>
          </a:solidFill>
          <a:ln>
            <a:noFill/>
          </a:ln>
        </p:spPr>
      </p:sp>
      <p:sp>
        <p:nvSpPr>
          <p:cNvPr id="132" name="Google Shape;132;p29"/>
          <p:cNvSpPr/>
          <p:nvPr>
            <p:ph idx="5" type="pic"/>
          </p:nvPr>
        </p:nvSpPr>
        <p:spPr>
          <a:xfrm>
            <a:off x="9485568" y="1990724"/>
            <a:ext cx="1691640" cy="1435608"/>
          </a:xfrm>
          <a:prstGeom prst="rect">
            <a:avLst/>
          </a:prstGeom>
          <a:solidFill>
            <a:schemeClr val="accent5"/>
          </a:solidFill>
          <a:ln>
            <a:noFill/>
          </a:ln>
        </p:spPr>
      </p:sp>
      <p:sp>
        <p:nvSpPr>
          <p:cNvPr id="133" name="Google Shape;133;p29"/>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29"/>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5" name="Google Shape;135;p29"/>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29"/>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29"/>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8" name="Google Shape;138;p29"/>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9" name="Google Shape;139;p29"/>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29"/>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1" name="Google Shape;141;p2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44" name="Shape 144"/>
        <p:cNvGrpSpPr/>
        <p:nvPr/>
      </p:nvGrpSpPr>
      <p:grpSpPr>
        <a:xfrm>
          <a:off x="0" y="0"/>
          <a:ext cx="0" cy="0"/>
          <a:chOff x="0" y="0"/>
          <a:chExt cx="0" cy="0"/>
        </a:xfrm>
      </p:grpSpPr>
      <p:sp>
        <p:nvSpPr>
          <p:cNvPr id="145" name="Google Shape;145;p30"/>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0"/>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47" name="Google Shape;147;p30"/>
          <p:cNvSpPr/>
          <p:nvPr>
            <p:ph idx="2" type="pic"/>
          </p:nvPr>
        </p:nvSpPr>
        <p:spPr>
          <a:xfrm>
            <a:off x="6556248" y="548640"/>
            <a:ext cx="5084064" cy="2880360"/>
          </a:xfrm>
          <a:prstGeom prst="rect">
            <a:avLst/>
          </a:prstGeom>
          <a:solidFill>
            <a:schemeClr val="accent5"/>
          </a:solidFill>
          <a:ln>
            <a:noFill/>
          </a:ln>
        </p:spPr>
      </p:sp>
      <p:sp>
        <p:nvSpPr>
          <p:cNvPr id="148" name="Google Shape;148;p30"/>
          <p:cNvSpPr/>
          <p:nvPr>
            <p:ph idx="3" type="pic"/>
          </p:nvPr>
        </p:nvSpPr>
        <p:spPr>
          <a:xfrm>
            <a:off x="6556248" y="3429000"/>
            <a:ext cx="5084064" cy="2880360"/>
          </a:xfrm>
          <a:prstGeom prst="rect">
            <a:avLst/>
          </a:prstGeom>
          <a:solidFill>
            <a:schemeClr val="accent5"/>
          </a:solidFill>
          <a:ln>
            <a:noFill/>
          </a:ln>
        </p:spPr>
      </p:sp>
      <p:grpSp>
        <p:nvGrpSpPr>
          <p:cNvPr id="149" name="Google Shape;149;p30"/>
          <p:cNvGrpSpPr/>
          <p:nvPr/>
        </p:nvGrpSpPr>
        <p:grpSpPr>
          <a:xfrm>
            <a:off x="11030092" y="-213201"/>
            <a:ext cx="1708815" cy="1705831"/>
            <a:chOff x="11030092" y="-213201"/>
            <a:chExt cx="1708815" cy="1705831"/>
          </a:xfrm>
        </p:grpSpPr>
        <p:sp>
          <p:nvSpPr>
            <p:cNvPr id="150" name="Google Shape;150;p30"/>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30"/>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30"/>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153" name="Google Shape;153;p30"/>
          <p:cNvGrpSpPr/>
          <p:nvPr/>
        </p:nvGrpSpPr>
        <p:grpSpPr>
          <a:xfrm>
            <a:off x="577658" y="5511950"/>
            <a:ext cx="828358" cy="828358"/>
            <a:chOff x="10462536" y="1408249"/>
            <a:chExt cx="828358" cy="828358"/>
          </a:xfrm>
        </p:grpSpPr>
        <p:sp>
          <p:nvSpPr>
            <p:cNvPr id="154" name="Google Shape;154;p30"/>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30"/>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56" name="Google Shape;156;p3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30"/>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p31"/>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31"/>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3" name="Google Shape;163;p3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31"/>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7" name="Google Shape;167;p31"/>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31"/>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169" name="Google Shape;169;p31"/>
          <p:cNvGrpSpPr/>
          <p:nvPr/>
        </p:nvGrpSpPr>
        <p:grpSpPr>
          <a:xfrm>
            <a:off x="1292493" y="4299807"/>
            <a:ext cx="2083885" cy="2083885"/>
            <a:chOff x="4842143" y="3556857"/>
            <a:chExt cx="2083885" cy="2083885"/>
          </a:xfrm>
        </p:grpSpPr>
        <p:sp>
          <p:nvSpPr>
            <p:cNvPr id="170" name="Google Shape;170;p31"/>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1" name="Google Shape;171;p31"/>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31"/>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3" name="Google Shape;173;p31"/>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32"/>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176" name="Google Shape;176;p32"/>
          <p:cNvGrpSpPr/>
          <p:nvPr/>
        </p:nvGrpSpPr>
        <p:grpSpPr>
          <a:xfrm>
            <a:off x="233344" y="5384019"/>
            <a:ext cx="828357" cy="828357"/>
            <a:chOff x="2895711" y="1234487"/>
            <a:chExt cx="828357" cy="828357"/>
          </a:xfrm>
        </p:grpSpPr>
        <p:sp>
          <p:nvSpPr>
            <p:cNvPr id="177" name="Google Shape;177;p32"/>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8" name="Google Shape;178;p32"/>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9" name="Google Shape;179;p32"/>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2"/>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32"/>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p3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grpSp>
        <p:nvGrpSpPr>
          <p:cNvPr id="190" name="Google Shape;190;p34"/>
          <p:cNvGrpSpPr/>
          <p:nvPr/>
        </p:nvGrpSpPr>
        <p:grpSpPr>
          <a:xfrm>
            <a:off x="4752748" y="4823504"/>
            <a:ext cx="1656714" cy="1656714"/>
            <a:chOff x="2481534" y="2139594"/>
            <a:chExt cx="1656714" cy="1656714"/>
          </a:xfrm>
        </p:grpSpPr>
        <p:sp>
          <p:nvSpPr>
            <p:cNvPr id="191" name="Google Shape;191;p34"/>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2" name="Google Shape;192;p34"/>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93" name="Google Shape;193;p34"/>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4"/>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95" name="Google Shape;195;p34"/>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96" name="Google Shape;196;p3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3" name="Shape 23"/>
        <p:cNvGrpSpPr/>
        <p:nvPr/>
      </p:nvGrpSpPr>
      <p:grpSpPr>
        <a:xfrm>
          <a:off x="0" y="0"/>
          <a:ext cx="0" cy="0"/>
          <a:chOff x="0" y="0"/>
          <a:chExt cx="0" cy="0"/>
        </a:xfrm>
      </p:grpSpPr>
      <p:sp>
        <p:nvSpPr>
          <p:cNvPr id="24" name="Google Shape;24;p20"/>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20"/>
          <p:cNvSpPr/>
          <p:nvPr>
            <p:ph idx="2" type="pic"/>
          </p:nvPr>
        </p:nvSpPr>
        <p:spPr>
          <a:xfrm>
            <a:off x="5208928" y="1596771"/>
            <a:ext cx="3448558" cy="3448558"/>
          </a:xfrm>
          <a:prstGeom prst="rect">
            <a:avLst/>
          </a:prstGeom>
          <a:solidFill>
            <a:schemeClr val="accent5"/>
          </a:solidFill>
          <a:ln>
            <a:noFill/>
          </a:ln>
        </p:spPr>
      </p:sp>
      <p:sp>
        <p:nvSpPr>
          <p:cNvPr id="27" name="Google Shape;27;p20"/>
          <p:cNvSpPr/>
          <p:nvPr>
            <p:ph idx="3" type="pic"/>
          </p:nvPr>
        </p:nvSpPr>
        <p:spPr>
          <a:xfrm>
            <a:off x="8918575" y="596392"/>
            <a:ext cx="2263776" cy="2263776"/>
          </a:xfrm>
          <a:prstGeom prst="rect">
            <a:avLst/>
          </a:prstGeom>
          <a:solidFill>
            <a:schemeClr val="accent5"/>
          </a:solidFill>
          <a:ln>
            <a:noFill/>
          </a:ln>
        </p:spPr>
      </p:sp>
      <p:sp>
        <p:nvSpPr>
          <p:cNvPr id="28" name="Google Shape;28;p20"/>
          <p:cNvSpPr/>
          <p:nvPr>
            <p:ph idx="4" type="pic"/>
          </p:nvPr>
        </p:nvSpPr>
        <p:spPr>
          <a:xfrm>
            <a:off x="9091612" y="3324733"/>
            <a:ext cx="2936876" cy="2936876"/>
          </a:xfrm>
          <a:prstGeom prst="rect">
            <a:avLst/>
          </a:prstGeom>
          <a:solidFill>
            <a:schemeClr val="accent5"/>
          </a:solidFill>
          <a:ln>
            <a:noFill/>
          </a:ln>
        </p:spPr>
      </p:sp>
      <p:sp>
        <p:nvSpPr>
          <p:cNvPr id="29" name="Google Shape;29;p2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20"/>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33" name="Google Shape;33;p20"/>
          <p:cNvGrpSpPr/>
          <p:nvPr/>
        </p:nvGrpSpPr>
        <p:grpSpPr>
          <a:xfrm>
            <a:off x="5585919" y="5592565"/>
            <a:ext cx="828358" cy="828358"/>
            <a:chOff x="3393179" y="4841987"/>
            <a:chExt cx="828358" cy="828358"/>
          </a:xfrm>
        </p:grpSpPr>
        <p:sp>
          <p:nvSpPr>
            <p:cNvPr id="34" name="Google Shape;34;p20"/>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 name="Google Shape;35;p20"/>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36" name="Shape 36"/>
        <p:cNvGrpSpPr/>
        <p:nvPr/>
      </p:nvGrpSpPr>
      <p:grpSpPr>
        <a:xfrm>
          <a:off x="0" y="0"/>
          <a:ext cx="0" cy="0"/>
          <a:chOff x="0" y="0"/>
          <a:chExt cx="0" cy="0"/>
        </a:xfrm>
      </p:grpSpPr>
      <p:sp>
        <p:nvSpPr>
          <p:cNvPr id="37" name="Google Shape;37;p21"/>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p:nvPr>
            <p:ph idx="2" type="pic"/>
          </p:nvPr>
        </p:nvSpPr>
        <p:spPr>
          <a:xfrm>
            <a:off x="0" y="0"/>
            <a:ext cx="3054096" cy="3776472"/>
          </a:xfrm>
          <a:prstGeom prst="rect">
            <a:avLst/>
          </a:prstGeom>
          <a:solidFill>
            <a:schemeClr val="accent5"/>
          </a:solidFill>
          <a:ln>
            <a:noFill/>
          </a:ln>
        </p:spPr>
      </p:sp>
      <p:sp>
        <p:nvSpPr>
          <p:cNvPr id="39" name="Google Shape;39;p21"/>
          <p:cNvSpPr/>
          <p:nvPr>
            <p:ph idx="3" type="pic"/>
          </p:nvPr>
        </p:nvSpPr>
        <p:spPr>
          <a:xfrm>
            <a:off x="3054096" y="0"/>
            <a:ext cx="3054096" cy="3776472"/>
          </a:xfrm>
          <a:prstGeom prst="rect">
            <a:avLst/>
          </a:prstGeom>
          <a:solidFill>
            <a:schemeClr val="accent5"/>
          </a:solidFill>
          <a:ln>
            <a:noFill/>
          </a:ln>
        </p:spPr>
      </p:sp>
      <p:sp>
        <p:nvSpPr>
          <p:cNvPr id="40" name="Google Shape;40;p21"/>
          <p:cNvSpPr/>
          <p:nvPr>
            <p:ph idx="4" type="pic"/>
          </p:nvPr>
        </p:nvSpPr>
        <p:spPr>
          <a:xfrm>
            <a:off x="6083808" y="0"/>
            <a:ext cx="3054096" cy="3776472"/>
          </a:xfrm>
          <a:prstGeom prst="rect">
            <a:avLst/>
          </a:prstGeom>
          <a:solidFill>
            <a:schemeClr val="accent5"/>
          </a:solidFill>
          <a:ln>
            <a:noFill/>
          </a:ln>
        </p:spPr>
      </p:sp>
      <p:sp>
        <p:nvSpPr>
          <p:cNvPr id="41" name="Google Shape;41;p21"/>
          <p:cNvSpPr/>
          <p:nvPr>
            <p:ph idx="5" type="pic"/>
          </p:nvPr>
        </p:nvSpPr>
        <p:spPr>
          <a:xfrm>
            <a:off x="9137904" y="0"/>
            <a:ext cx="3054096" cy="3776472"/>
          </a:xfrm>
          <a:prstGeom prst="rect">
            <a:avLst/>
          </a:prstGeom>
          <a:solidFill>
            <a:schemeClr val="accent5"/>
          </a:solidFill>
          <a:ln>
            <a:noFill/>
          </a:ln>
        </p:spPr>
      </p:sp>
      <p:sp>
        <p:nvSpPr>
          <p:cNvPr id="42" name="Google Shape;42;p2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1"/>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bg>
      <p:bgPr>
        <a:solidFill>
          <a:schemeClr val="dk1"/>
        </a:solidFill>
      </p:bgPr>
    </p:bg>
    <p:spTree>
      <p:nvGrpSpPr>
        <p:cNvPr id="46" name="Shape 46"/>
        <p:cNvGrpSpPr/>
        <p:nvPr/>
      </p:nvGrpSpPr>
      <p:grpSpPr>
        <a:xfrm>
          <a:off x="0" y="0"/>
          <a:ext cx="0" cy="0"/>
          <a:chOff x="0" y="0"/>
          <a:chExt cx="0" cy="0"/>
        </a:xfrm>
      </p:grpSpPr>
      <p:sp>
        <p:nvSpPr>
          <p:cNvPr id="47" name="Google Shape;47;p22"/>
          <p:cNvSpPr/>
          <p:nvPr>
            <p:ph idx="2" type="pic"/>
          </p:nvPr>
        </p:nvSpPr>
        <p:spPr>
          <a:xfrm>
            <a:off x="0" y="0"/>
            <a:ext cx="12192000" cy="6858000"/>
          </a:xfrm>
          <a:prstGeom prst="rect">
            <a:avLst/>
          </a:prstGeom>
          <a:solidFill>
            <a:schemeClr val="accent5"/>
          </a:solidFill>
          <a:ln>
            <a:noFill/>
          </a:ln>
        </p:spPr>
      </p:sp>
      <p:sp>
        <p:nvSpPr>
          <p:cNvPr id="48" name="Google Shape;48;p2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2"/>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2" name="Google Shape;52;p22"/>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3" name="Google Shape;53;p22"/>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2"/>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55" name="Shape 55"/>
        <p:cNvGrpSpPr/>
        <p:nvPr/>
      </p:nvGrpSpPr>
      <p:grpSpPr>
        <a:xfrm>
          <a:off x="0" y="0"/>
          <a:ext cx="0" cy="0"/>
          <a:chOff x="0" y="0"/>
          <a:chExt cx="0" cy="0"/>
        </a:xfrm>
      </p:grpSpPr>
      <p:grpSp>
        <p:nvGrpSpPr>
          <p:cNvPr id="56" name="Google Shape;56;p23"/>
          <p:cNvGrpSpPr/>
          <p:nvPr/>
        </p:nvGrpSpPr>
        <p:grpSpPr>
          <a:xfrm>
            <a:off x="100472" y="5036395"/>
            <a:ext cx="2083885" cy="2083885"/>
            <a:chOff x="4842143" y="3556857"/>
            <a:chExt cx="2083885" cy="2083885"/>
          </a:xfrm>
        </p:grpSpPr>
        <p:sp>
          <p:nvSpPr>
            <p:cNvPr id="57" name="Google Shape;57;p23"/>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8" name="Google Shape;58;p23"/>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23"/>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0" name="Google Shape;60;p23"/>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61" name="Google Shape;61;p23"/>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2" name="Google Shape;62;p23"/>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3" name="Google Shape;63;p23"/>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4" name="Google Shape;64;p23"/>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23"/>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23"/>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3"/>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3"/>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23"/>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74" name="Shape 74"/>
        <p:cNvGrpSpPr/>
        <p:nvPr/>
      </p:nvGrpSpPr>
      <p:grpSpPr>
        <a:xfrm>
          <a:off x="0" y="0"/>
          <a:ext cx="0" cy="0"/>
          <a:chOff x="0" y="0"/>
          <a:chExt cx="0" cy="0"/>
        </a:xfrm>
      </p:grpSpPr>
      <p:grpSp>
        <p:nvGrpSpPr>
          <p:cNvPr id="75" name="Google Shape;75;p24"/>
          <p:cNvGrpSpPr/>
          <p:nvPr/>
        </p:nvGrpSpPr>
        <p:grpSpPr>
          <a:xfrm>
            <a:off x="363888" y="5322560"/>
            <a:ext cx="1030305" cy="1030305"/>
            <a:chOff x="10240859" y="1436639"/>
            <a:chExt cx="1030305" cy="1030305"/>
          </a:xfrm>
        </p:grpSpPr>
        <p:sp>
          <p:nvSpPr>
            <p:cNvPr id="76" name="Google Shape;76;p24"/>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7" name="Google Shape;77;p24"/>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8" name="Google Shape;78;p24"/>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4"/>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80" name="Google Shape;80;p24"/>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85" name="Shape 85"/>
        <p:cNvGrpSpPr/>
        <p:nvPr/>
      </p:nvGrpSpPr>
      <p:grpSpPr>
        <a:xfrm>
          <a:off x="0" y="0"/>
          <a:ext cx="0" cy="0"/>
          <a:chOff x="0" y="0"/>
          <a:chExt cx="0" cy="0"/>
        </a:xfrm>
      </p:grpSpPr>
      <p:sp>
        <p:nvSpPr>
          <p:cNvPr id="86" name="Google Shape;86;p25"/>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25"/>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25"/>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5"/>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0" name="Google Shape;90;p25"/>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5"/>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25"/>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2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96" name="Shape 96"/>
        <p:cNvGrpSpPr/>
        <p:nvPr/>
      </p:nvGrpSpPr>
      <p:grpSpPr>
        <a:xfrm>
          <a:off x="0" y="0"/>
          <a:ext cx="0" cy="0"/>
          <a:chOff x="0" y="0"/>
          <a:chExt cx="0" cy="0"/>
        </a:xfrm>
      </p:grpSpPr>
      <p:sp>
        <p:nvSpPr>
          <p:cNvPr id="97" name="Google Shape;97;p26"/>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6"/>
          <p:cNvSpPr/>
          <p:nvPr>
            <p:ph idx="2" type="pic"/>
          </p:nvPr>
        </p:nvSpPr>
        <p:spPr>
          <a:xfrm>
            <a:off x="0" y="0"/>
            <a:ext cx="12192000" cy="3776472"/>
          </a:xfrm>
          <a:prstGeom prst="rect">
            <a:avLst/>
          </a:prstGeom>
          <a:solidFill>
            <a:schemeClr val="accent5"/>
          </a:solidFill>
          <a:ln>
            <a:noFill/>
          </a:ln>
        </p:spPr>
      </p:sp>
      <p:sp>
        <p:nvSpPr>
          <p:cNvPr id="99" name="Google Shape;99;p26"/>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2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6"/>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bg>
      <p:bgPr>
        <a:solidFill>
          <a:schemeClr val="dk1"/>
        </a:solidFill>
      </p:bgPr>
    </p:bg>
    <p:spTree>
      <p:nvGrpSpPr>
        <p:cNvPr id="104" name="Shape 104"/>
        <p:cNvGrpSpPr/>
        <p:nvPr/>
      </p:nvGrpSpPr>
      <p:grpSpPr>
        <a:xfrm>
          <a:off x="0" y="0"/>
          <a:ext cx="0" cy="0"/>
          <a:chOff x="0" y="0"/>
          <a:chExt cx="0" cy="0"/>
        </a:xfrm>
      </p:grpSpPr>
      <p:sp>
        <p:nvSpPr>
          <p:cNvPr id="105" name="Google Shape;105;p27"/>
          <p:cNvSpPr/>
          <p:nvPr>
            <p:ph idx="2" type="pic"/>
          </p:nvPr>
        </p:nvSpPr>
        <p:spPr>
          <a:xfrm>
            <a:off x="0" y="0"/>
            <a:ext cx="12192000" cy="6858000"/>
          </a:xfrm>
          <a:prstGeom prst="rect">
            <a:avLst/>
          </a:prstGeom>
          <a:solidFill>
            <a:schemeClr val="dk2"/>
          </a:solidFill>
          <a:ln>
            <a:noFill/>
          </a:ln>
        </p:spPr>
      </p:sp>
      <p:sp>
        <p:nvSpPr>
          <p:cNvPr id="106" name="Google Shape;106;p27"/>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07" name="Google Shape;107;p27"/>
          <p:cNvSpPr txBox="1"/>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2" name="Google Shape;12;p1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rgbClr val="A5A5A5"/>
                </a:solidFill>
                <a:latin typeface="Gill Sans"/>
                <a:ea typeface="Gill Sans"/>
                <a:cs typeface="Gill Sans"/>
                <a:sym typeface="Gill Sans"/>
              </a:defRPr>
            </a:lvl1pPr>
            <a:lvl2pPr indent="0" lvl="1" marL="0" marR="0" rtl="0" algn="r">
              <a:spcBef>
                <a:spcPts val="0"/>
              </a:spcBef>
              <a:buNone/>
              <a:defRPr b="0" i="0" sz="1000" u="none" cap="none" strike="noStrike">
                <a:solidFill>
                  <a:srgbClr val="A5A5A5"/>
                </a:solidFill>
                <a:latin typeface="Gill Sans"/>
                <a:ea typeface="Gill Sans"/>
                <a:cs typeface="Gill Sans"/>
                <a:sym typeface="Gill Sans"/>
              </a:defRPr>
            </a:lvl2pPr>
            <a:lvl3pPr indent="0" lvl="2" marL="0" marR="0" rtl="0" algn="r">
              <a:spcBef>
                <a:spcPts val="0"/>
              </a:spcBef>
              <a:buNone/>
              <a:defRPr b="0" i="0" sz="1000" u="none" cap="none" strike="noStrike">
                <a:solidFill>
                  <a:srgbClr val="A5A5A5"/>
                </a:solidFill>
                <a:latin typeface="Gill Sans"/>
                <a:ea typeface="Gill Sans"/>
                <a:cs typeface="Gill Sans"/>
                <a:sym typeface="Gill Sans"/>
              </a:defRPr>
            </a:lvl3pPr>
            <a:lvl4pPr indent="0" lvl="3" marL="0" marR="0" rtl="0" algn="r">
              <a:spcBef>
                <a:spcPts val="0"/>
              </a:spcBef>
              <a:buNone/>
              <a:defRPr b="0" i="0" sz="1000" u="none" cap="none" strike="noStrike">
                <a:solidFill>
                  <a:srgbClr val="A5A5A5"/>
                </a:solidFill>
                <a:latin typeface="Gill Sans"/>
                <a:ea typeface="Gill Sans"/>
                <a:cs typeface="Gill Sans"/>
                <a:sym typeface="Gill Sans"/>
              </a:defRPr>
            </a:lvl4pPr>
            <a:lvl5pPr indent="0" lvl="4" marL="0" marR="0" rtl="0" algn="r">
              <a:spcBef>
                <a:spcPts val="0"/>
              </a:spcBef>
              <a:buNone/>
              <a:defRPr b="0" i="0" sz="1000" u="none" cap="none" strike="noStrike">
                <a:solidFill>
                  <a:srgbClr val="A5A5A5"/>
                </a:solidFill>
                <a:latin typeface="Gill Sans"/>
                <a:ea typeface="Gill Sans"/>
                <a:cs typeface="Gill Sans"/>
                <a:sym typeface="Gill Sans"/>
              </a:defRPr>
            </a:lvl5pPr>
            <a:lvl6pPr indent="0" lvl="5" marL="0" marR="0" rtl="0" algn="r">
              <a:spcBef>
                <a:spcPts val="0"/>
              </a:spcBef>
              <a:buNone/>
              <a:defRPr b="0" i="0" sz="1000" u="none" cap="none" strike="noStrike">
                <a:solidFill>
                  <a:srgbClr val="A5A5A5"/>
                </a:solidFill>
                <a:latin typeface="Gill Sans"/>
                <a:ea typeface="Gill Sans"/>
                <a:cs typeface="Gill Sans"/>
                <a:sym typeface="Gill Sans"/>
              </a:defRPr>
            </a:lvl6pPr>
            <a:lvl7pPr indent="0" lvl="6" marL="0" marR="0" rtl="0" algn="r">
              <a:spcBef>
                <a:spcPts val="0"/>
              </a:spcBef>
              <a:buNone/>
              <a:defRPr b="0" i="0" sz="1000" u="none" cap="none" strike="noStrike">
                <a:solidFill>
                  <a:srgbClr val="A5A5A5"/>
                </a:solidFill>
                <a:latin typeface="Gill Sans"/>
                <a:ea typeface="Gill Sans"/>
                <a:cs typeface="Gill Sans"/>
                <a:sym typeface="Gill Sans"/>
              </a:defRPr>
            </a:lvl7pPr>
            <a:lvl8pPr indent="0" lvl="7" marL="0" marR="0" rtl="0" algn="r">
              <a:spcBef>
                <a:spcPts val="0"/>
              </a:spcBef>
              <a:buNone/>
              <a:defRPr b="0" i="0" sz="1000" u="none" cap="none" strike="noStrike">
                <a:solidFill>
                  <a:srgbClr val="A5A5A5"/>
                </a:solidFill>
                <a:latin typeface="Gill Sans"/>
                <a:ea typeface="Gill Sans"/>
                <a:cs typeface="Gill Sans"/>
                <a:sym typeface="Gill Sans"/>
              </a:defRPr>
            </a:lvl8pPr>
            <a:lvl9pPr indent="0" lvl="8" marL="0" marR="0" rtl="0" algn="r">
              <a:spcBef>
                <a:spcPts val="0"/>
              </a:spcBef>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archive.ics.uci.edu/ml/datasets/ElectricityLoadDiagrams2011201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7859725" y="936050"/>
            <a:ext cx="4530300" cy="23850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lt1"/>
              </a:buClr>
              <a:buSzPct val="100000"/>
              <a:buFont typeface="Play"/>
              <a:buNone/>
            </a:pPr>
            <a:r>
              <a:rPr lang="en-US"/>
              <a:t>Electricity Load Diagrams 2011-2014</a:t>
            </a:r>
            <a:endParaRPr/>
          </a:p>
          <a:p>
            <a:pPr indent="0" lvl="0" marL="0" rtl="0" algn="l">
              <a:lnSpc>
                <a:spcPct val="90000"/>
              </a:lnSpc>
              <a:spcBef>
                <a:spcPts val="0"/>
              </a:spcBef>
              <a:spcAft>
                <a:spcPts val="0"/>
              </a:spcAft>
              <a:buClr>
                <a:schemeClr val="lt1"/>
              </a:buClr>
              <a:buSzPct val="100000"/>
              <a:buFont typeface="Play"/>
              <a:buNone/>
            </a:pPr>
            <a:r>
              <a:rPr lang="en-US"/>
              <a:t>Analysis</a:t>
            </a:r>
            <a:endParaRPr/>
          </a:p>
        </p:txBody>
      </p:sp>
      <p:pic>
        <p:nvPicPr>
          <p:cNvPr descr="Data Points Digital background" id="205" name="Google Shape;205;p1"/>
          <p:cNvPicPr preferRelativeResize="0"/>
          <p:nvPr>
            <p:ph idx="2" type="pic"/>
          </p:nvPr>
        </p:nvPicPr>
        <p:blipFill rotWithShape="1">
          <a:blip r:embed="rId3">
            <a:alphaModFix/>
          </a:blip>
          <a:srcRect b="0" l="0" r="0" t="0"/>
          <a:stretch/>
        </p:blipFill>
        <p:spPr>
          <a:xfrm>
            <a:off x="0" y="0"/>
            <a:ext cx="7452360" cy="6858000"/>
          </a:xfrm>
          <a:prstGeom prst="rect">
            <a:avLst/>
          </a:prstGeom>
          <a:solidFill>
            <a:schemeClr val="accent5"/>
          </a:solidFill>
          <a:ln>
            <a:noFill/>
          </a:ln>
        </p:spPr>
      </p:pic>
      <p:sp>
        <p:nvSpPr>
          <p:cNvPr id="206" name="Google Shape;206;p1"/>
          <p:cNvSpPr txBox="1"/>
          <p:nvPr>
            <p:ph idx="1" type="body"/>
          </p:nvPr>
        </p:nvSpPr>
        <p:spPr>
          <a:xfrm>
            <a:off x="7859713" y="3784675"/>
            <a:ext cx="3565500" cy="1731900"/>
          </a:xfrm>
          <a:prstGeom prst="rect">
            <a:avLst/>
          </a:prstGeom>
          <a:noFill/>
          <a:ln>
            <a:noFill/>
          </a:ln>
        </p:spPr>
        <p:txBody>
          <a:bodyPr anchorCtr="0" anchor="t" bIns="0" lIns="0" spcFirstLastPara="1" rIns="0" wrap="square" tIns="0">
            <a:normAutofit fontScale="92500" lnSpcReduction="20000"/>
          </a:bodyPr>
          <a:lstStyle/>
          <a:p>
            <a:pPr indent="-228600" lvl="0" marL="228600" rtl="0" algn="l">
              <a:lnSpc>
                <a:spcPct val="110000"/>
              </a:lnSpc>
              <a:spcBef>
                <a:spcPts val="0"/>
              </a:spcBef>
              <a:spcAft>
                <a:spcPts val="0"/>
              </a:spcAft>
              <a:buClr>
                <a:schemeClr val="lt1"/>
              </a:buClr>
              <a:buSzPct val="100000"/>
              <a:buNone/>
            </a:pPr>
            <a:r>
              <a:rPr lang="en-US"/>
              <a:t>By Group 6:</a:t>
            </a:r>
            <a:endParaRPr/>
          </a:p>
          <a:p>
            <a:pPr indent="-228600" lvl="0" marL="228600" rtl="0" algn="l">
              <a:lnSpc>
                <a:spcPct val="110000"/>
              </a:lnSpc>
              <a:spcBef>
                <a:spcPts val="0"/>
              </a:spcBef>
              <a:spcAft>
                <a:spcPts val="0"/>
              </a:spcAft>
              <a:buClr>
                <a:schemeClr val="lt1"/>
              </a:buClr>
              <a:buSzPct val="100000"/>
              <a:buNone/>
            </a:pPr>
            <a:r>
              <a:t/>
            </a:r>
            <a:endParaRPr/>
          </a:p>
          <a:p>
            <a:pPr indent="-228600" lvl="0" marL="228600" rtl="0" algn="l">
              <a:lnSpc>
                <a:spcPct val="110000"/>
              </a:lnSpc>
              <a:spcBef>
                <a:spcPts val="0"/>
              </a:spcBef>
              <a:spcAft>
                <a:spcPts val="0"/>
              </a:spcAft>
              <a:buClr>
                <a:schemeClr val="lt1"/>
              </a:buClr>
              <a:buSzPct val="100000"/>
              <a:buNone/>
            </a:pPr>
            <a:r>
              <a:rPr lang="en-US"/>
              <a:t>Shumin Song</a:t>
            </a:r>
            <a:endParaRPr/>
          </a:p>
          <a:p>
            <a:pPr indent="-228600" lvl="0" marL="228600" rtl="0" algn="l">
              <a:lnSpc>
                <a:spcPct val="110000"/>
              </a:lnSpc>
              <a:spcBef>
                <a:spcPts val="1800"/>
              </a:spcBef>
              <a:spcAft>
                <a:spcPts val="0"/>
              </a:spcAft>
              <a:buClr>
                <a:schemeClr val="lt1"/>
              </a:buClr>
              <a:buSzPct val="100000"/>
              <a:buNone/>
            </a:pPr>
            <a:r>
              <a:rPr lang="en-US"/>
              <a:t>Qifan Jiang</a:t>
            </a:r>
            <a:endParaRPr/>
          </a:p>
          <a:p>
            <a:pPr indent="-228600" lvl="0" marL="228600" rtl="0" algn="l">
              <a:lnSpc>
                <a:spcPct val="110000"/>
              </a:lnSpc>
              <a:spcBef>
                <a:spcPts val="1800"/>
              </a:spcBef>
              <a:spcAft>
                <a:spcPts val="0"/>
              </a:spcAft>
              <a:buClr>
                <a:schemeClr val="lt1"/>
              </a:buClr>
              <a:buSzPct val="100000"/>
              <a:buNone/>
            </a:pPr>
            <a:r>
              <a:rPr lang="en-US"/>
              <a:t>Frank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14c0cfe065_0_52"/>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Stationarity Analysis</a:t>
            </a:r>
            <a:endParaRPr/>
          </a:p>
        </p:txBody>
      </p:sp>
      <p:sp>
        <p:nvSpPr>
          <p:cNvPr id="325" name="Google Shape;325;g214c0cfe065_0_52"/>
          <p:cNvSpPr txBox="1"/>
          <p:nvPr>
            <p:ph idx="1" type="body"/>
          </p:nvPr>
        </p:nvSpPr>
        <p:spPr>
          <a:xfrm>
            <a:off x="5988049" y="2113325"/>
            <a:ext cx="5653200" cy="3979500"/>
          </a:xfrm>
          <a:prstGeom prst="rect">
            <a:avLst/>
          </a:prstGeom>
          <a:noFill/>
          <a:ln>
            <a:noFill/>
          </a:ln>
        </p:spPr>
        <p:txBody>
          <a:bodyPr anchorCtr="0" anchor="t" bIns="0" lIns="0" spcFirstLastPara="1" rIns="0" wrap="square" tIns="0">
            <a:noAutofit/>
          </a:bodyPr>
          <a:lstStyle/>
          <a:p>
            <a:pPr indent="-368300" lvl="0" marL="457200" rtl="0" algn="l">
              <a:lnSpc>
                <a:spcPct val="150000"/>
              </a:lnSpc>
              <a:spcBef>
                <a:spcPts val="0"/>
              </a:spcBef>
              <a:spcAft>
                <a:spcPts val="0"/>
              </a:spcAft>
              <a:buSzPts val="2200"/>
              <a:buChar char="●"/>
            </a:pPr>
            <a:r>
              <a:rPr lang="en-US" sz="2200"/>
              <a:t>The trend line obviously shows an approximately constantly decreasing trend</a:t>
            </a:r>
            <a:endParaRPr sz="2200"/>
          </a:p>
          <a:p>
            <a:pPr indent="-368300" lvl="0" marL="457200" rtl="0" algn="l">
              <a:lnSpc>
                <a:spcPct val="150000"/>
              </a:lnSpc>
              <a:spcBef>
                <a:spcPts val="0"/>
              </a:spcBef>
              <a:spcAft>
                <a:spcPts val="0"/>
              </a:spcAft>
              <a:buSzPts val="2200"/>
              <a:buChar char="●"/>
            </a:pPr>
            <a:r>
              <a:rPr lang="en-US" sz="2200"/>
              <a:t>The seasonal plot obviously shows a strong seasonality </a:t>
            </a:r>
            <a:r>
              <a:rPr lang="en-US" sz="2200"/>
              <a:t>with period of approximately 12 months</a:t>
            </a:r>
            <a:endParaRPr sz="2200"/>
          </a:p>
          <a:p>
            <a:pPr indent="-368300" lvl="0" marL="457200" rtl="0" algn="l">
              <a:lnSpc>
                <a:spcPct val="150000"/>
              </a:lnSpc>
              <a:spcBef>
                <a:spcPts val="0"/>
              </a:spcBef>
              <a:spcAft>
                <a:spcPts val="0"/>
              </a:spcAft>
              <a:buSzPts val="2200"/>
              <a:buChar char="●"/>
            </a:pPr>
            <a:r>
              <a:rPr lang="en-US" sz="2200"/>
              <a:t>The residuals spreads out regarding to the 0 line, which also reveal a non-stationarity</a:t>
            </a:r>
            <a:endParaRPr sz="2200"/>
          </a:p>
          <a:p>
            <a:pPr indent="0" lvl="0" marL="91440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a:p>
            <a:pPr indent="0" lvl="0" marL="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p:txBody>
      </p:sp>
      <p:sp>
        <p:nvSpPr>
          <p:cNvPr id="326" name="Google Shape;326;g214c0cfe065_0_52"/>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27" name="Google Shape;327;g214c0cfe065_0_52"/>
          <p:cNvPicPr preferRelativeResize="0"/>
          <p:nvPr/>
        </p:nvPicPr>
        <p:blipFill>
          <a:blip r:embed="rId3">
            <a:alphaModFix/>
          </a:blip>
          <a:stretch>
            <a:fillRect/>
          </a:stretch>
        </p:blipFill>
        <p:spPr>
          <a:xfrm>
            <a:off x="550850" y="2143377"/>
            <a:ext cx="5089400" cy="337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14c0cfe065_0_43"/>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Stationarity Analysis</a:t>
            </a:r>
            <a:endParaRPr/>
          </a:p>
        </p:txBody>
      </p:sp>
      <p:sp>
        <p:nvSpPr>
          <p:cNvPr id="333" name="Google Shape;333;g214c0cfe065_0_43"/>
          <p:cNvSpPr txBox="1"/>
          <p:nvPr>
            <p:ph idx="1" type="body"/>
          </p:nvPr>
        </p:nvSpPr>
        <p:spPr>
          <a:xfrm>
            <a:off x="550788" y="1608799"/>
            <a:ext cx="11090400" cy="3979500"/>
          </a:xfrm>
          <a:prstGeom prst="rect">
            <a:avLst/>
          </a:prstGeom>
          <a:noFill/>
          <a:ln>
            <a:noFill/>
          </a:ln>
        </p:spPr>
        <p:txBody>
          <a:bodyPr anchorCtr="0" anchor="t" bIns="0" lIns="0" spcFirstLastPara="1" rIns="0" wrap="square" tIns="0">
            <a:noAutofit/>
          </a:bodyPr>
          <a:lstStyle/>
          <a:p>
            <a:pPr indent="-368300" lvl="0" marL="457200" rtl="0" algn="l">
              <a:lnSpc>
                <a:spcPct val="150000"/>
              </a:lnSpc>
              <a:spcBef>
                <a:spcPts val="0"/>
              </a:spcBef>
              <a:spcAft>
                <a:spcPts val="0"/>
              </a:spcAft>
              <a:buSzPts val="2200"/>
              <a:buChar char="●"/>
            </a:pPr>
            <a:r>
              <a:rPr lang="en-US" sz="2200"/>
              <a:t>For m</a:t>
            </a:r>
            <a:r>
              <a:rPr lang="en-US" sz="2200"/>
              <a:t>onthly electricity consumption of major group of clients</a:t>
            </a:r>
            <a:endParaRPr sz="2200"/>
          </a:p>
          <a:p>
            <a:pPr indent="-368300" lvl="1" marL="914400" rtl="0" algn="l">
              <a:lnSpc>
                <a:spcPct val="150000"/>
              </a:lnSpc>
              <a:spcBef>
                <a:spcPts val="0"/>
              </a:spcBef>
              <a:spcAft>
                <a:spcPts val="0"/>
              </a:spcAft>
              <a:buSzPts val="2200"/>
              <a:buChar char="○"/>
            </a:pPr>
            <a:r>
              <a:rPr lang="en-US" sz="2200"/>
              <a:t>The test method we chose is the Kwiatkowski–Phillips–Schmidt–Shin (KPSS) test.</a:t>
            </a:r>
            <a:endParaRPr sz="2200"/>
          </a:p>
          <a:p>
            <a:pPr indent="-368300" lvl="1" marL="914400" rtl="0" algn="l">
              <a:lnSpc>
                <a:spcPct val="150000"/>
              </a:lnSpc>
              <a:spcBef>
                <a:spcPts val="0"/>
              </a:spcBef>
              <a:spcAft>
                <a:spcPts val="0"/>
              </a:spcAft>
              <a:buSzPts val="2200"/>
              <a:buChar char="○"/>
            </a:pPr>
            <a:r>
              <a:rPr lang="en-US" sz="2200"/>
              <a:t>The KPSS test has a null hypothesis of “An observed time series is stationary”.  The result for the test is：</a:t>
            </a:r>
            <a:endParaRPr sz="2200"/>
          </a:p>
          <a:p>
            <a:pPr indent="-368300" lvl="1" marL="914400" rtl="0" algn="l">
              <a:lnSpc>
                <a:spcPct val="150000"/>
              </a:lnSpc>
              <a:spcBef>
                <a:spcPts val="0"/>
              </a:spcBef>
              <a:spcAft>
                <a:spcPts val="0"/>
              </a:spcAft>
              <a:buSzPts val="2200"/>
              <a:buChar char="○"/>
            </a:pPr>
            <a:r>
              <a:t/>
            </a:r>
            <a:endParaRPr sz="2200"/>
          </a:p>
          <a:p>
            <a:pPr indent="0" lvl="0" marL="914400" rtl="0" algn="l">
              <a:lnSpc>
                <a:spcPct val="150000"/>
              </a:lnSpc>
              <a:spcBef>
                <a:spcPts val="0"/>
              </a:spcBef>
              <a:spcAft>
                <a:spcPts val="0"/>
              </a:spcAft>
              <a:buNone/>
            </a:pPr>
            <a:r>
              <a:rPr lang="en-US" sz="2200"/>
              <a:t>1</a:t>
            </a:r>
            <a:endParaRPr sz="2200"/>
          </a:p>
          <a:p>
            <a:pPr indent="-368300" lvl="1" marL="914400" rtl="0" algn="l">
              <a:lnSpc>
                <a:spcPct val="150000"/>
              </a:lnSpc>
              <a:spcBef>
                <a:spcPts val="0"/>
              </a:spcBef>
              <a:spcAft>
                <a:spcPts val="0"/>
              </a:spcAft>
              <a:buSzPts val="2200"/>
              <a:buChar char="○"/>
            </a:pPr>
            <a:r>
              <a:rPr lang="en-US" sz="2200"/>
              <a:t>Since our test statistics is greater than the critical value of 1%, the null hypothesis is rejected at 1% level of significance. So we </a:t>
            </a:r>
            <a:r>
              <a:rPr lang="en-US" sz="2200"/>
              <a:t>chose</a:t>
            </a:r>
            <a:r>
              <a:rPr lang="en-US" sz="2200"/>
              <a:t> to apply the SARIMAX model.</a:t>
            </a:r>
            <a:endParaRPr sz="2200"/>
          </a:p>
          <a:p>
            <a:pPr indent="0" lvl="0" marL="914400" rtl="0" algn="l">
              <a:lnSpc>
                <a:spcPct val="150000"/>
              </a:lnSpc>
              <a:spcBef>
                <a:spcPts val="0"/>
              </a:spcBef>
              <a:spcAft>
                <a:spcPts val="0"/>
              </a:spcAft>
              <a:buNone/>
            </a:pPr>
            <a:r>
              <a:t/>
            </a:r>
            <a:endParaRPr sz="2200"/>
          </a:p>
          <a:p>
            <a:pPr indent="0" lvl="0" marL="91440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a:p>
            <a:pPr indent="0" lvl="0" marL="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p:txBody>
      </p:sp>
      <p:sp>
        <p:nvSpPr>
          <p:cNvPr id="334" name="Google Shape;334;g214c0cfe065_0_43"/>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35" name="Google Shape;335;g214c0cfe065_0_43"/>
          <p:cNvPicPr preferRelativeResize="0"/>
          <p:nvPr/>
        </p:nvPicPr>
        <p:blipFill>
          <a:blip r:embed="rId3">
            <a:alphaModFix/>
          </a:blip>
          <a:stretch>
            <a:fillRect/>
          </a:stretch>
        </p:blipFill>
        <p:spPr>
          <a:xfrm>
            <a:off x="1487500" y="3652325"/>
            <a:ext cx="8480210" cy="85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1"/>
          <p:cNvSpPr txBox="1"/>
          <p:nvPr>
            <p:ph type="title"/>
          </p:nvPr>
        </p:nvSpPr>
        <p:spPr>
          <a:xfrm>
            <a:off x="550861" y="549275"/>
            <a:ext cx="11285064"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600"/>
              <a:buFont typeface="Play"/>
              <a:buNone/>
            </a:pPr>
            <a:r>
              <a:rPr lang="en-US" sz="3600"/>
              <a:t>Seasonal Auto-Regressive Integrated Moving Average with exogenous factors (SARIMAX) Prediction Model</a:t>
            </a:r>
            <a:endParaRPr/>
          </a:p>
        </p:txBody>
      </p:sp>
      <p:sp>
        <p:nvSpPr>
          <p:cNvPr id="341" name="Google Shape;341;p11"/>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p>
            <a:pPr indent="-241300" lvl="0" marL="228600" rtl="0" algn="l">
              <a:lnSpc>
                <a:spcPct val="110000"/>
              </a:lnSpc>
              <a:spcBef>
                <a:spcPts val="0"/>
              </a:spcBef>
              <a:spcAft>
                <a:spcPts val="0"/>
              </a:spcAft>
              <a:buClr>
                <a:schemeClr val="lt1"/>
              </a:buClr>
              <a:buSzPts val="2200"/>
              <a:buChar char="•"/>
            </a:pPr>
            <a:r>
              <a:rPr lang="en-US" sz="2200"/>
              <a:t>Seasonal Auto-Regressive Integrated Moving Average with eXogenous factors, or SARIMAX, is an extension of the ARIMA class of models. Intuitively, ARIMA models compose 2 parts: the autoregressive term (AR) and the moving-average term (MA).  </a:t>
            </a:r>
            <a:endParaRPr sz="2200"/>
          </a:p>
          <a:p>
            <a:pPr indent="-101600" lvl="0" marL="228600" rtl="0" algn="l">
              <a:lnSpc>
                <a:spcPct val="110000"/>
              </a:lnSpc>
              <a:spcBef>
                <a:spcPts val="1800"/>
              </a:spcBef>
              <a:spcAft>
                <a:spcPts val="0"/>
              </a:spcAft>
              <a:buClr>
                <a:schemeClr val="lt1"/>
              </a:buClr>
              <a:buSzPts val="2000"/>
              <a:buNone/>
            </a:pPr>
            <a:r>
              <a:t/>
            </a:r>
            <a:endParaRPr sz="2200"/>
          </a:p>
          <a:p>
            <a:pPr indent="-241300" lvl="0" marL="228600" rtl="0" algn="l">
              <a:lnSpc>
                <a:spcPct val="110000"/>
              </a:lnSpc>
              <a:spcBef>
                <a:spcPts val="1800"/>
              </a:spcBef>
              <a:spcAft>
                <a:spcPts val="0"/>
              </a:spcAft>
              <a:buClr>
                <a:schemeClr val="lt1"/>
              </a:buClr>
              <a:buSzPts val="2200"/>
              <a:buChar char="•"/>
            </a:pPr>
            <a:r>
              <a:rPr lang="en-US" sz="2200"/>
              <a:t>ARIMA only views the value at one time just as a weighted sum of past values. SARIMAX model that same value also as a weighted sum but of past residuals (confer. time series decomposition). There is also an integrated term (I) to difference the time series. </a:t>
            </a:r>
            <a:endParaRPr sz="2200"/>
          </a:p>
        </p:txBody>
      </p:sp>
      <p:sp>
        <p:nvSpPr>
          <p:cNvPr id="342" name="Google Shape;342;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15ac539476_2_1"/>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Hyper-parameter Tuning</a:t>
            </a:r>
            <a:endParaRPr/>
          </a:p>
        </p:txBody>
      </p:sp>
      <p:sp>
        <p:nvSpPr>
          <p:cNvPr id="349" name="Google Shape;349;g215ac539476_2_1"/>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g215ac539476_2_1"/>
          <p:cNvSpPr txBox="1"/>
          <p:nvPr>
            <p:ph idx="1" type="body"/>
          </p:nvPr>
        </p:nvSpPr>
        <p:spPr>
          <a:xfrm>
            <a:off x="550863" y="2113199"/>
            <a:ext cx="11090400" cy="3979500"/>
          </a:xfrm>
          <a:prstGeom prst="rect">
            <a:avLst/>
          </a:prstGeom>
          <a:noFill/>
          <a:ln>
            <a:noFill/>
          </a:ln>
        </p:spPr>
        <p:txBody>
          <a:bodyPr anchorCtr="0" anchor="t" bIns="0" lIns="0" spcFirstLastPara="1" rIns="0" wrap="square" tIns="0">
            <a:noAutofit/>
          </a:bodyPr>
          <a:lstStyle/>
          <a:p>
            <a:pPr indent="-241300" lvl="0" marL="228600" rtl="0" algn="l">
              <a:lnSpc>
                <a:spcPct val="110000"/>
              </a:lnSpc>
              <a:spcBef>
                <a:spcPts val="0"/>
              </a:spcBef>
              <a:spcAft>
                <a:spcPts val="0"/>
              </a:spcAft>
              <a:buClr>
                <a:schemeClr val="lt1"/>
              </a:buClr>
              <a:buSzPts val="2200"/>
              <a:buChar char="•"/>
            </a:pPr>
            <a:r>
              <a:rPr lang="en-US" sz="2200"/>
              <a:t>SARIMAX model takes the parameter of the autoregressive, differences and moving average components, which is corresponding to “p”, “d” and “q”</a:t>
            </a:r>
            <a:endParaRPr sz="2200"/>
          </a:p>
          <a:p>
            <a:pPr indent="-241300" lvl="0" marL="228600" rtl="0" algn="l">
              <a:lnSpc>
                <a:spcPct val="110000"/>
              </a:lnSpc>
              <a:spcBef>
                <a:spcPts val="1800"/>
              </a:spcBef>
              <a:spcAft>
                <a:spcPts val="0"/>
              </a:spcAft>
              <a:buClr>
                <a:schemeClr val="lt1"/>
              </a:buClr>
              <a:buSzPts val="2200"/>
              <a:buChar char="•"/>
            </a:pPr>
            <a:r>
              <a:rPr lang="en-US" sz="2200"/>
              <a:t>For choosing the best combination of hyper parameters, we use hyper-parameter tuning on the interval of {0, 1, 2} for each of them, and evaluate their performance on the validation set</a:t>
            </a:r>
            <a:endParaRPr sz="2200"/>
          </a:p>
          <a:p>
            <a:pPr indent="-241300" lvl="0" marL="228600" rtl="0" algn="l">
              <a:lnSpc>
                <a:spcPct val="110000"/>
              </a:lnSpc>
              <a:spcBef>
                <a:spcPts val="1800"/>
              </a:spcBef>
              <a:spcAft>
                <a:spcPts val="0"/>
              </a:spcAft>
              <a:buSzPts val="2200"/>
              <a:buChar char="•"/>
            </a:pPr>
            <a:r>
              <a:rPr lang="en-US" sz="2200"/>
              <a:t>As a result, the best combination of hyper parameters is (p, d, q) = (1, 0, 0), which is AR(1)</a:t>
            </a:r>
            <a:endParaRPr sz="2200"/>
          </a:p>
          <a:p>
            <a:pPr indent="0" lvl="0" marL="0" rtl="0" algn="l">
              <a:lnSpc>
                <a:spcPct val="110000"/>
              </a:lnSpc>
              <a:spcBef>
                <a:spcPts val="1800"/>
              </a:spcBef>
              <a:spcAft>
                <a:spcPts val="0"/>
              </a:spcAft>
              <a:buNone/>
            </a:pPr>
            <a:r>
              <a:rPr lang="en-US" sz="2200"/>
              <a:t> </a:t>
            </a:r>
            <a:endParaRPr sz="2200"/>
          </a:p>
        </p:txBody>
      </p:sp>
      <p:pic>
        <p:nvPicPr>
          <p:cNvPr id="351" name="Google Shape;351;g215ac539476_2_1"/>
          <p:cNvPicPr preferRelativeResize="0"/>
          <p:nvPr/>
        </p:nvPicPr>
        <p:blipFill>
          <a:blip r:embed="rId3">
            <a:alphaModFix/>
          </a:blip>
          <a:stretch>
            <a:fillRect/>
          </a:stretch>
        </p:blipFill>
        <p:spPr>
          <a:xfrm>
            <a:off x="2581275" y="4535500"/>
            <a:ext cx="7029450" cy="196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g214c0cfe065_0_69"/>
          <p:cNvGrpSpPr/>
          <p:nvPr/>
        </p:nvGrpSpPr>
        <p:grpSpPr>
          <a:xfrm>
            <a:off x="10381992" y="1832655"/>
            <a:ext cx="1657635" cy="1657635"/>
            <a:chOff x="10111337" y="2146598"/>
            <a:chExt cx="1657635" cy="1657635"/>
          </a:xfrm>
        </p:grpSpPr>
        <p:sp>
          <p:nvSpPr>
            <p:cNvPr id="358" name="Google Shape;358;g214c0cfe065_0_69"/>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59" name="Google Shape;359;g214c0cfe065_0_69"/>
            <p:cNvSpPr/>
            <p:nvPr/>
          </p:nvSpPr>
          <p:spPr>
            <a:xfrm rot="-8100000">
              <a:off x="10415002" y="2179669"/>
              <a:ext cx="540088" cy="1080176"/>
            </a:xfrm>
            <a:prstGeom prst="ellipse">
              <a:avLst/>
            </a:prstGeom>
            <a:gradFill>
              <a:gsLst>
                <a:gs pos="0">
                  <a:srgbClr val="453E75">
                    <a:alpha val="32941"/>
                  </a:srgbClr>
                </a:gs>
                <a:gs pos="100000">
                  <a:srgbClr val="59EFC0">
                    <a:alpha val="0"/>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60" name="Google Shape;360;g214c0cfe065_0_69"/>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g214c0cfe065_0_69"/>
          <p:cNvSpPr/>
          <p:nvPr/>
        </p:nvSpPr>
        <p:spPr>
          <a:xfrm>
            <a:off x="4295775" y="0"/>
            <a:ext cx="360000" cy="27463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2" name="Google Shape;362;g214c0cfe065_0_69"/>
          <p:cNvSpPr txBox="1"/>
          <p:nvPr/>
        </p:nvSpPr>
        <p:spPr>
          <a:xfrm>
            <a:off x="6800775" y="1294723"/>
            <a:ext cx="4992000" cy="4840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chemeClr val="lt1"/>
              </a:solidFill>
              <a:latin typeface="Gill Sans"/>
              <a:ea typeface="Gill Sans"/>
              <a:cs typeface="Gill Sans"/>
              <a:sym typeface="Gill Sans"/>
            </a:endParaRPr>
          </a:p>
          <a:p>
            <a:pPr indent="-342900" lvl="0" marL="457200" rtl="0" algn="l">
              <a:lnSpc>
                <a:spcPct val="150000"/>
              </a:lnSpc>
              <a:spcBef>
                <a:spcPts val="0"/>
              </a:spcBef>
              <a:spcAft>
                <a:spcPts val="0"/>
              </a:spcAft>
              <a:buClr>
                <a:schemeClr val="lt1"/>
              </a:buClr>
              <a:buSzPts val="1800"/>
              <a:buChar char="•"/>
            </a:pPr>
            <a:r>
              <a:rPr lang="en-US" sz="2200">
                <a:solidFill>
                  <a:schemeClr val="lt1"/>
                </a:solidFill>
                <a:latin typeface="Gill Sans"/>
                <a:ea typeface="Gill Sans"/>
                <a:cs typeface="Gill Sans"/>
                <a:sym typeface="Gill Sans"/>
              </a:rPr>
              <a:t>Model for monthly electricity consumption of major group of clients</a:t>
            </a:r>
            <a:endParaRPr sz="1800">
              <a:solidFill>
                <a:schemeClr val="lt1"/>
              </a:solidFill>
              <a:latin typeface="Gill Sans"/>
              <a:ea typeface="Gill Sans"/>
              <a:cs typeface="Gill Sans"/>
              <a:sym typeface="Gill Sans"/>
            </a:endParaRPr>
          </a:p>
          <a:p>
            <a:pPr indent="-374650" lvl="0" marL="457200" rtl="0" algn="l">
              <a:lnSpc>
                <a:spcPct val="150000"/>
              </a:lnSpc>
              <a:spcBef>
                <a:spcPts val="0"/>
              </a:spcBef>
              <a:spcAft>
                <a:spcPts val="0"/>
              </a:spcAft>
              <a:buClr>
                <a:schemeClr val="lt1"/>
              </a:buClr>
              <a:buSzPts val="2300"/>
              <a:buFont typeface="Gill Sans"/>
              <a:buChar char="•"/>
            </a:pPr>
            <a:r>
              <a:rPr lang="en-US" sz="1900">
                <a:solidFill>
                  <a:schemeClr val="lt1"/>
                </a:solidFill>
                <a:latin typeface="Gill Sans"/>
                <a:ea typeface="Gill Sans"/>
                <a:cs typeface="Gill Sans"/>
                <a:sym typeface="Gill Sans"/>
              </a:rPr>
              <a:t>SARIMAX model with tuned hyperparameter values to the test set of clients in predicting their monthly electricity consumption. The plot on the left is a comparison between predicted monthly consumption for test set and the actual monthly consumption from 2012 Jan to 2014 Dec</a:t>
            </a:r>
            <a:endParaRPr sz="1900">
              <a:solidFill>
                <a:schemeClr val="lt1"/>
              </a:solidFill>
              <a:latin typeface="Gill Sans"/>
              <a:ea typeface="Gill Sans"/>
              <a:cs typeface="Gill Sans"/>
              <a:sym typeface="Gill Sans"/>
            </a:endParaRPr>
          </a:p>
        </p:txBody>
      </p:sp>
      <p:sp>
        <p:nvSpPr>
          <p:cNvPr id="363" name="Google Shape;363;g214c0cfe065_0_69"/>
          <p:cNvSpPr txBox="1"/>
          <p:nvPr>
            <p:ph type="title"/>
          </p:nvPr>
        </p:nvSpPr>
        <p:spPr>
          <a:xfrm>
            <a:off x="431050" y="387650"/>
            <a:ext cx="11545800" cy="133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4800"/>
              <a:buFont typeface="Play"/>
              <a:buNone/>
            </a:pPr>
            <a:r>
              <a:rPr lang="en-US" sz="4400"/>
              <a:t>Model Training &amp; Prediction Accuracy Analysis</a:t>
            </a:r>
            <a:endParaRPr/>
          </a:p>
        </p:txBody>
      </p:sp>
      <p:pic>
        <p:nvPicPr>
          <p:cNvPr id="364" name="Google Shape;364;g214c0cfe065_0_69"/>
          <p:cNvPicPr preferRelativeResize="0"/>
          <p:nvPr/>
        </p:nvPicPr>
        <p:blipFill>
          <a:blip r:embed="rId3">
            <a:alphaModFix/>
          </a:blip>
          <a:stretch>
            <a:fillRect/>
          </a:stretch>
        </p:blipFill>
        <p:spPr>
          <a:xfrm>
            <a:off x="367383" y="1588363"/>
            <a:ext cx="6486500" cy="43243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pSp>
        <p:nvGrpSpPr>
          <p:cNvPr id="370" name="Google Shape;370;g214c0cfe065_0_84"/>
          <p:cNvGrpSpPr/>
          <p:nvPr/>
        </p:nvGrpSpPr>
        <p:grpSpPr>
          <a:xfrm>
            <a:off x="10381992" y="1832655"/>
            <a:ext cx="1657635" cy="1657635"/>
            <a:chOff x="10111337" y="2146598"/>
            <a:chExt cx="1657635" cy="1657635"/>
          </a:xfrm>
        </p:grpSpPr>
        <p:sp>
          <p:nvSpPr>
            <p:cNvPr id="371" name="Google Shape;371;g214c0cfe065_0_84"/>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2" name="Google Shape;372;g214c0cfe065_0_84"/>
            <p:cNvSpPr/>
            <p:nvPr/>
          </p:nvSpPr>
          <p:spPr>
            <a:xfrm rot="-8100000">
              <a:off x="10415002" y="2179669"/>
              <a:ext cx="540088" cy="1080176"/>
            </a:xfrm>
            <a:prstGeom prst="ellipse">
              <a:avLst/>
            </a:prstGeom>
            <a:gradFill>
              <a:gsLst>
                <a:gs pos="0">
                  <a:srgbClr val="453E75">
                    <a:alpha val="32941"/>
                  </a:srgbClr>
                </a:gs>
                <a:gs pos="100000">
                  <a:srgbClr val="59EFC0">
                    <a:alpha val="0"/>
                  </a:srgbClr>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73" name="Google Shape;373;g214c0cfe065_0_84"/>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g214c0cfe065_0_84"/>
          <p:cNvSpPr/>
          <p:nvPr/>
        </p:nvSpPr>
        <p:spPr>
          <a:xfrm>
            <a:off x="4295775" y="0"/>
            <a:ext cx="360000" cy="27463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5" name="Google Shape;375;g214c0cfe065_0_84"/>
          <p:cNvSpPr txBox="1"/>
          <p:nvPr/>
        </p:nvSpPr>
        <p:spPr>
          <a:xfrm>
            <a:off x="6924675" y="1068173"/>
            <a:ext cx="4992000" cy="532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1800">
              <a:solidFill>
                <a:schemeClr val="lt1"/>
              </a:solidFill>
              <a:latin typeface="Gill Sans"/>
              <a:ea typeface="Gill Sans"/>
              <a:cs typeface="Gill Sans"/>
              <a:sym typeface="Gill Sans"/>
            </a:endParaRPr>
          </a:p>
          <a:p>
            <a:pPr indent="-374650" lvl="0" marL="457200" rtl="0" algn="l">
              <a:lnSpc>
                <a:spcPct val="150000"/>
              </a:lnSpc>
              <a:spcBef>
                <a:spcPts val="0"/>
              </a:spcBef>
              <a:spcAft>
                <a:spcPts val="0"/>
              </a:spcAft>
              <a:buClr>
                <a:schemeClr val="lt1"/>
              </a:buClr>
              <a:buSzPts val="2300"/>
              <a:buFont typeface="Gill Sans"/>
              <a:buChar char="•"/>
            </a:pPr>
            <a:r>
              <a:rPr lang="en-US" sz="1900">
                <a:solidFill>
                  <a:schemeClr val="lt1"/>
                </a:solidFill>
                <a:latin typeface="Gill Sans"/>
                <a:ea typeface="Gill Sans"/>
                <a:cs typeface="Gill Sans"/>
                <a:sym typeface="Gill Sans"/>
              </a:rPr>
              <a:t>The overall Mean Absolute Percentage Error(MAPE) result for model on the test set on last slide is 5.60%. </a:t>
            </a:r>
            <a:endParaRPr sz="1900">
              <a:solidFill>
                <a:schemeClr val="lt1"/>
              </a:solidFill>
              <a:latin typeface="Gill Sans"/>
              <a:ea typeface="Gill Sans"/>
              <a:cs typeface="Gill Sans"/>
              <a:sym typeface="Gill Sans"/>
            </a:endParaRPr>
          </a:p>
          <a:p>
            <a:pPr indent="-374650" lvl="0" marL="457200" rtl="0" algn="l">
              <a:lnSpc>
                <a:spcPct val="150000"/>
              </a:lnSpc>
              <a:spcBef>
                <a:spcPts val="0"/>
              </a:spcBef>
              <a:spcAft>
                <a:spcPts val="0"/>
              </a:spcAft>
              <a:buClr>
                <a:schemeClr val="lt1"/>
              </a:buClr>
              <a:buSzPts val="2300"/>
              <a:buFont typeface="Gill Sans"/>
              <a:buChar char="•"/>
            </a:pPr>
            <a:r>
              <a:rPr lang="en-US" sz="1900">
                <a:solidFill>
                  <a:schemeClr val="lt1"/>
                </a:solidFill>
                <a:latin typeface="Gill Sans"/>
                <a:ea typeface="Gill Sans"/>
                <a:cs typeface="Gill Sans"/>
                <a:sym typeface="Gill Sans"/>
              </a:rPr>
              <a:t>Test set is splited into three equal time periods each with a 12 months length for computing MAPE. </a:t>
            </a:r>
            <a:endParaRPr sz="1900">
              <a:solidFill>
                <a:schemeClr val="lt1"/>
              </a:solidFill>
              <a:latin typeface="Gill Sans"/>
              <a:ea typeface="Gill Sans"/>
              <a:cs typeface="Gill Sans"/>
              <a:sym typeface="Gill Sans"/>
            </a:endParaRPr>
          </a:p>
          <a:p>
            <a:pPr indent="-374650" lvl="0" marL="457200" rtl="0" algn="l">
              <a:lnSpc>
                <a:spcPct val="150000"/>
              </a:lnSpc>
              <a:spcBef>
                <a:spcPts val="0"/>
              </a:spcBef>
              <a:spcAft>
                <a:spcPts val="0"/>
              </a:spcAft>
              <a:buClr>
                <a:schemeClr val="lt1"/>
              </a:buClr>
              <a:buSzPts val="2300"/>
              <a:buFont typeface="Gill Sans"/>
              <a:buChar char="•"/>
            </a:pPr>
            <a:r>
              <a:rPr lang="en-US" sz="1900">
                <a:solidFill>
                  <a:schemeClr val="lt1"/>
                </a:solidFill>
                <a:latin typeface="Gill Sans"/>
                <a:ea typeface="Gill Sans"/>
                <a:cs typeface="Gill Sans"/>
                <a:sym typeface="Gill Sans"/>
              </a:rPr>
              <a:t>On the left is a box plot to show MAPE value in each time period in predicting the test set’s monthly consumption. As we can see the mean MAPE appears to be smallest in 2012.</a:t>
            </a:r>
            <a:endParaRPr sz="1900">
              <a:solidFill>
                <a:schemeClr val="lt1"/>
              </a:solidFill>
              <a:latin typeface="Gill Sans"/>
              <a:ea typeface="Gill Sans"/>
              <a:cs typeface="Gill Sans"/>
              <a:sym typeface="Gill Sans"/>
            </a:endParaRPr>
          </a:p>
        </p:txBody>
      </p:sp>
      <p:sp>
        <p:nvSpPr>
          <p:cNvPr id="376" name="Google Shape;376;g214c0cfe065_0_84"/>
          <p:cNvSpPr txBox="1"/>
          <p:nvPr>
            <p:ph type="title"/>
          </p:nvPr>
        </p:nvSpPr>
        <p:spPr>
          <a:xfrm>
            <a:off x="431050" y="387650"/>
            <a:ext cx="11545800" cy="133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4800"/>
              <a:buFont typeface="Play"/>
              <a:buNone/>
            </a:pPr>
            <a:r>
              <a:rPr lang="en-US" sz="4400"/>
              <a:t>Model Training &amp; Prediction Accuracy Analysis</a:t>
            </a:r>
            <a:endParaRPr/>
          </a:p>
        </p:txBody>
      </p:sp>
      <p:pic>
        <p:nvPicPr>
          <p:cNvPr id="377" name="Google Shape;377;g214c0cfe065_0_84"/>
          <p:cNvPicPr preferRelativeResize="0"/>
          <p:nvPr/>
        </p:nvPicPr>
        <p:blipFill>
          <a:blip r:embed="rId3">
            <a:alphaModFix/>
          </a:blip>
          <a:stretch>
            <a:fillRect/>
          </a:stretch>
        </p:blipFill>
        <p:spPr>
          <a:xfrm>
            <a:off x="431050" y="1273175"/>
            <a:ext cx="6422825" cy="4534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7"/>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Future Improvement</a:t>
            </a:r>
            <a:endParaRPr/>
          </a:p>
        </p:txBody>
      </p:sp>
      <p:pic>
        <p:nvPicPr>
          <p:cNvPr descr="Data Points Digital background" id="384" name="Google Shape;384;p17"/>
          <p:cNvPicPr preferRelativeResize="0"/>
          <p:nvPr>
            <p:ph idx="2" type="pic"/>
          </p:nvPr>
        </p:nvPicPr>
        <p:blipFill rotWithShape="1">
          <a:blip r:embed="rId3">
            <a:alphaModFix/>
          </a:blip>
          <a:srcRect b="0" l="0" r="0" t="0"/>
          <a:stretch/>
        </p:blipFill>
        <p:spPr>
          <a:xfrm>
            <a:off x="0" y="0"/>
            <a:ext cx="12192000" cy="3776472"/>
          </a:xfrm>
          <a:prstGeom prst="rect">
            <a:avLst/>
          </a:prstGeom>
          <a:solidFill>
            <a:schemeClr val="accent5"/>
          </a:solidFill>
          <a:ln>
            <a:noFill/>
          </a:ln>
        </p:spPr>
      </p:pic>
      <p:sp>
        <p:nvSpPr>
          <p:cNvPr id="385" name="Google Shape;385;p17"/>
          <p:cNvSpPr txBox="1"/>
          <p:nvPr>
            <p:ph idx="1" type="body"/>
          </p:nvPr>
        </p:nvSpPr>
        <p:spPr>
          <a:xfrm>
            <a:off x="5262410" y="4508500"/>
            <a:ext cx="6470966" cy="1563688"/>
          </a:xfrm>
          <a:prstGeom prst="rect">
            <a:avLst/>
          </a:prstGeom>
          <a:noFill/>
          <a:ln>
            <a:noFill/>
          </a:ln>
        </p:spPr>
        <p:txBody>
          <a:bodyPr anchorCtr="0" anchor="t" bIns="0" lIns="0" spcFirstLastPara="1" rIns="0" wrap="square" tIns="0">
            <a:normAutofit fontScale="92500"/>
          </a:bodyPr>
          <a:lstStyle/>
          <a:p>
            <a:pPr indent="0" lvl="0" marL="0" rtl="0" algn="l">
              <a:lnSpc>
                <a:spcPct val="110000"/>
              </a:lnSpc>
              <a:spcBef>
                <a:spcPts val="0"/>
              </a:spcBef>
              <a:spcAft>
                <a:spcPts val="0"/>
              </a:spcAft>
              <a:buClr>
                <a:schemeClr val="lt1"/>
              </a:buClr>
              <a:buSzPct val="100000"/>
              <a:buNone/>
            </a:pPr>
            <a:r>
              <a:rPr lang="en-US"/>
              <a:t>The forecasting done by SARIMAX on the average daily usage seems a bit </a:t>
            </a:r>
            <a:r>
              <a:rPr lang="en-US"/>
              <a:t>different</a:t>
            </a:r>
            <a:r>
              <a:rPr lang="en-US"/>
              <a:t> compared to the past time series. It follows the correct trend but has a smaller average value. Modifing the hyperparameters to see if a better result can be obtained.</a:t>
            </a:r>
            <a:endParaRPr/>
          </a:p>
          <a:p>
            <a:pPr indent="0" lvl="0" marL="0" rtl="0" algn="l">
              <a:lnSpc>
                <a:spcPct val="110000"/>
              </a:lnSpc>
              <a:spcBef>
                <a:spcPts val="0"/>
              </a:spcBef>
              <a:spcAft>
                <a:spcPts val="0"/>
              </a:spcAft>
              <a:buClr>
                <a:schemeClr val="lt1"/>
              </a:buClr>
              <a:buSzPct val="100000"/>
              <a:buNone/>
            </a:pPr>
            <a:r>
              <a:rPr lang="en-US"/>
              <a:t>In addtion, different models could be used for comparison.</a:t>
            </a:r>
            <a:endParaRPr/>
          </a:p>
        </p:txBody>
      </p:sp>
      <p:sp>
        <p:nvSpPr>
          <p:cNvPr id="386" name="Google Shape;386;p17"/>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Introduction</a:t>
            </a:r>
            <a:endParaRPr/>
          </a:p>
        </p:txBody>
      </p:sp>
      <p:pic>
        <p:nvPicPr>
          <p:cNvPr descr="A group of people sitting at a table" id="213" name="Google Shape;213;p3"/>
          <p:cNvPicPr preferRelativeResize="0"/>
          <p:nvPr>
            <p:ph idx="2" type="pic"/>
          </p:nvPr>
        </p:nvPicPr>
        <p:blipFill rotWithShape="1">
          <a:blip r:embed="rId3">
            <a:alphaModFix/>
          </a:blip>
          <a:srcRect b="41" l="0" r="0" t="42"/>
          <a:stretch/>
        </p:blipFill>
        <p:spPr>
          <a:xfrm>
            <a:off x="0" y="0"/>
            <a:ext cx="3054096" cy="3776472"/>
          </a:xfrm>
          <a:prstGeom prst="rect">
            <a:avLst/>
          </a:prstGeom>
          <a:solidFill>
            <a:schemeClr val="accent5"/>
          </a:solidFill>
          <a:ln>
            <a:noFill/>
          </a:ln>
        </p:spPr>
      </p:pic>
      <p:pic>
        <p:nvPicPr>
          <p:cNvPr descr="Data Points Digital background" id="214" name="Google Shape;214;p3"/>
          <p:cNvPicPr preferRelativeResize="0"/>
          <p:nvPr>
            <p:ph idx="3" type="pic"/>
          </p:nvPr>
        </p:nvPicPr>
        <p:blipFill rotWithShape="1">
          <a:blip r:embed="rId4">
            <a:alphaModFix/>
          </a:blip>
          <a:srcRect b="41" l="0" r="0" t="42"/>
          <a:stretch/>
        </p:blipFill>
        <p:spPr>
          <a:xfrm>
            <a:off x="3054096" y="0"/>
            <a:ext cx="3054096" cy="3776472"/>
          </a:xfrm>
          <a:prstGeom prst="rect">
            <a:avLst/>
          </a:prstGeom>
          <a:solidFill>
            <a:schemeClr val="accent5"/>
          </a:solidFill>
          <a:ln>
            <a:noFill/>
          </a:ln>
        </p:spPr>
      </p:pic>
      <p:pic>
        <p:nvPicPr>
          <p:cNvPr descr="Digital Graph Screen" id="215" name="Google Shape;215;p3"/>
          <p:cNvPicPr preferRelativeResize="0"/>
          <p:nvPr>
            <p:ph idx="5" type="pic"/>
          </p:nvPr>
        </p:nvPicPr>
        <p:blipFill rotWithShape="1">
          <a:blip r:embed="rId5">
            <a:alphaModFix/>
          </a:blip>
          <a:srcRect b="41" l="0" r="0" t="42"/>
          <a:stretch/>
        </p:blipFill>
        <p:spPr>
          <a:xfrm>
            <a:off x="9137904" y="0"/>
            <a:ext cx="3054096" cy="3776472"/>
          </a:xfrm>
          <a:prstGeom prst="rect">
            <a:avLst/>
          </a:prstGeom>
          <a:solidFill>
            <a:schemeClr val="accent5"/>
          </a:solidFill>
          <a:ln>
            <a:noFill/>
          </a:ln>
        </p:spPr>
      </p:pic>
      <p:sp>
        <p:nvSpPr>
          <p:cNvPr id="216" name="Google Shape;216;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A person drawing on a white board" id="217" name="Google Shape;217;p3"/>
          <p:cNvPicPr preferRelativeResize="0"/>
          <p:nvPr>
            <p:ph idx="4" type="pic"/>
          </p:nvPr>
        </p:nvPicPr>
        <p:blipFill rotWithShape="1">
          <a:blip r:embed="rId6">
            <a:alphaModFix/>
          </a:blip>
          <a:srcRect b="41" l="0" r="0" t="42"/>
          <a:stretch/>
        </p:blipFill>
        <p:spPr>
          <a:xfrm>
            <a:off x="6083808" y="0"/>
            <a:ext cx="3054096" cy="3776472"/>
          </a:xfrm>
          <a:prstGeom prst="rect">
            <a:avLst/>
          </a:prstGeom>
          <a:solidFill>
            <a:schemeClr val="accent5"/>
          </a:solidFill>
          <a:ln>
            <a:noFill/>
          </a:ln>
        </p:spPr>
      </p:pic>
      <p:sp>
        <p:nvSpPr>
          <p:cNvPr id="218" name="Google Shape;218;p3"/>
          <p:cNvSpPr txBox="1"/>
          <p:nvPr>
            <p:ph idx="4294967295" type="body"/>
          </p:nvPr>
        </p:nvSpPr>
        <p:spPr>
          <a:xfrm>
            <a:off x="5262575" y="4508500"/>
            <a:ext cx="6378600" cy="1563600"/>
          </a:xfrm>
          <a:prstGeom prst="rect">
            <a:avLst/>
          </a:prstGeom>
          <a:noFill/>
          <a:ln>
            <a:noFill/>
          </a:ln>
        </p:spPr>
        <p:txBody>
          <a:bodyPr anchorCtr="0" anchor="t" bIns="0" lIns="0" spcFirstLastPara="1" rIns="0" wrap="square" tIns="0">
            <a:normAutofit/>
          </a:bodyPr>
          <a:lstStyle/>
          <a:p>
            <a:pPr indent="-228600" lvl="0" marL="228600" marR="0" rtl="0" algn="l">
              <a:lnSpc>
                <a:spcPct val="11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Our team will analyze a Time-Series data about electricity consumption of 370 clients from 2011 to 2014. The ultimate goal for this project is to predict electricity consumption with Models including ARIMA and SARIMAX.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3" name="Shape 223"/>
        <p:cNvGrpSpPr/>
        <p:nvPr/>
      </p:nvGrpSpPr>
      <p:grpSpPr>
        <a:xfrm>
          <a:off x="0" y="0"/>
          <a:ext cx="0" cy="0"/>
          <a:chOff x="0" y="0"/>
          <a:chExt cx="0" cy="0"/>
        </a:xfrm>
      </p:grpSpPr>
      <p:sp>
        <p:nvSpPr>
          <p:cNvPr id="224" name="Google Shape;224;p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5" name="Google Shape;225;p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6" name="Google Shape;226;p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27" name="Google Shape;227;p4"/>
          <p:cNvGrpSpPr/>
          <p:nvPr/>
        </p:nvGrpSpPr>
        <p:grpSpPr>
          <a:xfrm>
            <a:off x="1292493" y="4299807"/>
            <a:ext cx="2083885" cy="2083885"/>
            <a:chOff x="4842143" y="3556857"/>
            <a:chExt cx="2083885" cy="2083885"/>
          </a:xfrm>
        </p:grpSpPr>
        <p:sp>
          <p:nvSpPr>
            <p:cNvPr id="228" name="Google Shape;228;p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9" name="Google Shape;229;p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1" name="Google Shape;231;p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32" name="Google Shape;232;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ata Points Digital background" id="233" name="Google Shape;233;p4"/>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234" name="Google Shape;234;p4"/>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5" name="Google Shape;235;p4"/>
          <p:cNvSpPr/>
          <p:nvPr/>
        </p:nvSpPr>
        <p:spPr>
          <a:xfrm rot="10800000">
            <a:off x="0" y="-5"/>
            <a:ext cx="9000000" cy="68580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6" name="Google Shape;236;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4"/>
          <p:cNvSpPr/>
          <p:nvPr/>
        </p:nvSpPr>
        <p:spPr>
          <a:xfrm>
            <a:off x="7379125" y="1466300"/>
            <a:ext cx="2834400" cy="1272900"/>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Visualization</a:t>
            </a:r>
            <a:r>
              <a:rPr lang="en-US" sz="1800">
                <a:solidFill>
                  <a:schemeClr val="lt1"/>
                </a:solidFill>
                <a:latin typeface="Gill Sans"/>
                <a:ea typeface="Gill Sans"/>
                <a:cs typeface="Gill Sans"/>
                <a:sym typeface="Gill Sans"/>
              </a:rPr>
              <a:t>s on the raw dataset</a:t>
            </a:r>
            <a:endParaRPr/>
          </a:p>
        </p:txBody>
      </p:sp>
      <p:sp>
        <p:nvSpPr>
          <p:cNvPr id="238" name="Google Shape;238;p4"/>
          <p:cNvSpPr/>
          <p:nvPr/>
        </p:nvSpPr>
        <p:spPr>
          <a:xfrm>
            <a:off x="7379125" y="2970836"/>
            <a:ext cx="2834400" cy="1272900"/>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Verification of correctness of A</a:t>
            </a:r>
            <a:r>
              <a:rPr b="0" i="0" lang="en-US" sz="1800" u="none" cap="none" strike="noStrike">
                <a:solidFill>
                  <a:schemeClr val="lt1"/>
                </a:solidFill>
                <a:latin typeface="Gill Sans"/>
                <a:ea typeface="Gill Sans"/>
                <a:cs typeface="Gill Sans"/>
                <a:sym typeface="Gill Sans"/>
              </a:rPr>
              <a:t>RIMA</a:t>
            </a:r>
            <a:r>
              <a:rPr lang="en-US" sz="1800">
                <a:solidFill>
                  <a:schemeClr val="lt1"/>
                </a:solidFill>
                <a:latin typeface="Gill Sans"/>
                <a:ea typeface="Gill Sans"/>
                <a:cs typeface="Gill Sans"/>
                <a:sym typeface="Gill Sans"/>
              </a:rPr>
              <a:t> and </a:t>
            </a:r>
            <a:r>
              <a:rPr b="0" i="0" lang="en-US" sz="1800" u="none" cap="none" strike="noStrike">
                <a:solidFill>
                  <a:schemeClr val="lt1"/>
                </a:solidFill>
                <a:latin typeface="Gill Sans"/>
                <a:ea typeface="Gill Sans"/>
                <a:cs typeface="Gill Sans"/>
                <a:sym typeface="Gill Sans"/>
              </a:rPr>
              <a:t>SARIMAX model</a:t>
            </a:r>
            <a:endParaRPr/>
          </a:p>
        </p:txBody>
      </p:sp>
      <p:sp>
        <p:nvSpPr>
          <p:cNvPr id="239" name="Google Shape;239;p4"/>
          <p:cNvSpPr/>
          <p:nvPr/>
        </p:nvSpPr>
        <p:spPr>
          <a:xfrm>
            <a:off x="7379125" y="4500792"/>
            <a:ext cx="2834400" cy="1272900"/>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Prediction of Electricity consumption in 2015</a:t>
            </a:r>
            <a:endParaRPr/>
          </a:p>
        </p:txBody>
      </p:sp>
      <p:sp>
        <p:nvSpPr>
          <p:cNvPr id="240" name="Google Shape;240;p4"/>
          <p:cNvSpPr txBox="1"/>
          <p:nvPr/>
        </p:nvSpPr>
        <p:spPr>
          <a:xfrm>
            <a:off x="6680652" y="291450"/>
            <a:ext cx="4518900" cy="851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Value Creation</a:t>
            </a:r>
            <a:endParaRPr/>
          </a:p>
        </p:txBody>
      </p:sp>
      <p:sp>
        <p:nvSpPr>
          <p:cNvPr id="241" name="Google Shape;241;p4"/>
          <p:cNvSpPr txBox="1"/>
          <p:nvPr>
            <p:ph idx="4294967295" type="title"/>
          </p:nvPr>
        </p:nvSpPr>
        <p:spPr>
          <a:xfrm>
            <a:off x="730264" y="285003"/>
            <a:ext cx="3565500" cy="864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Agenda</a:t>
            </a:r>
            <a:endParaRPr/>
          </a:p>
        </p:txBody>
      </p:sp>
      <p:sp>
        <p:nvSpPr>
          <p:cNvPr id="242" name="Google Shape;242;p4"/>
          <p:cNvSpPr txBox="1"/>
          <p:nvPr>
            <p:ph idx="4294967295" type="body"/>
          </p:nvPr>
        </p:nvSpPr>
        <p:spPr>
          <a:xfrm>
            <a:off x="730275" y="1466350"/>
            <a:ext cx="5950500" cy="45552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1800"/>
              </a:spcBef>
              <a:spcAft>
                <a:spcPts val="0"/>
              </a:spcAft>
              <a:buClr>
                <a:schemeClr val="lt1"/>
              </a:buClr>
              <a:buSzPts val="2000"/>
              <a:buNone/>
            </a:pPr>
            <a:r>
              <a:rPr lang="en-US" sz="2400"/>
              <a:t>Project Milestones and Timeline</a:t>
            </a:r>
            <a:endParaRPr sz="2400"/>
          </a:p>
          <a:p>
            <a:pPr indent="-228600" lvl="0" marL="228600" rtl="0" algn="l">
              <a:lnSpc>
                <a:spcPct val="110000"/>
              </a:lnSpc>
              <a:spcBef>
                <a:spcPts val="1800"/>
              </a:spcBef>
              <a:spcAft>
                <a:spcPts val="0"/>
              </a:spcAft>
              <a:buClr>
                <a:schemeClr val="lt1"/>
              </a:buClr>
              <a:buSzPts val="2000"/>
              <a:buNone/>
            </a:pPr>
            <a:r>
              <a:rPr lang="en-US" sz="2400"/>
              <a:t>Data Extraction</a:t>
            </a:r>
            <a:endParaRPr sz="2400"/>
          </a:p>
          <a:p>
            <a:pPr indent="-228600" lvl="0" marL="228600" rtl="0" algn="l">
              <a:lnSpc>
                <a:spcPct val="110000"/>
              </a:lnSpc>
              <a:spcBef>
                <a:spcPts val="1800"/>
              </a:spcBef>
              <a:spcAft>
                <a:spcPts val="0"/>
              </a:spcAft>
              <a:buClr>
                <a:schemeClr val="lt1"/>
              </a:buClr>
              <a:buSzPts val="2000"/>
              <a:buNone/>
            </a:pPr>
            <a:r>
              <a:rPr lang="en-US" sz="2400"/>
              <a:t>Data Preprocessing</a:t>
            </a:r>
            <a:endParaRPr sz="2400"/>
          </a:p>
          <a:p>
            <a:pPr indent="-228600" lvl="0" marL="228600" rtl="0" algn="l">
              <a:lnSpc>
                <a:spcPct val="110000"/>
              </a:lnSpc>
              <a:spcBef>
                <a:spcPts val="1800"/>
              </a:spcBef>
              <a:spcAft>
                <a:spcPts val="0"/>
              </a:spcAft>
              <a:buClr>
                <a:schemeClr val="lt1"/>
              </a:buClr>
              <a:buSzPts val="2000"/>
              <a:buNone/>
            </a:pPr>
            <a:r>
              <a:rPr lang="en-US" sz="2400"/>
              <a:t>Variable Analysis</a:t>
            </a:r>
            <a:endParaRPr sz="2400"/>
          </a:p>
          <a:p>
            <a:pPr indent="-228600" lvl="0" marL="228600" rtl="0" algn="l">
              <a:lnSpc>
                <a:spcPct val="110000"/>
              </a:lnSpc>
              <a:spcBef>
                <a:spcPts val="1800"/>
              </a:spcBef>
              <a:spcAft>
                <a:spcPts val="0"/>
              </a:spcAft>
              <a:buClr>
                <a:schemeClr val="lt1"/>
              </a:buClr>
              <a:buSzPts val="2000"/>
              <a:buNone/>
            </a:pPr>
            <a:r>
              <a:rPr lang="en-US" sz="2400"/>
              <a:t>Stationarity Analysis</a:t>
            </a:r>
            <a:endParaRPr sz="2400"/>
          </a:p>
          <a:p>
            <a:pPr indent="-228600" lvl="0" marL="228600" rtl="0" algn="l">
              <a:lnSpc>
                <a:spcPct val="110000"/>
              </a:lnSpc>
              <a:spcBef>
                <a:spcPts val="1800"/>
              </a:spcBef>
              <a:spcAft>
                <a:spcPts val="0"/>
              </a:spcAft>
              <a:buClr>
                <a:schemeClr val="lt1"/>
              </a:buClr>
              <a:buSzPts val="2000"/>
              <a:buFont typeface="Arial"/>
              <a:buNone/>
            </a:pPr>
            <a:r>
              <a:rPr lang="en-US" sz="2400"/>
              <a:t>Model Training &amp; Prediction Accuracy Analysis</a:t>
            </a:r>
            <a:endParaRPr sz="2400"/>
          </a:p>
          <a:p>
            <a:pPr indent="-228600" lvl="0" marL="228600" rtl="0" algn="l">
              <a:lnSpc>
                <a:spcPct val="110000"/>
              </a:lnSpc>
              <a:spcBef>
                <a:spcPts val="1800"/>
              </a:spcBef>
              <a:spcAft>
                <a:spcPts val="0"/>
              </a:spcAft>
              <a:buClr>
                <a:schemeClr val="lt1"/>
              </a:buClr>
              <a:buSzPts val="2000"/>
              <a:buNone/>
            </a:pPr>
            <a:r>
              <a:rPr lang="en-US" sz="2400"/>
              <a:t>Challenges and Future Steps</a:t>
            </a:r>
            <a:endParaRPr sz="2400"/>
          </a:p>
          <a:p>
            <a:pPr indent="-228600" lvl="0" marL="228600" rtl="0" algn="l">
              <a:lnSpc>
                <a:spcPct val="110000"/>
              </a:lnSpc>
              <a:spcBef>
                <a:spcPts val="1800"/>
              </a:spcBef>
              <a:spcAft>
                <a:spcPts val="0"/>
              </a:spcAft>
              <a:buClr>
                <a:schemeClr val="lt1"/>
              </a:buClr>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Timeline</a:t>
            </a:r>
            <a:endParaRPr/>
          </a:p>
        </p:txBody>
      </p:sp>
      <p:grpSp>
        <p:nvGrpSpPr>
          <p:cNvPr id="249" name="Google Shape;249;p6"/>
          <p:cNvGrpSpPr/>
          <p:nvPr/>
        </p:nvGrpSpPr>
        <p:grpSpPr>
          <a:xfrm>
            <a:off x="554112" y="2112963"/>
            <a:ext cx="11083776" cy="3979861"/>
            <a:chOff x="3249" y="0"/>
            <a:chExt cx="11083776" cy="3979861"/>
          </a:xfrm>
        </p:grpSpPr>
        <p:sp>
          <p:nvSpPr>
            <p:cNvPr id="250" name="Google Shape;250;p6"/>
            <p:cNvSpPr/>
            <p:nvPr/>
          </p:nvSpPr>
          <p:spPr>
            <a:xfrm rot="-5400000">
              <a:off x="1434223" y="1011950"/>
              <a:ext cx="397986" cy="1955960"/>
            </a:xfrm>
            <a:prstGeom prst="round2SameRect">
              <a:avLst>
                <a:gd fmla="val 16667" name="adj1"/>
                <a:gd fmla="val 0" name="adj2"/>
              </a:avLst>
            </a:prstGeom>
            <a:solidFill>
              <a:schemeClr val="accent5"/>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txBox="1"/>
            <p:nvPr/>
          </p:nvSpPr>
          <p:spPr>
            <a:xfrm>
              <a:off x="674664"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Data Extraction</a:t>
              </a:r>
              <a:endParaRPr/>
            </a:p>
          </p:txBody>
        </p:sp>
        <p:sp>
          <p:nvSpPr>
            <p:cNvPr id="252" name="Google Shape;252;p6"/>
            <p:cNvSpPr/>
            <p:nvPr/>
          </p:nvSpPr>
          <p:spPr>
            <a:xfrm>
              <a:off x="3249"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txBox="1"/>
            <p:nvPr/>
          </p:nvSpPr>
          <p:spPr>
            <a:xfrm>
              <a:off x="3249"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Data extraction</a:t>
              </a:r>
              <a:r>
                <a:rPr b="0" i="0" lang="en-US" sz="1800" u="none" cap="none" strike="noStrike">
                  <a:solidFill>
                    <a:schemeClr val="lt1"/>
                  </a:solidFill>
                  <a:latin typeface="Gill Sans"/>
                  <a:ea typeface="Gill Sans"/>
                  <a:cs typeface="Gill Sans"/>
                  <a:sym typeface="Gill Sans"/>
                </a:rPr>
                <a:t> from the provided source website</a:t>
              </a:r>
              <a:endParaRPr/>
            </a:p>
          </p:txBody>
        </p:sp>
        <p:cxnSp>
          <p:nvCxnSpPr>
            <p:cNvPr id="254" name="Google Shape;254;p6"/>
            <p:cNvCxnSpPr/>
            <p:nvPr/>
          </p:nvCxnSpPr>
          <p:spPr>
            <a:xfrm>
              <a:off x="1633216" y="1472548"/>
              <a:ext cx="0" cy="318388"/>
            </a:xfrm>
            <a:prstGeom prst="straightConnector1">
              <a:avLst/>
            </a:prstGeom>
            <a:noFill/>
            <a:ln cap="flat" cmpd="sng" w="9525">
              <a:solidFill>
                <a:schemeClr val="accent5"/>
              </a:solidFill>
              <a:prstDash val="dash"/>
              <a:miter lim="800000"/>
              <a:headEnd len="sm" w="sm" type="none"/>
              <a:tailEnd len="sm" w="sm" type="none"/>
            </a:ln>
          </p:spPr>
        </p:cxnSp>
        <p:sp>
          <p:nvSpPr>
            <p:cNvPr id="255" name="Google Shape;255;p6"/>
            <p:cNvSpPr/>
            <p:nvPr/>
          </p:nvSpPr>
          <p:spPr>
            <a:xfrm>
              <a:off x="1593417" y="1392951"/>
              <a:ext cx="79597" cy="79597"/>
            </a:xfrm>
            <a:prstGeom prst="ellipse">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2508528" y="1790937"/>
              <a:ext cx="2161297" cy="397986"/>
            </a:xfrm>
            <a:prstGeom prst="rect">
              <a:avLst/>
            </a:prstGeom>
            <a:solidFill>
              <a:srgbClr val="8080AC"/>
            </a:solidFill>
            <a:ln cap="flat" cmpd="sng" w="12700">
              <a:solidFill>
                <a:srgbClr val="8080A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txBox="1"/>
            <p:nvPr/>
          </p:nvSpPr>
          <p:spPr>
            <a:xfrm>
              <a:off x="2508537" y="1790937"/>
              <a:ext cx="2161200" cy="39810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b="0" i="0" lang="en-US" sz="1800" u="none" cap="none" strike="noStrike">
                  <a:solidFill>
                    <a:schemeClr val="lt1"/>
                  </a:solidFill>
                  <a:latin typeface="Gill Sans"/>
                  <a:ea typeface="Gill Sans"/>
                  <a:cs typeface="Gill Sans"/>
                  <a:sym typeface="Gill Sans"/>
                </a:rPr>
                <a:t>Data </a:t>
              </a:r>
              <a:r>
                <a:rPr lang="en-US" sz="1800">
                  <a:solidFill>
                    <a:schemeClr val="lt1"/>
                  </a:solidFill>
                  <a:latin typeface="Gill Sans"/>
                  <a:ea typeface="Gill Sans"/>
                  <a:cs typeface="Gill Sans"/>
                  <a:sym typeface="Gill Sans"/>
                </a:rPr>
                <a:t>Preprocessing</a:t>
              </a:r>
              <a:endParaRPr/>
            </a:p>
          </p:txBody>
        </p:sp>
        <p:sp>
          <p:nvSpPr>
            <p:cNvPr id="258" name="Google Shape;258;p6"/>
            <p:cNvSpPr/>
            <p:nvPr/>
          </p:nvSpPr>
          <p:spPr>
            <a:xfrm>
              <a:off x="1959209"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txBox="1"/>
            <p:nvPr/>
          </p:nvSpPr>
          <p:spPr>
            <a:xfrm>
              <a:off x="1959209" y="2586910"/>
              <a:ext cx="3259934" cy="1392951"/>
            </a:xfrm>
            <a:prstGeom prst="rect">
              <a:avLst/>
            </a:prstGeom>
            <a:noFill/>
            <a:ln>
              <a:noFill/>
            </a:ln>
          </p:spPr>
          <p:txBody>
            <a:bodyPr anchorCtr="1" anchor="t" bIns="0" lIns="0" spcFirstLastPara="1" rIns="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Gill Sans"/>
                  <a:ea typeface="Gill Sans"/>
                  <a:cs typeface="Gill Sans"/>
                  <a:sym typeface="Gill Sans"/>
                </a:rPr>
                <a:t>Data </a:t>
              </a:r>
              <a:r>
                <a:rPr lang="en-US" sz="1800">
                  <a:solidFill>
                    <a:schemeClr val="lt1"/>
                  </a:solidFill>
                  <a:latin typeface="Gill Sans"/>
                  <a:ea typeface="Gill Sans"/>
                  <a:cs typeface="Gill Sans"/>
                  <a:sym typeface="Gill Sans"/>
                </a:rPr>
                <a:t>Analysis</a:t>
              </a:r>
              <a:r>
                <a:rPr b="0" i="0" lang="en-US" sz="1800" u="none" cap="none" strike="noStrike">
                  <a:solidFill>
                    <a:schemeClr val="lt1"/>
                  </a:solidFill>
                  <a:latin typeface="Gill Sans"/>
                  <a:ea typeface="Gill Sans"/>
                  <a:cs typeface="Gill Sans"/>
                  <a:sym typeface="Gill Sans"/>
                </a:rPr>
                <a:t>. Creat</a:t>
              </a:r>
              <a:r>
                <a:rPr lang="en-US" sz="1800">
                  <a:solidFill>
                    <a:schemeClr val="lt1"/>
                  </a:solidFill>
                  <a:latin typeface="Gill Sans"/>
                  <a:ea typeface="Gill Sans"/>
                  <a:cs typeface="Gill Sans"/>
                  <a:sym typeface="Gill Sans"/>
                </a:rPr>
                <a:t>e</a:t>
              </a:r>
              <a:r>
                <a:rPr b="0" i="0" lang="en-US" sz="1800" u="none" cap="none" strike="noStrike">
                  <a:solidFill>
                    <a:schemeClr val="lt1"/>
                  </a:solidFill>
                  <a:latin typeface="Gill Sans"/>
                  <a:ea typeface="Gill Sans"/>
                  <a:cs typeface="Gill Sans"/>
                  <a:sym typeface="Gill Sans"/>
                </a:rPr>
                <a:t> daily and monthly time window for Time-Series structured data.  </a:t>
              </a:r>
              <a:endParaRPr b="0" i="0" sz="1800" u="none" cap="none" strike="noStrike">
                <a:solidFill>
                  <a:schemeClr val="lt1"/>
                </a:solidFill>
                <a:latin typeface="Gill Sans"/>
                <a:ea typeface="Gill Sans"/>
                <a:cs typeface="Gill Sans"/>
                <a:sym typeface="Gill Sans"/>
              </a:endParaRPr>
            </a:p>
          </p:txBody>
        </p:sp>
        <p:cxnSp>
          <p:nvCxnSpPr>
            <p:cNvPr id="260" name="Google Shape;260;p6"/>
            <p:cNvCxnSpPr/>
            <p:nvPr/>
          </p:nvCxnSpPr>
          <p:spPr>
            <a:xfrm>
              <a:off x="3589176" y="2188924"/>
              <a:ext cx="0" cy="318388"/>
            </a:xfrm>
            <a:prstGeom prst="straightConnector1">
              <a:avLst/>
            </a:prstGeom>
            <a:noFill/>
            <a:ln cap="flat" cmpd="sng" w="9525">
              <a:solidFill>
                <a:srgbClr val="8080AC"/>
              </a:solidFill>
              <a:prstDash val="dash"/>
              <a:miter lim="800000"/>
              <a:headEnd len="sm" w="sm" type="none"/>
              <a:tailEnd len="sm" w="sm" type="none"/>
            </a:ln>
          </p:spPr>
        </p:cxnSp>
        <p:sp>
          <p:nvSpPr>
            <p:cNvPr id="261" name="Google Shape;261;p6"/>
            <p:cNvSpPr/>
            <p:nvPr/>
          </p:nvSpPr>
          <p:spPr>
            <a:xfrm>
              <a:off x="3549378" y="2507313"/>
              <a:ext cx="79597" cy="79597"/>
            </a:xfrm>
            <a:prstGeom prst="ellipse">
              <a:avLst/>
            </a:prstGeom>
            <a:solidFill>
              <a:srgbClr val="8080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4642129" y="1790937"/>
              <a:ext cx="1806016" cy="397986"/>
            </a:xfrm>
            <a:prstGeom prst="rect">
              <a:avLst/>
            </a:prstGeom>
            <a:solidFill>
              <a:srgbClr val="605E99"/>
            </a:solidFill>
            <a:ln cap="flat" cmpd="sng" w="12700">
              <a:solidFill>
                <a:srgbClr val="605E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txBox="1"/>
            <p:nvPr/>
          </p:nvSpPr>
          <p:spPr>
            <a:xfrm>
              <a:off x="4487212" y="1790937"/>
              <a:ext cx="1992000" cy="39810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Variable Analysis</a:t>
              </a:r>
              <a:endParaRPr/>
            </a:p>
          </p:txBody>
        </p:sp>
        <p:sp>
          <p:nvSpPr>
            <p:cNvPr id="264" name="Google Shape;264;p6"/>
            <p:cNvSpPr/>
            <p:nvPr/>
          </p:nvSpPr>
          <p:spPr>
            <a:xfrm>
              <a:off x="3915170"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txBox="1"/>
            <p:nvPr/>
          </p:nvSpPr>
          <p:spPr>
            <a:xfrm>
              <a:off x="3915170"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Analyze Target Variable and Predictive Variables. Perform clients classification. Division of train, validation and test set</a:t>
              </a:r>
              <a:endParaRPr sz="1800">
                <a:solidFill>
                  <a:schemeClr val="lt1"/>
                </a:solidFill>
                <a:latin typeface="Gill Sans"/>
                <a:ea typeface="Gill Sans"/>
                <a:cs typeface="Gill Sans"/>
                <a:sym typeface="Gill Sans"/>
              </a:endParaRPr>
            </a:p>
            <a:p>
              <a:pPr indent="0" lvl="0" marL="0" marR="0" rtl="0" algn="ctr">
                <a:lnSpc>
                  <a:spcPct val="90000"/>
                </a:lnSpc>
                <a:spcBef>
                  <a:spcPts val="0"/>
                </a:spcBef>
                <a:spcAft>
                  <a:spcPts val="0"/>
                </a:spcAft>
                <a:buClr>
                  <a:schemeClr val="lt1"/>
                </a:buClr>
                <a:buSzPts val="1800"/>
                <a:buFont typeface="Noto Sans Symbols"/>
                <a:buNone/>
              </a:pPr>
              <a:r>
                <a:t/>
              </a:r>
              <a:endParaRPr sz="1800">
                <a:solidFill>
                  <a:schemeClr val="lt1"/>
                </a:solidFill>
                <a:latin typeface="Gill Sans"/>
                <a:ea typeface="Gill Sans"/>
                <a:cs typeface="Gill Sans"/>
                <a:sym typeface="Gill Sans"/>
              </a:endParaRPr>
            </a:p>
          </p:txBody>
        </p:sp>
        <p:cxnSp>
          <p:nvCxnSpPr>
            <p:cNvPr id="266" name="Google Shape;266;p6"/>
            <p:cNvCxnSpPr/>
            <p:nvPr/>
          </p:nvCxnSpPr>
          <p:spPr>
            <a:xfrm>
              <a:off x="5545137" y="1472548"/>
              <a:ext cx="0" cy="318388"/>
            </a:xfrm>
            <a:prstGeom prst="straightConnector1">
              <a:avLst/>
            </a:prstGeom>
            <a:noFill/>
            <a:ln cap="flat" cmpd="sng" w="9525">
              <a:solidFill>
                <a:srgbClr val="605E99"/>
              </a:solidFill>
              <a:prstDash val="dash"/>
              <a:miter lim="800000"/>
              <a:headEnd len="sm" w="sm" type="none"/>
              <a:tailEnd len="sm" w="sm" type="none"/>
            </a:ln>
          </p:spPr>
        </p:cxnSp>
        <p:sp>
          <p:nvSpPr>
            <p:cNvPr id="267" name="Google Shape;267;p6"/>
            <p:cNvSpPr/>
            <p:nvPr/>
          </p:nvSpPr>
          <p:spPr>
            <a:xfrm>
              <a:off x="5505338" y="1392951"/>
              <a:ext cx="79597" cy="79597"/>
            </a:xfrm>
            <a:prstGeom prst="ellipse">
              <a:avLst/>
            </a:prstGeom>
            <a:solidFill>
              <a:srgbClr val="605E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6371227" y="1790937"/>
              <a:ext cx="2259740" cy="397986"/>
            </a:xfrm>
            <a:prstGeom prst="rect">
              <a:avLst/>
            </a:prstGeom>
            <a:solidFill>
              <a:srgbClr val="4B477A"/>
            </a:solidFill>
            <a:ln cap="flat" cmpd="sng" w="12700">
              <a:solidFill>
                <a:srgbClr val="4B477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txBox="1"/>
            <p:nvPr/>
          </p:nvSpPr>
          <p:spPr>
            <a:xfrm>
              <a:off x="6371227" y="1790937"/>
              <a:ext cx="2259600" cy="39810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Stationarity Analysis</a:t>
              </a:r>
              <a:endParaRPr/>
            </a:p>
          </p:txBody>
        </p:sp>
        <p:sp>
          <p:nvSpPr>
            <p:cNvPr id="270" name="Google Shape;270;p6"/>
            <p:cNvSpPr/>
            <p:nvPr/>
          </p:nvSpPr>
          <p:spPr>
            <a:xfrm>
              <a:off x="5871130"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txBox="1"/>
            <p:nvPr/>
          </p:nvSpPr>
          <p:spPr>
            <a:xfrm>
              <a:off x="5871130" y="2586910"/>
              <a:ext cx="3259934" cy="1392951"/>
            </a:xfrm>
            <a:prstGeom prst="rect">
              <a:avLst/>
            </a:prstGeom>
            <a:noFill/>
            <a:ln>
              <a:noFill/>
            </a:ln>
          </p:spPr>
          <p:txBody>
            <a:bodyPr anchorCtr="1" anchor="t" bIns="0" lIns="0" spcFirstLastPara="1" rIns="0" wrap="square" tIns="137150">
              <a:noAutofit/>
            </a:bodyPr>
            <a:lstStyle/>
            <a:p>
              <a:pPr indent="0" lvl="0" marL="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Building Time-Series models (ARIMA and SARIMAX) and analyze for stationarity.</a:t>
              </a:r>
              <a:endParaRPr b="0" i="0" sz="1800" u="none" cap="none" strike="noStrike">
                <a:solidFill>
                  <a:schemeClr val="lt1"/>
                </a:solidFill>
                <a:latin typeface="Gill Sans"/>
                <a:ea typeface="Gill Sans"/>
                <a:cs typeface="Gill Sans"/>
                <a:sym typeface="Gill Sans"/>
              </a:endParaRPr>
            </a:p>
          </p:txBody>
        </p:sp>
        <p:cxnSp>
          <p:nvCxnSpPr>
            <p:cNvPr id="272" name="Google Shape;272;p6"/>
            <p:cNvCxnSpPr/>
            <p:nvPr/>
          </p:nvCxnSpPr>
          <p:spPr>
            <a:xfrm>
              <a:off x="7501098" y="2188924"/>
              <a:ext cx="0" cy="318388"/>
            </a:xfrm>
            <a:prstGeom prst="straightConnector1">
              <a:avLst/>
            </a:prstGeom>
            <a:noFill/>
            <a:ln cap="flat" cmpd="sng" w="9525">
              <a:solidFill>
                <a:srgbClr val="4B477A"/>
              </a:solidFill>
              <a:prstDash val="dash"/>
              <a:miter lim="800000"/>
              <a:headEnd len="sm" w="sm" type="none"/>
              <a:tailEnd len="sm" w="sm" type="none"/>
            </a:ln>
          </p:spPr>
        </p:cxnSp>
        <p:sp>
          <p:nvSpPr>
            <p:cNvPr id="273" name="Google Shape;273;p6"/>
            <p:cNvSpPr/>
            <p:nvPr/>
          </p:nvSpPr>
          <p:spPr>
            <a:xfrm>
              <a:off x="7461299" y="2507313"/>
              <a:ext cx="79597" cy="79597"/>
            </a:xfrm>
            <a:prstGeom prst="ellipse">
              <a:avLst/>
            </a:prstGeom>
            <a:solidFill>
              <a:srgbClr val="4B47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5400000">
              <a:off x="9258065" y="1016508"/>
              <a:ext cx="397986" cy="1946845"/>
            </a:xfrm>
            <a:prstGeom prst="round2SameRect">
              <a:avLst>
                <a:gd fmla="val 16667" name="adj1"/>
                <a:gd fmla="val 0" name="adj2"/>
              </a:avLst>
            </a:prstGeom>
            <a:solidFill>
              <a:srgbClr val="36325A"/>
            </a:solidFill>
            <a:ln cap="flat" cmpd="sng" w="12700">
              <a:solidFill>
                <a:srgbClr val="36325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txBox="1"/>
            <p:nvPr/>
          </p:nvSpPr>
          <p:spPr>
            <a:xfrm>
              <a:off x="8483636" y="1810365"/>
              <a:ext cx="1927417"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Model</a:t>
              </a:r>
              <a:r>
                <a:rPr b="0" i="0" lang="en-US" sz="1800" u="none" cap="none" strike="noStrike">
                  <a:solidFill>
                    <a:schemeClr val="lt1"/>
                  </a:solidFill>
                  <a:latin typeface="Gill Sans"/>
                  <a:ea typeface="Gill Sans"/>
                  <a:cs typeface="Gill Sans"/>
                  <a:sym typeface="Gill Sans"/>
                </a:rPr>
                <a:t> Prediction</a:t>
              </a:r>
              <a:endParaRPr b="0" i="0" sz="1800" u="none" cap="none" strike="noStrike">
                <a:solidFill>
                  <a:schemeClr val="lt1"/>
                </a:solidFill>
                <a:latin typeface="Gill Sans"/>
                <a:ea typeface="Gill Sans"/>
                <a:cs typeface="Gill Sans"/>
                <a:sym typeface="Gill Sans"/>
              </a:endParaRPr>
            </a:p>
          </p:txBody>
        </p:sp>
        <p:sp>
          <p:nvSpPr>
            <p:cNvPr id="276" name="Google Shape;276;p6"/>
            <p:cNvSpPr/>
            <p:nvPr/>
          </p:nvSpPr>
          <p:spPr>
            <a:xfrm>
              <a:off x="7827091"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txBox="1"/>
            <p:nvPr/>
          </p:nvSpPr>
          <p:spPr>
            <a:xfrm>
              <a:off x="7827091"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Gill Sans"/>
                  <a:ea typeface="Gill Sans"/>
                  <a:cs typeface="Gill Sans"/>
                  <a:sym typeface="Gill Sans"/>
                </a:rPr>
                <a:t>Prediction of Electricity consumption in 2015 with the two models</a:t>
              </a:r>
              <a:endParaRPr b="0" i="0" sz="1800" u="none" cap="none" strike="noStrike">
                <a:solidFill>
                  <a:schemeClr val="lt1"/>
                </a:solidFill>
                <a:latin typeface="Gill Sans"/>
                <a:ea typeface="Gill Sans"/>
                <a:cs typeface="Gill Sans"/>
                <a:sym typeface="Gill Sans"/>
              </a:endParaRPr>
            </a:p>
          </p:txBody>
        </p:sp>
        <p:cxnSp>
          <p:nvCxnSpPr>
            <p:cNvPr id="278" name="Google Shape;278;p6"/>
            <p:cNvCxnSpPr/>
            <p:nvPr/>
          </p:nvCxnSpPr>
          <p:spPr>
            <a:xfrm>
              <a:off x="9457058" y="1472548"/>
              <a:ext cx="0" cy="318388"/>
            </a:xfrm>
            <a:prstGeom prst="straightConnector1">
              <a:avLst/>
            </a:prstGeom>
            <a:noFill/>
            <a:ln cap="flat" cmpd="sng" w="9525">
              <a:solidFill>
                <a:srgbClr val="36325A"/>
              </a:solidFill>
              <a:prstDash val="dash"/>
              <a:miter lim="800000"/>
              <a:headEnd len="sm" w="sm" type="none"/>
              <a:tailEnd len="sm" w="sm" type="none"/>
            </a:ln>
          </p:spPr>
        </p:cxnSp>
        <p:sp>
          <p:nvSpPr>
            <p:cNvPr id="279" name="Google Shape;279;p6"/>
            <p:cNvSpPr/>
            <p:nvPr/>
          </p:nvSpPr>
          <p:spPr>
            <a:xfrm>
              <a:off x="9417260" y="1392951"/>
              <a:ext cx="79597" cy="79597"/>
            </a:xfrm>
            <a:prstGeom prst="ellipse">
              <a:avLst/>
            </a:prstGeom>
            <a:solidFill>
              <a:srgbClr val="36325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Extraction</a:t>
            </a:r>
            <a:endParaRPr/>
          </a:p>
        </p:txBody>
      </p:sp>
      <p:sp>
        <p:nvSpPr>
          <p:cNvPr id="286" name="Google Shape;286;p7"/>
          <p:cNvSpPr txBox="1"/>
          <p:nvPr>
            <p:ph idx="1" type="body"/>
          </p:nvPr>
        </p:nvSpPr>
        <p:spPr>
          <a:xfrm>
            <a:off x="550863" y="1643181"/>
            <a:ext cx="11090274" cy="397962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Char char="•"/>
            </a:pPr>
            <a:r>
              <a:rPr lang="en-US"/>
              <a:t>Original Data source from UCI Machine learning repository:</a:t>
            </a:r>
            <a:endParaRPr/>
          </a:p>
          <a:p>
            <a:pPr indent="-228600" lvl="0" marL="228600" rtl="0" algn="l">
              <a:lnSpc>
                <a:spcPct val="110000"/>
              </a:lnSpc>
              <a:spcBef>
                <a:spcPts val="1800"/>
              </a:spcBef>
              <a:spcAft>
                <a:spcPts val="0"/>
              </a:spcAft>
              <a:buClr>
                <a:schemeClr val="lt1"/>
              </a:buClr>
              <a:buSzPts val="2000"/>
              <a:buChar char="•"/>
            </a:pPr>
            <a:r>
              <a:rPr lang="en-US" u="sng">
                <a:solidFill>
                  <a:schemeClr val="hlink"/>
                </a:solidFill>
                <a:hlinkClick r:id="rId3"/>
              </a:rPr>
              <a:t>https://archive.ics.uci.edu/ml/datasets/ElectricityLoadDiagrams20112014#</a:t>
            </a:r>
            <a:endParaRPr/>
          </a:p>
          <a:p>
            <a:pPr indent="-228600" lvl="0" marL="228600" rtl="0" algn="l">
              <a:lnSpc>
                <a:spcPct val="110000"/>
              </a:lnSpc>
              <a:spcBef>
                <a:spcPts val="1800"/>
              </a:spcBef>
              <a:spcAft>
                <a:spcPts val="0"/>
              </a:spcAft>
              <a:buClr>
                <a:schemeClr val="lt1"/>
              </a:buClr>
              <a:buSzPts val="2000"/>
              <a:buChar char="•"/>
            </a:pPr>
            <a:r>
              <a:rPr lang="en-US"/>
              <a:t>Artur Trindade, artur.trindade '@' elergone.pt, Elergone, NORTE-07-0202-FEDER-038564</a:t>
            </a:r>
            <a:endParaRPr/>
          </a:p>
          <a:p>
            <a:pPr indent="-228600" lvl="0" marL="228600" rtl="0" algn="l">
              <a:lnSpc>
                <a:spcPct val="110000"/>
              </a:lnSpc>
              <a:spcBef>
                <a:spcPts val="1800"/>
              </a:spcBef>
              <a:spcAft>
                <a:spcPts val="0"/>
              </a:spcAft>
              <a:buClr>
                <a:schemeClr val="lt1"/>
              </a:buClr>
              <a:buSzPts val="2000"/>
              <a:buChar char="•"/>
            </a:pPr>
            <a:r>
              <a:rPr lang="en-US"/>
              <a:t>Number of Instances (records in your data set):370</a:t>
            </a:r>
            <a:endParaRPr/>
          </a:p>
          <a:p>
            <a:pPr indent="-228600" lvl="0" marL="228600" rtl="0" algn="l">
              <a:lnSpc>
                <a:spcPct val="110000"/>
              </a:lnSpc>
              <a:spcBef>
                <a:spcPts val="1800"/>
              </a:spcBef>
              <a:spcAft>
                <a:spcPts val="0"/>
              </a:spcAft>
              <a:buClr>
                <a:schemeClr val="lt1"/>
              </a:buClr>
              <a:buSzPts val="2000"/>
              <a:buChar char="•"/>
            </a:pPr>
            <a:r>
              <a:rPr lang="en-US"/>
              <a:t>Number of Attributes (fields within each record):140256</a:t>
            </a:r>
            <a:endParaRPr/>
          </a:p>
          <a:p>
            <a:pPr indent="-228600" lvl="0" marL="228600" rtl="0" algn="l">
              <a:lnSpc>
                <a:spcPct val="110000"/>
              </a:lnSpc>
              <a:spcBef>
                <a:spcPts val="1800"/>
              </a:spcBef>
              <a:spcAft>
                <a:spcPts val="0"/>
              </a:spcAft>
              <a:buClr>
                <a:schemeClr val="lt1"/>
              </a:buClr>
              <a:buSzPts val="2000"/>
              <a:buChar char="•"/>
            </a:pPr>
            <a:r>
              <a:rPr lang="en-US"/>
              <a:t>First column present date and time as a string with the following format 'yyyy-mm-dd hh:mm:ss'</a:t>
            </a:r>
            <a:endParaRPr/>
          </a:p>
          <a:p>
            <a:pPr indent="-228600" lvl="0" marL="228600" rtl="0" algn="l">
              <a:lnSpc>
                <a:spcPct val="110000"/>
              </a:lnSpc>
              <a:spcBef>
                <a:spcPts val="1800"/>
              </a:spcBef>
              <a:spcAft>
                <a:spcPts val="0"/>
              </a:spcAft>
              <a:buClr>
                <a:schemeClr val="lt1"/>
              </a:buClr>
              <a:buSzPts val="2000"/>
              <a:buChar char="•"/>
            </a:pPr>
            <a:r>
              <a:rPr lang="en-US"/>
              <a:t>Other columns present float values with consumption in kW</a:t>
            </a:r>
            <a:endParaRPr/>
          </a:p>
          <a:p>
            <a:pPr indent="-228600" lvl="0" marL="228600" rtl="0" algn="l">
              <a:lnSpc>
                <a:spcPct val="110000"/>
              </a:lnSpc>
              <a:spcBef>
                <a:spcPts val="1800"/>
              </a:spcBef>
              <a:spcAft>
                <a:spcPts val="0"/>
              </a:spcAft>
              <a:buClr>
                <a:schemeClr val="lt1"/>
              </a:buClr>
              <a:buSzPts val="2000"/>
              <a:buChar char="•"/>
            </a:pPr>
            <a:r>
              <a:rPr lang="en-US"/>
              <a:t>Each column represent one client. Values are in kW of each 15 min.</a:t>
            </a:r>
            <a:endParaRPr/>
          </a:p>
        </p:txBody>
      </p:sp>
      <p:sp>
        <p:nvSpPr>
          <p:cNvPr id="287" name="Google Shape;287;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3603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Analysis</a:t>
            </a:r>
            <a:endParaRPr/>
          </a:p>
        </p:txBody>
      </p:sp>
      <p:sp>
        <p:nvSpPr>
          <p:cNvPr id="293" name="Google Shape;293;p8"/>
          <p:cNvSpPr txBox="1"/>
          <p:nvPr>
            <p:ph idx="1" type="body"/>
          </p:nvPr>
        </p:nvSpPr>
        <p:spPr>
          <a:xfrm>
            <a:off x="6123349" y="1331300"/>
            <a:ext cx="5859600" cy="39795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0"/>
              </a:spcBef>
              <a:spcAft>
                <a:spcPts val="0"/>
              </a:spcAft>
              <a:buSzPts val="1800"/>
              <a:buChar char="•"/>
            </a:pPr>
            <a:r>
              <a:rPr lang="en-US"/>
              <a:t>Our first step is resampling </a:t>
            </a:r>
            <a:r>
              <a:rPr lang="en-US"/>
              <a:t>the time window, since electricity consumption given in dataset is in every 15 mins, we combined the data into daily and monthly consumption by taking the average for appropriate model input.</a:t>
            </a:r>
            <a:endParaRPr/>
          </a:p>
          <a:p>
            <a:pPr indent="0" lvl="0" marL="45720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Char char="•"/>
            </a:pPr>
            <a:r>
              <a:rPr lang="en-US"/>
              <a:t>From given dataset, we notice a significant difference in electricity consumption among clients. In order to predict more accurately and for future analysis, we decide to perform group classification with respect to their monthly electricity </a:t>
            </a:r>
            <a:r>
              <a:rPr lang="en-US"/>
              <a:t>consumption</a:t>
            </a:r>
            <a:r>
              <a:rPr lang="en-US"/>
              <a:t> value.</a:t>
            </a:r>
            <a:endParaRPr/>
          </a:p>
          <a:p>
            <a:pPr indent="0" lvl="0" marL="457200" rtl="0" algn="l">
              <a:lnSpc>
                <a:spcPct val="150000"/>
              </a:lnSpc>
              <a:spcBef>
                <a:spcPts val="0"/>
              </a:spcBef>
              <a:spcAft>
                <a:spcPts val="0"/>
              </a:spcAft>
              <a:buNone/>
            </a:pPr>
            <a:r>
              <a:t/>
            </a:r>
            <a:endParaRPr sz="2200"/>
          </a:p>
        </p:txBody>
      </p:sp>
      <p:sp>
        <p:nvSpPr>
          <p:cNvPr id="294" name="Google Shape;294;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8"/>
          <p:cNvPicPr preferRelativeResize="0"/>
          <p:nvPr/>
        </p:nvPicPr>
        <p:blipFill>
          <a:blip r:embed="rId3">
            <a:alphaModFix/>
          </a:blip>
          <a:stretch>
            <a:fillRect/>
          </a:stretch>
        </p:blipFill>
        <p:spPr>
          <a:xfrm>
            <a:off x="360350" y="1341450"/>
            <a:ext cx="5638842" cy="4671925"/>
          </a:xfrm>
          <a:prstGeom prst="rect">
            <a:avLst/>
          </a:prstGeom>
          <a:noFill/>
          <a:ln>
            <a:noFill/>
          </a:ln>
        </p:spPr>
      </p:pic>
      <p:sp>
        <p:nvSpPr>
          <p:cNvPr id="296" name="Google Shape;296;p8"/>
          <p:cNvSpPr txBox="1"/>
          <p:nvPr/>
        </p:nvSpPr>
        <p:spPr>
          <a:xfrm>
            <a:off x="183950" y="5985475"/>
            <a:ext cx="5804100" cy="6465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lt1"/>
              </a:buClr>
              <a:buSzPts val="1200"/>
              <a:buFont typeface="Gill Sans"/>
              <a:buChar char="-"/>
            </a:pPr>
            <a:r>
              <a:rPr lang="en-US" sz="1200">
                <a:solidFill>
                  <a:schemeClr val="lt1"/>
                </a:solidFill>
                <a:latin typeface="Gill Sans"/>
                <a:ea typeface="Gill Sans"/>
                <a:cs typeface="Gill Sans"/>
                <a:sym typeface="Gill Sans"/>
              </a:rPr>
              <a:t>Monthly electricity consumption amount from 2011 to 2014 are accumulated to show the distribution of all clients.</a:t>
            </a:r>
            <a:endParaRPr sz="600">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14c0cfe065_0_6"/>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Variable</a:t>
            </a:r>
            <a:r>
              <a:rPr lang="en-US"/>
              <a:t> Analysis</a:t>
            </a:r>
            <a:endParaRPr/>
          </a:p>
        </p:txBody>
      </p:sp>
      <p:sp>
        <p:nvSpPr>
          <p:cNvPr id="302" name="Google Shape;302;g214c0cfe065_0_6"/>
          <p:cNvSpPr txBox="1"/>
          <p:nvPr>
            <p:ph idx="1" type="body"/>
          </p:nvPr>
        </p:nvSpPr>
        <p:spPr>
          <a:xfrm>
            <a:off x="550788" y="1547199"/>
            <a:ext cx="11090400" cy="3979500"/>
          </a:xfrm>
          <a:prstGeom prst="rect">
            <a:avLst/>
          </a:prstGeom>
          <a:noFill/>
          <a:ln>
            <a:noFill/>
          </a:ln>
        </p:spPr>
        <p:txBody>
          <a:bodyPr anchorCtr="0" anchor="t" bIns="0" lIns="0" spcFirstLastPara="1" rIns="0" wrap="square" tIns="0">
            <a:noAutofit/>
          </a:bodyPr>
          <a:lstStyle/>
          <a:p>
            <a:pPr indent="-368300" lvl="0" marL="457200" rtl="0" algn="l">
              <a:lnSpc>
                <a:spcPct val="150000"/>
              </a:lnSpc>
              <a:spcBef>
                <a:spcPts val="0"/>
              </a:spcBef>
              <a:spcAft>
                <a:spcPts val="0"/>
              </a:spcAft>
              <a:buSzPts val="2200"/>
              <a:buChar char="●"/>
            </a:pPr>
            <a:r>
              <a:rPr lang="en-US" sz="2200"/>
              <a:t>Target Variables</a:t>
            </a:r>
            <a:endParaRPr sz="2200"/>
          </a:p>
          <a:p>
            <a:pPr indent="-368300" lvl="1" marL="914400" rtl="0" algn="l">
              <a:lnSpc>
                <a:spcPct val="150000"/>
              </a:lnSpc>
              <a:spcBef>
                <a:spcPts val="0"/>
              </a:spcBef>
              <a:spcAft>
                <a:spcPts val="0"/>
              </a:spcAft>
              <a:buSzPts val="2200"/>
              <a:buChar char="○"/>
            </a:pPr>
            <a:r>
              <a:rPr lang="en-US" sz="2200"/>
              <a:t>Only one focused target variable: amount of electricity consumption in kW units</a:t>
            </a:r>
            <a:endParaRPr sz="2200"/>
          </a:p>
          <a:p>
            <a:pPr indent="-368300" lvl="1" marL="914400" rtl="0" algn="l">
              <a:lnSpc>
                <a:spcPct val="150000"/>
              </a:lnSpc>
              <a:spcBef>
                <a:spcPts val="0"/>
              </a:spcBef>
              <a:spcAft>
                <a:spcPts val="0"/>
              </a:spcAft>
              <a:buSzPts val="2200"/>
              <a:buChar char="○"/>
            </a:pPr>
            <a:r>
              <a:rPr lang="en-US" sz="2200"/>
              <a:t>Represents monthly electricity consumption of a particular type of client.</a:t>
            </a:r>
            <a:endParaRPr sz="2200"/>
          </a:p>
          <a:p>
            <a:pPr indent="-368300" lvl="0" marL="457200" rtl="0" algn="l">
              <a:lnSpc>
                <a:spcPct val="150000"/>
              </a:lnSpc>
              <a:spcBef>
                <a:spcPts val="0"/>
              </a:spcBef>
              <a:spcAft>
                <a:spcPts val="0"/>
              </a:spcAft>
              <a:buSzPts val="2200"/>
              <a:buChar char="●"/>
            </a:pPr>
            <a:r>
              <a:rPr lang="en-US" sz="2200"/>
              <a:t>Predictive Variables</a:t>
            </a:r>
            <a:endParaRPr sz="2200"/>
          </a:p>
          <a:p>
            <a:pPr indent="-368300" lvl="1" marL="914400" rtl="0" algn="l">
              <a:lnSpc>
                <a:spcPct val="150000"/>
              </a:lnSpc>
              <a:spcBef>
                <a:spcPts val="0"/>
              </a:spcBef>
              <a:spcAft>
                <a:spcPts val="0"/>
              </a:spcAft>
              <a:buSzPts val="2200"/>
              <a:buChar char="○"/>
            </a:pPr>
            <a:r>
              <a:rPr lang="en-US" sz="2200"/>
              <a:t>The target variable is predicted by several variables in algorithmic solutions.</a:t>
            </a:r>
            <a:endParaRPr sz="2200"/>
          </a:p>
          <a:p>
            <a:pPr indent="-368300" lvl="1" marL="914400" rtl="0" algn="l">
              <a:lnSpc>
                <a:spcPct val="150000"/>
              </a:lnSpc>
              <a:spcBef>
                <a:spcPts val="0"/>
              </a:spcBef>
              <a:spcAft>
                <a:spcPts val="0"/>
              </a:spcAft>
              <a:buSzPts val="2200"/>
              <a:buChar char="○"/>
            </a:pPr>
            <a:r>
              <a:rPr lang="en-US" sz="2200"/>
              <a:t>Primary method used is the SARIMAX with different time interval basis.</a:t>
            </a:r>
            <a:endParaRPr sz="2200"/>
          </a:p>
          <a:p>
            <a:pPr indent="-368300" lvl="2" marL="1371600" rtl="0" algn="l">
              <a:lnSpc>
                <a:spcPct val="150000"/>
              </a:lnSpc>
              <a:spcBef>
                <a:spcPts val="0"/>
              </a:spcBef>
              <a:spcAft>
                <a:spcPts val="0"/>
              </a:spcAft>
              <a:buSzPts val="2200"/>
              <a:buChar char="■"/>
            </a:pPr>
            <a:r>
              <a:rPr lang="en-US" sz="2200"/>
              <a:t>R</a:t>
            </a:r>
            <a:endParaRPr sz="2200"/>
          </a:p>
          <a:p>
            <a:pPr indent="0" lvl="0" marL="1371600" rtl="0" algn="l">
              <a:lnSpc>
                <a:spcPct val="150000"/>
              </a:lnSpc>
              <a:spcBef>
                <a:spcPts val="0"/>
              </a:spcBef>
              <a:spcAft>
                <a:spcPts val="0"/>
              </a:spcAft>
              <a:buClr>
                <a:schemeClr val="dk1"/>
              </a:buClr>
              <a:buSzPts val="1100"/>
              <a:buFont typeface="Arial"/>
              <a:buNone/>
            </a:pPr>
            <a:r>
              <a:t/>
            </a:r>
            <a:endParaRPr sz="2200"/>
          </a:p>
          <a:p>
            <a:pPr indent="-368300" lvl="2" marL="1371600" rtl="0" algn="l">
              <a:lnSpc>
                <a:spcPct val="150000"/>
              </a:lnSpc>
              <a:spcBef>
                <a:spcPts val="0"/>
              </a:spcBef>
              <a:spcAft>
                <a:spcPts val="0"/>
              </a:spcAft>
              <a:buSzPts val="2200"/>
              <a:buChar char="■"/>
            </a:pPr>
            <a:r>
              <a:rPr lang="en-US" sz="2200"/>
              <a:t>Model applied to both the general average consumption analysis and average consumption of each type of client.</a:t>
            </a:r>
            <a:endParaRPr sz="2200"/>
          </a:p>
          <a:p>
            <a:pPr indent="0" lvl="0" marL="457200" rtl="0" algn="l">
              <a:lnSpc>
                <a:spcPct val="150000"/>
              </a:lnSpc>
              <a:spcBef>
                <a:spcPts val="0"/>
              </a:spcBef>
              <a:spcAft>
                <a:spcPts val="0"/>
              </a:spcAft>
              <a:buNone/>
            </a:pPr>
            <a:r>
              <a:t/>
            </a:r>
            <a:endParaRPr sz="2200"/>
          </a:p>
          <a:p>
            <a:pPr indent="0" lvl="0" marL="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p:txBody>
      </p:sp>
      <p:sp>
        <p:nvSpPr>
          <p:cNvPr id="303" name="Google Shape;303;g214c0cfe065_0_6"/>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04" name="Google Shape;304;g214c0cfe065_0_6"/>
          <p:cNvPicPr preferRelativeResize="0"/>
          <p:nvPr/>
        </p:nvPicPr>
        <p:blipFill>
          <a:blip r:embed="rId3">
            <a:alphaModFix/>
          </a:blip>
          <a:stretch>
            <a:fillRect/>
          </a:stretch>
        </p:blipFill>
        <p:spPr>
          <a:xfrm>
            <a:off x="1877438" y="4508501"/>
            <a:ext cx="8221227" cy="88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14c0cfe065_0_0"/>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a:t>
            </a:r>
            <a:r>
              <a:rPr lang="en-US"/>
              <a:t>Preprocessing</a:t>
            </a:r>
            <a:endParaRPr/>
          </a:p>
        </p:txBody>
      </p:sp>
      <p:sp>
        <p:nvSpPr>
          <p:cNvPr id="310" name="Google Shape;310;g214c0cfe065_0_0"/>
          <p:cNvSpPr txBox="1"/>
          <p:nvPr>
            <p:ph idx="1" type="body"/>
          </p:nvPr>
        </p:nvSpPr>
        <p:spPr>
          <a:xfrm>
            <a:off x="442838" y="1614424"/>
            <a:ext cx="11090400" cy="39795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0"/>
              </a:spcBef>
              <a:spcAft>
                <a:spcPts val="0"/>
              </a:spcAft>
              <a:buSzPts val="2000"/>
              <a:buChar char="•"/>
            </a:pPr>
            <a:r>
              <a:rPr lang="en-US" sz="2200"/>
              <a:t>Since we want to predict consumption in 2015, the record of 2015-01-01 is discarded in our processing.</a:t>
            </a:r>
            <a:endParaRPr sz="2200"/>
          </a:p>
          <a:p>
            <a:pPr indent="-355600" lvl="0" marL="457200" rtl="0" algn="l">
              <a:lnSpc>
                <a:spcPct val="150000"/>
              </a:lnSpc>
              <a:spcBef>
                <a:spcPts val="0"/>
              </a:spcBef>
              <a:spcAft>
                <a:spcPts val="0"/>
              </a:spcAft>
              <a:buSzPts val="2000"/>
              <a:buChar char="•"/>
            </a:pPr>
            <a:r>
              <a:rPr lang="en-US" sz="2200"/>
              <a:t>We noticed that approximately 210 clients don’t have electricity consumption in 2011, since the data for year 2011 contains many 0. We dropped the data from year 2011.</a:t>
            </a:r>
            <a:endParaRPr sz="2200"/>
          </a:p>
          <a:p>
            <a:pPr indent="-368300" lvl="0" marL="457200" rtl="0" algn="l">
              <a:lnSpc>
                <a:spcPct val="150000"/>
              </a:lnSpc>
              <a:spcBef>
                <a:spcPts val="0"/>
              </a:spcBef>
              <a:spcAft>
                <a:spcPts val="0"/>
              </a:spcAft>
              <a:buSzPts val="2200"/>
              <a:buChar char="•"/>
            </a:pPr>
            <a:r>
              <a:rPr lang="en-US" sz="2200"/>
              <a:t>There’s a small group of clients have multiple months of 0 usage, which will affect the time series data, so we dropped those clients.</a:t>
            </a:r>
            <a:endParaRPr sz="2200"/>
          </a:p>
          <a:p>
            <a:pPr indent="-368300" lvl="0" marL="457200" rtl="0" algn="l">
              <a:lnSpc>
                <a:spcPct val="150000"/>
              </a:lnSpc>
              <a:spcBef>
                <a:spcPts val="0"/>
              </a:spcBef>
              <a:spcAft>
                <a:spcPts val="0"/>
              </a:spcAft>
              <a:buSzPts val="2200"/>
              <a:buChar char="•"/>
            </a:pPr>
            <a:r>
              <a:rPr lang="en-US" sz="2200"/>
              <a:t>Most clients have an average monthly usage below 2.8 * 10^6 Kwh, but there are outliers which show a significant gap regarding the limit. So we dropped them.</a:t>
            </a:r>
            <a:endParaRPr sz="2200"/>
          </a:p>
          <a:p>
            <a:pPr indent="-368300" lvl="0" marL="457200" rtl="0" algn="l">
              <a:lnSpc>
                <a:spcPct val="150000"/>
              </a:lnSpc>
              <a:spcBef>
                <a:spcPts val="0"/>
              </a:spcBef>
              <a:spcAft>
                <a:spcPts val="0"/>
              </a:spcAft>
              <a:buSzPts val="2200"/>
              <a:buChar char="•"/>
            </a:pPr>
            <a:r>
              <a:rPr lang="en-US" sz="2200"/>
              <a:t>After cleaning, there are 275 clients remain, which is about 75% of the original dataset.</a:t>
            </a:r>
            <a:endParaRPr sz="2200"/>
          </a:p>
          <a:p>
            <a:pPr indent="0" lvl="0" marL="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p:txBody>
      </p:sp>
      <p:sp>
        <p:nvSpPr>
          <p:cNvPr id="311" name="Google Shape;311;g214c0cfe065_0_0"/>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14c0cfe065_0_29"/>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Preprocessing</a:t>
            </a:r>
            <a:endParaRPr/>
          </a:p>
        </p:txBody>
      </p:sp>
      <p:sp>
        <p:nvSpPr>
          <p:cNvPr id="317" name="Google Shape;317;g214c0cfe065_0_29"/>
          <p:cNvSpPr txBox="1"/>
          <p:nvPr>
            <p:ph idx="1" type="body"/>
          </p:nvPr>
        </p:nvSpPr>
        <p:spPr>
          <a:xfrm>
            <a:off x="551438" y="1439249"/>
            <a:ext cx="11090400" cy="3979500"/>
          </a:xfrm>
          <a:prstGeom prst="rect">
            <a:avLst/>
          </a:prstGeom>
          <a:noFill/>
          <a:ln>
            <a:noFill/>
          </a:ln>
        </p:spPr>
        <p:txBody>
          <a:bodyPr anchorCtr="0" anchor="t" bIns="0" lIns="0" spcFirstLastPara="1" rIns="0" wrap="square" tIns="0">
            <a:noAutofit/>
          </a:bodyPr>
          <a:lstStyle/>
          <a:p>
            <a:pPr indent="-368300" lvl="0" marL="457200" rtl="0" algn="l">
              <a:lnSpc>
                <a:spcPct val="150000"/>
              </a:lnSpc>
              <a:spcBef>
                <a:spcPts val="0"/>
              </a:spcBef>
              <a:spcAft>
                <a:spcPts val="0"/>
              </a:spcAft>
              <a:buSzPts val="2200"/>
              <a:buChar char="●"/>
            </a:pPr>
            <a:r>
              <a:rPr lang="en-US" sz="2200"/>
              <a:t>Training, validation and testing set split</a:t>
            </a:r>
            <a:endParaRPr sz="2200"/>
          </a:p>
          <a:p>
            <a:pPr indent="-368300" lvl="1" marL="914400" rtl="0" algn="l">
              <a:lnSpc>
                <a:spcPct val="150000"/>
              </a:lnSpc>
              <a:spcBef>
                <a:spcPts val="0"/>
              </a:spcBef>
              <a:spcAft>
                <a:spcPts val="0"/>
              </a:spcAft>
              <a:buSzPts val="2200"/>
              <a:buChar char="○"/>
            </a:pPr>
            <a:r>
              <a:rPr lang="en-US" sz="2200"/>
              <a:t>275 clients satisfied major group conditions a</a:t>
            </a:r>
            <a:r>
              <a:rPr lang="en-US" sz="2200"/>
              <a:t>s mentioned in previous slide</a:t>
            </a:r>
            <a:endParaRPr sz="2200"/>
          </a:p>
          <a:p>
            <a:pPr indent="-368300" lvl="1" marL="914400" rtl="0" algn="l">
              <a:lnSpc>
                <a:spcPct val="150000"/>
              </a:lnSpc>
              <a:spcBef>
                <a:spcPts val="0"/>
              </a:spcBef>
              <a:spcAft>
                <a:spcPts val="0"/>
              </a:spcAft>
              <a:buSzPts val="2200"/>
              <a:buChar char="○"/>
            </a:pPr>
            <a:r>
              <a:rPr lang="en-US" sz="2200"/>
              <a:t>R</a:t>
            </a:r>
            <a:r>
              <a:rPr lang="en-US" sz="2200"/>
              <a:t>andomly divide 275 clients in to development and test set with ratio (4 : 1), then split the development set to train and validation set with ratio (4 : 1):</a:t>
            </a:r>
            <a:endParaRPr sz="2200"/>
          </a:p>
          <a:p>
            <a:pPr indent="-368300" lvl="2" marL="1371600" rtl="0" algn="l">
              <a:lnSpc>
                <a:spcPct val="150000"/>
              </a:lnSpc>
              <a:spcBef>
                <a:spcPts val="0"/>
              </a:spcBef>
              <a:spcAft>
                <a:spcPts val="0"/>
              </a:spcAft>
              <a:buSzPts val="2200"/>
              <a:buChar char="■"/>
            </a:pPr>
            <a:r>
              <a:rPr lang="en-US" sz="2200"/>
              <a:t>development : test = train : validation = 4 : 1</a:t>
            </a:r>
            <a:endParaRPr sz="2200"/>
          </a:p>
          <a:p>
            <a:pPr indent="0" lvl="0" marL="91440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a:p>
            <a:pPr indent="0" lvl="0" marL="0" rtl="0" algn="l">
              <a:lnSpc>
                <a:spcPct val="150000"/>
              </a:lnSpc>
              <a:spcBef>
                <a:spcPts val="0"/>
              </a:spcBef>
              <a:spcAft>
                <a:spcPts val="0"/>
              </a:spcAft>
              <a:buNone/>
            </a:pPr>
            <a:r>
              <a:t/>
            </a:r>
            <a:endParaRPr sz="2200"/>
          </a:p>
          <a:p>
            <a:pPr indent="0" lvl="0" marL="457200" rtl="0" algn="l">
              <a:lnSpc>
                <a:spcPct val="150000"/>
              </a:lnSpc>
              <a:spcBef>
                <a:spcPts val="0"/>
              </a:spcBef>
              <a:spcAft>
                <a:spcPts val="0"/>
              </a:spcAft>
              <a:buNone/>
            </a:pPr>
            <a:r>
              <a:t/>
            </a:r>
            <a:endParaRPr sz="2200"/>
          </a:p>
        </p:txBody>
      </p:sp>
      <p:sp>
        <p:nvSpPr>
          <p:cNvPr id="318" name="Google Shape;318;g214c0cfe065_0_29"/>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19" name="Google Shape;319;g214c0cfe065_0_29"/>
          <p:cNvPicPr preferRelativeResize="0"/>
          <p:nvPr/>
        </p:nvPicPr>
        <p:blipFill>
          <a:blip r:embed="rId3">
            <a:alphaModFix/>
          </a:blip>
          <a:stretch>
            <a:fillRect/>
          </a:stretch>
        </p:blipFill>
        <p:spPr>
          <a:xfrm>
            <a:off x="2282763" y="3904455"/>
            <a:ext cx="7627775" cy="2792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2022-08-30T20:58:13Z</dcterms:created>
  <dc:creator>Sd Hd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