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Play"/>
      <p:regular r:id="rId30"/>
      <p:bold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F26B43"/>
          </p15:clr>
        </p15:guide>
        <p15:guide id="2" orient="horz" pos="2160">
          <p15:clr>
            <a:srgbClr val="A4A3A4"/>
          </p15:clr>
        </p15:guide>
      </p15:sldGuideLst>
    </p:ext>
    <p:ext uri="http://customooxmlschemas.google.com/">
      <go:slidesCustomData xmlns:go="http://customooxmlschemas.google.com/" r:id="rId34" roundtripDataSignature="AMtx7mhz2WwL4pWXcZ/rL0za/eYNir/+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D4500B-03A6-4768-A17F-D86837F4BC2A}">
  <a:tblStyle styleId="{5ED4500B-03A6-4768-A17F-D86837F4BC2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4"/>
          </a:solidFill>
        </a:fill>
      </a:tcStyle>
    </a:wholeTbl>
    <a:band1H>
      <a:tcTxStyle/>
      <a:tcStyle>
        <a:fill>
          <a:solidFill>
            <a:srgbClr val="E0E0E9"/>
          </a:solidFill>
        </a:fill>
      </a:tcStyle>
    </a:band1H>
    <a:band2H>
      <a:tcTxStyle/>
    </a:band2H>
    <a:band1V>
      <a:tcTxStyle/>
      <a:tcStyle>
        <a:fill>
          <a:solidFill>
            <a:srgbClr val="E0E0E9"/>
          </a:solidFill>
        </a:fill>
      </a:tcStyle>
    </a:band1V>
    <a:band2V>
      <a:tcTxStyle/>
    </a:band2V>
    <a:lastCol>
      <a:tcTxStyle b="on" i="off">
        <a:font>
          <a:latin typeface="Gill Sans MT"/>
          <a:ea typeface="Gill Sans MT"/>
          <a:cs typeface="Gill Sans MT"/>
        </a:font>
        <a:schemeClr val="lt1"/>
      </a:tcTxStyle>
      <a:tcStyle>
        <a:fill>
          <a:solidFill>
            <a:schemeClr val="accent5"/>
          </a:solidFill>
        </a:fill>
      </a:tcStyle>
    </a:lastCol>
    <a:firstCol>
      <a:tcTxStyle b="on" i="off">
        <a:font>
          <a:latin typeface="Gill Sans MT"/>
          <a:ea typeface="Gill Sans MT"/>
          <a:cs typeface="Gill Sans MT"/>
        </a:font>
        <a:schemeClr val="lt1"/>
      </a:tcTxStyle>
      <a:tcStyle>
        <a:fill>
          <a:solidFill>
            <a:schemeClr val="accent5"/>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bold.fntdata"/><Relationship Id="rId30" Type="http://schemas.openxmlformats.org/officeDocument/2006/relationships/font" Target="fonts/Play-regular.fntdata"/><Relationship Id="rId11" Type="http://schemas.openxmlformats.org/officeDocument/2006/relationships/slide" Target="slides/slide5.xml"/><Relationship Id="rId33" Type="http://schemas.openxmlformats.org/officeDocument/2006/relationships/font" Target="fonts/GillSans-bold.fntdata"/><Relationship Id="rId10" Type="http://schemas.openxmlformats.org/officeDocument/2006/relationships/slide" Target="slides/slide4.xml"/><Relationship Id="rId32"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6fa38a6d9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06fa38a6d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06fa38a6d9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06fa38a6d9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085a55f3c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085a55f3c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85a55f3c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2085a55f3c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85a55f3c7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85a55f3c7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085a55f3c7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5a88009f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5a88009f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215a88009f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5a88009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5a88009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215a88009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15a88009f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15a88009fc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15a88009fc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5a88009f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5a88009f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215a88009f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15a88009f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15a88009fc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15a88009fc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06fa38a6d9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06fa38a6d9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15" name="Shape 15"/>
        <p:cNvGrpSpPr/>
        <p:nvPr/>
      </p:nvGrpSpPr>
      <p:grpSpPr>
        <a:xfrm>
          <a:off x="0" y="0"/>
          <a:ext cx="0" cy="0"/>
          <a:chOff x="0" y="0"/>
          <a:chExt cx="0" cy="0"/>
        </a:xfrm>
      </p:grpSpPr>
      <p:sp>
        <p:nvSpPr>
          <p:cNvPr id="16" name="Google Shape;16;p16"/>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p:nvPr>
            <p:ph idx="2" type="pic"/>
          </p:nvPr>
        </p:nvSpPr>
        <p:spPr>
          <a:xfrm>
            <a:off x="0" y="0"/>
            <a:ext cx="7452360" cy="6858000"/>
          </a:xfrm>
          <a:prstGeom prst="rect">
            <a:avLst/>
          </a:prstGeom>
          <a:solidFill>
            <a:schemeClr val="accent5"/>
          </a:solidFill>
          <a:ln>
            <a:noFill/>
          </a:ln>
        </p:spPr>
      </p:sp>
      <p:sp>
        <p:nvSpPr>
          <p:cNvPr id="18" name="Google Shape;18;p16"/>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9" name="Google Shape;19;p16"/>
          <p:cNvGrpSpPr/>
          <p:nvPr/>
        </p:nvGrpSpPr>
        <p:grpSpPr>
          <a:xfrm rot="5400000">
            <a:off x="10835022" y="5500185"/>
            <a:ext cx="828358" cy="828358"/>
            <a:chOff x="10462536" y="1408249"/>
            <a:chExt cx="828358" cy="828358"/>
          </a:xfrm>
        </p:grpSpPr>
        <p:sp>
          <p:nvSpPr>
            <p:cNvPr id="20" name="Google Shape;20;p16"/>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6"/>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2" name="Google Shape;22;p16"/>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bg>
      <p:bgPr>
        <a:solidFill>
          <a:schemeClr val="dk1"/>
        </a:solidFill>
      </p:bgPr>
    </p:bg>
    <p:spTree>
      <p:nvGrpSpPr>
        <p:cNvPr id="128" name="Shape 128"/>
        <p:cNvGrpSpPr/>
        <p:nvPr/>
      </p:nvGrpSpPr>
      <p:grpSpPr>
        <a:xfrm>
          <a:off x="0" y="0"/>
          <a:ext cx="0" cy="0"/>
          <a:chOff x="0" y="0"/>
          <a:chExt cx="0" cy="0"/>
        </a:xfrm>
      </p:grpSpPr>
      <p:sp>
        <p:nvSpPr>
          <p:cNvPr id="129" name="Google Shape;129;p25"/>
          <p:cNvSpPr/>
          <p:nvPr>
            <p:ph idx="2" type="pic"/>
          </p:nvPr>
        </p:nvSpPr>
        <p:spPr>
          <a:xfrm>
            <a:off x="0" y="0"/>
            <a:ext cx="12192000" cy="6858000"/>
          </a:xfrm>
          <a:prstGeom prst="rect">
            <a:avLst/>
          </a:prstGeom>
          <a:solidFill>
            <a:schemeClr val="dk2"/>
          </a:solidFill>
          <a:ln>
            <a:noFill/>
          </a:ln>
        </p:spPr>
      </p:sp>
      <p:sp>
        <p:nvSpPr>
          <p:cNvPr id="130" name="Google Shape;130;p25"/>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31" name="Google Shape;131;p25"/>
          <p:cNvSpPr txBox="1"/>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132" name="Shape 132"/>
        <p:cNvGrpSpPr/>
        <p:nvPr/>
      </p:nvGrpSpPr>
      <p:grpSpPr>
        <a:xfrm>
          <a:off x="0" y="0"/>
          <a:ext cx="0" cy="0"/>
          <a:chOff x="0" y="0"/>
          <a:chExt cx="0" cy="0"/>
        </a:xfrm>
      </p:grpSpPr>
      <p:sp>
        <p:nvSpPr>
          <p:cNvPr id="133" name="Google Shape;133;p26"/>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4" name="Google Shape;134;p26"/>
          <p:cNvGrpSpPr/>
          <p:nvPr/>
        </p:nvGrpSpPr>
        <p:grpSpPr>
          <a:xfrm>
            <a:off x="10708081" y="4012605"/>
            <a:ext cx="897877" cy="934082"/>
            <a:chOff x="5129684" y="1232940"/>
            <a:chExt cx="897877" cy="934082"/>
          </a:xfrm>
        </p:grpSpPr>
        <p:sp>
          <p:nvSpPr>
            <p:cNvPr id="135" name="Google Shape;135;p26"/>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6" name="Google Shape;136;p26"/>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7" name="Google Shape;137;p26"/>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38" name="Google Shape;138;p26"/>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9" name="Google Shape;139;p26"/>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26"/>
          <p:cNvSpPr/>
          <p:nvPr>
            <p:ph idx="2" type="pic"/>
          </p:nvPr>
        </p:nvSpPr>
        <p:spPr>
          <a:xfrm>
            <a:off x="5535809" y="656633"/>
            <a:ext cx="5132388" cy="5132388"/>
          </a:xfrm>
          <a:prstGeom prst="rect">
            <a:avLst/>
          </a:prstGeom>
          <a:solidFill>
            <a:schemeClr val="accent5"/>
          </a:solidFill>
          <a:ln>
            <a:noFill/>
          </a:ln>
        </p:spPr>
      </p:sp>
      <p:sp>
        <p:nvSpPr>
          <p:cNvPr id="141" name="Google Shape;141;p2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44" name="Shape 144"/>
        <p:cNvGrpSpPr/>
        <p:nvPr/>
      </p:nvGrpSpPr>
      <p:grpSpPr>
        <a:xfrm>
          <a:off x="0" y="0"/>
          <a:ext cx="0" cy="0"/>
          <a:chOff x="0" y="0"/>
          <a:chExt cx="0" cy="0"/>
        </a:xfrm>
      </p:grpSpPr>
      <p:sp>
        <p:nvSpPr>
          <p:cNvPr id="145" name="Google Shape;145;p27"/>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7"/>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47" name="Google Shape;147;p27"/>
          <p:cNvSpPr/>
          <p:nvPr>
            <p:ph idx="2" type="pic"/>
          </p:nvPr>
        </p:nvSpPr>
        <p:spPr>
          <a:xfrm>
            <a:off x="6556248" y="548640"/>
            <a:ext cx="5084064" cy="2880360"/>
          </a:xfrm>
          <a:prstGeom prst="rect">
            <a:avLst/>
          </a:prstGeom>
          <a:solidFill>
            <a:schemeClr val="accent5"/>
          </a:solidFill>
          <a:ln>
            <a:noFill/>
          </a:ln>
        </p:spPr>
      </p:sp>
      <p:sp>
        <p:nvSpPr>
          <p:cNvPr id="148" name="Google Shape;148;p27"/>
          <p:cNvSpPr/>
          <p:nvPr>
            <p:ph idx="3" type="pic"/>
          </p:nvPr>
        </p:nvSpPr>
        <p:spPr>
          <a:xfrm>
            <a:off x="6556248" y="3429000"/>
            <a:ext cx="5084064" cy="2880360"/>
          </a:xfrm>
          <a:prstGeom prst="rect">
            <a:avLst/>
          </a:prstGeom>
          <a:solidFill>
            <a:schemeClr val="accent5"/>
          </a:solidFill>
          <a:ln>
            <a:noFill/>
          </a:ln>
        </p:spPr>
      </p:sp>
      <p:grpSp>
        <p:nvGrpSpPr>
          <p:cNvPr id="149" name="Google Shape;149;p27"/>
          <p:cNvGrpSpPr/>
          <p:nvPr/>
        </p:nvGrpSpPr>
        <p:grpSpPr>
          <a:xfrm>
            <a:off x="11030092" y="-213201"/>
            <a:ext cx="1708815" cy="1705831"/>
            <a:chOff x="11030092" y="-213201"/>
            <a:chExt cx="1708815" cy="1705831"/>
          </a:xfrm>
        </p:grpSpPr>
        <p:sp>
          <p:nvSpPr>
            <p:cNvPr id="150" name="Google Shape;150;p27"/>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27"/>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27"/>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grpSp>
        <p:nvGrpSpPr>
          <p:cNvPr id="153" name="Google Shape;153;p27"/>
          <p:cNvGrpSpPr/>
          <p:nvPr/>
        </p:nvGrpSpPr>
        <p:grpSpPr>
          <a:xfrm>
            <a:off x="577658" y="5511950"/>
            <a:ext cx="828358" cy="828358"/>
            <a:chOff x="10462536" y="1408249"/>
            <a:chExt cx="828358" cy="828358"/>
          </a:xfrm>
        </p:grpSpPr>
        <p:sp>
          <p:nvSpPr>
            <p:cNvPr id="154" name="Google Shape;154;p27"/>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5" name="Google Shape;155;p27"/>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56" name="Google Shape;156;p2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27"/>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p28"/>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8"/>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3" name="Google Shape;163;p2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8"/>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7" name="Google Shape;167;p28"/>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8" name="Google Shape;168;p28"/>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69" name="Google Shape;169;p28"/>
          <p:cNvGrpSpPr/>
          <p:nvPr/>
        </p:nvGrpSpPr>
        <p:grpSpPr>
          <a:xfrm>
            <a:off x="1292493" y="4299807"/>
            <a:ext cx="2083885" cy="2083885"/>
            <a:chOff x="4842143" y="3556857"/>
            <a:chExt cx="2083885" cy="2083885"/>
          </a:xfrm>
        </p:grpSpPr>
        <p:sp>
          <p:nvSpPr>
            <p:cNvPr id="170" name="Google Shape;170;p2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2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2" name="Google Shape;172;p2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3" name="Google Shape;173;p2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29"/>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76" name="Google Shape;176;p29"/>
          <p:cNvGrpSpPr/>
          <p:nvPr/>
        </p:nvGrpSpPr>
        <p:grpSpPr>
          <a:xfrm>
            <a:off x="233344" y="5384019"/>
            <a:ext cx="828357" cy="828357"/>
            <a:chOff x="2895711" y="1234487"/>
            <a:chExt cx="828357" cy="828357"/>
          </a:xfrm>
        </p:grpSpPr>
        <p:sp>
          <p:nvSpPr>
            <p:cNvPr id="177" name="Google Shape;177;p29"/>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8" name="Google Shape;178;p29"/>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79" name="Google Shape;179;p29"/>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9"/>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9"/>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p2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grpSp>
        <p:nvGrpSpPr>
          <p:cNvPr id="190" name="Google Shape;190;p31"/>
          <p:cNvGrpSpPr/>
          <p:nvPr/>
        </p:nvGrpSpPr>
        <p:grpSpPr>
          <a:xfrm>
            <a:off x="4752748" y="4823504"/>
            <a:ext cx="1656714" cy="1656714"/>
            <a:chOff x="2481534" y="2139594"/>
            <a:chExt cx="1656714" cy="1656714"/>
          </a:xfrm>
        </p:grpSpPr>
        <p:sp>
          <p:nvSpPr>
            <p:cNvPr id="191" name="Google Shape;191;p31"/>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2" name="Google Shape;192;p31"/>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93" name="Google Shape;193;p31"/>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1"/>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95" name="Google Shape;195;p31"/>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96" name="Google Shape;196;p3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3" name="Shape 23"/>
        <p:cNvGrpSpPr/>
        <p:nvPr/>
      </p:nvGrpSpPr>
      <p:grpSpPr>
        <a:xfrm>
          <a:off x="0" y="0"/>
          <a:ext cx="0" cy="0"/>
          <a:chOff x="0" y="0"/>
          <a:chExt cx="0" cy="0"/>
        </a:xfrm>
      </p:grpSpPr>
      <p:sp>
        <p:nvSpPr>
          <p:cNvPr id="24" name="Google Shape;24;p17"/>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7"/>
          <p:cNvSpPr/>
          <p:nvPr>
            <p:ph idx="2" type="pic"/>
          </p:nvPr>
        </p:nvSpPr>
        <p:spPr>
          <a:xfrm>
            <a:off x="5208928" y="1596771"/>
            <a:ext cx="3448558" cy="3448558"/>
          </a:xfrm>
          <a:prstGeom prst="rect">
            <a:avLst/>
          </a:prstGeom>
          <a:solidFill>
            <a:schemeClr val="accent5"/>
          </a:solidFill>
          <a:ln>
            <a:noFill/>
          </a:ln>
        </p:spPr>
      </p:sp>
      <p:sp>
        <p:nvSpPr>
          <p:cNvPr id="27" name="Google Shape;27;p17"/>
          <p:cNvSpPr/>
          <p:nvPr>
            <p:ph idx="3" type="pic"/>
          </p:nvPr>
        </p:nvSpPr>
        <p:spPr>
          <a:xfrm>
            <a:off x="8918575" y="596392"/>
            <a:ext cx="2263776" cy="2263776"/>
          </a:xfrm>
          <a:prstGeom prst="rect">
            <a:avLst/>
          </a:prstGeom>
          <a:solidFill>
            <a:schemeClr val="accent5"/>
          </a:solidFill>
          <a:ln>
            <a:noFill/>
          </a:ln>
        </p:spPr>
      </p:sp>
      <p:sp>
        <p:nvSpPr>
          <p:cNvPr id="28" name="Google Shape;28;p17"/>
          <p:cNvSpPr/>
          <p:nvPr>
            <p:ph idx="4" type="pic"/>
          </p:nvPr>
        </p:nvSpPr>
        <p:spPr>
          <a:xfrm>
            <a:off x="9091612" y="3324733"/>
            <a:ext cx="2936876" cy="2936876"/>
          </a:xfrm>
          <a:prstGeom prst="rect">
            <a:avLst/>
          </a:prstGeom>
          <a:solidFill>
            <a:schemeClr val="accent5"/>
          </a:solidFill>
          <a:ln>
            <a:noFill/>
          </a:ln>
        </p:spPr>
      </p:sp>
      <p:sp>
        <p:nvSpPr>
          <p:cNvPr id="29" name="Google Shape;29;p1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7"/>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33" name="Google Shape;33;p17"/>
          <p:cNvGrpSpPr/>
          <p:nvPr/>
        </p:nvGrpSpPr>
        <p:grpSpPr>
          <a:xfrm>
            <a:off x="5585919" y="5592565"/>
            <a:ext cx="828358" cy="828358"/>
            <a:chOff x="3393179" y="4841987"/>
            <a:chExt cx="828358" cy="828358"/>
          </a:xfrm>
        </p:grpSpPr>
        <p:sp>
          <p:nvSpPr>
            <p:cNvPr id="34" name="Google Shape;34;p17"/>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 name="Google Shape;35;p17"/>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36" name="Shape 36"/>
        <p:cNvGrpSpPr/>
        <p:nvPr/>
      </p:nvGrpSpPr>
      <p:grpSpPr>
        <a:xfrm>
          <a:off x="0" y="0"/>
          <a:ext cx="0" cy="0"/>
          <a:chOff x="0" y="0"/>
          <a:chExt cx="0" cy="0"/>
        </a:xfrm>
      </p:grpSpPr>
      <p:sp>
        <p:nvSpPr>
          <p:cNvPr id="37" name="Google Shape;37;p18"/>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p:nvPr>
            <p:ph idx="2" type="pic"/>
          </p:nvPr>
        </p:nvSpPr>
        <p:spPr>
          <a:xfrm>
            <a:off x="0" y="0"/>
            <a:ext cx="3054096" cy="3776472"/>
          </a:xfrm>
          <a:prstGeom prst="rect">
            <a:avLst/>
          </a:prstGeom>
          <a:solidFill>
            <a:schemeClr val="accent5"/>
          </a:solidFill>
          <a:ln>
            <a:noFill/>
          </a:ln>
        </p:spPr>
      </p:sp>
      <p:sp>
        <p:nvSpPr>
          <p:cNvPr id="39" name="Google Shape;39;p18"/>
          <p:cNvSpPr/>
          <p:nvPr>
            <p:ph idx="3" type="pic"/>
          </p:nvPr>
        </p:nvSpPr>
        <p:spPr>
          <a:xfrm>
            <a:off x="3054096" y="0"/>
            <a:ext cx="3054096" cy="3776472"/>
          </a:xfrm>
          <a:prstGeom prst="rect">
            <a:avLst/>
          </a:prstGeom>
          <a:solidFill>
            <a:schemeClr val="accent5"/>
          </a:solidFill>
          <a:ln>
            <a:noFill/>
          </a:ln>
        </p:spPr>
      </p:sp>
      <p:sp>
        <p:nvSpPr>
          <p:cNvPr id="40" name="Google Shape;40;p18"/>
          <p:cNvSpPr/>
          <p:nvPr>
            <p:ph idx="4" type="pic"/>
          </p:nvPr>
        </p:nvSpPr>
        <p:spPr>
          <a:xfrm>
            <a:off x="6083808" y="0"/>
            <a:ext cx="3054096" cy="3776472"/>
          </a:xfrm>
          <a:prstGeom prst="rect">
            <a:avLst/>
          </a:prstGeom>
          <a:solidFill>
            <a:schemeClr val="accent5"/>
          </a:solidFill>
          <a:ln>
            <a:noFill/>
          </a:ln>
        </p:spPr>
      </p:sp>
      <p:sp>
        <p:nvSpPr>
          <p:cNvPr id="41" name="Google Shape;41;p18"/>
          <p:cNvSpPr/>
          <p:nvPr>
            <p:ph idx="5" type="pic"/>
          </p:nvPr>
        </p:nvSpPr>
        <p:spPr>
          <a:xfrm>
            <a:off x="9137904" y="0"/>
            <a:ext cx="3054096" cy="3776472"/>
          </a:xfrm>
          <a:prstGeom prst="rect">
            <a:avLst/>
          </a:prstGeom>
          <a:solidFill>
            <a:schemeClr val="accent5"/>
          </a:solidFill>
          <a:ln>
            <a:noFill/>
          </a:ln>
        </p:spPr>
      </p:sp>
      <p:sp>
        <p:nvSpPr>
          <p:cNvPr id="42" name="Google Shape;42;p1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8"/>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bg>
      <p:bgPr>
        <a:solidFill>
          <a:schemeClr val="dk1"/>
        </a:solidFill>
      </p:bgPr>
    </p:bg>
    <p:spTree>
      <p:nvGrpSpPr>
        <p:cNvPr id="46" name="Shape 46"/>
        <p:cNvGrpSpPr/>
        <p:nvPr/>
      </p:nvGrpSpPr>
      <p:grpSpPr>
        <a:xfrm>
          <a:off x="0" y="0"/>
          <a:ext cx="0" cy="0"/>
          <a:chOff x="0" y="0"/>
          <a:chExt cx="0" cy="0"/>
        </a:xfrm>
      </p:grpSpPr>
      <p:sp>
        <p:nvSpPr>
          <p:cNvPr id="47" name="Google Shape;47;p19"/>
          <p:cNvSpPr/>
          <p:nvPr>
            <p:ph idx="2" type="pic"/>
          </p:nvPr>
        </p:nvSpPr>
        <p:spPr>
          <a:xfrm>
            <a:off x="0" y="0"/>
            <a:ext cx="12192000" cy="6858000"/>
          </a:xfrm>
          <a:prstGeom prst="rect">
            <a:avLst/>
          </a:prstGeom>
          <a:solidFill>
            <a:schemeClr val="accent5"/>
          </a:solidFill>
          <a:ln>
            <a:noFill/>
          </a:ln>
        </p:spPr>
      </p:sp>
      <p:sp>
        <p:nvSpPr>
          <p:cNvPr id="48" name="Google Shape;48;p1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19"/>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2" name="Google Shape;52;p19"/>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3" name="Google Shape;53;p19"/>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55" name="Shape 55"/>
        <p:cNvGrpSpPr/>
        <p:nvPr/>
      </p:nvGrpSpPr>
      <p:grpSpPr>
        <a:xfrm>
          <a:off x="0" y="0"/>
          <a:ext cx="0" cy="0"/>
          <a:chOff x="0" y="0"/>
          <a:chExt cx="0" cy="0"/>
        </a:xfrm>
      </p:grpSpPr>
      <p:grpSp>
        <p:nvGrpSpPr>
          <p:cNvPr id="56" name="Google Shape;56;p20"/>
          <p:cNvGrpSpPr/>
          <p:nvPr/>
        </p:nvGrpSpPr>
        <p:grpSpPr>
          <a:xfrm>
            <a:off x="100472" y="5036395"/>
            <a:ext cx="2083885" cy="2083885"/>
            <a:chOff x="4842143" y="3556857"/>
            <a:chExt cx="2083885" cy="2083885"/>
          </a:xfrm>
        </p:grpSpPr>
        <p:sp>
          <p:nvSpPr>
            <p:cNvPr id="57" name="Google Shape;57;p20"/>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8" name="Google Shape;58;p20"/>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20"/>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0" name="Google Shape;60;p20"/>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61" name="Google Shape;61;p20"/>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2" name="Google Shape;62;p2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3" name="Google Shape;63;p2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4" name="Google Shape;64;p20"/>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20"/>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20"/>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0"/>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0"/>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20"/>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74" name="Shape 74"/>
        <p:cNvGrpSpPr/>
        <p:nvPr/>
      </p:nvGrpSpPr>
      <p:grpSpPr>
        <a:xfrm>
          <a:off x="0" y="0"/>
          <a:ext cx="0" cy="0"/>
          <a:chOff x="0" y="0"/>
          <a:chExt cx="0" cy="0"/>
        </a:xfrm>
      </p:grpSpPr>
      <p:grpSp>
        <p:nvGrpSpPr>
          <p:cNvPr id="75" name="Google Shape;75;p21"/>
          <p:cNvGrpSpPr/>
          <p:nvPr/>
        </p:nvGrpSpPr>
        <p:grpSpPr>
          <a:xfrm>
            <a:off x="363888" y="5322560"/>
            <a:ext cx="1030305" cy="1030305"/>
            <a:chOff x="10240859" y="1436639"/>
            <a:chExt cx="1030305" cy="1030305"/>
          </a:xfrm>
        </p:grpSpPr>
        <p:sp>
          <p:nvSpPr>
            <p:cNvPr id="76" name="Google Shape;76;p21"/>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7" name="Google Shape;77;p21"/>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8" name="Google Shape;78;p21"/>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1"/>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80" name="Google Shape;80;p2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85" name="Shape 85"/>
        <p:cNvGrpSpPr/>
        <p:nvPr/>
      </p:nvGrpSpPr>
      <p:grpSpPr>
        <a:xfrm>
          <a:off x="0" y="0"/>
          <a:ext cx="0" cy="0"/>
          <a:chOff x="0" y="0"/>
          <a:chExt cx="0" cy="0"/>
        </a:xfrm>
      </p:grpSpPr>
      <p:sp>
        <p:nvSpPr>
          <p:cNvPr id="86" name="Google Shape;86;p22"/>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22"/>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2"/>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0" name="Google Shape;90;p22"/>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2"/>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22"/>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2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96" name="Shape 96"/>
        <p:cNvGrpSpPr/>
        <p:nvPr/>
      </p:nvGrpSpPr>
      <p:grpSpPr>
        <a:xfrm>
          <a:off x="0" y="0"/>
          <a:ext cx="0" cy="0"/>
          <a:chOff x="0" y="0"/>
          <a:chExt cx="0" cy="0"/>
        </a:xfrm>
      </p:grpSpPr>
      <p:sp>
        <p:nvSpPr>
          <p:cNvPr id="97" name="Google Shape;97;p23"/>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p:nvPr>
            <p:ph idx="2" type="pic"/>
          </p:nvPr>
        </p:nvSpPr>
        <p:spPr>
          <a:xfrm>
            <a:off x="0" y="0"/>
            <a:ext cx="12192000" cy="3776472"/>
          </a:xfrm>
          <a:prstGeom prst="rect">
            <a:avLst/>
          </a:prstGeom>
          <a:solidFill>
            <a:schemeClr val="accent5"/>
          </a:solidFill>
          <a:ln>
            <a:noFill/>
          </a:ln>
        </p:spPr>
      </p:sp>
      <p:sp>
        <p:nvSpPr>
          <p:cNvPr id="99" name="Google Shape;99;p23"/>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2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3"/>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104" name="Shape 104"/>
        <p:cNvGrpSpPr/>
        <p:nvPr/>
      </p:nvGrpSpPr>
      <p:grpSpPr>
        <a:xfrm>
          <a:off x="0" y="0"/>
          <a:ext cx="0" cy="0"/>
          <a:chOff x="0" y="0"/>
          <a:chExt cx="0" cy="0"/>
        </a:xfrm>
      </p:grpSpPr>
      <p:sp>
        <p:nvSpPr>
          <p:cNvPr id="105" name="Google Shape;105;p24"/>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24"/>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7" name="Google Shape;107;p24"/>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8" name="Google Shape;108;p24"/>
          <p:cNvGrpSpPr/>
          <p:nvPr/>
        </p:nvGrpSpPr>
        <p:grpSpPr>
          <a:xfrm>
            <a:off x="1763106" y="4294374"/>
            <a:ext cx="2083885" cy="2083885"/>
            <a:chOff x="4842143" y="3556857"/>
            <a:chExt cx="2083885" cy="2083885"/>
          </a:xfrm>
        </p:grpSpPr>
        <p:sp>
          <p:nvSpPr>
            <p:cNvPr id="109" name="Google Shape;109;p2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0" name="Google Shape;110;p2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1" name="Google Shape;111;p2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2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13" name="Google Shape;113;p24"/>
          <p:cNvSpPr/>
          <p:nvPr>
            <p:ph idx="2" type="pic"/>
          </p:nvPr>
        </p:nvSpPr>
        <p:spPr>
          <a:xfrm>
            <a:off x="1078992" y="1990724"/>
            <a:ext cx="1691640" cy="1435608"/>
          </a:xfrm>
          <a:prstGeom prst="rect">
            <a:avLst/>
          </a:prstGeom>
          <a:solidFill>
            <a:schemeClr val="accent5"/>
          </a:solidFill>
          <a:ln>
            <a:noFill/>
          </a:ln>
        </p:spPr>
      </p:sp>
      <p:sp>
        <p:nvSpPr>
          <p:cNvPr id="114" name="Google Shape;114;p24"/>
          <p:cNvSpPr/>
          <p:nvPr>
            <p:ph idx="3" type="pic"/>
          </p:nvPr>
        </p:nvSpPr>
        <p:spPr>
          <a:xfrm>
            <a:off x="3838384" y="1990724"/>
            <a:ext cx="1691640" cy="1435608"/>
          </a:xfrm>
          <a:prstGeom prst="rect">
            <a:avLst/>
          </a:prstGeom>
          <a:solidFill>
            <a:schemeClr val="accent5"/>
          </a:solidFill>
          <a:ln>
            <a:noFill/>
          </a:ln>
        </p:spPr>
      </p:sp>
      <p:sp>
        <p:nvSpPr>
          <p:cNvPr id="115" name="Google Shape;115;p24"/>
          <p:cNvSpPr/>
          <p:nvPr>
            <p:ph idx="4" type="pic"/>
          </p:nvPr>
        </p:nvSpPr>
        <p:spPr>
          <a:xfrm>
            <a:off x="6661976" y="1993392"/>
            <a:ext cx="1691640" cy="1435608"/>
          </a:xfrm>
          <a:prstGeom prst="rect">
            <a:avLst/>
          </a:prstGeom>
          <a:solidFill>
            <a:schemeClr val="accent5"/>
          </a:solidFill>
          <a:ln>
            <a:noFill/>
          </a:ln>
        </p:spPr>
      </p:sp>
      <p:sp>
        <p:nvSpPr>
          <p:cNvPr id="116" name="Google Shape;116;p24"/>
          <p:cNvSpPr/>
          <p:nvPr>
            <p:ph idx="5" type="pic"/>
          </p:nvPr>
        </p:nvSpPr>
        <p:spPr>
          <a:xfrm>
            <a:off x="9485568" y="1990724"/>
            <a:ext cx="1691640" cy="1435608"/>
          </a:xfrm>
          <a:prstGeom prst="rect">
            <a:avLst/>
          </a:prstGeom>
          <a:solidFill>
            <a:schemeClr val="accent5"/>
          </a:solidFill>
          <a:ln>
            <a:noFill/>
          </a:ln>
        </p:spPr>
      </p:sp>
      <p:sp>
        <p:nvSpPr>
          <p:cNvPr id="117" name="Google Shape;117;p24"/>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24"/>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24"/>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0" name="Google Shape;120;p24"/>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1" name="Google Shape;121;p24"/>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24"/>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24"/>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24"/>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2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2" name="Google Shape;12;p1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rgbClr val="A5A5A5"/>
                </a:solidFill>
                <a:latin typeface="Gill Sans"/>
                <a:ea typeface="Gill Sans"/>
                <a:cs typeface="Gill Sans"/>
                <a:sym typeface="Gill Sans"/>
              </a:defRPr>
            </a:lvl1pPr>
            <a:lvl2pPr indent="0" lvl="1" marL="0" marR="0" rtl="0" algn="r">
              <a:spcBef>
                <a:spcPts val="0"/>
              </a:spcBef>
              <a:buNone/>
              <a:defRPr b="0" i="0" sz="1000" u="none" cap="none" strike="noStrike">
                <a:solidFill>
                  <a:srgbClr val="A5A5A5"/>
                </a:solidFill>
                <a:latin typeface="Gill Sans"/>
                <a:ea typeface="Gill Sans"/>
                <a:cs typeface="Gill Sans"/>
                <a:sym typeface="Gill Sans"/>
              </a:defRPr>
            </a:lvl2pPr>
            <a:lvl3pPr indent="0" lvl="2" marL="0" marR="0" rtl="0" algn="r">
              <a:spcBef>
                <a:spcPts val="0"/>
              </a:spcBef>
              <a:buNone/>
              <a:defRPr b="0" i="0" sz="1000" u="none" cap="none" strike="noStrike">
                <a:solidFill>
                  <a:srgbClr val="A5A5A5"/>
                </a:solidFill>
                <a:latin typeface="Gill Sans"/>
                <a:ea typeface="Gill Sans"/>
                <a:cs typeface="Gill Sans"/>
                <a:sym typeface="Gill Sans"/>
              </a:defRPr>
            </a:lvl3pPr>
            <a:lvl4pPr indent="0" lvl="3" marL="0" marR="0" rtl="0" algn="r">
              <a:spcBef>
                <a:spcPts val="0"/>
              </a:spcBef>
              <a:buNone/>
              <a:defRPr b="0" i="0" sz="1000" u="none" cap="none" strike="noStrike">
                <a:solidFill>
                  <a:srgbClr val="A5A5A5"/>
                </a:solidFill>
                <a:latin typeface="Gill Sans"/>
                <a:ea typeface="Gill Sans"/>
                <a:cs typeface="Gill Sans"/>
                <a:sym typeface="Gill Sans"/>
              </a:defRPr>
            </a:lvl4pPr>
            <a:lvl5pPr indent="0" lvl="4" marL="0" marR="0" rtl="0" algn="r">
              <a:spcBef>
                <a:spcPts val="0"/>
              </a:spcBef>
              <a:buNone/>
              <a:defRPr b="0" i="0" sz="1000" u="none" cap="none" strike="noStrike">
                <a:solidFill>
                  <a:srgbClr val="A5A5A5"/>
                </a:solidFill>
                <a:latin typeface="Gill Sans"/>
                <a:ea typeface="Gill Sans"/>
                <a:cs typeface="Gill Sans"/>
                <a:sym typeface="Gill Sans"/>
              </a:defRPr>
            </a:lvl5pPr>
            <a:lvl6pPr indent="0" lvl="5" marL="0" marR="0" rtl="0" algn="r">
              <a:spcBef>
                <a:spcPts val="0"/>
              </a:spcBef>
              <a:buNone/>
              <a:defRPr b="0" i="0" sz="1000" u="none" cap="none" strike="noStrike">
                <a:solidFill>
                  <a:srgbClr val="A5A5A5"/>
                </a:solidFill>
                <a:latin typeface="Gill Sans"/>
                <a:ea typeface="Gill Sans"/>
                <a:cs typeface="Gill Sans"/>
                <a:sym typeface="Gill Sans"/>
              </a:defRPr>
            </a:lvl6pPr>
            <a:lvl7pPr indent="0" lvl="6" marL="0" marR="0" rtl="0" algn="r">
              <a:spcBef>
                <a:spcPts val="0"/>
              </a:spcBef>
              <a:buNone/>
              <a:defRPr b="0" i="0" sz="1000" u="none" cap="none" strike="noStrike">
                <a:solidFill>
                  <a:srgbClr val="A5A5A5"/>
                </a:solidFill>
                <a:latin typeface="Gill Sans"/>
                <a:ea typeface="Gill Sans"/>
                <a:cs typeface="Gill Sans"/>
                <a:sym typeface="Gill Sans"/>
              </a:defRPr>
            </a:lvl7pPr>
            <a:lvl8pPr indent="0" lvl="7" marL="0" marR="0" rtl="0" algn="r">
              <a:spcBef>
                <a:spcPts val="0"/>
              </a:spcBef>
              <a:buNone/>
              <a:defRPr b="0" i="0" sz="1000" u="none" cap="none" strike="noStrike">
                <a:solidFill>
                  <a:srgbClr val="A5A5A5"/>
                </a:solidFill>
                <a:latin typeface="Gill Sans"/>
                <a:ea typeface="Gill Sans"/>
                <a:cs typeface="Gill Sans"/>
                <a:sym typeface="Gill Sans"/>
              </a:defRPr>
            </a:lvl8pPr>
            <a:lvl9pPr indent="0" lvl="8" marL="0" marR="0" rtl="0" algn="r">
              <a:spcBef>
                <a:spcPts val="0"/>
              </a:spcBef>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19.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6.jpg"/><Relationship Id="rId5"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github.com/yichuang25/Forecasting-Project-Sales" TargetMode="External"/><Relationship Id="rId4" Type="http://schemas.openxmlformats.org/officeDocument/2006/relationships/hyperlink" Target="mailto:yichen.huang@columbia.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4.jpg"/><Relationship Id="rId5" Type="http://schemas.openxmlformats.org/officeDocument/2006/relationships/image" Target="../media/image14.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7566475" y="1051550"/>
            <a:ext cx="4326300" cy="23850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Online Sales Forecasting</a:t>
            </a:r>
            <a:endParaRPr/>
          </a:p>
        </p:txBody>
      </p:sp>
      <p:pic>
        <p:nvPicPr>
          <p:cNvPr descr="Data Points Digital background" id="205" name="Google Shape;205;p1"/>
          <p:cNvPicPr preferRelativeResize="0"/>
          <p:nvPr>
            <p:ph idx="2" type="pic"/>
          </p:nvPr>
        </p:nvPicPr>
        <p:blipFill rotWithShape="1">
          <a:blip r:embed="rId3">
            <a:alphaModFix/>
          </a:blip>
          <a:srcRect b="0" l="0" r="0" t="0"/>
          <a:stretch/>
        </p:blipFill>
        <p:spPr>
          <a:xfrm>
            <a:off x="0" y="0"/>
            <a:ext cx="7320875" cy="6857999"/>
          </a:xfrm>
          <a:prstGeom prst="rect">
            <a:avLst/>
          </a:prstGeom>
          <a:solidFill>
            <a:schemeClr val="accent5"/>
          </a:solidFill>
          <a:ln>
            <a:noFill/>
          </a:ln>
        </p:spPr>
      </p:pic>
      <p:sp>
        <p:nvSpPr>
          <p:cNvPr id="206" name="Google Shape;206;p1"/>
          <p:cNvSpPr txBox="1"/>
          <p:nvPr>
            <p:ph idx="1" type="body"/>
          </p:nvPr>
        </p:nvSpPr>
        <p:spPr>
          <a:xfrm>
            <a:off x="7566463" y="3784600"/>
            <a:ext cx="3565500" cy="1731900"/>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000"/>
              <a:buNone/>
            </a:pPr>
            <a:r>
              <a:rPr lang="en-US"/>
              <a:t>Haolong Liu</a:t>
            </a:r>
            <a:endParaRPr/>
          </a:p>
          <a:p>
            <a:pPr indent="-228600" lvl="0" marL="228600" rtl="0" algn="l">
              <a:lnSpc>
                <a:spcPct val="110000"/>
              </a:lnSpc>
              <a:spcBef>
                <a:spcPts val="0"/>
              </a:spcBef>
              <a:spcAft>
                <a:spcPts val="0"/>
              </a:spcAft>
              <a:buClr>
                <a:schemeClr val="lt1"/>
              </a:buClr>
              <a:buSzPts val="2000"/>
              <a:buNone/>
            </a:pPr>
            <a:r>
              <a:rPr lang="en-US"/>
              <a:t>Taichen Zhou</a:t>
            </a:r>
            <a:endParaRPr/>
          </a:p>
          <a:p>
            <a:pPr indent="-228600" lvl="0" marL="228600" rtl="0" algn="l">
              <a:lnSpc>
                <a:spcPct val="110000"/>
              </a:lnSpc>
              <a:spcBef>
                <a:spcPts val="0"/>
              </a:spcBef>
              <a:spcAft>
                <a:spcPts val="0"/>
              </a:spcAft>
              <a:buClr>
                <a:schemeClr val="lt1"/>
              </a:buClr>
              <a:buSzPts val="2000"/>
              <a:buNone/>
            </a:pPr>
            <a:r>
              <a:rPr lang="en-US"/>
              <a:t>Yichen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06fa38a6d9_0_54"/>
          <p:cNvSpPr txBox="1"/>
          <p:nvPr>
            <p:ph type="title"/>
          </p:nvPr>
        </p:nvSpPr>
        <p:spPr>
          <a:xfrm>
            <a:off x="550212" y="322550"/>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Monthly</a:t>
            </a:r>
            <a:r>
              <a:rPr lang="en-US"/>
              <a:t> Analysis (2010)</a:t>
            </a:r>
            <a:endParaRPr/>
          </a:p>
        </p:txBody>
      </p:sp>
      <p:sp>
        <p:nvSpPr>
          <p:cNvPr id="354" name="Google Shape;354;g206fa38a6d9_0_54"/>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55" name="Google Shape;355;g206fa38a6d9_0_54"/>
          <p:cNvPicPr preferRelativeResize="0"/>
          <p:nvPr/>
        </p:nvPicPr>
        <p:blipFill>
          <a:blip r:embed="rId3">
            <a:alphaModFix/>
          </a:blip>
          <a:stretch>
            <a:fillRect/>
          </a:stretch>
        </p:blipFill>
        <p:spPr>
          <a:xfrm>
            <a:off x="4574075" y="1104900"/>
            <a:ext cx="7451025" cy="2489200"/>
          </a:xfrm>
          <a:prstGeom prst="rect">
            <a:avLst/>
          </a:prstGeom>
          <a:noFill/>
          <a:ln>
            <a:noFill/>
          </a:ln>
        </p:spPr>
      </p:pic>
      <p:pic>
        <p:nvPicPr>
          <p:cNvPr id="356" name="Google Shape;356;g206fa38a6d9_0_54"/>
          <p:cNvPicPr preferRelativeResize="0"/>
          <p:nvPr/>
        </p:nvPicPr>
        <p:blipFill>
          <a:blip r:embed="rId4">
            <a:alphaModFix/>
          </a:blip>
          <a:stretch>
            <a:fillRect/>
          </a:stretch>
        </p:blipFill>
        <p:spPr>
          <a:xfrm>
            <a:off x="4574075" y="3806048"/>
            <a:ext cx="7451025" cy="2489198"/>
          </a:xfrm>
          <a:prstGeom prst="rect">
            <a:avLst/>
          </a:prstGeom>
          <a:noFill/>
          <a:ln>
            <a:noFill/>
          </a:ln>
        </p:spPr>
      </p:pic>
      <p:sp>
        <p:nvSpPr>
          <p:cNvPr id="357" name="Google Shape;357;g206fa38a6d9_0_54"/>
          <p:cNvSpPr txBox="1"/>
          <p:nvPr/>
        </p:nvSpPr>
        <p:spPr>
          <a:xfrm>
            <a:off x="179475" y="1105225"/>
            <a:ext cx="42696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From the Transaction Frequency by Month Chart, there is no significant difference or trend from January to December.</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From the Sales by Month Box Plot, the sales from September to December is significantly higher than rest of the year.</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Because the transaction frequency is about the same for each month, it is reasonable to conclude that the quantity of each order is higher from </a:t>
            </a:r>
            <a:r>
              <a:rPr lang="en-US" sz="2000">
                <a:solidFill>
                  <a:schemeClr val="lt1"/>
                </a:solidFill>
                <a:latin typeface="Gill Sans"/>
                <a:ea typeface="Gill Sans"/>
                <a:cs typeface="Gill Sans"/>
                <a:sym typeface="Gill Sans"/>
              </a:rPr>
              <a:t>September</a:t>
            </a:r>
            <a:r>
              <a:rPr lang="en-US" sz="2000">
                <a:solidFill>
                  <a:schemeClr val="lt1"/>
                </a:solidFill>
                <a:latin typeface="Gill Sans"/>
                <a:ea typeface="Gill Sans"/>
                <a:cs typeface="Gill Sans"/>
                <a:sym typeface="Gill Sans"/>
              </a:rPr>
              <a:t> to December.</a:t>
            </a:r>
            <a:endParaRPr sz="2000">
              <a:solidFill>
                <a:schemeClr val="lt1"/>
              </a:solidFill>
              <a:latin typeface="Gill Sans"/>
              <a:ea typeface="Gill Sans"/>
              <a:cs typeface="Gill Sans"/>
              <a:sym typeface="Gill Sans"/>
            </a:endParaRPr>
          </a:p>
        </p:txBody>
      </p:sp>
      <p:sp>
        <p:nvSpPr>
          <p:cNvPr id="358" name="Google Shape;358;g206fa38a6d9_0_54"/>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359" name="Google Shape;359;g206fa38a6d9_0_54"/>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Monthly Analysis (2010)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Weekday Analysis</a:t>
            </a:r>
            <a:endParaRPr/>
          </a:p>
        </p:txBody>
      </p:sp>
      <p:sp>
        <p:nvSpPr>
          <p:cNvPr id="365" name="Google Shape;365;p1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Weekday Analysis</a:t>
            </a:r>
            <a:endParaRPr/>
          </a:p>
        </p:txBody>
      </p:sp>
      <p:sp>
        <p:nvSpPr>
          <p:cNvPr id="366" name="Google Shape;366;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67" name="Google Shape;367;p11"/>
          <p:cNvPicPr preferRelativeResize="0"/>
          <p:nvPr/>
        </p:nvPicPr>
        <p:blipFill rotWithShape="1">
          <a:blip r:embed="rId3">
            <a:alphaModFix/>
          </a:blip>
          <a:srcRect b="7345" l="0" r="0" t="8423"/>
          <a:stretch/>
        </p:blipFill>
        <p:spPr>
          <a:xfrm>
            <a:off x="5014350" y="3807250"/>
            <a:ext cx="7155425" cy="2498541"/>
          </a:xfrm>
          <a:prstGeom prst="rect">
            <a:avLst/>
          </a:prstGeom>
          <a:noFill/>
          <a:ln>
            <a:noFill/>
          </a:ln>
        </p:spPr>
      </p:pic>
      <p:pic>
        <p:nvPicPr>
          <p:cNvPr id="368" name="Google Shape;368;p11"/>
          <p:cNvPicPr preferRelativeResize="0"/>
          <p:nvPr/>
        </p:nvPicPr>
        <p:blipFill rotWithShape="1">
          <a:blip r:embed="rId4">
            <a:alphaModFix/>
          </a:blip>
          <a:srcRect b="8170" l="0" r="209" t="7597"/>
          <a:stretch/>
        </p:blipFill>
        <p:spPr>
          <a:xfrm>
            <a:off x="5014350" y="1308700"/>
            <a:ext cx="7155425" cy="2503741"/>
          </a:xfrm>
          <a:prstGeom prst="rect">
            <a:avLst/>
          </a:prstGeom>
          <a:noFill/>
          <a:ln>
            <a:noFill/>
          </a:ln>
        </p:spPr>
      </p:pic>
      <p:sp>
        <p:nvSpPr>
          <p:cNvPr id="369" name="Google Shape;369;p11"/>
          <p:cNvSpPr txBox="1"/>
          <p:nvPr>
            <p:ph idx="1" type="body"/>
          </p:nvPr>
        </p:nvSpPr>
        <p:spPr>
          <a:xfrm>
            <a:off x="260425" y="1784825"/>
            <a:ext cx="4638300" cy="4308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From the </a:t>
            </a:r>
            <a:r>
              <a:rPr lang="en-US"/>
              <a:t>histogram</a:t>
            </a:r>
            <a:r>
              <a:rPr lang="en-US"/>
              <a:t> above, Thursday has the highest number of purchases and Sunday has the lowest.</a:t>
            </a:r>
            <a:endParaRPr/>
          </a:p>
          <a:p>
            <a:pPr indent="-342900" lvl="0" marL="457200" rtl="0" algn="l">
              <a:lnSpc>
                <a:spcPct val="110000"/>
              </a:lnSpc>
              <a:spcBef>
                <a:spcPts val="0"/>
              </a:spcBef>
              <a:spcAft>
                <a:spcPts val="0"/>
              </a:spcAft>
              <a:buSzPts val="1800"/>
              <a:buChar char="•"/>
            </a:pPr>
            <a:r>
              <a:rPr lang="en-US"/>
              <a:t>From the boxplot below, Sunday has the highest median of total sales.</a:t>
            </a:r>
            <a:endParaRPr/>
          </a:p>
          <a:p>
            <a:pPr indent="-342900" lvl="0" marL="457200" rtl="0" algn="l">
              <a:lnSpc>
                <a:spcPct val="110000"/>
              </a:lnSpc>
              <a:spcBef>
                <a:spcPts val="0"/>
              </a:spcBef>
              <a:spcAft>
                <a:spcPts val="0"/>
              </a:spcAft>
              <a:buSzPts val="1800"/>
              <a:buChar char="•"/>
            </a:pPr>
            <a:r>
              <a:rPr lang="en-US"/>
              <a:t>The data is </a:t>
            </a:r>
            <a:r>
              <a:rPr lang="en-US"/>
              <a:t>missing</a:t>
            </a:r>
            <a:r>
              <a:rPr lang="en-US"/>
              <a:t> for Saturday.</a:t>
            </a:r>
            <a:endParaRPr/>
          </a:p>
          <a:p>
            <a:pPr indent="-342900" lvl="0" marL="457200" rtl="0" algn="l">
              <a:lnSpc>
                <a:spcPct val="110000"/>
              </a:lnSpc>
              <a:spcBef>
                <a:spcPts val="0"/>
              </a:spcBef>
              <a:spcAft>
                <a:spcPts val="0"/>
              </a:spcAft>
              <a:buSzPts val="1800"/>
              <a:buChar char="•"/>
            </a:pPr>
            <a:r>
              <a:rPr lang="en-US"/>
              <a:t>We speculate that Sunday as the end of the week might be the best time for buyers to prepare for the upcoming weekday.</a:t>
            </a:r>
            <a:endParaRPr/>
          </a:p>
          <a:p>
            <a:pPr indent="-101600" lvl="0" marL="228600" rtl="0" algn="l">
              <a:lnSpc>
                <a:spcPct val="110000"/>
              </a:lnSpc>
              <a:spcBef>
                <a:spcPts val="0"/>
              </a:spcBef>
              <a:spcAft>
                <a:spcPts val="0"/>
              </a:spcAft>
              <a:buClr>
                <a:schemeClr val="lt1"/>
              </a:buClr>
              <a:buSzPts val="2000"/>
              <a:buNone/>
            </a:pPr>
            <a:r>
              <a:t/>
            </a:r>
            <a:endParaRPr/>
          </a:p>
        </p:txBody>
      </p:sp>
      <p:sp>
        <p:nvSpPr>
          <p:cNvPr id="370" name="Google Shape;370;p11"/>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06fa38a6d9_1_1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Daily Analysis</a:t>
            </a:r>
            <a:endParaRPr/>
          </a:p>
        </p:txBody>
      </p:sp>
      <p:sp>
        <p:nvSpPr>
          <p:cNvPr id="376" name="Google Shape;376;g206fa38a6d9_1_11"/>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Daily Analysis</a:t>
            </a:r>
            <a:endParaRPr/>
          </a:p>
        </p:txBody>
      </p:sp>
      <p:sp>
        <p:nvSpPr>
          <p:cNvPr id="377" name="Google Shape;377;g206fa38a6d9_1_11"/>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78" name="Google Shape;378;g206fa38a6d9_1_11"/>
          <p:cNvPicPr preferRelativeResize="0"/>
          <p:nvPr/>
        </p:nvPicPr>
        <p:blipFill>
          <a:blip r:embed="rId3">
            <a:alphaModFix/>
          </a:blip>
          <a:stretch>
            <a:fillRect/>
          </a:stretch>
        </p:blipFill>
        <p:spPr>
          <a:xfrm>
            <a:off x="152400" y="2033675"/>
            <a:ext cx="11887200" cy="3994952"/>
          </a:xfrm>
          <a:prstGeom prst="rect">
            <a:avLst/>
          </a:prstGeom>
          <a:noFill/>
          <a:ln>
            <a:noFill/>
          </a:ln>
        </p:spPr>
      </p:pic>
      <p:sp>
        <p:nvSpPr>
          <p:cNvPr id="379" name="Google Shape;379;g206fa38a6d9_1_11"/>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085a55f3c7_0_10"/>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Pre-m</a:t>
            </a:r>
            <a:r>
              <a:rPr lang="en-US"/>
              <a:t>odeling</a:t>
            </a:r>
            <a:endParaRPr/>
          </a:p>
        </p:txBody>
      </p:sp>
      <p:sp>
        <p:nvSpPr>
          <p:cNvPr id="385" name="Google Shape;385;g2085a55f3c7_0_10"/>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Pre-Modeling</a:t>
            </a:r>
            <a:endParaRPr/>
          </a:p>
        </p:txBody>
      </p:sp>
      <p:sp>
        <p:nvSpPr>
          <p:cNvPr id="386" name="Google Shape;386;g2085a55f3c7_0_10"/>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g2085a55f3c7_0_10"/>
          <p:cNvSpPr txBox="1"/>
          <p:nvPr>
            <p:ph idx="1" type="body"/>
          </p:nvPr>
        </p:nvSpPr>
        <p:spPr>
          <a:xfrm>
            <a:off x="260425" y="1784825"/>
            <a:ext cx="4638300" cy="4308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Before modeling, we did some analysis to the seasonality and trend of the original time-series dataset. </a:t>
            </a:r>
            <a:endParaRPr/>
          </a:p>
          <a:p>
            <a:pPr indent="-101600" lvl="0" marL="228600" rtl="0" algn="l">
              <a:lnSpc>
                <a:spcPct val="110000"/>
              </a:lnSpc>
              <a:spcBef>
                <a:spcPts val="0"/>
              </a:spcBef>
              <a:spcAft>
                <a:spcPts val="0"/>
              </a:spcAft>
              <a:buClr>
                <a:schemeClr val="lt1"/>
              </a:buClr>
              <a:buSzPts val="2000"/>
              <a:buNone/>
            </a:pPr>
            <a:r>
              <a:t/>
            </a:r>
            <a:endParaRPr/>
          </a:p>
        </p:txBody>
      </p:sp>
      <p:pic>
        <p:nvPicPr>
          <p:cNvPr id="388" name="Google Shape;388;g2085a55f3c7_0_10"/>
          <p:cNvPicPr preferRelativeResize="0"/>
          <p:nvPr/>
        </p:nvPicPr>
        <p:blipFill>
          <a:blip r:embed="rId3">
            <a:alphaModFix/>
          </a:blip>
          <a:stretch>
            <a:fillRect/>
          </a:stretch>
        </p:blipFill>
        <p:spPr>
          <a:xfrm>
            <a:off x="5153025" y="2199913"/>
            <a:ext cx="6684352" cy="3316675"/>
          </a:xfrm>
          <a:prstGeom prst="rect">
            <a:avLst/>
          </a:prstGeom>
          <a:noFill/>
          <a:ln>
            <a:noFill/>
          </a:ln>
        </p:spPr>
      </p:pic>
      <p:sp>
        <p:nvSpPr>
          <p:cNvPr id="389" name="Google Shape;389;g2085a55f3c7_0_10"/>
          <p:cNvSpPr txBox="1"/>
          <p:nvPr>
            <p:ph type="title"/>
          </p:nvPr>
        </p:nvSpPr>
        <p:spPr>
          <a:xfrm>
            <a:off x="5697225" y="1611275"/>
            <a:ext cx="5007300" cy="38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sz="2500"/>
              <a:t>Seasonal Decomposition - Hourly</a:t>
            </a:r>
            <a:endParaRPr sz="2500"/>
          </a:p>
        </p:txBody>
      </p:sp>
      <p:sp>
        <p:nvSpPr>
          <p:cNvPr id="390" name="Google Shape;390;g2085a55f3c7_0_10"/>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085a55f3c7_0_27"/>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Seasonal Decomposition - Daily</a:t>
            </a:r>
            <a:endParaRPr/>
          </a:p>
        </p:txBody>
      </p:sp>
      <p:sp>
        <p:nvSpPr>
          <p:cNvPr id="396" name="Google Shape;396;g2085a55f3c7_0_27"/>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Seasonal Decomposition - Daily</a:t>
            </a:r>
            <a:endParaRPr/>
          </a:p>
        </p:txBody>
      </p:sp>
      <p:sp>
        <p:nvSpPr>
          <p:cNvPr id="397" name="Google Shape;397;g2085a55f3c7_0_27"/>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98" name="Google Shape;398;g2085a55f3c7_0_27"/>
          <p:cNvPicPr preferRelativeResize="0"/>
          <p:nvPr/>
        </p:nvPicPr>
        <p:blipFill>
          <a:blip r:embed="rId3">
            <a:alphaModFix/>
          </a:blip>
          <a:stretch>
            <a:fillRect/>
          </a:stretch>
        </p:blipFill>
        <p:spPr>
          <a:xfrm>
            <a:off x="3307875" y="1881275"/>
            <a:ext cx="5792162" cy="4321137"/>
          </a:xfrm>
          <a:prstGeom prst="rect">
            <a:avLst/>
          </a:prstGeom>
          <a:noFill/>
          <a:ln>
            <a:noFill/>
          </a:ln>
        </p:spPr>
      </p:pic>
      <p:sp>
        <p:nvSpPr>
          <p:cNvPr id="399" name="Google Shape;399;g2085a55f3c7_0_27"/>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085a55f3c7_1_11"/>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ACF and PACF Analysis</a:t>
            </a:r>
            <a:endParaRPr/>
          </a:p>
        </p:txBody>
      </p:sp>
      <p:sp>
        <p:nvSpPr>
          <p:cNvPr id="406" name="Google Shape;406;g2085a55f3c7_1_11"/>
          <p:cNvSpPr txBox="1"/>
          <p:nvPr>
            <p:ph idx="1" type="body"/>
          </p:nvPr>
        </p:nvSpPr>
        <p:spPr>
          <a:xfrm>
            <a:off x="305325" y="2244750"/>
            <a:ext cx="3546300" cy="33906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From the graphs of ACF and PACF, two graphs seem to have geometric decay but no clear cut-off. So, we assume that ARIMA or SARIMAX model might be a good fit to this dataset.</a:t>
            </a:r>
            <a:endParaRPr/>
          </a:p>
        </p:txBody>
      </p:sp>
      <p:sp>
        <p:nvSpPr>
          <p:cNvPr id="407" name="Google Shape;407;g2085a55f3c7_1_11"/>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8" name="Google Shape;408;g2085a55f3c7_1_11"/>
          <p:cNvPicPr preferRelativeResize="0"/>
          <p:nvPr/>
        </p:nvPicPr>
        <p:blipFill>
          <a:blip r:embed="rId3">
            <a:alphaModFix/>
          </a:blip>
          <a:stretch>
            <a:fillRect/>
          </a:stretch>
        </p:blipFill>
        <p:spPr>
          <a:xfrm>
            <a:off x="3967013" y="2042298"/>
            <a:ext cx="7785423" cy="3945905"/>
          </a:xfrm>
          <a:prstGeom prst="rect">
            <a:avLst/>
          </a:prstGeom>
          <a:noFill/>
          <a:ln>
            <a:noFill/>
          </a:ln>
        </p:spPr>
      </p:pic>
      <p:sp>
        <p:nvSpPr>
          <p:cNvPr id="409" name="Google Shape;409;g2085a55f3c7_1_11"/>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10" name="Google Shape;410;g2085a55f3c7_1_11"/>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ACF and PACF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9"/>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Model - SARIMAX</a:t>
            </a:r>
            <a:endParaRPr/>
          </a:p>
        </p:txBody>
      </p:sp>
      <p:sp>
        <p:nvSpPr>
          <p:cNvPr id="416" name="Google Shape;416;p9"/>
          <p:cNvSpPr txBox="1"/>
          <p:nvPr>
            <p:ph idx="1" type="body"/>
          </p:nvPr>
        </p:nvSpPr>
        <p:spPr>
          <a:xfrm>
            <a:off x="550878" y="2113200"/>
            <a:ext cx="4800600" cy="39795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After using gridsearch for the best combination of (p,d,q), (4,1,4) yield the best result while the AIC and BIC in this case are still really high. When using this </a:t>
            </a:r>
            <a:r>
              <a:rPr lang="en-US"/>
              <a:t>model to predict the last 2 months of the dataset, mean absolute error is also high.</a:t>
            </a:r>
            <a:endParaRPr/>
          </a:p>
          <a:p>
            <a:pPr indent="-342900" lvl="0" marL="457200" rtl="0" algn="l">
              <a:lnSpc>
                <a:spcPct val="110000"/>
              </a:lnSpc>
              <a:spcBef>
                <a:spcPts val="0"/>
              </a:spcBef>
              <a:spcAft>
                <a:spcPts val="0"/>
              </a:spcAft>
              <a:buSzPts val="1800"/>
              <a:buChar char="•"/>
            </a:pPr>
            <a:r>
              <a:rPr lang="en-US"/>
              <a:t>So, we are considering to combine some of the hours to a longer time period to decrease some data scrambling.</a:t>
            </a:r>
            <a:endParaRPr/>
          </a:p>
          <a:p>
            <a:pPr indent="-342900" lvl="0" marL="457200" rtl="0" algn="l">
              <a:lnSpc>
                <a:spcPct val="110000"/>
              </a:lnSpc>
              <a:spcBef>
                <a:spcPts val="0"/>
              </a:spcBef>
              <a:spcAft>
                <a:spcPts val="0"/>
              </a:spcAft>
              <a:buSzPts val="1800"/>
              <a:buChar char="•"/>
            </a:pPr>
            <a:r>
              <a:rPr lang="en-US"/>
              <a:t>Also, more complex time-series models need to be implemented.</a:t>
            </a:r>
            <a:endParaRPr/>
          </a:p>
        </p:txBody>
      </p:sp>
      <p:sp>
        <p:nvSpPr>
          <p:cNvPr id="417" name="Google Shape;417;p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SARIMAX</a:t>
            </a:r>
            <a:endParaRPr/>
          </a:p>
        </p:txBody>
      </p:sp>
      <p:sp>
        <p:nvSpPr>
          <p:cNvPr id="418" name="Google Shape;418;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9"/>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pic>
        <p:nvPicPr>
          <p:cNvPr id="420" name="Google Shape;420;p9"/>
          <p:cNvPicPr preferRelativeResize="0"/>
          <p:nvPr/>
        </p:nvPicPr>
        <p:blipFill>
          <a:blip r:embed="rId3">
            <a:alphaModFix/>
          </a:blip>
          <a:stretch>
            <a:fillRect/>
          </a:stretch>
        </p:blipFill>
        <p:spPr>
          <a:xfrm>
            <a:off x="5528490" y="181475"/>
            <a:ext cx="6535722" cy="3247522"/>
          </a:xfrm>
          <a:prstGeom prst="rect">
            <a:avLst/>
          </a:prstGeom>
          <a:noFill/>
          <a:ln>
            <a:noFill/>
          </a:ln>
        </p:spPr>
      </p:pic>
      <p:pic>
        <p:nvPicPr>
          <p:cNvPr id="421" name="Google Shape;421;p9"/>
          <p:cNvPicPr preferRelativeResize="0"/>
          <p:nvPr/>
        </p:nvPicPr>
        <p:blipFill>
          <a:blip r:embed="rId4">
            <a:alphaModFix/>
          </a:blip>
          <a:stretch>
            <a:fillRect/>
          </a:stretch>
        </p:blipFill>
        <p:spPr>
          <a:xfrm>
            <a:off x="7529675" y="3581397"/>
            <a:ext cx="4534561" cy="27734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15a88009fc_0_7"/>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 GLM</a:t>
            </a:r>
            <a:endParaRPr/>
          </a:p>
        </p:txBody>
      </p:sp>
      <p:sp>
        <p:nvSpPr>
          <p:cNvPr id="428" name="Google Shape;428;g215a88009fc_0_7"/>
          <p:cNvSpPr txBox="1"/>
          <p:nvPr>
            <p:ph idx="1" type="body"/>
          </p:nvPr>
        </p:nvSpPr>
        <p:spPr>
          <a:xfrm>
            <a:off x="178850" y="1520825"/>
            <a:ext cx="4984200" cy="4766100"/>
          </a:xfrm>
          <a:prstGeom prst="rect">
            <a:avLst/>
          </a:prstGeom>
        </p:spPr>
        <p:txBody>
          <a:bodyPr anchorCtr="0" anchor="t" bIns="0" lIns="0" spcFirstLastPara="1" rIns="0" wrap="square" tIns="0">
            <a:noAutofit/>
          </a:bodyPr>
          <a:lstStyle/>
          <a:p>
            <a:pPr indent="-342900" lvl="0" marL="457200" rtl="0" algn="l">
              <a:lnSpc>
                <a:spcPct val="107916"/>
              </a:lnSpc>
              <a:spcBef>
                <a:spcPts val="300"/>
              </a:spcBef>
              <a:spcAft>
                <a:spcPts val="0"/>
              </a:spcAft>
              <a:buSzPts val="1800"/>
              <a:buChar char="•"/>
            </a:pPr>
            <a:r>
              <a:rPr lang="en-US"/>
              <a:t>Because GLM cannot handle date-time type data, quarter, month, day in the month, and weekday are extracted from the date. Also, the holiday days in the UK From 2009 to 2011 are marked for tracking the holiday season trend. Daily weather data collected by the weather station at Heathrow Airport are also implemented.</a:t>
            </a:r>
            <a:endParaRPr/>
          </a:p>
          <a:p>
            <a:pPr indent="-342900" lvl="0" marL="457200" rtl="0" algn="l">
              <a:lnSpc>
                <a:spcPct val="107916"/>
              </a:lnSpc>
              <a:spcBef>
                <a:spcPts val="0"/>
              </a:spcBef>
              <a:spcAft>
                <a:spcPts val="0"/>
              </a:spcAft>
              <a:buSzPts val="1800"/>
              <a:buChar char="•"/>
            </a:pPr>
            <a:r>
              <a:rPr lang="en-US"/>
              <a:t>After using OLS, Poisson, Gaussian, and Gamma regression in the GLM model to fit the data, the Poisson regression yields the best result.</a:t>
            </a:r>
            <a:endParaRPr/>
          </a:p>
        </p:txBody>
      </p:sp>
      <p:sp>
        <p:nvSpPr>
          <p:cNvPr id="429" name="Google Shape;429;g215a88009fc_0_7"/>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0" name="Google Shape;430;g215a88009fc_0_7"/>
          <p:cNvPicPr preferRelativeResize="0"/>
          <p:nvPr/>
        </p:nvPicPr>
        <p:blipFill>
          <a:blip r:embed="rId3">
            <a:alphaModFix/>
          </a:blip>
          <a:stretch>
            <a:fillRect/>
          </a:stretch>
        </p:blipFill>
        <p:spPr>
          <a:xfrm>
            <a:off x="8385775" y="3966875"/>
            <a:ext cx="3617174" cy="2747775"/>
          </a:xfrm>
          <a:prstGeom prst="rect">
            <a:avLst/>
          </a:prstGeom>
          <a:noFill/>
          <a:ln>
            <a:noFill/>
          </a:ln>
        </p:spPr>
      </p:pic>
      <p:pic>
        <p:nvPicPr>
          <p:cNvPr id="431" name="Google Shape;431;g215a88009fc_0_7"/>
          <p:cNvPicPr preferRelativeResize="0"/>
          <p:nvPr/>
        </p:nvPicPr>
        <p:blipFill>
          <a:blip r:embed="rId4">
            <a:alphaModFix/>
          </a:blip>
          <a:stretch>
            <a:fillRect/>
          </a:stretch>
        </p:blipFill>
        <p:spPr>
          <a:xfrm>
            <a:off x="5163050" y="549275"/>
            <a:ext cx="6839900" cy="3182820"/>
          </a:xfrm>
          <a:prstGeom prst="rect">
            <a:avLst/>
          </a:prstGeom>
          <a:noFill/>
          <a:ln>
            <a:noFill/>
          </a:ln>
        </p:spPr>
      </p:pic>
      <p:sp>
        <p:nvSpPr>
          <p:cNvPr id="432" name="Google Shape;432;g215a88009fc_0_7"/>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33" name="Google Shape;433;g215a88009fc_0_7"/>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GLM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15a88009fc_0_0"/>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 </a:t>
            </a:r>
            <a:endParaRPr/>
          </a:p>
        </p:txBody>
      </p:sp>
      <p:sp>
        <p:nvSpPr>
          <p:cNvPr id="440" name="Google Shape;440;g215a88009fc_0_0"/>
          <p:cNvSpPr txBox="1"/>
          <p:nvPr>
            <p:ph idx="1" type="body"/>
          </p:nvPr>
        </p:nvSpPr>
        <p:spPr>
          <a:xfrm>
            <a:off x="586544" y="1754225"/>
            <a:ext cx="5545200" cy="39795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The Facebook profit can make the </a:t>
            </a:r>
            <a:r>
              <a:rPr lang="en-US"/>
              <a:t>prediction</a:t>
            </a:r>
            <a:r>
              <a:rPr lang="en-US"/>
              <a:t> which very close to the true value by its ability to handle seasonality, holiday, trend, and errors</a:t>
            </a:r>
            <a:endParaRPr/>
          </a:p>
          <a:p>
            <a:pPr indent="-342900" lvl="0" marL="457200" rtl="0" algn="l">
              <a:spcBef>
                <a:spcPts val="0"/>
              </a:spcBef>
              <a:spcAft>
                <a:spcPts val="0"/>
              </a:spcAft>
              <a:buSzPts val="1800"/>
              <a:buChar char="●"/>
            </a:pPr>
            <a:r>
              <a:rPr lang="en-US"/>
              <a:t>After hyper-parameter </a:t>
            </a:r>
            <a:r>
              <a:rPr lang="en-US"/>
              <a:t>tuning</a:t>
            </a:r>
            <a:r>
              <a:rPr lang="en-US"/>
              <a:t>, the MAPE is close to 0.24606</a:t>
            </a:r>
            <a:endParaRPr/>
          </a:p>
          <a:p>
            <a:pPr indent="-342900" lvl="0" marL="457200" rtl="0" algn="l">
              <a:spcBef>
                <a:spcPts val="0"/>
              </a:spcBef>
              <a:spcAft>
                <a:spcPts val="0"/>
              </a:spcAft>
              <a:buSzPts val="1800"/>
              <a:buChar char="●"/>
            </a:pPr>
            <a:r>
              <a:rPr lang="en-US"/>
              <a:t>From the first plot, in the middle part the predicted value is close to the real-value</a:t>
            </a:r>
            <a:endParaRPr/>
          </a:p>
          <a:p>
            <a:pPr indent="-342900" lvl="0" marL="457200" rtl="0" algn="l">
              <a:spcBef>
                <a:spcPts val="0"/>
              </a:spcBef>
              <a:spcAft>
                <a:spcPts val="0"/>
              </a:spcAft>
              <a:buSzPts val="1800"/>
              <a:buChar char="●"/>
            </a:pPr>
            <a:r>
              <a:rPr lang="en-US"/>
              <a:t>The second figures shows the distribution of the error for each part of testing data</a:t>
            </a:r>
            <a:endParaRPr/>
          </a:p>
        </p:txBody>
      </p:sp>
      <p:sp>
        <p:nvSpPr>
          <p:cNvPr id="441" name="Google Shape;441;g215a88009fc_0_0"/>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42" name="Google Shape;442;g215a88009fc_0_0"/>
          <p:cNvPicPr preferRelativeResize="0"/>
          <p:nvPr/>
        </p:nvPicPr>
        <p:blipFill>
          <a:blip r:embed="rId3">
            <a:alphaModFix/>
          </a:blip>
          <a:stretch>
            <a:fillRect/>
          </a:stretch>
        </p:blipFill>
        <p:spPr>
          <a:xfrm>
            <a:off x="2826125" y="358975"/>
            <a:ext cx="3695151" cy="1057950"/>
          </a:xfrm>
          <a:prstGeom prst="rect">
            <a:avLst/>
          </a:prstGeom>
          <a:noFill/>
          <a:ln>
            <a:noFill/>
          </a:ln>
        </p:spPr>
      </p:pic>
      <p:pic>
        <p:nvPicPr>
          <p:cNvPr id="443" name="Google Shape;443;g215a88009fc_0_0"/>
          <p:cNvPicPr preferRelativeResize="0"/>
          <p:nvPr/>
        </p:nvPicPr>
        <p:blipFill>
          <a:blip r:embed="rId4">
            <a:alphaModFix/>
          </a:blip>
          <a:stretch>
            <a:fillRect/>
          </a:stretch>
        </p:blipFill>
        <p:spPr>
          <a:xfrm>
            <a:off x="6924675" y="358975"/>
            <a:ext cx="4229659" cy="3070025"/>
          </a:xfrm>
          <a:prstGeom prst="rect">
            <a:avLst/>
          </a:prstGeom>
          <a:noFill/>
          <a:ln>
            <a:noFill/>
          </a:ln>
        </p:spPr>
      </p:pic>
      <p:pic>
        <p:nvPicPr>
          <p:cNvPr id="444" name="Google Shape;444;g215a88009fc_0_0"/>
          <p:cNvPicPr preferRelativeResize="0"/>
          <p:nvPr/>
        </p:nvPicPr>
        <p:blipFill>
          <a:blip r:embed="rId5">
            <a:alphaModFix/>
          </a:blip>
          <a:stretch>
            <a:fillRect/>
          </a:stretch>
        </p:blipFill>
        <p:spPr>
          <a:xfrm>
            <a:off x="6924676" y="3536949"/>
            <a:ext cx="4229650" cy="3045353"/>
          </a:xfrm>
          <a:prstGeom prst="rect">
            <a:avLst/>
          </a:prstGeom>
          <a:noFill/>
          <a:ln>
            <a:noFill/>
          </a:ln>
        </p:spPr>
      </p:pic>
      <p:sp>
        <p:nvSpPr>
          <p:cNvPr id="445" name="Google Shape;445;g215a88009fc_0_0"/>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46" name="Google Shape;446;g215a88009fc_0_0"/>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Prophet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15a88009fc_0_28"/>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Model - </a:t>
            </a:r>
            <a:endParaRPr/>
          </a:p>
          <a:p>
            <a:pPr indent="0" lvl="0" marL="0" rtl="0" algn="l">
              <a:spcBef>
                <a:spcPts val="0"/>
              </a:spcBef>
              <a:spcAft>
                <a:spcPts val="0"/>
              </a:spcAft>
              <a:buNone/>
            </a:pPr>
            <a:r>
              <a:t/>
            </a:r>
            <a:endParaRPr/>
          </a:p>
        </p:txBody>
      </p:sp>
      <p:sp>
        <p:nvSpPr>
          <p:cNvPr id="453" name="Google Shape;453;g215a88009fc_0_28"/>
          <p:cNvSpPr txBox="1"/>
          <p:nvPr>
            <p:ph idx="1" type="body"/>
          </p:nvPr>
        </p:nvSpPr>
        <p:spPr>
          <a:xfrm>
            <a:off x="550875" y="2255650"/>
            <a:ext cx="6014400" cy="25626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The plot shows the trend, holidays, daily seasonality, weekly seasonality, and yearly seasonality.</a:t>
            </a:r>
            <a:endParaRPr/>
          </a:p>
          <a:p>
            <a:pPr indent="-342900" lvl="0" marL="457200" rtl="0" algn="l">
              <a:spcBef>
                <a:spcPts val="0"/>
              </a:spcBef>
              <a:spcAft>
                <a:spcPts val="0"/>
              </a:spcAft>
              <a:buSzPts val="1800"/>
              <a:buChar char="●"/>
            </a:pPr>
            <a:r>
              <a:rPr lang="en-US"/>
              <a:t>The yearly seasonality subplot shows the holiday season which also shows in the holiday subgraph.</a:t>
            </a:r>
            <a:endParaRPr/>
          </a:p>
          <a:p>
            <a:pPr indent="-342900" lvl="0" marL="457200" rtl="0" algn="l">
              <a:spcBef>
                <a:spcPts val="0"/>
              </a:spcBef>
              <a:spcAft>
                <a:spcPts val="0"/>
              </a:spcAft>
              <a:buSzPts val="1800"/>
              <a:buChar char="●"/>
            </a:pPr>
            <a:r>
              <a:rPr lang="en-US"/>
              <a:t>The weekly seasonality subplot shows the sales in every Saturday is low which is clearly shows in the data exploration stage.</a:t>
            </a:r>
            <a:endParaRPr/>
          </a:p>
        </p:txBody>
      </p:sp>
      <p:sp>
        <p:nvSpPr>
          <p:cNvPr id="454" name="Google Shape;454;g215a88009fc_0_28"/>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55" name="Google Shape;455;g215a88009fc_0_28"/>
          <p:cNvPicPr preferRelativeResize="0"/>
          <p:nvPr/>
        </p:nvPicPr>
        <p:blipFill>
          <a:blip r:embed="rId3">
            <a:alphaModFix/>
          </a:blip>
          <a:stretch>
            <a:fillRect/>
          </a:stretch>
        </p:blipFill>
        <p:spPr>
          <a:xfrm>
            <a:off x="2826125" y="358975"/>
            <a:ext cx="3695151" cy="1057950"/>
          </a:xfrm>
          <a:prstGeom prst="rect">
            <a:avLst/>
          </a:prstGeom>
          <a:noFill/>
          <a:ln>
            <a:noFill/>
          </a:ln>
        </p:spPr>
      </p:pic>
      <p:pic>
        <p:nvPicPr>
          <p:cNvPr id="456" name="Google Shape;456;g215a88009fc_0_28"/>
          <p:cNvPicPr preferRelativeResize="0"/>
          <p:nvPr/>
        </p:nvPicPr>
        <p:blipFill>
          <a:blip r:embed="rId4">
            <a:alphaModFix/>
          </a:blip>
          <a:stretch>
            <a:fillRect/>
          </a:stretch>
        </p:blipFill>
        <p:spPr>
          <a:xfrm>
            <a:off x="7732623" y="354888"/>
            <a:ext cx="3662509" cy="6148226"/>
          </a:xfrm>
          <a:prstGeom prst="rect">
            <a:avLst/>
          </a:prstGeom>
          <a:noFill/>
          <a:ln>
            <a:noFill/>
          </a:ln>
        </p:spPr>
      </p:pic>
      <p:sp>
        <p:nvSpPr>
          <p:cNvPr id="457" name="Google Shape;457;g215a88009fc_0_28"/>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58" name="Google Shape;458;g215a88009fc_0_28"/>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Prophet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title"/>
          </p:nvPr>
        </p:nvSpPr>
        <p:spPr>
          <a:xfrm>
            <a:off x="550864" y="29178"/>
            <a:ext cx="3565524" cy="86424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Agenda</a:t>
            </a:r>
            <a:endParaRPr/>
          </a:p>
        </p:txBody>
      </p:sp>
      <p:sp>
        <p:nvSpPr>
          <p:cNvPr id="212" name="Google Shape;212;p2"/>
          <p:cNvSpPr txBox="1"/>
          <p:nvPr>
            <p:ph idx="1" type="body"/>
          </p:nvPr>
        </p:nvSpPr>
        <p:spPr>
          <a:xfrm>
            <a:off x="550875" y="1023601"/>
            <a:ext cx="3565500" cy="506910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Problem and Business Value</a:t>
            </a:r>
            <a:endParaRPr/>
          </a:p>
          <a:p>
            <a:pPr indent="-228600" lvl="0" marL="228600" rtl="0" algn="l">
              <a:lnSpc>
                <a:spcPct val="110000"/>
              </a:lnSpc>
              <a:spcBef>
                <a:spcPts val="1800"/>
              </a:spcBef>
              <a:spcAft>
                <a:spcPts val="0"/>
              </a:spcAft>
              <a:buClr>
                <a:schemeClr val="lt1"/>
              </a:buClr>
              <a:buSzPts val="2000"/>
              <a:buNone/>
            </a:pPr>
            <a:r>
              <a:rPr lang="en-US"/>
              <a:t>Project Milestones and Timeline</a:t>
            </a:r>
            <a:endParaRPr/>
          </a:p>
          <a:p>
            <a:pPr indent="-228600" lvl="0" marL="228600" rtl="0" algn="l">
              <a:lnSpc>
                <a:spcPct val="110000"/>
              </a:lnSpc>
              <a:spcBef>
                <a:spcPts val="1800"/>
              </a:spcBef>
              <a:spcAft>
                <a:spcPts val="0"/>
              </a:spcAft>
              <a:buClr>
                <a:schemeClr val="lt1"/>
              </a:buClr>
              <a:buSzPts val="2000"/>
              <a:buNone/>
            </a:pPr>
            <a:r>
              <a:rPr lang="en-US"/>
              <a:t>Data Sources</a:t>
            </a:r>
            <a:endParaRPr/>
          </a:p>
          <a:p>
            <a:pPr indent="-228600" lvl="0" marL="228600" rtl="0" algn="l">
              <a:lnSpc>
                <a:spcPct val="110000"/>
              </a:lnSpc>
              <a:spcBef>
                <a:spcPts val="1800"/>
              </a:spcBef>
              <a:spcAft>
                <a:spcPts val="0"/>
              </a:spcAft>
              <a:buClr>
                <a:schemeClr val="lt1"/>
              </a:buClr>
              <a:buSzPts val="2000"/>
              <a:buNone/>
            </a:pPr>
            <a:r>
              <a:rPr lang="en-US"/>
              <a:t>Data Preprocessing</a:t>
            </a:r>
            <a:endParaRPr/>
          </a:p>
          <a:p>
            <a:pPr indent="-228600" lvl="0" marL="228600" rtl="0" algn="l">
              <a:lnSpc>
                <a:spcPct val="110000"/>
              </a:lnSpc>
              <a:spcBef>
                <a:spcPts val="1800"/>
              </a:spcBef>
              <a:spcAft>
                <a:spcPts val="0"/>
              </a:spcAft>
              <a:buClr>
                <a:schemeClr val="lt1"/>
              </a:buClr>
              <a:buSzPts val="2000"/>
              <a:buNone/>
            </a:pPr>
            <a:r>
              <a:rPr lang="en-US"/>
              <a:t>Data Analysis</a:t>
            </a:r>
            <a:endParaRPr/>
          </a:p>
          <a:p>
            <a:pPr indent="-228600" lvl="0" marL="228600" rtl="0" algn="l">
              <a:lnSpc>
                <a:spcPct val="110000"/>
              </a:lnSpc>
              <a:spcBef>
                <a:spcPts val="1800"/>
              </a:spcBef>
              <a:spcAft>
                <a:spcPts val="0"/>
              </a:spcAft>
              <a:buClr>
                <a:schemeClr val="lt1"/>
              </a:buClr>
              <a:buSzPts val="2000"/>
              <a:buNone/>
            </a:pPr>
            <a:r>
              <a:rPr lang="en-US"/>
              <a:t>Pre-Modeling</a:t>
            </a:r>
            <a:endParaRPr/>
          </a:p>
          <a:p>
            <a:pPr indent="-228600" lvl="0" marL="228600" rtl="0" algn="l">
              <a:lnSpc>
                <a:spcPct val="110000"/>
              </a:lnSpc>
              <a:spcBef>
                <a:spcPts val="1800"/>
              </a:spcBef>
              <a:spcAft>
                <a:spcPts val="0"/>
              </a:spcAft>
              <a:buClr>
                <a:schemeClr val="lt1"/>
              </a:buClr>
              <a:buSzPts val="2000"/>
              <a:buNone/>
            </a:pPr>
            <a:r>
              <a:rPr lang="en-US"/>
              <a:t>Model</a:t>
            </a:r>
            <a:endParaRPr/>
          </a:p>
          <a:p>
            <a:pPr indent="-228600" lvl="0" marL="228600" rtl="0" algn="l">
              <a:lnSpc>
                <a:spcPct val="110000"/>
              </a:lnSpc>
              <a:spcBef>
                <a:spcPts val="1800"/>
              </a:spcBef>
              <a:spcAft>
                <a:spcPts val="0"/>
              </a:spcAft>
              <a:buClr>
                <a:schemeClr val="lt1"/>
              </a:buClr>
              <a:buSzPts val="2000"/>
              <a:buNone/>
            </a:pPr>
            <a:r>
              <a:rPr lang="en-US"/>
              <a:t>Results</a:t>
            </a:r>
            <a:endParaRPr/>
          </a:p>
          <a:p>
            <a:pPr indent="-228600" lvl="0" marL="228600" rtl="0" algn="l">
              <a:lnSpc>
                <a:spcPct val="110000"/>
              </a:lnSpc>
              <a:spcBef>
                <a:spcPts val="1800"/>
              </a:spcBef>
              <a:spcAft>
                <a:spcPts val="0"/>
              </a:spcAft>
              <a:buClr>
                <a:schemeClr val="lt1"/>
              </a:buClr>
              <a:buSzPts val="2000"/>
              <a:buNone/>
            </a:pPr>
            <a:r>
              <a:rPr lang="en-US"/>
              <a:t>Challenges and Future Steps</a:t>
            </a:r>
            <a:endParaRPr/>
          </a:p>
          <a:p>
            <a:pPr indent="-228600" lvl="0" marL="228600" rtl="0" algn="l">
              <a:lnSpc>
                <a:spcPct val="110000"/>
              </a:lnSpc>
              <a:spcBef>
                <a:spcPts val="1800"/>
              </a:spcBef>
              <a:spcAft>
                <a:spcPts val="0"/>
              </a:spcAft>
              <a:buClr>
                <a:schemeClr val="lt1"/>
              </a:buClr>
              <a:buSzPts val="2000"/>
              <a:buNone/>
            </a:pPr>
            <a:r>
              <a:t/>
            </a:r>
            <a:endParaRPr/>
          </a:p>
        </p:txBody>
      </p:sp>
      <p:pic>
        <p:nvPicPr>
          <p:cNvPr descr="Digital Data" id="213" name="Google Shape;213;p2"/>
          <p:cNvPicPr preferRelativeResize="0"/>
          <p:nvPr>
            <p:ph idx="2" type="pic"/>
          </p:nvPr>
        </p:nvPicPr>
        <p:blipFill rotWithShape="1">
          <a:blip r:embed="rId3">
            <a:alphaModFix/>
          </a:blip>
          <a:srcRect b="0" l="0" r="0" t="0"/>
          <a:stretch/>
        </p:blipFill>
        <p:spPr>
          <a:xfrm>
            <a:off x="5208928" y="1596771"/>
            <a:ext cx="3448558" cy="3448558"/>
          </a:xfrm>
          <a:prstGeom prst="rect">
            <a:avLst/>
          </a:prstGeom>
          <a:solidFill>
            <a:schemeClr val="accent5"/>
          </a:solidFill>
          <a:ln>
            <a:noFill/>
          </a:ln>
        </p:spPr>
      </p:pic>
      <p:pic>
        <p:nvPicPr>
          <p:cNvPr descr="Data Points " id="214" name="Google Shape;214;p2"/>
          <p:cNvPicPr preferRelativeResize="0"/>
          <p:nvPr>
            <p:ph idx="3" type="pic"/>
          </p:nvPr>
        </p:nvPicPr>
        <p:blipFill rotWithShape="1">
          <a:blip r:embed="rId4">
            <a:alphaModFix/>
          </a:blip>
          <a:srcRect b="0" l="0" r="0" t="0"/>
          <a:stretch/>
        </p:blipFill>
        <p:spPr>
          <a:xfrm>
            <a:off x="8918575" y="596392"/>
            <a:ext cx="2263776" cy="2263776"/>
          </a:xfrm>
          <a:prstGeom prst="rect">
            <a:avLst/>
          </a:prstGeom>
          <a:solidFill>
            <a:schemeClr val="accent5"/>
          </a:solidFill>
          <a:ln>
            <a:noFill/>
          </a:ln>
        </p:spPr>
      </p:pic>
      <p:pic>
        <p:nvPicPr>
          <p:cNvPr descr="Data Background" id="215" name="Google Shape;215;p2"/>
          <p:cNvPicPr preferRelativeResize="0"/>
          <p:nvPr>
            <p:ph idx="4" type="pic"/>
          </p:nvPr>
        </p:nvPicPr>
        <p:blipFill rotWithShape="1">
          <a:blip r:embed="rId5">
            <a:alphaModFix/>
          </a:blip>
          <a:srcRect b="0" l="0" r="0" t="0"/>
          <a:stretch/>
        </p:blipFill>
        <p:spPr>
          <a:xfrm>
            <a:off x="9091612" y="3324733"/>
            <a:ext cx="2936876" cy="2936876"/>
          </a:xfrm>
          <a:prstGeom prst="rect">
            <a:avLst/>
          </a:prstGeom>
          <a:solidFill>
            <a:schemeClr val="accent5"/>
          </a:solidFill>
          <a:ln>
            <a:noFill/>
          </a:ln>
        </p:spPr>
      </p:pic>
      <p:sp>
        <p:nvSpPr>
          <p:cNvPr id="216" name="Google Shape;216;p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Agenda</a:t>
            </a:r>
            <a:endParaRPr/>
          </a:p>
        </p:txBody>
      </p:sp>
      <p:sp>
        <p:nvSpPr>
          <p:cNvPr id="217" name="Google Shape;217;p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a:t>
            </a:r>
            <a:r>
              <a:rPr lang="en-US"/>
              <a:t>, March 3, 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15a88009fc_0_14"/>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 </a:t>
            </a:r>
            <a:endParaRPr/>
          </a:p>
        </p:txBody>
      </p:sp>
      <p:sp>
        <p:nvSpPr>
          <p:cNvPr id="465" name="Google Shape;465;g215a88009fc_0_14"/>
          <p:cNvSpPr txBox="1"/>
          <p:nvPr>
            <p:ph idx="1" type="body"/>
          </p:nvPr>
        </p:nvSpPr>
        <p:spPr>
          <a:xfrm>
            <a:off x="314700" y="2105100"/>
            <a:ext cx="5354100" cy="26478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With application of neural networks, the accuracy of prediction by the model is higher than Facebook Prophet model</a:t>
            </a:r>
            <a:endParaRPr/>
          </a:p>
          <a:p>
            <a:pPr indent="-342900" lvl="0" marL="457200" rtl="0" algn="l">
              <a:spcBef>
                <a:spcPts val="0"/>
              </a:spcBef>
              <a:spcAft>
                <a:spcPts val="0"/>
              </a:spcAft>
              <a:buSzPts val="1800"/>
              <a:buChar char="●"/>
            </a:pPr>
            <a:r>
              <a:rPr lang="en-US"/>
              <a:t>From the box plot, the error for all part of testing data is lower than Prophet model, especially the second part, the medium is close to zero</a:t>
            </a:r>
            <a:endParaRPr/>
          </a:p>
        </p:txBody>
      </p:sp>
      <p:sp>
        <p:nvSpPr>
          <p:cNvPr id="466" name="Google Shape;466;g215a88009fc_0_14"/>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67" name="Google Shape;467;g215a88009fc_0_14"/>
          <p:cNvPicPr preferRelativeResize="0"/>
          <p:nvPr/>
        </p:nvPicPr>
        <p:blipFill>
          <a:blip r:embed="rId3">
            <a:alphaModFix/>
          </a:blip>
          <a:stretch>
            <a:fillRect/>
          </a:stretch>
        </p:blipFill>
        <p:spPr>
          <a:xfrm>
            <a:off x="2740349" y="511475"/>
            <a:ext cx="4622152" cy="792175"/>
          </a:xfrm>
          <a:prstGeom prst="rect">
            <a:avLst/>
          </a:prstGeom>
          <a:noFill/>
          <a:ln>
            <a:noFill/>
          </a:ln>
        </p:spPr>
      </p:pic>
      <p:pic>
        <p:nvPicPr>
          <p:cNvPr id="468" name="Google Shape;468;g215a88009fc_0_14"/>
          <p:cNvPicPr preferRelativeResize="0"/>
          <p:nvPr/>
        </p:nvPicPr>
        <p:blipFill>
          <a:blip r:embed="rId4">
            <a:alphaModFix/>
          </a:blip>
          <a:stretch>
            <a:fillRect/>
          </a:stretch>
        </p:blipFill>
        <p:spPr>
          <a:xfrm>
            <a:off x="5973550" y="1476663"/>
            <a:ext cx="6077400" cy="2104475"/>
          </a:xfrm>
          <a:prstGeom prst="rect">
            <a:avLst/>
          </a:prstGeom>
          <a:noFill/>
          <a:ln>
            <a:noFill/>
          </a:ln>
        </p:spPr>
      </p:pic>
      <p:pic>
        <p:nvPicPr>
          <p:cNvPr id="469" name="Google Shape;469;g215a88009fc_0_14"/>
          <p:cNvPicPr preferRelativeResize="0"/>
          <p:nvPr/>
        </p:nvPicPr>
        <p:blipFill>
          <a:blip r:embed="rId5">
            <a:alphaModFix/>
          </a:blip>
          <a:stretch>
            <a:fillRect/>
          </a:stretch>
        </p:blipFill>
        <p:spPr>
          <a:xfrm>
            <a:off x="7142706" y="3754162"/>
            <a:ext cx="3739093" cy="2710843"/>
          </a:xfrm>
          <a:prstGeom prst="rect">
            <a:avLst/>
          </a:prstGeom>
          <a:noFill/>
          <a:ln>
            <a:noFill/>
          </a:ln>
        </p:spPr>
      </p:pic>
      <p:sp>
        <p:nvSpPr>
          <p:cNvPr id="470" name="Google Shape;470;g215a88009fc_0_14"/>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71" name="Google Shape;471;g215a88009fc_0_14"/>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Neural Prophet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215a88009fc_0_43"/>
          <p:cNvSpPr txBox="1"/>
          <p:nvPr>
            <p:ph idx="1" type="body"/>
          </p:nvPr>
        </p:nvSpPr>
        <p:spPr>
          <a:xfrm>
            <a:off x="454700" y="2014463"/>
            <a:ext cx="5808900" cy="32583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The plot displays various trends, </a:t>
            </a:r>
            <a:r>
              <a:rPr lang="en-US"/>
              <a:t>including</a:t>
            </a:r>
            <a:r>
              <a:rPr lang="en-US"/>
              <a:t> daily seasonality, weekly seasonality, and yearly seasonality</a:t>
            </a:r>
            <a:endParaRPr/>
          </a:p>
          <a:p>
            <a:pPr indent="-342900" lvl="0" marL="457200" rtl="0" algn="l">
              <a:spcBef>
                <a:spcPts val="0"/>
              </a:spcBef>
              <a:spcAft>
                <a:spcPts val="0"/>
              </a:spcAft>
              <a:buSzPts val="1800"/>
              <a:buChar char="●"/>
            </a:pPr>
            <a:r>
              <a:rPr lang="en-US"/>
              <a:t>The yearly seasonality subplot highlights the holiday season, </a:t>
            </a:r>
            <a:r>
              <a:rPr lang="en-US"/>
              <a:t>which</a:t>
            </a:r>
            <a:r>
              <a:rPr lang="en-US"/>
              <a:t> is also evident in the holiday subplot</a:t>
            </a:r>
            <a:endParaRPr/>
          </a:p>
          <a:p>
            <a:pPr indent="-342900" lvl="0" marL="457200" rtl="0" algn="l">
              <a:spcBef>
                <a:spcPts val="0"/>
              </a:spcBef>
              <a:spcAft>
                <a:spcPts val="0"/>
              </a:spcAft>
              <a:buSzPts val="1800"/>
              <a:buChar char="●"/>
            </a:pPr>
            <a:r>
              <a:rPr lang="en-US"/>
              <a:t>The weekly seasonality subplot reveals that sales tend to be lower on Saturdays, a finding that was already apparent during the data exploration stage.</a:t>
            </a:r>
            <a:endParaRPr/>
          </a:p>
        </p:txBody>
      </p:sp>
      <p:sp>
        <p:nvSpPr>
          <p:cNvPr id="478" name="Google Shape;478;g215a88009fc_0_43"/>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79" name="Google Shape;479;g215a88009fc_0_43"/>
          <p:cNvSpPr txBox="1"/>
          <p:nvPr>
            <p:ph type="title"/>
          </p:nvPr>
        </p:nvSpPr>
        <p:spPr>
          <a:xfrm>
            <a:off x="2460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 </a:t>
            </a:r>
            <a:endParaRPr/>
          </a:p>
        </p:txBody>
      </p:sp>
      <p:pic>
        <p:nvPicPr>
          <p:cNvPr id="480" name="Google Shape;480;g215a88009fc_0_43"/>
          <p:cNvPicPr preferRelativeResize="0"/>
          <p:nvPr/>
        </p:nvPicPr>
        <p:blipFill>
          <a:blip r:embed="rId3">
            <a:alphaModFix/>
          </a:blip>
          <a:stretch>
            <a:fillRect/>
          </a:stretch>
        </p:blipFill>
        <p:spPr>
          <a:xfrm>
            <a:off x="2359349" y="511475"/>
            <a:ext cx="4622152" cy="792175"/>
          </a:xfrm>
          <a:prstGeom prst="rect">
            <a:avLst/>
          </a:prstGeom>
          <a:noFill/>
          <a:ln>
            <a:noFill/>
          </a:ln>
        </p:spPr>
      </p:pic>
      <p:pic>
        <p:nvPicPr>
          <p:cNvPr id="481" name="Google Shape;481;g215a88009fc_0_43"/>
          <p:cNvPicPr preferRelativeResize="0"/>
          <p:nvPr/>
        </p:nvPicPr>
        <p:blipFill>
          <a:blip r:embed="rId4">
            <a:alphaModFix/>
          </a:blip>
          <a:stretch>
            <a:fillRect/>
          </a:stretch>
        </p:blipFill>
        <p:spPr>
          <a:xfrm>
            <a:off x="7229174" y="673363"/>
            <a:ext cx="4772663" cy="5727175"/>
          </a:xfrm>
          <a:prstGeom prst="rect">
            <a:avLst/>
          </a:prstGeom>
          <a:noFill/>
          <a:ln>
            <a:noFill/>
          </a:ln>
        </p:spPr>
      </p:pic>
      <p:sp>
        <p:nvSpPr>
          <p:cNvPr id="482" name="Google Shape;482;g215a88009fc_0_43"/>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483" name="Google Shape;483;g215a88009fc_0_43"/>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Model - Neural Prophet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2"/>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Table of Results</a:t>
            </a:r>
            <a:endParaRPr/>
          </a:p>
        </p:txBody>
      </p:sp>
      <p:graphicFrame>
        <p:nvGraphicFramePr>
          <p:cNvPr id="489" name="Google Shape;489;p12"/>
          <p:cNvGraphicFramePr/>
          <p:nvPr/>
        </p:nvGraphicFramePr>
        <p:xfrm>
          <a:off x="550863" y="2112963"/>
          <a:ext cx="3000000" cy="3000000"/>
        </p:xfrm>
        <a:graphic>
          <a:graphicData uri="http://schemas.openxmlformats.org/drawingml/2006/table">
            <a:tbl>
              <a:tblPr bandRow="1" firstRow="1">
                <a:noFill/>
                <a:tableStyleId>{5ED4500B-03A6-4768-A17F-D86837F4BC2A}</a:tableStyleId>
              </a:tblPr>
              <a:tblGrid>
                <a:gridCol w="2218050"/>
                <a:gridCol w="2218050"/>
                <a:gridCol w="2218050"/>
                <a:gridCol w="2218050"/>
                <a:gridCol w="2218050"/>
              </a:tblGrid>
              <a:tr h="493350">
                <a:tc>
                  <a:txBody>
                    <a:bodyPr/>
                    <a:lstStyle/>
                    <a:p>
                      <a:pPr indent="0" lvl="0" marL="0" rtl="0" algn="ctr">
                        <a:spcBef>
                          <a:spcPts val="0"/>
                        </a:spcBef>
                        <a:spcAft>
                          <a:spcPts val="0"/>
                        </a:spcAft>
                        <a:buNone/>
                      </a:pPr>
                      <a:r>
                        <a:rPr lang="en-US" sz="1800"/>
                        <a:t>Model</a:t>
                      </a:r>
                      <a:endParaRPr sz="950" u="none" cap="none" strike="noStrike">
                        <a:latin typeface="Verdana"/>
                        <a:ea typeface="Verdana"/>
                        <a:cs typeface="Verdana"/>
                        <a:sym typeface="Verdan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t>SARIMAX</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t>GLM</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t>Prophet</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t>Neural Prophet</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3350">
                <a:tc>
                  <a:txBody>
                    <a:bodyPr/>
                    <a:lstStyle/>
                    <a:p>
                      <a:pPr indent="0" lvl="0" marL="0" marR="0" rtl="0" algn="ctr">
                        <a:spcBef>
                          <a:spcPts val="0"/>
                        </a:spcBef>
                        <a:spcAft>
                          <a:spcPts val="0"/>
                        </a:spcAft>
                        <a:buNone/>
                      </a:pPr>
                      <a:r>
                        <a:rPr lang="en-US" sz="1800">
                          <a:solidFill>
                            <a:schemeClr val="lt1"/>
                          </a:solidFill>
                        </a:rPr>
                        <a:t>Testing1</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0.30438</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lnSpc>
                          <a:spcPct val="100000"/>
                        </a:lnSpc>
                        <a:spcBef>
                          <a:spcPts val="0"/>
                        </a:spcBef>
                        <a:spcAft>
                          <a:spcPts val="0"/>
                        </a:spcAft>
                        <a:buClr>
                          <a:srgbClr val="000000"/>
                        </a:buClr>
                        <a:buFont typeface="Arial"/>
                        <a:buNone/>
                      </a:pPr>
                      <a:r>
                        <a:rPr lang="en-US" sz="1800">
                          <a:solidFill>
                            <a:schemeClr val="lt1"/>
                          </a:solidFill>
                        </a:rPr>
                        <a:t>0.43457</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0.31184</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0.24937</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r>
              <a:tr h="493350">
                <a:tc>
                  <a:txBody>
                    <a:bodyPr/>
                    <a:lstStyle/>
                    <a:p>
                      <a:pPr indent="0" lvl="0" marL="0" marR="0" rtl="0" algn="ctr">
                        <a:spcBef>
                          <a:spcPts val="0"/>
                        </a:spcBef>
                        <a:spcAft>
                          <a:spcPts val="0"/>
                        </a:spcAft>
                        <a:buNone/>
                      </a:pPr>
                      <a:r>
                        <a:rPr lang="en-US" sz="1800">
                          <a:solidFill>
                            <a:schemeClr val="lt1"/>
                          </a:solidFill>
                        </a:rPr>
                        <a:t>Testing2</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rtl="0" algn="ctr">
                        <a:spcBef>
                          <a:spcPts val="0"/>
                        </a:spcBef>
                        <a:spcAft>
                          <a:spcPts val="0"/>
                        </a:spcAft>
                        <a:buNone/>
                      </a:pPr>
                      <a:r>
                        <a:rPr lang="en-US" sz="1800">
                          <a:solidFill>
                            <a:schemeClr val="lt1"/>
                          </a:solidFill>
                        </a:rPr>
                        <a:t>0.32932</a:t>
                      </a:r>
                      <a:endParaRPr sz="1050">
                        <a:highlight>
                          <a:srgbClr val="FFFFFF"/>
                        </a:highlight>
                        <a:latin typeface="Arial"/>
                        <a:ea typeface="Arial"/>
                        <a:cs typeface="Arial"/>
                        <a:sym typeface="Aria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lnSpc>
                          <a:spcPct val="100000"/>
                        </a:lnSpc>
                        <a:spcBef>
                          <a:spcPts val="0"/>
                        </a:spcBef>
                        <a:spcAft>
                          <a:spcPts val="0"/>
                        </a:spcAft>
                        <a:buClr>
                          <a:srgbClr val="000000"/>
                        </a:buClr>
                        <a:buFont typeface="Arial"/>
                        <a:buNone/>
                      </a:pPr>
                      <a:r>
                        <a:rPr lang="en-US" sz="1800">
                          <a:solidFill>
                            <a:schemeClr val="lt1"/>
                          </a:solidFill>
                        </a:rPr>
                        <a:t>0.26476</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0.19802</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0.18288</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r>
              <a:tr h="493350">
                <a:tc>
                  <a:txBody>
                    <a:bodyPr/>
                    <a:lstStyle/>
                    <a:p>
                      <a:pPr indent="0" lvl="0" marL="0" marR="0" rtl="0" algn="ctr">
                        <a:spcBef>
                          <a:spcPts val="0"/>
                        </a:spcBef>
                        <a:spcAft>
                          <a:spcPts val="0"/>
                        </a:spcAft>
                        <a:buNone/>
                      </a:pPr>
                      <a:r>
                        <a:rPr lang="en-US" sz="1800">
                          <a:solidFill>
                            <a:schemeClr val="lt1"/>
                          </a:solidFill>
                        </a:rPr>
                        <a:t>Testing3</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rtl="0" algn="ctr">
                        <a:spcBef>
                          <a:spcPts val="0"/>
                        </a:spcBef>
                        <a:spcAft>
                          <a:spcPts val="0"/>
                        </a:spcAft>
                        <a:buClr>
                          <a:schemeClr val="dk1"/>
                        </a:buClr>
                        <a:buFont typeface="Arial"/>
                        <a:buNone/>
                      </a:pPr>
                      <a:r>
                        <a:rPr lang="en-US" sz="1800">
                          <a:solidFill>
                            <a:schemeClr val="lt1"/>
                          </a:solidFill>
                        </a:rPr>
                        <a:t>0.44467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lnSpc>
                          <a:spcPct val="100000"/>
                        </a:lnSpc>
                        <a:spcBef>
                          <a:spcPts val="0"/>
                        </a:spcBef>
                        <a:spcAft>
                          <a:spcPts val="0"/>
                        </a:spcAft>
                        <a:buClr>
                          <a:srgbClr val="000000"/>
                        </a:buClr>
                        <a:buFont typeface="Arial"/>
                        <a:buNone/>
                      </a:pPr>
                      <a:r>
                        <a:rPr lang="en-US" sz="1800">
                          <a:solidFill>
                            <a:schemeClr val="lt1"/>
                          </a:solidFill>
                        </a:rPr>
                        <a:t>0.27447</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0.22921</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0.16387</a:t>
                      </a:r>
                      <a:endParaRPr sz="1800">
                        <a:solidFill>
                          <a:schemeClr val="lt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B192E"/>
                    </a:solidFill>
                  </a:tcPr>
                </a:tc>
              </a:tr>
              <a:tr h="493350">
                <a:tc>
                  <a:txBody>
                    <a:bodyPr/>
                    <a:lstStyle/>
                    <a:p>
                      <a:pPr indent="0" lvl="0" marL="0" marR="0" rtl="0" algn="ctr">
                        <a:spcBef>
                          <a:spcPts val="0"/>
                        </a:spcBef>
                        <a:spcAft>
                          <a:spcPts val="0"/>
                        </a:spcAft>
                        <a:buNone/>
                      </a:pPr>
                      <a:r>
                        <a:rPr lang="en-US" sz="1800">
                          <a:solidFill>
                            <a:schemeClr val="lt1"/>
                          </a:solidFill>
                        </a:rPr>
                        <a:t>MAPE</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chemeClr val="lt1"/>
                      </a:solidFill>
                      <a:prstDash val="solid"/>
                      <a:round/>
                      <a:headEnd len="sm" w="sm" type="none"/>
                      <a:tailEnd len="sm" w="sm" type="none"/>
                    </a:lnB>
                    <a:solidFill>
                      <a:srgbClr val="1B192E"/>
                    </a:solidFill>
                  </a:tcPr>
                </a:tc>
                <a:tc>
                  <a:txBody>
                    <a:bodyPr/>
                    <a:lstStyle/>
                    <a:p>
                      <a:pPr indent="0" lvl="0" marL="0" rtl="0" algn="ctr">
                        <a:spcBef>
                          <a:spcPts val="0"/>
                        </a:spcBef>
                        <a:spcAft>
                          <a:spcPts val="0"/>
                        </a:spcAft>
                        <a:buNone/>
                      </a:pPr>
                      <a:r>
                        <a:rPr lang="en-US" sz="1800">
                          <a:solidFill>
                            <a:schemeClr val="lt1"/>
                          </a:solidFill>
                        </a:rPr>
                        <a:t>0.35946</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chemeClr val="lt1"/>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0.32419</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chemeClr val="lt1"/>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0.24606</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chemeClr val="lt1"/>
                      </a:solidFill>
                      <a:prstDash val="solid"/>
                      <a:round/>
                      <a:headEnd len="sm" w="sm" type="none"/>
                      <a:tailEnd len="sm" w="sm" type="none"/>
                    </a:lnB>
                    <a:solidFill>
                      <a:srgbClr val="1B192E"/>
                    </a:solidFill>
                  </a:tcPr>
                </a:tc>
                <a:tc>
                  <a:txBody>
                    <a:bodyPr/>
                    <a:lstStyle/>
                    <a:p>
                      <a:pPr indent="0" lvl="0" marL="0" marR="0" rtl="0" algn="ctr">
                        <a:spcBef>
                          <a:spcPts val="0"/>
                        </a:spcBef>
                        <a:spcAft>
                          <a:spcPts val="0"/>
                        </a:spcAft>
                        <a:buNone/>
                      </a:pPr>
                      <a:r>
                        <a:rPr lang="en-US" sz="1800">
                          <a:solidFill>
                            <a:schemeClr val="lt1"/>
                          </a:solidFill>
                        </a:rPr>
                        <a:t>0.19807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chemeClr val="lt1"/>
                      </a:solidFill>
                      <a:prstDash val="solid"/>
                      <a:round/>
                      <a:headEnd len="sm" w="sm" type="none"/>
                      <a:tailEnd len="sm" w="sm" type="none"/>
                    </a:lnB>
                    <a:solidFill>
                      <a:srgbClr val="1B192E"/>
                    </a:solidFill>
                  </a:tcPr>
                </a:tc>
              </a:tr>
            </a:tbl>
          </a:graphicData>
        </a:graphic>
      </p:graphicFrame>
      <p:sp>
        <p:nvSpPr>
          <p:cNvPr id="490" name="Google Shape;490;p1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Results</a:t>
            </a:r>
            <a:endParaRPr/>
          </a:p>
        </p:txBody>
      </p:sp>
      <p:sp>
        <p:nvSpPr>
          <p:cNvPr id="491" name="Google Shape;491;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12"/>
          <p:cNvSpPr txBox="1"/>
          <p:nvPr>
            <p:ph idx="1" type="body"/>
          </p:nvPr>
        </p:nvSpPr>
        <p:spPr>
          <a:xfrm>
            <a:off x="550875" y="5856205"/>
            <a:ext cx="8328600" cy="651000"/>
          </a:xfrm>
          <a:prstGeom prst="rect">
            <a:avLst/>
          </a:prstGeom>
        </p:spPr>
        <p:txBody>
          <a:bodyPr anchorCtr="0" anchor="t" bIns="0" lIns="0" spcFirstLastPara="1" rIns="0" wrap="square" tIns="0">
            <a:noAutofit/>
          </a:bodyPr>
          <a:lstStyle/>
          <a:p>
            <a:pPr indent="-330200" lvl="0" marL="457200" rtl="0" algn="l">
              <a:spcBef>
                <a:spcPts val="1000"/>
              </a:spcBef>
              <a:spcAft>
                <a:spcPts val="0"/>
              </a:spcAft>
              <a:buSzPts val="1600"/>
              <a:buChar char="●"/>
            </a:pPr>
            <a:r>
              <a:rPr lang="en-US" sz="1800"/>
              <a:t>Github Link: </a:t>
            </a:r>
            <a:r>
              <a:rPr lang="en-US" sz="1800" u="sng">
                <a:solidFill>
                  <a:schemeClr val="hlink"/>
                </a:solidFill>
                <a:hlinkClick r:id="rId3"/>
              </a:rPr>
              <a:t>https://github.com/yichuang25/Forecasting-Project-Sales</a:t>
            </a:r>
            <a:endParaRPr sz="1800"/>
          </a:p>
          <a:p>
            <a:pPr indent="-330200" lvl="0" marL="457200" rtl="0" algn="l">
              <a:spcBef>
                <a:spcPts val="0"/>
              </a:spcBef>
              <a:spcAft>
                <a:spcPts val="0"/>
              </a:spcAft>
              <a:buSzPts val="1600"/>
              <a:buChar char="●"/>
            </a:pPr>
            <a:r>
              <a:rPr lang="en-US" sz="1800"/>
              <a:t>Email Yichen Huang(</a:t>
            </a:r>
            <a:r>
              <a:rPr lang="en-US" sz="1800" u="sng">
                <a:solidFill>
                  <a:schemeClr val="hlink"/>
                </a:solidFill>
                <a:hlinkClick r:id="rId4"/>
              </a:rPr>
              <a:t>yichen.huang@columbia.edu</a:t>
            </a:r>
            <a:r>
              <a:rPr lang="en-US" sz="1800"/>
              <a:t>) to get the access of the github</a:t>
            </a:r>
            <a:endParaRPr sz="1800"/>
          </a:p>
        </p:txBody>
      </p:sp>
      <p:sp>
        <p:nvSpPr>
          <p:cNvPr id="493" name="Google Shape;493;p12"/>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3"/>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Challenge &amp; Future Steps</a:t>
            </a:r>
            <a:endParaRPr/>
          </a:p>
        </p:txBody>
      </p:sp>
      <p:pic>
        <p:nvPicPr>
          <p:cNvPr descr="Data Points Digital background" id="500" name="Google Shape;500;p13"/>
          <p:cNvPicPr preferRelativeResize="0"/>
          <p:nvPr>
            <p:ph idx="2" type="pic"/>
          </p:nvPr>
        </p:nvPicPr>
        <p:blipFill rotWithShape="1">
          <a:blip r:embed="rId3">
            <a:alphaModFix/>
          </a:blip>
          <a:srcRect b="0" l="0" r="0" t="0"/>
          <a:stretch/>
        </p:blipFill>
        <p:spPr>
          <a:xfrm>
            <a:off x="0" y="0"/>
            <a:ext cx="12192000" cy="3776472"/>
          </a:xfrm>
          <a:prstGeom prst="rect">
            <a:avLst/>
          </a:prstGeom>
          <a:solidFill>
            <a:schemeClr val="accent5"/>
          </a:solidFill>
          <a:ln>
            <a:noFill/>
          </a:ln>
        </p:spPr>
      </p:pic>
      <p:sp>
        <p:nvSpPr>
          <p:cNvPr id="501" name="Google Shape;501;p13"/>
          <p:cNvSpPr txBox="1"/>
          <p:nvPr>
            <p:ph idx="1" type="body"/>
          </p:nvPr>
        </p:nvSpPr>
        <p:spPr>
          <a:xfrm>
            <a:off x="5267325" y="4508125"/>
            <a:ext cx="6154500" cy="19035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2000"/>
              <a:buNone/>
            </a:pPr>
            <a:r>
              <a:rPr lang="en-US"/>
              <a:t>In the future, we will try to change different ways of cleaning the data and feature engineering. Also, more hyperparameter tuning and predicting models will be implemented. Best wishes to the next group and hopefully they can make a good progress based on our work. </a:t>
            </a:r>
            <a:endParaRPr/>
          </a:p>
        </p:txBody>
      </p:sp>
      <p:sp>
        <p:nvSpPr>
          <p:cNvPr id="502" name="Google Shape;502;p1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Challenge &amp; Future Steps</a:t>
            </a:r>
            <a:endParaRPr/>
          </a:p>
        </p:txBody>
      </p:sp>
      <p:sp>
        <p:nvSpPr>
          <p:cNvPr id="503" name="Google Shape;503;p1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13"/>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Introduction</a:t>
            </a:r>
            <a:endParaRPr/>
          </a:p>
        </p:txBody>
      </p:sp>
      <p:pic>
        <p:nvPicPr>
          <p:cNvPr descr="A group of people sitting at a table" id="225" name="Google Shape;225;p3"/>
          <p:cNvPicPr preferRelativeResize="0"/>
          <p:nvPr>
            <p:ph idx="2" type="pic"/>
          </p:nvPr>
        </p:nvPicPr>
        <p:blipFill rotWithShape="1">
          <a:blip r:embed="rId3">
            <a:alphaModFix/>
          </a:blip>
          <a:srcRect b="41" l="0" r="0" t="42"/>
          <a:stretch/>
        </p:blipFill>
        <p:spPr>
          <a:xfrm>
            <a:off x="0" y="0"/>
            <a:ext cx="3054096" cy="3776472"/>
          </a:xfrm>
          <a:prstGeom prst="rect">
            <a:avLst/>
          </a:prstGeom>
          <a:solidFill>
            <a:schemeClr val="accent5"/>
          </a:solidFill>
          <a:ln>
            <a:noFill/>
          </a:ln>
        </p:spPr>
      </p:pic>
      <p:pic>
        <p:nvPicPr>
          <p:cNvPr descr="Data Points Digital background" id="226" name="Google Shape;226;p3"/>
          <p:cNvPicPr preferRelativeResize="0"/>
          <p:nvPr>
            <p:ph idx="3" type="pic"/>
          </p:nvPr>
        </p:nvPicPr>
        <p:blipFill rotWithShape="1">
          <a:blip r:embed="rId4">
            <a:alphaModFix/>
          </a:blip>
          <a:srcRect b="41" l="0" r="0" t="42"/>
          <a:stretch/>
        </p:blipFill>
        <p:spPr>
          <a:xfrm>
            <a:off x="3054096" y="0"/>
            <a:ext cx="3054096" cy="3776472"/>
          </a:xfrm>
          <a:prstGeom prst="rect">
            <a:avLst/>
          </a:prstGeom>
          <a:solidFill>
            <a:schemeClr val="accent5"/>
          </a:solidFill>
          <a:ln>
            <a:noFill/>
          </a:ln>
        </p:spPr>
      </p:pic>
      <p:pic>
        <p:nvPicPr>
          <p:cNvPr descr="Digital Graph Screen" id="227" name="Google Shape;227;p3"/>
          <p:cNvPicPr preferRelativeResize="0"/>
          <p:nvPr>
            <p:ph idx="5" type="pic"/>
          </p:nvPr>
        </p:nvPicPr>
        <p:blipFill rotWithShape="1">
          <a:blip r:embed="rId5">
            <a:alphaModFix/>
          </a:blip>
          <a:srcRect b="41" l="0" r="0" t="42"/>
          <a:stretch/>
        </p:blipFill>
        <p:spPr>
          <a:xfrm>
            <a:off x="9137904" y="0"/>
            <a:ext cx="3054096" cy="3776472"/>
          </a:xfrm>
          <a:prstGeom prst="rect">
            <a:avLst/>
          </a:prstGeom>
          <a:solidFill>
            <a:schemeClr val="accent5"/>
          </a:solidFill>
          <a:ln>
            <a:noFill/>
          </a:ln>
        </p:spPr>
      </p:pic>
      <p:sp>
        <p:nvSpPr>
          <p:cNvPr id="228" name="Google Shape;228;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A person drawing on a white board" id="229" name="Google Shape;229;p3"/>
          <p:cNvPicPr preferRelativeResize="0"/>
          <p:nvPr>
            <p:ph idx="4" type="pic"/>
          </p:nvPr>
        </p:nvPicPr>
        <p:blipFill rotWithShape="1">
          <a:blip r:embed="rId6">
            <a:alphaModFix/>
          </a:blip>
          <a:srcRect b="41" l="0" r="0" t="42"/>
          <a:stretch/>
        </p:blipFill>
        <p:spPr>
          <a:xfrm>
            <a:off x="6083808" y="0"/>
            <a:ext cx="3054096" cy="3776472"/>
          </a:xfrm>
          <a:prstGeom prst="rect">
            <a:avLst/>
          </a:prstGeom>
          <a:solidFill>
            <a:schemeClr val="accent5"/>
          </a:solidFill>
          <a:ln>
            <a:noFill/>
          </a:ln>
        </p:spPr>
      </p:pic>
      <p:sp>
        <p:nvSpPr>
          <p:cNvPr id="230" name="Google Shape;230;p3"/>
          <p:cNvSpPr txBox="1"/>
          <p:nvPr>
            <p:ph idx="4294967295" type="body"/>
          </p:nvPr>
        </p:nvSpPr>
        <p:spPr>
          <a:xfrm>
            <a:off x="5262575" y="4508500"/>
            <a:ext cx="6221400" cy="1735500"/>
          </a:xfrm>
          <a:prstGeom prst="rect">
            <a:avLst/>
          </a:prstGeom>
          <a:noFill/>
          <a:ln>
            <a:noFill/>
          </a:ln>
        </p:spPr>
        <p:txBody>
          <a:bodyPr anchorCtr="0" anchor="t" bIns="0" lIns="0" spcFirstLastPara="1" rIns="0" wrap="square" tIns="0">
            <a:noAutofit/>
          </a:bodyPr>
          <a:lstStyle/>
          <a:p>
            <a:pPr indent="-228600" lvl="0" marL="228600" rtl="0" algn="l">
              <a:lnSpc>
                <a:spcPct val="107916"/>
              </a:lnSpc>
              <a:spcBef>
                <a:spcPts val="300"/>
              </a:spcBef>
              <a:spcAft>
                <a:spcPts val="1200"/>
              </a:spcAft>
              <a:buSzPts val="2000"/>
              <a:buFont typeface="Gill Sans"/>
              <a:buChar char="•"/>
            </a:pPr>
            <a:r>
              <a:rPr lang="en-US"/>
              <a:t>The Online Retail data set contains all the transactions occurring for a UK-based and registered, non-store online retail between 01/12/2009 and 09/12/2011. The company mainly sells unique all-occasion giftware. Many customers of the company are wholesalers.</a:t>
            </a:r>
            <a:endParaRPr/>
          </a:p>
        </p:txBody>
      </p:sp>
      <p:sp>
        <p:nvSpPr>
          <p:cNvPr id="231" name="Google Shape;231;p3"/>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232" name="Google Shape;232;p3"/>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7" name="Shape 237"/>
        <p:cNvGrpSpPr/>
        <p:nvPr/>
      </p:nvGrpSpPr>
      <p:grpSpPr>
        <a:xfrm>
          <a:off x="0" y="0"/>
          <a:ext cx="0" cy="0"/>
          <a:chOff x="0" y="0"/>
          <a:chExt cx="0" cy="0"/>
        </a:xfrm>
      </p:grpSpPr>
      <p:sp>
        <p:nvSpPr>
          <p:cNvPr id="238" name="Google Shape;238;p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9" name="Google Shape;239;p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0" name="Google Shape;240;p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41" name="Google Shape;241;p4"/>
          <p:cNvGrpSpPr/>
          <p:nvPr/>
        </p:nvGrpSpPr>
        <p:grpSpPr>
          <a:xfrm>
            <a:off x="1292493" y="4299807"/>
            <a:ext cx="2083885" cy="2083885"/>
            <a:chOff x="4842143" y="3556857"/>
            <a:chExt cx="2083885" cy="2083885"/>
          </a:xfrm>
        </p:grpSpPr>
        <p:sp>
          <p:nvSpPr>
            <p:cNvPr id="242" name="Google Shape;242;p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p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5" name="Google Shape;245;p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46" name="Google Shape;246;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ata Points Digital background" id="247" name="Google Shape;247;p4"/>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248" name="Google Shape;248;p4"/>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4"/>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0" name="Google Shape;250;p4"/>
          <p:cNvSpPr txBox="1"/>
          <p:nvPr>
            <p:ph type="ctrTitle"/>
          </p:nvPr>
        </p:nvSpPr>
        <p:spPr>
          <a:xfrm>
            <a:off x="550863" y="239118"/>
            <a:ext cx="3359655" cy="85150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400"/>
              <a:buFont typeface="Play"/>
              <a:buNone/>
            </a:pPr>
            <a:r>
              <a:rPr lang="en-US" sz="4400">
                <a:solidFill>
                  <a:schemeClr val="lt1"/>
                </a:solidFill>
                <a:latin typeface="Play"/>
                <a:ea typeface="Play"/>
                <a:cs typeface="Play"/>
                <a:sym typeface="Play"/>
              </a:rPr>
              <a:t>Problem</a:t>
            </a:r>
            <a:endParaRPr/>
          </a:p>
        </p:txBody>
      </p:sp>
      <p:sp>
        <p:nvSpPr>
          <p:cNvPr id="251" name="Google Shape;251;p4"/>
          <p:cNvSpPr txBox="1"/>
          <p:nvPr>
            <p:ph idx="1" type="subTitle"/>
          </p:nvPr>
        </p:nvSpPr>
        <p:spPr>
          <a:xfrm>
            <a:off x="547575" y="1157175"/>
            <a:ext cx="7662300" cy="12258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lang="en-US"/>
              <a:t>Bad debt appears multiple times in the sales data of 2 years period and supply chain can be better improve when applying analysis and forecasting techniques are implemented</a:t>
            </a:r>
            <a:endParaRPr/>
          </a:p>
        </p:txBody>
      </p:sp>
      <p:sp>
        <p:nvSpPr>
          <p:cNvPr id="252" name="Google Shape;252;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4"/>
          <p:cNvSpPr txBox="1"/>
          <p:nvPr/>
        </p:nvSpPr>
        <p:spPr>
          <a:xfrm>
            <a:off x="547618" y="2239778"/>
            <a:ext cx="5437187"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Objective</a:t>
            </a:r>
            <a:endParaRPr/>
          </a:p>
        </p:txBody>
      </p:sp>
      <p:sp>
        <p:nvSpPr>
          <p:cNvPr id="254" name="Google Shape;254;p4"/>
          <p:cNvSpPr txBox="1"/>
          <p:nvPr/>
        </p:nvSpPr>
        <p:spPr>
          <a:xfrm>
            <a:off x="547618" y="3144115"/>
            <a:ext cx="7377180" cy="1083268"/>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Apply Forecasting and Machine Learning Techniques to Predict Daily Sales in the Future</a:t>
            </a:r>
            <a:endParaRPr/>
          </a:p>
        </p:txBody>
      </p:sp>
      <p:sp>
        <p:nvSpPr>
          <p:cNvPr id="255" name="Google Shape;255;p4"/>
          <p:cNvSpPr/>
          <p:nvPr/>
        </p:nvSpPr>
        <p:spPr>
          <a:xfrm>
            <a:off x="8417718" y="1528897"/>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Reduce Inventory Cost</a:t>
            </a:r>
            <a:endParaRPr b="0" i="0" sz="1800" u="none" cap="none" strike="noStrike">
              <a:solidFill>
                <a:schemeClr val="lt1"/>
              </a:solidFill>
              <a:latin typeface="Gill Sans"/>
              <a:ea typeface="Gill Sans"/>
              <a:cs typeface="Gill Sans"/>
              <a:sym typeface="Gill Sans"/>
            </a:endParaRPr>
          </a:p>
        </p:txBody>
      </p:sp>
      <p:sp>
        <p:nvSpPr>
          <p:cNvPr id="256" name="Google Shape;256;p4"/>
          <p:cNvSpPr/>
          <p:nvPr/>
        </p:nvSpPr>
        <p:spPr>
          <a:xfrm>
            <a:off x="8417718" y="3256151"/>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Optimize Supply Chain</a:t>
            </a:r>
            <a:endParaRPr b="0" i="0" sz="1800" u="none" cap="none" strike="noStrike">
              <a:solidFill>
                <a:schemeClr val="lt1"/>
              </a:solidFill>
              <a:latin typeface="Gill Sans"/>
              <a:ea typeface="Gill Sans"/>
              <a:cs typeface="Gill Sans"/>
              <a:sym typeface="Gill Sans"/>
            </a:endParaRPr>
          </a:p>
        </p:txBody>
      </p:sp>
      <p:sp>
        <p:nvSpPr>
          <p:cNvPr id="257" name="Google Shape;257;p4"/>
          <p:cNvSpPr/>
          <p:nvPr/>
        </p:nvSpPr>
        <p:spPr>
          <a:xfrm>
            <a:off x="8417718" y="5012587"/>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Increase Sales Profit</a:t>
            </a:r>
            <a:endParaRPr b="0" i="0" sz="1800" u="none" cap="none" strike="noStrike">
              <a:solidFill>
                <a:schemeClr val="lt1"/>
              </a:solidFill>
              <a:latin typeface="Gill Sans"/>
              <a:ea typeface="Gill Sans"/>
              <a:cs typeface="Gill Sans"/>
              <a:sym typeface="Gill Sans"/>
            </a:endParaRPr>
          </a:p>
        </p:txBody>
      </p:sp>
      <p:sp>
        <p:nvSpPr>
          <p:cNvPr id="258" name="Google Shape;258;p4"/>
          <p:cNvSpPr txBox="1"/>
          <p:nvPr/>
        </p:nvSpPr>
        <p:spPr>
          <a:xfrm>
            <a:off x="8274765" y="411397"/>
            <a:ext cx="3654600" cy="851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Value Creation</a:t>
            </a:r>
            <a:endParaRPr/>
          </a:p>
        </p:txBody>
      </p:sp>
      <p:sp>
        <p:nvSpPr>
          <p:cNvPr id="259" name="Google Shape;259;p4"/>
          <p:cNvSpPr txBox="1"/>
          <p:nvPr/>
        </p:nvSpPr>
        <p:spPr>
          <a:xfrm>
            <a:off x="507085" y="3994621"/>
            <a:ext cx="1834359"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From:</a:t>
            </a:r>
            <a:endParaRPr/>
          </a:p>
        </p:txBody>
      </p:sp>
      <p:sp>
        <p:nvSpPr>
          <p:cNvPr id="260" name="Google Shape;260;p4"/>
          <p:cNvSpPr txBox="1"/>
          <p:nvPr/>
        </p:nvSpPr>
        <p:spPr>
          <a:xfrm>
            <a:off x="4714396" y="3937348"/>
            <a:ext cx="1834359"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To:</a:t>
            </a:r>
            <a:endParaRPr/>
          </a:p>
        </p:txBody>
      </p:sp>
      <p:sp>
        <p:nvSpPr>
          <p:cNvPr id="261" name="Google Shape;261;p4"/>
          <p:cNvSpPr txBox="1"/>
          <p:nvPr/>
        </p:nvSpPr>
        <p:spPr>
          <a:xfrm>
            <a:off x="507085" y="4969647"/>
            <a:ext cx="3452024" cy="1310637"/>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Feb 1st, 2023</a:t>
            </a:r>
            <a:endParaRPr/>
          </a:p>
        </p:txBody>
      </p:sp>
      <p:sp>
        <p:nvSpPr>
          <p:cNvPr id="262" name="Google Shape;262;p4"/>
          <p:cNvSpPr txBox="1"/>
          <p:nvPr/>
        </p:nvSpPr>
        <p:spPr>
          <a:xfrm>
            <a:off x="4822743" y="4988525"/>
            <a:ext cx="3452024" cy="1310637"/>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Mar 3rd, 2023</a:t>
            </a:r>
            <a:endParaRPr b="0" i="0" sz="2400" u="none" cap="none" strike="noStrike">
              <a:solidFill>
                <a:schemeClr val="lt1"/>
              </a:solidFill>
              <a:latin typeface="Gill Sans"/>
              <a:ea typeface="Gill Sans"/>
              <a:cs typeface="Gill Sans"/>
              <a:sym typeface="Gill Sans"/>
            </a:endParaRPr>
          </a:p>
        </p:txBody>
      </p:sp>
      <p:sp>
        <p:nvSpPr>
          <p:cNvPr id="263" name="Google Shape;263;p4"/>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264" name="Google Shape;264;p4"/>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Timeline</a:t>
            </a:r>
            <a:endParaRPr/>
          </a:p>
        </p:txBody>
      </p:sp>
      <p:grpSp>
        <p:nvGrpSpPr>
          <p:cNvPr id="271" name="Google Shape;271;p6"/>
          <p:cNvGrpSpPr/>
          <p:nvPr/>
        </p:nvGrpSpPr>
        <p:grpSpPr>
          <a:xfrm>
            <a:off x="554112" y="2112963"/>
            <a:ext cx="11083776" cy="3979861"/>
            <a:chOff x="3249" y="0"/>
            <a:chExt cx="11083776" cy="3979861"/>
          </a:xfrm>
        </p:grpSpPr>
        <p:sp>
          <p:nvSpPr>
            <p:cNvPr id="272" name="Google Shape;272;p6"/>
            <p:cNvSpPr/>
            <p:nvPr/>
          </p:nvSpPr>
          <p:spPr>
            <a:xfrm rot="-5400000">
              <a:off x="1434223" y="1011950"/>
              <a:ext cx="397986" cy="1955960"/>
            </a:xfrm>
            <a:prstGeom prst="round2SameRect">
              <a:avLst>
                <a:gd fmla="val 16667" name="adj1"/>
                <a:gd fmla="val 0" name="adj2"/>
              </a:avLst>
            </a:prstGeom>
            <a:solidFill>
              <a:schemeClr val="accent5"/>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txBox="1"/>
            <p:nvPr/>
          </p:nvSpPr>
          <p:spPr>
            <a:xfrm>
              <a:off x="674664"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Milestone 1</a:t>
              </a:r>
              <a:endParaRPr/>
            </a:p>
          </p:txBody>
        </p:sp>
        <p:sp>
          <p:nvSpPr>
            <p:cNvPr id="274" name="Google Shape;274;p6"/>
            <p:cNvSpPr/>
            <p:nvPr/>
          </p:nvSpPr>
          <p:spPr>
            <a:xfrm>
              <a:off x="3249"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txBox="1"/>
            <p:nvPr/>
          </p:nvSpPr>
          <p:spPr>
            <a:xfrm>
              <a:off x="3249" y="0"/>
              <a:ext cx="3259934" cy="1392951"/>
            </a:xfrm>
            <a:prstGeom prst="rect">
              <a:avLst/>
            </a:prstGeom>
            <a:noFill/>
            <a:ln>
              <a:noFill/>
            </a:ln>
          </p:spPr>
          <p:txBody>
            <a:bodyPr anchorCtr="1" anchor="b" bIns="137150" lIns="0" spcFirstLastPara="1" rIns="0" wrap="square" tIns="0">
              <a:noAutofit/>
            </a:bodyPr>
            <a:lstStyle/>
            <a:p>
              <a:pPr indent="0" lvl="0" marL="0" rtl="0" algn="ctr">
                <a:lnSpc>
                  <a:spcPct val="90000"/>
                </a:lnSpc>
                <a:spcBef>
                  <a:spcPts val="0"/>
                </a:spcBef>
                <a:spcAft>
                  <a:spcPts val="0"/>
                </a:spcAft>
                <a:buClr>
                  <a:schemeClr val="lt1"/>
                </a:buClr>
                <a:buSzPts val="1800"/>
                <a:buFont typeface="Noto Sans Symbols"/>
                <a:buNone/>
              </a:pPr>
              <a:r>
                <a:t/>
              </a:r>
              <a:endParaRPr/>
            </a:p>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Data Exploration</a:t>
              </a:r>
              <a:endParaRPr/>
            </a:p>
          </p:txBody>
        </p:sp>
        <p:cxnSp>
          <p:nvCxnSpPr>
            <p:cNvPr id="276" name="Google Shape;276;p6"/>
            <p:cNvCxnSpPr/>
            <p:nvPr/>
          </p:nvCxnSpPr>
          <p:spPr>
            <a:xfrm>
              <a:off x="1633216" y="1472548"/>
              <a:ext cx="0" cy="318388"/>
            </a:xfrm>
            <a:prstGeom prst="straightConnector1">
              <a:avLst/>
            </a:prstGeom>
            <a:noFill/>
            <a:ln cap="flat" cmpd="sng" w="9525">
              <a:solidFill>
                <a:schemeClr val="accent5"/>
              </a:solidFill>
              <a:prstDash val="dash"/>
              <a:miter lim="800000"/>
              <a:headEnd len="sm" w="sm" type="none"/>
              <a:tailEnd len="sm" w="sm" type="none"/>
            </a:ln>
          </p:spPr>
        </p:cxnSp>
        <p:sp>
          <p:nvSpPr>
            <p:cNvPr id="277" name="Google Shape;277;p6"/>
            <p:cNvSpPr/>
            <p:nvPr/>
          </p:nvSpPr>
          <p:spPr>
            <a:xfrm>
              <a:off x="1593417" y="1392951"/>
              <a:ext cx="79597" cy="79597"/>
            </a:xfrm>
            <a:prstGeom prst="ellipse">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2611196" y="1790937"/>
              <a:ext cx="1955960" cy="397986"/>
            </a:xfrm>
            <a:prstGeom prst="rect">
              <a:avLst/>
            </a:prstGeom>
            <a:solidFill>
              <a:srgbClr val="8080AC"/>
            </a:solidFill>
            <a:ln cap="flat" cmpd="sng" w="12700">
              <a:solidFill>
                <a:srgbClr val="8080A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txBox="1"/>
            <p:nvPr/>
          </p:nvSpPr>
          <p:spPr>
            <a:xfrm>
              <a:off x="2611196"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Milestone II</a:t>
              </a:r>
              <a:endParaRPr/>
            </a:p>
          </p:txBody>
        </p:sp>
        <p:sp>
          <p:nvSpPr>
            <p:cNvPr id="280" name="Google Shape;280;p6"/>
            <p:cNvSpPr/>
            <p:nvPr/>
          </p:nvSpPr>
          <p:spPr>
            <a:xfrm>
              <a:off x="1959209"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txBox="1"/>
            <p:nvPr/>
          </p:nvSpPr>
          <p:spPr>
            <a:xfrm>
              <a:off x="1959209" y="2586910"/>
              <a:ext cx="3259934" cy="1392951"/>
            </a:xfrm>
            <a:prstGeom prst="rect">
              <a:avLst/>
            </a:prstGeom>
            <a:noFill/>
            <a:ln>
              <a:noFill/>
            </a:ln>
          </p:spPr>
          <p:txBody>
            <a:bodyPr anchorCtr="1" anchor="t" bIns="0" lIns="0" spcFirstLastPara="1" rIns="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Data Preprocessing and Data Analysis</a:t>
              </a:r>
              <a:endParaRPr/>
            </a:p>
          </p:txBody>
        </p:sp>
        <p:cxnSp>
          <p:nvCxnSpPr>
            <p:cNvPr id="282" name="Google Shape;282;p6"/>
            <p:cNvCxnSpPr/>
            <p:nvPr/>
          </p:nvCxnSpPr>
          <p:spPr>
            <a:xfrm>
              <a:off x="3589176" y="2188924"/>
              <a:ext cx="0" cy="318388"/>
            </a:xfrm>
            <a:prstGeom prst="straightConnector1">
              <a:avLst/>
            </a:prstGeom>
            <a:noFill/>
            <a:ln cap="flat" cmpd="sng" w="9525">
              <a:solidFill>
                <a:srgbClr val="8080AC"/>
              </a:solidFill>
              <a:prstDash val="dash"/>
              <a:miter lim="800000"/>
              <a:headEnd len="sm" w="sm" type="none"/>
              <a:tailEnd len="sm" w="sm" type="none"/>
            </a:ln>
          </p:spPr>
        </p:cxnSp>
        <p:sp>
          <p:nvSpPr>
            <p:cNvPr id="283" name="Google Shape;283;p6"/>
            <p:cNvSpPr/>
            <p:nvPr/>
          </p:nvSpPr>
          <p:spPr>
            <a:xfrm>
              <a:off x="3549378" y="2507313"/>
              <a:ext cx="79597" cy="79597"/>
            </a:xfrm>
            <a:prstGeom prst="ellipse">
              <a:avLst/>
            </a:prstGeom>
            <a:solidFill>
              <a:srgbClr val="8080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4567157" y="1790937"/>
              <a:ext cx="1955960" cy="397986"/>
            </a:xfrm>
            <a:prstGeom prst="rect">
              <a:avLst/>
            </a:prstGeom>
            <a:solidFill>
              <a:srgbClr val="605E99"/>
            </a:solidFill>
            <a:ln cap="flat" cmpd="sng" w="12700">
              <a:solidFill>
                <a:srgbClr val="605E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txBox="1"/>
            <p:nvPr/>
          </p:nvSpPr>
          <p:spPr>
            <a:xfrm>
              <a:off x="4567157" y="1790937"/>
              <a:ext cx="1955960" cy="397986"/>
            </a:xfrm>
            <a:prstGeom prst="rect">
              <a:avLst/>
            </a:prstGeom>
            <a:noFill/>
            <a:ln>
              <a:noFill/>
            </a:ln>
          </p:spPr>
          <p:txBody>
            <a:bodyPr anchorCtr="1" anchor="ctr" bIns="137150" lIns="137150" spcFirstLastPara="1" rIns="137150" wrap="square" tIns="137150">
              <a:noAutofit/>
            </a:bodyPr>
            <a:lstStyle/>
            <a:p>
              <a:pPr indent="0" lvl="0" marL="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Deliverable 1</a:t>
              </a:r>
              <a:endParaRPr sz="1800">
                <a:solidFill>
                  <a:schemeClr val="lt1"/>
                </a:solidFill>
                <a:latin typeface="Gill Sans"/>
                <a:ea typeface="Gill Sans"/>
                <a:cs typeface="Gill Sans"/>
                <a:sym typeface="Gill Sans"/>
              </a:endParaRPr>
            </a:p>
          </p:txBody>
        </p:sp>
        <p:sp>
          <p:nvSpPr>
            <p:cNvPr id="286" name="Google Shape;286;p6"/>
            <p:cNvSpPr/>
            <p:nvPr/>
          </p:nvSpPr>
          <p:spPr>
            <a:xfrm>
              <a:off x="3915170"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txBox="1"/>
            <p:nvPr/>
          </p:nvSpPr>
          <p:spPr>
            <a:xfrm>
              <a:off x="3915170"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Forecasting</a:t>
              </a:r>
              <a:r>
                <a:rPr lang="en-US" sz="1800">
                  <a:solidFill>
                    <a:schemeClr val="lt1"/>
                  </a:solidFill>
                  <a:latin typeface="Gill Sans"/>
                  <a:ea typeface="Gill Sans"/>
                  <a:cs typeface="Gill Sans"/>
                  <a:sym typeface="Gill Sans"/>
                </a:rPr>
                <a:t> </a:t>
              </a:r>
              <a:r>
                <a:rPr lang="en-US" sz="1800">
                  <a:solidFill>
                    <a:schemeClr val="lt1"/>
                  </a:solidFill>
                  <a:latin typeface="Gill Sans"/>
                  <a:ea typeface="Gill Sans"/>
                  <a:cs typeface="Gill Sans"/>
                  <a:sym typeface="Gill Sans"/>
                </a:rPr>
                <a:t>techniques and ML Model Shallow Taste</a:t>
              </a:r>
              <a:endParaRPr b="0" i="0" sz="1800" u="none" cap="none" strike="noStrike">
                <a:solidFill>
                  <a:schemeClr val="lt1"/>
                </a:solidFill>
                <a:latin typeface="Gill Sans"/>
                <a:ea typeface="Gill Sans"/>
                <a:cs typeface="Gill Sans"/>
                <a:sym typeface="Gill Sans"/>
              </a:endParaRPr>
            </a:p>
          </p:txBody>
        </p:sp>
        <p:cxnSp>
          <p:nvCxnSpPr>
            <p:cNvPr id="288" name="Google Shape;288;p6"/>
            <p:cNvCxnSpPr/>
            <p:nvPr/>
          </p:nvCxnSpPr>
          <p:spPr>
            <a:xfrm>
              <a:off x="5545137" y="1472548"/>
              <a:ext cx="0" cy="318388"/>
            </a:xfrm>
            <a:prstGeom prst="straightConnector1">
              <a:avLst/>
            </a:prstGeom>
            <a:noFill/>
            <a:ln cap="flat" cmpd="sng" w="9525">
              <a:solidFill>
                <a:srgbClr val="605E99"/>
              </a:solidFill>
              <a:prstDash val="dash"/>
              <a:miter lim="800000"/>
              <a:headEnd len="sm" w="sm" type="none"/>
              <a:tailEnd len="sm" w="sm" type="none"/>
            </a:ln>
          </p:spPr>
        </p:cxnSp>
        <p:sp>
          <p:nvSpPr>
            <p:cNvPr id="289" name="Google Shape;289;p6"/>
            <p:cNvSpPr/>
            <p:nvPr/>
          </p:nvSpPr>
          <p:spPr>
            <a:xfrm>
              <a:off x="5505338" y="1392951"/>
              <a:ext cx="79597" cy="79597"/>
            </a:xfrm>
            <a:prstGeom prst="ellipse">
              <a:avLst/>
            </a:prstGeom>
            <a:solidFill>
              <a:srgbClr val="605E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6523117" y="1790937"/>
              <a:ext cx="1955960" cy="397986"/>
            </a:xfrm>
            <a:prstGeom prst="rect">
              <a:avLst/>
            </a:prstGeom>
            <a:solidFill>
              <a:srgbClr val="4B477A"/>
            </a:solidFill>
            <a:ln cap="flat" cmpd="sng" w="12700">
              <a:solidFill>
                <a:srgbClr val="4B477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txBox="1"/>
            <p:nvPr/>
          </p:nvSpPr>
          <p:spPr>
            <a:xfrm>
              <a:off x="6523117"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Milestone 3</a:t>
              </a:r>
              <a:endParaRPr/>
            </a:p>
          </p:txBody>
        </p:sp>
        <p:sp>
          <p:nvSpPr>
            <p:cNvPr id="292" name="Google Shape;292;p6"/>
            <p:cNvSpPr/>
            <p:nvPr/>
          </p:nvSpPr>
          <p:spPr>
            <a:xfrm>
              <a:off x="5871130"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txBox="1"/>
            <p:nvPr/>
          </p:nvSpPr>
          <p:spPr>
            <a:xfrm>
              <a:off x="5871130" y="2586910"/>
              <a:ext cx="3259934" cy="1392951"/>
            </a:xfrm>
            <a:prstGeom prst="rect">
              <a:avLst/>
            </a:prstGeom>
            <a:noFill/>
            <a:ln>
              <a:noFill/>
            </a:ln>
          </p:spPr>
          <p:txBody>
            <a:bodyPr anchorCtr="1" anchor="t" bIns="0" lIns="0" spcFirstLastPara="1" rIns="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Predicting Model Choosing and </a:t>
              </a:r>
              <a:r>
                <a:rPr lang="en-US" sz="1800">
                  <a:solidFill>
                    <a:schemeClr val="lt1"/>
                  </a:solidFill>
                  <a:latin typeface="Gill Sans"/>
                  <a:ea typeface="Gill Sans"/>
                  <a:cs typeface="Gill Sans"/>
                  <a:sym typeface="Gill Sans"/>
                </a:rPr>
                <a:t>Hyperparameter</a:t>
              </a:r>
              <a:r>
                <a:rPr lang="en-US" sz="1800">
                  <a:solidFill>
                    <a:schemeClr val="lt1"/>
                  </a:solidFill>
                  <a:latin typeface="Gill Sans"/>
                  <a:ea typeface="Gill Sans"/>
                  <a:cs typeface="Gill Sans"/>
                  <a:sym typeface="Gill Sans"/>
                </a:rPr>
                <a:t> Tuning</a:t>
              </a:r>
              <a:endParaRPr b="0" i="0" sz="1800" u="none" cap="none" strike="noStrike">
                <a:solidFill>
                  <a:schemeClr val="lt1"/>
                </a:solidFill>
                <a:latin typeface="Gill Sans"/>
                <a:ea typeface="Gill Sans"/>
                <a:cs typeface="Gill Sans"/>
                <a:sym typeface="Gill Sans"/>
              </a:endParaRPr>
            </a:p>
          </p:txBody>
        </p:sp>
        <p:cxnSp>
          <p:nvCxnSpPr>
            <p:cNvPr id="294" name="Google Shape;294;p6"/>
            <p:cNvCxnSpPr/>
            <p:nvPr/>
          </p:nvCxnSpPr>
          <p:spPr>
            <a:xfrm>
              <a:off x="7501098" y="2188924"/>
              <a:ext cx="0" cy="318388"/>
            </a:xfrm>
            <a:prstGeom prst="straightConnector1">
              <a:avLst/>
            </a:prstGeom>
            <a:noFill/>
            <a:ln cap="flat" cmpd="sng" w="9525">
              <a:solidFill>
                <a:srgbClr val="4B477A"/>
              </a:solidFill>
              <a:prstDash val="dash"/>
              <a:miter lim="800000"/>
              <a:headEnd len="sm" w="sm" type="none"/>
              <a:tailEnd len="sm" w="sm" type="none"/>
            </a:ln>
          </p:spPr>
        </p:cxnSp>
        <p:sp>
          <p:nvSpPr>
            <p:cNvPr id="295" name="Google Shape;295;p6"/>
            <p:cNvSpPr/>
            <p:nvPr/>
          </p:nvSpPr>
          <p:spPr>
            <a:xfrm>
              <a:off x="7461299" y="2507313"/>
              <a:ext cx="79597" cy="79597"/>
            </a:xfrm>
            <a:prstGeom prst="ellipse">
              <a:avLst/>
            </a:prstGeom>
            <a:solidFill>
              <a:srgbClr val="4B47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9258065" y="1011950"/>
              <a:ext cx="397986" cy="1955960"/>
            </a:xfrm>
            <a:prstGeom prst="round2SameRect">
              <a:avLst>
                <a:gd fmla="val 16667" name="adj1"/>
                <a:gd fmla="val 0" name="adj2"/>
              </a:avLst>
            </a:prstGeom>
            <a:solidFill>
              <a:srgbClr val="36325A"/>
            </a:solidFill>
            <a:ln cap="flat" cmpd="sng" w="12700">
              <a:solidFill>
                <a:srgbClr val="36325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txBox="1"/>
            <p:nvPr/>
          </p:nvSpPr>
          <p:spPr>
            <a:xfrm>
              <a:off x="8479078"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Deliverable II</a:t>
              </a:r>
              <a:endParaRPr/>
            </a:p>
          </p:txBody>
        </p:sp>
        <p:sp>
          <p:nvSpPr>
            <p:cNvPr id="298" name="Google Shape;298;p6"/>
            <p:cNvSpPr/>
            <p:nvPr/>
          </p:nvSpPr>
          <p:spPr>
            <a:xfrm>
              <a:off x="7827091"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txBox="1"/>
            <p:nvPr/>
          </p:nvSpPr>
          <p:spPr>
            <a:xfrm>
              <a:off x="7827091"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Select best model with lowest MAPE</a:t>
              </a:r>
              <a:endParaRPr sz="1800">
                <a:solidFill>
                  <a:schemeClr val="lt1"/>
                </a:solidFill>
                <a:latin typeface="Gill Sans"/>
                <a:ea typeface="Gill Sans"/>
                <a:cs typeface="Gill Sans"/>
                <a:sym typeface="Gill Sans"/>
              </a:endParaRPr>
            </a:p>
          </p:txBody>
        </p:sp>
        <p:cxnSp>
          <p:nvCxnSpPr>
            <p:cNvPr id="300" name="Google Shape;300;p6"/>
            <p:cNvCxnSpPr/>
            <p:nvPr/>
          </p:nvCxnSpPr>
          <p:spPr>
            <a:xfrm>
              <a:off x="9457058" y="1472548"/>
              <a:ext cx="0" cy="318388"/>
            </a:xfrm>
            <a:prstGeom prst="straightConnector1">
              <a:avLst/>
            </a:prstGeom>
            <a:noFill/>
            <a:ln cap="flat" cmpd="sng" w="9525">
              <a:solidFill>
                <a:srgbClr val="36325A"/>
              </a:solidFill>
              <a:prstDash val="dash"/>
              <a:miter lim="800000"/>
              <a:headEnd len="sm" w="sm" type="none"/>
              <a:tailEnd len="sm" w="sm" type="none"/>
            </a:ln>
          </p:spPr>
        </p:cxnSp>
        <p:sp>
          <p:nvSpPr>
            <p:cNvPr id="301" name="Google Shape;301;p6"/>
            <p:cNvSpPr/>
            <p:nvPr/>
          </p:nvSpPr>
          <p:spPr>
            <a:xfrm>
              <a:off x="9417260" y="1392951"/>
              <a:ext cx="79597" cy="79597"/>
            </a:xfrm>
            <a:prstGeom prst="ellipse">
              <a:avLst/>
            </a:prstGeom>
            <a:solidFill>
              <a:srgbClr val="36325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6"/>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304" name="Google Shape;304;p6"/>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Timeline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a:t>
            </a:r>
            <a:endParaRPr/>
          </a:p>
        </p:txBody>
      </p:sp>
      <p:sp>
        <p:nvSpPr>
          <p:cNvPr id="310" name="Google Shape;310;p7"/>
          <p:cNvSpPr txBox="1"/>
          <p:nvPr>
            <p:ph idx="1" type="body"/>
          </p:nvPr>
        </p:nvSpPr>
        <p:spPr>
          <a:xfrm>
            <a:off x="551450" y="1444350"/>
            <a:ext cx="11090400" cy="3969300"/>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1600"/>
              </a:spcBef>
              <a:spcAft>
                <a:spcPts val="0"/>
              </a:spcAft>
              <a:buSzPts val="2000"/>
              <a:buFont typeface="Gill Sans"/>
              <a:buChar char="●"/>
            </a:pPr>
            <a:r>
              <a:rPr lang="en-US"/>
              <a:t>The data is downloaded from UCI Machine Learning Repository, Online Retail Data.</a:t>
            </a:r>
            <a:endParaRPr/>
          </a:p>
          <a:p>
            <a:pPr indent="-342900" lvl="0" marL="457200" rtl="0" algn="l">
              <a:lnSpc>
                <a:spcPct val="107916"/>
              </a:lnSpc>
              <a:spcBef>
                <a:spcPts val="600"/>
              </a:spcBef>
              <a:spcAft>
                <a:spcPts val="0"/>
              </a:spcAft>
              <a:buSzPts val="1800"/>
              <a:buChar char="●"/>
            </a:pPr>
            <a:r>
              <a:rPr lang="en-US"/>
              <a:t>Attribution information:</a:t>
            </a:r>
            <a:endParaRPr/>
          </a:p>
          <a:p>
            <a:pPr indent="-355600" lvl="0" marL="914400" rtl="0" algn="l">
              <a:lnSpc>
                <a:spcPct val="107916"/>
              </a:lnSpc>
              <a:spcBef>
                <a:spcPts val="0"/>
              </a:spcBef>
              <a:spcAft>
                <a:spcPts val="0"/>
              </a:spcAft>
              <a:buSzPts val="2000"/>
              <a:buFont typeface="Gill Sans"/>
              <a:buAutoNum type="arabicPeriod"/>
            </a:pPr>
            <a:r>
              <a:rPr lang="en-US"/>
              <a:t>InvoiceNo: Invoice number. A 6-digit integral number uniquely assigned to each transaction. If this code starts with letter 'c', it indicates a cancellation</a:t>
            </a:r>
            <a:endParaRPr/>
          </a:p>
          <a:p>
            <a:pPr indent="-355600" lvl="0" marL="914400" rtl="0" algn="l">
              <a:lnSpc>
                <a:spcPct val="107916"/>
              </a:lnSpc>
              <a:spcBef>
                <a:spcPts val="0"/>
              </a:spcBef>
              <a:spcAft>
                <a:spcPts val="0"/>
              </a:spcAft>
              <a:buSzPts val="2000"/>
              <a:buFont typeface="Gill Sans"/>
              <a:buAutoNum type="arabicPeriod"/>
            </a:pPr>
            <a:r>
              <a:rPr lang="en-US"/>
              <a:t>StockCode: Product code. A 5-digit integral number uniquely assigned to each distinct product</a:t>
            </a:r>
            <a:endParaRPr/>
          </a:p>
          <a:p>
            <a:pPr indent="-355600" lvl="0" marL="914400" rtl="0" algn="l">
              <a:lnSpc>
                <a:spcPct val="107916"/>
              </a:lnSpc>
              <a:spcBef>
                <a:spcPts val="0"/>
              </a:spcBef>
              <a:spcAft>
                <a:spcPts val="0"/>
              </a:spcAft>
              <a:buSzPts val="2000"/>
              <a:buFont typeface="Gill Sans"/>
              <a:buAutoNum type="arabicPeriod"/>
            </a:pPr>
            <a:r>
              <a:rPr lang="en-US"/>
              <a:t>Description: Product (item) name</a:t>
            </a:r>
            <a:endParaRPr/>
          </a:p>
          <a:p>
            <a:pPr indent="-355600" lvl="0" marL="914400" rtl="0" algn="l">
              <a:lnSpc>
                <a:spcPct val="107916"/>
              </a:lnSpc>
              <a:spcBef>
                <a:spcPts val="0"/>
              </a:spcBef>
              <a:spcAft>
                <a:spcPts val="0"/>
              </a:spcAft>
              <a:buSzPts val="2000"/>
              <a:buFont typeface="Gill Sans"/>
              <a:buAutoNum type="arabicPeriod"/>
            </a:pPr>
            <a:r>
              <a:rPr lang="en-US"/>
              <a:t>Quantity: The quantities of each product (item) per transaction</a:t>
            </a:r>
            <a:endParaRPr/>
          </a:p>
          <a:p>
            <a:pPr indent="-355600" lvl="0" marL="914400" rtl="0" algn="l">
              <a:lnSpc>
                <a:spcPct val="107916"/>
              </a:lnSpc>
              <a:spcBef>
                <a:spcPts val="0"/>
              </a:spcBef>
              <a:spcAft>
                <a:spcPts val="0"/>
              </a:spcAft>
              <a:buSzPts val="2000"/>
              <a:buFont typeface="Gill Sans"/>
              <a:buAutoNum type="arabicPeriod"/>
            </a:pPr>
            <a:r>
              <a:rPr lang="en-US"/>
              <a:t>InvoiceDate: Invoice Date and time. The day and time when each transaction was generated</a:t>
            </a:r>
            <a:endParaRPr/>
          </a:p>
          <a:p>
            <a:pPr indent="-355600" lvl="0" marL="914400" rtl="0" algn="l">
              <a:lnSpc>
                <a:spcPct val="107916"/>
              </a:lnSpc>
              <a:spcBef>
                <a:spcPts val="0"/>
              </a:spcBef>
              <a:spcAft>
                <a:spcPts val="0"/>
              </a:spcAft>
              <a:buSzPts val="2000"/>
              <a:buFont typeface="Gill Sans"/>
              <a:buAutoNum type="arabicPeriod"/>
            </a:pPr>
            <a:r>
              <a:rPr lang="en-US"/>
              <a:t>UnitPrice: Unit price. Numeric, Product price per unit in sterling</a:t>
            </a:r>
            <a:endParaRPr/>
          </a:p>
          <a:p>
            <a:pPr indent="-355600" lvl="0" marL="914400" rtl="0" algn="l">
              <a:lnSpc>
                <a:spcPct val="107916"/>
              </a:lnSpc>
              <a:spcBef>
                <a:spcPts val="0"/>
              </a:spcBef>
              <a:spcAft>
                <a:spcPts val="0"/>
              </a:spcAft>
              <a:buSzPts val="2000"/>
              <a:buFont typeface="Gill Sans"/>
              <a:buAutoNum type="arabicPeriod"/>
            </a:pPr>
            <a:r>
              <a:rPr lang="en-US"/>
              <a:t>CustomerID: Customer number. A 5-digit integral number uniquely assigned to each customer</a:t>
            </a:r>
            <a:endParaRPr/>
          </a:p>
          <a:p>
            <a:pPr indent="-355600" lvl="0" marL="914400" rtl="0" algn="l">
              <a:lnSpc>
                <a:spcPct val="107916"/>
              </a:lnSpc>
              <a:spcBef>
                <a:spcPts val="0"/>
              </a:spcBef>
              <a:spcAft>
                <a:spcPts val="0"/>
              </a:spcAft>
              <a:buSzPts val="2000"/>
              <a:buFont typeface="Gill Sans"/>
              <a:buAutoNum type="arabicPeriod"/>
            </a:pPr>
            <a:r>
              <a:rPr lang="en-US"/>
              <a:t>Country: Country name. The name of the country where each customer resides.</a:t>
            </a:r>
            <a:endParaRPr/>
          </a:p>
        </p:txBody>
      </p:sp>
      <p:sp>
        <p:nvSpPr>
          <p:cNvPr id="311" name="Google Shape;311;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7"/>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
        <p:nvSpPr>
          <p:cNvPr id="313" name="Google Shape;313;p7"/>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Preprocessing</a:t>
            </a:r>
            <a:endParaRPr/>
          </a:p>
        </p:txBody>
      </p:sp>
      <p:sp>
        <p:nvSpPr>
          <p:cNvPr id="319" name="Google Shape;319;p8"/>
          <p:cNvSpPr txBox="1"/>
          <p:nvPr>
            <p:ph idx="1" type="body"/>
          </p:nvPr>
        </p:nvSpPr>
        <p:spPr>
          <a:xfrm>
            <a:off x="550875" y="2113200"/>
            <a:ext cx="6927300" cy="39795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AutoNum type="arabicPeriod"/>
            </a:pPr>
            <a:r>
              <a:rPr lang="en-US"/>
              <a:t>Target Variable: quantity times the price for each transaction and renamed as “total_amount”</a:t>
            </a:r>
            <a:endParaRPr/>
          </a:p>
          <a:p>
            <a:pPr indent="-342900" lvl="0" marL="457200" rtl="0" algn="l">
              <a:lnSpc>
                <a:spcPct val="110000"/>
              </a:lnSpc>
              <a:spcBef>
                <a:spcPts val="0"/>
              </a:spcBef>
              <a:spcAft>
                <a:spcPts val="0"/>
              </a:spcAft>
              <a:buSzPts val="1800"/>
              <a:buAutoNum type="arabicPeriod"/>
            </a:pPr>
            <a:r>
              <a:rPr lang="en-US"/>
              <a:t>Only </a:t>
            </a:r>
            <a:r>
              <a:rPr lang="en-US"/>
              <a:t>focus</a:t>
            </a:r>
            <a:r>
              <a:rPr lang="en-US"/>
              <a:t> on the sales data in United Kingdom so data from other countries are dropped</a:t>
            </a:r>
            <a:endParaRPr/>
          </a:p>
          <a:p>
            <a:pPr indent="-342900" lvl="0" marL="457200" rtl="0" algn="l">
              <a:lnSpc>
                <a:spcPct val="110000"/>
              </a:lnSpc>
              <a:spcBef>
                <a:spcPts val="0"/>
              </a:spcBef>
              <a:spcAft>
                <a:spcPts val="0"/>
              </a:spcAft>
              <a:buSzPts val="1800"/>
              <a:buAutoNum type="arabicPeriod"/>
            </a:pPr>
            <a:r>
              <a:rPr lang="en-US"/>
              <a:t>Price and quantity which are lower than 0 for example, bad debt are dropped</a:t>
            </a:r>
            <a:endParaRPr/>
          </a:p>
          <a:p>
            <a:pPr indent="-342900" lvl="0" marL="457200" rtl="0" algn="l">
              <a:lnSpc>
                <a:spcPct val="110000"/>
              </a:lnSpc>
              <a:spcBef>
                <a:spcPts val="0"/>
              </a:spcBef>
              <a:spcAft>
                <a:spcPts val="0"/>
              </a:spcAft>
              <a:buSzPts val="1800"/>
              <a:buAutoNum type="arabicPeriod"/>
            </a:pPr>
            <a:r>
              <a:rPr lang="en-US"/>
              <a:t>Extract  “weekday”, “hour” from the date attributes and dataset is grouped by hourly.</a:t>
            </a:r>
            <a:endParaRPr/>
          </a:p>
          <a:p>
            <a:pPr indent="-342900" lvl="0" marL="457200" rtl="0" algn="l">
              <a:lnSpc>
                <a:spcPct val="110000"/>
              </a:lnSpc>
              <a:spcBef>
                <a:spcPts val="0"/>
              </a:spcBef>
              <a:spcAft>
                <a:spcPts val="0"/>
              </a:spcAft>
              <a:buSzPts val="1800"/>
              <a:buAutoNum type="arabicPeriod"/>
            </a:pPr>
            <a:r>
              <a:rPr lang="en-US"/>
              <a:t>Integrate weather data collected by the weather station in Heathrow Airport to the original dataset.</a:t>
            </a:r>
            <a:endParaRPr/>
          </a:p>
          <a:p>
            <a:pPr indent="-101600" lvl="0" marL="228600" rtl="0" algn="l">
              <a:lnSpc>
                <a:spcPct val="110000"/>
              </a:lnSpc>
              <a:spcBef>
                <a:spcPts val="0"/>
              </a:spcBef>
              <a:spcAft>
                <a:spcPts val="0"/>
              </a:spcAft>
              <a:buClr>
                <a:schemeClr val="lt1"/>
              </a:buClr>
              <a:buSzPts val="2000"/>
              <a:buNone/>
            </a:pPr>
            <a:r>
              <a:t/>
            </a:r>
            <a:endParaRPr/>
          </a:p>
        </p:txBody>
      </p:sp>
      <p:sp>
        <p:nvSpPr>
          <p:cNvPr id="320" name="Google Shape;320;p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Data Preprocessing</a:t>
            </a:r>
            <a:endParaRPr/>
          </a:p>
        </p:txBody>
      </p:sp>
      <p:sp>
        <p:nvSpPr>
          <p:cNvPr id="321" name="Google Shape;321;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22" name="Google Shape;322;p8"/>
          <p:cNvPicPr preferRelativeResize="0"/>
          <p:nvPr/>
        </p:nvPicPr>
        <p:blipFill>
          <a:blip r:embed="rId3">
            <a:alphaModFix/>
          </a:blip>
          <a:stretch>
            <a:fillRect/>
          </a:stretch>
        </p:blipFill>
        <p:spPr>
          <a:xfrm>
            <a:off x="7563383" y="1916375"/>
            <a:ext cx="4409029" cy="3241161"/>
          </a:xfrm>
          <a:prstGeom prst="rect">
            <a:avLst/>
          </a:prstGeom>
          <a:noFill/>
          <a:ln>
            <a:noFill/>
          </a:ln>
        </p:spPr>
      </p:pic>
      <p:sp>
        <p:nvSpPr>
          <p:cNvPr id="323" name="Google Shape;323;p8"/>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Analysis</a:t>
            </a:r>
            <a:endParaRPr/>
          </a:p>
        </p:txBody>
      </p:sp>
      <p:sp>
        <p:nvSpPr>
          <p:cNvPr id="329" name="Google Shape;329;p5"/>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lt1"/>
              </a:buClr>
              <a:buSzPts val="2000"/>
              <a:buNone/>
            </a:pPr>
            <a:r>
              <a:rPr lang="en-US"/>
              <a:t>Quarterly &amp; Monthly</a:t>
            </a:r>
            <a:r>
              <a:rPr lang="en-US"/>
              <a:t> Analysis </a:t>
            </a:r>
            <a:endParaRPr/>
          </a:p>
        </p:txBody>
      </p:sp>
      <p:sp>
        <p:nvSpPr>
          <p:cNvPr id="330" name="Google Shape;330;p5"/>
          <p:cNvSpPr txBox="1"/>
          <p:nvPr>
            <p:ph idx="2" type="body"/>
          </p:nvPr>
        </p:nvSpPr>
        <p:spPr>
          <a:xfrm>
            <a:off x="559476" y="2432304"/>
            <a:ext cx="3563936" cy="3515555"/>
          </a:xfrm>
          <a:prstGeom prst="rect">
            <a:avLst/>
          </a:prstGeom>
          <a:noFill/>
          <a:ln>
            <a:noFill/>
          </a:ln>
        </p:spPr>
        <p:txBody>
          <a:bodyPr anchorCtr="0" anchor="t" bIns="0" lIns="0" spcFirstLastPara="1" rIns="0" wrap="square" tIns="0">
            <a:normAutofit/>
          </a:bodyPr>
          <a:lstStyle/>
          <a:p>
            <a:pPr indent="-237172" lvl="0" marL="228600" rtl="0" algn="l">
              <a:lnSpc>
                <a:spcPct val="110000"/>
              </a:lnSpc>
              <a:spcBef>
                <a:spcPts val="1800"/>
              </a:spcBef>
              <a:spcAft>
                <a:spcPts val="0"/>
              </a:spcAft>
              <a:buClr>
                <a:schemeClr val="lt1"/>
              </a:buClr>
              <a:buSzPts val="1800"/>
              <a:buChar char="•"/>
            </a:pPr>
            <a:r>
              <a:rPr lang="en-US"/>
              <a:t>Quarterly Sales</a:t>
            </a:r>
            <a:endParaRPr/>
          </a:p>
          <a:p>
            <a:pPr indent="-237172" lvl="0" marL="228600" rtl="0" algn="l">
              <a:lnSpc>
                <a:spcPct val="110000"/>
              </a:lnSpc>
              <a:spcBef>
                <a:spcPts val="1800"/>
              </a:spcBef>
              <a:spcAft>
                <a:spcPts val="0"/>
              </a:spcAft>
              <a:buSzPts val="1800"/>
              <a:buChar char="•"/>
            </a:pPr>
            <a:r>
              <a:rPr lang="en-US"/>
              <a:t>Monthly Sales</a:t>
            </a:r>
            <a:endParaRPr/>
          </a:p>
          <a:p>
            <a:pPr indent="-237172" lvl="0" marL="228600" rtl="0" algn="l">
              <a:lnSpc>
                <a:spcPct val="110000"/>
              </a:lnSpc>
              <a:spcBef>
                <a:spcPts val="1800"/>
              </a:spcBef>
              <a:spcAft>
                <a:spcPts val="0"/>
              </a:spcAft>
              <a:buSzPts val="1800"/>
              <a:buChar char="•"/>
            </a:pPr>
            <a:r>
              <a:rPr lang="en-US"/>
              <a:t>Monthly Sales Count</a:t>
            </a:r>
            <a:endParaRPr/>
          </a:p>
          <a:p>
            <a:pPr indent="-122872" lvl="0" marL="228600" rtl="0" algn="l">
              <a:lnSpc>
                <a:spcPct val="110000"/>
              </a:lnSpc>
              <a:spcBef>
                <a:spcPts val="1800"/>
              </a:spcBef>
              <a:spcAft>
                <a:spcPts val="0"/>
              </a:spcAft>
              <a:buClr>
                <a:schemeClr val="lt1"/>
              </a:buClr>
              <a:buSzPts val="1800"/>
              <a:buNone/>
            </a:pPr>
            <a:r>
              <a:t/>
            </a:r>
            <a:endParaRPr/>
          </a:p>
          <a:p>
            <a:pPr indent="-122872" lvl="0" marL="228600" rtl="0" algn="l">
              <a:lnSpc>
                <a:spcPct val="110000"/>
              </a:lnSpc>
              <a:spcBef>
                <a:spcPts val="1800"/>
              </a:spcBef>
              <a:spcAft>
                <a:spcPts val="0"/>
              </a:spcAft>
              <a:buClr>
                <a:schemeClr val="lt1"/>
              </a:buClr>
              <a:buSzPts val="1800"/>
              <a:buNone/>
            </a:pPr>
            <a:r>
              <a:t/>
            </a:r>
            <a:endParaRPr/>
          </a:p>
        </p:txBody>
      </p:sp>
      <p:sp>
        <p:nvSpPr>
          <p:cNvPr id="331" name="Google Shape;331;p5"/>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Weekly Analysis</a:t>
            </a:r>
            <a:endParaRPr/>
          </a:p>
        </p:txBody>
      </p:sp>
      <p:sp>
        <p:nvSpPr>
          <p:cNvPr id="332" name="Google Shape;332;p5"/>
          <p:cNvSpPr txBox="1"/>
          <p:nvPr>
            <p:ph idx="4" type="body"/>
          </p:nvPr>
        </p:nvSpPr>
        <p:spPr>
          <a:xfrm>
            <a:off x="4341573" y="2427370"/>
            <a:ext cx="3508755" cy="3515555"/>
          </a:xfrm>
          <a:prstGeom prst="rect">
            <a:avLst/>
          </a:prstGeom>
          <a:noFill/>
          <a:ln>
            <a:noFill/>
          </a:ln>
        </p:spPr>
        <p:txBody>
          <a:bodyPr anchorCtr="0" anchor="t" bIns="0" lIns="0" spcFirstLastPara="1" rIns="0" wrap="square" tIns="0">
            <a:normAutofit lnSpcReduction="10000"/>
          </a:bodyPr>
          <a:lstStyle/>
          <a:p>
            <a:pPr indent="-228600" lvl="0" marL="228600" rtl="0" algn="l">
              <a:lnSpc>
                <a:spcPct val="110000"/>
              </a:lnSpc>
              <a:spcBef>
                <a:spcPts val="0"/>
              </a:spcBef>
              <a:spcAft>
                <a:spcPts val="0"/>
              </a:spcAft>
              <a:buClr>
                <a:schemeClr val="lt1"/>
              </a:buClr>
              <a:buSzPts val="1700"/>
              <a:buChar char="•"/>
            </a:pPr>
            <a:r>
              <a:rPr lang="en-US"/>
              <a:t>Add text, images, art, and videos. </a:t>
            </a:r>
            <a:endParaRPr/>
          </a:p>
          <a:p>
            <a:pPr indent="-228600" lvl="0" marL="228600" rtl="0" algn="l">
              <a:lnSpc>
                <a:spcPct val="110000"/>
              </a:lnSpc>
              <a:spcBef>
                <a:spcPts val="1800"/>
              </a:spcBef>
              <a:spcAft>
                <a:spcPts val="0"/>
              </a:spcAft>
              <a:buClr>
                <a:schemeClr val="lt1"/>
              </a:buClr>
              <a:buSzPts val="1700"/>
              <a:buChar char="•"/>
            </a:pPr>
            <a:r>
              <a:rPr lang="en-US"/>
              <a:t>Add transitions, animations, and motion. </a:t>
            </a:r>
            <a:endParaRPr/>
          </a:p>
          <a:p>
            <a:pPr indent="-228600" lvl="0" marL="228600" rtl="0" algn="l">
              <a:lnSpc>
                <a:spcPct val="110000"/>
              </a:lnSpc>
              <a:spcBef>
                <a:spcPts val="1800"/>
              </a:spcBef>
              <a:spcAft>
                <a:spcPts val="0"/>
              </a:spcAft>
              <a:buClr>
                <a:schemeClr val="lt1"/>
              </a:buClr>
              <a:buSzPts val="1700"/>
              <a:buChar char="•"/>
            </a:pPr>
            <a:r>
              <a:rPr lang="en-US"/>
              <a:t>Save to OneDrive, to get to your presentations from your computer, tablet, or phone. </a:t>
            </a:r>
            <a:endParaRPr/>
          </a:p>
          <a:p>
            <a:pPr indent="-228600" lvl="0" marL="228600" rtl="0" algn="l">
              <a:lnSpc>
                <a:spcPct val="110000"/>
              </a:lnSpc>
              <a:spcBef>
                <a:spcPts val="1800"/>
              </a:spcBef>
              <a:spcAft>
                <a:spcPts val="0"/>
              </a:spcAft>
              <a:buClr>
                <a:schemeClr val="lt1"/>
              </a:buClr>
              <a:buSzPts val="1700"/>
              <a:buChar char="•"/>
            </a:pPr>
            <a:r>
              <a:rPr lang="en-US"/>
              <a:t>Open the Design Ideas pane for instant slide makeovers. </a:t>
            </a:r>
            <a:endParaRPr/>
          </a:p>
          <a:p>
            <a:pPr indent="-228600" lvl="0" marL="228600" rtl="0" algn="l">
              <a:lnSpc>
                <a:spcPct val="110000"/>
              </a:lnSpc>
              <a:spcBef>
                <a:spcPts val="1800"/>
              </a:spcBef>
              <a:spcAft>
                <a:spcPts val="0"/>
              </a:spcAft>
              <a:buClr>
                <a:schemeClr val="lt1"/>
              </a:buClr>
              <a:buSzPts val="1700"/>
              <a:buChar char="•"/>
            </a:pPr>
            <a:r>
              <a:rPr lang="en-US"/>
              <a:t>When we have design ideas, we’ll show them to you right there.</a:t>
            </a:r>
            <a:endParaRPr/>
          </a:p>
        </p:txBody>
      </p:sp>
      <p:sp>
        <p:nvSpPr>
          <p:cNvPr id="333" name="Google Shape;333;p5"/>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000"/>
              <a:buNone/>
            </a:pPr>
            <a:r>
              <a:rPr lang="en-US"/>
              <a:t>Daily Transaction Analysis</a:t>
            </a:r>
            <a:endParaRPr/>
          </a:p>
        </p:txBody>
      </p:sp>
      <p:sp>
        <p:nvSpPr>
          <p:cNvPr id="334" name="Google Shape;334;p5"/>
          <p:cNvSpPr txBox="1"/>
          <p:nvPr>
            <p:ph idx="6" type="body"/>
          </p:nvPr>
        </p:nvSpPr>
        <p:spPr>
          <a:xfrm>
            <a:off x="8139659" y="2427370"/>
            <a:ext cx="3508755" cy="3515555"/>
          </a:xfrm>
          <a:prstGeom prst="rect">
            <a:avLst/>
          </a:prstGeom>
          <a:noFill/>
          <a:ln>
            <a:noFill/>
          </a:ln>
        </p:spPr>
        <p:txBody>
          <a:bodyPr anchorCtr="0" anchor="t" bIns="0" lIns="0" spcFirstLastPara="1" rIns="0" wrap="square" tIns="0">
            <a:normAutofit lnSpcReduction="10000"/>
          </a:bodyPr>
          <a:lstStyle/>
          <a:p>
            <a:pPr indent="-228600" lvl="0" marL="228600" rtl="0" algn="l">
              <a:lnSpc>
                <a:spcPct val="110000"/>
              </a:lnSpc>
              <a:spcBef>
                <a:spcPts val="0"/>
              </a:spcBef>
              <a:spcAft>
                <a:spcPts val="0"/>
              </a:spcAft>
              <a:buClr>
                <a:schemeClr val="lt1"/>
              </a:buClr>
              <a:buSzPts val="1700"/>
              <a:buChar char="•"/>
            </a:pPr>
            <a:r>
              <a:rPr lang="en-US"/>
              <a:t>Add text, images, art, and videos. </a:t>
            </a:r>
            <a:endParaRPr/>
          </a:p>
          <a:p>
            <a:pPr indent="-228600" lvl="0" marL="228600" rtl="0" algn="l">
              <a:lnSpc>
                <a:spcPct val="110000"/>
              </a:lnSpc>
              <a:spcBef>
                <a:spcPts val="1800"/>
              </a:spcBef>
              <a:spcAft>
                <a:spcPts val="0"/>
              </a:spcAft>
              <a:buClr>
                <a:schemeClr val="lt1"/>
              </a:buClr>
              <a:buSzPts val="1700"/>
              <a:buChar char="•"/>
            </a:pPr>
            <a:r>
              <a:rPr lang="en-US"/>
              <a:t>Add transitions, animations, and motion. </a:t>
            </a:r>
            <a:endParaRPr/>
          </a:p>
          <a:p>
            <a:pPr indent="-228600" lvl="0" marL="228600" rtl="0" algn="l">
              <a:lnSpc>
                <a:spcPct val="110000"/>
              </a:lnSpc>
              <a:spcBef>
                <a:spcPts val="1800"/>
              </a:spcBef>
              <a:spcAft>
                <a:spcPts val="0"/>
              </a:spcAft>
              <a:buClr>
                <a:schemeClr val="lt1"/>
              </a:buClr>
              <a:buSzPts val="1700"/>
              <a:buChar char="•"/>
            </a:pPr>
            <a:r>
              <a:rPr lang="en-US"/>
              <a:t>Save to OneDrive, to get to your presentations from your computer, tablet, or phone. </a:t>
            </a:r>
            <a:endParaRPr/>
          </a:p>
          <a:p>
            <a:pPr indent="-228600" lvl="0" marL="228600" rtl="0" algn="l">
              <a:lnSpc>
                <a:spcPct val="110000"/>
              </a:lnSpc>
              <a:spcBef>
                <a:spcPts val="1800"/>
              </a:spcBef>
              <a:spcAft>
                <a:spcPts val="0"/>
              </a:spcAft>
              <a:buClr>
                <a:schemeClr val="lt1"/>
              </a:buClr>
              <a:buSzPts val="1700"/>
              <a:buChar char="•"/>
            </a:pPr>
            <a:r>
              <a:rPr lang="en-US"/>
              <a:t>Open the Design Ideas pane for instant slide makeovers. </a:t>
            </a:r>
            <a:endParaRPr/>
          </a:p>
          <a:p>
            <a:pPr indent="-228600" lvl="0" marL="228600" rtl="0" algn="l">
              <a:lnSpc>
                <a:spcPct val="110000"/>
              </a:lnSpc>
              <a:spcBef>
                <a:spcPts val="1800"/>
              </a:spcBef>
              <a:spcAft>
                <a:spcPts val="0"/>
              </a:spcAft>
              <a:buClr>
                <a:schemeClr val="lt1"/>
              </a:buClr>
              <a:buSzPts val="1700"/>
              <a:buChar char="•"/>
            </a:pPr>
            <a:r>
              <a:rPr lang="en-US"/>
              <a:t>When we have design ideas, we’ll show them to you right there.</a:t>
            </a:r>
            <a:endParaRPr/>
          </a:p>
        </p:txBody>
      </p:sp>
      <p:sp>
        <p:nvSpPr>
          <p:cNvPr id="335" name="Google Shape;335;p5"/>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Data Analysis</a:t>
            </a:r>
            <a:endParaRPr/>
          </a:p>
        </p:txBody>
      </p:sp>
      <p:sp>
        <p:nvSpPr>
          <p:cNvPr id="336" name="Google Shape;336;p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5"/>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06fa38a6d9_0_65"/>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Quarterly</a:t>
            </a:r>
            <a:r>
              <a:rPr lang="en-US"/>
              <a:t> Analysis</a:t>
            </a:r>
            <a:endParaRPr/>
          </a:p>
        </p:txBody>
      </p:sp>
      <p:sp>
        <p:nvSpPr>
          <p:cNvPr id="343" name="Google Shape;343;g206fa38a6d9_0_65"/>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Quarterly Analysis</a:t>
            </a:r>
            <a:endParaRPr/>
          </a:p>
        </p:txBody>
      </p:sp>
      <p:sp>
        <p:nvSpPr>
          <p:cNvPr id="344" name="Google Shape;344;g206fa38a6d9_0_65"/>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g206fa38a6d9_0_65"/>
          <p:cNvSpPr txBox="1"/>
          <p:nvPr/>
        </p:nvSpPr>
        <p:spPr>
          <a:xfrm>
            <a:off x="108350" y="1341450"/>
            <a:ext cx="4269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Although</a:t>
            </a:r>
            <a:r>
              <a:rPr lang="en-US" sz="2000">
                <a:solidFill>
                  <a:schemeClr val="lt1"/>
                </a:solidFill>
                <a:latin typeface="Gill Sans"/>
                <a:ea typeface="Gill Sans"/>
                <a:cs typeface="Gill Sans"/>
                <a:sym typeface="Gill Sans"/>
              </a:rPr>
              <a:t>, Q4 has the </a:t>
            </a:r>
            <a:r>
              <a:rPr lang="en-US" sz="2000">
                <a:solidFill>
                  <a:schemeClr val="lt1"/>
                </a:solidFill>
                <a:latin typeface="Gill Sans"/>
                <a:ea typeface="Gill Sans"/>
                <a:cs typeface="Gill Sans"/>
                <a:sym typeface="Gill Sans"/>
              </a:rPr>
              <a:t>lowest</a:t>
            </a:r>
            <a:r>
              <a:rPr lang="en-US" sz="2000">
                <a:solidFill>
                  <a:schemeClr val="lt1"/>
                </a:solidFill>
                <a:latin typeface="Gill Sans"/>
                <a:ea typeface="Gill Sans"/>
                <a:cs typeface="Gill Sans"/>
                <a:sym typeface="Gill Sans"/>
              </a:rPr>
              <a:t> purchase frequency, it has the highest amount of sales amount.</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We </a:t>
            </a:r>
            <a:r>
              <a:rPr lang="en-US" sz="2000">
                <a:solidFill>
                  <a:schemeClr val="lt1"/>
                </a:solidFill>
                <a:latin typeface="Gill Sans"/>
                <a:ea typeface="Gill Sans"/>
                <a:cs typeface="Gill Sans"/>
                <a:sym typeface="Gill Sans"/>
              </a:rPr>
              <a:t>assume this pattern is highly related to the holiday season like Thanksgiving and Christmas.</a:t>
            </a:r>
            <a:endParaRPr sz="2000">
              <a:solidFill>
                <a:schemeClr val="lt1"/>
              </a:solidFill>
              <a:latin typeface="Gill Sans"/>
              <a:ea typeface="Gill Sans"/>
              <a:cs typeface="Gill Sans"/>
              <a:sym typeface="Gill Sans"/>
            </a:endParaRPr>
          </a:p>
        </p:txBody>
      </p:sp>
      <p:pic>
        <p:nvPicPr>
          <p:cNvPr id="346" name="Google Shape;346;g206fa38a6d9_0_65"/>
          <p:cNvPicPr preferRelativeResize="0"/>
          <p:nvPr/>
        </p:nvPicPr>
        <p:blipFill>
          <a:blip r:embed="rId3">
            <a:alphaModFix/>
          </a:blip>
          <a:stretch>
            <a:fillRect/>
          </a:stretch>
        </p:blipFill>
        <p:spPr>
          <a:xfrm>
            <a:off x="1366577" y="3830188"/>
            <a:ext cx="9242952" cy="2522849"/>
          </a:xfrm>
          <a:prstGeom prst="rect">
            <a:avLst/>
          </a:prstGeom>
          <a:noFill/>
          <a:ln>
            <a:noFill/>
          </a:ln>
        </p:spPr>
      </p:pic>
      <p:pic>
        <p:nvPicPr>
          <p:cNvPr id="347" name="Google Shape;347;g206fa38a6d9_0_65"/>
          <p:cNvPicPr preferRelativeResize="0"/>
          <p:nvPr/>
        </p:nvPicPr>
        <p:blipFill>
          <a:blip r:embed="rId4">
            <a:alphaModFix/>
          </a:blip>
          <a:stretch>
            <a:fillRect/>
          </a:stretch>
        </p:blipFill>
        <p:spPr>
          <a:xfrm>
            <a:off x="4366775" y="1644124"/>
            <a:ext cx="7417708" cy="2031900"/>
          </a:xfrm>
          <a:prstGeom prst="rect">
            <a:avLst/>
          </a:prstGeom>
          <a:noFill/>
          <a:ln>
            <a:noFill/>
          </a:ln>
        </p:spPr>
      </p:pic>
      <p:sp>
        <p:nvSpPr>
          <p:cNvPr id="348" name="Google Shape;348;g206fa38a6d9_0_65"/>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Friday, March 3, 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2022-08-30T20:58:13Z</dcterms:created>
  <dc:creator>Sd Hd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