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DCE8-2E88-4E34-A404-63B62DA3B6E2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3B02-7A9F-4E0B-BA5A-21F52A9FC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76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DCE8-2E88-4E34-A404-63B62DA3B6E2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3B02-7A9F-4E0B-BA5A-21F52A9FC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56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DCE8-2E88-4E34-A404-63B62DA3B6E2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3B02-7A9F-4E0B-BA5A-21F52A9FC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50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DCE8-2E88-4E34-A404-63B62DA3B6E2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3B02-7A9F-4E0B-BA5A-21F52A9FC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71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DCE8-2E88-4E34-A404-63B62DA3B6E2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3B02-7A9F-4E0B-BA5A-21F52A9FC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89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DCE8-2E88-4E34-A404-63B62DA3B6E2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3B02-7A9F-4E0B-BA5A-21F52A9FC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71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DCE8-2E88-4E34-A404-63B62DA3B6E2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3B02-7A9F-4E0B-BA5A-21F52A9FC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01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DCE8-2E88-4E34-A404-63B62DA3B6E2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3B02-7A9F-4E0B-BA5A-21F52A9FC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3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DCE8-2E88-4E34-A404-63B62DA3B6E2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3B02-7A9F-4E0B-BA5A-21F52A9FC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07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DCE8-2E88-4E34-A404-63B62DA3B6E2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3B02-7A9F-4E0B-BA5A-21F52A9FC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02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DCE8-2E88-4E34-A404-63B62DA3B6E2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3B02-7A9F-4E0B-BA5A-21F52A9FC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93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6DCE8-2E88-4E34-A404-63B62DA3B6E2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23B02-7A9F-4E0B-BA5A-21F52A9FC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12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ucb-bar/vsca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ISA</a:t>
            </a:r>
            <a:r>
              <a:rPr lang="zh-TW" altLang="en-US" b="1" dirty="0"/>
              <a:t> </a:t>
            </a:r>
            <a:r>
              <a:rPr lang="en-US" altLang="zh-TW" b="1" dirty="0" smtClean="0"/>
              <a:t>formal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6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981513" y="2697060"/>
            <a:ext cx="1627464" cy="89342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Spec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4" idx="3"/>
            <a:endCxn id="7" idx="1"/>
          </p:cNvCxnSpPr>
          <p:nvPr/>
        </p:nvCxnSpPr>
        <p:spPr>
          <a:xfrm>
            <a:off x="2608977" y="3143774"/>
            <a:ext cx="729841" cy="146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3338818" y="2697060"/>
            <a:ext cx="1568742" cy="92278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Machine readable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4907560" y="3158454"/>
            <a:ext cx="72984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5637401" y="2726421"/>
            <a:ext cx="1627464" cy="89342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w Cen MT" panose="020B0602020104020603" pitchFamily="34" charset="0"/>
              </a:rPr>
              <a:t>ADL</a:t>
            </a:r>
            <a:endParaRPr lang="zh-TW" altLang="en-US" dirty="0">
              <a:latin typeface="Tw Cen MT" panose="020B0602020104020603" pitchFamily="34" charset="0"/>
            </a:endParaRPr>
          </a:p>
        </p:txBody>
      </p:sp>
      <p:cxnSp>
        <p:nvCxnSpPr>
          <p:cNvPr id="11" name="直線單箭頭接點 10"/>
          <p:cNvCxnSpPr>
            <a:stCxn id="10" idx="3"/>
          </p:cNvCxnSpPr>
          <p:nvPr/>
        </p:nvCxnSpPr>
        <p:spPr>
          <a:xfrm flipV="1">
            <a:off x="7264865" y="3158454"/>
            <a:ext cx="931179" cy="146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8196043" y="2726421"/>
            <a:ext cx="1627464" cy="89342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SVA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8196043" y="5591895"/>
            <a:ext cx="1627464" cy="893428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RTL design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手繪多邊形 14"/>
          <p:cNvSpPr/>
          <p:nvPr/>
        </p:nvSpPr>
        <p:spPr>
          <a:xfrm rot="853453">
            <a:off x="1947391" y="4356533"/>
            <a:ext cx="6397801" cy="1303389"/>
          </a:xfrm>
          <a:custGeom>
            <a:avLst/>
            <a:gdLst>
              <a:gd name="connsiteX0" fmla="*/ 0 w 6384022"/>
              <a:gd name="connsiteY0" fmla="*/ 0 h 816369"/>
              <a:gd name="connsiteX1" fmla="*/ 3598877 w 6384022"/>
              <a:gd name="connsiteY1" fmla="*/ 788565 h 816369"/>
              <a:gd name="connsiteX2" fmla="*/ 6384022 w 6384022"/>
              <a:gd name="connsiteY2" fmla="*/ 562062 h 81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4022" h="816369">
                <a:moveTo>
                  <a:pt x="0" y="0"/>
                </a:moveTo>
                <a:cubicBezTo>
                  <a:pt x="1267436" y="347444"/>
                  <a:pt x="2534873" y="694888"/>
                  <a:pt x="3598877" y="788565"/>
                </a:cubicBezTo>
                <a:cubicBezTo>
                  <a:pt x="4662881" y="882242"/>
                  <a:pt x="5523451" y="722152"/>
                  <a:pt x="6384022" y="562062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7852094" y="4123505"/>
            <a:ext cx="2315362" cy="96473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w Cen MT" panose="020B0602020104020603" pitchFamily="34" charset="0"/>
              </a:rPr>
              <a:t>Assembly program</a:t>
            </a:r>
            <a:endParaRPr lang="zh-TW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7" name="直線單箭頭接點 26"/>
          <p:cNvCxnSpPr>
            <a:stCxn id="24" idx="4"/>
            <a:endCxn id="13" idx="0"/>
          </p:cNvCxnSpPr>
          <p:nvPr/>
        </p:nvCxnSpPr>
        <p:spPr>
          <a:xfrm>
            <a:off x="9009775" y="5088239"/>
            <a:ext cx="0" cy="5036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4" idx="0"/>
            <a:endCxn id="12" idx="2"/>
          </p:cNvCxnSpPr>
          <p:nvPr/>
        </p:nvCxnSpPr>
        <p:spPr>
          <a:xfrm flipV="1">
            <a:off x="9009775" y="3619849"/>
            <a:ext cx="0" cy="5036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手繪多邊形 49"/>
          <p:cNvSpPr/>
          <p:nvPr/>
        </p:nvSpPr>
        <p:spPr>
          <a:xfrm>
            <a:off x="9860739" y="3143774"/>
            <a:ext cx="1430843" cy="991998"/>
          </a:xfrm>
          <a:custGeom>
            <a:avLst/>
            <a:gdLst>
              <a:gd name="connsiteX0" fmla="*/ 0 w 1359017"/>
              <a:gd name="connsiteY0" fmla="*/ 2890 h 942456"/>
              <a:gd name="connsiteX1" fmla="*/ 947956 w 1359017"/>
              <a:gd name="connsiteY1" fmla="*/ 145502 h 942456"/>
              <a:gd name="connsiteX2" fmla="*/ 1359017 w 1359017"/>
              <a:gd name="connsiteY2" fmla="*/ 942456 h 94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9017" h="942456">
                <a:moveTo>
                  <a:pt x="0" y="2890"/>
                </a:moveTo>
                <a:cubicBezTo>
                  <a:pt x="360726" y="-4101"/>
                  <a:pt x="721453" y="-11092"/>
                  <a:pt x="947956" y="145502"/>
                </a:cubicBezTo>
                <a:cubicBezTo>
                  <a:pt x="1174459" y="302096"/>
                  <a:pt x="1266738" y="622276"/>
                  <a:pt x="1359017" y="94245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手繪多邊形 50"/>
          <p:cNvSpPr/>
          <p:nvPr/>
        </p:nvSpPr>
        <p:spPr>
          <a:xfrm>
            <a:off x="9823507" y="5202440"/>
            <a:ext cx="1442907" cy="914400"/>
          </a:xfrm>
          <a:custGeom>
            <a:avLst/>
            <a:gdLst>
              <a:gd name="connsiteX0" fmla="*/ 0 w 1442907"/>
              <a:gd name="connsiteY0" fmla="*/ 914400 h 914400"/>
              <a:gd name="connsiteX1" fmla="*/ 805343 w 1442907"/>
              <a:gd name="connsiteY1" fmla="*/ 755009 h 914400"/>
              <a:gd name="connsiteX2" fmla="*/ 1442907 w 1442907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907" h="914400">
                <a:moveTo>
                  <a:pt x="0" y="914400"/>
                </a:moveTo>
                <a:cubicBezTo>
                  <a:pt x="282429" y="910904"/>
                  <a:pt x="564859" y="907409"/>
                  <a:pt x="805343" y="755009"/>
                </a:cubicBezTo>
                <a:cubicBezTo>
                  <a:pt x="1045827" y="602609"/>
                  <a:pt x="1244367" y="301304"/>
                  <a:pt x="1442907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10385571" y="4258678"/>
            <a:ext cx="1806429" cy="79307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Verification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result 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9886145" y="2774442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Expected output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0142956" y="6115991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Actual output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899337" y="2327728"/>
            <a:ext cx="181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( official manual 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817324" y="23277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(L3)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060237" y="368255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 Sail )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55422" y="3637460"/>
            <a:ext cx="1814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 official manual )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216049" y="3682550"/>
            <a:ext cx="1814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 official manual )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-56400" y="2327728"/>
            <a:ext cx="85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RISC-V: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3078" y="3637460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ARM: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24296" y="400357"/>
            <a:ext cx="10309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/>
              <a:t>ISA formal verification flow we figure</a:t>
            </a:r>
            <a:endParaRPr lang="zh-TW" altLang="en-US" sz="44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2602642" y="2851877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smtClean="0"/>
              <a:t>Manual</a:t>
            </a:r>
            <a:endParaRPr lang="zh-TW" altLang="en-US" sz="1400" b="1" i="1" dirty="0"/>
          </a:p>
        </p:txBody>
      </p:sp>
      <p:sp>
        <p:nvSpPr>
          <p:cNvPr id="3" name="矩形 2"/>
          <p:cNvSpPr/>
          <p:nvPr/>
        </p:nvSpPr>
        <p:spPr>
          <a:xfrm>
            <a:off x="4872447" y="2835997"/>
            <a:ext cx="7649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i="1" dirty="0"/>
              <a:t>Manual</a:t>
            </a:r>
            <a:endParaRPr lang="zh-TW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7498853" y="2851877"/>
            <a:ext cx="543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i="1" dirty="0" smtClean="0"/>
              <a:t>Auto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94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+mn-lt"/>
              </a:rPr>
              <a:t>Risc</a:t>
            </a:r>
            <a:r>
              <a:rPr lang="en-US" altLang="zh-TW" b="1" dirty="0" smtClean="0">
                <a:latin typeface="+mn-lt"/>
              </a:rPr>
              <a:t>-V version &amp; Instruction 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will try to verify the version of </a:t>
            </a:r>
            <a:r>
              <a:rPr lang="en-US" altLang="zh-TW" b="1" dirty="0" smtClean="0"/>
              <a:t>RV32IM</a:t>
            </a:r>
            <a:r>
              <a:rPr lang="en-US" altLang="zh-TW" dirty="0" smtClean="0"/>
              <a:t> </a:t>
            </a:r>
            <a:r>
              <a:rPr lang="en-US" altLang="zh-TW" b="1" dirty="0" err="1" smtClean="0"/>
              <a:t>vscale</a:t>
            </a:r>
            <a:r>
              <a:rPr lang="en-US" altLang="zh-TW" dirty="0" smtClean="0"/>
              <a:t> processor first.</a:t>
            </a:r>
          </a:p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The open source code link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There are 47 instructions in RV32I version,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but we will research on how to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verify 37 of them in this year.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823" y="2266128"/>
            <a:ext cx="3531766" cy="459187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8237988" y="2266128"/>
            <a:ext cx="3783435" cy="3572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0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95</Words>
  <Application>Microsoft Office PowerPoint</Application>
  <PresentationFormat>寬螢幕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Tw Cen MT</vt:lpstr>
      <vt:lpstr>Office 佈景主題</vt:lpstr>
      <vt:lpstr>ISA formal</vt:lpstr>
      <vt:lpstr>PowerPoint 簡報</vt:lpstr>
      <vt:lpstr>Risc-V version &amp; Instruction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13</cp:revision>
  <dcterms:created xsi:type="dcterms:W3CDTF">2018-03-02T08:54:12Z</dcterms:created>
  <dcterms:modified xsi:type="dcterms:W3CDTF">2018-03-02T11:54:51Z</dcterms:modified>
</cp:coreProperties>
</file>