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369" r:id="rId3"/>
    <p:sldId id="401" r:id="rId4"/>
    <p:sldId id="402" r:id="rId5"/>
    <p:sldId id="403" r:id="rId6"/>
    <p:sldId id="404" r:id="rId7"/>
    <p:sldId id="405" r:id="rId8"/>
    <p:sldId id="406" r:id="rId9"/>
    <p:sldId id="407" r:id="rId10"/>
    <p:sldId id="408" r:id="rId11"/>
    <p:sldId id="409" r:id="rId12"/>
    <p:sldId id="410" r:id="rId13"/>
    <p:sldId id="411" r:id="rId14"/>
    <p:sldId id="415" r:id="rId15"/>
    <p:sldId id="416" r:id="rId16"/>
    <p:sldId id="417" r:id="rId17"/>
    <p:sldId id="4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BFBFB"/>
    <a:srgbClr val="FDFDFD"/>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(because </a:t>
            </a:r>
            <a:r>
              <a:rPr lang="en-US" dirty="0" err="1"/>
              <a:t>Keras</a:t>
            </a:r>
            <a:r>
              <a:rPr lang="en-US" dirty="0"/>
              <a:t> doesn’t know the shape of the inputs yet, it doesn’t have input weights defined). You can achieve this by either building the model, or by manually specifying the input layer (and its shape).  </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5753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421064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4183139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12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245660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307142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7332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21428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4511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23366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3938390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3/31/23</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3/31/23</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3/31/23</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3/31/23</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3/31/23</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3/31/23</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3/31/23</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3/31/23</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3/31/23</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3/31/23</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3/31/23</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Functional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solidFill>
                  <a:srgbClr val="FF0000"/>
                </a:solidFill>
              </a:rPr>
              <a:t>We need to pass in a list of arrays addressing all inputs</a:t>
            </a:r>
            <a:r>
              <a:rPr lang="en-US" dirty="0"/>
              <a:t>, </a:t>
            </a:r>
            <a:r>
              <a:rPr lang="en-US" dirty="0">
                <a:solidFill>
                  <a:schemeClr val="accent1"/>
                </a:solidFill>
              </a:rPr>
              <a:t>as well as a list of labels for all outputs</a:t>
            </a:r>
            <a:r>
              <a:rPr lang="en-US" dirty="0"/>
              <a:t>.</a:t>
            </a:r>
          </a:p>
          <a:p>
            <a:pPr marL="285750" indent="-285750">
              <a:buFont typeface="Arial" panose="020B0604020202020204" pitchFamily="34" charset="0"/>
              <a:buChar char="•"/>
            </a:pPr>
            <a:r>
              <a:rPr lang="en-US" dirty="0"/>
              <a:t>We can also provide a list of loss functions and metrics, one of each for each output label. </a:t>
            </a:r>
          </a:p>
        </p:txBody>
      </p:sp>
      <p:pic>
        <p:nvPicPr>
          <p:cNvPr id="3" name="Picture 2">
            <a:extLst>
              <a:ext uri="{FF2B5EF4-FFF2-40B4-BE49-F238E27FC236}">
                <a16:creationId xmlns:a16="http://schemas.microsoft.com/office/drawing/2014/main" id="{977412B0-884A-2A45-8532-399D8A8A4E9F}"/>
              </a:ext>
            </a:extLst>
          </p:cNvPr>
          <p:cNvPicPr>
            <a:picLocks noChangeAspect="1"/>
          </p:cNvPicPr>
          <p:nvPr/>
        </p:nvPicPr>
        <p:blipFill>
          <a:blip r:embed="rId3"/>
          <a:stretch>
            <a:fillRect/>
          </a:stretch>
        </p:blipFill>
        <p:spPr>
          <a:xfrm>
            <a:off x="2747893" y="2918702"/>
            <a:ext cx="6298648" cy="3570169"/>
          </a:xfrm>
          <a:prstGeom prst="rect">
            <a:avLst/>
          </a:prstGeom>
        </p:spPr>
      </p:pic>
      <p:sp>
        <p:nvSpPr>
          <p:cNvPr id="5" name="Oval 4">
            <a:extLst>
              <a:ext uri="{FF2B5EF4-FFF2-40B4-BE49-F238E27FC236}">
                <a16:creationId xmlns:a16="http://schemas.microsoft.com/office/drawing/2014/main" id="{DF53C2F4-4AA6-C747-AB2B-5ACFC80F6389}"/>
              </a:ext>
            </a:extLst>
          </p:cNvPr>
          <p:cNvSpPr/>
          <p:nvPr/>
        </p:nvSpPr>
        <p:spPr>
          <a:xfrm>
            <a:off x="2173543" y="3703261"/>
            <a:ext cx="7134844" cy="7500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90797E-6E14-0C46-8746-2586E2A2BA42}"/>
              </a:ext>
            </a:extLst>
          </p:cNvPr>
          <p:cNvSpPr/>
          <p:nvPr/>
        </p:nvSpPr>
        <p:spPr>
          <a:xfrm>
            <a:off x="2173543" y="4328779"/>
            <a:ext cx="7291096" cy="571994"/>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22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pic>
        <p:nvPicPr>
          <p:cNvPr id="2" name="Picture 1">
            <a:extLst>
              <a:ext uri="{FF2B5EF4-FFF2-40B4-BE49-F238E27FC236}">
                <a16:creationId xmlns:a16="http://schemas.microsoft.com/office/drawing/2014/main" id="{2A2CE494-7BF1-2D40-BFC5-B2E5558CD308}"/>
              </a:ext>
            </a:extLst>
          </p:cNvPr>
          <p:cNvPicPr>
            <a:picLocks noChangeAspect="1"/>
          </p:cNvPicPr>
          <p:nvPr/>
        </p:nvPicPr>
        <p:blipFill>
          <a:blip r:embed="rId3"/>
          <a:stretch>
            <a:fillRect/>
          </a:stretch>
        </p:blipFill>
        <p:spPr>
          <a:xfrm>
            <a:off x="2134349" y="2848052"/>
            <a:ext cx="7923302" cy="3216842"/>
          </a:xfrm>
          <a:prstGeom prst="rect">
            <a:avLst/>
          </a:prstGeom>
        </p:spPr>
      </p:pic>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t>Use dictionaries rather than argument positional indexing (you are less likely to make a mistake this way!)</a:t>
            </a:r>
          </a:p>
        </p:txBody>
      </p:sp>
    </p:spTree>
    <p:extLst>
      <p:ext uri="{BB962C8B-B14F-4D97-AF65-F5344CB8AC3E}">
        <p14:creationId xmlns:p14="http://schemas.microsoft.com/office/powerpoint/2010/main" val="32155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Functional API: Pre-Trained Weights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092881"/>
          </a:xfrm>
          <a:prstGeom prst="rect">
            <a:avLst/>
          </a:prstGeom>
          <a:noFill/>
        </p:spPr>
        <p:txBody>
          <a:bodyPr wrap="square" rtlCol="0">
            <a:spAutoFit/>
          </a:bodyPr>
          <a:lstStyle/>
          <a:p>
            <a:r>
              <a:rPr lang="en-US" sz="2000" b="1" dirty="0">
                <a:latin typeface="Quicksand" pitchFamily="2" charset="77"/>
              </a:rPr>
              <a:t>We Can Use Pre-Weights From Another Trained Model</a:t>
            </a:r>
          </a:p>
          <a:p>
            <a:pPr marL="285750" indent="-285750">
              <a:buFont typeface="Arial" panose="020B0604020202020204" pitchFamily="34" charset="0"/>
              <a:buChar char="•"/>
            </a:pPr>
            <a:r>
              <a:rPr lang="en-US" dirty="0"/>
              <a:t>Query the layer of an existing model, to extract its weights / bias term. </a:t>
            </a:r>
          </a:p>
          <a:p>
            <a:pPr marL="285750" indent="-285750">
              <a:buFont typeface="Arial" panose="020B0604020202020204" pitchFamily="34" charset="0"/>
              <a:buChar char="•"/>
            </a:pPr>
            <a:r>
              <a:rPr lang="en-US" dirty="0"/>
              <a:t>Then feed them into a new model. </a:t>
            </a:r>
          </a:p>
          <a:p>
            <a:pPr marL="285750" indent="-285750">
              <a:buFont typeface="Arial" panose="020B0604020202020204" pitchFamily="34" charset="0"/>
              <a:buChar char="•"/>
            </a:pPr>
            <a:endParaRPr lang="en-US" dirty="0"/>
          </a:p>
          <a:p>
            <a:r>
              <a:rPr lang="en-US" b="1" dirty="0">
                <a:latin typeface="Quicksand" pitchFamily="2" charset="77"/>
              </a:rPr>
              <a:t>Let’s Say We Want to Extract Weights from First Dense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BEF93A2-8B5F-0F42-88D9-204DA318C046}"/>
              </a:ext>
            </a:extLst>
          </p:cNvPr>
          <p:cNvPicPr>
            <a:picLocks noChangeAspect="1"/>
          </p:cNvPicPr>
          <p:nvPr/>
        </p:nvPicPr>
        <p:blipFill>
          <a:blip r:embed="rId3"/>
          <a:stretch>
            <a:fillRect/>
          </a:stretch>
        </p:blipFill>
        <p:spPr>
          <a:xfrm>
            <a:off x="1966923" y="3286444"/>
            <a:ext cx="7860587" cy="3158592"/>
          </a:xfrm>
          <a:prstGeom prst="rect">
            <a:avLst/>
          </a:prstGeom>
        </p:spPr>
      </p:pic>
    </p:spTree>
    <p:extLst>
      <p:ext uri="{BB962C8B-B14F-4D97-AF65-F5344CB8AC3E}">
        <p14:creationId xmlns:p14="http://schemas.microsoft.com/office/powerpoint/2010/main" val="38631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01175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Callbacks in the Fit Method</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1508105"/>
          </a:xfrm>
          <a:prstGeom prst="rect">
            <a:avLst/>
          </a:prstGeom>
          <a:noFill/>
        </p:spPr>
        <p:txBody>
          <a:bodyPr wrap="square" rtlCol="0">
            <a:spAutoFit/>
          </a:bodyPr>
          <a:lstStyle/>
          <a:p>
            <a:r>
              <a:rPr lang="en-US" sz="2000" b="1" dirty="0">
                <a:latin typeface="Quicksand" pitchFamily="2" charset="77"/>
              </a:rPr>
              <a:t>We Can Enforce Some Rules During Fitting</a:t>
            </a:r>
          </a:p>
          <a:p>
            <a:pPr marL="285750" indent="-285750">
              <a:buFont typeface="Arial" panose="020B0604020202020204" pitchFamily="34" charset="0"/>
              <a:buChar char="•"/>
            </a:pPr>
            <a:r>
              <a:rPr lang="en-US" dirty="0"/>
              <a:t>For example, we can tell the fit method to stop the training process early based on &lt; threshold improvements in our objective function. </a:t>
            </a:r>
            <a:endParaRPr lang="en-US" sz="2000" b="1" dirty="0">
              <a:latin typeface="Quicksand" pitchFamily="2" charset="77"/>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BB0ABB-AD5B-574C-8C8F-0A6AF2CF36B5}"/>
              </a:ext>
            </a:extLst>
          </p:cNvPr>
          <p:cNvPicPr>
            <a:picLocks noChangeAspect="1"/>
          </p:cNvPicPr>
          <p:nvPr/>
        </p:nvPicPr>
        <p:blipFill>
          <a:blip r:embed="rId3"/>
          <a:stretch>
            <a:fillRect/>
          </a:stretch>
        </p:blipFill>
        <p:spPr>
          <a:xfrm>
            <a:off x="3595955" y="3048957"/>
            <a:ext cx="4605962" cy="3291268"/>
          </a:xfrm>
          <a:prstGeom prst="rect">
            <a:avLst/>
          </a:prstGeom>
        </p:spPr>
      </p:pic>
    </p:spTree>
    <p:extLst>
      <p:ext uri="{BB962C8B-B14F-4D97-AF65-F5344CB8AC3E}">
        <p14:creationId xmlns:p14="http://schemas.microsoft.com/office/powerpoint/2010/main" val="358754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Save / Load a Trained Model</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940279"/>
            <a:ext cx="10016362" cy="4893647"/>
          </a:xfrm>
          <a:prstGeom prst="rect">
            <a:avLst/>
          </a:prstGeom>
          <a:noFill/>
        </p:spPr>
        <p:txBody>
          <a:bodyPr wrap="square" rtlCol="0">
            <a:spAutoFit/>
          </a:bodyPr>
          <a:lstStyle/>
          <a:p>
            <a:r>
              <a:rPr lang="en-US" sz="2000" b="1" dirty="0">
                <a:latin typeface="Quicksand" pitchFamily="2" charset="77"/>
              </a:rPr>
              <a:t>We Can Save and Re-load Models with Trained Weights for Later Use</a:t>
            </a:r>
          </a:p>
          <a:p>
            <a:pPr marL="285750" indent="-285750">
              <a:buFont typeface="Arial" panose="020B0604020202020204" pitchFamily="34" charset="0"/>
              <a:buChar char="•"/>
            </a:pPr>
            <a:r>
              <a:rPr lang="en-US" sz="2000" dirty="0">
                <a:latin typeface="Quicksand" pitchFamily="2" charset="77"/>
              </a:rPr>
              <a:t>This enables transfer learning, picking up where we left off…</a:t>
            </a: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r>
              <a:rPr lang="en-US" sz="2000" dirty="0">
                <a:latin typeface="Quicksand" pitchFamily="2" charset="77"/>
              </a:rPr>
              <a:t>We might load an old model, extract the first 5 layers, and then stack new layers on the end. </a:t>
            </a:r>
          </a:p>
          <a:p>
            <a:pPr marL="285750" indent="-285750">
              <a:buFont typeface="Arial" panose="020B0604020202020204" pitchFamily="34" charset="0"/>
              <a:buChar char="•"/>
            </a:pPr>
            <a:r>
              <a:rPr lang="en-US" sz="2000" dirty="0">
                <a:latin typeface="Quicksand" pitchFamily="2" charset="77"/>
              </a:rPr>
              <a:t>We might also fix the old model’s layers as non-trainable (‘calibrate’ a new model ‘end’ on top of the pre-trained model). </a:t>
            </a:r>
          </a:p>
          <a:p>
            <a:pPr marL="285750" indent="-285750">
              <a:buFont typeface="Arial" panose="020B0604020202020204" pitchFamily="34" charset="0"/>
              <a:buChar char="•"/>
            </a:pPr>
            <a:r>
              <a:rPr lang="en-US" sz="2000" dirty="0">
                <a:latin typeface="Quicksand" pitchFamily="2" charset="77"/>
              </a:rPr>
              <a:t>More on this shortly…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EA855F93-DD02-BE4A-A3B2-03FD99EA40E7}"/>
              </a:ext>
            </a:extLst>
          </p:cNvPr>
          <p:cNvPicPr>
            <a:picLocks noChangeAspect="1"/>
          </p:cNvPicPr>
          <p:nvPr/>
        </p:nvPicPr>
        <p:blipFill>
          <a:blip r:embed="rId3"/>
          <a:stretch>
            <a:fillRect/>
          </a:stretch>
        </p:blipFill>
        <p:spPr>
          <a:xfrm>
            <a:off x="2795544" y="3111350"/>
            <a:ext cx="6600912" cy="635299"/>
          </a:xfrm>
          <a:prstGeom prst="rect">
            <a:avLst/>
          </a:prstGeom>
        </p:spPr>
      </p:pic>
    </p:spTree>
    <p:extLst>
      <p:ext uri="{BB962C8B-B14F-4D97-AF65-F5344CB8AC3E}">
        <p14:creationId xmlns:p14="http://schemas.microsoft.com/office/powerpoint/2010/main" val="2211195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err="1">
                <a:latin typeface="Economica" panose="02000506040000020004" pitchFamily="2" charset="77"/>
              </a:rPr>
              <a:t>Tensorboard</a:t>
            </a:r>
            <a:endParaRPr lang="en-US" sz="5400" dirty="0">
              <a:latin typeface="Economica" panose="02000506040000020004" pitchFamily="2" charset="77"/>
            </a:endParaRP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75895"/>
            <a:ext cx="10016362" cy="677108"/>
          </a:xfrm>
          <a:prstGeom prst="rect">
            <a:avLst/>
          </a:prstGeom>
          <a:noFill/>
        </p:spPr>
        <p:txBody>
          <a:bodyPr wrap="square" rtlCol="0">
            <a:spAutoFit/>
          </a:bodyPr>
          <a:lstStyle/>
          <a:p>
            <a:r>
              <a:rPr lang="en-US" sz="2000" b="1" dirty="0">
                <a:latin typeface="Quicksand" pitchFamily="2" charset="77"/>
              </a:rPr>
              <a:t>Load in </a:t>
            </a:r>
            <a:r>
              <a:rPr lang="en-US" sz="2000" b="1" dirty="0" err="1">
                <a:latin typeface="Quicksand" pitchFamily="2" charset="77"/>
              </a:rPr>
              <a:t>Keras</a:t>
            </a:r>
            <a:r>
              <a:rPr lang="en-US" sz="2000" b="1" dirty="0">
                <a:latin typeface="Quicksand" pitchFamily="2" charset="77"/>
              </a:rPr>
              <a:t>, then add Callback to </a:t>
            </a:r>
            <a:r>
              <a:rPr lang="en-US" sz="2000" b="1" dirty="0" err="1">
                <a:latin typeface="Quicksand" pitchFamily="2" charset="77"/>
              </a:rPr>
              <a:t>model.fit</a:t>
            </a:r>
            <a:r>
              <a:rPr lang="en-US" sz="2000" b="1" dirty="0">
                <a:latin typeface="Quicksand" pitchFamily="2" charset="77"/>
              </a:rPr>
              <a: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5AE7C07-C065-234C-A7CC-D91D42FBBD4D}"/>
              </a:ext>
            </a:extLst>
          </p:cNvPr>
          <p:cNvPicPr>
            <a:picLocks noChangeAspect="1"/>
          </p:cNvPicPr>
          <p:nvPr/>
        </p:nvPicPr>
        <p:blipFill>
          <a:blip r:embed="rId3"/>
          <a:stretch>
            <a:fillRect/>
          </a:stretch>
        </p:blipFill>
        <p:spPr>
          <a:xfrm>
            <a:off x="1792983" y="2356971"/>
            <a:ext cx="5410200" cy="520700"/>
          </a:xfrm>
          <a:prstGeom prst="rect">
            <a:avLst/>
          </a:prstGeom>
        </p:spPr>
      </p:pic>
      <p:pic>
        <p:nvPicPr>
          <p:cNvPr id="5" name="Picture 4">
            <a:extLst>
              <a:ext uri="{FF2B5EF4-FFF2-40B4-BE49-F238E27FC236}">
                <a16:creationId xmlns:a16="http://schemas.microsoft.com/office/drawing/2014/main" id="{9DF16033-CE73-CA4E-A6CF-F9C05A11D128}"/>
              </a:ext>
            </a:extLst>
          </p:cNvPr>
          <p:cNvPicPr>
            <a:picLocks noChangeAspect="1"/>
          </p:cNvPicPr>
          <p:nvPr/>
        </p:nvPicPr>
        <p:blipFill>
          <a:blip r:embed="rId4"/>
          <a:stretch>
            <a:fillRect/>
          </a:stretch>
        </p:blipFill>
        <p:spPr>
          <a:xfrm>
            <a:off x="5317018" y="2402084"/>
            <a:ext cx="5883204" cy="447635"/>
          </a:xfrm>
          <a:prstGeom prst="rect">
            <a:avLst/>
          </a:prstGeom>
        </p:spPr>
      </p:pic>
      <p:pic>
        <p:nvPicPr>
          <p:cNvPr id="6" name="Picture 5">
            <a:extLst>
              <a:ext uri="{FF2B5EF4-FFF2-40B4-BE49-F238E27FC236}">
                <a16:creationId xmlns:a16="http://schemas.microsoft.com/office/drawing/2014/main" id="{2506B0AC-98DC-AD4E-B311-7CFBF4FCED9A}"/>
              </a:ext>
            </a:extLst>
          </p:cNvPr>
          <p:cNvPicPr>
            <a:picLocks noChangeAspect="1"/>
          </p:cNvPicPr>
          <p:nvPr/>
        </p:nvPicPr>
        <p:blipFill>
          <a:blip r:embed="rId5"/>
          <a:stretch>
            <a:fillRect/>
          </a:stretch>
        </p:blipFill>
        <p:spPr>
          <a:xfrm>
            <a:off x="3978258" y="3034079"/>
            <a:ext cx="4235484" cy="3518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732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508105"/>
          </a:xfrm>
          <a:prstGeom prst="rect">
            <a:avLst/>
          </a:prstGeom>
          <a:noFill/>
        </p:spPr>
        <p:txBody>
          <a:bodyPr wrap="square" rtlCol="0">
            <a:spAutoFit/>
          </a:bodyPr>
          <a:lstStyle/>
          <a:p>
            <a:r>
              <a:rPr lang="en-US" sz="2000" b="1" dirty="0">
                <a:latin typeface="Quicksand" pitchFamily="2" charset="77"/>
              </a:rPr>
              <a:t>Functional vs. Sequential API (vs. Subclassing)</a:t>
            </a:r>
          </a:p>
          <a:p>
            <a:pPr marL="285750" indent="-285750">
              <a:buFont typeface="Arial" panose="020B0604020202020204" pitchFamily="34" charset="0"/>
              <a:buChar char="•"/>
            </a:pPr>
            <a:r>
              <a:rPr lang="en-US" dirty="0"/>
              <a:t>Creating </a:t>
            </a:r>
            <a:r>
              <a:rPr lang="en-US" dirty="0" err="1"/>
              <a:t>Keras</a:t>
            </a:r>
            <a:r>
              <a:rPr lang="en-US" dirty="0"/>
              <a:t> models with the Sequential class vs. the Functional API</a:t>
            </a:r>
          </a:p>
          <a:p>
            <a:pPr marL="285750" indent="-285750">
              <a:buFont typeface="Arial" panose="020B0604020202020204" pitchFamily="34" charset="0"/>
              <a:buChar char="•"/>
            </a:pPr>
            <a:r>
              <a:rPr lang="en-US" dirty="0"/>
              <a:t>Custom Loss functions</a:t>
            </a:r>
          </a:p>
          <a:p>
            <a:pPr marL="285750" indent="-285750">
              <a:buFont typeface="Arial" panose="020B0604020202020204" pitchFamily="34" charset="0"/>
              <a:buChar char="•"/>
            </a:pPr>
            <a:r>
              <a:rPr lang="en-US" dirty="0"/>
              <a:t>Using </a:t>
            </a:r>
            <a:r>
              <a:rPr lang="en-US" dirty="0" err="1"/>
              <a:t>TensorBoard</a:t>
            </a:r>
            <a:r>
              <a:rPr lang="en-US" dirty="0"/>
              <a:t> to monitor training and evaluation metrics</a:t>
            </a:r>
          </a:p>
          <a:p>
            <a:pPr marL="285750" indent="-285750">
              <a:buFont typeface="Arial" panose="020B0604020202020204" pitchFamily="34" charset="0"/>
              <a:buChar char="•"/>
            </a:pPr>
            <a:r>
              <a:rPr lang="en-US" dirty="0"/>
              <a:t>Writing training and evaluation loops from scratch</a:t>
            </a:r>
          </a:p>
        </p:txBody>
      </p:sp>
      <p:pic>
        <p:nvPicPr>
          <p:cNvPr id="1026" name="Picture 2">
            <a:extLst>
              <a:ext uri="{FF2B5EF4-FFF2-40B4-BE49-F238E27FC236}">
                <a16:creationId xmlns:a16="http://schemas.microsoft.com/office/drawing/2014/main" id="{9F238DCB-39E2-2D48-844E-7C0E426146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
          <a:stretch/>
        </p:blipFill>
        <p:spPr bwMode="auto">
          <a:xfrm>
            <a:off x="2934658" y="3878335"/>
            <a:ext cx="6322681" cy="248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Alternative Options /w </a:t>
            </a:r>
            <a:r>
              <a:rPr lang="en-US" sz="5400" dirty="0" err="1">
                <a:latin typeface="Economica" panose="02000506040000020004" pitchFamily="2" charset="77"/>
              </a:rPr>
              <a:t>Keras</a:t>
            </a:r>
            <a:endParaRPr lang="en-US" sz="5400" dirty="0">
              <a:latin typeface="Economica" panose="02000506040000020004" pitchFamily="2" charset="77"/>
            </a:endParaRPr>
          </a:p>
        </p:txBody>
      </p:sp>
      <p:pic>
        <p:nvPicPr>
          <p:cNvPr id="1026" name="Picture 2">
            <a:extLst>
              <a:ext uri="{FF2B5EF4-FFF2-40B4-BE49-F238E27FC236}">
                <a16:creationId xmlns:a16="http://schemas.microsoft.com/office/drawing/2014/main" id="{523A49B7-4371-A144-9800-F2221D404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2159000"/>
            <a:ext cx="105029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0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Topology</a:t>
            </a:r>
          </a:p>
        </p:txBody>
      </p:sp>
      <p:pic>
        <p:nvPicPr>
          <p:cNvPr id="2" name="Picture 1">
            <a:extLst>
              <a:ext uri="{FF2B5EF4-FFF2-40B4-BE49-F238E27FC236}">
                <a16:creationId xmlns:a16="http://schemas.microsoft.com/office/drawing/2014/main" id="{600E656D-E890-5648-8377-308EA43DBCDC}"/>
              </a:ext>
            </a:extLst>
          </p:cNvPr>
          <p:cNvPicPr>
            <a:picLocks noChangeAspect="1"/>
          </p:cNvPicPr>
          <p:nvPr/>
        </p:nvPicPr>
        <p:blipFill>
          <a:blip r:embed="rId2"/>
          <a:stretch>
            <a:fillRect/>
          </a:stretch>
        </p:blipFill>
        <p:spPr>
          <a:xfrm>
            <a:off x="3403584" y="2076729"/>
            <a:ext cx="5445071" cy="2147957"/>
          </a:xfrm>
          <a:prstGeom prst="rect">
            <a:avLst/>
          </a:prstGeom>
        </p:spPr>
      </p:pic>
      <p:pic>
        <p:nvPicPr>
          <p:cNvPr id="3" name="Picture 2">
            <a:extLst>
              <a:ext uri="{FF2B5EF4-FFF2-40B4-BE49-F238E27FC236}">
                <a16:creationId xmlns:a16="http://schemas.microsoft.com/office/drawing/2014/main" id="{2324E9CD-6E34-DA49-8635-72738B7B8943}"/>
              </a:ext>
            </a:extLst>
          </p:cNvPr>
          <p:cNvPicPr>
            <a:picLocks noChangeAspect="1"/>
          </p:cNvPicPr>
          <p:nvPr/>
        </p:nvPicPr>
        <p:blipFill>
          <a:blip r:embed="rId3"/>
          <a:stretch>
            <a:fillRect/>
          </a:stretch>
        </p:blipFill>
        <p:spPr>
          <a:xfrm>
            <a:off x="3164672" y="5365636"/>
            <a:ext cx="5922894" cy="820579"/>
          </a:xfrm>
          <a:prstGeom prst="rect">
            <a:avLst/>
          </a:prstGeom>
        </p:spPr>
      </p:pic>
      <p:sp>
        <p:nvSpPr>
          <p:cNvPr id="5" name="TextBox 4">
            <a:extLst>
              <a:ext uri="{FF2B5EF4-FFF2-40B4-BE49-F238E27FC236}">
                <a16:creationId xmlns:a16="http://schemas.microsoft.com/office/drawing/2014/main" id="{428BBDCB-45B4-B341-9CB1-0739C47B6974}"/>
              </a:ext>
            </a:extLst>
          </p:cNvPr>
          <p:cNvSpPr txBox="1"/>
          <p:nvPr/>
        </p:nvSpPr>
        <p:spPr>
          <a:xfrm>
            <a:off x="3239043" y="4685130"/>
            <a:ext cx="5713912" cy="523220"/>
          </a:xfrm>
          <a:prstGeom prst="rect">
            <a:avLst/>
          </a:prstGeom>
          <a:noFill/>
        </p:spPr>
        <p:txBody>
          <a:bodyPr wrap="square" rtlCol="0">
            <a:spAutoFit/>
          </a:bodyPr>
          <a:lstStyle/>
          <a:p>
            <a:pPr algn="ctr"/>
            <a:r>
              <a:rPr lang="en-US" sz="2800" dirty="0">
                <a:latin typeface="Economica" panose="02000506040000020004" pitchFamily="2" charset="77"/>
              </a:rPr>
              <a:t>Same Thing, but Adding Layers Dynamically</a:t>
            </a:r>
          </a:p>
        </p:txBody>
      </p:sp>
    </p:spTree>
    <p:extLst>
      <p:ext uri="{BB962C8B-B14F-4D97-AF65-F5344CB8AC3E}">
        <p14:creationId xmlns:p14="http://schemas.microsoft.com/office/powerpoint/2010/main" val="303012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Initialization</a:t>
            </a:r>
          </a:p>
        </p:txBody>
      </p:sp>
      <p:pic>
        <p:nvPicPr>
          <p:cNvPr id="6" name="Picture 5">
            <a:extLst>
              <a:ext uri="{FF2B5EF4-FFF2-40B4-BE49-F238E27FC236}">
                <a16:creationId xmlns:a16="http://schemas.microsoft.com/office/drawing/2014/main" id="{E798E6C9-7865-F242-9ACF-80707BE4262B}"/>
              </a:ext>
            </a:extLst>
          </p:cNvPr>
          <p:cNvPicPr>
            <a:picLocks noChangeAspect="1"/>
          </p:cNvPicPr>
          <p:nvPr/>
        </p:nvPicPr>
        <p:blipFill>
          <a:blip r:embed="rId3"/>
          <a:stretch>
            <a:fillRect/>
          </a:stretch>
        </p:blipFill>
        <p:spPr>
          <a:xfrm>
            <a:off x="1772270" y="1875120"/>
            <a:ext cx="8647458" cy="964482"/>
          </a:xfrm>
          <a:prstGeom prst="rect">
            <a:avLst/>
          </a:prstGeom>
        </p:spPr>
      </p:pic>
      <p:pic>
        <p:nvPicPr>
          <p:cNvPr id="9" name="Picture 8">
            <a:extLst>
              <a:ext uri="{FF2B5EF4-FFF2-40B4-BE49-F238E27FC236}">
                <a16:creationId xmlns:a16="http://schemas.microsoft.com/office/drawing/2014/main" id="{62665ECB-F7C8-0D4B-9C0A-4D0F67C0150B}"/>
              </a:ext>
            </a:extLst>
          </p:cNvPr>
          <p:cNvPicPr>
            <a:picLocks noChangeAspect="1"/>
          </p:cNvPicPr>
          <p:nvPr/>
        </p:nvPicPr>
        <p:blipFill>
          <a:blip r:embed="rId4"/>
          <a:stretch>
            <a:fillRect/>
          </a:stretch>
        </p:blipFill>
        <p:spPr>
          <a:xfrm>
            <a:off x="1772270" y="4982879"/>
            <a:ext cx="5840968" cy="1185278"/>
          </a:xfrm>
          <a:prstGeom prst="rect">
            <a:avLst/>
          </a:prstGeom>
        </p:spPr>
      </p:pic>
      <p:pic>
        <p:nvPicPr>
          <p:cNvPr id="10" name="Picture 9">
            <a:extLst>
              <a:ext uri="{FF2B5EF4-FFF2-40B4-BE49-F238E27FC236}">
                <a16:creationId xmlns:a16="http://schemas.microsoft.com/office/drawing/2014/main" id="{14A38C76-5DF8-F040-AB12-DDE0D26643D4}"/>
              </a:ext>
            </a:extLst>
          </p:cNvPr>
          <p:cNvPicPr>
            <a:picLocks noChangeAspect="1"/>
          </p:cNvPicPr>
          <p:nvPr/>
        </p:nvPicPr>
        <p:blipFill>
          <a:blip r:embed="rId5"/>
          <a:stretch>
            <a:fillRect/>
          </a:stretch>
        </p:blipFill>
        <p:spPr>
          <a:xfrm>
            <a:off x="1772270" y="3048121"/>
            <a:ext cx="7534413" cy="1726239"/>
          </a:xfrm>
          <a:prstGeom prst="rect">
            <a:avLst/>
          </a:prstGeom>
        </p:spPr>
      </p:pic>
    </p:spTree>
    <p:extLst>
      <p:ext uri="{BB962C8B-B14F-4D97-AF65-F5344CB8AC3E}">
        <p14:creationId xmlns:p14="http://schemas.microsoft.com/office/powerpoint/2010/main" val="82038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Summary</a:t>
            </a:r>
          </a:p>
        </p:txBody>
      </p:sp>
      <p:pic>
        <p:nvPicPr>
          <p:cNvPr id="2" name="Picture 1">
            <a:extLst>
              <a:ext uri="{FF2B5EF4-FFF2-40B4-BE49-F238E27FC236}">
                <a16:creationId xmlns:a16="http://schemas.microsoft.com/office/drawing/2014/main" id="{66397E87-DC70-4B4A-B246-32B205D6124E}"/>
              </a:ext>
            </a:extLst>
          </p:cNvPr>
          <p:cNvPicPr>
            <a:picLocks noChangeAspect="1"/>
          </p:cNvPicPr>
          <p:nvPr/>
        </p:nvPicPr>
        <p:blipFill>
          <a:blip r:embed="rId3"/>
          <a:stretch>
            <a:fillRect/>
          </a:stretch>
        </p:blipFill>
        <p:spPr>
          <a:xfrm>
            <a:off x="1527756" y="1986793"/>
            <a:ext cx="8203942" cy="3579119"/>
          </a:xfrm>
          <a:prstGeom prst="rect">
            <a:avLst/>
          </a:prstGeom>
        </p:spPr>
      </p:pic>
    </p:spTree>
    <p:extLst>
      <p:ext uri="{BB962C8B-B14F-4D97-AF65-F5344CB8AC3E}">
        <p14:creationId xmlns:p14="http://schemas.microsoft.com/office/powerpoint/2010/main" val="135620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Functional API: Topology</a:t>
            </a:r>
          </a:p>
        </p:txBody>
      </p:sp>
      <p:pic>
        <p:nvPicPr>
          <p:cNvPr id="6" name="Picture 5">
            <a:extLst>
              <a:ext uri="{FF2B5EF4-FFF2-40B4-BE49-F238E27FC236}">
                <a16:creationId xmlns:a16="http://schemas.microsoft.com/office/drawing/2014/main" id="{991E6873-60F7-674E-A74A-617C0A361491}"/>
              </a:ext>
            </a:extLst>
          </p:cNvPr>
          <p:cNvPicPr>
            <a:picLocks noChangeAspect="1"/>
          </p:cNvPicPr>
          <p:nvPr/>
        </p:nvPicPr>
        <p:blipFill>
          <a:blip r:embed="rId2"/>
          <a:stretch>
            <a:fillRect/>
          </a:stretch>
        </p:blipFill>
        <p:spPr>
          <a:xfrm>
            <a:off x="1797049" y="3686646"/>
            <a:ext cx="8597900" cy="1714500"/>
          </a:xfrm>
          <a:prstGeom prst="rect">
            <a:avLst/>
          </a:prstGeom>
        </p:spPr>
      </p:pic>
      <p:sp>
        <p:nvSpPr>
          <p:cNvPr id="7" name="TextBox 6">
            <a:extLst>
              <a:ext uri="{FF2B5EF4-FFF2-40B4-BE49-F238E27FC236}">
                <a16:creationId xmlns:a16="http://schemas.microsoft.com/office/drawing/2014/main" id="{9A551E66-55B9-124A-AEBC-215AC372E481}"/>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Define Each Layer and its Linkages (If Any)</a:t>
            </a:r>
          </a:p>
          <a:p>
            <a:pPr marL="285750" indent="-285750">
              <a:buFont typeface="Arial" panose="020B0604020202020204" pitchFamily="34" charset="0"/>
              <a:buChar char="•"/>
            </a:pPr>
            <a:r>
              <a:rPr lang="en-US" dirty="0"/>
              <a:t>When you specify a given layer, you state what input it takes (if any).</a:t>
            </a:r>
          </a:p>
          <a:p>
            <a:pPr marL="285750" indent="-285750">
              <a:buFont typeface="Arial" panose="020B0604020202020204" pitchFamily="34" charset="0"/>
              <a:buChar char="•"/>
            </a:pPr>
            <a:r>
              <a:rPr lang="en-US" dirty="0"/>
              <a:t>This lets you build more complicated topologies (e.g., branches, multi-outputs, letting earlier layers feed into later layers in the network, and so on. </a:t>
            </a:r>
          </a:p>
        </p:txBody>
      </p:sp>
    </p:spTree>
    <p:extLst>
      <p:ext uri="{BB962C8B-B14F-4D97-AF65-F5344CB8AC3E}">
        <p14:creationId xmlns:p14="http://schemas.microsoft.com/office/powerpoint/2010/main" val="21578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pic>
        <p:nvPicPr>
          <p:cNvPr id="3" name="Picture 2">
            <a:extLst>
              <a:ext uri="{FF2B5EF4-FFF2-40B4-BE49-F238E27FC236}">
                <a16:creationId xmlns:a16="http://schemas.microsoft.com/office/drawing/2014/main" id="{C4B2370B-7F1E-1644-BBFA-5F975CBEBE35}"/>
              </a:ext>
            </a:extLst>
          </p:cNvPr>
          <p:cNvPicPr>
            <a:picLocks noChangeAspect="1"/>
          </p:cNvPicPr>
          <p:nvPr/>
        </p:nvPicPr>
        <p:blipFill>
          <a:blip r:embed="rId3"/>
          <a:stretch>
            <a:fillRect/>
          </a:stretch>
        </p:blipFill>
        <p:spPr>
          <a:xfrm>
            <a:off x="2127249" y="2916379"/>
            <a:ext cx="7937500" cy="393700"/>
          </a:xfrm>
          <a:prstGeom prst="rect">
            <a:avLst/>
          </a:prstGeom>
        </p:spPr>
      </p:pic>
      <p:pic>
        <p:nvPicPr>
          <p:cNvPr id="3074" name="Picture 2">
            <a:extLst>
              <a:ext uri="{FF2B5EF4-FFF2-40B4-BE49-F238E27FC236}">
                <a16:creationId xmlns:a16="http://schemas.microsoft.com/office/drawing/2014/main" id="{53F0548F-E803-4149-856A-54055717D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39" y="3723861"/>
            <a:ext cx="4172121" cy="2679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3DE762-ED3C-8E4A-9E15-0195CD596E30}"/>
              </a:ext>
            </a:extLst>
          </p:cNvPr>
          <p:cNvSpPr txBox="1"/>
          <p:nvPr/>
        </p:nvSpPr>
        <p:spPr>
          <a:xfrm>
            <a:off x="889036" y="1890545"/>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because useful for multi-modal data, or for introducing feedback loops, etc. into the network.</a:t>
            </a:r>
          </a:p>
        </p:txBody>
      </p:sp>
    </p:spTree>
    <p:extLst>
      <p:ext uri="{BB962C8B-B14F-4D97-AF65-F5344CB8AC3E}">
        <p14:creationId xmlns:p14="http://schemas.microsoft.com/office/powerpoint/2010/main" val="168532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is useful for multi-modal data, residual links, or feedback loops, etc.</a:t>
            </a:r>
          </a:p>
        </p:txBody>
      </p:sp>
      <p:pic>
        <p:nvPicPr>
          <p:cNvPr id="2" name="Picture 1">
            <a:extLst>
              <a:ext uri="{FF2B5EF4-FFF2-40B4-BE49-F238E27FC236}">
                <a16:creationId xmlns:a16="http://schemas.microsoft.com/office/drawing/2014/main" id="{44B135C6-4FDD-B542-AF2D-49678D400FA6}"/>
              </a:ext>
            </a:extLst>
          </p:cNvPr>
          <p:cNvPicPr>
            <a:picLocks noChangeAspect="1"/>
          </p:cNvPicPr>
          <p:nvPr/>
        </p:nvPicPr>
        <p:blipFill>
          <a:blip r:embed="rId3"/>
          <a:stretch>
            <a:fillRect/>
          </a:stretch>
        </p:blipFill>
        <p:spPr>
          <a:xfrm>
            <a:off x="2214639" y="2684443"/>
            <a:ext cx="7567133" cy="3573368"/>
          </a:xfrm>
          <a:prstGeom prst="rect">
            <a:avLst/>
          </a:prstGeom>
        </p:spPr>
      </p:pic>
    </p:spTree>
    <p:extLst>
      <p:ext uri="{BB962C8B-B14F-4D97-AF65-F5344CB8AC3E}">
        <p14:creationId xmlns:p14="http://schemas.microsoft.com/office/powerpoint/2010/main" val="276750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12608</TotalTime>
  <Words>839</Words>
  <Application>Microsoft Macintosh PowerPoint</Application>
  <PresentationFormat>Widescreen</PresentationFormat>
  <Paragraphs>86</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 Gordon</cp:lastModifiedBy>
  <cp:revision>96</cp:revision>
  <cp:lastPrinted>2020-10-20T21:27:15Z</cp:lastPrinted>
  <dcterms:created xsi:type="dcterms:W3CDTF">2019-12-28T13:51:56Z</dcterms:created>
  <dcterms:modified xsi:type="dcterms:W3CDTF">2023-03-31T13:21:39Z</dcterms:modified>
</cp:coreProperties>
</file>