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Economica" panose="02000506040000020004" pitchFamily="2" charset="77"/>
      <p:regular r:id="rId23"/>
      <p:bold r:id="rId24"/>
      <p:italic r:id="rId25"/>
      <p:boldItalic r:id="rId26"/>
    </p:embeddedFont>
    <p:embeddedFont>
      <p:font typeface="Quicksand" pitchFamily="2" charset="7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CtrfbZFXRrmv5GpDwfTHlXuLh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372D1-F9C1-48B9-90D7-9A1CC5A1757B}">
  <a:tblStyle styleId="{602372D1-F9C1-48B9-90D7-9A1CC5A175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3"/>
  </p:normalViewPr>
  <p:slideViewPr>
    <p:cSldViewPr snapToGrid="0">
      <p:cViewPr varScale="1">
        <p:scale>
          <a:sx n="86" d="100"/>
          <a:sy n="86" d="100"/>
        </p:scale>
        <p:origin x="1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Available pre-trained embedding layers (e.g., trained on Wikipedia page data), but you can also fit these models on your own corpus of text, to learn context-specific embeddings.</a:t>
            </a:r>
            <a:endParaRPr/>
          </a:p>
        </p:txBody>
      </p:sp>
      <p:sp>
        <p:nvSpPr>
          <p:cNvPr id="158" name="Google Shape;15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skipgram on the right. One word to surrounding context words (we map input word to </a:t>
            </a:r>
            <a:endParaRPr/>
          </a:p>
        </p:txBody>
      </p:sp>
      <p:sp>
        <p:nvSpPr>
          <p:cNvPr id="166" name="Google Shape;16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skipgram on the right. One word to surrounding context words (we map input word to </a:t>
            </a:r>
            <a:endParaRPr/>
          </a:p>
        </p:txBody>
      </p:sp>
      <p:sp>
        <p:nvSpPr>
          <p:cNvPr id="175" name="Google Shape;17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skipgram on the right. One word to surrounding context words (we map input word to </a:t>
            </a:r>
            <a:endParaRPr/>
          </a:p>
        </p:txBody>
      </p:sp>
      <p:sp>
        <p:nvSpPr>
          <p:cNvPr id="222" name="Google Shape;22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skipgram on the right. One word to surrounding context words (we map input word to </a:t>
            </a:r>
            <a:endParaRPr/>
          </a:p>
        </p:txBody>
      </p:sp>
      <p:sp>
        <p:nvSpPr>
          <p:cNvPr id="230" name="Google Shape;23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Weights are not initialized until you “build” the model (or compile it, which will first build). </a:t>
            </a:r>
            <a:endParaRPr/>
          </a:p>
        </p:txBody>
      </p:sp>
      <p:sp>
        <p:nvSpPr>
          <p:cNvPr id="238" name="Google Shape;23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All text vect</a:t>
            </a:r>
            <a:r>
              <a:rPr lang="en-US" b="1"/>
              <a:t>orization techniques generally work the same way.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b="1"/>
              <a:t>We throw out words we don’t want, standardize the rest.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b="1"/>
              <a:t>We then tokenize the text (split into lists of characters, words, or word-groups.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b="1"/>
              <a:t>We then convert each token into some numeric vector representation (many ways we might do this).</a:t>
            </a: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Available pre-trained embedding layers (e.g., trained on Wikipedia page data), but you can also fit these models on your own corpus of text, to learn context-specific embeddings.</a:t>
            </a:r>
            <a:endParaRPr/>
          </a:p>
        </p:txBody>
      </p:sp>
      <p:sp>
        <p:nvSpPr>
          <p:cNvPr id="150" name="Google Shape;150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9"/>
          <p:cNvSpPr txBox="1"/>
          <p:nvPr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© Gordon Burtch, 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0"/>
          <p:cNvSpPr txBox="1"/>
          <p:nvPr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© Gordon Burtch, 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2865521" y="1385048"/>
            <a:ext cx="6460957" cy="1657524"/>
            <a:chOff x="2971800" y="2588206"/>
            <a:chExt cx="6460957" cy="1657524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2971800" y="2828835"/>
              <a:ext cx="64609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0" i="0" u="none" strike="noStrike" cap="none">
                  <a:solidFill>
                    <a:schemeClr val="dk1"/>
                  </a:solidFill>
                  <a:latin typeface="Economica"/>
                  <a:ea typeface="Economica"/>
                  <a:cs typeface="Economica"/>
                  <a:sym typeface="Economica"/>
                </a:rPr>
                <a:t>Intro to Neural Nets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" name="Google Shape;91;p1"/>
            <p:cNvGrpSpPr/>
            <p:nvPr/>
          </p:nvGrpSpPr>
          <p:grpSpPr>
            <a:xfrm>
              <a:off x="3164307" y="2588206"/>
              <a:ext cx="1213182" cy="661736"/>
              <a:chOff x="3132555" y="2419542"/>
              <a:chExt cx="1651279" cy="1070810"/>
            </a:xfrm>
          </p:grpSpPr>
          <p:cxnSp>
            <p:nvCxnSpPr>
              <p:cNvPr id="92" name="Google Shape;92;p1"/>
              <p:cNvCxnSpPr/>
              <p:nvPr/>
            </p:nvCxnSpPr>
            <p:spPr>
              <a:xfrm>
                <a:off x="3132555" y="2419542"/>
                <a:ext cx="165127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1"/>
              <p:cNvCxnSpPr/>
              <p:nvPr/>
            </p:nvCxnSpPr>
            <p:spPr>
              <a:xfrm rot="10800000">
                <a:off x="3132555" y="2419542"/>
                <a:ext cx="0" cy="107081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94" name="Google Shape;94;p1"/>
            <p:cNvGrpSpPr/>
            <p:nvPr/>
          </p:nvGrpSpPr>
          <p:grpSpPr>
            <a:xfrm rot="10800000">
              <a:off x="8071184" y="3583994"/>
              <a:ext cx="1092868" cy="661736"/>
              <a:chOff x="3269088" y="2458482"/>
              <a:chExt cx="1388919" cy="1070810"/>
            </a:xfrm>
          </p:grpSpPr>
          <p:cxnSp>
            <p:nvCxnSpPr>
              <p:cNvPr id="95" name="Google Shape;95;p1"/>
              <p:cNvCxnSpPr/>
              <p:nvPr/>
            </p:nvCxnSpPr>
            <p:spPr>
              <a:xfrm>
                <a:off x="3269088" y="2458484"/>
                <a:ext cx="138891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1"/>
              <p:cNvCxnSpPr/>
              <p:nvPr/>
            </p:nvCxnSpPr>
            <p:spPr>
              <a:xfrm rot="10800000">
                <a:off x="3269088" y="2458482"/>
                <a:ext cx="0" cy="107081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7" name="Google Shape;97;p1"/>
          <p:cNvSpPr txBox="1"/>
          <p:nvPr/>
        </p:nvSpPr>
        <p:spPr>
          <a:xfrm>
            <a:off x="3598446" y="3429000"/>
            <a:ext cx="49951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RNNs for 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Pre-Trained Embeddings: GloVe</a:t>
            </a:r>
            <a:endParaRPr sz="5400" b="0" i="0" u="none" strike="noStrike" cap="none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1049124" y="1605611"/>
            <a:ext cx="1009375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Global Vector Representation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Based on a giant term-term co-occurrence matrix – rows are vectors of co-occurrence (conditional) probabilities.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Two terms are similar if their ratios of co-occurrences with </a:t>
            </a:r>
            <a:r>
              <a:rPr lang="en-US" sz="2000" b="0" i="1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other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terms are about equal.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Roughly speaking, GloVe learns word vectors, e.g., v_i and v_j, such that the dot product of any pair of vectors is equal to their co-occurrence ratio P(v_j | v_i).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achieved via a gradient-descent optimization.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9" descr="Intuitive Guide to Understanding GloVe Embeddings | by Thushan Ganegedara |  Towards Data Science"/>
          <p:cNvPicPr preferRelativeResize="0"/>
          <p:nvPr/>
        </p:nvPicPr>
        <p:blipFill rotWithShape="1">
          <a:blip r:embed="rId3">
            <a:alphaModFix/>
          </a:blip>
          <a:srcRect r="27620"/>
          <a:stretch/>
        </p:blipFill>
        <p:spPr>
          <a:xfrm>
            <a:off x="4763381" y="4021420"/>
            <a:ext cx="2665236" cy="246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Pre-Trained Embeddings: Word2Vec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772620" y="1950155"/>
            <a:ext cx="1009375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Word2Vec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Two types: CBoW and Skipgram</a:t>
            </a:r>
            <a:endParaRPr sz="20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Construct training examples and labels.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620" y="3352986"/>
            <a:ext cx="4415802" cy="252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5006" y="2025940"/>
            <a:ext cx="5574686" cy="3686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Pre-Trained Embeddings: Limitation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72620" y="1950155"/>
            <a:ext cx="10093751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 of Sample Words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Both GloVe and Word2Vec are limited to words you’ve seen before in training. They cannot handle new words. Those words thus get omitted / dropped, or you need to do something different.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FastText</a:t>
            </a: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 extension to Word2Vec which learns character n-grams of words. So, instead of embedding words, we embed portions of words (e.g., a 3-gram character representation would break up the word ‘coffee’ into ‘cof’, ‘off’, ‘ffe’, … and then learn vector embeddings of each.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1" descr="A Visual Guide to FastText Word Embedding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1602" y="5000195"/>
            <a:ext cx="3848796" cy="153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838200" y="3764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23"/>
              <a:buFont typeface="Economica"/>
              <a:buNone/>
            </a:pPr>
            <a:r>
              <a:rPr lang="en-US" sz="4923">
                <a:latin typeface="Economica"/>
                <a:ea typeface="Economica"/>
                <a:cs typeface="Economica"/>
                <a:sym typeface="Economica"/>
              </a:rPr>
              <a:t>Sequence vs. Bag-of-Words</a:t>
            </a:r>
            <a:endParaRPr/>
          </a:p>
        </p:txBody>
      </p:sp>
      <p:sp>
        <p:nvSpPr>
          <p:cNvPr id="185" name="Google Shape;18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/>
              <a:t>Word-Ordering Contains Information</a:t>
            </a:r>
            <a:endParaRPr/>
          </a:p>
          <a:p>
            <a:pPr marL="347663" lvl="1" indent="-2365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We can get a weak representation of language sequences using n-grams, but this can be limited.</a:t>
            </a:r>
            <a:endParaRPr/>
          </a:p>
          <a:p>
            <a:pPr marL="347663" lvl="1" indent="-2365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Sequence-models may provide leverage more information from language in prediction tasks (if we have enough examples, and the sequences are short enough).</a:t>
            </a:r>
            <a:endParaRPr/>
          </a:p>
          <a:p>
            <a:pPr marL="347663" lvl="1" indent="-2365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We can represent these sequences with RNNs, typically bidirectional RNNs (because word ordering and interpretation is not always linear). </a:t>
            </a:r>
            <a:endParaRPr/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8050" y="4339359"/>
            <a:ext cx="529590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RNN for Audio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772620" y="1950155"/>
            <a:ext cx="10093751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Same Sequence Concepts Work for Audio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Audio files are just sequences of numeric values (amplitude), possibly two if it was recorded in stereo.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Once we recognize this, we realize we can predict things about audio sequences too!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26" name="Google Shape;22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7050" y="3429000"/>
            <a:ext cx="35179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CNN-RNN for Video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772620" y="1950155"/>
            <a:ext cx="1009375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Hybrid Topology for Image Sequences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Use CNN’s to detect features at a given input.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feed those feature maps into an RNN architecture, like LSTM.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can use this topology to predict things about videos.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might pre-process frames using a pre-trained CNN and pass feature maps as sequences to an RNN.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34" name="Google Shape;234;p13" descr="Introduction to Video Classification and Human Activity Recogni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1000" y="3770489"/>
            <a:ext cx="5130000" cy="283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/>
        </p:nvSpPr>
        <p:spPr>
          <a:xfrm>
            <a:off x="1750621" y="2828835"/>
            <a:ext cx="869075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3" name="Google Shape;103;p30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Final Project Presentations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0"/>
          <p:cNvSpPr txBox="1"/>
          <p:nvPr/>
        </p:nvSpPr>
        <p:spPr>
          <a:xfrm>
            <a:off x="1087819" y="1759086"/>
            <a:ext cx="10016362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Duration / Format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Plan to present for 10-12 minutes, leaving a couple of minutes for Q&amp;A.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Send me your PPT files by midnight May 1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(see Blackboard).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Material to Cover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See the rubric on Blackboard.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Participation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Please pay attention and ask questions at the end (this can help your participation grade!)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Who Presents When?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 will post the presentation schedule to Blackboard.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you group spans sections, you need to tell me when you want to present (afternoon or evening section), else I will decide for you!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Today’s 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890337" y="1940249"/>
            <a:ext cx="10016362" cy="412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Background on NLP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Cases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Quick review on bag of words approaches,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TextVectorization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implements basic standardization and punctuation</a:t>
            </a:r>
            <a:b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removal. It assumes 1-grams, then one-hot encodes.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 stemming or stop word removal, by default.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Sequence vs. Bag-of-Words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Architectures for Sequences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Bidirectional LSTM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" descr="Build an Effective Meeting Agenda Template | WorkPatter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7836" y="2540000"/>
            <a:ext cx="6434164" cy="3382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Quick Review of NLP Concepts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025803" y="1819294"/>
            <a:ext cx="9438997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Pre-processing 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Lower-casing, stop word removal, stemming, removing punctuation, stripping rare tokens, etc.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Tokenization (this may be chars, words, sentences, etc.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encoding / indexing the tokens.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I may or may not leverage sequence information.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what is a bag of words approach? What are n-grams?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Google Shape;118;p3"/>
          <p:cNvGraphicFramePr/>
          <p:nvPr/>
        </p:nvGraphicFramePr>
        <p:xfrm>
          <a:off x="2664178" y="3652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{602372D1-F9C1-48B9-90D7-9A1CC5A1757B}</a:tableStyleId>
              </a:tblPr>
              <a:tblGrid>
                <a:gridCol w="98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Database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SQL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Index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Regression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Likelihood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linear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D1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D4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D5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31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D6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18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D7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D8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D9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34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27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838200" y="3764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23"/>
              <a:buFont typeface="Economica"/>
              <a:buNone/>
            </a:pPr>
            <a:r>
              <a:rPr lang="en-US" sz="4923">
                <a:latin typeface="Economica"/>
                <a:ea typeface="Economica"/>
                <a:cs typeface="Economica"/>
                <a:sym typeface="Economica"/>
              </a:rPr>
              <a:t>Weighting Term-Documents: TF-IDF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b="1"/>
              <a:t>Not all phrases are of equal importance…</a:t>
            </a:r>
            <a:endParaRPr/>
          </a:p>
          <a:p>
            <a:pPr marL="347663" lvl="1" indent="-236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E.g., David less important than Beckham</a:t>
            </a:r>
            <a:endParaRPr/>
          </a:p>
          <a:p>
            <a:pPr marL="347663" lvl="1" indent="-236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If a term occurs all the time, observing its presence is less informative</a:t>
            </a:r>
            <a:endParaRPr/>
          </a:p>
          <a:p>
            <a:pPr marL="228600" lvl="0" indent="-5511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954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b="1"/>
              <a:t>Inverse-document frequency (IDF) helps address this.  </a:t>
            </a:r>
            <a:endParaRPr/>
          </a:p>
          <a:p>
            <a:pPr marL="685800" lvl="1" indent="-84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62"/>
          </a:p>
          <a:p>
            <a:pPr marL="685800" lvl="1" indent="-84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62"/>
          </a:p>
          <a:p>
            <a:pPr marL="685800" lvl="1" indent="-84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62"/>
          </a:p>
          <a:p>
            <a:pPr marL="685800" lvl="1" indent="-2286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Term ‘weighting’ is then calculated as Term Frequency (TF) x IDF</a:t>
            </a:r>
            <a:endParaRPr/>
          </a:p>
          <a:p>
            <a:pPr marL="685800" lvl="1" indent="-2286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n</a:t>
            </a:r>
            <a:r>
              <a:rPr lang="en-US" sz="1900" baseline="-25000"/>
              <a:t>j</a:t>
            </a:r>
            <a:r>
              <a:rPr lang="en-US" sz="1900"/>
              <a:t>= # of docs containing the term, N = total # of docs</a:t>
            </a:r>
            <a:endParaRPr/>
          </a:p>
          <a:p>
            <a:pPr marL="685800" lvl="1" indent="-2286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A term is deemed important if it has a high TF and/or a high IDF.</a:t>
            </a:r>
            <a:endParaRPr/>
          </a:p>
          <a:p>
            <a:pPr marL="685800" lvl="1" indent="-2286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As TF goes up, the word is more common generally. As IDF goes up, it means very few documents contain this term.</a:t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8525" y="4001294"/>
            <a:ext cx="2194950" cy="286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TextVectorization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014515" y="1826371"/>
            <a:ext cx="4878285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Pre-processing 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Standardization, tokenization (words),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one-hot-encoding / vectorization.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Keras TextVectorization() layer achieves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steps quickly.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Customization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work with n-grams, and do other sorts of pre-processing, using arguments.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as part of TF Dataset pipeline (more efficient)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as a layer in your Keras model.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1029" y="2051847"/>
            <a:ext cx="4295342" cy="410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38200" y="3764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23"/>
              <a:buFont typeface="Economica"/>
              <a:buNone/>
            </a:pPr>
            <a:r>
              <a:rPr lang="en-US" sz="4923">
                <a:latin typeface="Economica"/>
                <a:ea typeface="Economica"/>
                <a:cs typeface="Economica"/>
                <a:sym typeface="Economica"/>
              </a:rPr>
              <a:t>Bidirectional LSTM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/>
              <a:t>We Saw This Last Time</a:t>
            </a:r>
            <a:endParaRPr/>
          </a:p>
          <a:p>
            <a:pPr marL="347663" lvl="1" indent="-2365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Take each sequence as input data, as well as a flipped/reversed copy.</a:t>
            </a:r>
            <a:endParaRPr/>
          </a:p>
          <a:p>
            <a:pPr marL="347663" lvl="1" indent="-2365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Was state of the art for text processing until relatively recently (transformers now dominate).</a:t>
            </a:r>
            <a:endParaRPr/>
          </a:p>
          <a:p>
            <a:pPr marL="347663" lvl="1" indent="-11588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/>
              <a:t>Instead of Time Series We Pass…</a:t>
            </a:r>
            <a:endParaRPr/>
          </a:p>
          <a:p>
            <a:pPr marL="347663" lvl="1" indent="-2365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Sequences of one-hot-encodings of terms.</a:t>
            </a:r>
            <a:endParaRPr/>
          </a:p>
          <a:p>
            <a:pPr marL="347663" lvl="1" indent="-2365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Sequences of pre-trained vector embeddings </a:t>
            </a:r>
            <a:br>
              <a:rPr lang="en-US" sz="1900"/>
            </a:br>
            <a:r>
              <a:rPr lang="en-US" sz="1900"/>
              <a:t>of terms.</a:t>
            </a:r>
            <a:endParaRPr/>
          </a:p>
          <a:p>
            <a:pPr marL="347663" lvl="1" indent="-11588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/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1452" y="3429000"/>
            <a:ext cx="3213098" cy="283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Masking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1049123" y="1984024"/>
            <a:ext cx="10093751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RNNs with Ragged Lists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Lists where each element is a sequence of variable length *can* be handled here, but not automatically.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batch in Keras must be of a fixed dimensionality; we use padding and truncation to achieve this.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Deal with Variable Lengths Using a Mask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Masking layer “flags” sequence elements that are to be ignored by subsequent layers (e.g., an LSTM) that have the ability to process a mask.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output of masking layer passes on the input + a second tensor of the same shape, containing Boolean values (True = process, False = ignore).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By default values of 0 get ignored, but we can override this.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Embedding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1049123" y="1984024"/>
            <a:ext cx="106659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With Hot Encodings, Model Will Still Struggle to Figure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 Semantics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Despite having sequence, the model is “told” that the tokens are orthogonal / independent of one another in their meanings. But that’s not true!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Textual Embedding Layer First Provides Dimensionality Reduction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Represent words into a lower dimensional space – similar vector = similar meaning.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Embedding layer is a lookup table that maps tokens to vectors. For each token in the vocabulary, the network learns a vector representation. The vectors are initially random, and the network updates them in training to learn representations that help in prediction (just like with convolution filters!).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practice, it is learning semantic relationships…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much better for an RNN than a hot encoding,</a:t>
            </a:r>
            <a:b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because 120 values (for example) is &lt;&lt; 20,000!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1" descr="The amazing power of word vectors | the morning pap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9103" y="106252"/>
            <a:ext cx="3638750" cy="22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1460</Words>
  <Application>Microsoft Macintosh PowerPoint</Application>
  <PresentationFormat>Widescreen</PresentationFormat>
  <Paragraphs>209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Economica</vt:lpstr>
      <vt:lpstr>Calibri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Weighting Term-Documents: TF-IDF</vt:lpstr>
      <vt:lpstr>PowerPoint Presentation</vt:lpstr>
      <vt:lpstr>Bidirectional LSTM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vs. Bag-of-Words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Burtch</dc:creator>
  <cp:lastModifiedBy>Burtch, David Gordon</cp:lastModifiedBy>
  <cp:revision>1</cp:revision>
  <dcterms:created xsi:type="dcterms:W3CDTF">2019-12-28T13:51:56Z</dcterms:created>
  <dcterms:modified xsi:type="dcterms:W3CDTF">2023-04-23T16:55:16Z</dcterms:modified>
</cp:coreProperties>
</file>