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186"/>
  </p:normalViewPr>
  <p:slideViewPr>
    <p:cSldViewPr snapToGrid="0" snapToObjects="1">
      <p:cViewPr varScale="1">
        <p:scale>
          <a:sx n="109" d="100"/>
          <a:sy n="109" d="100"/>
        </p:scale>
        <p:origin x="1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A</a:t>
            </a:r>
            <a:r>
              <a:rPr lang="en-CA" baseline="0" dirty="0" smtClean="0"/>
              <a:t> short introduction of Java Multithreading.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baseline="0" dirty="0" smtClean="0"/>
              <a:t>Generally, programmers could achieve multitasking in OS level by 2 ways. Multiprocessing and Multithreading</a:t>
            </a:r>
          </a:p>
          <a:p>
            <a:pPr marL="0" lvl="0" indent="0">
              <a:spcBef>
                <a:spcPts val="0"/>
              </a:spcBef>
              <a:spcAft>
                <a:spcPts val="0"/>
              </a:spcAft>
              <a:buNone/>
            </a:pPr>
            <a:r>
              <a:rPr lang="en-US" dirty="0" smtClean="0"/>
              <a:t>Multithreading</a:t>
            </a:r>
            <a:r>
              <a:rPr lang="en-US" baseline="0" dirty="0" smtClean="0"/>
              <a:t> is a Java feature to execute multiple thread simultaneously within a process, and they are not affected by each other</a:t>
            </a:r>
            <a:r>
              <a:rPr lang="en-US" altLang="zh-CN" baseline="0" dirty="0" smtClean="0"/>
              <a:t>. Just like the pic shows</a:t>
            </a:r>
          </a:p>
          <a:p>
            <a:pPr marL="0" lvl="0" indent="0">
              <a:spcBef>
                <a:spcPts val="0"/>
              </a:spcBef>
              <a:spcAft>
                <a:spcPts val="0"/>
              </a:spcAft>
              <a:buNone/>
            </a:pPr>
            <a:r>
              <a:rPr lang="en-US" baseline="0" dirty="0" smtClean="0"/>
              <a:t>Multiprocessing is same idea, but we execute process</a:t>
            </a:r>
            <a:r>
              <a:rPr lang="en-US" altLang="zh-CN" baseline="0" dirty="0" smtClean="0"/>
              <a:t>es</a:t>
            </a:r>
            <a:r>
              <a:rPr lang="zh-CN" altLang="en-US" baseline="0" dirty="0" smtClean="0"/>
              <a:t> </a:t>
            </a:r>
            <a:r>
              <a:rPr lang="en-US" altLang="zh-CN" baseline="0" dirty="0" smtClean="0"/>
              <a:t>simultaneously.</a:t>
            </a:r>
          </a:p>
          <a:p>
            <a:pPr marL="0" lvl="0" indent="0">
              <a:spcBef>
                <a:spcPts val="0"/>
              </a:spcBef>
              <a:spcAft>
                <a:spcPts val="0"/>
              </a:spcAft>
              <a:buNone/>
            </a:pPr>
            <a:r>
              <a:rPr lang="en-US" altLang="zh-CN" baseline="0" dirty="0" smtClean="0"/>
              <a:t>We</a:t>
            </a:r>
            <a:r>
              <a:rPr lang="zh-CN" altLang="en-US" baseline="0" dirty="0" smtClean="0"/>
              <a:t> </a:t>
            </a:r>
            <a:r>
              <a:rPr lang="en-US" altLang="zh-CN" baseline="0" dirty="0" smtClean="0"/>
              <a:t>use</a:t>
            </a:r>
            <a:r>
              <a:rPr lang="zh-CN" altLang="en-US" baseline="0" dirty="0" smtClean="0"/>
              <a:t> </a:t>
            </a:r>
            <a:r>
              <a:rPr lang="en-US" altLang="zh-CN" baseline="0" dirty="0" smtClean="0"/>
              <a:t>Multithreading</a:t>
            </a:r>
            <a:r>
              <a:rPr lang="zh-CN" altLang="en-US" baseline="0" dirty="0" smtClean="0"/>
              <a:t> </a:t>
            </a:r>
            <a:r>
              <a:rPr lang="en-US" altLang="zh-CN" baseline="0" dirty="0" smtClean="0"/>
              <a:t>in</a:t>
            </a:r>
            <a:r>
              <a:rPr lang="zh-CN" altLang="en-US" baseline="0" dirty="0" smtClean="0"/>
              <a:t> </a:t>
            </a:r>
            <a:r>
              <a:rPr lang="en-US" altLang="zh-CN" baseline="0" dirty="0" smtClean="0"/>
              <a:t>Java</a:t>
            </a:r>
            <a:r>
              <a:rPr lang="zh-CN" altLang="en-US" baseline="0" dirty="0" smtClean="0"/>
              <a:t> </a:t>
            </a:r>
            <a:r>
              <a:rPr lang="en-US" altLang="zh-CN" baseline="0" dirty="0" smtClean="0"/>
              <a:t>because</a:t>
            </a:r>
            <a:r>
              <a:rPr lang="zh-CN" altLang="en-US" baseline="0" dirty="0" smtClean="0"/>
              <a:t> </a:t>
            </a:r>
            <a:r>
              <a:rPr lang="en-US" altLang="zh-CN" baseline="0" dirty="0" smtClean="0"/>
              <a:t>a</a:t>
            </a:r>
            <a:r>
              <a:rPr lang="zh-CN" altLang="en-US" baseline="0" dirty="0" smtClean="0"/>
              <a:t> </a:t>
            </a:r>
            <a:r>
              <a:rPr lang="en-US" altLang="zh-CN" baseline="0" dirty="0" smtClean="0"/>
              <a:t>thread</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smallest</a:t>
            </a:r>
            <a:r>
              <a:rPr lang="zh-CN" altLang="en-US" baseline="0" dirty="0" smtClean="0"/>
              <a:t> </a:t>
            </a:r>
            <a:r>
              <a:rPr lang="en-US" altLang="zh-CN" baseline="0" dirty="0" smtClean="0"/>
              <a:t>unit</a:t>
            </a:r>
            <a:r>
              <a:rPr lang="zh-CN" altLang="en-US" baseline="0" dirty="0" smtClean="0"/>
              <a:t> </a:t>
            </a:r>
            <a:r>
              <a:rPr lang="en-US" altLang="zh-CN" baseline="0" dirty="0" smtClean="0"/>
              <a:t>of</a:t>
            </a:r>
            <a:r>
              <a:rPr lang="zh-CN" altLang="en-US" baseline="0" dirty="0" smtClean="0"/>
              <a:t> </a:t>
            </a:r>
            <a:r>
              <a:rPr lang="en-US" altLang="zh-CN" baseline="0" dirty="0" smtClean="0"/>
              <a:t>a</a:t>
            </a:r>
            <a:r>
              <a:rPr lang="zh-CN" altLang="en-US" baseline="0" dirty="0" smtClean="0"/>
              <a:t> </a:t>
            </a:r>
            <a:r>
              <a:rPr lang="en-US" altLang="zh-CN" baseline="0" dirty="0" smtClean="0"/>
              <a:t>process, so it will maximize</a:t>
            </a:r>
            <a:r>
              <a:rPr lang="zh-CN" altLang="en-US" baseline="0" dirty="0" smtClean="0"/>
              <a:t> </a:t>
            </a:r>
            <a:r>
              <a:rPr lang="en-CA" altLang="zh-CN" baseline="0" dirty="0" smtClean="0"/>
              <a:t>utilization in OS</a:t>
            </a:r>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Why we use</a:t>
            </a:r>
            <a:r>
              <a:rPr lang="en-CA" baseline="0" dirty="0" smtClean="0"/>
              <a:t> Java Multithreading?</a:t>
            </a:r>
          </a:p>
          <a:p>
            <a:pPr marL="0" lvl="0" indent="0">
              <a:spcBef>
                <a:spcPts val="0"/>
              </a:spcBef>
              <a:spcAft>
                <a:spcPts val="0"/>
              </a:spcAft>
              <a:buNone/>
            </a:pPr>
            <a:r>
              <a:rPr lang="en-CA" baseline="0" dirty="0" smtClean="0"/>
              <a:t>Make user tasks run at the same time (e.g.) when user is loading a game, in this time, the thread of game is frozen, it can show the loading process in UI part by using other thread.</a:t>
            </a:r>
          </a:p>
          <a:p>
            <a:pPr marL="0" lvl="0" indent="0">
              <a:spcBef>
                <a:spcPts val="0"/>
              </a:spcBef>
              <a:spcAft>
                <a:spcPts val="0"/>
              </a:spcAft>
              <a:buNone/>
            </a:pPr>
            <a:r>
              <a:rPr lang="en-CA" baseline="0" dirty="0" smtClean="0"/>
              <a:t>Improve CPU power, generally, CPUs in our computers have 2 cores, 4 threads, or 4 cores 8 threads, to make them more efficiently, we use multithreading.</a:t>
            </a:r>
          </a:p>
          <a:p>
            <a:pPr marL="0" lvl="0" indent="0">
              <a:spcBef>
                <a:spcPts val="0"/>
              </a:spcBef>
              <a:spcAft>
                <a:spcPts val="0"/>
              </a:spcAft>
              <a:buNone/>
            </a:pPr>
            <a:r>
              <a:rPr lang="en-CA" baseline="0" dirty="0" smtClean="0"/>
              <a:t>Fork/Join thread pool, it is a Java feature, it is using to divide a big task to multiple subtasks, and these subtasks can also be divided, so it can reduce response time.</a:t>
            </a:r>
          </a:p>
          <a:p>
            <a:pPr marL="0" lvl="0" indent="0">
              <a:spcBef>
                <a:spcPts val="0"/>
              </a:spcBef>
              <a:spcAft>
                <a:spcPts val="0"/>
              </a:spcAft>
              <a:buNone/>
            </a:pPr>
            <a:r>
              <a:rPr lang="en-CA" baseline="0" dirty="0" smtClean="0"/>
              <a:t>Serve multiple clients at same time, such as Glassfish or Tomcat in Java EE</a:t>
            </a:r>
          </a:p>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In this</a:t>
            </a:r>
            <a:r>
              <a:rPr lang="en-CA" baseline="0" dirty="0" smtClean="0"/>
              <a:t> slide, I will talk about thread life cycle in Java.</a:t>
            </a:r>
          </a:p>
          <a:p>
            <a:pPr marL="0" lvl="0" indent="0">
              <a:spcBef>
                <a:spcPts val="0"/>
              </a:spcBef>
              <a:spcAft>
                <a:spcPts val="0"/>
              </a:spcAft>
              <a:buNone/>
            </a:pPr>
            <a:r>
              <a:rPr lang="en-CA" baseline="0" dirty="0" smtClean="0"/>
              <a:t>New State: when a new thread is created.</a:t>
            </a:r>
          </a:p>
          <a:p>
            <a:pPr marL="0" lvl="0" indent="0">
              <a:spcBef>
                <a:spcPts val="0"/>
              </a:spcBef>
              <a:spcAft>
                <a:spcPts val="0"/>
              </a:spcAft>
              <a:buNone/>
            </a:pPr>
            <a:r>
              <a:rPr lang="en-CA" baseline="0" dirty="0" smtClean="0"/>
              <a:t>Runnable State: the thread is ready to run</a:t>
            </a:r>
          </a:p>
          <a:p>
            <a:pPr marL="0" lvl="0" indent="0">
              <a:spcBef>
                <a:spcPts val="0"/>
              </a:spcBef>
              <a:spcAft>
                <a:spcPts val="0"/>
              </a:spcAft>
              <a:buNone/>
            </a:pPr>
            <a:r>
              <a:rPr lang="en-CA" baseline="0" dirty="0" smtClean="0"/>
              <a:t>B/W State: the thread is still alive, but can not be run currently. E.g. 2 threads try to access a protected code at same time, in this situation, one thread has to wait until the other one finish its work.</a:t>
            </a:r>
          </a:p>
          <a:p>
            <a:pPr marL="0" lvl="0" indent="0">
              <a:spcBef>
                <a:spcPts val="0"/>
              </a:spcBef>
              <a:spcAft>
                <a:spcPts val="0"/>
              </a:spcAft>
              <a:buNone/>
            </a:pPr>
            <a:r>
              <a:rPr lang="en-CA" baseline="0" dirty="0" smtClean="0"/>
              <a:t>Timed Waiting State: A thread waits for other one by a specified waiting time</a:t>
            </a:r>
          </a:p>
          <a:p>
            <a:pPr marL="0" lvl="0" indent="0">
              <a:spcBef>
                <a:spcPts val="0"/>
              </a:spcBef>
              <a:spcAft>
                <a:spcPts val="0"/>
              </a:spcAft>
              <a:buNone/>
            </a:pPr>
            <a:r>
              <a:rPr lang="en-CA" baseline="0" dirty="0" smtClean="0"/>
              <a:t>Terminated Statement: fully executed or some </a:t>
            </a:r>
            <a:r>
              <a:rPr lang="en-CA" baseline="0" dirty="0" err="1" smtClean="0"/>
              <a:t>unexcpecetd</a:t>
            </a:r>
            <a:r>
              <a:rPr lang="en-CA" baseline="0" dirty="0" smtClean="0"/>
              <a:t> event happened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We</a:t>
            </a:r>
            <a:r>
              <a:rPr lang="en-CA" baseline="0" dirty="0" smtClean="0"/>
              <a:t> just introduced thread life cycles in Java, but how they are working is controlled by Thread scheduler </a:t>
            </a:r>
          </a:p>
          <a:p>
            <a:pPr marL="0" lvl="0" indent="0">
              <a:spcBef>
                <a:spcPts val="0"/>
              </a:spcBef>
              <a:spcAft>
                <a:spcPts val="0"/>
              </a:spcAft>
              <a:buNone/>
            </a:pPr>
            <a:r>
              <a:rPr lang="en-CA" baseline="0" dirty="0" smtClean="0"/>
              <a:t>It decides which thread should run, but it can not guarantee which specific runnable thread will be run. </a:t>
            </a:r>
          </a:p>
          <a:p>
            <a:pPr marL="0" lvl="0" indent="0">
              <a:spcBef>
                <a:spcPts val="0"/>
              </a:spcBef>
              <a:spcAft>
                <a:spcPts val="0"/>
              </a:spcAft>
              <a:buNone/>
            </a:pPr>
            <a:r>
              <a:rPr lang="en-CA" baseline="0" dirty="0" smtClean="0"/>
              <a:t>E.G. A and B try to access a protected code, A thread came first, B is second, but the code is using by other one right now, so they are both in Block/Waiting State, but thread scheduler can release B first to access the code.</a:t>
            </a:r>
          </a:p>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In software engineering, implementing the Runnable interface is the most popular way.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1200">
                <a:latin typeface="Times New Roman"/>
                <a:ea typeface="Times New Roman"/>
                <a:cs typeface="Times New Roman"/>
                <a:sym typeface="Times New Roman"/>
              </a:rPr>
              <a:t>In this figure, each thread alone sold five tickets, i.e. each thread completes the task independently. </a:t>
            </a:r>
            <a:endParaRPr sz="1200">
              <a:latin typeface="Times New Roman"/>
              <a:ea typeface="Times New Roman"/>
              <a:cs typeface="Times New Roman"/>
              <a:sym typeface="Times New Roman"/>
            </a:endParaRPr>
          </a:p>
          <a:p>
            <a:pPr marL="0" lvl="0" indent="0">
              <a:spcBef>
                <a:spcPts val="0"/>
              </a:spcBef>
              <a:spcAft>
                <a:spcPts val="0"/>
              </a:spcAft>
              <a:buNone/>
            </a:pPr>
            <a:r>
              <a:rPr lang="zh-CN" sz="1200">
                <a:latin typeface="Times New Roman"/>
                <a:ea typeface="Times New Roman"/>
                <a:cs typeface="Times New Roman"/>
                <a:sym typeface="Times New Roman"/>
              </a:rPr>
              <a:t>In this figure, we created 3 Thread objects. Three threads execute the code in each of the three objects; </a:t>
            </a: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1200">
                <a:latin typeface="Times New Roman"/>
                <a:ea typeface="Times New Roman"/>
                <a:cs typeface="Times New Roman"/>
                <a:sym typeface="Times New Roman"/>
              </a:rPr>
              <a:t>in this example, we also created 3 Thread objects, but only one Runnable object, 3 Thread objects is sharing resources in this Runnable object. Therefore, there will be three threads together to complete the ticketing task. If we created 3 Runnable objects, as the parameters were passed into three Thread objects, then three threads will be independent of their respective Runnable object code. In that case, three threads each sell five tickets.</a:t>
            </a:r>
            <a:endParaRPr sz="1200">
              <a:latin typeface="Times New Roman"/>
              <a:ea typeface="Times New Roman"/>
              <a:cs typeface="Times New Roman"/>
              <a:sym typeface="Times New Roman"/>
            </a:endParaRPr>
          </a:p>
          <a:p>
            <a:pPr marL="0" lvl="0" indent="0">
              <a:spcBef>
                <a:spcPts val="0"/>
              </a:spcBef>
              <a:spcAft>
                <a:spcPts val="0"/>
              </a:spcAft>
              <a:buNone/>
            </a:pPr>
            <a:endParaRPr sz="1200">
              <a:latin typeface="Times New Roman"/>
              <a:ea typeface="Times New Roman"/>
              <a:cs typeface="Times New Roman"/>
              <a:sym typeface="Times New Roman"/>
            </a:endParaRPr>
          </a:p>
          <a:p>
            <a:pPr marL="0" lvl="0" indent="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Synchronization mechanism using synchronized modifier is called mutex mechanism. Each object has a monitor (lock tag), when the thread has this lock tag can access this resource. Otherwise the thread will enter the lock pool. Any object system will create a mutex for it; the lock is assigned to the thread to prevent the interruption of atomic operations. The lock of each object can only be assigned to a thread, so-called mutex.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387350" y="1463025"/>
            <a:ext cx="6861000" cy="1400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Multithreading in Java</a:t>
            </a:r>
            <a:endParaRPr/>
          </a:p>
        </p:txBody>
      </p:sp>
      <p:sp>
        <p:nvSpPr>
          <p:cNvPr id="87" name="Shape 87"/>
          <p:cNvSpPr txBox="1">
            <a:spLocks noGrp="1"/>
          </p:cNvSpPr>
          <p:nvPr>
            <p:ph type="subTitle" idx="1"/>
          </p:nvPr>
        </p:nvSpPr>
        <p:spPr>
          <a:xfrm>
            <a:off x="6164525" y="3441975"/>
            <a:ext cx="1746300" cy="4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dirty="0" smtClean="0"/>
              <a:t>Ruida</a:t>
            </a:r>
            <a:r>
              <a:rPr lang="zh-CN" altLang="en-US" dirty="0" smtClean="0"/>
              <a:t> </a:t>
            </a:r>
            <a:r>
              <a:rPr lang="en-US" altLang="zh-CN" dirty="0" err="1" smtClean="0"/>
              <a:t>Xie</a:t>
            </a:r>
            <a:endParaRPr dirty="0"/>
          </a:p>
        </p:txBody>
      </p:sp>
      <p:sp>
        <p:nvSpPr>
          <p:cNvPr id="88" name="Shape 88"/>
          <p:cNvSpPr txBox="1">
            <a:spLocks noGrp="1"/>
          </p:cNvSpPr>
          <p:nvPr>
            <p:ph type="subTitle" idx="1"/>
          </p:nvPr>
        </p:nvSpPr>
        <p:spPr>
          <a:xfrm>
            <a:off x="6164525" y="3903075"/>
            <a:ext cx="1746300" cy="4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dirty="0"/>
              <a:t>Hao Li</a:t>
            </a:r>
            <a:endParaRPr dirty="0"/>
          </a:p>
        </p:txBody>
      </p:sp>
      <p:sp>
        <p:nvSpPr>
          <p:cNvPr id="89" name="Shape 89"/>
          <p:cNvSpPr txBox="1">
            <a:spLocks noGrp="1"/>
          </p:cNvSpPr>
          <p:nvPr>
            <p:ph type="subTitle" idx="1"/>
          </p:nvPr>
        </p:nvSpPr>
        <p:spPr>
          <a:xfrm>
            <a:off x="6164525" y="2980875"/>
            <a:ext cx="1746300" cy="4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Yinsheng Dong</a:t>
            </a:r>
            <a:endParaRPr/>
          </a:p>
        </p:txBody>
      </p:sp>
      <p:sp>
        <p:nvSpPr>
          <p:cNvPr id="90" name="Shape 90"/>
          <p:cNvSpPr txBox="1"/>
          <p:nvPr/>
        </p:nvSpPr>
        <p:spPr>
          <a:xfrm>
            <a:off x="5804325" y="2318825"/>
            <a:ext cx="2581200" cy="54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a:t>CMPT 470 A2b Presentation</a:t>
            </a:r>
            <a:endParaRPr/>
          </a:p>
        </p:txBody>
      </p:sp>
      <p:pic>
        <p:nvPicPr>
          <p:cNvPr id="91" name="Shape 91"/>
          <p:cNvPicPr preferRelativeResize="0"/>
          <p:nvPr/>
        </p:nvPicPr>
        <p:blipFill>
          <a:blip r:embed="rId3">
            <a:alphaModFix/>
          </a:blip>
          <a:stretch>
            <a:fillRect/>
          </a:stretch>
        </p:blipFill>
        <p:spPr>
          <a:xfrm>
            <a:off x="270725" y="2538138"/>
            <a:ext cx="4026799" cy="2268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subTitle" idx="1"/>
          </p:nvPr>
        </p:nvSpPr>
        <p:spPr>
          <a:xfrm>
            <a:off x="989625" y="1571950"/>
            <a:ext cx="7688100" cy="25689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SzPts val="3000"/>
              <a:buFont typeface="Arial"/>
              <a:buAutoNum type="arabicPeriod"/>
            </a:pPr>
            <a:r>
              <a:rPr lang="zh-CN" sz="3000" dirty="0">
                <a:latin typeface="Arial"/>
                <a:ea typeface="Arial"/>
                <a:cs typeface="Arial"/>
                <a:sym typeface="Arial"/>
              </a:rPr>
              <a:t>Difficulty of writing code</a:t>
            </a:r>
            <a:endParaRPr sz="3000" dirty="0">
              <a:latin typeface="Arial"/>
              <a:ea typeface="Arial"/>
              <a:cs typeface="Arial"/>
              <a:sym typeface="Arial"/>
            </a:endParaRPr>
          </a:p>
          <a:p>
            <a:pPr marL="0" lvl="0" indent="0" rtl="0">
              <a:spcBef>
                <a:spcPts val="0"/>
              </a:spcBef>
              <a:spcAft>
                <a:spcPts val="0"/>
              </a:spcAft>
              <a:buNone/>
            </a:pPr>
            <a:endParaRPr sz="3000" dirty="0">
              <a:latin typeface="Arial"/>
              <a:ea typeface="Arial"/>
              <a:cs typeface="Arial"/>
              <a:sym typeface="Arial"/>
            </a:endParaRPr>
          </a:p>
          <a:p>
            <a:pPr marL="457200" lvl="0" indent="-419100" rtl="0">
              <a:spcBef>
                <a:spcPts val="0"/>
              </a:spcBef>
              <a:spcAft>
                <a:spcPts val="0"/>
              </a:spcAft>
              <a:buSzPts val="3000"/>
              <a:buFont typeface="Arial"/>
              <a:buAutoNum type="arabicPeriod"/>
            </a:pPr>
            <a:r>
              <a:rPr lang="zh-CN" sz="3000" dirty="0">
                <a:latin typeface="Arial"/>
                <a:ea typeface="Arial"/>
                <a:cs typeface="Arial"/>
                <a:sym typeface="Arial"/>
              </a:rPr>
              <a:t>Dead Lock</a:t>
            </a:r>
            <a:endParaRPr sz="3000" dirty="0">
              <a:latin typeface="Arial"/>
              <a:ea typeface="Arial"/>
              <a:cs typeface="Arial"/>
              <a:sym typeface="Arial"/>
            </a:endParaRPr>
          </a:p>
          <a:p>
            <a:pPr marL="0" lvl="0" indent="0" rtl="0">
              <a:spcBef>
                <a:spcPts val="0"/>
              </a:spcBef>
              <a:spcAft>
                <a:spcPts val="0"/>
              </a:spcAft>
              <a:buNone/>
            </a:pPr>
            <a:endParaRPr sz="3000" dirty="0">
              <a:latin typeface="Arial"/>
              <a:ea typeface="Arial"/>
              <a:cs typeface="Arial"/>
              <a:sym typeface="Arial"/>
            </a:endParaRPr>
          </a:p>
          <a:p>
            <a:pPr marL="457200" lvl="0" indent="-419100">
              <a:spcBef>
                <a:spcPts val="0"/>
              </a:spcBef>
              <a:spcAft>
                <a:spcPts val="0"/>
              </a:spcAft>
              <a:buSzPts val="3000"/>
              <a:buFont typeface="Arial"/>
              <a:buAutoNum type="arabicPeriod"/>
            </a:pPr>
            <a:r>
              <a:rPr lang="zh-CN" sz="3000" dirty="0">
                <a:latin typeface="Arial"/>
                <a:ea typeface="Arial"/>
                <a:cs typeface="Arial"/>
                <a:sym typeface="Arial"/>
              </a:rPr>
              <a:t>Debugging and Testing</a:t>
            </a:r>
            <a:endParaRPr sz="3000" dirty="0">
              <a:latin typeface="Arial"/>
              <a:ea typeface="Arial"/>
              <a:cs typeface="Arial"/>
              <a:sym typeface="Arial"/>
            </a:endParaRPr>
          </a:p>
        </p:txBody>
      </p:sp>
      <p:sp>
        <p:nvSpPr>
          <p:cNvPr id="148" name="Shape 148"/>
          <p:cNvSpPr txBox="1"/>
          <p:nvPr/>
        </p:nvSpPr>
        <p:spPr>
          <a:xfrm>
            <a:off x="369425" y="477200"/>
            <a:ext cx="8651400" cy="123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CN" sz="3600" b="1" dirty="0"/>
              <a:t>Disadvantages and </a:t>
            </a:r>
            <a:r>
              <a:rPr lang="en-US" altLang="zh-CN" sz="3600" b="1" dirty="0"/>
              <a:t>P</a:t>
            </a:r>
            <a:r>
              <a:rPr lang="zh-CN" sz="3600" b="1" dirty="0" smtClean="0"/>
              <a:t>o</a:t>
            </a:r>
            <a:r>
              <a:rPr lang="en-US" altLang="zh-CN" sz="3600" b="1" dirty="0" smtClean="0"/>
              <a:t>s</a:t>
            </a:r>
            <a:r>
              <a:rPr lang="zh-CN" sz="3600" b="1" dirty="0" smtClean="0"/>
              <a:t>sible </a:t>
            </a:r>
            <a:r>
              <a:rPr lang="en-US" altLang="zh-CN" sz="3600" b="1" dirty="0"/>
              <a:t>S</a:t>
            </a:r>
            <a:r>
              <a:rPr lang="zh-CN" sz="3600" b="1" dirty="0" smtClean="0"/>
              <a:t>olutions</a:t>
            </a:r>
            <a:endParaRPr sz="3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590900" y="552750"/>
            <a:ext cx="7688100" cy="78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sz="3000" b="0">
                <a:solidFill>
                  <a:schemeClr val="accent1"/>
                </a:solidFill>
                <a:latin typeface="Arial"/>
                <a:ea typeface="Arial"/>
                <a:cs typeface="Arial"/>
                <a:sym typeface="Arial"/>
              </a:rPr>
              <a:t>Difficulty of writing code</a:t>
            </a:r>
            <a:endParaRPr/>
          </a:p>
        </p:txBody>
      </p:sp>
      <p:sp>
        <p:nvSpPr>
          <p:cNvPr id="154" name="Shape 154"/>
          <p:cNvSpPr txBox="1">
            <a:spLocks noGrp="1"/>
          </p:cNvSpPr>
          <p:nvPr>
            <p:ph type="subTitle" idx="1"/>
          </p:nvPr>
        </p:nvSpPr>
        <p:spPr>
          <a:xfrm>
            <a:off x="590900" y="1479550"/>
            <a:ext cx="7688100" cy="3508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Font typeface="Arial"/>
              <a:buChar char="●"/>
            </a:pPr>
            <a:r>
              <a:rPr lang="zh-CN" sz="2400" dirty="0">
                <a:latin typeface="Arial"/>
                <a:ea typeface="Arial"/>
                <a:cs typeface="Arial"/>
                <a:sym typeface="Arial"/>
              </a:rPr>
              <a:t>MultiThreading Java not means several single thread java code adding together, programmers should able to put lots of threads together in same data, object and program</a:t>
            </a:r>
            <a:endParaRPr sz="2400" dirty="0">
              <a:latin typeface="Arial"/>
              <a:ea typeface="Arial"/>
              <a:cs typeface="Arial"/>
              <a:sym typeface="Arial"/>
            </a:endParaRPr>
          </a:p>
          <a:p>
            <a:pPr marL="457200" lvl="0" indent="-381000" rtl="0">
              <a:spcBef>
                <a:spcPts val="0"/>
              </a:spcBef>
              <a:spcAft>
                <a:spcPts val="0"/>
              </a:spcAft>
              <a:buSzPts val="2400"/>
              <a:buFont typeface="Arial"/>
              <a:buChar char="●"/>
            </a:pPr>
            <a:r>
              <a:rPr lang="zh-CN" sz="2400" dirty="0">
                <a:latin typeface="Arial"/>
                <a:ea typeface="Arial"/>
                <a:cs typeface="Arial"/>
                <a:sym typeface="Arial"/>
              </a:rPr>
              <a:t>Make Organized Clearly </a:t>
            </a:r>
            <a:endParaRPr sz="2400" dirty="0">
              <a:latin typeface="Arial"/>
              <a:ea typeface="Arial"/>
              <a:cs typeface="Arial"/>
              <a:sym typeface="Arial"/>
            </a:endParaRPr>
          </a:p>
          <a:p>
            <a:pPr marL="457200" lvl="0" indent="-381000" rtl="0">
              <a:spcBef>
                <a:spcPts val="0"/>
              </a:spcBef>
              <a:spcAft>
                <a:spcPts val="0"/>
              </a:spcAft>
              <a:buSzPts val="2400"/>
              <a:buFont typeface="Arial"/>
              <a:buChar char="●"/>
            </a:pPr>
            <a:r>
              <a:rPr lang="zh-CN" sz="2400" dirty="0">
                <a:latin typeface="Arial"/>
                <a:ea typeface="Arial"/>
                <a:cs typeface="Arial"/>
                <a:sym typeface="Arial"/>
              </a:rPr>
              <a:t>Use Immutable Object</a:t>
            </a:r>
            <a:endParaRPr sz="2400" dirty="0">
              <a:latin typeface="Arial"/>
              <a:ea typeface="Arial"/>
              <a:cs typeface="Arial"/>
              <a:sym typeface="Arial"/>
            </a:endParaRPr>
          </a:p>
          <a:p>
            <a:pPr marL="457200" lvl="0" indent="-381000" rtl="0">
              <a:spcBef>
                <a:spcPts val="0"/>
              </a:spcBef>
              <a:spcAft>
                <a:spcPts val="0"/>
              </a:spcAft>
              <a:buSzPts val="2400"/>
              <a:buFont typeface="Arial"/>
              <a:buChar char="●"/>
            </a:pPr>
            <a:r>
              <a:rPr lang="zh-CN" sz="2400" dirty="0">
                <a:latin typeface="Arial"/>
                <a:ea typeface="Arial"/>
                <a:cs typeface="Arial"/>
                <a:sym typeface="Arial"/>
              </a:rPr>
              <a:t>Warp up all unsafe threads</a:t>
            </a:r>
            <a:endParaRPr sz="24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subTitle" idx="1"/>
          </p:nvPr>
        </p:nvSpPr>
        <p:spPr>
          <a:xfrm>
            <a:off x="648750" y="1539450"/>
            <a:ext cx="7846500" cy="34173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zh-CN" sz="2000" dirty="0"/>
              <a:t>Thread 1 need Object 2 ( holding by Thread 2) to process, but Thread 2 also need Object 1(holding by Thread 1) to process. This case both threads stop running by waiting each other’s Object. Then the DeadLock happened.</a:t>
            </a:r>
            <a:endParaRPr sz="2000" dirty="0"/>
          </a:p>
          <a:p>
            <a:pPr marL="457200" lvl="0" indent="-355600" rtl="0">
              <a:spcBef>
                <a:spcPts val="0"/>
              </a:spcBef>
              <a:spcAft>
                <a:spcPts val="0"/>
              </a:spcAft>
              <a:buSzPts val="2000"/>
              <a:buChar char="●"/>
            </a:pPr>
            <a:r>
              <a:rPr lang="zh-CN" sz="2000" dirty="0"/>
              <a:t>Do not share data between each threads, every threads work on their own data</a:t>
            </a:r>
            <a:endParaRPr sz="2000" dirty="0"/>
          </a:p>
          <a:p>
            <a:pPr marL="457200" lvl="0" indent="-355600" rtl="0">
              <a:spcBef>
                <a:spcPts val="0"/>
              </a:spcBef>
              <a:spcAft>
                <a:spcPts val="0"/>
              </a:spcAft>
              <a:buSzPts val="2000"/>
              <a:buChar char="●"/>
            </a:pPr>
            <a:r>
              <a:rPr lang="zh-CN" sz="2000" dirty="0"/>
              <a:t>Each thread should create their own</a:t>
            </a:r>
            <a:endParaRPr sz="2000" dirty="0"/>
          </a:p>
          <a:p>
            <a:pPr marL="0" lvl="0" indent="457200" rtl="0">
              <a:spcBef>
                <a:spcPts val="0"/>
              </a:spcBef>
              <a:spcAft>
                <a:spcPts val="0"/>
              </a:spcAft>
              <a:buNone/>
            </a:pPr>
            <a:r>
              <a:rPr lang="zh-CN" sz="2000" dirty="0"/>
              <a:t> object and function, rather than use </a:t>
            </a:r>
            <a:endParaRPr sz="2000" dirty="0"/>
          </a:p>
          <a:p>
            <a:pPr marL="0" lvl="0" indent="457200" rtl="0">
              <a:spcBef>
                <a:spcPts val="0"/>
              </a:spcBef>
              <a:spcAft>
                <a:spcPts val="0"/>
              </a:spcAft>
              <a:buNone/>
            </a:pPr>
            <a:r>
              <a:rPr lang="zh-CN" sz="2000" dirty="0"/>
              <a:t>object/data from other thread.</a:t>
            </a:r>
            <a:endParaRPr sz="2000" dirty="0"/>
          </a:p>
        </p:txBody>
      </p:sp>
      <p:sp>
        <p:nvSpPr>
          <p:cNvPr id="160" name="Shape 160"/>
          <p:cNvSpPr txBox="1">
            <a:spLocks noGrp="1"/>
          </p:cNvSpPr>
          <p:nvPr>
            <p:ph type="ctrTitle"/>
          </p:nvPr>
        </p:nvSpPr>
        <p:spPr>
          <a:xfrm>
            <a:off x="590900" y="583525"/>
            <a:ext cx="7688100" cy="78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sz="3000" b="0">
                <a:solidFill>
                  <a:schemeClr val="accent1"/>
                </a:solidFill>
                <a:latin typeface="Arial"/>
                <a:ea typeface="Arial"/>
                <a:cs typeface="Arial"/>
                <a:sym typeface="Arial"/>
              </a:rPr>
              <a:t>DeadLock</a:t>
            </a:r>
            <a:endParaRPr/>
          </a:p>
        </p:txBody>
      </p:sp>
      <p:pic>
        <p:nvPicPr>
          <p:cNvPr id="161" name="Shape 161"/>
          <p:cNvPicPr preferRelativeResize="0"/>
          <p:nvPr/>
        </p:nvPicPr>
        <p:blipFill>
          <a:blip r:embed="rId3">
            <a:alphaModFix/>
          </a:blip>
          <a:stretch>
            <a:fillRect/>
          </a:stretch>
        </p:blipFill>
        <p:spPr>
          <a:xfrm>
            <a:off x="5282100" y="3201950"/>
            <a:ext cx="3861900" cy="194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729625" y="1339350"/>
            <a:ext cx="7688100" cy="3617400"/>
          </a:xfrm>
          <a:prstGeom prst="rect">
            <a:avLst/>
          </a:prstGeom>
        </p:spPr>
        <p:txBody>
          <a:bodyPr spcFirstLastPara="1" wrap="square" lIns="91425" tIns="91425" rIns="91425" bIns="91425" anchor="t" anchorCtr="0">
            <a:noAutofit/>
          </a:bodyPr>
          <a:lstStyle/>
          <a:p>
            <a:pPr marL="457200" lvl="0" indent="-381000">
              <a:spcBef>
                <a:spcPts val="0"/>
              </a:spcBef>
              <a:spcAft>
                <a:spcPts val="0"/>
              </a:spcAft>
              <a:buSzPts val="2400"/>
              <a:buFont typeface="Arial"/>
              <a:buChar char="●"/>
            </a:pPr>
            <a:r>
              <a:rPr lang="zh-CN" sz="2400">
                <a:latin typeface="Arial"/>
                <a:ea typeface="Arial"/>
                <a:cs typeface="Arial"/>
                <a:sym typeface="Arial"/>
              </a:rPr>
              <a:t>Hard to locate the error when multithreads are running in same times</a:t>
            </a:r>
            <a:endParaRPr sz="2400">
              <a:latin typeface="Arial"/>
              <a:ea typeface="Arial"/>
              <a:cs typeface="Arial"/>
              <a:sym typeface="Arial"/>
            </a:endParaRPr>
          </a:p>
          <a:p>
            <a:pPr marL="457200" lvl="0" indent="-381000" rtl="0">
              <a:spcBef>
                <a:spcPts val="0"/>
              </a:spcBef>
              <a:spcAft>
                <a:spcPts val="0"/>
              </a:spcAft>
              <a:buSzPts val="2400"/>
              <a:buFont typeface="Arial"/>
              <a:buChar char="●"/>
            </a:pPr>
            <a:r>
              <a:rPr lang="zh-CN" sz="2400">
                <a:latin typeface="Arial"/>
                <a:ea typeface="Arial"/>
                <a:cs typeface="Arial"/>
                <a:sym typeface="Arial"/>
              </a:rPr>
              <a:t>Hard to test excaly part which programmer wants to test</a:t>
            </a:r>
            <a:endParaRPr sz="2400">
              <a:latin typeface="Arial"/>
              <a:ea typeface="Arial"/>
              <a:cs typeface="Arial"/>
              <a:sym typeface="Arial"/>
            </a:endParaRPr>
          </a:p>
          <a:p>
            <a:pPr marL="457200" lvl="0" indent="-381000">
              <a:spcBef>
                <a:spcPts val="0"/>
              </a:spcBef>
              <a:spcAft>
                <a:spcPts val="0"/>
              </a:spcAft>
              <a:buSzPts val="2400"/>
              <a:buFont typeface="Arial"/>
              <a:buChar char="●"/>
            </a:pPr>
            <a:r>
              <a:rPr lang="zh-CN" sz="2400">
                <a:latin typeface="Arial"/>
                <a:ea typeface="Arial"/>
                <a:cs typeface="Arial"/>
                <a:sym typeface="Arial"/>
              </a:rPr>
              <a:t>Add useful logs when programming</a:t>
            </a:r>
            <a:endParaRPr sz="2400">
              <a:latin typeface="Arial"/>
              <a:ea typeface="Arial"/>
              <a:cs typeface="Arial"/>
              <a:sym typeface="Arial"/>
            </a:endParaRPr>
          </a:p>
          <a:p>
            <a:pPr marL="457200" lvl="0" indent="-381000">
              <a:spcBef>
                <a:spcPts val="0"/>
              </a:spcBef>
              <a:spcAft>
                <a:spcPts val="0"/>
              </a:spcAft>
              <a:buSzPts val="2400"/>
              <a:buFont typeface="Arial"/>
              <a:buChar char="●"/>
            </a:pPr>
            <a:r>
              <a:rPr lang="zh-CN" sz="2400">
                <a:latin typeface="Arial"/>
                <a:ea typeface="Arial"/>
                <a:cs typeface="Arial"/>
                <a:sym typeface="Arial"/>
              </a:rPr>
              <a:t>Use special tools to test/debugging  the code</a:t>
            </a:r>
            <a:endParaRPr sz="2400">
              <a:latin typeface="Arial"/>
              <a:ea typeface="Arial"/>
              <a:cs typeface="Arial"/>
              <a:sym typeface="Arial"/>
            </a:endParaRPr>
          </a:p>
          <a:p>
            <a:pPr marL="457200" lvl="0" indent="-381000">
              <a:spcBef>
                <a:spcPts val="0"/>
              </a:spcBef>
              <a:spcAft>
                <a:spcPts val="0"/>
              </a:spcAft>
              <a:buSzPts val="2400"/>
              <a:buFont typeface="Arial"/>
              <a:buChar char="●"/>
            </a:pPr>
            <a:r>
              <a:rPr lang="zh-CN" sz="2400">
                <a:latin typeface="Arial"/>
                <a:ea typeface="Arial"/>
                <a:cs typeface="Arial"/>
                <a:sym typeface="Arial"/>
              </a:rPr>
              <a:t>set number of threads as an input parameters in main function</a:t>
            </a:r>
            <a:endParaRPr sz="2400">
              <a:latin typeface="Arial"/>
              <a:ea typeface="Arial"/>
              <a:cs typeface="Arial"/>
              <a:sym typeface="Arial"/>
            </a:endParaRPr>
          </a:p>
          <a:p>
            <a:pPr marL="0" lvl="0" indent="0">
              <a:spcBef>
                <a:spcPts val="0"/>
              </a:spcBef>
              <a:spcAft>
                <a:spcPts val="0"/>
              </a:spcAft>
              <a:buNone/>
            </a:pPr>
            <a:endParaRPr/>
          </a:p>
        </p:txBody>
      </p:sp>
      <p:sp>
        <p:nvSpPr>
          <p:cNvPr id="167" name="Shape 167"/>
          <p:cNvSpPr txBox="1">
            <a:spLocks noGrp="1"/>
          </p:cNvSpPr>
          <p:nvPr>
            <p:ph type="ctrTitle"/>
          </p:nvPr>
        </p:nvSpPr>
        <p:spPr>
          <a:xfrm>
            <a:off x="590900" y="552750"/>
            <a:ext cx="7688100" cy="78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sz="3000" b="0">
                <a:solidFill>
                  <a:schemeClr val="accent1"/>
                </a:solidFill>
                <a:latin typeface="Arial"/>
                <a:ea typeface="Arial"/>
                <a:cs typeface="Arial"/>
                <a:sym typeface="Arial"/>
              </a:rPr>
              <a:t>Debugging and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727950" y="337225"/>
            <a:ext cx="7688100" cy="171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4800">
                <a:latin typeface="Arial"/>
                <a:ea typeface="Arial"/>
                <a:cs typeface="Arial"/>
                <a:sym typeface="Arial"/>
              </a:rPr>
              <a:t>Conclusion</a:t>
            </a:r>
            <a:endParaRPr sz="4800">
              <a:latin typeface="Arial"/>
              <a:ea typeface="Arial"/>
              <a:cs typeface="Arial"/>
              <a:sym typeface="Arial"/>
            </a:endParaRPr>
          </a:p>
        </p:txBody>
      </p:sp>
      <p:sp>
        <p:nvSpPr>
          <p:cNvPr id="173" name="Shape 173"/>
          <p:cNvSpPr txBox="1">
            <a:spLocks noGrp="1"/>
          </p:cNvSpPr>
          <p:nvPr>
            <p:ph type="subTitle" idx="1"/>
          </p:nvPr>
        </p:nvSpPr>
        <p:spPr>
          <a:xfrm>
            <a:off x="727950" y="1402575"/>
            <a:ext cx="7688100" cy="35388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Font typeface="Arial"/>
              <a:buChar char="●"/>
            </a:pPr>
            <a:r>
              <a:rPr lang="zh-CN" sz="2400">
                <a:latin typeface="Arial"/>
                <a:ea typeface="Arial"/>
                <a:cs typeface="Arial"/>
                <a:sym typeface="Arial"/>
              </a:rPr>
              <a:t>Multithreading in Java is popluar coding style</a:t>
            </a:r>
            <a:endParaRPr sz="2400">
              <a:latin typeface="Arial"/>
              <a:ea typeface="Arial"/>
              <a:cs typeface="Arial"/>
              <a:sym typeface="Arial"/>
            </a:endParaRPr>
          </a:p>
          <a:p>
            <a:pPr marL="0" lvl="0" indent="0">
              <a:spcBef>
                <a:spcPts val="0"/>
              </a:spcBef>
              <a:spcAft>
                <a:spcPts val="0"/>
              </a:spcAft>
              <a:buNone/>
            </a:pPr>
            <a:endParaRPr sz="2400">
              <a:latin typeface="Arial"/>
              <a:ea typeface="Arial"/>
              <a:cs typeface="Arial"/>
              <a:sym typeface="Arial"/>
            </a:endParaRPr>
          </a:p>
          <a:p>
            <a:pPr marL="457200" lvl="0" indent="-381000" rtl="0">
              <a:spcBef>
                <a:spcPts val="0"/>
              </a:spcBef>
              <a:spcAft>
                <a:spcPts val="0"/>
              </a:spcAft>
              <a:buSzPts val="2400"/>
              <a:buFont typeface="Arial"/>
              <a:buChar char="●"/>
            </a:pPr>
            <a:r>
              <a:rPr lang="zh-CN" sz="2400">
                <a:latin typeface="Arial"/>
                <a:ea typeface="Arial"/>
                <a:cs typeface="Arial"/>
                <a:sym typeface="Arial"/>
              </a:rPr>
              <a:t>Life Cycle and thread schduler are pretty important stuffs need to know</a:t>
            </a:r>
            <a:endParaRPr sz="2400">
              <a:latin typeface="Arial"/>
              <a:ea typeface="Arial"/>
              <a:cs typeface="Arial"/>
              <a:sym typeface="Arial"/>
            </a:endParaRPr>
          </a:p>
          <a:p>
            <a:pPr marL="0" lvl="0" indent="0">
              <a:spcBef>
                <a:spcPts val="0"/>
              </a:spcBef>
              <a:spcAft>
                <a:spcPts val="0"/>
              </a:spcAft>
              <a:buNone/>
            </a:pPr>
            <a:endParaRPr sz="2400">
              <a:latin typeface="Arial"/>
              <a:ea typeface="Arial"/>
              <a:cs typeface="Arial"/>
              <a:sym typeface="Arial"/>
            </a:endParaRPr>
          </a:p>
          <a:p>
            <a:pPr marL="457200" lvl="0" indent="-381000" rtl="0">
              <a:spcBef>
                <a:spcPts val="0"/>
              </a:spcBef>
              <a:spcAft>
                <a:spcPts val="0"/>
              </a:spcAft>
              <a:buSzPts val="2400"/>
              <a:buFont typeface="Arial"/>
              <a:buChar char="●"/>
            </a:pPr>
            <a:r>
              <a:rPr lang="zh-CN" sz="2400">
                <a:latin typeface="Arial"/>
                <a:ea typeface="Arial"/>
                <a:cs typeface="Arial"/>
                <a:sym typeface="Arial"/>
              </a:rPr>
              <a:t>Main implements way: inherit the thread class and implement the runnable interface</a:t>
            </a:r>
            <a:endParaRPr sz="2400">
              <a:latin typeface="Arial"/>
              <a:ea typeface="Arial"/>
              <a:cs typeface="Arial"/>
              <a:sym typeface="Arial"/>
            </a:endParaRPr>
          </a:p>
          <a:p>
            <a:pPr marL="0" lvl="0" indent="0">
              <a:spcBef>
                <a:spcPts val="0"/>
              </a:spcBef>
              <a:spcAft>
                <a:spcPts val="0"/>
              </a:spcAft>
              <a:buNone/>
            </a:pPr>
            <a:endParaRPr sz="2400">
              <a:latin typeface="Arial"/>
              <a:ea typeface="Arial"/>
              <a:cs typeface="Arial"/>
              <a:sym typeface="Arial"/>
            </a:endParaRPr>
          </a:p>
          <a:p>
            <a:pPr marL="457200" lvl="0" indent="-381000" rtl="0">
              <a:spcBef>
                <a:spcPts val="0"/>
              </a:spcBef>
              <a:spcAft>
                <a:spcPts val="0"/>
              </a:spcAft>
              <a:buSzPts val="2400"/>
              <a:buFont typeface="Arial"/>
              <a:buChar char="●"/>
            </a:pPr>
            <a:r>
              <a:rPr lang="zh-CN" sz="2400">
                <a:latin typeface="Arial"/>
                <a:ea typeface="Arial"/>
                <a:cs typeface="Arial"/>
                <a:sym typeface="Arial"/>
              </a:rPr>
              <a:t>Prepare for the difficulties of multithreads</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929050" y="1298475"/>
            <a:ext cx="6625800" cy="92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2400" dirty="0" smtClean="0"/>
              <a:t>Introduction </a:t>
            </a:r>
            <a:r>
              <a:rPr lang="zh-CN" sz="2400" dirty="0"/>
              <a:t>of Multithreading in Java</a:t>
            </a:r>
            <a:endParaRPr sz="2400" dirty="0"/>
          </a:p>
        </p:txBody>
      </p:sp>
      <p:sp>
        <p:nvSpPr>
          <p:cNvPr id="97" name="Shape 97"/>
          <p:cNvSpPr txBox="1"/>
          <p:nvPr/>
        </p:nvSpPr>
        <p:spPr>
          <a:xfrm>
            <a:off x="100900" y="1954925"/>
            <a:ext cx="8500800" cy="20433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CN" sz="1800" dirty="0"/>
              <a:t>A Java feature multiple threads can be executed simultaneously in one process</a:t>
            </a:r>
            <a:endParaRPr sz="1800" dirty="0"/>
          </a:p>
          <a:p>
            <a:pPr marL="457200" lvl="0" indent="-342900" rtl="0">
              <a:spcBef>
                <a:spcPts val="0"/>
              </a:spcBef>
              <a:spcAft>
                <a:spcPts val="0"/>
              </a:spcAft>
              <a:buSzPts val="1800"/>
              <a:buChar char="●"/>
            </a:pPr>
            <a:r>
              <a:rPr lang="zh-CN" sz="1800" dirty="0"/>
              <a:t>A thread is the smallest unit of a </a:t>
            </a:r>
            <a:r>
              <a:rPr lang="zh-CN" sz="1800" dirty="0" smtClean="0"/>
              <a:t>proces</a:t>
            </a:r>
            <a:r>
              <a:rPr lang="en-US" altLang="zh-CN" sz="1800" dirty="0" smtClean="0"/>
              <a:t>s</a:t>
            </a:r>
            <a:r>
              <a:rPr lang="zh-CN" sz="1800" dirty="0" smtClean="0"/>
              <a:t> </a:t>
            </a:r>
            <a:endParaRPr sz="1800" dirty="0"/>
          </a:p>
          <a:p>
            <a:pPr marL="457200" lvl="0" indent="-342900" rtl="0">
              <a:spcBef>
                <a:spcPts val="0"/>
              </a:spcBef>
              <a:spcAft>
                <a:spcPts val="0"/>
              </a:spcAft>
              <a:buSzPts val="1800"/>
              <a:buChar char="●"/>
            </a:pPr>
            <a:r>
              <a:rPr lang="zh-CN" sz="1800" dirty="0"/>
              <a:t>To achieve Multitasking on computers</a:t>
            </a:r>
            <a:endParaRPr sz="1800" dirty="0"/>
          </a:p>
          <a:p>
            <a:pPr marL="914400" lvl="1" indent="-342900" rtl="0">
              <a:spcBef>
                <a:spcPts val="0"/>
              </a:spcBef>
              <a:spcAft>
                <a:spcPts val="0"/>
              </a:spcAft>
              <a:buSzPts val="1800"/>
              <a:buChar char="○"/>
            </a:pPr>
            <a:r>
              <a:rPr lang="zh-CN" sz="1800" dirty="0"/>
              <a:t>Multiprocessing (Process-based Multitasking)</a:t>
            </a:r>
            <a:endParaRPr sz="1800" dirty="0"/>
          </a:p>
          <a:p>
            <a:pPr marL="914400" lvl="1" indent="-342900" rtl="0">
              <a:spcBef>
                <a:spcPts val="0"/>
              </a:spcBef>
              <a:spcAft>
                <a:spcPts val="0"/>
              </a:spcAft>
              <a:buSzPts val="1800"/>
              <a:buChar char="○"/>
            </a:pPr>
            <a:r>
              <a:rPr lang="zh-CN" sz="1800" dirty="0"/>
              <a:t>Multithreading (Thread-based Multitasking)</a:t>
            </a:r>
            <a:endParaRPr sz="1800" dirty="0"/>
          </a:p>
          <a:p>
            <a:pPr marL="457200" lvl="0" indent="-342900" rtl="0">
              <a:spcBef>
                <a:spcPts val="0"/>
              </a:spcBef>
              <a:spcAft>
                <a:spcPts val="0"/>
              </a:spcAft>
              <a:buSzPts val="1800"/>
              <a:buChar char="●"/>
            </a:pPr>
            <a:r>
              <a:rPr lang="zh-CN" sz="1800" dirty="0"/>
              <a:t>Maximum </a:t>
            </a:r>
            <a:r>
              <a:rPr lang="zh-CN" sz="1800" dirty="0" smtClean="0"/>
              <a:t>utilization</a:t>
            </a:r>
            <a:endParaRPr sz="1800" dirty="0"/>
          </a:p>
        </p:txBody>
      </p:sp>
      <p:pic>
        <p:nvPicPr>
          <p:cNvPr id="98" name="Shape 98"/>
          <p:cNvPicPr preferRelativeResize="0"/>
          <p:nvPr/>
        </p:nvPicPr>
        <p:blipFill>
          <a:blip r:embed="rId3">
            <a:alphaModFix/>
          </a:blip>
          <a:stretch>
            <a:fillRect/>
          </a:stretch>
        </p:blipFill>
        <p:spPr>
          <a:xfrm>
            <a:off x="6300003" y="2464625"/>
            <a:ext cx="2493997" cy="242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729625" y="1337025"/>
            <a:ext cx="6795600" cy="894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2400"/>
              <a:t>Why We use Multithreading in Java</a:t>
            </a:r>
            <a:endParaRPr sz="2400"/>
          </a:p>
        </p:txBody>
      </p:sp>
      <p:sp>
        <p:nvSpPr>
          <p:cNvPr id="104" name="Shape 104"/>
          <p:cNvSpPr txBox="1"/>
          <p:nvPr/>
        </p:nvSpPr>
        <p:spPr>
          <a:xfrm>
            <a:off x="145825" y="1866725"/>
            <a:ext cx="8721000" cy="3135600"/>
          </a:xfrm>
          <a:prstGeom prst="rect">
            <a:avLst/>
          </a:prstGeom>
          <a:noFill/>
          <a:ln>
            <a:noFill/>
          </a:ln>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zh-CN" sz="1800"/>
              <a:t>Programmers can make user tasks run at the same time (e.g. User Interface)</a:t>
            </a:r>
            <a:endParaRPr sz="1800"/>
          </a:p>
          <a:p>
            <a:pPr marL="457200" lvl="0" indent="-342900" rtl="0">
              <a:lnSpc>
                <a:spcPct val="150000"/>
              </a:lnSpc>
              <a:spcBef>
                <a:spcPts val="0"/>
              </a:spcBef>
              <a:spcAft>
                <a:spcPts val="0"/>
              </a:spcAft>
              <a:buSzPts val="1800"/>
              <a:buChar char="●"/>
            </a:pPr>
            <a:r>
              <a:rPr lang="zh-CN" sz="1800"/>
              <a:t>It can improve CPU power (use every core efficiently)</a:t>
            </a:r>
            <a:endParaRPr sz="1800"/>
          </a:p>
          <a:p>
            <a:pPr marL="457200" lvl="0" indent="-342900" rtl="0">
              <a:lnSpc>
                <a:spcPct val="150000"/>
              </a:lnSpc>
              <a:spcBef>
                <a:spcPts val="0"/>
              </a:spcBef>
              <a:spcAft>
                <a:spcPts val="0"/>
              </a:spcAft>
              <a:buSzPts val="1800"/>
              <a:buChar char="●"/>
            </a:pPr>
            <a:r>
              <a:rPr lang="zh-CN" sz="1800"/>
              <a:t>Multithreading in Java approach to reduce response time by diving a big submit task into multiple subtasks (Fork/Join thread pool)</a:t>
            </a:r>
            <a:endParaRPr sz="1800"/>
          </a:p>
          <a:p>
            <a:pPr marL="457200" lvl="0" indent="-342900" rtl="0">
              <a:lnSpc>
                <a:spcPct val="150000"/>
              </a:lnSpc>
              <a:spcBef>
                <a:spcPts val="0"/>
              </a:spcBef>
              <a:spcAft>
                <a:spcPts val="0"/>
              </a:spcAft>
              <a:buSzPts val="1800"/>
              <a:buChar char="●"/>
            </a:pPr>
            <a:r>
              <a:rPr lang="zh-CN" sz="1800"/>
              <a:t>Serve multiple clients at the same time (e.g. Java based server)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239850" y="1249550"/>
            <a:ext cx="7422900" cy="55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2400"/>
              <a:t>Thread Life Cycle in Java</a:t>
            </a:r>
            <a:endParaRPr sz="2400"/>
          </a:p>
        </p:txBody>
      </p:sp>
      <p:sp>
        <p:nvSpPr>
          <p:cNvPr id="110" name="Shape 110"/>
          <p:cNvSpPr txBox="1"/>
          <p:nvPr/>
        </p:nvSpPr>
        <p:spPr>
          <a:xfrm>
            <a:off x="758350" y="1735475"/>
            <a:ext cx="7904400" cy="32622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SzPts val="1800"/>
              <a:buChar char="●"/>
            </a:pPr>
            <a:r>
              <a:rPr lang="zh-CN" sz="1800" dirty="0"/>
              <a:t>New State: when a new thread is created.</a:t>
            </a:r>
            <a:endParaRPr sz="1800" dirty="0"/>
          </a:p>
          <a:p>
            <a:pPr marL="457200" lvl="0" indent="-342900">
              <a:lnSpc>
                <a:spcPct val="115000"/>
              </a:lnSpc>
              <a:spcBef>
                <a:spcPts val="0"/>
              </a:spcBef>
              <a:spcAft>
                <a:spcPts val="0"/>
              </a:spcAft>
              <a:buSzPts val="1800"/>
              <a:buChar char="●"/>
            </a:pPr>
            <a:r>
              <a:rPr lang="zh-CN" sz="1800" dirty="0"/>
              <a:t>Runnable State: the thread is ready to run.</a:t>
            </a:r>
            <a:endParaRPr sz="1800" dirty="0"/>
          </a:p>
          <a:p>
            <a:pPr marL="457200" lvl="0" indent="-342900" rtl="0">
              <a:lnSpc>
                <a:spcPct val="115000"/>
              </a:lnSpc>
              <a:spcBef>
                <a:spcPts val="0"/>
              </a:spcBef>
              <a:spcAft>
                <a:spcPts val="0"/>
              </a:spcAft>
              <a:buSzPts val="1800"/>
              <a:buChar char="●"/>
            </a:pPr>
            <a:r>
              <a:rPr lang="zh-CN" sz="1800" dirty="0"/>
              <a:t>Blocked/Waiting State: the thread is still alive, but it is not able to run currently.</a:t>
            </a:r>
            <a:endParaRPr sz="1800" dirty="0"/>
          </a:p>
          <a:p>
            <a:pPr marL="914400" lvl="1" indent="-342900" rtl="0">
              <a:lnSpc>
                <a:spcPct val="115000"/>
              </a:lnSpc>
              <a:spcBef>
                <a:spcPts val="0"/>
              </a:spcBef>
              <a:spcAft>
                <a:spcPts val="0"/>
              </a:spcAft>
              <a:buSzPts val="1800"/>
              <a:buChar char="○"/>
            </a:pPr>
            <a:r>
              <a:rPr lang="zh-CN" sz="1800" dirty="0"/>
              <a:t>E.g. while two thread try to access a protected code </a:t>
            </a:r>
            <a:r>
              <a:rPr lang="en-CA" altLang="zh-CN" sz="1800" dirty="0" smtClean="0"/>
              <a:t>at </a:t>
            </a:r>
            <a:r>
              <a:rPr lang="zh-CN" sz="1800" dirty="0" smtClean="0"/>
              <a:t>same </a:t>
            </a:r>
            <a:r>
              <a:rPr lang="zh-CN" sz="1800" dirty="0"/>
              <a:t>time.</a:t>
            </a:r>
            <a:endParaRPr sz="1800" dirty="0"/>
          </a:p>
          <a:p>
            <a:pPr marL="457200" lvl="0" indent="-342900" rtl="0">
              <a:lnSpc>
                <a:spcPct val="115000"/>
              </a:lnSpc>
              <a:spcBef>
                <a:spcPts val="0"/>
              </a:spcBef>
              <a:spcAft>
                <a:spcPts val="0"/>
              </a:spcAft>
              <a:buSzPts val="1800"/>
              <a:buChar char="●"/>
            </a:pPr>
            <a:r>
              <a:rPr lang="zh-CN" sz="1800" dirty="0"/>
              <a:t>Timed Waiting State: need to wait a timeout notification.</a:t>
            </a:r>
            <a:endParaRPr sz="1800" dirty="0"/>
          </a:p>
          <a:p>
            <a:pPr marL="914400" lvl="1" indent="-342900" rtl="0">
              <a:lnSpc>
                <a:spcPct val="115000"/>
              </a:lnSpc>
              <a:spcBef>
                <a:spcPts val="0"/>
              </a:spcBef>
              <a:spcAft>
                <a:spcPts val="0"/>
              </a:spcAft>
              <a:buSzPts val="1800"/>
              <a:buChar char="○"/>
            </a:pPr>
            <a:r>
              <a:rPr lang="zh-CN" sz="1800" dirty="0"/>
              <a:t>E.g. when a thread calls a method with the timeout parameter.</a:t>
            </a:r>
            <a:endParaRPr sz="1800" dirty="0"/>
          </a:p>
          <a:p>
            <a:pPr marL="457200" lvl="0" indent="-342900" rtl="0">
              <a:lnSpc>
                <a:spcPct val="115000"/>
              </a:lnSpc>
              <a:spcBef>
                <a:spcPts val="0"/>
              </a:spcBef>
              <a:spcAft>
                <a:spcPts val="0"/>
              </a:spcAft>
              <a:buSzPts val="1800"/>
              <a:buChar char="●"/>
            </a:pPr>
            <a:r>
              <a:rPr lang="zh-CN" sz="1800" dirty="0"/>
              <a:t>Terminated Statement: A thread terminiates or dead.</a:t>
            </a:r>
            <a:endParaRPr sz="1800" dirty="0"/>
          </a:p>
          <a:p>
            <a:pPr marL="914400" lvl="1" indent="-342900" rtl="0">
              <a:lnSpc>
                <a:spcPct val="115000"/>
              </a:lnSpc>
              <a:spcBef>
                <a:spcPts val="0"/>
              </a:spcBef>
              <a:spcAft>
                <a:spcPts val="0"/>
              </a:spcAft>
              <a:buSzPts val="1800"/>
              <a:buChar char="○"/>
            </a:pPr>
            <a:r>
              <a:rPr lang="zh-CN" sz="1800" dirty="0"/>
              <a:t>Exits when the program has fully executed.</a:t>
            </a:r>
            <a:endParaRPr sz="1800" dirty="0"/>
          </a:p>
          <a:p>
            <a:pPr marL="914400" lvl="1" indent="-342900">
              <a:lnSpc>
                <a:spcPct val="115000"/>
              </a:lnSpc>
              <a:spcBef>
                <a:spcPts val="0"/>
              </a:spcBef>
              <a:spcAft>
                <a:spcPts val="0"/>
              </a:spcAft>
              <a:buSzPts val="1800"/>
              <a:buChar char="○"/>
            </a:pPr>
            <a:r>
              <a:rPr lang="zh-CN" sz="1800" dirty="0"/>
              <a:t>Or some unexpected event happened (power cut)</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729450" y="1322450"/>
            <a:ext cx="7204200" cy="60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sz="2400"/>
              <a:t>Thread Scheduler in Java</a:t>
            </a:r>
            <a:endParaRPr sz="2400"/>
          </a:p>
        </p:txBody>
      </p:sp>
      <p:pic>
        <p:nvPicPr>
          <p:cNvPr id="116" name="Shape 116"/>
          <p:cNvPicPr preferRelativeResize="0"/>
          <p:nvPr/>
        </p:nvPicPr>
        <p:blipFill>
          <a:blip r:embed="rId3">
            <a:alphaModFix/>
          </a:blip>
          <a:stretch>
            <a:fillRect/>
          </a:stretch>
        </p:blipFill>
        <p:spPr>
          <a:xfrm>
            <a:off x="455125" y="2056300"/>
            <a:ext cx="3817901" cy="2738425"/>
          </a:xfrm>
          <a:prstGeom prst="rect">
            <a:avLst/>
          </a:prstGeom>
          <a:noFill/>
          <a:ln>
            <a:noFill/>
          </a:ln>
        </p:spPr>
      </p:pic>
      <p:sp>
        <p:nvSpPr>
          <p:cNvPr id="117" name="Shape 117"/>
          <p:cNvSpPr txBox="1"/>
          <p:nvPr/>
        </p:nvSpPr>
        <p:spPr>
          <a:xfrm>
            <a:off x="4768900" y="1925150"/>
            <a:ext cx="4010400" cy="3218400"/>
          </a:xfrm>
          <a:prstGeom prst="rect">
            <a:avLst/>
          </a:prstGeom>
          <a:noFill/>
          <a:ln>
            <a:noFill/>
          </a:ln>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zh-CN" sz="1800" dirty="0"/>
              <a:t>Thread </a:t>
            </a:r>
            <a:r>
              <a:rPr lang="zh-CN" sz="1800" dirty="0" smtClean="0"/>
              <a:t>Sche</a:t>
            </a:r>
            <a:r>
              <a:rPr lang="en-CA" altLang="zh-CN" sz="1800" dirty="0" smtClean="0"/>
              <a:t>d</a:t>
            </a:r>
            <a:r>
              <a:rPr lang="zh-CN" sz="1800" dirty="0" smtClean="0"/>
              <a:t>uler </a:t>
            </a:r>
            <a:r>
              <a:rPr lang="zh-CN" sz="1800" dirty="0"/>
              <a:t>in Java (JVM) decides which thread should run.</a:t>
            </a:r>
            <a:endParaRPr sz="1800" dirty="0"/>
          </a:p>
          <a:p>
            <a:pPr marL="457200" lvl="0" indent="-342900" rtl="0">
              <a:lnSpc>
                <a:spcPct val="150000"/>
              </a:lnSpc>
              <a:spcBef>
                <a:spcPts val="0"/>
              </a:spcBef>
              <a:spcAft>
                <a:spcPts val="0"/>
              </a:spcAft>
              <a:buSzPts val="1800"/>
              <a:buChar char="●"/>
            </a:pPr>
            <a:r>
              <a:rPr lang="zh-CN" sz="1800" dirty="0"/>
              <a:t>There is not guarantee that which runnable thread will be run by the thread scheduler.</a:t>
            </a:r>
            <a:endParaRPr sz="1800" dirty="0"/>
          </a:p>
          <a:p>
            <a:pPr marL="457200" lvl="0" indent="-342900">
              <a:lnSpc>
                <a:spcPct val="150000"/>
              </a:lnSpc>
              <a:spcBef>
                <a:spcPts val="0"/>
              </a:spcBef>
              <a:spcAft>
                <a:spcPts val="0"/>
              </a:spcAft>
              <a:buSzPts val="1800"/>
              <a:buChar char="●"/>
            </a:pPr>
            <a:r>
              <a:rPr lang="zh-CN" sz="1800" dirty="0"/>
              <a:t>Usually uses preemptive or time slicing scheduling.</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latin typeface="Arial"/>
                <a:ea typeface="Arial"/>
                <a:cs typeface="Arial"/>
                <a:sym typeface="Arial"/>
              </a:rPr>
              <a:t>Simple Implementation of Java Multithread</a:t>
            </a:r>
            <a:endParaRPr>
              <a:latin typeface="Arial"/>
              <a:ea typeface="Arial"/>
              <a:cs typeface="Arial"/>
              <a:sym typeface="Arial"/>
            </a:endParaRPr>
          </a:p>
        </p:txBody>
      </p:sp>
      <p:sp>
        <p:nvSpPr>
          <p:cNvPr id="123" name="Shape 12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Clr>
                <a:schemeClr val="dk2"/>
              </a:buClr>
              <a:buSzPts val="3000"/>
              <a:buFont typeface="Arial"/>
              <a:buChar char="●"/>
            </a:pPr>
            <a:r>
              <a:rPr lang="zh-CN" sz="3000">
                <a:solidFill>
                  <a:schemeClr val="dk2"/>
                </a:solidFill>
                <a:latin typeface="Arial"/>
                <a:ea typeface="Arial"/>
                <a:cs typeface="Arial"/>
                <a:sym typeface="Arial"/>
              </a:rPr>
              <a:t>Inherit the Thread class</a:t>
            </a:r>
            <a:endParaRPr sz="3000">
              <a:solidFill>
                <a:schemeClr val="dk2"/>
              </a:solidFill>
              <a:latin typeface="Arial"/>
              <a:ea typeface="Arial"/>
              <a:cs typeface="Arial"/>
              <a:sym typeface="Arial"/>
            </a:endParaRPr>
          </a:p>
          <a:p>
            <a:pPr marL="457200" lvl="0" indent="-419100" rtl="0">
              <a:spcBef>
                <a:spcPts val="0"/>
              </a:spcBef>
              <a:spcAft>
                <a:spcPts val="0"/>
              </a:spcAft>
              <a:buClr>
                <a:schemeClr val="dk2"/>
              </a:buClr>
              <a:buSzPts val="3000"/>
              <a:buFont typeface="Arial"/>
              <a:buChar char="●"/>
            </a:pPr>
            <a:r>
              <a:rPr lang="zh-CN" sz="3000">
                <a:solidFill>
                  <a:schemeClr val="dk2"/>
                </a:solidFill>
                <a:latin typeface="Arial"/>
                <a:ea typeface="Arial"/>
                <a:cs typeface="Arial"/>
                <a:sym typeface="Arial"/>
              </a:rPr>
              <a:t>Implement the Runnable interface</a:t>
            </a:r>
            <a:endParaRPr sz="3000">
              <a:solidFill>
                <a:schemeClr val="dk2"/>
              </a:solidFill>
              <a:latin typeface="Arial"/>
              <a:ea typeface="Arial"/>
              <a:cs typeface="Arial"/>
              <a:sym typeface="Arial"/>
            </a:endParaRPr>
          </a:p>
          <a:p>
            <a:pPr marL="0" lvl="0" indent="0">
              <a:spcBef>
                <a:spcPts val="0"/>
              </a:spcBef>
              <a:spcAft>
                <a:spcPts val="0"/>
              </a:spcAft>
              <a:buNone/>
            </a:pP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3000" b="0"/>
          </a:p>
        </p:txBody>
      </p:sp>
      <p:sp>
        <p:nvSpPr>
          <p:cNvPr id="129" name="Shape 12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30" name="Shape 130"/>
          <p:cNvPicPr preferRelativeResize="0"/>
          <p:nvPr/>
        </p:nvPicPr>
        <p:blipFill>
          <a:blip r:embed="rId3">
            <a:alphaModFix/>
          </a:blip>
          <a:stretch>
            <a:fillRect/>
          </a:stretch>
        </p:blipFill>
        <p:spPr>
          <a:xfrm>
            <a:off x="651475" y="223625"/>
            <a:ext cx="7841049" cy="459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 name="Shape 136"/>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37" name="Shape 137"/>
          <p:cNvPicPr preferRelativeResize="0"/>
          <p:nvPr/>
        </p:nvPicPr>
        <p:blipFill>
          <a:blip r:embed="rId3">
            <a:alphaModFix/>
          </a:blip>
          <a:stretch>
            <a:fillRect/>
          </a:stretch>
        </p:blipFill>
        <p:spPr>
          <a:xfrm>
            <a:off x="258950" y="540925"/>
            <a:ext cx="8615648" cy="406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subTitle" idx="1"/>
          </p:nvPr>
        </p:nvSpPr>
        <p:spPr>
          <a:xfrm>
            <a:off x="727950" y="1489800"/>
            <a:ext cx="7688100" cy="2924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zh-CN" sz="1800">
                <a:latin typeface="Arial"/>
                <a:ea typeface="Arial"/>
                <a:cs typeface="Arial"/>
                <a:sym typeface="Arial"/>
              </a:rPr>
              <a:t>Could be unsafe</a:t>
            </a:r>
            <a:endParaRPr sz="1800">
              <a:latin typeface="Arial"/>
              <a:ea typeface="Arial"/>
              <a:cs typeface="Arial"/>
              <a:sym typeface="Arial"/>
            </a:endParaRPr>
          </a:p>
          <a:p>
            <a:pPr marL="914400" lvl="1" indent="-342900" rtl="0">
              <a:spcBef>
                <a:spcPts val="0"/>
              </a:spcBef>
              <a:spcAft>
                <a:spcPts val="0"/>
              </a:spcAft>
              <a:buSzPts val="1800"/>
              <a:buFont typeface="Arial"/>
              <a:buChar char="○"/>
            </a:pPr>
            <a:r>
              <a:rPr lang="zh-CN" sz="1800">
                <a:latin typeface="Arial"/>
                <a:ea typeface="Arial"/>
                <a:cs typeface="Arial"/>
                <a:sym typeface="Arial"/>
              </a:rPr>
              <a:t>The ticket may output -1. This situation is due to a thread determine ticket is 1&gt; 0, and another thread subtract the ticket number by 1=0 . Then the previous thread subtract ticket by 1 , they got -1.</a:t>
            </a:r>
            <a:endParaRPr sz="1800">
              <a:latin typeface="Arial"/>
              <a:ea typeface="Arial"/>
              <a:cs typeface="Arial"/>
              <a:sym typeface="Arial"/>
            </a:endParaRPr>
          </a:p>
          <a:p>
            <a:pPr marL="0" lvl="0" indent="0" rtl="0">
              <a:spcBef>
                <a:spcPts val="0"/>
              </a:spcBef>
              <a:spcAft>
                <a:spcPts val="0"/>
              </a:spcAft>
              <a:buNone/>
            </a:pPr>
            <a:endParaRPr sz="1800">
              <a:latin typeface="Arial"/>
              <a:ea typeface="Arial"/>
              <a:cs typeface="Arial"/>
              <a:sym typeface="Arial"/>
            </a:endParaRPr>
          </a:p>
          <a:p>
            <a:pPr marL="0" lvl="0" indent="0" rtl="0">
              <a:spcBef>
                <a:spcPts val="0"/>
              </a:spcBef>
              <a:spcAft>
                <a:spcPts val="0"/>
              </a:spcAft>
              <a:buNone/>
            </a:pPr>
            <a:endParaRPr sz="1800">
              <a:latin typeface="Arial"/>
              <a:ea typeface="Arial"/>
              <a:cs typeface="Arial"/>
              <a:sym typeface="Arial"/>
            </a:endParaRPr>
          </a:p>
          <a:p>
            <a:pPr marL="457200" lvl="0" indent="-342900" rtl="0">
              <a:spcBef>
                <a:spcPts val="0"/>
              </a:spcBef>
              <a:spcAft>
                <a:spcPts val="0"/>
              </a:spcAft>
              <a:buSzPts val="1800"/>
              <a:buFont typeface="Arial"/>
              <a:buChar char="●"/>
            </a:pPr>
            <a:r>
              <a:rPr lang="zh-CN" sz="1800">
                <a:latin typeface="Arial"/>
                <a:ea typeface="Arial"/>
                <a:cs typeface="Arial"/>
                <a:sym typeface="Arial"/>
              </a:rPr>
              <a:t>Need synchronization mechanism</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1218</Words>
  <Application>Microsoft Macintosh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Raleway</vt:lpstr>
      <vt:lpstr>Times New Roman</vt:lpstr>
      <vt:lpstr>Arial</vt:lpstr>
      <vt:lpstr>Streamline</vt:lpstr>
      <vt:lpstr>Multithreading in Java</vt:lpstr>
      <vt:lpstr>Introduction of Multithreading in Java</vt:lpstr>
      <vt:lpstr>Why We use Multithreading in Java</vt:lpstr>
      <vt:lpstr>Thread Life Cycle in Java</vt:lpstr>
      <vt:lpstr>Thread Scheduler in Java</vt:lpstr>
      <vt:lpstr>Simple Implementation of Java Multithread</vt:lpstr>
      <vt:lpstr>PowerPoint Presentation</vt:lpstr>
      <vt:lpstr>PowerPoint Presentation</vt:lpstr>
      <vt:lpstr>PowerPoint Presentation</vt:lpstr>
      <vt:lpstr>PowerPoint Presentation</vt:lpstr>
      <vt:lpstr>Difficulty of writing code</vt:lpstr>
      <vt:lpstr>DeadLock</vt:lpstr>
      <vt:lpstr>Debugging and Testing</vt:lpstr>
      <vt:lpstr>Conclusion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Java</dc:title>
  <cp:lastModifiedBy>Dong, Yinsheng</cp:lastModifiedBy>
  <cp:revision>15</cp:revision>
  <dcterms:modified xsi:type="dcterms:W3CDTF">2018-03-28T21:19:30Z</dcterms:modified>
</cp:coreProperties>
</file>