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79" r:id="rId2"/>
    <p:sldId id="282" r:id="rId3"/>
    <p:sldId id="283" r:id="rId4"/>
    <p:sldId id="284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306" r:id="rId15"/>
    <p:sldId id="307" r:id="rId16"/>
    <p:sldId id="308" r:id="rId17"/>
    <p:sldId id="309" r:id="rId18"/>
    <p:sldId id="310" r:id="rId19"/>
    <p:sldId id="353" r:id="rId20"/>
    <p:sldId id="352" r:id="rId21"/>
    <p:sldId id="296" r:id="rId22"/>
    <p:sldId id="297" r:id="rId23"/>
    <p:sldId id="298" r:id="rId24"/>
    <p:sldId id="299" r:id="rId25"/>
    <p:sldId id="300" r:id="rId26"/>
    <p:sldId id="301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9" r:id="rId36"/>
    <p:sldId id="330" r:id="rId37"/>
    <p:sldId id="331" r:id="rId38"/>
    <p:sldId id="354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24" r:id="rId51"/>
    <p:sldId id="325" r:id="rId52"/>
    <p:sldId id="326" r:id="rId53"/>
    <p:sldId id="335" r:id="rId54"/>
  </p:sldIdLst>
  <p:sldSz cx="9144000" cy="6858000" type="letter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5600" kern="1200">
        <a:solidFill>
          <a:schemeClr val="accent1"/>
        </a:solidFill>
        <a:latin typeface="Helvetica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89B3"/>
    <a:srgbClr val="67AEBD"/>
    <a:srgbClr val="91A8BE"/>
    <a:srgbClr val="FFFF2F"/>
    <a:srgbClr val="32415C"/>
    <a:srgbClr val="FB0A10"/>
    <a:srgbClr val="94F0E4"/>
    <a:srgbClr val="5771A0"/>
    <a:srgbClr val="80008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404" autoAdjust="0"/>
  </p:normalViewPr>
  <p:slideViewPr>
    <p:cSldViewPr>
      <p:cViewPr varScale="1">
        <p:scale>
          <a:sx n="116" d="100"/>
          <a:sy n="116" d="100"/>
        </p:scale>
        <p:origin x="-1288" y="-11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848"/>
    </p:cViewPr>
  </p:sorterViewPr>
  <p:notesViewPr>
    <p:cSldViewPr>
      <p:cViewPr varScale="1">
        <p:scale>
          <a:sx n="58" d="100"/>
          <a:sy n="58" d="100"/>
        </p:scale>
        <p:origin x="-1782" y="-90"/>
      </p:cViewPr>
      <p:guideLst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#2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#2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1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#2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Python program: </a:t>
          </a:r>
          <a:r>
            <a:rPr lang="en-US" b="1" dirty="0" err="1" smtClean="0">
              <a:latin typeface="Courier"/>
              <a:cs typeface="Courier"/>
            </a:rPr>
            <a:t>foo.py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Python interpreter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005132-4001-BF40-9280-2D430287E957}" type="pres">
      <dgm:prSet presAssocID="{0D15FB73-0BBB-714B-9BB0-C2B2726CD3E1}" presName="boxAndChildren" presStyleCnt="0"/>
      <dgm:spPr/>
    </dgm:pt>
    <dgm:pt modelId="{76707CBE-9804-AA4C-98A7-3E0FBB233CC8}" type="pres">
      <dgm:prSet presAssocID="{0D15FB73-0BBB-714B-9BB0-C2B2726CD3E1}" presName="parentTextBox" presStyleLbl="node1" presStyleIdx="0" presStyleCnt="2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CE303B91-CFD7-4647-B1D4-159CE98D233C}" type="presOf" srcId="{6874B277-C05A-F04C-81F1-AFE82E7C694D}" destId="{B7F0B060-9CB7-7E41-B723-A4CFD981EC89}" srcOrd="0" destOrd="0" presId="urn:microsoft.com/office/officeart/2005/8/layout/process4"/>
    <dgm:cxn modelId="{24933698-2A28-7446-8678-F362697FAAE7}" type="presOf" srcId="{E6A2FABE-CA65-FF46-827D-F94953C1F6DD}" destId="{0F6727B6-DD01-E94D-A473-7A95C2277833}" srcOrd="0" destOrd="0" presId="urn:microsoft.com/office/officeart/2005/8/layout/process4"/>
    <dgm:cxn modelId="{5C2D26C5-E1F0-2B42-B954-77EF68D1249A}" type="presOf" srcId="{0D15FB73-0BBB-714B-9BB0-C2B2726CD3E1}" destId="{76707CBE-9804-AA4C-98A7-3E0FBB233CC8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299B03F1-ED89-E74A-B839-A142C97C5DE3}" type="presParOf" srcId="{B7F0B060-9CB7-7E41-B723-A4CFD981EC89}" destId="{7A005132-4001-BF40-9280-2D430287E957}" srcOrd="0" destOrd="0" presId="urn:microsoft.com/office/officeart/2005/8/layout/process4"/>
    <dgm:cxn modelId="{095592B9-E25F-D947-99EA-611994B6A5ED}" type="presParOf" srcId="{7A005132-4001-BF40-9280-2D430287E957}" destId="{76707CBE-9804-AA4C-98A7-3E0FBB233CC8}" srcOrd="0" destOrd="0" presId="urn:microsoft.com/office/officeart/2005/8/layout/process4"/>
    <dgm:cxn modelId="{DC8C4CC6-0283-4E45-89C4-BC5A7001F055}" type="presParOf" srcId="{B7F0B060-9CB7-7E41-B723-A4CFD981EC89}" destId="{1447AF3E-E6DA-5D45-8B21-A21A1207AEB5}" srcOrd="1" destOrd="0" presId="urn:microsoft.com/office/officeart/2005/8/layout/process4"/>
    <dgm:cxn modelId="{7461673F-5AD9-D746-BD43-194D631912E2}" type="presParOf" srcId="{B7F0B060-9CB7-7E41-B723-A4CFD981EC89}" destId="{56CB6B94-7E70-C043-ADBF-B3C931176F34}" srcOrd="2" destOrd="0" presId="urn:microsoft.com/office/officeart/2005/8/layout/process4"/>
    <dgm:cxn modelId="{76090B7B-5AAC-9D4D-85EE-BB389DD95453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21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 custLinFactNeighborX="-1852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1A2E414E-2DD5-F842-81CF-CBF6C44DE696}" type="presOf" srcId="{AAECF816-E805-754C-9D44-383350129CB4}" destId="{7B12BA32-5DB0-C047-A0D4-1650BF6FB212}" srcOrd="0" destOrd="0" presId="urn:microsoft.com/office/officeart/2005/8/layout/process4"/>
    <dgm:cxn modelId="{3FD886B0-9FC2-DC44-AE48-D2A13F01CDEF}" type="presOf" srcId="{F7CF5AB1-071E-E84C-B329-5536FFDCB271}" destId="{7AE1C772-9DBB-6441-BE15-0E1D3D6FE59C}" srcOrd="0" destOrd="0" presId="urn:microsoft.com/office/officeart/2005/8/layout/process4"/>
    <dgm:cxn modelId="{15E59902-443A-5943-A5B3-023270F4FF9E}" type="presOf" srcId="{6874B277-C05A-F04C-81F1-AFE82E7C694D}" destId="{B7F0B060-9CB7-7E41-B723-A4CFD981EC89}" srcOrd="0" destOrd="0" presId="urn:microsoft.com/office/officeart/2005/8/layout/process4"/>
    <dgm:cxn modelId="{FAFEF06C-0386-1E45-8914-68D2F4FA70AB}" type="presOf" srcId="{7B490873-3F8C-6C47-BCCE-B410429C0291}" destId="{8861396F-4F80-1949-97A7-CA9286FE350B}" srcOrd="0" destOrd="0" presId="urn:microsoft.com/office/officeart/2005/8/layout/process4"/>
    <dgm:cxn modelId="{B9620EC0-62E8-1246-BC2E-F6931AC3EE11}" type="presOf" srcId="{7A703120-5E94-4E43-AFCE-8826D79E0752}" destId="{6CF617F3-BDBA-D747-8539-E57CDB546D4C}" srcOrd="0" destOrd="0" presId="urn:microsoft.com/office/officeart/2005/8/layout/process4"/>
    <dgm:cxn modelId="{FC36AE15-3D39-414F-A18D-302E35792C2A}" type="presOf" srcId="{E6A2FABE-CA65-FF46-827D-F94953C1F6DD}" destId="{0F6727B6-DD01-E94D-A473-7A95C2277833}" srcOrd="0" destOrd="0" presId="urn:microsoft.com/office/officeart/2005/8/layout/process4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E16DF776-529C-BD4E-9C78-26134523070F}" type="presOf" srcId="{6B03903D-2083-194D-BF86-7D5912BBB1D7}" destId="{9BE3E724-A622-1F42-8344-499FE3CB1213}" srcOrd="0" destOrd="0" presId="urn:microsoft.com/office/officeart/2005/8/layout/process4"/>
    <dgm:cxn modelId="{6D4C1117-F6F4-B14B-BD26-972810C6C6A1}" type="presOf" srcId="{3D3E9305-B39C-9E47-8B0E-704DE21276A2}" destId="{0BF3E98C-8570-8B42-AC81-4CC700DE9808}" srcOrd="0" destOrd="0" presId="urn:microsoft.com/office/officeart/2005/8/layout/process4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5BE22B49-5F94-A844-8DE5-BE329EE8C851}" type="presOf" srcId="{0D15FB73-0BBB-714B-9BB0-C2B2726CD3E1}" destId="{8E8E96C2-4F36-1749-BDB3-46131329B4B5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57E5536F-4DBB-B64D-AA72-5CB92D667012}" type="presOf" srcId="{9EEDC6EE-0E75-AD42-9AD4-6A3E98423EF6}" destId="{9C8D402F-1368-C044-A738-2DA9F17F3CC6}" srcOrd="0" destOrd="0" presId="urn:microsoft.com/office/officeart/2005/8/layout/process4"/>
    <dgm:cxn modelId="{87E83FCC-F6A7-924F-B626-6D9AE061C0AD}" type="presParOf" srcId="{B7F0B060-9CB7-7E41-B723-A4CFD981EC89}" destId="{B0D0E4A9-CEEB-6746-9751-6C5AC61544C0}" srcOrd="0" destOrd="0" presId="urn:microsoft.com/office/officeart/2005/8/layout/process4"/>
    <dgm:cxn modelId="{E6776858-8509-6F48-BADA-6090A0F78C27}" type="presParOf" srcId="{B0D0E4A9-CEEB-6746-9751-6C5AC61544C0}" destId="{9C8D402F-1368-C044-A738-2DA9F17F3CC6}" srcOrd="0" destOrd="0" presId="urn:microsoft.com/office/officeart/2005/8/layout/process4"/>
    <dgm:cxn modelId="{1E6AB3BF-69F4-7143-8C98-9996C393A408}" type="presParOf" srcId="{B7F0B060-9CB7-7E41-B723-A4CFD981EC89}" destId="{71A0E934-7612-6845-8F99-DAFB9FA1977C}" srcOrd="1" destOrd="0" presId="urn:microsoft.com/office/officeart/2005/8/layout/process4"/>
    <dgm:cxn modelId="{0A086511-2E6C-3648-B333-0480454A7D23}" type="presParOf" srcId="{B7F0B060-9CB7-7E41-B723-A4CFD981EC89}" destId="{AEACEC9F-8E0C-314B-846C-60AB9667B250}" srcOrd="2" destOrd="0" presId="urn:microsoft.com/office/officeart/2005/8/layout/process4"/>
    <dgm:cxn modelId="{595FE7AB-6005-D448-A929-6BDF8C0C3EC2}" type="presParOf" srcId="{AEACEC9F-8E0C-314B-846C-60AB9667B250}" destId="{7B12BA32-5DB0-C047-A0D4-1650BF6FB212}" srcOrd="0" destOrd="0" presId="urn:microsoft.com/office/officeart/2005/8/layout/process4"/>
    <dgm:cxn modelId="{95FF9152-F458-D046-85C5-9472E3BC562B}" type="presParOf" srcId="{B7F0B060-9CB7-7E41-B723-A4CFD981EC89}" destId="{8E0656CC-EAD5-064F-B087-AAD2461BB8B3}" srcOrd="3" destOrd="0" presId="urn:microsoft.com/office/officeart/2005/8/layout/process4"/>
    <dgm:cxn modelId="{F3CFAB05-201A-7C42-90D3-8BE951FC1558}" type="presParOf" srcId="{B7F0B060-9CB7-7E41-B723-A4CFD981EC89}" destId="{8D394CE5-702C-124D-8669-24721F7FC071}" srcOrd="4" destOrd="0" presId="urn:microsoft.com/office/officeart/2005/8/layout/process4"/>
    <dgm:cxn modelId="{A2759D82-FC6B-B348-B7D8-701196D12B80}" type="presParOf" srcId="{8D394CE5-702C-124D-8669-24721F7FC071}" destId="{0BF3E98C-8570-8B42-AC81-4CC700DE9808}" srcOrd="0" destOrd="0" presId="urn:microsoft.com/office/officeart/2005/8/layout/process4"/>
    <dgm:cxn modelId="{F801E003-C249-2E42-9BF7-0DA4ED4C1CAC}" type="presParOf" srcId="{B7F0B060-9CB7-7E41-B723-A4CFD981EC89}" destId="{965CCB3D-734A-E140-9CC4-28A7D8FC2BB1}" srcOrd="5" destOrd="0" presId="urn:microsoft.com/office/officeart/2005/8/layout/process4"/>
    <dgm:cxn modelId="{E2A0D8F7-1567-5248-AB95-3577B26E04A1}" type="presParOf" srcId="{B7F0B060-9CB7-7E41-B723-A4CFD981EC89}" destId="{06147846-209D-B742-B056-CDEABBF24055}" srcOrd="6" destOrd="0" presId="urn:microsoft.com/office/officeart/2005/8/layout/process4"/>
    <dgm:cxn modelId="{8C7FCE3F-4252-F246-AF7E-E74E19B24B6D}" type="presParOf" srcId="{06147846-209D-B742-B056-CDEABBF24055}" destId="{7AE1C772-9DBB-6441-BE15-0E1D3D6FE59C}" srcOrd="0" destOrd="0" presId="urn:microsoft.com/office/officeart/2005/8/layout/process4"/>
    <dgm:cxn modelId="{A704C51F-072C-6D47-91A9-3CB3CF20D75E}" type="presParOf" srcId="{B7F0B060-9CB7-7E41-B723-A4CFD981EC89}" destId="{979A61D6-0C81-FE40-A5AE-EED2D9248FDA}" srcOrd="7" destOrd="0" presId="urn:microsoft.com/office/officeart/2005/8/layout/process4"/>
    <dgm:cxn modelId="{4ED53BA1-96C8-D54A-B5A5-66C6B8DF0590}" type="presParOf" srcId="{B7F0B060-9CB7-7E41-B723-A4CFD981EC89}" destId="{71F1C9E9-2347-E547-849F-4421607881AC}" srcOrd="8" destOrd="0" presId="urn:microsoft.com/office/officeart/2005/8/layout/process4"/>
    <dgm:cxn modelId="{7F56D1AF-8A1D-6E4B-A886-E4023E69C96E}" type="presParOf" srcId="{71F1C9E9-2347-E547-849F-4421607881AC}" destId="{9BE3E724-A622-1F42-8344-499FE3CB1213}" srcOrd="0" destOrd="0" presId="urn:microsoft.com/office/officeart/2005/8/layout/process4"/>
    <dgm:cxn modelId="{731645AC-8FE8-624B-B32A-C6DE7A5C65A6}" type="presParOf" srcId="{B7F0B060-9CB7-7E41-B723-A4CFD981EC89}" destId="{C493CD63-1571-9E43-BF69-41F258302629}" srcOrd="9" destOrd="0" presId="urn:microsoft.com/office/officeart/2005/8/layout/process4"/>
    <dgm:cxn modelId="{1A9F2CA2-9856-9C44-987D-83FFA45A5236}" type="presParOf" srcId="{B7F0B060-9CB7-7E41-B723-A4CFD981EC89}" destId="{97001315-234F-A54F-AC68-B6F97AD7D208}" srcOrd="10" destOrd="0" presId="urn:microsoft.com/office/officeart/2005/8/layout/process4"/>
    <dgm:cxn modelId="{E6DBA35F-98BB-1147-8397-F5EEAF37B995}" type="presParOf" srcId="{97001315-234F-A54F-AC68-B6F97AD7D208}" destId="{6CF617F3-BDBA-D747-8539-E57CDB546D4C}" srcOrd="0" destOrd="0" presId="urn:microsoft.com/office/officeart/2005/8/layout/process4"/>
    <dgm:cxn modelId="{D9247097-05BF-D94D-A8F2-7573390F07A8}" type="presParOf" srcId="{B7F0B060-9CB7-7E41-B723-A4CFD981EC89}" destId="{168654CF-17DC-EB42-A308-BCC6A9B24CEA}" srcOrd="11" destOrd="0" presId="urn:microsoft.com/office/officeart/2005/8/layout/process4"/>
    <dgm:cxn modelId="{7584804F-946F-3844-BB4D-8EDCBF23B84E}" type="presParOf" srcId="{B7F0B060-9CB7-7E41-B723-A4CFD981EC89}" destId="{73505428-7FB4-9445-A8EC-9E53F8051833}" srcOrd="12" destOrd="0" presId="urn:microsoft.com/office/officeart/2005/8/layout/process4"/>
    <dgm:cxn modelId="{EDD64954-1098-D543-A4C1-FD34224EEDAF}" type="presParOf" srcId="{73505428-7FB4-9445-A8EC-9E53F8051833}" destId="{8861396F-4F80-1949-97A7-CA9286FE350B}" srcOrd="0" destOrd="0" presId="urn:microsoft.com/office/officeart/2005/8/layout/process4"/>
    <dgm:cxn modelId="{A718A1E9-F097-E84C-A0AB-CD5C754AB259}" type="presParOf" srcId="{B7F0B060-9CB7-7E41-B723-A4CFD981EC89}" destId="{B7612272-CD93-E04E-AC1D-B68F207428B7}" srcOrd="13" destOrd="0" presId="urn:microsoft.com/office/officeart/2005/8/layout/process4"/>
    <dgm:cxn modelId="{F5FFE13E-2D6A-EE44-9360-62DFC394B27A}" type="presParOf" srcId="{B7F0B060-9CB7-7E41-B723-A4CFD981EC89}" destId="{86CB7E37-0270-FA45-8B24-A03586F19ACE}" srcOrd="14" destOrd="0" presId="urn:microsoft.com/office/officeart/2005/8/layout/process4"/>
    <dgm:cxn modelId="{C2B31E29-29EE-C440-BE19-34FDA02BE07C}" type="presParOf" srcId="{86CB7E37-0270-FA45-8B24-A03586F19ACE}" destId="{8E8E96C2-4F36-1749-BDB3-46131329B4B5}" srcOrd="0" destOrd="0" presId="urn:microsoft.com/office/officeart/2005/8/layout/process4"/>
    <dgm:cxn modelId="{D207C9D0-966E-D64F-978A-F0AC72F880F7}" type="presParOf" srcId="{B7F0B060-9CB7-7E41-B723-A4CFD981EC89}" destId="{1447AF3E-E6DA-5D45-8B21-A21A1207AEB5}" srcOrd="15" destOrd="0" presId="urn:microsoft.com/office/officeart/2005/8/layout/process4"/>
    <dgm:cxn modelId="{DC5F5356-8514-0B41-82F3-73B4BF2A3301}" type="presParOf" srcId="{B7F0B060-9CB7-7E41-B723-A4CFD981EC89}" destId="{56CB6B94-7E70-C043-ADBF-B3C931176F34}" srcOrd="16" destOrd="0" presId="urn:microsoft.com/office/officeart/2005/8/layout/process4"/>
    <dgm:cxn modelId="{3572F3CF-1AC1-6E4D-B366-EC7306A4A472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22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26A7FED7-4A41-E041-8BB1-09468B9786ED}" type="presOf" srcId="{6B03903D-2083-194D-BF86-7D5912BBB1D7}" destId="{E469AF61-9493-3B46-82D0-8B07D495B049}" srcOrd="0" destOrd="0" presId="urn:microsoft.com/office/officeart/2005/8/layout/process4"/>
    <dgm:cxn modelId="{BA85837E-2690-5A44-BA64-FB18187CDE8D}" type="presOf" srcId="{6874B277-C05A-F04C-81F1-AFE82E7C694D}" destId="{B7F0B060-9CB7-7E41-B723-A4CFD981EC89}" srcOrd="0" destOrd="0" presId="urn:microsoft.com/office/officeart/2005/8/layout/process4"/>
    <dgm:cxn modelId="{792915BC-0810-9441-AC2E-DB6086EC67CA}" type="presParOf" srcId="{B7F0B060-9CB7-7E41-B723-A4CFD981EC89}" destId="{D8650F80-DA51-1045-90D9-0B85668D54A1}" srcOrd="0" destOrd="0" presId="urn:microsoft.com/office/officeart/2005/8/layout/process4"/>
    <dgm:cxn modelId="{0DBE6579-3D8B-DE4A-B157-267006596272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3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/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7540F751-0668-1942-A48D-98D79D497EEF}" type="presOf" srcId="{AAECF816-E805-754C-9D44-383350129CB4}" destId="{7B12BA32-5DB0-C047-A0D4-1650BF6FB212}" srcOrd="0" destOrd="0" presId="urn:microsoft.com/office/officeart/2005/8/layout/process4"/>
    <dgm:cxn modelId="{74436321-CC5F-2340-90B6-42E585E9D638}" type="presOf" srcId="{9EEDC6EE-0E75-AD42-9AD4-6A3E98423EF6}" destId="{9C8D402F-1368-C044-A738-2DA9F17F3CC6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E3AA9E87-6FFD-834E-9B36-C7FF06960F2D}" type="presOf" srcId="{E6A2FABE-CA65-FF46-827D-F94953C1F6DD}" destId="{0F6727B6-DD01-E94D-A473-7A95C2277833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F9C7CF4A-8E03-C243-99BB-7BA0F8F4FFC4}" type="presOf" srcId="{6874B277-C05A-F04C-81F1-AFE82E7C694D}" destId="{B7F0B060-9CB7-7E41-B723-A4CFD981EC89}" srcOrd="0" destOrd="0" presId="urn:microsoft.com/office/officeart/2005/8/layout/process4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201A724A-7FC2-0643-B295-A25BB9298E58}" type="presOf" srcId="{7B490873-3F8C-6C47-BCCE-B410429C0291}" destId="{8861396F-4F80-1949-97A7-CA9286FE350B}" srcOrd="0" destOrd="0" presId="urn:microsoft.com/office/officeart/2005/8/layout/process4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CDB6B960-A572-7B42-99F5-615D50566AF3}" type="presOf" srcId="{6B03903D-2083-194D-BF86-7D5912BBB1D7}" destId="{9BE3E724-A622-1F42-8344-499FE3CB1213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93E8FAAC-4EEC-A04C-AC4E-CCB057BD6204}" type="presOf" srcId="{7A703120-5E94-4E43-AFCE-8826D79E0752}" destId="{6CF617F3-BDBA-D747-8539-E57CDB546D4C}" srcOrd="0" destOrd="0" presId="urn:microsoft.com/office/officeart/2005/8/layout/process4"/>
    <dgm:cxn modelId="{D98A8B6D-9FEB-334C-86CC-19A83D8AF58B}" type="presOf" srcId="{0D15FB73-0BBB-714B-9BB0-C2B2726CD3E1}" destId="{8E8E96C2-4F36-1749-BDB3-46131329B4B5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9EC60755-FE0B-C44E-A68B-977B9B771E03}" type="presOf" srcId="{3D3E9305-B39C-9E47-8B0E-704DE21276A2}" destId="{0BF3E98C-8570-8B42-AC81-4CC700DE9808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9E613341-6625-A248-A19B-125B93FC5C09}" type="presOf" srcId="{F7CF5AB1-071E-E84C-B329-5536FFDCB271}" destId="{7AE1C772-9DBB-6441-BE15-0E1D3D6FE59C}" srcOrd="0" destOrd="0" presId="urn:microsoft.com/office/officeart/2005/8/layout/process4"/>
    <dgm:cxn modelId="{3789AC62-2B6F-5D4D-85E4-3AE309D9A50D}" type="presParOf" srcId="{B7F0B060-9CB7-7E41-B723-A4CFD981EC89}" destId="{B0D0E4A9-CEEB-6746-9751-6C5AC61544C0}" srcOrd="0" destOrd="0" presId="urn:microsoft.com/office/officeart/2005/8/layout/process4"/>
    <dgm:cxn modelId="{FA4918CD-DE98-744A-8755-2847B50521FD}" type="presParOf" srcId="{B0D0E4A9-CEEB-6746-9751-6C5AC61544C0}" destId="{9C8D402F-1368-C044-A738-2DA9F17F3CC6}" srcOrd="0" destOrd="0" presId="urn:microsoft.com/office/officeart/2005/8/layout/process4"/>
    <dgm:cxn modelId="{8F42D8D3-5E5D-4549-B7E4-3A92F85F5F71}" type="presParOf" srcId="{B7F0B060-9CB7-7E41-B723-A4CFD981EC89}" destId="{71A0E934-7612-6845-8F99-DAFB9FA1977C}" srcOrd="1" destOrd="0" presId="urn:microsoft.com/office/officeart/2005/8/layout/process4"/>
    <dgm:cxn modelId="{FF2AE708-048F-A04F-9BFB-5544EA3A9385}" type="presParOf" srcId="{B7F0B060-9CB7-7E41-B723-A4CFD981EC89}" destId="{AEACEC9F-8E0C-314B-846C-60AB9667B250}" srcOrd="2" destOrd="0" presId="urn:microsoft.com/office/officeart/2005/8/layout/process4"/>
    <dgm:cxn modelId="{495B2A6D-0F18-634D-ABF6-3E391DD216A9}" type="presParOf" srcId="{AEACEC9F-8E0C-314B-846C-60AB9667B250}" destId="{7B12BA32-5DB0-C047-A0D4-1650BF6FB212}" srcOrd="0" destOrd="0" presId="urn:microsoft.com/office/officeart/2005/8/layout/process4"/>
    <dgm:cxn modelId="{14E61C73-BE9E-D848-A7B1-9EBC94CDE2ED}" type="presParOf" srcId="{B7F0B060-9CB7-7E41-B723-A4CFD981EC89}" destId="{8E0656CC-EAD5-064F-B087-AAD2461BB8B3}" srcOrd="3" destOrd="0" presId="urn:microsoft.com/office/officeart/2005/8/layout/process4"/>
    <dgm:cxn modelId="{252E40CB-F96E-FC41-8FD9-C1ADE7FD15FD}" type="presParOf" srcId="{B7F0B060-9CB7-7E41-B723-A4CFD981EC89}" destId="{8D394CE5-702C-124D-8669-24721F7FC071}" srcOrd="4" destOrd="0" presId="urn:microsoft.com/office/officeart/2005/8/layout/process4"/>
    <dgm:cxn modelId="{1EF161B6-033E-3E4C-91F7-AA549101DCC9}" type="presParOf" srcId="{8D394CE5-702C-124D-8669-24721F7FC071}" destId="{0BF3E98C-8570-8B42-AC81-4CC700DE9808}" srcOrd="0" destOrd="0" presId="urn:microsoft.com/office/officeart/2005/8/layout/process4"/>
    <dgm:cxn modelId="{8653DAD2-93D0-7242-AEA4-058874CB4716}" type="presParOf" srcId="{B7F0B060-9CB7-7E41-B723-A4CFD981EC89}" destId="{965CCB3D-734A-E140-9CC4-28A7D8FC2BB1}" srcOrd="5" destOrd="0" presId="urn:microsoft.com/office/officeart/2005/8/layout/process4"/>
    <dgm:cxn modelId="{5A0592D9-E68E-D84A-8DA5-E65EA4B1A806}" type="presParOf" srcId="{B7F0B060-9CB7-7E41-B723-A4CFD981EC89}" destId="{06147846-209D-B742-B056-CDEABBF24055}" srcOrd="6" destOrd="0" presId="urn:microsoft.com/office/officeart/2005/8/layout/process4"/>
    <dgm:cxn modelId="{A175FD52-3A4B-A44D-B3B0-32345157B362}" type="presParOf" srcId="{06147846-209D-B742-B056-CDEABBF24055}" destId="{7AE1C772-9DBB-6441-BE15-0E1D3D6FE59C}" srcOrd="0" destOrd="0" presId="urn:microsoft.com/office/officeart/2005/8/layout/process4"/>
    <dgm:cxn modelId="{F09E83E8-2697-484D-9A82-1AD5DD9632C9}" type="presParOf" srcId="{B7F0B060-9CB7-7E41-B723-A4CFD981EC89}" destId="{979A61D6-0C81-FE40-A5AE-EED2D9248FDA}" srcOrd="7" destOrd="0" presId="urn:microsoft.com/office/officeart/2005/8/layout/process4"/>
    <dgm:cxn modelId="{71D320EE-1C12-3946-930D-8D62EA246EB3}" type="presParOf" srcId="{B7F0B060-9CB7-7E41-B723-A4CFD981EC89}" destId="{71F1C9E9-2347-E547-849F-4421607881AC}" srcOrd="8" destOrd="0" presId="urn:microsoft.com/office/officeart/2005/8/layout/process4"/>
    <dgm:cxn modelId="{7F4D4A00-02D4-9445-ADBD-95B76304D11F}" type="presParOf" srcId="{71F1C9E9-2347-E547-849F-4421607881AC}" destId="{9BE3E724-A622-1F42-8344-499FE3CB1213}" srcOrd="0" destOrd="0" presId="urn:microsoft.com/office/officeart/2005/8/layout/process4"/>
    <dgm:cxn modelId="{D9CA9009-A2D2-614A-84FD-F641D8BE40CC}" type="presParOf" srcId="{B7F0B060-9CB7-7E41-B723-A4CFD981EC89}" destId="{C493CD63-1571-9E43-BF69-41F258302629}" srcOrd="9" destOrd="0" presId="urn:microsoft.com/office/officeart/2005/8/layout/process4"/>
    <dgm:cxn modelId="{89863CEF-C8EB-7D43-8007-03D23806405B}" type="presParOf" srcId="{B7F0B060-9CB7-7E41-B723-A4CFD981EC89}" destId="{97001315-234F-A54F-AC68-B6F97AD7D208}" srcOrd="10" destOrd="0" presId="urn:microsoft.com/office/officeart/2005/8/layout/process4"/>
    <dgm:cxn modelId="{38CA5FAA-EDF8-EB4B-8B93-B9CDF7CEA1E6}" type="presParOf" srcId="{97001315-234F-A54F-AC68-B6F97AD7D208}" destId="{6CF617F3-BDBA-D747-8539-E57CDB546D4C}" srcOrd="0" destOrd="0" presId="urn:microsoft.com/office/officeart/2005/8/layout/process4"/>
    <dgm:cxn modelId="{8F8D2338-EDFD-0649-8F0D-69DC82A9409B}" type="presParOf" srcId="{B7F0B060-9CB7-7E41-B723-A4CFD981EC89}" destId="{168654CF-17DC-EB42-A308-BCC6A9B24CEA}" srcOrd="11" destOrd="0" presId="urn:microsoft.com/office/officeart/2005/8/layout/process4"/>
    <dgm:cxn modelId="{FB9F563E-EDD1-D440-85BC-EA5632B3EBEB}" type="presParOf" srcId="{B7F0B060-9CB7-7E41-B723-A4CFD981EC89}" destId="{73505428-7FB4-9445-A8EC-9E53F8051833}" srcOrd="12" destOrd="0" presId="urn:microsoft.com/office/officeart/2005/8/layout/process4"/>
    <dgm:cxn modelId="{DA26EB7A-BF79-9C41-AC6E-703D6302318B}" type="presParOf" srcId="{73505428-7FB4-9445-A8EC-9E53F8051833}" destId="{8861396F-4F80-1949-97A7-CA9286FE350B}" srcOrd="0" destOrd="0" presId="urn:microsoft.com/office/officeart/2005/8/layout/process4"/>
    <dgm:cxn modelId="{CE98C143-3FCB-9A47-A2A2-43694B5AE799}" type="presParOf" srcId="{B7F0B060-9CB7-7E41-B723-A4CFD981EC89}" destId="{B7612272-CD93-E04E-AC1D-B68F207428B7}" srcOrd="13" destOrd="0" presId="urn:microsoft.com/office/officeart/2005/8/layout/process4"/>
    <dgm:cxn modelId="{EF2A208B-3D2C-E946-9373-DEDFFE252676}" type="presParOf" srcId="{B7F0B060-9CB7-7E41-B723-A4CFD981EC89}" destId="{86CB7E37-0270-FA45-8B24-A03586F19ACE}" srcOrd="14" destOrd="0" presId="urn:microsoft.com/office/officeart/2005/8/layout/process4"/>
    <dgm:cxn modelId="{F4D19003-FF0E-4D4C-915E-2A00032A471B}" type="presParOf" srcId="{86CB7E37-0270-FA45-8B24-A03586F19ACE}" destId="{8E8E96C2-4F36-1749-BDB3-46131329B4B5}" srcOrd="0" destOrd="0" presId="urn:microsoft.com/office/officeart/2005/8/layout/process4"/>
    <dgm:cxn modelId="{E6406DC7-02B8-6142-8238-77336AAD9864}" type="presParOf" srcId="{B7F0B060-9CB7-7E41-B723-A4CFD981EC89}" destId="{1447AF3E-E6DA-5D45-8B21-A21A1207AEB5}" srcOrd="15" destOrd="0" presId="urn:microsoft.com/office/officeart/2005/8/layout/process4"/>
    <dgm:cxn modelId="{6462335D-D69B-424F-BB4B-D3D72DA4A910}" type="presParOf" srcId="{B7F0B060-9CB7-7E41-B723-A4CFD981EC89}" destId="{56CB6B94-7E70-C043-ADBF-B3C931176F34}" srcOrd="16" destOrd="0" presId="urn:microsoft.com/office/officeart/2005/8/layout/process4"/>
    <dgm:cxn modelId="{BC92A98B-F1A0-6149-95E9-8FA78E0C4293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4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1A9C0982-0752-7545-BEAB-66D557CB8221}" type="presOf" srcId="{6B03903D-2083-194D-BF86-7D5912BBB1D7}" destId="{E469AF61-9493-3B46-82D0-8B07D495B049}" srcOrd="0" destOrd="0" presId="urn:microsoft.com/office/officeart/2005/8/layout/process4"/>
    <dgm:cxn modelId="{AE34CF29-4E41-BC4B-A6CB-0454E4A26090}" type="presOf" srcId="{6874B277-C05A-F04C-81F1-AFE82E7C694D}" destId="{B7F0B060-9CB7-7E41-B723-A4CFD981EC89}" srcOrd="0" destOrd="0" presId="urn:microsoft.com/office/officeart/2005/8/layout/process4"/>
    <dgm:cxn modelId="{77BCF435-02BA-3F4F-B6A3-9AA657125231}" type="presParOf" srcId="{B7F0B060-9CB7-7E41-B723-A4CFD981EC89}" destId="{D8650F80-DA51-1045-90D9-0B85668D54A1}" srcOrd="0" destOrd="0" presId="urn:microsoft.com/office/officeart/2005/8/layout/process4"/>
    <dgm:cxn modelId="{7E72AD6D-267A-004D-97AB-4885BC18188B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5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>
        <a:solidFill>
          <a:schemeClr val="bg1">
            <a:lumMod val="85000"/>
            <a:lumOff val="15000"/>
          </a:schemeClr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accent1"/>
        </a:solidFill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27A74FE9-C408-AA4E-8F97-203D3A636231}" type="presOf" srcId="{9EEDC6EE-0E75-AD42-9AD4-6A3E98423EF6}" destId="{9C8D402F-1368-C044-A738-2DA9F17F3CC6}" srcOrd="0" destOrd="0" presId="urn:microsoft.com/office/officeart/2005/8/layout/process4"/>
    <dgm:cxn modelId="{9AD7316B-3A80-B244-9346-DCA141546CBB}" type="presOf" srcId="{6B03903D-2083-194D-BF86-7D5912BBB1D7}" destId="{9BE3E724-A622-1F42-8344-499FE3CB1213}" srcOrd="0" destOrd="0" presId="urn:microsoft.com/office/officeart/2005/8/layout/process4"/>
    <dgm:cxn modelId="{B78027B6-D733-2041-95FE-9203440805CA}" type="presOf" srcId="{E6A2FABE-CA65-FF46-827D-F94953C1F6DD}" destId="{0F6727B6-DD01-E94D-A473-7A95C2277833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884D5153-E035-8846-A7F9-EF264067D0BE}" type="presOf" srcId="{AAECF816-E805-754C-9D44-383350129CB4}" destId="{7B12BA32-5DB0-C047-A0D4-1650BF6FB212}" srcOrd="0" destOrd="0" presId="urn:microsoft.com/office/officeart/2005/8/layout/process4"/>
    <dgm:cxn modelId="{4ECA7F23-01EA-D245-A75C-DC00D8B08DB5}" type="presOf" srcId="{7A703120-5E94-4E43-AFCE-8826D79E0752}" destId="{6CF617F3-BDBA-D747-8539-E57CDB546D4C}" srcOrd="0" destOrd="0" presId="urn:microsoft.com/office/officeart/2005/8/layout/process4"/>
    <dgm:cxn modelId="{DA4C414A-B71B-AF48-B3FA-B8A645FA0490}" type="presOf" srcId="{7B490873-3F8C-6C47-BCCE-B410429C0291}" destId="{8861396F-4F80-1949-97A7-CA9286FE350B}" srcOrd="0" destOrd="0" presId="urn:microsoft.com/office/officeart/2005/8/layout/process4"/>
    <dgm:cxn modelId="{40D0BAD4-FAB9-634D-8E34-2CD83AF55296}" type="presOf" srcId="{F7CF5AB1-071E-E84C-B329-5536FFDCB271}" destId="{7AE1C772-9DBB-6441-BE15-0E1D3D6FE59C}" srcOrd="0" destOrd="0" presId="urn:microsoft.com/office/officeart/2005/8/layout/process4"/>
    <dgm:cxn modelId="{6F58515B-4B89-6E4B-AD07-DB9A0CA24405}" type="presOf" srcId="{6874B277-C05A-F04C-81F1-AFE82E7C694D}" destId="{B7F0B060-9CB7-7E41-B723-A4CFD981EC89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AE470BD7-BA1C-E94E-8F51-D7203DF33FCB}" type="presOf" srcId="{3D3E9305-B39C-9E47-8B0E-704DE21276A2}" destId="{0BF3E98C-8570-8B42-AC81-4CC700DE9808}" srcOrd="0" destOrd="0" presId="urn:microsoft.com/office/officeart/2005/8/layout/process4"/>
    <dgm:cxn modelId="{83AA79F5-0323-0B4C-9C0C-45468910D403}" type="presOf" srcId="{0D15FB73-0BBB-714B-9BB0-C2B2726CD3E1}" destId="{8E8E96C2-4F36-1749-BDB3-46131329B4B5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F83EF3F7-0AD7-6846-A377-A6EF7039CA29}" type="presParOf" srcId="{B7F0B060-9CB7-7E41-B723-A4CFD981EC89}" destId="{B0D0E4A9-CEEB-6746-9751-6C5AC61544C0}" srcOrd="0" destOrd="0" presId="urn:microsoft.com/office/officeart/2005/8/layout/process4"/>
    <dgm:cxn modelId="{021C71E9-1BCB-7640-B16E-06DF6E1E1489}" type="presParOf" srcId="{B0D0E4A9-CEEB-6746-9751-6C5AC61544C0}" destId="{9C8D402F-1368-C044-A738-2DA9F17F3CC6}" srcOrd="0" destOrd="0" presId="urn:microsoft.com/office/officeart/2005/8/layout/process4"/>
    <dgm:cxn modelId="{BEE9BDDF-3984-E54C-BF22-3FF66409A73C}" type="presParOf" srcId="{B7F0B060-9CB7-7E41-B723-A4CFD981EC89}" destId="{71A0E934-7612-6845-8F99-DAFB9FA1977C}" srcOrd="1" destOrd="0" presId="urn:microsoft.com/office/officeart/2005/8/layout/process4"/>
    <dgm:cxn modelId="{1BD55DC8-36B0-BF4C-8233-6AB9D75F48F5}" type="presParOf" srcId="{B7F0B060-9CB7-7E41-B723-A4CFD981EC89}" destId="{AEACEC9F-8E0C-314B-846C-60AB9667B250}" srcOrd="2" destOrd="0" presId="urn:microsoft.com/office/officeart/2005/8/layout/process4"/>
    <dgm:cxn modelId="{BEA0AE20-CD34-4141-AFFC-0469E7C2C6ED}" type="presParOf" srcId="{AEACEC9F-8E0C-314B-846C-60AB9667B250}" destId="{7B12BA32-5DB0-C047-A0D4-1650BF6FB212}" srcOrd="0" destOrd="0" presId="urn:microsoft.com/office/officeart/2005/8/layout/process4"/>
    <dgm:cxn modelId="{D16A3539-64D3-B443-BAAF-67425B796434}" type="presParOf" srcId="{B7F0B060-9CB7-7E41-B723-A4CFD981EC89}" destId="{8E0656CC-EAD5-064F-B087-AAD2461BB8B3}" srcOrd="3" destOrd="0" presId="urn:microsoft.com/office/officeart/2005/8/layout/process4"/>
    <dgm:cxn modelId="{63365305-BCDB-6340-97AC-5EC0172D9BA7}" type="presParOf" srcId="{B7F0B060-9CB7-7E41-B723-A4CFD981EC89}" destId="{8D394CE5-702C-124D-8669-24721F7FC071}" srcOrd="4" destOrd="0" presId="urn:microsoft.com/office/officeart/2005/8/layout/process4"/>
    <dgm:cxn modelId="{C63BCAD0-7CFC-2746-B46D-939D7CA6155A}" type="presParOf" srcId="{8D394CE5-702C-124D-8669-24721F7FC071}" destId="{0BF3E98C-8570-8B42-AC81-4CC700DE9808}" srcOrd="0" destOrd="0" presId="urn:microsoft.com/office/officeart/2005/8/layout/process4"/>
    <dgm:cxn modelId="{2773C855-9335-8E45-AE21-40182C67898C}" type="presParOf" srcId="{B7F0B060-9CB7-7E41-B723-A4CFD981EC89}" destId="{965CCB3D-734A-E140-9CC4-28A7D8FC2BB1}" srcOrd="5" destOrd="0" presId="urn:microsoft.com/office/officeart/2005/8/layout/process4"/>
    <dgm:cxn modelId="{70842360-0C94-9E4A-B6CB-92658F42638B}" type="presParOf" srcId="{B7F0B060-9CB7-7E41-B723-A4CFD981EC89}" destId="{06147846-209D-B742-B056-CDEABBF24055}" srcOrd="6" destOrd="0" presId="urn:microsoft.com/office/officeart/2005/8/layout/process4"/>
    <dgm:cxn modelId="{E8DAEFFC-4E96-EB44-84B7-46C829D3C8EA}" type="presParOf" srcId="{06147846-209D-B742-B056-CDEABBF24055}" destId="{7AE1C772-9DBB-6441-BE15-0E1D3D6FE59C}" srcOrd="0" destOrd="0" presId="urn:microsoft.com/office/officeart/2005/8/layout/process4"/>
    <dgm:cxn modelId="{09E288A5-2D23-D840-828B-E00DF989795F}" type="presParOf" srcId="{B7F0B060-9CB7-7E41-B723-A4CFD981EC89}" destId="{979A61D6-0C81-FE40-A5AE-EED2D9248FDA}" srcOrd="7" destOrd="0" presId="urn:microsoft.com/office/officeart/2005/8/layout/process4"/>
    <dgm:cxn modelId="{54AC2BDF-02AC-3A44-BD02-64F85F1E0F1F}" type="presParOf" srcId="{B7F0B060-9CB7-7E41-B723-A4CFD981EC89}" destId="{71F1C9E9-2347-E547-849F-4421607881AC}" srcOrd="8" destOrd="0" presId="urn:microsoft.com/office/officeart/2005/8/layout/process4"/>
    <dgm:cxn modelId="{7FF49BE7-DF86-4849-B98C-07B788D89AF2}" type="presParOf" srcId="{71F1C9E9-2347-E547-849F-4421607881AC}" destId="{9BE3E724-A622-1F42-8344-499FE3CB1213}" srcOrd="0" destOrd="0" presId="urn:microsoft.com/office/officeart/2005/8/layout/process4"/>
    <dgm:cxn modelId="{E623E16B-E753-2C40-8400-4A892E762CDA}" type="presParOf" srcId="{B7F0B060-9CB7-7E41-B723-A4CFD981EC89}" destId="{C493CD63-1571-9E43-BF69-41F258302629}" srcOrd="9" destOrd="0" presId="urn:microsoft.com/office/officeart/2005/8/layout/process4"/>
    <dgm:cxn modelId="{C49071B1-C42F-D84D-B4E8-AFAEF4491270}" type="presParOf" srcId="{B7F0B060-9CB7-7E41-B723-A4CFD981EC89}" destId="{97001315-234F-A54F-AC68-B6F97AD7D208}" srcOrd="10" destOrd="0" presId="urn:microsoft.com/office/officeart/2005/8/layout/process4"/>
    <dgm:cxn modelId="{17CBFBEC-6360-F342-BDF5-2909CDD22887}" type="presParOf" srcId="{97001315-234F-A54F-AC68-B6F97AD7D208}" destId="{6CF617F3-BDBA-D747-8539-E57CDB546D4C}" srcOrd="0" destOrd="0" presId="urn:microsoft.com/office/officeart/2005/8/layout/process4"/>
    <dgm:cxn modelId="{31C26D1E-DE08-584F-8D34-46BEF0C87CDA}" type="presParOf" srcId="{B7F0B060-9CB7-7E41-B723-A4CFD981EC89}" destId="{168654CF-17DC-EB42-A308-BCC6A9B24CEA}" srcOrd="11" destOrd="0" presId="urn:microsoft.com/office/officeart/2005/8/layout/process4"/>
    <dgm:cxn modelId="{DE6218B3-85D3-794A-9063-1D961105B7CE}" type="presParOf" srcId="{B7F0B060-9CB7-7E41-B723-A4CFD981EC89}" destId="{73505428-7FB4-9445-A8EC-9E53F8051833}" srcOrd="12" destOrd="0" presId="urn:microsoft.com/office/officeart/2005/8/layout/process4"/>
    <dgm:cxn modelId="{F3F4ADF9-37AA-4041-A7B6-5EE5DDAFC041}" type="presParOf" srcId="{73505428-7FB4-9445-A8EC-9E53F8051833}" destId="{8861396F-4F80-1949-97A7-CA9286FE350B}" srcOrd="0" destOrd="0" presId="urn:microsoft.com/office/officeart/2005/8/layout/process4"/>
    <dgm:cxn modelId="{A863F386-F65B-D140-A0D3-2B5A2B722261}" type="presParOf" srcId="{B7F0B060-9CB7-7E41-B723-A4CFD981EC89}" destId="{B7612272-CD93-E04E-AC1D-B68F207428B7}" srcOrd="13" destOrd="0" presId="urn:microsoft.com/office/officeart/2005/8/layout/process4"/>
    <dgm:cxn modelId="{893ED516-3547-624B-B321-8D70EB955224}" type="presParOf" srcId="{B7F0B060-9CB7-7E41-B723-A4CFD981EC89}" destId="{86CB7E37-0270-FA45-8B24-A03586F19ACE}" srcOrd="14" destOrd="0" presId="urn:microsoft.com/office/officeart/2005/8/layout/process4"/>
    <dgm:cxn modelId="{18AD3DA5-0C67-CE47-92C9-39EE59165B41}" type="presParOf" srcId="{86CB7E37-0270-FA45-8B24-A03586F19ACE}" destId="{8E8E96C2-4F36-1749-BDB3-46131329B4B5}" srcOrd="0" destOrd="0" presId="urn:microsoft.com/office/officeart/2005/8/layout/process4"/>
    <dgm:cxn modelId="{9A44C587-E657-3345-9FBA-47C641019EC6}" type="presParOf" srcId="{B7F0B060-9CB7-7E41-B723-A4CFD981EC89}" destId="{1447AF3E-E6DA-5D45-8B21-A21A1207AEB5}" srcOrd="15" destOrd="0" presId="urn:microsoft.com/office/officeart/2005/8/layout/process4"/>
    <dgm:cxn modelId="{403626D0-5F3A-6747-B0B0-AF3012DC0078}" type="presParOf" srcId="{B7F0B060-9CB7-7E41-B723-A4CFD981EC89}" destId="{56CB6B94-7E70-C043-ADBF-B3C931176F34}" srcOrd="16" destOrd="0" presId="urn:microsoft.com/office/officeart/2005/8/layout/process4"/>
    <dgm:cxn modelId="{62B9AD26-E209-EB45-BCA5-056AC460629C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6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1114C160-B950-2048-92C9-BF0EFF0E439F}" type="presOf" srcId="{6874B277-C05A-F04C-81F1-AFE82E7C694D}" destId="{B7F0B060-9CB7-7E41-B723-A4CFD981EC89}" srcOrd="0" destOrd="0" presId="urn:microsoft.com/office/officeart/2005/8/layout/process4"/>
    <dgm:cxn modelId="{63EB7ED9-E1FC-FE4A-8644-F61B086E7B32}" type="presOf" srcId="{6B03903D-2083-194D-BF86-7D5912BBB1D7}" destId="{E469AF61-9493-3B46-82D0-8B07D495B049}" srcOrd="0" destOrd="0" presId="urn:microsoft.com/office/officeart/2005/8/layout/process4"/>
    <dgm:cxn modelId="{B6EE7A6D-BE60-1441-A5A4-9917C73132A6}" type="presParOf" srcId="{B7F0B060-9CB7-7E41-B723-A4CFD981EC89}" destId="{D8650F80-DA51-1045-90D9-0B85668D54A1}" srcOrd="0" destOrd="0" presId="urn:microsoft.com/office/officeart/2005/8/layout/process4"/>
    <dgm:cxn modelId="{01E42C30-FFF8-B44B-9EBC-A11F2F6D47B2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7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>
        <a:solidFill>
          <a:schemeClr val="bg1">
            <a:lumMod val="85000"/>
            <a:lumOff val="15000"/>
          </a:schemeClr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bg1">
            <a:lumMod val="85000"/>
            <a:lumOff val="15000"/>
          </a:schemeClr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accent6"/>
        </a:solidFill>
        <a:effectLst>
          <a:glow rad="101600">
            <a:schemeClr val="accent6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1ABEB633-EB7B-D244-ACE6-2EE2E267F456}" type="presOf" srcId="{6874B277-C05A-F04C-81F1-AFE82E7C694D}" destId="{B7F0B060-9CB7-7E41-B723-A4CFD981EC89}" srcOrd="0" destOrd="0" presId="urn:microsoft.com/office/officeart/2005/8/layout/process4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FFD30A4A-A7FA-D242-80D4-83603302E0CD}" type="presOf" srcId="{9EEDC6EE-0E75-AD42-9AD4-6A3E98423EF6}" destId="{9C8D402F-1368-C044-A738-2DA9F17F3CC6}" srcOrd="0" destOrd="0" presId="urn:microsoft.com/office/officeart/2005/8/layout/process4"/>
    <dgm:cxn modelId="{46D146CF-ECF1-B645-AD46-4010F6D4F38A}" type="presOf" srcId="{F7CF5AB1-071E-E84C-B329-5536FFDCB271}" destId="{7AE1C772-9DBB-6441-BE15-0E1D3D6FE59C}" srcOrd="0" destOrd="0" presId="urn:microsoft.com/office/officeart/2005/8/layout/process4"/>
    <dgm:cxn modelId="{8D957003-DE26-ED40-AA1A-D7637C3A728F}" type="presOf" srcId="{AAECF816-E805-754C-9D44-383350129CB4}" destId="{7B12BA32-5DB0-C047-A0D4-1650BF6FB212}" srcOrd="0" destOrd="0" presId="urn:microsoft.com/office/officeart/2005/8/layout/process4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29AA58F5-2B6F-F349-B34A-3AABEAC8392E}" type="presOf" srcId="{0D15FB73-0BBB-714B-9BB0-C2B2726CD3E1}" destId="{8E8E96C2-4F36-1749-BDB3-46131329B4B5}" srcOrd="0" destOrd="0" presId="urn:microsoft.com/office/officeart/2005/8/layout/process4"/>
    <dgm:cxn modelId="{6D441A7E-91A4-D34F-894C-67F7B9634961}" type="presOf" srcId="{6B03903D-2083-194D-BF86-7D5912BBB1D7}" destId="{9BE3E724-A622-1F42-8344-499FE3CB1213}" srcOrd="0" destOrd="0" presId="urn:microsoft.com/office/officeart/2005/8/layout/process4"/>
    <dgm:cxn modelId="{748374D1-4854-9E4C-9210-124EAB5C8461}" type="presOf" srcId="{E6A2FABE-CA65-FF46-827D-F94953C1F6DD}" destId="{0F6727B6-DD01-E94D-A473-7A95C2277833}" srcOrd="0" destOrd="0" presId="urn:microsoft.com/office/officeart/2005/8/layout/process4"/>
    <dgm:cxn modelId="{DE2336D3-A3B8-C743-BF2E-DC54284E1628}" type="presOf" srcId="{7A703120-5E94-4E43-AFCE-8826D79E0752}" destId="{6CF617F3-BDBA-D747-8539-E57CDB546D4C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7353ED2C-65FD-6947-9502-9BD9338AA6AE}" type="presOf" srcId="{3D3E9305-B39C-9E47-8B0E-704DE21276A2}" destId="{0BF3E98C-8570-8B42-AC81-4CC700DE9808}" srcOrd="0" destOrd="0" presId="urn:microsoft.com/office/officeart/2005/8/layout/process4"/>
    <dgm:cxn modelId="{77F8EFE4-4B6F-6042-9A3B-D415F3CCBC2F}" type="presOf" srcId="{7B490873-3F8C-6C47-BCCE-B410429C0291}" destId="{8861396F-4F80-1949-97A7-CA9286FE350B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5E3CA132-FE26-9647-9CA1-E5E75A71B27E}" type="presParOf" srcId="{B7F0B060-9CB7-7E41-B723-A4CFD981EC89}" destId="{B0D0E4A9-CEEB-6746-9751-6C5AC61544C0}" srcOrd="0" destOrd="0" presId="urn:microsoft.com/office/officeart/2005/8/layout/process4"/>
    <dgm:cxn modelId="{DD0F3B2B-B14E-3F48-9C65-2FB51659A925}" type="presParOf" srcId="{B0D0E4A9-CEEB-6746-9751-6C5AC61544C0}" destId="{9C8D402F-1368-C044-A738-2DA9F17F3CC6}" srcOrd="0" destOrd="0" presId="urn:microsoft.com/office/officeart/2005/8/layout/process4"/>
    <dgm:cxn modelId="{A61958BF-7628-A94B-91CE-57B525C1A2E1}" type="presParOf" srcId="{B7F0B060-9CB7-7E41-B723-A4CFD981EC89}" destId="{71A0E934-7612-6845-8F99-DAFB9FA1977C}" srcOrd="1" destOrd="0" presId="urn:microsoft.com/office/officeart/2005/8/layout/process4"/>
    <dgm:cxn modelId="{1F53E2E2-7D5E-1442-BDD8-69926331C622}" type="presParOf" srcId="{B7F0B060-9CB7-7E41-B723-A4CFD981EC89}" destId="{AEACEC9F-8E0C-314B-846C-60AB9667B250}" srcOrd="2" destOrd="0" presId="urn:microsoft.com/office/officeart/2005/8/layout/process4"/>
    <dgm:cxn modelId="{0C4DE045-96F7-FC45-B776-154F41732950}" type="presParOf" srcId="{AEACEC9F-8E0C-314B-846C-60AB9667B250}" destId="{7B12BA32-5DB0-C047-A0D4-1650BF6FB212}" srcOrd="0" destOrd="0" presId="urn:microsoft.com/office/officeart/2005/8/layout/process4"/>
    <dgm:cxn modelId="{32009319-47B7-1241-B8D6-761B7BC96296}" type="presParOf" srcId="{B7F0B060-9CB7-7E41-B723-A4CFD981EC89}" destId="{8E0656CC-EAD5-064F-B087-AAD2461BB8B3}" srcOrd="3" destOrd="0" presId="urn:microsoft.com/office/officeart/2005/8/layout/process4"/>
    <dgm:cxn modelId="{7707AACC-B611-9F4C-B479-5CC8BE25758C}" type="presParOf" srcId="{B7F0B060-9CB7-7E41-B723-A4CFD981EC89}" destId="{8D394CE5-702C-124D-8669-24721F7FC071}" srcOrd="4" destOrd="0" presId="urn:microsoft.com/office/officeart/2005/8/layout/process4"/>
    <dgm:cxn modelId="{494F26D9-D584-6A4D-A788-320B92A1D718}" type="presParOf" srcId="{8D394CE5-702C-124D-8669-24721F7FC071}" destId="{0BF3E98C-8570-8B42-AC81-4CC700DE9808}" srcOrd="0" destOrd="0" presId="urn:microsoft.com/office/officeart/2005/8/layout/process4"/>
    <dgm:cxn modelId="{F3E83053-5562-F348-8903-8718B58E8746}" type="presParOf" srcId="{B7F0B060-9CB7-7E41-B723-A4CFD981EC89}" destId="{965CCB3D-734A-E140-9CC4-28A7D8FC2BB1}" srcOrd="5" destOrd="0" presId="urn:microsoft.com/office/officeart/2005/8/layout/process4"/>
    <dgm:cxn modelId="{65BB5E56-09E5-1541-B9E2-85FA6537A0A0}" type="presParOf" srcId="{B7F0B060-9CB7-7E41-B723-A4CFD981EC89}" destId="{06147846-209D-B742-B056-CDEABBF24055}" srcOrd="6" destOrd="0" presId="urn:microsoft.com/office/officeart/2005/8/layout/process4"/>
    <dgm:cxn modelId="{64B92357-2937-AE4B-A31C-3B4D29F5BEE2}" type="presParOf" srcId="{06147846-209D-B742-B056-CDEABBF24055}" destId="{7AE1C772-9DBB-6441-BE15-0E1D3D6FE59C}" srcOrd="0" destOrd="0" presId="urn:microsoft.com/office/officeart/2005/8/layout/process4"/>
    <dgm:cxn modelId="{690796B4-6EE9-EA46-93A3-EA78213D522C}" type="presParOf" srcId="{B7F0B060-9CB7-7E41-B723-A4CFD981EC89}" destId="{979A61D6-0C81-FE40-A5AE-EED2D9248FDA}" srcOrd="7" destOrd="0" presId="urn:microsoft.com/office/officeart/2005/8/layout/process4"/>
    <dgm:cxn modelId="{32C5E9C5-C3D6-A14C-9140-B4F7FBC2721A}" type="presParOf" srcId="{B7F0B060-9CB7-7E41-B723-A4CFD981EC89}" destId="{71F1C9E9-2347-E547-849F-4421607881AC}" srcOrd="8" destOrd="0" presId="urn:microsoft.com/office/officeart/2005/8/layout/process4"/>
    <dgm:cxn modelId="{4D790CFD-1E8C-4447-8E4F-A17A97F55377}" type="presParOf" srcId="{71F1C9E9-2347-E547-849F-4421607881AC}" destId="{9BE3E724-A622-1F42-8344-499FE3CB1213}" srcOrd="0" destOrd="0" presId="urn:microsoft.com/office/officeart/2005/8/layout/process4"/>
    <dgm:cxn modelId="{8AFAB517-ABF9-CE44-ACEC-3F0FB0534BA3}" type="presParOf" srcId="{B7F0B060-9CB7-7E41-B723-A4CFD981EC89}" destId="{C493CD63-1571-9E43-BF69-41F258302629}" srcOrd="9" destOrd="0" presId="urn:microsoft.com/office/officeart/2005/8/layout/process4"/>
    <dgm:cxn modelId="{AEDE9D09-BD6C-6241-8BCB-AFE5F2A3B666}" type="presParOf" srcId="{B7F0B060-9CB7-7E41-B723-A4CFD981EC89}" destId="{97001315-234F-A54F-AC68-B6F97AD7D208}" srcOrd="10" destOrd="0" presId="urn:microsoft.com/office/officeart/2005/8/layout/process4"/>
    <dgm:cxn modelId="{14EA2057-5D2E-1B4E-96A4-3C401D453BD3}" type="presParOf" srcId="{97001315-234F-A54F-AC68-B6F97AD7D208}" destId="{6CF617F3-BDBA-D747-8539-E57CDB546D4C}" srcOrd="0" destOrd="0" presId="urn:microsoft.com/office/officeart/2005/8/layout/process4"/>
    <dgm:cxn modelId="{FB2B3BC8-7AF5-7C49-A3BD-65B3FA774A5F}" type="presParOf" srcId="{B7F0B060-9CB7-7E41-B723-A4CFD981EC89}" destId="{168654CF-17DC-EB42-A308-BCC6A9B24CEA}" srcOrd="11" destOrd="0" presId="urn:microsoft.com/office/officeart/2005/8/layout/process4"/>
    <dgm:cxn modelId="{D41039EA-0096-824A-910C-80D982B33485}" type="presParOf" srcId="{B7F0B060-9CB7-7E41-B723-A4CFD981EC89}" destId="{73505428-7FB4-9445-A8EC-9E53F8051833}" srcOrd="12" destOrd="0" presId="urn:microsoft.com/office/officeart/2005/8/layout/process4"/>
    <dgm:cxn modelId="{2C17E116-A658-B54C-87A1-0E73653C64A4}" type="presParOf" srcId="{73505428-7FB4-9445-A8EC-9E53F8051833}" destId="{8861396F-4F80-1949-97A7-CA9286FE350B}" srcOrd="0" destOrd="0" presId="urn:microsoft.com/office/officeart/2005/8/layout/process4"/>
    <dgm:cxn modelId="{8936A142-773B-564B-B5E4-3F1C1E03E524}" type="presParOf" srcId="{B7F0B060-9CB7-7E41-B723-A4CFD981EC89}" destId="{B7612272-CD93-E04E-AC1D-B68F207428B7}" srcOrd="13" destOrd="0" presId="urn:microsoft.com/office/officeart/2005/8/layout/process4"/>
    <dgm:cxn modelId="{EF5A55EC-9288-B144-BC25-C606569C2327}" type="presParOf" srcId="{B7F0B060-9CB7-7E41-B723-A4CFD981EC89}" destId="{86CB7E37-0270-FA45-8B24-A03586F19ACE}" srcOrd="14" destOrd="0" presId="urn:microsoft.com/office/officeart/2005/8/layout/process4"/>
    <dgm:cxn modelId="{400B6A5C-D025-1A49-97D5-4789BDAB6C4D}" type="presParOf" srcId="{86CB7E37-0270-FA45-8B24-A03586F19ACE}" destId="{8E8E96C2-4F36-1749-BDB3-46131329B4B5}" srcOrd="0" destOrd="0" presId="urn:microsoft.com/office/officeart/2005/8/layout/process4"/>
    <dgm:cxn modelId="{1473718E-514F-E148-999D-9328817AB886}" type="presParOf" srcId="{B7F0B060-9CB7-7E41-B723-A4CFD981EC89}" destId="{1447AF3E-E6DA-5D45-8B21-A21A1207AEB5}" srcOrd="15" destOrd="0" presId="urn:microsoft.com/office/officeart/2005/8/layout/process4"/>
    <dgm:cxn modelId="{55628DEB-80FC-0B4A-91CD-4BEEBB247A62}" type="presParOf" srcId="{B7F0B060-9CB7-7E41-B723-A4CFD981EC89}" destId="{56CB6B94-7E70-C043-ADBF-B3C931176F34}" srcOrd="16" destOrd="0" presId="urn:microsoft.com/office/officeart/2005/8/layout/process4"/>
    <dgm:cxn modelId="{E7882726-2F27-584D-ABFA-A4CFACBC4BA4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8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2"/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89B87E45-8DF4-2945-B5DD-7C66EE1FD51F}" type="presOf" srcId="{6B03903D-2083-194D-BF86-7D5912BBB1D7}" destId="{E469AF61-9493-3B46-82D0-8B07D495B049}" srcOrd="0" destOrd="0" presId="urn:microsoft.com/office/officeart/2005/8/layout/process4"/>
    <dgm:cxn modelId="{53630A37-C479-3640-BA97-7B0991E0BDBB}" type="presOf" srcId="{6874B277-C05A-F04C-81F1-AFE82E7C694D}" destId="{B7F0B060-9CB7-7E41-B723-A4CFD981EC89}" srcOrd="0" destOrd="0" presId="urn:microsoft.com/office/officeart/2005/8/layout/process4"/>
    <dgm:cxn modelId="{C84784F9-959F-5849-BC44-4E117A4D5C22}" type="presParOf" srcId="{B7F0B060-9CB7-7E41-B723-A4CFD981EC89}" destId="{D8650F80-DA51-1045-90D9-0B85668D54A1}" srcOrd="0" destOrd="0" presId="urn:microsoft.com/office/officeart/2005/8/layout/process4"/>
    <dgm:cxn modelId="{BE14CE42-C970-AD4D-A3C8-BD7606C66289}" type="presParOf" srcId="{D8650F80-DA51-1045-90D9-0B85668D54A1}" destId="{E469AF61-9493-3B46-82D0-8B07D495B0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19" csCatId="colorful" phldr="1"/>
      <dgm:spPr/>
      <dgm:t>
        <a:bodyPr/>
        <a:lstStyle/>
        <a:p>
          <a:endParaRPr lang="en-US"/>
        </a:p>
      </dgm:t>
    </dgm:pt>
    <dgm:pt modelId="{E6A2FABE-CA65-FF46-827D-F94953C1F6DD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07390"/>
            </a:rPr>
            <a:t>C program: </a:t>
          </a:r>
          <a:r>
            <a:rPr lang="en-US" b="1" dirty="0" err="1" smtClean="0">
              <a:latin typeface="Courier"/>
              <a:cs typeface="Courier"/>
            </a:rPr>
            <a:t>foo.c</a:t>
          </a:r>
          <a:endParaRPr lang="en-US" b="1" dirty="0">
            <a:latin typeface="Courier"/>
            <a:cs typeface="Courier"/>
          </a:endParaRPr>
        </a:p>
      </dgm:t>
    </dgm:pt>
    <dgm:pt modelId="{2413BF35-2EF3-9047-AA3F-BE5902002ED6}" type="parTrans" cxnId="{2A28F731-37DF-AD41-905B-B8DB1D245778}">
      <dgm:prSet/>
      <dgm:spPr/>
      <dgm:t>
        <a:bodyPr/>
        <a:lstStyle/>
        <a:p>
          <a:endParaRPr lang="en-US"/>
        </a:p>
      </dgm:t>
    </dgm:pt>
    <dgm:pt modelId="{882EB0D7-7DF2-6140-B95A-892D51B1544B}" type="sibTrans" cxnId="{2A28F731-37DF-AD41-905B-B8DB1D245778}">
      <dgm:prSet/>
      <dgm:spPr/>
      <dgm:t>
        <a:bodyPr/>
        <a:lstStyle/>
        <a:p>
          <a:endParaRPr lang="en-US"/>
        </a:p>
      </dgm:t>
    </dgm:pt>
    <dgm:pt modelId="{0D15FB73-0BBB-714B-9BB0-C2B2726CD3E1}">
      <dgm:prSet phldrT="[Text]"/>
      <dgm:spPr>
        <a:solidFill>
          <a:schemeClr val="bg1">
            <a:lumMod val="85000"/>
            <a:lumOff val="15000"/>
          </a:schemeClr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Compiler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E7CB6CB2-8AB0-0145-A0AB-6D20EAD10602}" type="parTrans" cxnId="{697F501B-DB98-3743-9895-212971610050}">
      <dgm:prSet/>
      <dgm:spPr/>
      <dgm:t>
        <a:bodyPr/>
        <a:lstStyle/>
        <a:p>
          <a:endParaRPr lang="en-US"/>
        </a:p>
      </dgm:t>
    </dgm:pt>
    <dgm:pt modelId="{2C5CF12D-E515-574D-BAB8-DA757FC1B314}" type="sibTrans" cxnId="{697F501B-DB98-3743-9895-212971610050}">
      <dgm:prSet/>
      <dgm:spPr/>
      <dgm:t>
        <a:bodyPr/>
        <a:lstStyle/>
        <a:p>
          <a:endParaRPr lang="en-US"/>
        </a:p>
      </dgm:t>
    </dgm:pt>
    <dgm:pt modelId="{3D3E9305-B39C-9E47-8B0E-704DE21276A2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Executable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</a:t>
          </a:r>
          <a:r>
            <a:rPr lang="en-US" dirty="0" err="1" smtClean="0">
              <a:latin typeface="18 VAG Rounded Bold   07390"/>
              <a:cs typeface="18 vag rounded bold"/>
            </a:rPr>
            <a:t>pgm</a:t>
          </a:r>
          <a:r>
            <a:rPr lang="en-US" dirty="0" smtClean="0">
              <a:latin typeface="18 VAG Rounded Bold   07390"/>
              <a:cs typeface="18 vag rounded bold"/>
            </a:rPr>
            <a:t>): </a:t>
          </a:r>
          <a:r>
            <a:rPr lang="en-US" b="1" dirty="0" err="1" smtClean="0">
              <a:latin typeface="Courier"/>
              <a:cs typeface="Courier"/>
            </a:rPr>
            <a:t>a.out</a:t>
          </a:r>
          <a:endParaRPr lang="en-US" b="1" dirty="0">
            <a:latin typeface="Courier"/>
            <a:cs typeface="Courier"/>
          </a:endParaRPr>
        </a:p>
      </dgm:t>
    </dgm:pt>
    <dgm:pt modelId="{A9B374A5-7135-8946-82F1-B740DB02A802}" type="parTrans" cxnId="{FE2F71F4-E073-B046-892B-5C2C7910F623}">
      <dgm:prSet/>
      <dgm:spPr/>
      <dgm:t>
        <a:bodyPr/>
        <a:lstStyle/>
        <a:p>
          <a:endParaRPr lang="en-US"/>
        </a:p>
      </dgm:t>
    </dgm:pt>
    <dgm:pt modelId="{014EA806-C7AA-534D-B230-34AA4BA39074}" type="sibTrans" cxnId="{FE2F71F4-E073-B046-892B-5C2C7910F623}">
      <dgm:prSet/>
      <dgm:spPr/>
      <dgm:t>
        <a:bodyPr/>
        <a:lstStyle/>
        <a:p>
          <a:endParaRPr lang="en-US"/>
        </a:p>
      </dgm:t>
    </dgm:pt>
    <dgm:pt modelId="{9EEDC6EE-0E75-AD42-9AD4-6A3E98423EF6}">
      <dgm:prSet phldrT="[Text]"/>
      <dgm:spPr>
        <a:solidFill>
          <a:schemeClr val="bg2"/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Memory</a:t>
          </a:r>
          <a:endParaRPr lang="en-US" dirty="0">
            <a:latin typeface="18 VAG Rounded Bold   07390"/>
            <a:cs typeface="18 vag rounded bold"/>
          </a:endParaRPr>
        </a:p>
      </dgm:t>
    </dgm:pt>
    <dgm:pt modelId="{B18F3A01-B443-5F43-AE30-C485E3C7DEFD}" type="parTrans" cxnId="{EEE5705F-A4DA-924C-9E1E-0F6636096851}">
      <dgm:prSet/>
      <dgm:spPr/>
      <dgm:t>
        <a:bodyPr/>
        <a:lstStyle/>
        <a:p>
          <a:endParaRPr lang="en-US"/>
        </a:p>
      </dgm:t>
    </dgm:pt>
    <dgm:pt modelId="{CF272826-2EE2-284F-82CE-80D2F54D06A1}" type="sibTrans" cxnId="{EEE5705F-A4DA-924C-9E1E-0F6636096851}">
      <dgm:prSet/>
      <dgm:spPr/>
      <dgm:t>
        <a:bodyPr/>
        <a:lstStyle/>
        <a:p>
          <a:endParaRPr lang="en-US"/>
        </a:p>
      </dgm:t>
    </dgm:pt>
    <dgm:pt modelId="{7B490873-3F8C-6C47-BCCE-B410429C0291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Assembly program: </a:t>
          </a:r>
          <a:r>
            <a:rPr lang="en-US" b="1" dirty="0" err="1" smtClean="0">
              <a:latin typeface="Courier"/>
              <a:cs typeface="Courier"/>
            </a:rPr>
            <a:t>foo.s</a:t>
          </a:r>
          <a:endParaRPr lang="en-US" b="1" dirty="0">
            <a:latin typeface="Courier"/>
            <a:cs typeface="Courier"/>
          </a:endParaRPr>
        </a:p>
      </dgm:t>
    </dgm:pt>
    <dgm:pt modelId="{A6001A36-4E94-404D-BE9C-3F83BAB95158}" type="parTrans" cxnId="{00C63BDD-6812-B541-83A0-C524778A2A33}">
      <dgm:prSet/>
      <dgm:spPr/>
      <dgm:t>
        <a:bodyPr/>
        <a:lstStyle/>
        <a:p>
          <a:endParaRPr lang="en-US"/>
        </a:p>
      </dgm:t>
    </dgm:pt>
    <dgm:pt modelId="{A2C4A343-66AA-C241-855D-24C153D727C0}" type="sibTrans" cxnId="{00C63BDD-6812-B541-83A0-C524778A2A33}">
      <dgm:prSet/>
      <dgm:spPr/>
      <dgm:t>
        <a:bodyPr/>
        <a:lstStyle/>
        <a:p>
          <a:endParaRPr lang="en-US"/>
        </a:p>
      </dgm:t>
    </dgm:pt>
    <dgm:pt modelId="{7A703120-5E94-4E43-AFCE-8826D79E0752}">
      <dgm:prSet phldrT="[Text]"/>
      <dgm:spPr>
        <a:solidFill>
          <a:schemeClr val="bg1">
            <a:lumMod val="85000"/>
            <a:lumOff val="15000"/>
          </a:schemeClr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Assembler</a:t>
          </a:r>
          <a:endParaRPr lang="en-US" dirty="0">
            <a:latin typeface="18 VAG Rounded Bold   07390"/>
            <a:cs typeface="18 vag rounded bold"/>
          </a:endParaRPr>
        </a:p>
      </dgm:t>
    </dgm:pt>
    <dgm:pt modelId="{0040CADA-ECD6-1242-9279-F53B42892525}" type="parTrans" cxnId="{D43D05D8-A8AF-9547-9E59-27C21CF6D3E8}">
      <dgm:prSet/>
      <dgm:spPr/>
      <dgm:t>
        <a:bodyPr/>
        <a:lstStyle/>
        <a:p>
          <a:endParaRPr lang="en-US"/>
        </a:p>
      </dgm:t>
    </dgm:pt>
    <dgm:pt modelId="{F4637A65-98E0-094D-B4FC-616888A7C479}" type="sibTrans" cxnId="{D43D05D8-A8AF-9547-9E59-27C21CF6D3E8}">
      <dgm:prSet/>
      <dgm:spPr/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1">
            <a:lumMod val="85000"/>
            <a:lumOff val="15000"/>
          </a:schemeClr>
        </a:solidFill>
        <a:effectLst/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Object (mach </a:t>
          </a:r>
          <a:r>
            <a:rPr lang="en-US" dirty="0" err="1" smtClean="0">
              <a:latin typeface="18 VAG Rounded Bold   07390"/>
              <a:cs typeface="18 vag rounded bold"/>
            </a:rPr>
            <a:t>lang</a:t>
          </a:r>
          <a:r>
            <a:rPr lang="en-US" dirty="0" smtClean="0">
              <a:latin typeface="18 VAG Rounded Bold   07390"/>
              <a:cs typeface="18 vag rounded bold"/>
            </a:rPr>
            <a:t> module): </a:t>
          </a:r>
          <a:r>
            <a:rPr lang="en-US" b="1" dirty="0" err="1" smtClean="0">
              <a:latin typeface="Courier"/>
              <a:cs typeface="Courier"/>
            </a:rPr>
            <a:t>foo.o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F7CF5AB1-071E-E84C-B329-5536FFDCB271}">
      <dgm:prSet phldrT="[Text]"/>
      <dgm:spPr>
        <a:solidFill>
          <a:schemeClr val="bg1">
            <a:lumMod val="85000"/>
            <a:lumOff val="15000"/>
          </a:schemeClr>
        </a:solidFill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Linker</a:t>
          </a:r>
          <a:endParaRPr lang="en-US" dirty="0">
            <a:latin typeface="18 VAG Rounded Bold   07390"/>
            <a:cs typeface="18 vag rounded bold"/>
          </a:endParaRPr>
        </a:p>
      </dgm:t>
    </dgm:pt>
    <dgm:pt modelId="{36F80118-D772-0B4D-A376-7A5C21BB1E28}" type="parTrans" cxnId="{8029E182-EB9C-EA4D-95FA-41926A8ADE8C}">
      <dgm:prSet/>
      <dgm:spPr/>
      <dgm:t>
        <a:bodyPr/>
        <a:lstStyle/>
        <a:p>
          <a:endParaRPr lang="en-US"/>
        </a:p>
      </dgm:t>
    </dgm:pt>
    <dgm:pt modelId="{F0E78D73-4682-9E4A-A3C1-F2253996F6DD}" type="sibTrans" cxnId="{8029E182-EB9C-EA4D-95FA-41926A8ADE8C}">
      <dgm:prSet/>
      <dgm:spPr/>
      <dgm:t>
        <a:bodyPr/>
        <a:lstStyle/>
        <a:p>
          <a:endParaRPr lang="en-US"/>
        </a:p>
      </dgm:t>
    </dgm:pt>
    <dgm:pt modelId="{AAECF816-E805-754C-9D44-383350129CB4}">
      <dgm:prSet phldrT="[Text]"/>
      <dgm:spPr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r>
            <a:rPr lang="en-US" dirty="0" smtClean="0">
              <a:latin typeface="18 VAG Rounded Bold   07390"/>
              <a:cs typeface="18 vag rounded bold"/>
            </a:rPr>
            <a:t>Loader</a:t>
          </a:r>
          <a:endParaRPr lang="en-US" dirty="0">
            <a:latin typeface="18 VAG Rounded Bold   07390"/>
            <a:cs typeface="18 vag rounded bold"/>
          </a:endParaRPr>
        </a:p>
      </dgm:t>
    </dgm:pt>
    <dgm:pt modelId="{2B05313B-C6F0-4142-892D-F95E9FF44698}" type="parTrans" cxnId="{A37394B4-6A17-0D44-9B34-3A3A9B85B251}">
      <dgm:prSet/>
      <dgm:spPr/>
      <dgm:t>
        <a:bodyPr/>
        <a:lstStyle/>
        <a:p>
          <a:endParaRPr lang="en-US"/>
        </a:p>
      </dgm:t>
    </dgm:pt>
    <dgm:pt modelId="{462D0BCD-7AB9-3F41-8CD3-36E39FF6E7C2}" type="sibTrans" cxnId="{A37394B4-6A17-0D44-9B34-3A3A9B85B251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D0E4A9-CEEB-6746-9751-6C5AC61544C0}" type="pres">
      <dgm:prSet presAssocID="{9EEDC6EE-0E75-AD42-9AD4-6A3E98423EF6}" presName="boxAndChildren" presStyleCnt="0"/>
      <dgm:spPr/>
    </dgm:pt>
    <dgm:pt modelId="{9C8D402F-1368-C044-A738-2DA9F17F3CC6}" type="pres">
      <dgm:prSet presAssocID="{9EEDC6EE-0E75-AD42-9AD4-6A3E98423EF6}" presName="parentTextBox" presStyleLbl="node1" presStyleIdx="0" presStyleCnt="9"/>
      <dgm:spPr/>
      <dgm:t>
        <a:bodyPr/>
        <a:lstStyle/>
        <a:p>
          <a:endParaRPr lang="en-US"/>
        </a:p>
      </dgm:t>
    </dgm:pt>
    <dgm:pt modelId="{71A0E934-7612-6845-8F99-DAFB9FA1977C}" type="pres">
      <dgm:prSet presAssocID="{462D0BCD-7AB9-3F41-8CD3-36E39FF6E7C2}" presName="sp" presStyleCnt="0"/>
      <dgm:spPr/>
    </dgm:pt>
    <dgm:pt modelId="{AEACEC9F-8E0C-314B-846C-60AB9667B250}" type="pres">
      <dgm:prSet presAssocID="{AAECF816-E805-754C-9D44-383350129CB4}" presName="arrowAndChildren" presStyleCnt="0"/>
      <dgm:spPr/>
    </dgm:pt>
    <dgm:pt modelId="{7B12BA32-5DB0-C047-A0D4-1650BF6FB212}" type="pres">
      <dgm:prSet presAssocID="{AAECF816-E805-754C-9D44-383350129CB4}" presName="parentTextArrow" presStyleLbl="node1" presStyleIdx="1" presStyleCnt="9"/>
      <dgm:spPr/>
      <dgm:t>
        <a:bodyPr/>
        <a:lstStyle/>
        <a:p>
          <a:endParaRPr lang="en-US"/>
        </a:p>
      </dgm:t>
    </dgm:pt>
    <dgm:pt modelId="{8E0656CC-EAD5-064F-B087-AAD2461BB8B3}" type="pres">
      <dgm:prSet presAssocID="{014EA806-C7AA-534D-B230-34AA4BA39074}" presName="sp" presStyleCnt="0"/>
      <dgm:spPr/>
    </dgm:pt>
    <dgm:pt modelId="{8D394CE5-702C-124D-8669-24721F7FC071}" type="pres">
      <dgm:prSet presAssocID="{3D3E9305-B39C-9E47-8B0E-704DE21276A2}" presName="arrowAndChildren" presStyleCnt="0"/>
      <dgm:spPr/>
    </dgm:pt>
    <dgm:pt modelId="{0BF3E98C-8570-8B42-AC81-4CC700DE9808}" type="pres">
      <dgm:prSet presAssocID="{3D3E9305-B39C-9E47-8B0E-704DE21276A2}" presName="parentTextArrow" presStyleLbl="node1" presStyleIdx="2" presStyleCnt="9"/>
      <dgm:spPr/>
      <dgm:t>
        <a:bodyPr/>
        <a:lstStyle/>
        <a:p>
          <a:endParaRPr lang="en-US"/>
        </a:p>
      </dgm:t>
    </dgm:pt>
    <dgm:pt modelId="{965CCB3D-734A-E140-9CC4-28A7D8FC2BB1}" type="pres">
      <dgm:prSet presAssocID="{F0E78D73-4682-9E4A-A3C1-F2253996F6DD}" presName="sp" presStyleCnt="0"/>
      <dgm:spPr/>
    </dgm:pt>
    <dgm:pt modelId="{06147846-209D-B742-B056-CDEABBF24055}" type="pres">
      <dgm:prSet presAssocID="{F7CF5AB1-071E-E84C-B329-5536FFDCB271}" presName="arrowAndChildren" presStyleCnt="0"/>
      <dgm:spPr/>
    </dgm:pt>
    <dgm:pt modelId="{7AE1C772-9DBB-6441-BE15-0E1D3D6FE59C}" type="pres">
      <dgm:prSet presAssocID="{F7CF5AB1-071E-E84C-B329-5536FFDCB271}" presName="parentTextArrow" presStyleLbl="node1" presStyleIdx="3" presStyleCnt="9"/>
      <dgm:spPr/>
      <dgm:t>
        <a:bodyPr/>
        <a:lstStyle/>
        <a:p>
          <a:endParaRPr lang="en-US"/>
        </a:p>
      </dgm:t>
    </dgm:pt>
    <dgm:pt modelId="{979A61D6-0C81-FE40-A5AE-EED2D9248FDA}" type="pres">
      <dgm:prSet presAssocID="{5D376323-504A-C340-8959-D874555C3DC1}" presName="sp" presStyleCnt="0"/>
      <dgm:spPr/>
    </dgm:pt>
    <dgm:pt modelId="{71F1C9E9-2347-E547-849F-4421607881AC}" type="pres">
      <dgm:prSet presAssocID="{6B03903D-2083-194D-BF86-7D5912BBB1D7}" presName="arrowAndChildren" presStyleCnt="0"/>
      <dgm:spPr/>
    </dgm:pt>
    <dgm:pt modelId="{9BE3E724-A622-1F42-8344-499FE3CB1213}" type="pres">
      <dgm:prSet presAssocID="{6B03903D-2083-194D-BF86-7D5912BBB1D7}" presName="parentTextArrow" presStyleLbl="node1" presStyleIdx="4" presStyleCnt="9"/>
      <dgm:spPr/>
      <dgm:t>
        <a:bodyPr/>
        <a:lstStyle/>
        <a:p>
          <a:endParaRPr lang="en-US"/>
        </a:p>
      </dgm:t>
    </dgm:pt>
    <dgm:pt modelId="{C493CD63-1571-9E43-BF69-41F258302629}" type="pres">
      <dgm:prSet presAssocID="{F4637A65-98E0-094D-B4FC-616888A7C479}" presName="sp" presStyleCnt="0"/>
      <dgm:spPr/>
    </dgm:pt>
    <dgm:pt modelId="{97001315-234F-A54F-AC68-B6F97AD7D208}" type="pres">
      <dgm:prSet presAssocID="{7A703120-5E94-4E43-AFCE-8826D79E0752}" presName="arrowAndChildren" presStyleCnt="0"/>
      <dgm:spPr/>
    </dgm:pt>
    <dgm:pt modelId="{6CF617F3-BDBA-D747-8539-E57CDB546D4C}" type="pres">
      <dgm:prSet presAssocID="{7A703120-5E94-4E43-AFCE-8826D79E0752}" presName="parentTextArrow" presStyleLbl="node1" presStyleIdx="5" presStyleCnt="9"/>
      <dgm:spPr/>
      <dgm:t>
        <a:bodyPr/>
        <a:lstStyle/>
        <a:p>
          <a:endParaRPr lang="en-US"/>
        </a:p>
      </dgm:t>
    </dgm:pt>
    <dgm:pt modelId="{168654CF-17DC-EB42-A308-BCC6A9B24CEA}" type="pres">
      <dgm:prSet presAssocID="{A2C4A343-66AA-C241-855D-24C153D727C0}" presName="sp" presStyleCnt="0"/>
      <dgm:spPr/>
    </dgm:pt>
    <dgm:pt modelId="{73505428-7FB4-9445-A8EC-9E53F8051833}" type="pres">
      <dgm:prSet presAssocID="{7B490873-3F8C-6C47-BCCE-B410429C0291}" presName="arrowAndChildren" presStyleCnt="0"/>
      <dgm:spPr/>
    </dgm:pt>
    <dgm:pt modelId="{8861396F-4F80-1949-97A7-CA9286FE350B}" type="pres">
      <dgm:prSet presAssocID="{7B490873-3F8C-6C47-BCCE-B410429C0291}" presName="parentTextArrow" presStyleLbl="node1" presStyleIdx="6" presStyleCnt="9"/>
      <dgm:spPr/>
      <dgm:t>
        <a:bodyPr/>
        <a:lstStyle/>
        <a:p>
          <a:endParaRPr lang="en-US"/>
        </a:p>
      </dgm:t>
    </dgm:pt>
    <dgm:pt modelId="{B7612272-CD93-E04E-AC1D-B68F207428B7}" type="pres">
      <dgm:prSet presAssocID="{2C5CF12D-E515-574D-BAB8-DA757FC1B314}" presName="sp" presStyleCnt="0"/>
      <dgm:spPr/>
    </dgm:pt>
    <dgm:pt modelId="{86CB7E37-0270-FA45-8B24-A03586F19ACE}" type="pres">
      <dgm:prSet presAssocID="{0D15FB73-0BBB-714B-9BB0-C2B2726CD3E1}" presName="arrowAndChildren" presStyleCnt="0"/>
      <dgm:spPr/>
    </dgm:pt>
    <dgm:pt modelId="{8E8E96C2-4F36-1749-BDB3-46131329B4B5}" type="pres">
      <dgm:prSet presAssocID="{0D15FB73-0BBB-714B-9BB0-C2B2726CD3E1}" presName="parentTextArrow" presStyleLbl="node1" presStyleIdx="7" presStyleCnt="9"/>
      <dgm:spPr/>
      <dgm:t>
        <a:bodyPr/>
        <a:lstStyle/>
        <a:p>
          <a:endParaRPr lang="en-US"/>
        </a:p>
      </dgm:t>
    </dgm:pt>
    <dgm:pt modelId="{1447AF3E-E6DA-5D45-8B21-A21A1207AEB5}" type="pres">
      <dgm:prSet presAssocID="{882EB0D7-7DF2-6140-B95A-892D51B1544B}" presName="sp" presStyleCnt="0"/>
      <dgm:spPr/>
    </dgm:pt>
    <dgm:pt modelId="{56CB6B94-7E70-C043-ADBF-B3C931176F34}" type="pres">
      <dgm:prSet presAssocID="{E6A2FABE-CA65-FF46-827D-F94953C1F6DD}" presName="arrowAndChildren" presStyleCnt="0"/>
      <dgm:spPr/>
    </dgm:pt>
    <dgm:pt modelId="{0F6727B6-DD01-E94D-A473-7A95C2277833}" type="pres">
      <dgm:prSet presAssocID="{E6A2FABE-CA65-FF46-827D-F94953C1F6DD}" presName="parentTextArrow" presStyleLbl="node1" presStyleIdx="8" presStyleCnt="9"/>
      <dgm:spPr/>
      <dgm:t>
        <a:bodyPr/>
        <a:lstStyle/>
        <a:p>
          <a:endParaRPr lang="en-US"/>
        </a:p>
      </dgm:t>
    </dgm:pt>
  </dgm:ptLst>
  <dgm:cxnLst>
    <dgm:cxn modelId="{8BC89E63-F6E8-A046-BFDC-56FDEA80C02C}" type="presOf" srcId="{F7CF5AB1-071E-E84C-B329-5536FFDCB271}" destId="{7AE1C772-9DBB-6441-BE15-0E1D3D6FE59C}" srcOrd="0" destOrd="0" presId="urn:microsoft.com/office/officeart/2005/8/layout/process4"/>
    <dgm:cxn modelId="{DC5158BF-B191-FD4D-AC9E-7D775DB0FC0C}" type="presOf" srcId="{E6A2FABE-CA65-FF46-827D-F94953C1F6DD}" destId="{0F6727B6-DD01-E94D-A473-7A95C2277833}" srcOrd="0" destOrd="0" presId="urn:microsoft.com/office/officeart/2005/8/layout/process4"/>
    <dgm:cxn modelId="{43EEE107-D210-DA4C-A69A-B0B6A062FD95}" type="presOf" srcId="{0D15FB73-0BBB-714B-9BB0-C2B2726CD3E1}" destId="{8E8E96C2-4F36-1749-BDB3-46131329B4B5}" srcOrd="0" destOrd="0" presId="urn:microsoft.com/office/officeart/2005/8/layout/process4"/>
    <dgm:cxn modelId="{A37394B4-6A17-0D44-9B34-3A3A9B85B251}" srcId="{6874B277-C05A-F04C-81F1-AFE82E7C694D}" destId="{AAECF816-E805-754C-9D44-383350129CB4}" srcOrd="7" destOrd="0" parTransId="{2B05313B-C6F0-4142-892D-F95E9FF44698}" sibTransId="{462D0BCD-7AB9-3F41-8CD3-36E39FF6E7C2}"/>
    <dgm:cxn modelId="{00C63BDD-6812-B541-83A0-C524778A2A33}" srcId="{6874B277-C05A-F04C-81F1-AFE82E7C694D}" destId="{7B490873-3F8C-6C47-BCCE-B410429C0291}" srcOrd="2" destOrd="0" parTransId="{A6001A36-4E94-404D-BE9C-3F83BAB95158}" sibTransId="{A2C4A343-66AA-C241-855D-24C153D727C0}"/>
    <dgm:cxn modelId="{ED163E0A-2858-8B44-B69F-81BCF5B22047}" type="presOf" srcId="{7A703120-5E94-4E43-AFCE-8826D79E0752}" destId="{6CF617F3-BDBA-D747-8539-E57CDB546D4C}" srcOrd="0" destOrd="0" presId="urn:microsoft.com/office/officeart/2005/8/layout/process4"/>
    <dgm:cxn modelId="{EEE5705F-A4DA-924C-9E1E-0F6636096851}" srcId="{6874B277-C05A-F04C-81F1-AFE82E7C694D}" destId="{9EEDC6EE-0E75-AD42-9AD4-6A3E98423EF6}" srcOrd="8" destOrd="0" parTransId="{B18F3A01-B443-5F43-AE30-C485E3C7DEFD}" sibTransId="{CF272826-2EE2-284F-82CE-80D2F54D06A1}"/>
    <dgm:cxn modelId="{5E039317-4D49-3442-8088-1D30146E4395}" type="presOf" srcId="{9EEDC6EE-0E75-AD42-9AD4-6A3E98423EF6}" destId="{9C8D402F-1368-C044-A738-2DA9F17F3CC6}" srcOrd="0" destOrd="0" presId="urn:microsoft.com/office/officeart/2005/8/layout/process4"/>
    <dgm:cxn modelId="{2A28F731-37DF-AD41-905B-B8DB1D245778}" srcId="{6874B277-C05A-F04C-81F1-AFE82E7C694D}" destId="{E6A2FABE-CA65-FF46-827D-F94953C1F6DD}" srcOrd="0" destOrd="0" parTransId="{2413BF35-2EF3-9047-AA3F-BE5902002ED6}" sibTransId="{882EB0D7-7DF2-6140-B95A-892D51B1544B}"/>
    <dgm:cxn modelId="{FE2F71F4-E073-B046-892B-5C2C7910F623}" srcId="{6874B277-C05A-F04C-81F1-AFE82E7C694D}" destId="{3D3E9305-B39C-9E47-8B0E-704DE21276A2}" srcOrd="6" destOrd="0" parTransId="{A9B374A5-7135-8946-82F1-B740DB02A802}" sibTransId="{014EA806-C7AA-534D-B230-34AA4BA39074}"/>
    <dgm:cxn modelId="{8029E182-EB9C-EA4D-95FA-41926A8ADE8C}" srcId="{6874B277-C05A-F04C-81F1-AFE82E7C694D}" destId="{F7CF5AB1-071E-E84C-B329-5536FFDCB271}" srcOrd="5" destOrd="0" parTransId="{36F80118-D772-0B4D-A376-7A5C21BB1E28}" sibTransId="{F0E78D73-4682-9E4A-A3C1-F2253996F6DD}"/>
    <dgm:cxn modelId="{9C909726-015B-1B40-B29F-BB37A982D30C}" type="presOf" srcId="{3D3E9305-B39C-9E47-8B0E-704DE21276A2}" destId="{0BF3E98C-8570-8B42-AC81-4CC700DE9808}" srcOrd="0" destOrd="0" presId="urn:microsoft.com/office/officeart/2005/8/layout/process4"/>
    <dgm:cxn modelId="{B8CA9681-CB94-D14B-A64D-344B5B87E4C2}" type="presOf" srcId="{7B490873-3F8C-6C47-BCCE-B410429C0291}" destId="{8861396F-4F80-1949-97A7-CA9286FE350B}" srcOrd="0" destOrd="0" presId="urn:microsoft.com/office/officeart/2005/8/layout/process4"/>
    <dgm:cxn modelId="{55CBBF3D-C657-A549-98E8-E82AFB6E9BEF}" srcId="{6874B277-C05A-F04C-81F1-AFE82E7C694D}" destId="{6B03903D-2083-194D-BF86-7D5912BBB1D7}" srcOrd="4" destOrd="0" parTransId="{85E6419A-A412-6D45-A2EC-AC1C412B286A}" sibTransId="{5D376323-504A-C340-8959-D874555C3DC1}"/>
    <dgm:cxn modelId="{9920B572-0197-974D-9448-658D12067EA4}" type="presOf" srcId="{AAECF816-E805-754C-9D44-383350129CB4}" destId="{7B12BA32-5DB0-C047-A0D4-1650BF6FB212}" srcOrd="0" destOrd="0" presId="urn:microsoft.com/office/officeart/2005/8/layout/process4"/>
    <dgm:cxn modelId="{902C4D6F-1B73-9947-90AB-C992031C52E9}" type="presOf" srcId="{6874B277-C05A-F04C-81F1-AFE82E7C694D}" destId="{B7F0B060-9CB7-7E41-B723-A4CFD981EC89}" srcOrd="0" destOrd="0" presId="urn:microsoft.com/office/officeart/2005/8/layout/process4"/>
    <dgm:cxn modelId="{D43D05D8-A8AF-9547-9E59-27C21CF6D3E8}" srcId="{6874B277-C05A-F04C-81F1-AFE82E7C694D}" destId="{7A703120-5E94-4E43-AFCE-8826D79E0752}" srcOrd="3" destOrd="0" parTransId="{0040CADA-ECD6-1242-9279-F53B42892525}" sibTransId="{F4637A65-98E0-094D-B4FC-616888A7C479}"/>
    <dgm:cxn modelId="{D85CBACE-F6DC-2847-A9EC-4545A0EAD8EA}" type="presOf" srcId="{6B03903D-2083-194D-BF86-7D5912BBB1D7}" destId="{9BE3E724-A622-1F42-8344-499FE3CB1213}" srcOrd="0" destOrd="0" presId="urn:microsoft.com/office/officeart/2005/8/layout/process4"/>
    <dgm:cxn modelId="{697F501B-DB98-3743-9895-212971610050}" srcId="{6874B277-C05A-F04C-81F1-AFE82E7C694D}" destId="{0D15FB73-0BBB-714B-9BB0-C2B2726CD3E1}" srcOrd="1" destOrd="0" parTransId="{E7CB6CB2-8AB0-0145-A0AB-6D20EAD10602}" sibTransId="{2C5CF12D-E515-574D-BAB8-DA757FC1B314}"/>
    <dgm:cxn modelId="{D1534839-E66A-B94B-9217-35BF36D07457}" type="presParOf" srcId="{B7F0B060-9CB7-7E41-B723-A4CFD981EC89}" destId="{B0D0E4A9-CEEB-6746-9751-6C5AC61544C0}" srcOrd="0" destOrd="0" presId="urn:microsoft.com/office/officeart/2005/8/layout/process4"/>
    <dgm:cxn modelId="{F8094D72-BD93-6949-822D-29B1AD1B9142}" type="presParOf" srcId="{B0D0E4A9-CEEB-6746-9751-6C5AC61544C0}" destId="{9C8D402F-1368-C044-A738-2DA9F17F3CC6}" srcOrd="0" destOrd="0" presId="urn:microsoft.com/office/officeart/2005/8/layout/process4"/>
    <dgm:cxn modelId="{D95827A0-413A-FE41-BB63-7D1D2138E83A}" type="presParOf" srcId="{B7F0B060-9CB7-7E41-B723-A4CFD981EC89}" destId="{71A0E934-7612-6845-8F99-DAFB9FA1977C}" srcOrd="1" destOrd="0" presId="urn:microsoft.com/office/officeart/2005/8/layout/process4"/>
    <dgm:cxn modelId="{4310CD75-EB47-FE47-AD6D-93C14B8E2055}" type="presParOf" srcId="{B7F0B060-9CB7-7E41-B723-A4CFD981EC89}" destId="{AEACEC9F-8E0C-314B-846C-60AB9667B250}" srcOrd="2" destOrd="0" presId="urn:microsoft.com/office/officeart/2005/8/layout/process4"/>
    <dgm:cxn modelId="{537E6300-D878-B646-97DB-40546D7119A6}" type="presParOf" srcId="{AEACEC9F-8E0C-314B-846C-60AB9667B250}" destId="{7B12BA32-5DB0-C047-A0D4-1650BF6FB212}" srcOrd="0" destOrd="0" presId="urn:microsoft.com/office/officeart/2005/8/layout/process4"/>
    <dgm:cxn modelId="{0D54EFE9-A982-A54F-84B9-BA0425A2B4DF}" type="presParOf" srcId="{B7F0B060-9CB7-7E41-B723-A4CFD981EC89}" destId="{8E0656CC-EAD5-064F-B087-AAD2461BB8B3}" srcOrd="3" destOrd="0" presId="urn:microsoft.com/office/officeart/2005/8/layout/process4"/>
    <dgm:cxn modelId="{2AEA3A74-0810-0A49-B750-1DA3D043EE2C}" type="presParOf" srcId="{B7F0B060-9CB7-7E41-B723-A4CFD981EC89}" destId="{8D394CE5-702C-124D-8669-24721F7FC071}" srcOrd="4" destOrd="0" presId="urn:microsoft.com/office/officeart/2005/8/layout/process4"/>
    <dgm:cxn modelId="{DA7C4EF9-F040-AA45-A31A-454E38A5ED58}" type="presParOf" srcId="{8D394CE5-702C-124D-8669-24721F7FC071}" destId="{0BF3E98C-8570-8B42-AC81-4CC700DE9808}" srcOrd="0" destOrd="0" presId="urn:microsoft.com/office/officeart/2005/8/layout/process4"/>
    <dgm:cxn modelId="{AA9D3C9B-3151-1740-AF58-6B4239BF3ED0}" type="presParOf" srcId="{B7F0B060-9CB7-7E41-B723-A4CFD981EC89}" destId="{965CCB3D-734A-E140-9CC4-28A7D8FC2BB1}" srcOrd="5" destOrd="0" presId="urn:microsoft.com/office/officeart/2005/8/layout/process4"/>
    <dgm:cxn modelId="{C4EDB91B-F55D-734C-85DF-FEBCEE5EF1F6}" type="presParOf" srcId="{B7F0B060-9CB7-7E41-B723-A4CFD981EC89}" destId="{06147846-209D-B742-B056-CDEABBF24055}" srcOrd="6" destOrd="0" presId="urn:microsoft.com/office/officeart/2005/8/layout/process4"/>
    <dgm:cxn modelId="{82F8D2E0-11E1-3E4A-9C00-0A326931FE71}" type="presParOf" srcId="{06147846-209D-B742-B056-CDEABBF24055}" destId="{7AE1C772-9DBB-6441-BE15-0E1D3D6FE59C}" srcOrd="0" destOrd="0" presId="urn:microsoft.com/office/officeart/2005/8/layout/process4"/>
    <dgm:cxn modelId="{6488A026-708A-614E-BA72-2053DD68E1C9}" type="presParOf" srcId="{B7F0B060-9CB7-7E41-B723-A4CFD981EC89}" destId="{979A61D6-0C81-FE40-A5AE-EED2D9248FDA}" srcOrd="7" destOrd="0" presId="urn:microsoft.com/office/officeart/2005/8/layout/process4"/>
    <dgm:cxn modelId="{41668074-883E-D34D-9FC5-5A3A967CA6BD}" type="presParOf" srcId="{B7F0B060-9CB7-7E41-B723-A4CFD981EC89}" destId="{71F1C9E9-2347-E547-849F-4421607881AC}" srcOrd="8" destOrd="0" presId="urn:microsoft.com/office/officeart/2005/8/layout/process4"/>
    <dgm:cxn modelId="{FCC1BAF1-7BCC-6341-8E61-D00C2BC90378}" type="presParOf" srcId="{71F1C9E9-2347-E547-849F-4421607881AC}" destId="{9BE3E724-A622-1F42-8344-499FE3CB1213}" srcOrd="0" destOrd="0" presId="urn:microsoft.com/office/officeart/2005/8/layout/process4"/>
    <dgm:cxn modelId="{545186FE-BA5B-9E48-BBFD-E3B056883012}" type="presParOf" srcId="{B7F0B060-9CB7-7E41-B723-A4CFD981EC89}" destId="{C493CD63-1571-9E43-BF69-41F258302629}" srcOrd="9" destOrd="0" presId="urn:microsoft.com/office/officeart/2005/8/layout/process4"/>
    <dgm:cxn modelId="{6D6656BF-BB3C-2445-A3A4-C18A1C795FBC}" type="presParOf" srcId="{B7F0B060-9CB7-7E41-B723-A4CFD981EC89}" destId="{97001315-234F-A54F-AC68-B6F97AD7D208}" srcOrd="10" destOrd="0" presId="urn:microsoft.com/office/officeart/2005/8/layout/process4"/>
    <dgm:cxn modelId="{67BA21E0-E1C9-EC4F-8970-8100359308D9}" type="presParOf" srcId="{97001315-234F-A54F-AC68-B6F97AD7D208}" destId="{6CF617F3-BDBA-D747-8539-E57CDB546D4C}" srcOrd="0" destOrd="0" presId="urn:microsoft.com/office/officeart/2005/8/layout/process4"/>
    <dgm:cxn modelId="{5A75C639-73B5-7C4A-9DEA-D5899FA68EF9}" type="presParOf" srcId="{B7F0B060-9CB7-7E41-B723-A4CFD981EC89}" destId="{168654CF-17DC-EB42-A308-BCC6A9B24CEA}" srcOrd="11" destOrd="0" presId="urn:microsoft.com/office/officeart/2005/8/layout/process4"/>
    <dgm:cxn modelId="{4F7DCEB8-3C26-1C44-93A5-22DAA00B4A3B}" type="presParOf" srcId="{B7F0B060-9CB7-7E41-B723-A4CFD981EC89}" destId="{73505428-7FB4-9445-A8EC-9E53F8051833}" srcOrd="12" destOrd="0" presId="urn:microsoft.com/office/officeart/2005/8/layout/process4"/>
    <dgm:cxn modelId="{A87B3CA8-ABCA-114A-94D7-F05B39B97A83}" type="presParOf" srcId="{73505428-7FB4-9445-A8EC-9E53F8051833}" destId="{8861396F-4F80-1949-97A7-CA9286FE350B}" srcOrd="0" destOrd="0" presId="urn:microsoft.com/office/officeart/2005/8/layout/process4"/>
    <dgm:cxn modelId="{F3B8A80B-E2F1-224E-A231-94A617322C20}" type="presParOf" srcId="{B7F0B060-9CB7-7E41-B723-A4CFD981EC89}" destId="{B7612272-CD93-E04E-AC1D-B68F207428B7}" srcOrd="13" destOrd="0" presId="urn:microsoft.com/office/officeart/2005/8/layout/process4"/>
    <dgm:cxn modelId="{03213E72-7B01-C947-A1BB-105D0C956FD5}" type="presParOf" srcId="{B7F0B060-9CB7-7E41-B723-A4CFD981EC89}" destId="{86CB7E37-0270-FA45-8B24-A03586F19ACE}" srcOrd="14" destOrd="0" presId="urn:microsoft.com/office/officeart/2005/8/layout/process4"/>
    <dgm:cxn modelId="{4ADAC668-28A0-7D4F-804A-FABF61DC6251}" type="presParOf" srcId="{86CB7E37-0270-FA45-8B24-A03586F19ACE}" destId="{8E8E96C2-4F36-1749-BDB3-46131329B4B5}" srcOrd="0" destOrd="0" presId="urn:microsoft.com/office/officeart/2005/8/layout/process4"/>
    <dgm:cxn modelId="{8DD3A36E-4D71-E24B-A9D6-4DE22BD1B959}" type="presParOf" srcId="{B7F0B060-9CB7-7E41-B723-A4CFD981EC89}" destId="{1447AF3E-E6DA-5D45-8B21-A21A1207AEB5}" srcOrd="15" destOrd="0" presId="urn:microsoft.com/office/officeart/2005/8/layout/process4"/>
    <dgm:cxn modelId="{51A8DBC7-C346-AB4F-ABE3-D4AAB52D4378}" type="presParOf" srcId="{B7F0B060-9CB7-7E41-B723-A4CFD981EC89}" destId="{56CB6B94-7E70-C043-ADBF-B3C931176F34}" srcOrd="16" destOrd="0" presId="urn:microsoft.com/office/officeart/2005/8/layout/process4"/>
    <dgm:cxn modelId="{E635551A-3E08-354D-A0E4-B713B7953373}" type="presParOf" srcId="{56CB6B94-7E70-C043-ADBF-B3C931176F34}" destId="{0F6727B6-DD01-E94D-A473-7A95C227783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74B277-C05A-F04C-81F1-AFE82E7C694D}" type="doc">
      <dgm:prSet loTypeId="urn:microsoft.com/office/officeart/2005/8/layout/process4" loCatId="process" qsTypeId="urn:microsoft.com/office/officeart/2005/8/quickstyle/3D6" qsCatId="3D" csTypeId="urn:microsoft.com/office/officeart/2005/8/colors/colorful1#20" csCatId="colorful" phldr="1"/>
      <dgm:spPr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</dgm:spPr>
      <dgm:t>
        <a:bodyPr/>
        <a:lstStyle/>
        <a:p>
          <a:endParaRPr lang="en-US"/>
        </a:p>
      </dgm:t>
    </dgm:pt>
    <dgm:pt modelId="{6B03903D-2083-194D-BF86-7D5912BBB1D7}">
      <dgm:prSet phldrT="[Text]"/>
      <dgm:spPr>
        <a:solidFill>
          <a:schemeClr val="bg1">
            <a:lumMod val="85000"/>
            <a:lumOff val="15000"/>
          </a:schemeClr>
        </a:solidFill>
        <a:effectLst/>
        <a:sp3d prstMaterial="plastic">
          <a:bevelT w="50800" h="50800"/>
          <a:bevelB w="50800" h="50800"/>
        </a:sp3d>
      </dgm:spPr>
      <dgm:t>
        <a:bodyPr/>
        <a:lstStyle/>
        <a:p>
          <a:r>
            <a:rPr lang="en-US" b="1" dirty="0" err="1" smtClean="0">
              <a:latin typeface="Courier"/>
              <a:cs typeface="Courier"/>
            </a:rPr>
            <a:t>lib.o</a:t>
          </a:r>
          <a:endParaRPr lang="en-US" b="1" dirty="0">
            <a:latin typeface="Courier"/>
            <a:cs typeface="Courier"/>
          </a:endParaRPr>
        </a:p>
      </dgm:t>
    </dgm:pt>
    <dgm:pt modelId="{85E6419A-A412-6D45-A2EC-AC1C412B286A}" type="parTrans" cxnId="{55CBBF3D-C657-A549-98E8-E82AFB6E9BEF}">
      <dgm:prSet/>
      <dgm:spPr/>
      <dgm:t>
        <a:bodyPr/>
        <a:lstStyle/>
        <a:p>
          <a:endParaRPr lang="en-US"/>
        </a:p>
      </dgm:t>
    </dgm:pt>
    <dgm:pt modelId="{5D376323-504A-C340-8959-D874555C3DC1}" type="sibTrans" cxnId="{55CBBF3D-C657-A549-98E8-E82AFB6E9BEF}">
      <dgm:prSet/>
      <dgm:spPr/>
      <dgm:t>
        <a:bodyPr/>
        <a:lstStyle/>
        <a:p>
          <a:endParaRPr lang="en-US"/>
        </a:p>
      </dgm:t>
    </dgm:pt>
    <dgm:pt modelId="{B7F0B060-9CB7-7E41-B723-A4CFD981EC89}" type="pres">
      <dgm:prSet presAssocID="{6874B277-C05A-F04C-81F1-AFE82E7C69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650F80-DA51-1045-90D9-0B85668D54A1}" type="pres">
      <dgm:prSet presAssocID="{6B03903D-2083-194D-BF86-7D5912BBB1D7}" presName="boxAndChildren" presStyleCnt="0"/>
      <dgm:spPr/>
    </dgm:pt>
    <dgm:pt modelId="{E469AF61-9493-3B46-82D0-8B07D495B049}" type="pres">
      <dgm:prSet presAssocID="{6B03903D-2083-194D-BF86-7D5912BBB1D7}" presName="parentTextBox" presStyleLbl="node1" presStyleIdx="0" presStyleCnt="1"/>
      <dgm:spPr>
        <a:prstGeom prst="left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55CBBF3D-C657-A549-98E8-E82AFB6E9BEF}" srcId="{6874B277-C05A-F04C-81F1-AFE82E7C694D}" destId="{6B03903D-2083-194D-BF86-7D5912BBB1D7}" srcOrd="0" destOrd="0" parTransId="{85E6419A-A412-6D45-A2EC-AC1C412B286A}" sibTransId="{5D376323-504A-C340-8959-D874555C3DC1}"/>
    <dgm:cxn modelId="{7E1D6BE5-237F-4945-BD44-4B8998DCE8F4}" type="presOf" srcId="{6B03903D-2083-194D-BF86-7D5912BBB1D7}" destId="{E469AF61-9493-3B46-82D0-8B07D495B049}" srcOrd="0" destOrd="0" presId="urn:microsoft.com/office/officeart/2005/8/layout/process4"/>
    <dgm:cxn modelId="{E7B4327B-F1BA-B44B-8816-EABD0CB97091}" type="presOf" srcId="{6874B277-C05A-F04C-81F1-AFE82E7C694D}" destId="{B7F0B060-9CB7-7E41-B723-A4CFD981EC89}" srcOrd="0" destOrd="0" presId="urn:microsoft.com/office/officeart/2005/8/layout/process4"/>
    <dgm:cxn modelId="{281721B8-7109-3742-A4B3-960B579B7FD8}" type="presParOf" srcId="{B7F0B060-9CB7-7E41-B723-A4CFD981EC89}" destId="{D8650F80-DA51-1045-90D9-0B85668D54A1}" srcOrd="0" destOrd="0" presId="urn:microsoft.com/office/officeart/2005/8/layout/process4"/>
    <dgm:cxn modelId="{E5295525-DA5F-4F46-B1A8-F246D95D1BC5}" type="presParOf" srcId="{D8650F80-DA51-1045-90D9-0B85668D54A1}" destId="{E469AF61-9493-3B46-82D0-8B07D495B049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07CBE-9804-AA4C-98A7-3E0FBB233CC8}">
      <dsp:nvSpPr>
        <dsp:cNvPr id="0" name=""/>
        <dsp:cNvSpPr/>
      </dsp:nvSpPr>
      <dsp:spPr>
        <a:xfrm>
          <a:off x="0" y="1502364"/>
          <a:ext cx="6096000" cy="985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18 VAG Rounded Bold   07390"/>
              <a:cs typeface="18 vag rounded bold"/>
            </a:rPr>
            <a:t>Python interpreter</a:t>
          </a:r>
          <a:endParaRPr lang="en-US" sz="3400" kern="1200" dirty="0">
            <a:latin typeface="18 VAG Rounded Bold   07390"/>
            <a:cs typeface="18 vag rounded bold"/>
          </a:endParaRPr>
        </a:p>
      </dsp:txBody>
      <dsp:txXfrm>
        <a:off x="0" y="1502364"/>
        <a:ext cx="6096000" cy="985713"/>
      </dsp:txXfrm>
    </dsp:sp>
    <dsp:sp modelId="{0F6727B6-DD01-E94D-A473-7A95C2277833}">
      <dsp:nvSpPr>
        <dsp:cNvPr id="0" name=""/>
        <dsp:cNvSpPr/>
      </dsp:nvSpPr>
      <dsp:spPr>
        <a:xfrm rot="10800000">
          <a:off x="0" y="1122"/>
          <a:ext cx="6096000" cy="1516027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latin typeface="18 VAG Rounded Bold   07390"/>
              <a:cs typeface="07390"/>
            </a:rPr>
            <a:t>Python program: </a:t>
          </a:r>
          <a:r>
            <a:rPr lang="en-US" sz="3400" b="1" kern="1200" dirty="0" err="1" smtClean="0">
              <a:latin typeface="Courier"/>
              <a:cs typeface="Courier"/>
            </a:rPr>
            <a:t>foo.py</a:t>
          </a:r>
          <a:endParaRPr lang="en-US" sz="3400" b="1" kern="1200" dirty="0">
            <a:latin typeface="Courier"/>
            <a:cs typeface="Courier"/>
          </a:endParaRPr>
        </a:p>
      </dsp:txBody>
      <dsp:txXfrm rot="10800000">
        <a:off x="0" y="1122"/>
        <a:ext cx="6096000" cy="9850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4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bg2"/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>
              <a:latin typeface="Courier"/>
              <a:cs typeface="Courier"/>
            </a:rPr>
            <a:t>lib.o</a:t>
          </a:r>
          <a:endParaRPr lang="en-US" sz="1900" b="1" kern="1200" dirty="0">
            <a:latin typeface="Courier"/>
            <a:cs typeface="Courier"/>
          </a:endParaRPr>
        </a:p>
      </dsp:txBody>
      <dsp:txXfrm>
        <a:off x="533751" y="0"/>
        <a:ext cx="990249" cy="609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D402F-1368-C044-A738-2DA9F17F3CC6}">
      <dsp:nvSpPr>
        <dsp:cNvPr id="0" name=""/>
        <dsp:cNvSpPr/>
      </dsp:nvSpPr>
      <dsp:spPr>
        <a:xfrm>
          <a:off x="0" y="6054536"/>
          <a:ext cx="4114800" cy="496769"/>
        </a:xfrm>
        <a:prstGeom prst="rec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Memory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>
        <a:off x="0" y="6054536"/>
        <a:ext cx="4114800" cy="496769"/>
      </dsp:txXfrm>
    </dsp:sp>
    <dsp:sp modelId="{7B12BA32-5DB0-C047-A0D4-1650BF6FB212}">
      <dsp:nvSpPr>
        <dsp:cNvPr id="0" name=""/>
        <dsp:cNvSpPr/>
      </dsp:nvSpPr>
      <dsp:spPr>
        <a:xfrm rot="10800000">
          <a:off x="0" y="5297955"/>
          <a:ext cx="4114800" cy="764031"/>
        </a:xfrm>
        <a:prstGeom prst="upArrowCallout">
          <a:avLst/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Loader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5297955"/>
        <a:ext cx="4114800" cy="496444"/>
      </dsp:txXfrm>
    </dsp:sp>
    <dsp:sp modelId="{0BF3E98C-8570-8B42-AC81-4CC700DE9808}">
      <dsp:nvSpPr>
        <dsp:cNvPr id="0" name=""/>
        <dsp:cNvSpPr/>
      </dsp:nvSpPr>
      <dsp:spPr>
        <a:xfrm rot="10800000">
          <a:off x="0" y="4541375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Executable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pgm</a:t>
          </a:r>
          <a:r>
            <a:rPr lang="en-US" sz="1700" kern="1200" dirty="0" smtClean="0">
              <a:latin typeface="18 VAG Rounded Bold   07390"/>
              <a:cs typeface="18 vag rounded bold"/>
            </a:rPr>
            <a:t>): </a:t>
          </a:r>
          <a:r>
            <a:rPr lang="en-US" sz="1700" b="1" kern="1200" dirty="0" err="1" smtClean="0">
              <a:latin typeface="Courier"/>
              <a:cs typeface="Courier"/>
            </a:rPr>
            <a:t>a.out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4541375"/>
        <a:ext cx="4114800" cy="496444"/>
      </dsp:txXfrm>
    </dsp:sp>
    <dsp:sp modelId="{7AE1C772-9DBB-6441-BE15-0E1D3D6FE59C}">
      <dsp:nvSpPr>
        <dsp:cNvPr id="0" name=""/>
        <dsp:cNvSpPr/>
      </dsp:nvSpPr>
      <dsp:spPr>
        <a:xfrm rot="10800000">
          <a:off x="0" y="3784795"/>
          <a:ext cx="4114800" cy="764031"/>
        </a:xfrm>
        <a:prstGeom prst="upArrowCallout">
          <a:avLst/>
        </a:prstGeom>
        <a:solidFill>
          <a:schemeClr val="accent6"/>
        </a:solidFill>
        <a:ln>
          <a:noFill/>
        </a:ln>
        <a:effectLst>
          <a:glow rad="101600">
            <a:schemeClr val="accent6">
              <a:alpha val="75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Linker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3784795"/>
        <a:ext cx="4114800" cy="496444"/>
      </dsp:txXfrm>
    </dsp:sp>
    <dsp:sp modelId="{9BE3E724-A622-1F42-8344-499FE3CB1213}">
      <dsp:nvSpPr>
        <dsp:cNvPr id="0" name=""/>
        <dsp:cNvSpPr/>
      </dsp:nvSpPr>
      <dsp:spPr>
        <a:xfrm rot="10800000">
          <a:off x="0" y="3028215"/>
          <a:ext cx="4114800" cy="764031"/>
        </a:xfrm>
        <a:prstGeom prst="upArrowCallout">
          <a:avLst/>
        </a:prstGeom>
        <a:solidFill>
          <a:schemeClr val="bg2"/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Object (mach </a:t>
          </a:r>
          <a:r>
            <a:rPr lang="en-US" sz="1700" kern="1200" dirty="0" err="1" smtClean="0">
              <a:latin typeface="18 VAG Rounded Bold   07390"/>
              <a:cs typeface="18 vag rounded bold"/>
            </a:rPr>
            <a:t>lang</a:t>
          </a:r>
          <a:r>
            <a:rPr lang="en-US" sz="1700" kern="1200" dirty="0" smtClean="0">
              <a:latin typeface="18 VAG Rounded Bold   07390"/>
              <a:cs typeface="18 vag rounded bold"/>
            </a:rPr>
            <a:t> module): </a:t>
          </a:r>
          <a:r>
            <a:rPr lang="en-US" sz="1700" b="1" kern="1200" dirty="0" err="1" smtClean="0">
              <a:latin typeface="Courier"/>
              <a:cs typeface="Courier"/>
            </a:rPr>
            <a:t>foo.o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3028215"/>
        <a:ext cx="4114800" cy="496444"/>
      </dsp:txXfrm>
    </dsp:sp>
    <dsp:sp modelId="{6CF617F3-BDBA-D747-8539-E57CDB546D4C}">
      <dsp:nvSpPr>
        <dsp:cNvPr id="0" name=""/>
        <dsp:cNvSpPr/>
      </dsp:nvSpPr>
      <dsp:spPr>
        <a:xfrm rot="10800000">
          <a:off x="0" y="2271634"/>
          <a:ext cx="4114800" cy="764031"/>
        </a:xfrm>
        <a:prstGeom prst="upArrowCallout">
          <a:avLst/>
        </a:prstGeom>
        <a:solidFill>
          <a:schemeClr val="accent1"/>
        </a:solidFill>
        <a:ln>
          <a:noFill/>
        </a:ln>
        <a:effectLst>
          <a:glow rad="101600">
            <a:schemeClr val="accent1">
              <a:alpha val="75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2271634"/>
        <a:ext cx="4114800" cy="496444"/>
      </dsp:txXfrm>
    </dsp:sp>
    <dsp:sp modelId="{8861396F-4F80-1949-97A7-CA9286FE350B}">
      <dsp:nvSpPr>
        <dsp:cNvPr id="0" name=""/>
        <dsp:cNvSpPr/>
      </dsp:nvSpPr>
      <dsp:spPr>
        <a:xfrm rot="10800000">
          <a:off x="0" y="1515054"/>
          <a:ext cx="4114800" cy="764031"/>
        </a:xfrm>
        <a:prstGeom prst="upArrowCallou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Assembly program: </a:t>
          </a:r>
          <a:r>
            <a:rPr lang="en-US" sz="1700" b="1" kern="1200" dirty="0" err="1" smtClean="0">
              <a:latin typeface="Courier"/>
              <a:cs typeface="Courier"/>
            </a:rPr>
            <a:t>foo.s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515054"/>
        <a:ext cx="4114800" cy="496444"/>
      </dsp:txXfrm>
    </dsp:sp>
    <dsp:sp modelId="{8E8E96C2-4F36-1749-BDB3-46131329B4B5}">
      <dsp:nvSpPr>
        <dsp:cNvPr id="0" name=""/>
        <dsp:cNvSpPr/>
      </dsp:nvSpPr>
      <dsp:spPr>
        <a:xfrm rot="10800000">
          <a:off x="0" y="758474"/>
          <a:ext cx="4114800" cy="764031"/>
        </a:xfrm>
        <a:prstGeom prst="upArrowCallou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>
          <a:glow rad="101600">
            <a:schemeClr val="bg1">
              <a:lumMod val="85000"/>
              <a:lumOff val="15000"/>
              <a:alpha val="75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18 vag rounded bold"/>
            </a:rPr>
            <a:t>Compiler</a:t>
          </a:r>
          <a:endParaRPr lang="en-US" sz="1700" kern="1200" dirty="0">
            <a:latin typeface="18 VAG Rounded Bold   07390"/>
            <a:cs typeface="18 vag rounded bold"/>
          </a:endParaRPr>
        </a:p>
      </dsp:txBody>
      <dsp:txXfrm rot="10800000">
        <a:off x="0" y="758474"/>
        <a:ext cx="4114800" cy="496444"/>
      </dsp:txXfrm>
    </dsp:sp>
    <dsp:sp modelId="{0F6727B6-DD01-E94D-A473-7A95C2277833}">
      <dsp:nvSpPr>
        <dsp:cNvPr id="0" name=""/>
        <dsp:cNvSpPr/>
      </dsp:nvSpPr>
      <dsp:spPr>
        <a:xfrm rot="10800000">
          <a:off x="0" y="1894"/>
          <a:ext cx="4114800" cy="764031"/>
        </a:xfrm>
        <a:prstGeom prst="upArrowCallout">
          <a:avLst/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18 VAG Rounded Bold   07390"/>
              <a:cs typeface="07390"/>
            </a:rPr>
            <a:t>C program: </a:t>
          </a:r>
          <a:r>
            <a:rPr lang="en-US" sz="1700" b="1" kern="1200" dirty="0" err="1" smtClean="0">
              <a:latin typeface="Courier"/>
              <a:cs typeface="Courier"/>
            </a:rPr>
            <a:t>foo.c</a:t>
          </a:r>
          <a:endParaRPr lang="en-US" sz="1700" b="1" kern="1200" dirty="0">
            <a:latin typeface="Courier"/>
            <a:cs typeface="Courier"/>
          </a:endParaRPr>
        </a:p>
      </dsp:txBody>
      <dsp:txXfrm rot="10800000">
        <a:off x="0" y="1894"/>
        <a:ext cx="4114800" cy="496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9AF61-9493-3B46-82D0-8B07D495B049}">
      <dsp:nvSpPr>
        <dsp:cNvPr id="0" name=""/>
        <dsp:cNvSpPr/>
      </dsp:nvSpPr>
      <dsp:spPr>
        <a:xfrm>
          <a:off x="0" y="0"/>
          <a:ext cx="1524000" cy="609600"/>
        </a:xfrm>
        <a:prstGeom prst="leftArrowCallout">
          <a:avLst/>
        </a:prstGeom>
        <a:solidFill>
          <a:schemeClr val="bg2"/>
        </a:solidFill>
        <a:ln>
          <a:noFill/>
        </a:ln>
        <a:effectLst/>
        <a:scene3d>
          <a:camera prst="perspectiveFront" fov="5700000" zoom="92000">
            <a:rot lat="19536425" lon="20871123" rev="415955"/>
          </a:camera>
          <a:lightRig rig="balanced" dir="t">
            <a:rot lat="0" lon="0" rev="12700000"/>
          </a:lightRig>
        </a:scene3d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err="1" smtClean="0">
              <a:latin typeface="Courier"/>
              <a:cs typeface="Courier"/>
            </a:rPr>
            <a:t>lib.o</a:t>
          </a:r>
          <a:endParaRPr lang="en-US" sz="1900" b="1" kern="1200" dirty="0">
            <a:latin typeface="Courier"/>
            <a:cs typeface="Courier"/>
          </a:endParaRPr>
        </a:p>
      </dsp:txBody>
      <dsp:txXfrm>
        <a:off x="533751" y="0"/>
        <a:ext cx="990249" cy="609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62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595917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37931725" indent="-37474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1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6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603" y="3335494"/>
            <a:ext cx="8023418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15" tIns="46656" rIns="93315" bIns="4665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2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6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8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0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2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49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1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3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89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7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3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1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3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4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7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9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0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2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171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5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1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6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21000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8" tIns="45719" rIns="91438" bIns="45719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922588" y="450850"/>
            <a:ext cx="3498850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785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709" y="3339086"/>
            <a:ext cx="8023417" cy="31582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91815" tIns="45907" rIns="91815" bIns="45907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6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8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13063" y="450850"/>
            <a:ext cx="3500437" cy="26241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0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708" y="3335494"/>
            <a:ext cx="8021313" cy="31606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3757529E-B9E9-4D07-A8F2-BB09529B1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5DD7C601-209F-40D3-98BC-20DD7722D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96439EB9-D70F-48A7-BBA6-8132AA7C5D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5727700" cy="4746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48100" cy="213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86300" y="1143000"/>
            <a:ext cx="3848100" cy="213836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17296AFF-E97A-4074-8EFC-88FBCCD940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B4BF27AD-C49C-4753-9BED-CCFF787B30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990601"/>
            <a:ext cx="4038600" cy="53058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914400" y="6654800"/>
            <a:ext cx="4953000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="1">
                <a:solidFill>
                  <a:schemeClr val="tx1"/>
                </a:solidFill>
                <a:latin typeface="18 VAG Rounded Bold   07390"/>
              </a:rPr>
              <a:t>CS61C </a:t>
            </a:r>
            <a:r>
              <a:rPr lang="en-US" sz="1000" b="1">
                <a:solidFill>
                  <a:srgbClr val="FFFF00"/>
                </a:solidFill>
                <a:latin typeface="18 VAG Rounded Bold   07390"/>
              </a:rPr>
              <a:t>L12 Introduction to MIPS : Procedures II &amp; Logical</a:t>
            </a:r>
            <a:r>
              <a:rPr lang="en-US" sz="1000" b="1" baseline="0">
                <a:solidFill>
                  <a:srgbClr val="FFFF00"/>
                </a:solidFill>
                <a:latin typeface="18 VAG Rounded Bold   07390"/>
              </a:rPr>
              <a:t> Ops</a:t>
            </a:r>
            <a:r>
              <a:rPr lang="en-US" sz="1000" b="1">
                <a:solidFill>
                  <a:srgbClr val="FFFF00"/>
                </a:solidFill>
                <a:latin typeface="18 VAG Rounded Bold   07390"/>
              </a:rPr>
              <a:t> </a:t>
            </a:r>
            <a:r>
              <a:rPr lang="en-US" sz="1000" b="1">
                <a:solidFill>
                  <a:schemeClr val="tx1"/>
                </a:solidFill>
                <a:latin typeface="18 VAG Rounded Bold   07390"/>
              </a:rPr>
              <a:t>(</a:t>
            </a:r>
            <a:fld id="{A675322B-6B6F-8840-A2AB-2E8B2F733D1E}" type="slidenum">
              <a:rPr lang="en-US" sz="1000" b="1">
                <a:solidFill>
                  <a:schemeClr val="tx1"/>
                </a:solidFill>
                <a:latin typeface="18 VAG Rounded Bold   07390"/>
              </a:rPr>
              <a:pPr>
                <a:defRPr/>
              </a:pPr>
              <a:t>‹#›</a:t>
            </a:fld>
            <a:r>
              <a:rPr lang="en-US" sz="1000" b="1">
                <a:solidFill>
                  <a:schemeClr val="tx1"/>
                </a:solidFill>
                <a:latin typeface="18 VAG Rounded Bold   07390"/>
              </a:rPr>
              <a:t>)</a:t>
            </a: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7493000" y="6651625"/>
            <a:ext cx="1654175" cy="204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000" b="1">
                <a:solidFill>
                  <a:schemeClr val="tx1"/>
                </a:solidFill>
                <a:latin typeface="18 VAG Rounded Bold   07390"/>
              </a:rPr>
              <a:t>Garcia, Spring 2010 © UCB</a:t>
            </a:r>
          </a:p>
        </p:txBody>
      </p:sp>
      <p:pic>
        <p:nvPicPr>
          <p:cNvPr id="14" name="Picture 14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192838"/>
            <a:ext cx="8509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7456432A-154C-4E40-895D-64BA64933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54407C3D-B081-48CC-B1A5-7AD3CD21AF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0ABA5629-1446-4C33-BC73-B73CD3C3B3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DC155539-8C0D-4B78-9F60-8CEDDE9CEC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96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06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9693" y="1300308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1299" y="1395381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0613" y="1299332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9692" y="1300307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1298" y="1395380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0612" y="1299332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Helvetica" pitchFamily="-65" charset="0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fld id="{C3D42032-9C79-42F6-B9B6-45455687F8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57200" y="989012"/>
            <a:ext cx="8229600" cy="1588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4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192838"/>
            <a:ext cx="8509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72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b="0" kern="1200">
          <a:solidFill>
            <a:schemeClr val="tx1"/>
          </a:solidFill>
          <a:latin typeface="18 VAG Rounded Thin   55390"/>
          <a:ea typeface="ＭＳ Ｐゴシック" charset="-128"/>
          <a:cs typeface="ＭＳ Ｐゴシック" charset="-128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"/>
        <a:defRPr sz="2600" kern="1200">
          <a:solidFill>
            <a:srgbClr val="FFE39D"/>
          </a:solidFill>
          <a:latin typeface="18 VAG Rounded Light   02390"/>
          <a:ea typeface="ＭＳ Ｐゴシック" charset="-128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"/>
        <a:defRPr sz="2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18" charset="2"/>
        <a:buChar char=""/>
        <a:defRPr sz="22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diagramData" Target="../diagrams/data9.xml"/><Relationship Id="rId8" Type="http://schemas.openxmlformats.org/officeDocument/2006/relationships/diagramLayout" Target="../diagrams/layout9.xml"/><Relationship Id="rId9" Type="http://schemas.openxmlformats.org/officeDocument/2006/relationships/diagramQuickStyle" Target="../diagrams/quickStyle9.xml"/><Relationship Id="rId10" Type="http://schemas.openxmlformats.org/officeDocument/2006/relationships/diagramColors" Target="../diagrams/colors9.xml"/><Relationship Id="rId11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1.xml"/><Relationship Id="rId12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diagramData" Target="../diagrams/data11.xml"/><Relationship Id="rId9" Type="http://schemas.openxmlformats.org/officeDocument/2006/relationships/diagramLayout" Target="../diagrams/layout11.xml"/><Relationship Id="rId10" Type="http://schemas.openxmlformats.org/officeDocument/2006/relationships/diagramQuickStyle" Target="../diagrams/quickStyl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3.xml"/><Relationship Id="rId12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diagramData" Target="../diagrams/data3.xml"/><Relationship Id="rId9" Type="http://schemas.openxmlformats.org/officeDocument/2006/relationships/diagramLayout" Target="../diagrams/layout3.xml"/><Relationship Id="rId10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066800" y="2114650"/>
            <a:ext cx="7162800" cy="1207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 anchor="ctr">
            <a:prstTxWarp prst="textNoShape">
              <a:avLst/>
            </a:prstTxWarp>
            <a:spAutoFit/>
          </a:bodyPr>
          <a:lstStyle/>
          <a:p>
            <a:pPr algn="ctr">
              <a:lnSpc>
                <a:spcPct val="77000"/>
              </a:lnSpc>
            </a:pPr>
            <a:r>
              <a:rPr lang="en-US" sz="2800" b="1" dirty="0">
                <a:solidFill>
                  <a:schemeClr val="bg2"/>
                </a:solidFill>
                <a:latin typeface="Courier"/>
              </a:rPr>
              <a:t>inst.eecs.berkeley.edu/~cs61c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2"/>
                </a:solidFill>
              </a:rPr>
              <a:t/>
            </a:r>
            <a:br>
              <a:rPr lang="en-US" sz="3200" b="1" dirty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  <a:t> </a:t>
            </a:r>
            <a:br>
              <a:rPr lang="en-US" sz="3200" b="1" dirty="0" smtClean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3200" b="1" dirty="0">
              <a:solidFill>
                <a:schemeClr val="tx1"/>
              </a:solidFill>
              <a:latin typeface="18 VAG Rounded Bold   07390"/>
              <a:cs typeface="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038600" y="6096000"/>
            <a:ext cx="4751978" cy="47194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cs typeface=""/>
              </a:rPr>
              <a:t>UCB CS61C : Great Ideas in Computer Architecture</a:t>
            </a:r>
            <a:r>
              <a:rPr lang="en-US" sz="3600" dirty="0">
                <a:solidFill>
                  <a:schemeClr val="tx2"/>
                </a:solidFill>
                <a:cs typeface=""/>
              </a:rPr>
              <a:t/>
            </a:r>
            <a:br>
              <a:rPr lang="en-US" sz="3600" dirty="0">
                <a:solidFill>
                  <a:schemeClr val="tx2"/>
                </a:solidFill>
                <a:cs typeface="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18 VAG Rounded Bold   07390"/>
                <a:cs typeface=""/>
              </a:rPr>
              <a:t>Running a Program</a:t>
            </a:r>
            <a:br>
              <a:rPr lang="en-US" sz="3200" b="1" dirty="0">
                <a:latin typeface="18 VAG Rounded Bold   07390"/>
                <a:cs typeface=""/>
              </a:rPr>
            </a:br>
            <a:r>
              <a:rPr lang="en-US" sz="2800" b="1" dirty="0">
                <a:latin typeface="18 VAG Rounded Bold   07390"/>
                <a:cs typeface=""/>
              </a:rPr>
              <a:t>(Compiling, Assembling, Linking, Loading)</a:t>
            </a:r>
            <a:r>
              <a:rPr lang="en-US" sz="3200" b="1" dirty="0">
                <a:solidFill>
                  <a:schemeClr val="tx2"/>
                </a:solidFill>
                <a:latin typeface="18 VAG Rounded Bold   07390"/>
                <a:cs typeface=""/>
              </a:rPr>
              <a:t/>
            </a:r>
            <a:br>
              <a:rPr lang="en-US" sz="3200" b="1" dirty="0">
                <a:solidFill>
                  <a:schemeClr val="tx2"/>
                </a:solidFill>
                <a:latin typeface="18 VAG Rounded Bold   07390"/>
                <a:cs typeface=""/>
              </a:rPr>
            </a:b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graphicFrame>
        <p:nvGraphicFramePr>
          <p:cNvPr id="26" name="Diagram 25"/>
          <p:cNvGraphicFramePr/>
          <p:nvPr/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/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00800" y="1752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Bold   07390"/>
              </a:rPr>
              <a:t>CS164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18 VAG Rounded Bold   0739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559300"/>
          </a:xfrm>
        </p:spPr>
        <p:txBody>
          <a:bodyPr/>
          <a:lstStyle/>
          <a:p>
            <a:r>
              <a:rPr lang="en-US" dirty="0"/>
              <a:t>Input: Assembly Language Code (MAL)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>
                <a:latin typeface="Courier"/>
              </a:rPr>
              <a:t>foo.s</a:t>
            </a:r>
            <a:r>
              <a:rPr lang="en-US" dirty="0"/>
              <a:t> for MIPS)</a:t>
            </a:r>
          </a:p>
          <a:p>
            <a:r>
              <a:rPr lang="en-US" dirty="0"/>
              <a:t>Output: Object Code, information tables (TAL)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>
                <a:latin typeface="Courier"/>
              </a:rPr>
              <a:t>foo.o</a:t>
            </a:r>
            <a:r>
              <a:rPr lang="en-US" dirty="0"/>
              <a:t> for MIPS)</a:t>
            </a:r>
          </a:p>
          <a:p>
            <a:r>
              <a:rPr lang="en-US" dirty="0"/>
              <a:t>Reads and Uses </a:t>
            </a:r>
            <a:r>
              <a:rPr lang="en-US" dirty="0">
                <a:solidFill>
                  <a:schemeClr val="accent1"/>
                </a:solidFill>
              </a:rPr>
              <a:t>Directives</a:t>
            </a:r>
          </a:p>
          <a:p>
            <a:r>
              <a:rPr lang="en-US" dirty="0"/>
              <a:t>Replace </a:t>
            </a:r>
            <a:r>
              <a:rPr lang="en-US" dirty="0" err="1"/>
              <a:t>Pseudoinstructions</a:t>
            </a:r>
            <a:endParaRPr lang="en-US" dirty="0"/>
          </a:p>
          <a:p>
            <a:r>
              <a:rPr lang="en-US" dirty="0"/>
              <a:t>Produce Machine Language</a:t>
            </a:r>
          </a:p>
          <a:p>
            <a:r>
              <a:rPr lang="en-US" dirty="0"/>
              <a:t>Creates </a:t>
            </a:r>
            <a:r>
              <a:rPr lang="en-US" dirty="0">
                <a:solidFill>
                  <a:schemeClr val="accent1"/>
                </a:solidFill>
              </a:rPr>
              <a:t>Object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73675"/>
          </a:xfrm>
        </p:spPr>
        <p:txBody>
          <a:bodyPr/>
          <a:lstStyle/>
          <a:p>
            <a:r>
              <a:rPr lang="en-US" dirty="0"/>
              <a:t>Give directions to assembler, but do not produce machine instructions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.text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Subsequent items put in user text segment (machine code)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.data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Subsequent items put in user data segment (binary rep of data in source file)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globl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sym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declares </a:t>
            </a:r>
            <a:r>
              <a:rPr lang="en-US" dirty="0">
                <a:latin typeface="Courier"/>
              </a:rPr>
              <a:t>sym</a:t>
            </a:r>
            <a:r>
              <a:rPr lang="en-US" dirty="0"/>
              <a:t> global and can be referenced from other files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asciiz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str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Store the string </a:t>
            </a:r>
            <a:r>
              <a:rPr lang="en-US" b="1" dirty="0" err="1">
                <a:latin typeface="Courier"/>
              </a:rPr>
              <a:t>str</a:t>
            </a:r>
            <a:r>
              <a:rPr lang="en-US" dirty="0"/>
              <a:t> in memory and null-terminate it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"/>
              </a:rPr>
              <a:t>.word w1…</a:t>
            </a:r>
            <a:r>
              <a:rPr lang="en-US" b="1" dirty="0" err="1">
                <a:solidFill>
                  <a:schemeClr val="accent1"/>
                </a:solidFill>
                <a:latin typeface="Courier"/>
              </a:rPr>
              <a:t>wn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Store the </a:t>
            </a:r>
            <a:r>
              <a:rPr lang="en-US" i="1" dirty="0" err="1"/>
              <a:t>n</a:t>
            </a:r>
            <a:r>
              <a:rPr lang="en-US" dirty="0"/>
              <a:t> 32-bit quantities in successive memory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 (</a:t>
            </a:r>
            <a:r>
              <a:rPr lang="en-US" dirty="0" err="1" smtClean="0"/>
              <a:t>p</a:t>
            </a:r>
            <a:r>
              <a:rPr lang="en-US" dirty="0" smtClean="0"/>
              <a:t>. A-51.. A-53)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87950"/>
          </a:xfrm>
        </p:spPr>
        <p:txBody>
          <a:bodyPr/>
          <a:lstStyle/>
          <a:p>
            <a:pPr>
              <a:tabLst>
                <a:tab pos="4229100" algn="l"/>
              </a:tabLst>
            </a:pPr>
            <a:r>
              <a:rPr lang="en-US" sz="2800" dirty="0" err="1"/>
              <a:t>Asm</a:t>
            </a:r>
            <a:r>
              <a:rPr lang="en-US" sz="2800" dirty="0"/>
              <a:t>. treats convenient variations of machine language instructions as if real instructions</a:t>
            </a:r>
            <a:br>
              <a:rPr lang="en-US" sz="2800" dirty="0"/>
            </a:br>
            <a:r>
              <a:rPr lang="en-US" sz="2800" dirty="0"/>
              <a:t>Pseudo:	Real: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FF00"/>
                </a:solidFill>
                <a:latin typeface="Courier"/>
              </a:rPr>
              <a:t>subu</a:t>
            </a:r>
            <a:r>
              <a:rPr lang="en-US" sz="2400" b="1" dirty="0">
                <a:solidFill>
                  <a:srgbClr val="FFFF00"/>
                </a:solidFill>
                <a:latin typeface="Courier"/>
              </a:rPr>
              <a:t> $sp,$sp,32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addiu</a:t>
            </a:r>
            <a:r>
              <a:rPr lang="en-US" sz="2400" b="1" dirty="0">
                <a:latin typeface="Courier"/>
              </a:rPr>
              <a:t> $sp,$sp,-32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FF00"/>
                </a:solidFill>
                <a:latin typeface="Courier"/>
              </a:rPr>
              <a:t>sd</a:t>
            </a:r>
            <a:r>
              <a:rPr lang="en-US" sz="2400" b="1" dirty="0">
                <a:solidFill>
                  <a:srgbClr val="FFFF00"/>
                </a:solidFill>
                <a:latin typeface="Courier"/>
              </a:rPr>
              <a:t> $a0, 32($sp) 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sw</a:t>
            </a:r>
            <a:r>
              <a:rPr lang="en-US" sz="2400" b="1" dirty="0">
                <a:latin typeface="Courier"/>
              </a:rPr>
              <a:t> $a0, 32($sp)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sw</a:t>
            </a:r>
            <a:r>
              <a:rPr lang="en-US" sz="2400" b="1" dirty="0">
                <a:latin typeface="Courier"/>
              </a:rPr>
              <a:t> $a1, 36($sp)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FF00"/>
                </a:solidFill>
                <a:latin typeface="Courier"/>
              </a:rPr>
              <a:t>mul</a:t>
            </a:r>
            <a:r>
              <a:rPr lang="en-US" sz="2400" b="1" dirty="0">
                <a:solidFill>
                  <a:srgbClr val="FFFF00"/>
                </a:solidFill>
                <a:latin typeface="Courier"/>
              </a:rPr>
              <a:t> $t7,$t6,$t5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mul</a:t>
            </a:r>
            <a:r>
              <a:rPr lang="en-US" sz="2400" b="1" dirty="0">
                <a:latin typeface="Courier"/>
              </a:rPr>
              <a:t> $t6,$t5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mflo</a:t>
            </a:r>
            <a:r>
              <a:rPr lang="en-US" sz="2400" b="1" dirty="0">
                <a:latin typeface="Courier"/>
              </a:rPr>
              <a:t> $t7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FF00"/>
                </a:solidFill>
                <a:latin typeface="Courier"/>
              </a:rPr>
              <a:t>addu</a:t>
            </a:r>
            <a:r>
              <a:rPr lang="en-US" sz="2400" b="1" dirty="0">
                <a:solidFill>
                  <a:srgbClr val="FFFF00"/>
                </a:solidFill>
                <a:latin typeface="Courier"/>
              </a:rPr>
              <a:t> $t0,$t6,1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addiu</a:t>
            </a:r>
            <a:r>
              <a:rPr lang="en-US" sz="2400" b="1" dirty="0">
                <a:latin typeface="Courier"/>
              </a:rPr>
              <a:t> $t0,$t6,1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 err="1">
                <a:solidFill>
                  <a:srgbClr val="FFFF00"/>
                </a:solidFill>
                <a:latin typeface="Courier"/>
              </a:rPr>
              <a:t>ble</a:t>
            </a:r>
            <a:r>
              <a:rPr lang="en-US" sz="2400" b="1" dirty="0">
                <a:solidFill>
                  <a:srgbClr val="FFFF00"/>
                </a:solidFill>
                <a:latin typeface="Courier"/>
              </a:rPr>
              <a:t> $t0,100,loop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slti</a:t>
            </a:r>
            <a:r>
              <a:rPr lang="en-US" sz="2400" b="1" dirty="0">
                <a:latin typeface="Courier"/>
              </a:rPr>
              <a:t> $at,$t0,101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bne</a:t>
            </a:r>
            <a:r>
              <a:rPr lang="en-US" sz="2400" b="1" dirty="0">
                <a:latin typeface="Courier"/>
              </a:rPr>
              <a:t> $at,$0,loop</a:t>
            </a:r>
          </a:p>
          <a:p>
            <a:pPr>
              <a:buFont typeface="Times" pitchFamily="-65" charset="0"/>
              <a:buNone/>
              <a:tabLst>
                <a:tab pos="4229100" algn="l"/>
              </a:tabLst>
            </a:pPr>
            <a:r>
              <a:rPr lang="en-US" sz="2400" b="1" dirty="0">
                <a:latin typeface="Courier"/>
              </a:rPr>
              <a:t>	 </a:t>
            </a:r>
            <a:r>
              <a:rPr lang="en-US" sz="2400" b="1" dirty="0">
                <a:solidFill>
                  <a:srgbClr val="FFFF00"/>
                </a:solidFill>
                <a:latin typeface="Courier"/>
              </a:rPr>
              <a:t>la $a0, </a:t>
            </a:r>
            <a:r>
              <a:rPr lang="en-US" sz="2400" b="1" dirty="0" err="1">
                <a:solidFill>
                  <a:srgbClr val="FFFF00"/>
                </a:solidFill>
                <a:latin typeface="Courier"/>
              </a:rPr>
              <a:t>str</a:t>
            </a:r>
            <a:r>
              <a:rPr lang="en-US" sz="2400" b="1" dirty="0">
                <a:latin typeface="Courier"/>
              </a:rPr>
              <a:t>	</a:t>
            </a:r>
            <a:r>
              <a:rPr lang="en-US" sz="2400" b="1" dirty="0" err="1">
                <a:latin typeface="Courier"/>
              </a:rPr>
              <a:t>lui</a:t>
            </a:r>
            <a:r>
              <a:rPr lang="en-US" sz="2400" b="1" dirty="0">
                <a:latin typeface="Courier"/>
              </a:rPr>
              <a:t> $</a:t>
            </a:r>
            <a:r>
              <a:rPr lang="en-US" sz="2400" b="1" dirty="0" err="1">
                <a:latin typeface="Courier"/>
              </a:rPr>
              <a:t>at,left(str</a:t>
            </a:r>
            <a:r>
              <a:rPr lang="en-US" sz="2400" b="1" dirty="0">
                <a:latin typeface="Courier"/>
              </a:rPr>
              <a:t>)</a:t>
            </a:r>
            <a:br>
              <a:rPr lang="en-US" sz="2400" b="1" dirty="0">
                <a:latin typeface="Courier"/>
              </a:rPr>
            </a:br>
            <a:r>
              <a:rPr lang="en-US" sz="2400" b="1" dirty="0">
                <a:latin typeface="Courier"/>
              </a:rPr>
              <a:t> 	</a:t>
            </a:r>
            <a:r>
              <a:rPr lang="en-US" sz="2400" b="1" dirty="0" err="1">
                <a:latin typeface="Courier"/>
              </a:rPr>
              <a:t>ori</a:t>
            </a:r>
            <a:r>
              <a:rPr lang="en-US" sz="2400" b="1" dirty="0">
                <a:latin typeface="Courier"/>
              </a:rPr>
              <a:t> $a0,$at,right(str)</a:t>
            </a:r>
            <a:endParaRPr lang="en-US" sz="2000" b="1" dirty="0">
              <a:latin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Pseudoinstruction</a:t>
            </a:r>
            <a:r>
              <a:rPr lang="en-US" dirty="0" smtClean="0"/>
              <a:t> Replacement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324600" cy="474662"/>
          </a:xfrm>
        </p:spPr>
        <p:txBody>
          <a:bodyPr/>
          <a:lstStyle/>
          <a:p>
            <a:r>
              <a:rPr lang="en-US" dirty="0"/>
              <a:t>Integer Multiplication (1/3)</a:t>
            </a:r>
          </a:p>
        </p:txBody>
      </p:sp>
      <p:sp>
        <p:nvSpPr>
          <p:cNvPr id="228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3667125"/>
          </a:xfrm>
        </p:spPr>
        <p:txBody>
          <a:bodyPr/>
          <a:lstStyle/>
          <a:p>
            <a:r>
              <a:rPr lang="en-US" dirty="0"/>
              <a:t>Paper and pencil example (unsigned):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	Multiplicand	1000		8		Multiplier   </a:t>
            </a:r>
            <a:r>
              <a:rPr lang="en-US" u="sng" dirty="0">
                <a:latin typeface="Courier"/>
              </a:rPr>
              <a:t>x1001</a:t>
            </a:r>
            <a:r>
              <a:rPr lang="en-US" dirty="0">
                <a:latin typeface="Courier"/>
              </a:rPr>
              <a:t>		</a:t>
            </a:r>
            <a:r>
              <a:rPr lang="en-US" dirty="0" smtClean="0">
                <a:latin typeface="Courier"/>
              </a:rPr>
              <a:t>9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1000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0000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0000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</a:t>
            </a:r>
            <a:r>
              <a:rPr lang="en-US" u="sng" dirty="0" smtClean="0">
                <a:latin typeface="Courier"/>
              </a:rPr>
              <a:t>+1000    </a:t>
            </a:r>
            <a:br>
              <a:rPr lang="en-US" u="sng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01001000</a:t>
            </a:r>
            <a:r>
              <a:rPr lang="en-US" dirty="0">
                <a:latin typeface="Courier"/>
              </a:rPr>
              <a:t>		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/>
              <a:t> bits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 bits = </a:t>
            </a:r>
            <a:r>
              <a:rPr lang="en-US" dirty="0" err="1"/>
              <a:t>m</a:t>
            </a:r>
            <a:r>
              <a:rPr lang="en-US" dirty="0"/>
              <a:t> + </a:t>
            </a:r>
            <a:r>
              <a:rPr lang="en-US" dirty="0" err="1"/>
              <a:t>n</a:t>
            </a:r>
            <a:r>
              <a:rPr lang="en-US" dirty="0"/>
              <a:t> bit product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553200" cy="474662"/>
          </a:xfrm>
          <a:ln/>
        </p:spPr>
        <p:txBody>
          <a:bodyPr lIns="63360" tIns="25560" rIns="63360" bIns="2556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Integer Multiplication (2/3)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21300"/>
          </a:xfrm>
          <a:ln/>
        </p:spPr>
        <p:txBody>
          <a:bodyPr lIns="63360" tIns="25560" rIns="63360" bIns="25560"/>
          <a:lstStyle/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MIPS, we multiply registers, so: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32-bit value </a:t>
            </a:r>
            <a:r>
              <a:rPr lang="en-GB" dirty="0" err="1"/>
              <a:t>x</a:t>
            </a:r>
            <a:r>
              <a:rPr lang="en-GB" dirty="0"/>
              <a:t> 32-bit value = 64-bit value</a:t>
            </a:r>
          </a:p>
          <a:p>
            <a:pPr marL="201613" indent="-2016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Syntax of Multiplication (signed):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  <a:r>
              <a:rPr lang="en-GB" dirty="0" err="1">
                <a:latin typeface="Courier"/>
              </a:rPr>
              <a:t>mult</a:t>
            </a:r>
            <a:r>
              <a:rPr lang="en-GB" dirty="0"/>
              <a:t>	register1, register2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Multiplies 32-bit values in those registers &amp; puts 64-bit product in special result </a:t>
            </a:r>
            <a:r>
              <a:rPr lang="en-GB" dirty="0" err="1"/>
              <a:t>regs</a:t>
            </a:r>
            <a:r>
              <a:rPr lang="en-GB" dirty="0"/>
              <a:t>:</a:t>
            </a:r>
          </a:p>
          <a:p>
            <a:pPr marL="1255713" lvl="2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puts product </a:t>
            </a:r>
            <a:r>
              <a:rPr lang="en-GB" dirty="0"/>
              <a:t>upper half in hi, </a:t>
            </a:r>
            <a:r>
              <a:rPr lang="en-GB" dirty="0">
                <a:solidFill>
                  <a:srgbClr val="FC0128"/>
                </a:solidFill>
              </a:rPr>
              <a:t>lower half in</a:t>
            </a:r>
            <a:r>
              <a:rPr lang="en-GB" dirty="0"/>
              <a:t> </a:t>
            </a:r>
            <a:r>
              <a:rPr lang="en-GB" dirty="0">
                <a:solidFill>
                  <a:srgbClr val="FC0128"/>
                </a:solidFill>
              </a:rPr>
              <a:t>lo</a:t>
            </a:r>
          </a:p>
          <a:p>
            <a:pPr lvl="1" defTabSz="449263">
              <a:buClr>
                <a:srgbClr val="063DE8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063DE8"/>
                </a:solidFill>
              </a:rPr>
              <a:t>hi</a:t>
            </a:r>
            <a:r>
              <a:rPr lang="en-GB" dirty="0"/>
              <a:t> and </a:t>
            </a:r>
            <a:r>
              <a:rPr lang="en-GB" dirty="0">
                <a:solidFill>
                  <a:srgbClr val="FC0128"/>
                </a:solidFill>
              </a:rPr>
              <a:t>lo</a:t>
            </a:r>
            <a:r>
              <a:rPr lang="en-GB" dirty="0"/>
              <a:t> are 2 registers separate from the 32 general purpose registers</a:t>
            </a:r>
          </a:p>
          <a:p>
            <a:pPr lvl="1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 </a:t>
            </a:r>
            <a:r>
              <a:rPr lang="en-GB" dirty="0" err="1">
                <a:solidFill>
                  <a:schemeClr val="tx2">
                    <a:lumMod val="90000"/>
                  </a:schemeClr>
                </a:solidFill>
                <a:latin typeface="Courier"/>
              </a:rPr>
              <a:t>mfhi</a:t>
            </a:r>
            <a:r>
              <a:rPr lang="en-GB" dirty="0">
                <a:solidFill>
                  <a:schemeClr val="tx2">
                    <a:lumMod val="90000"/>
                  </a:schemeClr>
                </a:solidFill>
                <a:latin typeface="Courier"/>
              </a:rPr>
              <a:t> </a:t>
            </a:r>
            <a:r>
              <a:rPr lang="en-GB" dirty="0">
                <a:solidFill>
                  <a:schemeClr val="tx2">
                    <a:lumMod val="90000"/>
                  </a:schemeClr>
                </a:solidFill>
              </a:rPr>
              <a:t>register </a:t>
            </a:r>
            <a:r>
              <a:rPr lang="en-GB" dirty="0"/>
              <a:t>&amp; </a:t>
            </a:r>
            <a:r>
              <a:rPr lang="en-GB" dirty="0" err="1">
                <a:solidFill>
                  <a:srgbClr val="FC0128"/>
                </a:solidFill>
                <a:latin typeface="Courier"/>
              </a:rPr>
              <a:t>mflo</a:t>
            </a:r>
            <a:r>
              <a:rPr lang="en-GB" dirty="0">
                <a:solidFill>
                  <a:srgbClr val="FC0128"/>
                </a:solidFill>
                <a:latin typeface="Courier"/>
              </a:rPr>
              <a:t> </a:t>
            </a:r>
            <a:r>
              <a:rPr lang="en-GB" dirty="0">
                <a:solidFill>
                  <a:srgbClr val="FC0128"/>
                </a:solidFill>
              </a:rPr>
              <a:t>register</a:t>
            </a:r>
            <a:r>
              <a:rPr lang="en-GB" dirty="0"/>
              <a:t> to </a:t>
            </a:r>
            <a:r>
              <a:rPr lang="en-GB" u="sng" dirty="0"/>
              <a:t>m</a:t>
            </a:r>
            <a:r>
              <a:rPr lang="en-GB" dirty="0"/>
              <a:t>ove </a:t>
            </a:r>
            <a:r>
              <a:rPr lang="en-GB" u="sng" dirty="0"/>
              <a:t>f</a:t>
            </a:r>
            <a:r>
              <a:rPr lang="en-GB" dirty="0"/>
              <a:t>rom </a:t>
            </a:r>
            <a:r>
              <a:rPr lang="en-GB" dirty="0">
                <a:solidFill>
                  <a:srgbClr val="A7D6FF"/>
                </a:solidFill>
              </a:rPr>
              <a:t>hi</a:t>
            </a:r>
            <a:r>
              <a:rPr lang="en-GB" dirty="0"/>
              <a:t>, </a:t>
            </a:r>
            <a:r>
              <a:rPr lang="en-GB" dirty="0">
                <a:solidFill>
                  <a:srgbClr val="FC0128"/>
                </a:solidFill>
              </a:rPr>
              <a:t>lo</a:t>
            </a:r>
            <a:r>
              <a:rPr lang="en-GB" dirty="0"/>
              <a:t> to another register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705600" cy="474662"/>
          </a:xfrm>
          <a:ln/>
        </p:spPr>
        <p:txBody>
          <a:bodyPr lIns="63360" tIns="25560" rIns="63360" bIns="2556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Integer Multiplication (3/3)</a:t>
            </a:r>
          </a:p>
        </p:txBody>
      </p:sp>
      <p:sp>
        <p:nvSpPr>
          <p:cNvPr id="229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924800" cy="5291138"/>
          </a:xfrm>
          <a:ln/>
        </p:spPr>
        <p:txBody>
          <a:bodyPr lIns="63360" tIns="25560" rIns="63360" bIns="25560"/>
          <a:lstStyle/>
          <a:p>
            <a:pPr marL="201613" indent="-2016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Example:</a:t>
            </a:r>
          </a:p>
          <a:p>
            <a:pPr lvl="1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C:	</a:t>
            </a:r>
            <a:r>
              <a:rPr lang="en-GB" dirty="0">
                <a:latin typeface="Courier"/>
              </a:rPr>
              <a:t>a = </a:t>
            </a:r>
            <a:r>
              <a:rPr lang="en-GB" dirty="0" err="1">
                <a:latin typeface="Courier"/>
              </a:rPr>
              <a:t>b</a:t>
            </a:r>
            <a:r>
              <a:rPr lang="en-GB" dirty="0">
                <a:latin typeface="Courier"/>
              </a:rPr>
              <a:t> * </a:t>
            </a:r>
            <a:r>
              <a:rPr lang="en-GB" dirty="0" err="1">
                <a:latin typeface="Courier"/>
              </a:rPr>
              <a:t>c</a:t>
            </a:r>
            <a:r>
              <a:rPr lang="en-GB" dirty="0">
                <a:latin typeface="Courier"/>
              </a:rPr>
              <a:t>;</a:t>
            </a:r>
          </a:p>
          <a:p>
            <a:pPr lvl="1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 MIPS:</a:t>
            </a:r>
          </a:p>
          <a:p>
            <a:pPr marL="1255713" lvl="2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let </a:t>
            </a:r>
            <a:r>
              <a:rPr lang="en-GB" dirty="0" err="1">
                <a:latin typeface="Courier"/>
                <a:cs typeface="Courier"/>
              </a:rPr>
              <a:t>b</a:t>
            </a:r>
            <a:r>
              <a:rPr lang="en-GB" dirty="0"/>
              <a:t> be </a:t>
            </a:r>
            <a:r>
              <a:rPr lang="en-GB" dirty="0">
                <a:latin typeface="Courier"/>
                <a:cs typeface="Courier"/>
              </a:rPr>
              <a:t>$s2</a:t>
            </a:r>
            <a:r>
              <a:rPr lang="en-GB" dirty="0"/>
              <a:t>; let </a:t>
            </a:r>
            <a:r>
              <a:rPr lang="en-GB" dirty="0" err="1">
                <a:latin typeface="Courier"/>
                <a:cs typeface="Courier"/>
              </a:rPr>
              <a:t>c</a:t>
            </a:r>
            <a:r>
              <a:rPr lang="en-GB" dirty="0"/>
              <a:t> be </a:t>
            </a:r>
            <a:r>
              <a:rPr lang="en-GB" dirty="0">
                <a:latin typeface="Courier"/>
                <a:cs typeface="Courier"/>
              </a:rPr>
              <a:t>$s3</a:t>
            </a:r>
            <a:r>
              <a:rPr lang="en-GB" dirty="0"/>
              <a:t>; and let </a:t>
            </a:r>
            <a:r>
              <a:rPr lang="en-GB" dirty="0">
                <a:latin typeface="Courier"/>
                <a:cs typeface="Courier"/>
              </a:rPr>
              <a:t>a</a:t>
            </a:r>
            <a:r>
              <a:rPr lang="en-GB" dirty="0"/>
              <a:t> be </a:t>
            </a:r>
            <a:r>
              <a:rPr lang="en-GB" dirty="0">
                <a:latin typeface="Courier"/>
                <a:cs typeface="Courier"/>
              </a:rPr>
              <a:t>$s0</a:t>
            </a:r>
            <a:r>
              <a:rPr lang="en-GB" dirty="0"/>
              <a:t> and </a:t>
            </a:r>
            <a:r>
              <a:rPr lang="en-GB" dirty="0">
                <a:latin typeface="Courier"/>
                <a:cs typeface="Courier"/>
              </a:rPr>
              <a:t>$s1</a:t>
            </a:r>
            <a:r>
              <a:rPr lang="en-GB" dirty="0"/>
              <a:t> (since it may be up to 64 bits)</a:t>
            </a:r>
          </a:p>
          <a:p>
            <a:pPr lvl="1" defTabSz="449263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 err="1" smtClean="0">
                <a:latin typeface="Courier"/>
              </a:rPr>
              <a:t>mult</a:t>
            </a:r>
            <a:r>
              <a:rPr lang="en-GB" dirty="0" smtClean="0">
                <a:latin typeface="Courier"/>
              </a:rPr>
              <a:t> </a:t>
            </a:r>
            <a:r>
              <a:rPr lang="en-GB" dirty="0">
                <a:latin typeface="Courier"/>
              </a:rPr>
              <a:t>$s2,$s3	</a:t>
            </a:r>
            <a:r>
              <a:rPr lang="en-GB" dirty="0">
                <a:solidFill>
                  <a:schemeClr val="bg2"/>
                </a:solidFill>
                <a:latin typeface="Courier"/>
              </a:rPr>
              <a:t># b*c</a:t>
            </a:r>
            <a:r>
              <a:rPr lang="en-GB" dirty="0">
                <a:latin typeface="Courier"/>
              </a:rPr>
              <a:t>		   </a:t>
            </a:r>
            <a:endParaRPr lang="en-GB" dirty="0" smtClean="0">
              <a:latin typeface="Courier"/>
            </a:endParaRPr>
          </a:p>
          <a:p>
            <a:pPr lvl="1" defTabSz="449263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"/>
              </a:rPr>
              <a:t> </a:t>
            </a:r>
            <a:r>
              <a:rPr lang="en-GB" dirty="0" err="1" smtClean="0">
                <a:latin typeface="Courier"/>
              </a:rPr>
              <a:t>mfhi</a:t>
            </a:r>
            <a:r>
              <a:rPr lang="en-GB" dirty="0" smtClean="0">
                <a:latin typeface="Courier"/>
              </a:rPr>
              <a:t> </a:t>
            </a:r>
            <a:r>
              <a:rPr lang="en-GB" dirty="0">
                <a:latin typeface="Courier"/>
              </a:rPr>
              <a:t>$s0		</a:t>
            </a:r>
            <a:r>
              <a:rPr lang="en-GB" dirty="0" smtClean="0">
                <a:solidFill>
                  <a:schemeClr val="bg2"/>
                </a:solidFill>
                <a:latin typeface="Courier"/>
              </a:rPr>
              <a:t># </a:t>
            </a:r>
            <a:r>
              <a:rPr lang="en-GB" dirty="0">
                <a:solidFill>
                  <a:schemeClr val="bg2"/>
                </a:solidFill>
                <a:latin typeface="Courier"/>
              </a:rPr>
              <a:t>upper half </a:t>
            </a:r>
            <a:r>
              <a:rPr lang="en-GB" dirty="0" smtClean="0">
                <a:solidFill>
                  <a:schemeClr val="bg2"/>
                </a:solidFill>
                <a:latin typeface="Courier"/>
              </a:rPr>
              <a:t>of</a:t>
            </a:r>
            <a:br>
              <a:rPr lang="en-GB" dirty="0" smtClean="0">
                <a:solidFill>
                  <a:schemeClr val="bg2"/>
                </a:solidFill>
                <a:latin typeface="Courier"/>
              </a:rPr>
            </a:br>
            <a:r>
              <a:rPr lang="en-GB" dirty="0" smtClean="0">
                <a:solidFill>
                  <a:schemeClr val="bg2"/>
                </a:solidFill>
                <a:latin typeface="Courier"/>
              </a:rPr>
              <a:t>               # </a:t>
            </a:r>
            <a:r>
              <a:rPr lang="en-GB" dirty="0">
                <a:solidFill>
                  <a:schemeClr val="bg2"/>
                </a:solidFill>
                <a:latin typeface="Courier"/>
              </a:rPr>
              <a:t>product into $s0</a:t>
            </a:r>
            <a:r>
              <a:rPr lang="en-GB" dirty="0">
                <a:latin typeface="Courier"/>
              </a:rPr>
              <a:t/>
            </a:r>
            <a:br>
              <a:rPr lang="en-GB" dirty="0">
                <a:latin typeface="Courier"/>
              </a:rPr>
            </a:br>
            <a:r>
              <a:rPr lang="en-GB" dirty="0" err="1">
                <a:latin typeface="Courier"/>
              </a:rPr>
              <a:t>mflo</a:t>
            </a:r>
            <a:r>
              <a:rPr lang="en-GB" dirty="0">
                <a:latin typeface="Courier"/>
              </a:rPr>
              <a:t> $s1		</a:t>
            </a:r>
            <a:r>
              <a:rPr lang="en-GB" dirty="0">
                <a:solidFill>
                  <a:schemeClr val="bg2"/>
                </a:solidFill>
                <a:latin typeface="Courier"/>
              </a:rPr>
              <a:t># lower half of</a:t>
            </a:r>
            <a:r>
              <a:rPr lang="en-GB" dirty="0">
                <a:latin typeface="Courier"/>
              </a:rPr>
              <a:t/>
            </a:r>
            <a:br>
              <a:rPr lang="en-GB" dirty="0">
                <a:latin typeface="Courier"/>
              </a:rPr>
            </a:br>
            <a:r>
              <a:rPr lang="en-GB" dirty="0">
                <a:latin typeface="Courier"/>
              </a:rPr>
              <a:t>          </a:t>
            </a:r>
            <a:r>
              <a:rPr lang="en-GB" dirty="0" smtClean="0">
                <a:latin typeface="Courier"/>
              </a:rPr>
              <a:t>     </a:t>
            </a:r>
            <a:r>
              <a:rPr lang="en-GB" dirty="0">
                <a:solidFill>
                  <a:schemeClr val="bg2"/>
                </a:solidFill>
                <a:latin typeface="Courier"/>
              </a:rPr>
              <a:t># product into $s1</a:t>
            </a:r>
            <a:endParaRPr lang="en-GB" dirty="0">
              <a:latin typeface="Courier"/>
            </a:endParaRPr>
          </a:p>
          <a:p>
            <a:pPr marL="201613" indent="-2016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Note: Often, we only care about the lower half of the </a:t>
            </a:r>
            <a:r>
              <a:rPr lang="en-GB" dirty="0" smtClean="0"/>
              <a:t>product.</a:t>
            </a:r>
          </a:p>
          <a:p>
            <a:pPr marL="201613" indent="-2016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Pseudo-inst. </a:t>
            </a:r>
            <a:r>
              <a:rPr lang="en-GB" dirty="0" err="1" smtClean="0">
                <a:solidFill>
                  <a:srgbClr val="FFE39D"/>
                </a:solidFill>
                <a:latin typeface="Courier"/>
                <a:cs typeface="Courier"/>
              </a:rPr>
              <a:t>mul</a:t>
            </a:r>
            <a:r>
              <a:rPr lang="en-GB" dirty="0">
                <a:latin typeface="Courier"/>
                <a:cs typeface="Courier"/>
              </a:rPr>
              <a:t> </a:t>
            </a:r>
            <a:r>
              <a:rPr lang="en-GB" dirty="0"/>
              <a:t>expands to </a:t>
            </a:r>
            <a:r>
              <a:rPr lang="en-GB" dirty="0" err="1" smtClean="0">
                <a:solidFill>
                  <a:srgbClr val="FFE39D"/>
                </a:solidFill>
                <a:latin typeface="Courier"/>
                <a:cs typeface="Courier"/>
              </a:rPr>
              <a:t>mult</a:t>
            </a:r>
            <a:r>
              <a:rPr lang="en-GB" dirty="0" smtClean="0">
                <a:solidFill>
                  <a:srgbClr val="FFE39D"/>
                </a:solidFill>
                <a:latin typeface="Courier"/>
                <a:cs typeface="Courier"/>
              </a:rPr>
              <a:t>/</a:t>
            </a:r>
            <a:r>
              <a:rPr lang="en-GB" dirty="0" err="1" smtClean="0">
                <a:solidFill>
                  <a:srgbClr val="FFE39D"/>
                </a:solidFill>
                <a:latin typeface="Courier"/>
                <a:cs typeface="Courier"/>
              </a:rPr>
              <a:t>mflo</a:t>
            </a:r>
            <a:r>
              <a:rPr lang="en-GB" dirty="0" smtClean="0">
                <a:solidFill>
                  <a:srgbClr val="FFE39D"/>
                </a:solidFill>
              </a:rPr>
              <a:t>.</a:t>
            </a:r>
            <a:endParaRPr lang="en-GB" dirty="0">
              <a:solidFill>
                <a:srgbClr val="FFE39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5334000" cy="474662"/>
          </a:xfrm>
        </p:spPr>
        <p:txBody>
          <a:bodyPr/>
          <a:lstStyle/>
          <a:p>
            <a:r>
              <a:rPr lang="en-US" dirty="0"/>
              <a:t>Integer Division (1/2)</a:t>
            </a:r>
          </a:p>
        </p:txBody>
      </p:sp>
      <p:sp>
        <p:nvSpPr>
          <p:cNvPr id="229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457700"/>
          </a:xfrm>
        </p:spPr>
        <p:txBody>
          <a:bodyPr/>
          <a:lstStyle/>
          <a:p>
            <a:r>
              <a:rPr lang="en-US" dirty="0"/>
              <a:t>Paper and pencil example (unsigned):</a:t>
            </a:r>
          </a:p>
          <a:p>
            <a:pPr lvl="1">
              <a:buFontTx/>
              <a:buNone/>
            </a:pPr>
            <a:r>
              <a:rPr lang="en-US" dirty="0">
                <a:latin typeface="Courier"/>
              </a:rPr>
              <a:t>				   </a:t>
            </a:r>
            <a:r>
              <a:rPr lang="en-US" u="sng" dirty="0">
                <a:latin typeface="Courier"/>
              </a:rPr>
              <a:t>   1001  </a:t>
            </a:r>
            <a:r>
              <a:rPr lang="en-US" dirty="0">
                <a:latin typeface="Courier"/>
              </a:rPr>
              <a:t> Quotient Divisor 1000|1001010	</a:t>
            </a:r>
            <a:r>
              <a:rPr lang="en-US" dirty="0" smtClean="0">
                <a:latin typeface="Courier"/>
              </a:rPr>
              <a:t>Dividend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-</a:t>
            </a:r>
            <a:r>
              <a:rPr lang="en-US" u="sng" dirty="0" smtClean="0">
                <a:latin typeface="Courier"/>
              </a:rPr>
              <a:t>1000</a:t>
            </a:r>
            <a:br>
              <a:rPr lang="en-US" u="sng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10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101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1010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-</a:t>
            </a:r>
            <a:r>
              <a:rPr lang="en-US" u="sng" dirty="0" smtClean="0">
                <a:latin typeface="Courier"/>
              </a:rPr>
              <a:t>1000</a:t>
            </a:r>
            <a:br>
              <a:rPr lang="en-US" u="sng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  10 Remainder</a:t>
            </a:r>
            <a:br>
              <a:rPr lang="en-US" dirty="0" smtClean="0">
                <a:latin typeface="Courier"/>
              </a:rPr>
            </a:br>
            <a:r>
              <a:rPr lang="en-US" dirty="0" smtClean="0">
                <a:latin typeface="Courier"/>
              </a:rPr>
              <a:t>                (</a:t>
            </a:r>
            <a:r>
              <a:rPr lang="en-US" dirty="0">
                <a:latin typeface="Courier"/>
              </a:rPr>
              <a:t>or Modulo result)</a:t>
            </a:r>
            <a:endParaRPr lang="en-US" u="sng" dirty="0">
              <a:latin typeface="Courier"/>
            </a:endParaRPr>
          </a:p>
          <a:p>
            <a:r>
              <a:rPr lang="en-US" sz="2800" dirty="0"/>
              <a:t>Dividend = Quotient </a:t>
            </a:r>
            <a:r>
              <a:rPr lang="en-US" sz="2800" dirty="0" err="1"/>
              <a:t>x</a:t>
            </a:r>
            <a:r>
              <a:rPr lang="en-US" sz="2800" dirty="0"/>
              <a:t> Divisor + Remainder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03788"/>
          </a:xfrm>
          <a:ln/>
        </p:spPr>
        <p:txBody>
          <a:bodyPr lIns="63360" tIns="25560" rIns="63360" bIns="25560"/>
          <a:lstStyle/>
          <a:p>
            <a:pPr marL="201613" indent="-201613" defTabSz="449263">
              <a:spcBef>
                <a:spcPts val="22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Syntax of Division (signed):</a:t>
            </a:r>
          </a:p>
          <a:p>
            <a:pPr lvl="1" defTabSz="449263">
              <a:spcBef>
                <a:spcPts val="11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"/>
              </a:rPr>
              <a:t>div</a:t>
            </a:r>
            <a:r>
              <a:rPr lang="en-GB" sz="2400" dirty="0"/>
              <a:t>	register1, register2</a:t>
            </a:r>
          </a:p>
          <a:p>
            <a:pPr lvl="1" defTabSz="449263">
              <a:spcBef>
                <a:spcPts val="11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Divides 32-bit register 1 by 32-bit register 2: </a:t>
            </a:r>
          </a:p>
          <a:p>
            <a:pPr lvl="1" defTabSz="449263">
              <a:spcBef>
                <a:spcPts val="118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puts remainder of division in </a:t>
            </a:r>
            <a:r>
              <a:rPr lang="en-GB" sz="2400" dirty="0">
                <a:latin typeface="Courier"/>
              </a:rPr>
              <a:t>hi</a:t>
            </a:r>
            <a:r>
              <a:rPr lang="en-GB" sz="2400" dirty="0"/>
              <a:t>, quotient in </a:t>
            </a:r>
            <a:r>
              <a:rPr lang="en-GB" sz="2400" dirty="0">
                <a:latin typeface="Courier"/>
              </a:rPr>
              <a:t>lo</a:t>
            </a:r>
          </a:p>
          <a:p>
            <a:pPr marL="201613" indent="-201613" defTabSz="449263">
              <a:spcBef>
                <a:spcPts val="2263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Implements C division (</a:t>
            </a:r>
            <a:r>
              <a:rPr lang="en-GB" sz="2800" dirty="0">
                <a:latin typeface="Courier"/>
              </a:rPr>
              <a:t>/</a:t>
            </a:r>
            <a:r>
              <a:rPr lang="en-GB" sz="2800" dirty="0"/>
              <a:t>) and modulo (</a:t>
            </a:r>
            <a:r>
              <a:rPr lang="en-GB" sz="2800" dirty="0">
                <a:latin typeface="Courier"/>
              </a:rPr>
              <a:t>%</a:t>
            </a:r>
            <a:r>
              <a:rPr lang="en-GB" sz="2800" dirty="0"/>
              <a:t>)</a:t>
            </a:r>
          </a:p>
          <a:p>
            <a:pPr marL="201613" indent="-201613" defTabSz="449263">
              <a:spcBef>
                <a:spcPts val="19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Example in C:	</a:t>
            </a:r>
            <a:r>
              <a:rPr lang="en-GB" sz="2400" dirty="0">
                <a:solidFill>
                  <a:srgbClr val="FFFF00"/>
                </a:solidFill>
                <a:latin typeface="Courier"/>
              </a:rPr>
              <a:t>a = </a:t>
            </a:r>
            <a:r>
              <a:rPr lang="en-GB" sz="2400" dirty="0" err="1">
                <a:solidFill>
                  <a:srgbClr val="FFFF00"/>
                </a:solidFill>
                <a:latin typeface="Courier"/>
              </a:rPr>
              <a:t>c</a:t>
            </a:r>
            <a:r>
              <a:rPr lang="en-GB" sz="2400" dirty="0">
                <a:solidFill>
                  <a:srgbClr val="FFFF00"/>
                </a:solidFill>
                <a:latin typeface="Courier"/>
              </a:rPr>
              <a:t> / </a:t>
            </a:r>
            <a:r>
              <a:rPr lang="en-GB" sz="2400" dirty="0" err="1">
                <a:solidFill>
                  <a:srgbClr val="FFFF00"/>
                </a:solidFill>
                <a:latin typeface="Courier"/>
              </a:rPr>
              <a:t>d</a:t>
            </a:r>
            <a:r>
              <a:rPr lang="en-GB" sz="2400" dirty="0" smtClean="0">
                <a:solidFill>
                  <a:srgbClr val="FFFF00"/>
                </a:solidFill>
                <a:latin typeface="Courier"/>
              </a:rPr>
              <a:t>;</a:t>
            </a:r>
            <a:r>
              <a:rPr lang="en-GB" sz="2800" dirty="0" smtClean="0">
                <a:solidFill>
                  <a:srgbClr val="FFFF00"/>
                </a:solidFill>
                <a:latin typeface="Courier"/>
              </a:rPr>
              <a:t>    </a:t>
            </a:r>
            <a:r>
              <a:rPr lang="en-GB" sz="2400" dirty="0" err="1" smtClean="0">
                <a:solidFill>
                  <a:srgbClr val="FFFF00"/>
                </a:solidFill>
                <a:latin typeface="Courier"/>
              </a:rPr>
              <a:t>b</a:t>
            </a:r>
            <a:r>
              <a:rPr lang="en-GB" sz="2400" dirty="0" smtClean="0">
                <a:solidFill>
                  <a:srgbClr val="FFFF00"/>
                </a:solidFill>
                <a:latin typeface="Courier"/>
              </a:rPr>
              <a:t> </a:t>
            </a:r>
            <a:r>
              <a:rPr lang="en-GB" sz="2400" dirty="0">
                <a:solidFill>
                  <a:srgbClr val="FFFF00"/>
                </a:solidFill>
                <a:latin typeface="Courier"/>
              </a:rPr>
              <a:t>= </a:t>
            </a:r>
            <a:r>
              <a:rPr lang="en-GB" sz="2400" dirty="0" err="1">
                <a:solidFill>
                  <a:srgbClr val="FFFF00"/>
                </a:solidFill>
                <a:latin typeface="Courier"/>
              </a:rPr>
              <a:t>c</a:t>
            </a:r>
            <a:r>
              <a:rPr lang="en-GB" sz="2400" dirty="0">
                <a:solidFill>
                  <a:srgbClr val="FFFF00"/>
                </a:solidFill>
                <a:latin typeface="Courier"/>
              </a:rPr>
              <a:t> % </a:t>
            </a:r>
            <a:r>
              <a:rPr lang="en-GB" sz="2400" dirty="0" err="1">
                <a:solidFill>
                  <a:srgbClr val="FFFF00"/>
                </a:solidFill>
                <a:latin typeface="Courier"/>
              </a:rPr>
              <a:t>d</a:t>
            </a:r>
            <a:r>
              <a:rPr lang="en-GB" sz="2400" dirty="0">
                <a:solidFill>
                  <a:srgbClr val="FFFF00"/>
                </a:solidFill>
                <a:latin typeface="Courier"/>
              </a:rPr>
              <a:t>;</a:t>
            </a:r>
          </a:p>
          <a:p>
            <a:pPr marL="201613" indent="-201613" defTabSz="449263">
              <a:spcBef>
                <a:spcPts val="1938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in MIPS: </a:t>
            </a:r>
            <a:r>
              <a:rPr lang="en-GB" sz="2400" dirty="0">
                <a:latin typeface="Courier"/>
              </a:rPr>
              <a:t>a</a:t>
            </a:r>
            <a:r>
              <a:rPr lang="en-GB" sz="2400" dirty="0">
                <a:latin typeface="Symbol" pitchFamily="-65" charset="2"/>
              </a:rPr>
              <a:t></a:t>
            </a:r>
            <a:r>
              <a:rPr lang="en-GB" sz="2400" dirty="0">
                <a:latin typeface="Courier"/>
              </a:rPr>
              <a:t>$s0;b</a:t>
            </a:r>
            <a:r>
              <a:rPr lang="en-GB" sz="2400" dirty="0">
                <a:latin typeface="Symbol" pitchFamily="-65" charset="2"/>
              </a:rPr>
              <a:t></a:t>
            </a:r>
            <a:r>
              <a:rPr lang="en-GB" sz="2400" dirty="0">
                <a:latin typeface="Courier"/>
              </a:rPr>
              <a:t>$s1;c</a:t>
            </a:r>
            <a:r>
              <a:rPr lang="en-GB" sz="2400" dirty="0">
                <a:latin typeface="Symbol" pitchFamily="-65" charset="2"/>
              </a:rPr>
              <a:t></a:t>
            </a:r>
            <a:r>
              <a:rPr lang="en-GB" sz="2400" dirty="0">
                <a:latin typeface="Courier"/>
              </a:rPr>
              <a:t>$s2;d</a:t>
            </a:r>
            <a:r>
              <a:rPr lang="en-GB" sz="2400" dirty="0">
                <a:latin typeface="Symbol" pitchFamily="-65" charset="2"/>
              </a:rPr>
              <a:t></a:t>
            </a:r>
            <a:r>
              <a:rPr lang="en-GB" sz="2400" dirty="0">
                <a:latin typeface="Courier"/>
              </a:rPr>
              <a:t>$s3</a:t>
            </a:r>
          </a:p>
          <a:p>
            <a:pPr lvl="1" defTabSz="449263">
              <a:spcBef>
                <a:spcPts val="1188"/>
              </a:spcBef>
              <a:buSzPct val="85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</a:t>
            </a:r>
            <a:r>
              <a:rPr lang="en-GB" sz="2400" dirty="0">
                <a:latin typeface="Courier"/>
              </a:rPr>
              <a:t>div  $s2,$s3	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# lo=</a:t>
            </a:r>
            <a:r>
              <a:rPr lang="en-GB" sz="2400" i="1" dirty="0" err="1">
                <a:solidFill>
                  <a:srgbClr val="919191"/>
                </a:solidFill>
                <a:latin typeface="Courier"/>
              </a:rPr>
              <a:t>c/d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, hi=</a:t>
            </a:r>
            <a:r>
              <a:rPr lang="en-GB" sz="2400" i="1" dirty="0" err="1">
                <a:solidFill>
                  <a:srgbClr val="919191"/>
                </a:solidFill>
                <a:latin typeface="Courier"/>
              </a:rPr>
              <a:t>c%d</a:t>
            </a:r>
            <a:r>
              <a:rPr lang="en-GB" sz="2400" dirty="0">
                <a:latin typeface="Courier"/>
              </a:rPr>
              <a:t>	   </a:t>
            </a:r>
            <a:r>
              <a:rPr lang="en-GB" sz="2400" dirty="0" err="1">
                <a:latin typeface="Courier"/>
              </a:rPr>
              <a:t>mflo</a:t>
            </a:r>
            <a:r>
              <a:rPr lang="en-GB" sz="2400" dirty="0">
                <a:latin typeface="Courier"/>
              </a:rPr>
              <a:t> $s0		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# get quotient</a:t>
            </a:r>
            <a:r>
              <a:rPr lang="en-GB" sz="2400" dirty="0">
                <a:latin typeface="Courier"/>
              </a:rPr>
              <a:t>	</a:t>
            </a:r>
            <a:br>
              <a:rPr lang="en-GB" sz="2400" dirty="0">
                <a:latin typeface="Courier"/>
              </a:rPr>
            </a:br>
            <a:r>
              <a:rPr lang="en-GB" sz="2400" dirty="0" err="1">
                <a:latin typeface="Courier"/>
              </a:rPr>
              <a:t>mfhi</a:t>
            </a:r>
            <a:r>
              <a:rPr lang="en-GB" sz="2400" dirty="0">
                <a:latin typeface="Courier"/>
              </a:rPr>
              <a:t> $s1		</a:t>
            </a:r>
            <a:r>
              <a:rPr lang="en-GB" sz="2400" i="1" dirty="0">
                <a:solidFill>
                  <a:srgbClr val="919191"/>
                </a:solidFill>
                <a:latin typeface="Courier"/>
              </a:rPr>
              <a:t># get remainder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Integer Division (2/2)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HW2 due Sunday Feb 15</a:t>
            </a:r>
          </a:p>
          <a:p>
            <a:r>
              <a:rPr lang="en-US" dirty="0"/>
              <a:t>Must register your Project 1 team (you and a partner) by this Friday @ 23:59:</a:t>
            </a:r>
            <a:r>
              <a:rPr lang="en-US" dirty="0" smtClean="0"/>
              <a:t>59 (Tomorrow!)</a:t>
            </a:r>
            <a:endParaRPr lang="en-US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registering in time = lost </a:t>
            </a:r>
            <a:r>
              <a:rPr lang="en-US" dirty="0" smtClean="0"/>
              <a:t>EPA</a:t>
            </a:r>
            <a:endParaRPr lang="en-US" dirty="0"/>
          </a:p>
          <a:p>
            <a:pPr lvl="1"/>
            <a:r>
              <a:rPr lang="en-US" dirty="0" smtClean="0"/>
              <a:t>Pinned Piazza post for finding a partner</a:t>
            </a:r>
          </a:p>
          <a:p>
            <a:pPr lvl="1"/>
            <a:r>
              <a:rPr lang="en-US" dirty="0" smtClean="0"/>
              <a:t>Project 1 Part 1 will release Sunday</a:t>
            </a:r>
          </a:p>
          <a:p>
            <a:r>
              <a:rPr lang="en-US" dirty="0" smtClean="0"/>
              <a:t>HW3 also out Sunday (but is ungraded midterm prep)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Language Execution Continuum</a:t>
            </a:r>
            <a:endParaRPr lang="en-US" dirty="0"/>
          </a:p>
        </p:txBody>
      </p:sp>
      <p:sp>
        <p:nvSpPr>
          <p:cNvPr id="225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/>
                </a:solidFill>
              </a:rPr>
              <a:t>Interpreter </a:t>
            </a:r>
            <a:r>
              <a:rPr lang="en-US" dirty="0" smtClean="0"/>
              <a:t>is a program that executes other programs.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dirty="0" smtClean="0">
                <a:solidFill>
                  <a:schemeClr val="accent1"/>
                </a:solidFill>
              </a:rPr>
              <a:t>translation </a:t>
            </a:r>
            <a:r>
              <a:rPr lang="en-US" dirty="0" smtClean="0"/>
              <a:t>gives us another option. </a:t>
            </a:r>
          </a:p>
          <a:p>
            <a:r>
              <a:rPr lang="en-US" dirty="0" smtClean="0"/>
              <a:t>In general, we </a:t>
            </a:r>
            <a:r>
              <a:rPr lang="en-US" dirty="0" smtClean="0">
                <a:solidFill>
                  <a:schemeClr val="accent2"/>
                </a:solidFill>
              </a:rPr>
              <a:t>interpret </a:t>
            </a:r>
            <a:r>
              <a:rPr lang="en-US" dirty="0" smtClean="0"/>
              <a:t>a high-level language when efficiency is not critical and </a:t>
            </a:r>
            <a:r>
              <a:rPr lang="en-US" dirty="0" smtClean="0">
                <a:solidFill>
                  <a:schemeClr val="accent1"/>
                </a:solidFill>
              </a:rPr>
              <a:t>translate </a:t>
            </a:r>
            <a:r>
              <a:rPr lang="en-US" dirty="0" smtClean="0"/>
              <a:t>to a lower-level language to up performance</a:t>
            </a:r>
            <a:endParaRPr lang="en-US" dirty="0"/>
          </a:p>
        </p:txBody>
      </p:sp>
      <p:sp>
        <p:nvSpPr>
          <p:cNvPr id="2259972" name="Line 4"/>
          <p:cNvSpPr>
            <a:spLocks noChangeShapeType="1"/>
          </p:cNvSpPr>
          <p:nvPr/>
        </p:nvSpPr>
        <p:spPr bwMode="auto">
          <a:xfrm>
            <a:off x="457200" y="3169767"/>
            <a:ext cx="8153400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</p:txBody>
      </p:sp>
      <p:sp>
        <p:nvSpPr>
          <p:cNvPr id="2259973" name="Text Box 5"/>
          <p:cNvSpPr txBox="1">
            <a:spLocks noChangeArrowheads="1"/>
          </p:cNvSpPr>
          <p:nvPr/>
        </p:nvSpPr>
        <p:spPr bwMode="auto">
          <a:xfrm>
            <a:off x="609600" y="3261842"/>
            <a:ext cx="234679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Easy to program</a:t>
            </a: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Inefficient to interpret</a:t>
            </a:r>
          </a:p>
        </p:txBody>
      </p:sp>
      <p:sp>
        <p:nvSpPr>
          <p:cNvPr id="2259974" name="Text Box 6"/>
          <p:cNvSpPr txBox="1">
            <a:spLocks noChangeArrowheads="1"/>
          </p:cNvSpPr>
          <p:nvPr/>
        </p:nvSpPr>
        <p:spPr bwMode="auto">
          <a:xfrm>
            <a:off x="6303764" y="3261842"/>
            <a:ext cx="2154436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 algn="r"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Difficult to program</a:t>
            </a:r>
          </a:p>
          <a:p>
            <a:pPr algn="r"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Efficient to interpret</a:t>
            </a:r>
          </a:p>
        </p:txBody>
      </p:sp>
      <p:sp>
        <p:nvSpPr>
          <p:cNvPr id="2259975" name="Text Box 7"/>
          <p:cNvSpPr txBox="1">
            <a:spLocks noChangeArrowheads="1"/>
          </p:cNvSpPr>
          <p:nvPr/>
        </p:nvSpPr>
        <p:spPr bwMode="auto">
          <a:xfrm>
            <a:off x="609600" y="2788841"/>
            <a:ext cx="25146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Scheme   Java   C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++  </a:t>
            </a:r>
          </a:p>
        </p:txBody>
      </p:sp>
      <p:sp>
        <p:nvSpPr>
          <p:cNvPr id="2259976" name="Text Box 8"/>
          <p:cNvSpPr txBox="1">
            <a:spLocks noChangeArrowheads="1"/>
          </p:cNvSpPr>
          <p:nvPr/>
        </p:nvSpPr>
        <p:spPr bwMode="auto">
          <a:xfrm>
            <a:off x="3124200" y="2014299"/>
            <a:ext cx="294953" cy="1114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C</a:t>
            </a:r>
          </a:p>
        </p:txBody>
      </p:sp>
      <p:sp>
        <p:nvSpPr>
          <p:cNvPr id="2259977" name="Text Box 9"/>
          <p:cNvSpPr txBox="1">
            <a:spLocks noChangeArrowheads="1"/>
          </p:cNvSpPr>
          <p:nvPr/>
        </p:nvSpPr>
        <p:spPr bwMode="auto">
          <a:xfrm>
            <a:off x="4191000" y="1981200"/>
            <a:ext cx="1166986" cy="109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Assembly</a:t>
            </a:r>
          </a:p>
        </p:txBody>
      </p:sp>
      <p:sp>
        <p:nvSpPr>
          <p:cNvPr id="2259978" name="Text Box 10"/>
          <p:cNvSpPr txBox="1">
            <a:spLocks noChangeArrowheads="1"/>
          </p:cNvSpPr>
          <p:nvPr/>
        </p:nvSpPr>
        <p:spPr bwMode="auto">
          <a:xfrm>
            <a:off x="6248400" y="1981200"/>
            <a:ext cx="1725107" cy="10900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M</a:t>
            </a:r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achine code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</p:txBody>
      </p:sp>
      <p:sp>
        <p:nvSpPr>
          <p:cNvPr id="2259979" name="Text Box 11"/>
          <p:cNvSpPr txBox="1">
            <a:spLocks noChangeArrowheads="1"/>
          </p:cNvSpPr>
          <p:nvPr/>
        </p:nvSpPr>
        <p:spPr bwMode="auto">
          <a:xfrm>
            <a:off x="4876800" y="2423642"/>
            <a:ext cx="1648142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Java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Thin   55390"/>
              </a:rPr>
              <a:t>bytecode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18 VAG Rounded Thin   5539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news: RISC-I ceremony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3:30pm TODAY, Plaque unveiled in Soda Hall</a:t>
            </a:r>
          </a:p>
          <a:p>
            <a:r>
              <a:rPr lang="en-US" sz="2400" dirty="0" smtClean="0"/>
              <a:t>IEEE </a:t>
            </a:r>
            <a:r>
              <a:rPr lang="en-US" sz="2400" dirty="0"/>
              <a:t>MILESTONE IN ELECTRICAL ENGINEERING AND COMPUTING </a:t>
            </a:r>
            <a:r>
              <a:rPr lang="en-US" sz="2400" i="1" dirty="0">
                <a:solidFill>
                  <a:srgbClr val="FFE39D"/>
                </a:solidFill>
              </a:rPr>
              <a:t>First RISC (Reduced Instruction-Set Computing) Microprocessor 1980-1982 Berkeley students designed and built the first VLSI reduced instruction-set computer in 1981. The simplified instructions of RISC-I reduced the hardware for instruction decode and control, which enabled a flat 32-bit address space, a large set of registers, and pipelined execution. A good match to C programs and the Unix operating system, RISC-I influenced instruction sets widely used today, including those for game consoles, smartphones and tablets</a:t>
            </a:r>
            <a:r>
              <a:rPr lang="en-US" sz="2400" i="1" dirty="0" smtClean="0">
                <a:solidFill>
                  <a:srgbClr val="FFE39D"/>
                </a:solidFill>
              </a:rPr>
              <a:t>.</a:t>
            </a:r>
            <a:endParaRPr lang="en-US" sz="2400" i="1" dirty="0">
              <a:solidFill>
                <a:srgbClr val="FFE3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85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Machine Language (1/3)</a:t>
            </a:r>
            <a:endParaRPr lang="en-US" dirty="0"/>
          </a:p>
        </p:txBody>
      </p:sp>
      <p:sp>
        <p:nvSpPr>
          <p:cNvPr id="227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Simple Case</a:t>
            </a:r>
          </a:p>
          <a:p>
            <a:pPr lvl="1"/>
            <a:r>
              <a:rPr lang="en-US" smtClean="0"/>
              <a:t>Arithmetic, Logical, Shifts, and so on.</a:t>
            </a:r>
          </a:p>
          <a:p>
            <a:pPr lvl="1"/>
            <a:r>
              <a:rPr lang="en-US" smtClean="0"/>
              <a:t>All necessary info is within the instruction already.</a:t>
            </a:r>
          </a:p>
          <a:p>
            <a:r>
              <a:rPr lang="en-US" smtClean="0"/>
              <a:t>What about Branches?</a:t>
            </a:r>
          </a:p>
          <a:p>
            <a:pPr lvl="1"/>
            <a:r>
              <a:rPr lang="en-US" smtClean="0"/>
              <a:t>PC-Relative</a:t>
            </a:r>
          </a:p>
          <a:p>
            <a:pPr lvl="1"/>
            <a:r>
              <a:rPr lang="en-US" smtClean="0"/>
              <a:t>So once pseudo-instructions are replaced by real ones, we know by how many instructions to branch.</a:t>
            </a:r>
          </a:p>
          <a:p>
            <a:r>
              <a:rPr lang="en-US" smtClean="0"/>
              <a:t>So these can be handled.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Producing Machine Language (2/3)</a:t>
            </a:r>
            <a:endParaRPr lang="en-US"/>
          </a:p>
        </p:txBody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“Forward Reference” problem</a:t>
            </a:r>
          </a:p>
          <a:p>
            <a:pPr lvl="1"/>
            <a:r>
              <a:rPr lang="en-US" dirty="0" smtClean="0"/>
              <a:t>Branch instructions can refer to labels that are “forward” in the program: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Solved by taking 2 passes over the program. </a:t>
            </a:r>
          </a:p>
          <a:p>
            <a:pPr lvl="2"/>
            <a:r>
              <a:rPr lang="en-US" dirty="0" smtClean="0"/>
              <a:t>First pass remembers position of labels</a:t>
            </a:r>
          </a:p>
          <a:p>
            <a:pPr lvl="2"/>
            <a:r>
              <a:rPr lang="en-US" dirty="0" smtClean="0"/>
              <a:t>Second pass uses label positions to generate code </a:t>
            </a:r>
            <a:endParaRPr lang="en-US" dirty="0"/>
          </a:p>
        </p:txBody>
      </p:sp>
      <p:sp>
        <p:nvSpPr>
          <p:cNvPr id="2277380" name="Rectangle 4"/>
          <p:cNvSpPr>
            <a:spLocks noChangeArrowheads="1"/>
          </p:cNvSpPr>
          <p:nvPr/>
        </p:nvSpPr>
        <p:spPr bwMode="auto">
          <a:xfrm>
            <a:off x="1295400" y="2514600"/>
            <a:ext cx="7848600" cy="17748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 or 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v0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 $0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L1: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slt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t0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 $a1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beq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t0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 </a:t>
            </a:r>
            <a:r>
              <a:rPr lang="en-US" sz="2400" b="1" dirty="0" smtClean="0">
                <a:solidFill>
                  <a:schemeClr val="accent2"/>
                </a:solidFill>
                <a:latin typeface="Courier"/>
                <a:ea typeface="ＭＳ Ｐゴシック" pitchFamily="-65" charset="-128"/>
              </a:rPr>
              <a:t>L2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/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addi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a1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a1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-1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</a:t>
            </a:r>
            <a:r>
              <a:rPr lang="en-US" sz="2400" b="1" dirty="0" err="1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    L1</a:t>
            </a:r>
            <a:b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</a:br>
            <a:r>
              <a:rPr lang="en-US" sz="2400" b="1" dirty="0" smtClean="0">
                <a:solidFill>
                  <a:schemeClr val="accent2"/>
                </a:solidFill>
                <a:latin typeface="Courier"/>
                <a:ea typeface="ＭＳ Ｐゴシック" pitchFamily="-65" charset="-128"/>
              </a:rPr>
              <a:t>L2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: add 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t1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a0</a:t>
            </a:r>
            <a:r>
              <a:rPr lang="en-US" sz="2400" b="1" dirty="0" smtClean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, $</a:t>
            </a:r>
            <a:r>
              <a:rPr lang="en-US" sz="2400" b="1" dirty="0">
                <a:solidFill>
                  <a:schemeClr val="tx2"/>
                </a:solidFill>
                <a:latin typeface="Courier"/>
                <a:ea typeface="ＭＳ Ｐゴシック" pitchFamily="-65" charset="-128"/>
              </a:rPr>
              <a:t>a1</a:t>
            </a:r>
            <a:endParaRPr lang="en-US" sz="2400" b="1" dirty="0">
              <a:solidFill>
                <a:schemeClr val="tx2"/>
              </a:solidFill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5376863"/>
          </a:xfrm>
        </p:spPr>
        <p:txBody>
          <a:bodyPr/>
          <a:lstStyle/>
          <a:p>
            <a:r>
              <a:rPr lang="en-US" dirty="0"/>
              <a:t>What about jumps (</a:t>
            </a:r>
            <a:r>
              <a:rPr lang="en-US" b="1" dirty="0" err="1">
                <a:latin typeface="Courier"/>
              </a:rPr>
              <a:t>j</a:t>
            </a:r>
            <a:r>
              <a:rPr lang="en-US" dirty="0"/>
              <a:t> and </a:t>
            </a:r>
            <a:r>
              <a:rPr lang="en-US" b="1" dirty="0" err="1">
                <a:latin typeface="Courier"/>
              </a:rPr>
              <a:t>jal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Jumps require </a:t>
            </a:r>
            <a:r>
              <a:rPr lang="en-US" dirty="0">
                <a:solidFill>
                  <a:schemeClr val="accent1"/>
                </a:solidFill>
              </a:rPr>
              <a:t>absolute address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So, forward or not, still can’t generate machine instruction without knowing the position of instructions in memory.</a:t>
            </a:r>
          </a:p>
          <a:p>
            <a:r>
              <a:rPr lang="en-US" dirty="0"/>
              <a:t>What about references to </a:t>
            </a:r>
            <a:r>
              <a:rPr lang="en-US" dirty="0" smtClean="0"/>
              <a:t>static data</a:t>
            </a:r>
            <a:r>
              <a:rPr lang="en-US" dirty="0"/>
              <a:t>?</a:t>
            </a:r>
          </a:p>
          <a:p>
            <a:pPr lvl="1"/>
            <a:r>
              <a:rPr lang="en-US" b="1" dirty="0">
                <a:latin typeface="Courier"/>
              </a:rPr>
              <a:t>la</a:t>
            </a:r>
            <a:r>
              <a:rPr lang="en-US" dirty="0"/>
              <a:t> gets broken up into </a:t>
            </a:r>
            <a:r>
              <a:rPr lang="en-US" b="1" dirty="0" err="1">
                <a:latin typeface="Courier"/>
              </a:rPr>
              <a:t>lui</a:t>
            </a:r>
            <a:r>
              <a:rPr lang="en-US" dirty="0"/>
              <a:t> and </a:t>
            </a:r>
            <a:r>
              <a:rPr lang="en-US" b="1" dirty="0" err="1">
                <a:latin typeface="Courier"/>
              </a:rPr>
              <a:t>ori</a:t>
            </a:r>
            <a:endParaRPr lang="en-US" b="1" dirty="0">
              <a:latin typeface="Courier"/>
            </a:endParaRPr>
          </a:p>
          <a:p>
            <a:pPr lvl="1"/>
            <a:r>
              <a:rPr lang="en-US" dirty="0"/>
              <a:t>These will require the full 32-bit address of the data.</a:t>
            </a:r>
          </a:p>
          <a:p>
            <a:r>
              <a:rPr lang="en-US" dirty="0"/>
              <a:t>These can’t be determined yet, so we create two tables…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Machine Language (3/3)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Symbol Table</a:t>
            </a:r>
            <a:endParaRPr lang="en-US"/>
          </a:p>
        </p:txBody>
      </p:sp>
      <p:sp>
        <p:nvSpPr>
          <p:cNvPr id="227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of “items” in this file that may be used by other files.</a:t>
            </a:r>
          </a:p>
          <a:p>
            <a:r>
              <a:rPr lang="en-US" dirty="0" smtClean="0"/>
              <a:t>What are they?</a:t>
            </a:r>
          </a:p>
          <a:p>
            <a:pPr lvl="1"/>
            <a:r>
              <a:rPr lang="en-US" dirty="0" smtClean="0"/>
              <a:t>Labels: function calling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ata: anything in the </a:t>
            </a:r>
            <a:r>
              <a:rPr lang="en-US" b="1" dirty="0" smtClean="0">
                <a:solidFill>
                  <a:schemeClr val="accent1"/>
                </a:solidFill>
                <a:latin typeface="Courier"/>
                <a:cs typeface="Courier"/>
              </a:rPr>
              <a:t>.data</a:t>
            </a:r>
            <a:r>
              <a:rPr lang="en-US" dirty="0" smtClean="0"/>
              <a:t> section; variables which may be accessed across files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848600" cy="3905250"/>
          </a:xfrm>
        </p:spPr>
        <p:txBody>
          <a:bodyPr/>
          <a:lstStyle/>
          <a:p>
            <a:r>
              <a:rPr lang="en-US" dirty="0"/>
              <a:t>List of “items” this file needs the address </a:t>
            </a:r>
            <a:r>
              <a:rPr lang="en-US" dirty="0" smtClean="0"/>
              <a:t>of later</a:t>
            </a:r>
            <a:r>
              <a:rPr lang="en-US" dirty="0"/>
              <a:t>.</a:t>
            </a:r>
          </a:p>
          <a:p>
            <a:r>
              <a:rPr lang="en-US" dirty="0"/>
              <a:t>What are they?</a:t>
            </a:r>
          </a:p>
          <a:p>
            <a:pPr lvl="1"/>
            <a:r>
              <a:rPr lang="en-US" dirty="0"/>
              <a:t>Any label jumped to: </a:t>
            </a:r>
            <a:r>
              <a:rPr lang="en-US" b="1" dirty="0" err="1">
                <a:latin typeface="Courier"/>
              </a:rPr>
              <a:t>j</a:t>
            </a:r>
            <a:r>
              <a:rPr lang="en-US" dirty="0"/>
              <a:t> or </a:t>
            </a:r>
            <a:r>
              <a:rPr lang="en-US" b="1" dirty="0" err="1">
                <a:latin typeface="Courier"/>
              </a:rPr>
              <a:t>jal</a:t>
            </a:r>
            <a:endParaRPr lang="en-US" b="1" dirty="0">
              <a:latin typeface="Courier"/>
            </a:endParaRPr>
          </a:p>
          <a:p>
            <a:pPr lvl="2"/>
            <a:r>
              <a:rPr lang="en-US" dirty="0"/>
              <a:t>internal</a:t>
            </a:r>
          </a:p>
          <a:p>
            <a:pPr lvl="2"/>
            <a:r>
              <a:rPr lang="en-US" dirty="0"/>
              <a:t>external (including lib files)</a:t>
            </a:r>
          </a:p>
          <a:p>
            <a:pPr lvl="1"/>
            <a:r>
              <a:rPr lang="en-US" dirty="0"/>
              <a:t>Any piece of </a:t>
            </a:r>
            <a:r>
              <a:rPr lang="en-US" dirty="0" smtClean="0"/>
              <a:t>data in static section</a:t>
            </a:r>
            <a:endParaRPr lang="en-US" dirty="0"/>
          </a:p>
          <a:p>
            <a:pPr lvl="2"/>
            <a:r>
              <a:rPr lang="en-US" dirty="0"/>
              <a:t>such as the </a:t>
            </a:r>
            <a:r>
              <a:rPr lang="en-US" b="1" dirty="0">
                <a:latin typeface="Courier"/>
              </a:rPr>
              <a:t>la</a:t>
            </a:r>
            <a:r>
              <a:rPr lang="en-US" dirty="0"/>
              <a:t> instruction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Relocation Table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626100"/>
          </a:xfrm>
        </p:spPr>
        <p:txBody>
          <a:bodyPr/>
          <a:lstStyle/>
          <a:p>
            <a:r>
              <a:rPr lang="en-US" sz="2800" u="sng" dirty="0">
                <a:solidFill>
                  <a:schemeClr val="accent1"/>
                </a:solidFill>
              </a:rPr>
              <a:t>object file header</a:t>
            </a:r>
            <a:r>
              <a:rPr lang="en-US" sz="2800" dirty="0"/>
              <a:t>: size and position of the other pieces of the object file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text segment</a:t>
            </a:r>
            <a:r>
              <a:rPr lang="en-US" sz="2800" dirty="0"/>
              <a:t>: the machine code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data segment</a:t>
            </a:r>
            <a:r>
              <a:rPr lang="en-US" sz="2800" dirty="0"/>
              <a:t>: binary representation of the </a:t>
            </a:r>
            <a:r>
              <a:rPr lang="en-US" sz="2800" dirty="0" smtClean="0"/>
              <a:t>static data </a:t>
            </a:r>
            <a:r>
              <a:rPr lang="en-US" sz="2800" dirty="0"/>
              <a:t>in the source file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relocation information</a:t>
            </a:r>
            <a:r>
              <a:rPr lang="en-US" sz="2800" dirty="0"/>
              <a:t>: identifies lines of code that need to be </a:t>
            </a:r>
            <a:r>
              <a:rPr lang="en-US" sz="2800" dirty="0" smtClean="0"/>
              <a:t>fixed up later</a:t>
            </a:r>
            <a:endParaRPr lang="en-US" sz="2800" dirty="0"/>
          </a:p>
          <a:p>
            <a:r>
              <a:rPr lang="en-US" sz="2800" u="sng" dirty="0">
                <a:solidFill>
                  <a:schemeClr val="accent1"/>
                </a:solidFill>
              </a:rPr>
              <a:t>symbol table</a:t>
            </a:r>
            <a:r>
              <a:rPr lang="en-US" sz="2800" dirty="0"/>
              <a:t>: list of this file’s labels and </a:t>
            </a:r>
            <a:r>
              <a:rPr lang="en-US" sz="2800" dirty="0" smtClean="0"/>
              <a:t>static data </a:t>
            </a:r>
            <a:r>
              <a:rPr lang="en-US" sz="2800" dirty="0"/>
              <a:t>that can be referenced</a:t>
            </a:r>
          </a:p>
          <a:p>
            <a:r>
              <a:rPr lang="en-US" sz="2800" u="sng" dirty="0">
                <a:solidFill>
                  <a:schemeClr val="accent1"/>
                </a:solidFill>
              </a:rPr>
              <a:t>debugging information</a:t>
            </a:r>
          </a:p>
          <a:p>
            <a:r>
              <a:rPr lang="en-US" sz="2800" dirty="0"/>
              <a:t>A standard format is ELF (except MS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1800" dirty="0" smtClean="0">
                <a:latin typeface="Courier"/>
                <a:cs typeface="Courier"/>
              </a:rPr>
              <a:t>http</a:t>
            </a:r>
            <a:r>
              <a:rPr lang="en-US" sz="1800" dirty="0">
                <a:latin typeface="Courier"/>
                <a:cs typeface="Courier"/>
              </a:rPr>
              <a:t>://</a:t>
            </a:r>
            <a:r>
              <a:rPr lang="en-US" sz="1800" dirty="0" err="1">
                <a:latin typeface="Courier"/>
                <a:cs typeface="Courier"/>
              </a:rPr>
              <a:t>www.skyfree.org/linux/references/ELF_Format.pdf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File Format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graphicFrame>
        <p:nvGraphicFramePr>
          <p:cNvPr id="26" name="Diagram 25"/>
          <p:cNvGraphicFramePr/>
          <p:nvPr/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/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813425"/>
          </a:xfrm>
        </p:spPr>
        <p:txBody>
          <a:bodyPr/>
          <a:lstStyle/>
          <a:p>
            <a:r>
              <a:rPr lang="en-US" sz="2800" dirty="0"/>
              <a:t>Input: Object </a:t>
            </a:r>
            <a:r>
              <a:rPr lang="en-US" sz="2800" dirty="0" smtClean="0"/>
              <a:t>code </a:t>
            </a:r>
            <a:r>
              <a:rPr lang="en-US" sz="2800" dirty="0"/>
              <a:t>files, information tables (e.g., </a:t>
            </a:r>
            <a:r>
              <a:rPr lang="en-US" sz="2800" dirty="0" err="1">
                <a:latin typeface="Courier"/>
              </a:rPr>
              <a:t>foo.o,libc.o</a:t>
            </a:r>
            <a:r>
              <a:rPr lang="en-US" sz="2800" dirty="0"/>
              <a:t> for MIPS)</a:t>
            </a:r>
          </a:p>
          <a:p>
            <a:r>
              <a:rPr lang="en-US" sz="2800" dirty="0"/>
              <a:t>Output: Executable </a:t>
            </a:r>
            <a:r>
              <a:rPr lang="en-US" sz="2800" dirty="0" smtClean="0"/>
              <a:t>code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(e.g., </a:t>
            </a:r>
            <a:r>
              <a:rPr lang="en-US" sz="2800" dirty="0" err="1">
                <a:latin typeface="Courier"/>
              </a:rPr>
              <a:t>a.out</a:t>
            </a:r>
            <a:r>
              <a:rPr lang="en-US" sz="2800" dirty="0"/>
              <a:t> for MIPS)</a:t>
            </a:r>
          </a:p>
          <a:p>
            <a:r>
              <a:rPr lang="en-US" sz="2800" dirty="0"/>
              <a:t>Combines several object (</a:t>
            </a:r>
            <a:r>
              <a:rPr lang="en-US" sz="2800" dirty="0">
                <a:latin typeface="Courier"/>
                <a:cs typeface="Courier"/>
              </a:rPr>
              <a:t>.</a:t>
            </a:r>
            <a:r>
              <a:rPr lang="en-US" sz="2800" dirty="0" err="1">
                <a:latin typeface="Courier"/>
                <a:cs typeface="Courier"/>
              </a:rPr>
              <a:t>o</a:t>
            </a:r>
            <a:r>
              <a:rPr lang="en-US" sz="2800" dirty="0"/>
              <a:t>) files into a single executable (“</a:t>
            </a:r>
            <a:r>
              <a:rPr lang="en-US" sz="2800" u="sng" dirty="0">
                <a:solidFill>
                  <a:schemeClr val="accent1"/>
                </a:solidFill>
              </a:rPr>
              <a:t>linking</a:t>
            </a:r>
            <a:r>
              <a:rPr lang="en-US" sz="2800" dirty="0"/>
              <a:t>”) </a:t>
            </a:r>
          </a:p>
          <a:p>
            <a:r>
              <a:rPr lang="en-US" sz="2800" dirty="0"/>
              <a:t>Enable </a:t>
            </a:r>
            <a:r>
              <a:rPr lang="en-US" sz="2800" dirty="0" smtClean="0"/>
              <a:t>separate </a:t>
            </a:r>
            <a:r>
              <a:rPr lang="en-US" sz="2800" dirty="0"/>
              <a:t>c</a:t>
            </a:r>
            <a:r>
              <a:rPr lang="en-US" sz="2800" dirty="0" smtClean="0"/>
              <a:t>ompilation </a:t>
            </a:r>
            <a:r>
              <a:rPr lang="en-US" sz="2800" dirty="0"/>
              <a:t>of files</a:t>
            </a:r>
          </a:p>
          <a:p>
            <a:pPr lvl="1"/>
            <a:r>
              <a:rPr lang="en-US" sz="2400" dirty="0"/>
              <a:t>Changes to one file do not require recompilation of whole program</a:t>
            </a:r>
          </a:p>
          <a:p>
            <a:pPr lvl="2"/>
            <a:r>
              <a:rPr lang="en-US" sz="2000" dirty="0"/>
              <a:t>Windows NT source</a:t>
            </a:r>
            <a:r>
              <a:rPr lang="en-US" sz="2000" dirty="0" smtClean="0"/>
              <a:t> was </a:t>
            </a:r>
            <a:r>
              <a:rPr lang="en-US" sz="2000" dirty="0"/>
              <a:t>&gt; 40 M lines of code! </a:t>
            </a:r>
          </a:p>
          <a:p>
            <a:pPr lvl="1"/>
            <a:r>
              <a:rPr lang="en-US" sz="2400" dirty="0"/>
              <a:t>Old name “Link Editor” from editing the “links” in jump and link instructions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(1/3)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315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13435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18 VAG Rounded Thin   55390"/>
                <a:cs typeface="Courier"/>
              </a:rPr>
              <a:t>.</a:t>
            </a:r>
            <a:r>
              <a:rPr lang="en-US" sz="3200" b="1" dirty="0" err="1">
                <a:latin typeface="18 VAG Rounded Thin   55390"/>
                <a:cs typeface="Courier"/>
              </a:rPr>
              <a:t>o</a:t>
            </a:r>
            <a:r>
              <a:rPr lang="en-US" sz="3200" dirty="0">
                <a:latin typeface="18 VAG Rounded Thin   55390"/>
              </a:rPr>
              <a:t> file 1</a:t>
            </a:r>
            <a:endParaRPr lang="en-US" sz="2000" dirty="0">
              <a:latin typeface="18 VAG Rounded Thin   55390"/>
            </a:endParaRPr>
          </a:p>
        </p:txBody>
      </p:sp>
      <p:sp>
        <p:nvSpPr>
          <p:cNvPr id="2317316" name="Text Box 4"/>
          <p:cNvSpPr txBox="1">
            <a:spLocks noChangeArrowheads="1"/>
          </p:cNvSpPr>
          <p:nvPr/>
        </p:nvSpPr>
        <p:spPr bwMode="auto">
          <a:xfrm>
            <a:off x="990600" y="1744662"/>
            <a:ext cx="1027153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18 VAG Rounded Thin   55390"/>
              </a:rPr>
              <a:t>text 1</a:t>
            </a:r>
            <a:endParaRPr lang="en-US" sz="2000">
              <a:latin typeface="18 VAG Rounded Thin   55390"/>
            </a:endParaRPr>
          </a:p>
        </p:txBody>
      </p:sp>
      <p:sp>
        <p:nvSpPr>
          <p:cNvPr id="2317317" name="Text Box 5"/>
          <p:cNvSpPr txBox="1">
            <a:spLocks noChangeArrowheads="1"/>
          </p:cNvSpPr>
          <p:nvPr/>
        </p:nvSpPr>
        <p:spPr bwMode="auto">
          <a:xfrm>
            <a:off x="990600" y="2354262"/>
            <a:ext cx="1210587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18 VAG Rounded Thin   55390"/>
              </a:rPr>
              <a:t>data 1</a:t>
            </a:r>
            <a:endParaRPr lang="en-US" sz="2000">
              <a:latin typeface="18 VAG Rounded Thin   55390"/>
            </a:endParaRPr>
          </a:p>
        </p:txBody>
      </p:sp>
      <p:sp>
        <p:nvSpPr>
          <p:cNvPr id="2317318" name="Text Box 6"/>
          <p:cNvSpPr txBox="1">
            <a:spLocks noChangeArrowheads="1"/>
          </p:cNvSpPr>
          <p:nvPr/>
        </p:nvSpPr>
        <p:spPr bwMode="auto">
          <a:xfrm>
            <a:off x="990600" y="2963862"/>
            <a:ext cx="1050133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18 VAG Rounded Thin   55390"/>
              </a:rPr>
              <a:t>info 1</a:t>
            </a:r>
            <a:endParaRPr lang="en-US" sz="2000">
              <a:latin typeface="18 VAG Rounded Thin   55390"/>
            </a:endParaRPr>
          </a:p>
        </p:txBody>
      </p:sp>
      <p:sp>
        <p:nvSpPr>
          <p:cNvPr id="2317319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9055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18 VAG Rounded Thin   55390"/>
                <a:cs typeface="Courier"/>
              </a:rPr>
              <a:t>.</a:t>
            </a:r>
            <a:r>
              <a:rPr lang="en-US" sz="3200" b="1" dirty="0" err="1">
                <a:solidFill>
                  <a:schemeClr val="accent2"/>
                </a:solidFill>
                <a:latin typeface="18 VAG Rounded Thin   55390"/>
                <a:cs typeface="Courier"/>
              </a:rPr>
              <a:t>o</a:t>
            </a:r>
            <a:r>
              <a:rPr lang="en-US" sz="3200" dirty="0">
                <a:solidFill>
                  <a:schemeClr val="accent2"/>
                </a:solidFill>
                <a:latin typeface="18 VAG Rounded Thin   55390"/>
              </a:rPr>
              <a:t> file 2</a:t>
            </a:r>
            <a:endParaRPr lang="en-US" sz="2000" dirty="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0" name="Text Box 8"/>
          <p:cNvSpPr txBox="1">
            <a:spLocks noChangeArrowheads="1"/>
          </p:cNvSpPr>
          <p:nvPr/>
        </p:nvSpPr>
        <p:spPr bwMode="auto">
          <a:xfrm>
            <a:off x="990600" y="4411662"/>
            <a:ext cx="1102660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text 2</a:t>
            </a:r>
            <a:endParaRPr lang="en-US" sz="200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1" name="Text Box 9"/>
          <p:cNvSpPr txBox="1">
            <a:spLocks noChangeArrowheads="1"/>
          </p:cNvSpPr>
          <p:nvPr/>
        </p:nvSpPr>
        <p:spPr bwMode="auto">
          <a:xfrm>
            <a:off x="990600" y="5021262"/>
            <a:ext cx="1286095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data 2</a:t>
            </a:r>
            <a:endParaRPr lang="en-US" sz="200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2" name="Text Box 10"/>
          <p:cNvSpPr txBox="1">
            <a:spLocks noChangeArrowheads="1"/>
          </p:cNvSpPr>
          <p:nvPr/>
        </p:nvSpPr>
        <p:spPr bwMode="auto">
          <a:xfrm>
            <a:off x="990600" y="5630862"/>
            <a:ext cx="1125641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info 2</a:t>
            </a:r>
            <a:endParaRPr lang="en-US" sz="2000">
              <a:solidFill>
                <a:schemeClr val="accent2"/>
              </a:solidFill>
              <a:latin typeface="18 VAG Rounded Thin   55390"/>
            </a:endParaRPr>
          </a:p>
        </p:txBody>
      </p:sp>
      <p:sp>
        <p:nvSpPr>
          <p:cNvPr id="2317323" name="Text Box 11"/>
          <p:cNvSpPr txBox="1">
            <a:spLocks noChangeArrowheads="1"/>
          </p:cNvSpPr>
          <p:nvPr/>
        </p:nvSpPr>
        <p:spPr bwMode="auto">
          <a:xfrm>
            <a:off x="2971800" y="3421062"/>
            <a:ext cx="1290638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hlink"/>
                </a:solidFill>
                <a:latin typeface="18 VAG Rounded Bold   07390"/>
              </a:rPr>
              <a:t>Linker</a:t>
            </a:r>
            <a:endParaRPr lang="en-US" sz="2000">
              <a:solidFill>
                <a:schemeClr val="hlink"/>
              </a:solidFill>
              <a:latin typeface="18 VAG Rounded Bold   07390"/>
            </a:endParaRPr>
          </a:p>
        </p:txBody>
      </p:sp>
      <p:sp>
        <p:nvSpPr>
          <p:cNvPr id="2317324" name="Oval 12"/>
          <p:cNvSpPr>
            <a:spLocks noChangeArrowheads="1"/>
          </p:cNvSpPr>
          <p:nvPr/>
        </p:nvSpPr>
        <p:spPr bwMode="auto">
          <a:xfrm>
            <a:off x="2514600" y="3192462"/>
            <a:ext cx="2133600" cy="1143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solidFill>
                <a:schemeClr val="hlink"/>
              </a:solidFill>
              <a:latin typeface="18 VAG Rounded Bold   07390"/>
            </a:endParaRPr>
          </a:p>
        </p:txBody>
      </p:sp>
      <p:sp>
        <p:nvSpPr>
          <p:cNvPr id="2317325" name="Text Box 13"/>
          <p:cNvSpPr txBox="1">
            <a:spLocks noChangeArrowheads="1"/>
          </p:cNvSpPr>
          <p:nvPr/>
        </p:nvSpPr>
        <p:spPr bwMode="auto">
          <a:xfrm>
            <a:off x="6553200" y="2143125"/>
            <a:ext cx="1403350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1"/>
                </a:solidFill>
                <a:latin typeface="Courier"/>
              </a:rPr>
              <a:t>a.out</a:t>
            </a:r>
            <a:endParaRPr lang="en-US" sz="2000" b="1">
              <a:solidFill>
                <a:schemeClr val="tx1"/>
              </a:solidFill>
              <a:latin typeface="Courier"/>
            </a:endParaRPr>
          </a:p>
        </p:txBody>
      </p:sp>
      <p:sp>
        <p:nvSpPr>
          <p:cNvPr id="2317326" name="Line 14"/>
          <p:cNvSpPr>
            <a:spLocks noChangeShapeType="1"/>
          </p:cNvSpPr>
          <p:nvPr/>
        </p:nvSpPr>
        <p:spPr bwMode="auto">
          <a:xfrm>
            <a:off x="2401481" y="2315537"/>
            <a:ext cx="609600" cy="9064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18 VAG Rounded Bold   07390"/>
            </a:endParaRPr>
          </a:p>
        </p:txBody>
      </p:sp>
      <p:sp>
        <p:nvSpPr>
          <p:cNvPr id="2317327" name="Line 15"/>
          <p:cNvSpPr>
            <a:spLocks noChangeShapeType="1"/>
          </p:cNvSpPr>
          <p:nvPr/>
        </p:nvSpPr>
        <p:spPr bwMode="auto">
          <a:xfrm flipV="1">
            <a:off x="2514600" y="4335462"/>
            <a:ext cx="5334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18 VAG Rounded Bold   07390"/>
            </a:endParaRPr>
          </a:p>
        </p:txBody>
      </p:sp>
      <p:sp>
        <p:nvSpPr>
          <p:cNvPr id="2317328" name="Line 16"/>
          <p:cNvSpPr>
            <a:spLocks noChangeShapeType="1"/>
          </p:cNvSpPr>
          <p:nvPr/>
        </p:nvSpPr>
        <p:spPr bwMode="auto">
          <a:xfrm flipV="1">
            <a:off x="4648200" y="3725862"/>
            <a:ext cx="83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18 VAG Rounded Bold   07390"/>
            </a:endParaRPr>
          </a:p>
        </p:txBody>
      </p:sp>
      <p:sp>
        <p:nvSpPr>
          <p:cNvPr id="2317329" name="Text Box 17"/>
          <p:cNvSpPr txBox="1">
            <a:spLocks noChangeArrowheads="1"/>
          </p:cNvSpPr>
          <p:nvPr/>
        </p:nvSpPr>
        <p:spPr bwMode="auto">
          <a:xfrm>
            <a:off x="5562600" y="2659062"/>
            <a:ext cx="2805280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18 VAG Rounded Thin   55390"/>
              </a:rPr>
              <a:t>Relocated text 1</a:t>
            </a:r>
            <a:endParaRPr lang="en-US" sz="2000">
              <a:latin typeface="18 VAG Rounded Thin   55390"/>
            </a:endParaRPr>
          </a:p>
        </p:txBody>
      </p:sp>
      <p:sp>
        <p:nvSpPr>
          <p:cNvPr id="2317330" name="Text Box 18"/>
          <p:cNvSpPr txBox="1">
            <a:spLocks noChangeArrowheads="1"/>
          </p:cNvSpPr>
          <p:nvPr/>
        </p:nvSpPr>
        <p:spPr bwMode="auto">
          <a:xfrm>
            <a:off x="5562600" y="3268662"/>
            <a:ext cx="2880788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Relocated text 2</a:t>
            </a:r>
          </a:p>
        </p:txBody>
      </p:sp>
      <p:sp>
        <p:nvSpPr>
          <p:cNvPr id="2317331" name="Text Box 19"/>
          <p:cNvSpPr txBox="1">
            <a:spLocks noChangeArrowheads="1"/>
          </p:cNvSpPr>
          <p:nvPr/>
        </p:nvSpPr>
        <p:spPr bwMode="auto">
          <a:xfrm>
            <a:off x="5562600" y="3878262"/>
            <a:ext cx="2988714" cy="58477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18 VAG Rounded Thin   55390"/>
              </a:rPr>
              <a:t>Relocated data 1</a:t>
            </a:r>
            <a:endParaRPr lang="en-US" sz="2000">
              <a:latin typeface="18 VAG Rounded Thin   55390"/>
            </a:endParaRPr>
          </a:p>
        </p:txBody>
      </p:sp>
      <p:sp>
        <p:nvSpPr>
          <p:cNvPr id="2317332" name="Text Box 20"/>
          <p:cNvSpPr txBox="1">
            <a:spLocks noChangeArrowheads="1"/>
          </p:cNvSpPr>
          <p:nvPr/>
        </p:nvSpPr>
        <p:spPr bwMode="auto">
          <a:xfrm>
            <a:off x="5562600" y="4487862"/>
            <a:ext cx="3064222" cy="584776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18 VAG Rounded Thin   55390"/>
              </a:rPr>
              <a:t>Relocated data 2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(2/3)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 vs Translation</a:t>
            </a:r>
            <a:endParaRPr lang="en-US"/>
          </a:p>
        </p:txBody>
      </p:sp>
      <p:sp>
        <p:nvSpPr>
          <p:cNvPr id="226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run a program written in a source language?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Interpreter</a:t>
            </a:r>
            <a:r>
              <a:rPr lang="en-US" dirty="0" smtClean="0"/>
              <a:t>: Directly executes a program in the source language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Translator</a:t>
            </a:r>
            <a:r>
              <a:rPr lang="en-US" dirty="0" smtClean="0"/>
              <a:t>: Converts a program from the source language to an equivalent program in another language</a:t>
            </a:r>
          </a:p>
          <a:p>
            <a:r>
              <a:rPr lang="en-US" dirty="0" smtClean="0"/>
              <a:t>For example, consider a Python program </a:t>
            </a:r>
            <a:r>
              <a:rPr lang="en-US" b="1" dirty="0" err="1" smtClean="0">
                <a:latin typeface="Courier"/>
                <a:cs typeface="Courier"/>
              </a:rPr>
              <a:t>foo.py</a:t>
            </a:r>
            <a:endParaRPr lang="en-US" b="1" dirty="0">
              <a:latin typeface="Courier"/>
              <a:cs typeface="Courier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 (3/3)</a:t>
            </a:r>
            <a:endParaRPr lang="en-US" dirty="0"/>
          </a:p>
        </p:txBody>
      </p:sp>
      <p:sp>
        <p:nvSpPr>
          <p:cNvPr id="231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1: Take text segment from each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r>
              <a:rPr lang="en-US" dirty="0" smtClean="0"/>
              <a:t> file and put them together.</a:t>
            </a:r>
          </a:p>
          <a:p>
            <a:r>
              <a:rPr lang="en-US" dirty="0" smtClean="0"/>
              <a:t>Step 2: Take data segment from each 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r>
              <a:rPr lang="en-US" dirty="0" smtClean="0"/>
              <a:t> file, put them together, and concatenate this onto end of text segments.</a:t>
            </a:r>
          </a:p>
          <a:p>
            <a:r>
              <a:rPr lang="en-US" dirty="0" smtClean="0"/>
              <a:t>Step 3: Resolve references</a:t>
            </a:r>
          </a:p>
          <a:p>
            <a:pPr lvl="1"/>
            <a:r>
              <a:rPr lang="en-US" dirty="0" smtClean="0"/>
              <a:t>Go through Relocation Table; handle each entry</a:t>
            </a:r>
          </a:p>
          <a:p>
            <a:pPr lvl="1"/>
            <a:r>
              <a:rPr lang="en-US" dirty="0" smtClean="0"/>
              <a:t>That is, fill in all </a:t>
            </a:r>
            <a:r>
              <a:rPr lang="en-US" dirty="0" smtClean="0">
                <a:solidFill>
                  <a:schemeClr val="accent1"/>
                </a:solidFill>
              </a:rPr>
              <a:t>absolute addresses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3924300"/>
          </a:xfrm>
        </p:spPr>
        <p:txBody>
          <a:bodyPr/>
          <a:lstStyle/>
          <a:p>
            <a:r>
              <a:rPr lang="en-US" dirty="0"/>
              <a:t>PC-Relative Addressing (</a:t>
            </a:r>
            <a:r>
              <a:rPr lang="en-US" dirty="0" err="1">
                <a:latin typeface="Courier"/>
              </a:rPr>
              <a:t>beq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bne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never </a:t>
            </a:r>
            <a:r>
              <a:rPr lang="en-US" dirty="0">
                <a:solidFill>
                  <a:schemeClr val="accent2"/>
                </a:solidFill>
              </a:rPr>
              <a:t>relocate</a:t>
            </a:r>
          </a:p>
          <a:p>
            <a:r>
              <a:rPr lang="en-US" dirty="0"/>
              <a:t>Absolute </a:t>
            </a:r>
            <a:r>
              <a:rPr lang="en-US" dirty="0" smtClean="0"/>
              <a:t>Function Address </a:t>
            </a:r>
            <a:r>
              <a:rPr lang="en-US" dirty="0"/>
              <a:t>(</a:t>
            </a:r>
            <a:r>
              <a:rPr lang="en-US" dirty="0">
                <a:latin typeface="Courier"/>
              </a:rPr>
              <a:t>j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jal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relocate</a:t>
            </a:r>
          </a:p>
          <a:p>
            <a:r>
              <a:rPr lang="en-US" dirty="0"/>
              <a:t>External </a:t>
            </a:r>
            <a:r>
              <a:rPr lang="en-US" dirty="0" smtClean="0"/>
              <a:t>Function Reference </a:t>
            </a:r>
            <a:r>
              <a:rPr lang="en-US" dirty="0"/>
              <a:t>(usually </a:t>
            </a:r>
            <a:r>
              <a:rPr lang="en-US" dirty="0" err="1">
                <a:latin typeface="Courier"/>
              </a:rPr>
              <a:t>jal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relocate</a:t>
            </a:r>
          </a:p>
          <a:p>
            <a:r>
              <a:rPr lang="en-US" dirty="0" smtClean="0"/>
              <a:t>Static Data </a:t>
            </a:r>
            <a:r>
              <a:rPr lang="en-US" dirty="0"/>
              <a:t>Reference (often </a:t>
            </a:r>
            <a:r>
              <a:rPr lang="en-US" dirty="0" err="1">
                <a:latin typeface="Courier"/>
              </a:rPr>
              <a:t>lui</a:t>
            </a:r>
            <a:r>
              <a:rPr lang="en-US" dirty="0"/>
              <a:t> and </a:t>
            </a:r>
            <a:r>
              <a:rPr lang="en-US" dirty="0" err="1">
                <a:latin typeface="Courier"/>
              </a:rPr>
              <a:t>ori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always </a:t>
            </a:r>
            <a:r>
              <a:rPr lang="en-US" dirty="0"/>
              <a:t>relocate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Addresses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Absolute Addresses in MIPS</a:t>
            </a:r>
            <a:endParaRPr lang="en-US" dirty="0"/>
          </a:p>
        </p:txBody>
      </p:sp>
      <p:sp>
        <p:nvSpPr>
          <p:cNvPr id="232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Which instructions need relocation editing?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J-format: jump, jump and link</a:t>
            </a:r>
          </a:p>
          <a:p>
            <a:pPr lvl="1">
              <a:spcAft>
                <a:spcPts val="600"/>
              </a:spcAft>
              <a:buNone/>
            </a:pP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Loads and stores to variables in static area, relative to global pointer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What about conditional branches?</a:t>
            </a:r>
          </a:p>
          <a:p>
            <a:pPr lvl="1">
              <a:spcAft>
                <a:spcPts val="600"/>
              </a:spcAft>
            </a:pPr>
            <a:endParaRPr lang="en-US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PC-relative addressing </a:t>
            </a:r>
            <a:r>
              <a:rPr lang="en-US" dirty="0" smtClean="0">
                <a:solidFill>
                  <a:schemeClr val="accent1"/>
                </a:solidFill>
              </a:rPr>
              <a:t>preserved </a:t>
            </a:r>
            <a:r>
              <a:rPr lang="en-US" dirty="0" smtClean="0"/>
              <a:t>even if code moves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2133598"/>
            <a:ext cx="8153400" cy="591424"/>
            <a:chOff x="336" y="1488"/>
            <a:chExt cx="5136" cy="288"/>
          </a:xfrm>
        </p:grpSpPr>
        <p:sp>
          <p:nvSpPr>
            <p:cNvPr id="2323461" name="Text Box 5"/>
            <p:cNvSpPr txBox="1">
              <a:spLocks noChangeArrowheads="1"/>
            </p:cNvSpPr>
            <p:nvPr/>
          </p:nvSpPr>
          <p:spPr bwMode="auto">
            <a:xfrm>
              <a:off x="448" y="1488"/>
              <a:ext cx="79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ourier"/>
                </a:rPr>
                <a:t>j/jal</a:t>
              </a:r>
              <a:endParaRPr lang="en-US" sz="2000"/>
            </a:p>
          </p:txBody>
        </p:sp>
        <p:sp>
          <p:nvSpPr>
            <p:cNvPr id="2323462" name="Text Box 6"/>
            <p:cNvSpPr txBox="1">
              <a:spLocks noChangeArrowheads="1"/>
            </p:cNvSpPr>
            <p:nvPr/>
          </p:nvSpPr>
          <p:spPr bwMode="auto">
            <a:xfrm>
              <a:off x="2959" y="1488"/>
              <a:ext cx="795" cy="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solidFill>
                    <a:schemeClr val="tx1"/>
                  </a:solidFill>
                  <a:latin typeface="Courier"/>
                </a:rPr>
                <a:t>xxxxx</a:t>
              </a:r>
              <a:endParaRPr lang="en-US" sz="2000"/>
            </a:p>
          </p:txBody>
        </p:sp>
        <p:sp>
          <p:nvSpPr>
            <p:cNvPr id="2323463" name="Line 7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64" name="Rectangle 8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9600" y="3657600"/>
            <a:ext cx="8153400" cy="616067"/>
            <a:chOff x="384" y="2448"/>
            <a:chExt cx="5136" cy="300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515" y="2448"/>
              <a:ext cx="4583" cy="300"/>
              <a:chOff x="351" y="2496"/>
              <a:chExt cx="4583" cy="300"/>
            </a:xfrm>
          </p:grpSpPr>
          <p:sp>
            <p:nvSpPr>
              <p:cNvPr id="2323469" name="Text Box 13"/>
              <p:cNvSpPr txBox="1">
                <a:spLocks noChangeArrowheads="1"/>
              </p:cNvSpPr>
              <p:nvPr/>
            </p:nvSpPr>
            <p:spPr bwMode="auto">
              <a:xfrm>
                <a:off x="351" y="2496"/>
                <a:ext cx="795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lw/sw</a:t>
                </a:r>
                <a:endParaRPr lang="en-US" sz="2000"/>
              </a:p>
            </p:txBody>
          </p:sp>
          <p:sp>
            <p:nvSpPr>
              <p:cNvPr id="2323470" name="Text Box 14"/>
              <p:cNvSpPr txBox="1">
                <a:spLocks noChangeArrowheads="1"/>
              </p:cNvSpPr>
              <p:nvPr/>
            </p:nvSpPr>
            <p:spPr bwMode="auto">
              <a:xfrm>
                <a:off x="1351" y="2496"/>
                <a:ext cx="524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$gp</a:t>
                </a:r>
                <a:endParaRPr lang="en-US" sz="2000"/>
              </a:p>
            </p:txBody>
          </p:sp>
          <p:sp>
            <p:nvSpPr>
              <p:cNvPr id="2323471" name="Text Box 15"/>
              <p:cNvSpPr txBox="1">
                <a:spLocks noChangeArrowheads="1"/>
              </p:cNvSpPr>
              <p:nvPr/>
            </p:nvSpPr>
            <p:spPr bwMode="auto">
              <a:xfrm>
                <a:off x="2219" y="2496"/>
                <a:ext cx="388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$x</a:t>
                </a:r>
                <a:endParaRPr lang="en-US" sz="2000"/>
              </a:p>
            </p:txBody>
          </p:sp>
          <p:sp>
            <p:nvSpPr>
              <p:cNvPr id="2323472" name="Text Box 16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323473" name="Text Box 17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323474" name="Text Box 18"/>
              <p:cNvSpPr txBox="1">
                <a:spLocks noChangeArrowheads="1"/>
              </p:cNvSpPr>
              <p:nvPr/>
            </p:nvSpPr>
            <p:spPr bwMode="auto">
              <a:xfrm>
                <a:off x="3477" y="2496"/>
                <a:ext cx="106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address</a:t>
                </a:r>
                <a:endParaRPr lang="en-US" sz="2000"/>
              </a:p>
            </p:txBody>
          </p:sp>
        </p:grpSp>
        <p:sp>
          <p:nvSpPr>
            <p:cNvPr id="2323475" name="Rectangle 19"/>
            <p:cNvSpPr>
              <a:spLocks noChangeArrowheads="1"/>
            </p:cNvSpPr>
            <p:nvPr/>
          </p:nvSpPr>
          <p:spPr bwMode="auto">
            <a:xfrm>
              <a:off x="384" y="244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76" name="Line 20"/>
            <p:cNvSpPr>
              <a:spLocks noChangeShapeType="1"/>
            </p:cNvSpPr>
            <p:nvPr/>
          </p:nvSpPr>
          <p:spPr bwMode="auto">
            <a:xfrm>
              <a:off x="1344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77" name="Line 21"/>
            <p:cNvSpPr>
              <a:spLocks noChangeShapeType="1"/>
            </p:cNvSpPr>
            <p:nvPr/>
          </p:nvSpPr>
          <p:spPr bwMode="auto">
            <a:xfrm>
              <a:off x="2160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3478" name="Line 22"/>
            <p:cNvSpPr>
              <a:spLocks noChangeShapeType="1"/>
            </p:cNvSpPr>
            <p:nvPr/>
          </p:nvSpPr>
          <p:spPr bwMode="auto">
            <a:xfrm>
              <a:off x="2928" y="244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00075" y="4800600"/>
            <a:ext cx="8162924" cy="616067"/>
            <a:chOff x="378" y="3168"/>
            <a:chExt cx="5142" cy="30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78" y="3168"/>
              <a:ext cx="4719" cy="300"/>
              <a:chOff x="215" y="2496"/>
              <a:chExt cx="4719" cy="300"/>
            </a:xfrm>
          </p:grpSpPr>
          <p:sp>
            <p:nvSpPr>
              <p:cNvPr id="2323483" name="Text Box 27"/>
              <p:cNvSpPr txBox="1">
                <a:spLocks noChangeArrowheads="1"/>
              </p:cNvSpPr>
              <p:nvPr/>
            </p:nvSpPr>
            <p:spPr bwMode="auto">
              <a:xfrm>
                <a:off x="215" y="2496"/>
                <a:ext cx="106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beq/bne</a:t>
                </a:r>
                <a:endParaRPr lang="en-US" sz="2000"/>
              </a:p>
            </p:txBody>
          </p:sp>
          <p:sp>
            <p:nvSpPr>
              <p:cNvPr id="2323484" name="Text Box 28"/>
              <p:cNvSpPr txBox="1">
                <a:spLocks noChangeArrowheads="1"/>
              </p:cNvSpPr>
              <p:nvPr/>
            </p:nvSpPr>
            <p:spPr bwMode="auto">
              <a:xfrm>
                <a:off x="1351" y="2496"/>
                <a:ext cx="524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$rs</a:t>
                </a:r>
                <a:endParaRPr lang="en-US" sz="2000"/>
              </a:p>
            </p:txBody>
          </p:sp>
          <p:sp>
            <p:nvSpPr>
              <p:cNvPr id="2323485" name="Text Box 29"/>
              <p:cNvSpPr txBox="1">
                <a:spLocks noChangeArrowheads="1"/>
              </p:cNvSpPr>
              <p:nvPr/>
            </p:nvSpPr>
            <p:spPr bwMode="auto">
              <a:xfrm>
                <a:off x="2150" y="2496"/>
                <a:ext cx="524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$rt</a:t>
                </a:r>
                <a:endParaRPr lang="en-US" sz="2000"/>
              </a:p>
            </p:txBody>
          </p:sp>
          <p:sp>
            <p:nvSpPr>
              <p:cNvPr id="2323486" name="Text Box 30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2000"/>
              </a:p>
            </p:txBody>
          </p:sp>
          <p:sp>
            <p:nvSpPr>
              <p:cNvPr id="2323487" name="Text Box 31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2000"/>
              </a:p>
            </p:txBody>
          </p:sp>
          <p:sp>
            <p:nvSpPr>
              <p:cNvPr id="2323488" name="Text Box 32"/>
              <p:cNvSpPr txBox="1">
                <a:spLocks noChangeArrowheads="1"/>
              </p:cNvSpPr>
              <p:nvPr/>
            </p:nvSpPr>
            <p:spPr bwMode="auto">
              <a:xfrm>
                <a:off x="3477" y="2496"/>
                <a:ext cx="1066" cy="2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2800" b="1">
                    <a:solidFill>
                      <a:schemeClr val="tx1"/>
                    </a:solidFill>
                    <a:latin typeface="Courier"/>
                  </a:rPr>
                  <a:t>address</a:t>
                </a:r>
                <a:endParaRPr lang="en-US" sz="2000"/>
              </a:p>
            </p:txBody>
          </p:sp>
        </p:grpSp>
        <p:sp>
          <p:nvSpPr>
            <p:cNvPr id="2323489" name="Rectangle 33"/>
            <p:cNvSpPr>
              <a:spLocks noChangeArrowheads="1"/>
            </p:cNvSpPr>
            <p:nvPr/>
          </p:nvSpPr>
          <p:spPr bwMode="auto">
            <a:xfrm>
              <a:off x="384" y="316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  <p:sp>
          <p:nvSpPr>
            <p:cNvPr id="2323490" name="Line 34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  <p:sp>
          <p:nvSpPr>
            <p:cNvPr id="2323491" name="Line 35"/>
            <p:cNvSpPr>
              <a:spLocks noChangeShapeType="1"/>
            </p:cNvSpPr>
            <p:nvPr/>
          </p:nvSpPr>
          <p:spPr bwMode="auto">
            <a:xfrm>
              <a:off x="2160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  <p:sp>
          <p:nvSpPr>
            <p:cNvPr id="2323492" name="Line 36"/>
            <p:cNvSpPr>
              <a:spLocks noChangeShapeType="1"/>
            </p:cNvSpPr>
            <p:nvPr/>
          </p:nvSpPr>
          <p:spPr bwMode="auto">
            <a:xfrm>
              <a:off x="2928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spcAft>
                  <a:spcPts val="600"/>
                </a:spcAft>
              </a:pPr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 References (1/2)</a:t>
            </a:r>
            <a:endParaRPr lang="en-US"/>
          </a:p>
        </p:txBody>
      </p:sp>
      <p:sp>
        <p:nvSpPr>
          <p:cNvPr id="232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Linker </a:t>
            </a:r>
            <a:r>
              <a:rPr lang="en-US" dirty="0" smtClean="0">
                <a:solidFill>
                  <a:schemeClr val="accent1"/>
                </a:solidFill>
              </a:rPr>
              <a:t>assumes </a:t>
            </a:r>
            <a:r>
              <a:rPr lang="en-US" dirty="0" smtClean="0"/>
              <a:t>first word of first text segment is at address </a:t>
            </a:r>
            <a:r>
              <a:rPr lang="en-US" b="1" dirty="0" smtClean="0">
                <a:latin typeface="Courier"/>
                <a:cs typeface="Courier"/>
              </a:rPr>
              <a:t>0x04000000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(More later when we study “virtual memory”)</a:t>
            </a:r>
          </a:p>
          <a:p>
            <a:r>
              <a:rPr lang="en-US" dirty="0" smtClean="0"/>
              <a:t>Linker knows:</a:t>
            </a:r>
          </a:p>
          <a:p>
            <a:pPr lvl="1"/>
            <a:r>
              <a:rPr lang="en-US" dirty="0" smtClean="0"/>
              <a:t>length of each text and data segment</a:t>
            </a:r>
          </a:p>
          <a:p>
            <a:pPr lvl="1"/>
            <a:r>
              <a:rPr lang="en-US" dirty="0" smtClean="0"/>
              <a:t>ordering of text and data segments</a:t>
            </a:r>
          </a:p>
          <a:p>
            <a:r>
              <a:rPr lang="en-US" dirty="0" smtClean="0"/>
              <a:t>Linker calculates:</a:t>
            </a:r>
          </a:p>
          <a:p>
            <a:pPr lvl="1"/>
            <a:r>
              <a:rPr lang="en-US" dirty="0" smtClean="0"/>
              <a:t>absolute address of each label to be jumped to (internal or external) and each piece of data being referenced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Resolving References (2/2)</a:t>
            </a:r>
            <a:endParaRPr lang="en-US"/>
          </a:p>
        </p:txBody>
      </p:sp>
      <p:sp>
        <p:nvSpPr>
          <p:cNvPr id="232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resolve references:</a:t>
            </a:r>
          </a:p>
          <a:p>
            <a:pPr lvl="1"/>
            <a:r>
              <a:rPr lang="en-US" dirty="0" smtClean="0"/>
              <a:t>search for reference (data or label) in all “user” symbol tables</a:t>
            </a:r>
          </a:p>
          <a:p>
            <a:pPr lvl="1"/>
            <a:r>
              <a:rPr lang="en-US" dirty="0" smtClean="0"/>
              <a:t>if not found, search library files </a:t>
            </a:r>
            <a:br>
              <a:rPr lang="en-US" dirty="0" smtClean="0"/>
            </a:br>
            <a:r>
              <a:rPr lang="en-US" dirty="0" smtClean="0"/>
              <a:t>(for example, for </a:t>
            </a:r>
            <a:r>
              <a:rPr lang="en-US" b="1" dirty="0" err="1" smtClean="0">
                <a:latin typeface="Courier"/>
                <a:cs typeface="Courier"/>
              </a:rPr>
              <a:t>printf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once absolute address is determined, fill in the machine code appropriately</a:t>
            </a:r>
          </a:p>
          <a:p>
            <a:r>
              <a:rPr lang="en-US" dirty="0" smtClean="0"/>
              <a:t>Output of linker: executable file containing text and data (plus header)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 Now?</a:t>
            </a:r>
            <a:endParaRPr lang="en-US" dirty="0"/>
          </a:p>
        </p:txBody>
      </p:sp>
      <p:graphicFrame>
        <p:nvGraphicFramePr>
          <p:cNvPr id="26" name="Diagram 25"/>
          <p:cNvGraphicFramePr/>
          <p:nvPr/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/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400800" y="17526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18 VAG Rounded Bold   07390"/>
              </a:rPr>
              <a:t>CS164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18 VAG Rounded Bold   0739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 Basics</a:t>
            </a:r>
            <a:endParaRPr lang="en-US" dirty="0"/>
          </a:p>
        </p:txBody>
      </p:sp>
      <p:sp>
        <p:nvSpPr>
          <p:cNvPr id="233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Executable Code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b="1" dirty="0" err="1" smtClean="0">
                <a:latin typeface="Courier"/>
                <a:cs typeface="Courier"/>
              </a:rPr>
              <a:t>a.out</a:t>
            </a:r>
            <a:r>
              <a:rPr lang="en-US" dirty="0" smtClean="0"/>
              <a:t> for MIPS)</a:t>
            </a:r>
          </a:p>
          <a:p>
            <a:r>
              <a:rPr lang="en-US" dirty="0" smtClean="0"/>
              <a:t>Output: (program is run)</a:t>
            </a:r>
          </a:p>
          <a:p>
            <a:r>
              <a:rPr lang="en-US" dirty="0" smtClean="0"/>
              <a:t>Executable files are stored on disk.</a:t>
            </a:r>
          </a:p>
          <a:p>
            <a:r>
              <a:rPr lang="en-US" dirty="0" smtClean="0"/>
              <a:t>When one is run, loader’s job is to load it into memory and start it running.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In reality, loader is the operating system (OS) </a:t>
            </a:r>
          </a:p>
          <a:p>
            <a:pPr lvl="1"/>
            <a:r>
              <a:rPr lang="en-US" dirty="0" smtClean="0"/>
              <a:t>loading is one of the OS tasks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Loader … what does it do?</a:t>
            </a:r>
            <a:endParaRPr lang="en-US"/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Reads executable file’s header to determine size of text and data segments</a:t>
            </a:r>
          </a:p>
          <a:p>
            <a:r>
              <a:rPr lang="en-US" sz="2400" dirty="0" smtClean="0"/>
              <a:t>Creates new address space for program large enough to hold text and data segments, along with a stack segment</a:t>
            </a:r>
          </a:p>
          <a:p>
            <a:r>
              <a:rPr lang="en-US" sz="2400" dirty="0" smtClean="0"/>
              <a:t>Copies instructions and data from executable file into the new address space</a:t>
            </a:r>
          </a:p>
          <a:p>
            <a:r>
              <a:rPr lang="en-US" sz="2400" dirty="0"/>
              <a:t>Copies arguments passed to the program onto the stack</a:t>
            </a:r>
          </a:p>
          <a:p>
            <a:r>
              <a:rPr lang="en-US" sz="2400" dirty="0"/>
              <a:t>Initializes machine registers</a:t>
            </a:r>
          </a:p>
          <a:p>
            <a:pPr lvl="1"/>
            <a:r>
              <a:rPr lang="en-US" sz="2000" dirty="0"/>
              <a:t>Most registers cleared, but stack pointer assigned address of 1st free stack location</a:t>
            </a:r>
          </a:p>
          <a:p>
            <a:r>
              <a:rPr lang="en-US" sz="2400" dirty="0"/>
              <a:t>Jumps to start-up routine that copies program’s arguments from stack to registers &amp; sets the PC</a:t>
            </a:r>
          </a:p>
          <a:p>
            <a:pPr lvl="1"/>
            <a:r>
              <a:rPr lang="en-US" sz="2000" dirty="0"/>
              <a:t>If main routine returns, start-up routine terminates program with the exit system call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Clicker/Peer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263" indent="0">
              <a:buNone/>
            </a:pPr>
            <a:r>
              <a:rPr lang="en-US" dirty="0" smtClean="0"/>
              <a:t>At what point in process are all the machine code bits determined for the following assembly instructions:</a:t>
            </a:r>
          </a:p>
          <a:p>
            <a:pPr marL="68263" indent="0">
              <a:buNone/>
            </a:pPr>
            <a:r>
              <a:rPr lang="en-US" dirty="0"/>
              <a:t>	</a:t>
            </a:r>
            <a:r>
              <a:rPr lang="en-US" dirty="0" smtClean="0"/>
              <a:t>1) </a:t>
            </a:r>
            <a:r>
              <a:rPr lang="en-US" dirty="0" err="1" smtClean="0"/>
              <a:t>addu</a:t>
            </a:r>
            <a:r>
              <a:rPr lang="en-US" dirty="0" smtClean="0"/>
              <a:t> $6, $7, $8</a:t>
            </a:r>
          </a:p>
          <a:p>
            <a:pPr marL="68263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endParaRPr lang="en-US" dirty="0" smtClean="0"/>
          </a:p>
          <a:p>
            <a:pPr marL="68263" indent="0">
              <a:buNone/>
            </a:pPr>
            <a:r>
              <a:rPr lang="en-US" dirty="0" smtClean="0"/>
              <a:t>A: 1) &amp; 2) After compilation</a:t>
            </a:r>
          </a:p>
          <a:p>
            <a:pPr marL="68263" indent="0">
              <a:buNone/>
            </a:pPr>
            <a:r>
              <a:rPr lang="en-US" dirty="0" smtClean="0"/>
              <a:t>B: 1) After compilation, 2) After assembly</a:t>
            </a:r>
          </a:p>
          <a:p>
            <a:pPr marL="68263" indent="0">
              <a:buNone/>
            </a:pPr>
            <a:r>
              <a:rPr lang="en-US" dirty="0" smtClean="0"/>
              <a:t>C: 1) After assembly, 2) After linking</a:t>
            </a:r>
          </a:p>
          <a:p>
            <a:pPr marL="68263" indent="0">
              <a:buNone/>
            </a:pPr>
            <a:r>
              <a:rPr lang="en-US" dirty="0" smtClean="0"/>
              <a:t>D: 1) After assembly, 2) After loading</a:t>
            </a:r>
          </a:p>
          <a:p>
            <a:pPr marL="68263" indent="0">
              <a:buNone/>
            </a:pPr>
            <a:r>
              <a:rPr lang="en-US" dirty="0" smtClean="0"/>
              <a:t>E: 1) After compilation, 2) After linking</a:t>
            </a:r>
          </a:p>
        </p:txBody>
      </p:sp>
    </p:spTree>
    <p:extLst>
      <p:ext uri="{BB962C8B-B14F-4D97-AF65-F5344CB8AC3E}">
        <p14:creationId xmlns:p14="http://schemas.microsoft.com/office/powerpoint/2010/main" val="3736354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85938"/>
            <a:ext cx="8915400" cy="4005262"/>
          </a:xfrm>
        </p:spPr>
        <p:txBody>
          <a:bodyPr/>
          <a:lstStyle/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#include &lt;</a:t>
            </a:r>
            <a:r>
              <a:rPr lang="en-US" sz="2800" dirty="0" err="1">
                <a:latin typeface="Courier"/>
              </a:rPr>
              <a:t>stdio.h</a:t>
            </a:r>
            <a:r>
              <a:rPr lang="en-US" sz="2800" dirty="0">
                <a:latin typeface="Courier"/>
              </a:rPr>
              <a:t>&gt;</a:t>
            </a:r>
          </a:p>
          <a:p>
            <a:pPr>
              <a:buFont typeface="Times" pitchFamily="-65" charset="0"/>
              <a:buNone/>
            </a:pPr>
            <a:r>
              <a:rPr lang="en-US" sz="2800" dirty="0" err="1">
                <a:latin typeface="Courier"/>
              </a:rPr>
              <a:t>int</a:t>
            </a:r>
            <a:r>
              <a:rPr lang="en-US" sz="2800" dirty="0">
                <a:latin typeface="Courier"/>
              </a:rPr>
              <a:t> main (</a:t>
            </a:r>
            <a:r>
              <a:rPr lang="en-US" sz="2800" dirty="0" err="1">
                <a:latin typeface="Courier"/>
              </a:rPr>
              <a:t>int</a:t>
            </a: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argc</a:t>
            </a:r>
            <a:r>
              <a:rPr lang="en-US" sz="2800" dirty="0">
                <a:latin typeface="Courier"/>
              </a:rPr>
              <a:t>, char *</a:t>
            </a:r>
            <a:r>
              <a:rPr lang="en-US" sz="2800" dirty="0" err="1">
                <a:latin typeface="Courier"/>
              </a:rPr>
              <a:t>argv</a:t>
            </a:r>
            <a:r>
              <a:rPr lang="en-US" sz="2800" dirty="0">
                <a:latin typeface="Courier"/>
              </a:rPr>
              <a:t>[]) {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int</a:t>
            </a: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, sum = 0;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 for (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0;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&lt;= 100;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++)</a:t>
            </a:r>
            <a:br>
              <a:rPr lang="en-US" sz="2800" dirty="0">
                <a:latin typeface="Courier"/>
              </a:rPr>
            </a:br>
            <a:r>
              <a:rPr lang="en-US" sz="2800" dirty="0">
                <a:latin typeface="Courier"/>
              </a:rPr>
              <a:t>  sum = sum +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*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;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 </a:t>
            </a:r>
            <a:r>
              <a:rPr lang="en-US" sz="2800" dirty="0" err="1">
                <a:latin typeface="Courier"/>
              </a:rPr>
              <a:t>printf</a:t>
            </a:r>
            <a:r>
              <a:rPr lang="en-US" sz="2800" dirty="0">
                <a:latin typeface="Courier"/>
              </a:rPr>
              <a:t> ("The sum of sq from 0 .. 100 is %</a:t>
            </a:r>
            <a:r>
              <a:rPr lang="en-US" sz="2800" dirty="0" err="1">
                <a:latin typeface="Courier"/>
              </a:rPr>
              <a:t>d\n</a:t>
            </a:r>
            <a:r>
              <a:rPr lang="en-US" sz="2800" dirty="0">
                <a:latin typeface="Courier"/>
              </a:rPr>
              <a:t>", 	sum);</a:t>
            </a:r>
          </a:p>
          <a:p>
            <a:pPr>
              <a:buFont typeface="Times" pitchFamily="-65" charset="0"/>
              <a:buNone/>
            </a:pPr>
            <a:r>
              <a:rPr lang="en-US" sz="2800" dirty="0">
                <a:latin typeface="Courier"/>
              </a:rPr>
              <a:t>}</a:t>
            </a:r>
            <a:endParaRPr lang="en-US" dirty="0"/>
          </a:p>
        </p:txBody>
      </p:sp>
      <p:sp>
        <p:nvSpPr>
          <p:cNvPr id="234803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474148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18 VAG Rounded Bold   07390"/>
              </a:rPr>
              <a:t>C Program Source Code: </a:t>
            </a:r>
            <a:r>
              <a:rPr lang="en-US" sz="2400" b="1" i="1" dirty="0" err="1">
                <a:latin typeface="Courier"/>
                <a:cs typeface="Courier"/>
              </a:rPr>
              <a:t>prog.c</a:t>
            </a:r>
            <a:endParaRPr lang="en-US" sz="2400" b="1" i="1" dirty="0">
              <a:latin typeface="Courier"/>
              <a:cs typeface="Courier"/>
            </a:endParaRPr>
          </a:p>
        </p:txBody>
      </p:sp>
      <p:sp>
        <p:nvSpPr>
          <p:cNvPr id="2348037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373443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18 VAG Rounded Bold   07390"/>
              </a:rPr>
              <a:t>“</a:t>
            </a:r>
            <a:r>
              <a:rPr lang="en-US" sz="2400" b="1" i="1" dirty="0" err="1">
                <a:latin typeface="Courier"/>
                <a:cs typeface="Courier"/>
              </a:rPr>
              <a:t>printf</a:t>
            </a:r>
            <a:r>
              <a:rPr lang="en-US" sz="2400" b="1" i="1" dirty="0">
                <a:latin typeface="18 VAG Rounded Bold   07390"/>
              </a:rPr>
              <a:t>” lives in “</a:t>
            </a:r>
            <a:r>
              <a:rPr lang="en-US" sz="2400" b="1" i="1" dirty="0" err="1">
                <a:latin typeface="Courier"/>
                <a:cs typeface="Courier"/>
              </a:rPr>
              <a:t>libc</a:t>
            </a:r>
            <a:r>
              <a:rPr lang="en-US" sz="2400" b="1" i="1" dirty="0">
                <a:latin typeface="18 VAG Rounded Bold   07390"/>
              </a:rPr>
              <a:t>”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</a:t>
            </a:r>
            <a:r>
              <a:rPr lang="en-US" sz="3200" u="sng" dirty="0" smtClean="0"/>
              <a:t>C</a:t>
            </a:r>
            <a:r>
              <a:rPr lang="en-US" sz="3200" dirty="0" smtClean="0"/>
              <a:t> </a:t>
            </a:r>
            <a:r>
              <a:rPr lang="en-US" sz="3200" dirty="0" err="1" smtClean="0">
                <a:latin typeface="Symbol" pitchFamily="-65" charset="2"/>
              </a:rPr>
              <a:t></a:t>
            </a:r>
            <a:r>
              <a:rPr lang="en-US" sz="3200" dirty="0" smtClean="0">
                <a:latin typeface="Symbol" pitchFamily="-65" charset="2"/>
              </a:rPr>
              <a:t>  </a:t>
            </a:r>
            <a:r>
              <a:rPr lang="en-US" sz="3200" dirty="0" err="1" smtClean="0"/>
              <a:t>Asm</a:t>
            </a:r>
            <a:r>
              <a:rPr lang="en-US" sz="3200" dirty="0" smtClean="0"/>
              <a:t> </a:t>
            </a:r>
            <a:r>
              <a:rPr lang="en-US" sz="3200" dirty="0" err="1" smtClean="0">
                <a:latin typeface="Symbol" pitchFamily="-65" charset="2"/>
              </a:rPr>
              <a:t></a:t>
            </a:r>
            <a:r>
              <a:rPr lang="en-US" sz="3200" dirty="0" smtClean="0">
                <a:latin typeface="Symbol" pitchFamily="-65" charset="2"/>
              </a:rPr>
              <a:t>  </a:t>
            </a:r>
            <a:r>
              <a:rPr lang="en-US" sz="3200" dirty="0" err="1" smtClean="0"/>
              <a:t>Obj</a:t>
            </a:r>
            <a:r>
              <a:rPr lang="en-US" sz="3200" dirty="0" smtClean="0"/>
              <a:t> </a:t>
            </a:r>
            <a:r>
              <a:rPr lang="en-US" sz="3200" dirty="0" err="1" smtClean="0">
                <a:latin typeface="Symbol" pitchFamily="-65" charset="2"/>
              </a:rPr>
              <a:t></a:t>
            </a:r>
            <a:r>
              <a:rPr lang="en-US" sz="3200" dirty="0" smtClean="0">
                <a:latin typeface="Symbol" pitchFamily="-65" charset="2"/>
              </a:rPr>
              <a:t>  </a:t>
            </a:r>
            <a:r>
              <a:rPr lang="en-US" sz="3200" dirty="0" smtClean="0"/>
              <a:t>Exe </a:t>
            </a:r>
            <a:r>
              <a:rPr lang="en-US" sz="3200" dirty="0" err="1" smtClean="0">
                <a:latin typeface="Symbol" pitchFamily="-65" charset="2"/>
              </a:rPr>
              <a:t></a:t>
            </a:r>
            <a:r>
              <a:rPr lang="en-US" sz="3200" dirty="0" smtClean="0">
                <a:latin typeface="Symbol" pitchFamily="-65" charset="2"/>
              </a:rPr>
              <a:t>  </a:t>
            </a:r>
            <a:r>
              <a:rPr lang="en-US" sz="3200" dirty="0" smtClean="0"/>
              <a:t>Run </a:t>
            </a:r>
            <a:endParaRPr lang="en-US" sz="32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226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interpreter is just a program that reads a python program and performs the functions of that python program.</a:t>
            </a:r>
          </a:p>
        </p:txBody>
      </p:sp>
      <p:cxnSp>
        <p:nvCxnSpPr>
          <p:cNvPr id="2262021" name="AutoShape 5"/>
          <p:cNvCxnSpPr>
            <a:cxnSpLocks noChangeShapeType="1"/>
          </p:cNvCxnSpPr>
          <p:nvPr/>
        </p:nvCxnSpPr>
        <p:spPr bwMode="auto">
          <a:xfrm rot="5400000">
            <a:off x="3848894" y="2780506"/>
            <a:ext cx="14478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524388651"/>
              </p:ext>
            </p:extLst>
          </p:nvPr>
        </p:nvGraphicFramePr>
        <p:xfrm>
          <a:off x="1524000" y="1676400"/>
          <a:ext cx="6096000" cy="248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2362"/>
            <a:ext cx="3886200" cy="5684838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latin typeface="Courier"/>
              </a:rPr>
              <a:t>	</a:t>
            </a:r>
            <a:r>
              <a:rPr lang="en-US" sz="2400" dirty="0">
                <a:latin typeface="Courier"/>
              </a:rPr>
              <a:t>.text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</a:t>
            </a:r>
            <a:r>
              <a:rPr lang="en-US" sz="2400" dirty="0" err="1">
                <a:latin typeface="Courier"/>
              </a:rPr>
              <a:t>globl</a:t>
            </a:r>
            <a:r>
              <a:rPr lang="en-US" sz="2400" dirty="0">
                <a:latin typeface="Courier"/>
              </a:rPr>
              <a:t>	main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main: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subu</a:t>
            </a:r>
            <a:r>
              <a:rPr lang="en-US" sz="2400" dirty="0">
                <a:latin typeface="Courier"/>
              </a:rPr>
              <a:t> $sp,$sp,32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sd</a:t>
            </a:r>
            <a:r>
              <a:rPr lang="en-US" sz="2400" dirty="0">
                <a:latin typeface="Courier"/>
              </a:rPr>
              <a:t>	$a0, 32($sp)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loop: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$t6,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 smtClean="0">
                <a:latin typeface="Courier"/>
              </a:rPr>
              <a:t>mul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</a:t>
            </a:r>
            <a:r>
              <a:rPr lang="en-US" sz="2400" dirty="0">
                <a:latin typeface="Courier"/>
              </a:rPr>
              <a:t>t7, $t6,$t6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$t8,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$t9,$t8,$t7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$t9, 24($sp)</a:t>
            </a:r>
            <a:endParaRPr lang="en-US" sz="2400" dirty="0"/>
          </a:p>
        </p:txBody>
      </p:sp>
      <p:sp>
        <p:nvSpPr>
          <p:cNvPr id="23500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143000"/>
            <a:ext cx="3848100" cy="5811838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$t0, $t6, 1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 smtClean="0">
                <a:latin typeface="Courier"/>
              </a:rPr>
              <a:t>ble</a:t>
            </a:r>
            <a:r>
              <a:rPr lang="en-US" sz="2400" dirty="0" smtClean="0">
                <a:latin typeface="Courier"/>
              </a:rPr>
              <a:t> $</a:t>
            </a:r>
            <a:r>
              <a:rPr lang="en-US" sz="2400" dirty="0">
                <a:latin typeface="Courier"/>
              </a:rPr>
              <a:t>t0,100, loop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la	$a0, </a:t>
            </a:r>
            <a:r>
              <a:rPr lang="en-US" sz="2400" dirty="0" err="1">
                <a:latin typeface="Courier"/>
              </a:rPr>
              <a:t>str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$a1,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printf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move $v0, $0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$sp,$sp,32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jr</a:t>
            </a:r>
            <a:r>
              <a:rPr lang="en-US" sz="2400" dirty="0">
                <a:latin typeface="Courier"/>
              </a:rPr>
              <a:t> $</a:t>
            </a:r>
            <a:r>
              <a:rPr lang="en-US" sz="2400" dirty="0" err="1">
                <a:latin typeface="Courier"/>
              </a:rPr>
              <a:t>ra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.data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 err="1"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</a:t>
            </a:r>
            <a:r>
              <a:rPr lang="en-US" sz="2400" dirty="0" err="1">
                <a:latin typeface="Courier"/>
              </a:rPr>
              <a:t>asciiz</a:t>
            </a:r>
            <a:r>
              <a:rPr lang="en-US" sz="2400" dirty="0">
                <a:latin typeface="Courier"/>
              </a:rPr>
              <a:t>	"The sum of sq from 0 .. 100 is %</a:t>
            </a:r>
            <a:r>
              <a:rPr lang="en-US" sz="2400" dirty="0" err="1">
                <a:latin typeface="Courier"/>
              </a:rPr>
              <a:t>d\n</a:t>
            </a:r>
            <a:r>
              <a:rPr lang="en-US" sz="2400" dirty="0">
                <a:latin typeface="Courier"/>
              </a:rPr>
              <a:t>"</a:t>
            </a:r>
          </a:p>
        </p:txBody>
      </p:sp>
      <p:sp>
        <p:nvSpPr>
          <p:cNvPr id="2350085" name="Line 5"/>
          <p:cNvSpPr>
            <a:spLocks noChangeShapeType="1"/>
          </p:cNvSpPr>
          <p:nvPr/>
        </p:nvSpPr>
        <p:spPr bwMode="auto">
          <a:xfrm>
            <a:off x="4572000" y="1066800"/>
            <a:ext cx="0" cy="533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0086" name="Text Box 6"/>
          <p:cNvSpPr txBox="1">
            <a:spLocks noChangeArrowheads="1"/>
          </p:cNvSpPr>
          <p:nvPr/>
        </p:nvSpPr>
        <p:spPr bwMode="auto">
          <a:xfrm>
            <a:off x="7031038" y="4202112"/>
            <a:ext cx="21145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Where are</a:t>
            </a:r>
          </a:p>
          <a:p>
            <a:r>
              <a:rPr lang="en-US" sz="2400" b="1">
                <a:solidFill>
                  <a:schemeClr val="accent2"/>
                </a:solidFill>
              </a:rPr>
              <a:t>7 pseudo-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instructions?</a:t>
            </a:r>
            <a:endParaRPr lang="en-US" sz="20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dirty="0" smtClean="0"/>
              <a:t>Compilation: MAL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0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0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008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1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2362"/>
            <a:ext cx="3886200" cy="5684838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latin typeface="Courier"/>
              </a:rPr>
              <a:t>	</a:t>
            </a:r>
            <a:r>
              <a:rPr lang="en-US" sz="2400" dirty="0">
                <a:latin typeface="Courier"/>
              </a:rPr>
              <a:t>.text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</a:t>
            </a:r>
            <a:r>
              <a:rPr lang="en-US" sz="2400" dirty="0" err="1">
                <a:latin typeface="Courier"/>
              </a:rPr>
              <a:t>globl</a:t>
            </a:r>
            <a:r>
              <a:rPr lang="en-US" sz="2400" dirty="0">
                <a:latin typeface="Courier"/>
              </a:rPr>
              <a:t>	main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main: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subu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 $sp,$sp,32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sd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	$a0, 32($sp)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loop: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$t6,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mul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 </a:t>
            </a:r>
            <a:r>
              <a:rPr lang="en-US" sz="2400" u="sng" dirty="0" smtClean="0">
                <a:solidFill>
                  <a:schemeClr val="accent2"/>
                </a:solidFill>
                <a:latin typeface="Courier"/>
              </a:rPr>
              <a:t>$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t7, $t6,$t6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$t8,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$t9,$t8,$t7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$t9, 24($sp)</a:t>
            </a:r>
            <a:endParaRPr lang="en-US" sz="2400" dirty="0"/>
          </a:p>
        </p:txBody>
      </p:sp>
      <p:sp>
        <p:nvSpPr>
          <p:cNvPr id="23521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122362"/>
            <a:ext cx="3848100" cy="5811838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 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addu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 $t0, $t6, 1</a:t>
            </a:r>
            <a:endParaRPr lang="en-US" sz="2400" dirty="0">
              <a:solidFill>
                <a:schemeClr val="accent2"/>
              </a:solidFill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$t0, 28($sp)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ble</a:t>
            </a:r>
            <a:r>
              <a:rPr lang="en-US" sz="2400" u="sng" dirty="0" smtClean="0">
                <a:solidFill>
                  <a:schemeClr val="accent2"/>
                </a:solidFill>
                <a:latin typeface="Courier"/>
              </a:rPr>
              <a:t> $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t0,100, loop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la	$a0, 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str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$a1, 24($sp)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latin typeface="Courier"/>
              </a:rPr>
              <a:t>printf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move $v0, $0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	$</a:t>
            </a:r>
            <a:r>
              <a:rPr lang="en-US" sz="2400" dirty="0" err="1">
                <a:latin typeface="Courier"/>
              </a:rPr>
              <a:t>ra</a:t>
            </a:r>
            <a:r>
              <a:rPr lang="en-US" sz="2400" dirty="0">
                <a:latin typeface="Courier"/>
              </a:rPr>
              <a:t>, 20($sp)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$sp,$sp,32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jr</a:t>
            </a:r>
            <a:r>
              <a:rPr lang="en-US" sz="2400" dirty="0">
                <a:latin typeface="Courier"/>
              </a:rPr>
              <a:t> $</a:t>
            </a:r>
            <a:r>
              <a:rPr lang="en-US" sz="2400" dirty="0" err="1">
                <a:latin typeface="Courier"/>
              </a:rPr>
              <a:t>ra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.data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	.align	0</a:t>
            </a:r>
            <a:endParaRPr lang="en-US" sz="2400" u="sng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 err="1"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:</a:t>
            </a:r>
            <a:endParaRPr lang="en-US" sz="2400" u="sng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latin typeface="Courier"/>
              </a:rPr>
              <a:t>	</a:t>
            </a:r>
            <a:r>
              <a:rPr lang="en-US" sz="2400" dirty="0">
                <a:latin typeface="Courier"/>
              </a:rPr>
              <a:t>.</a:t>
            </a:r>
            <a:r>
              <a:rPr lang="en-US" sz="2400" dirty="0" err="1">
                <a:latin typeface="Courier"/>
              </a:rPr>
              <a:t>asciiz</a:t>
            </a:r>
            <a:r>
              <a:rPr lang="en-US" sz="2400" dirty="0">
                <a:latin typeface="Courier"/>
              </a:rPr>
              <a:t>	"The sum of sq from 0 .. 100 is %</a:t>
            </a:r>
            <a:r>
              <a:rPr lang="en-US" sz="2400" dirty="0" err="1">
                <a:latin typeface="Courier"/>
              </a:rPr>
              <a:t>d\n</a:t>
            </a:r>
            <a:r>
              <a:rPr lang="en-US" sz="2400" dirty="0">
                <a:latin typeface="Courier"/>
              </a:rPr>
              <a:t>"</a:t>
            </a:r>
          </a:p>
        </p:txBody>
      </p:sp>
      <p:sp>
        <p:nvSpPr>
          <p:cNvPr id="2352132" name="Line 4"/>
          <p:cNvSpPr>
            <a:spLocks noChangeShapeType="1"/>
          </p:cNvSpPr>
          <p:nvPr/>
        </p:nvSpPr>
        <p:spPr bwMode="auto">
          <a:xfrm>
            <a:off x="4572000" y="1066800"/>
            <a:ext cx="0" cy="5334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2133" name="Text Box 5"/>
          <p:cNvSpPr txBox="1">
            <a:spLocks noChangeArrowheads="1"/>
          </p:cNvSpPr>
          <p:nvPr/>
        </p:nvSpPr>
        <p:spPr bwMode="auto">
          <a:xfrm>
            <a:off x="7031038" y="4114800"/>
            <a:ext cx="1928812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7 pseudo-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instructions</a:t>
            </a:r>
            <a:br>
              <a:rPr lang="en-US" sz="2400" b="1">
                <a:solidFill>
                  <a:schemeClr val="accent2"/>
                </a:solidFill>
              </a:rPr>
            </a:br>
            <a:r>
              <a:rPr lang="en-US" sz="2400" b="1">
                <a:solidFill>
                  <a:schemeClr val="accent2"/>
                </a:solidFill>
              </a:rPr>
              <a:t>underlined</a:t>
            </a:r>
            <a:endParaRPr lang="en-US" sz="20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lstStyle/>
          <a:p>
            <a:r>
              <a:rPr lang="en-US" dirty="0" smtClean="0"/>
              <a:t>Compilation: MAL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213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65313"/>
            <a:ext cx="4495800" cy="4230687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00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addiu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 $29,$29,-32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$31,20($29)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08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sw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	$4, 32($29)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0c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sw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	$5, 36($29)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10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18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$14,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1c </a:t>
            </a:r>
            <a:r>
              <a:rPr lang="en-US" sz="2400" dirty="0" err="1">
                <a:latin typeface="Courier"/>
              </a:rPr>
              <a:t>multu</a:t>
            </a:r>
            <a:r>
              <a:rPr lang="en-US" sz="2400" dirty="0">
                <a:latin typeface="Courier"/>
              </a:rPr>
              <a:t> $14, $14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20 </a:t>
            </a:r>
            <a:r>
              <a:rPr lang="en-US" sz="2400" u="sng" dirty="0" err="1">
                <a:solidFill>
                  <a:schemeClr val="accent1"/>
                </a:solidFill>
                <a:latin typeface="Courier"/>
              </a:rPr>
              <a:t>mflo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	 $15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24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$24,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28 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$25,$24,$15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2c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$25, 24($29)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endParaRPr lang="en-US" sz="2400" dirty="0">
              <a:latin typeface="Courier"/>
            </a:endParaRPr>
          </a:p>
        </p:txBody>
      </p:sp>
      <p:sp>
        <p:nvSpPr>
          <p:cNvPr id="23541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868488"/>
            <a:ext cx="4419600" cy="42275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30 addiu $8,$14, 1</a:t>
            </a:r>
            <a:endParaRPr lang="en-US" sz="240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34 sw	$8,28($29)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38 slti	$1,$8, 101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3c bne	$1,$0, loop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40 lui	$4, l.str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44 ori	$4,$4,r.str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48 lw	$5,24($29)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4c jal	printf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u="sng">
                <a:solidFill>
                  <a:schemeClr val="accent1"/>
                </a:solidFill>
                <a:latin typeface="Courier"/>
              </a:rPr>
              <a:t>50 add	$2, $0, $0</a:t>
            </a:r>
            <a:endParaRPr lang="en-US" sz="240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54 lw    $31,20($29)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58 addiu $29,$29,32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>
                <a:latin typeface="Courier"/>
              </a:rPr>
              <a:t>5c jr	 $31</a:t>
            </a:r>
          </a:p>
        </p:txBody>
      </p:sp>
      <p:sp>
        <p:nvSpPr>
          <p:cNvPr id="2354181" name="Text Box 5"/>
          <p:cNvSpPr txBox="1">
            <a:spLocks noChangeArrowheads="1"/>
          </p:cNvSpPr>
          <p:nvPr/>
        </p:nvSpPr>
        <p:spPr bwMode="auto">
          <a:xfrm>
            <a:off x="533400" y="1081088"/>
            <a:ext cx="708962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18 VAG Rounded Thin   55390"/>
              </a:rPr>
              <a:t>Remove </a:t>
            </a:r>
            <a:r>
              <a:rPr lang="en-US" sz="2800" dirty="0" err="1">
                <a:solidFill>
                  <a:schemeClr val="tx1"/>
                </a:solidFill>
                <a:latin typeface="18 VAG Rounded Thin   55390"/>
              </a:rPr>
              <a:t>pseudoinstructions</a:t>
            </a:r>
            <a:r>
              <a:rPr lang="en-US" sz="2800" dirty="0">
                <a:solidFill>
                  <a:schemeClr val="tx1"/>
                </a:solidFill>
                <a:latin typeface="18 VAG Rounded Thin   55390"/>
              </a:rPr>
              <a:t>, assign addresses</a:t>
            </a:r>
          </a:p>
        </p:txBody>
      </p:sp>
      <p:sp>
        <p:nvSpPr>
          <p:cNvPr id="2354182" name="Line 6"/>
          <p:cNvSpPr>
            <a:spLocks noChangeShapeType="1"/>
          </p:cNvSpPr>
          <p:nvPr/>
        </p:nvSpPr>
        <p:spPr bwMode="auto">
          <a:xfrm>
            <a:off x="4648200" y="1447800"/>
            <a:ext cx="0" cy="5105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Assembly step 1: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495800" cy="474662"/>
          </a:xfrm>
        </p:spPr>
        <p:txBody>
          <a:bodyPr/>
          <a:lstStyle/>
          <a:p>
            <a:r>
              <a:rPr lang="en-US" dirty="0"/>
              <a:t>Assembly step 2</a:t>
            </a:r>
          </a:p>
        </p:txBody>
      </p:sp>
      <p:sp>
        <p:nvSpPr>
          <p:cNvPr id="235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6050"/>
            <a:ext cx="7848600" cy="4881563"/>
          </a:xfrm>
        </p:spPr>
        <p:txBody>
          <a:bodyPr/>
          <a:lstStyle/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/>
              <a:t>Symbol Table </a:t>
            </a:r>
          </a:p>
          <a:p>
            <a:pPr lvl="1"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3200"/>
              <a:t>	</a:t>
            </a:r>
            <a:r>
              <a:rPr lang="en-US" sz="2400"/>
              <a:t>Label 	address (in module)		type</a:t>
            </a:r>
            <a:endParaRPr lang="en-US" sz="3200"/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main:	0x00000000	global text</a:t>
            </a:r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loop:	0x00000018	local text</a:t>
            </a:r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str:	0x00000000	local data</a:t>
            </a:r>
          </a:p>
          <a:p>
            <a:pPr lvl="1">
              <a:lnSpc>
                <a:spcPct val="5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>
                <a:latin typeface="Courier"/>
              </a:rPr>
              <a:t>	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/>
              <a:t>Relocation Information</a:t>
            </a:r>
          </a:p>
          <a:p>
            <a:pPr lvl="1"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/>
              <a:t>  Address		Instr.  type	    Dependency</a:t>
            </a:r>
            <a:r>
              <a:rPr lang="en-US"/>
              <a:t> </a:t>
            </a:r>
            <a:r>
              <a:rPr lang="en-US">
                <a:latin typeface="Courier"/>
              </a:rPr>
              <a:t>0x00000040	lui		l.str</a:t>
            </a:r>
            <a:br>
              <a:rPr lang="en-US">
                <a:latin typeface="Courier"/>
              </a:rPr>
            </a:br>
            <a:r>
              <a:rPr lang="en-US">
                <a:latin typeface="Courier"/>
              </a:rPr>
              <a:t>0x00000044	ori		r.str </a:t>
            </a:r>
            <a:br>
              <a:rPr lang="en-US">
                <a:latin typeface="Courier"/>
              </a:rPr>
            </a:br>
            <a:r>
              <a:rPr lang="en-US">
                <a:latin typeface="Courier"/>
              </a:rPr>
              <a:t>0x0000004c	jal		printf</a:t>
            </a:r>
          </a:p>
        </p:txBody>
      </p:sp>
      <p:sp>
        <p:nvSpPr>
          <p:cNvPr id="2356228" name="Text Box 4"/>
          <p:cNvSpPr txBox="1">
            <a:spLocks noChangeArrowheads="1"/>
          </p:cNvSpPr>
          <p:nvPr/>
        </p:nvSpPr>
        <p:spPr bwMode="auto">
          <a:xfrm>
            <a:off x="1143000" y="990600"/>
            <a:ext cx="6673622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18 VAG Rounded Bold   07390"/>
                <a:cs typeface="18 vag rounded bold"/>
              </a:rPr>
              <a:t> Create </a:t>
            </a:r>
            <a:r>
              <a:rPr lang="en-US" sz="2800" b="1" dirty="0">
                <a:solidFill>
                  <a:schemeClr val="tx1"/>
                </a:solidFill>
                <a:latin typeface="18 VAG Rounded Bold   07390"/>
                <a:cs typeface="18 vag rounded bold"/>
              </a:rPr>
              <a:t>relocation table and symbol table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724400" cy="474662"/>
          </a:xfrm>
          <a:ln/>
        </p:spPr>
        <p:txBody>
          <a:bodyPr/>
          <a:lstStyle/>
          <a:p>
            <a:r>
              <a:rPr lang="en-US" dirty="0"/>
              <a:t>Assembly step 3</a:t>
            </a:r>
          </a:p>
        </p:txBody>
      </p:sp>
      <p:sp>
        <p:nvSpPr>
          <p:cNvPr id="235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89113"/>
            <a:ext cx="4495800" cy="4916487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00 </a:t>
            </a:r>
            <a:r>
              <a:rPr lang="en-US" sz="2400" dirty="0" err="1" smtClean="0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</a:t>
            </a:r>
            <a:r>
              <a:rPr lang="en-US" sz="2400" dirty="0">
                <a:latin typeface="Courier"/>
              </a:rPr>
              <a:t>29,$29,-32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04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31,20($29)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08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4, 32($29)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0c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5, 36($29)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10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0,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14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0,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18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14,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1c </a:t>
            </a:r>
            <a:r>
              <a:rPr lang="en-US" sz="2400" dirty="0" err="1" smtClean="0">
                <a:latin typeface="Courier"/>
              </a:rPr>
              <a:t>multu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smtClean="0">
                <a:latin typeface="Courier"/>
              </a:rPr>
              <a:t>$</a:t>
            </a:r>
            <a:r>
              <a:rPr lang="en-US" sz="2400" dirty="0">
                <a:latin typeface="Courier"/>
              </a:rPr>
              <a:t>14, $14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20 </a:t>
            </a:r>
            <a:r>
              <a:rPr lang="en-US" sz="2400" dirty="0" err="1" smtClean="0">
                <a:latin typeface="Courier"/>
              </a:rPr>
              <a:t>mflo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24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24,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28 </a:t>
            </a:r>
            <a:r>
              <a:rPr lang="en-US" sz="2400" dirty="0" err="1" smtClean="0">
                <a:latin typeface="Courier"/>
              </a:rPr>
              <a:t>addu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25,$24,$15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2c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25, 24($29)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endParaRPr lang="en-US" sz="2400" dirty="0">
              <a:latin typeface="Courier"/>
            </a:endParaRPr>
          </a:p>
        </p:txBody>
      </p:sp>
      <p:sp>
        <p:nvSpPr>
          <p:cNvPr id="2358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792288"/>
            <a:ext cx="4419600" cy="45323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30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$8,$14, 1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34 </a:t>
            </a:r>
            <a:r>
              <a:rPr lang="en-US" sz="2400" dirty="0" err="1" smtClean="0">
                <a:latin typeface="Courier"/>
              </a:rPr>
              <a:t>sw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8,28($29)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38 </a:t>
            </a:r>
            <a:r>
              <a:rPr lang="en-US" sz="2400" dirty="0" err="1" smtClean="0">
                <a:latin typeface="Courier"/>
              </a:rPr>
              <a:t>slti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1,$8, 101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3c </a:t>
            </a:r>
            <a:r>
              <a:rPr lang="en-US" sz="2400" dirty="0" err="1" smtClean="0">
                <a:latin typeface="Courier"/>
              </a:rPr>
              <a:t>bne</a:t>
            </a:r>
            <a:r>
              <a:rPr lang="en-US" sz="2400" dirty="0" smtClean="0">
                <a:latin typeface="Courier"/>
              </a:rPr>
              <a:t>   $</a:t>
            </a:r>
            <a:r>
              <a:rPr lang="en-US" sz="2400" dirty="0">
                <a:latin typeface="Courier"/>
              </a:rPr>
              <a:t>1,$0, 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-10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40 </a:t>
            </a:r>
            <a:r>
              <a:rPr lang="en-US" sz="2400" dirty="0" err="1" smtClean="0">
                <a:latin typeface="Courier"/>
              </a:rPr>
              <a:t>lui</a:t>
            </a:r>
            <a:r>
              <a:rPr lang="en-US" sz="2400" dirty="0" smtClean="0">
                <a:latin typeface="Courier"/>
              </a:rPr>
              <a:t>   $</a:t>
            </a:r>
            <a:r>
              <a:rPr lang="en-US" sz="2400" dirty="0">
                <a:latin typeface="Courier"/>
              </a:rPr>
              <a:t>4, </a:t>
            </a:r>
            <a:r>
              <a:rPr lang="en-US" sz="2400" u="sng" dirty="0" err="1">
                <a:solidFill>
                  <a:schemeClr val="accent2"/>
                </a:solidFill>
                <a:latin typeface="Courier"/>
              </a:rPr>
              <a:t>l.str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44 </a:t>
            </a:r>
            <a:r>
              <a:rPr lang="en-US" sz="2400" dirty="0" err="1" smtClean="0">
                <a:latin typeface="Courier"/>
              </a:rPr>
              <a:t>ori</a:t>
            </a:r>
            <a:r>
              <a:rPr lang="en-US" sz="2400" dirty="0" smtClean="0">
                <a:latin typeface="Courier"/>
              </a:rPr>
              <a:t>   $</a:t>
            </a:r>
            <a:r>
              <a:rPr lang="en-US" sz="2400" dirty="0">
                <a:latin typeface="Courier"/>
              </a:rPr>
              <a:t>4,$4,</a:t>
            </a:r>
            <a:r>
              <a:rPr lang="en-US" sz="2400" u="sng" dirty="0">
                <a:solidFill>
                  <a:schemeClr val="accent2"/>
                </a:solidFill>
                <a:latin typeface="Courier"/>
              </a:rPr>
              <a:t>r.str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48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5,24($29)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4c </a:t>
            </a:r>
            <a:r>
              <a:rPr lang="en-US" sz="2400" dirty="0" err="1" smtClean="0">
                <a:latin typeface="Courier"/>
              </a:rPr>
              <a:t>jal</a:t>
            </a:r>
            <a:r>
              <a:rPr lang="en-US" sz="2400" dirty="0" smtClean="0">
                <a:latin typeface="Courier"/>
              </a:rPr>
              <a:t>   </a:t>
            </a:r>
            <a:r>
              <a:rPr lang="en-US" sz="2400" u="sng" dirty="0" err="1" smtClean="0">
                <a:solidFill>
                  <a:schemeClr val="accent2"/>
                </a:solidFill>
                <a:latin typeface="Courier"/>
              </a:rPr>
              <a:t>printf</a:t>
            </a:r>
            <a:r>
              <a:rPr lang="en-US" sz="2400" dirty="0" smtClean="0">
                <a:solidFill>
                  <a:schemeClr val="accent2"/>
                </a:solidFill>
                <a:latin typeface="Courier"/>
              </a:rPr>
              <a:t> 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50 </a:t>
            </a:r>
            <a:r>
              <a:rPr lang="en-US" sz="2400" dirty="0" smtClean="0">
                <a:latin typeface="Courier"/>
              </a:rPr>
              <a:t>add   $</a:t>
            </a:r>
            <a:r>
              <a:rPr lang="en-US" sz="2400" dirty="0">
                <a:latin typeface="Courier"/>
              </a:rPr>
              <a:t>2, $0, $0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54 </a:t>
            </a:r>
            <a:r>
              <a:rPr lang="en-US" sz="2400" dirty="0" err="1" smtClean="0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31,20($29)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58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$29,$29,32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5c </a:t>
            </a:r>
            <a:r>
              <a:rPr lang="en-US" sz="2400" dirty="0" err="1" smtClean="0">
                <a:latin typeface="Courier"/>
              </a:rPr>
              <a:t>jr</a:t>
            </a:r>
            <a:r>
              <a:rPr lang="en-US" sz="2400" dirty="0" smtClean="0">
                <a:latin typeface="Courier"/>
              </a:rPr>
              <a:t>    $</a:t>
            </a:r>
            <a:r>
              <a:rPr lang="en-US" sz="2400" dirty="0">
                <a:latin typeface="Courier"/>
              </a:rPr>
              <a:t>31</a:t>
            </a:r>
          </a:p>
        </p:txBody>
      </p:sp>
      <p:sp>
        <p:nvSpPr>
          <p:cNvPr id="2358277" name="Text Box 5"/>
          <p:cNvSpPr txBox="1">
            <a:spLocks noChangeArrowheads="1"/>
          </p:cNvSpPr>
          <p:nvPr/>
        </p:nvSpPr>
        <p:spPr bwMode="auto">
          <a:xfrm>
            <a:off x="757565" y="1066800"/>
            <a:ext cx="518603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18 VAG Rounded Bold   07390"/>
              </a:rPr>
              <a:t>Resolve </a:t>
            </a:r>
            <a:r>
              <a:rPr lang="en-US" sz="2800" b="1" dirty="0">
                <a:solidFill>
                  <a:schemeClr val="tx1"/>
                </a:solidFill>
                <a:latin typeface="18 VAG Rounded Bold   07390"/>
              </a:rPr>
              <a:t>local PC-relative labels</a:t>
            </a:r>
          </a:p>
        </p:txBody>
      </p:sp>
      <p:sp>
        <p:nvSpPr>
          <p:cNvPr id="2358278" name="Line 6"/>
          <p:cNvSpPr>
            <a:spLocks noChangeShapeType="1"/>
          </p:cNvSpPr>
          <p:nvPr/>
        </p:nvSpPr>
        <p:spPr bwMode="auto">
          <a:xfrm>
            <a:off x="4648200" y="1524000"/>
            <a:ext cx="0" cy="5029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step 4</a:t>
            </a:r>
            <a:endParaRPr lang="en-US"/>
          </a:p>
        </p:txBody>
      </p:sp>
      <p:sp>
        <p:nvSpPr>
          <p:cNvPr id="236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 object (</a:t>
            </a: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o</a:t>
            </a:r>
            <a:r>
              <a:rPr lang="en-US" dirty="0" smtClean="0"/>
              <a:t>) file:</a:t>
            </a:r>
          </a:p>
          <a:p>
            <a:pPr lvl="1"/>
            <a:r>
              <a:rPr lang="en-US" dirty="0" smtClean="0"/>
              <a:t>Output binary representation for</a:t>
            </a:r>
          </a:p>
          <a:p>
            <a:pPr lvl="2"/>
            <a:r>
              <a:rPr lang="en-US" dirty="0" smtClean="0"/>
              <a:t>ext segment (instructions), </a:t>
            </a:r>
          </a:p>
          <a:p>
            <a:pPr lvl="2"/>
            <a:r>
              <a:rPr lang="en-US" dirty="0" smtClean="0"/>
              <a:t>data segment (data), </a:t>
            </a:r>
          </a:p>
          <a:p>
            <a:pPr lvl="2"/>
            <a:r>
              <a:rPr lang="en-US" dirty="0" smtClean="0"/>
              <a:t>symbol and relocation tables.</a:t>
            </a:r>
          </a:p>
          <a:p>
            <a:pPr lvl="1"/>
            <a:r>
              <a:rPr lang="en-US" dirty="0" smtClean="0"/>
              <a:t>Using dummy “placeholders” for unresolved absolute and external references.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6096000" cy="474662"/>
          </a:xfrm>
        </p:spPr>
        <p:txBody>
          <a:bodyPr/>
          <a:lstStyle/>
          <a:p>
            <a:r>
              <a:rPr lang="en-US" dirty="0"/>
              <a:t>Text segment in object file</a:t>
            </a:r>
          </a:p>
        </p:txBody>
      </p:sp>
      <p:sp>
        <p:nvSpPr>
          <p:cNvPr id="236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7848600" cy="5692775"/>
          </a:xfrm>
        </p:spPr>
        <p:txBody>
          <a:bodyPr/>
          <a:lstStyle/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0x000000	00100111101111011111111111100000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0x000004	10101111101111110000000000010100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0x000008	10101111101001000000000000100000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0x00000c	10101111101001010000000000100100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0x000010	10101111101000000000000000011000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0x000014	10101111101000000000000000011100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0x000018	10001111101011100000000000011100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0x00001c	10001111101110000000000000011000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0x000020	00000001110011100000000000011001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0x000024	00100101110010000000000000000001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0x000028	00101001000000010000000001100101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0x00002c	10101111101010000000000000011100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0x000030	00000000000000000111100000010010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0x000034	00000011000011111100100000100001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0x000038	00010100001000001111111111110111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0x00003c	10101111101110010000000000011000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0x000040	0011110000000100</a:t>
            </a:r>
            <a:r>
              <a:rPr lang="en-US" sz="2000" dirty="0">
                <a:solidFill>
                  <a:schemeClr val="accent1"/>
                </a:solidFill>
                <a:latin typeface="Courier"/>
              </a:rPr>
              <a:t>0000000000000000</a:t>
            </a:r>
            <a:endParaRPr lang="en-US" sz="2000" dirty="0">
              <a:latin typeface="Courier"/>
            </a:endParaRP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0x000044	1000111110100101</a:t>
            </a:r>
            <a:r>
              <a:rPr lang="en-US" sz="2000" dirty="0">
                <a:solidFill>
                  <a:schemeClr val="accent1"/>
                </a:solidFill>
                <a:latin typeface="Courier"/>
              </a:rPr>
              <a:t>0000000000000000</a:t>
            </a:r>
            <a:endParaRPr lang="en-US" sz="2000" dirty="0">
              <a:latin typeface="Courier"/>
            </a:endParaRP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0x000048	00001100000100000000000011101100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0x00004c	001001</a:t>
            </a:r>
            <a:r>
              <a:rPr lang="en-US" sz="2000" dirty="0">
                <a:solidFill>
                  <a:schemeClr val="accent1"/>
                </a:solidFill>
                <a:latin typeface="Courier"/>
              </a:rPr>
              <a:t>00000000000000000000000000</a:t>
            </a:r>
            <a:endParaRPr lang="en-US" sz="2000" dirty="0">
              <a:latin typeface="Courier"/>
            </a:endParaRP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0x000050	10001111101111110000000000010100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0x000054	00100111101111010000000000100000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0x000058	00000011111000000000000000001000</a:t>
            </a:r>
          </a:p>
          <a:p>
            <a:pPr>
              <a:lnSpc>
                <a:spcPct val="45000"/>
              </a:lnSpc>
              <a:spcBef>
                <a:spcPct val="20000"/>
              </a:spcBef>
              <a:buFont typeface="Times" pitchFamily="-65" charset="0"/>
              <a:buNone/>
              <a:tabLst>
                <a:tab pos="1778000" algn="l"/>
              </a:tabLst>
            </a:pPr>
            <a:r>
              <a:rPr lang="en-US" sz="2000" dirty="0">
                <a:latin typeface="Courier"/>
              </a:rPr>
              <a:t>0x00005c	00000000000000000001000000100001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8382000" cy="474662"/>
          </a:xfrm>
        </p:spPr>
        <p:txBody>
          <a:bodyPr/>
          <a:lstStyle/>
          <a:p>
            <a:r>
              <a:rPr lang="en-US" dirty="0"/>
              <a:t>Link step 1: combine </a:t>
            </a:r>
            <a:r>
              <a:rPr lang="en-US" sz="3600" b="1" dirty="0" err="1">
                <a:latin typeface="Courier"/>
              </a:rPr>
              <a:t>prog.o</a:t>
            </a:r>
            <a:r>
              <a:rPr lang="en-US" sz="3600" b="1" dirty="0"/>
              <a:t>, </a:t>
            </a:r>
            <a:r>
              <a:rPr lang="en-US" sz="3600" b="1" dirty="0" err="1">
                <a:latin typeface="Courier"/>
              </a:rPr>
              <a:t>libc.o</a:t>
            </a:r>
            <a:endParaRPr lang="en-US" sz="3600" b="1" dirty="0"/>
          </a:p>
        </p:txBody>
      </p:sp>
      <p:sp>
        <p:nvSpPr>
          <p:cNvPr id="236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821363"/>
          </a:xfrm>
        </p:spPr>
        <p:txBody>
          <a:bodyPr/>
          <a:lstStyle/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Merge text/data segments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Create absolute memory addresses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Modify &amp; merge symbol and relocation tables</a:t>
            </a: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Symbol Table </a:t>
            </a:r>
          </a:p>
          <a:p>
            <a:pPr lvl="1">
              <a:lnSpc>
                <a:spcPct val="75000"/>
              </a:lnSpc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/>
              <a:t>Label 	Address</a:t>
            </a: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main:	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0x00000000</a:t>
            </a:r>
            <a:endParaRPr lang="en-US" sz="2400" dirty="0">
              <a:latin typeface="Courier"/>
            </a:endParaRP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loop:	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0x00000018</a:t>
            </a:r>
            <a:endParaRPr lang="en-US" sz="2400" dirty="0">
              <a:latin typeface="Courier"/>
            </a:endParaRP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latin typeface="Courier"/>
              </a:rPr>
              <a:t>str</a:t>
            </a:r>
            <a:r>
              <a:rPr lang="en-US" sz="2400" dirty="0">
                <a:latin typeface="Courier"/>
              </a:rPr>
              <a:t>:	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0x10000430</a:t>
            </a:r>
            <a:endParaRPr lang="en-US" sz="2400" dirty="0">
              <a:latin typeface="Courier"/>
            </a:endParaRPr>
          </a:p>
          <a:p>
            <a:pPr lvl="1">
              <a:lnSpc>
                <a:spcPct val="45000"/>
              </a:lnSpc>
              <a:buFontTx/>
              <a:buNone/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>
                <a:latin typeface="Courier"/>
              </a:rPr>
              <a:t>	</a:t>
            </a:r>
            <a:r>
              <a:rPr lang="en-US" sz="2400" dirty="0" err="1">
                <a:solidFill>
                  <a:schemeClr val="accent1"/>
                </a:solidFill>
                <a:latin typeface="Courier"/>
              </a:rPr>
              <a:t>printf</a:t>
            </a:r>
            <a:r>
              <a:rPr lang="en-US" sz="2400" dirty="0">
                <a:solidFill>
                  <a:schemeClr val="accent1"/>
                </a:solidFill>
                <a:latin typeface="Courier"/>
              </a:rPr>
              <a:t>:	0x000003b0   …</a:t>
            </a:r>
            <a:endParaRPr lang="en-US" sz="2400" dirty="0">
              <a:latin typeface="Courier"/>
            </a:endParaRPr>
          </a:p>
          <a:p>
            <a:pPr>
              <a:tabLst>
                <a:tab pos="2400300" algn="l"/>
                <a:tab pos="3314700" algn="l"/>
                <a:tab pos="4914900" algn="l"/>
              </a:tabLst>
            </a:pPr>
            <a:r>
              <a:rPr lang="en-US" sz="2800" dirty="0"/>
              <a:t>Relocation Information</a:t>
            </a:r>
          </a:p>
          <a:p>
            <a:pPr lvl="1">
              <a:tabLst>
                <a:tab pos="2400300" algn="l"/>
                <a:tab pos="3314700" algn="l"/>
                <a:tab pos="4914900" algn="l"/>
              </a:tabLst>
            </a:pPr>
            <a:r>
              <a:rPr lang="en-US" sz="2400" dirty="0"/>
              <a:t>Address		Instr. Type	Dependency </a:t>
            </a:r>
            <a:r>
              <a:rPr lang="en-US" sz="2400" dirty="0">
                <a:latin typeface="Courier"/>
              </a:rPr>
              <a:t>0x00000040	</a:t>
            </a:r>
            <a:r>
              <a:rPr lang="en-US" sz="2400" dirty="0" err="1">
                <a:latin typeface="Courier"/>
              </a:rPr>
              <a:t>lui</a:t>
            </a:r>
            <a:r>
              <a:rPr lang="en-US" sz="2400" dirty="0">
                <a:latin typeface="Courier"/>
              </a:rPr>
              <a:t>		</a:t>
            </a:r>
            <a:r>
              <a:rPr lang="en-US" sz="2400" dirty="0" err="1">
                <a:latin typeface="Courier"/>
              </a:rPr>
              <a:t>l.str</a:t>
            </a:r>
            <a:r>
              <a:rPr lang="en-US" sz="2400" dirty="0">
                <a:latin typeface="Courier"/>
              </a:rPr>
              <a:t/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0x00000044	</a:t>
            </a:r>
            <a:r>
              <a:rPr lang="en-US" sz="2400" dirty="0" err="1">
                <a:latin typeface="Courier"/>
              </a:rPr>
              <a:t>ori</a:t>
            </a:r>
            <a:r>
              <a:rPr lang="en-US" sz="2400" dirty="0">
                <a:latin typeface="Courier"/>
              </a:rPr>
              <a:t>		</a:t>
            </a:r>
            <a:r>
              <a:rPr lang="en-US" sz="2400" dirty="0" err="1">
                <a:latin typeface="Courier"/>
              </a:rPr>
              <a:t>r.str</a:t>
            </a:r>
            <a:r>
              <a:rPr lang="en-US" sz="2400" dirty="0">
                <a:latin typeface="Courier"/>
              </a:rPr>
              <a:t> 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0x0000004c	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>
                <a:latin typeface="Courier"/>
              </a:rPr>
              <a:t>		</a:t>
            </a:r>
            <a:r>
              <a:rPr lang="en-US" sz="2400" dirty="0" err="1">
                <a:latin typeface="Courier"/>
              </a:rPr>
              <a:t>printf</a:t>
            </a:r>
            <a:r>
              <a:rPr lang="en-US" sz="2400" dirty="0">
                <a:latin typeface="Courier"/>
              </a:rPr>
              <a:t>   …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4343400" cy="474662"/>
          </a:xfrm>
          <a:ln/>
        </p:spPr>
        <p:txBody>
          <a:bodyPr/>
          <a:lstStyle/>
          <a:p>
            <a:r>
              <a:rPr lang="en-US" dirty="0"/>
              <a:t>Link step 2:</a:t>
            </a:r>
          </a:p>
        </p:txBody>
      </p:sp>
      <p:sp>
        <p:nvSpPr>
          <p:cNvPr id="2366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70113"/>
            <a:ext cx="4495800" cy="45323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00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$29,$29,-32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$31,20($29)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08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$4, 32($29)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0c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$5, 36($29)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10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 $0,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18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$14, 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1c </a:t>
            </a:r>
            <a:r>
              <a:rPr lang="en-US" sz="2400" dirty="0" err="1">
                <a:latin typeface="Courier"/>
              </a:rPr>
              <a:t>multu</a:t>
            </a:r>
            <a:r>
              <a:rPr lang="en-US" sz="2400" dirty="0">
                <a:latin typeface="Courier"/>
              </a:rPr>
              <a:t> $14, $14</a:t>
            </a:r>
            <a:endParaRPr lang="en-US" sz="2400" dirty="0"/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20 </a:t>
            </a:r>
            <a:r>
              <a:rPr lang="en-US" sz="2400" dirty="0" err="1" smtClean="0">
                <a:latin typeface="Courier"/>
              </a:rPr>
              <a:t>mflo</a:t>
            </a:r>
            <a:r>
              <a:rPr lang="en-US" sz="2400" dirty="0" smtClean="0">
                <a:latin typeface="Courier"/>
              </a:rPr>
              <a:t> $</a:t>
            </a:r>
            <a:r>
              <a:rPr lang="en-US" sz="2400" dirty="0">
                <a:latin typeface="Courier"/>
              </a:rPr>
              <a:t>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24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$24, 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28 </a:t>
            </a:r>
            <a:r>
              <a:rPr lang="en-US" sz="2400" dirty="0" err="1">
                <a:latin typeface="Courier"/>
              </a:rPr>
              <a:t>addu</a:t>
            </a:r>
            <a:r>
              <a:rPr lang="en-US" sz="2400" dirty="0">
                <a:latin typeface="Courier"/>
              </a:rPr>
              <a:t> $25,$24,$15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2c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   $25, 24($29)</a:t>
            </a:r>
          </a:p>
        </p:txBody>
      </p:sp>
      <p:sp>
        <p:nvSpPr>
          <p:cNvPr id="23664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173288"/>
            <a:ext cx="4419600" cy="4532312"/>
          </a:xfrm>
        </p:spPr>
        <p:txBody>
          <a:bodyPr/>
          <a:lstStyle/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30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>
                <a:latin typeface="Courier"/>
              </a:rPr>
              <a:t> $8,$14, 1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34 </a:t>
            </a:r>
            <a:r>
              <a:rPr lang="en-US" sz="2400" dirty="0" err="1">
                <a:latin typeface="Courier"/>
              </a:rPr>
              <a:t>sw</a:t>
            </a:r>
            <a:r>
              <a:rPr lang="en-US" sz="2400" dirty="0">
                <a:latin typeface="Courier"/>
              </a:rPr>
              <a:t>	$8,28($29)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38 </a:t>
            </a:r>
            <a:r>
              <a:rPr lang="en-US" sz="2400" dirty="0" err="1">
                <a:latin typeface="Courier"/>
              </a:rPr>
              <a:t>slti</a:t>
            </a:r>
            <a:r>
              <a:rPr lang="en-US" sz="2400" dirty="0">
                <a:latin typeface="Courier"/>
              </a:rPr>
              <a:t>	$1,$8, 101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3c </a:t>
            </a:r>
            <a:r>
              <a:rPr lang="en-US" sz="2400" dirty="0" err="1">
                <a:latin typeface="Courier"/>
              </a:rPr>
              <a:t>bne</a:t>
            </a:r>
            <a:r>
              <a:rPr lang="en-US" sz="2400" dirty="0">
                <a:latin typeface="Courier"/>
              </a:rPr>
              <a:t>	$1,$0, </a:t>
            </a:r>
            <a:r>
              <a:rPr lang="en-US" sz="2400" u="sng" dirty="0">
                <a:latin typeface="Courier"/>
              </a:rPr>
              <a:t>-10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40 </a:t>
            </a:r>
            <a:r>
              <a:rPr lang="en-US" sz="2400" dirty="0" err="1">
                <a:latin typeface="Courier"/>
              </a:rPr>
              <a:t>lui</a:t>
            </a:r>
            <a:r>
              <a:rPr lang="en-US" sz="2400" dirty="0">
                <a:latin typeface="Courier"/>
              </a:rPr>
              <a:t>	$4, 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4096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44 </a:t>
            </a:r>
            <a:r>
              <a:rPr lang="en-US" sz="2400" dirty="0" err="1">
                <a:latin typeface="Courier"/>
              </a:rPr>
              <a:t>ori</a:t>
            </a:r>
            <a:r>
              <a:rPr lang="en-US" sz="2400" dirty="0">
                <a:latin typeface="Courier"/>
              </a:rPr>
              <a:t>	$4,$4,</a:t>
            </a:r>
            <a:r>
              <a:rPr lang="en-US" sz="2400" u="sng" dirty="0">
                <a:solidFill>
                  <a:schemeClr val="accent1"/>
                </a:solidFill>
                <a:latin typeface="Courier"/>
              </a:rPr>
              <a:t>1072</a:t>
            </a:r>
            <a:r>
              <a:rPr lang="en-US" sz="2400" dirty="0">
                <a:latin typeface="Courier"/>
              </a:rPr>
              <a:t>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48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 smtClean="0">
                <a:latin typeface="Courier"/>
              </a:rPr>
              <a:t>	$</a:t>
            </a:r>
            <a:r>
              <a:rPr lang="en-US" sz="2400" dirty="0">
                <a:latin typeface="Courier"/>
              </a:rPr>
              <a:t>5,24($29)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4c </a:t>
            </a:r>
            <a:r>
              <a:rPr lang="en-US" sz="2400" dirty="0" err="1">
                <a:latin typeface="Courier"/>
              </a:rPr>
              <a:t>jal</a:t>
            </a:r>
            <a:r>
              <a:rPr lang="en-US" sz="2400" dirty="0" smtClean="0">
                <a:latin typeface="Courier"/>
              </a:rPr>
              <a:t>	</a:t>
            </a:r>
            <a:r>
              <a:rPr lang="en-US" sz="2400" u="sng" dirty="0" smtClean="0">
                <a:solidFill>
                  <a:schemeClr val="accent1"/>
                </a:solidFill>
                <a:latin typeface="Courier"/>
              </a:rPr>
              <a:t>812</a:t>
            </a:r>
            <a:r>
              <a:rPr lang="en-US" sz="2400" dirty="0" smtClean="0">
                <a:solidFill>
                  <a:srgbClr val="000000"/>
                </a:solidFill>
                <a:latin typeface="Courier"/>
              </a:rPr>
              <a:t> </a:t>
            </a:r>
            <a:endParaRPr lang="en-US" sz="2400" dirty="0">
              <a:latin typeface="Courier"/>
            </a:endParaRP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50 add</a:t>
            </a:r>
            <a:r>
              <a:rPr lang="en-US" sz="2400" dirty="0" smtClean="0">
                <a:latin typeface="Courier"/>
              </a:rPr>
              <a:t>	$</a:t>
            </a:r>
            <a:r>
              <a:rPr lang="en-US" sz="2400" dirty="0">
                <a:latin typeface="Courier"/>
              </a:rPr>
              <a:t>2, $0, $0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54 </a:t>
            </a:r>
            <a:r>
              <a:rPr lang="en-US" sz="2400" dirty="0" err="1">
                <a:latin typeface="Courier"/>
              </a:rPr>
              <a:t>lw</a:t>
            </a:r>
            <a:r>
              <a:rPr lang="en-US" sz="2400" dirty="0">
                <a:latin typeface="Courier"/>
              </a:rPr>
              <a:t>   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31,20($29) 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58 </a:t>
            </a:r>
            <a:r>
              <a:rPr lang="en-US" sz="2400" dirty="0" err="1">
                <a:latin typeface="Courier"/>
              </a:rPr>
              <a:t>addiu</a:t>
            </a:r>
            <a:r>
              <a:rPr lang="en-US" sz="2400" dirty="0" smtClean="0">
                <a:latin typeface="Courier"/>
              </a:rPr>
              <a:t>  $</a:t>
            </a:r>
            <a:r>
              <a:rPr lang="en-US" sz="2400" dirty="0">
                <a:latin typeface="Courier"/>
              </a:rPr>
              <a:t>29,$29,32</a:t>
            </a:r>
          </a:p>
          <a:p>
            <a:pPr>
              <a:lnSpc>
                <a:spcPct val="60000"/>
              </a:lnSpc>
              <a:spcBef>
                <a:spcPct val="30000"/>
              </a:spcBef>
              <a:buFont typeface="Times" pitchFamily="-65" charset="0"/>
              <a:buNone/>
            </a:pPr>
            <a:r>
              <a:rPr lang="en-US" sz="2400" dirty="0">
                <a:latin typeface="Courier"/>
              </a:rPr>
              <a:t>5c </a:t>
            </a:r>
            <a:r>
              <a:rPr lang="en-US" sz="2400" dirty="0" err="1">
                <a:latin typeface="Courier"/>
              </a:rPr>
              <a:t>jr</a:t>
            </a:r>
            <a:r>
              <a:rPr lang="en-US" sz="2400" dirty="0" smtClean="0">
                <a:latin typeface="Courier"/>
              </a:rPr>
              <a:t>	$</a:t>
            </a:r>
            <a:r>
              <a:rPr lang="en-US" sz="2400" dirty="0">
                <a:latin typeface="Courier"/>
              </a:rPr>
              <a:t>31</a:t>
            </a:r>
          </a:p>
        </p:txBody>
      </p:sp>
      <p:sp>
        <p:nvSpPr>
          <p:cNvPr id="2366469" name="Text Box 5"/>
          <p:cNvSpPr txBox="1">
            <a:spLocks noChangeArrowheads="1"/>
          </p:cNvSpPr>
          <p:nvPr/>
        </p:nvSpPr>
        <p:spPr bwMode="auto">
          <a:xfrm>
            <a:off x="533400" y="1081088"/>
            <a:ext cx="8153400" cy="884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18 VAG Rounded Thin   55390"/>
                <a:cs typeface="18 vag rounded bold    07930"/>
              </a:rPr>
              <a:t>Edit Addresses in relocation table 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18 VAG Rounded Thin   55390"/>
                <a:cs typeface="18 vag rounded bold    07930"/>
              </a:rPr>
              <a:t> (shown in TAL for clarity, but done in binary )</a:t>
            </a:r>
            <a:endParaRPr lang="en-US" sz="2800" dirty="0">
              <a:solidFill>
                <a:schemeClr val="tx1"/>
              </a:solidFill>
              <a:latin typeface="18 VAG Rounded Thin   55390"/>
              <a:cs typeface="18 vag rounded bold    07930"/>
            </a:endParaRPr>
          </a:p>
        </p:txBody>
      </p:sp>
      <p:sp>
        <p:nvSpPr>
          <p:cNvPr id="2366470" name="Line 6"/>
          <p:cNvSpPr>
            <a:spLocks noChangeShapeType="1"/>
          </p:cNvSpPr>
          <p:nvPr/>
        </p:nvSpPr>
        <p:spPr bwMode="auto">
          <a:xfrm>
            <a:off x="4648200" y="1676400"/>
            <a:ext cx="0" cy="4876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step 3:</a:t>
            </a:r>
          </a:p>
        </p:txBody>
      </p:sp>
      <p:sp>
        <p:nvSpPr>
          <p:cNvPr id="236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Output executable of merged modules.</a:t>
            </a:r>
          </a:p>
          <a:p>
            <a:pPr lvl="1"/>
            <a:r>
              <a:rPr lang="en-US" sz="2800"/>
              <a:t>Single text (instruction) segment</a:t>
            </a:r>
          </a:p>
          <a:p>
            <a:pPr lvl="1"/>
            <a:r>
              <a:rPr lang="en-US" sz="2800"/>
              <a:t>Single data segment</a:t>
            </a:r>
          </a:p>
          <a:p>
            <a:pPr lvl="1"/>
            <a:r>
              <a:rPr lang="en-US" sz="2800"/>
              <a:t>Header detailing size of each segment</a:t>
            </a:r>
          </a:p>
          <a:p>
            <a:endParaRPr lang="en-US" sz="3200"/>
          </a:p>
          <a:p>
            <a:r>
              <a:rPr lang="en-US" sz="3200">
                <a:solidFill>
                  <a:schemeClr val="accent1"/>
                </a:solidFill>
              </a:rPr>
              <a:t>NOTE:</a:t>
            </a:r>
            <a:endParaRPr lang="en-US" sz="3200"/>
          </a:p>
          <a:p>
            <a:pPr lvl="1"/>
            <a:r>
              <a:rPr lang="en-US" sz="2800"/>
              <a:t>The preceeding example was a much simplified version of how ELF and other standard formats work, meant only to demonstrate the basic principles.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</a:t>
            </a:r>
            <a:endParaRPr lang="en-US"/>
          </a:p>
        </p:txBody>
      </p:sp>
      <p:sp>
        <p:nvSpPr>
          <p:cNvPr id="226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good reason to interpret machine language in software?</a:t>
            </a:r>
          </a:p>
          <a:p>
            <a:r>
              <a:rPr lang="en-US" smtClean="0"/>
              <a:t>MARS– </a:t>
            </a:r>
            <a:r>
              <a:rPr lang="en-US" dirty="0" smtClean="0"/>
              <a:t>useful for learning / debugging</a:t>
            </a:r>
          </a:p>
          <a:p>
            <a:r>
              <a:rPr lang="en-US" dirty="0" smtClean="0"/>
              <a:t>Apple Macintosh conversion</a:t>
            </a:r>
          </a:p>
          <a:p>
            <a:pPr lvl="1"/>
            <a:r>
              <a:rPr lang="en-US" dirty="0" smtClean="0"/>
              <a:t>Switched from Motorola 680x0 instruction architecture to PowerPC.</a:t>
            </a:r>
          </a:p>
          <a:p>
            <a:pPr lvl="2"/>
            <a:r>
              <a:rPr lang="en-US" dirty="0" smtClean="0"/>
              <a:t>Similar issue with switch to x86.</a:t>
            </a:r>
          </a:p>
          <a:p>
            <a:pPr lvl="1"/>
            <a:r>
              <a:rPr lang="en-US" dirty="0" smtClean="0"/>
              <a:t>Could require all programs to be re-translated from high level language</a:t>
            </a:r>
          </a:p>
          <a:p>
            <a:pPr lvl="1"/>
            <a:r>
              <a:rPr lang="en-US" dirty="0" smtClean="0"/>
              <a:t>Instead, let executables contain old and/or new machine code, interpret old code in software if necessary (emulation)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vs Dynamically linked libraries</a:t>
            </a:r>
            <a:endParaRPr lang="en-US"/>
          </a:p>
        </p:txBody>
      </p:sp>
      <p:sp>
        <p:nvSpPr>
          <p:cNvPr id="232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we’ve described is the traditional way: </a:t>
            </a:r>
            <a:r>
              <a:rPr lang="en-US" dirty="0" smtClean="0">
                <a:solidFill>
                  <a:schemeClr val="accent2"/>
                </a:solidFill>
              </a:rPr>
              <a:t>statically-linked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The library is now part of the executable, so if the library updates, we don’t get the fix (have to recompile if we have source)</a:t>
            </a:r>
          </a:p>
          <a:p>
            <a:pPr lvl="1"/>
            <a:r>
              <a:rPr lang="en-US" dirty="0" smtClean="0"/>
              <a:t>It includes the </a:t>
            </a:r>
            <a:r>
              <a:rPr lang="en-US" u="sng" dirty="0" smtClean="0"/>
              <a:t>entire</a:t>
            </a:r>
            <a:r>
              <a:rPr lang="en-US" dirty="0" smtClean="0"/>
              <a:t> library even if not all of it will be used.</a:t>
            </a:r>
          </a:p>
          <a:p>
            <a:pPr lvl="1"/>
            <a:r>
              <a:rPr lang="en-US" dirty="0" smtClean="0"/>
              <a:t>Executable is self-contained.</a:t>
            </a:r>
          </a:p>
          <a:p>
            <a:r>
              <a:rPr lang="en-US" dirty="0" smtClean="0"/>
              <a:t>An alternative is </a:t>
            </a:r>
            <a:r>
              <a:rPr lang="en-US" dirty="0" smtClean="0">
                <a:solidFill>
                  <a:schemeClr val="accent2"/>
                </a:solidFill>
              </a:rPr>
              <a:t>dynamically linked libraries </a:t>
            </a:r>
            <a:r>
              <a:rPr lang="en-US" dirty="0" smtClean="0"/>
              <a:t>(DLL), common on Windows &amp; UNIX platforms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Dynamically linked libraries</a:t>
            </a:r>
            <a:endParaRPr lang="en-US"/>
          </a:p>
        </p:txBody>
      </p:sp>
      <p:sp>
        <p:nvSpPr>
          <p:cNvPr id="233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Space/time issues</a:t>
            </a:r>
          </a:p>
          <a:p>
            <a:pPr lvl="1"/>
            <a:r>
              <a:rPr lang="en-US" dirty="0" smtClean="0"/>
              <a:t>+ Storing a program requires less disk space</a:t>
            </a:r>
          </a:p>
          <a:p>
            <a:pPr lvl="1"/>
            <a:r>
              <a:rPr lang="en-US" dirty="0" smtClean="0"/>
              <a:t>+ Sending a program requires less time   </a:t>
            </a:r>
          </a:p>
          <a:p>
            <a:pPr lvl="1"/>
            <a:r>
              <a:rPr lang="en-US" dirty="0" smtClean="0"/>
              <a:t>+ Executing two programs requires less memory (if they share a library)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– At runtime, there’s time overhead to do link</a:t>
            </a:r>
          </a:p>
          <a:p>
            <a:r>
              <a:rPr lang="en-US" dirty="0" smtClean="0"/>
              <a:t>Upgrades</a:t>
            </a:r>
          </a:p>
          <a:p>
            <a:pPr lvl="1"/>
            <a:r>
              <a:rPr lang="en-US" dirty="0" smtClean="0"/>
              <a:t>+ Replacing one file (</a:t>
            </a:r>
            <a:r>
              <a:rPr lang="en-US" dirty="0" err="1" smtClean="0">
                <a:latin typeface="Courier"/>
                <a:cs typeface="Courier"/>
              </a:rPr>
              <a:t>libXYZ.so</a:t>
            </a:r>
            <a:r>
              <a:rPr lang="en-US" dirty="0" smtClean="0"/>
              <a:t>) upgrades every program that uses library “XYZ”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– Having the executable isn’t enough anymore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31652" name="Text Box 4"/>
          <p:cNvSpPr txBox="1">
            <a:spLocks noChangeArrowheads="1"/>
          </p:cNvSpPr>
          <p:nvPr/>
        </p:nvSpPr>
        <p:spPr bwMode="auto">
          <a:xfrm>
            <a:off x="0" y="5715000"/>
            <a:ext cx="9144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i="1" dirty="0" smtClean="0">
                <a:solidFill>
                  <a:srgbClr val="FFFF00"/>
                </a:solidFill>
                <a:latin typeface="18 VAG Rounded Thin   55390"/>
              </a:rPr>
              <a:t>Overall, dynamic linking adds quite </a:t>
            </a:r>
            <a:r>
              <a:rPr lang="en-US" sz="1700" i="1" dirty="0">
                <a:solidFill>
                  <a:srgbClr val="FFFF00"/>
                </a:solidFill>
                <a:latin typeface="18 VAG Rounded Thin   55390"/>
              </a:rPr>
              <a:t>a bit of complexity to the compiler, linker, and operating system.  However, it provides many </a:t>
            </a:r>
            <a:r>
              <a:rPr lang="en-US" sz="1700" i="1" dirty="0" smtClean="0">
                <a:solidFill>
                  <a:srgbClr val="FFFF00"/>
                </a:solidFill>
                <a:latin typeface="18 VAG Rounded Thin   55390"/>
              </a:rPr>
              <a:t>benefits that often outweigh these.</a:t>
            </a:r>
            <a:endParaRPr lang="en-US" sz="1700" i="1" dirty="0">
              <a:solidFill>
                <a:srgbClr val="FFFF00"/>
              </a:solidFill>
              <a:latin typeface="18 VAG Rounded Thin   55390"/>
            </a:endParaRPr>
          </a:p>
        </p:txBody>
      </p:sp>
      <p:sp>
        <p:nvSpPr>
          <p:cNvPr id="2331653" name="Rectangle 5"/>
          <p:cNvSpPr>
            <a:spLocks noChangeArrowheads="1"/>
          </p:cNvSpPr>
          <p:nvPr/>
        </p:nvSpPr>
        <p:spPr bwMode="auto">
          <a:xfrm>
            <a:off x="1092993" y="-76200"/>
            <a:ext cx="69516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accent5"/>
                </a:solidFill>
                <a:latin typeface="Courier"/>
              </a:rPr>
              <a:t>en.wikipedia.org/wiki/Dynamic_linking</a:t>
            </a:r>
            <a:endParaRPr lang="en-US" sz="2400" b="1" dirty="0">
              <a:solidFill>
                <a:schemeClr val="accent5"/>
              </a:solidFill>
              <a:latin typeface="Courier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Dynamically linked libraries</a:t>
            </a:r>
            <a:endParaRPr lang="en-US"/>
          </a:p>
        </p:txBody>
      </p:sp>
      <p:sp>
        <p:nvSpPr>
          <p:cNvPr id="233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prevailing approach to dynamic linking uses machine code as the “lowest common denominator”</a:t>
            </a:r>
          </a:p>
          <a:p>
            <a:pPr lvl="1"/>
            <a:r>
              <a:rPr lang="en-US" dirty="0" smtClean="0"/>
              <a:t>The linker does not use information about how the program or library was compiled (i.e., what compiler or language)</a:t>
            </a:r>
          </a:p>
          <a:p>
            <a:pPr lvl="1"/>
            <a:r>
              <a:rPr lang="en-US" dirty="0" smtClean="0"/>
              <a:t>This can be described as “linking at the machine code level”</a:t>
            </a:r>
          </a:p>
          <a:p>
            <a:pPr lvl="1"/>
            <a:r>
              <a:rPr lang="en-US" dirty="0" smtClean="0"/>
              <a:t>This isn’t the only way to do it...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graphicFrame>
        <p:nvGraphicFramePr>
          <p:cNvPr id="26" name="Diagram 25"/>
          <p:cNvGraphicFramePr/>
          <p:nvPr/>
        </p:nvGraphicFramePr>
        <p:xfrm>
          <a:off x="38100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7" name="Diagram 26"/>
          <p:cNvGraphicFramePr/>
          <p:nvPr/>
        </p:nvGraphicFramePr>
        <p:xfrm>
          <a:off x="76962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76200" y="1187450"/>
            <a:ext cx="4191000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Compiler converts a single HLL file into a single assembly lang. file.</a:t>
            </a:r>
          </a:p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Assembler removes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pseudo instructions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, converts what it can to machine language, and creates a checklist for the linker (relocation table).  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file becomes 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file.</a:t>
            </a:r>
          </a:p>
          <a:p>
            <a:pPr marL="73977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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39D"/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Does 2 passes to resolve addresses, handling internal forward references</a:t>
            </a:r>
          </a:p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Linker combines several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ＭＳ Ｐゴシック" charset="-128"/>
                <a:cs typeface="Courier"/>
              </a:rPr>
              <a:t>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 files and resolves absolute addresses.</a:t>
            </a:r>
          </a:p>
          <a:p>
            <a:pPr marL="739775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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E39D"/>
                </a:solidFill>
                <a:effectLst/>
                <a:uLnTx/>
                <a:uFillTx/>
                <a:latin typeface="18 VAG Rounded Light   02390"/>
                <a:ea typeface="ＭＳ Ｐゴシック" charset="-128"/>
                <a:cs typeface="+mn-cs"/>
              </a:rPr>
              <a:t>Enables separate compilation, libraries that need not be compiled, and resolves remaining addresses</a:t>
            </a:r>
          </a:p>
          <a:p>
            <a:pPr marL="411163" marR="0" lvl="0" indent="-342900" algn="l" defTabSz="914400" rtl="0" eaLnBrk="0" fontAlgn="base" latinLnBrk="0" hangingPunct="0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Pct val="95000"/>
              <a:buFont typeface="Wingdings" pitchFamily="2" charset="2"/>
              <a:buChar char="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18 VAG Rounded Thin   55390"/>
                <a:ea typeface="ＭＳ Ｐゴシック" charset="-128"/>
                <a:cs typeface="ＭＳ Ｐゴシック" charset="-128"/>
              </a:rPr>
              <a:t>Loader loads executable into memory and begins execution.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18 VAG Rounded Thin   5539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vs. Translation? (1/2)</a:t>
            </a:r>
            <a:endParaRPr lang="en-US" dirty="0"/>
          </a:p>
        </p:txBody>
      </p:sp>
      <p:sp>
        <p:nvSpPr>
          <p:cNvPr id="226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easier to write interpreter</a:t>
            </a:r>
          </a:p>
          <a:p>
            <a:r>
              <a:rPr lang="en-US" dirty="0" smtClean="0"/>
              <a:t>Interpreter closer to high-level, so can give better error messages (e.g., MARS, stk)</a:t>
            </a:r>
          </a:p>
          <a:p>
            <a:pPr lvl="1"/>
            <a:r>
              <a:rPr lang="en-US" dirty="0" smtClean="0"/>
              <a:t>Translator reaction: add extra information to help debugging (line numbers, names)</a:t>
            </a:r>
          </a:p>
          <a:p>
            <a:r>
              <a:rPr lang="en-US" dirty="0" smtClean="0"/>
              <a:t>Interpreter slower (10x?), code smaller (2x?)</a:t>
            </a:r>
          </a:p>
          <a:p>
            <a:r>
              <a:rPr lang="en-US" dirty="0" smtClean="0"/>
              <a:t>Interpreter provides instruction set independence: run on any machine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vs. Translation? (2/2)</a:t>
            </a:r>
          </a:p>
        </p:txBody>
      </p:sp>
      <p:sp>
        <p:nvSpPr>
          <p:cNvPr id="2266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Translated/compiled code almost always more efficient and therefore higher performance:</a:t>
            </a:r>
          </a:p>
          <a:p>
            <a:pPr lvl="1"/>
            <a:r>
              <a:rPr lang="en-US"/>
              <a:t>Important for many applications, particularly operating systems.</a:t>
            </a:r>
          </a:p>
          <a:p>
            <a:r>
              <a:rPr lang="en-US"/>
              <a:t>Translation/compilation helps “hide” the program “source” from the users:</a:t>
            </a:r>
          </a:p>
          <a:p>
            <a:pPr lvl="1"/>
            <a:r>
              <a:rPr lang="en-US"/>
              <a:t>One model for creating value in the marketplace (eg. Microsoft keeps all their source code secret)</a:t>
            </a:r>
          </a:p>
          <a:p>
            <a:pPr lvl="1"/>
            <a:r>
              <a:rPr lang="en-US"/>
              <a:t>Alternative model, “open source”, creates value by publishing the source code and fostering a community of developers.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 smtClean="0"/>
              <a:t>Steps in compiling a C program</a:t>
            </a:r>
            <a:endParaRPr lang="en-US" sz="3600" dirty="0"/>
          </a:p>
        </p:txBody>
      </p:sp>
      <p:graphicFrame>
        <p:nvGraphicFramePr>
          <p:cNvPr id="34" name="Diagram 33"/>
          <p:cNvGraphicFramePr/>
          <p:nvPr/>
        </p:nvGraphicFramePr>
        <p:xfrm>
          <a:off x="2514600" y="228600"/>
          <a:ext cx="41148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/>
          <p:cNvGraphicFramePr/>
          <p:nvPr/>
        </p:nvGraphicFramePr>
        <p:xfrm>
          <a:off x="6477000" y="3810000"/>
          <a:ext cx="1524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972050"/>
          </a:xfrm>
        </p:spPr>
        <p:txBody>
          <a:bodyPr/>
          <a:lstStyle/>
          <a:p>
            <a:r>
              <a:rPr lang="en-US" dirty="0"/>
              <a:t>Input: High-Level Language Code 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 smtClean="0">
                <a:latin typeface="Courier"/>
              </a:rPr>
              <a:t>foo.c</a:t>
            </a:r>
            <a:r>
              <a:rPr lang="en-US" dirty="0"/>
              <a:t>)</a:t>
            </a:r>
          </a:p>
          <a:p>
            <a:r>
              <a:rPr lang="en-US" dirty="0"/>
              <a:t>Output: Assembly Language Code</a:t>
            </a:r>
            <a:br>
              <a:rPr lang="en-US" dirty="0"/>
            </a:br>
            <a:r>
              <a:rPr lang="en-US" dirty="0"/>
              <a:t>(e.g., </a:t>
            </a:r>
            <a:r>
              <a:rPr lang="en-US" b="1" dirty="0" err="1">
                <a:latin typeface="Courier"/>
              </a:rPr>
              <a:t>foo.s</a:t>
            </a:r>
            <a:r>
              <a:rPr lang="en-US" dirty="0"/>
              <a:t> for MIPS)</a:t>
            </a:r>
          </a:p>
          <a:p>
            <a:r>
              <a:rPr lang="en-US" dirty="0"/>
              <a:t>Note: Output </a:t>
            </a:r>
            <a:r>
              <a:rPr lang="en-US" i="1" dirty="0">
                <a:solidFill>
                  <a:schemeClr val="accent1"/>
                </a:solidFill>
              </a:rPr>
              <a:t>may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contain </a:t>
            </a:r>
            <a:r>
              <a:rPr lang="en-US" dirty="0" err="1"/>
              <a:t>pseudoinstructions</a:t>
            </a:r>
            <a:endParaRPr lang="en-US" dirty="0"/>
          </a:p>
          <a:p>
            <a:r>
              <a:rPr lang="en-US" u="sng" dirty="0" err="1">
                <a:solidFill>
                  <a:schemeClr val="accent2"/>
                </a:solidFill>
              </a:rPr>
              <a:t>Pseudoinstructions</a:t>
            </a:r>
            <a:r>
              <a:rPr lang="en-US" dirty="0"/>
              <a:t>: instructions that assembler understands but not in machine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b="1" dirty="0">
                <a:latin typeface="Courier"/>
              </a:rPr>
              <a:t>move $s1,$s2</a:t>
            </a:r>
            <a:r>
              <a:rPr lang="en-US" b="1" dirty="0"/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Symbol" pitchFamily="-65" charset="2"/>
              </a:rPr>
              <a:t></a:t>
            </a:r>
            <a:r>
              <a:rPr lang="en-US" b="1" dirty="0"/>
              <a:t> </a:t>
            </a:r>
            <a:r>
              <a:rPr lang="en-US" b="1" dirty="0" smtClean="0">
                <a:latin typeface="Courier"/>
              </a:rPr>
              <a:t>add </a:t>
            </a:r>
            <a:r>
              <a:rPr lang="en-US" b="1" dirty="0">
                <a:latin typeface="Courier"/>
              </a:rPr>
              <a:t>$s1,$s2,$zero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43538</TotalTime>
  <Pages>47</Pages>
  <Words>2713</Words>
  <Application>Microsoft Macintosh PowerPoint</Application>
  <PresentationFormat>Letter Paper (8.5x11 in)</PresentationFormat>
  <Paragraphs>576</Paragraphs>
  <Slides>53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Metro</vt:lpstr>
      <vt:lpstr>UCB CS61C : Great Ideas in Computer Architecture </vt:lpstr>
      <vt:lpstr>Language Execution Continuum</vt:lpstr>
      <vt:lpstr>Interpretation vs Translation</vt:lpstr>
      <vt:lpstr>Interpretation</vt:lpstr>
      <vt:lpstr>Interpretation</vt:lpstr>
      <vt:lpstr>Interpretation vs. Translation? (1/2)</vt:lpstr>
      <vt:lpstr>Interpretation vs. Translation? (2/2)</vt:lpstr>
      <vt:lpstr>Steps in compiling a C program</vt:lpstr>
      <vt:lpstr>Compiler</vt:lpstr>
      <vt:lpstr>Where Are We Now?</vt:lpstr>
      <vt:lpstr>Assembler</vt:lpstr>
      <vt:lpstr>Assembler Directives (p. A-51.. A-53)</vt:lpstr>
      <vt:lpstr>Pseudoinstruction Replacement</vt:lpstr>
      <vt:lpstr>Integer Multiplication (1/3)</vt:lpstr>
      <vt:lpstr>Integer Multiplication (2/3)</vt:lpstr>
      <vt:lpstr>Integer Multiplication (3/3)</vt:lpstr>
      <vt:lpstr>Integer Division (1/2)</vt:lpstr>
      <vt:lpstr>Integer Division (2/2)</vt:lpstr>
      <vt:lpstr>Administrivia</vt:lpstr>
      <vt:lpstr>In the news: RISC-I ceremony</vt:lpstr>
      <vt:lpstr>Producing Machine Language (1/3)</vt:lpstr>
      <vt:lpstr>Producing Machine Language (2/3)</vt:lpstr>
      <vt:lpstr>Producing Machine Language (3/3)</vt:lpstr>
      <vt:lpstr>Symbol Table</vt:lpstr>
      <vt:lpstr>Relocation Table</vt:lpstr>
      <vt:lpstr>Object File Format</vt:lpstr>
      <vt:lpstr>Where Are We Now?</vt:lpstr>
      <vt:lpstr>Linker (1/3)</vt:lpstr>
      <vt:lpstr>Linker (2/3)</vt:lpstr>
      <vt:lpstr>Linker (3/3)</vt:lpstr>
      <vt:lpstr>Four Types of Addresses</vt:lpstr>
      <vt:lpstr>Absolute Addresses in MIPS</vt:lpstr>
      <vt:lpstr>Resolving References (1/2)</vt:lpstr>
      <vt:lpstr>Resolving References (2/2)</vt:lpstr>
      <vt:lpstr>Where Are We Now?</vt:lpstr>
      <vt:lpstr>Loader Basics</vt:lpstr>
      <vt:lpstr>Loader … what does it do?</vt:lpstr>
      <vt:lpstr>Clicker/Peer Instruction</vt:lpstr>
      <vt:lpstr>Example: C   Asm   Obj   Exe   Run </vt:lpstr>
      <vt:lpstr>Compilation: MAL</vt:lpstr>
      <vt:lpstr>Compilation: MAL</vt:lpstr>
      <vt:lpstr>Assembly step 1:</vt:lpstr>
      <vt:lpstr>Assembly step 2</vt:lpstr>
      <vt:lpstr>Assembly step 3</vt:lpstr>
      <vt:lpstr>Assembly step 4</vt:lpstr>
      <vt:lpstr>Text segment in object file</vt:lpstr>
      <vt:lpstr>Link step 1: combine prog.o, libc.o</vt:lpstr>
      <vt:lpstr>Link step 2:</vt:lpstr>
      <vt:lpstr>Link step 3:</vt:lpstr>
      <vt:lpstr>Static vs Dynamically linked libraries</vt:lpstr>
      <vt:lpstr>Dynamically linked libraries</vt:lpstr>
      <vt:lpstr>Dynamically linked libraries</vt:lpstr>
      <vt:lpstr>In Conclusion…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creator>John Wawrzynek</dc:creator>
  <cp:lastModifiedBy>Sagar Karandikar</cp:lastModifiedBy>
  <cp:revision>2522</cp:revision>
  <cp:lastPrinted>2014-10-06T07:08:05Z</cp:lastPrinted>
  <dcterms:created xsi:type="dcterms:W3CDTF">2014-10-06T20:26:05Z</dcterms:created>
  <dcterms:modified xsi:type="dcterms:W3CDTF">2015-02-12T19:58:31Z</dcterms:modified>
</cp:coreProperties>
</file>