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378" r:id="rId2"/>
    <p:sldId id="538" r:id="rId3"/>
    <p:sldId id="628" r:id="rId4"/>
    <p:sldId id="629" r:id="rId5"/>
    <p:sldId id="630" r:id="rId6"/>
    <p:sldId id="631" r:id="rId7"/>
    <p:sldId id="605" r:id="rId8"/>
    <p:sldId id="596" r:id="rId9"/>
    <p:sldId id="597" r:id="rId10"/>
    <p:sldId id="598" r:id="rId11"/>
    <p:sldId id="658" r:id="rId12"/>
    <p:sldId id="659" r:id="rId13"/>
    <p:sldId id="657" r:id="rId14"/>
    <p:sldId id="635" r:id="rId15"/>
    <p:sldId id="636" r:id="rId16"/>
    <p:sldId id="637" r:id="rId17"/>
    <p:sldId id="638" r:id="rId18"/>
    <p:sldId id="639" r:id="rId19"/>
    <p:sldId id="640" r:id="rId20"/>
    <p:sldId id="641" r:id="rId21"/>
    <p:sldId id="642" r:id="rId22"/>
    <p:sldId id="643" r:id="rId23"/>
    <p:sldId id="644" r:id="rId24"/>
    <p:sldId id="645" r:id="rId25"/>
    <p:sldId id="646" r:id="rId26"/>
    <p:sldId id="647" r:id="rId27"/>
    <p:sldId id="649" r:id="rId28"/>
    <p:sldId id="650" r:id="rId29"/>
    <p:sldId id="651" r:id="rId30"/>
    <p:sldId id="652" r:id="rId31"/>
    <p:sldId id="653" r:id="rId32"/>
    <p:sldId id="654" r:id="rId33"/>
    <p:sldId id="655" r:id="rId34"/>
    <p:sldId id="660" r:id="rId35"/>
    <p:sldId id="661" r:id="rId36"/>
    <p:sldId id="662" r:id="rId37"/>
    <p:sldId id="663" r:id="rId38"/>
    <p:sldId id="664" r:id="rId39"/>
    <p:sldId id="665" r:id="rId40"/>
    <p:sldId id="666" r:id="rId41"/>
    <p:sldId id="667" r:id="rId42"/>
    <p:sldId id="668" r:id="rId43"/>
    <p:sldId id="669" r:id="rId44"/>
    <p:sldId id="673" r:id="rId45"/>
    <p:sldId id="674" r:id="rId46"/>
    <p:sldId id="675" r:id="rId47"/>
    <p:sldId id="676" r:id="rId48"/>
    <p:sldId id="679" r:id="rId49"/>
    <p:sldId id="680" r:id="rId50"/>
    <p:sldId id="681" r:id="rId51"/>
    <p:sldId id="682" r:id="rId52"/>
    <p:sldId id="683"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Patterson" initials="D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6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74" autoAdjust="0"/>
    <p:restoredTop sz="79882" autoAdjust="0"/>
  </p:normalViewPr>
  <p:slideViewPr>
    <p:cSldViewPr>
      <p:cViewPr varScale="1">
        <p:scale>
          <a:sx n="119" d="100"/>
          <a:sy n="119" d="100"/>
        </p:scale>
        <p:origin x="-2232" y="-112"/>
      </p:cViewPr>
      <p:guideLst>
        <p:guide orient="horz" pos="2160"/>
        <p:guide pos="2880"/>
      </p:guideLst>
    </p:cSldViewPr>
  </p:slideViewPr>
  <p:outlineViewPr>
    <p:cViewPr>
      <p:scale>
        <a:sx n="33" d="100"/>
        <a:sy n="33" d="100"/>
      </p:scale>
      <p:origin x="0" y="16584"/>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commentAuthors" Target="commentAuthors.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2/10/15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27338698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2/10/15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9706748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FDFF-7B9F-7D4D-BFC0-AAD1F3D3D3CB}" type="slidenum">
              <a:rPr lang="en-US" smtClean="0"/>
              <a:pPr/>
              <a:t>1</a:t>
            </a:fld>
            <a:endParaRPr lang="en-US"/>
          </a:p>
        </p:txBody>
      </p:sp>
    </p:spTree>
    <p:extLst>
      <p:ext uri="{BB962C8B-B14F-4D97-AF65-F5344CB8AC3E}">
        <p14:creationId xmlns:p14="http://schemas.microsoft.com/office/powerpoint/2010/main" val="2659065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4322"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04323"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92824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6370"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06371"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2379760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418" name="Rectangle 2"/>
          <p:cNvSpPr>
            <a:spLocks noGrp="1" noRot="1" noChangeAspect="1" noChangeArrowheads="1"/>
          </p:cNvSpPr>
          <p:nvPr>
            <p:ph type="sldImg"/>
          </p:nvPr>
        </p:nvSpPr>
        <p:spPr bwMode="auto">
          <a:xfrm>
            <a:off x="1193602" y="588132"/>
            <a:ext cx="4482703" cy="3415392"/>
          </a:xfrm>
          <a:prstGeom prst="rect">
            <a:avLst/>
          </a:prstGeom>
          <a:solidFill>
            <a:srgbClr val="FFFFFF"/>
          </a:solidFill>
          <a:ln>
            <a:solidFill>
              <a:srgbClr val="000000"/>
            </a:solidFill>
            <a:miter lim="800000"/>
            <a:headEnd/>
            <a:tailEnd/>
          </a:ln>
        </p:spPr>
      </p:sp>
      <p:sp>
        <p:nvSpPr>
          <p:cNvPr id="2108419"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3433294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0466"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10467"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212179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2514"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12515"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366741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4562"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14563"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268899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6610" name="Rectangle 2"/>
          <p:cNvSpPr>
            <a:spLocks noGrp="1" noRot="1" noChangeAspect="1" noChangeArrowheads="1"/>
          </p:cNvSpPr>
          <p:nvPr>
            <p:ph type="sldImg"/>
          </p:nvPr>
        </p:nvSpPr>
        <p:spPr bwMode="auto">
          <a:xfrm>
            <a:off x="1193602" y="588132"/>
            <a:ext cx="4482703" cy="3415392"/>
          </a:xfrm>
          <a:prstGeom prst="rect">
            <a:avLst/>
          </a:prstGeom>
          <a:solidFill>
            <a:srgbClr val="FFFFFF"/>
          </a:solidFill>
          <a:ln>
            <a:solidFill>
              <a:srgbClr val="000000"/>
            </a:solidFill>
            <a:miter lim="800000"/>
            <a:headEnd/>
            <a:tailEnd/>
          </a:ln>
        </p:spPr>
      </p:sp>
      <p:sp>
        <p:nvSpPr>
          <p:cNvPr id="2116611"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1282252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8658"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18659"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1413356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706" name="Rectangle 2"/>
          <p:cNvSpPr>
            <a:spLocks noGrp="1" noRot="1" noChangeAspect="1" noChangeArrowheads="1"/>
          </p:cNvSpPr>
          <p:nvPr>
            <p:ph type="sldImg"/>
          </p:nvPr>
        </p:nvSpPr>
        <p:spPr bwMode="auto">
          <a:xfrm>
            <a:off x="1193602" y="588132"/>
            <a:ext cx="4482703" cy="3415392"/>
          </a:xfrm>
          <a:prstGeom prst="rect">
            <a:avLst/>
          </a:prstGeom>
          <a:solidFill>
            <a:srgbClr val="FFFFFF"/>
          </a:solidFill>
          <a:ln>
            <a:solidFill>
              <a:srgbClr val="000000"/>
            </a:solidFill>
            <a:miter lim="800000"/>
            <a:headEnd/>
            <a:tailEnd/>
          </a:ln>
        </p:spPr>
      </p:sp>
      <p:sp>
        <p:nvSpPr>
          <p:cNvPr id="2120707"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4183177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2"/>
          <p:cNvSpPr>
            <a:spLocks noGrp="1" noRot="1" noChangeAspect="1" noChangeArrowheads="1"/>
          </p:cNvSpPr>
          <p:nvPr>
            <p:ph type="sldImg"/>
          </p:nvPr>
        </p:nvSpPr>
        <p:spPr bwMode="auto">
          <a:xfrm>
            <a:off x="1193602" y="588132"/>
            <a:ext cx="4482703" cy="3415392"/>
          </a:xfrm>
          <a:prstGeom prst="rect">
            <a:avLst/>
          </a:prstGeom>
          <a:solidFill>
            <a:srgbClr val="FFFFFF"/>
          </a:solidFill>
          <a:ln>
            <a:solidFill>
              <a:srgbClr val="000000"/>
            </a:solidFill>
            <a:miter lim="800000"/>
            <a:headEnd/>
            <a:tailEnd/>
          </a:ln>
        </p:spPr>
      </p:sp>
      <p:sp>
        <p:nvSpPr>
          <p:cNvPr id="2122755"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308266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516434" y="4342191"/>
            <a:ext cx="5909964" cy="4115405"/>
          </a:xfrm>
          <a:noFill/>
          <a:ln w="9525"/>
        </p:spPr>
        <p:txBody>
          <a:bodyPr lIns="90475" tIns="44444" rIns="90475" bIns="44444"/>
          <a:lstStyle/>
          <a:p>
            <a:endParaRPr lang="en-US" dirty="0"/>
          </a:p>
        </p:txBody>
      </p:sp>
      <p:sp>
        <p:nvSpPr>
          <p:cNvPr id="29699" name="Rectangle 3"/>
          <p:cNvSpPr>
            <a:spLocks noGrp="1" noRot="1" noChangeAspect="1" noChangeArrowheads="1"/>
          </p:cNvSpPr>
          <p:nvPr>
            <p:ph type="sldImg"/>
          </p:nvPr>
        </p:nvSpPr>
        <p:spPr>
          <a:xfrm>
            <a:off x="1158875" y="587375"/>
            <a:ext cx="4552950" cy="3416300"/>
          </a:xfrm>
        </p:spPr>
      </p:sp>
    </p:spTree>
    <p:extLst>
      <p:ext uri="{BB962C8B-B14F-4D97-AF65-F5344CB8AC3E}">
        <p14:creationId xmlns:p14="http://schemas.microsoft.com/office/powerpoint/2010/main" val="2995885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6850" name="Rectangle 2"/>
          <p:cNvSpPr>
            <a:spLocks noGrp="1" noRot="1" noChangeAspect="1" noChangeArrowheads="1" noTextEdit="1"/>
          </p:cNvSpPr>
          <p:nvPr>
            <p:ph type="sldImg"/>
          </p:nvPr>
        </p:nvSpPr>
        <p:spPr bwMode="auto">
          <a:xfrm>
            <a:off x="1193602" y="588132"/>
            <a:ext cx="4482703" cy="3415392"/>
          </a:xfrm>
          <a:prstGeom prst="rect">
            <a:avLst/>
          </a:prstGeom>
          <a:solidFill>
            <a:srgbClr val="FFFFFF"/>
          </a:solidFill>
          <a:ln>
            <a:solidFill>
              <a:srgbClr val="000000"/>
            </a:solidFill>
            <a:miter lim="800000"/>
            <a:headEnd/>
            <a:tailEnd/>
          </a:ln>
        </p:spPr>
      </p:sp>
      <p:sp>
        <p:nvSpPr>
          <p:cNvPr id="2126851"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2" tIns="45704" rIns="91412" bIns="45704">
            <a:prstTxWarp prst="textNoShape">
              <a:avLst/>
            </a:prstTxWarp>
          </a:bodyPr>
          <a:lstStyle/>
          <a:p>
            <a:endParaRPr lang="en-US"/>
          </a:p>
        </p:txBody>
      </p:sp>
    </p:spTree>
    <p:extLst>
      <p:ext uri="{BB962C8B-B14F-4D97-AF65-F5344CB8AC3E}">
        <p14:creationId xmlns:p14="http://schemas.microsoft.com/office/powerpoint/2010/main" val="189513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898"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28899"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341735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946"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30947"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142486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994"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32995"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2000557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5042"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35043"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1811590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7090"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37091"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443273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138" name="Rectangle 2"/>
          <p:cNvSpPr>
            <a:spLocks noGrp="1" noRot="1" noChangeAspect="1" noChangeArrowheads="1" noTextEdit="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39139"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2" tIns="45704" rIns="91412" bIns="45704">
            <a:prstTxWarp prst="textNoShape">
              <a:avLst/>
            </a:prstTxWarp>
          </a:bodyPr>
          <a:lstStyle/>
          <a:p>
            <a:endParaRPr lang="en-US" dirty="0"/>
          </a:p>
        </p:txBody>
      </p:sp>
    </p:spTree>
    <p:extLst>
      <p:ext uri="{BB962C8B-B14F-4D97-AF65-F5344CB8AC3E}">
        <p14:creationId xmlns:p14="http://schemas.microsoft.com/office/powerpoint/2010/main" val="2605438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will see, jumping instructions</a:t>
            </a:r>
            <a:r>
              <a:rPr lang="en-US" baseline="0" dirty="0" smtClean="0"/>
              <a:t> can reach farther than branching</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60463" y="585788"/>
            <a:ext cx="4554537" cy="3417887"/>
          </a:xfrm>
          <a:solidFill>
            <a:srgbClr val="FFFFFF"/>
          </a:solidFill>
          <a:ln>
            <a:solidFill>
              <a:srgbClr val="000000"/>
            </a:solidFill>
          </a:ln>
        </p:spPr>
      </p:sp>
      <p:sp>
        <p:nvSpPr>
          <p:cNvPr id="50179" name="Rectangle 3"/>
          <p:cNvSpPr>
            <a:spLocks noGrp="1" noChangeArrowheads="1"/>
          </p:cNvSpPr>
          <p:nvPr>
            <p:ph type="body" idx="1"/>
          </p:nvPr>
        </p:nvSpPr>
        <p:spPr>
          <a:xfrm>
            <a:off x="514350" y="4342893"/>
            <a:ext cx="5911908" cy="4114565"/>
          </a:xfrm>
          <a:solidFill>
            <a:srgbClr val="FFFFFF"/>
          </a:solidFill>
          <a:ln>
            <a:solidFill>
              <a:srgbClr val="000000"/>
            </a:solidFill>
          </a:ln>
        </p:spPr>
        <p:txBody>
          <a:bodyPr lIns="91414" tIns="45706" rIns="91414" bIns="45706"/>
          <a:lstStyle/>
          <a:p>
            <a:endParaRPr lang="en-US" smtClean="0">
              <a:latin typeface="Arial" pitchFamily="34"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418" name="Rectangle 2"/>
          <p:cNvSpPr>
            <a:spLocks noGrp="1" noRot="1" noChangeAspect="1" noChangeArrowheads="1"/>
          </p:cNvSpPr>
          <p:nvPr>
            <p:ph type="sldImg"/>
          </p:nvPr>
        </p:nvSpPr>
        <p:spPr bwMode="auto">
          <a:xfrm>
            <a:off x="1160463" y="587375"/>
            <a:ext cx="4551362" cy="3414713"/>
          </a:xfrm>
          <a:prstGeom prst="rect">
            <a:avLst/>
          </a:prstGeom>
          <a:solidFill>
            <a:srgbClr val="FFFFFF"/>
          </a:solidFill>
          <a:ln>
            <a:solidFill>
              <a:srgbClr val="000000"/>
            </a:solidFill>
            <a:miter lim="800000"/>
            <a:headEnd/>
            <a:tailEnd/>
          </a:ln>
        </p:spPr>
      </p:sp>
      <p:sp>
        <p:nvSpPr>
          <p:cNvPr id="2108419" name="Rectangle 3"/>
          <p:cNvSpPr>
            <a:spLocks noGrp="1" noChangeArrowheads="1"/>
          </p:cNvSpPr>
          <p:nvPr>
            <p:ph type="body" idx="1"/>
          </p:nvPr>
        </p:nvSpPr>
        <p:spPr bwMode="auto">
          <a:xfrm>
            <a:off x="516211" y="4342778"/>
            <a:ext cx="5909289" cy="4115111"/>
          </a:xfrm>
          <a:prstGeom prst="rect">
            <a:avLst/>
          </a:prstGeom>
          <a:solidFill>
            <a:srgbClr val="FFFFFF"/>
          </a:solidFill>
          <a:ln>
            <a:solidFill>
              <a:srgbClr val="000000"/>
            </a:solidFill>
            <a:miter lim="800000"/>
            <a:headEnd/>
            <a:tailEnd/>
          </a:ln>
        </p:spPr>
        <p:txBody>
          <a:bodyPr lIns="91418" tIns="45709" rIns="91418" bIns="45709">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490" name="Rectangle 2"/>
          <p:cNvSpPr>
            <a:spLocks noGrp="1" noRot="1" noChangeAspect="1" noChangeArrowheads="1"/>
          </p:cNvSpPr>
          <p:nvPr>
            <p:ph type="sldImg"/>
          </p:nvPr>
        </p:nvSpPr>
        <p:spPr bwMode="auto">
          <a:xfrm>
            <a:off x="1200150" y="598488"/>
            <a:ext cx="4635500" cy="3476625"/>
          </a:xfrm>
          <a:prstGeom prst="rect">
            <a:avLst/>
          </a:prstGeom>
          <a:solidFill>
            <a:srgbClr val="FFFFFF"/>
          </a:solidFill>
          <a:ln>
            <a:solidFill>
              <a:srgbClr val="000000"/>
            </a:solidFill>
            <a:miter lim="800000"/>
            <a:headEnd/>
            <a:tailEnd/>
          </a:ln>
        </p:spPr>
      </p:sp>
      <p:sp>
        <p:nvSpPr>
          <p:cNvPr id="1983491" name="Rectangle 3"/>
          <p:cNvSpPr>
            <a:spLocks noGrp="1" noChangeArrowheads="1"/>
          </p:cNvSpPr>
          <p:nvPr>
            <p:ph type="body" idx="1"/>
          </p:nvPr>
        </p:nvSpPr>
        <p:spPr bwMode="auto">
          <a:xfrm>
            <a:off x="528638" y="4421188"/>
            <a:ext cx="6051550" cy="4189412"/>
          </a:xfrm>
          <a:prstGeom prst="rect">
            <a:avLst/>
          </a:prstGeom>
          <a:solidFill>
            <a:srgbClr val="FFFFFF"/>
          </a:solidFill>
          <a:ln>
            <a:solidFill>
              <a:srgbClr val="000000"/>
            </a:solidFill>
            <a:miter lim="800000"/>
            <a:headEnd/>
            <a:tailEnd/>
          </a:ln>
        </p:spPr>
        <p:txBody>
          <a:bodyPr lIns="93321" tIns="46660" rIns="93321" bIns="46660">
            <a:prstTxWarp prst="textNoShape">
              <a:avLst/>
            </a:prstTxWarp>
          </a:bodyPr>
          <a:lstStyle/>
          <a:p>
            <a:endParaRPr lang="en-US"/>
          </a:p>
        </p:txBody>
      </p:sp>
    </p:spTree>
    <p:extLst>
      <p:ext uri="{BB962C8B-B14F-4D97-AF65-F5344CB8AC3E}">
        <p14:creationId xmlns:p14="http://schemas.microsoft.com/office/powerpoint/2010/main" val="280274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538" name="Rectangle 2"/>
          <p:cNvSpPr>
            <a:spLocks noGrp="1" noRot="1" noChangeAspect="1" noChangeArrowheads="1"/>
          </p:cNvSpPr>
          <p:nvPr>
            <p:ph type="sldImg"/>
          </p:nvPr>
        </p:nvSpPr>
        <p:spPr bwMode="auto">
          <a:xfrm>
            <a:off x="1200150" y="598488"/>
            <a:ext cx="4635500" cy="3476625"/>
          </a:xfrm>
          <a:prstGeom prst="rect">
            <a:avLst/>
          </a:prstGeom>
          <a:solidFill>
            <a:srgbClr val="FFFFFF"/>
          </a:solidFill>
          <a:ln>
            <a:solidFill>
              <a:srgbClr val="000000"/>
            </a:solidFill>
            <a:miter lim="800000"/>
            <a:headEnd/>
            <a:tailEnd/>
          </a:ln>
        </p:spPr>
      </p:sp>
      <p:sp>
        <p:nvSpPr>
          <p:cNvPr id="1985539" name="Rectangle 3"/>
          <p:cNvSpPr>
            <a:spLocks noGrp="1" noChangeArrowheads="1"/>
          </p:cNvSpPr>
          <p:nvPr>
            <p:ph type="body" idx="1"/>
          </p:nvPr>
        </p:nvSpPr>
        <p:spPr bwMode="auto">
          <a:xfrm>
            <a:off x="528638" y="4421188"/>
            <a:ext cx="6051550" cy="4189412"/>
          </a:xfrm>
          <a:prstGeom prst="rect">
            <a:avLst/>
          </a:prstGeom>
          <a:solidFill>
            <a:srgbClr val="FFFFFF"/>
          </a:solidFill>
          <a:ln>
            <a:solidFill>
              <a:srgbClr val="000000"/>
            </a:solidFill>
            <a:miter lim="800000"/>
            <a:headEnd/>
            <a:tailEnd/>
          </a:ln>
        </p:spPr>
        <p:txBody>
          <a:bodyPr lIns="93321" tIns="46660" rIns="93321" bIns="46660">
            <a:prstTxWarp prst="textNoShape">
              <a:avLst/>
            </a:prstTxWarp>
          </a:bodyPr>
          <a:lstStyle/>
          <a:p>
            <a:endParaRPr lang="en-US"/>
          </a:p>
        </p:txBody>
      </p:sp>
    </p:spTree>
    <p:extLst>
      <p:ext uri="{BB962C8B-B14F-4D97-AF65-F5344CB8AC3E}">
        <p14:creationId xmlns:p14="http://schemas.microsoft.com/office/powerpoint/2010/main" val="3937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1682" name="Rectangle 2"/>
          <p:cNvSpPr>
            <a:spLocks noGrp="1" noRot="1" noChangeAspect="1" noChangeArrowheads="1"/>
          </p:cNvSpPr>
          <p:nvPr>
            <p:ph type="sldImg"/>
          </p:nvPr>
        </p:nvSpPr>
        <p:spPr bwMode="auto">
          <a:xfrm>
            <a:off x="1200150" y="598488"/>
            <a:ext cx="4635500" cy="3476625"/>
          </a:xfrm>
          <a:prstGeom prst="rect">
            <a:avLst/>
          </a:prstGeom>
          <a:solidFill>
            <a:srgbClr val="FFFFFF"/>
          </a:solidFill>
          <a:ln>
            <a:solidFill>
              <a:srgbClr val="000000"/>
            </a:solidFill>
            <a:miter lim="800000"/>
            <a:headEnd/>
            <a:tailEnd/>
          </a:ln>
        </p:spPr>
      </p:sp>
      <p:sp>
        <p:nvSpPr>
          <p:cNvPr id="1991683" name="Rectangle 3"/>
          <p:cNvSpPr>
            <a:spLocks noGrp="1" noChangeArrowheads="1"/>
          </p:cNvSpPr>
          <p:nvPr>
            <p:ph type="body" idx="1"/>
          </p:nvPr>
        </p:nvSpPr>
        <p:spPr bwMode="auto">
          <a:xfrm>
            <a:off x="528638" y="4421188"/>
            <a:ext cx="6051550" cy="4189412"/>
          </a:xfrm>
          <a:prstGeom prst="rect">
            <a:avLst/>
          </a:prstGeom>
          <a:solidFill>
            <a:srgbClr val="FFFFFF"/>
          </a:solidFill>
          <a:ln>
            <a:solidFill>
              <a:srgbClr val="000000"/>
            </a:solidFill>
            <a:miter lim="800000"/>
            <a:headEnd/>
            <a:tailEnd/>
          </a:ln>
        </p:spPr>
        <p:txBody>
          <a:bodyPr lIns="93321" tIns="46660" rIns="93321" bIns="46660">
            <a:prstTxWarp prst="textNoShape">
              <a:avLst/>
            </a:prstTxWarp>
          </a:bodyPr>
          <a:lstStyle/>
          <a:p>
            <a:endParaRPr lang="en-US"/>
          </a:p>
        </p:txBody>
      </p:sp>
    </p:spTree>
    <p:extLst>
      <p:ext uri="{BB962C8B-B14F-4D97-AF65-F5344CB8AC3E}">
        <p14:creationId xmlns:p14="http://schemas.microsoft.com/office/powerpoint/2010/main" val="84326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516434" y="4342191"/>
            <a:ext cx="5909964" cy="4115405"/>
          </a:xfrm>
          <a:noFill/>
          <a:ln w="9525"/>
        </p:spPr>
        <p:txBody>
          <a:bodyPr lIns="90475" tIns="44444" rIns="90475" bIns="44444"/>
          <a:lstStyle/>
          <a:p>
            <a:endParaRPr lang="en-US" dirty="0"/>
          </a:p>
        </p:txBody>
      </p:sp>
      <p:sp>
        <p:nvSpPr>
          <p:cNvPr id="29699" name="Rectangle 3"/>
          <p:cNvSpPr>
            <a:spLocks noGrp="1" noRot="1" noChangeAspect="1" noChangeArrowheads="1"/>
          </p:cNvSpPr>
          <p:nvPr>
            <p:ph type="sldImg"/>
          </p:nvPr>
        </p:nvSpPr>
        <p:spPr>
          <a:xfrm>
            <a:off x="1158875" y="587375"/>
            <a:ext cx="4552950" cy="3416300"/>
          </a:xfrm>
        </p:spPr>
      </p:sp>
    </p:spTree>
    <p:extLst>
      <p:ext uri="{BB962C8B-B14F-4D97-AF65-F5344CB8AC3E}">
        <p14:creationId xmlns:p14="http://schemas.microsoft.com/office/powerpoint/2010/main" val="2995885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8178"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098179"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164174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226"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00227"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45666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2274" name="Rectangle 2"/>
          <p:cNvSpPr>
            <a:spLocks noGrp="1" noRot="1" noChangeAspect="1" noChangeArrowheads="1"/>
          </p:cNvSpPr>
          <p:nvPr>
            <p:ph type="sldImg"/>
          </p:nvPr>
        </p:nvSpPr>
        <p:spPr bwMode="auto">
          <a:xfrm>
            <a:off x="1158875" y="587375"/>
            <a:ext cx="4552950" cy="3416300"/>
          </a:xfrm>
          <a:prstGeom prst="rect">
            <a:avLst/>
          </a:prstGeom>
          <a:solidFill>
            <a:srgbClr val="FFFFFF"/>
          </a:solidFill>
          <a:ln>
            <a:solidFill>
              <a:srgbClr val="000000"/>
            </a:solidFill>
            <a:miter lim="800000"/>
            <a:headEnd/>
            <a:tailEnd/>
          </a:ln>
        </p:spPr>
      </p:sp>
      <p:sp>
        <p:nvSpPr>
          <p:cNvPr id="2102275" name="Rectangle 3"/>
          <p:cNvSpPr>
            <a:spLocks noGrp="1" noChangeArrowheads="1"/>
          </p:cNvSpPr>
          <p:nvPr>
            <p:ph type="body" idx="1"/>
          </p:nvPr>
        </p:nvSpPr>
        <p:spPr bwMode="auto">
          <a:xfrm>
            <a:off x="516211" y="4342779"/>
            <a:ext cx="5909289" cy="4115111"/>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277197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5" Type="http://schemas.openxmlformats.org/officeDocument/2006/relationships/oleObject" Target="../embeddings/oleObject2.bin"/><Relationship Id="rId6" Type="http://schemas.openxmlformats.org/officeDocument/2006/relationships/image" Target="../media/image1.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MIPS_architectu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168" y="1574801"/>
            <a:ext cx="8510631" cy="2025650"/>
          </a:xfrm>
        </p:spPr>
        <p:txBody>
          <a:bodyPr>
            <a:normAutofit fontScale="90000"/>
          </a:bodyPr>
          <a:lstStyle/>
          <a:p>
            <a:r>
              <a:rPr lang="en-US" dirty="0" smtClean="0"/>
              <a:t>CS 61C: </a:t>
            </a:r>
            <a:br>
              <a:rPr lang="en-US" dirty="0" smtClean="0"/>
            </a:br>
            <a:r>
              <a:rPr lang="en-US" dirty="0" smtClean="0"/>
              <a:t>Great Ideas in Computer Architecture </a:t>
            </a:r>
            <a:br>
              <a:rPr lang="en-US" dirty="0" smtClean="0"/>
            </a:br>
            <a:r>
              <a:rPr lang="en-US" i="1" dirty="0" smtClean="0"/>
              <a:t>Intro to Assembly Language, MIPS Intro</a:t>
            </a:r>
            <a:endParaRPr lang="en-US" i="1" dirty="0"/>
          </a:p>
        </p:txBody>
      </p:sp>
      <p:sp>
        <p:nvSpPr>
          <p:cNvPr id="3" name="Subtitle 2"/>
          <p:cNvSpPr>
            <a:spLocks noGrp="1"/>
          </p:cNvSpPr>
          <p:nvPr>
            <p:ph type="subTitle" idx="1"/>
          </p:nvPr>
        </p:nvSpPr>
        <p:spPr>
          <a:xfrm>
            <a:off x="1016000" y="3886200"/>
            <a:ext cx="6959600" cy="1752600"/>
          </a:xfrm>
        </p:spPr>
        <p:txBody>
          <a:bodyPr>
            <a:normAutofit fontScale="92500"/>
          </a:bodyPr>
          <a:lstStyle/>
          <a:p>
            <a:r>
              <a:rPr lang="en-US" dirty="0" smtClean="0"/>
              <a:t>Instructors:</a:t>
            </a:r>
          </a:p>
          <a:p>
            <a:r>
              <a:rPr lang="en-US" dirty="0" smtClean="0"/>
              <a:t>Krste Asanovic &amp; Vladimir </a:t>
            </a:r>
            <a:r>
              <a:rPr lang="en-US" dirty="0" err="1" smtClean="0"/>
              <a:t>Stojanovic</a:t>
            </a:r>
            <a:endParaRPr lang="en-US" dirty="0" smtClean="0"/>
          </a:p>
          <a:p>
            <a:r>
              <a:rPr lang="en-US" dirty="0" smtClean="0"/>
              <a:t>http://inst.eecs.Berkeley.edu/~cs61c/sp15</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Allocation and Numbering</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10</a:t>
            </a:fld>
            <a:endParaRPr lang="en-US"/>
          </a:p>
        </p:txBody>
      </p:sp>
      <p:pic>
        <p:nvPicPr>
          <p:cNvPr id="6" name="Picture 5"/>
          <p:cNvPicPr>
            <a:picLocks noChangeAspect="1"/>
          </p:cNvPicPr>
          <p:nvPr/>
        </p:nvPicPr>
        <p:blipFill>
          <a:blip r:embed="rId2"/>
          <a:stretch>
            <a:fillRect/>
          </a:stretch>
        </p:blipFill>
        <p:spPr>
          <a:xfrm>
            <a:off x="1142" y="1845734"/>
            <a:ext cx="9142858" cy="3844346"/>
          </a:xfrm>
          <a:prstGeom prst="rect">
            <a:avLst/>
          </a:prstGeom>
        </p:spPr>
      </p:pic>
      <p:sp>
        <p:nvSpPr>
          <p:cNvPr id="3" name="Rectangle 2"/>
          <p:cNvSpPr/>
          <p:nvPr/>
        </p:nvSpPr>
        <p:spPr>
          <a:xfrm>
            <a:off x="4279943" y="3244334"/>
            <a:ext cx="584114" cy="369332"/>
          </a:xfrm>
          <a:prstGeom prst="rect">
            <a:avLst/>
          </a:prstGeom>
        </p:spPr>
        <p:txBody>
          <a:bodyPr wrap="none">
            <a:spAutoFit/>
          </a:bodyPr>
          <a:lstStyle/>
          <a:p>
            <a:r>
              <a:rPr lang="en-US" dirty="0"/>
              <a:t>tans</a:t>
            </a:r>
          </a:p>
        </p:txBody>
      </p:sp>
      <p:sp>
        <p:nvSpPr>
          <p:cNvPr id="4" name="Rectangle 3"/>
          <p:cNvSpPr/>
          <p:nvPr/>
        </p:nvSpPr>
        <p:spPr>
          <a:xfrm>
            <a:off x="4279943" y="3244334"/>
            <a:ext cx="584114" cy="369332"/>
          </a:xfrm>
          <a:prstGeom prst="rect">
            <a:avLst/>
          </a:prstGeom>
        </p:spPr>
        <p:txBody>
          <a:bodyPr wrap="none">
            <a:spAutoFit/>
          </a:bodyPr>
          <a:lstStyle/>
          <a:p>
            <a:r>
              <a:rPr lang="en-US" dirty="0"/>
              <a:t>tans</a:t>
            </a:r>
          </a:p>
        </p:txBody>
      </p:sp>
    </p:spTree>
    <p:extLst>
      <p:ext uri="{BB962C8B-B14F-4D97-AF65-F5344CB8AC3E}">
        <p14:creationId xmlns:p14="http://schemas.microsoft.com/office/powerpoint/2010/main" val="18849174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4" name="Content Placeholder 3"/>
          <p:cNvSpPr>
            <a:spLocks noGrp="1"/>
          </p:cNvSpPr>
          <p:nvPr>
            <p:ph idx="1"/>
          </p:nvPr>
        </p:nvSpPr>
        <p:spPr/>
        <p:txBody>
          <a:bodyPr/>
          <a:lstStyle/>
          <a:p>
            <a:r>
              <a:rPr lang="en-US" dirty="0" smtClean="0"/>
              <a:t>HW2 due Sunday 2/15</a:t>
            </a:r>
          </a:p>
          <a:p>
            <a:pPr lvl="1"/>
            <a:r>
              <a:rPr lang="en-US" dirty="0" smtClean="0"/>
              <a:t>Can resubmit HW1’ given 80% weight, and clobber HW1 score</a:t>
            </a:r>
          </a:p>
          <a:p>
            <a:pPr lvl="1"/>
            <a:r>
              <a:rPr lang="en-US" dirty="0" err="1" smtClean="0"/>
              <a:t>Autograder</a:t>
            </a:r>
            <a:r>
              <a:rPr lang="en-US" dirty="0" smtClean="0"/>
              <a:t> results only available after HW2 deadline</a:t>
            </a:r>
          </a:p>
          <a:p>
            <a:endParaRPr lang="en-US" dirty="0" smtClean="0"/>
          </a:p>
          <a:p>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11</a:t>
            </a:fld>
            <a:endParaRPr lang="en-US"/>
          </a:p>
        </p:txBody>
      </p:sp>
    </p:spTree>
    <p:extLst>
      <p:ext uri="{BB962C8B-B14F-4D97-AF65-F5344CB8AC3E}">
        <p14:creationId xmlns:p14="http://schemas.microsoft.com/office/powerpoint/2010/main" val="4339290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1000" y="762000"/>
            <a:ext cx="5867400" cy="4153725"/>
          </a:xfrm>
          <a:prstGeom prst="rect">
            <a:avLst/>
          </a:prstGeom>
        </p:spPr>
      </p:pic>
      <p:sp>
        <p:nvSpPr>
          <p:cNvPr id="2" name="Title 1"/>
          <p:cNvSpPr>
            <a:spLocks noGrp="1"/>
          </p:cNvSpPr>
          <p:nvPr>
            <p:ph type="title"/>
          </p:nvPr>
        </p:nvSpPr>
        <p:spPr>
          <a:xfrm>
            <a:off x="457200" y="152400"/>
            <a:ext cx="8458200" cy="563562"/>
          </a:xfrm>
        </p:spPr>
        <p:txBody>
          <a:bodyPr>
            <a:noAutofit/>
          </a:bodyPr>
          <a:lstStyle/>
          <a:p>
            <a:r>
              <a:rPr lang="en-US" sz="3600" dirty="0" smtClean="0"/>
              <a:t>In the News: 1,000 year life Blu-Ray Discs</a:t>
            </a:r>
            <a:endParaRPr lang="en-US" sz="3600" dirty="0"/>
          </a:p>
        </p:txBody>
      </p:sp>
      <p:sp>
        <p:nvSpPr>
          <p:cNvPr id="3" name="Content Placeholder 2"/>
          <p:cNvSpPr>
            <a:spLocks noGrp="1"/>
          </p:cNvSpPr>
          <p:nvPr>
            <p:ph idx="1"/>
          </p:nvPr>
        </p:nvSpPr>
        <p:spPr>
          <a:xfrm>
            <a:off x="381000" y="5105400"/>
            <a:ext cx="8229600" cy="1752600"/>
          </a:xfrm>
        </p:spPr>
        <p:txBody>
          <a:bodyPr>
            <a:normAutofit fontScale="70000" lnSpcReduction="20000"/>
          </a:bodyPr>
          <a:lstStyle/>
          <a:p>
            <a:r>
              <a:rPr lang="en-US" dirty="0" smtClean="0"/>
              <a:t>Verbatim and </a:t>
            </a:r>
            <a:r>
              <a:rPr lang="en-US" dirty="0" err="1" smtClean="0"/>
              <a:t>Milleniata</a:t>
            </a:r>
            <a:r>
              <a:rPr lang="en-US" dirty="0" smtClean="0"/>
              <a:t> launch MDISC 100GB Blu-ray optical media with &gt;1,000 year lifetime</a:t>
            </a:r>
          </a:p>
          <a:p>
            <a:r>
              <a:rPr lang="en-US" dirty="0"/>
              <a:t>“average lifetime of significantly more than 2,000 years with no more than one failure per 100,000 discs expected, after more than 1,000 years at 250C (770F) and 50 per cent relative humidity.”</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12</a:t>
            </a:fld>
            <a:endParaRPr lang="en-US"/>
          </a:p>
        </p:txBody>
      </p:sp>
      <p:pic>
        <p:nvPicPr>
          <p:cNvPr id="8" name="Picture 7"/>
          <p:cNvPicPr>
            <a:picLocks noChangeAspect="1"/>
          </p:cNvPicPr>
          <p:nvPr/>
        </p:nvPicPr>
        <p:blipFill>
          <a:blip r:embed="rId3"/>
          <a:stretch>
            <a:fillRect/>
          </a:stretch>
        </p:blipFill>
        <p:spPr>
          <a:xfrm>
            <a:off x="5359400" y="762000"/>
            <a:ext cx="3784600" cy="2286000"/>
          </a:xfrm>
          <a:prstGeom prst="rect">
            <a:avLst/>
          </a:prstGeom>
        </p:spPr>
      </p:pic>
      <p:pic>
        <p:nvPicPr>
          <p:cNvPr id="9" name="Picture 8"/>
          <p:cNvPicPr>
            <a:picLocks noChangeAspect="1"/>
          </p:cNvPicPr>
          <p:nvPr/>
        </p:nvPicPr>
        <p:blipFill>
          <a:blip r:embed="rId4"/>
          <a:stretch>
            <a:fillRect/>
          </a:stretch>
        </p:blipFill>
        <p:spPr>
          <a:xfrm>
            <a:off x="3869075" y="3048000"/>
            <a:ext cx="5351125" cy="1905000"/>
          </a:xfrm>
          <a:prstGeom prst="rect">
            <a:avLst/>
          </a:prstGeom>
        </p:spPr>
      </p:pic>
    </p:spTree>
    <p:extLst>
      <p:ext uri="{BB962C8B-B14F-4D97-AF65-F5344CB8AC3E}">
        <p14:creationId xmlns:p14="http://schemas.microsoft.com/office/powerpoint/2010/main" val="7803143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79400" y="3200400"/>
            <a:ext cx="8636000" cy="8212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dirty="0">
              <a:solidFill>
                <a:schemeClr val="bg1"/>
              </a:solidFill>
            </a:endParaRPr>
          </a:p>
        </p:txBody>
      </p:sp>
      <p:sp>
        <p:nvSpPr>
          <p:cNvPr id="28675" name="Rectangle 5"/>
          <p:cNvSpPr>
            <a:spLocks noGrp="1" noChangeArrowheads="1"/>
          </p:cNvSpPr>
          <p:nvPr>
            <p:ph type="title"/>
          </p:nvPr>
        </p:nvSpPr>
        <p:spPr>
          <a:noFill/>
        </p:spPr>
        <p:txBody>
          <a:bodyPr>
            <a:normAutofit fontScale="90000"/>
          </a:bodyPr>
          <a:lstStyle/>
          <a:p>
            <a:pPr>
              <a:lnSpc>
                <a:spcPct val="80000"/>
              </a:lnSpc>
            </a:pPr>
            <a:r>
              <a:rPr lang="en-US" dirty="0" smtClean="0"/>
              <a:t>Levels </a:t>
            </a:r>
            <a:r>
              <a:rPr lang="en-US" dirty="0"/>
              <a:t>of </a:t>
            </a:r>
            <a:r>
              <a:rPr lang="en-US" dirty="0" smtClean="0"/>
              <a:t>Representation/Interpretation</a:t>
            </a:r>
            <a:endParaRPr lang="en-US" dirty="0"/>
          </a:p>
        </p:txBody>
      </p:sp>
      <p:sp>
        <p:nvSpPr>
          <p:cNvPr id="28676" name="Rectangle 18"/>
          <p:cNvSpPr>
            <a:spLocks noGrp="1" noChangeArrowheads="1"/>
          </p:cNvSpPr>
          <p:nvPr>
            <p:ph type="body" sz="half" idx="4294967295"/>
          </p:nvPr>
        </p:nvSpPr>
        <p:spPr>
          <a:xfrm>
            <a:off x="4624585" y="2202532"/>
            <a:ext cx="3848100" cy="896938"/>
          </a:xfrm>
          <a:noFill/>
        </p:spPr>
        <p:txBody>
          <a:bodyPr>
            <a:normAutofit lnSpcReduction="10000"/>
          </a:bodyPr>
          <a:lstStyle/>
          <a:p>
            <a:pPr marL="342900" indent="-342900">
              <a:lnSpc>
                <a:spcPct val="90000"/>
              </a:lnSpc>
              <a:spcBef>
                <a:spcPct val="0"/>
              </a:spcBef>
              <a:buFont typeface="Times" charset="0"/>
              <a:buNone/>
              <a:tabLst>
                <a:tab pos="1066800" algn="l"/>
              </a:tabLst>
            </a:pPr>
            <a:r>
              <a:rPr lang="en-US" sz="1600" dirty="0" err="1"/>
              <a:t>lw</a:t>
            </a:r>
            <a:r>
              <a:rPr lang="en-US" sz="1600" dirty="0"/>
              <a:t>	  $t0, 0($2)</a:t>
            </a:r>
          </a:p>
          <a:p>
            <a:pPr marL="342900" indent="-342900">
              <a:lnSpc>
                <a:spcPct val="90000"/>
              </a:lnSpc>
              <a:spcBef>
                <a:spcPct val="0"/>
              </a:spcBef>
              <a:buFont typeface="Times" charset="0"/>
              <a:buNone/>
              <a:tabLst>
                <a:tab pos="1066800" algn="l"/>
              </a:tabLst>
            </a:pPr>
            <a:r>
              <a:rPr lang="en-US" sz="1600" dirty="0" err="1"/>
              <a:t>lw</a:t>
            </a:r>
            <a:r>
              <a:rPr lang="en-US" sz="1600" dirty="0"/>
              <a:t>	  $t1, 4($2)</a:t>
            </a:r>
          </a:p>
          <a:p>
            <a:pPr marL="342900" indent="-342900">
              <a:lnSpc>
                <a:spcPct val="90000"/>
              </a:lnSpc>
              <a:spcBef>
                <a:spcPct val="0"/>
              </a:spcBef>
              <a:buFont typeface="Times" charset="0"/>
              <a:buNone/>
              <a:tabLst>
                <a:tab pos="1066800" algn="l"/>
              </a:tabLst>
            </a:pPr>
            <a:r>
              <a:rPr lang="en-US" sz="1600" dirty="0" err="1"/>
              <a:t>sw</a:t>
            </a:r>
            <a:r>
              <a:rPr lang="en-US" sz="1600" dirty="0"/>
              <a:t>	  $t1, 0($2)</a:t>
            </a:r>
          </a:p>
          <a:p>
            <a:pPr marL="342900" indent="-342900">
              <a:spcBef>
                <a:spcPct val="0"/>
              </a:spcBef>
              <a:buFont typeface="Times" charset="0"/>
              <a:buNone/>
              <a:tabLst>
                <a:tab pos="1066800" algn="l"/>
              </a:tabLst>
            </a:pPr>
            <a:r>
              <a:rPr lang="en-US" sz="1600" dirty="0" err="1"/>
              <a:t>sw</a:t>
            </a:r>
            <a:r>
              <a:rPr lang="en-US" sz="1600" dirty="0"/>
              <a:t>	  $t0, 4($2)</a:t>
            </a:r>
          </a:p>
        </p:txBody>
      </p:sp>
      <p:sp>
        <p:nvSpPr>
          <p:cNvPr id="28678" name="Rectangle 7"/>
          <p:cNvSpPr>
            <a:spLocks noChangeArrowheads="1"/>
          </p:cNvSpPr>
          <p:nvPr/>
        </p:nvSpPr>
        <p:spPr bwMode="auto">
          <a:xfrm>
            <a:off x="857250" y="143529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sz="1800" b="1" dirty="0">
                <a:solidFill>
                  <a:srgbClr val="000000"/>
                </a:solidFill>
              </a:rPr>
              <a:t>High Level </a:t>
            </a:r>
            <a:r>
              <a:rPr lang="en-US" sz="1800" b="1" dirty="0" smtClean="0">
                <a:solidFill>
                  <a:srgbClr val="000000"/>
                </a:solidFill>
              </a:rPr>
              <a:t>Language</a:t>
            </a:r>
            <a:br>
              <a:rPr lang="en-US" sz="1800" b="1" dirty="0" smtClean="0">
                <a:solidFill>
                  <a:srgbClr val="000000"/>
                </a:solidFill>
              </a:rPr>
            </a:br>
            <a:r>
              <a:rPr lang="en-US" sz="1800" b="1" dirty="0" smtClean="0">
                <a:solidFill>
                  <a:srgbClr val="000000"/>
                </a:solidFill>
              </a:rPr>
              <a:t>Program </a:t>
            </a:r>
            <a:r>
              <a:rPr lang="en-US" sz="1800" b="1" dirty="0">
                <a:solidFill>
                  <a:srgbClr val="000000"/>
                </a:solidFill>
              </a:rPr>
              <a:t>(e.g., C)</a:t>
            </a:r>
          </a:p>
        </p:txBody>
      </p:sp>
      <p:sp>
        <p:nvSpPr>
          <p:cNvPr id="28679" name="Rectangle 8"/>
          <p:cNvSpPr>
            <a:spLocks noChangeArrowheads="1"/>
          </p:cNvSpPr>
          <p:nvPr/>
        </p:nvSpPr>
        <p:spPr bwMode="auto">
          <a:xfrm>
            <a:off x="857250" y="2381440"/>
            <a:ext cx="280035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sz="1800" b="1" dirty="0"/>
              <a:t>Assembly  </a:t>
            </a:r>
            <a:r>
              <a:rPr lang="en-US" sz="1800" b="1" dirty="0" smtClean="0"/>
              <a:t>Language Program </a:t>
            </a:r>
            <a:r>
              <a:rPr lang="en-US" sz="1800" b="1" dirty="0"/>
              <a:t>(</a:t>
            </a:r>
            <a:r>
              <a:rPr lang="en-US" sz="1800" b="1" dirty="0" smtClean="0"/>
              <a:t>e.g., MIPS</a:t>
            </a:r>
            <a:r>
              <a:rPr lang="en-US" sz="1800" b="1" dirty="0"/>
              <a:t>)</a:t>
            </a:r>
          </a:p>
        </p:txBody>
      </p:sp>
      <p:sp>
        <p:nvSpPr>
          <p:cNvPr id="28680" name="Rectangle 9"/>
          <p:cNvSpPr>
            <a:spLocks noChangeArrowheads="1"/>
          </p:cNvSpPr>
          <p:nvPr/>
        </p:nvSpPr>
        <p:spPr bwMode="auto">
          <a:xfrm>
            <a:off x="908050" y="3295840"/>
            <a:ext cx="2590800" cy="546100"/>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sz="1800" b="1" dirty="0">
                <a:solidFill>
                  <a:schemeClr val="bg1"/>
                </a:solidFill>
              </a:rPr>
              <a:t>Machine  Language Program (MIPS)</a:t>
            </a:r>
          </a:p>
        </p:txBody>
      </p:sp>
      <p:sp>
        <p:nvSpPr>
          <p:cNvPr id="28681" name="Rectangle 10"/>
          <p:cNvSpPr>
            <a:spLocks noChangeArrowheads="1"/>
          </p:cNvSpPr>
          <p:nvPr/>
        </p:nvSpPr>
        <p:spPr bwMode="auto">
          <a:xfrm>
            <a:off x="304800" y="4667440"/>
            <a:ext cx="4038600" cy="561975"/>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sz="1800" b="1" dirty="0">
                <a:solidFill>
                  <a:srgbClr val="3366FF"/>
                </a:solidFill>
              </a:rPr>
              <a:t>Hardware Architecture </a:t>
            </a:r>
            <a:r>
              <a:rPr lang="en-US" sz="1800" b="1" dirty="0" smtClean="0">
                <a:solidFill>
                  <a:srgbClr val="3366FF"/>
                </a:solidFill>
              </a:rPr>
              <a:t>Description</a:t>
            </a:r>
            <a:br>
              <a:rPr lang="en-US" sz="1800" b="1" dirty="0" smtClean="0">
                <a:solidFill>
                  <a:srgbClr val="3366FF"/>
                </a:solidFill>
              </a:rPr>
            </a:br>
            <a:r>
              <a:rPr lang="en-US" sz="1800" b="1" dirty="0" smtClean="0">
                <a:solidFill>
                  <a:srgbClr val="3366FF"/>
                </a:solidFill>
              </a:rPr>
              <a:t>(</a:t>
            </a:r>
            <a:r>
              <a:rPr lang="en-US" sz="1800" b="1" dirty="0">
                <a:solidFill>
                  <a:srgbClr val="3366FF"/>
                </a:solidFill>
              </a:rPr>
              <a:t>e.g., block diagrams)</a:t>
            </a:r>
            <a:r>
              <a:rPr lang="en-US" sz="1800" dirty="0">
                <a:solidFill>
                  <a:srgbClr val="3366FF"/>
                </a:solidFill>
              </a:rPr>
              <a:t> </a:t>
            </a:r>
          </a:p>
        </p:txBody>
      </p:sp>
      <p:sp>
        <p:nvSpPr>
          <p:cNvPr id="28682" name="Line 11"/>
          <p:cNvSpPr>
            <a:spLocks noChangeShapeType="1"/>
          </p:cNvSpPr>
          <p:nvPr/>
        </p:nvSpPr>
        <p:spPr bwMode="auto">
          <a:xfrm>
            <a:off x="2057400" y="1981390"/>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83" name="Rectangle 13"/>
          <p:cNvSpPr>
            <a:spLocks noChangeArrowheads="1"/>
          </p:cNvSpPr>
          <p:nvPr/>
        </p:nvSpPr>
        <p:spPr bwMode="auto">
          <a:xfrm>
            <a:off x="2197100" y="2076640"/>
            <a:ext cx="1308100" cy="284163"/>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dirty="0">
                <a:solidFill>
                  <a:schemeClr val="tx1"/>
                </a:solidFill>
              </a:rPr>
              <a:t>Compiler</a:t>
            </a:r>
          </a:p>
        </p:txBody>
      </p:sp>
      <p:sp>
        <p:nvSpPr>
          <p:cNvPr id="28684" name="Rectangle 14"/>
          <p:cNvSpPr>
            <a:spLocks noChangeArrowheads="1"/>
          </p:cNvSpPr>
          <p:nvPr/>
        </p:nvSpPr>
        <p:spPr bwMode="auto">
          <a:xfrm>
            <a:off x="2222500" y="2991040"/>
            <a:ext cx="1435100" cy="284163"/>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a:solidFill>
                  <a:schemeClr val="tx1"/>
                </a:solidFill>
              </a:rPr>
              <a:t>Assembler</a:t>
            </a:r>
          </a:p>
        </p:txBody>
      </p:sp>
      <p:sp>
        <p:nvSpPr>
          <p:cNvPr id="28685" name="Line 15"/>
          <p:cNvSpPr>
            <a:spLocks noChangeShapeType="1"/>
          </p:cNvSpPr>
          <p:nvPr/>
        </p:nvSpPr>
        <p:spPr bwMode="auto">
          <a:xfrm>
            <a:off x="2108200" y="3816540"/>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86" name="Rectangle 16"/>
          <p:cNvSpPr>
            <a:spLocks noChangeArrowheads="1"/>
          </p:cNvSpPr>
          <p:nvPr/>
        </p:nvSpPr>
        <p:spPr bwMode="auto">
          <a:xfrm>
            <a:off x="381000" y="4057840"/>
            <a:ext cx="1676400" cy="517525"/>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a:solidFill>
                  <a:schemeClr val="tx1"/>
                </a:solidFill>
              </a:rPr>
              <a:t>Machine Interpretation</a:t>
            </a:r>
          </a:p>
        </p:txBody>
      </p:sp>
      <p:sp>
        <p:nvSpPr>
          <p:cNvPr id="28687" name="Rectangle 17"/>
          <p:cNvSpPr>
            <a:spLocks noChangeArrowheads="1"/>
          </p:cNvSpPr>
          <p:nvPr/>
        </p:nvSpPr>
        <p:spPr bwMode="auto">
          <a:xfrm>
            <a:off x="4624585" y="1337007"/>
            <a:ext cx="3086100" cy="709630"/>
          </a:xfrm>
          <a:prstGeom prst="rect">
            <a:avLst/>
          </a:prstGeom>
          <a:noFill/>
          <a:ln w="12700">
            <a:noFill/>
            <a:miter lim="800000"/>
            <a:headEnd/>
            <a:tailEnd/>
          </a:ln>
        </p:spPr>
        <p:txBody>
          <a:bodyPr lIns="63500" tIns="25400" rIns="63500" bIns="25400">
            <a:prstTxWarp prst="textNoShape">
              <a:avLst/>
            </a:prstTxWarp>
            <a:spAutoFit/>
          </a:bodyPr>
          <a:lstStyle/>
          <a:p>
            <a:pPr marL="342900" indent="-342900" algn="l">
              <a:lnSpc>
                <a:spcPct val="78000"/>
              </a:lnSpc>
            </a:pPr>
            <a:r>
              <a:rPr lang="en-US" sz="1800" b="1" dirty="0">
                <a:solidFill>
                  <a:srgbClr val="000000"/>
                </a:solidFill>
              </a:rPr>
              <a:t>temp = </a:t>
            </a:r>
            <a:r>
              <a:rPr lang="en-US" sz="1800" b="1" dirty="0" err="1">
                <a:solidFill>
                  <a:srgbClr val="000000"/>
                </a:solidFill>
              </a:rPr>
              <a:t>v[k</a:t>
            </a:r>
            <a:r>
              <a:rPr lang="en-US" sz="1800" b="1" dirty="0">
                <a:solidFill>
                  <a:srgbClr val="000000"/>
                </a:solidFill>
              </a:rPr>
              <a:t>];</a:t>
            </a:r>
          </a:p>
          <a:p>
            <a:pPr marL="342900" indent="-342900" algn="l">
              <a:lnSpc>
                <a:spcPct val="78000"/>
              </a:lnSpc>
            </a:pPr>
            <a:r>
              <a:rPr lang="en-US" sz="1800" b="1" dirty="0" err="1">
                <a:solidFill>
                  <a:srgbClr val="000000"/>
                </a:solidFill>
              </a:rPr>
              <a:t>v[k</a:t>
            </a:r>
            <a:r>
              <a:rPr lang="en-US" sz="1800" b="1" dirty="0">
                <a:solidFill>
                  <a:srgbClr val="000000"/>
                </a:solidFill>
              </a:rPr>
              <a:t>] = v[k+1];</a:t>
            </a:r>
          </a:p>
          <a:p>
            <a:pPr marL="342900" indent="-342900" algn="l">
              <a:lnSpc>
                <a:spcPct val="78000"/>
              </a:lnSpc>
            </a:pPr>
            <a:r>
              <a:rPr lang="en-US" sz="1800" b="1" dirty="0">
                <a:solidFill>
                  <a:srgbClr val="000000"/>
                </a:solidFill>
              </a:rPr>
              <a:t>v[k+1] = temp;</a:t>
            </a:r>
            <a:endParaRPr lang="en-US" sz="1200" dirty="0">
              <a:solidFill>
                <a:srgbClr val="000000"/>
              </a:solidFill>
            </a:endParaRPr>
          </a:p>
        </p:txBody>
      </p:sp>
      <p:sp>
        <p:nvSpPr>
          <p:cNvPr id="28688" name="Rectangle 19"/>
          <p:cNvSpPr>
            <a:spLocks noChangeArrowheads="1"/>
          </p:cNvSpPr>
          <p:nvPr/>
        </p:nvSpPr>
        <p:spPr bwMode="auto">
          <a:xfrm>
            <a:off x="4624585" y="4299140"/>
            <a:ext cx="2984500" cy="266700"/>
          </a:xfrm>
          <a:prstGeom prst="rect">
            <a:avLst/>
          </a:prstGeom>
          <a:noFill/>
          <a:ln w="12700">
            <a:noFill/>
            <a:miter lim="800000"/>
            <a:headEnd/>
            <a:tailEnd/>
          </a:ln>
        </p:spPr>
        <p:txBody>
          <a:bodyPr wrap="none" anchor="ctr">
            <a:prstTxWarp prst="textNoShape">
              <a:avLst/>
            </a:prstTxWarp>
          </a:bodyPr>
          <a:lstStyle/>
          <a:p>
            <a:endParaRPr lang="en-US"/>
          </a:p>
        </p:txBody>
      </p:sp>
      <p:sp>
        <p:nvSpPr>
          <p:cNvPr id="28689" name="Rectangle 20"/>
          <p:cNvSpPr>
            <a:spLocks noChangeArrowheads="1"/>
          </p:cNvSpPr>
          <p:nvPr/>
        </p:nvSpPr>
        <p:spPr bwMode="auto">
          <a:xfrm>
            <a:off x="4624585" y="3125450"/>
            <a:ext cx="4384575" cy="951542"/>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1400" dirty="0">
                <a:solidFill>
                  <a:schemeClr val="bg1"/>
                </a:solidFill>
                <a:latin typeface="Courier New" charset="0"/>
              </a:rPr>
              <a:t>0000 1001 1100 0110 1010 1111 0101 1000</a:t>
            </a:r>
          </a:p>
          <a:p>
            <a:pPr algn="l"/>
            <a:r>
              <a:rPr lang="en-US" sz="1400" dirty="0">
                <a:solidFill>
                  <a:schemeClr val="bg1"/>
                </a:solidFill>
                <a:latin typeface="Courier New" charset="0"/>
              </a:rPr>
              <a:t>1010 1111 0101 1000 0000 1001 1100 0110 </a:t>
            </a:r>
          </a:p>
          <a:p>
            <a:pPr algn="l"/>
            <a:r>
              <a:rPr lang="en-US" sz="1400" dirty="0">
                <a:solidFill>
                  <a:schemeClr val="bg1"/>
                </a:solidFill>
                <a:latin typeface="Courier New" charset="0"/>
              </a:rPr>
              <a:t>1100 0110 1010 1111 0101 1000 0000 1001 </a:t>
            </a:r>
          </a:p>
          <a:p>
            <a:pPr algn="l"/>
            <a:r>
              <a:rPr lang="en-US" sz="1400" dirty="0">
                <a:solidFill>
                  <a:schemeClr val="bg1"/>
                </a:solidFill>
                <a:latin typeface="Courier New" charset="0"/>
              </a:rPr>
              <a:t>0101 1000 0000 1001 1100 0110 1010 1111</a:t>
            </a:r>
            <a:r>
              <a:rPr lang="en-US" sz="1400" dirty="0">
                <a:solidFill>
                  <a:schemeClr val="bg1"/>
                </a:solidFill>
                <a:latin typeface="Courier" charset="0"/>
              </a:rPr>
              <a:t> </a:t>
            </a:r>
          </a:p>
        </p:txBody>
      </p:sp>
      <p:sp>
        <p:nvSpPr>
          <p:cNvPr id="28690" name="Rectangle 22"/>
          <p:cNvSpPr>
            <a:spLocks noChangeArrowheads="1"/>
          </p:cNvSpPr>
          <p:nvPr/>
        </p:nvSpPr>
        <p:spPr bwMode="auto">
          <a:xfrm>
            <a:off x="844550" y="3816540"/>
            <a:ext cx="2730500" cy="139700"/>
          </a:xfrm>
          <a:prstGeom prst="rect">
            <a:avLst/>
          </a:prstGeom>
          <a:solidFill>
            <a:srgbClr val="FF8DA0"/>
          </a:solidFill>
          <a:ln w="12700">
            <a:solidFill>
              <a:schemeClr val="tx1"/>
            </a:solidFill>
            <a:miter lim="800000"/>
            <a:headEnd/>
            <a:tailEnd/>
          </a:ln>
        </p:spPr>
        <p:txBody>
          <a:bodyPr wrap="none" anchor="ctr">
            <a:prstTxWarp prst="textNoShape">
              <a:avLst/>
            </a:prstTxWarp>
          </a:bodyPr>
          <a:lstStyle/>
          <a:p>
            <a:endParaRPr lang="en-US">
              <a:solidFill>
                <a:schemeClr val="bg1"/>
              </a:solidFill>
            </a:endParaRPr>
          </a:p>
        </p:txBody>
      </p:sp>
      <p:sp>
        <p:nvSpPr>
          <p:cNvPr id="28691" name="Line 23"/>
          <p:cNvSpPr>
            <a:spLocks noChangeShapeType="1"/>
          </p:cNvSpPr>
          <p:nvPr/>
        </p:nvSpPr>
        <p:spPr bwMode="auto">
          <a:xfrm flipH="1">
            <a:off x="2082800" y="2922778"/>
            <a:ext cx="3175" cy="36652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93" name="Line 26"/>
          <p:cNvSpPr>
            <a:spLocks noChangeShapeType="1"/>
          </p:cNvSpPr>
          <p:nvPr/>
        </p:nvSpPr>
        <p:spPr bwMode="auto">
          <a:xfrm>
            <a:off x="2286000" y="5224653"/>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94" name="Rectangle 27"/>
          <p:cNvSpPr>
            <a:spLocks noChangeArrowheads="1"/>
          </p:cNvSpPr>
          <p:nvPr/>
        </p:nvSpPr>
        <p:spPr bwMode="auto">
          <a:xfrm>
            <a:off x="381000" y="5369115"/>
            <a:ext cx="1981200" cy="517525"/>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a:solidFill>
                  <a:schemeClr val="tx1"/>
                </a:solidFill>
              </a:rPr>
              <a:t>Architecture Implementation</a:t>
            </a:r>
          </a:p>
        </p:txBody>
      </p:sp>
      <p:pic>
        <p:nvPicPr>
          <p:cNvPr id="28695" name="Picture 35" descr="Picture 1"/>
          <p:cNvPicPr>
            <a:picLocks noChangeAspect="1" noChangeArrowheads="1"/>
          </p:cNvPicPr>
          <p:nvPr/>
        </p:nvPicPr>
        <p:blipFill>
          <a:blip r:embed="rId4"/>
          <a:srcRect/>
          <a:stretch>
            <a:fillRect/>
          </a:stretch>
        </p:blipFill>
        <p:spPr bwMode="auto">
          <a:xfrm>
            <a:off x="4624585" y="4178010"/>
            <a:ext cx="1638300" cy="1373188"/>
          </a:xfrm>
          <a:prstGeom prst="rect">
            <a:avLst/>
          </a:prstGeom>
          <a:noFill/>
          <a:ln w="9525">
            <a:noFill/>
            <a:miter lim="800000"/>
            <a:headEnd/>
            <a:tailEnd/>
          </a:ln>
        </p:spPr>
      </p:pic>
      <p:sp>
        <p:nvSpPr>
          <p:cNvPr id="28696" name="Rectangle 36"/>
          <p:cNvSpPr>
            <a:spLocks noChangeArrowheads="1"/>
          </p:cNvSpPr>
          <p:nvPr/>
        </p:nvSpPr>
        <p:spPr bwMode="auto">
          <a:xfrm>
            <a:off x="6009193" y="5291665"/>
            <a:ext cx="304800" cy="336550"/>
          </a:xfrm>
          <a:prstGeom prst="rect">
            <a:avLst/>
          </a:prstGeom>
          <a:solidFill>
            <a:schemeClr val="bg1"/>
          </a:solidFill>
          <a:ln w="12700">
            <a:noFill/>
            <a:miter lim="800000"/>
            <a:headEnd/>
            <a:tailEnd/>
          </a:ln>
        </p:spPr>
        <p:txBody>
          <a:bodyPr wrap="none" anchor="ctr">
            <a:prstTxWarp prst="textNoShape">
              <a:avLst/>
            </a:prstTxWarp>
          </a:bodyPr>
          <a:lstStyle/>
          <a:p>
            <a:endParaRPr lang="en-US"/>
          </a:p>
        </p:txBody>
      </p:sp>
      <p:sp>
        <p:nvSpPr>
          <p:cNvPr id="25" name="TextBox 24"/>
          <p:cNvSpPr txBox="1"/>
          <p:nvPr/>
        </p:nvSpPr>
        <p:spPr>
          <a:xfrm>
            <a:off x="6366936" y="2184438"/>
            <a:ext cx="2583760" cy="830997"/>
          </a:xfrm>
          <a:prstGeom prst="rect">
            <a:avLst/>
          </a:prstGeom>
          <a:noFill/>
        </p:spPr>
        <p:txBody>
          <a:bodyPr wrap="none" rtlCol="0">
            <a:spAutoFit/>
          </a:bodyPr>
          <a:lstStyle/>
          <a:p>
            <a:pPr algn="r"/>
            <a:r>
              <a:rPr lang="en-US" sz="1600" dirty="0" smtClean="0"/>
              <a:t>Anything can be represented</a:t>
            </a:r>
            <a:br>
              <a:rPr lang="en-US" sz="1600" dirty="0" smtClean="0"/>
            </a:br>
            <a:r>
              <a:rPr lang="en-US" sz="1600" dirty="0" smtClean="0"/>
              <a:t>as a </a:t>
            </a:r>
            <a:r>
              <a:rPr lang="en-US" sz="1600" i="1" dirty="0" smtClean="0"/>
              <a:t>number</a:t>
            </a:r>
            <a:r>
              <a:rPr lang="en-US" sz="1600" dirty="0" smtClean="0"/>
              <a:t>, </a:t>
            </a:r>
            <a:br>
              <a:rPr lang="en-US" sz="1600" dirty="0" smtClean="0"/>
            </a:br>
            <a:r>
              <a:rPr lang="en-US" sz="1600" dirty="0" smtClean="0"/>
              <a:t>i.e., data or instructions</a:t>
            </a:r>
            <a:endParaRPr lang="en-US" sz="1600" dirty="0"/>
          </a:p>
        </p:txBody>
      </p:sp>
      <p:sp>
        <p:nvSpPr>
          <p:cNvPr id="27" name="Slide Number Placeholder 26"/>
          <p:cNvSpPr>
            <a:spLocks noGrp="1"/>
          </p:cNvSpPr>
          <p:nvPr>
            <p:ph type="sldNum" sz="quarter" idx="12"/>
          </p:nvPr>
        </p:nvSpPr>
        <p:spPr/>
        <p:txBody>
          <a:bodyPr/>
          <a:lstStyle/>
          <a:p>
            <a:fld id="{3CC63E4C-4642-794D-A2FD-70F6B81535F5}" type="slidenum">
              <a:rPr lang="en-US" smtClean="0"/>
              <a:pPr/>
              <a:t>13</a:t>
            </a:fld>
            <a:endParaRPr lang="en-US"/>
          </a:p>
        </p:txBody>
      </p:sp>
      <p:graphicFrame>
        <p:nvGraphicFramePr>
          <p:cNvPr id="28674" name="Object 2"/>
          <p:cNvGraphicFramePr>
            <a:graphicFrameLocks noGrp="1" noChangeAspect="1"/>
          </p:cNvGraphicFramePr>
          <p:nvPr>
            <p:ph sz="quarter" idx="4294967295"/>
          </p:nvPr>
        </p:nvGraphicFramePr>
        <p:xfrm>
          <a:off x="4624585" y="5550380"/>
          <a:ext cx="1828800" cy="1257300"/>
        </p:xfrm>
        <a:graphic>
          <a:graphicData uri="http://schemas.openxmlformats.org/presentationml/2006/ole">
            <mc:AlternateContent xmlns:mc="http://schemas.openxmlformats.org/markup-compatibility/2006">
              <mc:Choice xmlns:v="urn:schemas-microsoft-com:vml" Requires="v">
                <p:oleObj spid="_x0000_s2094" name="Image" r:id="rId5" imgW="3492063" imgH="2400000" progId="">
                  <p:embed/>
                </p:oleObj>
              </mc:Choice>
              <mc:Fallback>
                <p:oleObj name="Image" r:id="rId5" imgW="3492063" imgH="2400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4585" y="5550380"/>
                        <a:ext cx="18288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2" name="Rectangle 24"/>
          <p:cNvSpPr>
            <a:spLocks noChangeArrowheads="1"/>
          </p:cNvSpPr>
          <p:nvPr/>
        </p:nvSpPr>
        <p:spPr bwMode="auto">
          <a:xfrm>
            <a:off x="609600" y="6070790"/>
            <a:ext cx="3708400" cy="561975"/>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sz="1800" b="1" dirty="0">
                <a:solidFill>
                  <a:srgbClr val="005400"/>
                </a:solidFill>
              </a:rPr>
              <a:t>Logic Circuit Description</a:t>
            </a:r>
            <a:br>
              <a:rPr lang="en-US" sz="1800" b="1" dirty="0">
                <a:solidFill>
                  <a:srgbClr val="005400"/>
                </a:solidFill>
              </a:rPr>
            </a:br>
            <a:r>
              <a:rPr lang="en-US" sz="1800" b="1" dirty="0">
                <a:solidFill>
                  <a:srgbClr val="005400"/>
                </a:solidFill>
              </a:rPr>
              <a:t>(Circuit Schematic Diagrams)</a:t>
            </a:r>
          </a:p>
        </p:txBody>
      </p:sp>
    </p:spTree>
    <p:extLst>
      <p:ext uri="{BB962C8B-B14F-4D97-AF65-F5344CB8AC3E}">
        <p14:creationId xmlns:p14="http://schemas.microsoft.com/office/powerpoint/2010/main" val="13763698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2"/>
          <p:cNvSpPr>
            <a:spLocks noGrp="1" noChangeArrowheads="1"/>
          </p:cNvSpPr>
          <p:nvPr>
            <p:ph type="title"/>
          </p:nvPr>
        </p:nvSpPr>
        <p:spPr>
          <a:xfrm>
            <a:off x="457200" y="152400"/>
            <a:ext cx="3505200" cy="2620962"/>
          </a:xfrm>
        </p:spPr>
        <p:txBody>
          <a:bodyPr>
            <a:normAutofit fontScale="90000"/>
          </a:bodyPr>
          <a:lstStyle/>
          <a:p>
            <a:r>
              <a:rPr lang="en-US" dirty="0" smtClean="0"/>
              <a:t>Big Idea: Stored-Program Computer</a:t>
            </a:r>
            <a:endParaRPr lang="en-US" dirty="0"/>
          </a:p>
        </p:txBody>
      </p:sp>
      <p:sp>
        <p:nvSpPr>
          <p:cNvPr id="2097155" name="Rectangle 3"/>
          <p:cNvSpPr>
            <a:spLocks noGrp="1" noChangeArrowheads="1"/>
          </p:cNvSpPr>
          <p:nvPr>
            <p:ph idx="1"/>
          </p:nvPr>
        </p:nvSpPr>
        <p:spPr>
          <a:xfrm>
            <a:off x="457200" y="2895600"/>
            <a:ext cx="8229600" cy="3733800"/>
          </a:xfrm>
        </p:spPr>
        <p:txBody>
          <a:bodyPr>
            <a:normAutofit lnSpcReduction="10000"/>
          </a:bodyPr>
          <a:lstStyle/>
          <a:p>
            <a:pPr lvl="1"/>
            <a:r>
              <a:rPr lang="en-US" dirty="0" smtClean="0"/>
              <a:t>Instructions are represented as bit patterns - can think of these as numbers.</a:t>
            </a:r>
          </a:p>
          <a:p>
            <a:pPr lvl="1"/>
            <a:r>
              <a:rPr lang="en-US" dirty="0" smtClean="0"/>
              <a:t>Therefore, entire programs can be stored in memory to be read or written just like data.</a:t>
            </a:r>
          </a:p>
          <a:p>
            <a:pPr lvl="1"/>
            <a:r>
              <a:rPr lang="en-US" dirty="0" smtClean="0"/>
              <a:t>Can reprogram quickly (seconds), don’t have to rewire computer (days)</a:t>
            </a:r>
          </a:p>
          <a:p>
            <a:pPr lvl="1"/>
            <a:r>
              <a:rPr lang="en-US" dirty="0" smtClean="0"/>
              <a:t>Known as the “von Neumann” computers after widely distributed tech report on EDVAC project</a:t>
            </a:r>
            <a:endParaRPr lang="en-US" dirty="0"/>
          </a:p>
        </p:txBody>
      </p:sp>
      <p:sp>
        <p:nvSpPr>
          <p:cNvPr id="4" name="Rectangle 3"/>
          <p:cNvSpPr/>
          <p:nvPr/>
        </p:nvSpPr>
        <p:spPr>
          <a:xfrm>
            <a:off x="4114800" y="152400"/>
            <a:ext cx="4876800" cy="2554545"/>
          </a:xfrm>
          <a:prstGeom prst="rect">
            <a:avLst/>
          </a:prstGeom>
          <a:ln>
            <a:solidFill>
              <a:schemeClr val="tx1"/>
            </a:solidFill>
          </a:ln>
        </p:spPr>
        <p:txBody>
          <a:bodyPr wrap="square">
            <a:spAutoFit/>
          </a:bodyPr>
          <a:lstStyle/>
          <a:p>
            <a:pPr algn="ctr"/>
            <a:r>
              <a:rPr lang="en-US" sz="2400" baseline="30000" dirty="0"/>
              <a:t>First Draft of a Report on the EDVAC</a:t>
            </a:r>
          </a:p>
          <a:p>
            <a:pPr algn="ctr"/>
            <a:r>
              <a:rPr lang="en-US" sz="2400" baseline="30000" dirty="0"/>
              <a:t>by</a:t>
            </a:r>
          </a:p>
          <a:p>
            <a:pPr algn="ctr"/>
            <a:r>
              <a:rPr lang="en-US" sz="2400" baseline="30000" dirty="0"/>
              <a:t>John von Neumann</a:t>
            </a:r>
          </a:p>
          <a:p>
            <a:pPr algn="ctr"/>
            <a:r>
              <a:rPr lang="en-US" sz="2400" baseline="30000" dirty="0"/>
              <a:t>Contract No. W–670–ORD–</a:t>
            </a:r>
            <a:r>
              <a:rPr lang="en-US" sz="2400" baseline="30000" dirty="0" smtClean="0"/>
              <a:t>4926</a:t>
            </a:r>
          </a:p>
          <a:p>
            <a:pPr algn="ctr"/>
            <a:r>
              <a:rPr lang="en-US" sz="2400" baseline="30000" dirty="0" smtClean="0"/>
              <a:t>Between </a:t>
            </a:r>
            <a:r>
              <a:rPr lang="en-US" sz="2400" baseline="30000" dirty="0"/>
              <a:t>the</a:t>
            </a:r>
          </a:p>
          <a:p>
            <a:pPr algn="ctr"/>
            <a:r>
              <a:rPr lang="en-US" sz="2400" baseline="30000" dirty="0"/>
              <a:t>United States Army Ordnance Department and the</a:t>
            </a:r>
          </a:p>
          <a:p>
            <a:pPr algn="ctr"/>
            <a:r>
              <a:rPr lang="en-US" sz="2400" baseline="30000" dirty="0"/>
              <a:t>University of Pennsylvania</a:t>
            </a:r>
          </a:p>
          <a:p>
            <a:pPr algn="ctr"/>
            <a:r>
              <a:rPr lang="en-US" sz="2400" baseline="30000" dirty="0"/>
              <a:t>Moore School of Electrical </a:t>
            </a:r>
            <a:r>
              <a:rPr lang="en-US" sz="2400" baseline="30000" dirty="0" smtClean="0"/>
              <a:t>Engineering</a:t>
            </a:r>
          </a:p>
          <a:p>
            <a:pPr algn="ctr"/>
            <a:r>
              <a:rPr lang="en-US" sz="2400" baseline="30000" dirty="0" smtClean="0"/>
              <a:t>University </a:t>
            </a:r>
            <a:r>
              <a:rPr lang="en-US" sz="2400" baseline="30000" dirty="0"/>
              <a:t>of Pennsylvania</a:t>
            </a:r>
          </a:p>
          <a:p>
            <a:pPr algn="ctr"/>
            <a:r>
              <a:rPr lang="fr-FR" sz="2400" baseline="30000" dirty="0" err="1"/>
              <a:t>June</a:t>
            </a:r>
            <a:r>
              <a:rPr lang="fr-FR" sz="2400" baseline="30000" dirty="0"/>
              <a:t> 30, 1945</a:t>
            </a:r>
            <a:endParaRPr lang="en-US" sz="2400" dirty="0"/>
          </a:p>
        </p:txBody>
      </p:sp>
    </p:spTree>
    <p:extLst>
      <p:ext uri="{BB962C8B-B14F-4D97-AF65-F5344CB8AC3E}">
        <p14:creationId xmlns:p14="http://schemas.microsoft.com/office/powerpoint/2010/main" val="40085516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2" name="Rectangle 2"/>
          <p:cNvSpPr>
            <a:spLocks noGrp="1" noChangeArrowheads="1"/>
          </p:cNvSpPr>
          <p:nvPr>
            <p:ph type="title"/>
          </p:nvPr>
        </p:nvSpPr>
        <p:spPr>
          <a:xfrm>
            <a:off x="304800" y="228600"/>
            <a:ext cx="8839200" cy="914400"/>
          </a:xfrm>
        </p:spPr>
        <p:txBody>
          <a:bodyPr>
            <a:normAutofit fontScale="90000"/>
          </a:bodyPr>
          <a:lstStyle/>
          <a:p>
            <a:r>
              <a:rPr lang="en-US" dirty="0" smtClean="0"/>
              <a:t>Consequence #1: Everything Addressed</a:t>
            </a:r>
            <a:endParaRPr lang="en-US" dirty="0"/>
          </a:p>
        </p:txBody>
      </p:sp>
      <p:sp>
        <p:nvSpPr>
          <p:cNvPr id="2099203" name="Rectangle 3"/>
          <p:cNvSpPr>
            <a:spLocks noGrp="1" noChangeArrowheads="1"/>
          </p:cNvSpPr>
          <p:nvPr>
            <p:ph idx="1"/>
          </p:nvPr>
        </p:nvSpPr>
        <p:spPr/>
        <p:txBody>
          <a:bodyPr>
            <a:normAutofit fontScale="92500" lnSpcReduction="10000"/>
          </a:bodyPr>
          <a:lstStyle/>
          <a:p>
            <a:pPr>
              <a:spcAft>
                <a:spcPts val="0"/>
              </a:spcAft>
            </a:pPr>
            <a:r>
              <a:rPr lang="en-US" sz="2800" dirty="0" smtClean="0"/>
              <a:t>Since all instructions and data are stored in memory, everything has a memory address: instructions, data words</a:t>
            </a:r>
          </a:p>
          <a:p>
            <a:pPr lvl="1">
              <a:spcAft>
                <a:spcPts val="0"/>
              </a:spcAft>
            </a:pPr>
            <a:r>
              <a:rPr lang="en-US" sz="2400" dirty="0" smtClean="0"/>
              <a:t>both branches and jumps use these</a:t>
            </a:r>
          </a:p>
          <a:p>
            <a:pPr>
              <a:spcAft>
                <a:spcPts val="0"/>
              </a:spcAft>
            </a:pPr>
            <a:r>
              <a:rPr lang="en-US" sz="2800" dirty="0" smtClean="0"/>
              <a:t>C pointers are just memory addresses: they can point to anything in memory</a:t>
            </a:r>
          </a:p>
          <a:p>
            <a:pPr lvl="1">
              <a:spcAft>
                <a:spcPts val="0"/>
              </a:spcAft>
            </a:pPr>
            <a:r>
              <a:rPr lang="en-US" sz="2400" dirty="0" smtClean="0"/>
              <a:t>Unconstrained use of addresses can lead to nasty bugs; up to you in C; limited in Java by language design</a:t>
            </a:r>
          </a:p>
          <a:p>
            <a:pPr>
              <a:spcAft>
                <a:spcPts val="0"/>
              </a:spcAft>
            </a:pPr>
            <a:r>
              <a:rPr lang="en-US" sz="2800" dirty="0" smtClean="0"/>
              <a:t>One register keeps address of instruction being executed: </a:t>
            </a:r>
            <a:r>
              <a:rPr lang="en-US" sz="2800" b="1" dirty="0" smtClean="0">
                <a:solidFill>
                  <a:schemeClr val="accent2"/>
                </a:solidFill>
              </a:rPr>
              <a:t>“Program Counter” (PC)</a:t>
            </a:r>
          </a:p>
          <a:p>
            <a:pPr lvl="1">
              <a:spcAft>
                <a:spcPts val="0"/>
              </a:spcAft>
            </a:pPr>
            <a:r>
              <a:rPr lang="en-US" sz="2400" dirty="0" smtClean="0"/>
              <a:t>Basically a pointer to memory: Intel calls it Instruction Pointer (a better name)</a:t>
            </a:r>
            <a:endParaRPr lang="en-US" sz="2400" dirty="0"/>
          </a:p>
        </p:txBody>
      </p:sp>
    </p:spTree>
    <p:extLst>
      <p:ext uri="{BB962C8B-B14F-4D97-AF65-F5344CB8AC3E}">
        <p14:creationId xmlns:p14="http://schemas.microsoft.com/office/powerpoint/2010/main" val="23924174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2"/>
          <p:cNvSpPr>
            <a:spLocks noGrp="1" noChangeArrowheads="1"/>
          </p:cNvSpPr>
          <p:nvPr>
            <p:ph type="title"/>
          </p:nvPr>
        </p:nvSpPr>
        <p:spPr>
          <a:xfrm>
            <a:off x="304800" y="228600"/>
            <a:ext cx="8382000" cy="762000"/>
          </a:xfrm>
        </p:spPr>
        <p:txBody>
          <a:bodyPr>
            <a:normAutofit fontScale="90000"/>
          </a:bodyPr>
          <a:lstStyle/>
          <a:p>
            <a:r>
              <a:rPr lang="en-US" dirty="0" smtClean="0"/>
              <a:t>Consequence #2: Binary Compatibility</a:t>
            </a:r>
            <a:endParaRPr lang="en-US" dirty="0"/>
          </a:p>
        </p:txBody>
      </p:sp>
      <p:sp>
        <p:nvSpPr>
          <p:cNvPr id="2101251" name="Rectangle 3"/>
          <p:cNvSpPr>
            <a:spLocks noGrp="1" noChangeArrowheads="1"/>
          </p:cNvSpPr>
          <p:nvPr>
            <p:ph idx="1"/>
          </p:nvPr>
        </p:nvSpPr>
        <p:spPr/>
        <p:txBody>
          <a:bodyPr>
            <a:normAutofit fontScale="92500"/>
          </a:bodyPr>
          <a:lstStyle/>
          <a:p>
            <a:r>
              <a:rPr lang="en-US" sz="2800" dirty="0" smtClean="0"/>
              <a:t>Programs are distributed in binary form</a:t>
            </a:r>
          </a:p>
          <a:p>
            <a:pPr lvl="1"/>
            <a:r>
              <a:rPr lang="en-US" sz="2400" dirty="0" smtClean="0"/>
              <a:t>Programs bound to specific instruction set</a:t>
            </a:r>
          </a:p>
          <a:p>
            <a:pPr lvl="1"/>
            <a:r>
              <a:rPr lang="en-US" sz="2400" dirty="0" smtClean="0"/>
              <a:t>Different version for </a:t>
            </a:r>
            <a:r>
              <a:rPr lang="en-US" sz="2400" dirty="0" smtClean="0">
                <a:solidFill>
                  <a:schemeClr val="accent2"/>
                </a:solidFill>
              </a:rPr>
              <a:t>Macintoshes </a:t>
            </a:r>
            <a:r>
              <a:rPr lang="en-US" sz="2400" dirty="0" smtClean="0"/>
              <a:t>and </a:t>
            </a:r>
            <a:r>
              <a:rPr lang="en-US" sz="2400" dirty="0" smtClean="0">
                <a:solidFill>
                  <a:schemeClr val="accent1"/>
                </a:solidFill>
              </a:rPr>
              <a:t>PC</a:t>
            </a:r>
            <a:r>
              <a:rPr lang="en-US" sz="2400" dirty="0" smtClean="0"/>
              <a:t>s</a:t>
            </a:r>
          </a:p>
          <a:p>
            <a:r>
              <a:rPr lang="en-US" sz="2800" dirty="0" smtClean="0"/>
              <a:t>New machines want to run old programs (“binaries”) as well as programs compiled to new instructions</a:t>
            </a:r>
          </a:p>
          <a:p>
            <a:r>
              <a:rPr lang="en-US" sz="2800" dirty="0" smtClean="0"/>
              <a:t>Leads to “backward-compatible” instruction set evolving over time</a:t>
            </a:r>
          </a:p>
          <a:p>
            <a:r>
              <a:rPr lang="en-US" sz="2800" dirty="0" smtClean="0"/>
              <a:t>Selection of Intel 8086 in 1981 for 1</a:t>
            </a:r>
            <a:r>
              <a:rPr lang="en-US" sz="2800" baseline="30000" dirty="0" smtClean="0"/>
              <a:t>st</a:t>
            </a:r>
            <a:r>
              <a:rPr lang="en-US" sz="2800" dirty="0" smtClean="0"/>
              <a:t> IBM PC is major reason latest PCs still use 80x86 instruction set (Pentium 4); could still run program from 1981 PC today</a:t>
            </a:r>
            <a:endParaRPr lang="en-US" sz="2800" dirty="0"/>
          </a:p>
        </p:txBody>
      </p:sp>
    </p:spTree>
    <p:extLst>
      <p:ext uri="{BB962C8B-B14F-4D97-AF65-F5344CB8AC3E}">
        <p14:creationId xmlns:p14="http://schemas.microsoft.com/office/powerpoint/2010/main" val="34819334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298" name="Rectangle 2"/>
          <p:cNvSpPr>
            <a:spLocks noGrp="1" noChangeArrowheads="1"/>
          </p:cNvSpPr>
          <p:nvPr>
            <p:ph type="title"/>
          </p:nvPr>
        </p:nvSpPr>
        <p:spPr/>
        <p:txBody>
          <a:bodyPr/>
          <a:lstStyle/>
          <a:p>
            <a:r>
              <a:rPr lang="en-US" smtClean="0"/>
              <a:t>Instructions as Numbers (1/2)</a:t>
            </a:r>
            <a:endParaRPr lang="en-US"/>
          </a:p>
        </p:txBody>
      </p:sp>
      <p:sp>
        <p:nvSpPr>
          <p:cNvPr id="2103299" name="Rectangle 3"/>
          <p:cNvSpPr>
            <a:spLocks noGrp="1" noChangeArrowheads="1"/>
          </p:cNvSpPr>
          <p:nvPr>
            <p:ph idx="1"/>
          </p:nvPr>
        </p:nvSpPr>
        <p:spPr/>
        <p:txBody>
          <a:bodyPr>
            <a:normAutofit fontScale="92500"/>
          </a:bodyPr>
          <a:lstStyle/>
          <a:p>
            <a:r>
              <a:rPr lang="en-US" dirty="0" smtClean="0"/>
              <a:t>Currently all data we work with is in words (32-bit chunks):</a:t>
            </a:r>
          </a:p>
          <a:p>
            <a:pPr lvl="1"/>
            <a:r>
              <a:rPr lang="en-US" dirty="0" smtClean="0"/>
              <a:t>Each register is a word.</a:t>
            </a:r>
          </a:p>
          <a:p>
            <a:pPr lvl="1"/>
            <a:r>
              <a:rPr lang="en-US" b="1" dirty="0" err="1" smtClean="0">
                <a:latin typeface="Courier New"/>
                <a:cs typeface="Courier New"/>
              </a:rPr>
              <a:t>lw</a:t>
            </a:r>
            <a:r>
              <a:rPr lang="en-US" dirty="0" smtClean="0"/>
              <a:t> and </a:t>
            </a:r>
            <a:r>
              <a:rPr lang="en-US" b="1" dirty="0" err="1" smtClean="0">
                <a:latin typeface="Courier New"/>
                <a:cs typeface="Courier New"/>
              </a:rPr>
              <a:t>sw</a:t>
            </a:r>
            <a:r>
              <a:rPr lang="en-US" dirty="0" smtClean="0"/>
              <a:t> both access memory one word at a time.</a:t>
            </a:r>
          </a:p>
          <a:p>
            <a:r>
              <a:rPr lang="en-US" dirty="0" smtClean="0"/>
              <a:t>So how do we represent instructions?</a:t>
            </a:r>
          </a:p>
          <a:p>
            <a:pPr lvl="1"/>
            <a:r>
              <a:rPr lang="en-US" dirty="0" smtClean="0"/>
              <a:t>Remember: Computer only understands 1s and 0s, so “</a:t>
            </a:r>
            <a:r>
              <a:rPr lang="en-US" b="1" dirty="0" smtClean="0">
                <a:solidFill>
                  <a:schemeClr val="accent2"/>
                </a:solidFill>
                <a:latin typeface="Courier New"/>
                <a:cs typeface="Courier New"/>
              </a:rPr>
              <a:t>add $t0,$0,$0</a:t>
            </a:r>
            <a:r>
              <a:rPr lang="en-US" dirty="0" smtClean="0"/>
              <a:t>” is meaningless.</a:t>
            </a:r>
          </a:p>
          <a:p>
            <a:pPr lvl="1"/>
            <a:r>
              <a:rPr lang="en-US" dirty="0" smtClean="0"/>
              <a:t>MIPS/RISC seeks simplicity: since data is in words, make instructions be fixed-size 32-bit words also</a:t>
            </a:r>
            <a:endParaRPr lang="en-US" dirty="0"/>
          </a:p>
        </p:txBody>
      </p:sp>
    </p:spTree>
    <p:extLst>
      <p:ext uri="{BB962C8B-B14F-4D97-AF65-F5344CB8AC3E}">
        <p14:creationId xmlns:p14="http://schemas.microsoft.com/office/powerpoint/2010/main" val="33531149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5346" name="Rectangle 2"/>
          <p:cNvSpPr>
            <a:spLocks noGrp="1" noChangeArrowheads="1"/>
          </p:cNvSpPr>
          <p:nvPr>
            <p:ph type="title"/>
          </p:nvPr>
        </p:nvSpPr>
        <p:spPr/>
        <p:txBody>
          <a:bodyPr/>
          <a:lstStyle/>
          <a:p>
            <a:r>
              <a:rPr lang="en-US" smtClean="0"/>
              <a:t>Instructions as Numbers (2/2)</a:t>
            </a:r>
            <a:endParaRPr lang="en-US"/>
          </a:p>
        </p:txBody>
      </p:sp>
      <p:sp>
        <p:nvSpPr>
          <p:cNvPr id="2105347" name="Rectangle 3"/>
          <p:cNvSpPr>
            <a:spLocks noGrp="1" noChangeArrowheads="1"/>
          </p:cNvSpPr>
          <p:nvPr>
            <p:ph idx="1"/>
          </p:nvPr>
        </p:nvSpPr>
        <p:spPr/>
        <p:txBody>
          <a:bodyPr>
            <a:normAutofit fontScale="92500" lnSpcReduction="10000"/>
          </a:bodyPr>
          <a:lstStyle/>
          <a:p>
            <a:r>
              <a:rPr lang="en-US" dirty="0" smtClean="0"/>
              <a:t>One word is 32 bits, so divide instruction word into “</a:t>
            </a:r>
            <a:r>
              <a:rPr lang="en-US" dirty="0" smtClean="0">
                <a:solidFill>
                  <a:schemeClr val="accent2"/>
                </a:solidFill>
              </a:rPr>
              <a:t>fields</a:t>
            </a:r>
            <a:r>
              <a:rPr lang="en-US" dirty="0" smtClean="0"/>
              <a:t>”.</a:t>
            </a:r>
          </a:p>
          <a:p>
            <a:r>
              <a:rPr lang="en-US" dirty="0" smtClean="0"/>
              <a:t>Each field tells processor something about instruction.</a:t>
            </a:r>
          </a:p>
          <a:p>
            <a:r>
              <a:rPr lang="en-US" dirty="0" smtClean="0"/>
              <a:t>We could define different fields for each instruction, but MIPS seeks simplicity, so define 3 basic types of instruction formats:</a:t>
            </a:r>
          </a:p>
          <a:p>
            <a:pPr lvl="1"/>
            <a:r>
              <a:rPr lang="en-US" dirty="0" smtClean="0"/>
              <a:t>R-format</a:t>
            </a:r>
          </a:p>
          <a:p>
            <a:pPr lvl="1"/>
            <a:r>
              <a:rPr lang="en-US" dirty="0" smtClean="0"/>
              <a:t>I-format</a:t>
            </a:r>
          </a:p>
          <a:p>
            <a:pPr lvl="1"/>
            <a:r>
              <a:rPr lang="en-US" dirty="0" smtClean="0"/>
              <a:t>J-format</a:t>
            </a:r>
            <a:endParaRPr lang="en-US" dirty="0"/>
          </a:p>
        </p:txBody>
      </p:sp>
    </p:spTree>
    <p:extLst>
      <p:ext uri="{BB962C8B-B14F-4D97-AF65-F5344CB8AC3E}">
        <p14:creationId xmlns:p14="http://schemas.microsoft.com/office/powerpoint/2010/main" val="17789266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7394" name="Rectangle 2"/>
          <p:cNvSpPr>
            <a:spLocks noGrp="1" noChangeArrowheads="1"/>
          </p:cNvSpPr>
          <p:nvPr>
            <p:ph type="title"/>
          </p:nvPr>
        </p:nvSpPr>
        <p:spPr/>
        <p:txBody>
          <a:bodyPr/>
          <a:lstStyle/>
          <a:p>
            <a:r>
              <a:rPr lang="en-US" smtClean="0"/>
              <a:t>Instruction Formats</a:t>
            </a:r>
            <a:endParaRPr lang="en-US"/>
          </a:p>
        </p:txBody>
      </p:sp>
      <p:sp>
        <p:nvSpPr>
          <p:cNvPr id="2107395" name="Rectangle 3"/>
          <p:cNvSpPr>
            <a:spLocks noGrp="1" noChangeArrowheads="1"/>
          </p:cNvSpPr>
          <p:nvPr>
            <p:ph idx="1"/>
          </p:nvPr>
        </p:nvSpPr>
        <p:spPr/>
        <p:txBody>
          <a:bodyPr/>
          <a:lstStyle/>
          <a:p>
            <a:r>
              <a:rPr lang="en-US" dirty="0" smtClean="0">
                <a:solidFill>
                  <a:schemeClr val="accent1"/>
                </a:solidFill>
              </a:rPr>
              <a:t>I-format</a:t>
            </a:r>
            <a:r>
              <a:rPr lang="en-US" dirty="0" smtClean="0"/>
              <a:t>: used for instructions with </a:t>
            </a:r>
            <a:r>
              <a:rPr lang="en-US" dirty="0" err="1" smtClean="0"/>
              <a:t>immediates</a:t>
            </a:r>
            <a:r>
              <a:rPr lang="en-US" dirty="0" smtClean="0"/>
              <a:t>, </a:t>
            </a:r>
            <a:r>
              <a:rPr lang="en-US" b="1" dirty="0" err="1" smtClean="0">
                <a:solidFill>
                  <a:schemeClr val="accent2"/>
                </a:solidFill>
                <a:latin typeface="Courier New"/>
                <a:cs typeface="Courier New"/>
              </a:rPr>
              <a:t>lw</a:t>
            </a:r>
            <a:r>
              <a:rPr lang="en-US" dirty="0" smtClean="0"/>
              <a:t> and </a:t>
            </a:r>
            <a:r>
              <a:rPr lang="en-US" b="1" dirty="0" err="1" smtClean="0">
                <a:solidFill>
                  <a:schemeClr val="accent2"/>
                </a:solidFill>
                <a:latin typeface="Courier New"/>
                <a:cs typeface="Courier New"/>
              </a:rPr>
              <a:t>sw</a:t>
            </a:r>
            <a:r>
              <a:rPr lang="en-US" dirty="0" smtClean="0"/>
              <a:t> (since offset counts as an immediate), and branches (</a:t>
            </a:r>
            <a:r>
              <a:rPr lang="en-US" b="1" dirty="0" err="1" smtClean="0">
                <a:solidFill>
                  <a:schemeClr val="accent2"/>
                </a:solidFill>
                <a:latin typeface="Courier New"/>
                <a:cs typeface="Courier New"/>
              </a:rPr>
              <a:t>beq</a:t>
            </a:r>
            <a:r>
              <a:rPr lang="en-US" dirty="0" smtClean="0"/>
              <a:t> and </a:t>
            </a:r>
            <a:r>
              <a:rPr lang="en-US" b="1" dirty="0" err="1" smtClean="0">
                <a:solidFill>
                  <a:schemeClr val="accent2"/>
                </a:solidFill>
                <a:latin typeface="Courier New"/>
                <a:cs typeface="Courier New"/>
              </a:rPr>
              <a:t>bne</a:t>
            </a:r>
            <a:r>
              <a:rPr lang="en-US" dirty="0" smtClean="0"/>
              <a:t>), </a:t>
            </a:r>
          </a:p>
          <a:p>
            <a:pPr lvl="1"/>
            <a:r>
              <a:rPr lang="en-US" dirty="0" smtClean="0"/>
              <a:t>(but not the shift instructions; later)</a:t>
            </a:r>
          </a:p>
          <a:p>
            <a:r>
              <a:rPr lang="en-US" dirty="0" smtClean="0">
                <a:solidFill>
                  <a:schemeClr val="accent1"/>
                </a:solidFill>
              </a:rPr>
              <a:t>J-format</a:t>
            </a:r>
            <a:r>
              <a:rPr lang="en-US" dirty="0" smtClean="0"/>
              <a:t>: used for </a:t>
            </a:r>
            <a:r>
              <a:rPr lang="en-US" b="1" dirty="0" err="1" smtClean="0">
                <a:solidFill>
                  <a:schemeClr val="accent2"/>
                </a:solidFill>
                <a:latin typeface="Courier New"/>
                <a:cs typeface="Courier New"/>
              </a:rPr>
              <a:t>j</a:t>
            </a:r>
            <a:r>
              <a:rPr lang="en-US" dirty="0" smtClean="0"/>
              <a:t> and </a:t>
            </a:r>
            <a:r>
              <a:rPr lang="en-US" b="1" dirty="0" err="1" smtClean="0">
                <a:solidFill>
                  <a:schemeClr val="accent2"/>
                </a:solidFill>
                <a:latin typeface="Courier New"/>
                <a:cs typeface="Courier New"/>
              </a:rPr>
              <a:t>jal</a:t>
            </a:r>
            <a:r>
              <a:rPr lang="en-US" dirty="0" smtClean="0"/>
              <a:t> </a:t>
            </a:r>
          </a:p>
          <a:p>
            <a:r>
              <a:rPr lang="en-US" dirty="0" smtClean="0">
                <a:solidFill>
                  <a:schemeClr val="accent1"/>
                </a:solidFill>
              </a:rPr>
              <a:t>R-format</a:t>
            </a:r>
            <a:r>
              <a:rPr lang="en-US" dirty="0" smtClean="0"/>
              <a:t>: used for all other instructions</a:t>
            </a:r>
          </a:p>
          <a:p>
            <a:r>
              <a:rPr lang="en-US" dirty="0" smtClean="0"/>
              <a:t>It will soon become clear why the instructions have been partitioned in this way.</a:t>
            </a:r>
            <a:endParaRPr lang="en-US" dirty="0"/>
          </a:p>
        </p:txBody>
      </p:sp>
    </p:spTree>
    <p:extLst>
      <p:ext uri="{BB962C8B-B14F-4D97-AF65-F5344CB8AC3E}">
        <p14:creationId xmlns:p14="http://schemas.microsoft.com/office/powerpoint/2010/main" val="16288113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54000" y="2260583"/>
            <a:ext cx="8636000" cy="8212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dirty="0"/>
          </a:p>
        </p:txBody>
      </p:sp>
      <p:sp>
        <p:nvSpPr>
          <p:cNvPr id="28675" name="Rectangle 5"/>
          <p:cNvSpPr>
            <a:spLocks noGrp="1" noChangeArrowheads="1"/>
          </p:cNvSpPr>
          <p:nvPr>
            <p:ph type="title"/>
          </p:nvPr>
        </p:nvSpPr>
        <p:spPr>
          <a:noFill/>
        </p:spPr>
        <p:txBody>
          <a:bodyPr>
            <a:normAutofit fontScale="90000"/>
          </a:bodyPr>
          <a:lstStyle/>
          <a:p>
            <a:pPr>
              <a:lnSpc>
                <a:spcPct val="80000"/>
              </a:lnSpc>
            </a:pPr>
            <a:r>
              <a:rPr lang="en-US" dirty="0" smtClean="0"/>
              <a:t>Levels </a:t>
            </a:r>
            <a:r>
              <a:rPr lang="en-US" dirty="0"/>
              <a:t>of </a:t>
            </a:r>
            <a:r>
              <a:rPr lang="en-US" dirty="0" smtClean="0"/>
              <a:t>Representation/Interpretation</a:t>
            </a:r>
            <a:endParaRPr lang="en-US" dirty="0"/>
          </a:p>
        </p:txBody>
      </p:sp>
      <p:sp>
        <p:nvSpPr>
          <p:cNvPr id="28676" name="Rectangle 18"/>
          <p:cNvSpPr>
            <a:spLocks noGrp="1" noChangeArrowheads="1"/>
          </p:cNvSpPr>
          <p:nvPr>
            <p:ph type="body" sz="half" idx="4294967295"/>
          </p:nvPr>
        </p:nvSpPr>
        <p:spPr>
          <a:xfrm>
            <a:off x="4624585" y="2202532"/>
            <a:ext cx="3848100" cy="896938"/>
          </a:xfrm>
          <a:noFill/>
        </p:spPr>
        <p:txBody>
          <a:bodyPr>
            <a:normAutofit lnSpcReduction="10000"/>
          </a:bodyPr>
          <a:lstStyle/>
          <a:p>
            <a:pPr marL="342900" indent="-342900">
              <a:lnSpc>
                <a:spcPct val="90000"/>
              </a:lnSpc>
              <a:spcBef>
                <a:spcPct val="0"/>
              </a:spcBef>
              <a:buFont typeface="Times" charset="0"/>
              <a:buNone/>
              <a:tabLst>
                <a:tab pos="1066800" algn="l"/>
              </a:tabLst>
            </a:pPr>
            <a:r>
              <a:rPr lang="en-US" sz="1600" dirty="0" err="1">
                <a:solidFill>
                  <a:srgbClr val="FFFFFF"/>
                </a:solidFill>
              </a:rPr>
              <a:t>lw</a:t>
            </a:r>
            <a:r>
              <a:rPr lang="en-US" sz="1600" dirty="0">
                <a:solidFill>
                  <a:srgbClr val="FFFFFF"/>
                </a:solidFill>
              </a:rPr>
              <a:t>	  $t0, 0($2)</a:t>
            </a:r>
          </a:p>
          <a:p>
            <a:pPr marL="342900" indent="-342900">
              <a:lnSpc>
                <a:spcPct val="90000"/>
              </a:lnSpc>
              <a:spcBef>
                <a:spcPct val="0"/>
              </a:spcBef>
              <a:buFont typeface="Times" charset="0"/>
              <a:buNone/>
              <a:tabLst>
                <a:tab pos="1066800" algn="l"/>
              </a:tabLst>
            </a:pPr>
            <a:r>
              <a:rPr lang="en-US" sz="1600" dirty="0" err="1">
                <a:solidFill>
                  <a:srgbClr val="FFFFFF"/>
                </a:solidFill>
              </a:rPr>
              <a:t>lw</a:t>
            </a:r>
            <a:r>
              <a:rPr lang="en-US" sz="1600" dirty="0">
                <a:solidFill>
                  <a:srgbClr val="FFFFFF"/>
                </a:solidFill>
              </a:rPr>
              <a:t>	  $t1, 4($2)</a:t>
            </a:r>
          </a:p>
          <a:p>
            <a:pPr marL="342900" indent="-342900">
              <a:lnSpc>
                <a:spcPct val="90000"/>
              </a:lnSpc>
              <a:spcBef>
                <a:spcPct val="0"/>
              </a:spcBef>
              <a:buFont typeface="Times" charset="0"/>
              <a:buNone/>
              <a:tabLst>
                <a:tab pos="1066800" algn="l"/>
              </a:tabLst>
            </a:pPr>
            <a:r>
              <a:rPr lang="en-US" sz="1600" dirty="0" err="1">
                <a:solidFill>
                  <a:srgbClr val="FFFFFF"/>
                </a:solidFill>
              </a:rPr>
              <a:t>sw</a:t>
            </a:r>
            <a:r>
              <a:rPr lang="en-US" sz="1600" dirty="0">
                <a:solidFill>
                  <a:srgbClr val="FFFFFF"/>
                </a:solidFill>
              </a:rPr>
              <a:t>	  $t1, 0($2)</a:t>
            </a:r>
          </a:p>
          <a:p>
            <a:pPr marL="342900" indent="-342900">
              <a:spcBef>
                <a:spcPct val="0"/>
              </a:spcBef>
              <a:buFont typeface="Times" charset="0"/>
              <a:buNone/>
              <a:tabLst>
                <a:tab pos="1066800" algn="l"/>
              </a:tabLst>
            </a:pPr>
            <a:r>
              <a:rPr lang="en-US" sz="1600" dirty="0" err="1">
                <a:solidFill>
                  <a:srgbClr val="FFFFFF"/>
                </a:solidFill>
              </a:rPr>
              <a:t>sw</a:t>
            </a:r>
            <a:r>
              <a:rPr lang="en-US" sz="1600" dirty="0">
                <a:solidFill>
                  <a:srgbClr val="FFFFFF"/>
                </a:solidFill>
              </a:rPr>
              <a:t>	  $t0, 4($2)</a:t>
            </a:r>
          </a:p>
        </p:txBody>
      </p:sp>
      <p:sp>
        <p:nvSpPr>
          <p:cNvPr id="28678" name="Rectangle 7"/>
          <p:cNvSpPr>
            <a:spLocks noChangeArrowheads="1"/>
          </p:cNvSpPr>
          <p:nvPr/>
        </p:nvSpPr>
        <p:spPr bwMode="auto">
          <a:xfrm>
            <a:off x="857250" y="143529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sz="1800" b="1" dirty="0">
                <a:solidFill>
                  <a:srgbClr val="000000"/>
                </a:solidFill>
              </a:rPr>
              <a:t>High Level </a:t>
            </a:r>
            <a:r>
              <a:rPr lang="en-US" sz="1800" b="1" dirty="0" smtClean="0">
                <a:solidFill>
                  <a:srgbClr val="000000"/>
                </a:solidFill>
              </a:rPr>
              <a:t>Language</a:t>
            </a:r>
            <a:br>
              <a:rPr lang="en-US" sz="1800" b="1" dirty="0" smtClean="0">
                <a:solidFill>
                  <a:srgbClr val="000000"/>
                </a:solidFill>
              </a:rPr>
            </a:br>
            <a:r>
              <a:rPr lang="en-US" sz="1800" b="1" dirty="0" smtClean="0">
                <a:solidFill>
                  <a:srgbClr val="000000"/>
                </a:solidFill>
              </a:rPr>
              <a:t>Program </a:t>
            </a:r>
            <a:r>
              <a:rPr lang="en-US" sz="1800" b="1" dirty="0">
                <a:solidFill>
                  <a:srgbClr val="000000"/>
                </a:solidFill>
              </a:rPr>
              <a:t>(e.g., C)</a:t>
            </a:r>
          </a:p>
        </p:txBody>
      </p:sp>
      <p:sp>
        <p:nvSpPr>
          <p:cNvPr id="28679" name="Rectangle 8"/>
          <p:cNvSpPr>
            <a:spLocks noChangeArrowheads="1"/>
          </p:cNvSpPr>
          <p:nvPr/>
        </p:nvSpPr>
        <p:spPr bwMode="auto">
          <a:xfrm>
            <a:off x="857250" y="2381440"/>
            <a:ext cx="280035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sz="1800" b="1" dirty="0">
                <a:solidFill>
                  <a:schemeClr val="bg1"/>
                </a:solidFill>
              </a:rPr>
              <a:t>Assembly  </a:t>
            </a:r>
            <a:r>
              <a:rPr lang="en-US" sz="1800" b="1" dirty="0" smtClean="0">
                <a:solidFill>
                  <a:schemeClr val="bg1"/>
                </a:solidFill>
              </a:rPr>
              <a:t>Language Program </a:t>
            </a:r>
            <a:r>
              <a:rPr lang="en-US" sz="1800" b="1" dirty="0">
                <a:solidFill>
                  <a:schemeClr val="bg1"/>
                </a:solidFill>
              </a:rPr>
              <a:t>(</a:t>
            </a:r>
            <a:r>
              <a:rPr lang="en-US" sz="1800" b="1" dirty="0" smtClean="0">
                <a:solidFill>
                  <a:schemeClr val="bg1"/>
                </a:solidFill>
              </a:rPr>
              <a:t>e.g., MIPS</a:t>
            </a:r>
            <a:r>
              <a:rPr lang="en-US" sz="1800" b="1" dirty="0">
                <a:solidFill>
                  <a:schemeClr val="bg1"/>
                </a:solidFill>
              </a:rPr>
              <a:t>)</a:t>
            </a:r>
          </a:p>
        </p:txBody>
      </p:sp>
      <p:sp>
        <p:nvSpPr>
          <p:cNvPr id="28680" name="Rectangle 9"/>
          <p:cNvSpPr>
            <a:spLocks noChangeArrowheads="1"/>
          </p:cNvSpPr>
          <p:nvPr/>
        </p:nvSpPr>
        <p:spPr bwMode="auto">
          <a:xfrm>
            <a:off x="908050" y="3295840"/>
            <a:ext cx="2590800" cy="546100"/>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sz="1800" b="1" dirty="0"/>
              <a:t>Machine  Language Program (MIPS)</a:t>
            </a:r>
          </a:p>
        </p:txBody>
      </p:sp>
      <p:sp>
        <p:nvSpPr>
          <p:cNvPr id="28681" name="Rectangle 10"/>
          <p:cNvSpPr>
            <a:spLocks noChangeArrowheads="1"/>
          </p:cNvSpPr>
          <p:nvPr/>
        </p:nvSpPr>
        <p:spPr bwMode="auto">
          <a:xfrm>
            <a:off x="304800" y="4667440"/>
            <a:ext cx="4038600" cy="561975"/>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sz="1800" b="1" dirty="0">
                <a:solidFill>
                  <a:srgbClr val="3366FF"/>
                </a:solidFill>
              </a:rPr>
              <a:t>Hardware Architecture </a:t>
            </a:r>
            <a:r>
              <a:rPr lang="en-US" sz="1800" b="1" dirty="0" smtClean="0">
                <a:solidFill>
                  <a:srgbClr val="3366FF"/>
                </a:solidFill>
              </a:rPr>
              <a:t>Description</a:t>
            </a:r>
            <a:br>
              <a:rPr lang="en-US" sz="1800" b="1" dirty="0" smtClean="0">
                <a:solidFill>
                  <a:srgbClr val="3366FF"/>
                </a:solidFill>
              </a:rPr>
            </a:br>
            <a:r>
              <a:rPr lang="en-US" sz="1800" b="1" dirty="0" smtClean="0">
                <a:solidFill>
                  <a:srgbClr val="3366FF"/>
                </a:solidFill>
              </a:rPr>
              <a:t>(</a:t>
            </a:r>
            <a:r>
              <a:rPr lang="en-US" sz="1800" b="1" dirty="0">
                <a:solidFill>
                  <a:srgbClr val="3366FF"/>
                </a:solidFill>
              </a:rPr>
              <a:t>e.g., block diagrams)</a:t>
            </a:r>
            <a:r>
              <a:rPr lang="en-US" sz="1800" dirty="0">
                <a:solidFill>
                  <a:srgbClr val="3366FF"/>
                </a:solidFill>
              </a:rPr>
              <a:t> </a:t>
            </a:r>
          </a:p>
        </p:txBody>
      </p:sp>
      <p:sp>
        <p:nvSpPr>
          <p:cNvPr id="28682" name="Line 11"/>
          <p:cNvSpPr>
            <a:spLocks noChangeShapeType="1"/>
          </p:cNvSpPr>
          <p:nvPr/>
        </p:nvSpPr>
        <p:spPr bwMode="auto">
          <a:xfrm>
            <a:off x="2057400" y="1981390"/>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83" name="Rectangle 13"/>
          <p:cNvSpPr>
            <a:spLocks noChangeArrowheads="1"/>
          </p:cNvSpPr>
          <p:nvPr/>
        </p:nvSpPr>
        <p:spPr bwMode="auto">
          <a:xfrm>
            <a:off x="2197100" y="2076640"/>
            <a:ext cx="1308100" cy="284163"/>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dirty="0">
                <a:solidFill>
                  <a:schemeClr val="tx1"/>
                </a:solidFill>
              </a:rPr>
              <a:t>Compiler</a:t>
            </a:r>
          </a:p>
        </p:txBody>
      </p:sp>
      <p:sp>
        <p:nvSpPr>
          <p:cNvPr id="28684" name="Rectangle 14"/>
          <p:cNvSpPr>
            <a:spLocks noChangeArrowheads="1"/>
          </p:cNvSpPr>
          <p:nvPr/>
        </p:nvSpPr>
        <p:spPr bwMode="auto">
          <a:xfrm>
            <a:off x="2222500" y="2991040"/>
            <a:ext cx="1435100" cy="284163"/>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a:solidFill>
                  <a:schemeClr val="tx1"/>
                </a:solidFill>
              </a:rPr>
              <a:t>Assembler</a:t>
            </a:r>
          </a:p>
        </p:txBody>
      </p:sp>
      <p:sp>
        <p:nvSpPr>
          <p:cNvPr id="28685" name="Line 15"/>
          <p:cNvSpPr>
            <a:spLocks noChangeShapeType="1"/>
          </p:cNvSpPr>
          <p:nvPr/>
        </p:nvSpPr>
        <p:spPr bwMode="auto">
          <a:xfrm>
            <a:off x="2108200" y="3816540"/>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86" name="Rectangle 16"/>
          <p:cNvSpPr>
            <a:spLocks noChangeArrowheads="1"/>
          </p:cNvSpPr>
          <p:nvPr/>
        </p:nvSpPr>
        <p:spPr bwMode="auto">
          <a:xfrm>
            <a:off x="381000" y="4057840"/>
            <a:ext cx="1676400" cy="517525"/>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a:solidFill>
                  <a:schemeClr val="tx1"/>
                </a:solidFill>
              </a:rPr>
              <a:t>Machine Interpretation</a:t>
            </a:r>
          </a:p>
        </p:txBody>
      </p:sp>
      <p:sp>
        <p:nvSpPr>
          <p:cNvPr id="28687" name="Rectangle 17"/>
          <p:cNvSpPr>
            <a:spLocks noChangeArrowheads="1"/>
          </p:cNvSpPr>
          <p:nvPr/>
        </p:nvSpPr>
        <p:spPr bwMode="auto">
          <a:xfrm>
            <a:off x="4624585" y="1337007"/>
            <a:ext cx="3086100" cy="709630"/>
          </a:xfrm>
          <a:prstGeom prst="rect">
            <a:avLst/>
          </a:prstGeom>
          <a:noFill/>
          <a:ln w="12700">
            <a:noFill/>
            <a:miter lim="800000"/>
            <a:headEnd/>
            <a:tailEnd/>
          </a:ln>
        </p:spPr>
        <p:txBody>
          <a:bodyPr lIns="63500" tIns="25400" rIns="63500" bIns="25400">
            <a:prstTxWarp prst="textNoShape">
              <a:avLst/>
            </a:prstTxWarp>
            <a:spAutoFit/>
          </a:bodyPr>
          <a:lstStyle/>
          <a:p>
            <a:pPr marL="342900" indent="-342900" algn="l">
              <a:lnSpc>
                <a:spcPct val="78000"/>
              </a:lnSpc>
            </a:pPr>
            <a:r>
              <a:rPr lang="en-US" sz="1800" b="1" dirty="0">
                <a:solidFill>
                  <a:srgbClr val="000000"/>
                </a:solidFill>
              </a:rPr>
              <a:t>temp = </a:t>
            </a:r>
            <a:r>
              <a:rPr lang="en-US" sz="1800" b="1" dirty="0" err="1">
                <a:solidFill>
                  <a:srgbClr val="000000"/>
                </a:solidFill>
              </a:rPr>
              <a:t>v[k</a:t>
            </a:r>
            <a:r>
              <a:rPr lang="en-US" sz="1800" b="1" dirty="0">
                <a:solidFill>
                  <a:srgbClr val="000000"/>
                </a:solidFill>
              </a:rPr>
              <a:t>];</a:t>
            </a:r>
          </a:p>
          <a:p>
            <a:pPr marL="342900" indent="-342900" algn="l">
              <a:lnSpc>
                <a:spcPct val="78000"/>
              </a:lnSpc>
            </a:pPr>
            <a:r>
              <a:rPr lang="en-US" sz="1800" b="1" dirty="0" err="1">
                <a:solidFill>
                  <a:srgbClr val="000000"/>
                </a:solidFill>
              </a:rPr>
              <a:t>v[k</a:t>
            </a:r>
            <a:r>
              <a:rPr lang="en-US" sz="1800" b="1" dirty="0">
                <a:solidFill>
                  <a:srgbClr val="000000"/>
                </a:solidFill>
              </a:rPr>
              <a:t>] = v[k+1];</a:t>
            </a:r>
          </a:p>
          <a:p>
            <a:pPr marL="342900" indent="-342900" algn="l">
              <a:lnSpc>
                <a:spcPct val="78000"/>
              </a:lnSpc>
            </a:pPr>
            <a:r>
              <a:rPr lang="en-US" sz="1800" b="1" dirty="0">
                <a:solidFill>
                  <a:srgbClr val="000000"/>
                </a:solidFill>
              </a:rPr>
              <a:t>v[k+1] = temp;</a:t>
            </a:r>
            <a:endParaRPr lang="en-US" sz="1200" dirty="0">
              <a:solidFill>
                <a:srgbClr val="000000"/>
              </a:solidFill>
            </a:endParaRPr>
          </a:p>
        </p:txBody>
      </p:sp>
      <p:sp>
        <p:nvSpPr>
          <p:cNvPr id="28688" name="Rectangle 19"/>
          <p:cNvSpPr>
            <a:spLocks noChangeArrowheads="1"/>
          </p:cNvSpPr>
          <p:nvPr/>
        </p:nvSpPr>
        <p:spPr bwMode="auto">
          <a:xfrm>
            <a:off x="4624585" y="4299140"/>
            <a:ext cx="2984500" cy="266700"/>
          </a:xfrm>
          <a:prstGeom prst="rect">
            <a:avLst/>
          </a:prstGeom>
          <a:noFill/>
          <a:ln w="12700">
            <a:noFill/>
            <a:miter lim="800000"/>
            <a:headEnd/>
            <a:tailEnd/>
          </a:ln>
        </p:spPr>
        <p:txBody>
          <a:bodyPr wrap="none" anchor="ctr">
            <a:prstTxWarp prst="textNoShape">
              <a:avLst/>
            </a:prstTxWarp>
          </a:bodyPr>
          <a:lstStyle/>
          <a:p>
            <a:endParaRPr lang="en-US"/>
          </a:p>
        </p:txBody>
      </p:sp>
      <p:sp>
        <p:nvSpPr>
          <p:cNvPr id="28689" name="Rectangle 20"/>
          <p:cNvSpPr>
            <a:spLocks noChangeArrowheads="1"/>
          </p:cNvSpPr>
          <p:nvPr/>
        </p:nvSpPr>
        <p:spPr bwMode="auto">
          <a:xfrm>
            <a:off x="4624585" y="3125450"/>
            <a:ext cx="4384575" cy="951542"/>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1400" dirty="0">
                <a:latin typeface="Courier New" charset="0"/>
              </a:rPr>
              <a:t>0000 1001 1100 0110 1010 1111 0101 1000</a:t>
            </a:r>
          </a:p>
          <a:p>
            <a:pPr algn="l"/>
            <a:r>
              <a:rPr lang="en-US" sz="1400" dirty="0">
                <a:latin typeface="Courier New" charset="0"/>
              </a:rPr>
              <a:t>1010 1111 0101 1000 0000 1001 1100 0110 </a:t>
            </a:r>
          </a:p>
          <a:p>
            <a:pPr algn="l"/>
            <a:r>
              <a:rPr lang="en-US" sz="1400" dirty="0">
                <a:latin typeface="Courier New" charset="0"/>
              </a:rPr>
              <a:t>1100 0110 1010 1111 0101 1000 0000 1001 </a:t>
            </a:r>
          </a:p>
          <a:p>
            <a:pPr algn="l"/>
            <a:r>
              <a:rPr lang="en-US" sz="1400" dirty="0">
                <a:latin typeface="Courier New" charset="0"/>
              </a:rPr>
              <a:t>0101 1000 0000 1001 1100 0110 1010 1111</a:t>
            </a:r>
            <a:r>
              <a:rPr lang="en-US" sz="1400" dirty="0">
                <a:latin typeface="Courier" charset="0"/>
              </a:rPr>
              <a:t> </a:t>
            </a:r>
          </a:p>
        </p:txBody>
      </p:sp>
      <p:sp>
        <p:nvSpPr>
          <p:cNvPr id="28690" name="Rectangle 22"/>
          <p:cNvSpPr>
            <a:spLocks noChangeArrowheads="1"/>
          </p:cNvSpPr>
          <p:nvPr/>
        </p:nvSpPr>
        <p:spPr bwMode="auto">
          <a:xfrm>
            <a:off x="844550" y="3816540"/>
            <a:ext cx="2730500" cy="139700"/>
          </a:xfrm>
          <a:prstGeom prst="rect">
            <a:avLst/>
          </a:prstGeom>
          <a:solidFill>
            <a:srgbClr val="FF8DA0"/>
          </a:solidFill>
          <a:ln w="12700">
            <a:solidFill>
              <a:schemeClr val="tx1"/>
            </a:solidFill>
            <a:miter lim="800000"/>
            <a:headEnd/>
            <a:tailEnd/>
          </a:ln>
        </p:spPr>
        <p:txBody>
          <a:bodyPr wrap="none" anchor="ctr">
            <a:prstTxWarp prst="textNoShape">
              <a:avLst/>
            </a:prstTxWarp>
          </a:bodyPr>
          <a:lstStyle/>
          <a:p>
            <a:endParaRPr lang="en-US"/>
          </a:p>
        </p:txBody>
      </p:sp>
      <p:sp>
        <p:nvSpPr>
          <p:cNvPr id="28691" name="Line 23"/>
          <p:cNvSpPr>
            <a:spLocks noChangeShapeType="1"/>
          </p:cNvSpPr>
          <p:nvPr/>
        </p:nvSpPr>
        <p:spPr bwMode="auto">
          <a:xfrm flipH="1">
            <a:off x="2082800" y="2922778"/>
            <a:ext cx="3175" cy="36652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93" name="Line 26"/>
          <p:cNvSpPr>
            <a:spLocks noChangeShapeType="1"/>
          </p:cNvSpPr>
          <p:nvPr/>
        </p:nvSpPr>
        <p:spPr bwMode="auto">
          <a:xfrm>
            <a:off x="2286000" y="5224653"/>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8694" name="Rectangle 27"/>
          <p:cNvSpPr>
            <a:spLocks noChangeArrowheads="1"/>
          </p:cNvSpPr>
          <p:nvPr/>
        </p:nvSpPr>
        <p:spPr bwMode="auto">
          <a:xfrm>
            <a:off x="381000" y="5369115"/>
            <a:ext cx="1981200" cy="517525"/>
          </a:xfrm>
          <a:prstGeom prst="rect">
            <a:avLst/>
          </a:prstGeom>
          <a:noFill/>
          <a:ln w="12700">
            <a:noFill/>
            <a:miter lim="800000"/>
            <a:headEnd/>
            <a:tailEnd/>
          </a:ln>
        </p:spPr>
        <p:txBody>
          <a:bodyPr lIns="63500" tIns="25400" rIns="63500" bIns="25400">
            <a:prstTxWarp prst="textNoShape">
              <a:avLst/>
            </a:prstTxWarp>
            <a:spAutoFit/>
          </a:bodyPr>
          <a:lstStyle/>
          <a:p>
            <a:pPr algn="l">
              <a:lnSpc>
                <a:spcPct val="85000"/>
              </a:lnSpc>
            </a:pPr>
            <a:r>
              <a:rPr lang="en-US" sz="1800" b="1" i="1">
                <a:solidFill>
                  <a:schemeClr val="tx1"/>
                </a:solidFill>
              </a:rPr>
              <a:t>Architecture Implementation</a:t>
            </a:r>
          </a:p>
        </p:txBody>
      </p:sp>
      <p:pic>
        <p:nvPicPr>
          <p:cNvPr id="28695" name="Picture 35" descr="Picture 1"/>
          <p:cNvPicPr>
            <a:picLocks noChangeAspect="1" noChangeArrowheads="1"/>
          </p:cNvPicPr>
          <p:nvPr/>
        </p:nvPicPr>
        <p:blipFill>
          <a:blip r:embed="rId4"/>
          <a:srcRect/>
          <a:stretch>
            <a:fillRect/>
          </a:stretch>
        </p:blipFill>
        <p:spPr bwMode="auto">
          <a:xfrm>
            <a:off x="4624585" y="4178010"/>
            <a:ext cx="1638300" cy="1373188"/>
          </a:xfrm>
          <a:prstGeom prst="rect">
            <a:avLst/>
          </a:prstGeom>
          <a:noFill/>
          <a:ln w="9525">
            <a:noFill/>
            <a:miter lim="800000"/>
            <a:headEnd/>
            <a:tailEnd/>
          </a:ln>
        </p:spPr>
      </p:pic>
      <p:sp>
        <p:nvSpPr>
          <p:cNvPr id="28696" name="Rectangle 36"/>
          <p:cNvSpPr>
            <a:spLocks noChangeArrowheads="1"/>
          </p:cNvSpPr>
          <p:nvPr/>
        </p:nvSpPr>
        <p:spPr bwMode="auto">
          <a:xfrm>
            <a:off x="6009193" y="5291665"/>
            <a:ext cx="304800" cy="336550"/>
          </a:xfrm>
          <a:prstGeom prst="rect">
            <a:avLst/>
          </a:prstGeom>
          <a:solidFill>
            <a:schemeClr val="bg1"/>
          </a:solidFill>
          <a:ln w="12700">
            <a:noFill/>
            <a:miter lim="800000"/>
            <a:headEnd/>
            <a:tailEnd/>
          </a:ln>
        </p:spPr>
        <p:txBody>
          <a:bodyPr wrap="none" anchor="ctr">
            <a:prstTxWarp prst="textNoShape">
              <a:avLst/>
            </a:prstTxWarp>
          </a:bodyPr>
          <a:lstStyle/>
          <a:p>
            <a:endParaRPr lang="en-US"/>
          </a:p>
        </p:txBody>
      </p:sp>
      <p:sp>
        <p:nvSpPr>
          <p:cNvPr id="25" name="TextBox 24"/>
          <p:cNvSpPr txBox="1"/>
          <p:nvPr/>
        </p:nvSpPr>
        <p:spPr>
          <a:xfrm>
            <a:off x="6366936" y="2184438"/>
            <a:ext cx="2583760" cy="830997"/>
          </a:xfrm>
          <a:prstGeom prst="rect">
            <a:avLst/>
          </a:prstGeom>
          <a:noFill/>
        </p:spPr>
        <p:txBody>
          <a:bodyPr wrap="none" rtlCol="0">
            <a:spAutoFit/>
          </a:bodyPr>
          <a:lstStyle/>
          <a:p>
            <a:pPr algn="r"/>
            <a:r>
              <a:rPr lang="en-US" sz="1600" dirty="0" smtClean="0">
                <a:solidFill>
                  <a:srgbClr val="FFFFFF"/>
                </a:solidFill>
              </a:rPr>
              <a:t>Anything can be represented</a:t>
            </a:r>
            <a:br>
              <a:rPr lang="en-US" sz="1600" dirty="0" smtClean="0">
                <a:solidFill>
                  <a:srgbClr val="FFFFFF"/>
                </a:solidFill>
              </a:rPr>
            </a:br>
            <a:r>
              <a:rPr lang="en-US" sz="1600" dirty="0" smtClean="0">
                <a:solidFill>
                  <a:srgbClr val="FFFFFF"/>
                </a:solidFill>
              </a:rPr>
              <a:t>as a </a:t>
            </a:r>
            <a:r>
              <a:rPr lang="en-US" sz="1600" i="1" dirty="0" smtClean="0">
                <a:solidFill>
                  <a:srgbClr val="FFFFFF"/>
                </a:solidFill>
              </a:rPr>
              <a:t>number</a:t>
            </a:r>
            <a:r>
              <a:rPr lang="en-US" sz="1600" dirty="0" smtClean="0">
                <a:solidFill>
                  <a:srgbClr val="FFFFFF"/>
                </a:solidFill>
              </a:rPr>
              <a:t>, </a:t>
            </a:r>
            <a:br>
              <a:rPr lang="en-US" sz="1600" dirty="0" smtClean="0">
                <a:solidFill>
                  <a:srgbClr val="FFFFFF"/>
                </a:solidFill>
              </a:rPr>
            </a:br>
            <a:r>
              <a:rPr lang="en-US" sz="1600" dirty="0" smtClean="0">
                <a:solidFill>
                  <a:srgbClr val="FFFFFF"/>
                </a:solidFill>
              </a:rPr>
              <a:t>i.e., data or instructions</a:t>
            </a:r>
            <a:endParaRPr lang="en-US" sz="1600" dirty="0">
              <a:solidFill>
                <a:srgbClr val="FFFFFF"/>
              </a:solidFill>
            </a:endParaRPr>
          </a:p>
        </p:txBody>
      </p:sp>
      <p:sp>
        <p:nvSpPr>
          <p:cNvPr id="27" name="Slide Number Placeholder 26"/>
          <p:cNvSpPr>
            <a:spLocks noGrp="1"/>
          </p:cNvSpPr>
          <p:nvPr>
            <p:ph type="sldNum" sz="quarter" idx="12"/>
          </p:nvPr>
        </p:nvSpPr>
        <p:spPr/>
        <p:txBody>
          <a:bodyPr/>
          <a:lstStyle/>
          <a:p>
            <a:fld id="{3CC63E4C-4642-794D-A2FD-70F6B81535F5}" type="slidenum">
              <a:rPr lang="en-US" smtClean="0"/>
              <a:pPr/>
              <a:t>2</a:t>
            </a:fld>
            <a:endParaRPr lang="en-US"/>
          </a:p>
        </p:txBody>
      </p:sp>
      <p:graphicFrame>
        <p:nvGraphicFramePr>
          <p:cNvPr id="28674" name="Object 2"/>
          <p:cNvGraphicFramePr>
            <a:graphicFrameLocks noGrp="1" noChangeAspect="1"/>
          </p:cNvGraphicFramePr>
          <p:nvPr>
            <p:ph sz="quarter" idx="4294967295"/>
          </p:nvPr>
        </p:nvGraphicFramePr>
        <p:xfrm>
          <a:off x="4624585" y="5550380"/>
          <a:ext cx="1828800" cy="1257300"/>
        </p:xfrm>
        <a:graphic>
          <a:graphicData uri="http://schemas.openxmlformats.org/presentationml/2006/ole">
            <mc:AlternateContent xmlns:mc="http://schemas.openxmlformats.org/markup-compatibility/2006">
              <mc:Choice xmlns:v="urn:schemas-microsoft-com:vml" Requires="v">
                <p:oleObj spid="_x0000_s1315" name="Image" r:id="rId5" imgW="3492063" imgH="2400000" progId="">
                  <p:embed/>
                </p:oleObj>
              </mc:Choice>
              <mc:Fallback>
                <p:oleObj name="Image" r:id="rId5" imgW="3492063" imgH="2400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4585" y="5550380"/>
                        <a:ext cx="18288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2" name="Rectangle 24"/>
          <p:cNvSpPr>
            <a:spLocks noChangeArrowheads="1"/>
          </p:cNvSpPr>
          <p:nvPr/>
        </p:nvSpPr>
        <p:spPr bwMode="auto">
          <a:xfrm>
            <a:off x="609600" y="6070790"/>
            <a:ext cx="3708400" cy="561975"/>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sz="1800" b="1" dirty="0">
                <a:solidFill>
                  <a:srgbClr val="005400"/>
                </a:solidFill>
              </a:rPr>
              <a:t>Logic Circuit Description</a:t>
            </a:r>
            <a:br>
              <a:rPr lang="en-US" sz="1800" b="1" dirty="0">
                <a:solidFill>
                  <a:srgbClr val="005400"/>
                </a:solidFill>
              </a:rPr>
            </a:br>
            <a:r>
              <a:rPr lang="en-US" sz="1800" b="1" dirty="0">
                <a:solidFill>
                  <a:srgbClr val="005400"/>
                </a:solidFill>
              </a:rPr>
              <a:t>(Circuit Schematic Diagrams)</a:t>
            </a:r>
          </a:p>
        </p:txBody>
      </p:sp>
    </p:spTree>
    <p:extLst>
      <p:ext uri="{BB962C8B-B14F-4D97-AF65-F5344CB8AC3E}">
        <p14:creationId xmlns:p14="http://schemas.microsoft.com/office/powerpoint/2010/main" val="40069508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42" name="Rectangle 2"/>
          <p:cNvSpPr>
            <a:spLocks noGrp="1" noChangeArrowheads="1"/>
          </p:cNvSpPr>
          <p:nvPr>
            <p:ph type="title"/>
          </p:nvPr>
        </p:nvSpPr>
        <p:spPr/>
        <p:txBody>
          <a:bodyPr/>
          <a:lstStyle/>
          <a:p>
            <a:r>
              <a:rPr lang="en-US" smtClean="0"/>
              <a:t>R-Format Instructions (1/5)</a:t>
            </a:r>
            <a:endParaRPr lang="en-US"/>
          </a:p>
        </p:txBody>
      </p:sp>
      <p:sp>
        <p:nvSpPr>
          <p:cNvPr id="2109443" name="Rectangle 3"/>
          <p:cNvSpPr>
            <a:spLocks noGrp="1" noChangeArrowheads="1"/>
          </p:cNvSpPr>
          <p:nvPr>
            <p:ph idx="1"/>
          </p:nvPr>
        </p:nvSpPr>
        <p:spPr/>
        <p:txBody>
          <a:bodyPr>
            <a:normAutofit fontScale="92500" lnSpcReduction="10000"/>
          </a:bodyPr>
          <a:lstStyle/>
          <a:p>
            <a:r>
              <a:rPr lang="en-US" dirty="0" smtClean="0"/>
              <a:t>Define “</a:t>
            </a:r>
            <a:r>
              <a:rPr lang="en-US" dirty="0" smtClean="0">
                <a:solidFill>
                  <a:schemeClr val="accent1"/>
                </a:solidFill>
              </a:rPr>
              <a:t>fields</a:t>
            </a:r>
            <a:r>
              <a:rPr lang="en-US" dirty="0" smtClean="0"/>
              <a:t>” of the following number of bits each: 6 + 5 + 5 + 5 + 5 + 6 = 32</a:t>
            </a:r>
          </a:p>
          <a:p>
            <a:endParaRPr lang="en-US" dirty="0" smtClean="0"/>
          </a:p>
          <a:p>
            <a:r>
              <a:rPr lang="en-US" dirty="0" smtClean="0">
                <a:cs typeface="Corbel"/>
              </a:rPr>
              <a:t>For simplicity, each field has a name:</a:t>
            </a:r>
          </a:p>
          <a:p>
            <a:endParaRPr lang="en-US" dirty="0" smtClean="0">
              <a:cs typeface="Corbel"/>
            </a:endParaRPr>
          </a:p>
          <a:p>
            <a:r>
              <a:rPr lang="en-US" sz="2800" dirty="0" smtClean="0">
                <a:solidFill>
                  <a:schemeClr val="accent2"/>
                </a:solidFill>
                <a:cs typeface="Corbel"/>
              </a:rPr>
              <a:t>Important</a:t>
            </a:r>
            <a:r>
              <a:rPr lang="en-US" sz="2800" dirty="0" smtClean="0">
                <a:cs typeface="Corbel"/>
              </a:rPr>
              <a:t>: On these slides and in book, each field is viewed as a 5- or 6-bit unsigned integer, not as part of a 32-bit integer.</a:t>
            </a:r>
          </a:p>
          <a:p>
            <a:pPr lvl="1"/>
            <a:r>
              <a:rPr lang="en-US" sz="2400" dirty="0" smtClean="0">
                <a:ea typeface="ＭＳ Ｐゴシック" pitchFamily="-65" charset="-128"/>
                <a:cs typeface="Corbel"/>
              </a:rPr>
              <a:t>Consequence: 5-bit fields can represent any number 0-31, while 6-bit fields can represent any number 0-63.</a:t>
            </a:r>
            <a:endParaRPr lang="en-US" dirty="0" smtClean="0">
              <a:cs typeface="Corbel"/>
            </a:endParaRPr>
          </a:p>
          <a:p>
            <a:endParaRPr lang="en-US" dirty="0"/>
          </a:p>
        </p:txBody>
      </p:sp>
      <p:grpSp>
        <p:nvGrpSpPr>
          <p:cNvPr id="2" name="Group 4"/>
          <p:cNvGrpSpPr>
            <a:grpSpLocks/>
          </p:cNvGrpSpPr>
          <p:nvPr/>
        </p:nvGrpSpPr>
        <p:grpSpPr bwMode="auto">
          <a:xfrm>
            <a:off x="457200" y="2605087"/>
            <a:ext cx="8153400" cy="519113"/>
            <a:chOff x="288" y="1152"/>
            <a:chExt cx="5136" cy="327"/>
          </a:xfrm>
        </p:grpSpPr>
        <p:grpSp>
          <p:nvGrpSpPr>
            <p:cNvPr id="3" name="Group 5"/>
            <p:cNvGrpSpPr>
              <a:grpSpLocks/>
            </p:cNvGrpSpPr>
            <p:nvPr/>
          </p:nvGrpSpPr>
          <p:grpSpPr bwMode="auto">
            <a:xfrm>
              <a:off x="671" y="1152"/>
              <a:ext cx="4378" cy="327"/>
              <a:chOff x="671" y="1152"/>
              <a:chExt cx="4378" cy="327"/>
            </a:xfrm>
          </p:grpSpPr>
          <p:sp>
            <p:nvSpPr>
              <p:cNvPr id="2109446" name="Text Box 6"/>
              <p:cNvSpPr txBox="1">
                <a:spLocks noChangeArrowheads="1"/>
              </p:cNvSpPr>
              <p:nvPr/>
            </p:nvSpPr>
            <p:spPr bwMode="auto">
              <a:xfrm>
                <a:off x="671" y="1152"/>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6</a:t>
                </a:r>
                <a:endParaRPr lang="en-US" sz="2000"/>
              </a:p>
            </p:txBody>
          </p:sp>
          <p:sp>
            <p:nvSpPr>
              <p:cNvPr id="2109447" name="Text Box 7"/>
              <p:cNvSpPr txBox="1">
                <a:spLocks noChangeArrowheads="1"/>
              </p:cNvSpPr>
              <p:nvPr/>
            </p:nvSpPr>
            <p:spPr bwMode="auto">
              <a:xfrm>
                <a:off x="1536" y="1152"/>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5</a:t>
                </a:r>
                <a:endParaRPr lang="en-US" sz="2000"/>
              </a:p>
            </p:txBody>
          </p:sp>
          <p:sp>
            <p:nvSpPr>
              <p:cNvPr id="2109448" name="Text Box 8"/>
              <p:cNvSpPr txBox="1">
                <a:spLocks noChangeArrowheads="1"/>
              </p:cNvSpPr>
              <p:nvPr/>
            </p:nvSpPr>
            <p:spPr bwMode="auto">
              <a:xfrm>
                <a:off x="2335" y="1152"/>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5</a:t>
                </a:r>
                <a:endParaRPr lang="en-US" sz="2000"/>
              </a:p>
            </p:txBody>
          </p:sp>
          <p:sp>
            <p:nvSpPr>
              <p:cNvPr id="2109449" name="Text Box 9"/>
              <p:cNvSpPr txBox="1">
                <a:spLocks noChangeArrowheads="1"/>
              </p:cNvSpPr>
              <p:nvPr/>
            </p:nvSpPr>
            <p:spPr bwMode="auto">
              <a:xfrm>
                <a:off x="3134" y="1152"/>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5</a:t>
                </a:r>
                <a:endParaRPr lang="en-US" sz="2000"/>
              </a:p>
            </p:txBody>
          </p:sp>
          <p:sp>
            <p:nvSpPr>
              <p:cNvPr id="2109450" name="Text Box 10"/>
              <p:cNvSpPr txBox="1">
                <a:spLocks noChangeArrowheads="1"/>
              </p:cNvSpPr>
              <p:nvPr/>
            </p:nvSpPr>
            <p:spPr bwMode="auto">
              <a:xfrm>
                <a:off x="4799" y="1152"/>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6</a:t>
                </a:r>
                <a:endParaRPr lang="en-US" sz="2000"/>
              </a:p>
            </p:txBody>
          </p:sp>
          <p:sp>
            <p:nvSpPr>
              <p:cNvPr id="2109451" name="Text Box 11"/>
              <p:cNvSpPr txBox="1">
                <a:spLocks noChangeArrowheads="1"/>
              </p:cNvSpPr>
              <p:nvPr/>
            </p:nvSpPr>
            <p:spPr bwMode="auto">
              <a:xfrm>
                <a:off x="3933" y="1152"/>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5</a:t>
                </a:r>
                <a:endParaRPr lang="en-US" sz="2000"/>
              </a:p>
            </p:txBody>
          </p:sp>
        </p:grpSp>
        <p:sp>
          <p:nvSpPr>
            <p:cNvPr id="2109452" name="Rectangle 12"/>
            <p:cNvSpPr>
              <a:spLocks noChangeArrowheads="1"/>
            </p:cNvSpPr>
            <p:nvPr/>
          </p:nvSpPr>
          <p:spPr bwMode="auto">
            <a:xfrm>
              <a:off x="288" y="1152"/>
              <a:ext cx="5136" cy="288"/>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09453" name="Line 13"/>
            <p:cNvSpPr>
              <a:spLocks noChangeShapeType="1"/>
            </p:cNvSpPr>
            <p:nvPr/>
          </p:nvSpPr>
          <p:spPr bwMode="auto">
            <a:xfrm>
              <a:off x="1248" y="1152"/>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09454" name="Line 14"/>
            <p:cNvSpPr>
              <a:spLocks noChangeShapeType="1"/>
            </p:cNvSpPr>
            <p:nvPr/>
          </p:nvSpPr>
          <p:spPr bwMode="auto">
            <a:xfrm>
              <a:off x="2064" y="1152"/>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09455" name="Line 15"/>
            <p:cNvSpPr>
              <a:spLocks noChangeShapeType="1"/>
            </p:cNvSpPr>
            <p:nvPr/>
          </p:nvSpPr>
          <p:spPr bwMode="auto">
            <a:xfrm>
              <a:off x="2832" y="1152"/>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09456" name="Line 16"/>
            <p:cNvSpPr>
              <a:spLocks noChangeShapeType="1"/>
            </p:cNvSpPr>
            <p:nvPr/>
          </p:nvSpPr>
          <p:spPr bwMode="auto">
            <a:xfrm>
              <a:off x="3648" y="1152"/>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09457" name="Line 17"/>
            <p:cNvSpPr>
              <a:spLocks noChangeShapeType="1"/>
            </p:cNvSpPr>
            <p:nvPr/>
          </p:nvSpPr>
          <p:spPr bwMode="auto">
            <a:xfrm>
              <a:off x="4464" y="1152"/>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4" name="Group 18"/>
          <p:cNvGrpSpPr>
            <a:grpSpLocks/>
          </p:cNvGrpSpPr>
          <p:nvPr/>
        </p:nvGrpSpPr>
        <p:grpSpPr bwMode="auto">
          <a:xfrm>
            <a:off x="457200" y="3443287"/>
            <a:ext cx="8153400" cy="519113"/>
            <a:chOff x="240" y="2496"/>
            <a:chExt cx="5136" cy="327"/>
          </a:xfrm>
        </p:grpSpPr>
        <p:grpSp>
          <p:nvGrpSpPr>
            <p:cNvPr id="5" name="Group 19"/>
            <p:cNvGrpSpPr>
              <a:grpSpLocks/>
            </p:cNvGrpSpPr>
            <p:nvPr/>
          </p:nvGrpSpPr>
          <p:grpSpPr bwMode="auto">
            <a:xfrm>
              <a:off x="287" y="2496"/>
              <a:ext cx="4983" cy="327"/>
              <a:chOff x="287" y="2496"/>
              <a:chExt cx="4983" cy="327"/>
            </a:xfrm>
          </p:grpSpPr>
          <p:sp>
            <p:nvSpPr>
              <p:cNvPr id="2109460" name="Text Box 20"/>
              <p:cNvSpPr txBox="1">
                <a:spLocks noChangeArrowheads="1"/>
              </p:cNvSpPr>
              <p:nvPr/>
            </p:nvSpPr>
            <p:spPr bwMode="auto">
              <a:xfrm>
                <a:off x="287" y="2496"/>
                <a:ext cx="923"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opcode</a:t>
                </a:r>
                <a:endParaRPr lang="en-US" sz="2000"/>
              </a:p>
            </p:txBody>
          </p:sp>
          <p:sp>
            <p:nvSpPr>
              <p:cNvPr id="2109461" name="Text Box 21"/>
              <p:cNvSpPr txBox="1">
                <a:spLocks noChangeArrowheads="1"/>
              </p:cNvSpPr>
              <p:nvPr/>
            </p:nvSpPr>
            <p:spPr bwMode="auto">
              <a:xfrm>
                <a:off x="1421"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rs</a:t>
                </a:r>
                <a:endParaRPr lang="en-US" sz="2000"/>
              </a:p>
            </p:txBody>
          </p:sp>
          <p:sp>
            <p:nvSpPr>
              <p:cNvPr id="2109462" name="Text Box 22"/>
              <p:cNvSpPr txBox="1">
                <a:spLocks noChangeArrowheads="1"/>
              </p:cNvSpPr>
              <p:nvPr/>
            </p:nvSpPr>
            <p:spPr bwMode="auto">
              <a:xfrm>
                <a:off x="2220"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rt</a:t>
                </a:r>
                <a:endParaRPr lang="en-US" sz="2000"/>
              </a:p>
            </p:txBody>
          </p:sp>
          <p:sp>
            <p:nvSpPr>
              <p:cNvPr id="2109463" name="Text Box 23"/>
              <p:cNvSpPr txBox="1">
                <a:spLocks noChangeArrowheads="1"/>
              </p:cNvSpPr>
              <p:nvPr/>
            </p:nvSpPr>
            <p:spPr bwMode="auto">
              <a:xfrm>
                <a:off x="3019"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rd</a:t>
                </a:r>
                <a:endParaRPr lang="en-US" sz="2000"/>
              </a:p>
            </p:txBody>
          </p:sp>
          <p:sp>
            <p:nvSpPr>
              <p:cNvPr id="2109464" name="Text Box 24"/>
              <p:cNvSpPr txBox="1">
                <a:spLocks noChangeArrowheads="1"/>
              </p:cNvSpPr>
              <p:nvPr/>
            </p:nvSpPr>
            <p:spPr bwMode="auto">
              <a:xfrm>
                <a:off x="4482" y="2496"/>
                <a:ext cx="788"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funct</a:t>
                </a:r>
                <a:endParaRPr lang="en-US" sz="2000"/>
              </a:p>
            </p:txBody>
          </p:sp>
          <p:sp>
            <p:nvSpPr>
              <p:cNvPr id="2109465" name="Text Box 25"/>
              <p:cNvSpPr txBox="1">
                <a:spLocks noChangeArrowheads="1"/>
              </p:cNvSpPr>
              <p:nvPr/>
            </p:nvSpPr>
            <p:spPr bwMode="auto">
              <a:xfrm>
                <a:off x="3616" y="2496"/>
                <a:ext cx="788"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shamt</a:t>
                </a:r>
                <a:endParaRPr lang="en-US" sz="2000"/>
              </a:p>
            </p:txBody>
          </p:sp>
        </p:grpSp>
        <p:sp>
          <p:nvSpPr>
            <p:cNvPr id="2109466" name="Rectangle 26"/>
            <p:cNvSpPr>
              <a:spLocks noChangeArrowheads="1"/>
            </p:cNvSpPr>
            <p:nvPr/>
          </p:nvSpPr>
          <p:spPr bwMode="auto">
            <a:xfrm>
              <a:off x="240" y="2496"/>
              <a:ext cx="5136" cy="288"/>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09467" name="Line 27"/>
            <p:cNvSpPr>
              <a:spLocks noChangeShapeType="1"/>
            </p:cNvSpPr>
            <p:nvPr/>
          </p:nvSpPr>
          <p:spPr bwMode="auto">
            <a:xfrm>
              <a:off x="1200"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09468" name="Line 28"/>
            <p:cNvSpPr>
              <a:spLocks noChangeShapeType="1"/>
            </p:cNvSpPr>
            <p:nvPr/>
          </p:nvSpPr>
          <p:spPr bwMode="auto">
            <a:xfrm>
              <a:off x="2016"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09469" name="Line 29"/>
            <p:cNvSpPr>
              <a:spLocks noChangeShapeType="1"/>
            </p:cNvSpPr>
            <p:nvPr/>
          </p:nvSpPr>
          <p:spPr bwMode="auto">
            <a:xfrm>
              <a:off x="2784"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09470" name="Line 30"/>
            <p:cNvSpPr>
              <a:spLocks noChangeShapeType="1"/>
            </p:cNvSpPr>
            <p:nvPr/>
          </p:nvSpPr>
          <p:spPr bwMode="auto">
            <a:xfrm>
              <a:off x="3600"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09471" name="Line 31"/>
            <p:cNvSpPr>
              <a:spLocks noChangeShapeType="1"/>
            </p:cNvSpPr>
            <p:nvPr/>
          </p:nvSpPr>
          <p:spPr bwMode="auto">
            <a:xfrm>
              <a:off x="4416"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4219545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1490" name="Rectangle 2"/>
          <p:cNvSpPr>
            <a:spLocks noGrp="1" noChangeArrowheads="1"/>
          </p:cNvSpPr>
          <p:nvPr>
            <p:ph type="title"/>
          </p:nvPr>
        </p:nvSpPr>
        <p:spPr/>
        <p:txBody>
          <a:bodyPr/>
          <a:lstStyle/>
          <a:p>
            <a:r>
              <a:rPr lang="en-US" smtClean="0"/>
              <a:t>R-Format Instructions (2/5)</a:t>
            </a:r>
            <a:endParaRPr lang="en-US"/>
          </a:p>
        </p:txBody>
      </p:sp>
      <p:sp>
        <p:nvSpPr>
          <p:cNvPr id="2111491" name="Rectangle 3"/>
          <p:cNvSpPr>
            <a:spLocks noGrp="1" noChangeArrowheads="1"/>
          </p:cNvSpPr>
          <p:nvPr>
            <p:ph idx="1"/>
          </p:nvPr>
        </p:nvSpPr>
        <p:spPr/>
        <p:txBody>
          <a:bodyPr/>
          <a:lstStyle/>
          <a:p>
            <a:r>
              <a:rPr lang="en-US" dirty="0" smtClean="0"/>
              <a:t>What do these field integer values tell us?</a:t>
            </a:r>
          </a:p>
          <a:p>
            <a:pPr lvl="1"/>
            <a:r>
              <a:rPr lang="en-US" b="1" dirty="0" err="1" smtClean="0">
                <a:solidFill>
                  <a:schemeClr val="accent1"/>
                </a:solidFill>
                <a:latin typeface="Courier New"/>
                <a:cs typeface="Courier New"/>
              </a:rPr>
              <a:t>opcode</a:t>
            </a:r>
            <a:r>
              <a:rPr lang="en-US" dirty="0" smtClean="0"/>
              <a:t>: partially specifies what instruction it is </a:t>
            </a:r>
          </a:p>
          <a:p>
            <a:pPr lvl="2"/>
            <a:r>
              <a:rPr lang="en-US" dirty="0" smtClean="0"/>
              <a:t>Note: This number is equal to </a:t>
            </a:r>
            <a:r>
              <a:rPr lang="en-US" b="1" dirty="0" smtClean="0">
                <a:solidFill>
                  <a:schemeClr val="accent2"/>
                </a:solidFill>
                <a:latin typeface="Courier New"/>
                <a:cs typeface="Courier New"/>
              </a:rPr>
              <a:t>0</a:t>
            </a:r>
            <a:r>
              <a:rPr lang="en-US" dirty="0" smtClean="0"/>
              <a:t> for all R-Format instructions.</a:t>
            </a:r>
          </a:p>
          <a:p>
            <a:pPr lvl="1"/>
            <a:r>
              <a:rPr lang="en-US" b="1" dirty="0" err="1" smtClean="0">
                <a:solidFill>
                  <a:schemeClr val="accent1"/>
                </a:solidFill>
                <a:latin typeface="Courier New"/>
                <a:cs typeface="Courier New"/>
              </a:rPr>
              <a:t>funct</a:t>
            </a:r>
            <a:r>
              <a:rPr lang="en-US" dirty="0" smtClean="0"/>
              <a:t>: combined with </a:t>
            </a:r>
            <a:r>
              <a:rPr lang="en-US" b="1" dirty="0" err="1" smtClean="0">
                <a:latin typeface="Courier New"/>
                <a:cs typeface="Courier New"/>
              </a:rPr>
              <a:t>opcode</a:t>
            </a:r>
            <a:r>
              <a:rPr lang="en-US" dirty="0" smtClean="0"/>
              <a:t>, this number exactly specifies the instruction</a:t>
            </a:r>
          </a:p>
          <a:p>
            <a:r>
              <a:rPr lang="en-US" dirty="0" smtClean="0"/>
              <a:t>Question: Why aren’t </a:t>
            </a:r>
            <a:r>
              <a:rPr lang="en-US" b="1" dirty="0" err="1" smtClean="0">
                <a:latin typeface="Courier New"/>
                <a:cs typeface="Courier New"/>
              </a:rPr>
              <a:t>opcode</a:t>
            </a:r>
            <a:r>
              <a:rPr lang="en-US" dirty="0" smtClean="0"/>
              <a:t> and </a:t>
            </a:r>
            <a:r>
              <a:rPr lang="en-US" b="1" dirty="0" err="1" smtClean="0">
                <a:latin typeface="Courier New"/>
                <a:cs typeface="Courier New"/>
              </a:rPr>
              <a:t>funct</a:t>
            </a:r>
            <a:r>
              <a:rPr lang="en-US" dirty="0" smtClean="0"/>
              <a:t> a single 12-bit field?</a:t>
            </a:r>
          </a:p>
          <a:p>
            <a:pPr lvl="1"/>
            <a:r>
              <a:rPr lang="en-US" dirty="0" smtClean="0"/>
              <a:t>We’ll answer this later.</a:t>
            </a:r>
            <a:endParaRPr lang="en-US" dirty="0"/>
          </a:p>
        </p:txBody>
      </p:sp>
    </p:spTree>
    <p:extLst>
      <p:ext uri="{BB962C8B-B14F-4D97-AF65-F5344CB8AC3E}">
        <p14:creationId xmlns:p14="http://schemas.microsoft.com/office/powerpoint/2010/main" val="34084608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R-Format Instructions (3/5)</a:t>
            </a:r>
            <a:endParaRPr lang="en-US" dirty="0"/>
          </a:p>
        </p:txBody>
      </p:sp>
      <p:sp>
        <p:nvSpPr>
          <p:cNvPr id="2113539" name="Rectangle 3"/>
          <p:cNvSpPr>
            <a:spLocks noGrp="1" noChangeArrowheads="1"/>
          </p:cNvSpPr>
          <p:nvPr>
            <p:ph idx="1"/>
          </p:nvPr>
        </p:nvSpPr>
        <p:spPr>
          <a:xfrm>
            <a:off x="457200" y="1143000"/>
            <a:ext cx="7848600" cy="3838575"/>
          </a:xfrm>
        </p:spPr>
        <p:txBody>
          <a:bodyPr>
            <a:normAutofit fontScale="92500"/>
          </a:bodyPr>
          <a:lstStyle/>
          <a:p>
            <a:r>
              <a:rPr lang="en-US" dirty="0"/>
              <a:t>More fields:</a:t>
            </a:r>
          </a:p>
          <a:p>
            <a:pPr lvl="1"/>
            <a:r>
              <a:rPr lang="en-US" b="1" u="sng" dirty="0" err="1">
                <a:solidFill>
                  <a:schemeClr val="accent2"/>
                </a:solidFill>
                <a:latin typeface="Courier New" pitchFamily="-65" charset="0"/>
              </a:rPr>
              <a:t>rs</a:t>
            </a:r>
            <a:r>
              <a:rPr lang="en-US" dirty="0"/>
              <a:t> (</a:t>
            </a:r>
            <a:r>
              <a:rPr lang="en-US" dirty="0">
                <a:solidFill>
                  <a:schemeClr val="accent2"/>
                </a:solidFill>
              </a:rPr>
              <a:t>S</a:t>
            </a:r>
            <a:r>
              <a:rPr lang="en-US" dirty="0"/>
              <a:t>ource </a:t>
            </a:r>
            <a:r>
              <a:rPr lang="en-US" dirty="0">
                <a:solidFill>
                  <a:schemeClr val="accent2"/>
                </a:solidFill>
              </a:rPr>
              <a:t>R</a:t>
            </a:r>
            <a:r>
              <a:rPr lang="en-US" dirty="0"/>
              <a:t>egister): </a:t>
            </a:r>
            <a:r>
              <a:rPr lang="en-US" i="1" dirty="0" smtClean="0">
                <a:solidFill>
                  <a:schemeClr val="accent2"/>
                </a:solidFill>
              </a:rPr>
              <a:t>usually</a:t>
            </a:r>
            <a:r>
              <a:rPr lang="en-US" dirty="0" smtClean="0"/>
              <a:t> </a:t>
            </a:r>
            <a:r>
              <a:rPr lang="en-US" dirty="0"/>
              <a:t>used to specify register containing first operand</a:t>
            </a:r>
          </a:p>
          <a:p>
            <a:pPr lvl="1"/>
            <a:r>
              <a:rPr lang="en-US" b="1" u="sng" dirty="0" err="1">
                <a:solidFill>
                  <a:schemeClr val="accent2"/>
                </a:solidFill>
                <a:latin typeface="Courier New" pitchFamily="-65" charset="0"/>
              </a:rPr>
              <a:t>rt</a:t>
            </a:r>
            <a:r>
              <a:rPr lang="en-US" dirty="0"/>
              <a:t> (</a:t>
            </a:r>
            <a:r>
              <a:rPr lang="en-US" dirty="0">
                <a:solidFill>
                  <a:schemeClr val="accent2"/>
                </a:solidFill>
              </a:rPr>
              <a:t>T</a:t>
            </a:r>
            <a:r>
              <a:rPr lang="en-US" dirty="0"/>
              <a:t>arget </a:t>
            </a:r>
            <a:r>
              <a:rPr lang="en-US" dirty="0">
                <a:solidFill>
                  <a:schemeClr val="accent2"/>
                </a:solidFill>
              </a:rPr>
              <a:t>R</a:t>
            </a:r>
            <a:r>
              <a:rPr lang="en-US" dirty="0"/>
              <a:t>egister): </a:t>
            </a:r>
            <a:r>
              <a:rPr lang="en-US" i="1" dirty="0" smtClean="0">
                <a:solidFill>
                  <a:schemeClr val="accent2"/>
                </a:solidFill>
              </a:rPr>
              <a:t>usually</a:t>
            </a:r>
            <a:r>
              <a:rPr lang="en-US" dirty="0" smtClean="0"/>
              <a:t> </a:t>
            </a:r>
            <a:r>
              <a:rPr lang="en-US" dirty="0"/>
              <a:t>used to specify register containing second operand (note that name is misleading)</a:t>
            </a:r>
          </a:p>
          <a:p>
            <a:pPr lvl="1"/>
            <a:r>
              <a:rPr lang="en-US" b="1" u="sng" dirty="0">
                <a:solidFill>
                  <a:schemeClr val="accent2"/>
                </a:solidFill>
                <a:latin typeface="Courier New" pitchFamily="-65" charset="0"/>
              </a:rPr>
              <a:t>rd</a:t>
            </a:r>
            <a:r>
              <a:rPr lang="en-US" dirty="0"/>
              <a:t> (</a:t>
            </a:r>
            <a:r>
              <a:rPr lang="en-US" dirty="0">
                <a:solidFill>
                  <a:schemeClr val="accent2"/>
                </a:solidFill>
              </a:rPr>
              <a:t>D</a:t>
            </a:r>
            <a:r>
              <a:rPr lang="en-US" dirty="0"/>
              <a:t>estination </a:t>
            </a:r>
            <a:r>
              <a:rPr lang="en-US" dirty="0">
                <a:solidFill>
                  <a:schemeClr val="accent2"/>
                </a:solidFill>
              </a:rPr>
              <a:t>R</a:t>
            </a:r>
            <a:r>
              <a:rPr lang="en-US" dirty="0"/>
              <a:t>egister): </a:t>
            </a:r>
            <a:r>
              <a:rPr lang="en-US" i="1" dirty="0" smtClean="0">
                <a:solidFill>
                  <a:schemeClr val="accent2"/>
                </a:solidFill>
              </a:rPr>
              <a:t>usually</a:t>
            </a:r>
            <a:r>
              <a:rPr lang="en-US" dirty="0" smtClean="0"/>
              <a:t> </a:t>
            </a:r>
            <a:r>
              <a:rPr lang="en-US" dirty="0"/>
              <a:t>used to specify register which will receive result of computation</a:t>
            </a:r>
          </a:p>
        </p:txBody>
      </p:sp>
    </p:spTree>
    <p:extLst>
      <p:ext uri="{BB962C8B-B14F-4D97-AF65-F5344CB8AC3E}">
        <p14:creationId xmlns:p14="http://schemas.microsoft.com/office/powerpoint/2010/main" val="14260038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R-Format Instructions (4/5)</a:t>
            </a:r>
            <a:endParaRPr lang="en-US" dirty="0"/>
          </a:p>
        </p:txBody>
      </p:sp>
      <p:sp>
        <p:nvSpPr>
          <p:cNvPr id="2115587" name="Rectangle 3"/>
          <p:cNvSpPr>
            <a:spLocks noGrp="1" noChangeArrowheads="1"/>
          </p:cNvSpPr>
          <p:nvPr>
            <p:ph idx="1"/>
          </p:nvPr>
        </p:nvSpPr>
        <p:spPr>
          <a:xfrm>
            <a:off x="457200" y="1143000"/>
            <a:ext cx="8153400" cy="5514975"/>
          </a:xfrm>
        </p:spPr>
        <p:txBody>
          <a:bodyPr/>
          <a:lstStyle/>
          <a:p>
            <a:r>
              <a:rPr lang="en-US" dirty="0"/>
              <a:t>Notes about register fields:</a:t>
            </a:r>
          </a:p>
          <a:p>
            <a:pPr lvl="1"/>
            <a:r>
              <a:rPr lang="en-US" dirty="0"/>
              <a:t>Each register field is exactly 5 bits, which means that it can specify any unsigned integer in the range 0-31.  Each of these fields specifies one of the 32 registers by number.</a:t>
            </a:r>
          </a:p>
          <a:p>
            <a:pPr lvl="1"/>
            <a:r>
              <a:rPr lang="en-US" dirty="0"/>
              <a:t>The word </a:t>
            </a:r>
            <a:r>
              <a:rPr lang="en-US" dirty="0" smtClean="0"/>
              <a:t>“usually</a:t>
            </a:r>
            <a:r>
              <a:rPr lang="en-US" dirty="0"/>
              <a:t>” was used because there are exceptions that we’ll see later. E.g.,</a:t>
            </a:r>
          </a:p>
          <a:p>
            <a:pPr lvl="2"/>
            <a:r>
              <a:rPr lang="en-US" b="1" dirty="0" err="1">
                <a:latin typeface="Courier New" pitchFamily="-65" charset="0"/>
              </a:rPr>
              <a:t>mult</a:t>
            </a:r>
            <a:r>
              <a:rPr lang="en-US" dirty="0"/>
              <a:t> and </a:t>
            </a:r>
            <a:r>
              <a:rPr lang="en-US" b="1" dirty="0">
                <a:latin typeface="Courier New" pitchFamily="-65" charset="0"/>
              </a:rPr>
              <a:t>div</a:t>
            </a:r>
            <a:r>
              <a:rPr lang="en-US" dirty="0"/>
              <a:t> have nothing important in the </a:t>
            </a:r>
            <a:r>
              <a:rPr lang="en-US" b="1" dirty="0">
                <a:latin typeface="Courier New" pitchFamily="-65" charset="0"/>
              </a:rPr>
              <a:t>rd</a:t>
            </a:r>
            <a:r>
              <a:rPr lang="en-US" dirty="0"/>
              <a:t> field since the </a:t>
            </a:r>
            <a:r>
              <a:rPr lang="en-US" dirty="0" err="1"/>
              <a:t>dest</a:t>
            </a:r>
            <a:r>
              <a:rPr lang="en-US" dirty="0"/>
              <a:t> registers are </a:t>
            </a:r>
            <a:r>
              <a:rPr lang="en-US" b="1" dirty="0">
                <a:latin typeface="Courier New" pitchFamily="-65" charset="0"/>
              </a:rPr>
              <a:t>hi</a:t>
            </a:r>
            <a:r>
              <a:rPr lang="en-US" dirty="0"/>
              <a:t> and </a:t>
            </a:r>
            <a:r>
              <a:rPr lang="en-US" b="1" dirty="0">
                <a:latin typeface="Courier New" pitchFamily="-65" charset="0"/>
              </a:rPr>
              <a:t>lo</a:t>
            </a:r>
          </a:p>
          <a:p>
            <a:pPr lvl="2"/>
            <a:r>
              <a:rPr lang="en-US" b="1" dirty="0" err="1">
                <a:latin typeface="Courier New" pitchFamily="-65" charset="0"/>
              </a:rPr>
              <a:t>mfhi</a:t>
            </a:r>
            <a:r>
              <a:rPr lang="en-US" dirty="0"/>
              <a:t> and </a:t>
            </a:r>
            <a:r>
              <a:rPr lang="en-US" b="1" dirty="0" err="1">
                <a:latin typeface="Courier New" pitchFamily="-65" charset="0"/>
              </a:rPr>
              <a:t>mflo</a:t>
            </a:r>
            <a:r>
              <a:rPr lang="en-US" dirty="0"/>
              <a:t> have nothing important in the </a:t>
            </a:r>
            <a:r>
              <a:rPr lang="en-US" b="1" dirty="0" err="1">
                <a:latin typeface="Courier New" pitchFamily="-65" charset="0"/>
              </a:rPr>
              <a:t>rs</a:t>
            </a:r>
            <a:r>
              <a:rPr lang="en-US" dirty="0"/>
              <a:t> and </a:t>
            </a:r>
            <a:r>
              <a:rPr lang="en-US" b="1" dirty="0" err="1">
                <a:latin typeface="Courier New" pitchFamily="-65" charset="0"/>
              </a:rPr>
              <a:t>rt</a:t>
            </a:r>
            <a:r>
              <a:rPr lang="en-US" dirty="0"/>
              <a:t> fields since the source is determined by the instruction (</a:t>
            </a:r>
            <a:r>
              <a:rPr lang="en-US" dirty="0" err="1"/>
              <a:t>see COD</a:t>
            </a:r>
            <a:r>
              <a:rPr lang="en-US" dirty="0"/>
              <a:t>)</a:t>
            </a:r>
          </a:p>
        </p:txBody>
      </p:sp>
    </p:spTree>
    <p:extLst>
      <p:ext uri="{BB962C8B-B14F-4D97-AF65-F5344CB8AC3E}">
        <p14:creationId xmlns:p14="http://schemas.microsoft.com/office/powerpoint/2010/main" val="38952840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R-Format Instructions (5/5)</a:t>
            </a:r>
            <a:endParaRPr lang="en-US" dirty="0"/>
          </a:p>
        </p:txBody>
      </p:sp>
      <p:sp>
        <p:nvSpPr>
          <p:cNvPr id="2117635" name="Rectangle 3"/>
          <p:cNvSpPr>
            <a:spLocks noGrp="1" noChangeArrowheads="1"/>
          </p:cNvSpPr>
          <p:nvPr>
            <p:ph idx="1"/>
          </p:nvPr>
        </p:nvSpPr>
        <p:spPr>
          <a:xfrm>
            <a:off x="457200" y="1143000"/>
            <a:ext cx="7848600" cy="5251450"/>
          </a:xfrm>
        </p:spPr>
        <p:txBody>
          <a:bodyPr/>
          <a:lstStyle/>
          <a:p>
            <a:r>
              <a:rPr lang="en-US" dirty="0"/>
              <a:t>Final field:</a:t>
            </a:r>
          </a:p>
          <a:p>
            <a:pPr lvl="1"/>
            <a:r>
              <a:rPr lang="en-US" b="1" u="sng" dirty="0" err="1">
                <a:solidFill>
                  <a:schemeClr val="accent2"/>
                </a:solidFill>
                <a:latin typeface="Courier New" pitchFamily="-65" charset="0"/>
              </a:rPr>
              <a:t>shamt</a:t>
            </a:r>
            <a:r>
              <a:rPr lang="en-US" dirty="0"/>
              <a:t>: This field contains the amount a shift instruction will shift by.  Shifting a 32-bit word by more than 31 is useless, so this field is only 5 bits (so it can represent the numbers 0-31).</a:t>
            </a:r>
          </a:p>
          <a:p>
            <a:pPr lvl="1"/>
            <a:r>
              <a:rPr lang="en-US" dirty="0"/>
              <a:t>This field is set to </a:t>
            </a:r>
            <a:r>
              <a:rPr lang="en-US" dirty="0">
                <a:latin typeface="Courier New"/>
                <a:cs typeface="Courier New"/>
              </a:rPr>
              <a:t>0</a:t>
            </a:r>
            <a:r>
              <a:rPr lang="en-US" dirty="0"/>
              <a:t> in all but the shift instructions.</a:t>
            </a:r>
          </a:p>
          <a:p>
            <a:r>
              <a:rPr lang="en-US" dirty="0"/>
              <a:t>For a detailed description of field usage for each instruction, see green insert in COD</a:t>
            </a:r>
            <a:br>
              <a:rPr lang="en-US" dirty="0"/>
            </a:br>
            <a:r>
              <a:rPr lang="en-US" dirty="0"/>
              <a:t>(You can bring with you to all exams)</a:t>
            </a:r>
          </a:p>
        </p:txBody>
      </p:sp>
    </p:spTree>
    <p:extLst>
      <p:ext uri="{BB962C8B-B14F-4D97-AF65-F5344CB8AC3E}">
        <p14:creationId xmlns:p14="http://schemas.microsoft.com/office/powerpoint/2010/main" val="12167354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R-Format Example (1/2)</a:t>
            </a:r>
            <a:endParaRPr lang="en-US" dirty="0"/>
          </a:p>
        </p:txBody>
      </p:sp>
      <p:sp>
        <p:nvSpPr>
          <p:cNvPr id="2119683" name="Rectangle 3"/>
          <p:cNvSpPr>
            <a:spLocks noGrp="1" noChangeArrowheads="1"/>
          </p:cNvSpPr>
          <p:nvPr>
            <p:ph idx="1"/>
          </p:nvPr>
        </p:nvSpPr>
        <p:spPr>
          <a:xfrm>
            <a:off x="457200" y="1143000"/>
            <a:ext cx="7848600" cy="4695825"/>
          </a:xfrm>
        </p:spPr>
        <p:txBody>
          <a:bodyPr/>
          <a:lstStyle/>
          <a:p>
            <a:r>
              <a:rPr lang="en-US" dirty="0"/>
              <a:t>MIPS Instruction:</a:t>
            </a:r>
          </a:p>
          <a:p>
            <a:pPr lvl="1">
              <a:buFontTx/>
              <a:buNone/>
            </a:pPr>
            <a:r>
              <a:rPr lang="en-US" b="1" dirty="0">
                <a:latin typeface="Courier New" pitchFamily="-65" charset="0"/>
              </a:rPr>
              <a:t>add   $8,$9,$10</a:t>
            </a:r>
            <a:endParaRPr lang="en-US" b="1" dirty="0"/>
          </a:p>
          <a:p>
            <a:pPr lvl="1">
              <a:buFontTx/>
              <a:buNone/>
            </a:pPr>
            <a:endParaRPr lang="en-US" dirty="0"/>
          </a:p>
          <a:p>
            <a:pPr lvl="1">
              <a:buFontTx/>
              <a:buNone/>
            </a:pPr>
            <a:r>
              <a:rPr lang="en-US" dirty="0" err="1">
                <a:latin typeface="Courier New" pitchFamily="-65" charset="0"/>
              </a:rPr>
              <a:t>opcode</a:t>
            </a:r>
            <a:r>
              <a:rPr lang="en-US" dirty="0"/>
              <a:t> = 0 (look up in table in book)</a:t>
            </a:r>
          </a:p>
          <a:p>
            <a:pPr lvl="1">
              <a:buFontTx/>
              <a:buNone/>
            </a:pPr>
            <a:r>
              <a:rPr lang="en-US" dirty="0" err="1">
                <a:latin typeface="Courier New" pitchFamily="-65" charset="0"/>
              </a:rPr>
              <a:t>funct</a:t>
            </a:r>
            <a:r>
              <a:rPr lang="en-US" dirty="0"/>
              <a:t> = 32 (look up in table in book)</a:t>
            </a:r>
          </a:p>
          <a:p>
            <a:pPr lvl="1">
              <a:buFontTx/>
              <a:buNone/>
            </a:pPr>
            <a:r>
              <a:rPr lang="en-US" dirty="0">
                <a:latin typeface="Courier New" pitchFamily="-65" charset="0"/>
              </a:rPr>
              <a:t>rd</a:t>
            </a:r>
            <a:r>
              <a:rPr lang="en-US" dirty="0"/>
              <a:t> = 8 (destination)</a:t>
            </a:r>
            <a:r>
              <a:rPr lang="en-US" dirty="0">
                <a:latin typeface="Courier New" pitchFamily="-65" charset="0"/>
              </a:rPr>
              <a:t> </a:t>
            </a:r>
          </a:p>
          <a:p>
            <a:pPr lvl="1">
              <a:buFontTx/>
              <a:buNone/>
            </a:pPr>
            <a:r>
              <a:rPr lang="en-US" dirty="0" err="1">
                <a:latin typeface="Courier New" pitchFamily="-65" charset="0"/>
              </a:rPr>
              <a:t>rs</a:t>
            </a:r>
            <a:r>
              <a:rPr lang="en-US" dirty="0"/>
              <a:t> = 9 (first </a:t>
            </a:r>
            <a:r>
              <a:rPr lang="en-US" i="1" dirty="0">
                <a:solidFill>
                  <a:schemeClr val="accent2"/>
                </a:solidFill>
              </a:rPr>
              <a:t>operand</a:t>
            </a:r>
            <a:r>
              <a:rPr lang="en-US" dirty="0"/>
              <a:t>)</a:t>
            </a:r>
          </a:p>
          <a:p>
            <a:pPr lvl="1">
              <a:buFontTx/>
              <a:buNone/>
            </a:pPr>
            <a:r>
              <a:rPr lang="en-US" dirty="0" err="1">
                <a:latin typeface="Courier New" pitchFamily="-65" charset="0"/>
              </a:rPr>
              <a:t>rt</a:t>
            </a:r>
            <a:r>
              <a:rPr lang="en-US" dirty="0"/>
              <a:t> = 10 (second </a:t>
            </a:r>
            <a:r>
              <a:rPr lang="en-US" i="1" dirty="0">
                <a:solidFill>
                  <a:schemeClr val="accent2"/>
                </a:solidFill>
              </a:rPr>
              <a:t>operand</a:t>
            </a:r>
            <a:r>
              <a:rPr lang="en-US" dirty="0"/>
              <a:t>)</a:t>
            </a:r>
          </a:p>
          <a:p>
            <a:pPr lvl="1">
              <a:buFontTx/>
              <a:buNone/>
            </a:pPr>
            <a:r>
              <a:rPr lang="en-US" dirty="0" err="1">
                <a:latin typeface="Courier New" pitchFamily="-65" charset="0"/>
              </a:rPr>
              <a:t>shamt</a:t>
            </a:r>
            <a:r>
              <a:rPr lang="en-US" dirty="0"/>
              <a:t> = 0 (not a shift)</a:t>
            </a:r>
          </a:p>
        </p:txBody>
      </p:sp>
    </p:spTree>
    <p:extLst>
      <p:ext uri="{BB962C8B-B14F-4D97-AF65-F5344CB8AC3E}">
        <p14:creationId xmlns:p14="http://schemas.microsoft.com/office/powerpoint/2010/main" val="24802211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p:txBody>
          <a:bodyPr/>
          <a:lstStyle/>
          <a:p>
            <a:r>
              <a:rPr lang="en-US" dirty="0" smtClean="0"/>
              <a:t>R-Format Example (2/2)</a:t>
            </a:r>
            <a:endParaRPr lang="en-US" dirty="0"/>
          </a:p>
        </p:txBody>
      </p:sp>
      <p:sp>
        <p:nvSpPr>
          <p:cNvPr id="2121731" name="Rectangle 3"/>
          <p:cNvSpPr>
            <a:spLocks noGrp="1" noChangeArrowheads="1"/>
          </p:cNvSpPr>
          <p:nvPr>
            <p:ph idx="1"/>
          </p:nvPr>
        </p:nvSpPr>
        <p:spPr>
          <a:xfrm>
            <a:off x="533400" y="1143000"/>
            <a:ext cx="8153400" cy="5029200"/>
          </a:xfrm>
        </p:spPr>
        <p:txBody>
          <a:bodyPr>
            <a:normAutofit lnSpcReduction="10000"/>
          </a:bodyPr>
          <a:lstStyle/>
          <a:p>
            <a:r>
              <a:rPr lang="en-US" dirty="0"/>
              <a:t>MIPS Instruction:</a:t>
            </a:r>
          </a:p>
          <a:p>
            <a:pPr lvl="1">
              <a:buFontTx/>
              <a:buNone/>
            </a:pPr>
            <a:r>
              <a:rPr lang="en-US" b="1" dirty="0">
                <a:latin typeface="Courier New" pitchFamily="-65" charset="0"/>
              </a:rPr>
              <a:t>add   $8,$9,$</a:t>
            </a:r>
            <a:r>
              <a:rPr lang="en-US" b="1" dirty="0" smtClean="0">
                <a:latin typeface="Courier New" pitchFamily="-65" charset="0"/>
              </a:rPr>
              <a:t>10</a:t>
            </a:r>
          </a:p>
          <a:p>
            <a:pPr lvl="1">
              <a:buNone/>
            </a:pPr>
            <a:r>
              <a:rPr lang="en-US" sz="2400" dirty="0" smtClean="0">
                <a:ea typeface="ＭＳ Ｐゴシック" pitchFamily="-65" charset="-128"/>
              </a:rPr>
              <a:t>Decimal number per field representation:</a:t>
            </a:r>
          </a:p>
          <a:p>
            <a:pPr lvl="1">
              <a:buNone/>
            </a:pPr>
            <a:endParaRPr lang="en-US" sz="2400" dirty="0" smtClean="0">
              <a:ea typeface="ＭＳ Ｐゴシック" pitchFamily="-65" charset="-128"/>
            </a:endParaRPr>
          </a:p>
          <a:p>
            <a:pPr lvl="1">
              <a:buNone/>
            </a:pPr>
            <a:endParaRPr lang="en-US" sz="2400" dirty="0" smtClean="0">
              <a:ea typeface="ＭＳ Ｐゴシック" pitchFamily="-65" charset="-128"/>
            </a:endParaRPr>
          </a:p>
          <a:p>
            <a:pPr lvl="1">
              <a:buNone/>
            </a:pPr>
            <a:r>
              <a:rPr lang="en-US" sz="2400" dirty="0" smtClean="0">
                <a:ea typeface="ＭＳ Ｐゴシック" pitchFamily="-65" charset="-128"/>
              </a:rPr>
              <a:t>Binary number per field representation:</a:t>
            </a:r>
          </a:p>
          <a:p>
            <a:pPr lvl="1">
              <a:buNone/>
            </a:pPr>
            <a:endParaRPr lang="en-US" sz="2400" dirty="0" smtClean="0">
              <a:ea typeface="ＭＳ Ｐゴシック" pitchFamily="-65" charset="-128"/>
            </a:endParaRPr>
          </a:p>
          <a:p>
            <a:pPr lvl="1">
              <a:buNone/>
            </a:pPr>
            <a:endParaRPr lang="en-US" sz="2400" dirty="0" smtClean="0">
              <a:ea typeface="ＭＳ Ｐゴシック" pitchFamily="-65" charset="-128"/>
            </a:endParaRPr>
          </a:p>
          <a:p>
            <a:pPr lvl="1">
              <a:buNone/>
            </a:pPr>
            <a:r>
              <a:rPr lang="en-US" sz="2400" dirty="0" smtClean="0">
                <a:ea typeface="ＭＳ Ｐゴシック" pitchFamily="-65" charset="-128"/>
              </a:rPr>
              <a:t>hex representation: 	       </a:t>
            </a:r>
            <a:r>
              <a:rPr lang="en-US" sz="2400" dirty="0" smtClean="0">
                <a:latin typeface="Courier New"/>
                <a:ea typeface="ＭＳ Ｐゴシック" pitchFamily="-65" charset="-128"/>
                <a:cs typeface="Courier New"/>
              </a:rPr>
              <a:t>012A 4020</a:t>
            </a:r>
            <a:r>
              <a:rPr lang="en-US" sz="2400" baseline="-25000" dirty="0" smtClean="0">
                <a:ea typeface="ＭＳ Ｐゴシック" pitchFamily="-65" charset="-128"/>
              </a:rPr>
              <a:t>hex</a:t>
            </a:r>
          </a:p>
          <a:p>
            <a:pPr lvl="1">
              <a:buNone/>
            </a:pPr>
            <a:r>
              <a:rPr lang="en-US" sz="2400" dirty="0" smtClean="0">
                <a:ea typeface="ＭＳ Ｐゴシック" pitchFamily="-65" charset="-128"/>
              </a:rPr>
              <a:t>decimal representation:        </a:t>
            </a:r>
            <a:r>
              <a:rPr lang="en-US" sz="2400" dirty="0" smtClean="0">
                <a:latin typeface="Courier New"/>
                <a:ea typeface="ＭＳ Ｐゴシック" pitchFamily="-65" charset="-128"/>
                <a:cs typeface="Courier New"/>
              </a:rPr>
              <a:t>19,546,144</a:t>
            </a:r>
            <a:r>
              <a:rPr lang="en-US" sz="2400" baseline="-25000" dirty="0" smtClean="0">
                <a:ea typeface="ＭＳ Ｐゴシック" pitchFamily="-65" charset="-128"/>
              </a:rPr>
              <a:t>ten</a:t>
            </a:r>
          </a:p>
          <a:p>
            <a:pPr lvl="1">
              <a:buNone/>
            </a:pPr>
            <a:r>
              <a:rPr lang="en-US" sz="2400" dirty="0" smtClean="0">
                <a:ea typeface="ＭＳ Ｐゴシック" pitchFamily="-65" charset="-128"/>
              </a:rPr>
              <a:t>Called a </a:t>
            </a:r>
            <a:r>
              <a:rPr lang="en-US" sz="2400" u="sng" dirty="0" smtClean="0">
                <a:solidFill>
                  <a:schemeClr val="accent2"/>
                </a:solidFill>
                <a:ea typeface="ＭＳ Ｐゴシック" pitchFamily="-65" charset="-128"/>
              </a:rPr>
              <a:t>Machine Language Instruction</a:t>
            </a:r>
            <a:endParaRPr lang="en-US" sz="2400" dirty="0" smtClean="0">
              <a:solidFill>
                <a:schemeClr val="accent2"/>
              </a:solidFill>
              <a:ea typeface="ＭＳ Ｐゴシック" pitchFamily="-65" charset="-128"/>
            </a:endParaRPr>
          </a:p>
          <a:p>
            <a:pPr lvl="1">
              <a:buNone/>
            </a:pPr>
            <a:endParaRPr lang="en-US" sz="2400" dirty="0" smtClean="0">
              <a:solidFill>
                <a:srgbClr val="0D407F"/>
              </a:solidFill>
              <a:ea typeface="ＭＳ Ｐゴシック" pitchFamily="-65" charset="-128"/>
            </a:endParaRPr>
          </a:p>
          <a:p>
            <a:pPr lvl="1">
              <a:buNone/>
            </a:pPr>
            <a:endParaRPr lang="en-US" sz="2400" dirty="0" smtClean="0">
              <a:solidFill>
                <a:srgbClr val="0D407F"/>
              </a:solidFill>
              <a:ea typeface="ＭＳ Ｐゴシック" pitchFamily="-65" charset="-128"/>
            </a:endParaRPr>
          </a:p>
          <a:p>
            <a:pPr lvl="1">
              <a:buFontTx/>
              <a:buNone/>
            </a:pPr>
            <a:endParaRPr lang="en-US" dirty="0"/>
          </a:p>
        </p:txBody>
      </p:sp>
      <p:grpSp>
        <p:nvGrpSpPr>
          <p:cNvPr id="2" name="Group 4"/>
          <p:cNvGrpSpPr>
            <a:grpSpLocks/>
          </p:cNvGrpSpPr>
          <p:nvPr/>
        </p:nvGrpSpPr>
        <p:grpSpPr bwMode="auto">
          <a:xfrm>
            <a:off x="304800" y="2819400"/>
            <a:ext cx="8153400" cy="519113"/>
            <a:chOff x="240" y="2496"/>
            <a:chExt cx="5136" cy="327"/>
          </a:xfrm>
        </p:grpSpPr>
        <p:grpSp>
          <p:nvGrpSpPr>
            <p:cNvPr id="3" name="Group 5"/>
            <p:cNvGrpSpPr>
              <a:grpSpLocks/>
            </p:cNvGrpSpPr>
            <p:nvPr/>
          </p:nvGrpSpPr>
          <p:grpSpPr bwMode="auto">
            <a:xfrm>
              <a:off x="623" y="2496"/>
              <a:ext cx="4446" cy="327"/>
              <a:chOff x="623" y="2496"/>
              <a:chExt cx="4446" cy="327"/>
            </a:xfrm>
          </p:grpSpPr>
          <p:sp>
            <p:nvSpPr>
              <p:cNvPr id="2121734" name="Text Box 6"/>
              <p:cNvSpPr txBox="1">
                <a:spLocks noChangeArrowheads="1"/>
              </p:cNvSpPr>
              <p:nvPr/>
            </p:nvSpPr>
            <p:spPr bwMode="auto">
              <a:xfrm>
                <a:off x="623" y="2496"/>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0</a:t>
                </a:r>
                <a:endParaRPr lang="en-US" sz="2000"/>
              </a:p>
            </p:txBody>
          </p:sp>
          <p:sp>
            <p:nvSpPr>
              <p:cNvPr id="2121735" name="Text Box 7"/>
              <p:cNvSpPr txBox="1">
                <a:spLocks noChangeArrowheads="1"/>
              </p:cNvSpPr>
              <p:nvPr/>
            </p:nvSpPr>
            <p:spPr bwMode="auto">
              <a:xfrm>
                <a:off x="1488" y="2496"/>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9</a:t>
                </a:r>
                <a:endParaRPr lang="en-US" sz="2000"/>
              </a:p>
            </p:txBody>
          </p:sp>
          <p:sp>
            <p:nvSpPr>
              <p:cNvPr id="2121736" name="Text Box 8"/>
              <p:cNvSpPr txBox="1">
                <a:spLocks noChangeArrowheads="1"/>
              </p:cNvSpPr>
              <p:nvPr/>
            </p:nvSpPr>
            <p:spPr bwMode="auto">
              <a:xfrm>
                <a:off x="2220"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10</a:t>
                </a:r>
                <a:endParaRPr lang="en-US" sz="2000"/>
              </a:p>
            </p:txBody>
          </p:sp>
          <p:sp>
            <p:nvSpPr>
              <p:cNvPr id="2121737" name="Text Box 9"/>
              <p:cNvSpPr txBox="1">
                <a:spLocks noChangeArrowheads="1"/>
              </p:cNvSpPr>
              <p:nvPr/>
            </p:nvSpPr>
            <p:spPr bwMode="auto">
              <a:xfrm>
                <a:off x="3086" y="2496"/>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8</a:t>
                </a:r>
                <a:endParaRPr lang="en-US" sz="2000"/>
              </a:p>
            </p:txBody>
          </p:sp>
          <p:sp>
            <p:nvSpPr>
              <p:cNvPr id="2121738" name="Text Box 10"/>
              <p:cNvSpPr txBox="1">
                <a:spLocks noChangeArrowheads="1"/>
              </p:cNvSpPr>
              <p:nvPr/>
            </p:nvSpPr>
            <p:spPr bwMode="auto">
              <a:xfrm>
                <a:off x="4684"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32</a:t>
                </a:r>
                <a:endParaRPr lang="en-US" sz="2000"/>
              </a:p>
            </p:txBody>
          </p:sp>
          <p:sp>
            <p:nvSpPr>
              <p:cNvPr id="2121739" name="Text Box 11"/>
              <p:cNvSpPr txBox="1">
                <a:spLocks noChangeArrowheads="1"/>
              </p:cNvSpPr>
              <p:nvPr/>
            </p:nvSpPr>
            <p:spPr bwMode="auto">
              <a:xfrm>
                <a:off x="3885" y="2496"/>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0</a:t>
                </a:r>
                <a:endParaRPr lang="en-US" sz="2000"/>
              </a:p>
            </p:txBody>
          </p:sp>
        </p:grpSp>
        <p:sp>
          <p:nvSpPr>
            <p:cNvPr id="2121740" name="Rectangle 12"/>
            <p:cNvSpPr>
              <a:spLocks noChangeArrowheads="1"/>
            </p:cNvSpPr>
            <p:nvPr/>
          </p:nvSpPr>
          <p:spPr bwMode="auto">
            <a:xfrm>
              <a:off x="240" y="2496"/>
              <a:ext cx="5136" cy="288"/>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21741" name="Line 13"/>
            <p:cNvSpPr>
              <a:spLocks noChangeShapeType="1"/>
            </p:cNvSpPr>
            <p:nvPr/>
          </p:nvSpPr>
          <p:spPr bwMode="auto">
            <a:xfrm>
              <a:off x="1200"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1742" name="Line 14"/>
            <p:cNvSpPr>
              <a:spLocks noChangeShapeType="1"/>
            </p:cNvSpPr>
            <p:nvPr/>
          </p:nvSpPr>
          <p:spPr bwMode="auto">
            <a:xfrm>
              <a:off x="2016"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1743" name="Line 15"/>
            <p:cNvSpPr>
              <a:spLocks noChangeShapeType="1"/>
            </p:cNvSpPr>
            <p:nvPr/>
          </p:nvSpPr>
          <p:spPr bwMode="auto">
            <a:xfrm>
              <a:off x="2784"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1744" name="Line 16"/>
            <p:cNvSpPr>
              <a:spLocks noChangeShapeType="1"/>
            </p:cNvSpPr>
            <p:nvPr/>
          </p:nvSpPr>
          <p:spPr bwMode="auto">
            <a:xfrm>
              <a:off x="3600"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1745" name="Line 17"/>
            <p:cNvSpPr>
              <a:spLocks noChangeShapeType="1"/>
            </p:cNvSpPr>
            <p:nvPr/>
          </p:nvSpPr>
          <p:spPr bwMode="auto">
            <a:xfrm>
              <a:off x="4416"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4" name="Group 23"/>
          <p:cNvGrpSpPr>
            <a:grpSpLocks/>
          </p:cNvGrpSpPr>
          <p:nvPr/>
        </p:nvGrpSpPr>
        <p:grpSpPr bwMode="auto">
          <a:xfrm>
            <a:off x="304800" y="4083050"/>
            <a:ext cx="8153400" cy="519113"/>
            <a:chOff x="240" y="2496"/>
            <a:chExt cx="5136" cy="327"/>
          </a:xfrm>
        </p:grpSpPr>
        <p:grpSp>
          <p:nvGrpSpPr>
            <p:cNvPr id="5" name="Group 24"/>
            <p:cNvGrpSpPr>
              <a:grpSpLocks/>
            </p:cNvGrpSpPr>
            <p:nvPr/>
          </p:nvGrpSpPr>
          <p:grpSpPr bwMode="auto">
            <a:xfrm>
              <a:off x="287" y="2496"/>
              <a:ext cx="5051" cy="327"/>
              <a:chOff x="287" y="2496"/>
              <a:chExt cx="5051" cy="327"/>
            </a:xfrm>
          </p:grpSpPr>
          <p:sp>
            <p:nvSpPr>
              <p:cNvPr id="2121753" name="Text Box 25"/>
              <p:cNvSpPr txBox="1">
                <a:spLocks noChangeArrowheads="1"/>
              </p:cNvSpPr>
              <p:nvPr/>
            </p:nvSpPr>
            <p:spPr bwMode="auto">
              <a:xfrm>
                <a:off x="287" y="2496"/>
                <a:ext cx="923"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000000</a:t>
                </a:r>
                <a:endParaRPr lang="en-US" sz="2000"/>
              </a:p>
            </p:txBody>
          </p:sp>
          <p:sp>
            <p:nvSpPr>
              <p:cNvPr id="2121754" name="Text Box 26"/>
              <p:cNvSpPr txBox="1">
                <a:spLocks noChangeArrowheads="1"/>
              </p:cNvSpPr>
              <p:nvPr/>
            </p:nvSpPr>
            <p:spPr bwMode="auto">
              <a:xfrm>
                <a:off x="1219" y="2496"/>
                <a:ext cx="788"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01001</a:t>
                </a:r>
                <a:endParaRPr lang="en-US" sz="2000"/>
              </a:p>
            </p:txBody>
          </p:sp>
          <p:sp>
            <p:nvSpPr>
              <p:cNvPr id="2121755" name="Text Box 27"/>
              <p:cNvSpPr txBox="1">
                <a:spLocks noChangeArrowheads="1"/>
              </p:cNvSpPr>
              <p:nvPr/>
            </p:nvSpPr>
            <p:spPr bwMode="auto">
              <a:xfrm>
                <a:off x="2018" y="2496"/>
                <a:ext cx="788"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01010</a:t>
                </a:r>
                <a:endParaRPr lang="en-US" sz="2000"/>
              </a:p>
            </p:txBody>
          </p:sp>
          <p:sp>
            <p:nvSpPr>
              <p:cNvPr id="2121756" name="Text Box 28"/>
              <p:cNvSpPr txBox="1">
                <a:spLocks noChangeArrowheads="1"/>
              </p:cNvSpPr>
              <p:nvPr/>
            </p:nvSpPr>
            <p:spPr bwMode="auto">
              <a:xfrm>
                <a:off x="2817" y="2496"/>
                <a:ext cx="788"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01000</a:t>
                </a:r>
                <a:endParaRPr lang="en-US" sz="2000"/>
              </a:p>
            </p:txBody>
          </p:sp>
          <p:sp>
            <p:nvSpPr>
              <p:cNvPr id="2121757" name="Text Box 29"/>
              <p:cNvSpPr txBox="1">
                <a:spLocks noChangeArrowheads="1"/>
              </p:cNvSpPr>
              <p:nvPr/>
            </p:nvSpPr>
            <p:spPr bwMode="auto">
              <a:xfrm>
                <a:off x="4415" y="2496"/>
                <a:ext cx="923"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100000</a:t>
                </a:r>
                <a:endParaRPr lang="en-US" sz="2000"/>
              </a:p>
            </p:txBody>
          </p:sp>
          <p:sp>
            <p:nvSpPr>
              <p:cNvPr id="2121758" name="Text Box 30"/>
              <p:cNvSpPr txBox="1">
                <a:spLocks noChangeArrowheads="1"/>
              </p:cNvSpPr>
              <p:nvPr/>
            </p:nvSpPr>
            <p:spPr bwMode="auto">
              <a:xfrm>
                <a:off x="3616" y="2496"/>
                <a:ext cx="788"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00000</a:t>
                </a:r>
                <a:endParaRPr lang="en-US" sz="2000"/>
              </a:p>
            </p:txBody>
          </p:sp>
        </p:grpSp>
        <p:sp>
          <p:nvSpPr>
            <p:cNvPr id="2121759" name="Rectangle 31"/>
            <p:cNvSpPr>
              <a:spLocks noChangeArrowheads="1"/>
            </p:cNvSpPr>
            <p:nvPr/>
          </p:nvSpPr>
          <p:spPr bwMode="auto">
            <a:xfrm>
              <a:off x="240" y="2496"/>
              <a:ext cx="5136" cy="288"/>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21760" name="Line 32"/>
            <p:cNvSpPr>
              <a:spLocks noChangeShapeType="1"/>
            </p:cNvSpPr>
            <p:nvPr/>
          </p:nvSpPr>
          <p:spPr bwMode="auto">
            <a:xfrm>
              <a:off x="1200"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1761" name="Line 33"/>
            <p:cNvSpPr>
              <a:spLocks noChangeShapeType="1"/>
            </p:cNvSpPr>
            <p:nvPr/>
          </p:nvSpPr>
          <p:spPr bwMode="auto">
            <a:xfrm>
              <a:off x="2016"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1762" name="Line 34"/>
            <p:cNvSpPr>
              <a:spLocks noChangeShapeType="1"/>
            </p:cNvSpPr>
            <p:nvPr/>
          </p:nvSpPr>
          <p:spPr bwMode="auto">
            <a:xfrm>
              <a:off x="2784"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1763" name="Line 35"/>
            <p:cNvSpPr>
              <a:spLocks noChangeShapeType="1"/>
            </p:cNvSpPr>
            <p:nvPr/>
          </p:nvSpPr>
          <p:spPr bwMode="auto">
            <a:xfrm>
              <a:off x="3600"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1764" name="Line 36"/>
            <p:cNvSpPr>
              <a:spLocks noChangeShapeType="1"/>
            </p:cNvSpPr>
            <p:nvPr/>
          </p:nvSpPr>
          <p:spPr bwMode="auto">
            <a:xfrm>
              <a:off x="4416" y="2496"/>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6" name="Group 37"/>
          <p:cNvGrpSpPr>
            <a:grpSpLocks/>
          </p:cNvGrpSpPr>
          <p:nvPr/>
        </p:nvGrpSpPr>
        <p:grpSpPr bwMode="auto">
          <a:xfrm>
            <a:off x="304800" y="4006852"/>
            <a:ext cx="8594725" cy="795338"/>
            <a:chOff x="192" y="2400"/>
            <a:chExt cx="5414" cy="501"/>
          </a:xfrm>
        </p:grpSpPr>
        <p:sp>
          <p:nvSpPr>
            <p:cNvPr id="2121766" name="Rectangle 38"/>
            <p:cNvSpPr>
              <a:spLocks noChangeArrowheads="1"/>
            </p:cNvSpPr>
            <p:nvPr/>
          </p:nvSpPr>
          <p:spPr bwMode="auto">
            <a:xfrm>
              <a:off x="192" y="2400"/>
              <a:ext cx="624" cy="432"/>
            </a:xfrm>
            <a:prstGeom prst="rect">
              <a:avLst/>
            </a:prstGeom>
            <a:noFill/>
            <a:ln w="285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2121767" name="Rectangle 39"/>
            <p:cNvSpPr>
              <a:spLocks noChangeArrowheads="1"/>
            </p:cNvSpPr>
            <p:nvPr/>
          </p:nvSpPr>
          <p:spPr bwMode="auto">
            <a:xfrm>
              <a:off x="864" y="2400"/>
              <a:ext cx="624" cy="432"/>
            </a:xfrm>
            <a:prstGeom prst="rect">
              <a:avLst/>
            </a:prstGeom>
            <a:noFill/>
            <a:ln w="285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2121768" name="Rectangle 40"/>
            <p:cNvSpPr>
              <a:spLocks noChangeArrowheads="1"/>
            </p:cNvSpPr>
            <p:nvPr/>
          </p:nvSpPr>
          <p:spPr bwMode="auto">
            <a:xfrm>
              <a:off x="1536" y="2400"/>
              <a:ext cx="576" cy="432"/>
            </a:xfrm>
            <a:prstGeom prst="rect">
              <a:avLst/>
            </a:prstGeom>
            <a:noFill/>
            <a:ln w="285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2121769" name="Rectangle 41"/>
            <p:cNvSpPr>
              <a:spLocks noChangeArrowheads="1"/>
            </p:cNvSpPr>
            <p:nvPr/>
          </p:nvSpPr>
          <p:spPr bwMode="auto">
            <a:xfrm>
              <a:off x="2160" y="2400"/>
              <a:ext cx="576" cy="432"/>
            </a:xfrm>
            <a:prstGeom prst="rect">
              <a:avLst/>
            </a:prstGeom>
            <a:noFill/>
            <a:ln w="285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2121770" name="Rectangle 42"/>
            <p:cNvSpPr>
              <a:spLocks noChangeArrowheads="1"/>
            </p:cNvSpPr>
            <p:nvPr/>
          </p:nvSpPr>
          <p:spPr bwMode="auto">
            <a:xfrm>
              <a:off x="2784" y="2400"/>
              <a:ext cx="576" cy="432"/>
            </a:xfrm>
            <a:prstGeom prst="rect">
              <a:avLst/>
            </a:prstGeom>
            <a:noFill/>
            <a:ln w="285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2121771" name="Rectangle 43"/>
            <p:cNvSpPr>
              <a:spLocks noChangeArrowheads="1"/>
            </p:cNvSpPr>
            <p:nvPr/>
          </p:nvSpPr>
          <p:spPr bwMode="auto">
            <a:xfrm>
              <a:off x="3408" y="2400"/>
              <a:ext cx="624" cy="432"/>
            </a:xfrm>
            <a:prstGeom prst="rect">
              <a:avLst/>
            </a:prstGeom>
            <a:noFill/>
            <a:ln w="285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2121772" name="Rectangle 44"/>
            <p:cNvSpPr>
              <a:spLocks noChangeArrowheads="1"/>
            </p:cNvSpPr>
            <p:nvPr/>
          </p:nvSpPr>
          <p:spPr bwMode="auto">
            <a:xfrm>
              <a:off x="4080" y="2400"/>
              <a:ext cx="576" cy="432"/>
            </a:xfrm>
            <a:prstGeom prst="rect">
              <a:avLst/>
            </a:prstGeom>
            <a:noFill/>
            <a:ln w="285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2121773" name="Rectangle 45"/>
            <p:cNvSpPr>
              <a:spLocks noChangeArrowheads="1"/>
            </p:cNvSpPr>
            <p:nvPr/>
          </p:nvSpPr>
          <p:spPr bwMode="auto">
            <a:xfrm>
              <a:off x="4704" y="2400"/>
              <a:ext cx="624" cy="432"/>
            </a:xfrm>
            <a:prstGeom prst="rect">
              <a:avLst/>
            </a:prstGeom>
            <a:noFill/>
            <a:ln w="285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2121774" name="Text Box 46"/>
            <p:cNvSpPr txBox="1">
              <a:spLocks noChangeArrowheads="1"/>
            </p:cNvSpPr>
            <p:nvPr/>
          </p:nvSpPr>
          <p:spPr bwMode="auto">
            <a:xfrm>
              <a:off x="5280" y="2688"/>
              <a:ext cx="326" cy="213"/>
            </a:xfrm>
            <a:prstGeom prst="rect">
              <a:avLst/>
            </a:prstGeom>
            <a:noFill/>
            <a:ln w="12700">
              <a:noFill/>
              <a:miter lim="800000"/>
              <a:headEnd/>
              <a:tailEnd/>
            </a:ln>
            <a:effectLst/>
          </p:spPr>
          <p:txBody>
            <a:bodyPr wrap="none">
              <a:prstTxWarp prst="textNoShape">
                <a:avLst/>
              </a:prstTxWarp>
              <a:spAutoFit/>
            </a:bodyPr>
            <a:lstStyle/>
            <a:p>
              <a:r>
                <a:rPr lang="en-US" sz="2400" b="1" baseline="-25000" dirty="0">
                  <a:latin typeface="Corbel"/>
                  <a:cs typeface="Corbel"/>
                </a:rPr>
                <a:t>hex</a:t>
              </a:r>
              <a:endParaRPr lang="en-US" sz="2400" baseline="-25000" dirty="0">
                <a:latin typeface="Corbel"/>
                <a:cs typeface="Corbel"/>
              </a:endParaRPr>
            </a:p>
          </p:txBody>
        </p:sp>
      </p:grpSp>
    </p:spTree>
    <p:extLst>
      <p:ext uri="{BB962C8B-B14F-4D97-AF65-F5344CB8AC3E}">
        <p14:creationId xmlns:p14="http://schemas.microsoft.com/office/powerpoint/2010/main" val="33780406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2"/>
          <p:cNvSpPr>
            <a:spLocks noGrp="1" noChangeArrowheads="1"/>
          </p:cNvSpPr>
          <p:nvPr>
            <p:ph type="title"/>
          </p:nvPr>
        </p:nvSpPr>
        <p:spPr/>
        <p:txBody>
          <a:bodyPr/>
          <a:lstStyle/>
          <a:p>
            <a:r>
              <a:rPr lang="en-US" smtClean="0"/>
              <a:t>I-Format Instructions (1/4)</a:t>
            </a:r>
            <a:endParaRPr lang="en-US"/>
          </a:p>
        </p:txBody>
      </p:sp>
      <p:sp>
        <p:nvSpPr>
          <p:cNvPr id="2125827" name="Rectangle 3"/>
          <p:cNvSpPr>
            <a:spLocks noGrp="1" noChangeArrowheads="1"/>
          </p:cNvSpPr>
          <p:nvPr>
            <p:ph idx="1"/>
          </p:nvPr>
        </p:nvSpPr>
        <p:spPr/>
        <p:txBody>
          <a:bodyPr>
            <a:normAutofit fontScale="92500" lnSpcReduction="10000"/>
          </a:bodyPr>
          <a:lstStyle/>
          <a:p>
            <a:r>
              <a:rPr lang="en-US" smtClean="0"/>
              <a:t>What about instructions with immediates?</a:t>
            </a:r>
          </a:p>
          <a:p>
            <a:pPr lvl="1"/>
            <a:r>
              <a:rPr lang="en-US" smtClean="0"/>
              <a:t>5-bit field only represents numbers up to the value 31: immediates may be much larger than this</a:t>
            </a:r>
          </a:p>
          <a:p>
            <a:pPr lvl="1"/>
            <a:r>
              <a:rPr lang="en-US" smtClean="0"/>
              <a:t>Ideally, MIPS would have only one instruction format (for simplicity): unfortunately, we need to compromise</a:t>
            </a:r>
          </a:p>
          <a:p>
            <a:r>
              <a:rPr lang="en-US" smtClean="0"/>
              <a:t>Define new instruction format that is partially consistent with R-format:</a:t>
            </a:r>
          </a:p>
          <a:p>
            <a:pPr lvl="1"/>
            <a:r>
              <a:rPr lang="en-US" smtClean="0"/>
              <a:t>First notice that, if instruction has immediate, then it uses at most 2 registers.</a:t>
            </a:r>
            <a:endParaRPr lang="en-US"/>
          </a:p>
        </p:txBody>
      </p:sp>
    </p:spTree>
    <p:extLst>
      <p:ext uri="{BB962C8B-B14F-4D97-AF65-F5344CB8AC3E}">
        <p14:creationId xmlns:p14="http://schemas.microsoft.com/office/powerpoint/2010/main" val="18743865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smtClean="0"/>
              <a:t>I-Format Instructions (2/4)</a:t>
            </a:r>
            <a:endParaRPr lang="en-US" dirty="0"/>
          </a:p>
        </p:txBody>
      </p:sp>
      <p:sp>
        <p:nvSpPr>
          <p:cNvPr id="2127875" name="Rectangle 3"/>
          <p:cNvSpPr>
            <a:spLocks noGrp="1" noChangeArrowheads="1"/>
          </p:cNvSpPr>
          <p:nvPr>
            <p:ph idx="1"/>
          </p:nvPr>
        </p:nvSpPr>
        <p:spPr>
          <a:xfrm>
            <a:off x="457200" y="1295400"/>
            <a:ext cx="8153400" cy="4038600"/>
          </a:xfrm>
        </p:spPr>
        <p:txBody>
          <a:bodyPr>
            <a:noAutofit/>
          </a:bodyPr>
          <a:lstStyle/>
          <a:p>
            <a:r>
              <a:rPr lang="en-US" sz="2800" dirty="0"/>
              <a:t>Define “fields” of the following number of bits each: 6 + 5 + 5 + 16 = 32 </a:t>
            </a:r>
            <a:r>
              <a:rPr lang="en-US" sz="2800" dirty="0" smtClean="0"/>
              <a:t>bits</a:t>
            </a:r>
          </a:p>
          <a:p>
            <a:endParaRPr lang="en-US" sz="2800" dirty="0" smtClean="0"/>
          </a:p>
          <a:p>
            <a:pPr lvl="1"/>
            <a:r>
              <a:rPr lang="en-US" sz="2400" dirty="0" smtClean="0"/>
              <a:t>Again, each field has a name:</a:t>
            </a:r>
          </a:p>
          <a:p>
            <a:endParaRPr lang="en-US" sz="2800" dirty="0" smtClean="0">
              <a:solidFill>
                <a:schemeClr val="accent2"/>
              </a:solidFill>
            </a:endParaRPr>
          </a:p>
          <a:p>
            <a:endParaRPr lang="en-US" sz="2800" dirty="0" smtClean="0">
              <a:solidFill>
                <a:schemeClr val="accent2"/>
              </a:solidFill>
            </a:endParaRPr>
          </a:p>
          <a:p>
            <a:pPr lvl="1"/>
            <a:r>
              <a:rPr lang="en-US" sz="2400" dirty="0" smtClean="0">
                <a:solidFill>
                  <a:schemeClr val="accent2"/>
                </a:solidFill>
              </a:rPr>
              <a:t>Key Concept</a:t>
            </a:r>
            <a:r>
              <a:rPr lang="en-US" sz="2400" dirty="0" smtClean="0"/>
              <a:t>: Only one field is inconsistent with R-format.  Most importantly, </a:t>
            </a:r>
            <a:r>
              <a:rPr lang="en-US" sz="2400" b="1" dirty="0" err="1" smtClean="0">
                <a:latin typeface="Courier New" pitchFamily="-65" charset="0"/>
              </a:rPr>
              <a:t>opcode</a:t>
            </a:r>
            <a:r>
              <a:rPr lang="en-US" sz="2400" dirty="0" smtClean="0"/>
              <a:t> is still in same location.</a:t>
            </a:r>
          </a:p>
          <a:p>
            <a:endParaRPr lang="en-US" sz="2800" dirty="0" smtClean="0"/>
          </a:p>
          <a:p>
            <a:endParaRPr lang="en-US" sz="2800" dirty="0"/>
          </a:p>
        </p:txBody>
      </p:sp>
      <p:grpSp>
        <p:nvGrpSpPr>
          <p:cNvPr id="2" name="Group 4"/>
          <p:cNvGrpSpPr>
            <a:grpSpLocks/>
          </p:cNvGrpSpPr>
          <p:nvPr/>
        </p:nvGrpSpPr>
        <p:grpSpPr bwMode="auto">
          <a:xfrm>
            <a:off x="609600" y="2224088"/>
            <a:ext cx="8153400" cy="976312"/>
            <a:chOff x="432" y="3120"/>
            <a:chExt cx="5136" cy="615"/>
          </a:xfrm>
        </p:grpSpPr>
        <p:grpSp>
          <p:nvGrpSpPr>
            <p:cNvPr id="3" name="Group 5"/>
            <p:cNvGrpSpPr>
              <a:grpSpLocks/>
            </p:cNvGrpSpPr>
            <p:nvPr/>
          </p:nvGrpSpPr>
          <p:grpSpPr bwMode="auto">
            <a:xfrm>
              <a:off x="835" y="3120"/>
              <a:ext cx="4311" cy="327"/>
              <a:chOff x="623" y="2496"/>
              <a:chExt cx="4311" cy="327"/>
            </a:xfrm>
          </p:grpSpPr>
          <p:sp>
            <p:nvSpPr>
              <p:cNvPr id="2127878" name="Text Box 6"/>
              <p:cNvSpPr txBox="1">
                <a:spLocks noChangeArrowheads="1"/>
              </p:cNvSpPr>
              <p:nvPr/>
            </p:nvSpPr>
            <p:spPr bwMode="auto">
              <a:xfrm>
                <a:off x="623" y="2496"/>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6</a:t>
                </a:r>
                <a:endParaRPr lang="en-US" sz="2000"/>
              </a:p>
            </p:txBody>
          </p:sp>
          <p:sp>
            <p:nvSpPr>
              <p:cNvPr id="2127879" name="Text Box 7"/>
              <p:cNvSpPr txBox="1">
                <a:spLocks noChangeArrowheads="1"/>
              </p:cNvSpPr>
              <p:nvPr/>
            </p:nvSpPr>
            <p:spPr bwMode="auto">
              <a:xfrm>
                <a:off x="1488" y="2496"/>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5</a:t>
                </a:r>
                <a:endParaRPr lang="en-US" sz="2000"/>
              </a:p>
            </p:txBody>
          </p:sp>
          <p:sp>
            <p:nvSpPr>
              <p:cNvPr id="2127880" name="Text Box 8"/>
              <p:cNvSpPr txBox="1">
                <a:spLocks noChangeArrowheads="1"/>
              </p:cNvSpPr>
              <p:nvPr/>
            </p:nvSpPr>
            <p:spPr bwMode="auto">
              <a:xfrm>
                <a:off x="2287" y="2496"/>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5</a:t>
                </a:r>
                <a:endParaRPr lang="en-US" sz="2000"/>
              </a:p>
            </p:txBody>
          </p:sp>
          <p:sp>
            <p:nvSpPr>
              <p:cNvPr id="2127881" name="Text Box 9"/>
              <p:cNvSpPr txBox="1">
                <a:spLocks noChangeArrowheads="1"/>
              </p:cNvSpPr>
              <p:nvPr/>
            </p:nvSpPr>
            <p:spPr bwMode="auto">
              <a:xfrm>
                <a:off x="3153" y="2546"/>
                <a:ext cx="116" cy="250"/>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27882" name="Text Box 10"/>
              <p:cNvSpPr txBox="1">
                <a:spLocks noChangeArrowheads="1"/>
              </p:cNvSpPr>
              <p:nvPr/>
            </p:nvSpPr>
            <p:spPr bwMode="auto">
              <a:xfrm>
                <a:off x="4818" y="2546"/>
                <a:ext cx="116" cy="250"/>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27883" name="Text Box 11"/>
              <p:cNvSpPr txBox="1">
                <a:spLocks noChangeArrowheads="1"/>
              </p:cNvSpPr>
              <p:nvPr/>
            </p:nvSpPr>
            <p:spPr bwMode="auto">
              <a:xfrm>
                <a:off x="3818"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16</a:t>
                </a:r>
                <a:endParaRPr lang="en-US" sz="2000"/>
              </a:p>
            </p:txBody>
          </p:sp>
        </p:grpSp>
        <p:sp>
          <p:nvSpPr>
            <p:cNvPr id="2127884" name="Rectangle 12"/>
            <p:cNvSpPr>
              <a:spLocks noChangeArrowheads="1"/>
            </p:cNvSpPr>
            <p:nvPr/>
          </p:nvSpPr>
          <p:spPr bwMode="auto">
            <a:xfrm>
              <a:off x="432" y="3120"/>
              <a:ext cx="5136" cy="288"/>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27885" name="Line 13"/>
            <p:cNvSpPr>
              <a:spLocks noChangeShapeType="1"/>
            </p:cNvSpPr>
            <p:nvPr/>
          </p:nvSpPr>
          <p:spPr bwMode="auto">
            <a:xfrm>
              <a:off x="1392"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7886" name="Line 14"/>
            <p:cNvSpPr>
              <a:spLocks noChangeShapeType="1"/>
            </p:cNvSpPr>
            <p:nvPr/>
          </p:nvSpPr>
          <p:spPr bwMode="auto">
            <a:xfrm>
              <a:off x="2208"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7887" name="Line 15"/>
            <p:cNvSpPr>
              <a:spLocks noChangeShapeType="1"/>
            </p:cNvSpPr>
            <p:nvPr/>
          </p:nvSpPr>
          <p:spPr bwMode="auto">
            <a:xfrm>
              <a:off x="2976"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7888" name="Text Box 16"/>
            <p:cNvSpPr txBox="1">
              <a:spLocks noChangeArrowheads="1"/>
            </p:cNvSpPr>
            <p:nvPr/>
          </p:nvSpPr>
          <p:spPr bwMode="auto">
            <a:xfrm>
              <a:off x="528"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27889" name="Text Box 17"/>
            <p:cNvSpPr txBox="1">
              <a:spLocks noChangeArrowheads="1"/>
            </p:cNvSpPr>
            <p:nvPr/>
          </p:nvSpPr>
          <p:spPr bwMode="auto">
            <a:xfrm>
              <a:off x="1440"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27890" name="Text Box 18"/>
            <p:cNvSpPr txBox="1">
              <a:spLocks noChangeArrowheads="1"/>
            </p:cNvSpPr>
            <p:nvPr/>
          </p:nvSpPr>
          <p:spPr bwMode="auto">
            <a:xfrm>
              <a:off x="2208"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27891" name="Text Box 19"/>
            <p:cNvSpPr txBox="1">
              <a:spLocks noChangeArrowheads="1"/>
            </p:cNvSpPr>
            <p:nvPr/>
          </p:nvSpPr>
          <p:spPr bwMode="auto">
            <a:xfrm>
              <a:off x="3840"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grpSp>
      <p:grpSp>
        <p:nvGrpSpPr>
          <p:cNvPr id="4" name="Group 20"/>
          <p:cNvGrpSpPr>
            <a:grpSpLocks/>
          </p:cNvGrpSpPr>
          <p:nvPr/>
        </p:nvGrpSpPr>
        <p:grpSpPr bwMode="auto">
          <a:xfrm>
            <a:off x="609600" y="3352800"/>
            <a:ext cx="8153400" cy="976313"/>
            <a:chOff x="432" y="3120"/>
            <a:chExt cx="5136" cy="615"/>
          </a:xfrm>
        </p:grpSpPr>
        <p:grpSp>
          <p:nvGrpSpPr>
            <p:cNvPr id="5" name="Group 21"/>
            <p:cNvGrpSpPr>
              <a:grpSpLocks/>
            </p:cNvGrpSpPr>
            <p:nvPr/>
          </p:nvGrpSpPr>
          <p:grpSpPr bwMode="auto">
            <a:xfrm>
              <a:off x="499" y="3120"/>
              <a:ext cx="4647" cy="327"/>
              <a:chOff x="287" y="2496"/>
              <a:chExt cx="4647" cy="327"/>
            </a:xfrm>
          </p:grpSpPr>
          <p:sp>
            <p:nvSpPr>
              <p:cNvPr id="2127894" name="Text Box 22"/>
              <p:cNvSpPr txBox="1">
                <a:spLocks noChangeArrowheads="1"/>
              </p:cNvSpPr>
              <p:nvPr/>
            </p:nvSpPr>
            <p:spPr bwMode="auto">
              <a:xfrm>
                <a:off x="287" y="2496"/>
                <a:ext cx="923"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opcode</a:t>
                </a:r>
                <a:endParaRPr lang="en-US" sz="2000"/>
              </a:p>
            </p:txBody>
          </p:sp>
          <p:sp>
            <p:nvSpPr>
              <p:cNvPr id="2127895" name="Text Box 23"/>
              <p:cNvSpPr txBox="1">
                <a:spLocks noChangeArrowheads="1"/>
              </p:cNvSpPr>
              <p:nvPr/>
            </p:nvSpPr>
            <p:spPr bwMode="auto">
              <a:xfrm>
                <a:off x="1421"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rs</a:t>
                </a:r>
                <a:endParaRPr lang="en-US" sz="2000"/>
              </a:p>
            </p:txBody>
          </p:sp>
          <p:sp>
            <p:nvSpPr>
              <p:cNvPr id="2127896" name="Text Box 24"/>
              <p:cNvSpPr txBox="1">
                <a:spLocks noChangeArrowheads="1"/>
              </p:cNvSpPr>
              <p:nvPr/>
            </p:nvSpPr>
            <p:spPr bwMode="auto">
              <a:xfrm>
                <a:off x="2220"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rt</a:t>
                </a:r>
                <a:endParaRPr lang="en-US" sz="2000"/>
              </a:p>
            </p:txBody>
          </p:sp>
          <p:sp>
            <p:nvSpPr>
              <p:cNvPr id="2127897" name="Text Box 25"/>
              <p:cNvSpPr txBox="1">
                <a:spLocks noChangeArrowheads="1"/>
              </p:cNvSpPr>
              <p:nvPr/>
            </p:nvSpPr>
            <p:spPr bwMode="auto">
              <a:xfrm>
                <a:off x="3153" y="2546"/>
                <a:ext cx="116" cy="250"/>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27898" name="Text Box 26"/>
              <p:cNvSpPr txBox="1">
                <a:spLocks noChangeArrowheads="1"/>
              </p:cNvSpPr>
              <p:nvPr/>
            </p:nvSpPr>
            <p:spPr bwMode="auto">
              <a:xfrm>
                <a:off x="4818" y="2546"/>
                <a:ext cx="116" cy="250"/>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27899" name="Text Box 27"/>
              <p:cNvSpPr txBox="1">
                <a:spLocks noChangeArrowheads="1"/>
              </p:cNvSpPr>
              <p:nvPr/>
            </p:nvSpPr>
            <p:spPr bwMode="auto">
              <a:xfrm>
                <a:off x="3347" y="2496"/>
                <a:ext cx="1326"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immediate</a:t>
                </a:r>
                <a:endParaRPr lang="en-US" sz="2000"/>
              </a:p>
            </p:txBody>
          </p:sp>
        </p:grpSp>
        <p:sp>
          <p:nvSpPr>
            <p:cNvPr id="2127900" name="Rectangle 28"/>
            <p:cNvSpPr>
              <a:spLocks noChangeArrowheads="1"/>
            </p:cNvSpPr>
            <p:nvPr/>
          </p:nvSpPr>
          <p:spPr bwMode="auto">
            <a:xfrm>
              <a:off x="432" y="3120"/>
              <a:ext cx="5136" cy="288"/>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27901" name="Line 29"/>
            <p:cNvSpPr>
              <a:spLocks noChangeShapeType="1"/>
            </p:cNvSpPr>
            <p:nvPr/>
          </p:nvSpPr>
          <p:spPr bwMode="auto">
            <a:xfrm>
              <a:off x="1392"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7902" name="Line 30"/>
            <p:cNvSpPr>
              <a:spLocks noChangeShapeType="1"/>
            </p:cNvSpPr>
            <p:nvPr/>
          </p:nvSpPr>
          <p:spPr bwMode="auto">
            <a:xfrm>
              <a:off x="2208"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7903" name="Line 31"/>
            <p:cNvSpPr>
              <a:spLocks noChangeShapeType="1"/>
            </p:cNvSpPr>
            <p:nvPr/>
          </p:nvSpPr>
          <p:spPr bwMode="auto">
            <a:xfrm>
              <a:off x="2976"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27904" name="Text Box 32"/>
            <p:cNvSpPr txBox="1">
              <a:spLocks noChangeArrowheads="1"/>
            </p:cNvSpPr>
            <p:nvPr/>
          </p:nvSpPr>
          <p:spPr bwMode="auto">
            <a:xfrm>
              <a:off x="528"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27905" name="Text Box 33"/>
            <p:cNvSpPr txBox="1">
              <a:spLocks noChangeArrowheads="1"/>
            </p:cNvSpPr>
            <p:nvPr/>
          </p:nvSpPr>
          <p:spPr bwMode="auto">
            <a:xfrm>
              <a:off x="1440"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27906" name="Text Box 34"/>
            <p:cNvSpPr txBox="1">
              <a:spLocks noChangeArrowheads="1"/>
            </p:cNvSpPr>
            <p:nvPr/>
          </p:nvSpPr>
          <p:spPr bwMode="auto">
            <a:xfrm>
              <a:off x="2208"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27907" name="Text Box 35"/>
            <p:cNvSpPr txBox="1">
              <a:spLocks noChangeArrowheads="1"/>
            </p:cNvSpPr>
            <p:nvPr/>
          </p:nvSpPr>
          <p:spPr bwMode="auto">
            <a:xfrm>
              <a:off x="3840"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grpSp>
    </p:spTree>
    <p:extLst>
      <p:ext uri="{BB962C8B-B14F-4D97-AF65-F5344CB8AC3E}">
        <p14:creationId xmlns:p14="http://schemas.microsoft.com/office/powerpoint/2010/main" val="1467505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I-Format Instructions (3/4)</a:t>
            </a:r>
            <a:endParaRPr lang="en-US" dirty="0"/>
          </a:p>
        </p:txBody>
      </p:sp>
      <p:sp>
        <p:nvSpPr>
          <p:cNvPr id="2129923" name="Rectangle 3"/>
          <p:cNvSpPr>
            <a:spLocks noGrp="1" noChangeArrowheads="1"/>
          </p:cNvSpPr>
          <p:nvPr>
            <p:ph idx="1"/>
          </p:nvPr>
        </p:nvSpPr>
        <p:spPr>
          <a:xfrm>
            <a:off x="457200" y="1143000"/>
            <a:ext cx="8077200" cy="5000625"/>
          </a:xfrm>
        </p:spPr>
        <p:txBody>
          <a:bodyPr>
            <a:normAutofit lnSpcReduction="10000"/>
          </a:bodyPr>
          <a:lstStyle/>
          <a:p>
            <a:r>
              <a:rPr lang="en-US" sz="2800" dirty="0"/>
              <a:t>What do these fields mean?</a:t>
            </a:r>
          </a:p>
          <a:p>
            <a:pPr lvl="1"/>
            <a:r>
              <a:rPr lang="en-US" sz="2400" b="1" dirty="0" err="1">
                <a:solidFill>
                  <a:schemeClr val="accent1"/>
                </a:solidFill>
                <a:latin typeface="Courier New" pitchFamily="-65" charset="0"/>
              </a:rPr>
              <a:t>opcode</a:t>
            </a:r>
            <a:r>
              <a:rPr lang="en-US" sz="2400" dirty="0"/>
              <a:t>: same as before except that, since there’s no </a:t>
            </a:r>
            <a:r>
              <a:rPr lang="en-US" sz="2400" b="1" dirty="0" err="1">
                <a:latin typeface="Courier New" pitchFamily="-65" charset="0"/>
              </a:rPr>
              <a:t>funct</a:t>
            </a:r>
            <a:r>
              <a:rPr lang="en-US" sz="2400" dirty="0"/>
              <a:t> field, </a:t>
            </a:r>
            <a:r>
              <a:rPr lang="en-US" sz="2400" b="1" dirty="0" err="1">
                <a:latin typeface="Courier New" pitchFamily="-65" charset="0"/>
              </a:rPr>
              <a:t>opcode</a:t>
            </a:r>
            <a:r>
              <a:rPr lang="en-US" sz="2400" dirty="0"/>
              <a:t> uniquely specifies an instruction in I-format</a:t>
            </a:r>
          </a:p>
          <a:p>
            <a:pPr lvl="1"/>
            <a:r>
              <a:rPr lang="en-US" sz="2400" dirty="0"/>
              <a:t>This also answers question of why R-format has two 6-bit fields to identify instruction instead of a single 12-bit field: in order to be consistent as possible with other formats while leaving as much space as possible for immediate field.</a:t>
            </a:r>
          </a:p>
          <a:p>
            <a:pPr lvl="1"/>
            <a:r>
              <a:rPr lang="en-US" sz="2400" b="1" u="sng" dirty="0" err="1">
                <a:solidFill>
                  <a:schemeClr val="accent2"/>
                </a:solidFill>
                <a:latin typeface="Courier New" pitchFamily="-65" charset="0"/>
              </a:rPr>
              <a:t>rs</a:t>
            </a:r>
            <a:r>
              <a:rPr lang="en-US" sz="2400" dirty="0"/>
              <a:t>: specifies a register operand (if there is one)</a:t>
            </a:r>
          </a:p>
          <a:p>
            <a:pPr lvl="1"/>
            <a:r>
              <a:rPr lang="en-US" sz="2400" b="1" u="sng" dirty="0" err="1">
                <a:solidFill>
                  <a:schemeClr val="accent2"/>
                </a:solidFill>
                <a:latin typeface="Courier New" pitchFamily="-65" charset="0"/>
              </a:rPr>
              <a:t>rt</a:t>
            </a:r>
            <a:r>
              <a:rPr lang="en-US" sz="2400" dirty="0"/>
              <a:t>: specifies register which will receive result of computation (this is why it’s called the </a:t>
            </a:r>
            <a:r>
              <a:rPr lang="en-US" sz="2400" i="1" dirty="0">
                <a:solidFill>
                  <a:schemeClr val="accent2"/>
                </a:solidFill>
              </a:rPr>
              <a:t>target</a:t>
            </a:r>
            <a:r>
              <a:rPr lang="en-US" sz="2400" dirty="0"/>
              <a:t> register “</a:t>
            </a:r>
            <a:r>
              <a:rPr lang="en-US" sz="2400" b="1" dirty="0" err="1">
                <a:latin typeface="Courier New"/>
                <a:cs typeface="Courier New"/>
              </a:rPr>
              <a:t>rt</a:t>
            </a:r>
            <a:r>
              <a:rPr lang="en-US" sz="2400" dirty="0"/>
              <a:t>”) or other operand for some instructions.</a:t>
            </a:r>
          </a:p>
        </p:txBody>
      </p:sp>
    </p:spTree>
    <p:extLst>
      <p:ext uri="{BB962C8B-B14F-4D97-AF65-F5344CB8AC3E}">
        <p14:creationId xmlns:p14="http://schemas.microsoft.com/office/powerpoint/2010/main" val="7944598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Review: Allocating Space on Stack</a:t>
            </a:r>
            <a:endParaRPr lang="en-US" dirty="0"/>
          </a:p>
        </p:txBody>
      </p:sp>
      <p:sp>
        <p:nvSpPr>
          <p:cNvPr id="9" name="Content Placeholder 8"/>
          <p:cNvSpPr>
            <a:spLocks noGrp="1"/>
          </p:cNvSpPr>
          <p:nvPr>
            <p:ph idx="1"/>
          </p:nvPr>
        </p:nvSpPr>
        <p:spPr>
          <a:xfrm>
            <a:off x="457200" y="1600200"/>
            <a:ext cx="8458200" cy="4525963"/>
          </a:xfrm>
        </p:spPr>
        <p:txBody>
          <a:bodyPr>
            <a:normAutofit fontScale="92500" lnSpcReduction="20000"/>
          </a:bodyPr>
          <a:lstStyle/>
          <a:p>
            <a:r>
              <a:rPr lang="en-US" dirty="0" smtClean="0"/>
              <a:t>C has two storage classes: automatic and static</a:t>
            </a:r>
          </a:p>
          <a:p>
            <a:pPr lvl="1">
              <a:buClr>
                <a:schemeClr val="tx1"/>
              </a:buClr>
            </a:pPr>
            <a:r>
              <a:rPr lang="en-US" i="1" dirty="0" smtClean="0">
                <a:solidFill>
                  <a:srgbClr val="0000FF"/>
                </a:solidFill>
              </a:rPr>
              <a:t>Automatic</a:t>
            </a:r>
            <a:r>
              <a:rPr lang="en-US" dirty="0" smtClean="0">
                <a:solidFill>
                  <a:srgbClr val="0000FF"/>
                </a:solidFill>
              </a:rPr>
              <a:t> </a:t>
            </a:r>
            <a:r>
              <a:rPr lang="en-US" dirty="0" smtClean="0"/>
              <a:t>variables are local to function and discarded when function exits</a:t>
            </a:r>
          </a:p>
          <a:p>
            <a:pPr lvl="1">
              <a:buClr>
                <a:schemeClr val="tx1"/>
              </a:buClr>
            </a:pPr>
            <a:r>
              <a:rPr lang="en-US" i="1" dirty="0" smtClean="0">
                <a:solidFill>
                  <a:srgbClr val="0000FF"/>
                </a:solidFill>
              </a:rPr>
              <a:t>Static </a:t>
            </a:r>
            <a:r>
              <a:rPr lang="en-US" dirty="0" smtClean="0"/>
              <a:t>variables exist across exits from and entries to procedures</a:t>
            </a:r>
          </a:p>
          <a:p>
            <a:r>
              <a:rPr lang="en-US" dirty="0" smtClean="0"/>
              <a:t>Use stack for automatic (local) variables that don’t fit in registers</a:t>
            </a:r>
          </a:p>
          <a:p>
            <a:pPr>
              <a:buClr>
                <a:schemeClr val="tx1"/>
              </a:buClr>
            </a:pPr>
            <a:r>
              <a:rPr lang="en-US" i="1" dirty="0" smtClean="0">
                <a:solidFill>
                  <a:srgbClr val="0000FF"/>
                </a:solidFill>
              </a:rPr>
              <a:t>Procedure frame </a:t>
            </a:r>
            <a:r>
              <a:rPr lang="en-US" dirty="0" smtClean="0"/>
              <a:t>or</a:t>
            </a:r>
            <a:r>
              <a:rPr lang="en-US" b="1" dirty="0" smtClean="0"/>
              <a:t> </a:t>
            </a:r>
            <a:r>
              <a:rPr lang="en-US" i="1" dirty="0" smtClean="0">
                <a:solidFill>
                  <a:srgbClr val="0000FF"/>
                </a:solidFill>
              </a:rPr>
              <a:t>activation record</a:t>
            </a:r>
            <a:r>
              <a:rPr lang="en-US" b="1" dirty="0" smtClean="0"/>
              <a:t>: </a:t>
            </a:r>
            <a:r>
              <a:rPr lang="en-US" dirty="0" smtClean="0"/>
              <a:t>segment of stack with saved registers and local variables</a:t>
            </a:r>
          </a:p>
          <a:p>
            <a:r>
              <a:rPr lang="en-US" dirty="0" smtClean="0"/>
              <a:t>Some MIPS compilers use a </a:t>
            </a:r>
            <a:r>
              <a:rPr lang="en-US" dirty="0" smtClean="0">
                <a:solidFill>
                  <a:srgbClr val="000000"/>
                </a:solidFill>
              </a:rPr>
              <a:t>frame pointer </a:t>
            </a:r>
            <a:r>
              <a:rPr lang="en-US" dirty="0" smtClean="0"/>
              <a:t>(</a:t>
            </a:r>
            <a:r>
              <a:rPr lang="en-US" dirty="0" smtClean="0">
                <a:solidFill>
                  <a:srgbClr val="000000"/>
                </a:solidFill>
                <a:latin typeface="Courier New"/>
                <a:cs typeface="Courier New"/>
              </a:rPr>
              <a:t>$</a:t>
            </a:r>
            <a:r>
              <a:rPr lang="en-US" dirty="0" err="1" smtClean="0">
                <a:solidFill>
                  <a:srgbClr val="000000"/>
                </a:solidFill>
                <a:latin typeface="Courier New"/>
                <a:cs typeface="Courier New"/>
              </a:rPr>
              <a:t>fp</a:t>
            </a:r>
            <a:r>
              <a:rPr lang="en-US" dirty="0" smtClean="0"/>
              <a:t>) to point to first word of frame</a:t>
            </a:r>
          </a:p>
          <a:p>
            <a:pPr marL="0" indent="0">
              <a:buNone/>
            </a:pPr>
            <a:endParaRPr lang="en-US" dirty="0" smtClean="0"/>
          </a:p>
        </p:txBody>
      </p:sp>
      <p:sp>
        <p:nvSpPr>
          <p:cNvPr id="7" name="Slide Number Placeholder 6"/>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23351120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I-Format Instructions (4/4)</a:t>
            </a:r>
            <a:endParaRPr lang="en-US" dirty="0"/>
          </a:p>
        </p:txBody>
      </p:sp>
      <p:sp>
        <p:nvSpPr>
          <p:cNvPr id="2131971" name="Rectangle 3"/>
          <p:cNvSpPr>
            <a:spLocks noGrp="1" noChangeArrowheads="1"/>
          </p:cNvSpPr>
          <p:nvPr>
            <p:ph idx="1"/>
          </p:nvPr>
        </p:nvSpPr>
        <p:spPr>
          <a:xfrm>
            <a:off x="457200" y="1143000"/>
            <a:ext cx="7848600" cy="5100638"/>
          </a:xfrm>
        </p:spPr>
        <p:txBody>
          <a:bodyPr>
            <a:normAutofit lnSpcReduction="10000"/>
          </a:bodyPr>
          <a:lstStyle/>
          <a:p>
            <a:r>
              <a:rPr lang="en-US" dirty="0"/>
              <a:t>The Immediate Field:</a:t>
            </a:r>
          </a:p>
          <a:p>
            <a:pPr lvl="1"/>
            <a:r>
              <a:rPr lang="en-US" b="1" dirty="0" err="1">
                <a:latin typeface="Courier New" pitchFamily="-65" charset="0"/>
              </a:rPr>
              <a:t>addi</a:t>
            </a:r>
            <a:r>
              <a:rPr lang="en-US" b="1" dirty="0"/>
              <a:t>, </a:t>
            </a:r>
            <a:r>
              <a:rPr lang="en-US" b="1" dirty="0" err="1">
                <a:latin typeface="Courier New" pitchFamily="-65" charset="0"/>
              </a:rPr>
              <a:t>slti</a:t>
            </a:r>
            <a:r>
              <a:rPr lang="en-US" b="1" dirty="0"/>
              <a:t>, </a:t>
            </a:r>
            <a:r>
              <a:rPr lang="en-US" b="1" dirty="0" err="1">
                <a:latin typeface="Courier New" pitchFamily="-65" charset="0"/>
              </a:rPr>
              <a:t>sltiu</a:t>
            </a:r>
            <a:r>
              <a:rPr lang="en-US" dirty="0"/>
              <a:t>, the immediate is </a:t>
            </a:r>
            <a:r>
              <a:rPr lang="en-US" dirty="0">
                <a:solidFill>
                  <a:schemeClr val="accent2"/>
                </a:solidFill>
              </a:rPr>
              <a:t>sign-extended</a:t>
            </a:r>
            <a:r>
              <a:rPr lang="en-US" dirty="0"/>
              <a:t> to 32 bits.  Thus, it’s treated as a signed integer.</a:t>
            </a:r>
          </a:p>
          <a:p>
            <a:pPr lvl="1"/>
            <a:r>
              <a:rPr lang="en-US" dirty="0"/>
              <a:t>16 bits </a:t>
            </a:r>
            <a:r>
              <a:rPr lang="en-US" dirty="0" err="1">
                <a:sym typeface="Wingdings" pitchFamily="-65" charset="2"/>
              </a:rPr>
              <a:t></a:t>
            </a:r>
            <a:r>
              <a:rPr lang="en-US" dirty="0">
                <a:sym typeface="Wingdings" pitchFamily="-65" charset="2"/>
              </a:rPr>
              <a:t> can be used to represent immediate up to 2</a:t>
            </a:r>
            <a:r>
              <a:rPr lang="en-US" baseline="30000" dirty="0">
                <a:sym typeface="Wingdings" pitchFamily="-65" charset="2"/>
              </a:rPr>
              <a:t>16</a:t>
            </a:r>
            <a:r>
              <a:rPr lang="en-US" dirty="0">
                <a:sym typeface="Wingdings" pitchFamily="-65" charset="2"/>
              </a:rPr>
              <a:t> different values</a:t>
            </a:r>
          </a:p>
          <a:p>
            <a:pPr lvl="1"/>
            <a:r>
              <a:rPr lang="en-US" dirty="0">
                <a:sym typeface="Wingdings" pitchFamily="-65" charset="2"/>
              </a:rPr>
              <a:t>This is large enough to handle the offset in a typical </a:t>
            </a:r>
            <a:r>
              <a:rPr lang="en-US" b="1" dirty="0" err="1">
                <a:latin typeface="Courier New" pitchFamily="-65" charset="0"/>
                <a:sym typeface="Wingdings" pitchFamily="-65" charset="2"/>
              </a:rPr>
              <a:t>lw</a:t>
            </a:r>
            <a:r>
              <a:rPr lang="en-US" dirty="0">
                <a:sym typeface="Wingdings" pitchFamily="-65" charset="2"/>
              </a:rPr>
              <a:t> or </a:t>
            </a:r>
            <a:r>
              <a:rPr lang="en-US" b="1" dirty="0" err="1">
                <a:latin typeface="Courier New" pitchFamily="-65" charset="0"/>
                <a:sym typeface="Wingdings" pitchFamily="-65" charset="2"/>
              </a:rPr>
              <a:t>sw</a:t>
            </a:r>
            <a:r>
              <a:rPr lang="en-US" dirty="0">
                <a:sym typeface="Wingdings" pitchFamily="-65" charset="2"/>
              </a:rPr>
              <a:t>, plus a vast majority of </a:t>
            </a:r>
            <a:r>
              <a:rPr lang="en-US" dirty="0"/>
              <a:t>values that will be used in the </a:t>
            </a:r>
            <a:r>
              <a:rPr lang="en-US" b="1" dirty="0" err="1">
                <a:latin typeface="Courier New" pitchFamily="-65" charset="0"/>
              </a:rPr>
              <a:t>slti</a:t>
            </a:r>
            <a:r>
              <a:rPr lang="en-US" dirty="0"/>
              <a:t> instruction.</a:t>
            </a:r>
          </a:p>
          <a:p>
            <a:pPr lvl="1"/>
            <a:r>
              <a:rPr lang="en-US" dirty="0" smtClean="0"/>
              <a:t>Later, we’ll </a:t>
            </a:r>
            <a:r>
              <a:rPr lang="en-US" dirty="0"/>
              <a:t>see what to do when </a:t>
            </a:r>
            <a:r>
              <a:rPr lang="en-US" dirty="0" smtClean="0"/>
              <a:t>a value is </a:t>
            </a:r>
            <a:r>
              <a:rPr lang="en-US" dirty="0"/>
              <a:t>too </a:t>
            </a:r>
            <a:r>
              <a:rPr lang="en-US" dirty="0" smtClean="0"/>
              <a:t>big for 16 bits</a:t>
            </a:r>
            <a:endParaRPr lang="en-US" dirty="0"/>
          </a:p>
        </p:txBody>
      </p:sp>
    </p:spTree>
    <p:extLst>
      <p:ext uri="{BB962C8B-B14F-4D97-AF65-F5344CB8AC3E}">
        <p14:creationId xmlns:p14="http://schemas.microsoft.com/office/powerpoint/2010/main" val="39765653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I-Format Example (1/2)</a:t>
            </a:r>
            <a:endParaRPr lang="en-US" dirty="0"/>
          </a:p>
        </p:txBody>
      </p:sp>
      <p:sp>
        <p:nvSpPr>
          <p:cNvPr id="2134019" name="Rectangle 3"/>
          <p:cNvSpPr>
            <a:spLocks noGrp="1" noChangeArrowheads="1"/>
          </p:cNvSpPr>
          <p:nvPr>
            <p:ph idx="1"/>
          </p:nvPr>
        </p:nvSpPr>
        <p:spPr>
          <a:xfrm>
            <a:off x="457200" y="1143000"/>
            <a:ext cx="8305800" cy="3625850"/>
          </a:xfrm>
        </p:spPr>
        <p:txBody>
          <a:bodyPr>
            <a:normAutofit fontScale="92500" lnSpcReduction="10000"/>
          </a:bodyPr>
          <a:lstStyle/>
          <a:p>
            <a:r>
              <a:rPr lang="en-US" dirty="0"/>
              <a:t>MIPS Instruction:</a:t>
            </a:r>
          </a:p>
          <a:p>
            <a:pPr lvl="1">
              <a:buFontTx/>
              <a:buNone/>
            </a:pPr>
            <a:r>
              <a:rPr lang="en-US" b="1" dirty="0" err="1">
                <a:latin typeface="Courier New" pitchFamily="-65" charset="0"/>
              </a:rPr>
              <a:t>addi</a:t>
            </a:r>
            <a:r>
              <a:rPr lang="en-US" b="1" dirty="0">
                <a:latin typeface="Courier New" pitchFamily="-65" charset="0"/>
              </a:rPr>
              <a:t>   $21,$22,-50</a:t>
            </a:r>
            <a:endParaRPr lang="en-US" b="1" dirty="0"/>
          </a:p>
          <a:p>
            <a:pPr lvl="1">
              <a:buFontTx/>
              <a:buNone/>
            </a:pPr>
            <a:endParaRPr lang="en-US" dirty="0"/>
          </a:p>
          <a:p>
            <a:pPr lvl="1">
              <a:buFontTx/>
              <a:buNone/>
            </a:pPr>
            <a:r>
              <a:rPr lang="en-US" b="1" dirty="0" err="1">
                <a:latin typeface="Courier New" pitchFamily="-65" charset="0"/>
              </a:rPr>
              <a:t>opcode</a:t>
            </a:r>
            <a:r>
              <a:rPr lang="en-US" dirty="0"/>
              <a:t> = 8 (look up in table in book)</a:t>
            </a:r>
          </a:p>
          <a:p>
            <a:pPr lvl="1">
              <a:buFontTx/>
              <a:buNone/>
            </a:pPr>
            <a:r>
              <a:rPr lang="en-US" b="1" dirty="0" err="1">
                <a:latin typeface="Courier New" pitchFamily="-65" charset="0"/>
              </a:rPr>
              <a:t>rs</a:t>
            </a:r>
            <a:r>
              <a:rPr lang="en-US" dirty="0"/>
              <a:t> = 22 (register containing operand)</a:t>
            </a:r>
          </a:p>
          <a:p>
            <a:pPr lvl="1">
              <a:buFontTx/>
              <a:buNone/>
            </a:pPr>
            <a:r>
              <a:rPr lang="en-US" b="1" dirty="0" err="1">
                <a:latin typeface="Courier New" pitchFamily="-65" charset="0"/>
              </a:rPr>
              <a:t>rt</a:t>
            </a:r>
            <a:r>
              <a:rPr lang="en-US" dirty="0"/>
              <a:t> = 21 (target register)</a:t>
            </a:r>
          </a:p>
          <a:p>
            <a:pPr lvl="1">
              <a:buFontTx/>
              <a:buNone/>
            </a:pPr>
            <a:r>
              <a:rPr lang="en-US" b="1" dirty="0">
                <a:latin typeface="Courier New" pitchFamily="-65" charset="0"/>
              </a:rPr>
              <a:t>immediate</a:t>
            </a:r>
            <a:r>
              <a:rPr lang="en-US" dirty="0"/>
              <a:t> = -50 (by default, this is </a:t>
            </a:r>
            <a:r>
              <a:rPr lang="en-US" dirty="0" smtClean="0"/>
              <a:t>decimal in assembly code)</a:t>
            </a:r>
            <a:endParaRPr lang="en-US" dirty="0"/>
          </a:p>
        </p:txBody>
      </p:sp>
    </p:spTree>
    <p:extLst>
      <p:ext uri="{BB962C8B-B14F-4D97-AF65-F5344CB8AC3E}">
        <p14:creationId xmlns:p14="http://schemas.microsoft.com/office/powerpoint/2010/main" val="29747914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p:txBody>
          <a:bodyPr/>
          <a:lstStyle/>
          <a:p>
            <a:r>
              <a:rPr lang="en-US" dirty="0" smtClean="0"/>
              <a:t>I-Format Example (2/2)</a:t>
            </a:r>
            <a:endParaRPr lang="en-US" dirty="0"/>
          </a:p>
        </p:txBody>
      </p:sp>
      <p:sp>
        <p:nvSpPr>
          <p:cNvPr id="2136067" name="Rectangle 3"/>
          <p:cNvSpPr>
            <a:spLocks noGrp="1" noChangeArrowheads="1"/>
          </p:cNvSpPr>
          <p:nvPr>
            <p:ph idx="1"/>
          </p:nvPr>
        </p:nvSpPr>
        <p:spPr>
          <a:xfrm>
            <a:off x="457200" y="1143000"/>
            <a:ext cx="7848600" cy="950913"/>
          </a:xfrm>
        </p:spPr>
        <p:txBody>
          <a:bodyPr>
            <a:normAutofit fontScale="92500" lnSpcReduction="10000"/>
          </a:bodyPr>
          <a:lstStyle/>
          <a:p>
            <a:r>
              <a:rPr lang="en-US" dirty="0"/>
              <a:t>MIPS Instruction:</a:t>
            </a:r>
          </a:p>
          <a:p>
            <a:pPr lvl="1">
              <a:buFontTx/>
              <a:buNone/>
            </a:pPr>
            <a:r>
              <a:rPr lang="en-US" b="1" dirty="0" err="1">
                <a:latin typeface="Courier New" pitchFamily="-65" charset="0"/>
              </a:rPr>
              <a:t>addi</a:t>
            </a:r>
            <a:r>
              <a:rPr lang="en-US" b="1" dirty="0">
                <a:latin typeface="Courier New" pitchFamily="-65" charset="0"/>
              </a:rPr>
              <a:t>   $21,$22,-50</a:t>
            </a:r>
            <a:endParaRPr lang="en-US" b="1" dirty="0"/>
          </a:p>
        </p:txBody>
      </p:sp>
      <p:grpSp>
        <p:nvGrpSpPr>
          <p:cNvPr id="2" name="Group 4"/>
          <p:cNvGrpSpPr>
            <a:grpSpLocks/>
          </p:cNvGrpSpPr>
          <p:nvPr/>
        </p:nvGrpSpPr>
        <p:grpSpPr bwMode="auto">
          <a:xfrm>
            <a:off x="609600" y="3276600"/>
            <a:ext cx="8153400" cy="976313"/>
            <a:chOff x="432" y="3120"/>
            <a:chExt cx="5136" cy="615"/>
          </a:xfrm>
        </p:grpSpPr>
        <p:grpSp>
          <p:nvGrpSpPr>
            <p:cNvPr id="3" name="Group 5"/>
            <p:cNvGrpSpPr>
              <a:grpSpLocks/>
            </p:cNvGrpSpPr>
            <p:nvPr/>
          </p:nvGrpSpPr>
          <p:grpSpPr bwMode="auto">
            <a:xfrm>
              <a:off x="835" y="3120"/>
              <a:ext cx="4311" cy="327"/>
              <a:chOff x="623" y="2496"/>
              <a:chExt cx="4311" cy="327"/>
            </a:xfrm>
          </p:grpSpPr>
          <p:sp>
            <p:nvSpPr>
              <p:cNvPr id="2136070" name="Text Box 6"/>
              <p:cNvSpPr txBox="1">
                <a:spLocks noChangeArrowheads="1"/>
              </p:cNvSpPr>
              <p:nvPr/>
            </p:nvSpPr>
            <p:spPr bwMode="auto">
              <a:xfrm>
                <a:off x="623" y="2496"/>
                <a:ext cx="250"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8</a:t>
                </a:r>
                <a:endParaRPr lang="en-US" sz="2000"/>
              </a:p>
            </p:txBody>
          </p:sp>
          <p:sp>
            <p:nvSpPr>
              <p:cNvPr id="2136071" name="Text Box 7"/>
              <p:cNvSpPr txBox="1">
                <a:spLocks noChangeArrowheads="1"/>
              </p:cNvSpPr>
              <p:nvPr/>
            </p:nvSpPr>
            <p:spPr bwMode="auto">
              <a:xfrm>
                <a:off x="1421"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22</a:t>
                </a:r>
                <a:endParaRPr lang="en-US" sz="2000"/>
              </a:p>
            </p:txBody>
          </p:sp>
          <p:sp>
            <p:nvSpPr>
              <p:cNvPr id="2136072" name="Text Box 8"/>
              <p:cNvSpPr txBox="1">
                <a:spLocks noChangeArrowheads="1"/>
              </p:cNvSpPr>
              <p:nvPr/>
            </p:nvSpPr>
            <p:spPr bwMode="auto">
              <a:xfrm>
                <a:off x="2220" y="2496"/>
                <a:ext cx="385"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21</a:t>
                </a:r>
                <a:endParaRPr lang="en-US" sz="2000"/>
              </a:p>
            </p:txBody>
          </p:sp>
          <p:sp>
            <p:nvSpPr>
              <p:cNvPr id="2136073" name="Text Box 9"/>
              <p:cNvSpPr txBox="1">
                <a:spLocks noChangeArrowheads="1"/>
              </p:cNvSpPr>
              <p:nvPr/>
            </p:nvSpPr>
            <p:spPr bwMode="auto">
              <a:xfrm>
                <a:off x="3153" y="2546"/>
                <a:ext cx="116" cy="250"/>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36074" name="Text Box 10"/>
              <p:cNvSpPr txBox="1">
                <a:spLocks noChangeArrowheads="1"/>
              </p:cNvSpPr>
              <p:nvPr/>
            </p:nvSpPr>
            <p:spPr bwMode="auto">
              <a:xfrm>
                <a:off x="4818" y="2546"/>
                <a:ext cx="116" cy="250"/>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36075" name="Text Box 11"/>
              <p:cNvSpPr txBox="1">
                <a:spLocks noChangeArrowheads="1"/>
              </p:cNvSpPr>
              <p:nvPr/>
            </p:nvSpPr>
            <p:spPr bwMode="auto">
              <a:xfrm>
                <a:off x="3750" y="2496"/>
                <a:ext cx="519"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-50</a:t>
                </a:r>
                <a:endParaRPr lang="en-US" sz="2000"/>
              </a:p>
            </p:txBody>
          </p:sp>
        </p:grpSp>
        <p:sp>
          <p:nvSpPr>
            <p:cNvPr id="2136076" name="Rectangle 12"/>
            <p:cNvSpPr>
              <a:spLocks noChangeArrowheads="1"/>
            </p:cNvSpPr>
            <p:nvPr/>
          </p:nvSpPr>
          <p:spPr bwMode="auto">
            <a:xfrm>
              <a:off x="432" y="3120"/>
              <a:ext cx="5136" cy="288"/>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36077" name="Line 13"/>
            <p:cNvSpPr>
              <a:spLocks noChangeShapeType="1"/>
            </p:cNvSpPr>
            <p:nvPr/>
          </p:nvSpPr>
          <p:spPr bwMode="auto">
            <a:xfrm>
              <a:off x="1392"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6078" name="Line 14"/>
            <p:cNvSpPr>
              <a:spLocks noChangeShapeType="1"/>
            </p:cNvSpPr>
            <p:nvPr/>
          </p:nvSpPr>
          <p:spPr bwMode="auto">
            <a:xfrm>
              <a:off x="2208"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6079" name="Line 15"/>
            <p:cNvSpPr>
              <a:spLocks noChangeShapeType="1"/>
            </p:cNvSpPr>
            <p:nvPr/>
          </p:nvSpPr>
          <p:spPr bwMode="auto">
            <a:xfrm>
              <a:off x="2976"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6080" name="Text Box 16"/>
            <p:cNvSpPr txBox="1">
              <a:spLocks noChangeArrowheads="1"/>
            </p:cNvSpPr>
            <p:nvPr/>
          </p:nvSpPr>
          <p:spPr bwMode="auto">
            <a:xfrm>
              <a:off x="528"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6081" name="Text Box 17"/>
            <p:cNvSpPr txBox="1">
              <a:spLocks noChangeArrowheads="1"/>
            </p:cNvSpPr>
            <p:nvPr/>
          </p:nvSpPr>
          <p:spPr bwMode="auto">
            <a:xfrm>
              <a:off x="1440"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6082" name="Text Box 18"/>
            <p:cNvSpPr txBox="1">
              <a:spLocks noChangeArrowheads="1"/>
            </p:cNvSpPr>
            <p:nvPr/>
          </p:nvSpPr>
          <p:spPr bwMode="auto">
            <a:xfrm>
              <a:off x="2208"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6083" name="Text Box 19"/>
            <p:cNvSpPr txBox="1">
              <a:spLocks noChangeArrowheads="1"/>
            </p:cNvSpPr>
            <p:nvPr/>
          </p:nvSpPr>
          <p:spPr bwMode="auto">
            <a:xfrm>
              <a:off x="3840"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grpSp>
      <p:grpSp>
        <p:nvGrpSpPr>
          <p:cNvPr id="4" name="Group 20"/>
          <p:cNvGrpSpPr>
            <a:grpSpLocks/>
          </p:cNvGrpSpPr>
          <p:nvPr/>
        </p:nvGrpSpPr>
        <p:grpSpPr bwMode="auto">
          <a:xfrm>
            <a:off x="609600" y="4343400"/>
            <a:ext cx="8153400" cy="976313"/>
            <a:chOff x="432" y="3120"/>
            <a:chExt cx="5136" cy="615"/>
          </a:xfrm>
        </p:grpSpPr>
        <p:grpSp>
          <p:nvGrpSpPr>
            <p:cNvPr id="5" name="Group 21"/>
            <p:cNvGrpSpPr>
              <a:grpSpLocks/>
            </p:cNvGrpSpPr>
            <p:nvPr/>
          </p:nvGrpSpPr>
          <p:grpSpPr bwMode="auto">
            <a:xfrm>
              <a:off x="499" y="3120"/>
              <a:ext cx="4857" cy="327"/>
              <a:chOff x="287" y="2496"/>
              <a:chExt cx="4857" cy="327"/>
            </a:xfrm>
          </p:grpSpPr>
          <p:sp>
            <p:nvSpPr>
              <p:cNvPr id="2136086" name="Text Box 22"/>
              <p:cNvSpPr txBox="1">
                <a:spLocks noChangeArrowheads="1"/>
              </p:cNvSpPr>
              <p:nvPr/>
            </p:nvSpPr>
            <p:spPr bwMode="auto">
              <a:xfrm>
                <a:off x="287" y="2496"/>
                <a:ext cx="923"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001000</a:t>
                </a:r>
                <a:endParaRPr lang="en-US" sz="2000"/>
              </a:p>
            </p:txBody>
          </p:sp>
          <p:sp>
            <p:nvSpPr>
              <p:cNvPr id="2136087" name="Text Box 23"/>
              <p:cNvSpPr txBox="1">
                <a:spLocks noChangeArrowheads="1"/>
              </p:cNvSpPr>
              <p:nvPr/>
            </p:nvSpPr>
            <p:spPr bwMode="auto">
              <a:xfrm>
                <a:off x="1219" y="2496"/>
                <a:ext cx="788"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10110</a:t>
                </a:r>
                <a:endParaRPr lang="en-US" sz="2000"/>
              </a:p>
            </p:txBody>
          </p:sp>
          <p:sp>
            <p:nvSpPr>
              <p:cNvPr id="2136088" name="Text Box 24"/>
              <p:cNvSpPr txBox="1">
                <a:spLocks noChangeArrowheads="1"/>
              </p:cNvSpPr>
              <p:nvPr/>
            </p:nvSpPr>
            <p:spPr bwMode="auto">
              <a:xfrm>
                <a:off x="2018" y="2496"/>
                <a:ext cx="788"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10101</a:t>
                </a:r>
                <a:endParaRPr lang="en-US" sz="2000"/>
              </a:p>
            </p:txBody>
          </p:sp>
          <p:sp>
            <p:nvSpPr>
              <p:cNvPr id="2136089" name="Text Box 25"/>
              <p:cNvSpPr txBox="1">
                <a:spLocks noChangeArrowheads="1"/>
              </p:cNvSpPr>
              <p:nvPr/>
            </p:nvSpPr>
            <p:spPr bwMode="auto">
              <a:xfrm>
                <a:off x="3153" y="2546"/>
                <a:ext cx="116" cy="250"/>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36090" name="Text Box 26"/>
              <p:cNvSpPr txBox="1">
                <a:spLocks noChangeArrowheads="1"/>
              </p:cNvSpPr>
              <p:nvPr/>
            </p:nvSpPr>
            <p:spPr bwMode="auto">
              <a:xfrm>
                <a:off x="4818" y="2546"/>
                <a:ext cx="116" cy="250"/>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36091" name="Text Box 27"/>
              <p:cNvSpPr txBox="1">
                <a:spLocks noChangeArrowheads="1"/>
              </p:cNvSpPr>
              <p:nvPr/>
            </p:nvSpPr>
            <p:spPr bwMode="auto">
              <a:xfrm>
                <a:off x="2877" y="2496"/>
                <a:ext cx="2267" cy="327"/>
              </a:xfrm>
              <a:prstGeom prst="rect">
                <a:avLst/>
              </a:prstGeom>
              <a:noFill/>
              <a:ln w="12700">
                <a:noFill/>
                <a:miter lim="800000"/>
                <a:headEnd/>
                <a:tailEnd/>
              </a:ln>
              <a:effectLst/>
            </p:spPr>
            <p:txBody>
              <a:bodyPr wrap="none">
                <a:prstTxWarp prst="textNoShape">
                  <a:avLst/>
                </a:prstTxWarp>
                <a:spAutoFit/>
              </a:bodyPr>
              <a:lstStyle/>
              <a:p>
                <a:pPr algn="ctr"/>
                <a:r>
                  <a:rPr lang="en-US" sz="2800" b="1">
                    <a:solidFill>
                      <a:schemeClr val="tx1"/>
                    </a:solidFill>
                    <a:latin typeface="Courier New" pitchFamily="-65" charset="0"/>
                  </a:rPr>
                  <a:t>1111111111001110</a:t>
                </a:r>
                <a:endParaRPr lang="en-US" sz="2000"/>
              </a:p>
            </p:txBody>
          </p:sp>
        </p:grpSp>
        <p:sp>
          <p:nvSpPr>
            <p:cNvPr id="2136092" name="Rectangle 28"/>
            <p:cNvSpPr>
              <a:spLocks noChangeArrowheads="1"/>
            </p:cNvSpPr>
            <p:nvPr/>
          </p:nvSpPr>
          <p:spPr bwMode="auto">
            <a:xfrm>
              <a:off x="432" y="3120"/>
              <a:ext cx="5136" cy="288"/>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36093" name="Line 29"/>
            <p:cNvSpPr>
              <a:spLocks noChangeShapeType="1"/>
            </p:cNvSpPr>
            <p:nvPr/>
          </p:nvSpPr>
          <p:spPr bwMode="auto">
            <a:xfrm>
              <a:off x="1392"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6094" name="Line 30"/>
            <p:cNvSpPr>
              <a:spLocks noChangeShapeType="1"/>
            </p:cNvSpPr>
            <p:nvPr/>
          </p:nvSpPr>
          <p:spPr bwMode="auto">
            <a:xfrm>
              <a:off x="2208"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6095" name="Line 31"/>
            <p:cNvSpPr>
              <a:spLocks noChangeShapeType="1"/>
            </p:cNvSpPr>
            <p:nvPr/>
          </p:nvSpPr>
          <p:spPr bwMode="auto">
            <a:xfrm>
              <a:off x="2976" y="3120"/>
              <a:ext cx="0" cy="288"/>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6096" name="Text Box 32"/>
            <p:cNvSpPr txBox="1">
              <a:spLocks noChangeArrowheads="1"/>
            </p:cNvSpPr>
            <p:nvPr/>
          </p:nvSpPr>
          <p:spPr bwMode="auto">
            <a:xfrm>
              <a:off x="528"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6097" name="Text Box 33"/>
            <p:cNvSpPr txBox="1">
              <a:spLocks noChangeArrowheads="1"/>
            </p:cNvSpPr>
            <p:nvPr/>
          </p:nvSpPr>
          <p:spPr bwMode="auto">
            <a:xfrm>
              <a:off x="1440"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6098" name="Text Box 34"/>
            <p:cNvSpPr txBox="1">
              <a:spLocks noChangeArrowheads="1"/>
            </p:cNvSpPr>
            <p:nvPr/>
          </p:nvSpPr>
          <p:spPr bwMode="auto">
            <a:xfrm>
              <a:off x="2208"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6099" name="Text Box 35"/>
            <p:cNvSpPr txBox="1">
              <a:spLocks noChangeArrowheads="1"/>
            </p:cNvSpPr>
            <p:nvPr/>
          </p:nvSpPr>
          <p:spPr bwMode="auto">
            <a:xfrm>
              <a:off x="3840" y="3408"/>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grpSp>
      <p:sp>
        <p:nvSpPr>
          <p:cNvPr id="2136100" name="Rectangle 36"/>
          <p:cNvSpPr>
            <a:spLocks noChangeArrowheads="1"/>
          </p:cNvSpPr>
          <p:nvPr/>
        </p:nvSpPr>
        <p:spPr bwMode="auto">
          <a:xfrm>
            <a:off x="685800" y="2743200"/>
            <a:ext cx="7848600" cy="428322"/>
          </a:xfrm>
          <a:prstGeom prst="rect">
            <a:avLst/>
          </a:prstGeom>
          <a:noFill/>
          <a:ln w="12700">
            <a:noFill/>
            <a:miter lim="800000"/>
            <a:headEnd/>
            <a:tailEnd/>
          </a:ln>
          <a:effectLst/>
        </p:spPr>
        <p:txBody>
          <a:bodyPr lIns="63500" tIns="25400" rIns="63500" bIns="25400">
            <a:prstTxWarp prst="textNoShape">
              <a:avLst/>
            </a:prstTxWarp>
            <a:spAutoFit/>
          </a:bodyPr>
          <a:lstStyle/>
          <a:p>
            <a:pPr marL="685800" lvl="1" indent="-190500">
              <a:lnSpc>
                <a:spcPct val="85000"/>
              </a:lnSpc>
              <a:spcBef>
                <a:spcPct val="40000"/>
              </a:spcBef>
              <a:buSzPct val="100000"/>
            </a:pPr>
            <a:r>
              <a:rPr lang="en-US" sz="2800" b="1" dirty="0">
                <a:latin typeface="18 VAG Rounded Thin   55390"/>
                <a:ea typeface="ＭＳ Ｐゴシック" pitchFamily="-65" charset="-128"/>
                <a:cs typeface="Corbel"/>
              </a:rPr>
              <a:t>Decimal/field representation:</a:t>
            </a:r>
          </a:p>
        </p:txBody>
      </p:sp>
      <p:sp>
        <p:nvSpPr>
          <p:cNvPr id="2136101" name="Rectangle 37"/>
          <p:cNvSpPr>
            <a:spLocks noChangeArrowheads="1"/>
          </p:cNvSpPr>
          <p:nvPr/>
        </p:nvSpPr>
        <p:spPr bwMode="auto">
          <a:xfrm>
            <a:off x="685800" y="3852863"/>
            <a:ext cx="7848600" cy="428322"/>
          </a:xfrm>
          <a:prstGeom prst="rect">
            <a:avLst/>
          </a:prstGeom>
          <a:noFill/>
          <a:ln w="12700">
            <a:noFill/>
            <a:miter lim="800000"/>
            <a:headEnd/>
            <a:tailEnd/>
          </a:ln>
          <a:effectLst/>
        </p:spPr>
        <p:txBody>
          <a:bodyPr lIns="63500" tIns="25400" rIns="63500" bIns="25400">
            <a:prstTxWarp prst="textNoShape">
              <a:avLst/>
            </a:prstTxWarp>
            <a:spAutoFit/>
          </a:bodyPr>
          <a:lstStyle/>
          <a:p>
            <a:pPr marL="685800" lvl="1" indent="-190500">
              <a:lnSpc>
                <a:spcPct val="85000"/>
              </a:lnSpc>
              <a:spcBef>
                <a:spcPct val="40000"/>
              </a:spcBef>
              <a:buSzPct val="100000"/>
            </a:pPr>
            <a:r>
              <a:rPr lang="en-US" sz="2800" b="1">
                <a:solidFill>
                  <a:srgbClr val="000000"/>
                </a:solidFill>
                <a:latin typeface="18 VAG Rounded Thin   55390"/>
                <a:ea typeface="ＭＳ Ｐゴシック" pitchFamily="-65" charset="-128"/>
                <a:cs typeface="Corbel"/>
              </a:rPr>
              <a:t>Binary/field representation:</a:t>
            </a:r>
          </a:p>
        </p:txBody>
      </p:sp>
      <p:sp>
        <p:nvSpPr>
          <p:cNvPr id="2136102" name="Rectangle 38"/>
          <p:cNvSpPr>
            <a:spLocks noChangeArrowheads="1"/>
          </p:cNvSpPr>
          <p:nvPr/>
        </p:nvSpPr>
        <p:spPr bwMode="auto">
          <a:xfrm>
            <a:off x="685800" y="4953000"/>
            <a:ext cx="7848600" cy="374461"/>
          </a:xfrm>
          <a:prstGeom prst="rect">
            <a:avLst/>
          </a:prstGeom>
          <a:noFill/>
          <a:ln w="12700">
            <a:noFill/>
            <a:miter lim="800000"/>
            <a:headEnd/>
            <a:tailEnd/>
          </a:ln>
          <a:effectLst/>
        </p:spPr>
        <p:txBody>
          <a:bodyPr lIns="63500" tIns="25400" rIns="63500" bIns="25400">
            <a:prstTxWarp prst="textNoShape">
              <a:avLst/>
            </a:prstTxWarp>
            <a:spAutoFit/>
          </a:bodyPr>
          <a:lstStyle/>
          <a:p>
            <a:pPr marL="685800" lvl="1" indent="-190500">
              <a:lnSpc>
                <a:spcPct val="85000"/>
              </a:lnSpc>
              <a:spcBef>
                <a:spcPct val="40000"/>
              </a:spcBef>
              <a:buSzPct val="100000"/>
            </a:pPr>
            <a:r>
              <a:rPr lang="en-US" sz="2400" b="1" dirty="0">
                <a:solidFill>
                  <a:srgbClr val="000000"/>
                </a:solidFill>
                <a:latin typeface="18 VAG Rounded Thin   55390"/>
                <a:ea typeface="ＭＳ Ｐゴシック" pitchFamily="-65" charset="-128"/>
                <a:cs typeface="Corbel"/>
              </a:rPr>
              <a:t>hexadecimal representation:  </a:t>
            </a:r>
            <a:r>
              <a:rPr lang="en-US" sz="2400" b="1" dirty="0">
                <a:solidFill>
                  <a:srgbClr val="000000"/>
                </a:solidFill>
                <a:latin typeface="Courier New"/>
                <a:ea typeface="ＭＳ Ｐゴシック" pitchFamily="-65" charset="-128"/>
                <a:cs typeface="Courier New"/>
              </a:rPr>
              <a:t>22D5 </a:t>
            </a:r>
            <a:r>
              <a:rPr lang="en-US" sz="2400" b="1" dirty="0" err="1">
                <a:solidFill>
                  <a:srgbClr val="000000"/>
                </a:solidFill>
                <a:latin typeface="Courier New"/>
                <a:ea typeface="ＭＳ Ｐゴシック" pitchFamily="-65" charset="-128"/>
                <a:cs typeface="Courier New"/>
              </a:rPr>
              <a:t>FFCE</a:t>
            </a:r>
            <a:r>
              <a:rPr lang="en-US" sz="2400" b="1" baseline="-25000" dirty="0" err="1">
                <a:solidFill>
                  <a:srgbClr val="000000"/>
                </a:solidFill>
                <a:latin typeface="18 VAG Rounded Thin   55390"/>
                <a:ea typeface="ＭＳ Ｐゴシック" pitchFamily="-65" charset="-128"/>
                <a:cs typeface="Corbel"/>
              </a:rPr>
              <a:t>hex</a:t>
            </a:r>
            <a:endParaRPr lang="en-US" sz="2400" b="1" baseline="-25000" dirty="0">
              <a:solidFill>
                <a:srgbClr val="000000"/>
              </a:solidFill>
              <a:latin typeface="18 VAG Rounded Thin   55390"/>
              <a:ea typeface="ＭＳ Ｐゴシック" pitchFamily="-65" charset="-128"/>
              <a:cs typeface="Corbel"/>
            </a:endParaRPr>
          </a:p>
        </p:txBody>
      </p:sp>
      <p:sp>
        <p:nvSpPr>
          <p:cNvPr id="2136103" name="Rectangle 39"/>
          <p:cNvSpPr>
            <a:spLocks noChangeArrowheads="1"/>
          </p:cNvSpPr>
          <p:nvPr/>
        </p:nvSpPr>
        <p:spPr bwMode="auto">
          <a:xfrm>
            <a:off x="685800" y="5410200"/>
            <a:ext cx="8458200" cy="374461"/>
          </a:xfrm>
          <a:prstGeom prst="rect">
            <a:avLst/>
          </a:prstGeom>
          <a:noFill/>
          <a:ln w="12700">
            <a:noFill/>
            <a:miter lim="800000"/>
            <a:headEnd/>
            <a:tailEnd/>
          </a:ln>
          <a:effectLst/>
        </p:spPr>
        <p:txBody>
          <a:bodyPr lIns="63500" tIns="25400" rIns="63500" bIns="25400">
            <a:prstTxWarp prst="textNoShape">
              <a:avLst/>
            </a:prstTxWarp>
            <a:spAutoFit/>
          </a:bodyPr>
          <a:lstStyle/>
          <a:p>
            <a:pPr marL="685800" lvl="1" indent="-190500">
              <a:lnSpc>
                <a:spcPct val="85000"/>
              </a:lnSpc>
              <a:spcBef>
                <a:spcPct val="40000"/>
              </a:spcBef>
              <a:buSzPct val="100000"/>
            </a:pPr>
            <a:r>
              <a:rPr lang="en-US" sz="2400" b="1" dirty="0">
                <a:solidFill>
                  <a:srgbClr val="000000"/>
                </a:solidFill>
                <a:latin typeface="18 VAG Rounded Thin   55390"/>
                <a:ea typeface="ＭＳ Ｐゴシック" pitchFamily="-65" charset="-128"/>
                <a:cs typeface="Corbel"/>
              </a:rPr>
              <a:t>decimal representation: </a:t>
            </a:r>
            <a:r>
              <a:rPr lang="en-US" sz="2400" b="1" dirty="0" smtClean="0">
                <a:solidFill>
                  <a:srgbClr val="000000"/>
                </a:solidFill>
                <a:latin typeface="18 VAG Rounded Thin   55390"/>
                <a:ea typeface="ＭＳ Ｐゴシック" pitchFamily="-65" charset="-128"/>
                <a:cs typeface="Corbel"/>
              </a:rPr>
              <a:t>	   </a:t>
            </a:r>
            <a:r>
              <a:rPr lang="en-US" sz="2400" b="1" dirty="0" smtClean="0">
                <a:solidFill>
                  <a:srgbClr val="000000"/>
                </a:solidFill>
                <a:latin typeface="Courier New"/>
                <a:ea typeface="ＭＳ Ｐゴシック" pitchFamily="-65" charset="-128"/>
                <a:cs typeface="Courier New"/>
              </a:rPr>
              <a:t>584,449,998</a:t>
            </a:r>
            <a:r>
              <a:rPr lang="en-US" sz="2400" b="1" baseline="-25000" dirty="0" smtClean="0">
                <a:solidFill>
                  <a:srgbClr val="000000"/>
                </a:solidFill>
                <a:latin typeface="18 VAG Rounded Thin   55390"/>
                <a:ea typeface="ＭＳ Ｐゴシック" pitchFamily="-65" charset="-128"/>
                <a:cs typeface="Corbel"/>
              </a:rPr>
              <a:t>ten</a:t>
            </a:r>
            <a:endParaRPr lang="en-US" sz="2400" b="1" baseline="-25000" dirty="0">
              <a:solidFill>
                <a:srgbClr val="000000"/>
              </a:solidFill>
              <a:latin typeface="18 VAG Rounded Thin   55390"/>
              <a:ea typeface="ＭＳ Ｐゴシック" pitchFamily="-65" charset="-128"/>
              <a:cs typeface="Corbel"/>
            </a:endParaRPr>
          </a:p>
        </p:txBody>
      </p:sp>
    </p:spTree>
    <p:extLst>
      <p:ext uri="{BB962C8B-B14F-4D97-AF65-F5344CB8AC3E}">
        <p14:creationId xmlns:p14="http://schemas.microsoft.com/office/powerpoint/2010/main" val="18006688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p:cNvSpPr>
            <a:spLocks noGrp="1"/>
          </p:cNvSpPr>
          <p:nvPr>
            <p:ph type="title"/>
          </p:nvPr>
        </p:nvSpPr>
        <p:spPr>
          <a:xfrm>
            <a:off x="609600" y="152400"/>
            <a:ext cx="8229600" cy="1143000"/>
          </a:xfrm>
        </p:spPr>
        <p:txBody>
          <a:bodyPr/>
          <a:lstStyle/>
          <a:p>
            <a:r>
              <a:rPr lang="en-US" dirty="0" smtClean="0"/>
              <a:t>Clicker/Peer Instruction</a:t>
            </a:r>
            <a:endParaRPr lang="en-US" dirty="0"/>
          </a:p>
        </p:txBody>
      </p:sp>
      <p:sp>
        <p:nvSpPr>
          <p:cNvPr id="2138115" name="Rectangle 3"/>
          <p:cNvSpPr>
            <a:spLocks noGrp="1" noChangeArrowheads="1"/>
          </p:cNvSpPr>
          <p:nvPr>
            <p:ph idx="1"/>
          </p:nvPr>
        </p:nvSpPr>
        <p:spPr>
          <a:xfrm>
            <a:off x="457200" y="1143000"/>
            <a:ext cx="8382000" cy="5897562"/>
          </a:xfrm>
        </p:spPr>
        <p:txBody>
          <a:bodyPr/>
          <a:lstStyle/>
          <a:p>
            <a:pPr>
              <a:lnSpc>
                <a:spcPct val="65000"/>
              </a:lnSpc>
              <a:buFont typeface="Times" pitchFamily="-65" charset="0"/>
              <a:buNone/>
            </a:pPr>
            <a:r>
              <a:rPr lang="en-US" sz="2400" dirty="0" smtClean="0">
                <a:ea typeface="Times New Roman" pitchFamily="-65" charset="0"/>
                <a:cs typeface="Times New Roman" pitchFamily="-65" charset="0"/>
              </a:rPr>
              <a:t> </a:t>
            </a:r>
            <a:r>
              <a:rPr lang="en-US" sz="2400" dirty="0">
                <a:ea typeface="Times New Roman" pitchFamily="-65" charset="0"/>
                <a:cs typeface="Times New Roman" pitchFamily="-65" charset="0"/>
              </a:rPr>
              <a:t>Which instruction has same representation as </a:t>
            </a:r>
            <a:r>
              <a:rPr lang="en-US" sz="2400" dirty="0" smtClean="0">
                <a:ea typeface="Times New Roman" pitchFamily="-65" charset="0"/>
                <a:cs typeface="Times New Roman" pitchFamily="-65" charset="0"/>
              </a:rPr>
              <a:t>integer 35</a:t>
            </a:r>
            <a:r>
              <a:rPr lang="en-US" sz="2400" baseline="-25000" dirty="0" smtClean="0">
                <a:ea typeface="Times New Roman" pitchFamily="-65" charset="0"/>
                <a:cs typeface="Times New Roman" pitchFamily="-65" charset="0"/>
              </a:rPr>
              <a:t>ten</a:t>
            </a:r>
            <a:r>
              <a:rPr lang="en-US" sz="2400" dirty="0">
                <a:ea typeface="Times New Roman" pitchFamily="-65" charset="0"/>
                <a:cs typeface="Times New Roman" pitchFamily="-65" charset="0"/>
              </a:rPr>
              <a:t>?</a:t>
            </a:r>
          </a:p>
          <a:p>
            <a:pPr lvl="1">
              <a:lnSpc>
                <a:spcPct val="75000"/>
              </a:lnSpc>
              <a:spcAft>
                <a:spcPts val="600"/>
              </a:spcAft>
              <a:buFontTx/>
              <a:buNone/>
            </a:pPr>
            <a:r>
              <a:rPr lang="en-US" sz="2400" dirty="0">
                <a:ea typeface="Times New Roman" pitchFamily="-65" charset="0"/>
                <a:cs typeface="Times New Roman" pitchFamily="-65" charset="0"/>
              </a:rPr>
              <a:t>a)</a:t>
            </a:r>
            <a:r>
              <a:rPr lang="en-US" sz="2400" dirty="0">
                <a:latin typeface="Times New Roman" pitchFamily="-65" charset="0"/>
                <a:ea typeface="Times New Roman" pitchFamily="-65" charset="0"/>
                <a:cs typeface="Times New Roman" pitchFamily="-65" charset="0"/>
              </a:rPr>
              <a:t> </a:t>
            </a:r>
            <a:r>
              <a:rPr lang="en-US" sz="2400" dirty="0">
                <a:ea typeface="Times New Roman" pitchFamily="-65" charset="0"/>
                <a:cs typeface="Times New Roman" pitchFamily="-65" charset="0"/>
              </a:rPr>
              <a:t>add $0, $0, $0</a:t>
            </a:r>
          </a:p>
          <a:p>
            <a:pPr lvl="1">
              <a:lnSpc>
                <a:spcPct val="75000"/>
              </a:lnSpc>
              <a:spcAft>
                <a:spcPts val="600"/>
              </a:spcAft>
              <a:buFontTx/>
              <a:buNone/>
            </a:pPr>
            <a:r>
              <a:rPr lang="en-US" sz="2400" dirty="0">
                <a:ea typeface="Times New Roman" pitchFamily="-65" charset="0"/>
                <a:cs typeface="Times New Roman" pitchFamily="-65" charset="0"/>
              </a:rPr>
              <a:t>b)</a:t>
            </a:r>
            <a:r>
              <a:rPr lang="en-US" sz="2400" dirty="0">
                <a:latin typeface="Times New Roman" pitchFamily="-65" charset="0"/>
                <a:ea typeface="Times New Roman" pitchFamily="-65" charset="0"/>
                <a:cs typeface="Times New Roman" pitchFamily="-65" charset="0"/>
              </a:rPr>
              <a:t> </a:t>
            </a:r>
            <a:r>
              <a:rPr lang="en-US" sz="2400" dirty="0" err="1">
                <a:ea typeface="Times New Roman" pitchFamily="-65" charset="0"/>
                <a:cs typeface="Times New Roman" pitchFamily="-65" charset="0"/>
              </a:rPr>
              <a:t>subu</a:t>
            </a:r>
            <a:r>
              <a:rPr lang="en-US" sz="2400" dirty="0">
                <a:ea typeface="Times New Roman" pitchFamily="-65" charset="0"/>
                <a:cs typeface="Times New Roman" pitchFamily="-65" charset="0"/>
              </a:rPr>
              <a:t> $s0,$s0,$s0</a:t>
            </a:r>
          </a:p>
          <a:p>
            <a:pPr lvl="1">
              <a:lnSpc>
                <a:spcPct val="75000"/>
              </a:lnSpc>
              <a:spcAft>
                <a:spcPts val="600"/>
              </a:spcAft>
              <a:buFontTx/>
              <a:buNone/>
            </a:pPr>
            <a:r>
              <a:rPr lang="en-US" sz="2400" dirty="0">
                <a:ea typeface="Times New Roman" pitchFamily="-65" charset="0"/>
                <a:cs typeface="Times New Roman" pitchFamily="-65" charset="0"/>
              </a:rPr>
              <a:t>c)</a:t>
            </a:r>
            <a:r>
              <a:rPr lang="en-US" sz="2400" dirty="0">
                <a:latin typeface="Times New Roman" pitchFamily="-65" charset="0"/>
                <a:ea typeface="Times New Roman" pitchFamily="-65" charset="0"/>
                <a:cs typeface="Times New Roman" pitchFamily="-65" charset="0"/>
              </a:rPr>
              <a:t> </a:t>
            </a:r>
            <a:r>
              <a:rPr lang="en-US" sz="2400" dirty="0" err="1">
                <a:ea typeface="Times New Roman" pitchFamily="-65" charset="0"/>
                <a:cs typeface="Times New Roman" pitchFamily="-65" charset="0"/>
              </a:rPr>
              <a:t>lw</a:t>
            </a:r>
            <a:r>
              <a:rPr lang="en-US" sz="2400" dirty="0">
                <a:ea typeface="Times New Roman" pitchFamily="-65" charset="0"/>
                <a:cs typeface="Times New Roman" pitchFamily="-65" charset="0"/>
              </a:rPr>
              <a:t> $0, 0($0)</a:t>
            </a:r>
          </a:p>
          <a:p>
            <a:pPr lvl="1">
              <a:lnSpc>
                <a:spcPct val="75000"/>
              </a:lnSpc>
              <a:spcAft>
                <a:spcPts val="600"/>
              </a:spcAft>
              <a:buFontTx/>
              <a:buNone/>
            </a:pPr>
            <a:r>
              <a:rPr lang="en-US" sz="2400" dirty="0">
                <a:ea typeface="Times New Roman" pitchFamily="-65" charset="0"/>
                <a:cs typeface="Times New Roman" pitchFamily="-65" charset="0"/>
              </a:rPr>
              <a:t>d)</a:t>
            </a:r>
            <a:r>
              <a:rPr lang="en-US" sz="2400" dirty="0">
                <a:latin typeface="Times New Roman" pitchFamily="-65" charset="0"/>
                <a:ea typeface="Times New Roman" pitchFamily="-65" charset="0"/>
                <a:cs typeface="Times New Roman" pitchFamily="-65" charset="0"/>
              </a:rPr>
              <a:t> </a:t>
            </a:r>
            <a:r>
              <a:rPr lang="en-US" sz="2400" dirty="0" err="1">
                <a:ea typeface="Times New Roman" pitchFamily="-65" charset="0"/>
                <a:cs typeface="Times New Roman" pitchFamily="-65" charset="0"/>
              </a:rPr>
              <a:t>addi</a:t>
            </a:r>
            <a:r>
              <a:rPr lang="en-US" sz="2400" dirty="0">
                <a:ea typeface="Times New Roman" pitchFamily="-65" charset="0"/>
                <a:cs typeface="Times New Roman" pitchFamily="-65" charset="0"/>
              </a:rPr>
              <a:t> $0, $0, 35</a:t>
            </a:r>
          </a:p>
          <a:p>
            <a:pPr lvl="1">
              <a:lnSpc>
                <a:spcPct val="75000"/>
              </a:lnSpc>
              <a:spcAft>
                <a:spcPts val="600"/>
              </a:spcAft>
              <a:buFontTx/>
              <a:buNone/>
            </a:pPr>
            <a:r>
              <a:rPr lang="en-US" sz="2400" dirty="0">
                <a:ea typeface="Times New Roman" pitchFamily="-65" charset="0"/>
                <a:cs typeface="Times New Roman" pitchFamily="-65" charset="0"/>
              </a:rPr>
              <a:t>e)</a:t>
            </a:r>
            <a:r>
              <a:rPr lang="en-US" sz="2400" dirty="0">
                <a:latin typeface="Times New Roman" pitchFamily="-65" charset="0"/>
                <a:ea typeface="Times New Roman" pitchFamily="-65" charset="0"/>
                <a:cs typeface="Times New Roman" pitchFamily="-65" charset="0"/>
              </a:rPr>
              <a:t> </a:t>
            </a:r>
            <a:r>
              <a:rPr lang="en-US" sz="2400" dirty="0" err="1" smtClean="0">
                <a:ea typeface="Times New Roman" pitchFamily="-65" charset="0"/>
                <a:cs typeface="Times New Roman" pitchFamily="-65" charset="0"/>
              </a:rPr>
              <a:t>subu</a:t>
            </a:r>
            <a:r>
              <a:rPr lang="en-US" sz="2400" dirty="0" smtClean="0">
                <a:ea typeface="Times New Roman" pitchFamily="-65" charset="0"/>
                <a:cs typeface="Times New Roman" pitchFamily="-65" charset="0"/>
              </a:rPr>
              <a:t> </a:t>
            </a:r>
            <a:r>
              <a:rPr lang="en-US" sz="2400" dirty="0">
                <a:ea typeface="Times New Roman" pitchFamily="-65" charset="0"/>
                <a:cs typeface="Times New Roman" pitchFamily="-65" charset="0"/>
              </a:rPr>
              <a:t>$0, $0, $0</a:t>
            </a:r>
            <a:endParaRPr lang="en-US" sz="2000" dirty="0">
              <a:ea typeface="Times New Roman" pitchFamily="-65" charset="0"/>
              <a:cs typeface="Times New Roman" pitchFamily="-65" charset="0"/>
            </a:endParaRPr>
          </a:p>
          <a:p>
            <a:pPr lvl="1">
              <a:lnSpc>
                <a:spcPct val="75000"/>
              </a:lnSpc>
              <a:buFontTx/>
              <a:buNone/>
            </a:pPr>
            <a:r>
              <a:rPr lang="en-US" sz="2000" dirty="0">
                <a:ea typeface="Times New Roman" pitchFamily="-65" charset="0"/>
                <a:cs typeface="Times New Roman" pitchFamily="-65" charset="0"/>
              </a:rPr>
              <a:t>Registers numbers and names: </a:t>
            </a:r>
            <a:br>
              <a:rPr lang="en-US" sz="2000" dirty="0">
                <a:ea typeface="Times New Roman" pitchFamily="-65" charset="0"/>
                <a:cs typeface="Times New Roman" pitchFamily="-65" charset="0"/>
              </a:rPr>
            </a:br>
            <a:r>
              <a:rPr lang="en-US" sz="2400" dirty="0">
                <a:ea typeface="Times New Roman" pitchFamily="-65" charset="0"/>
                <a:cs typeface="Times New Roman" pitchFamily="-65" charset="0"/>
              </a:rPr>
              <a:t>0: $0, .. 8: $t0, 9:$t1, ..15: $t7, 16: $s0, 17: $s1, .. 23: $s7 </a:t>
            </a:r>
            <a:endParaRPr lang="en-US" sz="2000" dirty="0">
              <a:ea typeface="Times New Roman" pitchFamily="-65" charset="0"/>
              <a:cs typeface="Times New Roman" pitchFamily="-65" charset="0"/>
            </a:endParaRPr>
          </a:p>
          <a:p>
            <a:pPr lvl="1">
              <a:lnSpc>
                <a:spcPct val="75000"/>
              </a:lnSpc>
              <a:buFontTx/>
              <a:buNone/>
            </a:pPr>
            <a:r>
              <a:rPr lang="en-US" sz="2000" dirty="0" err="1">
                <a:ea typeface="Times New Roman" pitchFamily="-65" charset="0"/>
                <a:cs typeface="Times New Roman" pitchFamily="-65" charset="0"/>
              </a:rPr>
              <a:t>Opcodes</a:t>
            </a:r>
            <a:r>
              <a:rPr lang="en-US" sz="2000" dirty="0">
                <a:ea typeface="Times New Roman" pitchFamily="-65" charset="0"/>
                <a:cs typeface="Times New Roman" pitchFamily="-65" charset="0"/>
              </a:rPr>
              <a:t> and function fields (if necessary)</a:t>
            </a:r>
          </a:p>
          <a:p>
            <a:pPr lvl="1">
              <a:lnSpc>
                <a:spcPct val="70000"/>
              </a:lnSpc>
              <a:buFontTx/>
              <a:buNone/>
            </a:pPr>
            <a:r>
              <a:rPr lang="en-US" dirty="0">
                <a:ea typeface="Times New Roman" pitchFamily="-65" charset="0"/>
                <a:cs typeface="Times New Roman" pitchFamily="-65" charset="0"/>
              </a:rPr>
              <a:t>		</a:t>
            </a:r>
            <a:r>
              <a:rPr lang="en-US" b="1" dirty="0">
                <a:latin typeface="Courier New" pitchFamily="-65" charset="0"/>
                <a:ea typeface="Times New Roman" pitchFamily="-65" charset="0"/>
                <a:cs typeface="Times New Roman" pitchFamily="-65" charset="0"/>
              </a:rPr>
              <a:t>add</a:t>
            </a:r>
            <a:r>
              <a:rPr lang="en-US" dirty="0">
                <a:ea typeface="Times New Roman" pitchFamily="-65" charset="0"/>
                <a:cs typeface="Times New Roman" pitchFamily="-65" charset="0"/>
              </a:rPr>
              <a:t>: </a:t>
            </a:r>
            <a:r>
              <a:rPr lang="en-US" dirty="0" err="1">
                <a:ea typeface="Times New Roman" pitchFamily="-65" charset="0"/>
                <a:cs typeface="Times New Roman" pitchFamily="-65" charset="0"/>
              </a:rPr>
              <a:t>opcode</a:t>
            </a:r>
            <a:r>
              <a:rPr lang="en-US" dirty="0">
                <a:ea typeface="Times New Roman" pitchFamily="-65" charset="0"/>
                <a:cs typeface="Times New Roman" pitchFamily="-65" charset="0"/>
              </a:rPr>
              <a:t> = 0, </a:t>
            </a:r>
            <a:r>
              <a:rPr lang="en-US" dirty="0" err="1">
                <a:ea typeface="Times New Roman" pitchFamily="-65" charset="0"/>
                <a:cs typeface="Times New Roman" pitchFamily="-65" charset="0"/>
              </a:rPr>
              <a:t>funct</a:t>
            </a:r>
            <a:r>
              <a:rPr lang="en-US" dirty="0">
                <a:ea typeface="Times New Roman" pitchFamily="-65" charset="0"/>
                <a:cs typeface="Times New Roman" pitchFamily="-65" charset="0"/>
              </a:rPr>
              <a:t> = 32</a:t>
            </a:r>
          </a:p>
          <a:p>
            <a:pPr lvl="1">
              <a:lnSpc>
                <a:spcPct val="70000"/>
              </a:lnSpc>
              <a:buFontTx/>
              <a:buNone/>
            </a:pPr>
            <a:r>
              <a:rPr lang="en-US" dirty="0">
                <a:ea typeface="Times New Roman" pitchFamily="-65" charset="0"/>
                <a:cs typeface="Times New Roman" pitchFamily="-65" charset="0"/>
              </a:rPr>
              <a:t>		</a:t>
            </a:r>
            <a:r>
              <a:rPr lang="en-US" b="1" dirty="0" err="1">
                <a:latin typeface="Courier New" pitchFamily="-65" charset="0"/>
                <a:ea typeface="Times New Roman" pitchFamily="-65" charset="0"/>
                <a:cs typeface="Times New Roman" pitchFamily="-65" charset="0"/>
              </a:rPr>
              <a:t>subu</a:t>
            </a:r>
            <a:r>
              <a:rPr lang="en-US" dirty="0">
                <a:ea typeface="Times New Roman" pitchFamily="-65" charset="0"/>
                <a:cs typeface="Times New Roman" pitchFamily="-65" charset="0"/>
              </a:rPr>
              <a:t>: </a:t>
            </a:r>
            <a:r>
              <a:rPr lang="en-US" dirty="0" err="1">
                <a:ea typeface="Times New Roman" pitchFamily="-65" charset="0"/>
                <a:cs typeface="Times New Roman" pitchFamily="-65" charset="0"/>
              </a:rPr>
              <a:t>opcode</a:t>
            </a:r>
            <a:r>
              <a:rPr lang="en-US" dirty="0">
                <a:ea typeface="Times New Roman" pitchFamily="-65" charset="0"/>
                <a:cs typeface="Times New Roman" pitchFamily="-65" charset="0"/>
              </a:rPr>
              <a:t> = 0, </a:t>
            </a:r>
            <a:r>
              <a:rPr lang="en-US" dirty="0" err="1">
                <a:ea typeface="Times New Roman" pitchFamily="-65" charset="0"/>
                <a:cs typeface="Times New Roman" pitchFamily="-65" charset="0"/>
              </a:rPr>
              <a:t>funct</a:t>
            </a:r>
            <a:r>
              <a:rPr lang="en-US" dirty="0">
                <a:ea typeface="Times New Roman" pitchFamily="-65" charset="0"/>
                <a:cs typeface="Times New Roman" pitchFamily="-65" charset="0"/>
              </a:rPr>
              <a:t> = 35</a:t>
            </a:r>
          </a:p>
          <a:p>
            <a:pPr lvl="1">
              <a:lnSpc>
                <a:spcPct val="70000"/>
              </a:lnSpc>
              <a:buFontTx/>
              <a:buNone/>
            </a:pPr>
            <a:r>
              <a:rPr lang="en-US" dirty="0">
                <a:ea typeface="Times New Roman" pitchFamily="-65" charset="0"/>
                <a:cs typeface="Times New Roman" pitchFamily="-65" charset="0"/>
              </a:rPr>
              <a:t>		</a:t>
            </a:r>
            <a:r>
              <a:rPr lang="en-US" b="1" dirty="0" err="1">
                <a:latin typeface="Courier New" pitchFamily="-65" charset="0"/>
                <a:ea typeface="Times New Roman" pitchFamily="-65" charset="0"/>
                <a:cs typeface="Times New Roman" pitchFamily="-65" charset="0"/>
              </a:rPr>
              <a:t>addi</a:t>
            </a:r>
            <a:r>
              <a:rPr lang="en-US" dirty="0">
                <a:ea typeface="Times New Roman" pitchFamily="-65" charset="0"/>
                <a:cs typeface="Times New Roman" pitchFamily="-65" charset="0"/>
              </a:rPr>
              <a:t>: </a:t>
            </a:r>
            <a:r>
              <a:rPr lang="en-US" dirty="0" err="1">
                <a:ea typeface="Times New Roman" pitchFamily="-65" charset="0"/>
                <a:cs typeface="Times New Roman" pitchFamily="-65" charset="0"/>
              </a:rPr>
              <a:t>opcode</a:t>
            </a:r>
            <a:r>
              <a:rPr lang="en-US" dirty="0">
                <a:ea typeface="Times New Roman" pitchFamily="-65" charset="0"/>
                <a:cs typeface="Times New Roman" pitchFamily="-65" charset="0"/>
              </a:rPr>
              <a:t> = 8</a:t>
            </a:r>
          </a:p>
          <a:p>
            <a:pPr lvl="1">
              <a:lnSpc>
                <a:spcPct val="70000"/>
              </a:lnSpc>
              <a:buFontTx/>
              <a:buNone/>
            </a:pPr>
            <a:r>
              <a:rPr lang="en-US" dirty="0">
                <a:ea typeface="Times New Roman" pitchFamily="-65" charset="0"/>
                <a:cs typeface="Times New Roman" pitchFamily="-65" charset="0"/>
              </a:rPr>
              <a:t>		</a:t>
            </a:r>
            <a:r>
              <a:rPr lang="en-US" b="1" dirty="0" err="1">
                <a:latin typeface="Courier New" pitchFamily="-65" charset="0"/>
                <a:ea typeface="Times New Roman" pitchFamily="-65" charset="0"/>
                <a:cs typeface="Times New Roman" pitchFamily="-65" charset="0"/>
              </a:rPr>
              <a:t>lw</a:t>
            </a:r>
            <a:r>
              <a:rPr lang="en-US" dirty="0">
                <a:ea typeface="Times New Roman" pitchFamily="-65" charset="0"/>
                <a:cs typeface="Times New Roman" pitchFamily="-65" charset="0"/>
              </a:rPr>
              <a:t>: </a:t>
            </a:r>
            <a:r>
              <a:rPr lang="en-US" dirty="0" err="1">
                <a:ea typeface="Times New Roman" pitchFamily="-65" charset="0"/>
                <a:cs typeface="Times New Roman" pitchFamily="-65" charset="0"/>
              </a:rPr>
              <a:t>opcode</a:t>
            </a:r>
            <a:r>
              <a:rPr lang="en-US" dirty="0">
                <a:ea typeface="Times New Roman" pitchFamily="-65" charset="0"/>
                <a:cs typeface="Times New Roman" pitchFamily="-65" charset="0"/>
              </a:rPr>
              <a:t> = 35</a:t>
            </a:r>
          </a:p>
        </p:txBody>
      </p:sp>
      <p:grpSp>
        <p:nvGrpSpPr>
          <p:cNvPr id="2" name="Group 4"/>
          <p:cNvGrpSpPr>
            <a:grpSpLocks/>
          </p:cNvGrpSpPr>
          <p:nvPr/>
        </p:nvGrpSpPr>
        <p:grpSpPr bwMode="auto">
          <a:xfrm>
            <a:off x="3729035" y="2249488"/>
            <a:ext cx="5362577" cy="601662"/>
            <a:chOff x="2160" y="1104"/>
            <a:chExt cx="3471" cy="379"/>
          </a:xfrm>
        </p:grpSpPr>
        <p:sp>
          <p:nvSpPr>
            <p:cNvPr id="2138117" name="Text Box 5"/>
            <p:cNvSpPr txBox="1">
              <a:spLocks noChangeArrowheads="1"/>
            </p:cNvSpPr>
            <p:nvPr/>
          </p:nvSpPr>
          <p:spPr bwMode="auto">
            <a:xfrm>
              <a:off x="2901" y="1156"/>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8118" name="Text Box 6"/>
            <p:cNvSpPr txBox="1">
              <a:spLocks noChangeArrowheads="1"/>
            </p:cNvSpPr>
            <p:nvPr/>
          </p:nvSpPr>
          <p:spPr bwMode="auto">
            <a:xfrm>
              <a:off x="3370" y="1156"/>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8119" name="Text Box 7"/>
            <p:cNvSpPr txBox="1">
              <a:spLocks noChangeArrowheads="1"/>
            </p:cNvSpPr>
            <p:nvPr/>
          </p:nvSpPr>
          <p:spPr bwMode="auto">
            <a:xfrm>
              <a:off x="3765" y="1156"/>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grpSp>
          <p:nvGrpSpPr>
            <p:cNvPr id="3" name="Group 8"/>
            <p:cNvGrpSpPr>
              <a:grpSpLocks/>
            </p:cNvGrpSpPr>
            <p:nvPr/>
          </p:nvGrpSpPr>
          <p:grpSpPr bwMode="auto">
            <a:xfrm>
              <a:off x="2160" y="1104"/>
              <a:ext cx="3154" cy="275"/>
              <a:chOff x="230" y="2546"/>
              <a:chExt cx="4733" cy="412"/>
            </a:xfrm>
          </p:grpSpPr>
          <p:sp>
            <p:nvSpPr>
              <p:cNvPr id="2138121" name="Text Box 9"/>
              <p:cNvSpPr txBox="1">
                <a:spLocks noChangeArrowheads="1"/>
              </p:cNvSpPr>
              <p:nvPr/>
            </p:nvSpPr>
            <p:spPr bwMode="auto">
              <a:xfrm>
                <a:off x="230" y="2583"/>
                <a:ext cx="1038" cy="375"/>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opcode</a:t>
                </a:r>
                <a:endParaRPr lang="en-US" sz="2000"/>
              </a:p>
            </p:txBody>
          </p:sp>
          <p:sp>
            <p:nvSpPr>
              <p:cNvPr id="2138122" name="Text Box 10"/>
              <p:cNvSpPr txBox="1">
                <a:spLocks noChangeArrowheads="1"/>
              </p:cNvSpPr>
              <p:nvPr/>
            </p:nvSpPr>
            <p:spPr bwMode="auto">
              <a:xfrm>
                <a:off x="1383" y="2583"/>
                <a:ext cx="462" cy="375"/>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rs</a:t>
                </a:r>
                <a:endParaRPr lang="en-US" sz="2000"/>
              </a:p>
            </p:txBody>
          </p:sp>
          <p:sp>
            <p:nvSpPr>
              <p:cNvPr id="2138123" name="Text Box 11"/>
              <p:cNvSpPr txBox="1">
                <a:spLocks noChangeArrowheads="1"/>
              </p:cNvSpPr>
              <p:nvPr/>
            </p:nvSpPr>
            <p:spPr bwMode="auto">
              <a:xfrm>
                <a:off x="2183" y="2583"/>
                <a:ext cx="462" cy="375"/>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rt</a:t>
                </a:r>
                <a:endParaRPr lang="en-US" sz="2000"/>
              </a:p>
            </p:txBody>
          </p:sp>
          <p:sp>
            <p:nvSpPr>
              <p:cNvPr id="2138124" name="Text Box 12"/>
              <p:cNvSpPr txBox="1">
                <a:spLocks noChangeArrowheads="1"/>
              </p:cNvSpPr>
              <p:nvPr/>
            </p:nvSpPr>
            <p:spPr bwMode="auto">
              <a:xfrm>
                <a:off x="3123" y="2546"/>
                <a:ext cx="174" cy="375"/>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38125" name="Text Box 13"/>
              <p:cNvSpPr txBox="1">
                <a:spLocks noChangeArrowheads="1"/>
              </p:cNvSpPr>
              <p:nvPr/>
            </p:nvSpPr>
            <p:spPr bwMode="auto">
              <a:xfrm>
                <a:off x="4789" y="2546"/>
                <a:ext cx="174" cy="375"/>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38126" name="Text Box 14"/>
              <p:cNvSpPr txBox="1">
                <a:spLocks noChangeArrowheads="1"/>
              </p:cNvSpPr>
              <p:nvPr/>
            </p:nvSpPr>
            <p:spPr bwMode="auto">
              <a:xfrm>
                <a:off x="3492" y="2583"/>
                <a:ext cx="1039" cy="375"/>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offset</a:t>
                </a:r>
                <a:endParaRPr lang="en-US" sz="2000"/>
              </a:p>
            </p:txBody>
          </p:sp>
        </p:grpSp>
        <p:sp>
          <p:nvSpPr>
            <p:cNvPr id="2138127" name="Rectangle 15"/>
            <p:cNvSpPr>
              <a:spLocks noChangeArrowheads="1"/>
            </p:cNvSpPr>
            <p:nvPr/>
          </p:nvSpPr>
          <p:spPr bwMode="auto">
            <a:xfrm>
              <a:off x="2208" y="1152"/>
              <a:ext cx="3423" cy="192"/>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38128" name="Line 16"/>
            <p:cNvSpPr>
              <a:spLocks noChangeShapeType="1"/>
            </p:cNvSpPr>
            <p:nvPr/>
          </p:nvSpPr>
          <p:spPr bwMode="auto">
            <a:xfrm>
              <a:off x="2848" y="1152"/>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29" name="Line 17"/>
            <p:cNvSpPr>
              <a:spLocks noChangeShapeType="1"/>
            </p:cNvSpPr>
            <p:nvPr/>
          </p:nvSpPr>
          <p:spPr bwMode="auto">
            <a:xfrm>
              <a:off x="3392" y="1152"/>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30" name="Line 18"/>
            <p:cNvSpPr>
              <a:spLocks noChangeShapeType="1"/>
            </p:cNvSpPr>
            <p:nvPr/>
          </p:nvSpPr>
          <p:spPr bwMode="auto">
            <a:xfrm>
              <a:off x="3904" y="1152"/>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31" name="Text Box 19"/>
            <p:cNvSpPr txBox="1">
              <a:spLocks noChangeArrowheads="1"/>
            </p:cNvSpPr>
            <p:nvPr/>
          </p:nvSpPr>
          <p:spPr bwMode="auto">
            <a:xfrm>
              <a:off x="2253" y="1118"/>
              <a:ext cx="116" cy="250"/>
            </a:xfrm>
            <a:prstGeom prst="rect">
              <a:avLst/>
            </a:prstGeom>
            <a:noFill/>
            <a:ln w="12700">
              <a:noFill/>
              <a:miter lim="800000"/>
              <a:headEnd/>
              <a:tailEnd/>
            </a:ln>
            <a:effectLst/>
          </p:spPr>
          <p:txBody>
            <a:bodyPr wrap="none">
              <a:prstTxWarp prst="textNoShape">
                <a:avLst/>
              </a:prstTxWarp>
              <a:spAutoFit/>
            </a:bodyPr>
            <a:lstStyle/>
            <a:p>
              <a:endParaRPr lang="en-US" sz="2000" b="1">
                <a:solidFill>
                  <a:schemeClr val="tx1"/>
                </a:solidFill>
              </a:endParaRPr>
            </a:p>
          </p:txBody>
        </p:sp>
        <p:sp>
          <p:nvSpPr>
            <p:cNvPr id="2138132" name="Text Box 20"/>
            <p:cNvSpPr txBox="1">
              <a:spLocks noChangeArrowheads="1"/>
            </p:cNvSpPr>
            <p:nvPr/>
          </p:nvSpPr>
          <p:spPr bwMode="auto">
            <a:xfrm>
              <a:off x="3372" y="1118"/>
              <a:ext cx="116" cy="250"/>
            </a:xfrm>
            <a:prstGeom prst="rect">
              <a:avLst/>
            </a:prstGeom>
            <a:noFill/>
            <a:ln w="12700">
              <a:noFill/>
              <a:miter lim="800000"/>
              <a:headEnd/>
              <a:tailEnd/>
            </a:ln>
            <a:effectLst/>
          </p:spPr>
          <p:txBody>
            <a:bodyPr wrap="none">
              <a:prstTxWarp prst="textNoShape">
                <a:avLst/>
              </a:prstTxWarp>
              <a:spAutoFit/>
            </a:bodyPr>
            <a:lstStyle/>
            <a:p>
              <a:endParaRPr lang="en-US" sz="2000" b="1">
                <a:solidFill>
                  <a:schemeClr val="tx1"/>
                </a:solidFill>
              </a:endParaRPr>
            </a:p>
          </p:txBody>
        </p:sp>
      </p:grpSp>
      <p:grpSp>
        <p:nvGrpSpPr>
          <p:cNvPr id="4" name="Group 21"/>
          <p:cNvGrpSpPr>
            <a:grpSpLocks/>
          </p:cNvGrpSpPr>
          <p:nvPr/>
        </p:nvGrpSpPr>
        <p:grpSpPr bwMode="auto">
          <a:xfrm>
            <a:off x="3729035" y="1447800"/>
            <a:ext cx="5363649" cy="417512"/>
            <a:chOff x="2160" y="841"/>
            <a:chExt cx="3471" cy="263"/>
          </a:xfrm>
        </p:grpSpPr>
        <p:sp>
          <p:nvSpPr>
            <p:cNvPr id="2138134" name="Text Box 22"/>
            <p:cNvSpPr txBox="1">
              <a:spLocks noChangeArrowheads="1"/>
            </p:cNvSpPr>
            <p:nvPr/>
          </p:nvSpPr>
          <p:spPr bwMode="auto">
            <a:xfrm>
              <a:off x="4062" y="854"/>
              <a:ext cx="308"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rd</a:t>
              </a:r>
              <a:endParaRPr lang="en-US" sz="2000"/>
            </a:p>
          </p:txBody>
        </p:sp>
        <p:sp>
          <p:nvSpPr>
            <p:cNvPr id="2138135" name="Text Box 23"/>
            <p:cNvSpPr txBox="1">
              <a:spLocks noChangeArrowheads="1"/>
            </p:cNvSpPr>
            <p:nvPr/>
          </p:nvSpPr>
          <p:spPr bwMode="auto">
            <a:xfrm>
              <a:off x="5010" y="854"/>
              <a:ext cx="596"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funct</a:t>
              </a:r>
              <a:endParaRPr lang="en-US" sz="2000"/>
            </a:p>
          </p:txBody>
        </p:sp>
        <p:sp>
          <p:nvSpPr>
            <p:cNvPr id="2138136" name="Text Box 24"/>
            <p:cNvSpPr txBox="1">
              <a:spLocks noChangeArrowheads="1"/>
            </p:cNvSpPr>
            <p:nvPr/>
          </p:nvSpPr>
          <p:spPr bwMode="auto">
            <a:xfrm>
              <a:off x="4442" y="854"/>
              <a:ext cx="596"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shamt</a:t>
              </a:r>
              <a:endParaRPr lang="en-US" sz="2000"/>
            </a:p>
          </p:txBody>
        </p:sp>
        <p:sp>
          <p:nvSpPr>
            <p:cNvPr id="2138137" name="Line 25"/>
            <p:cNvSpPr>
              <a:spLocks noChangeShapeType="1"/>
            </p:cNvSpPr>
            <p:nvPr/>
          </p:nvSpPr>
          <p:spPr bwMode="auto">
            <a:xfrm>
              <a:off x="4416" y="864"/>
              <a:ext cx="0" cy="189"/>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38" name="Line 26"/>
            <p:cNvSpPr>
              <a:spLocks noChangeShapeType="1"/>
            </p:cNvSpPr>
            <p:nvPr/>
          </p:nvSpPr>
          <p:spPr bwMode="auto">
            <a:xfrm>
              <a:off x="5040" y="864"/>
              <a:ext cx="0" cy="189"/>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39" name="Text Box 27"/>
            <p:cNvSpPr txBox="1">
              <a:spLocks noChangeArrowheads="1"/>
            </p:cNvSpPr>
            <p:nvPr/>
          </p:nvSpPr>
          <p:spPr bwMode="auto">
            <a:xfrm>
              <a:off x="2160" y="841"/>
              <a:ext cx="692"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opcode</a:t>
              </a:r>
              <a:endParaRPr lang="en-US" sz="2000"/>
            </a:p>
          </p:txBody>
        </p:sp>
        <p:sp>
          <p:nvSpPr>
            <p:cNvPr id="2138140" name="Text Box 28"/>
            <p:cNvSpPr txBox="1">
              <a:spLocks noChangeArrowheads="1"/>
            </p:cNvSpPr>
            <p:nvPr/>
          </p:nvSpPr>
          <p:spPr bwMode="auto">
            <a:xfrm>
              <a:off x="2928" y="841"/>
              <a:ext cx="308"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rs</a:t>
              </a:r>
              <a:endParaRPr lang="en-US" sz="2000"/>
            </a:p>
          </p:txBody>
        </p:sp>
        <p:sp>
          <p:nvSpPr>
            <p:cNvPr id="2138141" name="Text Box 29"/>
            <p:cNvSpPr txBox="1">
              <a:spLocks noChangeArrowheads="1"/>
            </p:cNvSpPr>
            <p:nvPr/>
          </p:nvSpPr>
          <p:spPr bwMode="auto">
            <a:xfrm>
              <a:off x="3461" y="841"/>
              <a:ext cx="308"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rt</a:t>
              </a:r>
              <a:endParaRPr lang="en-US" sz="2000"/>
            </a:p>
          </p:txBody>
        </p:sp>
        <p:sp>
          <p:nvSpPr>
            <p:cNvPr id="2138142" name="Rectangle 30"/>
            <p:cNvSpPr>
              <a:spLocks noChangeArrowheads="1"/>
            </p:cNvSpPr>
            <p:nvPr/>
          </p:nvSpPr>
          <p:spPr bwMode="auto">
            <a:xfrm>
              <a:off x="2208" y="864"/>
              <a:ext cx="3423" cy="192"/>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38143" name="Line 31"/>
            <p:cNvSpPr>
              <a:spLocks noChangeShapeType="1"/>
            </p:cNvSpPr>
            <p:nvPr/>
          </p:nvSpPr>
          <p:spPr bwMode="auto">
            <a:xfrm>
              <a:off x="2848" y="864"/>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44" name="Line 32"/>
            <p:cNvSpPr>
              <a:spLocks noChangeShapeType="1"/>
            </p:cNvSpPr>
            <p:nvPr/>
          </p:nvSpPr>
          <p:spPr bwMode="auto">
            <a:xfrm>
              <a:off x="3392" y="864"/>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45" name="Line 33"/>
            <p:cNvSpPr>
              <a:spLocks noChangeShapeType="1"/>
            </p:cNvSpPr>
            <p:nvPr/>
          </p:nvSpPr>
          <p:spPr bwMode="auto">
            <a:xfrm>
              <a:off x="3904" y="864"/>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5" name="Group 34"/>
          <p:cNvGrpSpPr>
            <a:grpSpLocks/>
          </p:cNvGrpSpPr>
          <p:nvPr/>
        </p:nvGrpSpPr>
        <p:grpSpPr bwMode="auto">
          <a:xfrm>
            <a:off x="3729034" y="2706688"/>
            <a:ext cx="5362577" cy="601662"/>
            <a:chOff x="2160" y="1104"/>
            <a:chExt cx="3471" cy="379"/>
          </a:xfrm>
        </p:grpSpPr>
        <p:sp>
          <p:nvSpPr>
            <p:cNvPr id="2138147" name="Text Box 35"/>
            <p:cNvSpPr txBox="1">
              <a:spLocks noChangeArrowheads="1"/>
            </p:cNvSpPr>
            <p:nvPr/>
          </p:nvSpPr>
          <p:spPr bwMode="auto">
            <a:xfrm>
              <a:off x="2901" y="1156"/>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8148" name="Text Box 36"/>
            <p:cNvSpPr txBox="1">
              <a:spLocks noChangeArrowheads="1"/>
            </p:cNvSpPr>
            <p:nvPr/>
          </p:nvSpPr>
          <p:spPr bwMode="auto">
            <a:xfrm>
              <a:off x="3370" y="1156"/>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sp>
          <p:nvSpPr>
            <p:cNvPr id="2138149" name="Text Box 37"/>
            <p:cNvSpPr txBox="1">
              <a:spLocks noChangeArrowheads="1"/>
            </p:cNvSpPr>
            <p:nvPr/>
          </p:nvSpPr>
          <p:spPr bwMode="auto">
            <a:xfrm>
              <a:off x="3765" y="1156"/>
              <a:ext cx="116" cy="327"/>
            </a:xfrm>
            <a:prstGeom prst="rect">
              <a:avLst/>
            </a:prstGeom>
            <a:noFill/>
            <a:ln w="12700">
              <a:noFill/>
              <a:miter lim="800000"/>
              <a:headEnd/>
              <a:tailEnd/>
            </a:ln>
            <a:effectLst/>
          </p:spPr>
          <p:txBody>
            <a:bodyPr wrap="none">
              <a:prstTxWarp prst="textNoShape">
                <a:avLst/>
              </a:prstTxWarp>
              <a:spAutoFit/>
            </a:bodyPr>
            <a:lstStyle/>
            <a:p>
              <a:endParaRPr lang="en-US" sz="2800" b="1">
                <a:solidFill>
                  <a:schemeClr val="tx1"/>
                </a:solidFill>
              </a:endParaRPr>
            </a:p>
          </p:txBody>
        </p:sp>
        <p:grpSp>
          <p:nvGrpSpPr>
            <p:cNvPr id="6" name="Group 38"/>
            <p:cNvGrpSpPr>
              <a:grpSpLocks/>
            </p:cNvGrpSpPr>
            <p:nvPr/>
          </p:nvGrpSpPr>
          <p:grpSpPr bwMode="auto">
            <a:xfrm>
              <a:off x="2160" y="1104"/>
              <a:ext cx="3154" cy="275"/>
              <a:chOff x="230" y="2546"/>
              <a:chExt cx="4733" cy="412"/>
            </a:xfrm>
          </p:grpSpPr>
          <p:sp>
            <p:nvSpPr>
              <p:cNvPr id="2138151" name="Text Box 39"/>
              <p:cNvSpPr txBox="1">
                <a:spLocks noChangeArrowheads="1"/>
              </p:cNvSpPr>
              <p:nvPr/>
            </p:nvSpPr>
            <p:spPr bwMode="auto">
              <a:xfrm>
                <a:off x="230" y="2583"/>
                <a:ext cx="1038" cy="375"/>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opcode</a:t>
                </a:r>
                <a:endParaRPr lang="en-US" sz="2000"/>
              </a:p>
            </p:txBody>
          </p:sp>
          <p:sp>
            <p:nvSpPr>
              <p:cNvPr id="2138152" name="Text Box 40"/>
              <p:cNvSpPr txBox="1">
                <a:spLocks noChangeArrowheads="1"/>
              </p:cNvSpPr>
              <p:nvPr/>
            </p:nvSpPr>
            <p:spPr bwMode="auto">
              <a:xfrm>
                <a:off x="1383" y="2583"/>
                <a:ext cx="462" cy="375"/>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rs</a:t>
                </a:r>
                <a:endParaRPr lang="en-US" sz="2000"/>
              </a:p>
            </p:txBody>
          </p:sp>
          <p:sp>
            <p:nvSpPr>
              <p:cNvPr id="2138153" name="Text Box 41"/>
              <p:cNvSpPr txBox="1">
                <a:spLocks noChangeArrowheads="1"/>
              </p:cNvSpPr>
              <p:nvPr/>
            </p:nvSpPr>
            <p:spPr bwMode="auto">
              <a:xfrm>
                <a:off x="2183" y="2583"/>
                <a:ext cx="462" cy="375"/>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rt</a:t>
                </a:r>
                <a:endParaRPr lang="en-US" sz="2000"/>
              </a:p>
            </p:txBody>
          </p:sp>
          <p:sp>
            <p:nvSpPr>
              <p:cNvPr id="2138154" name="Text Box 42"/>
              <p:cNvSpPr txBox="1">
                <a:spLocks noChangeArrowheads="1"/>
              </p:cNvSpPr>
              <p:nvPr/>
            </p:nvSpPr>
            <p:spPr bwMode="auto">
              <a:xfrm>
                <a:off x="3123" y="2546"/>
                <a:ext cx="174" cy="375"/>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38155" name="Text Box 43"/>
              <p:cNvSpPr txBox="1">
                <a:spLocks noChangeArrowheads="1"/>
              </p:cNvSpPr>
              <p:nvPr/>
            </p:nvSpPr>
            <p:spPr bwMode="auto">
              <a:xfrm>
                <a:off x="4789" y="2546"/>
                <a:ext cx="174" cy="375"/>
              </a:xfrm>
              <a:prstGeom prst="rect">
                <a:avLst/>
              </a:prstGeom>
              <a:noFill/>
              <a:ln w="12700">
                <a:noFill/>
                <a:miter lim="800000"/>
                <a:headEnd/>
                <a:tailEnd/>
              </a:ln>
              <a:effectLst/>
            </p:spPr>
            <p:txBody>
              <a:bodyPr wrap="none">
                <a:prstTxWarp prst="textNoShape">
                  <a:avLst/>
                </a:prstTxWarp>
                <a:spAutoFit/>
              </a:bodyPr>
              <a:lstStyle/>
              <a:p>
                <a:pPr algn="ctr"/>
                <a:endParaRPr lang="en-US" sz="2000"/>
              </a:p>
            </p:txBody>
          </p:sp>
          <p:sp>
            <p:nvSpPr>
              <p:cNvPr id="2138156" name="Text Box 44"/>
              <p:cNvSpPr txBox="1">
                <a:spLocks noChangeArrowheads="1"/>
              </p:cNvSpPr>
              <p:nvPr/>
            </p:nvSpPr>
            <p:spPr bwMode="auto">
              <a:xfrm>
                <a:off x="3276" y="2583"/>
                <a:ext cx="1471" cy="375"/>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immediate</a:t>
                </a:r>
                <a:endParaRPr lang="en-US" sz="2000"/>
              </a:p>
            </p:txBody>
          </p:sp>
        </p:grpSp>
        <p:sp>
          <p:nvSpPr>
            <p:cNvPr id="2138157" name="Rectangle 45"/>
            <p:cNvSpPr>
              <a:spLocks noChangeArrowheads="1"/>
            </p:cNvSpPr>
            <p:nvPr/>
          </p:nvSpPr>
          <p:spPr bwMode="auto">
            <a:xfrm>
              <a:off x="2208" y="1152"/>
              <a:ext cx="3423" cy="192"/>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38158" name="Line 46"/>
            <p:cNvSpPr>
              <a:spLocks noChangeShapeType="1"/>
            </p:cNvSpPr>
            <p:nvPr/>
          </p:nvSpPr>
          <p:spPr bwMode="auto">
            <a:xfrm>
              <a:off x="2848" y="1152"/>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59" name="Line 47"/>
            <p:cNvSpPr>
              <a:spLocks noChangeShapeType="1"/>
            </p:cNvSpPr>
            <p:nvPr/>
          </p:nvSpPr>
          <p:spPr bwMode="auto">
            <a:xfrm>
              <a:off x="3392" y="1152"/>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60" name="Line 48"/>
            <p:cNvSpPr>
              <a:spLocks noChangeShapeType="1"/>
            </p:cNvSpPr>
            <p:nvPr/>
          </p:nvSpPr>
          <p:spPr bwMode="auto">
            <a:xfrm>
              <a:off x="3904" y="1152"/>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61" name="Text Box 49"/>
            <p:cNvSpPr txBox="1">
              <a:spLocks noChangeArrowheads="1"/>
            </p:cNvSpPr>
            <p:nvPr/>
          </p:nvSpPr>
          <p:spPr bwMode="auto">
            <a:xfrm>
              <a:off x="2253" y="1118"/>
              <a:ext cx="116" cy="250"/>
            </a:xfrm>
            <a:prstGeom prst="rect">
              <a:avLst/>
            </a:prstGeom>
            <a:noFill/>
            <a:ln w="12700">
              <a:noFill/>
              <a:miter lim="800000"/>
              <a:headEnd/>
              <a:tailEnd/>
            </a:ln>
            <a:effectLst/>
          </p:spPr>
          <p:txBody>
            <a:bodyPr wrap="none">
              <a:prstTxWarp prst="textNoShape">
                <a:avLst/>
              </a:prstTxWarp>
              <a:spAutoFit/>
            </a:bodyPr>
            <a:lstStyle/>
            <a:p>
              <a:endParaRPr lang="en-US" sz="2000" b="1">
                <a:solidFill>
                  <a:schemeClr val="tx1"/>
                </a:solidFill>
              </a:endParaRPr>
            </a:p>
          </p:txBody>
        </p:sp>
        <p:sp>
          <p:nvSpPr>
            <p:cNvPr id="2138162" name="Text Box 50"/>
            <p:cNvSpPr txBox="1">
              <a:spLocks noChangeArrowheads="1"/>
            </p:cNvSpPr>
            <p:nvPr/>
          </p:nvSpPr>
          <p:spPr bwMode="auto">
            <a:xfrm>
              <a:off x="3372" y="1118"/>
              <a:ext cx="116" cy="250"/>
            </a:xfrm>
            <a:prstGeom prst="rect">
              <a:avLst/>
            </a:prstGeom>
            <a:noFill/>
            <a:ln w="12700">
              <a:noFill/>
              <a:miter lim="800000"/>
              <a:headEnd/>
              <a:tailEnd/>
            </a:ln>
            <a:effectLst/>
          </p:spPr>
          <p:txBody>
            <a:bodyPr wrap="none">
              <a:prstTxWarp prst="textNoShape">
                <a:avLst/>
              </a:prstTxWarp>
              <a:spAutoFit/>
            </a:bodyPr>
            <a:lstStyle/>
            <a:p>
              <a:endParaRPr lang="en-US" sz="2000" b="1">
                <a:solidFill>
                  <a:schemeClr val="tx1"/>
                </a:solidFill>
              </a:endParaRPr>
            </a:p>
          </p:txBody>
        </p:sp>
      </p:grpSp>
      <p:grpSp>
        <p:nvGrpSpPr>
          <p:cNvPr id="7" name="Group 51"/>
          <p:cNvGrpSpPr>
            <a:grpSpLocks/>
          </p:cNvGrpSpPr>
          <p:nvPr/>
        </p:nvGrpSpPr>
        <p:grpSpPr bwMode="auto">
          <a:xfrm>
            <a:off x="3729036" y="1868488"/>
            <a:ext cx="5362575" cy="417512"/>
            <a:chOff x="2160" y="841"/>
            <a:chExt cx="3471" cy="263"/>
          </a:xfrm>
        </p:grpSpPr>
        <p:sp>
          <p:nvSpPr>
            <p:cNvPr id="2138164" name="Text Box 52"/>
            <p:cNvSpPr txBox="1">
              <a:spLocks noChangeArrowheads="1"/>
            </p:cNvSpPr>
            <p:nvPr/>
          </p:nvSpPr>
          <p:spPr bwMode="auto">
            <a:xfrm>
              <a:off x="4062" y="854"/>
              <a:ext cx="308"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rd</a:t>
              </a:r>
              <a:endParaRPr lang="en-US" sz="2000"/>
            </a:p>
          </p:txBody>
        </p:sp>
        <p:sp>
          <p:nvSpPr>
            <p:cNvPr id="2138165" name="Text Box 53"/>
            <p:cNvSpPr txBox="1">
              <a:spLocks noChangeArrowheads="1"/>
            </p:cNvSpPr>
            <p:nvPr/>
          </p:nvSpPr>
          <p:spPr bwMode="auto">
            <a:xfrm>
              <a:off x="5010" y="854"/>
              <a:ext cx="596"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funct</a:t>
              </a:r>
              <a:endParaRPr lang="en-US" sz="2000"/>
            </a:p>
          </p:txBody>
        </p:sp>
        <p:sp>
          <p:nvSpPr>
            <p:cNvPr id="2138166" name="Text Box 54"/>
            <p:cNvSpPr txBox="1">
              <a:spLocks noChangeArrowheads="1"/>
            </p:cNvSpPr>
            <p:nvPr/>
          </p:nvSpPr>
          <p:spPr bwMode="auto">
            <a:xfrm>
              <a:off x="4442" y="854"/>
              <a:ext cx="596"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shamt</a:t>
              </a:r>
              <a:endParaRPr lang="en-US" sz="2000"/>
            </a:p>
          </p:txBody>
        </p:sp>
        <p:sp>
          <p:nvSpPr>
            <p:cNvPr id="2138167" name="Line 55"/>
            <p:cNvSpPr>
              <a:spLocks noChangeShapeType="1"/>
            </p:cNvSpPr>
            <p:nvPr/>
          </p:nvSpPr>
          <p:spPr bwMode="auto">
            <a:xfrm>
              <a:off x="4416" y="864"/>
              <a:ext cx="0" cy="189"/>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68" name="Line 56"/>
            <p:cNvSpPr>
              <a:spLocks noChangeShapeType="1"/>
            </p:cNvSpPr>
            <p:nvPr/>
          </p:nvSpPr>
          <p:spPr bwMode="auto">
            <a:xfrm>
              <a:off x="5040" y="864"/>
              <a:ext cx="0" cy="189"/>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69" name="Text Box 57"/>
            <p:cNvSpPr txBox="1">
              <a:spLocks noChangeArrowheads="1"/>
            </p:cNvSpPr>
            <p:nvPr/>
          </p:nvSpPr>
          <p:spPr bwMode="auto">
            <a:xfrm>
              <a:off x="2160" y="841"/>
              <a:ext cx="692"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opcode</a:t>
              </a:r>
              <a:endParaRPr lang="en-US" sz="2000"/>
            </a:p>
          </p:txBody>
        </p:sp>
        <p:sp>
          <p:nvSpPr>
            <p:cNvPr id="2138170" name="Text Box 58"/>
            <p:cNvSpPr txBox="1">
              <a:spLocks noChangeArrowheads="1"/>
            </p:cNvSpPr>
            <p:nvPr/>
          </p:nvSpPr>
          <p:spPr bwMode="auto">
            <a:xfrm>
              <a:off x="2928" y="841"/>
              <a:ext cx="308"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rs</a:t>
              </a:r>
              <a:endParaRPr lang="en-US" sz="2000"/>
            </a:p>
          </p:txBody>
        </p:sp>
        <p:sp>
          <p:nvSpPr>
            <p:cNvPr id="2138171" name="Text Box 59"/>
            <p:cNvSpPr txBox="1">
              <a:spLocks noChangeArrowheads="1"/>
            </p:cNvSpPr>
            <p:nvPr/>
          </p:nvSpPr>
          <p:spPr bwMode="auto">
            <a:xfrm>
              <a:off x="3461" y="841"/>
              <a:ext cx="308"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rt</a:t>
              </a:r>
              <a:endParaRPr lang="en-US" sz="2000"/>
            </a:p>
          </p:txBody>
        </p:sp>
        <p:sp>
          <p:nvSpPr>
            <p:cNvPr id="2138172" name="Rectangle 60"/>
            <p:cNvSpPr>
              <a:spLocks noChangeArrowheads="1"/>
            </p:cNvSpPr>
            <p:nvPr/>
          </p:nvSpPr>
          <p:spPr bwMode="auto">
            <a:xfrm>
              <a:off x="2208" y="864"/>
              <a:ext cx="3423" cy="192"/>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38173" name="Line 61"/>
            <p:cNvSpPr>
              <a:spLocks noChangeShapeType="1"/>
            </p:cNvSpPr>
            <p:nvPr/>
          </p:nvSpPr>
          <p:spPr bwMode="auto">
            <a:xfrm>
              <a:off x="2848" y="864"/>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74" name="Line 62"/>
            <p:cNvSpPr>
              <a:spLocks noChangeShapeType="1"/>
            </p:cNvSpPr>
            <p:nvPr/>
          </p:nvSpPr>
          <p:spPr bwMode="auto">
            <a:xfrm>
              <a:off x="3392" y="864"/>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75" name="Line 63"/>
            <p:cNvSpPr>
              <a:spLocks noChangeShapeType="1"/>
            </p:cNvSpPr>
            <p:nvPr/>
          </p:nvSpPr>
          <p:spPr bwMode="auto">
            <a:xfrm>
              <a:off x="3904" y="864"/>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8" name="Group 64"/>
          <p:cNvGrpSpPr>
            <a:grpSpLocks/>
          </p:cNvGrpSpPr>
          <p:nvPr/>
        </p:nvGrpSpPr>
        <p:grpSpPr bwMode="auto">
          <a:xfrm>
            <a:off x="3729034" y="3163888"/>
            <a:ext cx="5362578" cy="417512"/>
            <a:chOff x="2160" y="841"/>
            <a:chExt cx="3471" cy="263"/>
          </a:xfrm>
        </p:grpSpPr>
        <p:sp>
          <p:nvSpPr>
            <p:cNvPr id="2138177" name="Text Box 65"/>
            <p:cNvSpPr txBox="1">
              <a:spLocks noChangeArrowheads="1"/>
            </p:cNvSpPr>
            <p:nvPr/>
          </p:nvSpPr>
          <p:spPr bwMode="auto">
            <a:xfrm>
              <a:off x="4062" y="854"/>
              <a:ext cx="308"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rd</a:t>
              </a:r>
              <a:endParaRPr lang="en-US" sz="2000"/>
            </a:p>
          </p:txBody>
        </p:sp>
        <p:sp>
          <p:nvSpPr>
            <p:cNvPr id="2138178" name="Text Box 66"/>
            <p:cNvSpPr txBox="1">
              <a:spLocks noChangeArrowheads="1"/>
            </p:cNvSpPr>
            <p:nvPr/>
          </p:nvSpPr>
          <p:spPr bwMode="auto">
            <a:xfrm>
              <a:off x="5010" y="854"/>
              <a:ext cx="596"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funct</a:t>
              </a:r>
              <a:endParaRPr lang="en-US" sz="2000"/>
            </a:p>
          </p:txBody>
        </p:sp>
        <p:sp>
          <p:nvSpPr>
            <p:cNvPr id="2138179" name="Text Box 67"/>
            <p:cNvSpPr txBox="1">
              <a:spLocks noChangeArrowheads="1"/>
            </p:cNvSpPr>
            <p:nvPr/>
          </p:nvSpPr>
          <p:spPr bwMode="auto">
            <a:xfrm>
              <a:off x="4442" y="854"/>
              <a:ext cx="596"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shamt</a:t>
              </a:r>
              <a:endParaRPr lang="en-US" sz="2000"/>
            </a:p>
          </p:txBody>
        </p:sp>
        <p:sp>
          <p:nvSpPr>
            <p:cNvPr id="2138180" name="Line 68"/>
            <p:cNvSpPr>
              <a:spLocks noChangeShapeType="1"/>
            </p:cNvSpPr>
            <p:nvPr/>
          </p:nvSpPr>
          <p:spPr bwMode="auto">
            <a:xfrm>
              <a:off x="4416" y="864"/>
              <a:ext cx="0" cy="189"/>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81" name="Line 69"/>
            <p:cNvSpPr>
              <a:spLocks noChangeShapeType="1"/>
            </p:cNvSpPr>
            <p:nvPr/>
          </p:nvSpPr>
          <p:spPr bwMode="auto">
            <a:xfrm>
              <a:off x="5040" y="864"/>
              <a:ext cx="0" cy="189"/>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82" name="Text Box 70"/>
            <p:cNvSpPr txBox="1">
              <a:spLocks noChangeArrowheads="1"/>
            </p:cNvSpPr>
            <p:nvPr/>
          </p:nvSpPr>
          <p:spPr bwMode="auto">
            <a:xfrm>
              <a:off x="2160" y="841"/>
              <a:ext cx="692"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opcode</a:t>
              </a:r>
              <a:endParaRPr lang="en-US" sz="2000"/>
            </a:p>
          </p:txBody>
        </p:sp>
        <p:sp>
          <p:nvSpPr>
            <p:cNvPr id="2138183" name="Text Box 71"/>
            <p:cNvSpPr txBox="1">
              <a:spLocks noChangeArrowheads="1"/>
            </p:cNvSpPr>
            <p:nvPr/>
          </p:nvSpPr>
          <p:spPr bwMode="auto">
            <a:xfrm>
              <a:off x="2928" y="841"/>
              <a:ext cx="308"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rs</a:t>
              </a:r>
              <a:endParaRPr lang="en-US" sz="2000"/>
            </a:p>
          </p:txBody>
        </p:sp>
        <p:sp>
          <p:nvSpPr>
            <p:cNvPr id="2138184" name="Text Box 72"/>
            <p:cNvSpPr txBox="1">
              <a:spLocks noChangeArrowheads="1"/>
            </p:cNvSpPr>
            <p:nvPr/>
          </p:nvSpPr>
          <p:spPr bwMode="auto">
            <a:xfrm>
              <a:off x="3461" y="841"/>
              <a:ext cx="308" cy="250"/>
            </a:xfrm>
            <a:prstGeom prst="rect">
              <a:avLst/>
            </a:prstGeom>
            <a:noFill/>
            <a:ln w="12700">
              <a:noFill/>
              <a:miter lim="800000"/>
              <a:headEnd/>
              <a:tailEnd/>
            </a:ln>
            <a:effectLst/>
          </p:spPr>
          <p:txBody>
            <a:bodyPr wrap="none">
              <a:prstTxWarp prst="textNoShape">
                <a:avLst/>
              </a:prstTxWarp>
              <a:spAutoFit/>
            </a:bodyPr>
            <a:lstStyle/>
            <a:p>
              <a:pPr algn="ctr"/>
              <a:r>
                <a:rPr lang="en-US" sz="2000" b="1">
                  <a:solidFill>
                    <a:schemeClr val="tx1"/>
                  </a:solidFill>
                  <a:latin typeface="Courier New" pitchFamily="-65" charset="0"/>
                </a:rPr>
                <a:t>rt</a:t>
              </a:r>
              <a:endParaRPr lang="en-US" sz="2000"/>
            </a:p>
          </p:txBody>
        </p:sp>
        <p:sp>
          <p:nvSpPr>
            <p:cNvPr id="2138185" name="Rectangle 73"/>
            <p:cNvSpPr>
              <a:spLocks noChangeArrowheads="1"/>
            </p:cNvSpPr>
            <p:nvPr/>
          </p:nvSpPr>
          <p:spPr bwMode="auto">
            <a:xfrm>
              <a:off x="2208" y="864"/>
              <a:ext cx="3423" cy="192"/>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2138186" name="Line 74"/>
            <p:cNvSpPr>
              <a:spLocks noChangeShapeType="1"/>
            </p:cNvSpPr>
            <p:nvPr/>
          </p:nvSpPr>
          <p:spPr bwMode="auto">
            <a:xfrm>
              <a:off x="2848" y="864"/>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87" name="Line 75"/>
            <p:cNvSpPr>
              <a:spLocks noChangeShapeType="1"/>
            </p:cNvSpPr>
            <p:nvPr/>
          </p:nvSpPr>
          <p:spPr bwMode="auto">
            <a:xfrm>
              <a:off x="3392" y="864"/>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38188" name="Line 76"/>
            <p:cNvSpPr>
              <a:spLocks noChangeShapeType="1"/>
            </p:cNvSpPr>
            <p:nvPr/>
          </p:nvSpPr>
          <p:spPr bwMode="auto">
            <a:xfrm>
              <a:off x="3904" y="864"/>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88342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chemeClr val="accent1"/>
                </a:solidFill>
              </a:rPr>
              <a:t>Dealing With Large </a:t>
            </a:r>
            <a:r>
              <a:rPr lang="en-US" dirty="0" err="1" smtClean="0">
                <a:solidFill>
                  <a:schemeClr val="accent1"/>
                </a:solidFill>
              </a:rPr>
              <a:t>Immediates</a:t>
            </a:r>
            <a:endParaRPr lang="en-US" dirty="0">
              <a:solidFill>
                <a:schemeClr val="accent1"/>
              </a:solidFill>
            </a:endParaRPr>
          </a:p>
        </p:txBody>
      </p:sp>
      <p:sp>
        <p:nvSpPr>
          <p:cNvPr id="2156547" name="Rectangle 3"/>
          <p:cNvSpPr>
            <a:spLocks noGrp="1" noChangeArrowheads="1"/>
          </p:cNvSpPr>
          <p:nvPr>
            <p:ph idx="1"/>
          </p:nvPr>
        </p:nvSpPr>
        <p:spPr>
          <a:xfrm>
            <a:off x="457200" y="1600200"/>
            <a:ext cx="8229600" cy="4937760"/>
          </a:xfrm>
        </p:spPr>
        <p:txBody>
          <a:bodyPr>
            <a:normAutofit lnSpcReduction="10000"/>
          </a:bodyPr>
          <a:lstStyle/>
          <a:p>
            <a:r>
              <a:rPr lang="en-US" dirty="0" smtClean="0"/>
              <a:t>How do we deal with 32-bit </a:t>
            </a:r>
            <a:r>
              <a:rPr lang="en-US" dirty="0" err="1" smtClean="0"/>
              <a:t>immediates</a:t>
            </a:r>
            <a:r>
              <a:rPr lang="en-US" dirty="0" smtClean="0"/>
              <a:t>?</a:t>
            </a:r>
            <a:endParaRPr lang="en-US" dirty="0"/>
          </a:p>
          <a:p>
            <a:pPr lvl="1"/>
            <a:r>
              <a:rPr lang="en-US" dirty="0" smtClean="0"/>
              <a:t>Sometimes want to use </a:t>
            </a:r>
            <a:r>
              <a:rPr lang="en-US" dirty="0" err="1" smtClean="0"/>
              <a:t>immediates</a:t>
            </a:r>
            <a:r>
              <a:rPr lang="en-US" dirty="0" smtClean="0"/>
              <a:t> &gt; ± 2</a:t>
            </a:r>
            <a:r>
              <a:rPr lang="en-US" baseline="30000" dirty="0" smtClean="0"/>
              <a:t>15</a:t>
            </a:r>
            <a:r>
              <a:rPr lang="en-US" dirty="0" smtClean="0"/>
              <a:t> with </a:t>
            </a:r>
            <a:r>
              <a:rPr lang="en-US" dirty="0" err="1">
                <a:latin typeface="Courier New" pitchFamily="24" charset="0"/>
              </a:rPr>
              <a:t>addi</a:t>
            </a:r>
            <a:r>
              <a:rPr lang="en-US" dirty="0"/>
              <a:t>, </a:t>
            </a:r>
            <a:r>
              <a:rPr lang="en-US" dirty="0" err="1">
                <a:latin typeface="Courier New" pitchFamily="24" charset="0"/>
              </a:rPr>
              <a:t>lw</a:t>
            </a:r>
            <a:r>
              <a:rPr lang="en-US" dirty="0"/>
              <a:t>, </a:t>
            </a:r>
            <a:r>
              <a:rPr lang="en-US" dirty="0" err="1">
                <a:latin typeface="Courier New" pitchFamily="24" charset="0"/>
              </a:rPr>
              <a:t>sw</a:t>
            </a:r>
            <a:r>
              <a:rPr lang="en-US" dirty="0"/>
              <a:t> and </a:t>
            </a:r>
            <a:r>
              <a:rPr lang="en-US" dirty="0" err="1">
                <a:latin typeface="Courier New" pitchFamily="24" charset="0"/>
              </a:rPr>
              <a:t>slti</a:t>
            </a:r>
            <a:r>
              <a:rPr lang="en-US" dirty="0"/>
              <a:t> </a:t>
            </a:r>
            <a:endParaRPr lang="en-US" dirty="0" smtClean="0"/>
          </a:p>
          <a:p>
            <a:pPr lvl="1"/>
            <a:r>
              <a:rPr lang="en-US" dirty="0" smtClean="0"/>
              <a:t>Bitwise logic operations with 32-bit </a:t>
            </a:r>
            <a:r>
              <a:rPr lang="en-US" dirty="0" err="1" smtClean="0"/>
              <a:t>immediates</a:t>
            </a:r>
            <a:endParaRPr lang="en-US" dirty="0" smtClean="0"/>
          </a:p>
          <a:p>
            <a:pPr>
              <a:spcBef>
                <a:spcPts val="1200"/>
              </a:spcBef>
            </a:pPr>
            <a:r>
              <a:rPr lang="en-US" b="1" dirty="0" smtClean="0"/>
              <a:t>Solution:  </a:t>
            </a:r>
            <a:r>
              <a:rPr lang="en-US" dirty="0" smtClean="0"/>
              <a:t>Don’t mess with instruction formats, just add a new instruction</a:t>
            </a:r>
          </a:p>
          <a:p>
            <a:pPr>
              <a:spcBef>
                <a:spcPts val="1800"/>
              </a:spcBef>
            </a:pPr>
            <a:r>
              <a:rPr lang="en-US" dirty="0" smtClean="0">
                <a:solidFill>
                  <a:srgbClr val="FF0000"/>
                </a:solidFill>
              </a:rPr>
              <a:t>Load Upper Immediate</a:t>
            </a:r>
            <a:r>
              <a:rPr lang="en-US" dirty="0" smtClean="0"/>
              <a:t> (</a:t>
            </a:r>
            <a:r>
              <a:rPr lang="en-US" dirty="0" err="1" smtClean="0">
                <a:latin typeface="Courier New" pitchFamily="49" charset="0"/>
                <a:cs typeface="Courier New" pitchFamily="49" charset="0"/>
              </a:rPr>
              <a:t>lui</a:t>
            </a:r>
            <a:r>
              <a:rPr lang="en-US" dirty="0" smtClean="0"/>
              <a:t>)</a:t>
            </a:r>
          </a:p>
          <a:p>
            <a:pPr lvl="1"/>
            <a:r>
              <a:rPr lang="en-US" dirty="0" err="1" smtClean="0">
                <a:latin typeface="Courier New" pitchFamily="49" charset="0"/>
                <a:cs typeface="Courier New" pitchFamily="49" charset="0"/>
              </a:rPr>
              <a:t>lui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reg,imm</a:t>
            </a:r>
            <a:endParaRPr lang="en-US" dirty="0" smtClean="0">
              <a:latin typeface="Courier New" pitchFamily="49" charset="0"/>
              <a:cs typeface="Courier New" pitchFamily="49" charset="0"/>
            </a:endParaRPr>
          </a:p>
          <a:p>
            <a:pPr lvl="1"/>
            <a:r>
              <a:rPr lang="en-US" dirty="0" smtClean="0"/>
              <a:t>Moves 16-bit </a:t>
            </a:r>
            <a:r>
              <a:rPr lang="en-US" sz="2600" dirty="0" err="1" smtClean="0">
                <a:latin typeface="Courier New" pitchFamily="49" charset="0"/>
                <a:cs typeface="Courier New" pitchFamily="49" charset="0"/>
              </a:rPr>
              <a:t>imm</a:t>
            </a:r>
            <a:r>
              <a:rPr lang="en-US" dirty="0" smtClean="0"/>
              <a:t> into upper half (bits 16-31) of </a:t>
            </a:r>
            <a:r>
              <a:rPr lang="en-US" sz="2600" dirty="0" err="1" smtClean="0">
                <a:latin typeface="Courier New" pitchFamily="49" charset="0"/>
                <a:cs typeface="Courier New" pitchFamily="49" charset="0"/>
              </a:rPr>
              <a:t>reg</a:t>
            </a:r>
            <a:r>
              <a:rPr lang="en-US" dirty="0" smtClean="0"/>
              <a:t> and zeros the lower half (bits 0-15)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34</a:t>
            </a:fld>
            <a:endParaRPr lang="en-US"/>
          </a:p>
        </p:txBody>
      </p:sp>
    </p:spTree>
    <p:extLst>
      <p:ext uri="{BB962C8B-B14F-4D97-AF65-F5344CB8AC3E}">
        <p14:creationId xmlns:p14="http://schemas.microsoft.com/office/powerpoint/2010/main" val="35958627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latin typeface="Courier New" pitchFamily="49" charset="0"/>
                <a:cs typeface="Courier New" pitchFamily="49" charset="0"/>
              </a:rPr>
              <a:t>lui</a:t>
            </a:r>
            <a:r>
              <a:rPr lang="en-US" dirty="0" smtClean="0">
                <a:solidFill>
                  <a:schemeClr val="accent1"/>
                </a:solidFill>
              </a:rPr>
              <a:t> Example</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lstStyle/>
          <a:p>
            <a:r>
              <a:rPr lang="en-US" dirty="0" smtClean="0"/>
              <a:t>Want:   </a:t>
            </a:r>
            <a:r>
              <a:rPr lang="en-US" dirty="0" err="1" smtClean="0">
                <a:latin typeface="Courier New" pitchFamily="24" charset="0"/>
              </a:rPr>
              <a:t>addiu</a:t>
            </a:r>
            <a:r>
              <a:rPr lang="en-US" dirty="0" smtClean="0">
                <a:latin typeface="Courier New" pitchFamily="24" charset="0"/>
              </a:rPr>
              <a:t> $t0,$t0,0xABABCDCD</a:t>
            </a:r>
            <a:endParaRPr lang="en-US" dirty="0" smtClean="0"/>
          </a:p>
          <a:p>
            <a:pPr lvl="1"/>
            <a:r>
              <a:rPr lang="en-US" dirty="0" smtClean="0"/>
              <a:t>This is a pseudo-instruction!</a:t>
            </a:r>
          </a:p>
          <a:p>
            <a:r>
              <a:rPr lang="en-US" dirty="0" smtClean="0"/>
              <a:t>Translates into:</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lui</a:t>
            </a:r>
            <a:r>
              <a:rPr lang="en-US" sz="2800" dirty="0" smtClean="0">
                <a:latin typeface="Courier New" pitchFamily="49" charset="0"/>
                <a:cs typeface="Courier New" pitchFamily="49" charset="0"/>
              </a:rPr>
              <a:t>  $at,0xABAB		# upper 16</a:t>
            </a:r>
            <a:br>
              <a:rPr lang="en-US" sz="2800" dirty="0" smtClean="0">
                <a:latin typeface="Courier New" pitchFamily="49" charset="0"/>
                <a:cs typeface="Courier New" pitchFamily="49" charset="0"/>
              </a:rPr>
            </a:b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ori</a:t>
            </a:r>
            <a:r>
              <a:rPr lang="en-US" sz="2800" dirty="0" smtClean="0">
                <a:latin typeface="Courier New" pitchFamily="49" charset="0"/>
                <a:cs typeface="Courier New" pitchFamily="49" charset="0"/>
              </a:rPr>
              <a:t>  $at,$at,0xCDCD	# lower 16</a:t>
            </a:r>
            <a:br>
              <a:rPr lang="en-US" sz="2800" dirty="0" smtClean="0">
                <a:latin typeface="Courier New" pitchFamily="49" charset="0"/>
                <a:cs typeface="Courier New" pitchFamily="49" charset="0"/>
              </a:rPr>
            </a:b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addu</a:t>
            </a:r>
            <a:r>
              <a:rPr lang="en-US" sz="2800" dirty="0" smtClean="0">
                <a:latin typeface="Courier New" pitchFamily="49" charset="0"/>
                <a:cs typeface="Courier New" pitchFamily="49" charset="0"/>
              </a:rPr>
              <a:t> $t0,$t0,$at   </a:t>
            </a: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move</a:t>
            </a:r>
          </a:p>
          <a:p>
            <a:pPr>
              <a:spcBef>
                <a:spcPts val="5400"/>
              </a:spcBef>
            </a:pPr>
            <a:r>
              <a:rPr lang="en-US" dirty="0" smtClean="0"/>
              <a:t>Now we can handle everything with a 16-bit immediate!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35</a:t>
            </a:fld>
            <a:endParaRPr lang="en-US"/>
          </a:p>
        </p:txBody>
      </p:sp>
      <p:grpSp>
        <p:nvGrpSpPr>
          <p:cNvPr id="11" name="Group 10"/>
          <p:cNvGrpSpPr/>
          <p:nvPr/>
        </p:nvGrpSpPr>
        <p:grpSpPr>
          <a:xfrm>
            <a:off x="3733800" y="4147457"/>
            <a:ext cx="5072742" cy="815646"/>
            <a:chOff x="3940629" y="4147457"/>
            <a:chExt cx="5072742" cy="815646"/>
          </a:xfrm>
        </p:grpSpPr>
        <p:sp>
          <p:nvSpPr>
            <p:cNvPr id="7" name="Oval 6"/>
            <p:cNvSpPr/>
            <p:nvPr/>
          </p:nvSpPr>
          <p:spPr>
            <a:xfrm>
              <a:off x="3940629" y="4147457"/>
              <a:ext cx="838200" cy="4898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4724400" y="4582886"/>
              <a:ext cx="576943" cy="18505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12228" y="4593771"/>
              <a:ext cx="3701143" cy="369332"/>
            </a:xfrm>
            <a:prstGeom prst="rect">
              <a:avLst/>
            </a:prstGeom>
            <a:noFill/>
          </p:spPr>
          <p:txBody>
            <a:bodyPr wrap="square" rtlCol="0">
              <a:spAutoFit/>
            </a:bodyPr>
            <a:lstStyle/>
            <a:p>
              <a:r>
                <a:rPr lang="en-US" b="1" dirty="0" smtClean="0">
                  <a:solidFill>
                    <a:srgbClr val="FF0000"/>
                  </a:solidFill>
                </a:rPr>
                <a:t>Only the assembler gets to use $at</a:t>
              </a:r>
              <a:endParaRPr lang="en-US" b="1" dirty="0">
                <a:solidFill>
                  <a:srgbClr val="FF0000"/>
                </a:solidFill>
              </a:endParaRPr>
            </a:p>
          </p:txBody>
        </p:sp>
      </p:grpSp>
    </p:spTree>
    <p:extLst>
      <p:ext uri="{BB962C8B-B14F-4D97-AF65-F5344CB8AC3E}">
        <p14:creationId xmlns:p14="http://schemas.microsoft.com/office/powerpoint/2010/main" val="36601765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Branching Instructions</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r>
              <a:rPr lang="en-US" dirty="0" err="1" smtClean="0">
                <a:latin typeface="Courier New" pitchFamily="49" charset="0"/>
                <a:cs typeface="Courier New" pitchFamily="49" charset="0"/>
              </a:rPr>
              <a:t>beq</a:t>
            </a:r>
            <a:r>
              <a:rPr lang="en-US" dirty="0" smtClean="0"/>
              <a:t> and </a:t>
            </a:r>
            <a:r>
              <a:rPr lang="en-US" dirty="0" err="1" smtClean="0">
                <a:latin typeface="Courier New" pitchFamily="49" charset="0"/>
                <a:cs typeface="Courier New" pitchFamily="49" charset="0"/>
              </a:rPr>
              <a:t>bne</a:t>
            </a:r>
            <a:endParaRPr lang="en-US" dirty="0" smtClean="0">
              <a:latin typeface="Courier New" pitchFamily="49" charset="0"/>
              <a:cs typeface="Courier New" pitchFamily="49" charset="0"/>
            </a:endParaRPr>
          </a:p>
          <a:p>
            <a:pPr lvl="1"/>
            <a:r>
              <a:rPr lang="en-US" dirty="0" smtClean="0"/>
              <a:t>Need to specify a target address if branch taken</a:t>
            </a:r>
          </a:p>
          <a:p>
            <a:pPr lvl="1"/>
            <a:r>
              <a:rPr lang="en-US" dirty="0" smtClean="0"/>
              <a:t>Also specify two registers to compare</a:t>
            </a:r>
          </a:p>
          <a:p>
            <a:r>
              <a:rPr lang="en-US" dirty="0" smtClean="0"/>
              <a:t>Use I-Format:</a:t>
            </a:r>
          </a:p>
          <a:p>
            <a:endParaRPr lang="en-US" dirty="0" smtClean="0"/>
          </a:p>
          <a:p>
            <a:pPr lvl="1">
              <a:spcBef>
                <a:spcPts val="1200"/>
              </a:spcBef>
            </a:pPr>
            <a:r>
              <a:rPr lang="en-US" sz="2600" dirty="0" err="1" smtClean="0">
                <a:latin typeface="Courier New" pitchFamily="49" charset="0"/>
                <a:cs typeface="Courier New" pitchFamily="49" charset="0"/>
              </a:rPr>
              <a:t>opcode</a:t>
            </a:r>
            <a:r>
              <a:rPr lang="en-US" dirty="0" smtClean="0"/>
              <a:t> specifies </a:t>
            </a:r>
            <a:r>
              <a:rPr lang="en-US" sz="2600" dirty="0" err="1" smtClean="0">
                <a:latin typeface="Courier New" pitchFamily="49" charset="0"/>
                <a:cs typeface="Courier New" pitchFamily="49" charset="0"/>
              </a:rPr>
              <a:t>beq</a:t>
            </a:r>
            <a:r>
              <a:rPr lang="en-US" dirty="0" smtClean="0"/>
              <a:t> (4) vs. </a:t>
            </a:r>
            <a:r>
              <a:rPr lang="en-US" sz="2600" dirty="0" err="1" smtClean="0">
                <a:latin typeface="Courier New" pitchFamily="49" charset="0"/>
                <a:cs typeface="Courier New" pitchFamily="49" charset="0"/>
              </a:rPr>
              <a:t>bne</a:t>
            </a:r>
            <a:r>
              <a:rPr lang="en-US" dirty="0" smtClean="0"/>
              <a:t> (5)</a:t>
            </a:r>
          </a:p>
          <a:p>
            <a:pPr lvl="1"/>
            <a:r>
              <a:rPr lang="en-US" sz="2600" dirty="0" err="1" smtClean="0">
                <a:latin typeface="Courier New" pitchFamily="49" charset="0"/>
                <a:cs typeface="Courier New" pitchFamily="49" charset="0"/>
              </a:rPr>
              <a:t>rs</a:t>
            </a:r>
            <a:r>
              <a:rPr lang="en-US" dirty="0" smtClean="0"/>
              <a:t> and </a:t>
            </a:r>
            <a:r>
              <a:rPr lang="en-US" sz="2600" dirty="0" err="1" smtClean="0">
                <a:latin typeface="Courier New" pitchFamily="49" charset="0"/>
                <a:cs typeface="Courier New" pitchFamily="49" charset="0"/>
              </a:rPr>
              <a:t>rt</a:t>
            </a:r>
            <a:r>
              <a:rPr lang="en-US" dirty="0" smtClean="0"/>
              <a:t> specify registers</a:t>
            </a:r>
          </a:p>
          <a:p>
            <a:pPr lvl="1"/>
            <a:r>
              <a:rPr lang="en-US" dirty="0" smtClean="0">
                <a:solidFill>
                  <a:srgbClr val="FF0000"/>
                </a:solidFill>
              </a:rPr>
              <a:t>How to best use </a:t>
            </a:r>
            <a:r>
              <a:rPr lang="en-US" sz="2600" dirty="0" smtClean="0">
                <a:solidFill>
                  <a:srgbClr val="FF0000"/>
                </a:solidFill>
                <a:latin typeface="Courier New" pitchFamily="49" charset="0"/>
                <a:cs typeface="Courier New" pitchFamily="49" charset="0"/>
              </a:rPr>
              <a:t>immediate</a:t>
            </a:r>
            <a:r>
              <a:rPr lang="en-US" dirty="0" smtClean="0">
                <a:solidFill>
                  <a:srgbClr val="FF0000"/>
                </a:solidFill>
              </a:rPr>
              <a:t> to specify addresses?</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36</a:t>
            </a:fld>
            <a:endParaRPr lang="en-US"/>
          </a:p>
        </p:txBody>
      </p:sp>
      <p:grpSp>
        <p:nvGrpSpPr>
          <p:cNvPr id="7" name="Group 6"/>
          <p:cNvGrpSpPr/>
          <p:nvPr/>
        </p:nvGrpSpPr>
        <p:grpSpPr>
          <a:xfrm>
            <a:off x="393192" y="3566160"/>
            <a:ext cx="8349870" cy="822960"/>
            <a:chOff x="351069" y="2468880"/>
            <a:chExt cx="8349870" cy="822960"/>
          </a:xfrm>
        </p:grpSpPr>
        <p:grpSp>
          <p:nvGrpSpPr>
            <p:cNvPr id="8" name="Group 50"/>
            <p:cNvGrpSpPr/>
            <p:nvPr/>
          </p:nvGrpSpPr>
          <p:grpSpPr>
            <a:xfrm>
              <a:off x="621792" y="2834640"/>
              <a:ext cx="7900416" cy="457200"/>
              <a:chOff x="621792" y="2834640"/>
              <a:chExt cx="7900416" cy="457200"/>
            </a:xfrm>
          </p:grpSpPr>
          <p:sp>
            <p:nvSpPr>
              <p:cNvPr id="11" name="Rectangle 10"/>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12" name="Rectangle 11"/>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13" name="Rectangle 12"/>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14" name="Rectangle 13"/>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immediate</a:t>
                </a:r>
                <a:endParaRPr lang="en-US" sz="2800" dirty="0">
                  <a:solidFill>
                    <a:schemeClr val="tx1"/>
                  </a:solidFill>
                  <a:latin typeface="Courier New" pitchFamily="49" charset="0"/>
                  <a:cs typeface="Courier New" pitchFamily="49" charset="0"/>
                </a:endParaRPr>
              </a:p>
            </p:txBody>
          </p:sp>
        </p:grpSp>
        <p:sp>
          <p:nvSpPr>
            <p:cNvPr id="9" name="TextBox 8"/>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10" name="TextBox 9"/>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30499120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Branching Instruction Usage</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lnSpcReduction="10000"/>
          </a:bodyPr>
          <a:lstStyle/>
          <a:p>
            <a:r>
              <a:rPr lang="en-US" dirty="0" smtClean="0"/>
              <a:t>Branches typically used for loops (</a:t>
            </a:r>
            <a:r>
              <a:rPr lang="en-US" sz="3000" dirty="0" smtClean="0">
                <a:latin typeface="Courier New" pitchFamily="49" charset="0"/>
                <a:cs typeface="Courier New" pitchFamily="49" charset="0"/>
              </a:rPr>
              <a:t>if-else</a:t>
            </a:r>
            <a:r>
              <a:rPr lang="en-US" dirty="0" smtClean="0"/>
              <a:t>, </a:t>
            </a:r>
            <a:r>
              <a:rPr lang="en-US" sz="3000" dirty="0" smtClean="0">
                <a:latin typeface="Courier New" pitchFamily="49" charset="0"/>
                <a:cs typeface="Courier New" pitchFamily="49" charset="0"/>
              </a:rPr>
              <a:t>while</a:t>
            </a:r>
            <a:r>
              <a:rPr lang="en-US" dirty="0" smtClean="0"/>
              <a:t>, </a:t>
            </a:r>
            <a:r>
              <a:rPr lang="en-US" sz="3000" dirty="0" smtClean="0">
                <a:latin typeface="Courier New" pitchFamily="49" charset="0"/>
                <a:cs typeface="Courier New" pitchFamily="49" charset="0"/>
              </a:rPr>
              <a:t>for</a:t>
            </a:r>
            <a:r>
              <a:rPr lang="en-US" dirty="0" smtClean="0"/>
              <a:t>)</a:t>
            </a:r>
          </a:p>
          <a:p>
            <a:pPr lvl="1"/>
            <a:r>
              <a:rPr lang="en-US" dirty="0" smtClean="0"/>
              <a:t>Loops are generally small (&lt; 50 instructions)</a:t>
            </a:r>
          </a:p>
          <a:p>
            <a:pPr lvl="1"/>
            <a:r>
              <a:rPr lang="en-US" dirty="0" smtClean="0"/>
              <a:t>Function calls and unconditional jumps handled with jump instructions (J-Format)</a:t>
            </a:r>
          </a:p>
          <a:p>
            <a:r>
              <a:rPr lang="en-US" b="1" dirty="0" smtClean="0"/>
              <a:t>Recall:</a:t>
            </a:r>
            <a:r>
              <a:rPr lang="en-US" dirty="0" smtClean="0"/>
              <a:t>  Instructions stored in a localized area of memory (Code/Text)</a:t>
            </a:r>
          </a:p>
          <a:p>
            <a:pPr lvl="1"/>
            <a:r>
              <a:rPr lang="en-US" dirty="0" smtClean="0"/>
              <a:t>Largest branch distance limited by size of code</a:t>
            </a:r>
          </a:p>
          <a:p>
            <a:pPr lvl="1"/>
            <a:r>
              <a:rPr lang="en-US" dirty="0" smtClean="0"/>
              <a:t>Address of current instruction stored in the program counter (PC)</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37</a:t>
            </a:fld>
            <a:endParaRPr lang="en-US"/>
          </a:p>
        </p:txBody>
      </p:sp>
    </p:spTree>
    <p:extLst>
      <p:ext uri="{BB962C8B-B14F-4D97-AF65-F5344CB8AC3E}">
        <p14:creationId xmlns:p14="http://schemas.microsoft.com/office/powerpoint/2010/main" val="31331520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PC-Relative Addressing</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solidFill>
                  <a:srgbClr val="FF0000"/>
                </a:solidFill>
              </a:rPr>
              <a:t>PC-Relative Addressing:</a:t>
            </a:r>
            <a:r>
              <a:rPr lang="en-US" dirty="0" smtClean="0"/>
              <a:t>  Use the </a:t>
            </a:r>
            <a:r>
              <a:rPr lang="en-US" sz="3000" dirty="0" smtClean="0">
                <a:latin typeface="Courier New" pitchFamily="49" charset="0"/>
                <a:cs typeface="Courier New" pitchFamily="49" charset="0"/>
              </a:rPr>
              <a:t>immediate</a:t>
            </a:r>
            <a:r>
              <a:rPr lang="en-US" dirty="0" smtClean="0"/>
              <a:t> field as a two’s complement offset to PC</a:t>
            </a:r>
          </a:p>
          <a:p>
            <a:pPr lvl="1"/>
            <a:r>
              <a:rPr lang="en-US" dirty="0" smtClean="0"/>
              <a:t>Branches generally change the PC by a small amount</a:t>
            </a:r>
          </a:p>
          <a:p>
            <a:pPr lvl="1"/>
            <a:r>
              <a:rPr lang="en-US" dirty="0" smtClean="0"/>
              <a:t>Can specify ± 2</a:t>
            </a:r>
            <a:r>
              <a:rPr lang="en-US" baseline="30000" dirty="0" smtClean="0"/>
              <a:t>15</a:t>
            </a:r>
            <a:r>
              <a:rPr lang="en-US" dirty="0" smtClean="0"/>
              <a:t> addresses from the PC</a:t>
            </a:r>
          </a:p>
          <a:p>
            <a:endParaRPr lang="en-US" dirty="0" smtClean="0"/>
          </a:p>
          <a:p>
            <a:r>
              <a:rPr lang="en-US" dirty="0" smtClean="0"/>
              <a:t>So just how much of memory can we reach?</a:t>
            </a:r>
          </a:p>
          <a:p>
            <a:pPr lvl="1"/>
            <a:endParaRPr lang="en-US" dirty="0" smtClean="0"/>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38</a:t>
            </a:fld>
            <a:endParaRPr lang="en-US"/>
          </a:p>
        </p:txBody>
      </p:sp>
    </p:spTree>
    <p:extLst>
      <p:ext uri="{BB962C8B-B14F-4D97-AF65-F5344CB8AC3E}">
        <p14:creationId xmlns:p14="http://schemas.microsoft.com/office/powerpoint/2010/main" val="23208114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Branching Reach</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fontScale="92500"/>
          </a:bodyPr>
          <a:lstStyle/>
          <a:p>
            <a:r>
              <a:rPr lang="en-US" b="1" dirty="0" smtClean="0"/>
              <a:t>Recall:</a:t>
            </a:r>
            <a:r>
              <a:rPr lang="en-US" dirty="0" smtClean="0"/>
              <a:t>  MIPS uses 32-bit addresses</a:t>
            </a:r>
          </a:p>
          <a:p>
            <a:pPr lvl="1"/>
            <a:r>
              <a:rPr lang="en-US" dirty="0" smtClean="0"/>
              <a:t>Memory is byte-addressed</a:t>
            </a:r>
          </a:p>
          <a:p>
            <a:r>
              <a:rPr lang="en-US" dirty="0" smtClean="0"/>
              <a:t>Instructions are </a:t>
            </a:r>
            <a:r>
              <a:rPr lang="en-US" i="1" dirty="0" smtClean="0"/>
              <a:t>word-aligned</a:t>
            </a:r>
            <a:r>
              <a:rPr lang="en-US" dirty="0" smtClean="0"/>
              <a:t> </a:t>
            </a:r>
          </a:p>
          <a:p>
            <a:pPr lvl="1"/>
            <a:r>
              <a:rPr lang="en-US" dirty="0" smtClean="0"/>
              <a:t>Address is always multiple of 4 (in bytes), meaning it ends with </a:t>
            </a:r>
            <a:r>
              <a:rPr lang="en-US" sz="2600" dirty="0" smtClean="0">
                <a:latin typeface="Courier New" pitchFamily="49" charset="0"/>
                <a:cs typeface="Courier New" pitchFamily="49" charset="0"/>
              </a:rPr>
              <a:t>0b00</a:t>
            </a:r>
            <a:r>
              <a:rPr lang="en-US" dirty="0" smtClean="0">
                <a:latin typeface="+mj-lt"/>
                <a:cs typeface="Courier New" pitchFamily="49" charset="0"/>
              </a:rPr>
              <a:t> in binary</a:t>
            </a:r>
          </a:p>
          <a:p>
            <a:pPr lvl="1"/>
            <a:r>
              <a:rPr lang="en-US" dirty="0" smtClean="0"/>
              <a:t>Number of bytes to add to the PC will always be a multiple of 4</a:t>
            </a:r>
          </a:p>
          <a:p>
            <a:r>
              <a:rPr lang="en-US" dirty="0" smtClean="0"/>
              <a:t>Immediate specifies words instead of bytes</a:t>
            </a:r>
          </a:p>
          <a:p>
            <a:pPr lvl="1"/>
            <a:r>
              <a:rPr lang="en-US" dirty="0" smtClean="0"/>
              <a:t>Can now branch ± 2</a:t>
            </a:r>
            <a:r>
              <a:rPr lang="en-US" baseline="30000" dirty="0" smtClean="0"/>
              <a:t>15</a:t>
            </a:r>
            <a:r>
              <a:rPr lang="en-US" dirty="0" smtClean="0"/>
              <a:t> words</a:t>
            </a:r>
          </a:p>
          <a:p>
            <a:pPr lvl="1"/>
            <a:r>
              <a:rPr lang="en-US" dirty="0" smtClean="0">
                <a:solidFill>
                  <a:srgbClr val="FF0000"/>
                </a:solidFill>
              </a:rPr>
              <a:t>We can reach 2</a:t>
            </a:r>
            <a:r>
              <a:rPr lang="en-US" baseline="30000" dirty="0" smtClean="0">
                <a:solidFill>
                  <a:srgbClr val="FF0000"/>
                </a:solidFill>
              </a:rPr>
              <a:t>16</a:t>
            </a:r>
            <a:r>
              <a:rPr lang="en-US" dirty="0" smtClean="0">
                <a:solidFill>
                  <a:srgbClr val="FF0000"/>
                </a:solidFill>
              </a:rPr>
              <a:t> instructions = 2</a:t>
            </a:r>
            <a:r>
              <a:rPr lang="en-US" baseline="30000" dirty="0" smtClean="0">
                <a:solidFill>
                  <a:srgbClr val="FF0000"/>
                </a:solidFill>
              </a:rPr>
              <a:t>18</a:t>
            </a:r>
            <a:r>
              <a:rPr lang="en-US" dirty="0" smtClean="0">
                <a:solidFill>
                  <a:srgbClr val="FF0000"/>
                </a:solidFill>
              </a:rPr>
              <a:t> bytes around PC</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39</a:t>
            </a:fld>
            <a:endParaRPr lang="en-US"/>
          </a:p>
        </p:txBody>
      </p:sp>
    </p:spTree>
    <p:extLst>
      <p:ext uri="{BB962C8B-B14F-4D97-AF65-F5344CB8AC3E}">
        <p14:creationId xmlns:p14="http://schemas.microsoft.com/office/powerpoint/2010/main" val="7263473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Stack Before, During, After Call</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a:t>
            </a:fld>
            <a:endParaRPr lang="en-US"/>
          </a:p>
        </p:txBody>
      </p:sp>
      <p:pic>
        <p:nvPicPr>
          <p:cNvPr id="8" name="Picture 7"/>
          <p:cNvPicPr>
            <a:picLocks noChangeAspect="1"/>
          </p:cNvPicPr>
          <p:nvPr/>
        </p:nvPicPr>
        <p:blipFill>
          <a:blip r:embed="rId2"/>
          <a:stretch>
            <a:fillRect/>
          </a:stretch>
        </p:blipFill>
        <p:spPr>
          <a:xfrm>
            <a:off x="58251" y="1354667"/>
            <a:ext cx="9101192" cy="4182533"/>
          </a:xfrm>
          <a:prstGeom prst="rect">
            <a:avLst/>
          </a:prstGeom>
        </p:spPr>
      </p:pic>
    </p:spTree>
    <p:extLst>
      <p:ext uri="{BB962C8B-B14F-4D97-AF65-F5344CB8AC3E}">
        <p14:creationId xmlns:p14="http://schemas.microsoft.com/office/powerpoint/2010/main" val="42339291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Branch Calculation</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lnSpcReduction="10000"/>
          </a:bodyPr>
          <a:lstStyle/>
          <a:p>
            <a:r>
              <a:rPr lang="en-US" dirty="0" smtClean="0"/>
              <a:t>If we </a:t>
            </a:r>
            <a:r>
              <a:rPr lang="en-US" dirty="0" smtClean="0">
                <a:solidFill>
                  <a:srgbClr val="FF0000"/>
                </a:solidFill>
              </a:rPr>
              <a:t>don’t</a:t>
            </a:r>
            <a:r>
              <a:rPr lang="en-US" dirty="0" smtClean="0"/>
              <a:t> take the branch:</a:t>
            </a:r>
          </a:p>
          <a:p>
            <a:pPr lvl="1"/>
            <a:r>
              <a:rPr lang="en-US" dirty="0" smtClean="0">
                <a:latin typeface="Courier New" pitchFamily="49" charset="0"/>
                <a:cs typeface="Courier New" pitchFamily="49" charset="0"/>
              </a:rPr>
              <a:t>PC = PC + 4 =</a:t>
            </a:r>
            <a:r>
              <a:rPr lang="en-US" dirty="0" smtClean="0"/>
              <a:t>	next instruction</a:t>
            </a:r>
          </a:p>
          <a:p>
            <a:r>
              <a:rPr lang="en-US" dirty="0" smtClean="0"/>
              <a:t>If we </a:t>
            </a:r>
            <a:r>
              <a:rPr lang="en-US" dirty="0" smtClean="0">
                <a:solidFill>
                  <a:srgbClr val="FF0000"/>
                </a:solidFill>
              </a:rPr>
              <a:t>do</a:t>
            </a:r>
            <a:r>
              <a:rPr lang="en-US" dirty="0" smtClean="0"/>
              <a:t> take the branch:</a:t>
            </a:r>
          </a:p>
          <a:p>
            <a:pPr lvl="1"/>
            <a:r>
              <a:rPr lang="en-US" dirty="0" smtClean="0">
                <a:latin typeface="Courier New" pitchFamily="49" charset="0"/>
                <a:cs typeface="Courier New" pitchFamily="49" charset="0"/>
              </a:rPr>
              <a:t>PC = (PC+4) + (immediate*4)</a:t>
            </a:r>
          </a:p>
          <a:p>
            <a:pPr>
              <a:spcBef>
                <a:spcPts val="2400"/>
              </a:spcBef>
            </a:pPr>
            <a:r>
              <a:rPr lang="en-US" b="1" dirty="0" smtClean="0"/>
              <a:t>Observations:</a:t>
            </a:r>
          </a:p>
          <a:p>
            <a:pPr lvl="1"/>
            <a:r>
              <a:rPr lang="en-US" sz="2600" dirty="0" smtClean="0">
                <a:latin typeface="Courier New" pitchFamily="49" charset="0"/>
                <a:cs typeface="Courier New" pitchFamily="49" charset="0"/>
              </a:rPr>
              <a:t>immediate</a:t>
            </a:r>
            <a:r>
              <a:rPr lang="en-US" dirty="0" smtClean="0"/>
              <a:t> is number of instructions to jump (remember, specifies words) either forward (+) or backwards (–)</a:t>
            </a:r>
          </a:p>
          <a:p>
            <a:pPr lvl="1"/>
            <a:r>
              <a:rPr lang="en-US" dirty="0" smtClean="0"/>
              <a:t>Branch from </a:t>
            </a:r>
            <a:r>
              <a:rPr lang="en-US" sz="2600" dirty="0" smtClean="0">
                <a:latin typeface="Courier New" pitchFamily="49" charset="0"/>
                <a:cs typeface="Courier New" pitchFamily="49" charset="0"/>
              </a:rPr>
              <a:t>PC+4</a:t>
            </a:r>
            <a:r>
              <a:rPr lang="en-US" dirty="0" smtClean="0"/>
              <a:t> for hardware reasons; will be clear why later in the course</a:t>
            </a:r>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40</a:t>
            </a:fld>
            <a:endParaRPr lang="en-US"/>
          </a:p>
        </p:txBody>
      </p:sp>
    </p:spTree>
    <p:extLst>
      <p:ext uri="{BB962C8B-B14F-4D97-AF65-F5344CB8AC3E}">
        <p14:creationId xmlns:p14="http://schemas.microsoft.com/office/powerpoint/2010/main" val="41702166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1"/>
                </a:solidFill>
              </a:rPr>
              <a:t>Branch Example (1/2)</a:t>
            </a:r>
            <a:endParaRPr lang="en-US" dirty="0">
              <a:solidFill>
                <a:schemeClr val="accent1"/>
              </a:solidFill>
            </a:endParaRPr>
          </a:p>
        </p:txBody>
      </p:sp>
      <p:sp>
        <p:nvSpPr>
          <p:cNvPr id="2164739" name="Rectangle 3"/>
          <p:cNvSpPr>
            <a:spLocks noGrp="1" noChangeArrowheads="1"/>
          </p:cNvSpPr>
          <p:nvPr>
            <p:ph idx="1"/>
          </p:nvPr>
        </p:nvSpPr>
        <p:spPr>
          <a:xfrm>
            <a:off x="457200" y="1600200"/>
            <a:ext cx="8229600" cy="4937760"/>
          </a:xfrm>
        </p:spPr>
        <p:txBody>
          <a:bodyPr>
            <a:normAutofit fontScale="92500" lnSpcReduction="10000"/>
          </a:bodyPr>
          <a:lstStyle/>
          <a:p>
            <a:pPr>
              <a:tabLst>
                <a:tab pos="1771650" algn="l"/>
                <a:tab pos="2571750" algn="l"/>
                <a:tab pos="3257550" algn="l"/>
              </a:tabLst>
            </a:pPr>
            <a:r>
              <a:rPr lang="en-US" dirty="0"/>
              <a:t>MIPS Code:</a:t>
            </a:r>
          </a:p>
          <a:p>
            <a:pPr lvl="1">
              <a:buFontTx/>
              <a:buNone/>
              <a:tabLst>
                <a:tab pos="1771650" algn="l"/>
                <a:tab pos="2571750" algn="l"/>
                <a:tab pos="3257550" algn="l"/>
              </a:tabLst>
            </a:pPr>
            <a:r>
              <a:rPr lang="en-US" dirty="0" smtClean="0">
                <a:latin typeface="Courier New" pitchFamily="24" charset="0"/>
              </a:rPr>
              <a:t>	</a:t>
            </a:r>
            <a:r>
              <a:rPr lang="en-US" dirty="0" smtClean="0">
                <a:solidFill>
                  <a:schemeClr val="accent4"/>
                </a:solidFill>
                <a:latin typeface="Courier New" pitchFamily="24" charset="0"/>
              </a:rPr>
              <a:t>Loop:</a:t>
            </a:r>
            <a:r>
              <a:rPr lang="en-US" sz="2400" dirty="0" smtClean="0">
                <a:solidFill>
                  <a:schemeClr val="accent4"/>
                </a:solidFill>
                <a:latin typeface="Courier New" pitchFamily="24" charset="0"/>
              </a:rPr>
              <a:t> </a:t>
            </a:r>
            <a:r>
              <a:rPr lang="en-US" b="1" dirty="0" err="1" smtClean="0">
                <a:solidFill>
                  <a:srgbClr val="FF0000"/>
                </a:solidFill>
                <a:latin typeface="Courier New" pitchFamily="24" charset="0"/>
              </a:rPr>
              <a:t>beq</a:t>
            </a:r>
            <a:r>
              <a:rPr lang="en-US" b="1" dirty="0" smtClean="0">
                <a:solidFill>
                  <a:srgbClr val="FF0000"/>
                </a:solidFill>
                <a:latin typeface="Courier New" pitchFamily="24" charset="0"/>
              </a:rPr>
              <a:t>   </a:t>
            </a:r>
            <a:r>
              <a:rPr lang="en-US" b="1" dirty="0">
                <a:solidFill>
                  <a:srgbClr val="FF0000"/>
                </a:solidFill>
                <a:latin typeface="Courier New" pitchFamily="24" charset="0"/>
              </a:rPr>
              <a:t>$9,$0,</a:t>
            </a:r>
            <a:r>
              <a:rPr lang="en-US" b="1" dirty="0" smtClean="0">
                <a:solidFill>
                  <a:schemeClr val="accent6"/>
                </a:solidFill>
                <a:latin typeface="Courier New" pitchFamily="24" charset="0"/>
              </a:rPr>
              <a:t>End</a:t>
            </a:r>
            <a:r>
              <a:rPr lang="en-US" u="sng" dirty="0" smtClean="0">
                <a:solidFill>
                  <a:schemeClr val="accent2"/>
                </a:solidFill>
                <a:latin typeface="Courier New" pitchFamily="24" charset="0"/>
              </a:rPr>
              <a:t/>
            </a:r>
            <a:br>
              <a:rPr lang="en-US" u="sng" dirty="0" smtClean="0">
                <a:solidFill>
                  <a:schemeClr val="accent2"/>
                </a:solidFill>
                <a:latin typeface="Courier New" pitchFamily="24" charset="0"/>
              </a:rPr>
            </a:br>
            <a:r>
              <a:rPr lang="en-US" dirty="0" smtClean="0">
                <a:solidFill>
                  <a:schemeClr val="accent2"/>
                </a:solidFill>
                <a:latin typeface="Courier New" pitchFamily="24" charset="0"/>
              </a:rPr>
              <a:t>      </a:t>
            </a:r>
            <a:r>
              <a:rPr lang="en-US" dirty="0" err="1" smtClean="0">
                <a:latin typeface="Courier New" pitchFamily="24" charset="0"/>
              </a:rPr>
              <a:t>addu</a:t>
            </a:r>
            <a:r>
              <a:rPr lang="en-US" dirty="0" smtClean="0">
                <a:latin typeface="Courier New" pitchFamily="24" charset="0"/>
              </a:rPr>
              <a:t>  </a:t>
            </a:r>
            <a:r>
              <a:rPr lang="en-US" dirty="0">
                <a:latin typeface="Courier New" pitchFamily="24" charset="0"/>
              </a:rPr>
              <a:t>$8,$8,$</a:t>
            </a:r>
            <a:r>
              <a:rPr lang="en-US" dirty="0" smtClean="0">
                <a:latin typeface="Courier New" pitchFamily="24" charset="0"/>
              </a:rPr>
              <a:t>10</a:t>
            </a:r>
            <a:br>
              <a:rPr lang="en-US" dirty="0" smtClean="0">
                <a:latin typeface="Courier New" pitchFamily="24" charset="0"/>
              </a:rPr>
            </a:br>
            <a:r>
              <a:rPr lang="en-US" dirty="0" smtClean="0">
                <a:latin typeface="Courier New" pitchFamily="24" charset="0"/>
              </a:rPr>
              <a:t>      </a:t>
            </a:r>
            <a:r>
              <a:rPr lang="en-US" dirty="0" err="1" smtClean="0">
                <a:latin typeface="Courier New" pitchFamily="24" charset="0"/>
              </a:rPr>
              <a:t>addiu</a:t>
            </a:r>
            <a:r>
              <a:rPr lang="en-US" dirty="0" smtClean="0">
                <a:latin typeface="Courier New" pitchFamily="24" charset="0"/>
              </a:rPr>
              <a:t> </a:t>
            </a:r>
            <a:r>
              <a:rPr lang="en-US" dirty="0">
                <a:latin typeface="Courier New" pitchFamily="24" charset="0"/>
              </a:rPr>
              <a:t>$9,$9,-</a:t>
            </a:r>
            <a:r>
              <a:rPr lang="en-US" dirty="0" smtClean="0">
                <a:latin typeface="Courier New" pitchFamily="24" charset="0"/>
              </a:rPr>
              <a:t>1</a:t>
            </a:r>
            <a:br>
              <a:rPr lang="en-US" dirty="0" smtClean="0">
                <a:latin typeface="Courier New" pitchFamily="24" charset="0"/>
              </a:rPr>
            </a:br>
            <a:r>
              <a:rPr lang="en-US" dirty="0" smtClean="0">
                <a:latin typeface="Courier New" pitchFamily="24" charset="0"/>
              </a:rPr>
              <a:t>      j     </a:t>
            </a:r>
            <a:r>
              <a:rPr lang="en-US" dirty="0" smtClean="0">
                <a:solidFill>
                  <a:schemeClr val="accent6"/>
                </a:solidFill>
                <a:latin typeface="Courier New" pitchFamily="24" charset="0"/>
              </a:rPr>
              <a:t>Loop</a:t>
            </a:r>
            <a:r>
              <a:rPr lang="en-US" dirty="0" smtClean="0">
                <a:latin typeface="Courier New" pitchFamily="24" charset="0"/>
              </a:rPr>
              <a:t/>
            </a:r>
            <a:br>
              <a:rPr lang="en-US" dirty="0" smtClean="0">
                <a:latin typeface="Courier New" pitchFamily="24" charset="0"/>
              </a:rPr>
            </a:br>
            <a:r>
              <a:rPr lang="en-US" dirty="0" smtClean="0">
                <a:solidFill>
                  <a:schemeClr val="accent4"/>
                </a:solidFill>
                <a:latin typeface="Courier New" pitchFamily="24" charset="0"/>
              </a:rPr>
              <a:t>End</a:t>
            </a:r>
            <a:r>
              <a:rPr lang="en-US" dirty="0">
                <a:solidFill>
                  <a:schemeClr val="accent4"/>
                </a:solidFill>
                <a:latin typeface="Courier New" pitchFamily="24" charset="0"/>
              </a:rPr>
              <a:t>:</a:t>
            </a:r>
            <a:endParaRPr lang="en-US" dirty="0">
              <a:solidFill>
                <a:schemeClr val="accent4"/>
              </a:solidFill>
            </a:endParaRPr>
          </a:p>
          <a:p>
            <a:pPr>
              <a:tabLst>
                <a:tab pos="1771650" algn="l"/>
                <a:tab pos="2571750" algn="l"/>
                <a:tab pos="3257550" algn="l"/>
              </a:tabLst>
            </a:pPr>
            <a:r>
              <a:rPr lang="en-US" dirty="0" smtClean="0"/>
              <a:t>I-Format fields:</a:t>
            </a:r>
            <a:endParaRPr lang="en-US" dirty="0"/>
          </a:p>
          <a:p>
            <a:pPr lvl="1">
              <a:buFontTx/>
              <a:buNone/>
              <a:tabLst>
                <a:tab pos="1371600" algn="l"/>
                <a:tab pos="3657600" algn="l"/>
              </a:tabLst>
            </a:pPr>
            <a:r>
              <a:rPr lang="en-US" dirty="0" smtClean="0">
                <a:latin typeface="Courier New" pitchFamily="24" charset="0"/>
              </a:rPr>
              <a:t>	</a:t>
            </a:r>
            <a:r>
              <a:rPr lang="en-US" dirty="0" err="1" smtClean="0">
                <a:latin typeface="Courier New" pitchFamily="24" charset="0"/>
              </a:rPr>
              <a:t>opcode</a:t>
            </a:r>
            <a:r>
              <a:rPr lang="en-US" b="1" dirty="0" smtClean="0"/>
              <a:t> </a:t>
            </a:r>
            <a:r>
              <a:rPr lang="en-US" dirty="0"/>
              <a:t>= </a:t>
            </a:r>
            <a:r>
              <a:rPr lang="en-US" dirty="0" smtClean="0"/>
              <a:t>4	(look </a:t>
            </a:r>
            <a:r>
              <a:rPr lang="en-US" dirty="0"/>
              <a:t>up </a:t>
            </a:r>
            <a:r>
              <a:rPr lang="en-US" dirty="0" smtClean="0"/>
              <a:t>on Green Sheet)</a:t>
            </a:r>
            <a:endParaRPr lang="en-US" dirty="0"/>
          </a:p>
          <a:p>
            <a:pPr lvl="1">
              <a:buFontTx/>
              <a:buNone/>
              <a:tabLst>
                <a:tab pos="1371600" algn="l"/>
                <a:tab pos="3657600" algn="l"/>
              </a:tabLst>
            </a:pPr>
            <a:r>
              <a:rPr lang="en-US" dirty="0" smtClean="0">
                <a:latin typeface="Courier New" pitchFamily="24" charset="0"/>
              </a:rPr>
              <a:t>	</a:t>
            </a:r>
            <a:r>
              <a:rPr lang="en-US" dirty="0" err="1" smtClean="0">
                <a:latin typeface="Courier New" pitchFamily="24" charset="0"/>
              </a:rPr>
              <a:t>rs</a:t>
            </a:r>
            <a:r>
              <a:rPr lang="en-US" b="1" dirty="0" smtClean="0"/>
              <a:t> </a:t>
            </a:r>
            <a:r>
              <a:rPr lang="en-US" dirty="0"/>
              <a:t>= </a:t>
            </a:r>
            <a:r>
              <a:rPr lang="en-US" dirty="0" smtClean="0"/>
              <a:t>9	(first </a:t>
            </a:r>
            <a:r>
              <a:rPr lang="en-US" dirty="0"/>
              <a:t>operand)</a:t>
            </a:r>
          </a:p>
          <a:p>
            <a:pPr lvl="1">
              <a:buFontTx/>
              <a:buNone/>
              <a:tabLst>
                <a:tab pos="1371600" algn="l"/>
                <a:tab pos="3657600" algn="l"/>
              </a:tabLst>
            </a:pPr>
            <a:r>
              <a:rPr lang="en-US" dirty="0" smtClean="0">
                <a:latin typeface="Courier New" pitchFamily="24" charset="0"/>
              </a:rPr>
              <a:t>	</a:t>
            </a:r>
            <a:r>
              <a:rPr lang="en-US" dirty="0" err="1" smtClean="0">
                <a:latin typeface="Courier New" pitchFamily="24" charset="0"/>
              </a:rPr>
              <a:t>rt</a:t>
            </a:r>
            <a:r>
              <a:rPr lang="en-US" b="1" dirty="0" smtClean="0"/>
              <a:t> </a:t>
            </a:r>
            <a:r>
              <a:rPr lang="en-US" dirty="0"/>
              <a:t>= </a:t>
            </a:r>
            <a:r>
              <a:rPr lang="en-US" dirty="0" smtClean="0"/>
              <a:t>0	(second </a:t>
            </a:r>
            <a:r>
              <a:rPr lang="en-US" dirty="0"/>
              <a:t>operand)</a:t>
            </a:r>
          </a:p>
          <a:p>
            <a:pPr lvl="1">
              <a:buFontTx/>
              <a:buNone/>
              <a:tabLst>
                <a:tab pos="1371600" algn="l"/>
                <a:tab pos="3657600" algn="l"/>
              </a:tabLst>
            </a:pPr>
            <a:r>
              <a:rPr lang="en-US" dirty="0" smtClean="0">
                <a:latin typeface="Courier New" pitchFamily="24" charset="0"/>
              </a:rPr>
              <a:t>	immediate</a:t>
            </a:r>
            <a:r>
              <a:rPr lang="en-US" b="1" dirty="0" smtClean="0"/>
              <a:t> </a:t>
            </a:r>
            <a:r>
              <a:rPr lang="en-US" dirty="0"/>
              <a:t>= ???</a:t>
            </a:r>
          </a:p>
        </p:txBody>
      </p:sp>
      <p:sp>
        <p:nvSpPr>
          <p:cNvPr id="5" name="Slide Number Placeholder 4"/>
          <p:cNvSpPr>
            <a:spLocks noGrp="1"/>
          </p:cNvSpPr>
          <p:nvPr>
            <p:ph type="sldNum" sz="quarter" idx="12"/>
          </p:nvPr>
        </p:nvSpPr>
        <p:spPr/>
        <p:txBody>
          <a:bodyPr/>
          <a:lstStyle/>
          <a:p>
            <a:fld id="{3CC63E4C-4642-794D-A2FD-70F6B81535F5}" type="slidenum">
              <a:rPr lang="en-US" smtClean="0"/>
              <a:pPr/>
              <a:t>41</a:t>
            </a:fld>
            <a:endParaRPr lang="en-US"/>
          </a:p>
        </p:txBody>
      </p:sp>
      <p:grpSp>
        <p:nvGrpSpPr>
          <p:cNvPr id="10" name="Group 9"/>
          <p:cNvGrpSpPr/>
          <p:nvPr/>
        </p:nvGrpSpPr>
        <p:grpSpPr>
          <a:xfrm>
            <a:off x="5464629" y="1371600"/>
            <a:ext cx="3679371" cy="1164772"/>
            <a:chOff x="5464629" y="1371600"/>
            <a:chExt cx="3679371" cy="1164772"/>
          </a:xfrm>
        </p:grpSpPr>
        <p:cxnSp>
          <p:nvCxnSpPr>
            <p:cNvPr id="8" name="Straight Arrow Connector 7"/>
            <p:cNvCxnSpPr/>
            <p:nvPr/>
          </p:nvCxnSpPr>
          <p:spPr>
            <a:xfrm flipH="1">
              <a:off x="5464629" y="1621971"/>
              <a:ext cx="925285" cy="91440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55080" y="1371600"/>
              <a:ext cx="2788920" cy="1015663"/>
            </a:xfrm>
            <a:prstGeom prst="rect">
              <a:avLst/>
            </a:prstGeom>
            <a:noFill/>
          </p:spPr>
          <p:txBody>
            <a:bodyPr wrap="square" rtlCol="0">
              <a:spAutoFit/>
            </a:bodyPr>
            <a:lstStyle/>
            <a:p>
              <a:r>
                <a:rPr lang="en-US" sz="2000" dirty="0" smtClean="0">
                  <a:solidFill>
                    <a:srgbClr val="FF0000"/>
                  </a:solidFill>
                </a:rPr>
                <a:t>Start counting from instruction AFTER the branch</a:t>
              </a:r>
              <a:endParaRPr lang="en-US" sz="2000" dirty="0">
                <a:solidFill>
                  <a:srgbClr val="FF0000"/>
                </a:solidFill>
              </a:endParaRPr>
            </a:p>
          </p:txBody>
        </p:sp>
      </p:grpSp>
      <p:grpSp>
        <p:nvGrpSpPr>
          <p:cNvPr id="16" name="Group 15"/>
          <p:cNvGrpSpPr/>
          <p:nvPr/>
        </p:nvGrpSpPr>
        <p:grpSpPr>
          <a:xfrm>
            <a:off x="5519057" y="2623457"/>
            <a:ext cx="522511" cy="1294934"/>
            <a:chOff x="5519057" y="2623457"/>
            <a:chExt cx="522511" cy="1294934"/>
          </a:xfrm>
        </p:grpSpPr>
        <p:sp>
          <p:nvSpPr>
            <p:cNvPr id="14" name="Freeform 13"/>
            <p:cNvSpPr/>
            <p:nvPr/>
          </p:nvSpPr>
          <p:spPr>
            <a:xfrm>
              <a:off x="5519057" y="2623457"/>
              <a:ext cx="273957" cy="1023257"/>
            </a:xfrm>
            <a:custGeom>
              <a:avLst/>
              <a:gdLst>
                <a:gd name="connsiteX0" fmla="*/ 0 w 273957"/>
                <a:gd name="connsiteY0" fmla="*/ 0 h 1023257"/>
                <a:gd name="connsiteX1" fmla="*/ 228600 w 273957"/>
                <a:gd name="connsiteY1" fmla="*/ 195943 h 1023257"/>
                <a:gd name="connsiteX2" fmla="*/ 32657 w 273957"/>
                <a:gd name="connsiteY2" fmla="*/ 391886 h 1023257"/>
                <a:gd name="connsiteX3" fmla="*/ 228600 w 273957"/>
                <a:gd name="connsiteY3" fmla="*/ 555172 h 1023257"/>
                <a:gd name="connsiteX4" fmla="*/ 32657 w 273957"/>
                <a:gd name="connsiteY4" fmla="*/ 740229 h 1023257"/>
                <a:gd name="connsiteX5" fmla="*/ 272143 w 273957"/>
                <a:gd name="connsiteY5" fmla="*/ 914400 h 1023257"/>
                <a:gd name="connsiteX6" fmla="*/ 21772 w 273957"/>
                <a:gd name="connsiteY6" fmla="*/ 1023257 h 102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957" h="1023257">
                  <a:moveTo>
                    <a:pt x="0" y="0"/>
                  </a:moveTo>
                  <a:cubicBezTo>
                    <a:pt x="111578" y="65314"/>
                    <a:pt x="223157" y="130629"/>
                    <a:pt x="228600" y="195943"/>
                  </a:cubicBezTo>
                  <a:cubicBezTo>
                    <a:pt x="234043" y="261257"/>
                    <a:pt x="32657" y="332015"/>
                    <a:pt x="32657" y="391886"/>
                  </a:cubicBezTo>
                  <a:cubicBezTo>
                    <a:pt x="32657" y="451757"/>
                    <a:pt x="228600" y="497115"/>
                    <a:pt x="228600" y="555172"/>
                  </a:cubicBezTo>
                  <a:cubicBezTo>
                    <a:pt x="228600" y="613229"/>
                    <a:pt x="25400" y="680358"/>
                    <a:pt x="32657" y="740229"/>
                  </a:cubicBezTo>
                  <a:cubicBezTo>
                    <a:pt x="39914" y="800100"/>
                    <a:pt x="273957" y="867229"/>
                    <a:pt x="272143" y="914400"/>
                  </a:cubicBezTo>
                  <a:cubicBezTo>
                    <a:pt x="270329" y="961571"/>
                    <a:pt x="101600" y="996043"/>
                    <a:pt x="21772" y="1023257"/>
                  </a:cubicBezTo>
                </a:path>
              </a:pathLst>
            </a:cu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714997" y="2841173"/>
              <a:ext cx="326571" cy="1077218"/>
            </a:xfrm>
            <a:prstGeom prst="rect">
              <a:avLst/>
            </a:prstGeom>
            <a:noFill/>
          </p:spPr>
          <p:txBody>
            <a:bodyPr wrap="square" rtlCol="0">
              <a:spAutoFit/>
            </a:bodyPr>
            <a:lstStyle/>
            <a:p>
              <a:pPr>
                <a:spcBef>
                  <a:spcPts val="600"/>
                </a:spcBef>
              </a:pPr>
              <a:r>
                <a:rPr lang="en-US" b="1" dirty="0" smtClean="0"/>
                <a:t>1</a:t>
              </a:r>
            </a:p>
            <a:p>
              <a:pPr>
                <a:spcBef>
                  <a:spcPts val="600"/>
                </a:spcBef>
              </a:pPr>
              <a:r>
                <a:rPr lang="en-US" b="1" dirty="0" smtClean="0"/>
                <a:t>2</a:t>
              </a:r>
            </a:p>
            <a:p>
              <a:pPr>
                <a:spcBef>
                  <a:spcPts val="600"/>
                </a:spcBef>
              </a:pPr>
              <a:r>
                <a:rPr lang="en-US" b="1" dirty="0" smtClean="0"/>
                <a:t>3</a:t>
              </a:r>
              <a:endParaRPr lang="en-US" b="1" dirty="0"/>
            </a:p>
          </p:txBody>
        </p:sp>
      </p:grpSp>
      <p:sp>
        <p:nvSpPr>
          <p:cNvPr id="19" name="TextBox 18"/>
          <p:cNvSpPr txBox="1"/>
          <p:nvPr/>
        </p:nvSpPr>
        <p:spPr>
          <a:xfrm>
            <a:off x="3337560" y="5715001"/>
            <a:ext cx="548640" cy="492443"/>
          </a:xfrm>
          <a:prstGeom prst="rect">
            <a:avLst/>
          </a:prstGeom>
          <a:solidFill>
            <a:schemeClr val="bg1"/>
          </a:solidFill>
        </p:spPr>
        <p:txBody>
          <a:bodyPr wrap="none" rtlCol="0">
            <a:spAutoFit/>
          </a:bodyPr>
          <a:lstStyle/>
          <a:p>
            <a:r>
              <a:rPr lang="en-US" sz="2600" dirty="0" smtClean="0">
                <a:solidFill>
                  <a:srgbClr val="FF0000"/>
                </a:solidFill>
              </a:rPr>
              <a:t>3</a:t>
            </a:r>
            <a:endParaRPr lang="en-US" sz="2600" dirty="0">
              <a:solidFill>
                <a:srgbClr val="FF0000"/>
              </a:solidFill>
            </a:endParaRPr>
          </a:p>
        </p:txBody>
      </p:sp>
    </p:spTree>
    <p:extLst>
      <p:ext uri="{BB962C8B-B14F-4D97-AF65-F5344CB8AC3E}">
        <p14:creationId xmlns:p14="http://schemas.microsoft.com/office/powerpoint/2010/main" val="7530784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30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smtClean="0">
                <a:solidFill>
                  <a:schemeClr val="accent1"/>
                </a:solidFill>
              </a:rPr>
              <a:t>Branch Example (2/2)</a:t>
            </a:r>
            <a:endParaRPr lang="en-US" dirty="0">
              <a:solidFill>
                <a:schemeClr val="accent1"/>
              </a:solidFill>
            </a:endParaRPr>
          </a:p>
        </p:txBody>
      </p:sp>
      <p:sp>
        <p:nvSpPr>
          <p:cNvPr id="2166787" name="Rectangle 3"/>
          <p:cNvSpPr>
            <a:spLocks noGrp="1" noChangeArrowheads="1"/>
          </p:cNvSpPr>
          <p:nvPr>
            <p:ph idx="1"/>
          </p:nvPr>
        </p:nvSpPr>
        <p:spPr>
          <a:xfrm>
            <a:off x="457200" y="1600200"/>
            <a:ext cx="8229600" cy="4937760"/>
          </a:xfrm>
        </p:spPr>
        <p:txBody>
          <a:bodyPr>
            <a:normAutofit fontScale="92500" lnSpcReduction="10000"/>
          </a:bodyPr>
          <a:lstStyle/>
          <a:p>
            <a:pPr>
              <a:tabLst>
                <a:tab pos="1771650" algn="l"/>
                <a:tab pos="2571750" algn="l"/>
                <a:tab pos="3257550" algn="l"/>
              </a:tabLst>
            </a:pPr>
            <a:r>
              <a:rPr lang="en-US" dirty="0" smtClean="0"/>
              <a:t>MIPS Code:</a:t>
            </a:r>
          </a:p>
          <a:p>
            <a:pPr lvl="1">
              <a:buFontTx/>
              <a:buNone/>
              <a:tabLst>
                <a:tab pos="1771650" algn="l"/>
                <a:tab pos="2571750" algn="l"/>
                <a:tab pos="3257550" algn="l"/>
              </a:tabLst>
            </a:pPr>
            <a:r>
              <a:rPr lang="en-US" dirty="0" smtClean="0">
                <a:latin typeface="Courier New" pitchFamily="24" charset="0"/>
              </a:rPr>
              <a:t>	</a:t>
            </a:r>
            <a:r>
              <a:rPr lang="en-US" dirty="0" smtClean="0">
                <a:solidFill>
                  <a:schemeClr val="accent4"/>
                </a:solidFill>
                <a:latin typeface="Courier New" pitchFamily="24" charset="0"/>
              </a:rPr>
              <a:t>Loop:</a:t>
            </a:r>
            <a:r>
              <a:rPr lang="en-US" sz="2400" dirty="0" smtClean="0">
                <a:solidFill>
                  <a:schemeClr val="accent4"/>
                </a:solidFill>
                <a:latin typeface="Courier New" pitchFamily="24" charset="0"/>
              </a:rPr>
              <a:t> </a:t>
            </a:r>
            <a:r>
              <a:rPr lang="en-US" b="1" dirty="0" err="1" smtClean="0">
                <a:solidFill>
                  <a:srgbClr val="FF0000"/>
                </a:solidFill>
                <a:latin typeface="Courier New" pitchFamily="24" charset="0"/>
              </a:rPr>
              <a:t>beq</a:t>
            </a:r>
            <a:r>
              <a:rPr lang="en-US" b="1" dirty="0" smtClean="0">
                <a:solidFill>
                  <a:srgbClr val="FF0000"/>
                </a:solidFill>
                <a:latin typeface="Courier New" pitchFamily="24" charset="0"/>
              </a:rPr>
              <a:t>   $9,$0,</a:t>
            </a:r>
            <a:r>
              <a:rPr lang="en-US" b="1" dirty="0" smtClean="0">
                <a:solidFill>
                  <a:schemeClr val="accent6"/>
                </a:solidFill>
                <a:latin typeface="Courier New" pitchFamily="24" charset="0"/>
              </a:rPr>
              <a:t>End</a:t>
            </a:r>
            <a:r>
              <a:rPr lang="en-US" u="sng" dirty="0" smtClean="0">
                <a:solidFill>
                  <a:schemeClr val="accent2"/>
                </a:solidFill>
                <a:latin typeface="Courier New" pitchFamily="24" charset="0"/>
              </a:rPr>
              <a:t/>
            </a:r>
            <a:br>
              <a:rPr lang="en-US" u="sng" dirty="0" smtClean="0">
                <a:solidFill>
                  <a:schemeClr val="accent2"/>
                </a:solidFill>
                <a:latin typeface="Courier New" pitchFamily="24" charset="0"/>
              </a:rPr>
            </a:br>
            <a:r>
              <a:rPr lang="en-US" dirty="0" smtClean="0">
                <a:solidFill>
                  <a:schemeClr val="accent2"/>
                </a:solidFill>
                <a:latin typeface="Courier New" pitchFamily="24" charset="0"/>
              </a:rPr>
              <a:t>      </a:t>
            </a:r>
            <a:r>
              <a:rPr lang="en-US" dirty="0" err="1" smtClean="0">
                <a:latin typeface="Courier New" pitchFamily="24" charset="0"/>
              </a:rPr>
              <a:t>addu</a:t>
            </a:r>
            <a:r>
              <a:rPr lang="en-US" dirty="0" smtClean="0">
                <a:latin typeface="Courier New" pitchFamily="24" charset="0"/>
              </a:rPr>
              <a:t>  $8,$8,$10</a:t>
            </a:r>
            <a:br>
              <a:rPr lang="en-US" dirty="0" smtClean="0">
                <a:latin typeface="Courier New" pitchFamily="24" charset="0"/>
              </a:rPr>
            </a:br>
            <a:r>
              <a:rPr lang="en-US" dirty="0" smtClean="0">
                <a:latin typeface="Courier New" pitchFamily="24" charset="0"/>
              </a:rPr>
              <a:t>      </a:t>
            </a:r>
            <a:r>
              <a:rPr lang="en-US" dirty="0" err="1" smtClean="0">
                <a:latin typeface="Courier New" pitchFamily="24" charset="0"/>
              </a:rPr>
              <a:t>addiu</a:t>
            </a:r>
            <a:r>
              <a:rPr lang="en-US" dirty="0" smtClean="0">
                <a:latin typeface="Courier New" pitchFamily="24" charset="0"/>
              </a:rPr>
              <a:t> $9,$9,-1</a:t>
            </a:r>
            <a:br>
              <a:rPr lang="en-US" dirty="0" smtClean="0">
                <a:latin typeface="Courier New" pitchFamily="24" charset="0"/>
              </a:rPr>
            </a:br>
            <a:r>
              <a:rPr lang="en-US" dirty="0" smtClean="0">
                <a:latin typeface="Courier New" pitchFamily="24" charset="0"/>
              </a:rPr>
              <a:t>      j     </a:t>
            </a:r>
            <a:r>
              <a:rPr lang="en-US" dirty="0" smtClean="0">
                <a:solidFill>
                  <a:schemeClr val="accent6"/>
                </a:solidFill>
                <a:latin typeface="Courier New" pitchFamily="24" charset="0"/>
              </a:rPr>
              <a:t>Loop</a:t>
            </a:r>
            <a:r>
              <a:rPr lang="en-US" dirty="0" smtClean="0">
                <a:latin typeface="Courier New" pitchFamily="24" charset="0"/>
              </a:rPr>
              <a:t/>
            </a:r>
            <a:br>
              <a:rPr lang="en-US" dirty="0" smtClean="0">
                <a:latin typeface="Courier New" pitchFamily="24" charset="0"/>
              </a:rPr>
            </a:br>
            <a:r>
              <a:rPr lang="en-US" dirty="0" smtClean="0">
                <a:solidFill>
                  <a:schemeClr val="accent4"/>
                </a:solidFill>
                <a:latin typeface="Courier New" pitchFamily="24" charset="0"/>
              </a:rPr>
              <a:t>End:</a:t>
            </a:r>
          </a:p>
          <a:p>
            <a:pPr lvl="1">
              <a:spcBef>
                <a:spcPts val="1200"/>
              </a:spcBef>
              <a:buNone/>
            </a:pPr>
            <a:r>
              <a:rPr lang="en-US" dirty="0" smtClean="0">
                <a:ea typeface="ＭＳ Ｐゴシック" pitchFamily="-65" charset="-128"/>
              </a:rPr>
              <a:t>Field representation (decimal):</a:t>
            </a:r>
          </a:p>
          <a:p>
            <a:pPr lvl="1">
              <a:buNone/>
            </a:pPr>
            <a:endParaRPr lang="en-US" dirty="0" smtClean="0">
              <a:ea typeface="ＭＳ Ｐゴシック" pitchFamily="-65" charset="-128"/>
            </a:endParaRPr>
          </a:p>
          <a:p>
            <a:pPr lvl="1">
              <a:spcBef>
                <a:spcPts val="2700"/>
              </a:spcBef>
              <a:buNone/>
            </a:pPr>
            <a:r>
              <a:rPr lang="en-US" dirty="0" smtClean="0">
                <a:ea typeface="ＭＳ Ｐゴシック" pitchFamily="-65" charset="-128"/>
              </a:rPr>
              <a:t>Field representation (binary):</a:t>
            </a:r>
          </a:p>
          <a:p>
            <a:pPr lvl="1">
              <a:spcBef>
                <a:spcPts val="2400"/>
              </a:spcBef>
              <a:buNone/>
            </a:pPr>
            <a:r>
              <a:rPr lang="en-US" dirty="0" smtClean="0">
                <a:ea typeface="ＭＳ Ｐゴシック" pitchFamily="-65" charset="-128"/>
              </a:rPr>
              <a:t> </a:t>
            </a:r>
          </a:p>
          <a:p>
            <a:pPr lvl="1">
              <a:spcBef>
                <a:spcPts val="2400"/>
              </a:spcBef>
              <a:buNone/>
            </a:pPr>
            <a:endParaRPr lang="en-US" dirty="0" smtClean="0">
              <a:ea typeface="ＭＳ Ｐゴシック" pitchFamily="-65" charset="-128"/>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pPr/>
              <a:t>42</a:t>
            </a:fld>
            <a:endParaRPr lang="en-US"/>
          </a:p>
        </p:txBody>
      </p:sp>
      <p:grpSp>
        <p:nvGrpSpPr>
          <p:cNvPr id="41" name="Group 40"/>
          <p:cNvGrpSpPr/>
          <p:nvPr/>
        </p:nvGrpSpPr>
        <p:grpSpPr>
          <a:xfrm>
            <a:off x="393192" y="4206240"/>
            <a:ext cx="8349870" cy="822960"/>
            <a:chOff x="351069" y="2468880"/>
            <a:chExt cx="8349870" cy="822960"/>
          </a:xfrm>
        </p:grpSpPr>
        <p:grpSp>
          <p:nvGrpSpPr>
            <p:cNvPr id="42" name="Group 50"/>
            <p:cNvGrpSpPr/>
            <p:nvPr/>
          </p:nvGrpSpPr>
          <p:grpSpPr>
            <a:xfrm>
              <a:off x="621792" y="2834640"/>
              <a:ext cx="7900416" cy="457200"/>
              <a:chOff x="621792" y="2834640"/>
              <a:chExt cx="7900416" cy="457200"/>
            </a:xfrm>
          </p:grpSpPr>
          <p:sp>
            <p:nvSpPr>
              <p:cNvPr id="45" name="Rectangle 44"/>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4</a:t>
                </a:r>
                <a:endParaRPr lang="en-US" sz="2800" dirty="0">
                  <a:solidFill>
                    <a:schemeClr val="tx1"/>
                  </a:solidFill>
                  <a:latin typeface="Courier New" pitchFamily="49" charset="0"/>
                  <a:cs typeface="Courier New" pitchFamily="49" charset="0"/>
                </a:endParaRPr>
              </a:p>
            </p:txBody>
          </p:sp>
          <p:sp>
            <p:nvSpPr>
              <p:cNvPr id="46" name="Rectangle 45"/>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9</a:t>
                </a:r>
                <a:endParaRPr lang="en-US" sz="2800" dirty="0">
                  <a:solidFill>
                    <a:schemeClr val="tx1"/>
                  </a:solidFill>
                  <a:latin typeface="Courier New" pitchFamily="49" charset="0"/>
                  <a:cs typeface="Courier New" pitchFamily="49" charset="0"/>
                </a:endParaRPr>
              </a:p>
            </p:txBody>
          </p:sp>
          <p:sp>
            <p:nvSpPr>
              <p:cNvPr id="47" name="Rectangle 46"/>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0</a:t>
                </a:r>
                <a:endParaRPr lang="en-US" sz="2800" dirty="0">
                  <a:solidFill>
                    <a:schemeClr val="tx1"/>
                  </a:solidFill>
                  <a:latin typeface="Courier New" pitchFamily="49" charset="0"/>
                  <a:cs typeface="Courier New" pitchFamily="49" charset="0"/>
                </a:endParaRPr>
              </a:p>
            </p:txBody>
          </p:sp>
          <p:sp>
            <p:nvSpPr>
              <p:cNvPr id="48" name="Rectangle 47"/>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3</a:t>
                </a:r>
                <a:endParaRPr lang="en-US" sz="2800" dirty="0">
                  <a:solidFill>
                    <a:schemeClr val="tx1"/>
                  </a:solidFill>
                  <a:latin typeface="Courier New" pitchFamily="49" charset="0"/>
                  <a:cs typeface="Courier New" pitchFamily="49" charset="0"/>
                </a:endParaRPr>
              </a:p>
            </p:txBody>
          </p:sp>
        </p:grpSp>
        <p:sp>
          <p:nvSpPr>
            <p:cNvPr id="43" name="TextBox 42"/>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44" name="TextBox 43"/>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grpSp>
        <p:nvGrpSpPr>
          <p:cNvPr id="49" name="Group 48"/>
          <p:cNvGrpSpPr/>
          <p:nvPr/>
        </p:nvGrpSpPr>
        <p:grpSpPr>
          <a:xfrm>
            <a:off x="393192" y="5303520"/>
            <a:ext cx="8349870" cy="822960"/>
            <a:chOff x="351069" y="2468880"/>
            <a:chExt cx="8349870" cy="822960"/>
          </a:xfrm>
        </p:grpSpPr>
        <p:grpSp>
          <p:nvGrpSpPr>
            <p:cNvPr id="50" name="Group 50"/>
            <p:cNvGrpSpPr/>
            <p:nvPr/>
          </p:nvGrpSpPr>
          <p:grpSpPr>
            <a:xfrm>
              <a:off x="621792" y="2834640"/>
              <a:ext cx="7900416" cy="457200"/>
              <a:chOff x="621792" y="2834640"/>
              <a:chExt cx="7900416" cy="457200"/>
            </a:xfrm>
          </p:grpSpPr>
          <p:sp>
            <p:nvSpPr>
              <p:cNvPr id="53" name="Rectangle 52"/>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000100</a:t>
                </a:r>
                <a:endParaRPr lang="en-US" sz="2800" dirty="0">
                  <a:solidFill>
                    <a:schemeClr val="tx1"/>
                  </a:solidFill>
                  <a:latin typeface="Courier New" pitchFamily="49" charset="0"/>
                  <a:cs typeface="Courier New" pitchFamily="49" charset="0"/>
                </a:endParaRPr>
              </a:p>
            </p:txBody>
          </p:sp>
          <p:sp>
            <p:nvSpPr>
              <p:cNvPr id="54" name="Rectangle 53"/>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solidFill>
                      <a:schemeClr val="tx1"/>
                    </a:solidFill>
                    <a:latin typeface="Courier New" pitchFamily="49" charset="0"/>
                    <a:cs typeface="Courier New" pitchFamily="49" charset="0"/>
                  </a:rPr>
                  <a:t>01001</a:t>
                </a:r>
                <a:endParaRPr lang="en-US" sz="2800" dirty="0">
                  <a:solidFill>
                    <a:schemeClr val="tx1"/>
                  </a:solidFill>
                  <a:latin typeface="Courier New" pitchFamily="49" charset="0"/>
                  <a:cs typeface="Courier New" pitchFamily="49" charset="0"/>
                </a:endParaRPr>
              </a:p>
            </p:txBody>
          </p:sp>
          <p:sp>
            <p:nvSpPr>
              <p:cNvPr id="55" name="Rectangle 54"/>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solidFill>
                      <a:schemeClr val="tx1"/>
                    </a:solidFill>
                    <a:latin typeface="Courier New" pitchFamily="49" charset="0"/>
                    <a:cs typeface="Courier New" pitchFamily="49" charset="0"/>
                  </a:rPr>
                  <a:t>00000</a:t>
                </a:r>
                <a:endParaRPr lang="en-US" sz="2800" dirty="0">
                  <a:solidFill>
                    <a:schemeClr val="tx1"/>
                  </a:solidFill>
                  <a:latin typeface="Courier New" pitchFamily="49" charset="0"/>
                  <a:cs typeface="Courier New" pitchFamily="49" charset="0"/>
                </a:endParaRPr>
              </a:p>
            </p:txBody>
          </p:sp>
          <p:sp>
            <p:nvSpPr>
              <p:cNvPr id="56" name="Rectangle 55"/>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0000000000000011</a:t>
                </a:r>
                <a:endParaRPr lang="en-US" sz="2800" dirty="0">
                  <a:solidFill>
                    <a:schemeClr val="tx1"/>
                  </a:solidFill>
                  <a:latin typeface="Courier New" pitchFamily="49" charset="0"/>
                  <a:cs typeface="Courier New" pitchFamily="49" charset="0"/>
                </a:endParaRPr>
              </a:p>
            </p:txBody>
          </p:sp>
        </p:grpSp>
        <p:sp>
          <p:nvSpPr>
            <p:cNvPr id="51" name="TextBox 50"/>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52" name="TextBox 51"/>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7287484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67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7810" name="Rectangle 2"/>
          <p:cNvSpPr>
            <a:spLocks noGrp="1" noChangeArrowheads="1"/>
          </p:cNvSpPr>
          <p:nvPr>
            <p:ph type="title"/>
          </p:nvPr>
        </p:nvSpPr>
        <p:spPr/>
        <p:txBody>
          <a:bodyPr/>
          <a:lstStyle/>
          <a:p>
            <a:r>
              <a:rPr lang="en-US" dirty="0" smtClean="0">
                <a:solidFill>
                  <a:schemeClr val="accent1"/>
                </a:solidFill>
              </a:rPr>
              <a:t>Questions on PC-addressing</a:t>
            </a:r>
            <a:endParaRPr lang="en-US" dirty="0">
              <a:solidFill>
                <a:schemeClr val="accent1"/>
              </a:solidFill>
            </a:endParaRPr>
          </a:p>
        </p:txBody>
      </p:sp>
      <p:sp>
        <p:nvSpPr>
          <p:cNvPr id="2167811" name="Rectangle 3"/>
          <p:cNvSpPr>
            <a:spLocks noGrp="1" noChangeArrowheads="1"/>
          </p:cNvSpPr>
          <p:nvPr>
            <p:ph idx="1"/>
          </p:nvPr>
        </p:nvSpPr>
        <p:spPr>
          <a:xfrm>
            <a:off x="457200" y="1600199"/>
            <a:ext cx="8229600" cy="4937760"/>
          </a:xfrm>
        </p:spPr>
        <p:txBody>
          <a:bodyPr>
            <a:normAutofit/>
          </a:bodyPr>
          <a:lstStyle/>
          <a:p>
            <a:r>
              <a:rPr lang="en-US" dirty="0" smtClean="0"/>
              <a:t>Does the value in branch immediate field change if we move the code?</a:t>
            </a:r>
          </a:p>
          <a:p>
            <a:pPr lvl="1"/>
            <a:r>
              <a:rPr lang="en-US" dirty="0" smtClean="0"/>
              <a:t>If moving individual lines of code, then yes</a:t>
            </a:r>
          </a:p>
          <a:p>
            <a:pPr lvl="1"/>
            <a:r>
              <a:rPr lang="en-US" dirty="0" smtClean="0"/>
              <a:t>If moving all of code, then no</a:t>
            </a:r>
          </a:p>
          <a:p>
            <a:r>
              <a:rPr lang="en-US" dirty="0" smtClean="0"/>
              <a:t>What do we do if destination is &gt; 2</a:t>
            </a:r>
            <a:r>
              <a:rPr lang="en-US" baseline="30000" dirty="0" smtClean="0"/>
              <a:t>15</a:t>
            </a:r>
            <a:r>
              <a:rPr lang="en-US" dirty="0" smtClean="0"/>
              <a:t> instructions away from branch?</a:t>
            </a:r>
          </a:p>
          <a:p>
            <a:pPr lvl="1"/>
            <a:r>
              <a:rPr lang="en-US" dirty="0" smtClean="0"/>
              <a:t>Other instructions save us</a:t>
            </a:r>
          </a:p>
          <a:p>
            <a:pPr lvl="1"/>
            <a:r>
              <a:rPr lang="en-US" sz="2400" dirty="0" err="1" smtClean="0">
                <a:latin typeface="Courier New" pitchFamily="49" charset="0"/>
                <a:cs typeface="Courier New" pitchFamily="49" charset="0"/>
              </a:rPr>
              <a:t>beq</a:t>
            </a:r>
            <a:r>
              <a:rPr lang="en-US" sz="2400" dirty="0" smtClean="0">
                <a:latin typeface="Courier New" pitchFamily="49" charset="0"/>
                <a:cs typeface="Courier New" pitchFamily="49" charset="0"/>
              </a:rPr>
              <a:t> $s0,$0,</a:t>
            </a:r>
            <a:r>
              <a:rPr lang="en-US" sz="2400" dirty="0" smtClean="0">
                <a:solidFill>
                  <a:schemeClr val="accent6"/>
                </a:solidFill>
                <a:latin typeface="Courier New" pitchFamily="49" charset="0"/>
                <a:cs typeface="Courier New" pitchFamily="49" charset="0"/>
              </a:rPr>
              <a:t>far</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bne</a:t>
            </a:r>
            <a:r>
              <a:rPr lang="en-US" sz="2400" dirty="0" smtClean="0">
                <a:latin typeface="Courier New" pitchFamily="49" charset="0"/>
                <a:cs typeface="Courier New" pitchFamily="49" charset="0"/>
              </a:rPr>
              <a:t> $s0,$0,</a:t>
            </a:r>
            <a:r>
              <a:rPr lang="en-US" sz="2400" dirty="0" smtClean="0">
                <a:solidFill>
                  <a:schemeClr val="accent6"/>
                </a:solidFill>
                <a:latin typeface="Courier New" pitchFamily="49" charset="0"/>
                <a:cs typeface="Courier New" pitchFamily="49" charset="0"/>
              </a:rPr>
              <a:t>next</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next </a:t>
            </a:r>
            <a:r>
              <a:rPr lang="en-US" sz="2400" dirty="0" err="1" smtClean="0">
                <a:latin typeface="Courier New" pitchFamily="49" charset="0"/>
                <a:cs typeface="Courier New" pitchFamily="49" charset="0"/>
              </a:rPr>
              <a:t>instr</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sym typeface="Wingdings"/>
              </a:rPr>
              <a:t>      </a:t>
            </a:r>
            <a:r>
              <a:rPr lang="en-US" sz="2400" dirty="0" smtClean="0">
                <a:latin typeface="Courier New" pitchFamily="49" charset="0"/>
                <a:cs typeface="Courier New" pitchFamily="49" charset="0"/>
              </a:rPr>
              <a:t>j   </a:t>
            </a:r>
            <a:r>
              <a:rPr lang="en-US" sz="2400" dirty="0" smtClean="0">
                <a:solidFill>
                  <a:schemeClr val="accent6"/>
                </a:solidFill>
                <a:latin typeface="Courier New" pitchFamily="49" charset="0"/>
                <a:cs typeface="Courier New" pitchFamily="49" charset="0"/>
              </a:rPr>
              <a:t>far</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a:t>
            </a:r>
            <a:r>
              <a:rPr lang="en-US" sz="2400" dirty="0" smtClean="0">
                <a:solidFill>
                  <a:schemeClr val="accent4"/>
                </a:solidFill>
                <a:latin typeface="Courier New" pitchFamily="49" charset="0"/>
                <a:cs typeface="Courier New" pitchFamily="49" charset="0"/>
              </a:rPr>
              <a:t>next:</a:t>
            </a:r>
            <a:r>
              <a:rPr lang="en-US" sz="2400" dirty="0" smtClean="0">
                <a:latin typeface="Courier New" pitchFamily="49" charset="0"/>
                <a:cs typeface="Courier New" pitchFamily="49" charset="0"/>
              </a:rPr>
              <a:t> # next </a:t>
            </a:r>
            <a:r>
              <a:rPr lang="en-US" sz="2400" dirty="0" err="1" smtClean="0">
                <a:latin typeface="Courier New" pitchFamily="49" charset="0"/>
                <a:cs typeface="Courier New" pitchFamily="49" charset="0"/>
              </a:rPr>
              <a:t>instr</a:t>
            </a:r>
            <a:endParaRPr lang="en-US" sz="2400"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pPr/>
              <a:t>43</a:t>
            </a:fld>
            <a:endParaRPr lang="en-US"/>
          </a:p>
        </p:txBody>
      </p:sp>
    </p:spTree>
    <p:extLst>
      <p:ext uri="{BB962C8B-B14F-4D97-AF65-F5344CB8AC3E}">
        <p14:creationId xmlns:p14="http://schemas.microsoft.com/office/powerpoint/2010/main" val="30021179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accent1"/>
                </a:solidFill>
              </a:rPr>
              <a:t>J-Format Instructions (1/4)</a:t>
            </a:r>
            <a:endParaRPr lang="en-US" dirty="0">
              <a:solidFill>
                <a:schemeClr val="accent1"/>
              </a:solidFill>
            </a:endParaRPr>
          </a:p>
        </p:txBody>
      </p:sp>
      <p:sp>
        <p:nvSpPr>
          <p:cNvPr id="2170883" name="Rectangle 3"/>
          <p:cNvSpPr>
            <a:spLocks noGrp="1" noChangeArrowheads="1"/>
          </p:cNvSpPr>
          <p:nvPr>
            <p:ph idx="1"/>
          </p:nvPr>
        </p:nvSpPr>
        <p:spPr>
          <a:xfrm>
            <a:off x="457200" y="1600200"/>
            <a:ext cx="8229600" cy="4937760"/>
          </a:xfrm>
        </p:spPr>
        <p:txBody>
          <a:bodyPr>
            <a:normAutofit/>
          </a:bodyPr>
          <a:lstStyle/>
          <a:p>
            <a:r>
              <a:rPr lang="en-US" dirty="0" smtClean="0"/>
              <a:t>For branches, we assumed that we won’t want to branch too far, so we can specify a </a:t>
            </a:r>
            <a:r>
              <a:rPr lang="en-US" i="1" dirty="0" smtClean="0">
                <a:solidFill>
                  <a:srgbClr val="FF0000"/>
                </a:solidFill>
              </a:rPr>
              <a:t>change</a:t>
            </a:r>
            <a:r>
              <a:rPr lang="en-US" dirty="0" smtClean="0"/>
              <a:t> in the PC</a:t>
            </a:r>
          </a:p>
          <a:p>
            <a:r>
              <a:rPr lang="en-US" dirty="0" smtClean="0"/>
              <a:t>For general jumps (</a:t>
            </a:r>
            <a:r>
              <a:rPr lang="en-US" dirty="0" smtClean="0">
                <a:latin typeface="Courier New" pitchFamily="24" charset="0"/>
              </a:rPr>
              <a:t>j</a:t>
            </a:r>
            <a:r>
              <a:rPr lang="en-US" b="1" dirty="0" smtClean="0"/>
              <a:t> </a:t>
            </a:r>
            <a:r>
              <a:rPr lang="en-US" dirty="0" smtClean="0"/>
              <a:t>and </a:t>
            </a:r>
            <a:r>
              <a:rPr lang="en-US" dirty="0" err="1" smtClean="0">
                <a:latin typeface="Courier New" pitchFamily="24" charset="0"/>
              </a:rPr>
              <a:t>jal</a:t>
            </a:r>
            <a:r>
              <a:rPr lang="en-US" dirty="0" smtClean="0"/>
              <a:t>), we may jump to </a:t>
            </a:r>
            <a:r>
              <a:rPr lang="en-US" i="1" dirty="0" smtClean="0">
                <a:solidFill>
                  <a:srgbClr val="FF0000"/>
                </a:solidFill>
              </a:rPr>
              <a:t>anywhere</a:t>
            </a:r>
            <a:r>
              <a:rPr lang="en-US" dirty="0" smtClean="0"/>
              <a:t> in memory</a:t>
            </a:r>
          </a:p>
          <a:p>
            <a:pPr lvl="1"/>
            <a:r>
              <a:rPr lang="en-US" dirty="0" smtClean="0"/>
              <a:t>Ideally, we would specify a 32-bit memory address to jump to</a:t>
            </a:r>
          </a:p>
          <a:p>
            <a:pPr lvl="1"/>
            <a:r>
              <a:rPr lang="en-US" dirty="0" smtClean="0"/>
              <a:t>Unfortunately, we can’t fit both a 6-bit </a:t>
            </a:r>
            <a:r>
              <a:rPr lang="en-US" sz="2600" dirty="0" err="1" smtClean="0">
                <a:latin typeface="Courier New" pitchFamily="49" charset="0"/>
                <a:cs typeface="Courier New" pitchFamily="49" charset="0"/>
              </a:rPr>
              <a:t>opcode</a:t>
            </a:r>
            <a:r>
              <a:rPr lang="en-US" dirty="0" smtClean="0"/>
              <a:t> and a 32-bit address into a single 32-bit word</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44</a:t>
            </a:fld>
            <a:endParaRPr lang="en-US"/>
          </a:p>
        </p:txBody>
      </p:sp>
    </p:spTree>
    <p:extLst>
      <p:ext uri="{BB962C8B-B14F-4D97-AF65-F5344CB8AC3E}">
        <p14:creationId xmlns:p14="http://schemas.microsoft.com/office/powerpoint/2010/main" val="19851443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solidFill>
                  <a:schemeClr val="accent1"/>
                </a:solidFill>
              </a:rPr>
              <a:t>J-Format Instructions (2/4)</a:t>
            </a:r>
            <a:endParaRPr lang="en-US" dirty="0">
              <a:solidFill>
                <a:schemeClr val="accent1"/>
              </a:solidFill>
            </a:endParaRPr>
          </a:p>
        </p:txBody>
      </p:sp>
      <p:sp>
        <p:nvSpPr>
          <p:cNvPr id="2171907" name="Rectangle 3"/>
          <p:cNvSpPr>
            <a:spLocks noGrp="1" noChangeArrowheads="1"/>
          </p:cNvSpPr>
          <p:nvPr>
            <p:ph idx="1"/>
          </p:nvPr>
        </p:nvSpPr>
        <p:spPr>
          <a:xfrm>
            <a:off x="457200" y="1600199"/>
            <a:ext cx="8229600" cy="4937760"/>
          </a:xfrm>
        </p:spPr>
        <p:txBody>
          <a:bodyPr>
            <a:noAutofit/>
          </a:bodyPr>
          <a:lstStyle/>
          <a:p>
            <a:r>
              <a:rPr lang="en-US" dirty="0" smtClean="0"/>
              <a:t>Define two “fields” of these bit widths:</a:t>
            </a:r>
          </a:p>
          <a:p>
            <a:pPr>
              <a:buNone/>
            </a:pPr>
            <a:endParaRPr lang="en-US" dirty="0" smtClean="0"/>
          </a:p>
          <a:p>
            <a:pPr>
              <a:spcBef>
                <a:spcPts val="1200"/>
              </a:spcBef>
            </a:pPr>
            <a:r>
              <a:rPr lang="en-US" dirty="0" smtClean="0"/>
              <a:t>As usual, each field has a name:</a:t>
            </a:r>
          </a:p>
          <a:p>
            <a:endParaRPr lang="en-US" dirty="0" smtClean="0"/>
          </a:p>
          <a:p>
            <a:pPr>
              <a:spcBef>
                <a:spcPts val="2400"/>
              </a:spcBef>
            </a:pPr>
            <a:r>
              <a:rPr lang="en-US" b="1" dirty="0" smtClean="0"/>
              <a:t>Key Concepts:</a:t>
            </a:r>
          </a:p>
          <a:p>
            <a:pPr lvl="1"/>
            <a:r>
              <a:rPr lang="en-US" dirty="0" smtClean="0"/>
              <a:t>Keep </a:t>
            </a:r>
            <a:r>
              <a:rPr lang="en-US" sz="2600" dirty="0" err="1" smtClean="0">
                <a:latin typeface="Courier New"/>
                <a:cs typeface="Courier New"/>
              </a:rPr>
              <a:t>opcode</a:t>
            </a:r>
            <a:r>
              <a:rPr lang="en-US" b="1" dirty="0" smtClean="0"/>
              <a:t> </a:t>
            </a:r>
            <a:r>
              <a:rPr lang="en-US" dirty="0" smtClean="0"/>
              <a:t>field identical to R-Format and </a:t>
            </a:r>
            <a:br>
              <a:rPr lang="en-US" dirty="0" smtClean="0"/>
            </a:br>
            <a:r>
              <a:rPr lang="en-US" dirty="0" smtClean="0"/>
              <a:t>I-Format for consistency</a:t>
            </a:r>
          </a:p>
          <a:p>
            <a:pPr lvl="1"/>
            <a:r>
              <a:rPr lang="en-US" dirty="0" smtClean="0"/>
              <a:t>Collapse all other fields to make room for large target address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45</a:t>
            </a:fld>
            <a:endParaRPr lang="en-US"/>
          </a:p>
        </p:txBody>
      </p:sp>
      <p:grpSp>
        <p:nvGrpSpPr>
          <p:cNvPr id="19" name="Group 18"/>
          <p:cNvGrpSpPr/>
          <p:nvPr/>
        </p:nvGrpSpPr>
        <p:grpSpPr>
          <a:xfrm>
            <a:off x="393192" y="1920240"/>
            <a:ext cx="8349870" cy="822960"/>
            <a:chOff x="351069" y="2468880"/>
            <a:chExt cx="8349870" cy="822960"/>
          </a:xfrm>
        </p:grpSpPr>
        <p:grpSp>
          <p:nvGrpSpPr>
            <p:cNvPr id="20" name="Group 50"/>
            <p:cNvGrpSpPr/>
            <p:nvPr/>
          </p:nvGrpSpPr>
          <p:grpSpPr>
            <a:xfrm>
              <a:off x="621792" y="2834640"/>
              <a:ext cx="7900416" cy="457200"/>
              <a:chOff x="621792" y="2834640"/>
              <a:chExt cx="7900416" cy="457200"/>
            </a:xfrm>
          </p:grpSpPr>
          <p:sp>
            <p:nvSpPr>
              <p:cNvPr id="23" name="Rectangle 22"/>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6</a:t>
                </a:r>
                <a:endParaRPr lang="en-US" sz="2800" dirty="0">
                  <a:solidFill>
                    <a:schemeClr val="tx1"/>
                  </a:solidFill>
                  <a:latin typeface="Courier New" pitchFamily="49" charset="0"/>
                  <a:cs typeface="Courier New" pitchFamily="49" charset="0"/>
                </a:endParaRPr>
              </a:p>
            </p:txBody>
          </p:sp>
          <p:sp>
            <p:nvSpPr>
              <p:cNvPr id="24" name="Rectangle 23"/>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26</a:t>
                </a:r>
                <a:endParaRPr lang="en-US" sz="2800" dirty="0">
                  <a:solidFill>
                    <a:schemeClr val="tx1"/>
                  </a:solidFill>
                  <a:latin typeface="Courier New" pitchFamily="49" charset="0"/>
                  <a:cs typeface="Courier New" pitchFamily="49" charset="0"/>
                </a:endParaRPr>
              </a:p>
            </p:txBody>
          </p:sp>
        </p:grpSp>
        <p:sp>
          <p:nvSpPr>
            <p:cNvPr id="21" name="TextBox 20"/>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22" name="TextBox 21"/>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grpSp>
        <p:nvGrpSpPr>
          <p:cNvPr id="27" name="Group 26"/>
          <p:cNvGrpSpPr/>
          <p:nvPr/>
        </p:nvGrpSpPr>
        <p:grpSpPr>
          <a:xfrm>
            <a:off x="393192" y="3154680"/>
            <a:ext cx="8349870" cy="822960"/>
            <a:chOff x="351069" y="2468880"/>
            <a:chExt cx="8349870" cy="822960"/>
          </a:xfrm>
        </p:grpSpPr>
        <p:grpSp>
          <p:nvGrpSpPr>
            <p:cNvPr id="28" name="Group 50"/>
            <p:cNvGrpSpPr/>
            <p:nvPr/>
          </p:nvGrpSpPr>
          <p:grpSpPr>
            <a:xfrm>
              <a:off x="621792" y="2834640"/>
              <a:ext cx="7900416" cy="457200"/>
              <a:chOff x="621792" y="2834640"/>
              <a:chExt cx="7900416" cy="457200"/>
            </a:xfrm>
          </p:grpSpPr>
          <p:sp>
            <p:nvSpPr>
              <p:cNvPr id="31" name="Rectangle 30"/>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32" name="Rectangle 31"/>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target address</a:t>
                </a:r>
                <a:endParaRPr lang="en-US" sz="2800" dirty="0">
                  <a:solidFill>
                    <a:schemeClr val="tx1"/>
                  </a:solidFill>
                  <a:latin typeface="Courier New" pitchFamily="49" charset="0"/>
                  <a:cs typeface="Courier New" pitchFamily="49" charset="0"/>
                </a:endParaRPr>
              </a:p>
            </p:txBody>
          </p:sp>
        </p:grpSp>
        <p:sp>
          <p:nvSpPr>
            <p:cNvPr id="29" name="TextBox 28"/>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30" name="TextBox 29"/>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9651045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930" name="Rectangle 2"/>
          <p:cNvSpPr>
            <a:spLocks noGrp="1" noChangeArrowheads="1"/>
          </p:cNvSpPr>
          <p:nvPr>
            <p:ph type="title"/>
          </p:nvPr>
        </p:nvSpPr>
        <p:spPr/>
        <p:txBody>
          <a:bodyPr/>
          <a:lstStyle/>
          <a:p>
            <a:r>
              <a:rPr lang="en-US" dirty="0" smtClean="0">
                <a:solidFill>
                  <a:schemeClr val="accent1"/>
                </a:solidFill>
              </a:rPr>
              <a:t>J-Format Instructions (3/4)</a:t>
            </a:r>
            <a:endParaRPr lang="en-US" dirty="0">
              <a:solidFill>
                <a:schemeClr val="accent1"/>
              </a:solidFill>
            </a:endParaRPr>
          </a:p>
        </p:txBody>
      </p:sp>
      <p:sp>
        <p:nvSpPr>
          <p:cNvPr id="2172931" name="Rectangle 3"/>
          <p:cNvSpPr>
            <a:spLocks noGrp="1" noChangeArrowheads="1"/>
          </p:cNvSpPr>
          <p:nvPr>
            <p:ph idx="1"/>
          </p:nvPr>
        </p:nvSpPr>
        <p:spPr>
          <a:xfrm>
            <a:off x="457200" y="1600199"/>
            <a:ext cx="8229600" cy="4937760"/>
          </a:xfrm>
        </p:spPr>
        <p:txBody>
          <a:bodyPr>
            <a:normAutofit fontScale="92500"/>
          </a:bodyPr>
          <a:lstStyle/>
          <a:p>
            <a:r>
              <a:rPr lang="en-US" dirty="0" smtClean="0"/>
              <a:t>We can specify 2</a:t>
            </a:r>
            <a:r>
              <a:rPr lang="en-US" baseline="30000" dirty="0" smtClean="0"/>
              <a:t>26</a:t>
            </a:r>
            <a:r>
              <a:rPr lang="en-US" dirty="0" smtClean="0"/>
              <a:t> addresses</a:t>
            </a:r>
          </a:p>
          <a:p>
            <a:pPr lvl="1"/>
            <a:r>
              <a:rPr lang="en-US" dirty="0" smtClean="0"/>
              <a:t>Still going to word-aligned instructions, so add </a:t>
            </a:r>
            <a:r>
              <a:rPr lang="en-US" sz="2600" dirty="0" smtClean="0">
                <a:latin typeface="Courier New" pitchFamily="49" charset="0"/>
                <a:cs typeface="Courier New" pitchFamily="49" charset="0"/>
              </a:rPr>
              <a:t>0b00</a:t>
            </a:r>
            <a:r>
              <a:rPr lang="en-US" dirty="0" smtClean="0"/>
              <a:t> as last two bits (multiply by 4)</a:t>
            </a:r>
          </a:p>
          <a:p>
            <a:pPr lvl="1"/>
            <a:r>
              <a:rPr lang="en-US" dirty="0" smtClean="0"/>
              <a:t>This brings us to 28 bits of a 32-bit address</a:t>
            </a:r>
          </a:p>
          <a:p>
            <a:r>
              <a:rPr lang="en-US" dirty="0" smtClean="0"/>
              <a:t>Take the 4 highest order bits from the PC</a:t>
            </a:r>
          </a:p>
          <a:p>
            <a:pPr lvl="1"/>
            <a:r>
              <a:rPr lang="en-US" dirty="0" smtClean="0"/>
              <a:t>Cannot reach </a:t>
            </a:r>
            <a:r>
              <a:rPr lang="en-US" i="1" dirty="0" smtClean="0"/>
              <a:t>everywhere</a:t>
            </a:r>
            <a:r>
              <a:rPr lang="en-US" dirty="0" smtClean="0"/>
              <a:t>, but adequate almost all of the time, since programs aren’t that long</a:t>
            </a:r>
          </a:p>
          <a:p>
            <a:pPr lvl="1"/>
            <a:r>
              <a:rPr lang="en-US" dirty="0" smtClean="0"/>
              <a:t>Only problematic if code straddles a 256MB boundary</a:t>
            </a:r>
          </a:p>
          <a:p>
            <a:r>
              <a:rPr lang="en-US" dirty="0" smtClean="0"/>
              <a:t>If necessary, use 2 jumps or </a:t>
            </a:r>
            <a:r>
              <a:rPr lang="en-US" sz="3000" dirty="0" err="1" smtClean="0">
                <a:latin typeface="Courier New" pitchFamily="49" charset="0"/>
                <a:cs typeface="Courier New" pitchFamily="49" charset="0"/>
              </a:rPr>
              <a:t>jr</a:t>
            </a:r>
            <a:r>
              <a:rPr lang="en-US" dirty="0" smtClean="0"/>
              <a:t> (R-Format) instead</a:t>
            </a:r>
          </a:p>
        </p:txBody>
      </p:sp>
      <p:sp>
        <p:nvSpPr>
          <p:cNvPr id="4" name="Slide Number Placeholder 3"/>
          <p:cNvSpPr>
            <a:spLocks noGrp="1"/>
          </p:cNvSpPr>
          <p:nvPr>
            <p:ph type="sldNum" sz="quarter" idx="12"/>
          </p:nvPr>
        </p:nvSpPr>
        <p:spPr/>
        <p:txBody>
          <a:bodyPr/>
          <a:lstStyle/>
          <a:p>
            <a:fld id="{3CC63E4C-4642-794D-A2FD-70F6B81535F5}" type="slidenum">
              <a:rPr lang="en-US" smtClean="0"/>
              <a:pPr/>
              <a:t>46</a:t>
            </a:fld>
            <a:endParaRPr lang="en-US"/>
          </a:p>
        </p:txBody>
      </p:sp>
    </p:spTree>
    <p:extLst>
      <p:ext uri="{BB962C8B-B14F-4D97-AF65-F5344CB8AC3E}">
        <p14:creationId xmlns:p14="http://schemas.microsoft.com/office/powerpoint/2010/main" val="41064706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1"/>
                </a:solidFill>
              </a:rPr>
              <a:t>J-Format Instructions (4/4)</a:t>
            </a:r>
            <a:endParaRPr lang="en-US" dirty="0">
              <a:solidFill>
                <a:schemeClr val="accent1"/>
              </a:solidFill>
            </a:endParaRPr>
          </a:p>
        </p:txBody>
      </p:sp>
      <p:sp>
        <p:nvSpPr>
          <p:cNvPr id="2174979" name="Rectangle 3"/>
          <p:cNvSpPr>
            <a:spLocks noGrp="1" noChangeArrowheads="1"/>
          </p:cNvSpPr>
          <p:nvPr>
            <p:ph idx="1"/>
          </p:nvPr>
        </p:nvSpPr>
        <p:spPr>
          <a:xfrm>
            <a:off x="457200" y="1600200"/>
            <a:ext cx="8229600" cy="4937760"/>
          </a:xfrm>
        </p:spPr>
        <p:txBody>
          <a:bodyPr/>
          <a:lstStyle/>
          <a:p>
            <a:r>
              <a:rPr lang="en-US" dirty="0" smtClean="0"/>
              <a:t>Jump instruction:</a:t>
            </a:r>
          </a:p>
          <a:p>
            <a:pPr lvl="1"/>
            <a:r>
              <a:rPr lang="en-US" dirty="0" smtClean="0">
                <a:solidFill>
                  <a:srgbClr val="FF0000"/>
                </a:solidFill>
              </a:rPr>
              <a:t>New </a:t>
            </a:r>
            <a:r>
              <a:rPr lang="en-US" dirty="0">
                <a:solidFill>
                  <a:srgbClr val="FF0000"/>
                </a:solidFill>
              </a:rPr>
              <a:t>PC = {</a:t>
            </a:r>
            <a:r>
              <a:rPr lang="en-US" dirty="0" smtClean="0">
                <a:solidFill>
                  <a:srgbClr val="FF0000"/>
                </a:solidFill>
              </a:rPr>
              <a:t> (PC+4)[</a:t>
            </a:r>
            <a:r>
              <a:rPr lang="en-US" dirty="0">
                <a:solidFill>
                  <a:srgbClr val="FF0000"/>
                </a:solidFill>
              </a:rPr>
              <a:t>31..28], target address, 00 }</a:t>
            </a:r>
          </a:p>
          <a:p>
            <a:r>
              <a:rPr lang="en-US" dirty="0" smtClean="0"/>
              <a:t>Notes: </a:t>
            </a:r>
          </a:p>
          <a:p>
            <a:pPr lvl="1"/>
            <a:r>
              <a:rPr lang="en-US" dirty="0" smtClean="0"/>
              <a:t>{ </a:t>
            </a:r>
            <a:r>
              <a:rPr lang="en-US" dirty="0"/>
              <a:t>, , } means </a:t>
            </a:r>
            <a:r>
              <a:rPr lang="en-US" dirty="0" smtClean="0"/>
              <a:t>concatenation</a:t>
            </a:r>
            <a:r>
              <a:rPr lang="en-US" dirty="0"/>
              <a:t/>
            </a:r>
            <a:br>
              <a:rPr lang="en-US" dirty="0"/>
            </a:br>
            <a:r>
              <a:rPr lang="en-US" dirty="0"/>
              <a:t>{ 4 bits , 26 bits , 2 bits } = 32 bit </a:t>
            </a:r>
            <a:r>
              <a:rPr lang="en-US" dirty="0" smtClean="0"/>
              <a:t>address</a:t>
            </a:r>
          </a:p>
          <a:p>
            <a:pPr lvl="2"/>
            <a:r>
              <a:rPr lang="en-US" dirty="0" smtClean="0"/>
              <a:t>Book uses || instead</a:t>
            </a:r>
            <a:endParaRPr lang="en-US" dirty="0"/>
          </a:p>
          <a:p>
            <a:pPr lvl="1"/>
            <a:r>
              <a:rPr lang="en-US" dirty="0" smtClean="0"/>
              <a:t>Array indexing:  [31..28] means highest 4 bits</a:t>
            </a:r>
          </a:p>
          <a:p>
            <a:pPr lvl="1"/>
            <a:r>
              <a:rPr lang="en-US" dirty="0" smtClean="0"/>
              <a:t>For hardware reasons, use PC+4 instead of PC</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47</a:t>
            </a:fld>
            <a:endParaRPr lang="en-US"/>
          </a:p>
        </p:txBody>
      </p:sp>
    </p:spTree>
    <p:extLst>
      <p:ext uri="{BB962C8B-B14F-4D97-AF65-F5344CB8AC3E}">
        <p14:creationId xmlns:p14="http://schemas.microsoft.com/office/powerpoint/2010/main" val="7809134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Assembler Pseudo-Instructions</a:t>
            </a:r>
            <a:endParaRPr lang="en-US" dirty="0">
              <a:solidFill>
                <a:schemeClr val="accent1"/>
              </a:solidFill>
            </a:endParaRPr>
          </a:p>
        </p:txBody>
      </p:sp>
      <p:sp>
        <p:nvSpPr>
          <p:cNvPr id="3" name="Content Placeholder 2"/>
          <p:cNvSpPr>
            <a:spLocks noGrp="1"/>
          </p:cNvSpPr>
          <p:nvPr>
            <p:ph idx="1"/>
          </p:nvPr>
        </p:nvSpPr>
        <p:spPr>
          <a:xfrm>
            <a:off x="457200" y="1600200"/>
            <a:ext cx="8229600" cy="4873336"/>
          </a:xfrm>
        </p:spPr>
        <p:txBody>
          <a:bodyPr>
            <a:normAutofit fontScale="92500" lnSpcReduction="10000"/>
          </a:bodyPr>
          <a:lstStyle/>
          <a:p>
            <a:r>
              <a:rPr lang="en-US" dirty="0" smtClean="0"/>
              <a:t>Certain C statements are implemented unintuitively in MIPS</a:t>
            </a:r>
          </a:p>
          <a:p>
            <a:pPr lvl="1"/>
            <a:r>
              <a:rPr lang="en-US" dirty="0" smtClean="0"/>
              <a:t>e.g. assignment (</a:t>
            </a:r>
            <a:r>
              <a:rPr lang="en-US" dirty="0" smtClean="0">
                <a:latin typeface="Courier New" pitchFamily="49" charset="0"/>
                <a:cs typeface="Courier New" pitchFamily="49" charset="0"/>
              </a:rPr>
              <a:t>a=b</a:t>
            </a:r>
            <a:r>
              <a:rPr lang="en-US" dirty="0" smtClean="0"/>
              <a:t>) via add zero</a:t>
            </a:r>
          </a:p>
          <a:p>
            <a:r>
              <a:rPr lang="en-US" dirty="0" smtClean="0"/>
              <a:t>MIPS has a set of “pseudo-instructions” to make programming easier</a:t>
            </a:r>
          </a:p>
          <a:p>
            <a:pPr lvl="1"/>
            <a:r>
              <a:rPr lang="en-US" dirty="0" smtClean="0"/>
              <a:t>More intuitive to read, but get translated into actual instructions later</a:t>
            </a:r>
          </a:p>
          <a:p>
            <a:pPr>
              <a:spcBef>
                <a:spcPts val="1800"/>
              </a:spcBef>
            </a:pPr>
            <a:r>
              <a:rPr lang="en-US" dirty="0" smtClean="0"/>
              <a:t>Example:</a:t>
            </a:r>
          </a:p>
          <a:p>
            <a:pPr>
              <a:buNone/>
            </a:pPr>
            <a:r>
              <a:rPr lang="en-US" dirty="0" smtClean="0">
                <a:latin typeface="Courier New"/>
                <a:cs typeface="Courier New"/>
              </a:rPr>
              <a:t>		</a:t>
            </a:r>
            <a:r>
              <a:rPr lang="en-US" dirty="0" smtClean="0">
                <a:solidFill>
                  <a:srgbClr val="FF0000"/>
                </a:solidFill>
                <a:latin typeface="Courier New"/>
                <a:cs typeface="Courier New"/>
              </a:rPr>
              <a:t>move</a:t>
            </a:r>
            <a:r>
              <a:rPr lang="en-US" dirty="0" smtClean="0">
                <a:latin typeface="Courier New"/>
                <a:cs typeface="Courier New"/>
              </a:rPr>
              <a:t> </a:t>
            </a:r>
            <a:r>
              <a:rPr lang="en-US" dirty="0" err="1" smtClean="0">
                <a:latin typeface="Courier New"/>
                <a:cs typeface="Courier New"/>
              </a:rPr>
              <a:t>dst,src</a:t>
            </a:r>
            <a:r>
              <a:rPr lang="en-US" dirty="0" smtClean="0">
                <a:latin typeface="+mj-lt"/>
                <a:cs typeface="Courier New"/>
              </a:rPr>
              <a:t> translated into</a:t>
            </a:r>
            <a:r>
              <a:rPr lang="en-US" dirty="0" smtClean="0"/>
              <a:t/>
            </a:r>
            <a:br>
              <a:rPr lang="en-US" dirty="0" smtClean="0"/>
            </a:br>
            <a:r>
              <a:rPr lang="en-US" dirty="0" smtClean="0"/>
              <a:t>	</a:t>
            </a:r>
            <a:r>
              <a:rPr lang="en-US" dirty="0" smtClean="0">
                <a:latin typeface="Courier New"/>
                <a:cs typeface="Courier New"/>
              </a:rPr>
              <a:t>addi dst,src,0</a:t>
            </a:r>
          </a:p>
        </p:txBody>
      </p:sp>
      <p:sp>
        <p:nvSpPr>
          <p:cNvPr id="6" name="Slide Number Placeholder 5"/>
          <p:cNvSpPr>
            <a:spLocks noGrp="1"/>
          </p:cNvSpPr>
          <p:nvPr>
            <p:ph type="sldNum" sz="quarter" idx="12"/>
          </p:nvPr>
        </p:nvSpPr>
        <p:spPr/>
        <p:txBody>
          <a:bodyPr/>
          <a:lstStyle/>
          <a:p>
            <a:fld id="{3CC63E4C-4642-794D-A2FD-70F6B81535F5}" type="slidenum">
              <a:rPr lang="en-US" smtClean="0"/>
              <a:pPr/>
              <a:t>48</a:t>
            </a:fld>
            <a:endParaRPr lang="en-US"/>
          </a:p>
        </p:txBody>
      </p:sp>
    </p:spTree>
    <p:extLst>
      <p:ext uri="{BB962C8B-B14F-4D97-AF65-F5344CB8AC3E}">
        <p14:creationId xmlns:p14="http://schemas.microsoft.com/office/powerpoint/2010/main" val="3620114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Assembler Pseudo-Instructions</a:t>
            </a:r>
            <a:endParaRPr lang="en-US" dirty="0">
              <a:solidFill>
                <a:schemeClr val="accent1"/>
              </a:solidFill>
            </a:endParaRPr>
          </a:p>
        </p:txBody>
      </p:sp>
      <p:sp>
        <p:nvSpPr>
          <p:cNvPr id="3" name="Content Placeholder 2"/>
          <p:cNvSpPr>
            <a:spLocks noGrp="1"/>
          </p:cNvSpPr>
          <p:nvPr>
            <p:ph idx="1"/>
          </p:nvPr>
        </p:nvSpPr>
        <p:spPr>
          <a:xfrm>
            <a:off x="457200" y="1600200"/>
            <a:ext cx="8229600" cy="4931229"/>
          </a:xfrm>
        </p:spPr>
        <p:txBody>
          <a:bodyPr>
            <a:normAutofit fontScale="92500" lnSpcReduction="10000"/>
          </a:bodyPr>
          <a:lstStyle/>
          <a:p>
            <a:r>
              <a:rPr lang="en-US" dirty="0" smtClean="0"/>
              <a:t>List of pseudo-instructions:  </a:t>
            </a:r>
            <a:r>
              <a:rPr lang="en-US" sz="2000" dirty="0" smtClean="0">
                <a:hlinkClick r:id="rId2"/>
              </a:rPr>
              <a:t>http://en.wikipedia.org/wiki/MIPS_architecture#Pseudo_instructions</a:t>
            </a:r>
            <a:endParaRPr lang="en-US" dirty="0" smtClean="0"/>
          </a:p>
          <a:p>
            <a:pPr lvl="1"/>
            <a:r>
              <a:rPr lang="en-US" dirty="0" smtClean="0"/>
              <a:t>List also includes instruction translation</a:t>
            </a:r>
          </a:p>
          <a:p>
            <a:r>
              <a:rPr lang="en-US" dirty="0" smtClean="0">
                <a:solidFill>
                  <a:srgbClr val="FF0000"/>
                </a:solidFill>
              </a:rPr>
              <a:t>Load Address </a:t>
            </a:r>
            <a:r>
              <a:rPr lang="en-US" dirty="0" smtClean="0"/>
              <a:t>(</a:t>
            </a:r>
            <a:r>
              <a:rPr lang="en-US" sz="3000" dirty="0" smtClean="0">
                <a:latin typeface="Courier New" pitchFamily="49" charset="0"/>
                <a:cs typeface="Courier New" pitchFamily="49" charset="0"/>
              </a:rPr>
              <a:t>la</a:t>
            </a:r>
            <a:r>
              <a:rPr lang="en-US" dirty="0" smtClean="0"/>
              <a:t>)</a:t>
            </a:r>
          </a:p>
          <a:p>
            <a:pPr lvl="1"/>
            <a:r>
              <a:rPr lang="en-US" dirty="0" smtClean="0">
                <a:latin typeface="Courier New"/>
                <a:cs typeface="Courier New"/>
              </a:rPr>
              <a:t>la </a:t>
            </a:r>
            <a:r>
              <a:rPr lang="en-US" dirty="0" err="1" smtClean="0">
                <a:latin typeface="Courier New"/>
                <a:cs typeface="Courier New"/>
              </a:rPr>
              <a:t>dst,label</a:t>
            </a:r>
            <a:endParaRPr lang="en-US" dirty="0" smtClean="0">
              <a:latin typeface="Courier New"/>
              <a:cs typeface="Courier New"/>
            </a:endParaRPr>
          </a:p>
          <a:p>
            <a:pPr lvl="1"/>
            <a:r>
              <a:rPr lang="en-US" dirty="0" smtClean="0">
                <a:cs typeface="Courier New"/>
              </a:rPr>
              <a:t>Loads address of specified label into </a:t>
            </a:r>
            <a:r>
              <a:rPr lang="en-US" sz="2600" dirty="0" err="1" smtClean="0">
                <a:latin typeface="Courier New" pitchFamily="49" charset="0"/>
                <a:cs typeface="Courier New" pitchFamily="49" charset="0"/>
              </a:rPr>
              <a:t>dst</a:t>
            </a:r>
            <a:endParaRPr lang="en-US" sz="2600" dirty="0" smtClean="0">
              <a:latin typeface="Courier New" pitchFamily="49" charset="0"/>
              <a:cs typeface="Courier New" pitchFamily="49" charset="0"/>
            </a:endParaRPr>
          </a:p>
          <a:p>
            <a:r>
              <a:rPr lang="en-US" dirty="0" smtClean="0">
                <a:solidFill>
                  <a:srgbClr val="FF0000"/>
                </a:solidFill>
              </a:rPr>
              <a:t>Load Immediate</a:t>
            </a:r>
            <a:r>
              <a:rPr lang="en-US" dirty="0" smtClean="0"/>
              <a:t> (</a:t>
            </a:r>
            <a:r>
              <a:rPr lang="en-US" sz="3000" dirty="0" err="1" smtClean="0">
                <a:latin typeface="Courier New" pitchFamily="49" charset="0"/>
                <a:cs typeface="Courier New" pitchFamily="49" charset="0"/>
              </a:rPr>
              <a:t>li</a:t>
            </a:r>
            <a:r>
              <a:rPr lang="en-US" dirty="0" smtClean="0"/>
              <a:t>)</a:t>
            </a:r>
          </a:p>
          <a:p>
            <a:pPr lvl="1"/>
            <a:r>
              <a:rPr lang="en-US" dirty="0" err="1" smtClean="0">
                <a:latin typeface="Courier New" pitchFamily="49" charset="0"/>
                <a:cs typeface="Courier New" pitchFamily="49" charset="0"/>
              </a:rPr>
              <a:t>li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dst,imm</a:t>
            </a:r>
            <a:endParaRPr lang="en-US" dirty="0" smtClean="0">
              <a:latin typeface="Courier New" pitchFamily="49" charset="0"/>
              <a:cs typeface="Courier New" pitchFamily="49" charset="0"/>
            </a:endParaRPr>
          </a:p>
          <a:p>
            <a:pPr lvl="1"/>
            <a:r>
              <a:rPr lang="en-US" dirty="0" smtClean="0"/>
              <a:t>Loads 32-bit immediate into </a:t>
            </a:r>
            <a:r>
              <a:rPr lang="en-US" sz="2600" dirty="0" err="1" smtClean="0">
                <a:latin typeface="Courier New" pitchFamily="49" charset="0"/>
                <a:cs typeface="Courier New" pitchFamily="49" charset="0"/>
              </a:rPr>
              <a:t>dst</a:t>
            </a:r>
            <a:endParaRPr lang="en-US" sz="2600" dirty="0" smtClean="0">
              <a:latin typeface="Courier New" pitchFamily="49" charset="0"/>
              <a:cs typeface="Courier New" pitchFamily="49" charset="0"/>
            </a:endParaRPr>
          </a:p>
          <a:p>
            <a:r>
              <a:rPr lang="en-US" dirty="0" smtClean="0"/>
              <a:t>MARS has additional pseudo-instructions</a:t>
            </a:r>
          </a:p>
          <a:p>
            <a:pPr lvl="1"/>
            <a:r>
              <a:rPr lang="en-US" dirty="0" smtClean="0"/>
              <a:t>See Help (F1) for full list</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49</a:t>
            </a:fld>
            <a:endParaRPr lang="en-US"/>
          </a:p>
        </p:txBody>
      </p:sp>
    </p:spTree>
    <p:extLst>
      <p:ext uri="{BB962C8B-B14F-4D97-AF65-F5344CB8AC3E}">
        <p14:creationId xmlns:p14="http://schemas.microsoft.com/office/powerpoint/2010/main" val="15973741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2466" name="Rectangle 2"/>
          <p:cNvSpPr>
            <a:spLocks noGrp="1" noChangeArrowheads="1"/>
          </p:cNvSpPr>
          <p:nvPr>
            <p:ph type="title"/>
          </p:nvPr>
        </p:nvSpPr>
        <p:spPr>
          <a:xfrm>
            <a:off x="609600" y="211138"/>
            <a:ext cx="5105400" cy="474662"/>
          </a:xfrm>
        </p:spPr>
        <p:txBody>
          <a:bodyPr>
            <a:normAutofit fontScale="90000"/>
          </a:bodyPr>
          <a:lstStyle/>
          <a:p>
            <a:r>
              <a:rPr lang="en-US" dirty="0"/>
              <a:t>Using the Stack (1/2)</a:t>
            </a:r>
          </a:p>
        </p:txBody>
      </p:sp>
      <p:sp>
        <p:nvSpPr>
          <p:cNvPr id="1982467" name="Rectangle 3"/>
          <p:cNvSpPr>
            <a:spLocks noGrp="1" noChangeArrowheads="1"/>
          </p:cNvSpPr>
          <p:nvPr>
            <p:ph type="body" idx="1"/>
          </p:nvPr>
        </p:nvSpPr>
        <p:spPr>
          <a:xfrm>
            <a:off x="457200" y="1143000"/>
            <a:ext cx="7848600" cy="4503738"/>
          </a:xfrm>
        </p:spPr>
        <p:txBody>
          <a:bodyPr>
            <a:normAutofit fontScale="92500"/>
          </a:bodyPr>
          <a:lstStyle/>
          <a:p>
            <a:r>
              <a:rPr lang="en-US" dirty="0">
                <a:latin typeface="18 VAG Rounded Light   02390"/>
              </a:rPr>
              <a:t>So we have a register </a:t>
            </a:r>
            <a:r>
              <a:rPr lang="en-US" b="1" dirty="0">
                <a:solidFill>
                  <a:schemeClr val="accent2"/>
                </a:solidFill>
                <a:latin typeface="Courier"/>
                <a:cs typeface="Courier"/>
              </a:rPr>
              <a:t>$sp</a:t>
            </a:r>
            <a:r>
              <a:rPr lang="en-US" dirty="0">
                <a:latin typeface="18 VAG Rounded Light   02390"/>
              </a:rPr>
              <a:t> which always points to the last used space in the stack.</a:t>
            </a:r>
          </a:p>
          <a:p>
            <a:r>
              <a:rPr lang="en-US" dirty="0">
                <a:latin typeface="18 VAG Rounded Light   02390"/>
              </a:rPr>
              <a:t>To use stack, we decrement this pointer by the amount of space we need and then fill it with info.</a:t>
            </a:r>
          </a:p>
          <a:p>
            <a:r>
              <a:rPr lang="en-US" dirty="0">
                <a:latin typeface="18 VAG Rounded Light   02390"/>
              </a:rPr>
              <a:t>So, how do we compile this?</a:t>
            </a:r>
          </a:p>
          <a:p>
            <a:pPr lvl="1">
              <a:buFontTx/>
              <a:buNone/>
            </a:pPr>
            <a:r>
              <a:rPr lang="en-US" dirty="0"/>
              <a:t>	</a:t>
            </a:r>
            <a:r>
              <a:rPr lang="en-US" b="1" dirty="0" err="1">
                <a:latin typeface="Courier"/>
                <a:cs typeface="Courier"/>
              </a:rPr>
              <a:t>int</a:t>
            </a:r>
            <a:r>
              <a:rPr lang="en-US" b="1" dirty="0">
                <a:latin typeface="Courier"/>
                <a:cs typeface="Courier"/>
              </a:rPr>
              <a:t> </a:t>
            </a:r>
            <a:r>
              <a:rPr lang="en-US" b="1" dirty="0" err="1">
                <a:latin typeface="Courier"/>
                <a:cs typeface="Courier"/>
              </a:rPr>
              <a:t>sumSquare(int</a:t>
            </a:r>
            <a:r>
              <a:rPr lang="en-US" b="1" dirty="0">
                <a:latin typeface="Courier"/>
                <a:cs typeface="Courier"/>
              </a:rPr>
              <a:t> </a:t>
            </a:r>
            <a:r>
              <a:rPr lang="en-US" b="1" dirty="0" err="1">
                <a:latin typeface="Courier"/>
                <a:cs typeface="Courier"/>
              </a:rPr>
              <a:t>x</a:t>
            </a:r>
            <a:r>
              <a:rPr lang="en-US" b="1" dirty="0">
                <a:latin typeface="Courier"/>
                <a:cs typeface="Courier"/>
              </a:rPr>
              <a:t>, </a:t>
            </a:r>
            <a:r>
              <a:rPr lang="en-US" b="1" dirty="0" err="1">
                <a:latin typeface="Courier"/>
                <a:cs typeface="Courier"/>
              </a:rPr>
              <a:t>int</a:t>
            </a:r>
            <a:r>
              <a:rPr lang="en-US" b="1" dirty="0">
                <a:latin typeface="Courier"/>
                <a:cs typeface="Courier"/>
              </a:rPr>
              <a:t> </a:t>
            </a:r>
            <a:r>
              <a:rPr lang="en-US" b="1" dirty="0" err="1">
                <a:latin typeface="Courier"/>
                <a:cs typeface="Courier"/>
              </a:rPr>
              <a:t>y</a:t>
            </a:r>
            <a:r>
              <a:rPr lang="en-US" b="1" dirty="0">
                <a:latin typeface="Courier"/>
                <a:cs typeface="Courier"/>
              </a:rPr>
              <a:t>) {</a:t>
            </a:r>
            <a:br>
              <a:rPr lang="en-US" b="1" dirty="0">
                <a:latin typeface="Courier"/>
                <a:cs typeface="Courier"/>
              </a:rPr>
            </a:br>
            <a:r>
              <a:rPr lang="en-US" b="1" dirty="0">
                <a:latin typeface="Courier"/>
                <a:cs typeface="Courier"/>
              </a:rPr>
              <a:t>	  return </a:t>
            </a:r>
            <a:r>
              <a:rPr lang="en-US" sz="2400" b="1" dirty="0" err="1">
                <a:latin typeface="Courier"/>
                <a:cs typeface="Courier"/>
              </a:rPr>
              <a:t>mult</a:t>
            </a:r>
            <a:r>
              <a:rPr lang="en-US" b="1" dirty="0" err="1">
                <a:latin typeface="Courier"/>
                <a:cs typeface="Courier"/>
              </a:rPr>
              <a:t>(x,x</a:t>
            </a:r>
            <a:r>
              <a:rPr lang="en-US" b="1" dirty="0">
                <a:latin typeface="Courier"/>
                <a:cs typeface="Courier"/>
              </a:rPr>
              <a:t>)+ </a:t>
            </a:r>
            <a:r>
              <a:rPr lang="en-US" b="1" dirty="0" err="1">
                <a:latin typeface="Courier"/>
                <a:cs typeface="Courier"/>
              </a:rPr>
              <a:t>y</a:t>
            </a:r>
            <a:r>
              <a:rPr lang="en-US" b="1" dirty="0">
                <a:latin typeface="Courier"/>
                <a:cs typeface="Courier"/>
              </a:rPr>
              <a:t>;</a:t>
            </a:r>
            <a:br>
              <a:rPr lang="en-US" b="1" dirty="0">
                <a:latin typeface="Courier"/>
                <a:cs typeface="Courier"/>
              </a:rPr>
            </a:br>
            <a:r>
              <a:rPr lang="en-US" b="1" dirty="0">
                <a:latin typeface="Courier"/>
                <a:cs typeface="Courier"/>
              </a:rPr>
              <a:t>}</a:t>
            </a:r>
          </a:p>
        </p:txBody>
      </p:sp>
    </p:spTree>
    <p:extLst>
      <p:ext uri="{BB962C8B-B14F-4D97-AF65-F5344CB8AC3E}">
        <p14:creationId xmlns:p14="http://schemas.microsoft.com/office/powerpoint/2010/main" val="2575291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320"/>
            <a:ext cx="8229600" cy="1143000"/>
          </a:xfrm>
        </p:spPr>
        <p:txBody>
          <a:bodyPr/>
          <a:lstStyle/>
          <a:p>
            <a:pPr eaLnBrk="1" hangingPunct="1">
              <a:defRPr/>
            </a:pPr>
            <a:r>
              <a:rPr lang="en-US" dirty="0" smtClean="0">
                <a:solidFill>
                  <a:schemeClr val="accent1"/>
                </a:solidFill>
              </a:rPr>
              <a:t>Assembler Register</a:t>
            </a:r>
            <a:endParaRPr lang="en-US" dirty="0">
              <a:solidFill>
                <a:schemeClr val="accent1"/>
              </a:solidFill>
            </a:endParaRPr>
          </a:p>
        </p:txBody>
      </p:sp>
      <p:sp>
        <p:nvSpPr>
          <p:cNvPr id="49155" name="Rectangle 3"/>
          <p:cNvSpPr>
            <a:spLocks noGrp="1" noChangeArrowheads="1"/>
          </p:cNvSpPr>
          <p:nvPr>
            <p:ph idx="1"/>
          </p:nvPr>
        </p:nvSpPr>
        <p:spPr>
          <a:xfrm>
            <a:off x="457200" y="1600200"/>
            <a:ext cx="8229600" cy="4937760"/>
          </a:xfrm>
        </p:spPr>
        <p:txBody>
          <a:bodyPr/>
          <a:lstStyle/>
          <a:p>
            <a:pPr eaLnBrk="1" hangingPunct="1"/>
            <a:r>
              <a:rPr lang="en-US" dirty="0" smtClean="0">
                <a:latin typeface="+mj-lt"/>
                <a:ea typeface="ＭＳ Ｐゴシック" pitchFamily="34" charset="-128"/>
              </a:rPr>
              <a:t>Problem:</a:t>
            </a:r>
          </a:p>
          <a:p>
            <a:pPr lvl="1" eaLnBrk="1" hangingPunct="1">
              <a:lnSpc>
                <a:spcPct val="75000"/>
              </a:lnSpc>
            </a:pPr>
            <a:r>
              <a:rPr lang="en-US" dirty="0" smtClean="0">
                <a:latin typeface="+mj-lt"/>
                <a:ea typeface="ＭＳ Ｐゴシック" pitchFamily="34" charset="-128"/>
              </a:rPr>
              <a:t>When breaking up a pseudo-instruction, the assembler may need to use an extra register</a:t>
            </a:r>
          </a:p>
          <a:p>
            <a:pPr lvl="1" eaLnBrk="1" hangingPunct="1">
              <a:lnSpc>
                <a:spcPct val="75000"/>
              </a:lnSpc>
            </a:pPr>
            <a:r>
              <a:rPr lang="en-US" dirty="0" smtClean="0">
                <a:latin typeface="+mj-lt"/>
                <a:ea typeface="ＭＳ Ｐゴシック" pitchFamily="34" charset="-128"/>
              </a:rPr>
              <a:t>If it uses a regular register, it’ll overwrite whatever the program has put into it</a:t>
            </a:r>
          </a:p>
          <a:p>
            <a:pPr eaLnBrk="1" hangingPunct="1"/>
            <a:r>
              <a:rPr lang="en-US" dirty="0" smtClean="0">
                <a:latin typeface="+mj-lt"/>
                <a:ea typeface="ＭＳ Ｐゴシック" pitchFamily="34" charset="-128"/>
              </a:rPr>
              <a:t>Solution:</a:t>
            </a:r>
          </a:p>
          <a:p>
            <a:pPr lvl="1" eaLnBrk="1" hangingPunct="1">
              <a:lnSpc>
                <a:spcPct val="75000"/>
              </a:lnSpc>
            </a:pPr>
            <a:r>
              <a:rPr lang="en-US" dirty="0" smtClean="0">
                <a:latin typeface="+mj-lt"/>
                <a:ea typeface="ＭＳ Ｐゴシック" pitchFamily="34" charset="-128"/>
              </a:rPr>
              <a:t>Reserve a register (</a:t>
            </a:r>
            <a:r>
              <a:rPr lang="en-US" dirty="0" smtClean="0">
                <a:solidFill>
                  <a:srgbClr val="FF0000"/>
                </a:solidFill>
                <a:latin typeface="+mj-lt"/>
                <a:ea typeface="ＭＳ Ｐゴシック" pitchFamily="34" charset="-128"/>
              </a:rPr>
              <a:t>$1</a:t>
            </a:r>
            <a:r>
              <a:rPr lang="en-US" dirty="0" smtClean="0">
                <a:latin typeface="+mj-lt"/>
                <a:ea typeface="ＭＳ Ｐゴシック" pitchFamily="34" charset="-128"/>
              </a:rPr>
              <a:t> or </a:t>
            </a:r>
            <a:r>
              <a:rPr lang="en-US" dirty="0" smtClean="0">
                <a:solidFill>
                  <a:srgbClr val="FF0000"/>
                </a:solidFill>
                <a:latin typeface="+mj-lt"/>
                <a:ea typeface="ＭＳ Ｐゴシック" pitchFamily="34" charset="-128"/>
              </a:rPr>
              <a:t>$at</a:t>
            </a:r>
            <a:r>
              <a:rPr lang="en-US" b="1" dirty="0" smtClean="0">
                <a:latin typeface="+mj-lt"/>
                <a:ea typeface="ＭＳ Ｐゴシック" pitchFamily="34" charset="-128"/>
              </a:rPr>
              <a:t> </a:t>
            </a:r>
            <a:r>
              <a:rPr lang="en-US" dirty="0" smtClean="0">
                <a:latin typeface="+mj-lt"/>
                <a:ea typeface="ＭＳ Ｐゴシック" pitchFamily="34" charset="-128"/>
              </a:rPr>
              <a:t>for “assembler temporary”) that assembler will use to break up pseudo-instructions</a:t>
            </a:r>
          </a:p>
          <a:p>
            <a:pPr lvl="1" eaLnBrk="1" hangingPunct="1">
              <a:lnSpc>
                <a:spcPct val="75000"/>
              </a:lnSpc>
            </a:pPr>
            <a:r>
              <a:rPr lang="en-US" dirty="0" smtClean="0">
                <a:latin typeface="+mj-lt"/>
                <a:ea typeface="ＭＳ Ｐゴシック" pitchFamily="34" charset="-128"/>
              </a:rPr>
              <a:t>Since the assembler may use this at any time, it’s not safe to code with it</a:t>
            </a:r>
          </a:p>
        </p:txBody>
      </p:sp>
      <p:sp>
        <p:nvSpPr>
          <p:cNvPr id="4" name="Slide Number Placeholder 3"/>
          <p:cNvSpPr>
            <a:spLocks noGrp="1"/>
          </p:cNvSpPr>
          <p:nvPr>
            <p:ph type="sldNum" sz="quarter" idx="12"/>
          </p:nvPr>
        </p:nvSpPr>
        <p:spPr/>
        <p:txBody>
          <a:bodyPr/>
          <a:lstStyle/>
          <a:p>
            <a:fld id="{3CC63E4C-4642-794D-A2FD-70F6B81535F5}" type="slidenum">
              <a:rPr lang="en-US" smtClean="0"/>
              <a:pPr/>
              <a:t>50</a:t>
            </a:fld>
            <a:endParaRPr lang="en-US"/>
          </a:p>
        </p:txBody>
      </p:sp>
    </p:spTree>
    <p:extLst>
      <p:ext uri="{BB962C8B-B14F-4D97-AF65-F5344CB8AC3E}">
        <p14:creationId xmlns:p14="http://schemas.microsoft.com/office/powerpoint/2010/main" val="34619323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MAL vs. TAL</a:t>
            </a:r>
            <a:endParaRPr lang="en-US" dirty="0">
              <a:solidFill>
                <a:schemeClr val="accent1"/>
              </a:solidFill>
            </a:endParaRPr>
          </a:p>
        </p:txBody>
      </p:sp>
      <p:sp>
        <p:nvSpPr>
          <p:cNvPr id="3" name="Content Placeholder 2"/>
          <p:cNvSpPr>
            <a:spLocks noGrp="1"/>
          </p:cNvSpPr>
          <p:nvPr>
            <p:ph idx="1"/>
          </p:nvPr>
        </p:nvSpPr>
        <p:spPr>
          <a:xfrm>
            <a:off x="457200" y="1600200"/>
            <a:ext cx="8229600" cy="4811486"/>
          </a:xfrm>
        </p:spPr>
        <p:txBody>
          <a:bodyPr>
            <a:normAutofit/>
          </a:bodyPr>
          <a:lstStyle/>
          <a:p>
            <a:r>
              <a:rPr lang="en-US" dirty="0" smtClean="0"/>
              <a:t>True Assembly Language (TAL)</a:t>
            </a:r>
          </a:p>
          <a:p>
            <a:pPr lvl="1"/>
            <a:r>
              <a:rPr lang="en-US" dirty="0" smtClean="0"/>
              <a:t>The instructions a computer understands and executes</a:t>
            </a:r>
          </a:p>
          <a:p>
            <a:r>
              <a:rPr lang="en-US" dirty="0" smtClean="0"/>
              <a:t>MIPS Assembly Language (MAL)</a:t>
            </a:r>
          </a:p>
          <a:p>
            <a:pPr lvl="1"/>
            <a:r>
              <a:rPr lang="en-US" dirty="0" smtClean="0"/>
              <a:t>Instructions the assembly programmer can use</a:t>
            </a:r>
            <a:br>
              <a:rPr lang="en-US" dirty="0" smtClean="0"/>
            </a:br>
            <a:r>
              <a:rPr lang="en-US" dirty="0" smtClean="0"/>
              <a:t>(includes pseudo-instructions)</a:t>
            </a:r>
          </a:p>
          <a:p>
            <a:pPr lvl="1"/>
            <a:r>
              <a:rPr lang="en-US" dirty="0" smtClean="0"/>
              <a:t>Each MAL instruction becomes 1 or more TAL instruction</a:t>
            </a:r>
          </a:p>
          <a:p>
            <a:r>
              <a:rPr lang="en-US" dirty="0" smtClean="0"/>
              <a:t>TAL </a:t>
            </a:r>
            <a:r>
              <a:rPr lang="en-US" dirty="0" smtClean="0">
                <a:latin typeface="Arial Unicode MS"/>
                <a:ea typeface="Arial Unicode MS"/>
                <a:cs typeface="Arial Unicode MS"/>
              </a:rPr>
              <a:t>⊂</a:t>
            </a:r>
            <a:r>
              <a:rPr lang="en-US" dirty="0" smtClean="0"/>
              <a:t> MAL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51</a:t>
            </a:fld>
            <a:endParaRPr lang="en-US"/>
          </a:p>
        </p:txBody>
      </p:sp>
    </p:spTree>
    <p:extLst>
      <p:ext uri="{BB962C8B-B14F-4D97-AF65-F5344CB8AC3E}">
        <p14:creationId xmlns:p14="http://schemas.microsoft.com/office/powerpoint/2010/main" val="33815139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7394" name="Rectangle 2"/>
          <p:cNvSpPr>
            <a:spLocks noGrp="1" noChangeArrowheads="1"/>
          </p:cNvSpPr>
          <p:nvPr>
            <p:ph type="title"/>
          </p:nvPr>
        </p:nvSpPr>
        <p:spPr/>
        <p:txBody>
          <a:bodyPr/>
          <a:lstStyle/>
          <a:p>
            <a:r>
              <a:rPr lang="en-US" dirty="0" smtClean="0">
                <a:solidFill>
                  <a:schemeClr val="accent1"/>
                </a:solidFill>
              </a:rPr>
              <a:t>Summary</a:t>
            </a:r>
            <a:endParaRPr lang="en-US" dirty="0">
              <a:solidFill>
                <a:schemeClr val="accent1"/>
              </a:solidFill>
            </a:endParaRPr>
          </a:p>
        </p:txBody>
      </p:sp>
      <p:sp>
        <p:nvSpPr>
          <p:cNvPr id="2107395" name="Rectangle 3"/>
          <p:cNvSpPr>
            <a:spLocks noGrp="1" noChangeArrowheads="1"/>
          </p:cNvSpPr>
          <p:nvPr>
            <p:ph type="body" idx="1"/>
          </p:nvPr>
        </p:nvSpPr>
        <p:spPr>
          <a:xfrm>
            <a:off x="457200" y="1371600"/>
            <a:ext cx="8229600" cy="4937760"/>
          </a:xfrm>
        </p:spPr>
        <p:txBody>
          <a:bodyPr/>
          <a:lstStyle/>
          <a:p>
            <a:r>
              <a:rPr lang="en-US" dirty="0" smtClean="0">
                <a:solidFill>
                  <a:srgbClr val="FF0000"/>
                </a:solidFill>
              </a:rPr>
              <a:t>I-Format:</a:t>
            </a:r>
            <a:r>
              <a:rPr lang="en-US" dirty="0" smtClean="0"/>
              <a:t>  instructions with </a:t>
            </a:r>
            <a:r>
              <a:rPr lang="en-US" dirty="0" err="1" smtClean="0"/>
              <a:t>immediates</a:t>
            </a:r>
            <a:r>
              <a:rPr lang="en-US" dirty="0" smtClean="0"/>
              <a:t>, </a:t>
            </a:r>
            <a:r>
              <a:rPr lang="en-US" dirty="0" err="1" smtClean="0">
                <a:latin typeface="Courier New"/>
                <a:cs typeface="Courier New"/>
              </a:rPr>
              <a:t>lw</a:t>
            </a:r>
            <a:r>
              <a:rPr lang="en-US" dirty="0" smtClean="0"/>
              <a:t>/</a:t>
            </a:r>
            <a:r>
              <a:rPr lang="en-US" dirty="0" err="1" smtClean="0">
                <a:latin typeface="Courier New"/>
                <a:cs typeface="Courier New"/>
              </a:rPr>
              <a:t>sw</a:t>
            </a:r>
            <a:r>
              <a:rPr lang="en-US" dirty="0" smtClean="0"/>
              <a:t> (offset is immediate), and </a:t>
            </a:r>
            <a:r>
              <a:rPr lang="en-US" dirty="0" err="1" smtClean="0">
                <a:latin typeface="Courier New" pitchFamily="49" charset="0"/>
                <a:cs typeface="Courier New" pitchFamily="49" charset="0"/>
              </a:rPr>
              <a:t>beq</a:t>
            </a:r>
            <a:r>
              <a:rPr lang="en-US" dirty="0" smtClean="0"/>
              <a:t>/</a:t>
            </a:r>
            <a:r>
              <a:rPr lang="en-US" dirty="0" err="1" smtClean="0">
                <a:latin typeface="Courier New" pitchFamily="49" charset="0"/>
                <a:cs typeface="Courier New" pitchFamily="49" charset="0"/>
              </a:rPr>
              <a:t>bne</a:t>
            </a:r>
            <a:endParaRPr lang="en-US" dirty="0" smtClean="0"/>
          </a:p>
          <a:p>
            <a:pPr lvl="1">
              <a:spcBef>
                <a:spcPts val="0"/>
              </a:spcBef>
            </a:pPr>
            <a:r>
              <a:rPr lang="en-US" dirty="0" smtClean="0"/>
              <a:t>But not the shift instructions</a:t>
            </a:r>
          </a:p>
          <a:p>
            <a:pPr lvl="1">
              <a:spcBef>
                <a:spcPts val="0"/>
              </a:spcBef>
            </a:pPr>
            <a:r>
              <a:rPr lang="en-US" dirty="0"/>
              <a:t>Branches use PC-relative addressing</a:t>
            </a:r>
            <a:endParaRPr lang="en-US" dirty="0" smtClean="0"/>
          </a:p>
          <a:p>
            <a:pPr lvl="1"/>
            <a:endParaRPr lang="en-US" dirty="0" smtClean="0"/>
          </a:p>
          <a:p>
            <a:r>
              <a:rPr lang="en-US" dirty="0" smtClean="0">
                <a:solidFill>
                  <a:srgbClr val="FF0000"/>
                </a:solidFill>
              </a:rPr>
              <a:t>J-Format:</a:t>
            </a:r>
            <a:r>
              <a:rPr lang="en-US" dirty="0" smtClean="0"/>
              <a:t>  </a:t>
            </a:r>
            <a:r>
              <a:rPr lang="en-US" dirty="0" smtClean="0">
                <a:latin typeface="Courier New"/>
                <a:cs typeface="Courier New"/>
              </a:rPr>
              <a:t>j</a:t>
            </a:r>
            <a:r>
              <a:rPr lang="en-US" dirty="0" smtClean="0"/>
              <a:t> and </a:t>
            </a:r>
            <a:r>
              <a:rPr lang="en-US" dirty="0" err="1" smtClean="0">
                <a:latin typeface="Courier New"/>
                <a:cs typeface="Courier New"/>
              </a:rPr>
              <a:t>jal</a:t>
            </a:r>
            <a:r>
              <a:rPr lang="en-US" dirty="0" smtClean="0"/>
              <a:t> (but not </a:t>
            </a:r>
            <a:r>
              <a:rPr lang="en-US" dirty="0" err="1" smtClean="0">
                <a:latin typeface="Courier New" pitchFamily="49" charset="0"/>
                <a:cs typeface="Courier New" pitchFamily="49" charset="0"/>
              </a:rPr>
              <a:t>jr</a:t>
            </a:r>
            <a:r>
              <a:rPr lang="en-US" dirty="0" smtClean="0"/>
              <a:t>)</a:t>
            </a:r>
          </a:p>
          <a:p>
            <a:pPr lvl="1">
              <a:spcBef>
                <a:spcPts val="0"/>
              </a:spcBef>
            </a:pPr>
            <a:r>
              <a:rPr lang="en-US" dirty="0"/>
              <a:t>Jumps use absolute </a:t>
            </a:r>
            <a:r>
              <a:rPr lang="en-US" dirty="0" smtClean="0"/>
              <a:t>addressing</a:t>
            </a:r>
          </a:p>
          <a:p>
            <a:pPr lvl="1">
              <a:spcBef>
                <a:spcPts val="0"/>
              </a:spcBef>
            </a:pPr>
            <a:endParaRPr lang="en-US" sz="2600" dirty="0" smtClean="0">
              <a:latin typeface="Courier New" pitchFamily="49" charset="0"/>
              <a:cs typeface="Courier New" pitchFamily="49" charset="0"/>
            </a:endParaRPr>
          </a:p>
          <a:p>
            <a:r>
              <a:rPr lang="en-US" dirty="0" smtClean="0">
                <a:solidFill>
                  <a:srgbClr val="FF0000"/>
                </a:solidFill>
              </a:rPr>
              <a:t>R-Format:</a:t>
            </a:r>
            <a:r>
              <a:rPr lang="en-US" dirty="0" smtClean="0"/>
              <a:t>  all other instructions</a:t>
            </a:r>
          </a:p>
        </p:txBody>
      </p:sp>
      <p:sp>
        <p:nvSpPr>
          <p:cNvPr id="4" name="Slide Number Placeholder 3"/>
          <p:cNvSpPr>
            <a:spLocks noGrp="1"/>
          </p:cNvSpPr>
          <p:nvPr>
            <p:ph type="sldNum" sz="quarter" idx="12"/>
          </p:nvPr>
        </p:nvSpPr>
        <p:spPr/>
        <p:txBody>
          <a:bodyPr/>
          <a:lstStyle/>
          <a:p>
            <a:fld id="{3CC63E4C-4642-794D-A2FD-70F6B81535F5}" type="slidenum">
              <a:rPr lang="en-US" smtClean="0"/>
              <a:pPr/>
              <a:t>52</a:t>
            </a:fld>
            <a:endParaRPr lang="en-US"/>
          </a:p>
        </p:txBody>
      </p:sp>
      <p:grpSp>
        <p:nvGrpSpPr>
          <p:cNvPr id="7" name="Group 6"/>
          <p:cNvGrpSpPr/>
          <p:nvPr/>
        </p:nvGrpSpPr>
        <p:grpSpPr>
          <a:xfrm>
            <a:off x="365760" y="3200400"/>
            <a:ext cx="8357616" cy="492443"/>
            <a:chOff x="365760" y="3182112"/>
            <a:chExt cx="8357616" cy="492443"/>
          </a:xfrm>
        </p:grpSpPr>
        <p:grpSp>
          <p:nvGrpSpPr>
            <p:cNvPr id="8" name="Group 50"/>
            <p:cNvGrpSpPr/>
            <p:nvPr/>
          </p:nvGrpSpPr>
          <p:grpSpPr>
            <a:xfrm>
              <a:off x="822960" y="3200400"/>
              <a:ext cx="7900416" cy="457200"/>
              <a:chOff x="621792" y="2834640"/>
              <a:chExt cx="7900416" cy="457200"/>
            </a:xfrm>
          </p:grpSpPr>
          <p:sp>
            <p:nvSpPr>
              <p:cNvPr id="10" name="Rectangle 9"/>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11" name="Rectangle 10"/>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12" name="Rectangle 11"/>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13" name="Rectangle 12"/>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immediate</a:t>
                </a:r>
                <a:endParaRPr lang="en-US" sz="2800" dirty="0">
                  <a:solidFill>
                    <a:schemeClr val="tx1"/>
                  </a:solidFill>
                  <a:latin typeface="Courier New" pitchFamily="49" charset="0"/>
                  <a:cs typeface="Courier New" pitchFamily="49" charset="0"/>
                </a:endParaRPr>
              </a:p>
            </p:txBody>
          </p:sp>
        </p:grpSp>
        <p:sp>
          <p:nvSpPr>
            <p:cNvPr id="9" name="TextBox 8"/>
            <p:cNvSpPr txBox="1"/>
            <p:nvPr/>
          </p:nvSpPr>
          <p:spPr>
            <a:xfrm>
              <a:off x="365760" y="3182112"/>
              <a:ext cx="457200" cy="492443"/>
            </a:xfrm>
            <a:prstGeom prst="rect">
              <a:avLst/>
            </a:prstGeom>
            <a:noFill/>
          </p:spPr>
          <p:txBody>
            <a:bodyPr wrap="none" tIns="0" bIns="0" rtlCol="0">
              <a:spAutoFit/>
            </a:bodyPr>
            <a:lstStyle/>
            <a:p>
              <a:pPr algn="r"/>
              <a:r>
                <a:rPr lang="en-US" sz="3200" b="1" dirty="0" smtClean="0"/>
                <a:t>I:</a:t>
              </a:r>
              <a:endParaRPr lang="en-US" sz="3200" b="1" dirty="0"/>
            </a:p>
          </p:txBody>
        </p:sp>
      </p:grpSp>
      <p:grpSp>
        <p:nvGrpSpPr>
          <p:cNvPr id="14" name="Group 13"/>
          <p:cNvGrpSpPr/>
          <p:nvPr/>
        </p:nvGrpSpPr>
        <p:grpSpPr>
          <a:xfrm>
            <a:off x="365760" y="4754880"/>
            <a:ext cx="8357616" cy="492443"/>
            <a:chOff x="365760" y="3730752"/>
            <a:chExt cx="8357616" cy="492443"/>
          </a:xfrm>
        </p:grpSpPr>
        <p:grpSp>
          <p:nvGrpSpPr>
            <p:cNvPr id="15" name="Group 50"/>
            <p:cNvGrpSpPr/>
            <p:nvPr/>
          </p:nvGrpSpPr>
          <p:grpSpPr>
            <a:xfrm>
              <a:off x="822960" y="3749040"/>
              <a:ext cx="7900416" cy="457200"/>
              <a:chOff x="621792" y="2834640"/>
              <a:chExt cx="7900416" cy="457200"/>
            </a:xfrm>
          </p:grpSpPr>
          <p:sp>
            <p:nvSpPr>
              <p:cNvPr id="17" name="Rectangle 16"/>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18" name="Rectangle 17"/>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target address</a:t>
                </a:r>
                <a:endParaRPr lang="en-US" sz="2800" dirty="0">
                  <a:solidFill>
                    <a:schemeClr val="tx1"/>
                  </a:solidFill>
                  <a:latin typeface="Courier New" pitchFamily="49" charset="0"/>
                  <a:cs typeface="Courier New" pitchFamily="49" charset="0"/>
                </a:endParaRPr>
              </a:p>
            </p:txBody>
          </p:sp>
        </p:grpSp>
        <p:sp>
          <p:nvSpPr>
            <p:cNvPr id="16" name="TextBox 15"/>
            <p:cNvSpPr txBox="1"/>
            <p:nvPr/>
          </p:nvSpPr>
          <p:spPr>
            <a:xfrm>
              <a:off x="365760" y="3730752"/>
              <a:ext cx="457200" cy="492443"/>
            </a:xfrm>
            <a:prstGeom prst="rect">
              <a:avLst/>
            </a:prstGeom>
            <a:noFill/>
          </p:spPr>
          <p:txBody>
            <a:bodyPr wrap="none" tIns="0" bIns="0" rtlCol="0">
              <a:spAutoFit/>
            </a:bodyPr>
            <a:lstStyle/>
            <a:p>
              <a:pPr algn="r"/>
              <a:r>
                <a:rPr lang="en-US" sz="3200" b="1" dirty="0" smtClean="0"/>
                <a:t>J:</a:t>
              </a:r>
              <a:endParaRPr lang="en-US" sz="3200" b="1" dirty="0"/>
            </a:p>
          </p:txBody>
        </p:sp>
      </p:grpSp>
      <p:grpSp>
        <p:nvGrpSpPr>
          <p:cNvPr id="19" name="Group 18"/>
          <p:cNvGrpSpPr/>
          <p:nvPr/>
        </p:nvGrpSpPr>
        <p:grpSpPr>
          <a:xfrm>
            <a:off x="274320" y="5760720"/>
            <a:ext cx="8449056" cy="492443"/>
            <a:chOff x="274320" y="2633472"/>
            <a:chExt cx="8449056" cy="492443"/>
          </a:xfrm>
        </p:grpSpPr>
        <p:grpSp>
          <p:nvGrpSpPr>
            <p:cNvPr id="20" name="Group 43"/>
            <p:cNvGrpSpPr/>
            <p:nvPr/>
          </p:nvGrpSpPr>
          <p:grpSpPr>
            <a:xfrm>
              <a:off x="822960" y="2651760"/>
              <a:ext cx="7900416" cy="457200"/>
              <a:chOff x="457200" y="4572000"/>
              <a:chExt cx="7900416" cy="457200"/>
            </a:xfrm>
          </p:grpSpPr>
          <p:sp>
            <p:nvSpPr>
              <p:cNvPr id="22" name="Rectangle 21"/>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23" name="Rectangle 22"/>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funct</a:t>
                </a:r>
                <a:endParaRPr lang="en-US" sz="2800" dirty="0">
                  <a:solidFill>
                    <a:schemeClr val="tx1"/>
                  </a:solidFill>
                  <a:latin typeface="Courier New" pitchFamily="49" charset="0"/>
                  <a:cs typeface="Courier New" pitchFamily="49" charset="0"/>
                </a:endParaRPr>
              </a:p>
            </p:txBody>
          </p:sp>
          <p:sp>
            <p:nvSpPr>
              <p:cNvPr id="24" name="Rectangle 23"/>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25" name="Rectangle 24"/>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26" name="Rectangle 25"/>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rd</a:t>
                </a:r>
                <a:endParaRPr lang="en-US" sz="2800" dirty="0">
                  <a:solidFill>
                    <a:schemeClr val="tx1"/>
                  </a:solidFill>
                  <a:latin typeface="Courier New" pitchFamily="49" charset="0"/>
                  <a:cs typeface="Courier New" pitchFamily="49" charset="0"/>
                </a:endParaRPr>
              </a:p>
            </p:txBody>
          </p:sp>
          <p:sp>
            <p:nvSpPr>
              <p:cNvPr id="27" name="Rectangle 26"/>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smtClean="0">
                    <a:solidFill>
                      <a:schemeClr val="tx1"/>
                    </a:solidFill>
                    <a:latin typeface="Courier New" pitchFamily="49" charset="0"/>
                    <a:cs typeface="Courier New" pitchFamily="49" charset="0"/>
                  </a:rPr>
                  <a:t>shamt</a:t>
                </a:r>
                <a:endParaRPr lang="en-US" sz="2800" dirty="0">
                  <a:solidFill>
                    <a:schemeClr val="tx1"/>
                  </a:solidFill>
                  <a:latin typeface="Courier New" pitchFamily="49" charset="0"/>
                  <a:cs typeface="Courier New" pitchFamily="49" charset="0"/>
                </a:endParaRPr>
              </a:p>
            </p:txBody>
          </p:sp>
        </p:grpSp>
        <p:sp>
          <p:nvSpPr>
            <p:cNvPr id="21" name="TextBox 20"/>
            <p:cNvSpPr txBox="1"/>
            <p:nvPr/>
          </p:nvSpPr>
          <p:spPr>
            <a:xfrm>
              <a:off x="274320" y="2633472"/>
              <a:ext cx="548640" cy="492443"/>
            </a:xfrm>
            <a:prstGeom prst="rect">
              <a:avLst/>
            </a:prstGeom>
            <a:noFill/>
          </p:spPr>
          <p:txBody>
            <a:bodyPr wrap="none" tIns="0" bIns="0" rtlCol="0">
              <a:spAutoFit/>
            </a:bodyPr>
            <a:lstStyle/>
            <a:p>
              <a:pPr algn="r"/>
              <a:r>
                <a:rPr lang="en-US" sz="3200" b="1" dirty="0" smtClean="0"/>
                <a:t>R:</a:t>
              </a:r>
              <a:endParaRPr lang="en-US" sz="3200" b="1" dirty="0"/>
            </a:p>
          </p:txBody>
        </p:sp>
      </p:grpSp>
    </p:spTree>
    <p:extLst>
      <p:ext uri="{BB962C8B-B14F-4D97-AF65-F5344CB8AC3E}">
        <p14:creationId xmlns:p14="http://schemas.microsoft.com/office/powerpoint/2010/main" val="24130391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5105400" y="3886200"/>
            <a:ext cx="3657600" cy="2286000"/>
          </a:xfrm>
          <a:prstGeom prst="roundRect">
            <a:avLst>
              <a:gd name="adj" fmla="val 22223"/>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84514" name="Rectangle 2"/>
          <p:cNvSpPr>
            <a:spLocks noGrp="1" noChangeArrowheads="1"/>
          </p:cNvSpPr>
          <p:nvPr>
            <p:ph type="title"/>
          </p:nvPr>
        </p:nvSpPr>
        <p:spPr>
          <a:xfrm>
            <a:off x="609600" y="211138"/>
            <a:ext cx="5105400" cy="474662"/>
          </a:xfrm>
        </p:spPr>
        <p:txBody>
          <a:bodyPr>
            <a:normAutofit fontScale="90000"/>
          </a:bodyPr>
          <a:lstStyle/>
          <a:p>
            <a:r>
              <a:rPr lang="en-US" dirty="0"/>
              <a:t>Using the Stack (2/2)</a:t>
            </a:r>
          </a:p>
        </p:txBody>
      </p:sp>
      <p:sp>
        <p:nvSpPr>
          <p:cNvPr id="1984515" name="Rectangle 3"/>
          <p:cNvSpPr>
            <a:spLocks noGrp="1" noChangeArrowheads="1"/>
          </p:cNvSpPr>
          <p:nvPr>
            <p:ph type="body" idx="1"/>
          </p:nvPr>
        </p:nvSpPr>
        <p:spPr>
          <a:xfrm>
            <a:off x="457200" y="1143000"/>
            <a:ext cx="8686800" cy="5334000"/>
          </a:xfrm>
        </p:spPr>
        <p:txBody>
          <a:bodyPr>
            <a:normAutofit fontScale="92500" lnSpcReduction="10000"/>
          </a:bodyPr>
          <a:lstStyle/>
          <a:p>
            <a:pPr marL="0" indent="0">
              <a:spcAft>
                <a:spcPts val="1800"/>
              </a:spcAft>
            </a:pPr>
            <a:r>
              <a:rPr lang="en-US" dirty="0" smtClean="0">
                <a:latin typeface="18 VAG Rounded Light   02390"/>
              </a:rPr>
              <a:t> Hand</a:t>
            </a:r>
            <a:r>
              <a:rPr lang="en-US" dirty="0">
                <a:latin typeface="18 VAG Rounded Light   02390"/>
              </a:rPr>
              <a:t>-compile</a:t>
            </a:r>
            <a:br>
              <a:rPr lang="en-US" dirty="0">
                <a:latin typeface="18 VAG Rounded Light   02390"/>
              </a:rPr>
            </a:br>
            <a:r>
              <a:rPr lang="en-US" sz="2800" b="1" dirty="0" err="1">
                <a:solidFill>
                  <a:srgbClr val="0926B7"/>
                </a:solidFill>
                <a:latin typeface="Courier"/>
                <a:cs typeface="Courier"/>
              </a:rPr>
              <a:t>sumSquare</a:t>
            </a:r>
            <a:r>
              <a:rPr lang="en-US" sz="2800" b="1" dirty="0">
                <a:solidFill>
                  <a:srgbClr val="0926B7"/>
                </a:solidFill>
                <a:latin typeface="Courier"/>
                <a:cs typeface="Courier"/>
              </a:rPr>
              <a:t>: </a:t>
            </a:r>
            <a:br>
              <a:rPr lang="en-US" sz="2800" b="1" dirty="0">
                <a:solidFill>
                  <a:srgbClr val="0926B7"/>
                </a:solidFill>
                <a:latin typeface="Courier"/>
                <a:cs typeface="Courier"/>
              </a:rPr>
            </a:br>
            <a:r>
              <a:rPr lang="en-US" sz="2800" b="1" dirty="0">
                <a:solidFill>
                  <a:srgbClr val="FFFF00"/>
                </a:solidFill>
                <a:latin typeface="Courier"/>
                <a:cs typeface="Courier"/>
              </a:rPr>
              <a:t>      </a:t>
            </a:r>
            <a:r>
              <a:rPr lang="en-US" sz="2800" b="1" dirty="0" err="1">
                <a:solidFill>
                  <a:srgbClr val="00B050"/>
                </a:solidFill>
                <a:latin typeface="Courier"/>
                <a:cs typeface="Courier"/>
              </a:rPr>
              <a:t>addi</a:t>
            </a:r>
            <a:r>
              <a:rPr lang="en-US" sz="2800" b="1" dirty="0">
                <a:solidFill>
                  <a:srgbClr val="00B050"/>
                </a:solidFill>
                <a:latin typeface="Courier"/>
                <a:cs typeface="Courier"/>
              </a:rPr>
              <a:t> $sp,$sp,-8 </a:t>
            </a:r>
            <a:r>
              <a:rPr lang="en-US" sz="2800" b="1" i="1" dirty="0">
                <a:solidFill>
                  <a:srgbClr val="00B050"/>
                </a:solidFill>
                <a:latin typeface="Courier"/>
                <a:cs typeface="Courier"/>
              </a:rPr>
              <a:t># space on stack</a:t>
            </a:r>
            <a:r>
              <a:rPr lang="en-US" sz="2800" b="1" dirty="0">
                <a:solidFill>
                  <a:srgbClr val="00B050"/>
                </a:solidFill>
                <a:latin typeface="Courier"/>
                <a:cs typeface="Courier"/>
              </a:rPr>
              <a:t/>
            </a:r>
            <a:br>
              <a:rPr lang="en-US" sz="2800" b="1" dirty="0">
                <a:solidFill>
                  <a:srgbClr val="00B050"/>
                </a:solidFill>
                <a:latin typeface="Courier"/>
                <a:cs typeface="Courier"/>
              </a:rPr>
            </a:br>
            <a:r>
              <a:rPr lang="en-US" sz="2800" b="1" dirty="0">
                <a:solidFill>
                  <a:srgbClr val="00B050"/>
                </a:solidFill>
                <a:latin typeface="Courier"/>
                <a:cs typeface="Courier"/>
              </a:rPr>
              <a:t>      </a:t>
            </a:r>
            <a:r>
              <a:rPr lang="en-US" sz="2800" b="1" dirty="0" err="1">
                <a:solidFill>
                  <a:srgbClr val="00B050"/>
                </a:solidFill>
                <a:latin typeface="Courier"/>
                <a:cs typeface="Courier"/>
              </a:rPr>
              <a:t>sw</a:t>
            </a:r>
            <a:r>
              <a:rPr lang="en-US" sz="2800" b="1" dirty="0">
                <a:solidFill>
                  <a:srgbClr val="00B050"/>
                </a:solidFill>
                <a:latin typeface="Courier"/>
                <a:cs typeface="Courier"/>
              </a:rPr>
              <a:t> $</a:t>
            </a:r>
            <a:r>
              <a:rPr lang="en-US" sz="2800" b="1" dirty="0" err="1">
                <a:solidFill>
                  <a:srgbClr val="00B050"/>
                </a:solidFill>
                <a:latin typeface="Courier"/>
                <a:cs typeface="Courier"/>
              </a:rPr>
              <a:t>ra</a:t>
            </a:r>
            <a:r>
              <a:rPr lang="en-US" sz="2800" b="1" dirty="0">
                <a:solidFill>
                  <a:srgbClr val="00B050"/>
                </a:solidFill>
                <a:latin typeface="Courier"/>
                <a:cs typeface="Courier"/>
              </a:rPr>
              <a:t>, 4($sp)	 </a:t>
            </a:r>
            <a:r>
              <a:rPr lang="en-US" sz="2800" b="1" i="1" dirty="0">
                <a:solidFill>
                  <a:srgbClr val="00B050"/>
                </a:solidFill>
                <a:latin typeface="Courier"/>
                <a:cs typeface="Courier"/>
              </a:rPr>
              <a:t># save ret </a:t>
            </a:r>
            <a:r>
              <a:rPr lang="en-US" sz="2800" b="1" i="1" dirty="0" err="1">
                <a:solidFill>
                  <a:srgbClr val="00B050"/>
                </a:solidFill>
                <a:latin typeface="Courier"/>
                <a:cs typeface="Courier"/>
              </a:rPr>
              <a:t>addr</a:t>
            </a:r>
            <a:r>
              <a:rPr lang="en-US" sz="2800" b="1" i="1" dirty="0">
                <a:solidFill>
                  <a:srgbClr val="00B050"/>
                </a:solidFill>
                <a:latin typeface="Courier"/>
                <a:cs typeface="Courier"/>
              </a:rPr>
              <a:t/>
            </a:r>
            <a:br>
              <a:rPr lang="en-US" sz="2800" b="1" i="1" dirty="0">
                <a:solidFill>
                  <a:srgbClr val="00B050"/>
                </a:solidFill>
                <a:latin typeface="Courier"/>
                <a:cs typeface="Courier"/>
              </a:rPr>
            </a:br>
            <a:r>
              <a:rPr lang="en-US" sz="2800" b="1" dirty="0">
                <a:solidFill>
                  <a:srgbClr val="00B050"/>
                </a:solidFill>
                <a:latin typeface="Courier"/>
                <a:cs typeface="Courier"/>
              </a:rPr>
              <a:t>      </a:t>
            </a:r>
            <a:r>
              <a:rPr lang="en-US" sz="2800" b="1" dirty="0" err="1">
                <a:solidFill>
                  <a:srgbClr val="00B050"/>
                </a:solidFill>
                <a:latin typeface="Courier"/>
                <a:cs typeface="Courier"/>
              </a:rPr>
              <a:t>sw</a:t>
            </a:r>
            <a:r>
              <a:rPr lang="en-US" sz="2800" b="1" dirty="0">
                <a:solidFill>
                  <a:srgbClr val="00B050"/>
                </a:solidFill>
                <a:latin typeface="Courier"/>
                <a:cs typeface="Courier"/>
              </a:rPr>
              <a:t> $a1, 0($sp)	 </a:t>
            </a:r>
            <a:r>
              <a:rPr lang="en-US" sz="2800" b="1" i="1" dirty="0">
                <a:solidFill>
                  <a:srgbClr val="00B050"/>
                </a:solidFill>
                <a:latin typeface="Courier"/>
                <a:cs typeface="Courier"/>
              </a:rPr>
              <a:t># save </a:t>
            </a:r>
            <a:r>
              <a:rPr lang="en-US" sz="2800" b="1" i="1" dirty="0" err="1">
                <a:solidFill>
                  <a:srgbClr val="00B050"/>
                </a:solidFill>
                <a:latin typeface="Courier"/>
                <a:cs typeface="Courier"/>
              </a:rPr>
              <a:t>y</a:t>
            </a:r>
            <a:br>
              <a:rPr lang="en-US" sz="2800" b="1" i="1" dirty="0" err="1">
                <a:solidFill>
                  <a:srgbClr val="00B050"/>
                </a:solidFill>
                <a:latin typeface="Courier"/>
                <a:cs typeface="Courier"/>
              </a:rPr>
            </a:br>
            <a:r>
              <a:rPr lang="en-US" sz="2800" b="1" i="1" dirty="0" err="1">
                <a:solidFill>
                  <a:schemeClr val="bg2"/>
                </a:solidFill>
                <a:latin typeface="Courier"/>
                <a:cs typeface="Courier"/>
              </a:rPr>
              <a:t>      </a:t>
            </a:r>
            <a:r>
              <a:rPr lang="en-US" sz="2800" b="1" dirty="0">
                <a:latin typeface="Courier"/>
                <a:cs typeface="Courier"/>
              </a:rPr>
              <a:t>add</a:t>
            </a:r>
            <a:r>
              <a:rPr lang="en-US" sz="2800" b="1" i="1" dirty="0">
                <a:latin typeface="Courier"/>
                <a:cs typeface="Courier"/>
              </a:rPr>
              <a:t> </a:t>
            </a:r>
            <a:r>
              <a:rPr lang="en-US" sz="2800" b="1" dirty="0">
                <a:latin typeface="Courier"/>
                <a:cs typeface="Courier"/>
              </a:rPr>
              <a:t>$a1,$a0,$zero</a:t>
            </a:r>
            <a:r>
              <a:rPr lang="en-US" sz="2800" b="1" i="1" dirty="0">
                <a:latin typeface="Courier"/>
                <a:cs typeface="Courier"/>
              </a:rPr>
              <a:t> </a:t>
            </a:r>
            <a:r>
              <a:rPr lang="en-US" sz="2800" b="1" i="1" dirty="0">
                <a:solidFill>
                  <a:schemeClr val="bg1">
                    <a:lumMod val="50000"/>
                  </a:schemeClr>
                </a:solidFill>
                <a:latin typeface="Courier"/>
                <a:cs typeface="Courier"/>
              </a:rPr>
              <a:t># </a:t>
            </a:r>
            <a:r>
              <a:rPr lang="en-US" sz="2800" b="1" i="1" dirty="0" err="1">
                <a:solidFill>
                  <a:schemeClr val="bg1">
                    <a:lumMod val="50000"/>
                  </a:schemeClr>
                </a:solidFill>
                <a:latin typeface="Courier"/>
                <a:cs typeface="Courier"/>
              </a:rPr>
              <a:t>mult(x,x</a:t>
            </a:r>
            <a:r>
              <a:rPr lang="en-US" sz="2800" b="1" i="1" dirty="0">
                <a:solidFill>
                  <a:schemeClr val="bg1">
                    <a:lumMod val="50000"/>
                  </a:schemeClr>
                </a:solidFill>
                <a:latin typeface="Courier"/>
                <a:cs typeface="Courier"/>
              </a:rPr>
              <a:t>)</a:t>
            </a:r>
            <a:r>
              <a:rPr lang="en-US" sz="2800" b="1" dirty="0">
                <a:latin typeface="Courier"/>
                <a:cs typeface="Courier"/>
              </a:rPr>
              <a:t/>
            </a:r>
            <a:br>
              <a:rPr lang="en-US" sz="2800" b="1" dirty="0">
                <a:latin typeface="Courier"/>
                <a:cs typeface="Courier"/>
              </a:rPr>
            </a:br>
            <a:r>
              <a:rPr lang="en-US" sz="2800" b="1" dirty="0">
                <a:latin typeface="Courier"/>
                <a:cs typeface="Courier"/>
              </a:rPr>
              <a:t>      </a:t>
            </a:r>
            <a:r>
              <a:rPr lang="en-US" sz="2800" b="1" dirty="0" err="1">
                <a:latin typeface="Courier"/>
                <a:cs typeface="Courier"/>
              </a:rPr>
              <a:t>jal</a:t>
            </a:r>
            <a:r>
              <a:rPr lang="en-US" sz="2800" b="1" dirty="0">
                <a:latin typeface="Courier"/>
                <a:cs typeface="Courier"/>
              </a:rPr>
              <a:t> </a:t>
            </a:r>
            <a:r>
              <a:rPr lang="en-US" sz="2800" b="1" dirty="0" err="1">
                <a:latin typeface="Courier"/>
                <a:cs typeface="Courier"/>
              </a:rPr>
              <a:t>mult</a:t>
            </a:r>
            <a:r>
              <a:rPr lang="en-US" sz="2800" b="1" dirty="0">
                <a:latin typeface="Courier"/>
                <a:cs typeface="Courier"/>
              </a:rPr>
              <a:t> 		   </a:t>
            </a:r>
            <a:r>
              <a:rPr lang="en-US" sz="2800" b="1" i="1" dirty="0">
                <a:solidFill>
                  <a:schemeClr val="bg1">
                    <a:lumMod val="50000"/>
                  </a:schemeClr>
                </a:solidFill>
                <a:latin typeface="Courier"/>
                <a:cs typeface="Courier"/>
              </a:rPr>
              <a:t># call </a:t>
            </a:r>
            <a:r>
              <a:rPr lang="en-US" sz="2800" b="1" i="1" dirty="0" err="1">
                <a:solidFill>
                  <a:schemeClr val="bg1">
                    <a:lumMod val="50000"/>
                  </a:schemeClr>
                </a:solidFill>
                <a:latin typeface="Courier"/>
                <a:cs typeface="Courier"/>
              </a:rPr>
              <a:t>mult</a:t>
            </a:r>
            <a:r>
              <a:rPr lang="en-US" sz="2800" b="1" i="1" dirty="0" err="1">
                <a:solidFill>
                  <a:schemeClr val="bg2"/>
                </a:solidFill>
                <a:latin typeface="Courier"/>
                <a:cs typeface="Courier"/>
              </a:rPr>
              <a:t/>
            </a:r>
            <a:br>
              <a:rPr lang="en-US" sz="2800" b="1" i="1" dirty="0" err="1">
                <a:solidFill>
                  <a:schemeClr val="bg2"/>
                </a:solidFill>
                <a:latin typeface="Courier"/>
                <a:cs typeface="Courier"/>
              </a:rPr>
            </a:br>
            <a:r>
              <a:rPr lang="en-US" sz="2800" b="1" i="1" dirty="0" err="1">
                <a:solidFill>
                  <a:schemeClr val="bg2"/>
                </a:solidFill>
                <a:latin typeface="Courier"/>
                <a:cs typeface="Courier"/>
              </a:rPr>
              <a:t>      </a:t>
            </a:r>
            <a:r>
              <a:rPr lang="en-US" sz="2800" b="1" dirty="0" err="1">
                <a:latin typeface="Courier"/>
                <a:cs typeface="Courier"/>
              </a:rPr>
              <a:t>lw</a:t>
            </a:r>
            <a:r>
              <a:rPr lang="en-US" sz="2800" b="1" dirty="0">
                <a:latin typeface="Courier"/>
                <a:cs typeface="Courier"/>
              </a:rPr>
              <a:t> $a1, 0($sp)	 </a:t>
            </a:r>
            <a:r>
              <a:rPr lang="en-US" sz="2800" b="1" i="1" dirty="0">
                <a:solidFill>
                  <a:schemeClr val="bg1">
                    <a:lumMod val="50000"/>
                  </a:schemeClr>
                </a:solidFill>
                <a:latin typeface="Courier"/>
                <a:cs typeface="Courier"/>
              </a:rPr>
              <a:t># restore </a:t>
            </a:r>
            <a:r>
              <a:rPr lang="en-US" sz="2800" b="1" i="1" dirty="0" err="1" smtClean="0">
                <a:solidFill>
                  <a:schemeClr val="bg1">
                    <a:lumMod val="50000"/>
                  </a:schemeClr>
                </a:solidFill>
                <a:latin typeface="Courier"/>
                <a:cs typeface="Courier"/>
              </a:rPr>
              <a:t>y</a:t>
            </a:r>
            <a:r>
              <a:rPr lang="en-US" sz="2800" b="1" i="1" dirty="0" err="1" smtClean="0">
                <a:latin typeface="Courier"/>
                <a:cs typeface="Courier"/>
              </a:rPr>
              <a:t/>
            </a:r>
            <a:br>
              <a:rPr lang="en-US" sz="2800" b="1" i="1" dirty="0" err="1" smtClean="0">
                <a:latin typeface="Courier"/>
                <a:cs typeface="Courier"/>
              </a:rPr>
            </a:br>
            <a:r>
              <a:rPr lang="en-US" sz="2800" b="1" i="1" dirty="0" err="1" smtClean="0">
                <a:latin typeface="Courier"/>
                <a:cs typeface="Courier"/>
              </a:rPr>
              <a:t>      </a:t>
            </a:r>
            <a:r>
              <a:rPr lang="en-US" sz="2800" b="1" dirty="0" smtClean="0">
                <a:latin typeface="Courier"/>
                <a:cs typeface="Courier"/>
              </a:rPr>
              <a:t>add </a:t>
            </a:r>
            <a:r>
              <a:rPr lang="en-US" sz="2800" b="1" dirty="0">
                <a:latin typeface="Courier"/>
                <a:cs typeface="Courier"/>
              </a:rPr>
              <a:t>$v0,$v0,$a1</a:t>
            </a:r>
            <a:r>
              <a:rPr lang="en-US" sz="2800" b="1" i="1" dirty="0">
                <a:latin typeface="Courier"/>
                <a:cs typeface="Courier"/>
              </a:rPr>
              <a:t> </a:t>
            </a:r>
            <a:r>
              <a:rPr lang="en-US" sz="2800" b="1" i="1" dirty="0">
                <a:solidFill>
                  <a:schemeClr val="bg1">
                    <a:lumMod val="50000"/>
                  </a:schemeClr>
                </a:solidFill>
                <a:latin typeface="Courier"/>
                <a:cs typeface="Courier"/>
              </a:rPr>
              <a:t># </a:t>
            </a:r>
            <a:r>
              <a:rPr lang="en-US" sz="2800" b="1" i="1" dirty="0" err="1">
                <a:solidFill>
                  <a:schemeClr val="bg1">
                    <a:lumMod val="50000"/>
                  </a:schemeClr>
                </a:solidFill>
                <a:latin typeface="Courier"/>
                <a:cs typeface="Courier"/>
              </a:rPr>
              <a:t>mult()+y</a:t>
            </a:r>
            <a:r>
              <a:rPr lang="en-US" sz="2800" b="1" i="1" dirty="0" err="1">
                <a:latin typeface="Courier"/>
                <a:cs typeface="Courier"/>
              </a:rPr>
              <a:t/>
            </a:r>
            <a:br>
              <a:rPr lang="en-US" sz="2800" b="1" i="1" dirty="0" err="1">
                <a:latin typeface="Courier"/>
                <a:cs typeface="Courier"/>
              </a:rPr>
            </a:br>
            <a:r>
              <a:rPr lang="en-US" sz="2800" b="1" i="1" dirty="0" err="1">
                <a:latin typeface="Courier"/>
                <a:cs typeface="Courier"/>
              </a:rPr>
              <a:t>      </a:t>
            </a:r>
            <a:r>
              <a:rPr lang="en-US" sz="2800" b="1" dirty="0" err="1">
                <a:solidFill>
                  <a:srgbClr val="FF0000"/>
                </a:solidFill>
                <a:latin typeface="Courier"/>
                <a:cs typeface="Courier"/>
              </a:rPr>
              <a:t>lw</a:t>
            </a:r>
            <a:r>
              <a:rPr lang="en-US" sz="2800" b="1" dirty="0">
                <a:solidFill>
                  <a:srgbClr val="FF0000"/>
                </a:solidFill>
                <a:latin typeface="Courier"/>
                <a:cs typeface="Courier"/>
              </a:rPr>
              <a:t> $</a:t>
            </a:r>
            <a:r>
              <a:rPr lang="en-US" sz="2800" b="1" dirty="0" err="1">
                <a:solidFill>
                  <a:srgbClr val="FF0000"/>
                </a:solidFill>
                <a:latin typeface="Courier"/>
                <a:cs typeface="Courier"/>
              </a:rPr>
              <a:t>ra</a:t>
            </a:r>
            <a:r>
              <a:rPr lang="en-US" sz="2800" b="1" dirty="0">
                <a:solidFill>
                  <a:srgbClr val="FF0000"/>
                </a:solidFill>
                <a:latin typeface="Courier"/>
                <a:cs typeface="Courier"/>
              </a:rPr>
              <a:t>, 4($sp)	 </a:t>
            </a:r>
            <a:r>
              <a:rPr lang="en-US" sz="2800" b="1" i="1" dirty="0">
                <a:solidFill>
                  <a:srgbClr val="FF0000"/>
                </a:solidFill>
                <a:latin typeface="Courier"/>
                <a:cs typeface="Courier"/>
              </a:rPr>
              <a:t># get ret </a:t>
            </a:r>
            <a:r>
              <a:rPr lang="en-US" sz="2800" b="1" i="1" dirty="0" err="1">
                <a:solidFill>
                  <a:srgbClr val="FF0000"/>
                </a:solidFill>
                <a:latin typeface="Courier"/>
                <a:cs typeface="Courier"/>
              </a:rPr>
              <a:t>addr</a:t>
            </a:r>
            <a:br>
              <a:rPr lang="en-US" sz="2800" b="1" i="1" dirty="0" err="1">
                <a:solidFill>
                  <a:srgbClr val="FF0000"/>
                </a:solidFill>
                <a:latin typeface="Courier"/>
                <a:cs typeface="Courier"/>
              </a:rPr>
            </a:br>
            <a:r>
              <a:rPr lang="en-US" sz="2800" b="1" i="1" dirty="0" err="1">
                <a:solidFill>
                  <a:srgbClr val="FF0000"/>
                </a:solidFill>
                <a:latin typeface="Courier"/>
                <a:cs typeface="Courier"/>
              </a:rPr>
              <a:t>      </a:t>
            </a:r>
            <a:r>
              <a:rPr lang="en-US" sz="2800" b="1" dirty="0" err="1">
                <a:solidFill>
                  <a:srgbClr val="FF0000"/>
                </a:solidFill>
                <a:latin typeface="Courier"/>
                <a:cs typeface="Courier"/>
              </a:rPr>
              <a:t>addi</a:t>
            </a:r>
            <a:r>
              <a:rPr lang="en-US" sz="2800" b="1" dirty="0">
                <a:solidFill>
                  <a:srgbClr val="FF0000"/>
                </a:solidFill>
                <a:latin typeface="Courier"/>
                <a:cs typeface="Courier"/>
              </a:rPr>
              <a:t> $sp,$sp,8  </a:t>
            </a:r>
            <a:r>
              <a:rPr lang="en-US" sz="2800" b="1" i="1" dirty="0">
                <a:solidFill>
                  <a:srgbClr val="FF0000"/>
                </a:solidFill>
                <a:latin typeface="Courier"/>
                <a:cs typeface="Courier"/>
              </a:rPr>
              <a:t># </a:t>
            </a:r>
            <a:r>
              <a:rPr lang="en-US" sz="2800" b="1" i="1" dirty="0" smtClean="0">
                <a:solidFill>
                  <a:srgbClr val="FF0000"/>
                </a:solidFill>
                <a:latin typeface="Courier"/>
                <a:cs typeface="Courier"/>
              </a:rPr>
              <a:t>restore stack</a:t>
            </a:r>
            <a:br>
              <a:rPr lang="en-US" sz="2800" b="1" i="1" dirty="0" smtClean="0">
                <a:solidFill>
                  <a:srgbClr val="FF0000"/>
                </a:solidFill>
                <a:latin typeface="Courier"/>
                <a:cs typeface="Courier"/>
              </a:rPr>
            </a:br>
            <a:r>
              <a:rPr lang="en-US" sz="2800" b="1" i="1" dirty="0" smtClean="0">
                <a:solidFill>
                  <a:srgbClr val="FF0000"/>
                </a:solidFill>
                <a:latin typeface="Courier"/>
                <a:cs typeface="Courier"/>
              </a:rPr>
              <a:t>      </a:t>
            </a:r>
            <a:r>
              <a:rPr lang="en-US" sz="2800" b="1" dirty="0" err="1" smtClean="0">
                <a:solidFill>
                  <a:srgbClr val="FF0000"/>
                </a:solidFill>
                <a:latin typeface="Courier"/>
                <a:cs typeface="Courier"/>
              </a:rPr>
              <a:t>jr</a:t>
            </a:r>
            <a:r>
              <a:rPr lang="en-US" sz="2800" b="1" dirty="0" smtClean="0">
                <a:solidFill>
                  <a:srgbClr val="FF0000"/>
                </a:solidFill>
                <a:latin typeface="Courier"/>
                <a:cs typeface="Courier"/>
              </a:rPr>
              <a:t> </a:t>
            </a:r>
            <a:r>
              <a:rPr lang="en-US" sz="2800" b="1" dirty="0">
                <a:solidFill>
                  <a:srgbClr val="FF0000"/>
                </a:solidFill>
                <a:latin typeface="Courier"/>
                <a:cs typeface="Courier"/>
              </a:rPr>
              <a:t>$</a:t>
            </a:r>
            <a:r>
              <a:rPr lang="en-US" sz="2800" b="1" dirty="0" err="1">
                <a:solidFill>
                  <a:srgbClr val="FF0000"/>
                </a:solidFill>
                <a:latin typeface="Courier"/>
                <a:cs typeface="Courier"/>
              </a:rPr>
              <a:t>ra</a:t>
            </a:r>
            <a:r>
              <a:rPr lang="en-US" sz="2800" b="1" dirty="0">
                <a:solidFill>
                  <a:srgbClr val="FF0000"/>
                </a:solidFill>
                <a:latin typeface="Courier"/>
                <a:cs typeface="Courier"/>
              </a:rPr>
              <a:t/>
            </a:r>
            <a:br>
              <a:rPr lang="en-US" sz="2800" b="1" dirty="0">
                <a:solidFill>
                  <a:srgbClr val="FF0000"/>
                </a:solidFill>
                <a:latin typeface="Courier"/>
                <a:cs typeface="Courier"/>
              </a:rPr>
            </a:br>
            <a:r>
              <a:rPr lang="en-US" sz="2800" b="1" dirty="0" err="1">
                <a:solidFill>
                  <a:srgbClr val="0926B7"/>
                </a:solidFill>
                <a:latin typeface="Courier"/>
                <a:cs typeface="Courier"/>
              </a:rPr>
              <a:t>mult</a:t>
            </a:r>
            <a:r>
              <a:rPr lang="en-US" sz="2800" b="1" dirty="0">
                <a:solidFill>
                  <a:srgbClr val="0926B7"/>
                </a:solidFill>
                <a:latin typeface="Courier"/>
                <a:cs typeface="Courier"/>
              </a:rPr>
              <a:t>: </a:t>
            </a:r>
            <a:r>
              <a:rPr lang="en-US" sz="2800" b="1" dirty="0">
                <a:latin typeface="Courier"/>
                <a:cs typeface="Courier"/>
              </a:rPr>
              <a:t>...</a:t>
            </a:r>
            <a:br>
              <a:rPr lang="en-US" sz="2800" b="1" dirty="0">
                <a:latin typeface="Courier"/>
                <a:cs typeface="Courier"/>
              </a:rPr>
            </a:br>
            <a:endParaRPr lang="en-US" sz="2800" b="1" dirty="0">
              <a:latin typeface="Courier"/>
              <a:cs typeface="Courier"/>
            </a:endParaRPr>
          </a:p>
        </p:txBody>
      </p:sp>
      <p:sp>
        <p:nvSpPr>
          <p:cNvPr id="1984518" name="Rectangle 6"/>
          <p:cNvSpPr>
            <a:spLocks noChangeArrowheads="1"/>
          </p:cNvSpPr>
          <p:nvPr/>
        </p:nvSpPr>
        <p:spPr bwMode="auto">
          <a:xfrm>
            <a:off x="2971800" y="1219200"/>
            <a:ext cx="5540850" cy="729430"/>
          </a:xfrm>
          <a:prstGeom prst="rect">
            <a:avLst/>
          </a:prstGeom>
          <a:noFill/>
          <a:ln w="9525">
            <a:noFill/>
            <a:miter lim="800000"/>
            <a:headEnd/>
            <a:tailEnd/>
          </a:ln>
          <a:effectLst/>
        </p:spPr>
        <p:txBody>
          <a:bodyPr wrap="none">
            <a:prstTxWarp prst="textNoShape">
              <a:avLst/>
            </a:prstTxWarp>
            <a:spAutoFit/>
          </a:bodyPr>
          <a:lstStyle/>
          <a:p>
            <a:pPr lvl="1">
              <a:lnSpc>
                <a:spcPct val="85000"/>
              </a:lnSpc>
              <a:spcBef>
                <a:spcPct val="40000"/>
              </a:spcBef>
              <a:buSzPct val="100000"/>
            </a:pPr>
            <a:r>
              <a:rPr lang="en-US" sz="2400" b="1" dirty="0" err="1">
                <a:solidFill>
                  <a:schemeClr val="accent2"/>
                </a:solidFill>
                <a:latin typeface="Courier"/>
                <a:cs typeface="Courier"/>
              </a:rPr>
              <a:t>int</a:t>
            </a:r>
            <a:r>
              <a:rPr lang="en-US" sz="2400" b="1" dirty="0">
                <a:solidFill>
                  <a:schemeClr val="accent2"/>
                </a:solidFill>
                <a:latin typeface="Courier"/>
                <a:cs typeface="Courier"/>
              </a:rPr>
              <a:t> </a:t>
            </a:r>
            <a:r>
              <a:rPr lang="en-US" sz="2400" b="1" dirty="0" err="1">
                <a:solidFill>
                  <a:schemeClr val="accent2"/>
                </a:solidFill>
                <a:latin typeface="Courier"/>
                <a:cs typeface="Courier"/>
              </a:rPr>
              <a:t>sumSquare(int</a:t>
            </a:r>
            <a:r>
              <a:rPr lang="en-US" sz="2400" b="1" dirty="0">
                <a:solidFill>
                  <a:schemeClr val="accent2"/>
                </a:solidFill>
                <a:latin typeface="Courier"/>
                <a:cs typeface="Courier"/>
              </a:rPr>
              <a:t> </a:t>
            </a:r>
            <a:r>
              <a:rPr lang="en-US" sz="2400" b="1" dirty="0" err="1">
                <a:solidFill>
                  <a:schemeClr val="accent2"/>
                </a:solidFill>
                <a:latin typeface="Courier"/>
                <a:cs typeface="Courier"/>
              </a:rPr>
              <a:t>x</a:t>
            </a:r>
            <a:r>
              <a:rPr lang="en-US" sz="2400" b="1" dirty="0">
                <a:solidFill>
                  <a:schemeClr val="accent2"/>
                </a:solidFill>
                <a:latin typeface="Courier"/>
                <a:cs typeface="Courier"/>
              </a:rPr>
              <a:t>, </a:t>
            </a:r>
            <a:r>
              <a:rPr lang="en-US" sz="2400" b="1" dirty="0" err="1">
                <a:solidFill>
                  <a:schemeClr val="accent2"/>
                </a:solidFill>
                <a:latin typeface="Courier"/>
                <a:cs typeface="Courier"/>
              </a:rPr>
              <a:t>int</a:t>
            </a:r>
            <a:r>
              <a:rPr lang="en-US" sz="2400" b="1" dirty="0">
                <a:solidFill>
                  <a:schemeClr val="accent2"/>
                </a:solidFill>
                <a:latin typeface="Courier"/>
                <a:cs typeface="Courier"/>
              </a:rPr>
              <a:t> </a:t>
            </a:r>
            <a:r>
              <a:rPr lang="en-US" sz="2400" b="1" dirty="0" err="1">
                <a:solidFill>
                  <a:schemeClr val="accent2"/>
                </a:solidFill>
                <a:latin typeface="Courier"/>
                <a:cs typeface="Courier"/>
              </a:rPr>
              <a:t>y</a:t>
            </a:r>
            <a:r>
              <a:rPr lang="en-US" sz="2400" b="1" dirty="0">
                <a:solidFill>
                  <a:schemeClr val="accent2"/>
                </a:solidFill>
                <a:latin typeface="Courier"/>
                <a:cs typeface="Courier"/>
              </a:rPr>
              <a:t>) {</a:t>
            </a:r>
            <a:br>
              <a:rPr lang="en-US" sz="2400" b="1" dirty="0">
                <a:solidFill>
                  <a:schemeClr val="accent2"/>
                </a:solidFill>
                <a:latin typeface="Courier"/>
                <a:cs typeface="Courier"/>
              </a:rPr>
            </a:br>
            <a:r>
              <a:rPr lang="en-US" sz="2400" b="1" dirty="0">
                <a:solidFill>
                  <a:schemeClr val="accent2"/>
                </a:solidFill>
                <a:latin typeface="Courier"/>
                <a:cs typeface="Courier"/>
              </a:rPr>
              <a:t>	return </a:t>
            </a:r>
            <a:r>
              <a:rPr lang="en-US" sz="2400" b="1" dirty="0" err="1">
                <a:solidFill>
                  <a:schemeClr val="accent2"/>
                </a:solidFill>
                <a:latin typeface="Courier"/>
                <a:cs typeface="Courier"/>
              </a:rPr>
              <a:t>mult(x,x</a:t>
            </a:r>
            <a:r>
              <a:rPr lang="en-US" sz="2400" b="1" dirty="0">
                <a:solidFill>
                  <a:schemeClr val="accent2"/>
                </a:solidFill>
                <a:latin typeface="Courier"/>
                <a:cs typeface="Courier"/>
              </a:rPr>
              <a:t>)+ </a:t>
            </a:r>
            <a:r>
              <a:rPr lang="en-US" sz="2400" b="1" dirty="0" err="1">
                <a:solidFill>
                  <a:schemeClr val="accent2"/>
                </a:solidFill>
                <a:latin typeface="Courier"/>
                <a:cs typeface="Courier"/>
              </a:rPr>
              <a:t>y</a:t>
            </a:r>
            <a:r>
              <a:rPr lang="en-US" sz="2400" b="1" dirty="0">
                <a:solidFill>
                  <a:schemeClr val="accent2"/>
                </a:solidFill>
                <a:latin typeface="Courier"/>
                <a:cs typeface="Courier"/>
              </a:rPr>
              <a:t>; }</a:t>
            </a:r>
            <a:endParaRPr lang="en-US" sz="2800" b="1" dirty="0">
              <a:solidFill>
                <a:schemeClr val="tx1"/>
              </a:solidFill>
              <a:latin typeface="Courier"/>
              <a:cs typeface="Courier"/>
            </a:endParaRPr>
          </a:p>
        </p:txBody>
      </p:sp>
      <p:sp>
        <p:nvSpPr>
          <p:cNvPr id="1984519" name="Text Box 7"/>
          <p:cNvSpPr txBox="1">
            <a:spLocks noChangeArrowheads="1"/>
          </p:cNvSpPr>
          <p:nvPr/>
        </p:nvSpPr>
        <p:spPr bwMode="auto">
          <a:xfrm>
            <a:off x="304800" y="2448580"/>
            <a:ext cx="1402948" cy="523220"/>
          </a:xfrm>
          <a:prstGeom prst="rect">
            <a:avLst/>
          </a:prstGeom>
          <a:noFill/>
          <a:ln w="9525">
            <a:noFill/>
            <a:miter lim="800000"/>
            <a:headEnd/>
            <a:tailEnd/>
          </a:ln>
          <a:effectLst/>
        </p:spPr>
        <p:txBody>
          <a:bodyPr wrap="none">
            <a:prstTxWarp prst="textNoShape">
              <a:avLst/>
            </a:prstTxWarp>
            <a:spAutoFit/>
          </a:bodyPr>
          <a:lstStyle/>
          <a:p>
            <a:pPr>
              <a:spcBef>
                <a:spcPct val="50000"/>
              </a:spcBef>
            </a:pPr>
            <a:r>
              <a:rPr lang="en-US" sz="2800" b="1" dirty="0">
                <a:solidFill>
                  <a:srgbClr val="00B050"/>
                </a:solidFill>
                <a:latin typeface="18 VAG Rounded Bold   07390"/>
                <a:cs typeface="Corbel"/>
              </a:rPr>
              <a:t>“push”</a:t>
            </a:r>
          </a:p>
        </p:txBody>
      </p:sp>
      <p:sp>
        <p:nvSpPr>
          <p:cNvPr id="1984520" name="Text Box 8"/>
          <p:cNvSpPr txBox="1">
            <a:spLocks noChangeArrowheads="1"/>
          </p:cNvSpPr>
          <p:nvPr/>
        </p:nvSpPr>
        <p:spPr bwMode="auto">
          <a:xfrm>
            <a:off x="304800" y="4953000"/>
            <a:ext cx="1202573" cy="523220"/>
          </a:xfrm>
          <a:prstGeom prst="rect">
            <a:avLst/>
          </a:prstGeom>
          <a:noFill/>
          <a:ln w="9525">
            <a:noFill/>
            <a:miter lim="800000"/>
            <a:headEnd/>
            <a:tailEnd/>
          </a:ln>
          <a:effectLst/>
        </p:spPr>
        <p:txBody>
          <a:bodyPr wrap="none">
            <a:prstTxWarp prst="textNoShape">
              <a:avLst/>
            </a:prstTxWarp>
            <a:spAutoFit/>
          </a:bodyPr>
          <a:lstStyle/>
          <a:p>
            <a:pPr>
              <a:spcBef>
                <a:spcPct val="50000"/>
              </a:spcBef>
            </a:pPr>
            <a:r>
              <a:rPr lang="en-US" sz="2800" b="1">
                <a:solidFill>
                  <a:srgbClr val="FF0000"/>
                </a:solidFill>
                <a:latin typeface="18 VAG Rounded Bold   07390"/>
                <a:cs typeface="Corbel"/>
              </a:rPr>
              <a:t>“pop”</a:t>
            </a:r>
          </a:p>
        </p:txBody>
      </p:sp>
    </p:spTree>
    <p:extLst>
      <p:ext uri="{BB962C8B-B14F-4D97-AF65-F5344CB8AC3E}">
        <p14:creationId xmlns:p14="http://schemas.microsoft.com/office/powerpoint/2010/main" val="39167787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5105400" y="3886200"/>
            <a:ext cx="3657600" cy="1600200"/>
          </a:xfrm>
          <a:prstGeom prst="roundRect">
            <a:avLst>
              <a:gd name="adj" fmla="val 22223"/>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90658" name="Rectangle 2"/>
          <p:cNvSpPr>
            <a:spLocks noGrp="1" noChangeArrowheads="1"/>
          </p:cNvSpPr>
          <p:nvPr>
            <p:ph type="title"/>
          </p:nvPr>
        </p:nvSpPr>
        <p:spPr>
          <a:xfrm>
            <a:off x="762000" y="152400"/>
            <a:ext cx="8001000" cy="474663"/>
          </a:xfrm>
        </p:spPr>
        <p:txBody>
          <a:bodyPr>
            <a:normAutofit fontScale="90000"/>
          </a:bodyPr>
          <a:lstStyle/>
          <a:p>
            <a:r>
              <a:rPr lang="en-US" dirty="0"/>
              <a:t>Basic Structure of a Function</a:t>
            </a:r>
          </a:p>
        </p:txBody>
      </p:sp>
      <p:sp>
        <p:nvSpPr>
          <p:cNvPr id="1990659" name="Rectangle 3"/>
          <p:cNvSpPr>
            <a:spLocks noGrp="1" noChangeArrowheads="1"/>
          </p:cNvSpPr>
          <p:nvPr>
            <p:ph type="body" idx="1"/>
          </p:nvPr>
        </p:nvSpPr>
        <p:spPr>
          <a:xfrm>
            <a:off x="457200" y="1143000"/>
            <a:ext cx="8305800" cy="5410200"/>
          </a:xfrm>
        </p:spPr>
        <p:txBody>
          <a:bodyPr>
            <a:normAutofit/>
          </a:bodyPr>
          <a:lstStyle/>
          <a:p>
            <a:pPr marL="0" indent="0">
              <a:buFont typeface="Times" pitchFamily="-65" charset="0"/>
              <a:buNone/>
              <a:tabLst>
                <a:tab pos="742950" algn="l"/>
              </a:tabLst>
            </a:pPr>
            <a:endParaRPr lang="en-US" dirty="0">
              <a:latin typeface="Courier"/>
              <a:cs typeface="Courier"/>
            </a:endParaRPr>
          </a:p>
          <a:p>
            <a:pPr marL="0" indent="0">
              <a:lnSpc>
                <a:spcPct val="85000"/>
              </a:lnSpc>
              <a:buFont typeface="Times" pitchFamily="-65" charset="0"/>
              <a:buNone/>
              <a:tabLst>
                <a:tab pos="742950" algn="l"/>
              </a:tabLst>
            </a:pPr>
            <a:r>
              <a:rPr lang="en-US" sz="2400" b="1" dirty="0" err="1">
                <a:latin typeface="Courier"/>
                <a:cs typeface="Courier"/>
              </a:rPr>
              <a:t>entry_label</a:t>
            </a:r>
            <a:r>
              <a:rPr lang="en-US" sz="2400" b="1" dirty="0">
                <a:latin typeface="Courier"/>
                <a:cs typeface="Courier"/>
              </a:rPr>
              <a:t>: </a:t>
            </a:r>
            <a:br>
              <a:rPr lang="en-US" sz="2400" b="1" dirty="0">
                <a:latin typeface="Courier"/>
                <a:cs typeface="Courier"/>
              </a:rPr>
            </a:br>
            <a:r>
              <a:rPr lang="en-US" sz="2400" b="1" dirty="0" err="1">
                <a:solidFill>
                  <a:schemeClr val="accent1"/>
                </a:solidFill>
                <a:latin typeface="Courier"/>
                <a:cs typeface="Courier"/>
              </a:rPr>
              <a:t>addi</a:t>
            </a:r>
            <a:r>
              <a:rPr lang="en-US" sz="2400" b="1" dirty="0">
                <a:solidFill>
                  <a:schemeClr val="accent1"/>
                </a:solidFill>
                <a:latin typeface="Courier"/>
                <a:cs typeface="Courier"/>
              </a:rPr>
              <a:t> $</a:t>
            </a:r>
            <a:r>
              <a:rPr lang="en-US" sz="2400" b="1" dirty="0" err="1">
                <a:solidFill>
                  <a:schemeClr val="accent1"/>
                </a:solidFill>
                <a:latin typeface="Courier"/>
                <a:cs typeface="Courier"/>
              </a:rPr>
              <a:t>sp,$sp</a:t>
            </a:r>
            <a:r>
              <a:rPr lang="en-US" sz="2400" b="1" dirty="0">
                <a:solidFill>
                  <a:schemeClr val="accent1"/>
                </a:solidFill>
                <a:latin typeface="Courier"/>
                <a:cs typeface="Courier"/>
              </a:rPr>
              <a:t>, </a:t>
            </a:r>
            <a:r>
              <a:rPr lang="en-US" sz="2400" b="1" dirty="0">
                <a:latin typeface="Courier"/>
                <a:cs typeface="Courier"/>
              </a:rPr>
              <a:t>-</a:t>
            </a:r>
            <a:r>
              <a:rPr lang="en-US" sz="2400" b="1" dirty="0" err="1">
                <a:latin typeface="Courier"/>
                <a:cs typeface="Courier"/>
              </a:rPr>
              <a:t>framesize</a:t>
            </a:r>
            <a:r>
              <a:rPr lang="en-US" sz="2400" b="1" dirty="0">
                <a:latin typeface="Courier"/>
                <a:cs typeface="Courier"/>
              </a:rPr>
              <a:t/>
            </a:r>
            <a:br>
              <a:rPr lang="en-US" sz="2400" b="1" dirty="0">
                <a:latin typeface="Courier"/>
                <a:cs typeface="Courier"/>
              </a:rPr>
            </a:br>
            <a:r>
              <a:rPr lang="en-US" sz="2400" b="1" dirty="0" err="1">
                <a:solidFill>
                  <a:schemeClr val="accent1"/>
                </a:solidFill>
                <a:latin typeface="Courier"/>
                <a:cs typeface="Courier"/>
              </a:rPr>
              <a:t>sw</a:t>
            </a:r>
            <a:r>
              <a:rPr lang="en-US" sz="2400" b="1" dirty="0">
                <a:solidFill>
                  <a:schemeClr val="accent1"/>
                </a:solidFill>
                <a:latin typeface="Courier"/>
                <a:cs typeface="Courier"/>
              </a:rPr>
              <a:t> $</a:t>
            </a:r>
            <a:r>
              <a:rPr lang="en-US" sz="2400" b="1" dirty="0" err="1">
                <a:solidFill>
                  <a:schemeClr val="accent1"/>
                </a:solidFill>
                <a:latin typeface="Courier"/>
                <a:cs typeface="Courier"/>
              </a:rPr>
              <a:t>ra</a:t>
            </a:r>
            <a:r>
              <a:rPr lang="en-US" sz="2400" b="1" dirty="0">
                <a:solidFill>
                  <a:schemeClr val="accent1"/>
                </a:solidFill>
                <a:latin typeface="Courier"/>
                <a:cs typeface="Courier"/>
              </a:rPr>
              <a:t>, </a:t>
            </a:r>
            <a:r>
              <a:rPr lang="en-US" sz="2400" b="1" dirty="0">
                <a:latin typeface="Courier"/>
                <a:cs typeface="Courier"/>
              </a:rPr>
              <a:t>framesize-4</a:t>
            </a:r>
            <a:r>
              <a:rPr lang="en-US" sz="2400" b="1" dirty="0">
                <a:solidFill>
                  <a:schemeClr val="accent1"/>
                </a:solidFill>
                <a:latin typeface="Courier"/>
                <a:cs typeface="Courier"/>
              </a:rPr>
              <a:t>($sp)  </a:t>
            </a:r>
            <a:r>
              <a:rPr lang="en-US" sz="2400" b="1" i="1" dirty="0">
                <a:solidFill>
                  <a:schemeClr val="bg1">
                    <a:lumMod val="50000"/>
                  </a:schemeClr>
                </a:solidFill>
                <a:latin typeface="Courier"/>
                <a:cs typeface="Courier"/>
              </a:rPr>
              <a:t># save $</a:t>
            </a:r>
            <a:r>
              <a:rPr lang="en-US" sz="2400" b="1" i="1" dirty="0" err="1">
                <a:solidFill>
                  <a:schemeClr val="bg1">
                    <a:lumMod val="50000"/>
                  </a:schemeClr>
                </a:solidFill>
                <a:latin typeface="Courier"/>
                <a:cs typeface="Courier"/>
              </a:rPr>
              <a:t>ra</a:t>
            </a:r>
            <a:r>
              <a:rPr lang="en-US" sz="2400" b="1" i="1" dirty="0">
                <a:solidFill>
                  <a:schemeClr val="bg1">
                    <a:lumMod val="50000"/>
                  </a:schemeClr>
                </a:solidFill>
                <a:latin typeface="Courier"/>
                <a:cs typeface="Courier"/>
              </a:rPr>
              <a:t/>
            </a:r>
            <a:br>
              <a:rPr lang="en-US" sz="2400" b="1" i="1" dirty="0">
                <a:solidFill>
                  <a:schemeClr val="bg1">
                    <a:lumMod val="50000"/>
                  </a:schemeClr>
                </a:solidFill>
                <a:latin typeface="Courier"/>
                <a:cs typeface="Courier"/>
              </a:rPr>
            </a:br>
            <a:r>
              <a:rPr lang="en-US" sz="2400" b="1" dirty="0">
                <a:latin typeface="Courier"/>
                <a:cs typeface="Courier"/>
              </a:rPr>
              <a:t>save other </a:t>
            </a:r>
            <a:r>
              <a:rPr lang="en-US" sz="2400" b="1" dirty="0" err="1">
                <a:latin typeface="Courier"/>
                <a:cs typeface="Courier"/>
              </a:rPr>
              <a:t>regs</a:t>
            </a:r>
            <a:r>
              <a:rPr lang="en-US" sz="2400" b="1" dirty="0">
                <a:latin typeface="Courier"/>
                <a:cs typeface="Courier"/>
              </a:rPr>
              <a:t> if need be</a:t>
            </a:r>
            <a:r>
              <a:rPr lang="en-US" sz="2400" b="1" i="1" dirty="0">
                <a:latin typeface="Courier"/>
                <a:cs typeface="Courier"/>
              </a:rPr>
              <a:t>		</a:t>
            </a:r>
            <a:r>
              <a:rPr lang="en-US" sz="2400" i="1" dirty="0">
                <a:latin typeface="Courier"/>
                <a:cs typeface="Courier"/>
              </a:rPr>
              <a:t> </a:t>
            </a:r>
            <a:r>
              <a:rPr lang="en-US" sz="2400" i="1" dirty="0" smtClean="0">
                <a:latin typeface="Courier"/>
                <a:cs typeface="Courier"/>
              </a:rPr>
              <a:t> </a:t>
            </a:r>
          </a:p>
          <a:p>
            <a:pPr marL="0" indent="0">
              <a:lnSpc>
                <a:spcPct val="85000"/>
              </a:lnSpc>
              <a:buFont typeface="Times" pitchFamily="-65" charset="0"/>
              <a:buNone/>
              <a:tabLst>
                <a:tab pos="742950" algn="l"/>
              </a:tabLst>
            </a:pPr>
            <a:endParaRPr lang="en-US" sz="2400" i="1" dirty="0" smtClean="0">
              <a:latin typeface="Courier"/>
              <a:cs typeface="Courier"/>
            </a:endParaRPr>
          </a:p>
          <a:p>
            <a:pPr marL="0" indent="0">
              <a:lnSpc>
                <a:spcPct val="85000"/>
              </a:lnSpc>
              <a:buFont typeface="Times" pitchFamily="-65" charset="0"/>
              <a:buNone/>
              <a:tabLst>
                <a:tab pos="742950" algn="l"/>
              </a:tabLst>
            </a:pPr>
            <a:r>
              <a:rPr lang="en-US" sz="2400" dirty="0">
                <a:latin typeface="Courier"/>
                <a:cs typeface="Courier"/>
              </a:rPr>
              <a:t>	</a:t>
            </a:r>
            <a:r>
              <a:rPr lang="en-US" sz="2400" dirty="0" smtClean="0">
                <a:latin typeface="Courier"/>
                <a:cs typeface="Courier"/>
              </a:rPr>
              <a:t>	</a:t>
            </a:r>
            <a:r>
              <a:rPr lang="en-US" sz="2400" dirty="0" smtClean="0">
                <a:solidFill>
                  <a:schemeClr val="accent1"/>
                </a:solidFill>
                <a:latin typeface="Courier"/>
                <a:cs typeface="Courier"/>
              </a:rPr>
              <a:t>.</a:t>
            </a:r>
            <a:r>
              <a:rPr lang="en-US" sz="2400" dirty="0">
                <a:solidFill>
                  <a:schemeClr val="accent1"/>
                </a:solidFill>
                <a:latin typeface="Courier"/>
                <a:cs typeface="Courier"/>
              </a:rPr>
              <a:t>.. </a:t>
            </a:r>
            <a:r>
              <a:rPr lang="en-US" sz="2400" dirty="0">
                <a:latin typeface="Courier"/>
                <a:cs typeface="Courier"/>
              </a:rPr>
              <a:t>  </a:t>
            </a:r>
            <a:endParaRPr lang="en-US" sz="2400" dirty="0" smtClean="0">
              <a:latin typeface="Courier"/>
              <a:cs typeface="Courier"/>
            </a:endParaRPr>
          </a:p>
          <a:p>
            <a:pPr marL="0" indent="0">
              <a:lnSpc>
                <a:spcPct val="85000"/>
              </a:lnSpc>
              <a:buFont typeface="Times" pitchFamily="-65" charset="0"/>
              <a:buNone/>
              <a:tabLst>
                <a:tab pos="742950" algn="l"/>
              </a:tabLst>
            </a:pPr>
            <a:endParaRPr lang="en-US" sz="2400" dirty="0" smtClean="0">
              <a:latin typeface="Courier"/>
              <a:cs typeface="Courier"/>
            </a:endParaRPr>
          </a:p>
          <a:p>
            <a:pPr marL="0" indent="0">
              <a:lnSpc>
                <a:spcPct val="85000"/>
              </a:lnSpc>
              <a:buFont typeface="Times" pitchFamily="-65" charset="0"/>
              <a:buNone/>
              <a:tabLst>
                <a:tab pos="742950" algn="l"/>
              </a:tabLst>
            </a:pPr>
            <a:endParaRPr lang="en-US" sz="2400" dirty="0" smtClean="0">
              <a:latin typeface="Courier"/>
              <a:cs typeface="Courier"/>
            </a:endParaRPr>
          </a:p>
          <a:p>
            <a:pPr marL="0" indent="0">
              <a:lnSpc>
                <a:spcPct val="85000"/>
              </a:lnSpc>
              <a:buFont typeface="Times" pitchFamily="-65" charset="0"/>
              <a:buNone/>
              <a:tabLst>
                <a:tab pos="742950" algn="l"/>
              </a:tabLst>
            </a:pPr>
            <a:endParaRPr lang="en-US" sz="2400" dirty="0" smtClean="0">
              <a:latin typeface="Courier"/>
              <a:cs typeface="Courier"/>
            </a:endParaRPr>
          </a:p>
          <a:p>
            <a:pPr marL="0" indent="0">
              <a:lnSpc>
                <a:spcPct val="85000"/>
              </a:lnSpc>
              <a:buFont typeface="Times" pitchFamily="-65" charset="0"/>
              <a:buNone/>
              <a:tabLst>
                <a:tab pos="742950" algn="l"/>
              </a:tabLst>
            </a:pPr>
            <a:r>
              <a:rPr lang="en-US" sz="2400" b="1" dirty="0">
                <a:latin typeface="Courier"/>
                <a:cs typeface="Courier"/>
              </a:rPr>
              <a:t>restore other </a:t>
            </a:r>
            <a:r>
              <a:rPr lang="en-US" sz="2400" b="1" dirty="0" err="1">
                <a:latin typeface="Courier"/>
                <a:cs typeface="Courier"/>
              </a:rPr>
              <a:t>regs</a:t>
            </a:r>
            <a:r>
              <a:rPr lang="en-US" sz="2400" b="1" dirty="0">
                <a:latin typeface="Courier"/>
                <a:cs typeface="Courier"/>
              </a:rPr>
              <a:t> if need be</a:t>
            </a:r>
            <a:br>
              <a:rPr lang="en-US" sz="2400" b="1" dirty="0">
                <a:latin typeface="Courier"/>
                <a:cs typeface="Courier"/>
              </a:rPr>
            </a:br>
            <a:r>
              <a:rPr lang="en-US" sz="2400" b="1" dirty="0" err="1">
                <a:solidFill>
                  <a:schemeClr val="accent1"/>
                </a:solidFill>
                <a:latin typeface="Courier"/>
                <a:cs typeface="Courier"/>
              </a:rPr>
              <a:t>lw</a:t>
            </a:r>
            <a:r>
              <a:rPr lang="en-US" sz="2400" b="1" dirty="0">
                <a:solidFill>
                  <a:schemeClr val="accent1"/>
                </a:solidFill>
                <a:latin typeface="Courier"/>
                <a:cs typeface="Courier"/>
              </a:rPr>
              <a:t> $</a:t>
            </a:r>
            <a:r>
              <a:rPr lang="en-US" sz="2400" b="1" dirty="0" err="1">
                <a:solidFill>
                  <a:schemeClr val="accent1"/>
                </a:solidFill>
                <a:latin typeface="Courier"/>
                <a:cs typeface="Courier"/>
              </a:rPr>
              <a:t>ra</a:t>
            </a:r>
            <a:r>
              <a:rPr lang="en-US" sz="2400" b="1" dirty="0">
                <a:solidFill>
                  <a:schemeClr val="accent1"/>
                </a:solidFill>
                <a:latin typeface="Courier"/>
                <a:cs typeface="Courier"/>
              </a:rPr>
              <a:t>, </a:t>
            </a:r>
            <a:r>
              <a:rPr lang="en-US" sz="2400" b="1" dirty="0">
                <a:latin typeface="Courier"/>
                <a:cs typeface="Courier"/>
              </a:rPr>
              <a:t>framesize-4</a:t>
            </a:r>
            <a:r>
              <a:rPr lang="en-US" sz="2400" b="1" dirty="0">
                <a:solidFill>
                  <a:schemeClr val="accent1"/>
                </a:solidFill>
                <a:latin typeface="Courier"/>
                <a:cs typeface="Courier"/>
              </a:rPr>
              <a:t>($sp)  </a:t>
            </a:r>
            <a:r>
              <a:rPr lang="en-US" sz="2400" b="1" i="1" dirty="0">
                <a:solidFill>
                  <a:schemeClr val="bg1">
                    <a:lumMod val="50000"/>
                  </a:schemeClr>
                </a:solidFill>
                <a:latin typeface="Courier"/>
                <a:cs typeface="Courier"/>
              </a:rPr>
              <a:t># restore $</a:t>
            </a:r>
            <a:r>
              <a:rPr lang="en-US" sz="2400" b="1" i="1" dirty="0" err="1">
                <a:solidFill>
                  <a:schemeClr val="bg1">
                    <a:lumMod val="50000"/>
                  </a:schemeClr>
                </a:solidFill>
                <a:latin typeface="Courier"/>
                <a:cs typeface="Courier"/>
              </a:rPr>
              <a:t>ra</a:t>
            </a:r>
            <a:r>
              <a:rPr lang="en-US" sz="2400" b="1" i="1" dirty="0">
                <a:solidFill>
                  <a:schemeClr val="bg1">
                    <a:lumMod val="50000"/>
                  </a:schemeClr>
                </a:solidFill>
                <a:latin typeface="Courier"/>
                <a:cs typeface="Courier"/>
              </a:rPr>
              <a:t/>
            </a:r>
            <a:br>
              <a:rPr lang="en-US" sz="2400" b="1" i="1" dirty="0">
                <a:solidFill>
                  <a:schemeClr val="bg1">
                    <a:lumMod val="50000"/>
                  </a:schemeClr>
                </a:solidFill>
                <a:latin typeface="Courier"/>
                <a:cs typeface="Courier"/>
              </a:rPr>
            </a:br>
            <a:r>
              <a:rPr lang="en-US" sz="2400" b="1" dirty="0" err="1">
                <a:solidFill>
                  <a:schemeClr val="accent1"/>
                </a:solidFill>
                <a:latin typeface="Courier"/>
                <a:cs typeface="Courier"/>
              </a:rPr>
              <a:t>addi</a:t>
            </a:r>
            <a:r>
              <a:rPr lang="en-US" sz="2400" b="1" dirty="0">
                <a:solidFill>
                  <a:schemeClr val="accent1"/>
                </a:solidFill>
                <a:latin typeface="Courier"/>
                <a:cs typeface="Courier"/>
              </a:rPr>
              <a:t> $</a:t>
            </a:r>
            <a:r>
              <a:rPr lang="en-US" sz="2400" b="1" dirty="0" err="1">
                <a:solidFill>
                  <a:schemeClr val="accent1"/>
                </a:solidFill>
                <a:latin typeface="Courier"/>
                <a:cs typeface="Courier"/>
              </a:rPr>
              <a:t>sp,$sp</a:t>
            </a:r>
            <a:r>
              <a:rPr lang="en-US" sz="2400" b="1" dirty="0">
                <a:solidFill>
                  <a:schemeClr val="accent1"/>
                </a:solidFill>
                <a:latin typeface="Courier"/>
                <a:cs typeface="Courier"/>
              </a:rPr>
              <a:t>,</a:t>
            </a:r>
            <a:r>
              <a:rPr lang="en-US" sz="2400" b="1" dirty="0">
                <a:latin typeface="Courier"/>
                <a:cs typeface="Courier"/>
              </a:rPr>
              <a:t> </a:t>
            </a:r>
            <a:r>
              <a:rPr lang="en-US" sz="2400" b="1" dirty="0" err="1">
                <a:latin typeface="Courier"/>
                <a:cs typeface="Courier"/>
              </a:rPr>
              <a:t>framesize</a:t>
            </a:r>
            <a:r>
              <a:rPr lang="en-US" sz="2400" b="1" dirty="0">
                <a:latin typeface="Courier"/>
                <a:cs typeface="Courier"/>
              </a:rPr>
              <a:t> </a:t>
            </a:r>
            <a:br>
              <a:rPr lang="en-US" sz="2400" b="1" dirty="0">
                <a:latin typeface="Courier"/>
                <a:cs typeface="Courier"/>
              </a:rPr>
            </a:br>
            <a:r>
              <a:rPr lang="en-US" sz="2400" b="1" dirty="0" err="1">
                <a:solidFill>
                  <a:schemeClr val="accent1"/>
                </a:solidFill>
                <a:latin typeface="Courier"/>
                <a:cs typeface="Courier"/>
              </a:rPr>
              <a:t>jr</a:t>
            </a:r>
            <a:r>
              <a:rPr lang="en-US" sz="2400" b="1" dirty="0">
                <a:solidFill>
                  <a:schemeClr val="accent1"/>
                </a:solidFill>
                <a:latin typeface="Courier"/>
                <a:cs typeface="Courier"/>
              </a:rPr>
              <a:t> $</a:t>
            </a:r>
            <a:r>
              <a:rPr lang="en-US" sz="2400" b="1" dirty="0" err="1">
                <a:solidFill>
                  <a:schemeClr val="accent1"/>
                </a:solidFill>
                <a:latin typeface="Courier"/>
                <a:cs typeface="Courier"/>
              </a:rPr>
              <a:t>ra</a:t>
            </a:r>
            <a:endParaRPr lang="en-US" sz="2400" b="1" dirty="0">
              <a:solidFill>
                <a:schemeClr val="accent1"/>
              </a:solidFill>
              <a:latin typeface="Courier"/>
              <a:cs typeface="Courier"/>
            </a:endParaRPr>
          </a:p>
        </p:txBody>
      </p:sp>
      <p:sp>
        <p:nvSpPr>
          <p:cNvPr id="1990660" name="Text Box 4"/>
          <p:cNvSpPr txBox="1">
            <a:spLocks noChangeArrowheads="1"/>
          </p:cNvSpPr>
          <p:nvPr/>
        </p:nvSpPr>
        <p:spPr bwMode="auto">
          <a:xfrm>
            <a:off x="97872" y="4419600"/>
            <a:ext cx="1701107" cy="523220"/>
          </a:xfrm>
          <a:prstGeom prst="rect">
            <a:avLst/>
          </a:prstGeom>
          <a:noFill/>
          <a:ln w="12700">
            <a:noFill/>
            <a:miter lim="800000"/>
            <a:headEnd/>
            <a:tailEnd/>
          </a:ln>
          <a:effectLst/>
        </p:spPr>
        <p:txBody>
          <a:bodyPr wrap="none">
            <a:prstTxWarp prst="textNoShape">
              <a:avLst/>
            </a:prstTxWarp>
            <a:spAutoFit/>
          </a:bodyPr>
          <a:lstStyle/>
          <a:p>
            <a:r>
              <a:rPr lang="en-US" sz="2800" b="1" i="1" dirty="0">
                <a:solidFill>
                  <a:srgbClr val="0926B7"/>
                </a:solidFill>
                <a:latin typeface="18 VAG Rounded Bold   07390"/>
                <a:cs typeface="Corbel"/>
              </a:rPr>
              <a:t>Epilogue</a:t>
            </a:r>
          </a:p>
        </p:txBody>
      </p:sp>
      <p:sp>
        <p:nvSpPr>
          <p:cNvPr id="1990661" name="Text Box 5"/>
          <p:cNvSpPr txBox="1">
            <a:spLocks noChangeArrowheads="1"/>
          </p:cNvSpPr>
          <p:nvPr/>
        </p:nvSpPr>
        <p:spPr bwMode="auto">
          <a:xfrm>
            <a:off x="152400" y="1219200"/>
            <a:ext cx="1741182" cy="523220"/>
          </a:xfrm>
          <a:prstGeom prst="rect">
            <a:avLst/>
          </a:prstGeom>
          <a:noFill/>
          <a:ln w="12700">
            <a:noFill/>
            <a:miter lim="800000"/>
            <a:headEnd/>
            <a:tailEnd/>
          </a:ln>
          <a:effectLst/>
        </p:spPr>
        <p:txBody>
          <a:bodyPr wrap="none">
            <a:prstTxWarp prst="textNoShape">
              <a:avLst/>
            </a:prstTxWarp>
            <a:spAutoFit/>
          </a:bodyPr>
          <a:lstStyle/>
          <a:p>
            <a:r>
              <a:rPr lang="en-US" sz="2800" b="1" i="1" dirty="0">
                <a:solidFill>
                  <a:srgbClr val="0926B7"/>
                </a:solidFill>
                <a:latin typeface="18 VAG Rounded Bold   07390"/>
                <a:cs typeface="Corbel"/>
              </a:rPr>
              <a:t>Prologue</a:t>
            </a:r>
          </a:p>
        </p:txBody>
      </p:sp>
      <p:sp>
        <p:nvSpPr>
          <p:cNvPr id="1990662" name="Text Box 6"/>
          <p:cNvSpPr txBox="1">
            <a:spLocks noChangeArrowheads="1"/>
          </p:cNvSpPr>
          <p:nvPr/>
        </p:nvSpPr>
        <p:spPr bwMode="auto">
          <a:xfrm>
            <a:off x="457200" y="3352800"/>
            <a:ext cx="6192721" cy="523220"/>
          </a:xfrm>
          <a:prstGeom prst="rect">
            <a:avLst/>
          </a:prstGeom>
          <a:noFill/>
          <a:ln w="12700">
            <a:noFill/>
            <a:miter lim="800000"/>
            <a:headEnd/>
            <a:tailEnd/>
          </a:ln>
          <a:effectLst/>
        </p:spPr>
        <p:txBody>
          <a:bodyPr wrap="none">
            <a:prstTxWarp prst="textNoShape">
              <a:avLst/>
            </a:prstTxWarp>
            <a:spAutoFit/>
          </a:bodyPr>
          <a:lstStyle/>
          <a:p>
            <a:r>
              <a:rPr lang="en-US" sz="2800" b="1" i="1" dirty="0">
                <a:solidFill>
                  <a:srgbClr val="0926B7"/>
                </a:solidFill>
                <a:latin typeface="18 VAG Rounded Bold   07390"/>
                <a:cs typeface="Corbel"/>
              </a:rPr>
              <a:t>Body            </a:t>
            </a:r>
            <a:r>
              <a:rPr lang="en-US" sz="2800" b="1" dirty="0">
                <a:solidFill>
                  <a:srgbClr val="0926B7"/>
                </a:solidFill>
                <a:latin typeface="18 VAG Rounded Bold   07390"/>
                <a:cs typeface="Corbel"/>
              </a:rPr>
              <a:t>(call other functions…)</a:t>
            </a:r>
          </a:p>
        </p:txBody>
      </p:sp>
      <p:sp>
        <p:nvSpPr>
          <p:cNvPr id="1990663" name="Rectangle 7"/>
          <p:cNvSpPr>
            <a:spLocks noChangeArrowheads="1"/>
          </p:cNvSpPr>
          <p:nvPr/>
        </p:nvSpPr>
        <p:spPr bwMode="auto">
          <a:xfrm>
            <a:off x="7391400" y="2895600"/>
            <a:ext cx="762000" cy="12192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990664" name="Rectangle 8"/>
          <p:cNvSpPr>
            <a:spLocks noChangeArrowheads="1"/>
          </p:cNvSpPr>
          <p:nvPr/>
        </p:nvSpPr>
        <p:spPr bwMode="auto">
          <a:xfrm>
            <a:off x="7391400" y="2895600"/>
            <a:ext cx="762000" cy="2286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990665" name="Text Box 9"/>
          <p:cNvSpPr txBox="1">
            <a:spLocks noChangeArrowheads="1"/>
          </p:cNvSpPr>
          <p:nvPr/>
        </p:nvSpPr>
        <p:spPr bwMode="auto">
          <a:xfrm>
            <a:off x="7543800" y="2775903"/>
            <a:ext cx="417294" cy="400110"/>
          </a:xfrm>
          <a:prstGeom prst="rect">
            <a:avLst/>
          </a:prstGeom>
          <a:noFill/>
          <a:ln w="12700">
            <a:noFill/>
            <a:miter lim="800000"/>
            <a:headEnd/>
            <a:tailEnd/>
          </a:ln>
          <a:effectLst/>
        </p:spPr>
        <p:txBody>
          <a:bodyPr wrap="none">
            <a:prstTxWarp prst="textNoShape">
              <a:avLst/>
            </a:prstTxWarp>
            <a:spAutoFit/>
          </a:bodyPr>
          <a:lstStyle/>
          <a:p>
            <a:r>
              <a:rPr lang="en-US" sz="2000" dirty="0" err="1">
                <a:latin typeface="18 VAG Rounded Bold   07390"/>
                <a:cs typeface="Corbel"/>
              </a:rPr>
              <a:t>ra</a:t>
            </a:r>
            <a:endParaRPr lang="en-US" sz="2000" dirty="0">
              <a:latin typeface="18 VAG Rounded Bold   07390"/>
              <a:cs typeface="Corbel"/>
            </a:endParaRPr>
          </a:p>
        </p:txBody>
      </p:sp>
      <p:sp>
        <p:nvSpPr>
          <p:cNvPr id="1990666" name="Line 10"/>
          <p:cNvSpPr>
            <a:spLocks noChangeShapeType="1"/>
          </p:cNvSpPr>
          <p:nvPr/>
        </p:nvSpPr>
        <p:spPr bwMode="auto">
          <a:xfrm>
            <a:off x="8305800" y="2895600"/>
            <a:ext cx="0" cy="1219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990667" name="Text Box 11"/>
          <p:cNvSpPr txBox="1">
            <a:spLocks noChangeArrowheads="1"/>
          </p:cNvSpPr>
          <p:nvPr/>
        </p:nvSpPr>
        <p:spPr bwMode="auto">
          <a:xfrm>
            <a:off x="7223041" y="4098925"/>
            <a:ext cx="1133644" cy="400110"/>
          </a:xfrm>
          <a:prstGeom prst="rect">
            <a:avLst/>
          </a:prstGeom>
          <a:noFill/>
          <a:ln w="12700">
            <a:noFill/>
            <a:miter lim="800000"/>
            <a:headEnd/>
            <a:tailEnd/>
          </a:ln>
          <a:effectLst/>
        </p:spPr>
        <p:txBody>
          <a:bodyPr wrap="none">
            <a:prstTxWarp prst="textNoShape">
              <a:avLst/>
            </a:prstTxWarp>
            <a:spAutoFit/>
          </a:bodyPr>
          <a:lstStyle/>
          <a:p>
            <a:pPr algn="ctr"/>
            <a:r>
              <a:rPr lang="en-US" sz="2000">
                <a:solidFill>
                  <a:schemeClr val="tx1"/>
                </a:solidFill>
                <a:latin typeface="18 VAG Rounded Bold   07390"/>
                <a:cs typeface="Corbel"/>
              </a:rPr>
              <a:t>memory</a:t>
            </a:r>
          </a:p>
        </p:txBody>
      </p:sp>
    </p:spTree>
    <p:extLst>
      <p:ext uri="{BB962C8B-B14F-4D97-AF65-F5344CB8AC3E}">
        <p14:creationId xmlns:p14="http://schemas.microsoft.com/office/powerpoint/2010/main" val="33250595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is the Stack in Memory?</a:t>
            </a:r>
            <a:endParaRPr lang="en-US" dirty="0"/>
          </a:p>
        </p:txBody>
      </p:sp>
      <p:sp>
        <p:nvSpPr>
          <p:cNvPr id="7" name="Content Placeholder 6"/>
          <p:cNvSpPr>
            <a:spLocks noGrp="1"/>
          </p:cNvSpPr>
          <p:nvPr>
            <p:ph idx="1"/>
          </p:nvPr>
        </p:nvSpPr>
        <p:spPr/>
        <p:txBody>
          <a:bodyPr>
            <a:normAutofit fontScale="92500" lnSpcReduction="20000"/>
          </a:bodyPr>
          <a:lstStyle/>
          <a:p>
            <a:r>
              <a:rPr lang="en-US" dirty="0" smtClean="0"/>
              <a:t>MIPS convention</a:t>
            </a:r>
          </a:p>
          <a:p>
            <a:r>
              <a:rPr lang="en-US" dirty="0" smtClean="0"/>
              <a:t>Stack starts in high memory and grows down</a:t>
            </a:r>
          </a:p>
          <a:p>
            <a:pPr lvl="1"/>
            <a:r>
              <a:rPr lang="en-US" dirty="0" smtClean="0"/>
              <a:t>Hexadecimal (base 16) : 7fff </a:t>
            </a:r>
            <a:r>
              <a:rPr lang="en-US" dirty="0" err="1" smtClean="0"/>
              <a:t>fffc</a:t>
            </a:r>
            <a:r>
              <a:rPr lang="en-US" baseline="-25000" dirty="0" err="1" smtClean="0"/>
              <a:t>hex</a:t>
            </a:r>
            <a:endParaRPr lang="en-US" dirty="0" smtClean="0"/>
          </a:p>
          <a:p>
            <a:r>
              <a:rPr lang="en-US" dirty="0" smtClean="0"/>
              <a:t>MIPS programs </a:t>
            </a:r>
            <a:r>
              <a:rPr lang="en-US" dirty="0" smtClean="0">
                <a:solidFill>
                  <a:srgbClr val="000000"/>
                </a:solidFill>
              </a:rPr>
              <a:t>(</a:t>
            </a:r>
            <a:r>
              <a:rPr lang="en-US" i="1" dirty="0" smtClean="0">
                <a:solidFill>
                  <a:srgbClr val="0000FF"/>
                </a:solidFill>
              </a:rPr>
              <a:t>text segment</a:t>
            </a:r>
            <a:r>
              <a:rPr lang="en-US" dirty="0" smtClean="0"/>
              <a:t>) in low end</a:t>
            </a:r>
          </a:p>
          <a:p>
            <a:pPr lvl="1"/>
            <a:r>
              <a:rPr lang="en-US" dirty="0" smtClean="0"/>
              <a:t>0040 0000</a:t>
            </a:r>
            <a:r>
              <a:rPr lang="en-US" baseline="-25000" dirty="0" smtClean="0"/>
              <a:t>hex</a:t>
            </a:r>
          </a:p>
          <a:p>
            <a:r>
              <a:rPr lang="en-US" i="1" dirty="0" smtClean="0">
                <a:solidFill>
                  <a:srgbClr val="0000FF"/>
                </a:solidFill>
              </a:rPr>
              <a:t>static data segment </a:t>
            </a:r>
            <a:r>
              <a:rPr lang="en-US" i="1" dirty="0" smtClean="0"/>
              <a:t>(</a:t>
            </a:r>
            <a:r>
              <a:rPr lang="en-US" dirty="0" smtClean="0"/>
              <a:t>constants and other static variables) above text for static variables</a:t>
            </a:r>
          </a:p>
          <a:p>
            <a:pPr lvl="1"/>
            <a:r>
              <a:rPr lang="en-US" dirty="0" smtClean="0"/>
              <a:t>MIPS convention </a:t>
            </a:r>
            <a:r>
              <a:rPr lang="en-US" i="1" dirty="0" smtClean="0">
                <a:solidFill>
                  <a:srgbClr val="0000FF"/>
                </a:solidFill>
              </a:rPr>
              <a:t>global pointer </a:t>
            </a:r>
            <a:r>
              <a:rPr lang="en-US" dirty="0" smtClean="0">
                <a:solidFill>
                  <a:srgbClr val="000000"/>
                </a:solidFill>
              </a:rPr>
              <a:t>(</a:t>
            </a:r>
            <a:r>
              <a:rPr lang="en-US" dirty="0" smtClean="0">
                <a:solidFill>
                  <a:srgbClr val="000000"/>
                </a:solidFill>
                <a:latin typeface="Courier New"/>
                <a:cs typeface="Courier New"/>
              </a:rPr>
              <a:t>$</a:t>
            </a:r>
            <a:r>
              <a:rPr lang="en-US" dirty="0" err="1" smtClean="0">
                <a:solidFill>
                  <a:srgbClr val="000000"/>
                </a:solidFill>
                <a:latin typeface="Courier New"/>
                <a:cs typeface="Courier New"/>
              </a:rPr>
              <a:t>gp</a:t>
            </a:r>
            <a:r>
              <a:rPr lang="en-US" dirty="0" smtClean="0">
                <a:solidFill>
                  <a:srgbClr val="000000"/>
                </a:solidFill>
              </a:rPr>
              <a:t>) </a:t>
            </a:r>
            <a:r>
              <a:rPr lang="en-US" dirty="0" smtClean="0"/>
              <a:t>points to static</a:t>
            </a:r>
          </a:p>
          <a:p>
            <a:r>
              <a:rPr lang="en-US" i="1" dirty="0" smtClean="0">
                <a:solidFill>
                  <a:srgbClr val="0000FF"/>
                </a:solidFill>
              </a:rPr>
              <a:t>Heap </a:t>
            </a:r>
            <a:r>
              <a:rPr lang="en-US" dirty="0" smtClean="0"/>
              <a:t>above static for data structures that grow and shrink ; grows up to high addresses</a:t>
            </a:r>
          </a:p>
        </p:txBody>
      </p:sp>
      <p:sp>
        <p:nvSpPr>
          <p:cNvPr id="5" name="Slide Number Placeholder 4"/>
          <p:cNvSpPr>
            <a:spLocks noGrp="1"/>
          </p:cNvSpPr>
          <p:nvPr>
            <p:ph type="sldNum" sz="quarter" idx="12"/>
          </p:nvPr>
        </p:nvSpPr>
        <p:spPr/>
        <p:txBody>
          <a:bodyPr/>
          <a:lstStyle/>
          <a:p>
            <a:fld id="{3CC63E4C-4642-794D-A2FD-70F6B81535F5}" type="slidenum">
              <a:rPr lang="en-US" smtClean="0"/>
              <a:pPr/>
              <a:t>8</a:t>
            </a:fld>
            <a:endParaRPr lang="en-US"/>
          </a:p>
        </p:txBody>
      </p:sp>
    </p:spTree>
    <p:extLst>
      <p:ext uri="{BB962C8B-B14F-4D97-AF65-F5344CB8AC3E}">
        <p14:creationId xmlns:p14="http://schemas.microsoft.com/office/powerpoint/2010/main" val="30001808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4134" y="0"/>
            <a:ext cx="8229600" cy="1143000"/>
          </a:xfrm>
        </p:spPr>
        <p:txBody>
          <a:bodyPr/>
          <a:lstStyle/>
          <a:p>
            <a:r>
              <a:rPr lang="en-US" dirty="0" smtClean="0"/>
              <a:t>MIPS Memory Allocation</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a:p>
        </p:txBody>
      </p:sp>
      <p:pic>
        <p:nvPicPr>
          <p:cNvPr id="8" name="Picture 7"/>
          <p:cNvPicPr>
            <a:picLocks noChangeAspect="1"/>
          </p:cNvPicPr>
          <p:nvPr/>
        </p:nvPicPr>
        <p:blipFill>
          <a:blip r:embed="rId2"/>
          <a:stretch>
            <a:fillRect/>
          </a:stretch>
        </p:blipFill>
        <p:spPr>
          <a:xfrm>
            <a:off x="684601" y="1134533"/>
            <a:ext cx="7289322" cy="5723467"/>
          </a:xfrm>
          <a:prstGeom prst="rect">
            <a:avLst/>
          </a:prstGeom>
        </p:spPr>
      </p:pic>
    </p:spTree>
    <p:extLst>
      <p:ext uri="{BB962C8B-B14F-4D97-AF65-F5344CB8AC3E}">
        <p14:creationId xmlns:p14="http://schemas.microsoft.com/office/powerpoint/2010/main" val="23521832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a:solidFill>
            <a:srgbClr val="000000"/>
          </a:solidFill>
        </a:ln>
      </a:spPr>
      <a:bodyPr rtlCol="0" anchor="ctr"/>
      <a:lstStyle>
        <a:defPPr algn="ctr">
          <a:defRPr sz="2400" dirty="0" smtClean="0">
            <a:solidFill>
              <a:srgbClr val="000000"/>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headEnd type="triangle" w="lg" len="lg"/>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7164</TotalTime>
  <Words>3352</Words>
  <Application>Microsoft Macintosh PowerPoint</Application>
  <PresentationFormat>On-screen Show (4:3)</PresentationFormat>
  <Paragraphs>546</Paragraphs>
  <Slides>52</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Office Theme</vt:lpstr>
      <vt:lpstr>Image</vt:lpstr>
      <vt:lpstr>CS 61C:  Great Ideas in Computer Architecture  Intro to Assembly Language, MIPS Intro</vt:lpstr>
      <vt:lpstr>Levels of Representation/Interpretation</vt:lpstr>
      <vt:lpstr>Review: Allocating Space on Stack</vt:lpstr>
      <vt:lpstr>Stack Before, During, After Call</vt:lpstr>
      <vt:lpstr>Using the Stack (1/2)</vt:lpstr>
      <vt:lpstr>Using the Stack (2/2)</vt:lpstr>
      <vt:lpstr>Basic Structure of a Function</vt:lpstr>
      <vt:lpstr>Where is the Stack in Memory?</vt:lpstr>
      <vt:lpstr>MIPS Memory Allocation</vt:lpstr>
      <vt:lpstr>Register Allocation and Numbering</vt:lpstr>
      <vt:lpstr>Administrivia</vt:lpstr>
      <vt:lpstr>In the News: 1,000 year life Blu-Ray Discs</vt:lpstr>
      <vt:lpstr>Levels of Representation/Interpretation</vt:lpstr>
      <vt:lpstr>Big Idea: Stored-Program Computer</vt:lpstr>
      <vt:lpstr>Consequence #1: Everything Addressed</vt:lpstr>
      <vt:lpstr>Consequence #2: Binary Compatibility</vt:lpstr>
      <vt:lpstr>Instructions as Numbers (1/2)</vt:lpstr>
      <vt:lpstr>Instructions as Numbers (2/2)</vt:lpstr>
      <vt:lpstr>Instruction Formats</vt:lpstr>
      <vt:lpstr>R-Format Instructions (1/5)</vt:lpstr>
      <vt:lpstr>R-Format Instructions (2/5)</vt:lpstr>
      <vt:lpstr>R-Format Instructions (3/5)</vt:lpstr>
      <vt:lpstr>R-Format Instructions (4/5)</vt:lpstr>
      <vt:lpstr>R-Format Instructions (5/5)</vt:lpstr>
      <vt:lpstr>R-Format Example (1/2)</vt:lpstr>
      <vt:lpstr>R-Format Example (2/2)</vt:lpstr>
      <vt:lpstr>I-Format Instructions (1/4)</vt:lpstr>
      <vt:lpstr>I-Format Instructions (2/4)</vt:lpstr>
      <vt:lpstr>I-Format Instructions (3/4)</vt:lpstr>
      <vt:lpstr>I-Format Instructions (4/4)</vt:lpstr>
      <vt:lpstr>I-Format Example (1/2)</vt:lpstr>
      <vt:lpstr>I-Format Example (2/2)</vt:lpstr>
      <vt:lpstr>Clicker/Peer Instruction</vt:lpstr>
      <vt:lpstr>Dealing With Large Immediates</vt:lpstr>
      <vt:lpstr>lui Example</vt:lpstr>
      <vt:lpstr>Branching Instructions</vt:lpstr>
      <vt:lpstr>Branching Instruction Usage</vt:lpstr>
      <vt:lpstr>PC-Relative Addressing</vt:lpstr>
      <vt:lpstr>Branching Reach</vt:lpstr>
      <vt:lpstr>Branch Calculation</vt:lpstr>
      <vt:lpstr>Branch Example (1/2)</vt:lpstr>
      <vt:lpstr>Branch Example (2/2)</vt:lpstr>
      <vt:lpstr>Questions on PC-addressing</vt:lpstr>
      <vt:lpstr>J-Format Instructions (1/4)</vt:lpstr>
      <vt:lpstr>J-Format Instructions (2/4)</vt:lpstr>
      <vt:lpstr>J-Format Instructions (3/4)</vt:lpstr>
      <vt:lpstr>J-Format Instructions (4/4)</vt:lpstr>
      <vt:lpstr>Assembler Pseudo-Instructions</vt:lpstr>
      <vt:lpstr>Assembler Pseudo-Instructions</vt:lpstr>
      <vt:lpstr>Assembler Register</vt:lpstr>
      <vt:lpstr>MAL vs. TAL</vt:lpstr>
      <vt:lpstr>Summary</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Sagar Karandikar</cp:lastModifiedBy>
  <cp:revision>671</cp:revision>
  <cp:lastPrinted>2013-09-05T02:40:25Z</cp:lastPrinted>
  <dcterms:created xsi:type="dcterms:W3CDTF">2012-01-23T14:14:16Z</dcterms:created>
  <dcterms:modified xsi:type="dcterms:W3CDTF">2015-02-10T19:44:46Z</dcterms:modified>
</cp:coreProperties>
</file>