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700" r:id="rId2"/>
    <p:sldId id="642" r:id="rId3"/>
    <p:sldId id="686" r:id="rId4"/>
    <p:sldId id="656" r:id="rId5"/>
    <p:sldId id="679" r:id="rId6"/>
    <p:sldId id="658" r:id="rId7"/>
    <p:sldId id="659" r:id="rId8"/>
    <p:sldId id="660" r:id="rId9"/>
    <p:sldId id="670" r:id="rId10"/>
    <p:sldId id="671" r:id="rId11"/>
    <p:sldId id="672" r:id="rId12"/>
    <p:sldId id="673" r:id="rId13"/>
    <p:sldId id="691" r:id="rId14"/>
    <p:sldId id="674" r:id="rId15"/>
    <p:sldId id="702" r:id="rId16"/>
    <p:sldId id="701" r:id="rId17"/>
    <p:sldId id="669" r:id="rId18"/>
    <p:sldId id="680" r:id="rId19"/>
    <p:sldId id="687" r:id="rId20"/>
    <p:sldId id="688" r:id="rId21"/>
    <p:sldId id="689" r:id="rId22"/>
    <p:sldId id="690" r:id="rId23"/>
    <p:sldId id="693" r:id="rId24"/>
    <p:sldId id="694" r:id="rId25"/>
    <p:sldId id="695" r:id="rId26"/>
    <p:sldId id="696" r:id="rId27"/>
    <p:sldId id="703" r:id="rId28"/>
    <p:sldId id="692" r:id="rId29"/>
    <p:sldId id="681" r:id="rId30"/>
    <p:sldId id="682" r:id="rId31"/>
    <p:sldId id="683" r:id="rId32"/>
    <p:sldId id="684" r:id="rId33"/>
    <p:sldId id="685"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78" autoAdjust="0"/>
    <p:restoredTop sz="82106" autoAdjust="0"/>
  </p:normalViewPr>
  <p:slideViewPr>
    <p:cSldViewPr snapToGrid="0">
      <p:cViewPr varScale="1">
        <p:scale>
          <a:sx n="118" d="100"/>
          <a:sy n="118" d="100"/>
        </p:scale>
        <p:origin x="-768"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37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4809151-910F-0E40-94D4-6BB9B5A5FABA}" type="datetime1">
              <a:rPr lang="en-US"/>
              <a:pPr>
                <a:defRPr/>
              </a:pPr>
              <a:t>3/3/15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6F13E43F-B10D-5647-99B4-431B1ECC3C9C}" type="datetime1">
              <a:rPr lang="en-US"/>
              <a:pPr>
                <a:defRPr/>
              </a:pPr>
              <a:t>3/3/15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And here is the datapath for the store instruction.</a:t>
            </a:r>
          </a:p>
          <a:p>
            <a:r>
              <a:rPr lang="en-US"/>
              <a:t>The Register File, the ALU, and the Extender are the same as the datapath for the load instruction because the memory address has to be calculated the same exact way:</a:t>
            </a:r>
          </a:p>
          <a:p>
            <a:r>
              <a:rPr lang="en-US"/>
              <a:t>(a) Put the register selected by Rs onto bus A and sign extend the 16 bit immediate field.</a:t>
            </a:r>
          </a:p>
          <a:p>
            <a:r>
              <a:rPr lang="en-US"/>
              <a:t>(b) Then make the ALU (ALUctr) adds these two (busA and output of Extender) together.</a:t>
            </a:r>
          </a:p>
          <a:p>
            <a:r>
              <a:rPr lang="en-US"/>
              <a:t>The new thing we added here is busB extension (DataIn).</a:t>
            </a:r>
          </a:p>
          <a:p>
            <a:r>
              <a:rPr lang="en-US"/>
              <a:t>More specifically, in order to send the register selected by the Rt field (Rb of the register file) to data memory, we need to connect bus B to the data memory’s Data In bus.</a:t>
            </a:r>
          </a:p>
          <a:p>
            <a:r>
              <a:rPr lang="en-US"/>
              <a:t>Finally, the store instruction is the first instruction we encountered that does not do any register write  at the end.</a:t>
            </a:r>
          </a:p>
          <a:p>
            <a:r>
              <a:rPr lang="en-US"/>
              <a:t>Therefore the control unit must make sure RegWr is zero for this instruction.</a:t>
            </a:r>
          </a:p>
          <a:p>
            <a:endParaRPr lang="en-US"/>
          </a:p>
          <a:p>
            <a:r>
              <a:rPr lang="en-US"/>
              <a:t>+2 = 64 min. (Y:44)</a:t>
            </a:r>
          </a:p>
        </p:txBody>
      </p:sp>
      <p:sp>
        <p:nvSpPr>
          <p:cNvPr id="30723"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How does the branch on equal instruction work?</a:t>
            </a:r>
          </a:p>
          <a:p>
            <a:r>
              <a:rPr lang="en-US"/>
              <a:t>Well it calculates the branch condition by subtracting the register selected by the Rt field from the register selected by the Rs field.</a:t>
            </a:r>
          </a:p>
          <a:p>
            <a:r>
              <a:rPr lang="en-US"/>
              <a:t>If the result of the subtraction is zero, then these two registers are equal and we take a branch.  Otherwise, we keep going down the sequential path (PC = PC +4).</a:t>
            </a:r>
          </a:p>
          <a:p>
            <a:endParaRPr lang="en-US"/>
          </a:p>
          <a:p>
            <a:r>
              <a:rPr lang="en-US"/>
              <a:t>+1 = 65 min. (Y:45)</a:t>
            </a:r>
          </a:p>
        </p:txBody>
      </p:sp>
      <p:sp>
        <p:nvSpPr>
          <p:cNvPr id="31747"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The datapath for calculating the branch condition is rather simple.</a:t>
            </a:r>
          </a:p>
          <a:p>
            <a:r>
              <a:rPr lang="en-US"/>
              <a:t>All we have to do is feed the Rs and Rt fields of the instruction into the Ra and Rb inputs of the register file.</a:t>
            </a:r>
          </a:p>
          <a:p>
            <a:r>
              <a:rPr lang="en-US"/>
              <a:t>Bus A will then contain the value from the register selected by Rs.</a:t>
            </a:r>
          </a:p>
          <a:p>
            <a:r>
              <a:rPr lang="en-US"/>
              <a:t>And bus B will contain the value from the register selected by Rt.</a:t>
            </a:r>
          </a:p>
          <a:p>
            <a:r>
              <a:rPr lang="en-US"/>
              <a:t>The next thing to do is to ask the ALU to perform a subtract operation and feed the output Zero to the next address logic.</a:t>
            </a:r>
          </a:p>
          <a:p>
            <a:r>
              <a:rPr lang="en-US"/>
              <a:t>How does the next address logic block look like?</a:t>
            </a:r>
          </a:p>
          <a:p>
            <a:r>
              <a:rPr lang="en-US"/>
              <a:t>Well, before I show you that, let’s take a look at the binary arithmetics behind the program counter (PC).</a:t>
            </a:r>
          </a:p>
          <a:p>
            <a:endParaRPr lang="en-US"/>
          </a:p>
          <a:p>
            <a:r>
              <a:rPr lang="en-US"/>
              <a:t>+2 = 67 min. (Y:47)</a:t>
            </a:r>
          </a:p>
        </p:txBody>
      </p:sp>
      <p:sp>
        <p:nvSpPr>
          <p:cNvPr id="32771"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3789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989" tIns="45188" rIns="91989" bIns="4518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80899"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989" tIns="45188" rIns="91989" bIns="4518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5120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OK,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get on with today</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lecture by looking at the simple add instruction.</a:t>
            </a:r>
          </a:p>
          <a:p>
            <a:r>
              <a:rPr lang="en-US">
                <a:latin typeface="Calibri" charset="0"/>
                <a:ea typeface="ＭＳ Ｐゴシック" charset="0"/>
                <a:cs typeface="ＭＳ Ｐゴシック" charset="0"/>
              </a:rPr>
              <a:t>In terms of Register Transfer Language, this is what the Add instruction need to do.</a:t>
            </a:r>
          </a:p>
          <a:p>
            <a:r>
              <a:rPr lang="en-US">
                <a:latin typeface="Calibri" charset="0"/>
                <a:ea typeface="ＭＳ Ｐゴシック" charset="0"/>
                <a:cs typeface="ＭＳ Ｐゴシック" charset="0"/>
              </a:rPr>
              <a:t>First, you need to fetch the instruction from Memory.</a:t>
            </a:r>
          </a:p>
          <a:p>
            <a:r>
              <a:rPr lang="en-US">
                <a:latin typeface="Calibri" charset="0"/>
                <a:ea typeface="ＭＳ Ｐゴシック" charset="0"/>
                <a:cs typeface="ＭＳ Ｐゴシック" charset="0"/>
              </a:rPr>
              <a:t>Then you perform the actual add operation.  More specifically:</a:t>
            </a:r>
          </a:p>
          <a:p>
            <a:r>
              <a:rPr lang="en-US">
                <a:latin typeface="Calibri" charset="0"/>
                <a:ea typeface="ＭＳ Ｐゴシック" charset="0"/>
                <a:cs typeface="ＭＳ Ｐゴシック" charset="0"/>
              </a:rPr>
              <a:t>(a) You add the contents of the register specified by the Rs and Rt fields of the instruction.</a:t>
            </a:r>
          </a:p>
          <a:p>
            <a:r>
              <a:rPr lang="en-US">
                <a:latin typeface="Calibri" charset="0"/>
                <a:ea typeface="ＭＳ Ｐゴシック" charset="0"/>
                <a:cs typeface="ＭＳ Ｐゴシック" charset="0"/>
              </a:rPr>
              <a:t>(b) Then you write the results to the register specified by the Rd field.</a:t>
            </a:r>
          </a:p>
          <a:p>
            <a:r>
              <a:rPr lang="en-US">
                <a:latin typeface="Calibri" charset="0"/>
                <a:ea typeface="ＭＳ Ｐゴシック" charset="0"/>
                <a:cs typeface="ＭＳ Ｐゴシック" charset="0"/>
              </a:rPr>
              <a:t>And finally, you need to update the program counter to point to the next instruction.</a:t>
            </a:r>
          </a:p>
          <a:p>
            <a:r>
              <a:rPr lang="en-US">
                <a:latin typeface="Calibri" charset="0"/>
                <a:ea typeface="ＭＳ Ｐゴシック" charset="0"/>
                <a:cs typeface="ＭＳ Ｐゴシック" charset="0"/>
              </a:rPr>
              <a:t>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detail look at the datapath during various phase of this instruction.</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10 min. (X:50)</a:t>
            </a:r>
          </a:p>
        </p:txBody>
      </p:sp>
      <p:sp>
        <p:nvSpPr>
          <p:cNvPr id="64515"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61" tIns="44436" rIns="90461" bIns="44436"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66563"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2</a:t>
            </a:fld>
            <a:endParaRPr lang="en-US"/>
          </a:p>
        </p:txBody>
      </p:sp>
    </p:spTree>
    <p:extLst>
      <p:ext uri="{BB962C8B-B14F-4D97-AF65-F5344CB8AC3E}">
        <p14:creationId xmlns:p14="http://schemas.microsoft.com/office/powerpoint/2010/main" val="3648245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This picture shows the activities at the main datapath during the execution of the Add or Subtract instructions.  </a:t>
            </a:r>
          </a:p>
          <a:p>
            <a:r>
              <a:rPr lang="en-US">
                <a:latin typeface="Calibri" charset="0"/>
                <a:ea typeface="ＭＳ Ｐゴシック" charset="0"/>
                <a:cs typeface="ＭＳ Ｐゴシック" charset="0"/>
              </a:rPr>
              <a:t>The active parts of the datapath are shown in different color as well as thicker lines.</a:t>
            </a:r>
          </a:p>
          <a:p>
            <a:r>
              <a:rPr lang="en-US">
                <a:latin typeface="Calibri" charset="0"/>
                <a:ea typeface="ＭＳ Ｐゴシック" charset="0"/>
                <a:cs typeface="ＭＳ Ｐゴシック" charset="0"/>
              </a:rPr>
              <a:t>First of all, the Rs and Rt of the instructions are fed to the Ra and Rb address ports of the register file and cause the contents of registers specified by the Rs and Rt fields to be placed on busA and busB, respectively.</a:t>
            </a:r>
          </a:p>
          <a:p>
            <a:r>
              <a:rPr lang="en-US">
                <a:latin typeface="Calibri" charset="0"/>
                <a:ea typeface="ＭＳ Ｐゴシック" charset="0"/>
                <a:cs typeface="ＭＳ Ｐゴシック" charset="0"/>
              </a:rPr>
              <a:t>With the ALUctr signals set to either Add or Subtract, the ALU will perform the proper operation and with MemtoReg set to 0, the ALU output will be placed onto busW.</a:t>
            </a:r>
          </a:p>
          <a:p>
            <a:r>
              <a:rPr lang="en-US">
                <a:latin typeface="Calibri" charset="0"/>
                <a:ea typeface="ＭＳ Ｐゴシック" charset="0"/>
                <a:cs typeface="ＭＳ Ｐゴシック" charset="0"/>
              </a:rPr>
              <a:t>The control we are going to design will also set RegWr to 1 so that the result will be written to the register file at the end of the cycle.</a:t>
            </a:r>
          </a:p>
          <a:p>
            <a:r>
              <a:rPr lang="en-US">
                <a:latin typeface="Calibri" charset="0"/>
                <a:ea typeface="ＭＳ Ｐゴシック" charset="0"/>
                <a:cs typeface="ＭＳ Ｐゴシック" charset="0"/>
              </a:rPr>
              <a:t>Notice that ExtOp is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 because the Extender in this case can either do a SignExt or ZeroExt.  We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 because ALUSrc will be equal to 0--we are using busB.</a:t>
            </a:r>
          </a:p>
          <a:p>
            <a:r>
              <a:rPr lang="en-US">
                <a:latin typeface="Calibri" charset="0"/>
                <a:ea typeface="ＭＳ Ｐゴシック" charset="0"/>
                <a:cs typeface="ＭＳ Ｐゴシック" charset="0"/>
              </a:rPr>
              <a:t>The other control signals we need to worry about are:</a:t>
            </a:r>
          </a:p>
          <a:p>
            <a:r>
              <a:rPr lang="en-US">
                <a:latin typeface="Calibri" charset="0"/>
                <a:ea typeface="ＭＳ Ｐゴシック" charset="0"/>
                <a:cs typeface="ＭＳ Ｐゴシック" charset="0"/>
              </a:rPr>
              <a:t>(a) MemWr has to be set to zero because we do not want to  write the memory. </a:t>
            </a:r>
          </a:p>
          <a:p>
            <a:r>
              <a:rPr lang="en-US">
                <a:latin typeface="Calibri" charset="0"/>
                <a:ea typeface="ＭＳ Ｐゴシック" charset="0"/>
                <a:cs typeface="ＭＳ Ｐゴシック" charset="0"/>
              </a:rPr>
              <a:t>(b) And Branch and Jump, we have to set to zero.  Let me show you why.</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15 min. (X:55)</a:t>
            </a:r>
          </a:p>
        </p:txBody>
      </p:sp>
      <p:sp>
        <p:nvSpPr>
          <p:cNvPr id="6861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This picture shows the control signals setting for the Instruction Fetch Unit at the end of the Add or Subtract instruction.</a:t>
            </a:r>
          </a:p>
          <a:p>
            <a:r>
              <a:rPr lang="en-US">
                <a:latin typeface="Calibri" charset="0"/>
                <a:ea typeface="ＭＳ Ｐゴシック" charset="0"/>
                <a:cs typeface="ＭＳ Ｐゴシック" charset="0"/>
              </a:rPr>
              <a:t>Both the Branch and Jump signals are set to 0.</a:t>
            </a:r>
          </a:p>
          <a:p>
            <a:r>
              <a:rPr lang="en-US">
                <a:latin typeface="Calibri" charset="0"/>
                <a:ea typeface="ＭＳ Ｐゴシック" charset="0"/>
                <a:cs typeface="ＭＳ Ｐゴシック" charset="0"/>
              </a:rPr>
              <a:t>Consequently, the output of the first adder, which implements PC plus 1, is selected through the two 2-to-1 mux and got placed into the input of the Program Counter register.</a:t>
            </a:r>
          </a:p>
          <a:p>
            <a:r>
              <a:rPr lang="en-US">
                <a:latin typeface="Calibri" charset="0"/>
                <a:ea typeface="ＭＳ Ｐゴシック" charset="0"/>
                <a:cs typeface="ＭＳ Ｐゴシック" charset="0"/>
              </a:rPr>
              <a:t>The Program Counter is updated to this new value at the next clock tick.</a:t>
            </a:r>
          </a:p>
          <a:p>
            <a:r>
              <a:rPr lang="en-US">
                <a:latin typeface="Calibri" charset="0"/>
                <a:ea typeface="ＭＳ Ｐゴシック" charset="0"/>
                <a:cs typeface="ＭＳ Ｐゴシック" charset="0"/>
              </a:rPr>
              <a:t>Notice that the Program Counter is updated at every cycle.  Therefore it does not have a Write Enable signal to control the write.</a:t>
            </a:r>
          </a:p>
          <a:p>
            <a:r>
              <a:rPr lang="en-US">
                <a:latin typeface="Calibri" charset="0"/>
                <a:ea typeface="ＭＳ Ｐゴシック" charset="0"/>
                <a:cs typeface="ＭＳ Ｐゴシック" charset="0"/>
              </a:rPr>
              <a:t>Also, this picture is the same for or all instructions other than Branch andJjump.</a:t>
            </a:r>
          </a:p>
          <a:p>
            <a:r>
              <a:rPr lang="en-US">
                <a:latin typeface="Calibri" charset="0"/>
                <a:ea typeface="ＭＳ Ｐゴシック" charset="0"/>
                <a:cs typeface="ＭＳ Ｐゴシック" charset="0"/>
              </a:rPr>
              <a:t>Therefore I will only show this picture again for the Branch and Jump instructions and will not  repeat this for all other instructions.</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17 min. (X:57)</a:t>
            </a:r>
          </a:p>
        </p:txBody>
      </p:sp>
      <p:sp>
        <p:nvSpPr>
          <p:cNvPr id="7065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So how does the branch instruction work?</a:t>
            </a:r>
          </a:p>
          <a:p>
            <a:r>
              <a:rPr lang="en-US">
                <a:latin typeface="Calibri" charset="0"/>
                <a:ea typeface="ＭＳ Ｐゴシック" charset="0"/>
                <a:cs typeface="ＭＳ Ｐゴシック" charset="0"/>
              </a:rPr>
              <a:t>As far as the main datapath is concerned, it needs to calculate the branch condition. That is, it subtracts the register specified in the Rt field from the register specified in the Rs field and set the condition Zero accordingly.</a:t>
            </a:r>
          </a:p>
          <a:p>
            <a:r>
              <a:rPr lang="en-US">
                <a:latin typeface="Calibri" charset="0"/>
                <a:ea typeface="ＭＳ Ｐゴシック" charset="0"/>
                <a:cs typeface="ＭＳ Ｐゴシック" charset="0"/>
              </a:rPr>
              <a:t>In order to place the register values on busA and busB, we need to feed the Rs and Rt fields of the instruction to the Ra and Rb ports of the register file and set ALUSrc to 0.</a:t>
            </a:r>
          </a:p>
          <a:p>
            <a:r>
              <a:rPr lang="en-US">
                <a:latin typeface="Calibri" charset="0"/>
                <a:ea typeface="ＭＳ Ｐゴシック" charset="0"/>
                <a:cs typeface="ＭＳ Ｐゴシック" charset="0"/>
              </a:rPr>
              <a:t>Then we have to instruction the ALU to perform the subtract (ALUctr = sub) operation and set the Zero bit accordingly.</a:t>
            </a:r>
          </a:p>
          <a:p>
            <a:r>
              <a:rPr lang="en-US">
                <a:latin typeface="Calibri" charset="0"/>
                <a:ea typeface="ＭＳ Ｐゴシック" charset="0"/>
                <a:cs typeface="ＭＳ Ｐゴシック" charset="0"/>
              </a:rPr>
              <a:t>The Zero bit is sent to the Instruction Fetch Unit.  I will show you the internal of the Instruction Fetch Unit in a second.</a:t>
            </a:r>
          </a:p>
          <a:p>
            <a:r>
              <a:rPr lang="en-US">
                <a:latin typeface="Calibri" charset="0"/>
                <a:ea typeface="ＭＳ Ｐゴシック" charset="0"/>
                <a:cs typeface="ＭＳ Ｐゴシック" charset="0"/>
              </a:rPr>
              <a:t>But before we leave this slide, I want you to notice that ExtOp, MemtoReg, and RegDst are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cares but RegWr and MemWr have to be ZERO to prevent any write to occur.</a:t>
            </a:r>
          </a:p>
          <a:p>
            <a:r>
              <a:rPr lang="en-US">
                <a:latin typeface="Calibri" charset="0"/>
                <a:ea typeface="ＭＳ Ｐゴシック" charset="0"/>
                <a:cs typeface="ＭＳ Ｐゴシック" charset="0"/>
              </a:rPr>
              <a:t>And finally, the controller needs to set the Branch signal to 1 so the Instruction Fetch Unit knows what to do.  So 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look at the Instruction Fetch Unit.</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3993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So how does the branch instruction work?</a:t>
            </a:r>
          </a:p>
          <a:p>
            <a:r>
              <a:rPr lang="en-US">
                <a:latin typeface="Calibri" charset="0"/>
                <a:ea typeface="ＭＳ Ｐゴシック" charset="0"/>
                <a:cs typeface="ＭＳ Ｐゴシック" charset="0"/>
              </a:rPr>
              <a:t>As far as the main datapath is concerned, it needs to calculate the branch condition. That is, it subtracts the register specified in the Rt field from the register specified in the Rs field and set the condition Zero accordingly.</a:t>
            </a:r>
          </a:p>
          <a:p>
            <a:r>
              <a:rPr lang="en-US">
                <a:latin typeface="Calibri" charset="0"/>
                <a:ea typeface="ＭＳ Ｐゴシック" charset="0"/>
                <a:cs typeface="ＭＳ Ｐゴシック" charset="0"/>
              </a:rPr>
              <a:t>In order to place the register values on busA and busB, we need to feed the Rs and Rt fields of the instruction to the Ra and Rb ports of the register file and set ALUSrc to 0.</a:t>
            </a:r>
          </a:p>
          <a:p>
            <a:r>
              <a:rPr lang="en-US">
                <a:latin typeface="Calibri" charset="0"/>
                <a:ea typeface="ＭＳ Ｐゴシック" charset="0"/>
                <a:cs typeface="ＭＳ Ｐゴシック" charset="0"/>
              </a:rPr>
              <a:t>Then we have to instruction the ALU to perform the subtract (ALUctr = sub) operation and set the Zero bit accordingly.</a:t>
            </a:r>
          </a:p>
          <a:p>
            <a:r>
              <a:rPr lang="en-US">
                <a:latin typeface="Calibri" charset="0"/>
                <a:ea typeface="ＭＳ Ｐゴシック" charset="0"/>
                <a:cs typeface="ＭＳ Ｐゴシック" charset="0"/>
              </a:rPr>
              <a:t>The Zero bit is sent to the Instruction Fetch Unit.  I will show you the internal of the Instruction Fetch Unit in a second.</a:t>
            </a:r>
          </a:p>
          <a:p>
            <a:r>
              <a:rPr lang="en-US">
                <a:latin typeface="Calibri" charset="0"/>
                <a:ea typeface="ＭＳ Ｐゴシック" charset="0"/>
                <a:cs typeface="ＭＳ Ｐゴシック" charset="0"/>
              </a:rPr>
              <a:t>But before we leave this slide, I want you to notice that ExtOp, MemtoReg, and RegDst are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cares but RegWr and MemWr have to be ZERO to prevent any write to occur.</a:t>
            </a:r>
          </a:p>
          <a:p>
            <a:r>
              <a:rPr lang="en-US">
                <a:latin typeface="Calibri" charset="0"/>
                <a:ea typeface="ＭＳ Ｐゴシック" charset="0"/>
                <a:cs typeface="ＭＳ Ｐゴシック" charset="0"/>
              </a:rPr>
              <a:t>And finally, the controller needs to set the Branch signal to 1 so the Instruction Fetch Unit knows what to do.  So 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look at the Instruction Fetch Unit.</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41987"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44035"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46083"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61" tIns="44436" rIns="90461" bIns="44436"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5325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Here is a table summarizing the control signals setting for the seven (add, sub, ...) instructions we have looked at.</a:t>
            </a:r>
          </a:p>
          <a:p>
            <a:r>
              <a:rPr lang="en-US">
                <a:latin typeface="Calibri" charset="0"/>
                <a:ea typeface="ＭＳ Ｐゴシック" charset="0"/>
                <a:cs typeface="ＭＳ Ｐゴシック" charset="0"/>
              </a:rPr>
              <a:t>Instead of showing you the exact bit values for the ALU control (ALUctr), I have used the symbolic values here.</a:t>
            </a:r>
          </a:p>
          <a:p>
            <a:r>
              <a:rPr lang="en-US">
                <a:latin typeface="Calibri" charset="0"/>
                <a:ea typeface="ＭＳ Ｐゴシック" charset="0"/>
                <a:cs typeface="ＭＳ Ｐゴシック" charset="0"/>
              </a:rPr>
              <a:t>The first two columns are unique in the sense that they are R-type instrucions and in order to uniquely identify them, we need to look at BOTH the op field as well as the func fiels.</a:t>
            </a:r>
          </a:p>
          <a:p>
            <a:r>
              <a:rPr lang="en-US">
                <a:latin typeface="Calibri" charset="0"/>
                <a:ea typeface="ＭＳ Ｐゴシック" charset="0"/>
                <a:cs typeface="ＭＳ Ｐゴシック" charset="0"/>
              </a:rPr>
              <a:t>Ori, lw, sw, and branch on equal are I-type instructions and Jump is J-type.  They all can be uniquely idetified by looking at the opcode field alone.</a:t>
            </a:r>
          </a:p>
          <a:p>
            <a:r>
              <a:rPr lang="en-US">
                <a:latin typeface="Calibri" charset="0"/>
                <a:ea typeface="ＭＳ Ｐゴシック" charset="0"/>
                <a:cs typeface="ＭＳ Ｐゴシック" charset="0"/>
              </a:rPr>
              <a:t>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careful look at the first two columns.  Notice that they are identical except the last row.</a:t>
            </a:r>
          </a:p>
          <a:p>
            <a:r>
              <a:rPr lang="en-US">
                <a:latin typeface="Calibri" charset="0"/>
                <a:ea typeface="ＭＳ Ｐゴシック" charset="0"/>
                <a:cs typeface="ＭＳ Ｐゴシック" charset="0"/>
              </a:rPr>
              <a:t>So we can combine these two rows here if we can </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delay</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 the generation of ALUctr signals.</a:t>
            </a:r>
          </a:p>
          <a:p>
            <a:r>
              <a:rPr lang="en-US">
                <a:latin typeface="Calibri" charset="0"/>
                <a:ea typeface="ＭＳ Ｐゴシック" charset="0"/>
                <a:cs typeface="ＭＳ Ｐゴシック" charset="0"/>
              </a:rPr>
              <a:t>This lead us to something call </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local decoding.</a:t>
            </a:r>
            <a:r>
              <a:rPr lang="ja-JP" altLang="en-US">
                <a:latin typeface="Calibri" charset="0"/>
                <a:ea typeface="ＭＳ Ｐゴシック" charset="0"/>
                <a:cs typeface="ＭＳ Ｐゴシック" charset="0"/>
              </a:rPr>
              <a:t>”</a:t>
            </a:r>
            <a:endParaRPr lang="en-US">
              <a:latin typeface="Calibri" charset="0"/>
              <a:ea typeface="ＭＳ Ｐゴシック" charset="0"/>
              <a:cs typeface="ＭＳ Ｐゴシック" charset="0"/>
            </a:endParaRP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42 min. (Y:22)</a:t>
            </a:r>
          </a:p>
        </p:txBody>
      </p:sp>
      <p:sp>
        <p:nvSpPr>
          <p:cNvPr id="5529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r>
              <a:rPr lang="en-US">
                <a:latin typeface="Calibri" charset="0"/>
                <a:ea typeface="ＭＳ Ｐゴシック" charset="0"/>
                <a:cs typeface="ＭＳ Ｐゴシック" charset="0"/>
              </a:rPr>
              <a:t>ADD	0000 00ss ssst tttt dddd d000 00</a:t>
            </a:r>
            <a:r>
              <a:rPr lang="en-US" b="1">
                <a:latin typeface="Calibri" charset="0"/>
                <a:ea typeface="ＭＳ Ｐゴシック" charset="0"/>
                <a:cs typeface="ＭＳ Ｐゴシック" charset="0"/>
              </a:rPr>
              <a:t>10</a:t>
            </a:r>
            <a:r>
              <a:rPr lang="en-US">
                <a:latin typeface="Calibri" charset="0"/>
                <a:ea typeface="ＭＳ Ｐゴシック" charset="0"/>
                <a:cs typeface="ＭＳ Ｐゴシック" charset="0"/>
              </a:rPr>
              <a:t> </a:t>
            </a:r>
            <a:r>
              <a:rPr lang="en-US" b="1">
                <a:latin typeface="Calibri" charset="0"/>
                <a:ea typeface="ＭＳ Ｐゴシック" charset="0"/>
                <a:cs typeface="ＭＳ Ｐゴシック" charset="0"/>
              </a:rPr>
              <a:t>0000</a:t>
            </a:r>
          </a:p>
          <a:p>
            <a:r>
              <a:rPr lang="en-US">
                <a:latin typeface="Calibri" charset="0"/>
                <a:ea typeface="ＭＳ Ｐゴシック" charset="0"/>
                <a:cs typeface="ＭＳ Ｐゴシック" charset="0"/>
              </a:rPr>
              <a:t>SUB 	0000 00ss ssst tttt dddd d000 00</a:t>
            </a:r>
            <a:r>
              <a:rPr lang="en-US" b="1">
                <a:latin typeface="Calibri" charset="0"/>
                <a:ea typeface="ＭＳ Ｐゴシック" charset="0"/>
                <a:cs typeface="ＭＳ Ｐゴシック" charset="0"/>
              </a:rPr>
              <a:t>10</a:t>
            </a:r>
            <a:r>
              <a:rPr lang="en-US">
                <a:latin typeface="Calibri" charset="0"/>
                <a:ea typeface="ＭＳ Ｐゴシック" charset="0"/>
                <a:cs typeface="ＭＳ Ｐゴシック" charset="0"/>
              </a:rPr>
              <a:t> </a:t>
            </a:r>
            <a:r>
              <a:rPr lang="en-US" b="1">
                <a:latin typeface="Calibri" charset="0"/>
                <a:ea typeface="ＭＳ Ｐゴシック" charset="0"/>
                <a:cs typeface="ＭＳ Ｐゴシック" charset="0"/>
              </a:rPr>
              <a:t>0010</a:t>
            </a:r>
          </a:p>
          <a:p>
            <a:r>
              <a:rPr lang="en-US">
                <a:latin typeface="Calibri" charset="0"/>
                <a:ea typeface="ＭＳ Ｐゴシック" charset="0"/>
                <a:cs typeface="ＭＳ Ｐゴシック" charset="0"/>
              </a:rPr>
              <a:t>ORI	0011 01ss ssst tttt iiii iiii iiii iiii</a:t>
            </a:r>
          </a:p>
          <a:p>
            <a:r>
              <a:rPr lang="en-US">
                <a:latin typeface="Calibri" charset="0"/>
                <a:ea typeface="ＭＳ Ｐゴシック" charset="0"/>
                <a:cs typeface="ＭＳ Ｐゴシック" charset="0"/>
              </a:rPr>
              <a:t>LW	1000 11ss ssst tttt iiii iiii iiii iiii</a:t>
            </a:r>
          </a:p>
          <a:p>
            <a:r>
              <a:rPr lang="en-US">
                <a:latin typeface="Calibri" charset="0"/>
                <a:ea typeface="ＭＳ Ｐゴシック" charset="0"/>
                <a:cs typeface="ＭＳ Ｐゴシック" charset="0"/>
              </a:rPr>
              <a:t>SW	1010 11ss ssst tttt iiii iiii iiii iiii</a:t>
            </a:r>
          </a:p>
          <a:p>
            <a:r>
              <a:rPr lang="en-US">
                <a:latin typeface="Calibri" charset="0"/>
                <a:ea typeface="ＭＳ Ｐゴシック" charset="0"/>
                <a:cs typeface="ＭＳ Ｐゴシック" charset="0"/>
              </a:rPr>
              <a:t>BEQ	0001 00ss ssst tttt iiii iiii iiii iiii</a:t>
            </a:r>
          </a:p>
          <a:p>
            <a:r>
              <a:rPr lang="en-US">
                <a:latin typeface="Calibri" charset="0"/>
                <a:ea typeface="ＭＳ Ｐゴシック" charset="0"/>
                <a:cs typeface="ＭＳ Ｐゴシック" charset="0"/>
              </a:rPr>
              <a:t>JUMP	0000 10ii iiii iiii iiii iiii iiii iiii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9395"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91427" tIns="45713" rIns="91427" bIns="45713"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3</a:t>
            </a:fld>
            <a:endParaRPr lang="en-US"/>
          </a:p>
        </p:txBody>
      </p:sp>
    </p:spTree>
    <p:extLst>
      <p:ext uri="{BB962C8B-B14F-4D97-AF65-F5344CB8AC3E}">
        <p14:creationId xmlns:p14="http://schemas.microsoft.com/office/powerpoint/2010/main" val="1587429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6144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lIns="89936" tIns="44968" rIns="89936" bIns="4496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quantitative picture of what is happening.</a:t>
            </a:r>
          </a:p>
          <a:p>
            <a:r>
              <a:rPr lang="en-US">
                <a:latin typeface="Calibri" charset="0"/>
                <a:ea typeface="ＭＳ Ｐゴシック" charset="0"/>
                <a:cs typeface="ＭＳ Ｐゴシック" charset="0"/>
              </a:rPr>
              <a:t>At each clock tick, the Program Counter will present its latest value to the Instruction memory after Clk-to-Q time.</a:t>
            </a:r>
          </a:p>
          <a:p>
            <a:r>
              <a:rPr lang="en-US">
                <a:latin typeface="Calibri" charset="0"/>
                <a:ea typeface="ＭＳ Ｐゴシック" charset="0"/>
                <a:cs typeface="ＭＳ Ｐゴシック" charset="0"/>
              </a:rPr>
              <a:t>After a delay of the Instruction Memory Access time, the Opcode, Rd, Rs, Rt, and Function fields will become valid on the instruction bus.</a:t>
            </a:r>
          </a:p>
          <a:p>
            <a:r>
              <a:rPr lang="en-US">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a:latin typeface="Calibri" charset="0"/>
                <a:ea typeface="ＭＳ Ｐゴシック" charset="0"/>
                <a:cs typeface="ＭＳ Ｐゴシック" charset="0"/>
              </a:rPr>
              <a:t>First of all, the control unit will decode the Opcode and Func field and set the control signals ALUctr and RegWr accordingly.  We will cover this in the next lecture.</a:t>
            </a:r>
          </a:p>
          <a:p>
            <a:r>
              <a:rPr lang="en-US">
                <a:latin typeface="Calibri" charset="0"/>
                <a:ea typeface="ＭＳ Ｐゴシック" charset="0"/>
                <a:cs typeface="ＭＳ Ｐゴシック" charset="0"/>
              </a:rPr>
              <a:t>While this is happening (points to Control Delay), we will also be reading the register file (Register File Access Time).</a:t>
            </a:r>
          </a:p>
          <a:p>
            <a:r>
              <a:rPr lang="en-US">
                <a:latin typeface="Calibri" charset="0"/>
                <a:ea typeface="ＭＳ Ｐゴシック" charset="0"/>
                <a:cs typeface="ＭＳ Ｐゴシック" charset="0"/>
              </a:rPr>
              <a:t>Once the data is valid on busA and busB, the ALU will perform the Add or Subtract operation based on the ALUctr signal.</a:t>
            </a:r>
          </a:p>
          <a:p>
            <a:r>
              <a:rPr lang="en-US">
                <a:latin typeface="Calibri" charset="0"/>
                <a:ea typeface="ＭＳ Ｐゴシック" charset="0"/>
                <a:cs typeface="ＭＳ Ｐゴシック" charset="0"/>
              </a:rPr>
              <a:t>Hopefully, the ALU is fast enough that it will finish the operation (ALU Delay) before the next clock tick.</a:t>
            </a:r>
          </a:p>
          <a:p>
            <a:r>
              <a:rPr lang="en-US">
                <a:latin typeface="Calibri" charset="0"/>
                <a:ea typeface="ＭＳ Ｐゴシック" charset="0"/>
                <a:cs typeface="ＭＳ Ｐゴシック" charset="0"/>
              </a:rPr>
              <a:t>At the next clock tick, the output of the ALU will be written into the register file because the RegWr signal will be equal to 1.</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quantitative picture of what is happening.</a:t>
            </a:r>
          </a:p>
          <a:p>
            <a:r>
              <a:rPr lang="en-US">
                <a:latin typeface="Calibri" charset="0"/>
                <a:ea typeface="ＭＳ Ｐゴシック" charset="0"/>
                <a:cs typeface="ＭＳ Ｐゴシック" charset="0"/>
              </a:rPr>
              <a:t>At each clock tick, the Program Counter will present its latest value to the Instruction memory after Clk-to-Q time.</a:t>
            </a:r>
          </a:p>
          <a:p>
            <a:r>
              <a:rPr lang="en-US">
                <a:latin typeface="Calibri" charset="0"/>
                <a:ea typeface="ＭＳ Ｐゴシック" charset="0"/>
                <a:cs typeface="ＭＳ Ｐゴシック" charset="0"/>
              </a:rPr>
              <a:t>After a delay of the Instruction Memory Access time, the Opcode, Rd, Rs, Rt, and Function fields will become valid on the instruction bus.</a:t>
            </a:r>
          </a:p>
          <a:p>
            <a:r>
              <a:rPr lang="en-US">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a:latin typeface="Calibri" charset="0"/>
                <a:ea typeface="ＭＳ Ｐゴシック" charset="0"/>
                <a:cs typeface="ＭＳ Ｐゴシック" charset="0"/>
              </a:rPr>
              <a:t>First of all, the control unit will decode the Opcode and Func field and set the control signals ALUctr and RegWr accordingly.  We will cover this in the next lecture.</a:t>
            </a:r>
          </a:p>
          <a:p>
            <a:r>
              <a:rPr lang="en-US">
                <a:latin typeface="Calibri" charset="0"/>
                <a:ea typeface="ＭＳ Ｐゴシック" charset="0"/>
                <a:cs typeface="ＭＳ Ｐゴシック" charset="0"/>
              </a:rPr>
              <a:t>While this is happening (points to Control Delay), we will also be reading the register file (Register File Access Time).</a:t>
            </a:r>
          </a:p>
          <a:p>
            <a:r>
              <a:rPr lang="en-US">
                <a:latin typeface="Calibri" charset="0"/>
                <a:ea typeface="ＭＳ Ｐゴシック" charset="0"/>
                <a:cs typeface="ＭＳ Ｐゴシック" charset="0"/>
              </a:rPr>
              <a:t>Once the data is valid on busA and busB, the ALU will perform the Add or Subtract operation based on the ALUctr signal.</a:t>
            </a:r>
          </a:p>
          <a:p>
            <a:r>
              <a:rPr lang="en-US">
                <a:latin typeface="Calibri" charset="0"/>
                <a:ea typeface="ＭＳ Ｐゴシック" charset="0"/>
                <a:cs typeface="ＭＳ Ｐゴシック" charset="0"/>
              </a:rPr>
              <a:t>Hopefully, the ALU is fast enough that it will finish the operation (ALU Delay) before the next clock tick.</a:t>
            </a:r>
          </a:p>
          <a:p>
            <a:r>
              <a:rPr lang="en-US">
                <a:latin typeface="Calibri" charset="0"/>
                <a:ea typeface="ＭＳ Ｐゴシック" charset="0"/>
                <a:cs typeface="ＭＳ Ｐゴシック" charset="0"/>
              </a:rPr>
              <a:t>At the next clock tick, the output of the ALU will be written into the register file because the RegWr signal will be equal to 1.</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a:latin typeface="Calibri" charset="0"/>
                <a:ea typeface="ＭＳ Ｐゴシック" charset="0"/>
                <a:cs typeface="ＭＳ Ｐゴシック" charset="0"/>
              </a:rPr>
              <a:t>Here is the datapath for the Or immediate instructions.</a:t>
            </a:r>
          </a:p>
          <a:p>
            <a:r>
              <a:rPr lang="en-US">
                <a:latin typeface="Calibri" charset="0"/>
                <a:ea typeface="ＭＳ Ｐゴシック" charset="0"/>
                <a:cs typeface="ＭＳ Ｐゴシック" charset="0"/>
              </a:rPr>
              <a:t>We cannot use the Rd field here (Rw) because in this instruction format, we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have a Rd field. The Rd field in the R-type is used here as part of the immediate field.</a:t>
            </a:r>
          </a:p>
          <a:p>
            <a:r>
              <a:rPr lang="en-US">
                <a:latin typeface="Calibri" charset="0"/>
                <a:ea typeface="ＭＳ Ｐゴシック" charset="0"/>
                <a:cs typeface="ＭＳ Ｐゴシック" charset="0"/>
              </a:rPr>
              <a:t>For this instruction type, Rw input of the register file, that is the address of the register to be written, comes from the Rt field of the instruction.</a:t>
            </a:r>
          </a:p>
          <a:p>
            <a:r>
              <a:rPr lang="en-US">
                <a:latin typeface="Calibri" charset="0"/>
                <a:ea typeface="ＭＳ Ｐゴシック" charset="0"/>
                <a:cs typeface="ＭＳ Ｐゴシック" charset="0"/>
              </a:rPr>
              <a:t>Recalled from earlier slide that for R-type instruction, the Rw comes from the Rd field.</a:t>
            </a:r>
          </a:p>
          <a:p>
            <a:r>
              <a:rPr lang="en-US">
                <a:latin typeface="Calibri" charset="0"/>
                <a:ea typeface="ＭＳ Ｐゴシック" charset="0"/>
                <a:cs typeface="ＭＳ Ｐゴシック" charset="0"/>
              </a:rPr>
              <a:t>That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why we need a MUX here to put Rd onto Rw for R-type instructions and to put Rt onto Rw for the I-type instruction.</a:t>
            </a:r>
          </a:p>
          <a:p>
            <a:r>
              <a:rPr lang="en-US">
                <a:latin typeface="Calibri" charset="0"/>
                <a:ea typeface="ＭＳ Ｐゴシック" charset="0"/>
                <a:cs typeface="ＭＳ Ｐゴシック" charset="0"/>
              </a:rPr>
              <a:t>Since the second operation of this instruction will be the immediate field zero extended to 32 bits, we also need a MUX here to block off bus B from the register file.</a:t>
            </a:r>
          </a:p>
          <a:p>
            <a:r>
              <a:rPr lang="en-US">
                <a:latin typeface="Calibri" charset="0"/>
                <a:ea typeface="ＭＳ Ｐゴシック" charset="0"/>
                <a:cs typeface="ＭＳ Ｐゴシック" charset="0"/>
              </a:rPr>
              <a:t>Since bus B is blocked off by the MUX, the value on bus B is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 Therefore we do not have to worry about what ends up on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Rb register specifier.</a:t>
            </a:r>
          </a:p>
          <a:p>
            <a:r>
              <a:rPr lang="en-US">
                <a:latin typeface="Calibri" charset="0"/>
                <a:ea typeface="ＭＳ Ｐゴシック" charset="0"/>
                <a:cs typeface="ＭＳ Ｐゴシック" charset="0"/>
              </a:rPr>
              <a:t>To keep things simple, we may just as well keep it the same as the R-type instruction and put the Rt field here.</a:t>
            </a:r>
          </a:p>
          <a:p>
            <a:r>
              <a:rPr lang="en-US">
                <a:latin typeface="Calibri" charset="0"/>
                <a:ea typeface="ＭＳ Ｐゴシック" charset="0"/>
                <a:cs typeface="ＭＳ Ｐゴシック" charset="0"/>
              </a:rPr>
              <a:t>So to summarize, this is how this datapath works.  With Rs on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Ra input, bus A will get the value of Rs as the first ALU operand.</a:t>
            </a:r>
          </a:p>
          <a:p>
            <a:r>
              <a:rPr lang="en-US">
                <a:latin typeface="Calibri" charset="0"/>
                <a:ea typeface="ＭＳ Ｐゴシック" charset="0"/>
                <a:cs typeface="ＭＳ Ｐゴシック" charset="0"/>
              </a:rPr>
              <a:t>The second operand will come from the immediate field of the instruction.</a:t>
            </a:r>
          </a:p>
          <a:p>
            <a:r>
              <a:rPr lang="en-US">
                <a:latin typeface="Calibri" charset="0"/>
                <a:ea typeface="ＭＳ Ｐゴシック" charset="0"/>
                <a:cs typeface="ＭＳ Ｐゴシック" charset="0"/>
              </a:rPr>
              <a:t>Once the ALU complete the OR operation, the result will be written into the register specified by the instruction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Rt field.</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50 min. (Y:30)</a:t>
            </a:r>
          </a:p>
        </p:txBody>
      </p:sp>
      <p:sp>
        <p:nvSpPr>
          <p:cNvPr id="58371"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a:latin typeface="Calibri" charset="0"/>
                <a:ea typeface="ＭＳ Ｐゴシック" charset="0"/>
                <a:cs typeface="ＭＳ Ｐゴシック" charset="0"/>
              </a:rPr>
              <a:t>Once again we cannot use the instruction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Rd field for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Rw input because load is a I-type instruction and there is no such thing as the Rd field in the I format.</a:t>
            </a:r>
          </a:p>
          <a:p>
            <a:r>
              <a:rPr lang="en-US">
                <a:latin typeface="Calibri" charset="0"/>
                <a:ea typeface="ＭＳ Ｐゴシック" charset="0"/>
                <a:cs typeface="ＭＳ Ｐゴシック" charset="0"/>
              </a:rPr>
              <a:t>So instead of Rd, the Rt field is used to specify the destination register through this two to  one multiplexor.</a:t>
            </a:r>
          </a:p>
          <a:p>
            <a:r>
              <a:rPr lang="en-US">
                <a:latin typeface="Calibri" charset="0"/>
                <a:ea typeface="ＭＳ Ｐゴシック" charset="0"/>
                <a:cs typeface="ＭＳ Ｐゴシック" charset="0"/>
              </a:rPr>
              <a:t>The first operand of the ALU comes from busA of the register file which contains the value of Register Rs (points to the Ra input of the register file).</a:t>
            </a:r>
          </a:p>
          <a:p>
            <a:r>
              <a:rPr lang="en-US">
                <a:latin typeface="Calibri" charset="0"/>
                <a:ea typeface="ＭＳ Ｐゴシック" charset="0"/>
                <a:cs typeface="ＭＳ Ｐゴシック" charset="0"/>
              </a:rPr>
              <a:t>The second operand, on the other hand, comes from the immediate field of the instruction.</a:t>
            </a:r>
          </a:p>
          <a:p>
            <a:r>
              <a:rPr lang="en-US">
                <a:latin typeface="Calibri" charset="0"/>
                <a:ea typeface="ＭＳ Ｐゴシック" charset="0"/>
                <a:cs typeface="ＭＳ Ｐゴシック" charset="0"/>
              </a:rPr>
              <a:t>Instead of using the Zero Extender I used in datapath for the or immediate datapath, I have to use a more general purpose Extender that can do both Sign Extend and Zero Extend.</a:t>
            </a:r>
          </a:p>
          <a:p>
            <a:r>
              <a:rPr lang="en-US">
                <a:latin typeface="Calibri" charset="0"/>
                <a:ea typeface="ＭＳ Ｐゴシック" charset="0"/>
                <a:cs typeface="ＭＳ Ｐゴシック" charset="0"/>
              </a:rPr>
              <a:t>The ALU then adds these two operands together to form the memory address.</a:t>
            </a:r>
          </a:p>
          <a:p>
            <a:r>
              <a:rPr lang="en-US">
                <a:latin typeface="Calibri" charset="0"/>
                <a:ea typeface="ＭＳ Ｐゴシック" charset="0"/>
                <a:cs typeface="ＭＳ Ｐゴシック" charset="0"/>
              </a:rPr>
              <a:t>Consequently, the output of the ALU has to go to two places:</a:t>
            </a:r>
          </a:p>
          <a:p>
            <a:r>
              <a:rPr lang="en-US">
                <a:latin typeface="Calibri" charset="0"/>
                <a:ea typeface="ＭＳ Ｐゴシック" charset="0"/>
                <a:cs typeface="ＭＳ Ｐゴシック" charset="0"/>
              </a:rPr>
              <a:t>(a) First the address input of the data memory.</a:t>
            </a:r>
          </a:p>
          <a:p>
            <a:r>
              <a:rPr lang="en-US">
                <a:latin typeface="Calibri" charset="0"/>
                <a:ea typeface="ＭＳ Ｐゴシック" charset="0"/>
                <a:cs typeface="ＭＳ Ｐゴシック" charset="0"/>
              </a:rPr>
              <a:t>(b) And secondly, also to the input of this two-to-one multiplexer.</a:t>
            </a:r>
          </a:p>
          <a:p>
            <a:r>
              <a:rPr lang="en-US">
                <a:latin typeface="Calibri" charset="0"/>
                <a:ea typeface="ＭＳ Ｐゴシック" charset="0"/>
                <a:cs typeface="ＭＳ Ｐゴシック" charset="0"/>
              </a:rPr>
              <a:t>The other input of this multiplexer comes from the output of the data memory so we can place the output of the data memory onto the register file</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input bus for the load instruction.</a:t>
            </a:r>
          </a:p>
          <a:p>
            <a:r>
              <a:rPr lang="en-US">
                <a:latin typeface="Calibri" charset="0"/>
                <a:ea typeface="ＭＳ Ｐゴシック" charset="0"/>
                <a:cs typeface="ＭＳ Ｐゴシック" charset="0"/>
              </a:rPr>
              <a:t>For Add, Subtract, and the Or immediate instructions, the output of the ALU will be selected to be placed on the input bus of the register file.</a:t>
            </a:r>
          </a:p>
          <a:p>
            <a:r>
              <a:rPr lang="en-US">
                <a:latin typeface="Calibri" charset="0"/>
                <a:ea typeface="ＭＳ Ｐゴシック" charset="0"/>
                <a:cs typeface="ＭＳ Ｐゴシック" charset="0"/>
              </a:rPr>
              <a:t>In either case, the control signal RegWr should be asserted so the register file will be written at the end of the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60 min. (Y:40)</a:t>
            </a:r>
          </a:p>
        </p:txBody>
      </p:sp>
      <p:sp>
        <p:nvSpPr>
          <p:cNvPr id="60419"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dirty="0">
                <a:latin typeface="Calibri" charset="0"/>
                <a:ea typeface="ＭＳ Ｐゴシック" charset="0"/>
                <a:cs typeface="ＭＳ Ｐゴシック" charset="0"/>
              </a:rPr>
              <a:t>Once again we cannot use the instruction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Rd field for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because load is a I-type instruction and there is no such thing as the Rd field in the I format.</a:t>
            </a:r>
          </a:p>
          <a:p>
            <a:r>
              <a:rPr lang="en-US" dirty="0">
                <a:latin typeface="Calibri" charset="0"/>
                <a:ea typeface="ＭＳ Ｐゴシック" charset="0"/>
                <a:cs typeface="ＭＳ Ｐゴシック" charset="0"/>
              </a:rPr>
              <a:t>So instead of Rd,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is used to specify the destination register through this two to  one multiplexor.</a:t>
            </a:r>
          </a:p>
          <a:p>
            <a:r>
              <a:rPr lang="en-US" dirty="0">
                <a:latin typeface="Calibri" charset="0"/>
                <a:ea typeface="ＭＳ Ｐゴシック" charset="0"/>
                <a:cs typeface="ＭＳ Ｐゴシック" charset="0"/>
              </a:rPr>
              <a:t>The first operand of the ALU comes from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of the register file which contains the value of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(points to the Ra input of the register file).</a:t>
            </a:r>
          </a:p>
          <a:p>
            <a:r>
              <a:rPr lang="en-US" dirty="0">
                <a:latin typeface="Calibri" charset="0"/>
                <a:ea typeface="ＭＳ Ｐゴシック" charset="0"/>
                <a:cs typeface="ＭＳ Ｐゴシック" charset="0"/>
              </a:rPr>
              <a:t>The second operand, on the other hand, comes from the immediate field of the instruction.</a:t>
            </a:r>
          </a:p>
          <a:p>
            <a:r>
              <a:rPr lang="en-US" dirty="0">
                <a:latin typeface="Calibri" charset="0"/>
                <a:ea typeface="ＭＳ Ｐゴシック" charset="0"/>
                <a:cs typeface="ＭＳ Ｐゴシック" charset="0"/>
              </a:rPr>
              <a:t>Instead of using the Zero Extender I used in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for the or immediate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I have to use a more general purpose Extender that can do both Sign Extend and Zero Extend.</a:t>
            </a:r>
          </a:p>
          <a:p>
            <a:r>
              <a:rPr lang="en-US" dirty="0">
                <a:latin typeface="Calibri" charset="0"/>
                <a:ea typeface="ＭＳ Ｐゴシック" charset="0"/>
                <a:cs typeface="ＭＳ Ｐゴシック" charset="0"/>
              </a:rPr>
              <a:t>The ALU then adds these two operands together to form the memory address.</a:t>
            </a:r>
          </a:p>
          <a:p>
            <a:r>
              <a:rPr lang="en-US" dirty="0">
                <a:latin typeface="Calibri" charset="0"/>
                <a:ea typeface="ＭＳ Ｐゴシック" charset="0"/>
                <a:cs typeface="ＭＳ Ｐゴシック" charset="0"/>
              </a:rPr>
              <a:t>Consequently, the output of the ALU has to go to two places:</a:t>
            </a:r>
          </a:p>
          <a:p>
            <a:r>
              <a:rPr lang="en-US" dirty="0">
                <a:latin typeface="Calibri" charset="0"/>
                <a:ea typeface="ＭＳ Ｐゴシック" charset="0"/>
                <a:cs typeface="ＭＳ Ｐゴシック" charset="0"/>
              </a:rPr>
              <a:t>(a) First the address input of the data memory.</a:t>
            </a:r>
          </a:p>
          <a:p>
            <a:r>
              <a:rPr lang="en-US" dirty="0">
                <a:latin typeface="Calibri" charset="0"/>
                <a:ea typeface="ＭＳ Ｐゴシック" charset="0"/>
                <a:cs typeface="ＭＳ Ｐゴシック" charset="0"/>
              </a:rPr>
              <a:t>(b) And secondly, also to the input of this two-to-one multiplexer.</a:t>
            </a:r>
          </a:p>
          <a:p>
            <a:r>
              <a:rPr lang="en-US" dirty="0">
                <a:latin typeface="Calibri" charset="0"/>
                <a:ea typeface="ＭＳ Ｐゴシック" charset="0"/>
                <a:cs typeface="ＭＳ Ｐゴシック" charset="0"/>
              </a:rPr>
              <a:t>The other input of this multiplexer comes from the output of the data memory so we can place the output of the data memory onto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input bus for the load instruction.</a:t>
            </a:r>
          </a:p>
          <a:p>
            <a:r>
              <a:rPr lang="en-US" dirty="0">
                <a:latin typeface="Calibri" charset="0"/>
                <a:ea typeface="ＭＳ Ｐゴシック" charset="0"/>
                <a:cs typeface="ＭＳ Ｐゴシック" charset="0"/>
              </a:rPr>
              <a:t>For Add, Subtract, and the Or immediate instructions, the output of the ALU will be selected to be placed on the input bus of the register file.</a:t>
            </a:r>
          </a:p>
          <a:p>
            <a:r>
              <a:rPr lang="en-US" dirty="0">
                <a:latin typeface="Calibri" charset="0"/>
                <a:ea typeface="ＭＳ Ｐゴシック" charset="0"/>
                <a:cs typeface="ＭＳ Ｐゴシック" charset="0"/>
              </a:rPr>
              <a:t>In either case, the control signal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should be asserted so the register file will be written at the end of the cycle.</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+3 = 60 min. (Y:40)</a:t>
            </a:r>
          </a:p>
        </p:txBody>
      </p:sp>
      <p:sp>
        <p:nvSpPr>
          <p:cNvPr id="62467"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And here is the datapath for the store instruction.</a:t>
            </a:r>
          </a:p>
          <a:p>
            <a:r>
              <a:rPr lang="en-US"/>
              <a:t>The Register File, the ALU, and the Extender are the same as the datapath for the load instruction because the memory address has to be calculated the same exact way:</a:t>
            </a:r>
          </a:p>
          <a:p>
            <a:r>
              <a:rPr lang="en-US"/>
              <a:t>(a) Put the register selected by Rs onto bus A and sign extend the 16 bit immediate field.</a:t>
            </a:r>
          </a:p>
          <a:p>
            <a:r>
              <a:rPr lang="en-US"/>
              <a:t>(b) Then make the ALU (ALUctr) adds these two (busA and output of Extender) together.</a:t>
            </a:r>
          </a:p>
          <a:p>
            <a:r>
              <a:rPr lang="en-US"/>
              <a:t>The new thing we added here is busB extension (DataIn).</a:t>
            </a:r>
          </a:p>
          <a:p>
            <a:r>
              <a:rPr lang="en-US"/>
              <a:t>More specifically, in order to send the register selected by the Rt field (Rb of the register file) to data memory, we need to connect bus B to the data memory’s Data In bus.</a:t>
            </a:r>
          </a:p>
          <a:p>
            <a:r>
              <a:rPr lang="en-US"/>
              <a:t>Finally, the store instruction is the first instruction we encountered that does not do any register write  at the end.</a:t>
            </a:r>
          </a:p>
          <a:p>
            <a:r>
              <a:rPr lang="en-US"/>
              <a:t>Therefore the control unit must make sure RegWr is zero for this instruction.</a:t>
            </a:r>
          </a:p>
          <a:p>
            <a:endParaRPr lang="en-US"/>
          </a:p>
          <a:p>
            <a:r>
              <a:rPr lang="en-US"/>
              <a:t>+2 = 64 min. (Y:44)</a:t>
            </a:r>
          </a:p>
        </p:txBody>
      </p:sp>
      <p:sp>
        <p:nvSpPr>
          <p:cNvPr id="29699" name="Rectangle 3"/>
          <p:cNvSpPr>
            <a:spLocks noGrp="1" noRot="1" noChangeAspect="1" noChangeArrowheads="1" noTextEdit="1"/>
          </p:cNvSpPr>
          <p:nvPr>
            <p:ph type="sldImg"/>
          </p:nvPr>
        </p:nvSpPr>
        <p:spPr>
          <a:xfrm>
            <a:off x="1163638" y="588963"/>
            <a:ext cx="4548187" cy="341312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F665D2D-CC63-FD48-8D80-03AD0E1CBAE6}" type="datetime1">
              <a:rPr lang="en-US"/>
              <a:pPr>
                <a:defRPr/>
              </a:pPr>
              <a:t>3/3/15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da-DK" dirty="0" smtClean="0"/>
              <a:t>Fall 2011</a:t>
            </a:r>
            <a:r>
              <a:rPr lang="en-US" dirty="0" smtClean="0"/>
              <a:t> </a:t>
            </a:r>
            <a:r>
              <a:rPr lang="en-US" dirty="0"/>
              <a:t>-- Lecture </a:t>
            </a:r>
            <a:r>
              <a:rPr lang="en-US" dirty="0" smtClean="0"/>
              <a:t>#29</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9" r:id="rId3"/>
    <p:sldLayoutId id="2147483871" r:id="rId4"/>
  </p:sldLayoutIdLst>
  <p:timing>
    <p:tnLst>
      <p:par>
        <p:cTn xmlns:p14="http://schemas.microsoft.com/office/powerpoint/2010/main" id="1" dur="indefinite" restart="never" nodeType="tmRoot"/>
      </p:par>
    </p:tnLst>
  </p:timing>
  <p:hf hdr="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Single-Cycle CPU</a:t>
            </a:r>
            <a:br>
              <a:rPr lang="en-US" sz="4000" dirty="0" smtClean="0">
                <a:latin typeface="Calibri" charset="0"/>
                <a:ea typeface="ＭＳ Ｐゴシック" charset="0"/>
                <a:cs typeface="ＭＳ Ｐゴシック" charset="0"/>
              </a:rPr>
            </a:br>
            <a:r>
              <a:rPr lang="en-US" sz="4000" i="1" dirty="0" err="1" smtClean="0">
                <a:latin typeface="Calibri" charset="0"/>
                <a:ea typeface="ＭＳ Ｐゴシック" charset="0"/>
                <a:cs typeface="ＭＳ Ｐゴシック" charset="0"/>
              </a:rPr>
              <a:t>Datapath</a:t>
            </a:r>
            <a:r>
              <a:rPr lang="en-US" sz="4000" i="1" dirty="0" smtClean="0">
                <a:latin typeface="Calibri" charset="0"/>
                <a:ea typeface="ＭＳ Ｐゴシック" charset="0"/>
                <a:cs typeface="ＭＳ Ｐゴシック" charset="0"/>
              </a:rPr>
              <a:t> &amp; Control Part 2</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14466417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00100" y="228600"/>
            <a:ext cx="7768167" cy="474663"/>
          </a:xfrm>
          <a:noFill/>
        </p:spPr>
        <p:txBody>
          <a:bodyPr/>
          <a:lstStyle/>
          <a:p>
            <a:r>
              <a:rPr lang="en-US" dirty="0"/>
              <a:t>3e: Store Operations</a:t>
            </a:r>
          </a:p>
        </p:txBody>
      </p:sp>
      <p:sp>
        <p:nvSpPr>
          <p:cNvPr id="11267" name="Rectangle 3"/>
          <p:cNvSpPr>
            <a:spLocks noGrp="1" noChangeArrowheads="1"/>
          </p:cNvSpPr>
          <p:nvPr>
            <p:ph type="body" idx="1"/>
          </p:nvPr>
        </p:nvSpPr>
        <p:spPr>
          <a:xfrm>
            <a:off x="0" y="762000"/>
            <a:ext cx="9144000" cy="692150"/>
          </a:xfrm>
          <a:noFill/>
        </p:spPr>
        <p:txBody>
          <a:bodyPr/>
          <a:lstStyle/>
          <a:p>
            <a:r>
              <a:rPr lang="en-US" sz="2800" dirty="0" err="1"/>
              <a:t>Mem</a:t>
            </a:r>
            <a:r>
              <a:rPr lang="en-US" sz="2800" dirty="0"/>
              <a:t>[ R[</a:t>
            </a:r>
            <a:r>
              <a:rPr lang="en-US" sz="2800" dirty="0" err="1"/>
              <a:t>rs</a:t>
            </a:r>
            <a:r>
              <a:rPr lang="en-US" sz="2800" dirty="0"/>
              <a:t>] + </a:t>
            </a:r>
            <a:r>
              <a:rPr lang="en-US" sz="2800" dirty="0" err="1"/>
              <a:t>SignExt</a:t>
            </a:r>
            <a:r>
              <a:rPr lang="en-US" sz="2800" dirty="0"/>
              <a:t>[imm16] ] = R[</a:t>
            </a:r>
            <a:r>
              <a:rPr lang="en-US" sz="2800" dirty="0" err="1"/>
              <a:t>rt</a:t>
            </a:r>
            <a:r>
              <a:rPr lang="en-US" sz="2800" dirty="0"/>
              <a:t>]	</a:t>
            </a:r>
            <a:br>
              <a:rPr lang="en-US" sz="2800" dirty="0"/>
            </a:br>
            <a:r>
              <a:rPr lang="en-US" sz="2800" dirty="0"/>
              <a:t>Ex.: </a:t>
            </a:r>
            <a:r>
              <a:rPr lang="en-US" sz="2800" dirty="0" err="1">
                <a:latin typeface="Courier"/>
              </a:rPr>
              <a:t>sw</a:t>
            </a:r>
            <a:r>
              <a:rPr lang="en-US" sz="2800" dirty="0">
                <a:latin typeface="Courier"/>
              </a:rPr>
              <a:t> </a:t>
            </a:r>
            <a:r>
              <a:rPr lang="en-US" sz="2800" dirty="0" err="1">
                <a:latin typeface="Courier"/>
              </a:rPr>
              <a:t>rt</a:t>
            </a:r>
            <a:r>
              <a:rPr lang="en-US" sz="2800" dirty="0">
                <a:latin typeface="Courier"/>
              </a:rPr>
              <a:t>, </a:t>
            </a:r>
            <a:r>
              <a:rPr lang="en-US" sz="2800" dirty="0" err="1">
                <a:latin typeface="Courier"/>
              </a:rPr>
              <a:t>rs</a:t>
            </a:r>
            <a:r>
              <a:rPr lang="en-US" sz="2800" dirty="0">
                <a:latin typeface="Courier"/>
              </a:rPr>
              <a:t>, imm16</a:t>
            </a:r>
            <a:endParaRPr lang="en-US" dirty="0"/>
          </a:p>
        </p:txBody>
      </p:sp>
      <p:grpSp>
        <p:nvGrpSpPr>
          <p:cNvPr id="11268" name="Group 4"/>
          <p:cNvGrpSpPr>
            <a:grpSpLocks/>
          </p:cNvGrpSpPr>
          <p:nvPr/>
        </p:nvGrpSpPr>
        <p:grpSpPr bwMode="auto">
          <a:xfrm>
            <a:off x="1608138" y="1495425"/>
            <a:ext cx="5975350" cy="1003300"/>
            <a:chOff x="1043" y="794"/>
            <a:chExt cx="3764" cy="632"/>
          </a:xfrm>
        </p:grpSpPr>
        <p:sp>
          <p:nvSpPr>
            <p:cNvPr id="11363"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1364" name="Group 6"/>
            <p:cNvGrpSpPr>
              <a:grpSpLocks/>
            </p:cNvGrpSpPr>
            <p:nvPr/>
          </p:nvGrpSpPr>
          <p:grpSpPr bwMode="auto">
            <a:xfrm>
              <a:off x="1104" y="986"/>
              <a:ext cx="624" cy="248"/>
              <a:chOff x="1104" y="986"/>
              <a:chExt cx="624" cy="248"/>
            </a:xfrm>
          </p:grpSpPr>
          <p:sp>
            <p:nvSpPr>
              <p:cNvPr id="11382"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83"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1365" name="Group 9"/>
            <p:cNvGrpSpPr>
              <a:grpSpLocks/>
            </p:cNvGrpSpPr>
            <p:nvPr/>
          </p:nvGrpSpPr>
          <p:grpSpPr bwMode="auto">
            <a:xfrm>
              <a:off x="1736" y="986"/>
              <a:ext cx="580" cy="248"/>
              <a:chOff x="1736" y="986"/>
              <a:chExt cx="580" cy="248"/>
            </a:xfrm>
          </p:grpSpPr>
          <p:sp>
            <p:nvSpPr>
              <p:cNvPr id="11380"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81"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1366" name="Group 12"/>
            <p:cNvGrpSpPr>
              <a:grpSpLocks/>
            </p:cNvGrpSpPr>
            <p:nvPr/>
          </p:nvGrpSpPr>
          <p:grpSpPr bwMode="auto">
            <a:xfrm>
              <a:off x="2324" y="986"/>
              <a:ext cx="579" cy="248"/>
              <a:chOff x="2324" y="986"/>
              <a:chExt cx="579" cy="248"/>
            </a:xfrm>
          </p:grpSpPr>
          <p:sp>
            <p:nvSpPr>
              <p:cNvPr id="11378"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79"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1367"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68"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1369"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1370"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1371"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1372"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1373"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1374"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1375"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1376"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1377"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1269" name="Rectangle 26"/>
          <p:cNvSpPr>
            <a:spLocks noChangeArrowheads="1"/>
          </p:cNvSpPr>
          <p:nvPr/>
        </p:nvSpPr>
        <p:spPr bwMode="auto">
          <a:xfrm>
            <a:off x="6324600"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0" name="Rectangle 27"/>
          <p:cNvSpPr>
            <a:spLocks noChangeArrowheads="1"/>
          </p:cNvSpPr>
          <p:nvPr/>
        </p:nvSpPr>
        <p:spPr bwMode="auto">
          <a:xfrm>
            <a:off x="5437188" y="25019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1271" name="Rectangle 28"/>
          <p:cNvSpPr>
            <a:spLocks noChangeArrowheads="1"/>
          </p:cNvSpPr>
          <p:nvPr/>
        </p:nvSpPr>
        <p:spPr bwMode="auto">
          <a:xfrm>
            <a:off x="2438400" y="48768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1272" name="Rectangle 29"/>
          <p:cNvSpPr>
            <a:spLocks noChangeArrowheads="1"/>
          </p:cNvSpPr>
          <p:nvPr/>
        </p:nvSpPr>
        <p:spPr bwMode="auto">
          <a:xfrm>
            <a:off x="1893888" y="39719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1273" name="Rectangle 30"/>
          <p:cNvSpPr>
            <a:spLocks noChangeArrowheads="1"/>
          </p:cNvSpPr>
          <p:nvPr/>
        </p:nvSpPr>
        <p:spPr bwMode="auto">
          <a:xfrm>
            <a:off x="2016125" y="32766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1274" name="Line 31"/>
          <p:cNvSpPr>
            <a:spLocks noChangeShapeType="1"/>
          </p:cNvSpPr>
          <p:nvPr/>
        </p:nvSpPr>
        <p:spPr bwMode="auto">
          <a:xfrm flipH="1">
            <a:off x="2203450" y="42910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75" name="Rectangle 32"/>
          <p:cNvSpPr>
            <a:spLocks noChangeArrowheads="1"/>
          </p:cNvSpPr>
          <p:nvPr/>
        </p:nvSpPr>
        <p:spPr bwMode="auto">
          <a:xfrm>
            <a:off x="2055813" y="4391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6" name="Line 33"/>
          <p:cNvSpPr>
            <a:spLocks noChangeShapeType="1"/>
          </p:cNvSpPr>
          <p:nvPr/>
        </p:nvSpPr>
        <p:spPr bwMode="auto">
          <a:xfrm flipH="1">
            <a:off x="5029200" y="41148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77" name="Rectangle 34"/>
          <p:cNvSpPr>
            <a:spLocks noChangeArrowheads="1"/>
          </p:cNvSpPr>
          <p:nvPr/>
        </p:nvSpPr>
        <p:spPr bwMode="auto">
          <a:xfrm>
            <a:off x="4876800" y="38100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8" name="Rectangle 35"/>
          <p:cNvSpPr>
            <a:spLocks noChangeArrowheads="1"/>
          </p:cNvSpPr>
          <p:nvPr/>
        </p:nvSpPr>
        <p:spPr bwMode="auto">
          <a:xfrm>
            <a:off x="4083050" y="38100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1279" name="Line 36"/>
          <p:cNvSpPr>
            <a:spLocks noChangeShapeType="1"/>
          </p:cNvSpPr>
          <p:nvPr/>
        </p:nvSpPr>
        <p:spPr bwMode="auto">
          <a:xfrm flipV="1">
            <a:off x="4343400"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0" name="Rectangle 37"/>
          <p:cNvSpPr>
            <a:spLocks noChangeArrowheads="1"/>
          </p:cNvSpPr>
          <p:nvPr/>
        </p:nvSpPr>
        <p:spPr bwMode="auto">
          <a:xfrm>
            <a:off x="4187825" y="4772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81" name="Rectangle 38"/>
          <p:cNvSpPr>
            <a:spLocks noChangeArrowheads="1"/>
          </p:cNvSpPr>
          <p:nvPr/>
        </p:nvSpPr>
        <p:spPr bwMode="auto">
          <a:xfrm>
            <a:off x="4114800" y="43434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1282" name="Line 39"/>
          <p:cNvSpPr>
            <a:spLocks noChangeShapeType="1"/>
          </p:cNvSpPr>
          <p:nvPr/>
        </p:nvSpPr>
        <p:spPr bwMode="auto">
          <a:xfrm flipV="1">
            <a:off x="37338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3" name="Line 40"/>
          <p:cNvSpPr>
            <a:spLocks noChangeShapeType="1"/>
          </p:cNvSpPr>
          <p:nvPr/>
        </p:nvSpPr>
        <p:spPr bwMode="auto">
          <a:xfrm flipV="1">
            <a:off x="2984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4" name="Rectangle 41"/>
          <p:cNvSpPr>
            <a:spLocks noChangeArrowheads="1"/>
          </p:cNvSpPr>
          <p:nvPr/>
        </p:nvSpPr>
        <p:spPr bwMode="auto">
          <a:xfrm>
            <a:off x="2841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285" name="Line 42"/>
          <p:cNvSpPr>
            <a:spLocks noChangeShapeType="1"/>
          </p:cNvSpPr>
          <p:nvPr/>
        </p:nvSpPr>
        <p:spPr bwMode="auto">
          <a:xfrm flipV="1">
            <a:off x="3365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6" name="Rectangle 43"/>
          <p:cNvSpPr>
            <a:spLocks noChangeArrowheads="1"/>
          </p:cNvSpPr>
          <p:nvPr/>
        </p:nvSpPr>
        <p:spPr bwMode="auto">
          <a:xfrm>
            <a:off x="3200400"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287" name="Rectangle 44"/>
          <p:cNvSpPr>
            <a:spLocks noChangeArrowheads="1"/>
          </p:cNvSpPr>
          <p:nvPr/>
        </p:nvSpPr>
        <p:spPr bwMode="auto">
          <a:xfrm>
            <a:off x="2779713" y="38814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1288" name="Rectangle 45"/>
          <p:cNvSpPr>
            <a:spLocks noChangeArrowheads="1"/>
          </p:cNvSpPr>
          <p:nvPr/>
        </p:nvSpPr>
        <p:spPr bwMode="auto">
          <a:xfrm>
            <a:off x="3236913" y="38814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1289" name="Rectangle 46"/>
          <p:cNvSpPr>
            <a:spLocks noChangeArrowheads="1"/>
          </p:cNvSpPr>
          <p:nvPr/>
        </p:nvSpPr>
        <p:spPr bwMode="auto">
          <a:xfrm>
            <a:off x="3617913" y="38814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1290" name="Rectangle 47"/>
          <p:cNvSpPr>
            <a:spLocks noChangeArrowheads="1"/>
          </p:cNvSpPr>
          <p:nvPr/>
        </p:nvSpPr>
        <p:spPr bwMode="auto">
          <a:xfrm>
            <a:off x="2779713" y="42672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1291" name="Rectangle 48"/>
          <p:cNvSpPr>
            <a:spLocks noChangeArrowheads="1"/>
          </p:cNvSpPr>
          <p:nvPr/>
        </p:nvSpPr>
        <p:spPr bwMode="auto">
          <a:xfrm>
            <a:off x="3200400" y="32766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1292" name="Rectangle 49"/>
          <p:cNvSpPr>
            <a:spLocks noChangeArrowheads="1"/>
          </p:cNvSpPr>
          <p:nvPr/>
        </p:nvSpPr>
        <p:spPr bwMode="auto">
          <a:xfrm>
            <a:off x="3032125" y="2514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1293" name="Rectangle 50"/>
          <p:cNvSpPr>
            <a:spLocks noChangeArrowheads="1"/>
          </p:cNvSpPr>
          <p:nvPr/>
        </p:nvSpPr>
        <p:spPr bwMode="auto">
          <a:xfrm>
            <a:off x="3581400" y="3276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1294" name="Rectangle 51"/>
          <p:cNvSpPr>
            <a:spLocks noChangeArrowheads="1"/>
          </p:cNvSpPr>
          <p:nvPr/>
        </p:nvSpPr>
        <p:spPr bwMode="auto">
          <a:xfrm>
            <a:off x="2600325" y="2514600"/>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1295" name="Rectangle 52"/>
          <p:cNvSpPr>
            <a:spLocks noChangeArrowheads="1"/>
          </p:cNvSpPr>
          <p:nvPr/>
        </p:nvSpPr>
        <p:spPr bwMode="auto">
          <a:xfrm>
            <a:off x="1676400" y="2514600"/>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11296" name="Rectangle 53"/>
          <p:cNvSpPr>
            <a:spLocks noChangeArrowheads="1"/>
          </p:cNvSpPr>
          <p:nvPr/>
        </p:nvSpPr>
        <p:spPr bwMode="auto">
          <a:xfrm>
            <a:off x="3911600" y="5054600"/>
            <a:ext cx="355600" cy="104140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1297" name="Rectangle 54"/>
          <p:cNvSpPr>
            <a:spLocks noChangeArrowheads="1"/>
          </p:cNvSpPr>
          <p:nvPr/>
        </p:nvSpPr>
        <p:spPr bwMode="auto">
          <a:xfrm rot="5400000">
            <a:off x="3564731" y="5388769"/>
            <a:ext cx="1082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sp>
        <p:nvSpPr>
          <p:cNvPr id="11298" name="Rectangle 55"/>
          <p:cNvSpPr>
            <a:spLocks noChangeArrowheads="1"/>
          </p:cNvSpPr>
          <p:nvPr/>
        </p:nvSpPr>
        <p:spPr bwMode="auto">
          <a:xfrm>
            <a:off x="4419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99" name="Line 56"/>
          <p:cNvSpPr>
            <a:spLocks noChangeShapeType="1"/>
          </p:cNvSpPr>
          <p:nvPr/>
        </p:nvSpPr>
        <p:spPr bwMode="auto">
          <a:xfrm flipH="1">
            <a:off x="4572000" y="5508625"/>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00" name="Line 57"/>
          <p:cNvSpPr>
            <a:spLocks noChangeShapeType="1"/>
          </p:cNvSpPr>
          <p:nvPr/>
        </p:nvSpPr>
        <p:spPr bwMode="auto">
          <a:xfrm flipH="1">
            <a:off x="3492500" y="55102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01" name="Rectangle 58"/>
          <p:cNvSpPr>
            <a:spLocks noChangeArrowheads="1"/>
          </p:cNvSpPr>
          <p:nvPr/>
        </p:nvSpPr>
        <p:spPr bwMode="auto">
          <a:xfrm>
            <a:off x="3276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1302" name="Rectangle 59"/>
          <p:cNvSpPr>
            <a:spLocks noChangeArrowheads="1"/>
          </p:cNvSpPr>
          <p:nvPr/>
        </p:nvSpPr>
        <p:spPr bwMode="auto">
          <a:xfrm>
            <a:off x="2362200" y="53340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1303" name="Rectangle 60"/>
          <p:cNvSpPr>
            <a:spLocks noChangeArrowheads="1"/>
          </p:cNvSpPr>
          <p:nvPr/>
        </p:nvSpPr>
        <p:spPr bwMode="auto">
          <a:xfrm>
            <a:off x="4648200" y="5943600"/>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1304" name="Rectangle 61"/>
          <p:cNvSpPr>
            <a:spLocks noChangeArrowheads="1"/>
          </p:cNvSpPr>
          <p:nvPr/>
        </p:nvSpPr>
        <p:spPr bwMode="auto">
          <a:xfrm>
            <a:off x="2971800" y="6019800"/>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1305" name="Line 62"/>
          <p:cNvSpPr>
            <a:spLocks noChangeShapeType="1"/>
          </p:cNvSpPr>
          <p:nvPr/>
        </p:nvSpPr>
        <p:spPr bwMode="auto">
          <a:xfrm flipV="1">
            <a:off x="8001000" y="2895600"/>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1306" name="Rectangle 63"/>
          <p:cNvSpPr>
            <a:spLocks noChangeArrowheads="1"/>
          </p:cNvSpPr>
          <p:nvPr/>
        </p:nvSpPr>
        <p:spPr bwMode="auto">
          <a:xfrm>
            <a:off x="7086600" y="2438400"/>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1307" name="Rectangle 64"/>
          <p:cNvSpPr>
            <a:spLocks noChangeArrowheads="1"/>
          </p:cNvSpPr>
          <p:nvPr/>
        </p:nvSpPr>
        <p:spPr bwMode="auto">
          <a:xfrm>
            <a:off x="5681663" y="5867400"/>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1308" name="Rectangle 65"/>
          <p:cNvSpPr>
            <a:spLocks noChangeArrowheads="1"/>
          </p:cNvSpPr>
          <p:nvPr/>
        </p:nvSpPr>
        <p:spPr bwMode="auto">
          <a:xfrm>
            <a:off x="5410200" y="5334000"/>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1309" name="Line 66"/>
          <p:cNvSpPr>
            <a:spLocks noChangeShapeType="1"/>
          </p:cNvSpPr>
          <p:nvPr/>
        </p:nvSpPr>
        <p:spPr bwMode="auto">
          <a:xfrm flipH="1">
            <a:off x="5989638" y="5253038"/>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10" name="Rectangle 67"/>
          <p:cNvSpPr>
            <a:spLocks noChangeArrowheads="1"/>
          </p:cNvSpPr>
          <p:nvPr/>
        </p:nvSpPr>
        <p:spPr bwMode="auto">
          <a:xfrm>
            <a:off x="6019800" y="50292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311" name="Line 68"/>
          <p:cNvSpPr>
            <a:spLocks noChangeShapeType="1"/>
          </p:cNvSpPr>
          <p:nvPr/>
        </p:nvSpPr>
        <p:spPr bwMode="auto">
          <a:xfrm flipV="1">
            <a:off x="6692900" y="3276600"/>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1312" name="Rectangle 69"/>
          <p:cNvSpPr>
            <a:spLocks noChangeArrowheads="1"/>
          </p:cNvSpPr>
          <p:nvPr/>
        </p:nvSpPr>
        <p:spPr bwMode="auto">
          <a:xfrm>
            <a:off x="6248400" y="2819400"/>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grpSp>
        <p:nvGrpSpPr>
          <p:cNvPr id="11313" name="Group 70"/>
          <p:cNvGrpSpPr>
            <a:grpSpLocks/>
          </p:cNvGrpSpPr>
          <p:nvPr/>
        </p:nvGrpSpPr>
        <p:grpSpPr bwMode="auto">
          <a:xfrm>
            <a:off x="2590800" y="2943225"/>
            <a:ext cx="838200" cy="333375"/>
            <a:chOff x="2640" y="1422"/>
            <a:chExt cx="528" cy="210"/>
          </a:xfrm>
        </p:grpSpPr>
        <p:sp>
          <p:nvSpPr>
            <p:cNvPr id="11360" name="Rectangle 7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61" name="Rectangle 7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62"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1314" name="Rectangle 74"/>
          <p:cNvSpPr>
            <a:spLocks noChangeArrowheads="1"/>
          </p:cNvSpPr>
          <p:nvPr/>
        </p:nvSpPr>
        <p:spPr bwMode="auto">
          <a:xfrm>
            <a:off x="2590800" y="38862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grpSp>
        <p:nvGrpSpPr>
          <p:cNvPr id="11315" name="Group 75"/>
          <p:cNvGrpSpPr>
            <a:grpSpLocks/>
          </p:cNvGrpSpPr>
          <p:nvPr/>
        </p:nvGrpSpPr>
        <p:grpSpPr bwMode="auto">
          <a:xfrm>
            <a:off x="4899025" y="4495800"/>
            <a:ext cx="358775" cy="1219200"/>
            <a:chOff x="3518" y="2640"/>
            <a:chExt cx="226" cy="768"/>
          </a:xfrm>
        </p:grpSpPr>
        <p:sp>
          <p:nvSpPr>
            <p:cNvPr id="11357" name="Rectangle 7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58" name="Rectangle 7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59"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1316" name="Group 79"/>
          <p:cNvGrpSpPr>
            <a:grpSpLocks/>
          </p:cNvGrpSpPr>
          <p:nvPr/>
        </p:nvGrpSpPr>
        <p:grpSpPr bwMode="auto">
          <a:xfrm>
            <a:off x="5762625" y="3886200"/>
            <a:ext cx="485775" cy="1143000"/>
            <a:chOff x="4009" y="2304"/>
            <a:chExt cx="306" cy="720"/>
          </a:xfrm>
        </p:grpSpPr>
        <p:sp>
          <p:nvSpPr>
            <p:cNvPr id="11354" name="Rectangle 80"/>
            <p:cNvSpPr>
              <a:spLocks noChangeArrowheads="1"/>
            </p:cNvSpPr>
            <p:nvPr/>
          </p:nvSpPr>
          <p:spPr bwMode="auto">
            <a:xfrm>
              <a:off x="4009" y="2322"/>
              <a:ext cx="114" cy="210"/>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1355" name="Rectangle 8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1356" name="Freeform 8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1317" name="Rectangle 83"/>
          <p:cNvSpPr>
            <a:spLocks noChangeArrowheads="1"/>
          </p:cNvSpPr>
          <p:nvPr/>
        </p:nvSpPr>
        <p:spPr bwMode="auto">
          <a:xfrm>
            <a:off x="7794625" y="43910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18" name="Rectangle 84"/>
          <p:cNvSpPr>
            <a:spLocks noChangeArrowheads="1"/>
          </p:cNvSpPr>
          <p:nvPr/>
        </p:nvSpPr>
        <p:spPr bwMode="auto">
          <a:xfrm>
            <a:off x="7794625" y="53816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19" name="Freeform 85"/>
          <p:cNvSpPr>
            <a:spLocks/>
          </p:cNvSpPr>
          <p:nvPr/>
        </p:nvSpPr>
        <p:spPr bwMode="auto">
          <a:xfrm>
            <a:off x="7848600" y="4267200"/>
            <a:ext cx="304800" cy="1600200"/>
          </a:xfrm>
          <a:custGeom>
            <a:avLst/>
            <a:gdLst>
              <a:gd name="T0" fmla="*/ 0 w 192"/>
              <a:gd name="T1" fmla="*/ 0 h 1008"/>
              <a:gd name="T2" fmla="*/ 0 w 192"/>
              <a:gd name="T3" fmla="*/ 1600200 h 1008"/>
              <a:gd name="T4" fmla="*/ 304800 w 192"/>
              <a:gd name="T5" fmla="*/ 1371600 h 1008"/>
              <a:gd name="T6" fmla="*/ 304800 w 192"/>
              <a:gd name="T7" fmla="*/ 2286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1320" name="Rectangle 86"/>
          <p:cNvSpPr>
            <a:spLocks noChangeArrowheads="1"/>
          </p:cNvSpPr>
          <p:nvPr/>
        </p:nvSpPr>
        <p:spPr bwMode="auto">
          <a:xfrm>
            <a:off x="6391275" y="5129213"/>
            <a:ext cx="1127125" cy="1128712"/>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11321" name="Rectangle 87"/>
          <p:cNvSpPr>
            <a:spLocks noChangeArrowheads="1"/>
          </p:cNvSpPr>
          <p:nvPr/>
        </p:nvSpPr>
        <p:spPr bwMode="auto">
          <a:xfrm>
            <a:off x="6372225" y="5076825"/>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1322" name="Rectangle 88"/>
          <p:cNvSpPr>
            <a:spLocks noChangeArrowheads="1"/>
          </p:cNvSpPr>
          <p:nvPr/>
        </p:nvSpPr>
        <p:spPr bwMode="auto">
          <a:xfrm>
            <a:off x="6983413" y="5076825"/>
            <a:ext cx="49688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1323" name="Rectangle 89"/>
          <p:cNvSpPr>
            <a:spLocks noChangeArrowheads="1"/>
          </p:cNvSpPr>
          <p:nvPr/>
        </p:nvSpPr>
        <p:spPr bwMode="auto">
          <a:xfrm>
            <a:off x="6400800" y="5484813"/>
            <a:ext cx="1111250" cy="57785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1324" name="Line 90"/>
          <p:cNvSpPr>
            <a:spLocks noChangeShapeType="1"/>
          </p:cNvSpPr>
          <p:nvPr/>
        </p:nvSpPr>
        <p:spPr bwMode="auto">
          <a:xfrm>
            <a:off x="6400800" y="60198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5" name="Line 91"/>
          <p:cNvSpPr>
            <a:spLocks noChangeShapeType="1"/>
          </p:cNvSpPr>
          <p:nvPr/>
        </p:nvSpPr>
        <p:spPr bwMode="auto">
          <a:xfrm flipH="1">
            <a:off x="6400800" y="60960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6" name="Line 92"/>
          <p:cNvSpPr>
            <a:spLocks noChangeShapeType="1"/>
          </p:cNvSpPr>
          <p:nvPr/>
        </p:nvSpPr>
        <p:spPr bwMode="auto">
          <a:xfrm>
            <a:off x="2819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7" name="Line 93"/>
          <p:cNvSpPr>
            <a:spLocks noChangeShapeType="1"/>
          </p:cNvSpPr>
          <p:nvPr/>
        </p:nvSpPr>
        <p:spPr bwMode="auto">
          <a:xfrm>
            <a:off x="3200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8" name="Freeform 94"/>
          <p:cNvSpPr>
            <a:spLocks/>
          </p:cNvSpPr>
          <p:nvPr/>
        </p:nvSpPr>
        <p:spPr bwMode="auto">
          <a:xfrm>
            <a:off x="2286000" y="2895600"/>
            <a:ext cx="304800" cy="228600"/>
          </a:xfrm>
          <a:custGeom>
            <a:avLst/>
            <a:gdLst>
              <a:gd name="T0" fmla="*/ 0 w 192"/>
              <a:gd name="T1" fmla="*/ 0 h 336"/>
              <a:gd name="T2" fmla="*/ 0 w 192"/>
              <a:gd name="T3" fmla="*/ 228600 h 336"/>
              <a:gd name="T4" fmla="*/ 304800 w 192"/>
              <a:gd name="T5" fmla="*/ 2286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29" name="Line 95"/>
          <p:cNvSpPr>
            <a:spLocks noChangeShapeType="1"/>
          </p:cNvSpPr>
          <p:nvPr/>
        </p:nvSpPr>
        <p:spPr bwMode="auto">
          <a:xfrm>
            <a:off x="2743200" y="3657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0" name="Line 96"/>
          <p:cNvSpPr>
            <a:spLocks noChangeShapeType="1"/>
          </p:cNvSpPr>
          <p:nvPr/>
        </p:nvSpPr>
        <p:spPr bwMode="auto">
          <a:xfrm>
            <a:off x="3048000" y="3276600"/>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1" name="Line 97"/>
          <p:cNvSpPr>
            <a:spLocks noChangeShapeType="1"/>
          </p:cNvSpPr>
          <p:nvPr/>
        </p:nvSpPr>
        <p:spPr bwMode="auto">
          <a:xfrm>
            <a:off x="3429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2" name="Line 98"/>
          <p:cNvSpPr>
            <a:spLocks noChangeShapeType="1"/>
          </p:cNvSpPr>
          <p:nvPr/>
        </p:nvSpPr>
        <p:spPr bwMode="auto">
          <a:xfrm>
            <a:off x="3810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3" name="Rectangle 99"/>
          <p:cNvSpPr>
            <a:spLocks noChangeArrowheads="1"/>
          </p:cNvSpPr>
          <p:nvPr/>
        </p:nvSpPr>
        <p:spPr bwMode="auto">
          <a:xfrm>
            <a:off x="3603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334" name="Line 100"/>
          <p:cNvSpPr>
            <a:spLocks noChangeShapeType="1"/>
          </p:cNvSpPr>
          <p:nvPr/>
        </p:nvSpPr>
        <p:spPr bwMode="auto">
          <a:xfrm>
            <a:off x="4038600" y="4191000"/>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5" name="Line 101"/>
          <p:cNvSpPr>
            <a:spLocks noChangeShapeType="1"/>
          </p:cNvSpPr>
          <p:nvPr/>
        </p:nvSpPr>
        <p:spPr bwMode="auto">
          <a:xfrm>
            <a:off x="6096000" y="28575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6" name="Line 102"/>
          <p:cNvSpPr>
            <a:spLocks noChangeShapeType="1"/>
          </p:cNvSpPr>
          <p:nvPr/>
        </p:nvSpPr>
        <p:spPr bwMode="auto">
          <a:xfrm>
            <a:off x="4038600" y="4724400"/>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7" name="Line 103"/>
          <p:cNvSpPr>
            <a:spLocks noChangeShapeType="1"/>
          </p:cNvSpPr>
          <p:nvPr/>
        </p:nvSpPr>
        <p:spPr bwMode="auto">
          <a:xfrm>
            <a:off x="5257800" y="48768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8" name="Line 104"/>
          <p:cNvSpPr>
            <a:spLocks noChangeShapeType="1"/>
          </p:cNvSpPr>
          <p:nvPr/>
        </p:nvSpPr>
        <p:spPr bwMode="auto">
          <a:xfrm>
            <a:off x="42672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9" name="Line 105"/>
          <p:cNvSpPr>
            <a:spLocks noChangeShapeType="1"/>
          </p:cNvSpPr>
          <p:nvPr/>
        </p:nvSpPr>
        <p:spPr bwMode="auto">
          <a:xfrm>
            <a:off x="32004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0" name="Line 106"/>
          <p:cNvSpPr>
            <a:spLocks noChangeShapeType="1"/>
          </p:cNvSpPr>
          <p:nvPr/>
        </p:nvSpPr>
        <p:spPr bwMode="auto">
          <a:xfrm flipH="1">
            <a:off x="28194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1" name="Line 107"/>
          <p:cNvSpPr>
            <a:spLocks noChangeShapeType="1"/>
          </p:cNvSpPr>
          <p:nvPr/>
        </p:nvSpPr>
        <p:spPr bwMode="auto">
          <a:xfrm>
            <a:off x="28956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2" name="Line 108"/>
          <p:cNvSpPr>
            <a:spLocks noChangeShapeType="1"/>
          </p:cNvSpPr>
          <p:nvPr/>
        </p:nvSpPr>
        <p:spPr bwMode="auto">
          <a:xfrm>
            <a:off x="2895600" y="48768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3" name="Line 109"/>
          <p:cNvSpPr>
            <a:spLocks noChangeShapeType="1"/>
          </p:cNvSpPr>
          <p:nvPr/>
        </p:nvSpPr>
        <p:spPr bwMode="auto">
          <a:xfrm flipV="1">
            <a:off x="4114800" y="6096000"/>
            <a:ext cx="0" cy="228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4" name="Line 110"/>
          <p:cNvSpPr>
            <a:spLocks noChangeShapeType="1"/>
          </p:cNvSpPr>
          <p:nvPr/>
        </p:nvSpPr>
        <p:spPr bwMode="auto">
          <a:xfrm flipV="1">
            <a:off x="5105400" y="5638800"/>
            <a:ext cx="0" cy="3048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5" name="Line 111"/>
          <p:cNvSpPr>
            <a:spLocks noChangeShapeType="1"/>
          </p:cNvSpPr>
          <p:nvPr/>
        </p:nvSpPr>
        <p:spPr bwMode="auto">
          <a:xfrm flipH="1">
            <a:off x="6172200" y="60960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6" name="Line 112"/>
          <p:cNvSpPr>
            <a:spLocks noChangeShapeType="1"/>
          </p:cNvSpPr>
          <p:nvPr/>
        </p:nvSpPr>
        <p:spPr bwMode="auto">
          <a:xfrm>
            <a:off x="6248400" y="4495800"/>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7" name="Line 113"/>
          <p:cNvSpPr>
            <a:spLocks noChangeShapeType="1"/>
          </p:cNvSpPr>
          <p:nvPr/>
        </p:nvSpPr>
        <p:spPr bwMode="auto">
          <a:xfrm>
            <a:off x="7239000" y="4495800"/>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8" name="Line 114"/>
          <p:cNvSpPr>
            <a:spLocks noChangeShapeType="1"/>
          </p:cNvSpPr>
          <p:nvPr/>
        </p:nvSpPr>
        <p:spPr bwMode="auto">
          <a:xfrm flipH="1">
            <a:off x="6477000" y="44196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49" name="Freeform 115"/>
          <p:cNvSpPr>
            <a:spLocks/>
          </p:cNvSpPr>
          <p:nvPr/>
        </p:nvSpPr>
        <p:spPr bwMode="auto">
          <a:xfrm>
            <a:off x="2057400" y="4343400"/>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0" name="Line 116"/>
          <p:cNvSpPr>
            <a:spLocks noChangeShapeType="1"/>
          </p:cNvSpPr>
          <p:nvPr/>
        </p:nvSpPr>
        <p:spPr bwMode="auto">
          <a:xfrm>
            <a:off x="5867400" y="53340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1" name="Line 117"/>
          <p:cNvSpPr>
            <a:spLocks noChangeShapeType="1"/>
          </p:cNvSpPr>
          <p:nvPr/>
        </p:nvSpPr>
        <p:spPr bwMode="auto">
          <a:xfrm>
            <a:off x="7543800" y="56388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2" name="Line 118"/>
          <p:cNvSpPr>
            <a:spLocks noChangeShapeType="1"/>
          </p:cNvSpPr>
          <p:nvPr/>
        </p:nvSpPr>
        <p:spPr bwMode="auto">
          <a:xfrm flipH="1">
            <a:off x="3810000" y="6324600"/>
            <a:ext cx="3048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53" name="Freeform 119"/>
          <p:cNvSpPr>
            <a:spLocks/>
          </p:cNvSpPr>
          <p:nvPr/>
        </p:nvSpPr>
        <p:spPr bwMode="auto">
          <a:xfrm>
            <a:off x="4648200" y="4721225"/>
            <a:ext cx="1219200" cy="609600"/>
          </a:xfrm>
          <a:custGeom>
            <a:avLst/>
            <a:gdLst>
              <a:gd name="T0" fmla="*/ 1219200 w 768"/>
              <a:gd name="T1" fmla="*/ 609600 h 384"/>
              <a:gd name="T2" fmla="*/ 0 w 768"/>
              <a:gd name="T3" fmla="*/ 609600 h 384"/>
              <a:gd name="T4" fmla="*/ 0 w 768"/>
              <a:gd name="T5" fmla="*/ 0 h 384"/>
              <a:gd name="T6" fmla="*/ 0 60000 65536"/>
              <a:gd name="T7" fmla="*/ 0 60000 65536"/>
              <a:gd name="T8" fmla="*/ 0 60000 65536"/>
              <a:gd name="T9" fmla="*/ 0 w 768"/>
              <a:gd name="T10" fmla="*/ 0 h 384"/>
              <a:gd name="T11" fmla="*/ 768 w 768"/>
              <a:gd name="T12" fmla="*/ 384 h 384"/>
            </a:gdLst>
            <a:ahLst/>
            <a:cxnLst>
              <a:cxn ang="T6">
                <a:pos x="T0" y="T1"/>
              </a:cxn>
              <a:cxn ang="T7">
                <a:pos x="T2" y="T3"/>
              </a:cxn>
              <a:cxn ang="T8">
                <a:pos x="T4" y="T5"/>
              </a:cxn>
            </a:cxnLst>
            <a:rect l="T9" t="T10" r="T11" b="T12"/>
            <a:pathLst>
              <a:path w="768" h="384">
                <a:moveTo>
                  <a:pt x="768" y="384"/>
                </a:moveTo>
                <a:lnTo>
                  <a:pt x="0" y="384"/>
                </a:lnTo>
                <a:lnTo>
                  <a:pt x="0" y="0"/>
                </a:lnTo>
              </a:path>
            </a:pathLst>
          </a:custGeom>
          <a:noFill/>
          <a:ln w="28575">
            <a:solidFill>
              <a:schemeClr val="accent2"/>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64437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00100" y="228600"/>
            <a:ext cx="7683500" cy="474663"/>
          </a:xfrm>
          <a:noFill/>
        </p:spPr>
        <p:txBody>
          <a:bodyPr/>
          <a:lstStyle/>
          <a:p>
            <a:r>
              <a:rPr lang="en-US" dirty="0"/>
              <a:t>3f: The Branch Instruction</a:t>
            </a:r>
          </a:p>
        </p:txBody>
      </p:sp>
      <p:sp>
        <p:nvSpPr>
          <p:cNvPr id="12291" name="Rectangle 3"/>
          <p:cNvSpPr>
            <a:spLocks noGrp="1" noChangeArrowheads="1"/>
          </p:cNvSpPr>
          <p:nvPr>
            <p:ph type="body" idx="1"/>
          </p:nvPr>
        </p:nvSpPr>
        <p:spPr>
          <a:xfrm>
            <a:off x="76200" y="1981200"/>
            <a:ext cx="8991600" cy="3833813"/>
          </a:xfrm>
          <a:noFill/>
        </p:spPr>
        <p:txBody>
          <a:bodyPr/>
          <a:lstStyle/>
          <a:p>
            <a:pPr>
              <a:buFont typeface="Times" charset="0"/>
              <a:buNone/>
            </a:pPr>
            <a:r>
              <a:rPr lang="en-US" dirty="0">
                <a:latin typeface="Courier"/>
              </a:rPr>
              <a:t> </a:t>
            </a:r>
            <a:r>
              <a:rPr lang="en-US" dirty="0" err="1">
                <a:latin typeface="Courier"/>
              </a:rPr>
              <a:t>beq</a:t>
            </a:r>
            <a:r>
              <a:rPr lang="en-US" dirty="0">
                <a:latin typeface="Courier"/>
              </a:rPr>
              <a:t> </a:t>
            </a:r>
            <a:r>
              <a:rPr lang="en-US" dirty="0" err="1">
                <a:latin typeface="Courier"/>
              </a:rPr>
              <a:t>rs</a:t>
            </a:r>
            <a:r>
              <a:rPr lang="en-US" dirty="0">
                <a:latin typeface="Courier"/>
              </a:rPr>
              <a:t>, </a:t>
            </a:r>
            <a:r>
              <a:rPr lang="en-US" dirty="0" err="1">
                <a:latin typeface="Courier"/>
              </a:rPr>
              <a:t>rt</a:t>
            </a:r>
            <a:r>
              <a:rPr lang="en-US" dirty="0">
                <a:latin typeface="Courier"/>
              </a:rPr>
              <a:t>, imm16</a:t>
            </a:r>
          </a:p>
          <a:p>
            <a:pPr marL="508000" lvl="1"/>
            <a:r>
              <a:rPr lang="en-US" dirty="0" err="1"/>
              <a:t>mem</a:t>
            </a:r>
            <a:r>
              <a:rPr lang="en-US" dirty="0"/>
              <a:t>[PC] Fetch the instruction from memory</a:t>
            </a:r>
          </a:p>
          <a:p>
            <a:pPr marL="508000" lvl="1"/>
            <a:r>
              <a:rPr lang="en-US" dirty="0"/>
              <a:t>Equal </a:t>
            </a:r>
            <a:r>
              <a:rPr lang="en-US" dirty="0" smtClean="0"/>
              <a:t>= (R</a:t>
            </a:r>
            <a:r>
              <a:rPr lang="en-US" dirty="0"/>
              <a:t>[</a:t>
            </a:r>
            <a:r>
              <a:rPr lang="en-US" dirty="0" err="1"/>
              <a:t>rs</a:t>
            </a:r>
            <a:r>
              <a:rPr lang="en-US" dirty="0"/>
              <a:t>] == R[</a:t>
            </a:r>
            <a:r>
              <a:rPr lang="en-US" dirty="0" err="1"/>
              <a:t>rt</a:t>
            </a:r>
            <a:r>
              <a:rPr lang="en-US" dirty="0" smtClean="0"/>
              <a:t>])  </a:t>
            </a:r>
            <a:r>
              <a:rPr lang="en-US" dirty="0"/>
              <a:t>Calculate branch condition</a:t>
            </a:r>
          </a:p>
          <a:p>
            <a:pPr marL="508000" lvl="1"/>
            <a:r>
              <a:rPr lang="en-US" dirty="0"/>
              <a:t>if (Equal) Calculate the next instruction’s address</a:t>
            </a:r>
          </a:p>
          <a:p>
            <a:pPr marL="965200" lvl="2"/>
            <a:r>
              <a:rPr lang="en-US" dirty="0"/>
              <a:t>PC  =  PC + 4 + ( </a:t>
            </a:r>
            <a:r>
              <a:rPr lang="en-US" dirty="0" err="1"/>
              <a:t>SignExt</a:t>
            </a:r>
            <a:r>
              <a:rPr lang="en-US" dirty="0"/>
              <a:t>(imm16) x 4 )</a:t>
            </a:r>
          </a:p>
          <a:p>
            <a:pPr marL="508000" lvl="1">
              <a:buFontTx/>
              <a:buNone/>
            </a:pPr>
            <a:r>
              <a:rPr lang="en-US" dirty="0"/>
              <a:t>	else</a:t>
            </a:r>
          </a:p>
          <a:p>
            <a:pPr marL="965200" lvl="2"/>
            <a:r>
              <a:rPr lang="en-US" dirty="0"/>
              <a:t>PC  =  PC + 4</a:t>
            </a:r>
          </a:p>
        </p:txBody>
      </p:sp>
      <p:grpSp>
        <p:nvGrpSpPr>
          <p:cNvPr id="12292" name="Group 4"/>
          <p:cNvGrpSpPr>
            <a:grpSpLocks/>
          </p:cNvGrpSpPr>
          <p:nvPr/>
        </p:nvGrpSpPr>
        <p:grpSpPr bwMode="auto">
          <a:xfrm>
            <a:off x="1808163" y="803275"/>
            <a:ext cx="5975350" cy="1003300"/>
            <a:chOff x="1139" y="506"/>
            <a:chExt cx="3764" cy="632"/>
          </a:xfrm>
        </p:grpSpPr>
        <p:sp>
          <p:nvSpPr>
            <p:cNvPr id="12293" name="Rectangle 5"/>
            <p:cNvSpPr>
              <a:spLocks noChangeArrowheads="1"/>
            </p:cNvSpPr>
            <p:nvPr/>
          </p:nvSpPr>
          <p:spPr bwMode="auto">
            <a:xfrm>
              <a:off x="1204" y="706"/>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2294" name="Group 6"/>
            <p:cNvGrpSpPr>
              <a:grpSpLocks/>
            </p:cNvGrpSpPr>
            <p:nvPr/>
          </p:nvGrpSpPr>
          <p:grpSpPr bwMode="auto">
            <a:xfrm>
              <a:off x="1200" y="664"/>
              <a:ext cx="624" cy="248"/>
              <a:chOff x="1200" y="664"/>
              <a:chExt cx="624" cy="248"/>
            </a:xfrm>
          </p:grpSpPr>
          <p:sp>
            <p:nvSpPr>
              <p:cNvPr id="12312" name="Rectangle 7"/>
              <p:cNvSpPr>
                <a:spLocks noChangeArrowheads="1"/>
              </p:cNvSpPr>
              <p:nvPr/>
            </p:nvSpPr>
            <p:spPr bwMode="auto">
              <a:xfrm>
                <a:off x="1200" y="702"/>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13" name="Rectangle 8"/>
              <p:cNvSpPr>
                <a:spLocks noChangeArrowheads="1"/>
              </p:cNvSpPr>
              <p:nvPr/>
            </p:nvSpPr>
            <p:spPr bwMode="auto">
              <a:xfrm>
                <a:off x="1382" y="664"/>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2295" name="Group 9"/>
            <p:cNvGrpSpPr>
              <a:grpSpLocks/>
            </p:cNvGrpSpPr>
            <p:nvPr/>
          </p:nvGrpSpPr>
          <p:grpSpPr bwMode="auto">
            <a:xfrm>
              <a:off x="1832" y="664"/>
              <a:ext cx="580" cy="248"/>
              <a:chOff x="1832" y="664"/>
              <a:chExt cx="580" cy="248"/>
            </a:xfrm>
          </p:grpSpPr>
          <p:sp>
            <p:nvSpPr>
              <p:cNvPr id="12310" name="Rectangle 10"/>
              <p:cNvSpPr>
                <a:spLocks noChangeArrowheads="1"/>
              </p:cNvSpPr>
              <p:nvPr/>
            </p:nvSpPr>
            <p:spPr bwMode="auto">
              <a:xfrm>
                <a:off x="1832" y="702"/>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11" name="Rectangle 11"/>
              <p:cNvSpPr>
                <a:spLocks noChangeArrowheads="1"/>
              </p:cNvSpPr>
              <p:nvPr/>
            </p:nvSpPr>
            <p:spPr bwMode="auto">
              <a:xfrm>
                <a:off x="1997" y="664"/>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2296" name="Group 12"/>
            <p:cNvGrpSpPr>
              <a:grpSpLocks/>
            </p:cNvGrpSpPr>
            <p:nvPr/>
          </p:nvGrpSpPr>
          <p:grpSpPr bwMode="auto">
            <a:xfrm>
              <a:off x="2420" y="664"/>
              <a:ext cx="579" cy="248"/>
              <a:chOff x="2420" y="664"/>
              <a:chExt cx="579" cy="248"/>
            </a:xfrm>
          </p:grpSpPr>
          <p:sp>
            <p:nvSpPr>
              <p:cNvPr id="12308" name="Rectangle 13"/>
              <p:cNvSpPr>
                <a:spLocks noChangeArrowheads="1"/>
              </p:cNvSpPr>
              <p:nvPr/>
            </p:nvSpPr>
            <p:spPr bwMode="auto">
              <a:xfrm>
                <a:off x="2420" y="702"/>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09" name="Rectangle 14"/>
              <p:cNvSpPr>
                <a:spLocks noChangeArrowheads="1"/>
              </p:cNvSpPr>
              <p:nvPr/>
            </p:nvSpPr>
            <p:spPr bwMode="auto">
              <a:xfrm>
                <a:off x="2584" y="664"/>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2297" name="Rectangle 15"/>
            <p:cNvSpPr>
              <a:spLocks noChangeArrowheads="1"/>
            </p:cNvSpPr>
            <p:nvPr/>
          </p:nvSpPr>
          <p:spPr bwMode="auto">
            <a:xfrm>
              <a:off x="3007" y="702"/>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298" name="Rectangle 16"/>
            <p:cNvSpPr>
              <a:spLocks noChangeArrowheads="1"/>
            </p:cNvSpPr>
            <p:nvPr/>
          </p:nvSpPr>
          <p:spPr bwMode="auto">
            <a:xfrm>
              <a:off x="3510" y="664"/>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2299" name="Rectangle 17"/>
            <p:cNvSpPr>
              <a:spLocks noChangeArrowheads="1"/>
            </p:cNvSpPr>
            <p:nvPr/>
          </p:nvSpPr>
          <p:spPr bwMode="auto">
            <a:xfrm>
              <a:off x="4709" y="506"/>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2300" name="Rectangle 18"/>
            <p:cNvSpPr>
              <a:spLocks noChangeArrowheads="1"/>
            </p:cNvSpPr>
            <p:nvPr/>
          </p:nvSpPr>
          <p:spPr bwMode="auto">
            <a:xfrm>
              <a:off x="2811"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2301" name="Rectangle 19"/>
            <p:cNvSpPr>
              <a:spLocks noChangeArrowheads="1"/>
            </p:cNvSpPr>
            <p:nvPr/>
          </p:nvSpPr>
          <p:spPr bwMode="auto">
            <a:xfrm>
              <a:off x="2223"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2302" name="Rectangle 20"/>
            <p:cNvSpPr>
              <a:spLocks noChangeArrowheads="1"/>
            </p:cNvSpPr>
            <p:nvPr/>
          </p:nvSpPr>
          <p:spPr bwMode="auto">
            <a:xfrm>
              <a:off x="1635"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2303" name="Rectangle 21"/>
            <p:cNvSpPr>
              <a:spLocks noChangeArrowheads="1"/>
            </p:cNvSpPr>
            <p:nvPr/>
          </p:nvSpPr>
          <p:spPr bwMode="auto">
            <a:xfrm>
              <a:off x="1139"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2304" name="Rectangle 22"/>
            <p:cNvSpPr>
              <a:spLocks noChangeArrowheads="1"/>
            </p:cNvSpPr>
            <p:nvPr/>
          </p:nvSpPr>
          <p:spPr bwMode="auto">
            <a:xfrm>
              <a:off x="1364"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2305" name="Rectangle 23"/>
            <p:cNvSpPr>
              <a:spLocks noChangeArrowheads="1"/>
            </p:cNvSpPr>
            <p:nvPr/>
          </p:nvSpPr>
          <p:spPr bwMode="auto">
            <a:xfrm>
              <a:off x="3669" y="890"/>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2306" name="Rectangle 24"/>
            <p:cNvSpPr>
              <a:spLocks noChangeArrowheads="1"/>
            </p:cNvSpPr>
            <p:nvPr/>
          </p:nvSpPr>
          <p:spPr bwMode="auto">
            <a:xfrm>
              <a:off x="2539"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2307" name="Rectangle 25"/>
            <p:cNvSpPr>
              <a:spLocks noChangeArrowheads="1"/>
            </p:cNvSpPr>
            <p:nvPr/>
          </p:nvSpPr>
          <p:spPr bwMode="auto">
            <a:xfrm>
              <a:off x="1952"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Tree>
    <p:extLst>
      <p:ext uri="{BB962C8B-B14F-4D97-AF65-F5344CB8AC3E}">
        <p14:creationId xmlns:p14="http://schemas.microsoft.com/office/powerpoint/2010/main" val="17329951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00100" y="228600"/>
            <a:ext cx="7785100" cy="474663"/>
          </a:xfrm>
          <a:noFill/>
        </p:spPr>
        <p:txBody>
          <a:bodyPr/>
          <a:lstStyle/>
          <a:p>
            <a:r>
              <a:rPr lang="en-US" dirty="0" err="1"/>
              <a:t>Datapath</a:t>
            </a:r>
            <a:r>
              <a:rPr lang="en-US" dirty="0"/>
              <a:t> for Branch Operations</a:t>
            </a:r>
          </a:p>
        </p:txBody>
      </p:sp>
      <p:sp>
        <p:nvSpPr>
          <p:cNvPr id="13315" name="Rectangle 3"/>
          <p:cNvSpPr>
            <a:spLocks noGrp="1" noChangeArrowheads="1"/>
          </p:cNvSpPr>
          <p:nvPr>
            <p:ph type="body" idx="1"/>
          </p:nvPr>
        </p:nvSpPr>
        <p:spPr>
          <a:xfrm>
            <a:off x="381000" y="431805"/>
            <a:ext cx="8191500" cy="781050"/>
          </a:xfrm>
          <a:noFill/>
        </p:spPr>
        <p:txBody>
          <a:bodyPr/>
          <a:lstStyle/>
          <a:p>
            <a:pPr marL="0" indent="0">
              <a:lnSpc>
                <a:spcPct val="150000"/>
              </a:lnSpc>
              <a:spcBef>
                <a:spcPts val="968"/>
              </a:spcBef>
              <a:buNone/>
            </a:pPr>
            <a:r>
              <a:rPr lang="en-US" dirty="0" smtClean="0"/>
              <a:t>					</a:t>
            </a:r>
            <a:r>
              <a:rPr lang="en-US" dirty="0" err="1" smtClean="0"/>
              <a:t>beq</a:t>
            </a:r>
            <a:r>
              <a:rPr lang="en-US" dirty="0" smtClean="0"/>
              <a:t>    </a:t>
            </a:r>
            <a:r>
              <a:rPr lang="en-US" dirty="0" err="1"/>
              <a:t>rs</a:t>
            </a:r>
            <a:r>
              <a:rPr lang="en-US" dirty="0"/>
              <a:t>, </a:t>
            </a:r>
            <a:r>
              <a:rPr lang="en-US" dirty="0" err="1"/>
              <a:t>rt</a:t>
            </a:r>
            <a:r>
              <a:rPr lang="en-US" dirty="0"/>
              <a:t>, imm16		</a:t>
            </a:r>
            <a:br>
              <a:rPr lang="en-US" dirty="0"/>
            </a:br>
            <a:endParaRPr lang="en-US" dirty="0">
              <a:solidFill>
                <a:schemeClr val="accent1"/>
              </a:solidFill>
            </a:endParaRPr>
          </a:p>
          <a:p>
            <a:pPr marL="0" indent="0">
              <a:buNone/>
            </a:pPr>
            <a:r>
              <a:rPr lang="en-US" dirty="0" err="1" smtClean="0">
                <a:solidFill>
                  <a:schemeClr val="accent1"/>
                </a:solidFill>
              </a:rPr>
              <a:t>Datapath</a:t>
            </a:r>
            <a:r>
              <a:rPr lang="en-US" dirty="0" smtClean="0">
                <a:solidFill>
                  <a:schemeClr val="accent1"/>
                </a:solidFill>
              </a:rPr>
              <a:t> </a:t>
            </a:r>
            <a:r>
              <a:rPr lang="en-US" dirty="0">
                <a:solidFill>
                  <a:schemeClr val="accent1"/>
                </a:solidFill>
              </a:rPr>
              <a:t>generates condition </a:t>
            </a:r>
            <a:r>
              <a:rPr lang="en-US" dirty="0" smtClean="0">
                <a:solidFill>
                  <a:schemeClr val="accent1"/>
                </a:solidFill>
              </a:rPr>
              <a:t>(Equal</a:t>
            </a:r>
            <a:r>
              <a:rPr lang="en-US" dirty="0">
                <a:solidFill>
                  <a:schemeClr val="accent1"/>
                </a:solidFill>
              </a:rPr>
              <a:t>)</a:t>
            </a:r>
          </a:p>
        </p:txBody>
      </p:sp>
      <p:grpSp>
        <p:nvGrpSpPr>
          <p:cNvPr id="13316" name="Group 4"/>
          <p:cNvGrpSpPr>
            <a:grpSpLocks/>
          </p:cNvGrpSpPr>
          <p:nvPr/>
        </p:nvGrpSpPr>
        <p:grpSpPr bwMode="auto">
          <a:xfrm>
            <a:off x="1655763" y="1141419"/>
            <a:ext cx="5975350" cy="1003300"/>
            <a:chOff x="1043" y="794"/>
            <a:chExt cx="3764" cy="632"/>
          </a:xfrm>
        </p:grpSpPr>
        <p:sp>
          <p:nvSpPr>
            <p:cNvPr id="13388"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3389" name="Group 6"/>
            <p:cNvGrpSpPr>
              <a:grpSpLocks/>
            </p:cNvGrpSpPr>
            <p:nvPr/>
          </p:nvGrpSpPr>
          <p:grpSpPr bwMode="auto">
            <a:xfrm>
              <a:off x="1104" y="986"/>
              <a:ext cx="624" cy="248"/>
              <a:chOff x="1104" y="986"/>
              <a:chExt cx="624" cy="248"/>
            </a:xfrm>
          </p:grpSpPr>
          <p:sp>
            <p:nvSpPr>
              <p:cNvPr id="13407"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8"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3390" name="Group 9"/>
            <p:cNvGrpSpPr>
              <a:grpSpLocks/>
            </p:cNvGrpSpPr>
            <p:nvPr/>
          </p:nvGrpSpPr>
          <p:grpSpPr bwMode="auto">
            <a:xfrm>
              <a:off x="1736" y="986"/>
              <a:ext cx="580" cy="248"/>
              <a:chOff x="1736" y="986"/>
              <a:chExt cx="580" cy="248"/>
            </a:xfrm>
          </p:grpSpPr>
          <p:sp>
            <p:nvSpPr>
              <p:cNvPr id="13405"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6"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3391" name="Group 12"/>
            <p:cNvGrpSpPr>
              <a:grpSpLocks/>
            </p:cNvGrpSpPr>
            <p:nvPr/>
          </p:nvGrpSpPr>
          <p:grpSpPr bwMode="auto">
            <a:xfrm>
              <a:off x="2324" y="986"/>
              <a:ext cx="579" cy="248"/>
              <a:chOff x="2324" y="986"/>
              <a:chExt cx="579" cy="248"/>
            </a:xfrm>
          </p:grpSpPr>
          <p:sp>
            <p:nvSpPr>
              <p:cNvPr id="13403"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4"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3392"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393"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solidFill>
                    <a:schemeClr val="tx1"/>
                  </a:solidFill>
                  <a:latin typeface="Times" charset="0"/>
                </a:rPr>
                <a:t>immediate</a:t>
              </a:r>
            </a:p>
          </p:txBody>
        </p:sp>
        <p:sp>
          <p:nvSpPr>
            <p:cNvPr id="13394"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3395"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3396"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3397"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3398"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3399"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3400"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3401"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3402"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3317" name="Rectangle 26"/>
          <p:cNvSpPr>
            <a:spLocks noChangeArrowheads="1"/>
          </p:cNvSpPr>
          <p:nvPr/>
        </p:nvSpPr>
        <p:spPr bwMode="auto">
          <a:xfrm>
            <a:off x="1600200" y="5943600"/>
            <a:ext cx="7543800" cy="600075"/>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None/>
            </a:pPr>
            <a:r>
              <a:rPr lang="en-US" sz="2400" b="1">
                <a:solidFill>
                  <a:schemeClr val="tx1"/>
                </a:solidFill>
              </a:rPr>
              <a:t>Already have mux, adder, need special sign extender for PC, need equal compare (sub?)</a:t>
            </a:r>
            <a:endParaRPr lang="en-US" sz="2800" b="1">
              <a:solidFill>
                <a:schemeClr val="tx1"/>
              </a:solidFill>
            </a:endParaRPr>
          </a:p>
        </p:txBody>
      </p:sp>
      <p:sp>
        <p:nvSpPr>
          <p:cNvPr id="13318" name="Rectangle 27"/>
          <p:cNvSpPr>
            <a:spLocks noChangeArrowheads="1"/>
          </p:cNvSpPr>
          <p:nvPr/>
        </p:nvSpPr>
        <p:spPr bwMode="auto">
          <a:xfrm rot="10800000" flipV="1">
            <a:off x="228600" y="62357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3319" name="Rectangle 28"/>
          <p:cNvSpPr>
            <a:spLocks noChangeArrowheads="1"/>
          </p:cNvSpPr>
          <p:nvPr/>
        </p:nvSpPr>
        <p:spPr bwMode="auto">
          <a:xfrm>
            <a:off x="2133600" y="53213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3320" name="Group 29"/>
          <p:cNvGrpSpPr>
            <a:grpSpLocks/>
          </p:cNvGrpSpPr>
          <p:nvPr/>
        </p:nvGrpSpPr>
        <p:grpSpPr bwMode="auto">
          <a:xfrm>
            <a:off x="2209800" y="3927475"/>
            <a:ext cx="349250" cy="1266825"/>
            <a:chOff x="1326" y="2338"/>
            <a:chExt cx="220" cy="798"/>
          </a:xfrm>
        </p:grpSpPr>
        <p:sp>
          <p:nvSpPr>
            <p:cNvPr id="13384" name="Rectangle 30"/>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3385" name="Rectangle 31"/>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3386" name="Rectangle 32"/>
            <p:cNvSpPr>
              <a:spLocks noChangeArrowheads="1"/>
            </p:cNvSpPr>
            <p:nvPr/>
          </p:nvSpPr>
          <p:spPr bwMode="auto">
            <a:xfrm rot="-5400000">
              <a:off x="1320"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3387" name="Rectangle 33"/>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3321" name="Rectangle 34"/>
          <p:cNvSpPr>
            <a:spLocks noChangeArrowheads="1"/>
          </p:cNvSpPr>
          <p:nvPr/>
        </p:nvSpPr>
        <p:spPr bwMode="auto">
          <a:xfrm>
            <a:off x="582613" y="3340100"/>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3322" name="Rectangle 35"/>
          <p:cNvSpPr>
            <a:spLocks noChangeArrowheads="1"/>
          </p:cNvSpPr>
          <p:nvPr/>
        </p:nvSpPr>
        <p:spPr bwMode="auto">
          <a:xfrm>
            <a:off x="1487488" y="3187700"/>
            <a:ext cx="1027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nPC_sel</a:t>
            </a:r>
            <a:endParaRPr lang="en-US" sz="2000" b="1" u="sng" dirty="0">
              <a:solidFill>
                <a:srgbClr val="0000FF"/>
              </a:solidFill>
              <a:latin typeface="+mn-lt"/>
              <a:ea typeface="ＭＳ Ｐゴシック" charset="-128"/>
              <a:cs typeface="ＭＳ Ｐゴシック" charset="-128"/>
            </a:endParaRPr>
          </a:p>
        </p:txBody>
      </p:sp>
      <p:sp>
        <p:nvSpPr>
          <p:cNvPr id="13323" name="Line 36"/>
          <p:cNvSpPr>
            <a:spLocks noChangeShapeType="1"/>
          </p:cNvSpPr>
          <p:nvPr/>
        </p:nvSpPr>
        <p:spPr bwMode="auto">
          <a:xfrm flipH="1">
            <a:off x="1965325" y="3597275"/>
            <a:ext cx="0" cy="37147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3324" name="Rectangle 37"/>
          <p:cNvSpPr>
            <a:spLocks noChangeArrowheads="1"/>
          </p:cNvSpPr>
          <p:nvPr/>
        </p:nvSpPr>
        <p:spPr bwMode="auto">
          <a:xfrm>
            <a:off x="630238" y="5016500"/>
            <a:ext cx="295275" cy="1066800"/>
          </a:xfrm>
          <a:prstGeom prst="rect">
            <a:avLst/>
          </a:prstGeom>
          <a:noFill/>
          <a:ln w="25400">
            <a:solidFill>
              <a:schemeClr val="accent2"/>
            </a:solidFill>
            <a:miter lim="800000"/>
            <a:headEnd/>
            <a:tailEnd/>
          </a:ln>
        </p:spPr>
        <p:txBody>
          <a:bodyPr wrap="none" anchor="ctr">
            <a:prstTxWarp prst="textNoShape">
              <a:avLst/>
            </a:prstTxWarp>
          </a:bodyPr>
          <a:lstStyle/>
          <a:p>
            <a:endParaRPr lang="en-US"/>
          </a:p>
        </p:txBody>
      </p:sp>
      <p:sp>
        <p:nvSpPr>
          <p:cNvPr id="13325" name="Rectangle 38"/>
          <p:cNvSpPr>
            <a:spLocks noChangeArrowheads="1"/>
          </p:cNvSpPr>
          <p:nvPr/>
        </p:nvSpPr>
        <p:spPr bwMode="auto">
          <a:xfrm rot="5400000">
            <a:off x="329406" y="5352257"/>
            <a:ext cx="88582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sp>
        <p:nvSpPr>
          <p:cNvPr id="13326" name="Rectangle 39"/>
          <p:cNvSpPr>
            <a:spLocks noChangeArrowheads="1"/>
          </p:cNvSpPr>
          <p:nvPr/>
        </p:nvSpPr>
        <p:spPr bwMode="auto">
          <a:xfrm rot="5400000">
            <a:off x="923131" y="3747294"/>
            <a:ext cx="803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3327" name="Freeform 40"/>
          <p:cNvSpPr>
            <a:spLocks/>
          </p:cNvSpPr>
          <p:nvPr/>
        </p:nvSpPr>
        <p:spPr bwMode="auto">
          <a:xfrm>
            <a:off x="1143000" y="3416300"/>
            <a:ext cx="381000" cy="1066800"/>
          </a:xfrm>
          <a:custGeom>
            <a:avLst/>
            <a:gdLst>
              <a:gd name="T0" fmla="*/ 0 w 240"/>
              <a:gd name="T1" fmla="*/ 0 h 672"/>
              <a:gd name="T2" fmla="*/ 0 w 240"/>
              <a:gd name="T3" fmla="*/ 457200 h 672"/>
              <a:gd name="T4" fmla="*/ 76200 w 240"/>
              <a:gd name="T5" fmla="*/ 533400 h 672"/>
              <a:gd name="T6" fmla="*/ 0 w 240"/>
              <a:gd name="T7" fmla="*/ 609600 h 672"/>
              <a:gd name="T8" fmla="*/ 0 w 240"/>
              <a:gd name="T9" fmla="*/ 1066800 h 672"/>
              <a:gd name="T10" fmla="*/ 381000 w 240"/>
              <a:gd name="T11" fmla="*/ 762000 h 672"/>
              <a:gd name="T12" fmla="*/ 381000 w 240"/>
              <a:gd name="T13" fmla="*/ 304800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28" name="Rectangle 41"/>
          <p:cNvSpPr>
            <a:spLocks noChangeArrowheads="1"/>
          </p:cNvSpPr>
          <p:nvPr/>
        </p:nvSpPr>
        <p:spPr bwMode="auto">
          <a:xfrm rot="5400000">
            <a:off x="923131" y="4966494"/>
            <a:ext cx="803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3329" name="Freeform 42"/>
          <p:cNvSpPr>
            <a:spLocks/>
          </p:cNvSpPr>
          <p:nvPr/>
        </p:nvSpPr>
        <p:spPr bwMode="auto">
          <a:xfrm>
            <a:off x="1143000" y="4635500"/>
            <a:ext cx="381000" cy="1066800"/>
          </a:xfrm>
          <a:custGeom>
            <a:avLst/>
            <a:gdLst>
              <a:gd name="T0" fmla="*/ 0 w 240"/>
              <a:gd name="T1" fmla="*/ 0 h 672"/>
              <a:gd name="T2" fmla="*/ 0 w 240"/>
              <a:gd name="T3" fmla="*/ 457200 h 672"/>
              <a:gd name="T4" fmla="*/ 76200 w 240"/>
              <a:gd name="T5" fmla="*/ 533400 h 672"/>
              <a:gd name="T6" fmla="*/ 0 w 240"/>
              <a:gd name="T7" fmla="*/ 609600 h 672"/>
              <a:gd name="T8" fmla="*/ 0 w 240"/>
              <a:gd name="T9" fmla="*/ 1066800 h 672"/>
              <a:gd name="T10" fmla="*/ 381000 w 240"/>
              <a:gd name="T11" fmla="*/ 762000 h 672"/>
              <a:gd name="T12" fmla="*/ 381000 w 240"/>
              <a:gd name="T13" fmla="*/ 304800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30" name="Rectangle 43"/>
          <p:cNvSpPr>
            <a:spLocks noChangeArrowheads="1"/>
          </p:cNvSpPr>
          <p:nvPr/>
        </p:nvSpPr>
        <p:spPr bwMode="auto">
          <a:xfrm rot="5400000">
            <a:off x="1615281" y="4439444"/>
            <a:ext cx="6381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3331" name="Freeform 44"/>
          <p:cNvSpPr>
            <a:spLocks/>
          </p:cNvSpPr>
          <p:nvPr/>
        </p:nvSpPr>
        <p:spPr bwMode="auto">
          <a:xfrm>
            <a:off x="1828800" y="3873500"/>
            <a:ext cx="228600" cy="1447800"/>
          </a:xfrm>
          <a:custGeom>
            <a:avLst/>
            <a:gdLst>
              <a:gd name="T0" fmla="*/ 0 w 144"/>
              <a:gd name="T1" fmla="*/ 0 h 912"/>
              <a:gd name="T2" fmla="*/ 0 w 144"/>
              <a:gd name="T3" fmla="*/ 1447800 h 912"/>
              <a:gd name="T4" fmla="*/ 228600 w 144"/>
              <a:gd name="T5" fmla="*/ 1219200 h 912"/>
              <a:gd name="T6" fmla="*/ 228600 w 144"/>
              <a:gd name="T7" fmla="*/ 228600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32" name="Freeform 45"/>
          <p:cNvSpPr>
            <a:spLocks/>
          </p:cNvSpPr>
          <p:nvPr/>
        </p:nvSpPr>
        <p:spPr bwMode="auto">
          <a:xfrm>
            <a:off x="2514600" y="2819400"/>
            <a:ext cx="152400" cy="1816100"/>
          </a:xfrm>
          <a:custGeom>
            <a:avLst/>
            <a:gdLst>
              <a:gd name="T0" fmla="*/ 0 w 144"/>
              <a:gd name="T1" fmla="*/ 1816100 h 1728"/>
              <a:gd name="T2" fmla="*/ 152400 w 144"/>
              <a:gd name="T3" fmla="*/ 18161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3" name="Freeform 46"/>
          <p:cNvSpPr>
            <a:spLocks/>
          </p:cNvSpPr>
          <p:nvPr/>
        </p:nvSpPr>
        <p:spPr bwMode="auto">
          <a:xfrm>
            <a:off x="457200" y="3111500"/>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4" name="Line 47"/>
          <p:cNvSpPr>
            <a:spLocks noChangeShapeType="1"/>
          </p:cNvSpPr>
          <p:nvPr/>
        </p:nvSpPr>
        <p:spPr bwMode="auto">
          <a:xfrm>
            <a:off x="838200" y="35687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5" name="Line 48"/>
          <p:cNvSpPr>
            <a:spLocks noChangeShapeType="1"/>
          </p:cNvSpPr>
          <p:nvPr/>
        </p:nvSpPr>
        <p:spPr bwMode="auto">
          <a:xfrm>
            <a:off x="1524000" y="40259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6" name="Freeform 49"/>
          <p:cNvSpPr>
            <a:spLocks/>
          </p:cNvSpPr>
          <p:nvPr/>
        </p:nvSpPr>
        <p:spPr bwMode="auto">
          <a:xfrm>
            <a:off x="762000" y="4025900"/>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7" name="Line 50"/>
          <p:cNvSpPr>
            <a:spLocks noChangeShapeType="1"/>
          </p:cNvSpPr>
          <p:nvPr/>
        </p:nvSpPr>
        <p:spPr bwMode="auto">
          <a:xfrm>
            <a:off x="914400" y="5549900"/>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8" name="Freeform 51"/>
          <p:cNvSpPr>
            <a:spLocks/>
          </p:cNvSpPr>
          <p:nvPr/>
        </p:nvSpPr>
        <p:spPr bwMode="auto">
          <a:xfrm>
            <a:off x="381000" y="5549900"/>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9" name="Line 52"/>
          <p:cNvSpPr>
            <a:spLocks noChangeShapeType="1"/>
          </p:cNvSpPr>
          <p:nvPr/>
        </p:nvSpPr>
        <p:spPr bwMode="auto">
          <a:xfrm>
            <a:off x="1524000" y="5168900"/>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40" name="Line 53"/>
          <p:cNvSpPr>
            <a:spLocks noChangeShapeType="1"/>
          </p:cNvSpPr>
          <p:nvPr/>
        </p:nvSpPr>
        <p:spPr bwMode="auto">
          <a:xfrm>
            <a:off x="2057400" y="46355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41" name="Text Box 54"/>
          <p:cNvSpPr txBox="1">
            <a:spLocks noChangeArrowheads="1"/>
          </p:cNvSpPr>
          <p:nvPr/>
        </p:nvSpPr>
        <p:spPr bwMode="auto">
          <a:xfrm>
            <a:off x="1792288" y="2438400"/>
            <a:ext cx="1560512" cy="396875"/>
          </a:xfrm>
          <a:prstGeom prst="rect">
            <a:avLst/>
          </a:prstGeom>
          <a:noFill/>
          <a:ln w="12700">
            <a:noFill/>
            <a:miter lim="800000"/>
            <a:headEnd/>
            <a:tailEnd/>
          </a:ln>
        </p:spPr>
        <p:txBody>
          <a:bodyPr wrap="none">
            <a:prstTxWarp prst="textNoShape">
              <a:avLst/>
            </a:prstTxWarp>
            <a:spAutoFit/>
          </a:bodyPr>
          <a:lstStyle/>
          <a:p>
            <a:r>
              <a:rPr lang="en-US" sz="2000" b="1">
                <a:solidFill>
                  <a:schemeClr val="tx1"/>
                </a:solidFill>
                <a:latin typeface="Times" charset="0"/>
              </a:rPr>
              <a:t>Inst Address</a:t>
            </a:r>
            <a:endParaRPr lang="en-US" sz="2000"/>
          </a:p>
        </p:txBody>
      </p:sp>
      <p:sp>
        <p:nvSpPr>
          <p:cNvPr id="13342" name="Rectangle 55"/>
          <p:cNvSpPr>
            <a:spLocks noChangeArrowheads="1"/>
          </p:cNvSpPr>
          <p:nvPr/>
        </p:nvSpPr>
        <p:spPr bwMode="auto">
          <a:xfrm>
            <a:off x="7235825" y="43434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43" name="Rectangle 56"/>
          <p:cNvSpPr>
            <a:spLocks noChangeArrowheads="1"/>
          </p:cNvSpPr>
          <p:nvPr/>
        </p:nvSpPr>
        <p:spPr bwMode="auto">
          <a:xfrm>
            <a:off x="6732588" y="35687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3344" name="Rectangle 57"/>
          <p:cNvSpPr>
            <a:spLocks noChangeArrowheads="1"/>
          </p:cNvSpPr>
          <p:nvPr/>
        </p:nvSpPr>
        <p:spPr bwMode="auto">
          <a:xfrm>
            <a:off x="3810000" y="51816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3345" name="Rectangle 58"/>
          <p:cNvSpPr>
            <a:spLocks noChangeArrowheads="1"/>
          </p:cNvSpPr>
          <p:nvPr/>
        </p:nvSpPr>
        <p:spPr bwMode="auto">
          <a:xfrm>
            <a:off x="3265488" y="42767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3346" name="Rectangle 59"/>
          <p:cNvSpPr>
            <a:spLocks noChangeArrowheads="1"/>
          </p:cNvSpPr>
          <p:nvPr/>
        </p:nvSpPr>
        <p:spPr bwMode="auto">
          <a:xfrm>
            <a:off x="3387725" y="35814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3347" name="Line 60"/>
          <p:cNvSpPr>
            <a:spLocks noChangeShapeType="1"/>
          </p:cNvSpPr>
          <p:nvPr/>
        </p:nvSpPr>
        <p:spPr bwMode="auto">
          <a:xfrm flipH="1">
            <a:off x="6172200" y="44196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48" name="Rectangle 61"/>
          <p:cNvSpPr>
            <a:spLocks noChangeArrowheads="1"/>
          </p:cNvSpPr>
          <p:nvPr/>
        </p:nvSpPr>
        <p:spPr bwMode="auto">
          <a:xfrm>
            <a:off x="6092825"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49" name="Rectangle 62"/>
          <p:cNvSpPr>
            <a:spLocks noChangeArrowheads="1"/>
          </p:cNvSpPr>
          <p:nvPr/>
        </p:nvSpPr>
        <p:spPr bwMode="auto">
          <a:xfrm>
            <a:off x="5454650" y="41148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3350" name="Line 63"/>
          <p:cNvSpPr>
            <a:spLocks noChangeShapeType="1"/>
          </p:cNvSpPr>
          <p:nvPr/>
        </p:nvSpPr>
        <p:spPr bwMode="auto">
          <a:xfrm flipV="1">
            <a:off x="6172200" y="49530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1" name="Rectangle 64"/>
          <p:cNvSpPr>
            <a:spLocks noChangeArrowheads="1"/>
          </p:cNvSpPr>
          <p:nvPr/>
        </p:nvSpPr>
        <p:spPr bwMode="auto">
          <a:xfrm>
            <a:off x="6016625" y="50768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52" name="Rectangle 65"/>
          <p:cNvSpPr>
            <a:spLocks noChangeArrowheads="1"/>
          </p:cNvSpPr>
          <p:nvPr/>
        </p:nvSpPr>
        <p:spPr bwMode="auto">
          <a:xfrm>
            <a:off x="5486400" y="46482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3353" name="Line 66"/>
          <p:cNvSpPr>
            <a:spLocks noChangeShapeType="1"/>
          </p:cNvSpPr>
          <p:nvPr/>
        </p:nvSpPr>
        <p:spPr bwMode="auto">
          <a:xfrm flipV="1">
            <a:off x="51054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4" name="Line 67"/>
          <p:cNvSpPr>
            <a:spLocks noChangeShapeType="1"/>
          </p:cNvSpPr>
          <p:nvPr/>
        </p:nvSpPr>
        <p:spPr bwMode="auto">
          <a:xfrm flipV="1">
            <a:off x="43561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5" name="Rectangle 68"/>
          <p:cNvSpPr>
            <a:spLocks noChangeArrowheads="1"/>
          </p:cNvSpPr>
          <p:nvPr/>
        </p:nvSpPr>
        <p:spPr bwMode="auto">
          <a:xfrm>
            <a:off x="4213225"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56" name="Line 69"/>
          <p:cNvSpPr>
            <a:spLocks noChangeShapeType="1"/>
          </p:cNvSpPr>
          <p:nvPr/>
        </p:nvSpPr>
        <p:spPr bwMode="auto">
          <a:xfrm flipV="1">
            <a:off x="47371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7" name="Rectangle 70"/>
          <p:cNvSpPr>
            <a:spLocks noChangeArrowheads="1"/>
          </p:cNvSpPr>
          <p:nvPr/>
        </p:nvSpPr>
        <p:spPr bwMode="auto">
          <a:xfrm>
            <a:off x="4572000"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58" name="Rectangle 71"/>
          <p:cNvSpPr>
            <a:spLocks noChangeArrowheads="1"/>
          </p:cNvSpPr>
          <p:nvPr/>
        </p:nvSpPr>
        <p:spPr bwMode="auto">
          <a:xfrm>
            <a:off x="4151313" y="41862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3359" name="Rectangle 72"/>
          <p:cNvSpPr>
            <a:spLocks noChangeArrowheads="1"/>
          </p:cNvSpPr>
          <p:nvPr/>
        </p:nvSpPr>
        <p:spPr bwMode="auto">
          <a:xfrm>
            <a:off x="4608513" y="41862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3360" name="Rectangle 73"/>
          <p:cNvSpPr>
            <a:spLocks noChangeArrowheads="1"/>
          </p:cNvSpPr>
          <p:nvPr/>
        </p:nvSpPr>
        <p:spPr bwMode="auto">
          <a:xfrm>
            <a:off x="4989513" y="41862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3361" name="Rectangle 74"/>
          <p:cNvSpPr>
            <a:spLocks noChangeArrowheads="1"/>
          </p:cNvSpPr>
          <p:nvPr/>
        </p:nvSpPr>
        <p:spPr bwMode="auto">
          <a:xfrm>
            <a:off x="4151313" y="45720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3362" name="Rectangle 75"/>
          <p:cNvSpPr>
            <a:spLocks noChangeArrowheads="1"/>
          </p:cNvSpPr>
          <p:nvPr/>
        </p:nvSpPr>
        <p:spPr bwMode="auto">
          <a:xfrm>
            <a:off x="4572000" y="35814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3363" name="Rectangle 76"/>
          <p:cNvSpPr>
            <a:spLocks noChangeArrowheads="1"/>
          </p:cNvSpPr>
          <p:nvPr/>
        </p:nvSpPr>
        <p:spPr bwMode="auto">
          <a:xfrm>
            <a:off x="4953000" y="35814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3364" name="Rectangle 77"/>
          <p:cNvSpPr>
            <a:spLocks noChangeArrowheads="1"/>
          </p:cNvSpPr>
          <p:nvPr/>
        </p:nvSpPr>
        <p:spPr bwMode="auto">
          <a:xfrm>
            <a:off x="3962400" y="41910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13365" name="Rectangle 78"/>
          <p:cNvSpPr>
            <a:spLocks noChangeArrowheads="1"/>
          </p:cNvSpPr>
          <p:nvPr/>
        </p:nvSpPr>
        <p:spPr bwMode="auto">
          <a:xfrm>
            <a:off x="6597650" y="4219575"/>
            <a:ext cx="180975" cy="333375"/>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3366" name="Rectangle 79"/>
          <p:cNvSpPr>
            <a:spLocks noChangeArrowheads="1"/>
          </p:cNvSpPr>
          <p:nvPr/>
        </p:nvSpPr>
        <p:spPr bwMode="auto">
          <a:xfrm rot="5400000">
            <a:off x="6572251" y="4633912"/>
            <a:ext cx="6096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3367" name="Freeform 80"/>
          <p:cNvSpPr>
            <a:spLocks/>
          </p:cNvSpPr>
          <p:nvPr/>
        </p:nvSpPr>
        <p:spPr bwMode="auto">
          <a:xfrm>
            <a:off x="6634163" y="4191000"/>
            <a:ext cx="449262" cy="1143000"/>
          </a:xfrm>
          <a:custGeom>
            <a:avLst/>
            <a:gdLst>
              <a:gd name="T0" fmla="*/ 0 w 240"/>
              <a:gd name="T1" fmla="*/ 0 h 672"/>
              <a:gd name="T2" fmla="*/ 0 w 240"/>
              <a:gd name="T3" fmla="*/ 489857 h 672"/>
              <a:gd name="T4" fmla="*/ 89852 w 240"/>
              <a:gd name="T5" fmla="*/ 571500 h 672"/>
              <a:gd name="T6" fmla="*/ 0 w 240"/>
              <a:gd name="T7" fmla="*/ 653143 h 672"/>
              <a:gd name="T8" fmla="*/ 0 w 240"/>
              <a:gd name="T9" fmla="*/ 1143000 h 672"/>
              <a:gd name="T10" fmla="*/ 449262 w 240"/>
              <a:gd name="T11" fmla="*/ 816428 h 672"/>
              <a:gd name="T12" fmla="*/ 449262 w 240"/>
              <a:gd name="T13" fmla="*/ 32657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3368" name="Line 81"/>
          <p:cNvSpPr>
            <a:spLocks noChangeShapeType="1"/>
          </p:cNvSpPr>
          <p:nvPr/>
        </p:nvSpPr>
        <p:spPr bwMode="auto">
          <a:xfrm>
            <a:off x="4114800" y="39624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69" name="Line 82"/>
          <p:cNvSpPr>
            <a:spLocks noChangeShapeType="1"/>
          </p:cNvSpPr>
          <p:nvPr/>
        </p:nvSpPr>
        <p:spPr bwMode="auto">
          <a:xfrm>
            <a:off x="4419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0" name="Line 83"/>
          <p:cNvSpPr>
            <a:spLocks noChangeShapeType="1"/>
          </p:cNvSpPr>
          <p:nvPr/>
        </p:nvSpPr>
        <p:spPr bwMode="auto">
          <a:xfrm>
            <a:off x="4800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1" name="Line 84"/>
          <p:cNvSpPr>
            <a:spLocks noChangeShapeType="1"/>
          </p:cNvSpPr>
          <p:nvPr/>
        </p:nvSpPr>
        <p:spPr bwMode="auto">
          <a:xfrm>
            <a:off x="5181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2" name="Rectangle 85"/>
          <p:cNvSpPr>
            <a:spLocks noChangeArrowheads="1"/>
          </p:cNvSpPr>
          <p:nvPr/>
        </p:nvSpPr>
        <p:spPr bwMode="auto">
          <a:xfrm>
            <a:off x="4975225"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73" name="Line 86"/>
          <p:cNvSpPr>
            <a:spLocks noChangeShapeType="1"/>
          </p:cNvSpPr>
          <p:nvPr/>
        </p:nvSpPr>
        <p:spPr bwMode="auto">
          <a:xfrm>
            <a:off x="5410200" y="4495800"/>
            <a:ext cx="1219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4" name="Line 87"/>
          <p:cNvSpPr>
            <a:spLocks noChangeShapeType="1"/>
          </p:cNvSpPr>
          <p:nvPr/>
        </p:nvSpPr>
        <p:spPr bwMode="auto">
          <a:xfrm>
            <a:off x="6931025" y="3962400"/>
            <a:ext cx="0" cy="4191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5" name="Line 88"/>
          <p:cNvSpPr>
            <a:spLocks noChangeShapeType="1"/>
          </p:cNvSpPr>
          <p:nvPr/>
        </p:nvSpPr>
        <p:spPr bwMode="auto">
          <a:xfrm>
            <a:off x="5410200" y="5029200"/>
            <a:ext cx="1219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6" name="Line 89"/>
          <p:cNvSpPr>
            <a:spLocks noChangeShapeType="1"/>
          </p:cNvSpPr>
          <p:nvPr/>
        </p:nvSpPr>
        <p:spPr bwMode="auto">
          <a:xfrm flipH="1">
            <a:off x="4191000" y="50292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7" name="Line 90"/>
          <p:cNvSpPr>
            <a:spLocks noChangeShapeType="1"/>
          </p:cNvSpPr>
          <p:nvPr/>
        </p:nvSpPr>
        <p:spPr bwMode="auto">
          <a:xfrm>
            <a:off x="4267200" y="50292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8" name="Line 91"/>
          <p:cNvSpPr>
            <a:spLocks noChangeShapeType="1"/>
          </p:cNvSpPr>
          <p:nvPr/>
        </p:nvSpPr>
        <p:spPr bwMode="auto">
          <a:xfrm>
            <a:off x="4267200" y="5181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9" name="Line 92"/>
          <p:cNvSpPr>
            <a:spLocks noChangeShapeType="1"/>
          </p:cNvSpPr>
          <p:nvPr/>
        </p:nvSpPr>
        <p:spPr bwMode="auto">
          <a:xfrm flipH="1">
            <a:off x="7312025"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80" name="Freeform 93"/>
          <p:cNvSpPr>
            <a:spLocks/>
          </p:cNvSpPr>
          <p:nvPr/>
        </p:nvSpPr>
        <p:spPr bwMode="auto">
          <a:xfrm>
            <a:off x="3429000" y="4648200"/>
            <a:ext cx="4114800" cy="990600"/>
          </a:xfrm>
          <a:custGeom>
            <a:avLst/>
            <a:gdLst>
              <a:gd name="T0" fmla="*/ 3657600 w 2592"/>
              <a:gd name="T1" fmla="*/ 76200 h 624"/>
              <a:gd name="T2" fmla="*/ 4114800 w 2592"/>
              <a:gd name="T3" fmla="*/ 76200 h 624"/>
              <a:gd name="T4" fmla="*/ 4114800 w 2592"/>
              <a:gd name="T5" fmla="*/ 990600 h 624"/>
              <a:gd name="T6" fmla="*/ 0 w 2592"/>
              <a:gd name="T7" fmla="*/ 990600 h 624"/>
              <a:gd name="T8" fmla="*/ 0 w 2592"/>
              <a:gd name="T9" fmla="*/ 0 h 624"/>
              <a:gd name="T10" fmla="*/ 5334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81" name="Text Box 94"/>
          <p:cNvSpPr txBox="1">
            <a:spLocks noChangeArrowheads="1"/>
          </p:cNvSpPr>
          <p:nvPr/>
        </p:nvSpPr>
        <p:spPr bwMode="auto">
          <a:xfrm>
            <a:off x="6569075" y="4191000"/>
            <a:ext cx="331788" cy="396875"/>
          </a:xfrm>
          <a:prstGeom prst="rect">
            <a:avLst/>
          </a:prstGeom>
          <a:noFill/>
          <a:ln w="12700">
            <a:noFill/>
            <a:miter lim="800000"/>
            <a:headEnd/>
            <a:tailEnd/>
          </a:ln>
        </p:spPr>
        <p:txBody>
          <a:bodyPr wrap="none">
            <a:prstTxWarp prst="textNoShape">
              <a:avLst/>
            </a:prstTxWarp>
            <a:spAutoFit/>
          </a:bodyPr>
          <a:lstStyle/>
          <a:p>
            <a:r>
              <a:rPr lang="en-US" sz="2000">
                <a:solidFill>
                  <a:schemeClr val="accent2"/>
                </a:solidFill>
              </a:rPr>
              <a:t>=</a:t>
            </a:r>
            <a:endParaRPr lang="en-US" sz="2000"/>
          </a:p>
        </p:txBody>
      </p:sp>
      <p:sp>
        <p:nvSpPr>
          <p:cNvPr id="13382" name="Freeform 95"/>
          <p:cNvSpPr>
            <a:spLocks/>
          </p:cNvSpPr>
          <p:nvPr/>
        </p:nvSpPr>
        <p:spPr bwMode="auto">
          <a:xfrm>
            <a:off x="6477000" y="3328988"/>
            <a:ext cx="228600" cy="914400"/>
          </a:xfrm>
          <a:custGeom>
            <a:avLst/>
            <a:gdLst>
              <a:gd name="T0" fmla="*/ 228600 w 144"/>
              <a:gd name="T1" fmla="*/ 914400 h 576"/>
              <a:gd name="T2" fmla="*/ 228600 w 144"/>
              <a:gd name="T3" fmla="*/ 609600 h 576"/>
              <a:gd name="T4" fmla="*/ 0 w 144"/>
              <a:gd name="T5" fmla="*/ 609600 h 576"/>
              <a:gd name="T6" fmla="*/ 0 w 144"/>
              <a:gd name="T7" fmla="*/ 0 h 576"/>
              <a:gd name="T8" fmla="*/ 0 60000 65536"/>
              <a:gd name="T9" fmla="*/ 0 60000 65536"/>
              <a:gd name="T10" fmla="*/ 0 60000 65536"/>
              <a:gd name="T11" fmla="*/ 0 60000 65536"/>
              <a:gd name="T12" fmla="*/ 0 w 144"/>
              <a:gd name="T13" fmla="*/ 0 h 576"/>
              <a:gd name="T14" fmla="*/ 144 w 144"/>
              <a:gd name="T15" fmla="*/ 576 h 576"/>
            </a:gdLst>
            <a:ahLst/>
            <a:cxnLst>
              <a:cxn ang="T8">
                <a:pos x="T0" y="T1"/>
              </a:cxn>
              <a:cxn ang="T9">
                <a:pos x="T2" y="T3"/>
              </a:cxn>
              <a:cxn ang="T10">
                <a:pos x="T4" y="T5"/>
              </a:cxn>
              <a:cxn ang="T11">
                <a:pos x="T6" y="T7"/>
              </a:cxn>
            </a:cxnLst>
            <a:rect l="T12" t="T13" r="T14" b="T15"/>
            <a:pathLst>
              <a:path w="144" h="576">
                <a:moveTo>
                  <a:pt x="144" y="576"/>
                </a:moveTo>
                <a:lnTo>
                  <a:pt x="144" y="384"/>
                </a:lnTo>
                <a:lnTo>
                  <a:pt x="0" y="384"/>
                </a:lnTo>
                <a:lnTo>
                  <a:pt x="0" y="0"/>
                </a:lnTo>
              </a:path>
            </a:pathLst>
          </a:custGeom>
          <a:noFill/>
          <a:ln w="19050">
            <a:solidFill>
              <a:schemeClr val="accent2"/>
            </a:solidFill>
            <a:round/>
            <a:headEnd/>
            <a:tailEnd type="triangle" w="med" len="med"/>
          </a:ln>
        </p:spPr>
        <p:txBody>
          <a:bodyPr wrap="none" anchor="ctr">
            <a:prstTxWarp prst="textNoShape">
              <a:avLst/>
            </a:prstTxWarp>
          </a:bodyPr>
          <a:lstStyle/>
          <a:p>
            <a:endParaRPr lang="en-US"/>
          </a:p>
        </p:txBody>
      </p:sp>
      <p:sp>
        <p:nvSpPr>
          <p:cNvPr id="13383" name="Rectangle 96"/>
          <p:cNvSpPr>
            <a:spLocks noChangeArrowheads="1"/>
          </p:cNvSpPr>
          <p:nvPr/>
        </p:nvSpPr>
        <p:spPr bwMode="auto">
          <a:xfrm>
            <a:off x="6019800" y="2959100"/>
            <a:ext cx="773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solidFill>
                  <a:srgbClr val="DA1F28"/>
                </a:solidFill>
                <a:latin typeface="+mn-lt"/>
                <a:ea typeface="ＭＳ Ｐゴシック" charset="-128"/>
                <a:cs typeface="ＭＳ Ｐゴシック" charset="-128"/>
              </a:rPr>
              <a:t>Equal</a:t>
            </a:r>
          </a:p>
        </p:txBody>
      </p:sp>
    </p:spTree>
    <p:extLst>
      <p:ext uri="{BB962C8B-B14F-4D97-AF65-F5344CB8AC3E}">
        <p14:creationId xmlns:p14="http://schemas.microsoft.com/office/powerpoint/2010/main" val="29196770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12738" y="152400"/>
            <a:ext cx="8413750" cy="474663"/>
          </a:xfrm>
        </p:spPr>
        <p:txBody>
          <a:bodyPr/>
          <a:lstStyle/>
          <a:p>
            <a:pPr>
              <a:defRPr/>
            </a:pPr>
            <a:r>
              <a:rPr lang="en-US" sz="3600" i="1" dirty="0">
                <a:latin typeface="+mn-lt"/>
              </a:rPr>
              <a:t>Instruction Fetch Unit </a:t>
            </a:r>
            <a:r>
              <a:rPr lang="en-US" sz="3600" dirty="0" smtClean="0">
                <a:latin typeface="+mn-lt"/>
              </a:rPr>
              <a:t>including </a:t>
            </a:r>
            <a:r>
              <a:rPr lang="en-US" sz="3600" dirty="0">
                <a:latin typeface="+mn-lt"/>
              </a:rPr>
              <a:t>Branch</a:t>
            </a:r>
          </a:p>
        </p:txBody>
      </p:sp>
      <p:sp>
        <p:nvSpPr>
          <p:cNvPr id="36868" name="Rectangle 3"/>
          <p:cNvSpPr>
            <a:spLocks noGrp="1" noChangeArrowheads="1"/>
          </p:cNvSpPr>
          <p:nvPr>
            <p:ph type="body" idx="1"/>
          </p:nvPr>
        </p:nvSpPr>
        <p:spPr>
          <a:xfrm>
            <a:off x="381000" y="1303338"/>
            <a:ext cx="8191500" cy="600075"/>
          </a:xfrm>
        </p:spPr>
        <p:txBody>
          <a:bodyPr/>
          <a:lstStyle/>
          <a:p>
            <a:r>
              <a:rPr lang="en-US" sz="2400">
                <a:latin typeface="Calibri" charset="0"/>
                <a:ea typeface="ＭＳ Ｐゴシック" charset="0"/>
                <a:cs typeface="ＭＳ Ｐゴシック" charset="0"/>
              </a:rPr>
              <a:t>if  (Zero == 1)   then  PC = PC + 4 + SignExt[imm16]*4 ;  else  PC = PC + 4</a:t>
            </a:r>
          </a:p>
        </p:txBody>
      </p:sp>
      <p:grpSp>
        <p:nvGrpSpPr>
          <p:cNvPr id="36869" name="Group 4"/>
          <p:cNvGrpSpPr>
            <a:grpSpLocks/>
          </p:cNvGrpSpPr>
          <p:nvPr/>
        </p:nvGrpSpPr>
        <p:grpSpPr bwMode="auto">
          <a:xfrm>
            <a:off x="1743075" y="611188"/>
            <a:ext cx="5954713" cy="641350"/>
            <a:chOff x="1098" y="332"/>
            <a:chExt cx="3751" cy="404"/>
          </a:xfrm>
        </p:grpSpPr>
        <p:sp>
          <p:nvSpPr>
            <p:cNvPr id="58430" name="Rectangle 5"/>
            <p:cNvSpPr>
              <a:spLocks noChangeArrowheads="1"/>
            </p:cNvSpPr>
            <p:nvPr/>
          </p:nvSpPr>
          <p:spPr bwMode="auto">
            <a:xfrm>
              <a:off x="1167" y="536"/>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36932" name="Group 6"/>
            <p:cNvGrpSpPr>
              <a:grpSpLocks/>
            </p:cNvGrpSpPr>
            <p:nvPr/>
          </p:nvGrpSpPr>
          <p:grpSpPr bwMode="auto">
            <a:xfrm>
              <a:off x="1163" y="524"/>
              <a:ext cx="624" cy="212"/>
              <a:chOff x="1163" y="524"/>
              <a:chExt cx="624" cy="212"/>
            </a:xfrm>
          </p:grpSpPr>
          <p:sp>
            <p:nvSpPr>
              <p:cNvPr id="58445" name="Rectangle 7"/>
              <p:cNvSpPr>
                <a:spLocks noChangeArrowheads="1"/>
              </p:cNvSpPr>
              <p:nvPr/>
            </p:nvSpPr>
            <p:spPr bwMode="auto">
              <a:xfrm>
                <a:off x="1163" y="532"/>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6" name="Rectangle 8"/>
              <p:cNvSpPr>
                <a:spLocks noChangeArrowheads="1"/>
              </p:cNvSpPr>
              <p:nvPr/>
            </p:nvSpPr>
            <p:spPr bwMode="auto">
              <a:xfrm>
                <a:off x="1341" y="524"/>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36933" name="Group 9"/>
            <p:cNvGrpSpPr>
              <a:grpSpLocks/>
            </p:cNvGrpSpPr>
            <p:nvPr/>
          </p:nvGrpSpPr>
          <p:grpSpPr bwMode="auto">
            <a:xfrm>
              <a:off x="1795" y="524"/>
              <a:ext cx="580" cy="212"/>
              <a:chOff x="1795" y="524"/>
              <a:chExt cx="580" cy="212"/>
            </a:xfrm>
          </p:grpSpPr>
          <p:sp>
            <p:nvSpPr>
              <p:cNvPr id="58443" name="Rectangle 10"/>
              <p:cNvSpPr>
                <a:spLocks noChangeArrowheads="1"/>
              </p:cNvSpPr>
              <p:nvPr/>
            </p:nvSpPr>
            <p:spPr bwMode="auto">
              <a:xfrm>
                <a:off x="1795" y="532"/>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4" name="Rectangle 11"/>
              <p:cNvSpPr>
                <a:spLocks noChangeArrowheads="1"/>
              </p:cNvSpPr>
              <p:nvPr/>
            </p:nvSpPr>
            <p:spPr bwMode="auto">
              <a:xfrm>
                <a:off x="1956" y="524"/>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36934" name="Group 12"/>
            <p:cNvGrpSpPr>
              <a:grpSpLocks/>
            </p:cNvGrpSpPr>
            <p:nvPr/>
          </p:nvGrpSpPr>
          <p:grpSpPr bwMode="auto">
            <a:xfrm>
              <a:off x="2383" y="524"/>
              <a:ext cx="579" cy="210"/>
              <a:chOff x="2383" y="524"/>
              <a:chExt cx="579" cy="210"/>
            </a:xfrm>
          </p:grpSpPr>
          <p:sp>
            <p:nvSpPr>
              <p:cNvPr id="58441" name="Rectangle 13"/>
              <p:cNvSpPr>
                <a:spLocks noChangeArrowheads="1"/>
              </p:cNvSpPr>
              <p:nvPr/>
            </p:nvSpPr>
            <p:spPr bwMode="auto">
              <a:xfrm>
                <a:off x="2383" y="532"/>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2" name="Rectangle 14"/>
              <p:cNvSpPr>
                <a:spLocks noChangeArrowheads="1"/>
              </p:cNvSpPr>
              <p:nvPr/>
            </p:nvSpPr>
            <p:spPr bwMode="auto">
              <a:xfrm>
                <a:off x="2543" y="524"/>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58434" name="Rectangle 15"/>
            <p:cNvSpPr>
              <a:spLocks noChangeArrowheads="1"/>
            </p:cNvSpPr>
            <p:nvPr/>
          </p:nvSpPr>
          <p:spPr bwMode="auto">
            <a:xfrm>
              <a:off x="2970" y="532"/>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35" name="Rectangle 16"/>
            <p:cNvSpPr>
              <a:spLocks noChangeArrowheads="1"/>
            </p:cNvSpPr>
            <p:nvPr/>
          </p:nvSpPr>
          <p:spPr bwMode="auto">
            <a:xfrm>
              <a:off x="3469" y="524"/>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58436" name="Rectangle 17"/>
            <p:cNvSpPr>
              <a:spLocks noChangeArrowheads="1"/>
            </p:cNvSpPr>
            <p:nvPr/>
          </p:nvSpPr>
          <p:spPr bwMode="auto">
            <a:xfrm>
              <a:off x="4668" y="3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58437" name="Rectangle 18"/>
            <p:cNvSpPr>
              <a:spLocks noChangeArrowheads="1"/>
            </p:cNvSpPr>
            <p:nvPr/>
          </p:nvSpPr>
          <p:spPr bwMode="auto">
            <a:xfrm>
              <a:off x="2770"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58438" name="Rectangle 19"/>
            <p:cNvSpPr>
              <a:spLocks noChangeArrowheads="1"/>
            </p:cNvSpPr>
            <p:nvPr/>
          </p:nvSpPr>
          <p:spPr bwMode="auto">
            <a:xfrm>
              <a:off x="2182"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58439" name="Rectangle 20"/>
            <p:cNvSpPr>
              <a:spLocks noChangeArrowheads="1"/>
            </p:cNvSpPr>
            <p:nvPr/>
          </p:nvSpPr>
          <p:spPr bwMode="auto">
            <a:xfrm>
              <a:off x="1594"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58440" name="Rectangle 21"/>
            <p:cNvSpPr>
              <a:spLocks noChangeArrowheads="1"/>
            </p:cNvSpPr>
            <p:nvPr/>
          </p:nvSpPr>
          <p:spPr bwMode="auto">
            <a:xfrm>
              <a:off x="1098"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sp>
        <p:nvSpPr>
          <p:cNvPr id="2672662" name="Rectangle 22"/>
          <p:cNvSpPr>
            <a:spLocks noChangeArrowheads="1"/>
          </p:cNvSpPr>
          <p:nvPr/>
        </p:nvSpPr>
        <p:spPr bwMode="auto">
          <a:xfrm>
            <a:off x="4343400" y="3106738"/>
            <a:ext cx="48006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lnSpc>
                <a:spcPct val="75000"/>
              </a:lnSpc>
              <a:spcBef>
                <a:spcPct val="65000"/>
              </a:spcBef>
              <a:buSzPct val="100000"/>
              <a:buFont typeface="Times" charset="0"/>
              <a:buChar char="•"/>
            </a:pPr>
            <a:r>
              <a:rPr lang="en-US" sz="2800">
                <a:latin typeface="Calibri" charset="0"/>
              </a:rPr>
              <a:t>How to encode nPC_sel?</a:t>
            </a:r>
          </a:p>
          <a:p>
            <a:pPr marL="685800" lvl="1" indent="-190500">
              <a:lnSpc>
                <a:spcPct val="85000"/>
              </a:lnSpc>
              <a:spcBef>
                <a:spcPct val="40000"/>
              </a:spcBef>
              <a:buSzPct val="100000"/>
              <a:buFontTx/>
              <a:buChar char="•"/>
            </a:pPr>
            <a:r>
              <a:rPr lang="en-US" sz="2400">
                <a:latin typeface="Calibri" charset="0"/>
              </a:rPr>
              <a:t>Direct MUX select?</a:t>
            </a:r>
          </a:p>
          <a:p>
            <a:pPr marL="685800" lvl="1" indent="-190500">
              <a:lnSpc>
                <a:spcPct val="85000"/>
              </a:lnSpc>
              <a:spcBef>
                <a:spcPct val="40000"/>
              </a:spcBef>
              <a:buSzPct val="100000"/>
              <a:buFontTx/>
              <a:buChar char="•"/>
            </a:pPr>
            <a:r>
              <a:rPr lang="en-US" sz="2400">
                <a:latin typeface="Calibri" charset="0"/>
              </a:rPr>
              <a:t>Branch inst. / not branch inst.</a:t>
            </a:r>
          </a:p>
          <a:p>
            <a:pPr marL="203200" indent="-203200">
              <a:lnSpc>
                <a:spcPct val="75000"/>
              </a:lnSpc>
              <a:spcBef>
                <a:spcPct val="65000"/>
              </a:spcBef>
              <a:buSzPct val="100000"/>
              <a:buFont typeface="Times" charset="0"/>
              <a:buChar char="•"/>
            </a:pPr>
            <a:r>
              <a:rPr lang="en-US" sz="2800">
                <a:latin typeface="Calibri" charset="0"/>
              </a:rPr>
              <a:t>Let</a:t>
            </a:r>
            <a:r>
              <a:rPr lang="ja-JP" altLang="en-US" sz="2800">
                <a:latin typeface="Calibri" charset="0"/>
              </a:rPr>
              <a:t>’</a:t>
            </a:r>
            <a:r>
              <a:rPr lang="en-US" sz="2800">
                <a:latin typeface="Calibri" charset="0"/>
              </a:rPr>
              <a:t>s pick 2nd option</a:t>
            </a:r>
          </a:p>
        </p:txBody>
      </p:sp>
      <p:graphicFrame>
        <p:nvGraphicFramePr>
          <p:cNvPr id="2672663" name="Object 2"/>
          <p:cNvGraphicFramePr>
            <a:graphicFrameLocks noChangeAspect="1"/>
          </p:cNvGraphicFramePr>
          <p:nvPr/>
        </p:nvGraphicFramePr>
        <p:xfrm>
          <a:off x="3962400" y="5438775"/>
          <a:ext cx="2935288" cy="1046163"/>
        </p:xfrm>
        <a:graphic>
          <a:graphicData uri="http://schemas.openxmlformats.org/presentationml/2006/ole">
            <mc:AlternateContent xmlns:mc="http://schemas.openxmlformats.org/markup-compatibility/2006">
              <mc:Choice xmlns:v="urn:schemas-microsoft-com:vml" Requires="v">
                <p:oleObj spid="_x0000_s14361" name="Worksheet" r:id="rId5" imgW="1651000" imgH="698500" progId="Excel.Sheet.8">
                  <p:embed/>
                </p:oleObj>
              </mc:Choice>
              <mc:Fallback>
                <p:oleObj name="Worksheet" r:id="rId5" imgW="1651000" imgH="698500" progId="Excel.Sheet.8">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5438775"/>
                        <a:ext cx="2935288"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71" name="Group 24"/>
          <p:cNvGrpSpPr>
            <a:grpSpLocks/>
          </p:cNvGrpSpPr>
          <p:nvPr/>
        </p:nvGrpSpPr>
        <p:grpSpPr bwMode="auto">
          <a:xfrm>
            <a:off x="3114675" y="1762125"/>
            <a:ext cx="1101725" cy="990600"/>
            <a:chOff x="2474" y="1011"/>
            <a:chExt cx="694" cy="640"/>
          </a:xfrm>
        </p:grpSpPr>
        <p:sp>
          <p:nvSpPr>
            <p:cNvPr id="58427" name="Rectangle 25"/>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8" name="Rectangle 26"/>
            <p:cNvSpPr>
              <a:spLocks noChangeArrowheads="1"/>
            </p:cNvSpPr>
            <p:nvPr/>
          </p:nvSpPr>
          <p:spPr bwMode="auto">
            <a:xfrm>
              <a:off x="2672" y="1434"/>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58429" name="Rectangle 27"/>
            <p:cNvSpPr>
              <a:spLocks noChangeArrowheads="1"/>
            </p:cNvSpPr>
            <p:nvPr/>
          </p:nvSpPr>
          <p:spPr bwMode="auto">
            <a:xfrm>
              <a:off x="2518" y="1108"/>
              <a:ext cx="583" cy="370"/>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Inst</a:t>
              </a:r>
            </a:p>
            <a:p>
              <a:pPr algn="ctr">
                <a:defRPr/>
              </a:pPr>
              <a:r>
                <a:rPr lang="en-US" sz="1600" b="1">
                  <a:latin typeface="+mn-lt"/>
                  <a:ea typeface="ＭＳ Ｐゴシック" charset="-128"/>
                  <a:cs typeface="ＭＳ Ｐゴシック" charset="-128"/>
                </a:rPr>
                <a:t>Memory</a:t>
              </a:r>
            </a:p>
          </p:txBody>
        </p:sp>
      </p:grpSp>
      <p:sp>
        <p:nvSpPr>
          <p:cNvPr id="58376" name="Rectangle 28"/>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58377" name="Line 29"/>
          <p:cNvSpPr>
            <a:spLocks noChangeShapeType="1"/>
          </p:cNvSpPr>
          <p:nvPr/>
        </p:nvSpPr>
        <p:spPr bwMode="auto">
          <a:xfrm>
            <a:off x="42291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78" name="Rectangle 30"/>
          <p:cNvSpPr>
            <a:spLocks noChangeArrowheads="1"/>
          </p:cNvSpPr>
          <p:nvPr/>
        </p:nvSpPr>
        <p:spPr bwMode="auto">
          <a:xfrm>
            <a:off x="5262563" y="2122488"/>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58379" name="Rectangle 31"/>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380" name="Rectangle 32"/>
          <p:cNvSpPr>
            <a:spLocks noChangeArrowheads="1"/>
          </p:cNvSpPr>
          <p:nvPr/>
        </p:nvSpPr>
        <p:spPr bwMode="auto">
          <a:xfrm>
            <a:off x="476250" y="2816225"/>
            <a:ext cx="713726" cy="366767"/>
          </a:xfrm>
          <a:prstGeom prst="rect">
            <a:avLst/>
          </a:prstGeom>
          <a:noFill/>
          <a:ln w="12700">
            <a:noFill/>
            <a:miter lim="800000"/>
            <a:headEnd/>
            <a:tailEnd/>
          </a:ln>
        </p:spPr>
        <p:txBody>
          <a:bodyPr wrap="none" lIns="90488" tIns="44450" rIns="90488" bIns="44450">
            <a:spAutoFit/>
          </a:bodyPr>
          <a:lstStyle/>
          <a:p>
            <a:r>
              <a:rPr lang="en-US" b="1" dirty="0" smtClean="0">
                <a:solidFill>
                  <a:schemeClr val="accent2"/>
                </a:solidFill>
                <a:latin typeface="Calibri" charset="0"/>
              </a:rPr>
              <a:t>Equal</a:t>
            </a:r>
            <a:endParaRPr lang="en-US" u="sng" dirty="0">
              <a:latin typeface="Calibri" charset="0"/>
            </a:endParaRPr>
          </a:p>
        </p:txBody>
      </p:sp>
      <p:sp>
        <p:nvSpPr>
          <p:cNvPr id="58381" name="Line 33"/>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2" name="Line 34"/>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3" name="Freeform 35"/>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4" name="Rectangle 36"/>
          <p:cNvSpPr>
            <a:spLocks noChangeArrowheads="1"/>
          </p:cNvSpPr>
          <p:nvPr/>
        </p:nvSpPr>
        <p:spPr bwMode="auto">
          <a:xfrm>
            <a:off x="2371725" y="3276600"/>
            <a:ext cx="931863"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grpSp>
        <p:nvGrpSpPr>
          <p:cNvPr id="7" name="Group 37"/>
          <p:cNvGrpSpPr>
            <a:grpSpLocks/>
          </p:cNvGrpSpPr>
          <p:nvPr/>
        </p:nvGrpSpPr>
        <p:grpSpPr bwMode="auto">
          <a:xfrm>
            <a:off x="7010400" y="5181600"/>
            <a:ext cx="1981200" cy="1371600"/>
            <a:chOff x="4416" y="3264"/>
            <a:chExt cx="1248" cy="864"/>
          </a:xfrm>
        </p:grpSpPr>
        <p:sp>
          <p:nvSpPr>
            <p:cNvPr id="58425" name="Text Box 38"/>
            <p:cNvSpPr txBox="1">
              <a:spLocks noChangeArrowheads="1"/>
            </p:cNvSpPr>
            <p:nvPr/>
          </p:nvSpPr>
          <p:spPr bwMode="auto">
            <a:xfrm>
              <a:off x="4416" y="3264"/>
              <a:ext cx="1248" cy="523"/>
            </a:xfrm>
            <a:prstGeom prst="rect">
              <a:avLst/>
            </a:prstGeom>
            <a:noFill/>
            <a:ln w="12700">
              <a:noFill/>
              <a:miter lim="800000"/>
              <a:headEnd/>
              <a:tailEnd/>
            </a:ln>
          </p:spPr>
          <p:txBody>
            <a:bodyPr>
              <a:spAutoFit/>
            </a:bodyPr>
            <a:lstStyle/>
            <a:p>
              <a:pPr>
                <a:spcBef>
                  <a:spcPct val="50000"/>
                </a:spcBef>
                <a:defRPr/>
              </a:pPr>
              <a:r>
                <a:rPr lang="en-US" sz="2400" dirty="0">
                  <a:latin typeface="+mn-lt"/>
                  <a:ea typeface="ＭＳ Ｐゴシック" charset="-128"/>
                  <a:cs typeface="ＭＳ Ｐゴシック" charset="-128"/>
                </a:rPr>
                <a:t>Q: What logic gate?</a:t>
              </a:r>
            </a:p>
          </p:txBody>
        </p:sp>
        <p:sp>
          <p:nvSpPr>
            <p:cNvPr id="58426" name="AutoShape 39"/>
            <p:cNvSpPr>
              <a:spLocks noChangeArrowheads="1"/>
            </p:cNvSpPr>
            <p:nvPr/>
          </p:nvSpPr>
          <p:spPr bwMode="auto">
            <a:xfrm flipH="1" flipV="1">
              <a:off x="4464" y="3792"/>
              <a:ext cx="480"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2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accent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58386" name="Rectangle 40"/>
          <p:cNvSpPr>
            <a:spLocks noChangeArrowheads="1"/>
          </p:cNvSpPr>
          <p:nvPr/>
        </p:nvSpPr>
        <p:spPr bwMode="auto">
          <a:xfrm rot="10800000" flipV="1">
            <a:off x="374650" y="59420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58387" name="Rectangle 41"/>
          <p:cNvSpPr>
            <a:spLocks noChangeArrowheads="1"/>
          </p:cNvSpPr>
          <p:nvPr/>
        </p:nvSpPr>
        <p:spPr bwMode="auto">
          <a:xfrm>
            <a:off x="3087688" y="60071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36884" name="Group 42"/>
          <p:cNvGrpSpPr>
            <a:grpSpLocks/>
          </p:cNvGrpSpPr>
          <p:nvPr/>
        </p:nvGrpSpPr>
        <p:grpSpPr bwMode="auto">
          <a:xfrm>
            <a:off x="3160713" y="4606925"/>
            <a:ext cx="354012" cy="1273175"/>
            <a:chOff x="1324" y="2334"/>
            <a:chExt cx="223" cy="802"/>
          </a:xfrm>
        </p:grpSpPr>
        <p:sp>
          <p:nvSpPr>
            <p:cNvPr id="58421" name="Rectangle 43"/>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2" name="Rectangle 44"/>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PC</a:t>
              </a:r>
            </a:p>
          </p:txBody>
        </p:sp>
        <p:sp>
          <p:nvSpPr>
            <p:cNvPr id="58423" name="Rectangle 45"/>
            <p:cNvSpPr>
              <a:spLocks noChangeArrowheads="1"/>
            </p:cNvSpPr>
            <p:nvPr/>
          </p:nvSpPr>
          <p:spPr bwMode="auto">
            <a:xfrm rot="16200000">
              <a:off x="1318" y="2351"/>
              <a:ext cx="246"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00</a:t>
              </a:r>
            </a:p>
          </p:txBody>
        </p:sp>
        <p:sp>
          <p:nvSpPr>
            <p:cNvPr id="58424" name="Rectangle 46"/>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58389" name="Rectangle 47"/>
          <p:cNvSpPr>
            <a:spLocks noChangeArrowheads="1"/>
          </p:cNvSpPr>
          <p:nvPr/>
        </p:nvSpPr>
        <p:spPr bwMode="auto">
          <a:xfrm>
            <a:off x="1536700" y="4025900"/>
            <a:ext cx="312738"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58390" name="Rectangle 48"/>
          <p:cNvSpPr>
            <a:spLocks noChangeArrowheads="1"/>
          </p:cNvSpPr>
          <p:nvPr/>
        </p:nvSpPr>
        <p:spPr bwMode="auto">
          <a:xfrm>
            <a:off x="1584325" y="57023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1" name="Rectangle 49"/>
          <p:cNvSpPr>
            <a:spLocks noChangeArrowheads="1"/>
          </p:cNvSpPr>
          <p:nvPr/>
        </p:nvSpPr>
        <p:spPr bwMode="auto">
          <a:xfrm rot="5400000">
            <a:off x="1337469" y="6036469"/>
            <a:ext cx="777875"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PC Ext</a:t>
            </a:r>
          </a:p>
        </p:txBody>
      </p:sp>
      <p:sp>
        <p:nvSpPr>
          <p:cNvPr id="58392" name="Rectangle 50"/>
          <p:cNvSpPr>
            <a:spLocks noChangeArrowheads="1"/>
          </p:cNvSpPr>
          <p:nvPr/>
        </p:nvSpPr>
        <p:spPr bwMode="auto">
          <a:xfrm rot="5400000">
            <a:off x="1894682" y="4431506"/>
            <a:ext cx="76835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58393" name="Freeform 51"/>
          <p:cNvSpPr>
            <a:spLocks/>
          </p:cNvSpPr>
          <p:nvPr/>
        </p:nvSpPr>
        <p:spPr bwMode="auto">
          <a:xfrm>
            <a:off x="2097088" y="41021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4" name="Rectangle 52"/>
          <p:cNvSpPr>
            <a:spLocks noChangeArrowheads="1"/>
          </p:cNvSpPr>
          <p:nvPr/>
        </p:nvSpPr>
        <p:spPr bwMode="auto">
          <a:xfrm rot="5400000">
            <a:off x="1894682" y="5650706"/>
            <a:ext cx="76835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58395" name="Freeform 53"/>
          <p:cNvSpPr>
            <a:spLocks/>
          </p:cNvSpPr>
          <p:nvPr/>
        </p:nvSpPr>
        <p:spPr bwMode="auto">
          <a:xfrm>
            <a:off x="2097088" y="53213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6" name="Rectangle 54"/>
          <p:cNvSpPr>
            <a:spLocks noChangeArrowheads="1"/>
          </p:cNvSpPr>
          <p:nvPr/>
        </p:nvSpPr>
        <p:spPr bwMode="auto">
          <a:xfrm rot="5400000">
            <a:off x="2636044" y="5123656"/>
            <a:ext cx="606425"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Mux</a:t>
            </a:r>
            <a:endParaRPr lang="en-US" dirty="0">
              <a:latin typeface="+mn-lt"/>
              <a:ea typeface="ＭＳ Ｐゴシック" charset="-128"/>
              <a:cs typeface="ＭＳ Ｐゴシック" charset="-128"/>
            </a:endParaRPr>
          </a:p>
        </p:txBody>
      </p:sp>
      <p:sp>
        <p:nvSpPr>
          <p:cNvPr id="58397" name="Freeform 55"/>
          <p:cNvSpPr>
            <a:spLocks/>
          </p:cNvSpPr>
          <p:nvPr/>
        </p:nvSpPr>
        <p:spPr bwMode="auto">
          <a:xfrm>
            <a:off x="2782888" y="45593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8" name="Freeform 56"/>
          <p:cNvSpPr>
            <a:spLocks/>
          </p:cNvSpPr>
          <p:nvPr/>
        </p:nvSpPr>
        <p:spPr bwMode="auto">
          <a:xfrm>
            <a:off x="3468688" y="2743200"/>
            <a:ext cx="188912" cy="2578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99" name="Freeform 57"/>
          <p:cNvSpPr>
            <a:spLocks/>
          </p:cNvSpPr>
          <p:nvPr/>
        </p:nvSpPr>
        <p:spPr bwMode="auto">
          <a:xfrm>
            <a:off x="1411288" y="37973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0" name="Line 58"/>
          <p:cNvSpPr>
            <a:spLocks noChangeShapeType="1"/>
          </p:cNvSpPr>
          <p:nvPr/>
        </p:nvSpPr>
        <p:spPr bwMode="auto">
          <a:xfrm>
            <a:off x="1792288" y="42545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1" name="Line 59"/>
          <p:cNvSpPr>
            <a:spLocks noChangeShapeType="1"/>
          </p:cNvSpPr>
          <p:nvPr/>
        </p:nvSpPr>
        <p:spPr bwMode="auto">
          <a:xfrm>
            <a:off x="2478088" y="47117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2" name="Freeform 60"/>
          <p:cNvSpPr>
            <a:spLocks/>
          </p:cNvSpPr>
          <p:nvPr/>
        </p:nvSpPr>
        <p:spPr bwMode="auto">
          <a:xfrm>
            <a:off x="1716088" y="47117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3" name="Line 61"/>
          <p:cNvSpPr>
            <a:spLocks noChangeShapeType="1"/>
          </p:cNvSpPr>
          <p:nvPr/>
        </p:nvSpPr>
        <p:spPr bwMode="auto">
          <a:xfrm>
            <a:off x="1868488" y="62357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4" name="Line 62"/>
          <p:cNvSpPr>
            <a:spLocks noChangeShapeType="1"/>
          </p:cNvSpPr>
          <p:nvPr/>
        </p:nvSpPr>
        <p:spPr bwMode="auto">
          <a:xfrm>
            <a:off x="2478088" y="58547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5" name="Line 63"/>
          <p:cNvSpPr>
            <a:spLocks noChangeShapeType="1"/>
          </p:cNvSpPr>
          <p:nvPr/>
        </p:nvSpPr>
        <p:spPr bwMode="auto">
          <a:xfrm>
            <a:off x="3011488" y="53213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6" name="Line 64"/>
          <p:cNvSpPr>
            <a:spLocks noChangeShapeType="1"/>
          </p:cNvSpPr>
          <p:nvPr/>
        </p:nvSpPr>
        <p:spPr bwMode="auto">
          <a:xfrm>
            <a:off x="1219200" y="6248400"/>
            <a:ext cx="381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7" name="Freeform 65"/>
          <p:cNvSpPr>
            <a:spLocks/>
          </p:cNvSpPr>
          <p:nvPr/>
        </p:nvSpPr>
        <p:spPr bwMode="auto">
          <a:xfrm>
            <a:off x="1447800" y="3810000"/>
            <a:ext cx="2209800" cy="1524000"/>
          </a:xfrm>
          <a:custGeom>
            <a:avLst/>
            <a:gdLst>
              <a:gd name="T0" fmla="*/ 2147483647 w 1392"/>
              <a:gd name="T1" fmla="*/ 2147483647 h 960"/>
              <a:gd name="T2" fmla="*/ 2147483647 w 1392"/>
              <a:gd name="T3" fmla="*/ 2147483647 h 960"/>
              <a:gd name="T4" fmla="*/ 2147483647 w 1392"/>
              <a:gd name="T5" fmla="*/ 0 h 960"/>
              <a:gd name="T6" fmla="*/ 0 w 1392"/>
              <a:gd name="T7" fmla="*/ 0 h 960"/>
              <a:gd name="T8" fmla="*/ 0 w 1392"/>
              <a:gd name="T9" fmla="*/ 2147483647 h 960"/>
              <a:gd name="T10" fmla="*/ 2147483647 w 1392"/>
              <a:gd name="T11" fmla="*/ 2147483647 h 960"/>
              <a:gd name="T12" fmla="*/ 0 60000 65536"/>
              <a:gd name="T13" fmla="*/ 0 60000 65536"/>
              <a:gd name="T14" fmla="*/ 0 60000 65536"/>
              <a:gd name="T15" fmla="*/ 0 60000 65536"/>
              <a:gd name="T16" fmla="*/ 0 60000 65536"/>
              <a:gd name="T17" fmla="*/ 0 60000 65536"/>
              <a:gd name="T18" fmla="*/ 0 w 1392"/>
              <a:gd name="T19" fmla="*/ 0 h 960"/>
              <a:gd name="T20" fmla="*/ 1392 w 1392"/>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1392" h="960">
                <a:moveTo>
                  <a:pt x="1248" y="960"/>
                </a:moveTo>
                <a:lnTo>
                  <a:pt x="1392" y="960"/>
                </a:lnTo>
                <a:lnTo>
                  <a:pt x="1392" y="0"/>
                </a:lnTo>
                <a:lnTo>
                  <a:pt x="0" y="0"/>
                </a:lnTo>
                <a:lnTo>
                  <a:pt x="0" y="768"/>
                </a:lnTo>
                <a:lnTo>
                  <a:pt x="384"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8" name="Freeform 66"/>
          <p:cNvSpPr>
            <a:spLocks/>
          </p:cNvSpPr>
          <p:nvPr/>
        </p:nvSpPr>
        <p:spPr bwMode="auto">
          <a:xfrm>
            <a:off x="1676400" y="47244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9" name="Line 67"/>
          <p:cNvSpPr>
            <a:spLocks noChangeShapeType="1"/>
          </p:cNvSpPr>
          <p:nvPr/>
        </p:nvSpPr>
        <p:spPr bwMode="auto">
          <a:xfrm>
            <a:off x="2438400" y="5867400"/>
            <a:ext cx="3810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0" name="Text Box 68"/>
          <p:cNvSpPr txBox="1">
            <a:spLocks noChangeArrowheads="1"/>
          </p:cNvSpPr>
          <p:nvPr/>
        </p:nvSpPr>
        <p:spPr bwMode="auto">
          <a:xfrm>
            <a:off x="2725738" y="4648200"/>
            <a:ext cx="296862" cy="336550"/>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0</a:t>
            </a:r>
          </a:p>
        </p:txBody>
      </p:sp>
      <p:sp>
        <p:nvSpPr>
          <p:cNvPr id="58411" name="Text Box 69"/>
          <p:cNvSpPr txBox="1">
            <a:spLocks noChangeArrowheads="1"/>
          </p:cNvSpPr>
          <p:nvPr/>
        </p:nvSpPr>
        <p:spPr bwMode="auto">
          <a:xfrm>
            <a:off x="2717800" y="5607050"/>
            <a:ext cx="296863" cy="336550"/>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1</a:t>
            </a:r>
          </a:p>
        </p:txBody>
      </p:sp>
      <p:sp>
        <p:nvSpPr>
          <p:cNvPr id="58412" name="Line 70"/>
          <p:cNvSpPr>
            <a:spLocks noChangeShapeType="1"/>
          </p:cNvSpPr>
          <p:nvPr/>
        </p:nvSpPr>
        <p:spPr bwMode="auto">
          <a:xfrm>
            <a:off x="2971800" y="5334000"/>
            <a:ext cx="228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3" name="Line 71"/>
          <p:cNvSpPr>
            <a:spLocks noChangeShapeType="1"/>
          </p:cNvSpPr>
          <p:nvPr/>
        </p:nvSpPr>
        <p:spPr bwMode="auto">
          <a:xfrm flipV="1">
            <a:off x="3657600" y="2743200"/>
            <a:ext cx="0" cy="1066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4" name="Line 72"/>
          <p:cNvSpPr>
            <a:spLocks noChangeShapeType="1"/>
          </p:cNvSpPr>
          <p:nvPr/>
        </p:nvSpPr>
        <p:spPr bwMode="auto">
          <a:xfrm>
            <a:off x="2438400" y="4724400"/>
            <a:ext cx="304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9" name="Group 73"/>
          <p:cNvGrpSpPr>
            <a:grpSpLocks/>
          </p:cNvGrpSpPr>
          <p:nvPr/>
        </p:nvGrpSpPr>
        <p:grpSpPr bwMode="auto">
          <a:xfrm>
            <a:off x="1828800" y="2514600"/>
            <a:ext cx="1619250" cy="1109663"/>
            <a:chOff x="1152" y="1584"/>
            <a:chExt cx="1020" cy="699"/>
          </a:xfrm>
        </p:grpSpPr>
        <p:sp>
          <p:nvSpPr>
            <p:cNvPr id="58419" name="AutoShape 74"/>
            <p:cNvSpPr>
              <a:spLocks noChangeArrowheads="1"/>
            </p:cNvSpPr>
            <p:nvPr/>
          </p:nvSpPr>
          <p:spPr bwMode="auto">
            <a:xfrm>
              <a:off x="1152" y="1584"/>
              <a:ext cx="384" cy="384"/>
            </a:xfrm>
            <a:prstGeom prst="flowChartDelay">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0" name="Text Box 75"/>
            <p:cNvSpPr txBox="1">
              <a:spLocks noChangeArrowheads="1"/>
            </p:cNvSpPr>
            <p:nvPr/>
          </p:nvSpPr>
          <p:spPr bwMode="auto">
            <a:xfrm>
              <a:off x="1478" y="2031"/>
              <a:ext cx="694" cy="252"/>
            </a:xfrm>
            <a:prstGeom prst="rect">
              <a:avLst/>
            </a:prstGeom>
            <a:solidFill>
              <a:schemeClr val="bg1"/>
            </a:solid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MUX ctrl</a:t>
              </a:r>
            </a:p>
          </p:txBody>
        </p:sp>
      </p:grpSp>
      <p:grpSp>
        <p:nvGrpSpPr>
          <p:cNvPr id="36915" name="Group 78"/>
          <p:cNvGrpSpPr>
            <a:grpSpLocks/>
          </p:cNvGrpSpPr>
          <p:nvPr/>
        </p:nvGrpSpPr>
        <p:grpSpPr bwMode="auto">
          <a:xfrm>
            <a:off x="3270250" y="5727700"/>
            <a:ext cx="152400" cy="381000"/>
            <a:chOff x="2084917" y="5338763"/>
            <a:chExt cx="152400" cy="381000"/>
          </a:xfrm>
        </p:grpSpPr>
        <p:grpSp>
          <p:nvGrpSpPr>
            <p:cNvPr id="36916" name="Group 135"/>
            <p:cNvGrpSpPr>
              <a:grpSpLocks/>
            </p:cNvGrpSpPr>
            <p:nvPr/>
          </p:nvGrpSpPr>
          <p:grpSpPr bwMode="auto">
            <a:xfrm rot="-5400000">
              <a:off x="2084917" y="5338763"/>
              <a:ext cx="152400" cy="152400"/>
              <a:chOff x="7143750" y="6113463"/>
              <a:chExt cx="152400" cy="152400"/>
            </a:xfrm>
          </p:grpSpPr>
          <p:sp>
            <p:nvSpPr>
              <p:cNvPr id="82" name="Line 69"/>
              <p:cNvSpPr>
                <a:spLocks noChangeShapeType="1"/>
              </p:cNvSpPr>
              <p:nvPr/>
            </p:nvSpPr>
            <p:spPr bwMode="auto">
              <a:xfrm>
                <a:off x="7145337" y="6111876"/>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83"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81"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Tree>
    <p:extLst>
      <p:ext uri="{BB962C8B-B14F-4D97-AF65-F5344CB8AC3E}">
        <p14:creationId xmlns:p14="http://schemas.microsoft.com/office/powerpoint/2010/main" val="3202333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26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726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266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726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a:t>Putting it All </a:t>
            </a:r>
            <a:r>
              <a:rPr lang="en-US" sz="3600" dirty="0" err="1"/>
              <a:t>Together:A</a:t>
            </a:r>
            <a:r>
              <a:rPr lang="en-US" sz="3600" dirty="0"/>
              <a:t> Single 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1295400" y="2192864"/>
            <a:ext cx="1014802"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smtClean="0">
                <a:solidFill>
                  <a:srgbClr val="0000FF"/>
                </a:solidFill>
                <a:latin typeface="+mn-lt"/>
                <a:ea typeface="ＭＳ Ｐゴシック" charset="-128"/>
                <a:cs typeface="ＭＳ Ｐゴシック" charset="-128"/>
              </a:rPr>
              <a:t>nPC_sel</a:t>
            </a:r>
            <a:endParaRPr lang="en-US" sz="2000" b="1" u="sng" dirty="0">
              <a:solidFill>
                <a:srgbClr val="0000FF"/>
              </a:solidFill>
              <a:latin typeface="+mn-lt"/>
              <a:ea typeface="ＭＳ Ｐゴシック" charset="-128"/>
              <a:cs typeface="ＭＳ Ｐゴシック" charset="-128"/>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6475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16135" y="3458552"/>
            <a:ext cx="6094228" cy="3399447"/>
            <a:chOff x="111685" y="808564"/>
            <a:chExt cx="8803715" cy="6095216"/>
          </a:xfrm>
        </p:grpSpPr>
        <p:sp>
          <p:nvSpPr>
            <p:cNvPr id="14339" name="Rectangle 3"/>
            <p:cNvSpPr>
              <a:spLocks noChangeArrowheads="1"/>
            </p:cNvSpPr>
            <p:nvPr/>
          </p:nvSpPr>
          <p:spPr bwMode="auto">
            <a:xfrm rot="10800000" flipV="1">
              <a:off x="111685" y="6123906"/>
              <a:ext cx="82914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40" name="Rectangle 4"/>
            <p:cNvSpPr>
              <a:spLocks noChangeArrowheads="1"/>
            </p:cNvSpPr>
            <p:nvPr/>
          </p:nvSpPr>
          <p:spPr bwMode="auto">
            <a:xfrm>
              <a:off x="6934199" y="4021665"/>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1" name="Rectangle 5"/>
            <p:cNvSpPr>
              <a:spLocks noChangeArrowheads="1"/>
            </p:cNvSpPr>
            <p:nvPr/>
          </p:nvSpPr>
          <p:spPr bwMode="auto">
            <a:xfrm>
              <a:off x="6046789" y="2408765"/>
              <a:ext cx="1039812" cy="456416"/>
            </a:xfrm>
            <a:prstGeom prst="rect">
              <a:avLst/>
            </a:prstGeom>
            <a:noFill/>
            <a:ln w="12700">
              <a:noFill/>
              <a:miter lim="800000"/>
              <a:headEnd/>
              <a:tailEnd/>
            </a:ln>
          </p:spPr>
          <p:txBody>
            <a:bodyPr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ALUctr</a:t>
              </a:r>
              <a:endParaRPr lang="en-US" sz="12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1" y="4783664"/>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sp>
          <p:nvSpPr>
            <p:cNvPr id="14343" name="Rectangle 7"/>
            <p:cNvSpPr>
              <a:spLocks noChangeArrowheads="1"/>
            </p:cNvSpPr>
            <p:nvPr/>
          </p:nvSpPr>
          <p:spPr bwMode="auto">
            <a:xfrm>
              <a:off x="2503488" y="3878790"/>
              <a:ext cx="685851"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busW</a:t>
              </a:r>
            </a:p>
          </p:txBody>
        </p:sp>
        <p:sp>
          <p:nvSpPr>
            <p:cNvPr id="14344" name="Rectangle 8"/>
            <p:cNvSpPr>
              <a:spLocks noChangeArrowheads="1"/>
            </p:cNvSpPr>
            <p:nvPr/>
          </p:nvSpPr>
          <p:spPr bwMode="auto">
            <a:xfrm>
              <a:off x="2625725" y="3183463"/>
              <a:ext cx="822699"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RegWr</a:t>
              </a:r>
              <a:endParaRPr lang="en-US" sz="12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46" name="Rectangle 10"/>
            <p:cNvSpPr>
              <a:spLocks noChangeArrowheads="1"/>
            </p:cNvSpPr>
            <p:nvPr/>
          </p:nvSpPr>
          <p:spPr bwMode="auto">
            <a:xfrm>
              <a:off x="2665413" y="42978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48" name="Rectangle 12"/>
            <p:cNvSpPr>
              <a:spLocks noChangeArrowheads="1"/>
            </p:cNvSpPr>
            <p:nvPr/>
          </p:nvSpPr>
          <p:spPr bwMode="auto">
            <a:xfrm>
              <a:off x="5486400" y="3716863"/>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9" name="Rectangle 13"/>
            <p:cNvSpPr>
              <a:spLocks noChangeArrowheads="1"/>
            </p:cNvSpPr>
            <p:nvPr/>
          </p:nvSpPr>
          <p:spPr bwMode="auto">
            <a:xfrm>
              <a:off x="4692651" y="3716864"/>
              <a:ext cx="68023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1" name="Rectangle 15"/>
            <p:cNvSpPr>
              <a:spLocks noChangeArrowheads="1"/>
            </p:cNvSpPr>
            <p:nvPr/>
          </p:nvSpPr>
          <p:spPr bwMode="auto">
            <a:xfrm>
              <a:off x="4797426" y="46788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52" name="Rectangle 16"/>
            <p:cNvSpPr>
              <a:spLocks noChangeArrowheads="1"/>
            </p:cNvSpPr>
            <p:nvPr/>
          </p:nvSpPr>
          <p:spPr bwMode="auto">
            <a:xfrm>
              <a:off x="4724398" y="4250264"/>
              <a:ext cx="66885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5" name="Rectangle 19"/>
            <p:cNvSpPr>
              <a:spLocks noChangeArrowheads="1"/>
            </p:cNvSpPr>
            <p:nvPr/>
          </p:nvSpPr>
          <p:spPr bwMode="auto">
            <a:xfrm>
              <a:off x="3451226"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7" name="Rectangle 21"/>
            <p:cNvSpPr>
              <a:spLocks noChangeArrowheads="1"/>
            </p:cNvSpPr>
            <p:nvPr/>
          </p:nvSpPr>
          <p:spPr bwMode="auto">
            <a:xfrm>
              <a:off x="3810001"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358" name="Rectangle 22"/>
            <p:cNvSpPr>
              <a:spLocks noChangeArrowheads="1"/>
            </p:cNvSpPr>
            <p:nvPr/>
          </p:nvSpPr>
          <p:spPr bwMode="auto">
            <a:xfrm>
              <a:off x="3389313" y="3788303"/>
              <a:ext cx="507446"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Rw</a:t>
              </a:r>
            </a:p>
          </p:txBody>
        </p:sp>
        <p:sp>
          <p:nvSpPr>
            <p:cNvPr id="14359" name="Rectangle 23"/>
            <p:cNvSpPr>
              <a:spLocks noChangeArrowheads="1"/>
            </p:cNvSpPr>
            <p:nvPr/>
          </p:nvSpPr>
          <p:spPr bwMode="auto">
            <a:xfrm>
              <a:off x="3846513" y="3788303"/>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Ra</a:t>
              </a:r>
            </a:p>
          </p:txBody>
        </p:sp>
        <p:sp>
          <p:nvSpPr>
            <p:cNvPr id="14360" name="Rectangle 24"/>
            <p:cNvSpPr>
              <a:spLocks noChangeArrowheads="1"/>
            </p:cNvSpPr>
            <p:nvPr/>
          </p:nvSpPr>
          <p:spPr bwMode="auto">
            <a:xfrm>
              <a:off x="4227513" y="3788303"/>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Rb</a:t>
              </a:r>
            </a:p>
          </p:txBody>
        </p:sp>
        <p:sp>
          <p:nvSpPr>
            <p:cNvPr id="14361" name="Rectangle 25"/>
            <p:cNvSpPr>
              <a:spLocks noChangeArrowheads="1"/>
            </p:cNvSpPr>
            <p:nvPr/>
          </p:nvSpPr>
          <p:spPr bwMode="auto">
            <a:xfrm>
              <a:off x="3389313" y="4174063"/>
              <a:ext cx="92046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solidFill>
                    <a:schemeClr val="tx1"/>
                  </a:solidFill>
                  <a:latin typeface="Times" charset="0"/>
                </a:rPr>
                <a:t>RegFile</a:t>
              </a:r>
            </a:p>
          </p:txBody>
        </p:sp>
        <p:sp>
          <p:nvSpPr>
            <p:cNvPr id="14362" name="Rectangle 26"/>
            <p:cNvSpPr>
              <a:spLocks noChangeArrowheads="1"/>
            </p:cNvSpPr>
            <p:nvPr/>
          </p:nvSpPr>
          <p:spPr bwMode="auto">
            <a:xfrm>
              <a:off x="3810001" y="3183463"/>
              <a:ext cx="444501"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Rs</a:t>
              </a:r>
            </a:p>
          </p:txBody>
        </p:sp>
        <p:sp>
          <p:nvSpPr>
            <p:cNvPr id="14363" name="Rectangle 27"/>
            <p:cNvSpPr>
              <a:spLocks noChangeArrowheads="1"/>
            </p:cNvSpPr>
            <p:nvPr/>
          </p:nvSpPr>
          <p:spPr bwMode="auto">
            <a:xfrm>
              <a:off x="3641726" y="2421464"/>
              <a:ext cx="423457"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Rt</a:t>
              </a:r>
            </a:p>
          </p:txBody>
        </p:sp>
        <p:sp>
          <p:nvSpPr>
            <p:cNvPr id="14364" name="Rectangle 28"/>
            <p:cNvSpPr>
              <a:spLocks noChangeArrowheads="1"/>
            </p:cNvSpPr>
            <p:nvPr/>
          </p:nvSpPr>
          <p:spPr bwMode="auto">
            <a:xfrm>
              <a:off x="4177708" y="3183463"/>
              <a:ext cx="423457" cy="43082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100">
                  <a:solidFill>
                    <a:schemeClr val="tx1"/>
                  </a:solidFill>
                  <a:latin typeface="Times" charset="0"/>
                </a:rPr>
                <a:t>Rt</a:t>
              </a:r>
            </a:p>
          </p:txBody>
        </p:sp>
        <p:sp>
          <p:nvSpPr>
            <p:cNvPr id="14365" name="Rectangle 29"/>
            <p:cNvSpPr>
              <a:spLocks noChangeArrowheads="1"/>
            </p:cNvSpPr>
            <p:nvPr/>
          </p:nvSpPr>
          <p:spPr bwMode="auto">
            <a:xfrm>
              <a:off x="3209926" y="2421464"/>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Rd</a:t>
              </a:r>
            </a:p>
          </p:txBody>
        </p:sp>
        <p:sp>
          <p:nvSpPr>
            <p:cNvPr id="14366" name="Rectangle 30"/>
            <p:cNvSpPr>
              <a:spLocks noChangeArrowheads="1"/>
            </p:cNvSpPr>
            <p:nvPr/>
          </p:nvSpPr>
          <p:spPr bwMode="auto">
            <a:xfrm>
              <a:off x="2486026" y="2116665"/>
              <a:ext cx="84629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RegDst</a:t>
              </a:r>
              <a:endParaRPr lang="en-US" sz="12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194" y="4950355"/>
              <a:ext cx="368300" cy="1243013"/>
              <a:chOff x="2848" y="3033"/>
              <a:chExt cx="232" cy="783"/>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9" name="Rectangle 33"/>
              <p:cNvSpPr>
                <a:spLocks noChangeArrowheads="1"/>
              </p:cNvSpPr>
              <p:nvPr/>
            </p:nvSpPr>
            <p:spPr bwMode="auto">
              <a:xfrm rot="5400000">
                <a:off x="2579" y="3315"/>
                <a:ext cx="78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Extender</a:t>
                </a:r>
                <a:endParaRPr lang="en-US" sz="1200" b="1">
                  <a:solidFill>
                    <a:schemeClr val="tx1"/>
                  </a:solidFill>
                  <a:latin typeface="Times" charset="0"/>
                </a:endParaRPr>
              </a:p>
            </p:txBody>
          </p:sp>
        </p:grpSp>
        <p:sp>
          <p:nvSpPr>
            <p:cNvPr id="14368" name="Rectangle 34"/>
            <p:cNvSpPr>
              <a:spLocks noChangeArrowheads="1"/>
            </p:cNvSpPr>
            <p:nvPr/>
          </p:nvSpPr>
          <p:spPr bwMode="auto">
            <a:xfrm>
              <a:off x="5029200" y="55170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71" name="Rectangle 37"/>
            <p:cNvSpPr>
              <a:spLocks noChangeArrowheads="1"/>
            </p:cNvSpPr>
            <p:nvPr/>
          </p:nvSpPr>
          <p:spPr bwMode="auto">
            <a:xfrm>
              <a:off x="3886200" y="55170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16</a:t>
              </a:r>
            </a:p>
          </p:txBody>
        </p:sp>
        <p:sp>
          <p:nvSpPr>
            <p:cNvPr id="14372" name="Rectangle 38"/>
            <p:cNvSpPr>
              <a:spLocks noChangeArrowheads="1"/>
            </p:cNvSpPr>
            <p:nvPr/>
          </p:nvSpPr>
          <p:spPr bwMode="auto">
            <a:xfrm>
              <a:off x="2971800" y="5240864"/>
              <a:ext cx="82914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73" name="Rectangle 39"/>
            <p:cNvSpPr>
              <a:spLocks noChangeArrowheads="1"/>
            </p:cNvSpPr>
            <p:nvPr/>
          </p:nvSpPr>
          <p:spPr bwMode="auto">
            <a:xfrm>
              <a:off x="5294313" y="6447364"/>
              <a:ext cx="84867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ALUSrc</a:t>
              </a:r>
              <a:endParaRPr lang="en-US" sz="12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76178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ExtOp</a:t>
              </a:r>
              <a:endParaRPr lang="en-US" sz="12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sz="1100"/>
            </a:p>
          </p:txBody>
        </p:sp>
        <p:sp>
          <p:nvSpPr>
            <p:cNvPr id="14376" name="Rectangle 42"/>
            <p:cNvSpPr>
              <a:spLocks noChangeArrowheads="1"/>
            </p:cNvSpPr>
            <p:nvPr/>
          </p:nvSpPr>
          <p:spPr bwMode="auto">
            <a:xfrm>
              <a:off x="7696200" y="2345263"/>
              <a:ext cx="1207149"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MemtoReg</a:t>
              </a:r>
              <a:endParaRPr lang="en-US" sz="12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2"/>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sp>
          <p:nvSpPr>
            <p:cNvPr id="14378" name="Rectangle 44"/>
            <p:cNvSpPr>
              <a:spLocks noChangeArrowheads="1"/>
            </p:cNvSpPr>
            <p:nvPr/>
          </p:nvSpPr>
          <p:spPr bwMode="auto">
            <a:xfrm>
              <a:off x="6019799" y="5240863"/>
              <a:ext cx="863476"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80" name="Rectangle 46"/>
            <p:cNvSpPr>
              <a:spLocks noChangeArrowheads="1"/>
            </p:cNvSpPr>
            <p:nvPr/>
          </p:nvSpPr>
          <p:spPr bwMode="auto">
            <a:xfrm>
              <a:off x="6183313" y="4948764"/>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sz="1100"/>
            </a:p>
          </p:txBody>
        </p:sp>
        <p:sp>
          <p:nvSpPr>
            <p:cNvPr id="14382" name="Rectangle 48"/>
            <p:cNvSpPr>
              <a:spLocks noChangeArrowheads="1"/>
            </p:cNvSpPr>
            <p:nvPr/>
          </p:nvSpPr>
          <p:spPr bwMode="auto">
            <a:xfrm>
              <a:off x="6858000" y="2726264"/>
              <a:ext cx="95681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MemWr</a:t>
              </a:r>
              <a:endParaRPr lang="en-US" sz="12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26008"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sz="1100"/>
            </a:p>
          </p:txBody>
        </p:sp>
        <p:sp>
          <p:nvSpPr>
            <p:cNvPr id="14385" name="Rectangle 51"/>
            <p:cNvSpPr>
              <a:spLocks noChangeArrowheads="1"/>
            </p:cNvSpPr>
            <p:nvPr/>
          </p:nvSpPr>
          <p:spPr bwMode="auto">
            <a:xfrm>
              <a:off x="5562599" y="821264"/>
              <a:ext cx="173742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87" name="Rectangle 53"/>
            <p:cNvSpPr>
              <a:spLocks noChangeArrowheads="1"/>
            </p:cNvSpPr>
            <p:nvPr/>
          </p:nvSpPr>
          <p:spPr bwMode="auto">
            <a:xfrm rot="5400000">
              <a:off x="2999963" y="1330344"/>
              <a:ext cx="1175575"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&lt;21:25&gt;</a:t>
              </a:r>
            </a:p>
          </p:txBody>
        </p:sp>
        <p:sp>
          <p:nvSpPr>
            <p:cNvPr id="14388" name="Rectangle 54"/>
            <p:cNvSpPr>
              <a:spLocks noChangeArrowheads="1"/>
            </p:cNvSpPr>
            <p:nvPr/>
          </p:nvSpPr>
          <p:spPr bwMode="auto">
            <a:xfrm rot="5400000">
              <a:off x="3533364" y="1330344"/>
              <a:ext cx="1175575"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&lt;16:20&gt;</a:t>
              </a:r>
            </a:p>
          </p:txBody>
        </p:sp>
        <p:sp>
          <p:nvSpPr>
            <p:cNvPr id="14389" name="Rectangle 55"/>
            <p:cNvSpPr>
              <a:spLocks noChangeArrowheads="1"/>
            </p:cNvSpPr>
            <p:nvPr/>
          </p:nvSpPr>
          <p:spPr bwMode="auto">
            <a:xfrm rot="5400000">
              <a:off x="4071447" y="1330344"/>
              <a:ext cx="1166203"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&lt;11:15&gt;</a:t>
              </a:r>
            </a:p>
          </p:txBody>
        </p:sp>
        <p:sp>
          <p:nvSpPr>
            <p:cNvPr id="14390" name="Rectangle 56"/>
            <p:cNvSpPr>
              <a:spLocks noChangeArrowheads="1"/>
            </p:cNvSpPr>
            <p:nvPr/>
          </p:nvSpPr>
          <p:spPr bwMode="auto">
            <a:xfrm rot="5400000">
              <a:off x="4613345" y="1317643"/>
              <a:ext cx="1047608"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4" name="Rectangle 60"/>
            <p:cNvSpPr>
              <a:spLocks noChangeArrowheads="1"/>
            </p:cNvSpPr>
            <p:nvPr/>
          </p:nvSpPr>
          <p:spPr bwMode="auto">
            <a:xfrm>
              <a:off x="4786313" y="1875364"/>
              <a:ext cx="84052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95" name="Rectangle 61"/>
            <p:cNvSpPr>
              <a:spLocks noChangeArrowheads="1"/>
            </p:cNvSpPr>
            <p:nvPr/>
          </p:nvSpPr>
          <p:spPr bwMode="auto">
            <a:xfrm>
              <a:off x="4252913" y="1875364"/>
              <a:ext cx="48550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Rd</a:t>
              </a:r>
            </a:p>
          </p:txBody>
        </p:sp>
        <p:sp>
          <p:nvSpPr>
            <p:cNvPr id="14396" name="Rectangle 62"/>
            <p:cNvSpPr>
              <a:spLocks noChangeArrowheads="1"/>
            </p:cNvSpPr>
            <p:nvPr/>
          </p:nvSpPr>
          <p:spPr bwMode="auto">
            <a:xfrm>
              <a:off x="3795713" y="1875364"/>
              <a:ext cx="439694"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Rt</a:t>
              </a:r>
            </a:p>
          </p:txBody>
        </p:sp>
        <p:sp>
          <p:nvSpPr>
            <p:cNvPr id="14397" name="Rectangle 63"/>
            <p:cNvSpPr>
              <a:spLocks noChangeArrowheads="1"/>
            </p:cNvSpPr>
            <p:nvPr/>
          </p:nvSpPr>
          <p:spPr bwMode="auto">
            <a:xfrm>
              <a:off x="3262312" y="1875364"/>
              <a:ext cx="46265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Rs</a:t>
              </a:r>
            </a:p>
          </p:txBody>
        </p:sp>
        <p:sp>
          <p:nvSpPr>
            <p:cNvPr id="14398" name="Rectangle 64"/>
            <p:cNvSpPr>
              <a:spLocks noChangeArrowheads="1"/>
            </p:cNvSpPr>
            <p:nvPr/>
          </p:nvSpPr>
          <p:spPr bwMode="auto">
            <a:xfrm>
              <a:off x="1981199" y="5240863"/>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grpSp>
          <p:nvGrpSpPr>
            <p:cNvPr id="14399" name="Group 65"/>
            <p:cNvGrpSpPr>
              <a:grpSpLocks/>
            </p:cNvGrpSpPr>
            <p:nvPr/>
          </p:nvGrpSpPr>
          <p:grpSpPr bwMode="auto">
            <a:xfrm>
              <a:off x="2049463" y="3770839"/>
              <a:ext cx="369888" cy="1343025"/>
              <a:chOff x="1321" y="2290"/>
              <a:chExt cx="233" cy="846"/>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5" name="Rectangle 67"/>
              <p:cNvSpPr>
                <a:spLocks noChangeArrowheads="1"/>
              </p:cNvSpPr>
              <p:nvPr/>
            </p:nvSpPr>
            <p:spPr bwMode="auto">
              <a:xfrm rot="5400000">
                <a:off x="1234" y="2677"/>
                <a:ext cx="39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PC</a:t>
                </a:r>
              </a:p>
            </p:txBody>
          </p:sp>
          <p:sp>
            <p:nvSpPr>
              <p:cNvPr id="14486" name="Rectangle 68"/>
              <p:cNvSpPr>
                <a:spLocks noChangeArrowheads="1"/>
              </p:cNvSpPr>
              <p:nvPr/>
            </p:nvSpPr>
            <p:spPr bwMode="auto">
              <a:xfrm rot="16200000">
                <a:off x="1275" y="2350"/>
                <a:ext cx="339"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sz="1100"/>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sz="1100"/>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sz="1100"/>
            </a:p>
          </p:txBody>
        </p:sp>
        <p:sp>
          <p:nvSpPr>
            <p:cNvPr id="14402" name="Rectangle 72"/>
            <p:cNvSpPr>
              <a:spLocks noChangeArrowheads="1"/>
            </p:cNvSpPr>
            <p:nvPr/>
          </p:nvSpPr>
          <p:spPr bwMode="auto">
            <a:xfrm>
              <a:off x="430213" y="3259664"/>
              <a:ext cx="347968"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solidFill>
                    <a:schemeClr val="tx1"/>
                  </a:solidFill>
                  <a:latin typeface="Times" charset="0"/>
                </a:rPr>
                <a:t>4</a:t>
              </a:r>
            </a:p>
          </p:txBody>
        </p:sp>
        <p:sp>
          <p:nvSpPr>
            <p:cNvPr id="14403" name="Rectangle 73"/>
            <p:cNvSpPr>
              <a:spLocks noChangeArrowheads="1"/>
            </p:cNvSpPr>
            <p:nvPr/>
          </p:nvSpPr>
          <p:spPr bwMode="auto">
            <a:xfrm>
              <a:off x="1295399" y="2192864"/>
              <a:ext cx="915027"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smtClean="0">
                  <a:solidFill>
                    <a:srgbClr val="0000FF"/>
                  </a:solidFill>
                  <a:latin typeface="+mn-lt"/>
                  <a:ea typeface="ＭＳ Ｐゴシック" charset="-128"/>
                  <a:cs typeface="ＭＳ Ｐゴシック" charset="-128"/>
                </a:rPr>
                <a:t>nPC_sel</a:t>
              </a:r>
              <a:endParaRPr lang="en-US" sz="1200" b="1" u="sng" dirty="0">
                <a:solidFill>
                  <a:srgbClr val="0000FF"/>
                </a:solidFill>
                <a:latin typeface="+mn-lt"/>
                <a:ea typeface="ＭＳ Ｐゴシック" charset="-128"/>
                <a:cs typeface="ＭＳ Ｐゴシック" charset="-128"/>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sz="1100"/>
            </a:p>
          </p:txBody>
        </p:sp>
        <p:grpSp>
          <p:nvGrpSpPr>
            <p:cNvPr id="14405" name="Group 75"/>
            <p:cNvGrpSpPr>
              <a:grpSpLocks/>
            </p:cNvGrpSpPr>
            <p:nvPr/>
          </p:nvGrpSpPr>
          <p:grpSpPr bwMode="auto">
            <a:xfrm>
              <a:off x="447676" y="4936064"/>
              <a:ext cx="347663" cy="1066800"/>
              <a:chOff x="245" y="3168"/>
              <a:chExt cx="21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3" name="Rectangle 77"/>
              <p:cNvSpPr>
                <a:spLocks noChangeArrowheads="1"/>
              </p:cNvSpPr>
              <p:nvPr/>
            </p:nvSpPr>
            <p:spPr bwMode="auto">
              <a:xfrm rot="5400000">
                <a:off x="31" y="3385"/>
                <a:ext cx="647"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PC Ext</a:t>
                </a:r>
              </a:p>
            </p:txBody>
          </p:sp>
        </p:grpSp>
        <p:grpSp>
          <p:nvGrpSpPr>
            <p:cNvPr id="14406" name="Group 78"/>
            <p:cNvGrpSpPr>
              <a:grpSpLocks/>
            </p:cNvGrpSpPr>
            <p:nvPr/>
          </p:nvGrpSpPr>
          <p:grpSpPr bwMode="auto">
            <a:xfrm>
              <a:off x="1997075" y="808564"/>
              <a:ext cx="1101725" cy="1155700"/>
              <a:chOff x="1258" y="424"/>
              <a:chExt cx="694" cy="72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0" name="Rectangle 80"/>
              <p:cNvSpPr>
                <a:spLocks noChangeArrowheads="1"/>
              </p:cNvSpPr>
              <p:nvPr/>
            </p:nvSpPr>
            <p:spPr bwMode="auto">
              <a:xfrm>
                <a:off x="1440" y="864"/>
                <a:ext cx="371" cy="2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Adr</a:t>
                </a:r>
              </a:p>
            </p:txBody>
          </p:sp>
          <p:sp>
            <p:nvSpPr>
              <p:cNvPr id="14481" name="Rectangle 81"/>
              <p:cNvSpPr>
                <a:spLocks noChangeArrowheads="1"/>
              </p:cNvSpPr>
              <p:nvPr/>
            </p:nvSpPr>
            <p:spPr bwMode="auto">
              <a:xfrm>
                <a:off x="1280" y="424"/>
                <a:ext cx="631" cy="48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solidFill>
                      <a:schemeClr val="tx1"/>
                    </a:solidFill>
                    <a:latin typeface="Times" charset="0"/>
                  </a:rPr>
                  <a:t>Inst</a:t>
                </a:r>
              </a:p>
              <a:p>
                <a:pPr algn="ctr"/>
                <a:r>
                  <a:rPr lang="en-US" sz="1200" b="1">
                    <a:solidFill>
                      <a:schemeClr val="tx1"/>
                    </a:solidFill>
                    <a:latin typeface="Times" charset="0"/>
                  </a:rPr>
                  <a:t>Memory</a:t>
                </a:r>
              </a:p>
            </p:txBody>
          </p:sp>
        </p:grpSp>
        <p:grpSp>
          <p:nvGrpSpPr>
            <p:cNvPr id="14407" name="Group 82"/>
            <p:cNvGrpSpPr>
              <a:grpSpLocks/>
            </p:cNvGrpSpPr>
            <p:nvPr/>
          </p:nvGrpSpPr>
          <p:grpSpPr bwMode="auto">
            <a:xfrm>
              <a:off x="990601" y="3335865"/>
              <a:ext cx="381000" cy="1066800"/>
              <a:chOff x="432" y="912"/>
              <a:chExt cx="240" cy="672"/>
            </a:xfrm>
          </p:grpSpPr>
          <p:sp>
            <p:nvSpPr>
              <p:cNvPr id="14477" name="Rectangle 83"/>
              <p:cNvSpPr>
                <a:spLocks noChangeArrowheads="1"/>
              </p:cNvSpPr>
              <p:nvPr/>
            </p:nvSpPr>
            <p:spPr bwMode="auto">
              <a:xfrm rot="5400000">
                <a:off x="250" y="1126"/>
                <a:ext cx="594"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08" name="Group 85"/>
            <p:cNvGrpSpPr>
              <a:grpSpLocks/>
            </p:cNvGrpSpPr>
            <p:nvPr/>
          </p:nvGrpSpPr>
          <p:grpSpPr bwMode="auto">
            <a:xfrm>
              <a:off x="990601" y="4555065"/>
              <a:ext cx="381000" cy="1066800"/>
              <a:chOff x="432" y="912"/>
              <a:chExt cx="240" cy="672"/>
            </a:xfrm>
          </p:grpSpPr>
          <p:sp>
            <p:nvSpPr>
              <p:cNvPr id="14475" name="Rectangle 86"/>
              <p:cNvSpPr>
                <a:spLocks noChangeArrowheads="1"/>
              </p:cNvSpPr>
              <p:nvPr/>
            </p:nvSpPr>
            <p:spPr bwMode="auto">
              <a:xfrm rot="5400000">
                <a:off x="250" y="1126"/>
                <a:ext cx="594"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09" name="Group 88"/>
            <p:cNvGrpSpPr>
              <a:grpSpLocks/>
            </p:cNvGrpSpPr>
            <p:nvPr/>
          </p:nvGrpSpPr>
          <p:grpSpPr bwMode="auto">
            <a:xfrm>
              <a:off x="1608138" y="3793064"/>
              <a:ext cx="347663" cy="1447800"/>
              <a:chOff x="485" y="864"/>
              <a:chExt cx="219" cy="912"/>
            </a:xfrm>
          </p:grpSpPr>
          <p:sp>
            <p:nvSpPr>
              <p:cNvPr id="14473" name="Rectangle 89"/>
              <p:cNvSpPr>
                <a:spLocks noChangeArrowheads="1"/>
              </p:cNvSpPr>
              <p:nvPr/>
            </p:nvSpPr>
            <p:spPr bwMode="auto">
              <a:xfrm rot="5400000">
                <a:off x="345" y="1226"/>
                <a:ext cx="500"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grpSp>
          <p:nvGrpSpPr>
            <p:cNvPr id="14419" name="Group 100"/>
            <p:cNvGrpSpPr>
              <a:grpSpLocks/>
            </p:cNvGrpSpPr>
            <p:nvPr/>
          </p:nvGrpSpPr>
          <p:grpSpPr bwMode="auto">
            <a:xfrm>
              <a:off x="3200400" y="2850092"/>
              <a:ext cx="838200" cy="430213"/>
              <a:chOff x="2640" y="1422"/>
              <a:chExt cx="528" cy="271"/>
            </a:xfrm>
          </p:grpSpPr>
          <p:sp>
            <p:nvSpPr>
              <p:cNvPr id="14470" name="Rectangle 101"/>
              <p:cNvSpPr>
                <a:spLocks noChangeArrowheads="1"/>
              </p:cNvSpPr>
              <p:nvPr/>
            </p:nvSpPr>
            <p:spPr bwMode="auto">
              <a:xfrm>
                <a:off x="2928" y="14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71" name="Rectangle 102"/>
              <p:cNvSpPr>
                <a:spLocks noChangeArrowheads="1"/>
              </p:cNvSpPr>
              <p:nvPr/>
            </p:nvSpPr>
            <p:spPr bwMode="auto">
              <a:xfrm>
                <a:off x="2688" y="14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sz="1100"/>
            </a:p>
          </p:txBody>
        </p:sp>
        <p:grpSp>
          <p:nvGrpSpPr>
            <p:cNvPr id="14421" name="Group 105"/>
            <p:cNvGrpSpPr>
              <a:grpSpLocks/>
            </p:cNvGrpSpPr>
            <p:nvPr/>
          </p:nvGrpSpPr>
          <p:grpSpPr bwMode="auto">
            <a:xfrm>
              <a:off x="5508625" y="4402664"/>
              <a:ext cx="358775" cy="1298575"/>
              <a:chOff x="3518" y="2640"/>
              <a:chExt cx="226" cy="818"/>
            </a:xfrm>
          </p:grpSpPr>
          <p:sp>
            <p:nvSpPr>
              <p:cNvPr id="14467" name="Rectangle 106"/>
              <p:cNvSpPr>
                <a:spLocks noChangeArrowheads="1"/>
              </p:cNvSpPr>
              <p:nvPr/>
            </p:nvSpPr>
            <p:spPr bwMode="auto">
              <a:xfrm>
                <a:off x="3518" y="2696"/>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68" name="Rectangle 107"/>
              <p:cNvSpPr>
                <a:spLocks noChangeArrowheads="1"/>
              </p:cNvSpPr>
              <p:nvPr/>
            </p:nvSpPr>
            <p:spPr bwMode="auto">
              <a:xfrm>
                <a:off x="3518" y="3187"/>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222"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a:t>
                </a:r>
              </a:p>
            </p:txBody>
          </p:sp>
          <p:sp>
            <p:nvSpPr>
              <p:cNvPr id="14465" name="Rectangle 111"/>
              <p:cNvSpPr>
                <a:spLocks noChangeArrowheads="1"/>
              </p:cNvSpPr>
              <p:nvPr/>
            </p:nvSpPr>
            <p:spPr bwMode="auto">
              <a:xfrm rot="5400000">
                <a:off x="3934" y="2579"/>
                <a:ext cx="50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62" name="Rectangle 115"/>
              <p:cNvSpPr>
                <a:spLocks noChangeArrowheads="1"/>
              </p:cNvSpPr>
              <p:nvPr/>
            </p:nvSpPr>
            <p:spPr bwMode="auto">
              <a:xfrm>
                <a:off x="5294" y="3246"/>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4" name="Group 117"/>
            <p:cNvGrpSpPr>
              <a:grpSpLocks/>
            </p:cNvGrpSpPr>
            <p:nvPr/>
          </p:nvGrpSpPr>
          <p:grpSpPr bwMode="auto">
            <a:xfrm>
              <a:off x="6981824" y="4983689"/>
              <a:ext cx="1149350" cy="1181100"/>
              <a:chOff x="4398" y="3054"/>
              <a:chExt cx="724"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56" name="Rectangle 119"/>
              <p:cNvSpPr>
                <a:spLocks noChangeArrowheads="1"/>
              </p:cNvSpPr>
              <p:nvPr/>
            </p:nvSpPr>
            <p:spPr bwMode="auto">
              <a:xfrm>
                <a:off x="4398" y="3054"/>
                <a:ext cx="436"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WrEn</a:t>
                </a:r>
              </a:p>
            </p:txBody>
          </p:sp>
          <p:sp>
            <p:nvSpPr>
              <p:cNvPr id="14457" name="Rectangle 120"/>
              <p:cNvSpPr>
                <a:spLocks noChangeArrowheads="1"/>
              </p:cNvSpPr>
              <p:nvPr/>
            </p:nvSpPr>
            <p:spPr bwMode="auto">
              <a:xfrm>
                <a:off x="4783" y="3054"/>
                <a:ext cx="339"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Adr</a:t>
                </a:r>
              </a:p>
            </p:txBody>
          </p:sp>
          <p:sp>
            <p:nvSpPr>
              <p:cNvPr id="14458" name="Rectangle 121"/>
              <p:cNvSpPr>
                <a:spLocks noChangeArrowheads="1"/>
              </p:cNvSpPr>
              <p:nvPr/>
            </p:nvSpPr>
            <p:spPr bwMode="auto">
              <a:xfrm>
                <a:off x="4452" y="3311"/>
                <a:ext cx="631" cy="41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1200" b="1">
                    <a:solidFill>
                      <a:schemeClr val="tx1"/>
                    </a:solidFill>
                    <a:latin typeface="Times" charset="0"/>
                  </a:rPr>
                  <a:t>Data</a:t>
                </a:r>
              </a:p>
              <a:p>
                <a:pPr algn="ctr">
                  <a:lnSpc>
                    <a:spcPct val="80000"/>
                  </a:lnSpc>
                </a:pPr>
                <a:r>
                  <a:rPr lang="en-US" sz="12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2" name="Rectangle 131"/>
            <p:cNvSpPr>
              <a:spLocks noChangeArrowheads="1"/>
            </p:cNvSpPr>
            <p:nvPr/>
          </p:nvSpPr>
          <p:spPr bwMode="auto">
            <a:xfrm>
              <a:off x="4213225"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grpSp>
      <p:sp>
        <p:nvSpPr>
          <p:cNvPr id="2" name="Title 1"/>
          <p:cNvSpPr>
            <a:spLocks noGrp="1"/>
          </p:cNvSpPr>
          <p:nvPr>
            <p:ph type="title"/>
          </p:nvPr>
        </p:nvSpPr>
        <p:spPr>
          <a:xfrm>
            <a:off x="497735" y="-225231"/>
            <a:ext cx="8229600" cy="1143000"/>
          </a:xfrm>
        </p:spPr>
        <p:txBody>
          <a:bodyPr/>
          <a:lstStyle/>
          <a:p>
            <a:r>
              <a:rPr lang="en-US" dirty="0" smtClean="0"/>
              <a:t>Clickers/Peer Instruction</a:t>
            </a:r>
            <a:endParaRPr lang="en-US" dirty="0"/>
          </a:p>
        </p:txBody>
      </p:sp>
      <p:sp>
        <p:nvSpPr>
          <p:cNvPr id="4" name="Content Placeholder 3"/>
          <p:cNvSpPr>
            <a:spLocks noGrp="1"/>
          </p:cNvSpPr>
          <p:nvPr>
            <p:ph idx="1"/>
          </p:nvPr>
        </p:nvSpPr>
        <p:spPr>
          <a:xfrm>
            <a:off x="145250" y="594437"/>
            <a:ext cx="8998750" cy="3242395"/>
          </a:xfrm>
        </p:spPr>
        <p:txBody>
          <a:bodyPr/>
          <a:lstStyle/>
          <a:p>
            <a:pPr marL="0" indent="0">
              <a:buNone/>
            </a:pPr>
            <a:r>
              <a:rPr lang="en-US" sz="2400" dirty="0" smtClean="0"/>
              <a:t>What new (pseudo)instruction would need no new </a:t>
            </a:r>
            <a:r>
              <a:rPr lang="en-US" sz="2400" dirty="0" err="1" smtClean="0"/>
              <a:t>datapath</a:t>
            </a:r>
            <a:r>
              <a:rPr lang="en-US" sz="2400" dirty="0" smtClean="0"/>
              <a:t> hardware?</a:t>
            </a:r>
          </a:p>
          <a:p>
            <a:r>
              <a:rPr lang="en-US" sz="2400" dirty="0" smtClean="0"/>
              <a:t>A: branch if </a:t>
            </a:r>
            <a:r>
              <a:rPr lang="en-US" sz="2400" dirty="0" err="1" smtClean="0"/>
              <a:t>reg</a:t>
            </a:r>
            <a:r>
              <a:rPr lang="en-US" sz="2400" dirty="0" smtClean="0"/>
              <a:t>==immediate</a:t>
            </a:r>
          </a:p>
          <a:p>
            <a:r>
              <a:rPr lang="en-US" sz="2400" dirty="0" smtClean="0"/>
              <a:t>B: add two registers and branch if result zero</a:t>
            </a:r>
          </a:p>
          <a:p>
            <a:r>
              <a:rPr lang="en-US" sz="2400" dirty="0" smtClean="0"/>
              <a:t>C: store with auto-increment of base address:</a:t>
            </a:r>
          </a:p>
          <a:p>
            <a:pPr lvl="1"/>
            <a:r>
              <a:rPr lang="en-US" sz="2000" dirty="0" err="1" smtClean="0"/>
              <a:t>sw</a:t>
            </a:r>
            <a:r>
              <a:rPr lang="en-US" sz="2000" dirty="0" smtClean="0"/>
              <a:t> </a:t>
            </a:r>
            <a:r>
              <a:rPr lang="en-US" sz="2000" dirty="0" err="1" smtClean="0"/>
              <a:t>rt</a:t>
            </a:r>
            <a:r>
              <a:rPr lang="en-US" sz="2000" dirty="0" smtClean="0"/>
              <a:t>, </a:t>
            </a:r>
            <a:r>
              <a:rPr lang="en-US" sz="2000" dirty="0" err="1" smtClean="0"/>
              <a:t>rs</a:t>
            </a:r>
            <a:r>
              <a:rPr lang="en-US" sz="2000" dirty="0" smtClean="0"/>
              <a:t>, offset // </a:t>
            </a:r>
            <a:r>
              <a:rPr lang="en-US" sz="2000" dirty="0" err="1" smtClean="0"/>
              <a:t>rs</a:t>
            </a:r>
            <a:r>
              <a:rPr lang="en-US" sz="2000" dirty="0" smtClean="0"/>
              <a:t> incremented by offset after store</a:t>
            </a:r>
          </a:p>
          <a:p>
            <a:r>
              <a:rPr lang="en-US" sz="2400" dirty="0" smtClean="0"/>
              <a:t>D: shift left logical by one bit</a:t>
            </a:r>
            <a:endParaRPr lang="en-US" sz="2400" dirty="0"/>
          </a:p>
        </p:txBody>
      </p:sp>
    </p:spTree>
    <p:extLst>
      <p:ext uri="{BB962C8B-B14F-4D97-AF65-F5344CB8AC3E}">
        <p14:creationId xmlns:p14="http://schemas.microsoft.com/office/powerpoint/2010/main" val="18731934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16</a:t>
            </a:fld>
            <a:endParaRPr lang="en-US"/>
          </a:p>
        </p:txBody>
      </p:sp>
    </p:spTree>
    <p:extLst>
      <p:ext uri="{BB962C8B-B14F-4D97-AF65-F5344CB8AC3E}">
        <p14:creationId xmlns:p14="http://schemas.microsoft.com/office/powerpoint/2010/main" val="3415143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3710"/>
            <a:ext cx="8229600" cy="1143000"/>
          </a:xfrm>
        </p:spPr>
        <p:txBody>
          <a:bodyPr/>
          <a:lstStyle/>
          <a:p>
            <a:r>
              <a:rPr lang="en-US" sz="4000" dirty="0" err="1" smtClean="0">
                <a:latin typeface="Calibri" charset="0"/>
                <a:ea typeface="ＭＳ Ｐゴシック" charset="0"/>
                <a:cs typeface="ＭＳ Ｐゴシック" charset="0"/>
              </a:rPr>
              <a:t>Datapath</a:t>
            </a:r>
            <a:r>
              <a:rPr lang="en-US" sz="4000" dirty="0" smtClean="0">
                <a:latin typeface="Calibri" charset="0"/>
                <a:ea typeface="ＭＳ Ｐゴシック" charset="0"/>
                <a:cs typeface="ＭＳ Ｐゴシック" charset="0"/>
              </a:rPr>
              <a:t> </a:t>
            </a:r>
            <a:r>
              <a:rPr lang="en-US" sz="4000" dirty="0">
                <a:latin typeface="Calibri" charset="0"/>
                <a:ea typeface="ＭＳ Ｐゴシック" charset="0"/>
                <a:cs typeface="ＭＳ Ｐゴシック" charset="0"/>
              </a:rPr>
              <a:t>Control Signals</a:t>
            </a:r>
          </a:p>
        </p:txBody>
      </p:sp>
      <p:sp>
        <p:nvSpPr>
          <p:cNvPr id="79875" name="Rectangle 3"/>
          <p:cNvSpPr>
            <a:spLocks noGrp="1" noChangeArrowheads="1"/>
          </p:cNvSpPr>
          <p:nvPr>
            <p:ph sz="half" idx="1"/>
          </p:nvPr>
        </p:nvSpPr>
        <p:spPr>
          <a:xfrm>
            <a:off x="457200" y="953036"/>
            <a:ext cx="4038600" cy="1512887"/>
          </a:xfrm>
        </p:spPr>
        <p:txBody>
          <a:bodyPr/>
          <a:lstStyle/>
          <a:p>
            <a:pPr>
              <a:spcBef>
                <a:spcPct val="0"/>
              </a:spcBef>
              <a:tabLst>
                <a:tab pos="1600200" algn="l"/>
              </a:tabLst>
            </a:pPr>
            <a:r>
              <a:rPr lang="en-US" sz="2000" dirty="0" err="1">
                <a:latin typeface="Calibri" charset="0"/>
                <a:ea typeface="ＭＳ Ｐゴシック" charset="0"/>
                <a:cs typeface="ＭＳ Ｐゴシック" charset="0"/>
              </a:rPr>
              <a:t>ExtOp</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zero</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sign</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a:spcBef>
                <a:spcPct val="0"/>
              </a:spcBef>
              <a:tabLst>
                <a:tab pos="1600200" algn="l"/>
              </a:tabLst>
            </a:pPr>
            <a:r>
              <a:rPr lang="en-US" sz="2000" dirty="0" err="1">
                <a:latin typeface="Calibri" charset="0"/>
                <a:ea typeface="ＭＳ Ｐゴシック" charset="0"/>
                <a:cs typeface="ＭＳ Ｐゴシック" charset="0"/>
              </a:rPr>
              <a:t>ALUsrc</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regB</a:t>
            </a:r>
            <a:r>
              <a:rPr lang="en-US" sz="2000" dirty="0">
                <a:latin typeface="Calibri" charset="0"/>
                <a:ea typeface="ＭＳ Ｐゴシック" charset="0"/>
                <a:cs typeface="ＭＳ Ｐゴシック" charset="0"/>
              </a:rPr>
              <a:t>; </a:t>
            </a:r>
            <a:br>
              <a:rPr lang="en-US" sz="2000" dirty="0">
                <a:latin typeface="Calibri" charset="0"/>
                <a:ea typeface="ＭＳ Ｐゴシック" charset="0"/>
                <a:cs typeface="ＭＳ Ｐゴシック" charset="0"/>
              </a:rPr>
            </a:b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immed</a:t>
            </a:r>
            <a:endParaRPr lang="en-US" sz="2000" dirty="0">
              <a:latin typeface="Calibri" charset="0"/>
              <a:ea typeface="ＭＳ Ｐゴシック" charset="0"/>
              <a:cs typeface="ＭＳ Ｐゴシック" charset="0"/>
            </a:endParaRPr>
          </a:p>
          <a:p>
            <a:pPr>
              <a:spcBef>
                <a:spcPct val="0"/>
              </a:spcBef>
              <a:tabLst>
                <a:tab pos="1600200" algn="l"/>
              </a:tabLst>
            </a:pPr>
            <a:r>
              <a:rPr lang="en-US" sz="2000" dirty="0" err="1">
                <a:latin typeface="Calibri" charset="0"/>
                <a:ea typeface="ＭＳ Ｐゴシック" charset="0"/>
                <a:cs typeface="ＭＳ Ｐゴシック" charset="0"/>
              </a:rPr>
              <a:t>ALUctr</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ADD</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SUB</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OR</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p:txBody>
      </p:sp>
      <p:sp>
        <p:nvSpPr>
          <p:cNvPr id="105" name="Content Placeholder 104"/>
          <p:cNvSpPr>
            <a:spLocks noGrp="1"/>
          </p:cNvSpPr>
          <p:nvPr>
            <p:ph sz="half" idx="2"/>
          </p:nvPr>
        </p:nvSpPr>
        <p:spPr>
          <a:xfrm>
            <a:off x="4648200" y="953036"/>
            <a:ext cx="4038600" cy="1528762"/>
          </a:xfrm>
        </p:spPr>
        <p:txBody>
          <a:bodyPr/>
          <a:lstStyle/>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MemWr</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write memory</a:t>
            </a: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MemtoReg</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ALU;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Mem</a:t>
            </a:r>
            <a:endParaRPr lang="en-US" sz="2000" dirty="0">
              <a:latin typeface="Calibri" charset="0"/>
              <a:ea typeface="ＭＳ Ｐゴシック" charset="0"/>
              <a:cs typeface="ＭＳ Ｐゴシック" charset="0"/>
            </a:endParaRP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RegDst</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err="1">
                <a:latin typeface="Calibri" charset="0"/>
                <a:ea typeface="ＭＳ Ｐゴシック" charset="0"/>
                <a:cs typeface="ＭＳ Ｐゴシック" charset="0"/>
              </a:rPr>
              <a:t>rt</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err="1">
                <a:latin typeface="Calibri" charset="0"/>
                <a:ea typeface="ＭＳ Ｐゴシック" charset="0"/>
                <a:cs typeface="ＭＳ Ｐゴシック" charset="0"/>
              </a:rPr>
              <a:t>rd</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RegWr</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write register</a:t>
            </a:r>
          </a:p>
          <a:p>
            <a:pPr marL="203200" indent="-203200">
              <a:tabLst>
                <a:tab pos="1600200" algn="l"/>
              </a:tabLst>
            </a:pPr>
            <a:endParaRPr lang="en-US" dirty="0">
              <a:latin typeface="Calibri" charset="0"/>
              <a:ea typeface="ＭＳ Ｐゴシック" charset="0"/>
              <a:cs typeface="ＭＳ Ｐゴシック" charset="0"/>
            </a:endParaRPr>
          </a:p>
        </p:txBody>
      </p:sp>
      <p:sp>
        <p:nvSpPr>
          <p:cNvPr id="28677" name="Rectangle 5"/>
          <p:cNvSpPr>
            <a:spLocks noChangeArrowheads="1"/>
          </p:cNvSpPr>
          <p:nvPr/>
        </p:nvSpPr>
        <p:spPr bwMode="auto">
          <a:xfrm>
            <a:off x="7067550" y="42084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78" name="Rectangle 6"/>
          <p:cNvSpPr>
            <a:spLocks noChangeArrowheads="1"/>
          </p:cNvSpPr>
          <p:nvPr/>
        </p:nvSpPr>
        <p:spPr bwMode="auto">
          <a:xfrm>
            <a:off x="6303963" y="2595563"/>
            <a:ext cx="1039812" cy="393700"/>
          </a:xfrm>
          <a:prstGeom prst="rect">
            <a:avLst/>
          </a:prstGeom>
          <a:noFill/>
          <a:ln w="12700">
            <a:noFill/>
            <a:miter lim="800000"/>
            <a:headEnd/>
            <a:tailEnd/>
          </a:ln>
        </p:spPr>
        <p:txBody>
          <a:bodyPr lIns="90488" tIns="44450" rIns="90488" bIns="44450">
            <a:spAutoFit/>
          </a:bodyPr>
          <a:lstStyle/>
          <a:p>
            <a:pPr>
              <a:defRPr/>
            </a:pPr>
            <a:r>
              <a:rPr lang="en-US" sz="2000" u="sng" dirty="0" err="1">
                <a:latin typeface="+mn-lt"/>
                <a:ea typeface="ＭＳ Ｐゴシック" charset="-128"/>
                <a:cs typeface="ＭＳ Ｐゴシック" charset="-128"/>
              </a:rPr>
              <a:t>ALUctr</a:t>
            </a:r>
            <a:endParaRPr lang="en-US" sz="2000" u="sng" dirty="0">
              <a:latin typeface="+mn-lt"/>
              <a:ea typeface="ＭＳ Ｐゴシック" charset="-128"/>
              <a:cs typeface="ＭＳ Ｐゴシック" charset="-128"/>
            </a:endParaRPr>
          </a:p>
        </p:txBody>
      </p:sp>
      <p:sp>
        <p:nvSpPr>
          <p:cNvPr id="28679" name="Rectangle 7"/>
          <p:cNvSpPr>
            <a:spLocks noChangeArrowheads="1"/>
          </p:cNvSpPr>
          <p:nvPr/>
        </p:nvSpPr>
        <p:spPr bwMode="auto">
          <a:xfrm>
            <a:off x="3181350" y="49704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680" name="Rectangle 8"/>
          <p:cNvSpPr>
            <a:spLocks noChangeArrowheads="1"/>
          </p:cNvSpPr>
          <p:nvPr/>
        </p:nvSpPr>
        <p:spPr bwMode="auto">
          <a:xfrm>
            <a:off x="2636838" y="4065588"/>
            <a:ext cx="7223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681" name="Rectangle 9"/>
          <p:cNvSpPr>
            <a:spLocks noChangeArrowheads="1"/>
          </p:cNvSpPr>
          <p:nvPr/>
        </p:nvSpPr>
        <p:spPr bwMode="auto">
          <a:xfrm>
            <a:off x="2759075" y="33702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RegWr</a:t>
            </a:r>
            <a:endParaRPr lang="en-US" sz="2000" u="sng" dirty="0">
              <a:latin typeface="+mn-lt"/>
              <a:ea typeface="ＭＳ Ｐゴシック" charset="-128"/>
              <a:cs typeface="ＭＳ Ｐゴシック" charset="-128"/>
            </a:endParaRPr>
          </a:p>
        </p:txBody>
      </p:sp>
      <p:sp>
        <p:nvSpPr>
          <p:cNvPr id="28682" name="Line 10"/>
          <p:cNvSpPr>
            <a:spLocks noChangeShapeType="1"/>
          </p:cNvSpPr>
          <p:nvPr/>
        </p:nvSpPr>
        <p:spPr bwMode="auto">
          <a:xfrm flipH="1">
            <a:off x="2946400" y="43846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Rectangle 11"/>
          <p:cNvSpPr>
            <a:spLocks noChangeArrowheads="1"/>
          </p:cNvSpPr>
          <p:nvPr/>
        </p:nvSpPr>
        <p:spPr bwMode="auto">
          <a:xfrm>
            <a:off x="2798763" y="44846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4" name="Line 12"/>
          <p:cNvSpPr>
            <a:spLocks noChangeShapeType="1"/>
          </p:cNvSpPr>
          <p:nvPr/>
        </p:nvSpPr>
        <p:spPr bwMode="auto">
          <a:xfrm flipH="1">
            <a:off x="5772150" y="42084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3"/>
          <p:cNvSpPr>
            <a:spLocks noChangeArrowheads="1"/>
          </p:cNvSpPr>
          <p:nvPr/>
        </p:nvSpPr>
        <p:spPr bwMode="auto">
          <a:xfrm>
            <a:off x="5619750" y="39036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6" name="Rectangle 14"/>
          <p:cNvSpPr>
            <a:spLocks noChangeArrowheads="1"/>
          </p:cNvSpPr>
          <p:nvPr/>
        </p:nvSpPr>
        <p:spPr bwMode="auto">
          <a:xfrm>
            <a:off x="4826000" y="39036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687" name="Line 15"/>
          <p:cNvSpPr>
            <a:spLocks noChangeShapeType="1"/>
          </p:cNvSpPr>
          <p:nvPr/>
        </p:nvSpPr>
        <p:spPr bwMode="auto">
          <a:xfrm flipV="1">
            <a:off x="5086350" y="47418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Rectangle 16"/>
          <p:cNvSpPr>
            <a:spLocks noChangeArrowheads="1"/>
          </p:cNvSpPr>
          <p:nvPr/>
        </p:nvSpPr>
        <p:spPr bwMode="auto">
          <a:xfrm>
            <a:off x="4930775" y="48656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9" name="Rectangle 17"/>
          <p:cNvSpPr>
            <a:spLocks noChangeArrowheads="1"/>
          </p:cNvSpPr>
          <p:nvPr/>
        </p:nvSpPr>
        <p:spPr bwMode="auto">
          <a:xfrm>
            <a:off x="4857750" y="4375150"/>
            <a:ext cx="703263" cy="393700"/>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busB</a:t>
            </a:r>
            <a:endParaRPr lang="en-US" sz="2000" dirty="0">
              <a:latin typeface="+mn-lt"/>
              <a:ea typeface="ＭＳ Ｐゴシック" charset="-128"/>
              <a:cs typeface="ＭＳ Ｐゴシック" charset="-128"/>
            </a:endParaRPr>
          </a:p>
        </p:txBody>
      </p:sp>
      <p:sp>
        <p:nvSpPr>
          <p:cNvPr id="28690" name="Line 18"/>
          <p:cNvSpPr>
            <a:spLocks noChangeShapeType="1"/>
          </p:cNvSpPr>
          <p:nvPr/>
        </p:nvSpPr>
        <p:spPr bwMode="auto">
          <a:xfrm flipV="1">
            <a:off x="44767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Line 19"/>
          <p:cNvSpPr>
            <a:spLocks noChangeShapeType="1"/>
          </p:cNvSpPr>
          <p:nvPr/>
        </p:nvSpPr>
        <p:spPr bwMode="auto">
          <a:xfrm flipV="1">
            <a:off x="37274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2" name="Rectangle 20"/>
          <p:cNvSpPr>
            <a:spLocks noChangeArrowheads="1"/>
          </p:cNvSpPr>
          <p:nvPr/>
        </p:nvSpPr>
        <p:spPr bwMode="auto">
          <a:xfrm>
            <a:off x="3584575"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693" name="Line 21"/>
          <p:cNvSpPr>
            <a:spLocks noChangeShapeType="1"/>
          </p:cNvSpPr>
          <p:nvPr/>
        </p:nvSpPr>
        <p:spPr bwMode="auto">
          <a:xfrm flipV="1">
            <a:off x="41084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Rectangle 22"/>
          <p:cNvSpPr>
            <a:spLocks noChangeArrowheads="1"/>
          </p:cNvSpPr>
          <p:nvPr/>
        </p:nvSpPr>
        <p:spPr bwMode="auto">
          <a:xfrm>
            <a:off x="3943350"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695" name="Rectangle 23"/>
          <p:cNvSpPr>
            <a:spLocks noChangeArrowheads="1"/>
          </p:cNvSpPr>
          <p:nvPr/>
        </p:nvSpPr>
        <p:spPr bwMode="auto">
          <a:xfrm>
            <a:off x="3522663" y="3975100"/>
            <a:ext cx="43973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696" name="Rectangle 24"/>
          <p:cNvSpPr>
            <a:spLocks noChangeArrowheads="1"/>
          </p:cNvSpPr>
          <p:nvPr/>
        </p:nvSpPr>
        <p:spPr bwMode="auto">
          <a:xfrm>
            <a:off x="3979863" y="39751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697" name="Rectangle 25"/>
          <p:cNvSpPr>
            <a:spLocks noChangeArrowheads="1"/>
          </p:cNvSpPr>
          <p:nvPr/>
        </p:nvSpPr>
        <p:spPr bwMode="auto">
          <a:xfrm>
            <a:off x="4360863" y="39751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698" name="Rectangle 26"/>
          <p:cNvSpPr>
            <a:spLocks noChangeArrowheads="1"/>
          </p:cNvSpPr>
          <p:nvPr/>
        </p:nvSpPr>
        <p:spPr bwMode="auto">
          <a:xfrm>
            <a:off x="3522663" y="43608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699" name="Rectangle 27"/>
          <p:cNvSpPr>
            <a:spLocks noChangeArrowheads="1"/>
          </p:cNvSpPr>
          <p:nvPr/>
        </p:nvSpPr>
        <p:spPr bwMode="auto">
          <a:xfrm>
            <a:off x="3943350" y="3370263"/>
            <a:ext cx="4016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00" name="Rectangle 28"/>
          <p:cNvSpPr>
            <a:spLocks noChangeArrowheads="1"/>
          </p:cNvSpPr>
          <p:nvPr/>
        </p:nvSpPr>
        <p:spPr bwMode="auto">
          <a:xfrm>
            <a:off x="3744913" y="2608263"/>
            <a:ext cx="396875" cy="363537"/>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Rt</a:t>
            </a:r>
            <a:endParaRPr lang="en-US" dirty="0">
              <a:latin typeface="+mn-lt"/>
              <a:ea typeface="ＭＳ Ｐゴシック" charset="-128"/>
              <a:cs typeface="ＭＳ Ｐゴシック" charset="-128"/>
            </a:endParaRPr>
          </a:p>
        </p:txBody>
      </p:sp>
      <p:sp>
        <p:nvSpPr>
          <p:cNvPr id="28701" name="Rectangle 29"/>
          <p:cNvSpPr>
            <a:spLocks noChangeArrowheads="1"/>
          </p:cNvSpPr>
          <p:nvPr/>
        </p:nvSpPr>
        <p:spPr bwMode="auto">
          <a:xfrm>
            <a:off x="4324350" y="33702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02" name="Rectangle 30"/>
          <p:cNvSpPr>
            <a:spLocks noChangeArrowheads="1"/>
          </p:cNvSpPr>
          <p:nvPr/>
        </p:nvSpPr>
        <p:spPr bwMode="auto">
          <a:xfrm>
            <a:off x="3313113" y="2608263"/>
            <a:ext cx="428625"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Rd</a:t>
            </a:r>
          </a:p>
        </p:txBody>
      </p:sp>
      <p:sp>
        <p:nvSpPr>
          <p:cNvPr id="28703" name="Rectangle 31"/>
          <p:cNvSpPr>
            <a:spLocks noChangeArrowheads="1"/>
          </p:cNvSpPr>
          <p:nvPr/>
        </p:nvSpPr>
        <p:spPr bwMode="auto">
          <a:xfrm>
            <a:off x="2389188" y="2608263"/>
            <a:ext cx="942975" cy="393700"/>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RegDst</a:t>
            </a:r>
            <a:endParaRPr lang="en-US" sz="2000" u="sng" dirty="0">
              <a:latin typeface="+mn-lt"/>
              <a:ea typeface="ＭＳ Ｐゴシック" charset="-128"/>
              <a:cs typeface="ＭＳ Ｐゴシック" charset="-128"/>
            </a:endParaRPr>
          </a:p>
        </p:txBody>
      </p:sp>
      <p:sp>
        <p:nvSpPr>
          <p:cNvPr id="28704" name="Rectangle 32"/>
          <p:cNvSpPr>
            <a:spLocks noChangeArrowheads="1"/>
          </p:cNvSpPr>
          <p:nvPr/>
        </p:nvSpPr>
        <p:spPr bwMode="auto">
          <a:xfrm>
            <a:off x="4654550" y="5148263"/>
            <a:ext cx="355600" cy="1041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Rectangle 33"/>
          <p:cNvSpPr>
            <a:spLocks noChangeArrowheads="1"/>
          </p:cNvSpPr>
          <p:nvPr/>
        </p:nvSpPr>
        <p:spPr bwMode="auto">
          <a:xfrm rot="5400000">
            <a:off x="4307681" y="5482432"/>
            <a:ext cx="1082675" cy="363538"/>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sp>
        <p:nvSpPr>
          <p:cNvPr id="28706" name="Rectangle 34"/>
          <p:cNvSpPr>
            <a:spLocks noChangeArrowheads="1"/>
          </p:cNvSpPr>
          <p:nvPr/>
        </p:nvSpPr>
        <p:spPr bwMode="auto">
          <a:xfrm>
            <a:off x="5162550" y="57038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07" name="Line 35"/>
          <p:cNvSpPr>
            <a:spLocks noChangeShapeType="1"/>
          </p:cNvSpPr>
          <p:nvPr/>
        </p:nvSpPr>
        <p:spPr bwMode="auto">
          <a:xfrm flipH="1">
            <a:off x="5314950" y="5602288"/>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6"/>
          <p:cNvSpPr>
            <a:spLocks noChangeShapeType="1"/>
          </p:cNvSpPr>
          <p:nvPr/>
        </p:nvSpPr>
        <p:spPr bwMode="auto">
          <a:xfrm flipH="1">
            <a:off x="4235450" y="56038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Rectangle 37"/>
          <p:cNvSpPr>
            <a:spLocks noChangeArrowheads="1"/>
          </p:cNvSpPr>
          <p:nvPr/>
        </p:nvSpPr>
        <p:spPr bwMode="auto">
          <a:xfrm>
            <a:off x="4019550" y="57038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28710" name="Rectangle 38"/>
          <p:cNvSpPr>
            <a:spLocks noChangeArrowheads="1"/>
          </p:cNvSpPr>
          <p:nvPr/>
        </p:nvSpPr>
        <p:spPr bwMode="auto">
          <a:xfrm>
            <a:off x="3105150" y="5427663"/>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28711" name="Rectangle 39"/>
          <p:cNvSpPr>
            <a:spLocks noChangeArrowheads="1"/>
          </p:cNvSpPr>
          <p:nvPr/>
        </p:nvSpPr>
        <p:spPr bwMode="auto">
          <a:xfrm>
            <a:off x="5391150" y="6037263"/>
            <a:ext cx="911225"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ALUSrc</a:t>
            </a:r>
          </a:p>
        </p:txBody>
      </p:sp>
      <p:sp>
        <p:nvSpPr>
          <p:cNvPr id="28712" name="Rectangle 40"/>
          <p:cNvSpPr>
            <a:spLocks noChangeArrowheads="1"/>
          </p:cNvSpPr>
          <p:nvPr/>
        </p:nvSpPr>
        <p:spPr bwMode="auto">
          <a:xfrm>
            <a:off x="3714750" y="6113463"/>
            <a:ext cx="811213"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ExtOp</a:t>
            </a:r>
          </a:p>
        </p:txBody>
      </p:sp>
      <p:sp>
        <p:nvSpPr>
          <p:cNvPr id="28713" name="Line 41"/>
          <p:cNvSpPr>
            <a:spLocks noChangeShapeType="1"/>
          </p:cNvSpPr>
          <p:nvPr/>
        </p:nvSpPr>
        <p:spPr bwMode="auto">
          <a:xfrm flipV="1">
            <a:off x="8743950" y="2989263"/>
            <a:ext cx="0" cy="14827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28714" name="Rectangle 42"/>
          <p:cNvSpPr>
            <a:spLocks noChangeArrowheads="1"/>
          </p:cNvSpPr>
          <p:nvPr/>
        </p:nvSpPr>
        <p:spPr bwMode="auto">
          <a:xfrm>
            <a:off x="7767638" y="2595563"/>
            <a:ext cx="1323975"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MemtoReg</a:t>
            </a:r>
          </a:p>
        </p:txBody>
      </p:sp>
      <p:sp>
        <p:nvSpPr>
          <p:cNvPr id="28715" name="Rectangle 43"/>
          <p:cNvSpPr>
            <a:spLocks noChangeArrowheads="1"/>
          </p:cNvSpPr>
          <p:nvPr/>
        </p:nvSpPr>
        <p:spPr bwMode="auto">
          <a:xfrm>
            <a:off x="6424613" y="59610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16" name="Rectangle 44"/>
          <p:cNvSpPr>
            <a:spLocks noChangeArrowheads="1"/>
          </p:cNvSpPr>
          <p:nvPr/>
        </p:nvSpPr>
        <p:spPr bwMode="auto">
          <a:xfrm>
            <a:off x="6153150" y="5427663"/>
            <a:ext cx="935038"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28717" name="Line 45"/>
          <p:cNvSpPr>
            <a:spLocks noChangeShapeType="1"/>
          </p:cNvSpPr>
          <p:nvPr/>
        </p:nvSpPr>
        <p:spPr bwMode="auto">
          <a:xfrm flipH="1">
            <a:off x="6732588" y="53467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Rectangle 46"/>
          <p:cNvSpPr>
            <a:spLocks noChangeArrowheads="1"/>
          </p:cNvSpPr>
          <p:nvPr/>
        </p:nvSpPr>
        <p:spPr bwMode="auto">
          <a:xfrm>
            <a:off x="6762750" y="51228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19" name="Line 47"/>
          <p:cNvSpPr>
            <a:spLocks noChangeShapeType="1"/>
          </p:cNvSpPr>
          <p:nvPr/>
        </p:nvSpPr>
        <p:spPr bwMode="auto">
          <a:xfrm flipV="1">
            <a:off x="7435850" y="3370263"/>
            <a:ext cx="12700" cy="1846262"/>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28720" name="Rectangle 48"/>
          <p:cNvSpPr>
            <a:spLocks noChangeArrowheads="1"/>
          </p:cNvSpPr>
          <p:nvPr/>
        </p:nvSpPr>
        <p:spPr bwMode="auto">
          <a:xfrm>
            <a:off x="6991350" y="2959100"/>
            <a:ext cx="1041400" cy="393700"/>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MemWr</a:t>
            </a:r>
            <a:endParaRPr lang="en-US" sz="2000" u="sng" dirty="0">
              <a:latin typeface="+mn-lt"/>
              <a:ea typeface="ＭＳ Ｐゴシック" charset="-128"/>
              <a:cs typeface="ＭＳ Ｐゴシック" charset="-128"/>
            </a:endParaRPr>
          </a:p>
        </p:txBody>
      </p:sp>
      <p:grpSp>
        <p:nvGrpSpPr>
          <p:cNvPr id="79924" name="Group 49"/>
          <p:cNvGrpSpPr>
            <a:grpSpLocks/>
          </p:cNvGrpSpPr>
          <p:nvPr/>
        </p:nvGrpSpPr>
        <p:grpSpPr bwMode="auto">
          <a:xfrm>
            <a:off x="3333750" y="3036888"/>
            <a:ext cx="838200" cy="336550"/>
            <a:chOff x="2640" y="1422"/>
            <a:chExt cx="528" cy="212"/>
          </a:xfrm>
        </p:grpSpPr>
        <p:sp>
          <p:nvSpPr>
            <p:cNvPr id="28771" name="Rectangle 50"/>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72" name="Rectangle 51"/>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73" name="Freeform 52"/>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22" name="Rectangle 53"/>
          <p:cNvSpPr>
            <a:spLocks noChangeArrowheads="1"/>
          </p:cNvSpPr>
          <p:nvPr/>
        </p:nvSpPr>
        <p:spPr bwMode="auto">
          <a:xfrm>
            <a:off x="3333750" y="39798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79926" name="Group 54"/>
          <p:cNvGrpSpPr>
            <a:grpSpLocks/>
          </p:cNvGrpSpPr>
          <p:nvPr/>
        </p:nvGrpSpPr>
        <p:grpSpPr bwMode="auto">
          <a:xfrm>
            <a:off x="5641975" y="4589463"/>
            <a:ext cx="358775" cy="1219200"/>
            <a:chOff x="3518" y="2640"/>
            <a:chExt cx="226" cy="768"/>
          </a:xfrm>
        </p:grpSpPr>
        <p:sp>
          <p:nvSpPr>
            <p:cNvPr id="28768" name="Rectangle 55"/>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69" name="Rectangle 56"/>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70" name="Freeform 57"/>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79927" name="Group 58"/>
          <p:cNvGrpSpPr>
            <a:grpSpLocks/>
          </p:cNvGrpSpPr>
          <p:nvPr/>
        </p:nvGrpSpPr>
        <p:grpSpPr bwMode="auto">
          <a:xfrm>
            <a:off x="6505575" y="3979863"/>
            <a:ext cx="485775" cy="1143000"/>
            <a:chOff x="4009" y="2304"/>
            <a:chExt cx="306" cy="720"/>
          </a:xfrm>
        </p:grpSpPr>
        <p:sp>
          <p:nvSpPr>
            <p:cNvPr id="28765" name="Rectangle 59"/>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766" name="Rectangle 60"/>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767" name="Freeform 61"/>
            <p:cNvSpPr>
              <a:spLocks/>
            </p:cNvSpPr>
            <p:nvPr/>
          </p:nvSpPr>
          <p:spPr bwMode="auto">
            <a:xfrm>
              <a:off x="4032" y="2304"/>
              <a:ext cx="283" cy="720"/>
            </a:xfrm>
            <a:custGeom>
              <a:avLst/>
              <a:gdLst>
                <a:gd name="T0" fmla="*/ 0 w 240"/>
                <a:gd name="T1" fmla="*/ 0 h 672"/>
                <a:gd name="T2" fmla="*/ 0 w 240"/>
                <a:gd name="T3" fmla="*/ 355 h 672"/>
                <a:gd name="T4" fmla="*/ 79 w 240"/>
                <a:gd name="T5" fmla="*/ 414 h 672"/>
                <a:gd name="T6" fmla="*/ 0 w 240"/>
                <a:gd name="T7" fmla="*/ 471 h 672"/>
                <a:gd name="T8" fmla="*/ 0 w 240"/>
                <a:gd name="T9" fmla="*/ 826 h 672"/>
                <a:gd name="T10" fmla="*/ 394 w 240"/>
                <a:gd name="T11" fmla="*/ 590 h 672"/>
                <a:gd name="T12" fmla="*/ 394 w 240"/>
                <a:gd name="T13" fmla="*/ 23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25" name="Rectangle 62"/>
          <p:cNvSpPr>
            <a:spLocks noChangeArrowheads="1"/>
          </p:cNvSpPr>
          <p:nvPr/>
        </p:nvSpPr>
        <p:spPr bwMode="auto">
          <a:xfrm>
            <a:off x="8537575" y="4484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26" name="Rectangle 63"/>
          <p:cNvSpPr>
            <a:spLocks noChangeArrowheads="1"/>
          </p:cNvSpPr>
          <p:nvPr/>
        </p:nvSpPr>
        <p:spPr bwMode="auto">
          <a:xfrm>
            <a:off x="8537575" y="54752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27" name="Freeform 64"/>
          <p:cNvSpPr>
            <a:spLocks/>
          </p:cNvSpPr>
          <p:nvPr/>
        </p:nvSpPr>
        <p:spPr bwMode="auto">
          <a:xfrm>
            <a:off x="8591550" y="4360863"/>
            <a:ext cx="304800" cy="1600200"/>
          </a:xfrm>
          <a:custGeom>
            <a:avLst/>
            <a:gdLst>
              <a:gd name="T0" fmla="*/ 0 w 192"/>
              <a:gd name="T1" fmla="*/ 0 h 1008"/>
              <a:gd name="T2" fmla="*/ 0 w 192"/>
              <a:gd name="T3" fmla="*/ 2147483647 h 1008"/>
              <a:gd name="T4" fmla="*/ 2147483647 w 192"/>
              <a:gd name="T5" fmla="*/ 2147483647 h 1008"/>
              <a:gd name="T6" fmla="*/ 2147483647 w 192"/>
              <a:gd name="T7" fmla="*/ 2147483647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8" name="Rectangle 65"/>
          <p:cNvSpPr>
            <a:spLocks noChangeArrowheads="1"/>
          </p:cNvSpPr>
          <p:nvPr/>
        </p:nvSpPr>
        <p:spPr bwMode="auto">
          <a:xfrm>
            <a:off x="7134225" y="5222875"/>
            <a:ext cx="1127125" cy="1128713"/>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Rectangle 66"/>
          <p:cNvSpPr>
            <a:spLocks noChangeArrowheads="1"/>
          </p:cNvSpPr>
          <p:nvPr/>
        </p:nvSpPr>
        <p:spPr bwMode="auto">
          <a:xfrm>
            <a:off x="7115175" y="5170488"/>
            <a:ext cx="639763"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WrEn</a:t>
            </a:r>
          </a:p>
        </p:txBody>
      </p:sp>
      <p:sp>
        <p:nvSpPr>
          <p:cNvPr id="28730" name="Rectangle 67"/>
          <p:cNvSpPr>
            <a:spLocks noChangeArrowheads="1"/>
          </p:cNvSpPr>
          <p:nvPr/>
        </p:nvSpPr>
        <p:spPr bwMode="auto">
          <a:xfrm>
            <a:off x="7726363" y="5170488"/>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28731" name="Rectangle 68"/>
          <p:cNvSpPr>
            <a:spLocks noChangeArrowheads="1"/>
          </p:cNvSpPr>
          <p:nvPr/>
        </p:nvSpPr>
        <p:spPr bwMode="auto">
          <a:xfrm>
            <a:off x="7151688" y="5578475"/>
            <a:ext cx="1096962" cy="592138"/>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dirty="0">
                <a:latin typeface="+mn-lt"/>
                <a:ea typeface="ＭＳ Ｐゴシック" charset="-128"/>
                <a:cs typeface="ＭＳ Ｐゴシック" charset="-128"/>
              </a:rPr>
              <a:t>Data</a:t>
            </a:r>
          </a:p>
          <a:p>
            <a:pPr algn="ctr">
              <a:lnSpc>
                <a:spcPct val="80000"/>
              </a:lnSpc>
              <a:defRPr/>
            </a:pPr>
            <a:r>
              <a:rPr lang="en-US" sz="2000" b="1" dirty="0">
                <a:latin typeface="+mn-lt"/>
                <a:ea typeface="ＭＳ Ｐゴシック" charset="-128"/>
                <a:cs typeface="ＭＳ Ｐゴシック" charset="-128"/>
              </a:rPr>
              <a:t>Memory</a:t>
            </a:r>
          </a:p>
        </p:txBody>
      </p:sp>
      <p:sp>
        <p:nvSpPr>
          <p:cNvPr id="28732" name="Line 69"/>
          <p:cNvSpPr>
            <a:spLocks noChangeShapeType="1"/>
          </p:cNvSpPr>
          <p:nvPr/>
        </p:nvSpPr>
        <p:spPr bwMode="auto">
          <a:xfrm>
            <a:off x="7143750" y="61134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4" name="Line 71"/>
          <p:cNvSpPr>
            <a:spLocks noChangeShapeType="1"/>
          </p:cNvSpPr>
          <p:nvPr/>
        </p:nvSpPr>
        <p:spPr bwMode="auto">
          <a:xfrm>
            <a:off x="3562350" y="29130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5" name="Line 72"/>
          <p:cNvSpPr>
            <a:spLocks noChangeShapeType="1"/>
          </p:cNvSpPr>
          <p:nvPr/>
        </p:nvSpPr>
        <p:spPr bwMode="auto">
          <a:xfrm>
            <a:off x="3943350" y="29130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6" name="Freeform 73"/>
          <p:cNvSpPr>
            <a:spLocks/>
          </p:cNvSpPr>
          <p:nvPr/>
        </p:nvSpPr>
        <p:spPr bwMode="auto">
          <a:xfrm>
            <a:off x="3028950" y="2989263"/>
            <a:ext cx="304800" cy="228600"/>
          </a:xfrm>
          <a:custGeom>
            <a:avLst/>
            <a:gdLst>
              <a:gd name="T0" fmla="*/ 0 w 192"/>
              <a:gd name="T1" fmla="*/ 0 h 336"/>
              <a:gd name="T2" fmla="*/ 0 w 192"/>
              <a:gd name="T3" fmla="*/ 2147483647 h 336"/>
              <a:gd name="T4" fmla="*/ 2147483647 w 192"/>
              <a:gd name="T5" fmla="*/ 2147483647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Line 74"/>
          <p:cNvSpPr>
            <a:spLocks noChangeShapeType="1"/>
          </p:cNvSpPr>
          <p:nvPr/>
        </p:nvSpPr>
        <p:spPr bwMode="auto">
          <a:xfrm>
            <a:off x="3486150" y="37512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8" name="Line 75"/>
          <p:cNvSpPr>
            <a:spLocks noChangeShapeType="1"/>
          </p:cNvSpPr>
          <p:nvPr/>
        </p:nvSpPr>
        <p:spPr bwMode="auto">
          <a:xfrm>
            <a:off x="3790950" y="3370263"/>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Line 76"/>
          <p:cNvSpPr>
            <a:spLocks noChangeShapeType="1"/>
          </p:cNvSpPr>
          <p:nvPr/>
        </p:nvSpPr>
        <p:spPr bwMode="auto">
          <a:xfrm>
            <a:off x="4171950" y="36750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0" name="Line 77"/>
          <p:cNvSpPr>
            <a:spLocks noChangeShapeType="1"/>
          </p:cNvSpPr>
          <p:nvPr/>
        </p:nvSpPr>
        <p:spPr bwMode="auto">
          <a:xfrm>
            <a:off x="4552950" y="36750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Rectangle 78"/>
          <p:cNvSpPr>
            <a:spLocks noChangeArrowheads="1"/>
          </p:cNvSpPr>
          <p:nvPr/>
        </p:nvSpPr>
        <p:spPr bwMode="auto">
          <a:xfrm>
            <a:off x="4346575"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42" name="Line 79"/>
          <p:cNvSpPr>
            <a:spLocks noChangeShapeType="1"/>
          </p:cNvSpPr>
          <p:nvPr/>
        </p:nvSpPr>
        <p:spPr bwMode="auto">
          <a:xfrm>
            <a:off x="4781550" y="4284663"/>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3" name="Line 80"/>
          <p:cNvSpPr>
            <a:spLocks noChangeShapeType="1"/>
          </p:cNvSpPr>
          <p:nvPr/>
        </p:nvSpPr>
        <p:spPr bwMode="auto">
          <a:xfrm>
            <a:off x="6838950" y="2951163"/>
            <a:ext cx="0" cy="12192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4" name="Line 81"/>
          <p:cNvSpPr>
            <a:spLocks noChangeShapeType="1"/>
          </p:cNvSpPr>
          <p:nvPr/>
        </p:nvSpPr>
        <p:spPr bwMode="auto">
          <a:xfrm>
            <a:off x="4781550" y="4818063"/>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5" name="Line 82"/>
          <p:cNvSpPr>
            <a:spLocks noChangeShapeType="1"/>
          </p:cNvSpPr>
          <p:nvPr/>
        </p:nvSpPr>
        <p:spPr bwMode="auto">
          <a:xfrm>
            <a:off x="6000750" y="4970463"/>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6" name="Line 83"/>
          <p:cNvSpPr>
            <a:spLocks noChangeShapeType="1"/>
          </p:cNvSpPr>
          <p:nvPr/>
        </p:nvSpPr>
        <p:spPr bwMode="auto">
          <a:xfrm>
            <a:off x="5010150" y="56562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7" name="Line 84"/>
          <p:cNvSpPr>
            <a:spLocks noChangeShapeType="1"/>
          </p:cNvSpPr>
          <p:nvPr/>
        </p:nvSpPr>
        <p:spPr bwMode="auto">
          <a:xfrm>
            <a:off x="3943350" y="56562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Line 85"/>
          <p:cNvSpPr>
            <a:spLocks noChangeShapeType="1"/>
          </p:cNvSpPr>
          <p:nvPr/>
        </p:nvSpPr>
        <p:spPr bwMode="auto">
          <a:xfrm flipH="1">
            <a:off x="3562350" y="48180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9" name="Line 86"/>
          <p:cNvSpPr>
            <a:spLocks noChangeShapeType="1"/>
          </p:cNvSpPr>
          <p:nvPr/>
        </p:nvSpPr>
        <p:spPr bwMode="auto">
          <a:xfrm>
            <a:off x="3638550" y="48180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0" name="Line 87"/>
          <p:cNvSpPr>
            <a:spLocks noChangeShapeType="1"/>
          </p:cNvSpPr>
          <p:nvPr/>
        </p:nvSpPr>
        <p:spPr bwMode="auto">
          <a:xfrm>
            <a:off x="3638550" y="49704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1" name="Line 88"/>
          <p:cNvSpPr>
            <a:spLocks noChangeShapeType="1"/>
          </p:cNvSpPr>
          <p:nvPr/>
        </p:nvSpPr>
        <p:spPr bwMode="auto">
          <a:xfrm flipV="1">
            <a:off x="4857750" y="6189663"/>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2" name="Line 89"/>
          <p:cNvSpPr>
            <a:spLocks noChangeShapeType="1"/>
          </p:cNvSpPr>
          <p:nvPr/>
        </p:nvSpPr>
        <p:spPr bwMode="auto">
          <a:xfrm flipV="1">
            <a:off x="5848350" y="5732463"/>
            <a:ext cx="0" cy="304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3" name="Line 90"/>
          <p:cNvSpPr>
            <a:spLocks noChangeShapeType="1"/>
          </p:cNvSpPr>
          <p:nvPr/>
        </p:nvSpPr>
        <p:spPr bwMode="auto">
          <a:xfrm flipH="1">
            <a:off x="6915150" y="61896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Line 91"/>
          <p:cNvSpPr>
            <a:spLocks noChangeShapeType="1"/>
          </p:cNvSpPr>
          <p:nvPr/>
        </p:nvSpPr>
        <p:spPr bwMode="auto">
          <a:xfrm>
            <a:off x="6991350" y="4589463"/>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5" name="Line 92"/>
          <p:cNvSpPr>
            <a:spLocks noChangeShapeType="1"/>
          </p:cNvSpPr>
          <p:nvPr/>
        </p:nvSpPr>
        <p:spPr bwMode="auto">
          <a:xfrm>
            <a:off x="7981950" y="4589463"/>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6" name="Line 93"/>
          <p:cNvSpPr>
            <a:spLocks noChangeShapeType="1"/>
          </p:cNvSpPr>
          <p:nvPr/>
        </p:nvSpPr>
        <p:spPr bwMode="auto">
          <a:xfrm flipH="1">
            <a:off x="7219950" y="45132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7" name="Freeform 94"/>
          <p:cNvSpPr>
            <a:spLocks/>
          </p:cNvSpPr>
          <p:nvPr/>
        </p:nvSpPr>
        <p:spPr bwMode="auto">
          <a:xfrm>
            <a:off x="2800350" y="4437063"/>
            <a:ext cx="6248400" cy="2057400"/>
          </a:xfrm>
          <a:custGeom>
            <a:avLst/>
            <a:gdLst>
              <a:gd name="T0" fmla="*/ 2147483647 w 3936"/>
              <a:gd name="T1" fmla="*/ 2147483647 h 1296"/>
              <a:gd name="T2" fmla="*/ 2147483647 w 3936"/>
              <a:gd name="T3" fmla="*/ 2147483647 h 1296"/>
              <a:gd name="T4" fmla="*/ 2147483647 w 3936"/>
              <a:gd name="T5" fmla="*/ 2147483647 h 1296"/>
              <a:gd name="T6" fmla="*/ 0 w 3936"/>
              <a:gd name="T7" fmla="*/ 2147483647 h 1296"/>
              <a:gd name="T8" fmla="*/ 0 w 3936"/>
              <a:gd name="T9" fmla="*/ 0 h 1296"/>
              <a:gd name="T10" fmla="*/ 2147483647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8" name="Line 95"/>
          <p:cNvSpPr>
            <a:spLocks noChangeShapeType="1"/>
          </p:cNvSpPr>
          <p:nvPr/>
        </p:nvSpPr>
        <p:spPr bwMode="auto">
          <a:xfrm>
            <a:off x="6610350" y="5427663"/>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9" name="Line 96"/>
          <p:cNvSpPr>
            <a:spLocks noChangeShapeType="1"/>
          </p:cNvSpPr>
          <p:nvPr/>
        </p:nvSpPr>
        <p:spPr bwMode="auto">
          <a:xfrm>
            <a:off x="8286750" y="5732463"/>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Line 97"/>
          <p:cNvSpPr>
            <a:spLocks noChangeShapeType="1"/>
          </p:cNvSpPr>
          <p:nvPr/>
        </p:nvSpPr>
        <p:spPr bwMode="auto">
          <a:xfrm flipH="1">
            <a:off x="4552950" y="6418263"/>
            <a:ext cx="3048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Freeform 98"/>
          <p:cNvSpPr>
            <a:spLocks/>
          </p:cNvSpPr>
          <p:nvPr/>
        </p:nvSpPr>
        <p:spPr bwMode="auto">
          <a:xfrm>
            <a:off x="5391150" y="4814888"/>
            <a:ext cx="1219200" cy="609600"/>
          </a:xfrm>
          <a:custGeom>
            <a:avLst/>
            <a:gdLst>
              <a:gd name="T0" fmla="*/ 2147483647 w 768"/>
              <a:gd name="T1" fmla="*/ 2147483647 h 384"/>
              <a:gd name="T2" fmla="*/ 0 w 768"/>
              <a:gd name="T3" fmla="*/ 2147483647 h 384"/>
              <a:gd name="T4" fmla="*/ 0 w 768"/>
              <a:gd name="T5" fmla="*/ 0 h 384"/>
              <a:gd name="T6" fmla="*/ 0 60000 65536"/>
              <a:gd name="T7" fmla="*/ 0 60000 65536"/>
              <a:gd name="T8" fmla="*/ 0 60000 65536"/>
              <a:gd name="T9" fmla="*/ 0 w 768"/>
              <a:gd name="T10" fmla="*/ 0 h 384"/>
              <a:gd name="T11" fmla="*/ 768 w 768"/>
              <a:gd name="T12" fmla="*/ 384 h 384"/>
            </a:gdLst>
            <a:ahLst/>
            <a:cxnLst>
              <a:cxn ang="T6">
                <a:pos x="T0" y="T1"/>
              </a:cxn>
              <a:cxn ang="T7">
                <a:pos x="T2" y="T3"/>
              </a:cxn>
              <a:cxn ang="T8">
                <a:pos x="T4" y="T5"/>
              </a:cxn>
            </a:cxnLst>
            <a:rect l="T9" t="T10" r="T11" b="T12"/>
            <a:pathLst>
              <a:path w="768" h="384">
                <a:moveTo>
                  <a:pt x="768" y="384"/>
                </a:moveTo>
                <a:lnTo>
                  <a:pt x="0" y="384"/>
                </a:lnTo>
                <a:lnTo>
                  <a:pt x="0" y="0"/>
                </a:lnTo>
              </a:path>
            </a:pathLst>
          </a:cu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79965" name="Group 135"/>
          <p:cNvGrpSpPr>
            <a:grpSpLocks/>
          </p:cNvGrpSpPr>
          <p:nvPr/>
        </p:nvGrpSpPr>
        <p:grpSpPr bwMode="auto">
          <a:xfrm>
            <a:off x="66674" y="3059113"/>
            <a:ext cx="2723683" cy="3857625"/>
            <a:chOff x="3031102" y="2811463"/>
            <a:chExt cx="2723036" cy="3857345"/>
          </a:xfrm>
        </p:grpSpPr>
        <p:sp>
          <p:nvSpPr>
            <p:cNvPr id="106" name="Rectangle 5"/>
            <p:cNvSpPr>
              <a:spLocks noChangeArrowheads="1"/>
            </p:cNvSpPr>
            <p:nvPr/>
          </p:nvSpPr>
          <p:spPr bwMode="auto">
            <a:xfrm rot="10800000" flipV="1">
              <a:off x="3031102" y="6332282"/>
              <a:ext cx="764993" cy="33652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imm16</a:t>
              </a:r>
            </a:p>
          </p:txBody>
        </p:sp>
        <p:sp>
          <p:nvSpPr>
            <p:cNvPr id="107" name="Rectangle 6"/>
            <p:cNvSpPr>
              <a:spLocks noChangeArrowheads="1"/>
            </p:cNvSpPr>
            <p:nvPr/>
          </p:nvSpPr>
          <p:spPr bwMode="auto">
            <a:xfrm>
              <a:off x="4915017" y="5297308"/>
              <a:ext cx="409478" cy="334938"/>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clk</a:t>
              </a:r>
              <a:endParaRPr lang="en-US" sz="1600" dirty="0">
                <a:latin typeface="+mn-lt"/>
                <a:ea typeface="ＭＳ Ｐゴシック" charset="-128"/>
                <a:cs typeface="ＭＳ Ｐゴシック" charset="-128"/>
              </a:endParaRPr>
            </a:p>
          </p:txBody>
        </p:sp>
        <p:grpSp>
          <p:nvGrpSpPr>
            <p:cNvPr id="79968" name="Group 7"/>
            <p:cNvGrpSpPr>
              <a:grpSpLocks/>
            </p:cNvGrpSpPr>
            <p:nvPr/>
          </p:nvGrpSpPr>
          <p:grpSpPr bwMode="auto">
            <a:xfrm>
              <a:off x="4941891" y="3990975"/>
              <a:ext cx="354013" cy="1271588"/>
              <a:chOff x="1324" y="2335"/>
              <a:chExt cx="223" cy="801"/>
            </a:xfrm>
          </p:grpSpPr>
          <p:sp>
            <p:nvSpPr>
              <p:cNvPr id="109" name="Rectangle 8"/>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10" name="Rectangle 9"/>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PC</a:t>
                </a:r>
              </a:p>
            </p:txBody>
          </p:sp>
          <p:sp>
            <p:nvSpPr>
              <p:cNvPr id="111" name="Rectangle 10"/>
              <p:cNvSpPr>
                <a:spLocks noChangeArrowheads="1"/>
              </p:cNvSpPr>
              <p:nvPr/>
            </p:nvSpPr>
            <p:spPr bwMode="auto">
              <a:xfrm rot="16200000">
                <a:off x="1318" y="235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a:t>
                </a:r>
              </a:p>
            </p:txBody>
          </p:sp>
          <p:sp>
            <p:nvSpPr>
              <p:cNvPr id="112" name="Rectangle 11"/>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grpSp>
        <p:sp>
          <p:nvSpPr>
            <p:cNvPr id="113" name="Rectangle 12"/>
            <p:cNvSpPr>
              <a:spLocks noChangeArrowheads="1"/>
            </p:cNvSpPr>
            <p:nvPr/>
          </p:nvSpPr>
          <p:spPr bwMode="auto">
            <a:xfrm>
              <a:off x="3318372" y="3408320"/>
              <a:ext cx="285682" cy="33652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4</a:t>
              </a:r>
            </a:p>
          </p:txBody>
        </p:sp>
        <p:sp>
          <p:nvSpPr>
            <p:cNvPr id="114" name="Rectangle 13"/>
            <p:cNvSpPr>
              <a:spLocks noChangeArrowheads="1"/>
            </p:cNvSpPr>
            <p:nvPr/>
          </p:nvSpPr>
          <p:spPr bwMode="auto">
            <a:xfrm>
              <a:off x="4223032" y="3255931"/>
              <a:ext cx="1531106" cy="335965"/>
            </a:xfrm>
            <a:prstGeom prst="rect">
              <a:avLst/>
            </a:prstGeom>
            <a:noFill/>
            <a:ln w="12700">
              <a:noFill/>
              <a:miter lim="800000"/>
              <a:headEnd/>
              <a:tailEnd/>
            </a:ln>
          </p:spPr>
          <p:txBody>
            <a:bodyPr wrap="none" lIns="90488" tIns="44450" rIns="90488" bIns="44450">
              <a:spAutoFit/>
            </a:bodyPr>
            <a:lstStyle/>
            <a:p>
              <a:pPr>
                <a:defRPr/>
              </a:pPr>
              <a:r>
                <a:rPr lang="en-US" sz="1600" u="sng" dirty="0" err="1" smtClean="0">
                  <a:latin typeface="+mn-lt"/>
                  <a:ea typeface="ＭＳ Ｐゴシック" charset="-128"/>
                  <a:cs typeface="ＭＳ Ｐゴシック" charset="-128"/>
                </a:rPr>
                <a:t>nPC_sel</a:t>
              </a:r>
              <a:r>
                <a:rPr lang="en-US" sz="1600" u="sng" dirty="0" smtClean="0">
                  <a:latin typeface="+mn-lt"/>
                  <a:ea typeface="ＭＳ Ｐゴシック" charset="-128"/>
                  <a:cs typeface="ＭＳ Ｐゴシック" charset="-128"/>
                </a:rPr>
                <a:t> &amp; Equal</a:t>
              </a:r>
              <a:endParaRPr lang="en-US" sz="1600" u="sng" dirty="0">
                <a:latin typeface="+mn-lt"/>
                <a:ea typeface="ＭＳ Ｐゴシック" charset="-128"/>
                <a:cs typeface="ＭＳ Ｐゴシック" charset="-128"/>
              </a:endParaRPr>
            </a:p>
          </p:txBody>
        </p:sp>
        <p:sp>
          <p:nvSpPr>
            <p:cNvPr id="115" name="Line 14"/>
            <p:cNvSpPr>
              <a:spLocks noChangeShapeType="1"/>
            </p:cNvSpPr>
            <p:nvPr/>
          </p:nvSpPr>
          <p:spPr bwMode="auto">
            <a:xfrm flipH="1">
              <a:off x="4700755" y="3665476"/>
              <a:ext cx="0" cy="371448"/>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16" name="Rectangle 15"/>
            <p:cNvSpPr>
              <a:spLocks noChangeArrowheads="1"/>
            </p:cNvSpPr>
            <p:nvPr/>
          </p:nvSpPr>
          <p:spPr bwMode="auto">
            <a:xfrm>
              <a:off x="3365985" y="5084598"/>
              <a:ext cx="295205" cy="1066723"/>
            </a:xfrm>
            <a:prstGeom prst="rect">
              <a:avLst/>
            </a:prstGeom>
            <a:noFill/>
            <a:ln w="25400">
              <a:solidFill>
                <a:schemeClr val="accent2"/>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17" name="Rectangle 16"/>
            <p:cNvSpPr>
              <a:spLocks noChangeArrowheads="1"/>
            </p:cNvSpPr>
            <p:nvPr/>
          </p:nvSpPr>
          <p:spPr bwMode="auto">
            <a:xfrm rot="5400000">
              <a:off x="3155632" y="5434644"/>
              <a:ext cx="703212"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PC Ext</a:t>
              </a:r>
            </a:p>
          </p:txBody>
        </p:sp>
        <p:sp>
          <p:nvSpPr>
            <p:cNvPr id="118" name="Rectangle 17"/>
            <p:cNvSpPr>
              <a:spLocks noChangeArrowheads="1"/>
            </p:cNvSpPr>
            <p:nvPr/>
          </p:nvSpPr>
          <p:spPr bwMode="auto">
            <a:xfrm rot="5400000">
              <a:off x="3713507" y="3829004"/>
              <a:ext cx="692100"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Adder</a:t>
              </a:r>
            </a:p>
          </p:txBody>
        </p:sp>
        <p:sp>
          <p:nvSpPr>
            <p:cNvPr id="119" name="Freeform 18"/>
            <p:cNvSpPr>
              <a:spLocks/>
            </p:cNvSpPr>
            <p:nvPr/>
          </p:nvSpPr>
          <p:spPr bwMode="auto">
            <a:xfrm>
              <a:off x="3878625" y="3484514"/>
              <a:ext cx="380909" cy="1066723"/>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0" name="Rectangle 19"/>
            <p:cNvSpPr>
              <a:spLocks noChangeArrowheads="1"/>
            </p:cNvSpPr>
            <p:nvPr/>
          </p:nvSpPr>
          <p:spPr bwMode="auto">
            <a:xfrm rot="5400000">
              <a:off x="3714301" y="5048909"/>
              <a:ext cx="690512"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Adder</a:t>
              </a:r>
            </a:p>
          </p:txBody>
        </p:sp>
        <p:sp>
          <p:nvSpPr>
            <p:cNvPr id="121" name="Freeform 20"/>
            <p:cNvSpPr>
              <a:spLocks/>
            </p:cNvSpPr>
            <p:nvPr/>
          </p:nvSpPr>
          <p:spPr bwMode="auto">
            <a:xfrm>
              <a:off x="3878625" y="4703626"/>
              <a:ext cx="380909" cy="1066723"/>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2" name="Rectangle 21"/>
            <p:cNvSpPr>
              <a:spLocks noChangeArrowheads="1"/>
            </p:cNvSpPr>
            <p:nvPr/>
          </p:nvSpPr>
          <p:spPr bwMode="auto">
            <a:xfrm rot="5400000">
              <a:off x="4392013" y="4521899"/>
              <a:ext cx="555585" cy="33488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Mux</a:t>
              </a:r>
            </a:p>
          </p:txBody>
        </p:sp>
        <p:sp>
          <p:nvSpPr>
            <p:cNvPr id="123" name="Freeform 22"/>
            <p:cNvSpPr>
              <a:spLocks/>
            </p:cNvSpPr>
            <p:nvPr/>
          </p:nvSpPr>
          <p:spPr bwMode="auto">
            <a:xfrm>
              <a:off x="4564262" y="3941681"/>
              <a:ext cx="228546" cy="1447695"/>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4" name="Freeform 23"/>
            <p:cNvSpPr>
              <a:spLocks/>
            </p:cNvSpPr>
            <p:nvPr/>
          </p:nvSpPr>
          <p:spPr bwMode="auto">
            <a:xfrm>
              <a:off x="5249899" y="2887657"/>
              <a:ext cx="152364" cy="1815968"/>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5" name="Freeform 24"/>
            <p:cNvSpPr>
              <a:spLocks/>
            </p:cNvSpPr>
            <p:nvPr/>
          </p:nvSpPr>
          <p:spPr bwMode="auto">
            <a:xfrm>
              <a:off x="3192988" y="3179736"/>
              <a:ext cx="2209275" cy="1219112"/>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6" name="Line 25"/>
            <p:cNvSpPr>
              <a:spLocks noChangeShapeType="1"/>
            </p:cNvSpPr>
            <p:nvPr/>
          </p:nvSpPr>
          <p:spPr bwMode="auto">
            <a:xfrm>
              <a:off x="3573898" y="3636903"/>
              <a:ext cx="304728"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7" name="Line 26"/>
            <p:cNvSpPr>
              <a:spLocks noChangeShapeType="1"/>
            </p:cNvSpPr>
            <p:nvPr/>
          </p:nvSpPr>
          <p:spPr bwMode="auto">
            <a:xfrm>
              <a:off x="4259535" y="4094070"/>
              <a:ext cx="304728"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8" name="Freeform 27"/>
            <p:cNvSpPr>
              <a:spLocks/>
            </p:cNvSpPr>
            <p:nvPr/>
          </p:nvSpPr>
          <p:spPr bwMode="auto">
            <a:xfrm>
              <a:off x="3497716" y="4094070"/>
              <a:ext cx="838001" cy="761945"/>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9" name="Line 28"/>
            <p:cNvSpPr>
              <a:spLocks noChangeShapeType="1"/>
            </p:cNvSpPr>
            <p:nvPr/>
          </p:nvSpPr>
          <p:spPr bwMode="auto">
            <a:xfrm>
              <a:off x="3650080" y="5617959"/>
              <a:ext cx="228546"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0" name="Freeform 29"/>
            <p:cNvSpPr>
              <a:spLocks/>
            </p:cNvSpPr>
            <p:nvPr/>
          </p:nvSpPr>
          <p:spPr bwMode="auto">
            <a:xfrm>
              <a:off x="3116807" y="5617959"/>
              <a:ext cx="228546" cy="68575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1" name="Line 30"/>
            <p:cNvSpPr>
              <a:spLocks noChangeShapeType="1"/>
            </p:cNvSpPr>
            <p:nvPr/>
          </p:nvSpPr>
          <p:spPr bwMode="auto">
            <a:xfrm>
              <a:off x="4259535" y="5236987"/>
              <a:ext cx="304728" cy="1587"/>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2" name="Line 31"/>
            <p:cNvSpPr>
              <a:spLocks noChangeShapeType="1"/>
            </p:cNvSpPr>
            <p:nvPr/>
          </p:nvSpPr>
          <p:spPr bwMode="auto">
            <a:xfrm>
              <a:off x="4792808" y="4703626"/>
              <a:ext cx="228546" cy="0"/>
            </a:xfrm>
            <a:prstGeom prst="line">
              <a:avLst/>
            </a:prstGeom>
            <a:noFill/>
            <a:ln w="1905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33" name="Text Box 32"/>
            <p:cNvSpPr txBox="1">
              <a:spLocks noChangeArrowheads="1"/>
            </p:cNvSpPr>
            <p:nvPr/>
          </p:nvSpPr>
          <p:spPr bwMode="auto">
            <a:xfrm>
              <a:off x="4192876" y="2811463"/>
              <a:ext cx="1203039" cy="338112"/>
            </a:xfrm>
            <a:prstGeom prst="rect">
              <a:avLst/>
            </a:prstGeom>
            <a:noFill/>
            <a:ln w="12700">
              <a:noFill/>
              <a:miter lim="800000"/>
              <a:headEnd/>
              <a:tailEnd/>
            </a:ln>
          </p:spPr>
          <p:txBody>
            <a:bodyPr wrap="none">
              <a:spAutoFit/>
            </a:bodyPr>
            <a:lstStyle/>
            <a:p>
              <a:pPr>
                <a:defRPr/>
              </a:pPr>
              <a:r>
                <a:rPr lang="en-US" sz="1600" dirty="0">
                  <a:latin typeface="+mn-lt"/>
                  <a:ea typeface="ＭＳ Ｐゴシック" charset="-128"/>
                  <a:cs typeface="ＭＳ Ｐゴシック" charset="-128"/>
                </a:rPr>
                <a:t>Inst Address</a:t>
              </a:r>
            </a:p>
          </p:txBody>
        </p:sp>
        <p:sp>
          <p:nvSpPr>
            <p:cNvPr id="134" name="Text Box 33"/>
            <p:cNvSpPr txBox="1">
              <a:spLocks noChangeArrowheads="1"/>
            </p:cNvSpPr>
            <p:nvPr/>
          </p:nvSpPr>
          <p:spPr bwMode="auto">
            <a:xfrm>
              <a:off x="4496017" y="4030575"/>
              <a:ext cx="296791" cy="336526"/>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0</a:t>
              </a:r>
            </a:p>
          </p:txBody>
        </p:sp>
        <p:sp>
          <p:nvSpPr>
            <p:cNvPr id="135" name="Text Box 34"/>
            <p:cNvSpPr txBox="1">
              <a:spLocks noChangeArrowheads="1"/>
            </p:cNvSpPr>
            <p:nvPr/>
          </p:nvSpPr>
          <p:spPr bwMode="auto">
            <a:xfrm>
              <a:off x="4488080" y="4989355"/>
              <a:ext cx="296792" cy="336526"/>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1</a:t>
              </a:r>
            </a:p>
          </p:txBody>
        </p:sp>
      </p:grpSp>
    </p:spTree>
    <p:extLst>
      <p:ext uri="{BB962C8B-B14F-4D97-AF65-F5344CB8AC3E}">
        <p14:creationId xmlns:p14="http://schemas.microsoft.com/office/powerpoint/2010/main" val="799324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Given Datapath: RTL </a:t>
            </a:r>
            <a:r>
              <a:rPr lang="en-US">
                <a:latin typeface="Calibri" charset="0"/>
                <a:ea typeface="ＭＳ Ｐゴシック" charset="0"/>
                <a:cs typeface="ＭＳ Ｐゴシック" charset="0"/>
                <a:sym typeface="Wingdings" charset="0"/>
              </a:rPr>
              <a:t></a:t>
            </a:r>
            <a:r>
              <a:rPr lang="en-US">
                <a:latin typeface="Calibri" charset="0"/>
                <a:ea typeface="ＭＳ Ｐゴシック" charset="0"/>
                <a:cs typeface="ＭＳ Ｐゴシック" charset="0"/>
              </a:rPr>
              <a:t> Control</a:t>
            </a:r>
          </a:p>
        </p:txBody>
      </p:sp>
      <p:sp>
        <p:nvSpPr>
          <p:cNvPr id="60419" name="Rectangle 3"/>
          <p:cNvSpPr>
            <a:spLocks noChangeArrowheads="1"/>
          </p:cNvSpPr>
          <p:nvPr/>
        </p:nvSpPr>
        <p:spPr bwMode="auto">
          <a:xfrm>
            <a:off x="4522788" y="4191000"/>
            <a:ext cx="835025" cy="333375"/>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ALUctr</a:t>
            </a:r>
          </a:p>
        </p:txBody>
      </p:sp>
      <p:sp>
        <p:nvSpPr>
          <p:cNvPr id="60420" name="Rectangle 4"/>
          <p:cNvSpPr>
            <a:spLocks noChangeArrowheads="1"/>
          </p:cNvSpPr>
          <p:nvPr/>
        </p:nvSpPr>
        <p:spPr bwMode="auto">
          <a:xfrm>
            <a:off x="2525713" y="4191000"/>
            <a:ext cx="79057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RegDst</a:t>
            </a:r>
          </a:p>
        </p:txBody>
      </p:sp>
      <p:sp>
        <p:nvSpPr>
          <p:cNvPr id="60421" name="Rectangle 5"/>
          <p:cNvSpPr>
            <a:spLocks noChangeArrowheads="1"/>
          </p:cNvSpPr>
          <p:nvPr/>
        </p:nvSpPr>
        <p:spPr bwMode="auto">
          <a:xfrm>
            <a:off x="3783013" y="4189413"/>
            <a:ext cx="773112"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ALUSrc</a:t>
            </a:r>
          </a:p>
        </p:txBody>
      </p:sp>
      <p:sp>
        <p:nvSpPr>
          <p:cNvPr id="60422" name="Rectangle 6"/>
          <p:cNvSpPr>
            <a:spLocks noChangeArrowheads="1"/>
          </p:cNvSpPr>
          <p:nvPr/>
        </p:nvSpPr>
        <p:spPr bwMode="auto">
          <a:xfrm>
            <a:off x="3198813" y="4191000"/>
            <a:ext cx="7112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ExtOp</a:t>
            </a:r>
          </a:p>
        </p:txBody>
      </p:sp>
      <p:sp>
        <p:nvSpPr>
          <p:cNvPr id="60423" name="Rectangle 7"/>
          <p:cNvSpPr>
            <a:spLocks noChangeArrowheads="1"/>
          </p:cNvSpPr>
          <p:nvPr/>
        </p:nvSpPr>
        <p:spPr bwMode="auto">
          <a:xfrm>
            <a:off x="6107113" y="4191000"/>
            <a:ext cx="109537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MemtoReg</a:t>
            </a:r>
          </a:p>
        </p:txBody>
      </p:sp>
      <p:sp>
        <p:nvSpPr>
          <p:cNvPr id="60424" name="Rectangle 8"/>
          <p:cNvSpPr>
            <a:spLocks noChangeArrowheads="1"/>
          </p:cNvSpPr>
          <p:nvPr/>
        </p:nvSpPr>
        <p:spPr bwMode="auto">
          <a:xfrm>
            <a:off x="5281613" y="4191000"/>
            <a:ext cx="86995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MemWr</a:t>
            </a:r>
          </a:p>
        </p:txBody>
      </p:sp>
      <p:sp>
        <p:nvSpPr>
          <p:cNvPr id="60425" name="Line 9"/>
          <p:cNvSpPr>
            <a:spLocks noChangeShapeType="1"/>
          </p:cNvSpPr>
          <p:nvPr/>
        </p:nvSpPr>
        <p:spPr bwMode="auto">
          <a:xfrm>
            <a:off x="2070100" y="1770063"/>
            <a:ext cx="2870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0426" name="Rectangle 10"/>
          <p:cNvSpPr>
            <a:spLocks noChangeArrowheads="1"/>
          </p:cNvSpPr>
          <p:nvPr/>
        </p:nvSpPr>
        <p:spPr bwMode="auto">
          <a:xfrm>
            <a:off x="2500313" y="1422400"/>
            <a:ext cx="16525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Instruction&lt;31:0&gt;</a:t>
            </a:r>
          </a:p>
        </p:txBody>
      </p:sp>
      <p:sp>
        <p:nvSpPr>
          <p:cNvPr id="60427" name="Line 11"/>
          <p:cNvSpPr>
            <a:spLocks noChangeShapeType="1"/>
          </p:cNvSpPr>
          <p:nvPr/>
        </p:nvSpPr>
        <p:spPr bwMode="auto">
          <a:xfrm>
            <a:off x="33401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28" name="Rectangle 12"/>
          <p:cNvSpPr>
            <a:spLocks noChangeArrowheads="1"/>
          </p:cNvSpPr>
          <p:nvPr/>
        </p:nvSpPr>
        <p:spPr bwMode="auto">
          <a:xfrm rot="5400000">
            <a:off x="30956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&lt;21:25&gt;</a:t>
            </a:r>
          </a:p>
        </p:txBody>
      </p:sp>
      <p:sp>
        <p:nvSpPr>
          <p:cNvPr id="60429" name="Rectangle 13"/>
          <p:cNvSpPr>
            <a:spLocks noChangeArrowheads="1"/>
          </p:cNvSpPr>
          <p:nvPr/>
        </p:nvSpPr>
        <p:spPr bwMode="auto">
          <a:xfrm rot="5400000">
            <a:off x="36290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&lt;16:20&gt;</a:t>
            </a:r>
          </a:p>
        </p:txBody>
      </p:sp>
      <p:sp>
        <p:nvSpPr>
          <p:cNvPr id="60430" name="Rectangle 14"/>
          <p:cNvSpPr>
            <a:spLocks noChangeArrowheads="1"/>
          </p:cNvSpPr>
          <p:nvPr/>
        </p:nvSpPr>
        <p:spPr bwMode="auto">
          <a:xfrm rot="5400000">
            <a:off x="41624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&lt;11:15&gt;</a:t>
            </a:r>
          </a:p>
        </p:txBody>
      </p:sp>
      <p:sp>
        <p:nvSpPr>
          <p:cNvPr id="60431" name="Rectangle 15"/>
          <p:cNvSpPr>
            <a:spLocks noChangeArrowheads="1"/>
          </p:cNvSpPr>
          <p:nvPr/>
        </p:nvSpPr>
        <p:spPr bwMode="auto">
          <a:xfrm rot="5400000">
            <a:off x="4695825" y="2022475"/>
            <a:ext cx="7715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&lt;0:15&gt;</a:t>
            </a:r>
          </a:p>
        </p:txBody>
      </p:sp>
      <p:sp>
        <p:nvSpPr>
          <p:cNvPr id="60432" name="Line 16"/>
          <p:cNvSpPr>
            <a:spLocks noChangeShapeType="1"/>
          </p:cNvSpPr>
          <p:nvPr/>
        </p:nvSpPr>
        <p:spPr bwMode="auto">
          <a:xfrm>
            <a:off x="38735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3" name="Line 17"/>
          <p:cNvSpPr>
            <a:spLocks noChangeShapeType="1"/>
          </p:cNvSpPr>
          <p:nvPr/>
        </p:nvSpPr>
        <p:spPr bwMode="auto">
          <a:xfrm>
            <a:off x="44069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4" name="Line 18"/>
          <p:cNvSpPr>
            <a:spLocks noChangeShapeType="1"/>
          </p:cNvSpPr>
          <p:nvPr/>
        </p:nvSpPr>
        <p:spPr bwMode="auto">
          <a:xfrm>
            <a:off x="49403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5" name="Rectangle 19"/>
          <p:cNvSpPr>
            <a:spLocks noChangeArrowheads="1"/>
          </p:cNvSpPr>
          <p:nvPr/>
        </p:nvSpPr>
        <p:spPr bwMode="auto">
          <a:xfrm>
            <a:off x="4697413" y="2633663"/>
            <a:ext cx="76835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Imm16</a:t>
            </a:r>
          </a:p>
        </p:txBody>
      </p:sp>
      <p:sp>
        <p:nvSpPr>
          <p:cNvPr id="60436" name="Rectangle 20"/>
          <p:cNvSpPr>
            <a:spLocks noChangeArrowheads="1"/>
          </p:cNvSpPr>
          <p:nvPr/>
        </p:nvSpPr>
        <p:spPr bwMode="auto">
          <a:xfrm>
            <a:off x="4164013" y="2633663"/>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Rd</a:t>
            </a:r>
          </a:p>
        </p:txBody>
      </p:sp>
      <p:sp>
        <p:nvSpPr>
          <p:cNvPr id="60437" name="Rectangle 21"/>
          <p:cNvSpPr>
            <a:spLocks noChangeArrowheads="1"/>
          </p:cNvSpPr>
          <p:nvPr/>
        </p:nvSpPr>
        <p:spPr bwMode="auto">
          <a:xfrm>
            <a:off x="3706813" y="2633663"/>
            <a:ext cx="374650"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Rs</a:t>
            </a:r>
          </a:p>
        </p:txBody>
      </p:sp>
      <p:sp>
        <p:nvSpPr>
          <p:cNvPr id="60438" name="Rectangle 22"/>
          <p:cNvSpPr>
            <a:spLocks noChangeArrowheads="1"/>
          </p:cNvSpPr>
          <p:nvPr/>
        </p:nvSpPr>
        <p:spPr bwMode="auto">
          <a:xfrm>
            <a:off x="3173413" y="2633663"/>
            <a:ext cx="37306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Rt</a:t>
            </a:r>
          </a:p>
        </p:txBody>
      </p:sp>
      <p:sp>
        <p:nvSpPr>
          <p:cNvPr id="60439" name="Rectangle 23"/>
          <p:cNvSpPr>
            <a:spLocks noChangeArrowheads="1"/>
          </p:cNvSpPr>
          <p:nvPr/>
        </p:nvSpPr>
        <p:spPr bwMode="auto">
          <a:xfrm>
            <a:off x="1096963" y="4191000"/>
            <a:ext cx="85883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nPC_sel</a:t>
            </a:r>
          </a:p>
        </p:txBody>
      </p:sp>
      <p:sp>
        <p:nvSpPr>
          <p:cNvPr id="60440" name="Rectangle 24"/>
          <p:cNvSpPr>
            <a:spLocks noChangeArrowheads="1"/>
          </p:cNvSpPr>
          <p:nvPr/>
        </p:nvSpPr>
        <p:spPr bwMode="auto">
          <a:xfrm>
            <a:off x="930275" y="1592263"/>
            <a:ext cx="1101725" cy="100012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0441" name="Rectangle 25"/>
          <p:cNvSpPr>
            <a:spLocks noChangeArrowheads="1"/>
          </p:cNvSpPr>
          <p:nvPr/>
        </p:nvSpPr>
        <p:spPr bwMode="auto">
          <a:xfrm>
            <a:off x="1217613" y="2289175"/>
            <a:ext cx="496887" cy="333375"/>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60442" name="Rectangle 26"/>
          <p:cNvSpPr>
            <a:spLocks noChangeArrowheads="1"/>
          </p:cNvSpPr>
          <p:nvPr/>
        </p:nvSpPr>
        <p:spPr bwMode="auto">
          <a:xfrm>
            <a:off x="1000125" y="1752600"/>
            <a:ext cx="925513" cy="577850"/>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sp>
        <p:nvSpPr>
          <p:cNvPr id="60443" name="Rectangle 27"/>
          <p:cNvSpPr>
            <a:spLocks noChangeArrowheads="1"/>
          </p:cNvSpPr>
          <p:nvPr/>
        </p:nvSpPr>
        <p:spPr bwMode="auto">
          <a:xfrm>
            <a:off x="1371600" y="5027613"/>
            <a:ext cx="6457950" cy="12065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0444" name="Rectangle 28"/>
          <p:cNvSpPr>
            <a:spLocks noChangeArrowheads="1"/>
          </p:cNvSpPr>
          <p:nvPr/>
        </p:nvSpPr>
        <p:spPr bwMode="auto">
          <a:xfrm>
            <a:off x="3592513" y="5376863"/>
            <a:ext cx="1106487"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DATA PATH</a:t>
            </a:r>
          </a:p>
        </p:txBody>
      </p:sp>
      <p:sp>
        <p:nvSpPr>
          <p:cNvPr id="60445" name="Line 29"/>
          <p:cNvSpPr>
            <a:spLocks noChangeShapeType="1"/>
          </p:cNvSpPr>
          <p:nvPr/>
        </p:nvSpPr>
        <p:spPr bwMode="auto">
          <a:xfrm>
            <a:off x="15367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6" name="Line 30"/>
          <p:cNvSpPr>
            <a:spLocks noChangeShapeType="1"/>
          </p:cNvSpPr>
          <p:nvPr/>
        </p:nvSpPr>
        <p:spPr bwMode="auto">
          <a:xfrm>
            <a:off x="27813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7" name="Line 31"/>
          <p:cNvSpPr>
            <a:spLocks noChangeShapeType="1"/>
          </p:cNvSpPr>
          <p:nvPr/>
        </p:nvSpPr>
        <p:spPr bwMode="auto">
          <a:xfrm>
            <a:off x="34671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8" name="Line 32"/>
          <p:cNvSpPr>
            <a:spLocks noChangeShapeType="1"/>
          </p:cNvSpPr>
          <p:nvPr/>
        </p:nvSpPr>
        <p:spPr bwMode="auto">
          <a:xfrm>
            <a:off x="41275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9" name="Line 33"/>
          <p:cNvSpPr>
            <a:spLocks noChangeShapeType="1"/>
          </p:cNvSpPr>
          <p:nvPr/>
        </p:nvSpPr>
        <p:spPr bwMode="auto">
          <a:xfrm>
            <a:off x="46990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0" name="Line 34"/>
          <p:cNvSpPr>
            <a:spLocks noChangeShapeType="1"/>
          </p:cNvSpPr>
          <p:nvPr/>
        </p:nvSpPr>
        <p:spPr bwMode="auto">
          <a:xfrm>
            <a:off x="54610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1" name="Line 35"/>
          <p:cNvSpPr>
            <a:spLocks noChangeShapeType="1"/>
          </p:cNvSpPr>
          <p:nvPr/>
        </p:nvSpPr>
        <p:spPr bwMode="auto">
          <a:xfrm>
            <a:off x="65913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2" name="AutoShape 36" descr="Wide downward diagonal"/>
          <p:cNvSpPr>
            <a:spLocks noChangeArrowheads="1"/>
          </p:cNvSpPr>
          <p:nvPr/>
        </p:nvSpPr>
        <p:spPr bwMode="auto">
          <a:xfrm>
            <a:off x="1025525" y="2927350"/>
            <a:ext cx="6908800" cy="1231900"/>
          </a:xfrm>
          <a:prstGeom prst="roundRect">
            <a:avLst>
              <a:gd name="adj" fmla="val 12495"/>
            </a:avLst>
          </a:prstGeom>
          <a:pattFill prst="wdDnDiag">
            <a:fgClr>
              <a:schemeClr val="hlink"/>
            </a:fgClr>
            <a:bgClr>
              <a:srgbClr val="FFFFFF"/>
            </a:bgClr>
          </a:patt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0453" name="Rectangle 37"/>
          <p:cNvSpPr>
            <a:spLocks noChangeArrowheads="1"/>
          </p:cNvSpPr>
          <p:nvPr/>
        </p:nvSpPr>
        <p:spPr bwMode="auto">
          <a:xfrm>
            <a:off x="3681413" y="3332163"/>
            <a:ext cx="1127125" cy="458787"/>
          </a:xfrm>
          <a:prstGeom prst="rect">
            <a:avLst/>
          </a:prstGeom>
          <a:noFill/>
          <a:ln w="12700">
            <a:noFill/>
            <a:miter lim="800000"/>
            <a:headEnd/>
            <a:tailEnd/>
          </a:ln>
        </p:spPr>
        <p:txBody>
          <a:bodyPr wrap="none" lIns="90488" tIns="44450" rIns="90488" bIns="44450">
            <a:spAutoFit/>
          </a:bodyPr>
          <a:lstStyle/>
          <a:p>
            <a:pPr>
              <a:defRPr/>
            </a:pPr>
            <a:r>
              <a:rPr lang="en-US" sz="2400" b="1">
                <a:latin typeface="+mn-lt"/>
                <a:ea typeface="ＭＳ Ｐゴシック" charset="-128"/>
                <a:cs typeface="ＭＳ Ｐゴシック" charset="-128"/>
              </a:rPr>
              <a:t>Control</a:t>
            </a:r>
          </a:p>
        </p:txBody>
      </p:sp>
      <p:sp>
        <p:nvSpPr>
          <p:cNvPr id="60454" name="Line 38"/>
          <p:cNvSpPr>
            <a:spLocks noChangeShapeType="1"/>
          </p:cNvSpPr>
          <p:nvPr/>
        </p:nvSpPr>
        <p:spPr bwMode="auto">
          <a:xfrm>
            <a:off x="2387600" y="17827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5" name="Rectangle 39"/>
          <p:cNvSpPr>
            <a:spLocks noChangeArrowheads="1"/>
          </p:cNvSpPr>
          <p:nvPr/>
        </p:nvSpPr>
        <p:spPr bwMode="auto">
          <a:xfrm>
            <a:off x="2220913" y="2608263"/>
            <a:ext cx="4286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Op</a:t>
            </a:r>
          </a:p>
        </p:txBody>
      </p:sp>
      <p:sp>
        <p:nvSpPr>
          <p:cNvPr id="60456" name="Line 40"/>
          <p:cNvSpPr>
            <a:spLocks noChangeShapeType="1"/>
          </p:cNvSpPr>
          <p:nvPr/>
        </p:nvSpPr>
        <p:spPr bwMode="auto">
          <a:xfrm>
            <a:off x="2781300" y="17827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7" name="Rectangle 41"/>
          <p:cNvSpPr>
            <a:spLocks noChangeArrowheads="1"/>
          </p:cNvSpPr>
          <p:nvPr/>
        </p:nvSpPr>
        <p:spPr bwMode="auto">
          <a:xfrm rot="5400000">
            <a:off x="2636838" y="1893888"/>
            <a:ext cx="6699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&lt;0:5&gt;</a:t>
            </a:r>
          </a:p>
        </p:txBody>
      </p:sp>
      <p:sp>
        <p:nvSpPr>
          <p:cNvPr id="60458" name="Rectangle 42"/>
          <p:cNvSpPr>
            <a:spLocks noChangeArrowheads="1"/>
          </p:cNvSpPr>
          <p:nvPr/>
        </p:nvSpPr>
        <p:spPr bwMode="auto">
          <a:xfrm>
            <a:off x="2614613" y="2608263"/>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Fun</a:t>
            </a:r>
          </a:p>
        </p:txBody>
      </p:sp>
      <p:sp>
        <p:nvSpPr>
          <p:cNvPr id="60459" name="Rectangle 43"/>
          <p:cNvSpPr>
            <a:spLocks noChangeArrowheads="1"/>
          </p:cNvSpPr>
          <p:nvPr/>
        </p:nvSpPr>
        <p:spPr bwMode="auto">
          <a:xfrm>
            <a:off x="1901825" y="4189413"/>
            <a:ext cx="736600"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RegWr</a:t>
            </a:r>
          </a:p>
        </p:txBody>
      </p:sp>
      <p:sp>
        <p:nvSpPr>
          <p:cNvPr id="60460" name="Line 44"/>
          <p:cNvSpPr>
            <a:spLocks noChangeShapeType="1"/>
          </p:cNvSpPr>
          <p:nvPr/>
        </p:nvSpPr>
        <p:spPr bwMode="auto">
          <a:xfrm>
            <a:off x="22606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61" name="Rectangle 45"/>
          <p:cNvSpPr>
            <a:spLocks noChangeArrowheads="1"/>
          </p:cNvSpPr>
          <p:nvPr/>
        </p:nvSpPr>
        <p:spPr bwMode="auto">
          <a:xfrm rot="5400000">
            <a:off x="2138363" y="2063750"/>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&lt;26:31&gt;</a:t>
            </a:r>
          </a:p>
        </p:txBody>
      </p:sp>
    </p:spTree>
    <p:extLst>
      <p:ext uri="{BB962C8B-B14F-4D97-AF65-F5344CB8AC3E}">
        <p14:creationId xmlns:p14="http://schemas.microsoft.com/office/powerpoint/2010/main" val="15603482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RTL: The </a:t>
            </a:r>
            <a:r>
              <a:rPr lang="en-US">
                <a:latin typeface="Courier"/>
                <a:ea typeface="ＭＳ Ｐゴシック" charset="0"/>
                <a:cs typeface="ＭＳ Ｐゴシック" charset="0"/>
              </a:rPr>
              <a:t>Add</a:t>
            </a:r>
            <a:r>
              <a:rPr lang="en-US">
                <a:latin typeface="Calibri" charset="0"/>
                <a:ea typeface="ＭＳ Ｐゴシック" charset="0"/>
                <a:cs typeface="ＭＳ Ｐゴシック" charset="0"/>
              </a:rPr>
              <a:t> Instruction</a:t>
            </a:r>
          </a:p>
        </p:txBody>
      </p:sp>
      <p:sp>
        <p:nvSpPr>
          <p:cNvPr id="63494" name="Rectangle 3"/>
          <p:cNvSpPr>
            <a:spLocks noGrp="1" noChangeArrowheads="1"/>
          </p:cNvSpPr>
          <p:nvPr>
            <p:ph type="body" idx="4294967295"/>
          </p:nvPr>
        </p:nvSpPr>
        <p:spPr>
          <a:xfrm>
            <a:off x="228600" y="2209800"/>
            <a:ext cx="8915400" cy="3281363"/>
          </a:xfrm>
        </p:spPr>
        <p:txBody>
          <a:bodyPr/>
          <a:lstStyle/>
          <a:p>
            <a:pPr>
              <a:buFont typeface="Times" charset="0"/>
              <a:buNone/>
            </a:pPr>
            <a:r>
              <a:rPr lang="en-US">
                <a:solidFill>
                  <a:schemeClr val="accent2"/>
                </a:solidFill>
                <a:latin typeface="Courier" charset="0"/>
                <a:ea typeface="ＭＳ Ｐゴシック" charset="0"/>
                <a:cs typeface="ＭＳ Ｐゴシック" charset="0"/>
              </a:rPr>
              <a:t>add rd, rs, rt</a:t>
            </a:r>
            <a:endParaRPr lang="en-US">
              <a:latin typeface="Calibri" charset="0"/>
              <a:ea typeface="ＭＳ Ｐゴシック" charset="0"/>
              <a:cs typeface="ＭＳ Ｐゴシック" charset="0"/>
            </a:endParaRPr>
          </a:p>
          <a:p>
            <a:pPr lvl="1"/>
            <a:r>
              <a:rPr lang="en-US">
                <a:latin typeface="Calibri" charset="0"/>
                <a:ea typeface="ＭＳ Ｐゴシック" charset="0"/>
              </a:rPr>
              <a:t>MEM[PC]		Fetch the instruction from memory</a:t>
            </a:r>
          </a:p>
          <a:p>
            <a:pPr lvl="1"/>
            <a:r>
              <a:rPr lang="en-US">
                <a:latin typeface="Calibri" charset="0"/>
                <a:ea typeface="ＭＳ Ｐゴシック" charset="0"/>
              </a:rPr>
              <a:t>R[rd] = R[rs] + R[rt]	The actual operation</a:t>
            </a:r>
          </a:p>
          <a:p>
            <a:pPr lvl="1"/>
            <a:r>
              <a:rPr lang="en-US">
                <a:latin typeface="Calibri" charset="0"/>
                <a:ea typeface="ＭＳ Ｐゴシック" charset="0"/>
              </a:rPr>
              <a:t>PC = PC + 4	Calculate the next 	instruction</a:t>
            </a:r>
            <a:r>
              <a:rPr lang="ja-JP" altLang="en-US">
                <a:latin typeface="Calibri" charset="0"/>
                <a:ea typeface="ＭＳ Ｐゴシック" charset="0"/>
              </a:rPr>
              <a:t>’</a:t>
            </a:r>
            <a:r>
              <a:rPr lang="en-US">
                <a:latin typeface="Calibri" charset="0"/>
                <a:ea typeface="ＭＳ Ｐゴシック" charset="0"/>
              </a:rPr>
              <a:t>s  address</a:t>
            </a:r>
          </a:p>
        </p:txBody>
      </p:sp>
      <p:grpSp>
        <p:nvGrpSpPr>
          <p:cNvPr id="63495" name="Group 4"/>
          <p:cNvGrpSpPr>
            <a:grpSpLocks/>
          </p:cNvGrpSpPr>
          <p:nvPr/>
        </p:nvGrpSpPr>
        <p:grpSpPr bwMode="auto">
          <a:xfrm>
            <a:off x="1503363" y="1141413"/>
            <a:ext cx="6307137" cy="946150"/>
            <a:chOff x="947" y="524"/>
            <a:chExt cx="3973" cy="596"/>
          </a:xfrm>
        </p:grpSpPr>
        <p:sp>
          <p:nvSpPr>
            <p:cNvPr id="30728" name="Rectangle 5"/>
            <p:cNvSpPr>
              <a:spLocks noChangeArrowheads="1"/>
            </p:cNvSpPr>
            <p:nvPr/>
          </p:nvSpPr>
          <p:spPr bwMode="auto">
            <a:xfrm>
              <a:off x="1016" y="72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3497" name="Group 6"/>
            <p:cNvGrpSpPr>
              <a:grpSpLocks/>
            </p:cNvGrpSpPr>
            <p:nvPr/>
          </p:nvGrpSpPr>
          <p:grpSpPr bwMode="auto">
            <a:xfrm>
              <a:off x="1012" y="716"/>
              <a:ext cx="664" cy="212"/>
              <a:chOff x="1012" y="716"/>
              <a:chExt cx="664" cy="212"/>
            </a:xfrm>
          </p:grpSpPr>
          <p:sp>
            <p:nvSpPr>
              <p:cNvPr id="30759" name="Rectangle 7"/>
              <p:cNvSpPr>
                <a:spLocks noChangeArrowheads="1"/>
              </p:cNvSpPr>
              <p:nvPr/>
            </p:nvSpPr>
            <p:spPr bwMode="auto">
              <a:xfrm>
                <a:off x="1012" y="72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60" name="Rectangle 8"/>
              <p:cNvSpPr>
                <a:spLocks noChangeArrowheads="1"/>
              </p:cNvSpPr>
              <p:nvPr/>
            </p:nvSpPr>
            <p:spPr bwMode="auto">
              <a:xfrm>
                <a:off x="1205" y="71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3498" name="Group 9"/>
            <p:cNvGrpSpPr>
              <a:grpSpLocks/>
            </p:cNvGrpSpPr>
            <p:nvPr/>
          </p:nvGrpSpPr>
          <p:grpSpPr bwMode="auto">
            <a:xfrm>
              <a:off x="1684" y="716"/>
              <a:ext cx="616" cy="212"/>
              <a:chOff x="1684" y="716"/>
              <a:chExt cx="616" cy="212"/>
            </a:xfrm>
          </p:grpSpPr>
          <p:sp>
            <p:nvSpPr>
              <p:cNvPr id="30757" name="Rectangle 10"/>
              <p:cNvSpPr>
                <a:spLocks noChangeArrowheads="1"/>
              </p:cNvSpPr>
              <p:nvPr/>
            </p:nvSpPr>
            <p:spPr bwMode="auto">
              <a:xfrm>
                <a:off x="1684"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8" name="Rectangle 11"/>
              <p:cNvSpPr>
                <a:spLocks noChangeArrowheads="1"/>
              </p:cNvSpPr>
              <p:nvPr/>
            </p:nvSpPr>
            <p:spPr bwMode="auto">
              <a:xfrm>
                <a:off x="1859" y="716"/>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3499" name="Group 12"/>
            <p:cNvGrpSpPr>
              <a:grpSpLocks/>
            </p:cNvGrpSpPr>
            <p:nvPr/>
          </p:nvGrpSpPr>
          <p:grpSpPr bwMode="auto">
            <a:xfrm>
              <a:off x="2308" y="716"/>
              <a:ext cx="616" cy="210"/>
              <a:chOff x="2308" y="716"/>
              <a:chExt cx="616" cy="210"/>
            </a:xfrm>
          </p:grpSpPr>
          <p:sp>
            <p:nvSpPr>
              <p:cNvPr id="30755" name="Rectangle 13"/>
              <p:cNvSpPr>
                <a:spLocks noChangeArrowheads="1"/>
              </p:cNvSpPr>
              <p:nvPr/>
            </p:nvSpPr>
            <p:spPr bwMode="auto">
              <a:xfrm>
                <a:off x="2308"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6" name="Rectangle 14"/>
              <p:cNvSpPr>
                <a:spLocks noChangeArrowheads="1"/>
              </p:cNvSpPr>
              <p:nvPr/>
            </p:nvSpPr>
            <p:spPr bwMode="auto">
              <a:xfrm>
                <a:off x="2483" y="716"/>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63500" name="Group 15"/>
            <p:cNvGrpSpPr>
              <a:grpSpLocks/>
            </p:cNvGrpSpPr>
            <p:nvPr/>
          </p:nvGrpSpPr>
          <p:grpSpPr bwMode="auto">
            <a:xfrm>
              <a:off x="2932" y="716"/>
              <a:ext cx="616" cy="212"/>
              <a:chOff x="2932" y="716"/>
              <a:chExt cx="616" cy="212"/>
            </a:xfrm>
          </p:grpSpPr>
          <p:sp>
            <p:nvSpPr>
              <p:cNvPr id="30753" name="Rectangle 16"/>
              <p:cNvSpPr>
                <a:spLocks noChangeArrowheads="1"/>
              </p:cNvSpPr>
              <p:nvPr/>
            </p:nvSpPr>
            <p:spPr bwMode="auto">
              <a:xfrm>
                <a:off x="2932"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4" name="Rectangle 17"/>
              <p:cNvSpPr>
                <a:spLocks noChangeArrowheads="1"/>
              </p:cNvSpPr>
              <p:nvPr/>
            </p:nvSpPr>
            <p:spPr bwMode="auto">
              <a:xfrm>
                <a:off x="3107" y="716"/>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63501" name="Group 18"/>
            <p:cNvGrpSpPr>
              <a:grpSpLocks/>
            </p:cNvGrpSpPr>
            <p:nvPr/>
          </p:nvGrpSpPr>
          <p:grpSpPr bwMode="auto">
            <a:xfrm>
              <a:off x="3556" y="716"/>
              <a:ext cx="616" cy="210"/>
              <a:chOff x="3556" y="716"/>
              <a:chExt cx="616" cy="210"/>
            </a:xfrm>
          </p:grpSpPr>
          <p:sp>
            <p:nvSpPr>
              <p:cNvPr id="30751" name="Rectangle 19"/>
              <p:cNvSpPr>
                <a:spLocks noChangeArrowheads="1"/>
              </p:cNvSpPr>
              <p:nvPr/>
            </p:nvSpPr>
            <p:spPr bwMode="auto">
              <a:xfrm>
                <a:off x="3556"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2" name="Rectangle 20"/>
              <p:cNvSpPr>
                <a:spLocks noChangeArrowheads="1"/>
              </p:cNvSpPr>
              <p:nvPr/>
            </p:nvSpPr>
            <p:spPr bwMode="auto">
              <a:xfrm>
                <a:off x="3635" y="716"/>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63502" name="Group 21"/>
            <p:cNvGrpSpPr>
              <a:grpSpLocks/>
            </p:cNvGrpSpPr>
            <p:nvPr/>
          </p:nvGrpSpPr>
          <p:grpSpPr bwMode="auto">
            <a:xfrm>
              <a:off x="4180" y="716"/>
              <a:ext cx="664" cy="210"/>
              <a:chOff x="4180" y="716"/>
              <a:chExt cx="664" cy="210"/>
            </a:xfrm>
          </p:grpSpPr>
          <p:sp>
            <p:nvSpPr>
              <p:cNvPr id="30749" name="Rectangle 22"/>
              <p:cNvSpPr>
                <a:spLocks noChangeArrowheads="1"/>
              </p:cNvSpPr>
              <p:nvPr/>
            </p:nvSpPr>
            <p:spPr bwMode="auto">
              <a:xfrm>
                <a:off x="4180" y="72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0" name="Rectangle 23"/>
              <p:cNvSpPr>
                <a:spLocks noChangeArrowheads="1"/>
              </p:cNvSpPr>
              <p:nvPr/>
            </p:nvSpPr>
            <p:spPr bwMode="auto">
              <a:xfrm>
                <a:off x="4373" y="716"/>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grpSp>
          <p:nvGrpSpPr>
            <p:cNvPr id="63503" name="Group 24"/>
            <p:cNvGrpSpPr>
              <a:grpSpLocks/>
            </p:cNvGrpSpPr>
            <p:nvPr/>
          </p:nvGrpSpPr>
          <p:grpSpPr bwMode="auto">
            <a:xfrm>
              <a:off x="947" y="524"/>
              <a:ext cx="3973" cy="596"/>
              <a:chOff x="947" y="524"/>
              <a:chExt cx="3973" cy="596"/>
            </a:xfrm>
          </p:grpSpPr>
          <p:sp>
            <p:nvSpPr>
              <p:cNvPr id="30736" name="Rectangle 25"/>
              <p:cNvSpPr>
                <a:spLocks noChangeArrowheads="1"/>
              </p:cNvSpPr>
              <p:nvPr/>
            </p:nvSpPr>
            <p:spPr bwMode="auto">
              <a:xfrm>
                <a:off x="4739" y="5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0737" name="Rectangle 26"/>
              <p:cNvSpPr>
                <a:spLocks noChangeArrowheads="1"/>
              </p:cNvSpPr>
              <p:nvPr/>
            </p:nvSpPr>
            <p:spPr bwMode="auto">
              <a:xfrm>
                <a:off x="4019" y="5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30738" name="Rectangle 27"/>
              <p:cNvSpPr>
                <a:spLocks noChangeArrowheads="1"/>
              </p:cNvSpPr>
              <p:nvPr/>
            </p:nvSpPr>
            <p:spPr bwMode="auto">
              <a:xfrm>
                <a:off x="3347"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30739" name="Rectangle 28"/>
              <p:cNvSpPr>
                <a:spLocks noChangeArrowheads="1"/>
              </p:cNvSpPr>
              <p:nvPr/>
            </p:nvSpPr>
            <p:spPr bwMode="auto">
              <a:xfrm>
                <a:off x="2723"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0740" name="Rectangle 29"/>
              <p:cNvSpPr>
                <a:spLocks noChangeArrowheads="1"/>
              </p:cNvSpPr>
              <p:nvPr/>
            </p:nvSpPr>
            <p:spPr bwMode="auto">
              <a:xfrm>
                <a:off x="2099"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0741" name="Rectangle 30"/>
              <p:cNvSpPr>
                <a:spLocks noChangeArrowheads="1"/>
              </p:cNvSpPr>
              <p:nvPr/>
            </p:nvSpPr>
            <p:spPr bwMode="auto">
              <a:xfrm>
                <a:off x="1475"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0742" name="Rectangle 31"/>
              <p:cNvSpPr>
                <a:spLocks noChangeArrowheads="1"/>
              </p:cNvSpPr>
              <p:nvPr/>
            </p:nvSpPr>
            <p:spPr bwMode="auto">
              <a:xfrm>
                <a:off x="947"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0743" name="Rectangle 32"/>
              <p:cNvSpPr>
                <a:spLocks noChangeArrowheads="1"/>
              </p:cNvSpPr>
              <p:nvPr/>
            </p:nvSpPr>
            <p:spPr bwMode="auto">
              <a:xfrm>
                <a:off x="1187"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0744" name="Rectangle 33"/>
              <p:cNvSpPr>
                <a:spLocks noChangeArrowheads="1"/>
              </p:cNvSpPr>
              <p:nvPr/>
            </p:nvSpPr>
            <p:spPr bwMode="auto">
              <a:xfrm>
                <a:off x="4355"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0745" name="Rectangle 34"/>
              <p:cNvSpPr>
                <a:spLocks noChangeArrowheads="1"/>
              </p:cNvSpPr>
              <p:nvPr/>
            </p:nvSpPr>
            <p:spPr bwMode="auto">
              <a:xfrm>
                <a:off x="3683"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6" name="Rectangle 35"/>
              <p:cNvSpPr>
                <a:spLocks noChangeArrowheads="1"/>
              </p:cNvSpPr>
              <p:nvPr/>
            </p:nvSpPr>
            <p:spPr bwMode="auto">
              <a:xfrm>
                <a:off x="3059"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7" name="Rectangle 36"/>
              <p:cNvSpPr>
                <a:spLocks noChangeArrowheads="1"/>
              </p:cNvSpPr>
              <p:nvPr/>
            </p:nvSpPr>
            <p:spPr bwMode="auto">
              <a:xfrm>
                <a:off x="2435"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8" name="Rectangle 37"/>
              <p:cNvSpPr>
                <a:spLocks noChangeArrowheads="1"/>
              </p:cNvSpPr>
              <p:nvPr/>
            </p:nvSpPr>
            <p:spPr bwMode="auto">
              <a:xfrm>
                <a:off x="1811"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grpSp>
    </p:spTree>
    <p:extLst>
      <p:ext uri="{BB962C8B-B14F-4D97-AF65-F5344CB8AC3E}">
        <p14:creationId xmlns:p14="http://schemas.microsoft.com/office/powerpoint/2010/main" val="26680487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smtClean="0">
                <a:latin typeface="Calibri" charset="0"/>
                <a:ea typeface="ＭＳ Ｐゴシック" charset="0"/>
                <a:cs typeface="ＭＳ Ｐゴシック" charset="0"/>
              </a:rPr>
              <a:t>Review: Processor Design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t>Step 1: Analyze instruction set </a:t>
            </a:r>
            <a:r>
              <a:rPr lang="en-US" dirty="0" smtClean="0">
                <a:sym typeface="Wingdings" charset="2"/>
              </a:rPr>
              <a:t>to determine</a:t>
            </a:r>
            <a:r>
              <a:rPr lang="en-US" dirty="0" smtClean="0"/>
              <a:t> </a:t>
            </a:r>
            <a:r>
              <a:rPr lang="en-US" dirty="0" err="1" smtClean="0"/>
              <a:t>datapath</a:t>
            </a:r>
            <a:r>
              <a:rPr lang="en-US" dirty="0" smtClean="0"/>
              <a:t> requirements</a:t>
            </a:r>
          </a:p>
          <a:p>
            <a:pPr lvl="1">
              <a:lnSpc>
                <a:spcPct val="80000"/>
              </a:lnSpc>
            </a:pPr>
            <a:r>
              <a:rPr lang="en-US" sz="2600" dirty="0" smtClean="0">
                <a:latin typeface="Calibri" charset="0"/>
                <a:ea typeface="ＭＳ Ｐゴシック" charset="0"/>
              </a:rPr>
              <a:t>Meaning of each instruction is given by register transfers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include storage element for ISA registers</a:t>
            </a:r>
          </a:p>
          <a:p>
            <a:pPr lvl="1">
              <a:lnSpc>
                <a:spcPct val="80000"/>
              </a:lnSpc>
            </a:pPr>
            <a:r>
              <a:rPr lang="en-US" sz="2600" dirty="0" err="1" smtClean="0">
                <a:latin typeface="Calibri" charset="0"/>
                <a:ea typeface="ＭＳ Ｐゴシック" charset="0"/>
              </a:rPr>
              <a:t>Datapath</a:t>
            </a:r>
            <a:r>
              <a:rPr lang="en-US" sz="2600" dirty="0" smtClean="0">
                <a:latin typeface="Calibri" charset="0"/>
                <a:ea typeface="ＭＳ Ｐゴシック" charset="0"/>
              </a:rPr>
              <a:t> must support each register transfer</a:t>
            </a:r>
            <a:endParaRPr lang="en-US" sz="2600" dirty="0" smtClean="0"/>
          </a:p>
          <a:p>
            <a:pPr lvl="1">
              <a:buFont typeface="Arial" charset="0"/>
              <a:buNone/>
              <a:defRPr/>
            </a:pPr>
            <a:r>
              <a:rPr lang="en-US" dirty="0" smtClean="0"/>
              <a:t>Step 2: Select set of </a:t>
            </a:r>
            <a:r>
              <a:rPr lang="en-US" dirty="0" err="1" smtClean="0"/>
              <a:t>datapath</a:t>
            </a:r>
            <a:r>
              <a:rPr lang="en-US" dirty="0" smtClean="0"/>
              <a:t> components &amp; establish </a:t>
            </a:r>
            <a:br>
              <a:rPr lang="en-US" dirty="0" smtClean="0"/>
            </a:br>
            <a:r>
              <a:rPr lang="en-US" dirty="0" smtClean="0"/>
              <a:t>clock methodology</a:t>
            </a:r>
          </a:p>
          <a:p>
            <a:pPr lvl="1">
              <a:buFont typeface="Arial" charset="0"/>
              <a:buNone/>
              <a:defRPr/>
            </a:pPr>
            <a:r>
              <a:rPr lang="en-US" dirty="0" smtClean="0"/>
              <a:t>Step 3: Assemble </a:t>
            </a:r>
            <a:r>
              <a:rPr lang="en-US" dirty="0" err="1" smtClean="0"/>
              <a:t>datapath</a:t>
            </a:r>
            <a:r>
              <a:rPr lang="en-US" dirty="0" smtClean="0"/>
              <a:t> components that meet the requirements</a:t>
            </a:r>
          </a:p>
          <a:p>
            <a:pPr lvl="1">
              <a:buFont typeface="Arial" charset="0"/>
              <a:buNone/>
              <a:defRPr/>
            </a:pPr>
            <a:r>
              <a:rPr lang="en-US" dirty="0" smtClean="0"/>
              <a:t>Step 4: Analyze implementation of each instruction to determine setting of control points that realizes the register transfer</a:t>
            </a:r>
          </a:p>
          <a:p>
            <a:pPr lvl="1">
              <a:buFont typeface="Arial" charset="0"/>
              <a:buNone/>
              <a:defRPr/>
            </a:pPr>
            <a:r>
              <a:rPr lang="en-US" dirty="0" smtClean="0"/>
              <a:t>Step 5: Assemble the control logic</a:t>
            </a:r>
          </a:p>
        </p:txBody>
      </p:sp>
    </p:spTree>
    <p:extLst>
      <p:ext uri="{BB962C8B-B14F-4D97-AF65-F5344CB8AC3E}">
        <p14:creationId xmlns:p14="http://schemas.microsoft.com/office/powerpoint/2010/main" val="2017551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 y="228600"/>
            <a:ext cx="8948738" cy="474663"/>
          </a:xfrm>
        </p:spPr>
        <p:txBody>
          <a:bodyPr/>
          <a:lstStyle/>
          <a:p>
            <a:r>
              <a:rPr lang="en-US" sz="3600">
                <a:latin typeface="Calibri" charset="0"/>
                <a:ea typeface="ＭＳ Ｐゴシック" charset="0"/>
                <a:cs typeface="ＭＳ Ｐゴシック" charset="0"/>
              </a:rPr>
              <a:t>Instruction Fetch Unit at the Beginning of </a:t>
            </a:r>
            <a:r>
              <a:rPr lang="en-US" sz="3600">
                <a:latin typeface="Courier"/>
                <a:ea typeface="ＭＳ Ｐゴシック" charset="0"/>
                <a:cs typeface="ＭＳ Ｐゴシック" charset="0"/>
              </a:rPr>
              <a:t>Add</a:t>
            </a:r>
          </a:p>
        </p:txBody>
      </p:sp>
      <p:sp>
        <p:nvSpPr>
          <p:cNvPr id="65539" name="Rectangle 3"/>
          <p:cNvSpPr>
            <a:spLocks noGrp="1" noChangeArrowheads="1"/>
          </p:cNvSpPr>
          <p:nvPr>
            <p:ph type="body" idx="1"/>
          </p:nvPr>
        </p:nvSpPr>
        <p:spPr>
          <a:xfrm>
            <a:off x="287338" y="591608"/>
            <a:ext cx="8318500" cy="1550988"/>
          </a:xfrm>
        </p:spPr>
        <p:txBody>
          <a:bodyPr/>
          <a:lstStyle/>
          <a:p>
            <a:pPr>
              <a:spcBef>
                <a:spcPct val="30000"/>
              </a:spcBef>
            </a:pPr>
            <a:r>
              <a:rPr lang="en-US" dirty="0">
                <a:latin typeface="Calibri" charset="0"/>
                <a:ea typeface="ＭＳ Ｐゴシック" charset="0"/>
                <a:cs typeface="ＭＳ Ｐゴシック" charset="0"/>
              </a:rPr>
              <a:t>Fetch the instruction from Instruction memory: Instruction  =  MEM[PC]</a:t>
            </a:r>
          </a:p>
          <a:p>
            <a:pPr lvl="1">
              <a:lnSpc>
                <a:spcPct val="75000"/>
              </a:lnSpc>
              <a:spcBef>
                <a:spcPct val="30000"/>
              </a:spcBef>
            </a:pPr>
            <a:r>
              <a:rPr lang="en-US" dirty="0">
                <a:latin typeface="Calibri" charset="0"/>
                <a:ea typeface="ＭＳ Ｐゴシック" charset="0"/>
              </a:rPr>
              <a:t>same for </a:t>
            </a:r>
            <a:br>
              <a:rPr lang="en-US" dirty="0">
                <a:latin typeface="Calibri" charset="0"/>
                <a:ea typeface="ＭＳ Ｐゴシック" charset="0"/>
              </a:rPr>
            </a:br>
            <a:r>
              <a:rPr lang="en-US" dirty="0">
                <a:latin typeface="Calibri" charset="0"/>
                <a:ea typeface="ＭＳ Ｐゴシック" charset="0"/>
              </a:rPr>
              <a:t>all instructions</a:t>
            </a:r>
          </a:p>
        </p:txBody>
      </p:sp>
      <p:sp>
        <p:nvSpPr>
          <p:cNvPr id="32772" name="Rectangle 4"/>
          <p:cNvSpPr>
            <a:spLocks noChangeArrowheads="1"/>
          </p:cNvSpPr>
          <p:nvPr/>
        </p:nvSpPr>
        <p:spPr bwMode="auto">
          <a:xfrm rot="10800000" flipV="1">
            <a:off x="3041650" y="60055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2773" name="Rectangle 5"/>
          <p:cNvSpPr>
            <a:spLocks noChangeArrowheads="1"/>
          </p:cNvSpPr>
          <p:nvPr/>
        </p:nvSpPr>
        <p:spPr bwMode="auto">
          <a:xfrm>
            <a:off x="4953000" y="5092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5542" name="Group 6"/>
          <p:cNvGrpSpPr>
            <a:grpSpLocks/>
          </p:cNvGrpSpPr>
          <p:nvPr/>
        </p:nvGrpSpPr>
        <p:grpSpPr bwMode="auto">
          <a:xfrm>
            <a:off x="5026025" y="3694113"/>
            <a:ext cx="354013" cy="1271587"/>
            <a:chOff x="1324" y="2335"/>
            <a:chExt cx="223" cy="801"/>
          </a:xfrm>
        </p:grpSpPr>
        <p:sp>
          <p:nvSpPr>
            <p:cNvPr id="32806" name="Rectangle 7"/>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7" name="Rectangle 8"/>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PC</a:t>
              </a:r>
            </a:p>
          </p:txBody>
        </p:sp>
        <p:sp>
          <p:nvSpPr>
            <p:cNvPr id="32808" name="Rectangle 9"/>
            <p:cNvSpPr>
              <a:spLocks noChangeArrowheads="1"/>
            </p:cNvSpPr>
            <p:nvPr/>
          </p:nvSpPr>
          <p:spPr bwMode="auto">
            <a:xfrm rot="16200000">
              <a:off x="1318" y="2352"/>
              <a:ext cx="246"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00</a:t>
              </a:r>
            </a:p>
          </p:txBody>
        </p:sp>
        <p:sp>
          <p:nvSpPr>
            <p:cNvPr id="32809" name="Rectangle 10"/>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2775" name="Rectangle 11"/>
          <p:cNvSpPr>
            <a:spLocks noChangeArrowheads="1"/>
          </p:cNvSpPr>
          <p:nvPr/>
        </p:nvSpPr>
        <p:spPr bwMode="auto">
          <a:xfrm>
            <a:off x="3402013" y="3111500"/>
            <a:ext cx="312737"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32776" name="Rectangle 12"/>
          <p:cNvSpPr>
            <a:spLocks noChangeArrowheads="1"/>
          </p:cNvSpPr>
          <p:nvPr/>
        </p:nvSpPr>
        <p:spPr bwMode="auto">
          <a:xfrm>
            <a:off x="4306888" y="2959100"/>
            <a:ext cx="1027112"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a:t>
            </a:r>
          </a:p>
        </p:txBody>
      </p:sp>
      <p:sp>
        <p:nvSpPr>
          <p:cNvPr id="32777" name="Line 13"/>
          <p:cNvSpPr>
            <a:spLocks noChangeShapeType="1"/>
          </p:cNvSpPr>
          <p:nvPr/>
        </p:nvSpPr>
        <p:spPr bwMode="auto">
          <a:xfrm flipH="1">
            <a:off x="4784725" y="3368675"/>
            <a:ext cx="0" cy="371475"/>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78" name="Rectangle 14"/>
          <p:cNvSpPr>
            <a:spLocks noChangeArrowheads="1"/>
          </p:cNvSpPr>
          <p:nvPr/>
        </p:nvSpPr>
        <p:spPr bwMode="auto">
          <a:xfrm>
            <a:off x="3449638" y="47879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79" name="Rectangle 15"/>
          <p:cNvSpPr>
            <a:spLocks noChangeArrowheads="1"/>
          </p:cNvSpPr>
          <p:nvPr/>
        </p:nvSpPr>
        <p:spPr bwMode="auto">
          <a:xfrm rot="5400000">
            <a:off x="3202781" y="5122070"/>
            <a:ext cx="777875"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PC Ext</a:t>
            </a:r>
          </a:p>
        </p:txBody>
      </p:sp>
      <p:sp>
        <p:nvSpPr>
          <p:cNvPr id="32780" name="Rectangle 16"/>
          <p:cNvSpPr>
            <a:spLocks noChangeArrowheads="1"/>
          </p:cNvSpPr>
          <p:nvPr/>
        </p:nvSpPr>
        <p:spPr bwMode="auto">
          <a:xfrm rot="5400000">
            <a:off x="3759994" y="3517107"/>
            <a:ext cx="7683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sp>
        <p:nvSpPr>
          <p:cNvPr id="32781" name="Freeform 17"/>
          <p:cNvSpPr>
            <a:spLocks/>
          </p:cNvSpPr>
          <p:nvPr/>
        </p:nvSpPr>
        <p:spPr bwMode="auto">
          <a:xfrm>
            <a:off x="3962400" y="31877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2" name="Rectangle 18"/>
          <p:cNvSpPr>
            <a:spLocks noChangeArrowheads="1"/>
          </p:cNvSpPr>
          <p:nvPr/>
        </p:nvSpPr>
        <p:spPr bwMode="auto">
          <a:xfrm rot="5400000">
            <a:off x="3759994" y="4736307"/>
            <a:ext cx="7683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sp>
        <p:nvSpPr>
          <p:cNvPr id="32783" name="Freeform 19"/>
          <p:cNvSpPr>
            <a:spLocks/>
          </p:cNvSpPr>
          <p:nvPr/>
        </p:nvSpPr>
        <p:spPr bwMode="auto">
          <a:xfrm>
            <a:off x="3962400" y="44069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4" name="Rectangle 20"/>
          <p:cNvSpPr>
            <a:spLocks noChangeArrowheads="1"/>
          </p:cNvSpPr>
          <p:nvPr/>
        </p:nvSpPr>
        <p:spPr bwMode="auto">
          <a:xfrm rot="5400000">
            <a:off x="4434681" y="4210844"/>
            <a:ext cx="638175" cy="363538"/>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Mux</a:t>
            </a:r>
          </a:p>
        </p:txBody>
      </p:sp>
      <p:sp>
        <p:nvSpPr>
          <p:cNvPr id="32785" name="Freeform 21"/>
          <p:cNvSpPr>
            <a:spLocks/>
          </p:cNvSpPr>
          <p:nvPr/>
        </p:nvSpPr>
        <p:spPr bwMode="auto">
          <a:xfrm>
            <a:off x="4648200" y="36449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6" name="Freeform 22"/>
          <p:cNvSpPr>
            <a:spLocks/>
          </p:cNvSpPr>
          <p:nvPr/>
        </p:nvSpPr>
        <p:spPr bwMode="auto">
          <a:xfrm>
            <a:off x="5334000" y="2590800"/>
            <a:ext cx="152400" cy="1816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7" name="Freeform 23"/>
          <p:cNvSpPr>
            <a:spLocks/>
          </p:cNvSpPr>
          <p:nvPr/>
        </p:nvSpPr>
        <p:spPr bwMode="auto">
          <a:xfrm>
            <a:off x="3276600" y="28829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8" name="Line 24"/>
          <p:cNvSpPr>
            <a:spLocks noChangeShapeType="1"/>
          </p:cNvSpPr>
          <p:nvPr/>
        </p:nvSpPr>
        <p:spPr bwMode="auto">
          <a:xfrm>
            <a:off x="3657600" y="33401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9" name="Line 25"/>
          <p:cNvSpPr>
            <a:spLocks noChangeShapeType="1"/>
          </p:cNvSpPr>
          <p:nvPr/>
        </p:nvSpPr>
        <p:spPr bwMode="auto">
          <a:xfrm>
            <a:off x="4343400" y="3797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0" name="Freeform 26"/>
          <p:cNvSpPr>
            <a:spLocks/>
          </p:cNvSpPr>
          <p:nvPr/>
        </p:nvSpPr>
        <p:spPr bwMode="auto">
          <a:xfrm>
            <a:off x="3581400" y="37973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1" name="Line 27"/>
          <p:cNvSpPr>
            <a:spLocks noChangeShapeType="1"/>
          </p:cNvSpPr>
          <p:nvPr/>
        </p:nvSpPr>
        <p:spPr bwMode="auto">
          <a:xfrm>
            <a:off x="3733800" y="53213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2" name="Freeform 28"/>
          <p:cNvSpPr>
            <a:spLocks/>
          </p:cNvSpPr>
          <p:nvPr/>
        </p:nvSpPr>
        <p:spPr bwMode="auto">
          <a:xfrm>
            <a:off x="3200400" y="5321300"/>
            <a:ext cx="228600" cy="68580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3" name="Line 29"/>
          <p:cNvSpPr>
            <a:spLocks noChangeShapeType="1"/>
          </p:cNvSpPr>
          <p:nvPr/>
        </p:nvSpPr>
        <p:spPr bwMode="auto">
          <a:xfrm>
            <a:off x="4343400" y="49403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4" name="Line 30"/>
          <p:cNvSpPr>
            <a:spLocks noChangeShapeType="1"/>
          </p:cNvSpPr>
          <p:nvPr/>
        </p:nvSpPr>
        <p:spPr bwMode="auto">
          <a:xfrm>
            <a:off x="4876800" y="44069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5" name="Text Box 31"/>
          <p:cNvSpPr txBox="1">
            <a:spLocks noChangeArrowheads="1"/>
          </p:cNvSpPr>
          <p:nvPr/>
        </p:nvSpPr>
        <p:spPr bwMode="auto">
          <a:xfrm>
            <a:off x="5486400" y="2971800"/>
            <a:ext cx="1492250" cy="400050"/>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Inst Address</a:t>
            </a:r>
            <a:endParaRPr lang="en-US" sz="2000">
              <a:latin typeface="Calibri" charset="0"/>
            </a:endParaRPr>
          </a:p>
        </p:txBody>
      </p:sp>
      <p:sp>
        <p:nvSpPr>
          <p:cNvPr id="32796" name="Freeform 32"/>
          <p:cNvSpPr>
            <a:spLocks/>
          </p:cNvSpPr>
          <p:nvPr/>
        </p:nvSpPr>
        <p:spPr bwMode="auto">
          <a:xfrm>
            <a:off x="5334000" y="2667000"/>
            <a:ext cx="152400" cy="1752600"/>
          </a:xfrm>
          <a:custGeom>
            <a:avLst/>
            <a:gdLst>
              <a:gd name="T0" fmla="*/ 0 w 96"/>
              <a:gd name="T1" fmla="*/ 2147483647 h 1104"/>
              <a:gd name="T2" fmla="*/ 2147483647 w 96"/>
              <a:gd name="T3" fmla="*/ 2147483647 h 1104"/>
              <a:gd name="T4" fmla="*/ 2147483647 w 96"/>
              <a:gd name="T5" fmla="*/ 0 h 1104"/>
              <a:gd name="T6" fmla="*/ 0 60000 65536"/>
              <a:gd name="T7" fmla="*/ 0 60000 65536"/>
              <a:gd name="T8" fmla="*/ 0 60000 65536"/>
              <a:gd name="T9" fmla="*/ 0 w 96"/>
              <a:gd name="T10" fmla="*/ 0 h 1104"/>
              <a:gd name="T11" fmla="*/ 96 w 96"/>
              <a:gd name="T12" fmla="*/ 1104 h 1104"/>
            </a:gdLst>
            <a:ahLst/>
            <a:cxnLst>
              <a:cxn ang="T6">
                <a:pos x="T0" y="T1"/>
              </a:cxn>
              <a:cxn ang="T7">
                <a:pos x="T2" y="T3"/>
              </a:cxn>
              <a:cxn ang="T8">
                <a:pos x="T4" y="T5"/>
              </a:cxn>
            </a:cxnLst>
            <a:rect l="T9" t="T10" r="T11" b="T12"/>
            <a:pathLst>
              <a:path w="96" h="1104">
                <a:moveTo>
                  <a:pt x="0" y="1104"/>
                </a:moveTo>
                <a:lnTo>
                  <a:pt x="96" y="1104"/>
                </a:lnTo>
                <a:lnTo>
                  <a:pt x="9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7" name="Freeform 33"/>
          <p:cNvSpPr>
            <a:spLocks/>
          </p:cNvSpPr>
          <p:nvPr/>
        </p:nvSpPr>
        <p:spPr bwMode="auto">
          <a:xfrm>
            <a:off x="3276600" y="2895600"/>
            <a:ext cx="2209800" cy="1219200"/>
          </a:xfrm>
          <a:custGeom>
            <a:avLst/>
            <a:gdLst>
              <a:gd name="T0" fmla="*/ 2147483647 w 1392"/>
              <a:gd name="T1" fmla="*/ 0 h 768"/>
              <a:gd name="T2" fmla="*/ 0 w 1392"/>
              <a:gd name="T3" fmla="*/ 0 h 768"/>
              <a:gd name="T4" fmla="*/ 0 w 1392"/>
              <a:gd name="T5" fmla="*/ 2147483647 h 768"/>
              <a:gd name="T6" fmla="*/ 2147483647 w 1392"/>
              <a:gd name="T7" fmla="*/ 2147483647 h 768"/>
              <a:gd name="T8" fmla="*/ 0 60000 65536"/>
              <a:gd name="T9" fmla="*/ 0 60000 65536"/>
              <a:gd name="T10" fmla="*/ 0 60000 65536"/>
              <a:gd name="T11" fmla="*/ 0 60000 65536"/>
              <a:gd name="T12" fmla="*/ 0 w 1392"/>
              <a:gd name="T13" fmla="*/ 0 h 768"/>
              <a:gd name="T14" fmla="*/ 1392 w 1392"/>
              <a:gd name="T15" fmla="*/ 768 h 768"/>
            </a:gdLst>
            <a:ahLst/>
            <a:cxnLst>
              <a:cxn ang="T8">
                <a:pos x="T0" y="T1"/>
              </a:cxn>
              <a:cxn ang="T9">
                <a:pos x="T2" y="T3"/>
              </a:cxn>
              <a:cxn ang="T10">
                <a:pos x="T4" y="T5"/>
              </a:cxn>
              <a:cxn ang="T11">
                <a:pos x="T6" y="T7"/>
              </a:cxn>
            </a:cxnLst>
            <a:rect l="T12" t="T13" r="T14" b="T15"/>
            <a:pathLst>
              <a:path w="1392" h="768">
                <a:moveTo>
                  <a:pt x="1392" y="0"/>
                </a:moveTo>
                <a:lnTo>
                  <a:pt x="0" y="0"/>
                </a:lnTo>
                <a:lnTo>
                  <a:pt x="0" y="768"/>
                </a:lnTo>
                <a:lnTo>
                  <a:pt x="432"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8" name="Rectangle 34"/>
          <p:cNvSpPr>
            <a:spLocks noChangeArrowheads="1"/>
          </p:cNvSpPr>
          <p:nvPr/>
        </p:nvSpPr>
        <p:spPr bwMode="auto">
          <a:xfrm>
            <a:off x="4900613" y="1641475"/>
            <a:ext cx="1101725" cy="9779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9" name="Rectangle 35"/>
          <p:cNvSpPr>
            <a:spLocks noChangeArrowheads="1"/>
          </p:cNvSpPr>
          <p:nvPr/>
        </p:nvSpPr>
        <p:spPr bwMode="auto">
          <a:xfrm>
            <a:off x="4878388" y="1792288"/>
            <a:ext cx="1111250" cy="698500"/>
          </a:xfrm>
          <a:prstGeom prst="rect">
            <a:avLst/>
          </a:prstGeom>
          <a:noFill/>
          <a:ln w="12700">
            <a:noFill/>
            <a:miter lim="800000"/>
            <a:headEnd/>
            <a:tailEnd/>
          </a:ln>
        </p:spPr>
        <p:txBody>
          <a:bodyPr wrap="none" lIns="90488" tIns="44450" rIns="90488" bIns="44450">
            <a:spAutoFit/>
          </a:bodyPr>
          <a:lstStyle/>
          <a:p>
            <a:pPr algn="ctr">
              <a:defRPr/>
            </a:pPr>
            <a:r>
              <a:rPr lang="en-US" sz="2000" b="1">
                <a:latin typeface="+mn-lt"/>
                <a:ea typeface="ＭＳ Ｐゴシック" charset="-128"/>
                <a:cs typeface="ＭＳ Ｐゴシック" charset="-128"/>
              </a:rPr>
              <a:t>Inst</a:t>
            </a:r>
          </a:p>
          <a:p>
            <a:pPr algn="ctr">
              <a:defRPr/>
            </a:pPr>
            <a:r>
              <a:rPr lang="en-US" sz="2000" b="1">
                <a:latin typeface="+mn-lt"/>
                <a:ea typeface="ＭＳ Ｐゴシック" charset="-128"/>
                <a:cs typeface="ＭＳ Ｐゴシック" charset="-128"/>
              </a:rPr>
              <a:t>Memory</a:t>
            </a:r>
          </a:p>
        </p:txBody>
      </p:sp>
      <p:sp>
        <p:nvSpPr>
          <p:cNvPr id="32800" name="Line 36"/>
          <p:cNvSpPr>
            <a:spLocks noChangeShapeType="1"/>
          </p:cNvSpPr>
          <p:nvPr/>
        </p:nvSpPr>
        <p:spPr bwMode="auto">
          <a:xfrm>
            <a:off x="6015038" y="215741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01" name="Rectangle 37"/>
          <p:cNvSpPr>
            <a:spLocks noChangeArrowheads="1"/>
          </p:cNvSpPr>
          <p:nvPr/>
        </p:nvSpPr>
        <p:spPr bwMode="auto">
          <a:xfrm>
            <a:off x="7048500" y="2001838"/>
            <a:ext cx="2019300" cy="39370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Instruction&lt;31:0&gt;</a:t>
            </a:r>
          </a:p>
        </p:txBody>
      </p:sp>
      <p:sp>
        <p:nvSpPr>
          <p:cNvPr id="32802" name="Line 38"/>
          <p:cNvSpPr>
            <a:spLocks noChangeShapeType="1"/>
          </p:cNvSpPr>
          <p:nvPr/>
        </p:nvSpPr>
        <p:spPr bwMode="auto">
          <a:xfrm>
            <a:off x="6019800" y="2162175"/>
            <a:ext cx="1066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3901405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144463"/>
            <a:ext cx="9144000" cy="474662"/>
          </a:xfrm>
        </p:spPr>
        <p:txBody>
          <a:bodyPr/>
          <a:lstStyle/>
          <a:p>
            <a:r>
              <a:rPr lang="en-US">
                <a:latin typeface="Calibri" charset="0"/>
                <a:ea typeface="ＭＳ Ｐゴシック" charset="0"/>
                <a:cs typeface="ＭＳ Ｐゴシック" charset="0"/>
              </a:rPr>
              <a:t>Single Cycle Datapath during </a:t>
            </a:r>
            <a:r>
              <a:rPr lang="en-US">
                <a:latin typeface="Courier"/>
                <a:ea typeface="ＭＳ Ｐゴシック" charset="0"/>
                <a:cs typeface="ＭＳ Ｐゴシック" charset="0"/>
              </a:rPr>
              <a:t>Add</a:t>
            </a:r>
          </a:p>
        </p:txBody>
      </p:sp>
      <p:sp>
        <p:nvSpPr>
          <p:cNvPr id="67587" name="Rectangle 3"/>
          <p:cNvSpPr>
            <a:spLocks noGrp="1" noChangeArrowheads="1"/>
          </p:cNvSpPr>
          <p:nvPr>
            <p:ph type="body" idx="1"/>
          </p:nvPr>
        </p:nvSpPr>
        <p:spPr>
          <a:xfrm>
            <a:off x="228600" y="1398588"/>
            <a:ext cx="8191500" cy="415925"/>
          </a:xfrm>
        </p:spPr>
        <p:txBody>
          <a:bodyPr/>
          <a:lstStyle/>
          <a:p>
            <a:pPr>
              <a:buFont typeface="Times" charset="0"/>
              <a:buNone/>
            </a:pPr>
            <a:r>
              <a:rPr lang="en-US">
                <a:latin typeface="Calibri" charset="0"/>
                <a:ea typeface="ＭＳ Ｐゴシック" charset="0"/>
                <a:cs typeface="ＭＳ Ｐゴシック" charset="0"/>
              </a:rPr>
              <a:t>R[rd]  =  R[rs]  +  R[rt]</a:t>
            </a:r>
          </a:p>
        </p:txBody>
      </p:sp>
      <p:grpSp>
        <p:nvGrpSpPr>
          <p:cNvPr id="67588" name="Group 4"/>
          <p:cNvGrpSpPr>
            <a:grpSpLocks/>
          </p:cNvGrpSpPr>
          <p:nvPr/>
        </p:nvGrpSpPr>
        <p:grpSpPr bwMode="auto">
          <a:xfrm>
            <a:off x="1317625" y="657225"/>
            <a:ext cx="6307138" cy="641350"/>
            <a:chOff x="947" y="380"/>
            <a:chExt cx="3973" cy="404"/>
          </a:xfrm>
        </p:grpSpPr>
        <p:sp>
          <p:nvSpPr>
            <p:cNvPr id="34957" name="Rectangle 5"/>
            <p:cNvSpPr>
              <a:spLocks noChangeArrowheads="1"/>
            </p:cNvSpPr>
            <p:nvPr/>
          </p:nvSpPr>
          <p:spPr bwMode="auto">
            <a:xfrm>
              <a:off x="1016" y="584"/>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7726" name="Group 6"/>
            <p:cNvGrpSpPr>
              <a:grpSpLocks/>
            </p:cNvGrpSpPr>
            <p:nvPr/>
          </p:nvGrpSpPr>
          <p:grpSpPr bwMode="auto">
            <a:xfrm>
              <a:off x="1012" y="572"/>
              <a:ext cx="664" cy="212"/>
              <a:chOff x="1012" y="572"/>
              <a:chExt cx="664" cy="212"/>
            </a:xfrm>
          </p:grpSpPr>
          <p:sp>
            <p:nvSpPr>
              <p:cNvPr id="34981" name="Rectangle 7"/>
              <p:cNvSpPr>
                <a:spLocks noChangeArrowheads="1"/>
              </p:cNvSpPr>
              <p:nvPr/>
            </p:nvSpPr>
            <p:spPr bwMode="auto">
              <a:xfrm>
                <a:off x="1012" y="580"/>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2" name="Rectangle 8"/>
              <p:cNvSpPr>
                <a:spLocks noChangeArrowheads="1"/>
              </p:cNvSpPr>
              <p:nvPr/>
            </p:nvSpPr>
            <p:spPr bwMode="auto">
              <a:xfrm>
                <a:off x="1205" y="572"/>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7727" name="Group 9"/>
            <p:cNvGrpSpPr>
              <a:grpSpLocks/>
            </p:cNvGrpSpPr>
            <p:nvPr/>
          </p:nvGrpSpPr>
          <p:grpSpPr bwMode="auto">
            <a:xfrm>
              <a:off x="1684" y="572"/>
              <a:ext cx="616" cy="212"/>
              <a:chOff x="1684" y="572"/>
              <a:chExt cx="616" cy="212"/>
            </a:xfrm>
          </p:grpSpPr>
          <p:sp>
            <p:nvSpPr>
              <p:cNvPr id="34979" name="Rectangle 10"/>
              <p:cNvSpPr>
                <a:spLocks noChangeArrowheads="1"/>
              </p:cNvSpPr>
              <p:nvPr/>
            </p:nvSpPr>
            <p:spPr bwMode="auto">
              <a:xfrm>
                <a:off x="1684"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0" name="Rectangle 11"/>
              <p:cNvSpPr>
                <a:spLocks noChangeArrowheads="1"/>
              </p:cNvSpPr>
              <p:nvPr/>
            </p:nvSpPr>
            <p:spPr bwMode="auto">
              <a:xfrm>
                <a:off x="1859" y="572"/>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7728" name="Group 12"/>
            <p:cNvGrpSpPr>
              <a:grpSpLocks/>
            </p:cNvGrpSpPr>
            <p:nvPr/>
          </p:nvGrpSpPr>
          <p:grpSpPr bwMode="auto">
            <a:xfrm>
              <a:off x="2308" y="572"/>
              <a:ext cx="616" cy="210"/>
              <a:chOff x="2308" y="572"/>
              <a:chExt cx="616" cy="210"/>
            </a:xfrm>
          </p:grpSpPr>
          <p:sp>
            <p:nvSpPr>
              <p:cNvPr id="34977" name="Rectangle 13"/>
              <p:cNvSpPr>
                <a:spLocks noChangeArrowheads="1"/>
              </p:cNvSpPr>
              <p:nvPr/>
            </p:nvSpPr>
            <p:spPr bwMode="auto">
              <a:xfrm>
                <a:off x="2308"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8" name="Rectangle 14"/>
              <p:cNvSpPr>
                <a:spLocks noChangeArrowheads="1"/>
              </p:cNvSpPr>
              <p:nvPr/>
            </p:nvSpPr>
            <p:spPr bwMode="auto">
              <a:xfrm>
                <a:off x="2483" y="572"/>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67729" name="Group 15"/>
            <p:cNvGrpSpPr>
              <a:grpSpLocks/>
            </p:cNvGrpSpPr>
            <p:nvPr/>
          </p:nvGrpSpPr>
          <p:grpSpPr bwMode="auto">
            <a:xfrm>
              <a:off x="2932" y="572"/>
              <a:ext cx="616" cy="212"/>
              <a:chOff x="2932" y="572"/>
              <a:chExt cx="616" cy="212"/>
            </a:xfrm>
          </p:grpSpPr>
          <p:sp>
            <p:nvSpPr>
              <p:cNvPr id="34975" name="Rectangle 16"/>
              <p:cNvSpPr>
                <a:spLocks noChangeArrowheads="1"/>
              </p:cNvSpPr>
              <p:nvPr/>
            </p:nvSpPr>
            <p:spPr bwMode="auto">
              <a:xfrm>
                <a:off x="2932"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6" name="Rectangle 17"/>
              <p:cNvSpPr>
                <a:spLocks noChangeArrowheads="1"/>
              </p:cNvSpPr>
              <p:nvPr/>
            </p:nvSpPr>
            <p:spPr bwMode="auto">
              <a:xfrm>
                <a:off x="3107" y="572"/>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67730" name="Group 18"/>
            <p:cNvGrpSpPr>
              <a:grpSpLocks/>
            </p:cNvGrpSpPr>
            <p:nvPr/>
          </p:nvGrpSpPr>
          <p:grpSpPr bwMode="auto">
            <a:xfrm>
              <a:off x="3556" y="572"/>
              <a:ext cx="616" cy="210"/>
              <a:chOff x="3556" y="572"/>
              <a:chExt cx="616" cy="210"/>
            </a:xfrm>
          </p:grpSpPr>
          <p:sp>
            <p:nvSpPr>
              <p:cNvPr id="34973" name="Rectangle 19"/>
              <p:cNvSpPr>
                <a:spLocks noChangeArrowheads="1"/>
              </p:cNvSpPr>
              <p:nvPr/>
            </p:nvSpPr>
            <p:spPr bwMode="auto">
              <a:xfrm>
                <a:off x="3556"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4" name="Rectangle 20"/>
              <p:cNvSpPr>
                <a:spLocks noChangeArrowheads="1"/>
              </p:cNvSpPr>
              <p:nvPr/>
            </p:nvSpPr>
            <p:spPr bwMode="auto">
              <a:xfrm>
                <a:off x="3635" y="572"/>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67731" name="Group 21"/>
            <p:cNvGrpSpPr>
              <a:grpSpLocks/>
            </p:cNvGrpSpPr>
            <p:nvPr/>
          </p:nvGrpSpPr>
          <p:grpSpPr bwMode="auto">
            <a:xfrm>
              <a:off x="4180" y="572"/>
              <a:ext cx="664" cy="210"/>
              <a:chOff x="4180" y="572"/>
              <a:chExt cx="664" cy="210"/>
            </a:xfrm>
          </p:grpSpPr>
          <p:sp>
            <p:nvSpPr>
              <p:cNvPr id="34971" name="Rectangle 22"/>
              <p:cNvSpPr>
                <a:spLocks noChangeArrowheads="1"/>
              </p:cNvSpPr>
              <p:nvPr/>
            </p:nvSpPr>
            <p:spPr bwMode="auto">
              <a:xfrm>
                <a:off x="4180" y="580"/>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2" name="Rectangle 23"/>
              <p:cNvSpPr>
                <a:spLocks noChangeArrowheads="1"/>
              </p:cNvSpPr>
              <p:nvPr/>
            </p:nvSpPr>
            <p:spPr bwMode="auto">
              <a:xfrm>
                <a:off x="4373" y="572"/>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sp>
          <p:nvSpPr>
            <p:cNvPr id="34964" name="Rectangle 24"/>
            <p:cNvSpPr>
              <a:spLocks noChangeArrowheads="1"/>
            </p:cNvSpPr>
            <p:nvPr/>
          </p:nvSpPr>
          <p:spPr bwMode="auto">
            <a:xfrm>
              <a:off x="4739" y="38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65" name="Rectangle 25"/>
            <p:cNvSpPr>
              <a:spLocks noChangeArrowheads="1"/>
            </p:cNvSpPr>
            <p:nvPr/>
          </p:nvSpPr>
          <p:spPr bwMode="auto">
            <a:xfrm>
              <a:off x="4019" y="38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34966" name="Rectangle 26"/>
            <p:cNvSpPr>
              <a:spLocks noChangeArrowheads="1"/>
            </p:cNvSpPr>
            <p:nvPr/>
          </p:nvSpPr>
          <p:spPr bwMode="auto">
            <a:xfrm>
              <a:off x="3347"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34967" name="Rectangle 27"/>
            <p:cNvSpPr>
              <a:spLocks noChangeArrowheads="1"/>
            </p:cNvSpPr>
            <p:nvPr/>
          </p:nvSpPr>
          <p:spPr bwMode="auto">
            <a:xfrm>
              <a:off x="2723"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968" name="Rectangle 28"/>
            <p:cNvSpPr>
              <a:spLocks noChangeArrowheads="1"/>
            </p:cNvSpPr>
            <p:nvPr/>
          </p:nvSpPr>
          <p:spPr bwMode="auto">
            <a:xfrm>
              <a:off x="2099"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4969" name="Rectangle 29"/>
            <p:cNvSpPr>
              <a:spLocks noChangeArrowheads="1"/>
            </p:cNvSpPr>
            <p:nvPr/>
          </p:nvSpPr>
          <p:spPr bwMode="auto">
            <a:xfrm>
              <a:off x="1475"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4970" name="Rectangle 30"/>
            <p:cNvSpPr>
              <a:spLocks noChangeArrowheads="1"/>
            </p:cNvSpPr>
            <p:nvPr/>
          </p:nvSpPr>
          <p:spPr bwMode="auto">
            <a:xfrm>
              <a:off x="947"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sp>
        <p:nvSpPr>
          <p:cNvPr id="34821" name="Rectangle 31"/>
          <p:cNvSpPr>
            <a:spLocks noChangeArrowheads="1"/>
          </p:cNvSpPr>
          <p:nvPr/>
        </p:nvSpPr>
        <p:spPr bwMode="auto">
          <a:xfrm>
            <a:off x="6934200" y="41783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22" name="Rectangle 32"/>
          <p:cNvSpPr>
            <a:spLocks noChangeArrowheads="1"/>
          </p:cNvSpPr>
          <p:nvPr/>
        </p:nvSpPr>
        <p:spPr bwMode="auto">
          <a:xfrm>
            <a:off x="6324600" y="3187700"/>
            <a:ext cx="1752600" cy="393700"/>
          </a:xfrm>
          <a:prstGeom prst="rect">
            <a:avLst/>
          </a:prstGeom>
          <a:noFill/>
          <a:ln w="12700">
            <a:noFill/>
            <a:miter lim="800000"/>
            <a:headEnd/>
            <a:tailEnd/>
          </a:ln>
        </p:spPr>
        <p:txBody>
          <a:bodyPr lIns="90488" tIns="44450" rIns="90488" bIns="44450">
            <a:spAutoFit/>
          </a:bodyPr>
          <a:lstStyle/>
          <a:p>
            <a:r>
              <a:rPr lang="en-US" sz="2000" u="sng" dirty="0" err="1">
                <a:latin typeface="Calibri" charset="0"/>
              </a:rPr>
              <a:t>ALUctr</a:t>
            </a:r>
            <a:r>
              <a:rPr lang="en-US" sz="2000" u="sng" dirty="0">
                <a:latin typeface="Calibri" charset="0"/>
              </a:rPr>
              <a:t>=</a:t>
            </a:r>
            <a:r>
              <a:rPr lang="en-US" u="sng" dirty="0">
                <a:latin typeface="Calibri" charset="0"/>
              </a:rPr>
              <a:t>ADD</a:t>
            </a:r>
            <a:endParaRPr lang="en-US" sz="2000" u="sng" dirty="0">
              <a:latin typeface="Calibri" charset="0"/>
            </a:endParaRPr>
          </a:p>
        </p:txBody>
      </p:sp>
      <p:sp>
        <p:nvSpPr>
          <p:cNvPr id="34823" name="Rectangle 33"/>
          <p:cNvSpPr>
            <a:spLocks noChangeArrowheads="1"/>
          </p:cNvSpPr>
          <p:nvPr/>
        </p:nvSpPr>
        <p:spPr bwMode="auto">
          <a:xfrm>
            <a:off x="3048000" y="49403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824" name="Rectangle 34"/>
          <p:cNvSpPr>
            <a:spLocks noChangeArrowheads="1"/>
          </p:cNvSpPr>
          <p:nvPr/>
        </p:nvSpPr>
        <p:spPr bwMode="auto">
          <a:xfrm>
            <a:off x="2503488" y="403542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4825" name="Rectangle 35"/>
          <p:cNvSpPr>
            <a:spLocks noChangeArrowheads="1"/>
          </p:cNvSpPr>
          <p:nvPr/>
        </p:nvSpPr>
        <p:spPr bwMode="auto">
          <a:xfrm>
            <a:off x="2438400" y="3340100"/>
            <a:ext cx="1133475"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RegWr=1</a:t>
            </a:r>
          </a:p>
        </p:txBody>
      </p:sp>
      <p:sp>
        <p:nvSpPr>
          <p:cNvPr id="34826" name="Line 36"/>
          <p:cNvSpPr>
            <a:spLocks noChangeShapeType="1"/>
          </p:cNvSpPr>
          <p:nvPr/>
        </p:nvSpPr>
        <p:spPr bwMode="auto">
          <a:xfrm flipH="1">
            <a:off x="2813050" y="43545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7" name="Rectangle 37"/>
          <p:cNvSpPr>
            <a:spLocks noChangeArrowheads="1"/>
          </p:cNvSpPr>
          <p:nvPr/>
        </p:nvSpPr>
        <p:spPr bwMode="auto">
          <a:xfrm>
            <a:off x="2665413" y="44545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28" name="Line 38"/>
          <p:cNvSpPr>
            <a:spLocks noChangeShapeType="1"/>
          </p:cNvSpPr>
          <p:nvPr/>
        </p:nvSpPr>
        <p:spPr bwMode="auto">
          <a:xfrm flipH="1">
            <a:off x="5638800" y="4178300"/>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9" name="Rectangle 39"/>
          <p:cNvSpPr>
            <a:spLocks noChangeArrowheads="1"/>
          </p:cNvSpPr>
          <p:nvPr/>
        </p:nvSpPr>
        <p:spPr bwMode="auto">
          <a:xfrm>
            <a:off x="5486400" y="38735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0" name="Rectangle 40"/>
          <p:cNvSpPr>
            <a:spLocks noChangeArrowheads="1"/>
          </p:cNvSpPr>
          <p:nvPr/>
        </p:nvSpPr>
        <p:spPr bwMode="auto">
          <a:xfrm>
            <a:off x="4692650" y="3873500"/>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4831" name="Line 41"/>
          <p:cNvSpPr>
            <a:spLocks noChangeShapeType="1"/>
          </p:cNvSpPr>
          <p:nvPr/>
        </p:nvSpPr>
        <p:spPr bwMode="auto">
          <a:xfrm flipV="1">
            <a:off x="4953000" y="47117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2" name="Rectangle 42"/>
          <p:cNvSpPr>
            <a:spLocks noChangeArrowheads="1"/>
          </p:cNvSpPr>
          <p:nvPr/>
        </p:nvSpPr>
        <p:spPr bwMode="auto">
          <a:xfrm>
            <a:off x="4797425" y="48355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3" name="Rectangle 43"/>
          <p:cNvSpPr>
            <a:spLocks noChangeArrowheads="1"/>
          </p:cNvSpPr>
          <p:nvPr/>
        </p:nvSpPr>
        <p:spPr bwMode="auto">
          <a:xfrm>
            <a:off x="4724400" y="4406900"/>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4834" name="Line 44"/>
          <p:cNvSpPr>
            <a:spLocks noChangeShapeType="1"/>
          </p:cNvSpPr>
          <p:nvPr/>
        </p:nvSpPr>
        <p:spPr bwMode="auto">
          <a:xfrm flipV="1">
            <a:off x="43434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5" name="Line 45"/>
          <p:cNvSpPr>
            <a:spLocks noChangeShapeType="1"/>
          </p:cNvSpPr>
          <p:nvPr/>
        </p:nvSpPr>
        <p:spPr bwMode="auto">
          <a:xfrm flipV="1">
            <a:off x="35941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6" name="Rectangle 46"/>
          <p:cNvSpPr>
            <a:spLocks noChangeArrowheads="1"/>
          </p:cNvSpPr>
          <p:nvPr/>
        </p:nvSpPr>
        <p:spPr bwMode="auto">
          <a:xfrm>
            <a:off x="3451225"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37" name="Line 47"/>
          <p:cNvSpPr>
            <a:spLocks noChangeShapeType="1"/>
          </p:cNvSpPr>
          <p:nvPr/>
        </p:nvSpPr>
        <p:spPr bwMode="auto">
          <a:xfrm flipV="1">
            <a:off x="39751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8" name="Rectangle 48"/>
          <p:cNvSpPr>
            <a:spLocks noChangeArrowheads="1"/>
          </p:cNvSpPr>
          <p:nvPr/>
        </p:nvSpPr>
        <p:spPr bwMode="auto">
          <a:xfrm>
            <a:off x="3810000"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39" name="Rectangle 49"/>
          <p:cNvSpPr>
            <a:spLocks noChangeArrowheads="1"/>
          </p:cNvSpPr>
          <p:nvPr/>
        </p:nvSpPr>
        <p:spPr bwMode="auto">
          <a:xfrm>
            <a:off x="3389313" y="3944938"/>
            <a:ext cx="43973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4840" name="Rectangle 50"/>
          <p:cNvSpPr>
            <a:spLocks noChangeArrowheads="1"/>
          </p:cNvSpPr>
          <p:nvPr/>
        </p:nvSpPr>
        <p:spPr bwMode="auto">
          <a:xfrm>
            <a:off x="3846513" y="3944938"/>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4841" name="Rectangle 51"/>
          <p:cNvSpPr>
            <a:spLocks noChangeArrowheads="1"/>
          </p:cNvSpPr>
          <p:nvPr/>
        </p:nvSpPr>
        <p:spPr bwMode="auto">
          <a:xfrm>
            <a:off x="4227513" y="3944938"/>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4842" name="Rectangle 52"/>
          <p:cNvSpPr>
            <a:spLocks noChangeArrowheads="1"/>
          </p:cNvSpPr>
          <p:nvPr/>
        </p:nvSpPr>
        <p:spPr bwMode="auto">
          <a:xfrm>
            <a:off x="3389313" y="4330700"/>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4843" name="Rectangle 53"/>
          <p:cNvSpPr>
            <a:spLocks noChangeArrowheads="1"/>
          </p:cNvSpPr>
          <p:nvPr/>
        </p:nvSpPr>
        <p:spPr bwMode="auto">
          <a:xfrm>
            <a:off x="3810000" y="334010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844" name="Rectangle 54"/>
          <p:cNvSpPr>
            <a:spLocks noChangeArrowheads="1"/>
          </p:cNvSpPr>
          <p:nvPr/>
        </p:nvSpPr>
        <p:spPr bwMode="auto">
          <a:xfrm>
            <a:off x="3641725" y="257810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4845" name="Rectangle 55"/>
          <p:cNvSpPr>
            <a:spLocks noChangeArrowheads="1"/>
          </p:cNvSpPr>
          <p:nvPr/>
        </p:nvSpPr>
        <p:spPr bwMode="auto">
          <a:xfrm>
            <a:off x="4191000" y="3340100"/>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4846" name="Rectangle 56"/>
          <p:cNvSpPr>
            <a:spLocks noChangeArrowheads="1"/>
          </p:cNvSpPr>
          <p:nvPr/>
        </p:nvSpPr>
        <p:spPr bwMode="auto">
          <a:xfrm>
            <a:off x="3209925" y="257810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847" name="Rectangle 57"/>
          <p:cNvSpPr>
            <a:spLocks noChangeArrowheads="1"/>
          </p:cNvSpPr>
          <p:nvPr/>
        </p:nvSpPr>
        <p:spPr bwMode="auto">
          <a:xfrm>
            <a:off x="2486025" y="2273300"/>
            <a:ext cx="1165225" cy="396875"/>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RegDst</a:t>
            </a:r>
            <a:r>
              <a:rPr lang="en-US" sz="2000" u="sng" dirty="0">
                <a:latin typeface="+mn-lt"/>
                <a:ea typeface="ＭＳ Ｐゴシック" charset="-128"/>
                <a:cs typeface="ＭＳ Ｐゴシック" charset="-128"/>
              </a:rPr>
              <a:t>=1</a:t>
            </a:r>
          </a:p>
        </p:txBody>
      </p:sp>
      <p:grpSp>
        <p:nvGrpSpPr>
          <p:cNvPr id="67616" name="Group 58"/>
          <p:cNvGrpSpPr>
            <a:grpSpLocks/>
          </p:cNvGrpSpPr>
          <p:nvPr/>
        </p:nvGrpSpPr>
        <p:grpSpPr bwMode="auto">
          <a:xfrm>
            <a:off x="4521200" y="5186363"/>
            <a:ext cx="376238" cy="1082675"/>
            <a:chOff x="2848" y="3083"/>
            <a:chExt cx="237" cy="682"/>
          </a:xfrm>
        </p:grpSpPr>
        <p:sp>
          <p:nvSpPr>
            <p:cNvPr id="34955" name="Rectangle 59"/>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56" name="Rectangle 60"/>
            <p:cNvSpPr>
              <a:spLocks noChangeArrowheads="1"/>
            </p:cNvSpPr>
            <p:nvPr/>
          </p:nvSpPr>
          <p:spPr bwMode="auto">
            <a:xfrm rot="5400000">
              <a:off x="2625" y="3310"/>
              <a:ext cx="682" cy="229"/>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grpSp>
      <p:sp>
        <p:nvSpPr>
          <p:cNvPr id="34849" name="Rectangle 61"/>
          <p:cNvSpPr>
            <a:spLocks noChangeArrowheads="1"/>
          </p:cNvSpPr>
          <p:nvPr/>
        </p:nvSpPr>
        <p:spPr bwMode="auto">
          <a:xfrm>
            <a:off x="5029200" y="56737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50" name="Line 62"/>
          <p:cNvSpPr>
            <a:spLocks noChangeShapeType="1"/>
          </p:cNvSpPr>
          <p:nvPr/>
        </p:nvSpPr>
        <p:spPr bwMode="auto">
          <a:xfrm flipH="1">
            <a:off x="5181600" y="5572125"/>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1" name="Line 63"/>
          <p:cNvSpPr>
            <a:spLocks noChangeShapeType="1"/>
          </p:cNvSpPr>
          <p:nvPr/>
        </p:nvSpPr>
        <p:spPr bwMode="auto">
          <a:xfrm flipH="1">
            <a:off x="4102100" y="55737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2" name="Rectangle 64"/>
          <p:cNvSpPr>
            <a:spLocks noChangeArrowheads="1"/>
          </p:cNvSpPr>
          <p:nvPr/>
        </p:nvSpPr>
        <p:spPr bwMode="auto">
          <a:xfrm>
            <a:off x="3886200" y="56737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853" name="Rectangle 65"/>
          <p:cNvSpPr>
            <a:spLocks noChangeArrowheads="1"/>
          </p:cNvSpPr>
          <p:nvPr/>
        </p:nvSpPr>
        <p:spPr bwMode="auto">
          <a:xfrm>
            <a:off x="2971800" y="5397500"/>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4854" name="Rectangle 66"/>
          <p:cNvSpPr>
            <a:spLocks noChangeArrowheads="1"/>
          </p:cNvSpPr>
          <p:nvPr/>
        </p:nvSpPr>
        <p:spPr bwMode="auto">
          <a:xfrm>
            <a:off x="5105400" y="6083300"/>
            <a:ext cx="11684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ALUSrc=0</a:t>
            </a:r>
          </a:p>
        </p:txBody>
      </p:sp>
      <p:sp>
        <p:nvSpPr>
          <p:cNvPr id="34855" name="Rectangle 67"/>
          <p:cNvSpPr>
            <a:spLocks noChangeArrowheads="1"/>
          </p:cNvSpPr>
          <p:nvPr/>
        </p:nvSpPr>
        <p:spPr bwMode="auto">
          <a:xfrm>
            <a:off x="3581400" y="6159500"/>
            <a:ext cx="1049338"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ExtOp=x</a:t>
            </a:r>
          </a:p>
        </p:txBody>
      </p:sp>
      <p:sp>
        <p:nvSpPr>
          <p:cNvPr id="34856" name="Line 68"/>
          <p:cNvSpPr>
            <a:spLocks noChangeShapeType="1"/>
          </p:cNvSpPr>
          <p:nvPr/>
        </p:nvSpPr>
        <p:spPr bwMode="auto">
          <a:xfrm flipV="1">
            <a:off x="8610600" y="3797300"/>
            <a:ext cx="0" cy="6445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57" name="Rectangle 69"/>
          <p:cNvSpPr>
            <a:spLocks noChangeArrowheads="1"/>
          </p:cNvSpPr>
          <p:nvPr/>
        </p:nvSpPr>
        <p:spPr bwMode="auto">
          <a:xfrm>
            <a:off x="7467600" y="3416300"/>
            <a:ext cx="15938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MemtoReg=0</a:t>
            </a:r>
          </a:p>
        </p:txBody>
      </p:sp>
      <p:sp>
        <p:nvSpPr>
          <p:cNvPr id="34858" name="Rectangle 70"/>
          <p:cNvSpPr>
            <a:spLocks noChangeArrowheads="1"/>
          </p:cNvSpPr>
          <p:nvPr/>
        </p:nvSpPr>
        <p:spPr bwMode="auto">
          <a:xfrm>
            <a:off x="6291263" y="59309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859" name="Rectangle 71"/>
          <p:cNvSpPr>
            <a:spLocks noChangeArrowheads="1"/>
          </p:cNvSpPr>
          <p:nvPr/>
        </p:nvSpPr>
        <p:spPr bwMode="auto">
          <a:xfrm>
            <a:off x="6019800" y="5397500"/>
            <a:ext cx="935038"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34860" name="Line 72"/>
          <p:cNvSpPr>
            <a:spLocks noChangeShapeType="1"/>
          </p:cNvSpPr>
          <p:nvPr/>
        </p:nvSpPr>
        <p:spPr bwMode="auto">
          <a:xfrm flipH="1">
            <a:off x="6153150" y="5329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1" name="Rectangle 73"/>
          <p:cNvSpPr>
            <a:spLocks noChangeArrowheads="1"/>
          </p:cNvSpPr>
          <p:nvPr/>
        </p:nvSpPr>
        <p:spPr bwMode="auto">
          <a:xfrm>
            <a:off x="6183313" y="51054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62" name="Line 74"/>
          <p:cNvSpPr>
            <a:spLocks noChangeShapeType="1"/>
          </p:cNvSpPr>
          <p:nvPr/>
        </p:nvSpPr>
        <p:spPr bwMode="auto">
          <a:xfrm flipV="1">
            <a:off x="7302500" y="4178300"/>
            <a:ext cx="12700" cy="1008063"/>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63" name="Rectangle 75"/>
          <p:cNvSpPr>
            <a:spLocks noChangeArrowheads="1"/>
          </p:cNvSpPr>
          <p:nvPr/>
        </p:nvSpPr>
        <p:spPr bwMode="auto">
          <a:xfrm>
            <a:off x="7010400" y="3797300"/>
            <a:ext cx="1311275"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MemWr=0</a:t>
            </a:r>
          </a:p>
        </p:txBody>
      </p:sp>
      <p:sp>
        <p:nvSpPr>
          <p:cNvPr id="34864" name="Rectangle 76"/>
          <p:cNvSpPr>
            <a:spLocks noChangeArrowheads="1"/>
          </p:cNvSpPr>
          <p:nvPr/>
        </p:nvSpPr>
        <p:spPr bwMode="auto">
          <a:xfrm>
            <a:off x="5562600" y="3263900"/>
            <a:ext cx="62706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zero</a:t>
            </a:r>
          </a:p>
        </p:txBody>
      </p:sp>
      <p:grpSp>
        <p:nvGrpSpPr>
          <p:cNvPr id="67633" name="Group 77"/>
          <p:cNvGrpSpPr>
            <a:grpSpLocks/>
          </p:cNvGrpSpPr>
          <p:nvPr/>
        </p:nvGrpSpPr>
        <p:grpSpPr bwMode="auto">
          <a:xfrm>
            <a:off x="3200400" y="3006725"/>
            <a:ext cx="838200" cy="336550"/>
            <a:chOff x="2640" y="1422"/>
            <a:chExt cx="528" cy="212"/>
          </a:xfrm>
        </p:grpSpPr>
        <p:sp>
          <p:nvSpPr>
            <p:cNvPr id="34952" name="Rectangle 78"/>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53" name="Rectangle 79"/>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54" name="Freeform 80"/>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66" name="Rectangle 81"/>
          <p:cNvSpPr>
            <a:spLocks noChangeArrowheads="1"/>
          </p:cNvSpPr>
          <p:nvPr/>
        </p:nvSpPr>
        <p:spPr bwMode="auto">
          <a:xfrm>
            <a:off x="3200400" y="3949700"/>
            <a:ext cx="1447800" cy="99060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7635" name="Group 82"/>
          <p:cNvGrpSpPr>
            <a:grpSpLocks/>
          </p:cNvGrpSpPr>
          <p:nvPr/>
        </p:nvGrpSpPr>
        <p:grpSpPr bwMode="auto">
          <a:xfrm>
            <a:off x="5508625" y="4559300"/>
            <a:ext cx="358775" cy="1219200"/>
            <a:chOff x="3518" y="2640"/>
            <a:chExt cx="226" cy="768"/>
          </a:xfrm>
        </p:grpSpPr>
        <p:sp>
          <p:nvSpPr>
            <p:cNvPr id="34949" name="Rectangle 83"/>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50" name="Rectangle 84"/>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51" name="Freeform 85"/>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6" name="Group 86"/>
          <p:cNvGrpSpPr>
            <a:grpSpLocks/>
          </p:cNvGrpSpPr>
          <p:nvPr/>
        </p:nvGrpSpPr>
        <p:grpSpPr bwMode="auto">
          <a:xfrm>
            <a:off x="6372225" y="3949700"/>
            <a:ext cx="485775" cy="1143000"/>
            <a:chOff x="4009" y="2304"/>
            <a:chExt cx="306" cy="720"/>
          </a:xfrm>
        </p:grpSpPr>
        <p:sp>
          <p:nvSpPr>
            <p:cNvPr id="34946" name="Rectangle 87"/>
            <p:cNvSpPr>
              <a:spLocks noChangeArrowheads="1"/>
            </p:cNvSpPr>
            <p:nvPr/>
          </p:nvSpPr>
          <p:spPr bwMode="auto">
            <a:xfrm>
              <a:off x="4009" y="2322"/>
              <a:ext cx="180"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t>
              </a:r>
            </a:p>
          </p:txBody>
        </p:sp>
        <p:sp>
          <p:nvSpPr>
            <p:cNvPr id="34947" name="Rectangle 88"/>
            <p:cNvSpPr>
              <a:spLocks noChangeArrowheads="1"/>
            </p:cNvSpPr>
            <p:nvPr/>
          </p:nvSpPr>
          <p:spPr bwMode="auto">
            <a:xfrm rot="5400000">
              <a:off x="4016" y="2582"/>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4948" name="Freeform 89"/>
            <p:cNvSpPr>
              <a:spLocks/>
            </p:cNvSpPr>
            <p:nvPr/>
          </p:nvSpPr>
          <p:spPr bwMode="auto">
            <a:xfrm>
              <a:off x="4032" y="2304"/>
              <a:ext cx="283" cy="720"/>
            </a:xfrm>
            <a:custGeom>
              <a:avLst/>
              <a:gdLst>
                <a:gd name="T0" fmla="*/ 0 w 240"/>
                <a:gd name="T1" fmla="*/ 0 h 672"/>
                <a:gd name="T2" fmla="*/ 0 w 240"/>
                <a:gd name="T3" fmla="*/ 355 h 672"/>
                <a:gd name="T4" fmla="*/ 79 w 240"/>
                <a:gd name="T5" fmla="*/ 414 h 672"/>
                <a:gd name="T6" fmla="*/ 0 w 240"/>
                <a:gd name="T7" fmla="*/ 471 h 672"/>
                <a:gd name="T8" fmla="*/ 0 w 240"/>
                <a:gd name="T9" fmla="*/ 826 h 672"/>
                <a:gd name="T10" fmla="*/ 394 w 240"/>
                <a:gd name="T11" fmla="*/ 590 h 672"/>
                <a:gd name="T12" fmla="*/ 394 w 240"/>
                <a:gd name="T13" fmla="*/ 23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7" name="Group 90"/>
          <p:cNvGrpSpPr>
            <a:grpSpLocks/>
          </p:cNvGrpSpPr>
          <p:nvPr/>
        </p:nvGrpSpPr>
        <p:grpSpPr bwMode="auto">
          <a:xfrm>
            <a:off x="8404225" y="4330700"/>
            <a:ext cx="358775" cy="1600200"/>
            <a:chOff x="5294" y="2544"/>
            <a:chExt cx="226" cy="1008"/>
          </a:xfrm>
        </p:grpSpPr>
        <p:sp>
          <p:nvSpPr>
            <p:cNvPr id="34943" name="Rectangle 91"/>
            <p:cNvSpPr>
              <a:spLocks noChangeArrowheads="1"/>
            </p:cNvSpPr>
            <p:nvPr/>
          </p:nvSpPr>
          <p:spPr bwMode="auto">
            <a:xfrm>
              <a:off x="5294" y="26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44" name="Rectangle 92"/>
            <p:cNvSpPr>
              <a:spLocks noChangeArrowheads="1"/>
            </p:cNvSpPr>
            <p:nvPr/>
          </p:nvSpPr>
          <p:spPr bwMode="auto">
            <a:xfrm>
              <a:off x="5294" y="324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45" name="Freeform 93"/>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8" name="Group 94"/>
          <p:cNvGrpSpPr>
            <a:grpSpLocks/>
          </p:cNvGrpSpPr>
          <p:nvPr/>
        </p:nvGrpSpPr>
        <p:grpSpPr bwMode="auto">
          <a:xfrm>
            <a:off x="6981825" y="5140325"/>
            <a:ext cx="1146175" cy="1181100"/>
            <a:chOff x="4398" y="3054"/>
            <a:chExt cx="722" cy="744"/>
          </a:xfrm>
        </p:grpSpPr>
        <p:sp>
          <p:nvSpPr>
            <p:cNvPr id="34937" name="Rectangle 95"/>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8" name="Rectangle 96"/>
            <p:cNvSpPr>
              <a:spLocks noChangeArrowheads="1"/>
            </p:cNvSpPr>
            <p:nvPr/>
          </p:nvSpPr>
          <p:spPr bwMode="auto">
            <a:xfrm>
              <a:off x="4398" y="3054"/>
              <a:ext cx="402"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WrEn</a:t>
              </a:r>
            </a:p>
          </p:txBody>
        </p:sp>
        <p:sp>
          <p:nvSpPr>
            <p:cNvPr id="34939" name="Rectangle 97"/>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34940" name="Rectangle 98"/>
            <p:cNvSpPr>
              <a:spLocks noChangeArrowheads="1"/>
            </p:cNvSpPr>
            <p:nvPr/>
          </p:nvSpPr>
          <p:spPr bwMode="auto">
            <a:xfrm>
              <a:off x="4421" y="3311"/>
              <a:ext cx="691" cy="373"/>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a:latin typeface="+mn-lt"/>
                  <a:ea typeface="ＭＳ Ｐゴシック" charset="-128"/>
                  <a:cs typeface="ＭＳ Ｐゴシック" charset="-128"/>
                </a:rPr>
                <a:t>Data</a:t>
              </a:r>
            </a:p>
            <a:p>
              <a:pPr algn="ctr">
                <a:lnSpc>
                  <a:spcPct val="80000"/>
                </a:lnSpc>
                <a:defRPr/>
              </a:pPr>
              <a:r>
                <a:rPr lang="en-US" sz="2000" b="1">
                  <a:latin typeface="+mn-lt"/>
                  <a:ea typeface="ＭＳ Ｐゴシック" charset="-128"/>
                  <a:cs typeface="ＭＳ Ｐゴシック" charset="-128"/>
                </a:rPr>
                <a:t>Memory</a:t>
              </a:r>
            </a:p>
          </p:txBody>
        </p:sp>
        <p:sp>
          <p:nvSpPr>
            <p:cNvPr id="34941" name="Line 99"/>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42" name="Line 100"/>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71" name="Line 101"/>
          <p:cNvSpPr>
            <a:spLocks noChangeShapeType="1"/>
          </p:cNvSpPr>
          <p:nvPr/>
        </p:nvSpPr>
        <p:spPr bwMode="auto">
          <a:xfrm>
            <a:off x="3429000" y="28829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2" name="Line 102"/>
          <p:cNvSpPr>
            <a:spLocks noChangeShapeType="1"/>
          </p:cNvSpPr>
          <p:nvPr/>
        </p:nvSpPr>
        <p:spPr bwMode="auto">
          <a:xfrm>
            <a:off x="3810000" y="28829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3" name="Freeform 103"/>
          <p:cNvSpPr>
            <a:spLocks/>
          </p:cNvSpPr>
          <p:nvPr/>
        </p:nvSpPr>
        <p:spPr bwMode="auto">
          <a:xfrm>
            <a:off x="2895600" y="2654300"/>
            <a:ext cx="304800" cy="533400"/>
          </a:xfrm>
          <a:custGeom>
            <a:avLst/>
            <a:gdLst>
              <a:gd name="T0" fmla="*/ 0 w 192"/>
              <a:gd name="T1" fmla="*/ 0 h 336"/>
              <a:gd name="T2" fmla="*/ 0 w 192"/>
              <a:gd name="T3" fmla="*/ 2147483647 h 336"/>
              <a:gd name="T4" fmla="*/ 2147483647 w 192"/>
              <a:gd name="T5" fmla="*/ 2147483647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4" name="Line 104"/>
          <p:cNvSpPr>
            <a:spLocks noChangeShapeType="1"/>
          </p:cNvSpPr>
          <p:nvPr/>
        </p:nvSpPr>
        <p:spPr bwMode="auto">
          <a:xfrm>
            <a:off x="3352800" y="37211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5" name="Line 105"/>
          <p:cNvSpPr>
            <a:spLocks noChangeShapeType="1"/>
          </p:cNvSpPr>
          <p:nvPr/>
        </p:nvSpPr>
        <p:spPr bwMode="auto">
          <a:xfrm>
            <a:off x="3657600" y="3340100"/>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6" name="Line 106"/>
          <p:cNvSpPr>
            <a:spLocks noChangeShapeType="1"/>
          </p:cNvSpPr>
          <p:nvPr/>
        </p:nvSpPr>
        <p:spPr bwMode="auto">
          <a:xfrm>
            <a:off x="4038600" y="36449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7" name="Line 107"/>
          <p:cNvSpPr>
            <a:spLocks noChangeShapeType="1"/>
          </p:cNvSpPr>
          <p:nvPr/>
        </p:nvSpPr>
        <p:spPr bwMode="auto">
          <a:xfrm>
            <a:off x="4419600" y="36449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8" name="Rectangle 108"/>
          <p:cNvSpPr>
            <a:spLocks noChangeArrowheads="1"/>
          </p:cNvSpPr>
          <p:nvPr/>
        </p:nvSpPr>
        <p:spPr bwMode="auto">
          <a:xfrm>
            <a:off x="4213225"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79" name="Line 109"/>
          <p:cNvSpPr>
            <a:spLocks noChangeShapeType="1"/>
          </p:cNvSpPr>
          <p:nvPr/>
        </p:nvSpPr>
        <p:spPr bwMode="auto">
          <a:xfrm>
            <a:off x="4648200" y="4254500"/>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0" name="Line 110"/>
          <p:cNvSpPr>
            <a:spLocks noChangeShapeType="1"/>
          </p:cNvSpPr>
          <p:nvPr/>
        </p:nvSpPr>
        <p:spPr bwMode="auto">
          <a:xfrm>
            <a:off x="6705600" y="3644900"/>
            <a:ext cx="0" cy="4953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1" name="Line 111"/>
          <p:cNvSpPr>
            <a:spLocks noChangeShapeType="1"/>
          </p:cNvSpPr>
          <p:nvPr/>
        </p:nvSpPr>
        <p:spPr bwMode="auto">
          <a:xfrm>
            <a:off x="4648200" y="4787900"/>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2" name="Line 112"/>
          <p:cNvSpPr>
            <a:spLocks noChangeShapeType="1"/>
          </p:cNvSpPr>
          <p:nvPr/>
        </p:nvSpPr>
        <p:spPr bwMode="auto">
          <a:xfrm>
            <a:off x="5867400" y="4940300"/>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3" name="Freeform 113"/>
          <p:cNvSpPr>
            <a:spLocks/>
          </p:cNvSpPr>
          <p:nvPr/>
        </p:nvSpPr>
        <p:spPr bwMode="auto">
          <a:xfrm>
            <a:off x="5181600" y="4787900"/>
            <a:ext cx="1828800" cy="609600"/>
          </a:xfrm>
          <a:custGeom>
            <a:avLst/>
            <a:gdLst>
              <a:gd name="T0" fmla="*/ 0 w 1152"/>
              <a:gd name="T1" fmla="*/ 0 h 288"/>
              <a:gd name="T2" fmla="*/ 0 w 1152"/>
              <a:gd name="T3" fmla="*/ 2147483647 h 288"/>
              <a:gd name="T4" fmla="*/ 2147483647 w 1152"/>
              <a:gd name="T5" fmla="*/ 2147483647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4" name="Line 114"/>
          <p:cNvSpPr>
            <a:spLocks noChangeShapeType="1"/>
          </p:cNvSpPr>
          <p:nvPr/>
        </p:nvSpPr>
        <p:spPr bwMode="auto">
          <a:xfrm>
            <a:off x="4876800" y="56261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5" name="Line 115"/>
          <p:cNvSpPr>
            <a:spLocks noChangeShapeType="1"/>
          </p:cNvSpPr>
          <p:nvPr/>
        </p:nvSpPr>
        <p:spPr bwMode="auto">
          <a:xfrm>
            <a:off x="3810000" y="56261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6" name="Line 116"/>
          <p:cNvSpPr>
            <a:spLocks noChangeShapeType="1"/>
          </p:cNvSpPr>
          <p:nvPr/>
        </p:nvSpPr>
        <p:spPr bwMode="auto">
          <a:xfrm flipH="1">
            <a:off x="3429000" y="47879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7" name="Line 117"/>
          <p:cNvSpPr>
            <a:spLocks noChangeShapeType="1"/>
          </p:cNvSpPr>
          <p:nvPr/>
        </p:nvSpPr>
        <p:spPr bwMode="auto">
          <a:xfrm>
            <a:off x="3505200" y="47879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8" name="Line 118"/>
          <p:cNvSpPr>
            <a:spLocks noChangeShapeType="1"/>
          </p:cNvSpPr>
          <p:nvPr/>
        </p:nvSpPr>
        <p:spPr bwMode="auto">
          <a:xfrm>
            <a:off x="3505200" y="49403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9" name="Line 119"/>
          <p:cNvSpPr>
            <a:spLocks noChangeShapeType="1"/>
          </p:cNvSpPr>
          <p:nvPr/>
        </p:nvSpPr>
        <p:spPr bwMode="auto">
          <a:xfrm flipV="1">
            <a:off x="4724400" y="6235700"/>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0" name="Line 120"/>
          <p:cNvSpPr>
            <a:spLocks noChangeShapeType="1"/>
          </p:cNvSpPr>
          <p:nvPr/>
        </p:nvSpPr>
        <p:spPr bwMode="auto">
          <a:xfrm flipV="1">
            <a:off x="5715000" y="5702300"/>
            <a:ext cx="0" cy="3810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1" name="Line 121"/>
          <p:cNvSpPr>
            <a:spLocks noChangeShapeType="1"/>
          </p:cNvSpPr>
          <p:nvPr/>
        </p:nvSpPr>
        <p:spPr bwMode="auto">
          <a:xfrm flipH="1">
            <a:off x="6781800" y="61595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2" name="Line 122"/>
          <p:cNvSpPr>
            <a:spLocks noChangeShapeType="1"/>
          </p:cNvSpPr>
          <p:nvPr/>
        </p:nvSpPr>
        <p:spPr bwMode="auto">
          <a:xfrm>
            <a:off x="6858000" y="4559300"/>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3" name="Line 123"/>
          <p:cNvSpPr>
            <a:spLocks noChangeShapeType="1"/>
          </p:cNvSpPr>
          <p:nvPr/>
        </p:nvSpPr>
        <p:spPr bwMode="auto">
          <a:xfrm>
            <a:off x="7848600" y="4559300"/>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4" name="Line 124"/>
          <p:cNvSpPr>
            <a:spLocks noChangeShapeType="1"/>
          </p:cNvSpPr>
          <p:nvPr/>
        </p:nvSpPr>
        <p:spPr bwMode="auto">
          <a:xfrm flipH="1">
            <a:off x="7086600" y="44831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5" name="Freeform 125"/>
          <p:cNvSpPr>
            <a:spLocks/>
          </p:cNvSpPr>
          <p:nvPr/>
        </p:nvSpPr>
        <p:spPr bwMode="auto">
          <a:xfrm>
            <a:off x="2667000" y="4406900"/>
            <a:ext cx="6248400" cy="2209800"/>
          </a:xfrm>
          <a:custGeom>
            <a:avLst/>
            <a:gdLst>
              <a:gd name="T0" fmla="*/ 2147483647 w 3936"/>
              <a:gd name="T1" fmla="*/ 2147483647 h 1296"/>
              <a:gd name="T2" fmla="*/ 2147483647 w 3936"/>
              <a:gd name="T3" fmla="*/ 2147483647 h 1296"/>
              <a:gd name="T4" fmla="*/ 2147483647 w 3936"/>
              <a:gd name="T5" fmla="*/ 2147483647 h 1296"/>
              <a:gd name="T6" fmla="*/ 0 w 3936"/>
              <a:gd name="T7" fmla="*/ 2147483647 h 1296"/>
              <a:gd name="T8" fmla="*/ 0 w 3936"/>
              <a:gd name="T9" fmla="*/ 0 h 1296"/>
              <a:gd name="T10" fmla="*/ 2147483647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6" name="Line 126"/>
          <p:cNvSpPr>
            <a:spLocks noChangeShapeType="1"/>
          </p:cNvSpPr>
          <p:nvPr/>
        </p:nvSpPr>
        <p:spPr bwMode="auto">
          <a:xfrm>
            <a:off x="8153400" y="5702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7" name="Line 127"/>
          <p:cNvSpPr>
            <a:spLocks noChangeShapeType="1"/>
          </p:cNvSpPr>
          <p:nvPr/>
        </p:nvSpPr>
        <p:spPr bwMode="auto">
          <a:xfrm>
            <a:off x="5988050" y="2108200"/>
            <a:ext cx="2489200" cy="0"/>
          </a:xfrm>
          <a:prstGeom prst="line">
            <a:avLst/>
          </a:prstGeom>
          <a:noFill/>
          <a:ln w="25400">
            <a:solidFill>
              <a:schemeClr val="tx1"/>
            </a:solidFill>
            <a:round/>
            <a:headEnd/>
            <a:tailEnd type="triangle" w="med" len="sm"/>
          </a:ln>
        </p:spPr>
        <p:txBody>
          <a:bodyPr wrap="none" anchor="ctr"/>
          <a:lstStyle/>
          <a:p>
            <a:pPr>
              <a:defRPr/>
            </a:pPr>
            <a:endParaRPr lang="en-US">
              <a:latin typeface="+mn-lt"/>
              <a:ea typeface="ＭＳ Ｐゴシック" charset="-128"/>
              <a:cs typeface="ＭＳ Ｐゴシック" charset="-128"/>
            </a:endParaRPr>
          </a:p>
        </p:txBody>
      </p:sp>
      <p:sp>
        <p:nvSpPr>
          <p:cNvPr id="34898" name="Rectangle 128"/>
          <p:cNvSpPr>
            <a:spLocks noChangeArrowheads="1"/>
          </p:cNvSpPr>
          <p:nvPr/>
        </p:nvSpPr>
        <p:spPr bwMode="auto">
          <a:xfrm>
            <a:off x="6248400" y="1727200"/>
            <a:ext cx="201930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Instruction&lt;31:0&gt;</a:t>
            </a:r>
          </a:p>
        </p:txBody>
      </p:sp>
      <p:sp>
        <p:nvSpPr>
          <p:cNvPr id="34899" name="Line 129"/>
          <p:cNvSpPr>
            <a:spLocks noChangeShapeType="1"/>
          </p:cNvSpPr>
          <p:nvPr/>
        </p:nvSpPr>
        <p:spPr bwMode="auto">
          <a:xfrm>
            <a:off x="63246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0" name="Rectangle 130"/>
          <p:cNvSpPr>
            <a:spLocks noChangeArrowheads="1"/>
          </p:cNvSpPr>
          <p:nvPr/>
        </p:nvSpPr>
        <p:spPr bwMode="auto">
          <a:xfrm rot="5400000">
            <a:off x="59602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&lt;21:25&gt;</a:t>
            </a:r>
          </a:p>
        </p:txBody>
      </p:sp>
      <p:sp>
        <p:nvSpPr>
          <p:cNvPr id="34901" name="Rectangle 131"/>
          <p:cNvSpPr>
            <a:spLocks noChangeArrowheads="1"/>
          </p:cNvSpPr>
          <p:nvPr/>
        </p:nvSpPr>
        <p:spPr bwMode="auto">
          <a:xfrm rot="5400000">
            <a:off x="64936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&lt;16:20&gt;</a:t>
            </a:r>
          </a:p>
        </p:txBody>
      </p:sp>
      <p:sp>
        <p:nvSpPr>
          <p:cNvPr id="34902" name="Rectangle 132"/>
          <p:cNvSpPr>
            <a:spLocks noChangeArrowheads="1"/>
          </p:cNvSpPr>
          <p:nvPr/>
        </p:nvSpPr>
        <p:spPr bwMode="auto">
          <a:xfrm rot="5400000">
            <a:off x="70270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&lt;11:15&gt;</a:t>
            </a:r>
          </a:p>
        </p:txBody>
      </p:sp>
      <p:sp>
        <p:nvSpPr>
          <p:cNvPr id="34903" name="Rectangle 133"/>
          <p:cNvSpPr>
            <a:spLocks noChangeArrowheads="1"/>
          </p:cNvSpPr>
          <p:nvPr/>
        </p:nvSpPr>
        <p:spPr bwMode="auto">
          <a:xfrm rot="5400000">
            <a:off x="7573169" y="2375694"/>
            <a:ext cx="919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&lt;0:15&gt;</a:t>
            </a:r>
          </a:p>
        </p:txBody>
      </p:sp>
      <p:sp>
        <p:nvSpPr>
          <p:cNvPr id="34904" name="Line 134"/>
          <p:cNvSpPr>
            <a:spLocks noChangeShapeType="1"/>
          </p:cNvSpPr>
          <p:nvPr/>
        </p:nvSpPr>
        <p:spPr bwMode="auto">
          <a:xfrm>
            <a:off x="68580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5" name="Line 135"/>
          <p:cNvSpPr>
            <a:spLocks noChangeShapeType="1"/>
          </p:cNvSpPr>
          <p:nvPr/>
        </p:nvSpPr>
        <p:spPr bwMode="auto">
          <a:xfrm>
            <a:off x="73914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6" name="Line 136"/>
          <p:cNvSpPr>
            <a:spLocks noChangeShapeType="1"/>
          </p:cNvSpPr>
          <p:nvPr/>
        </p:nvSpPr>
        <p:spPr bwMode="auto">
          <a:xfrm>
            <a:off x="79248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7" name="Rectangle 137"/>
          <p:cNvSpPr>
            <a:spLocks noChangeArrowheads="1"/>
          </p:cNvSpPr>
          <p:nvPr/>
        </p:nvSpPr>
        <p:spPr bwMode="auto">
          <a:xfrm>
            <a:off x="7681913" y="2946400"/>
            <a:ext cx="91440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4908" name="Rectangle 138"/>
          <p:cNvSpPr>
            <a:spLocks noChangeArrowheads="1"/>
          </p:cNvSpPr>
          <p:nvPr/>
        </p:nvSpPr>
        <p:spPr bwMode="auto">
          <a:xfrm>
            <a:off x="7148513" y="2946400"/>
            <a:ext cx="45720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Rd</a:t>
            </a:r>
          </a:p>
        </p:txBody>
      </p:sp>
      <p:sp>
        <p:nvSpPr>
          <p:cNvPr id="34909" name="Rectangle 139"/>
          <p:cNvSpPr>
            <a:spLocks noChangeArrowheads="1"/>
          </p:cNvSpPr>
          <p:nvPr/>
        </p:nvSpPr>
        <p:spPr bwMode="auto">
          <a:xfrm>
            <a:off x="6691313" y="2946400"/>
            <a:ext cx="420687"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Rt</a:t>
            </a:r>
          </a:p>
        </p:txBody>
      </p:sp>
      <p:sp>
        <p:nvSpPr>
          <p:cNvPr id="34910" name="Rectangle 140"/>
          <p:cNvSpPr>
            <a:spLocks noChangeArrowheads="1"/>
          </p:cNvSpPr>
          <p:nvPr/>
        </p:nvSpPr>
        <p:spPr bwMode="auto">
          <a:xfrm>
            <a:off x="6157913" y="2946400"/>
            <a:ext cx="42227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Rs</a:t>
            </a:r>
          </a:p>
        </p:txBody>
      </p:sp>
      <p:sp>
        <p:nvSpPr>
          <p:cNvPr id="34911" name="Rectangle 141"/>
          <p:cNvSpPr>
            <a:spLocks noChangeArrowheads="1"/>
          </p:cNvSpPr>
          <p:nvPr/>
        </p:nvSpPr>
        <p:spPr bwMode="auto">
          <a:xfrm>
            <a:off x="4344988" y="2062163"/>
            <a:ext cx="239712" cy="369887"/>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2" name="Rectangle 142"/>
          <p:cNvSpPr>
            <a:spLocks noChangeArrowheads="1"/>
          </p:cNvSpPr>
          <p:nvPr/>
        </p:nvSpPr>
        <p:spPr bwMode="auto">
          <a:xfrm>
            <a:off x="4344988" y="2879725"/>
            <a:ext cx="239712" cy="369888"/>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3" name="Rectangle 143"/>
          <p:cNvSpPr>
            <a:spLocks noChangeArrowheads="1"/>
          </p:cNvSpPr>
          <p:nvPr/>
        </p:nvSpPr>
        <p:spPr bwMode="auto">
          <a:xfrm>
            <a:off x="3054350" y="1892300"/>
            <a:ext cx="14414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nPC_sel=+4</a:t>
            </a:r>
          </a:p>
        </p:txBody>
      </p:sp>
      <p:sp>
        <p:nvSpPr>
          <p:cNvPr id="34914" name="Rectangle 144"/>
          <p:cNvSpPr>
            <a:spLocks noChangeArrowheads="1"/>
          </p:cNvSpPr>
          <p:nvPr/>
        </p:nvSpPr>
        <p:spPr bwMode="auto">
          <a:xfrm>
            <a:off x="4892675" y="1909763"/>
            <a:ext cx="1101725" cy="100012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5" name="Rectangle 145"/>
          <p:cNvSpPr>
            <a:spLocks noChangeArrowheads="1"/>
          </p:cNvSpPr>
          <p:nvPr/>
        </p:nvSpPr>
        <p:spPr bwMode="auto">
          <a:xfrm>
            <a:off x="5068888" y="1879600"/>
            <a:ext cx="717550" cy="1003300"/>
          </a:xfrm>
          <a:prstGeom prst="rect">
            <a:avLst/>
          </a:prstGeom>
          <a:noFill/>
          <a:ln w="12700">
            <a:noFill/>
            <a:miter lim="800000"/>
            <a:headEnd/>
            <a:tailEnd/>
          </a:ln>
        </p:spPr>
        <p:txBody>
          <a:bodyPr wrap="none" lIns="90488" tIns="44450" rIns="90488" bIns="44450">
            <a:spAutoFit/>
          </a:bodyPr>
          <a:lstStyle/>
          <a:p>
            <a:pPr algn="ctr">
              <a:defRPr/>
            </a:pPr>
            <a:r>
              <a:rPr lang="en-US" sz="2000" b="1">
                <a:latin typeface="+mn-lt"/>
                <a:ea typeface="ＭＳ Ｐゴシック" charset="-128"/>
                <a:cs typeface="ＭＳ Ｐゴシック" charset="-128"/>
              </a:rPr>
              <a:t>instr</a:t>
            </a:r>
          </a:p>
          <a:p>
            <a:pPr algn="ctr">
              <a:defRPr/>
            </a:pPr>
            <a:r>
              <a:rPr lang="en-US" sz="2000" b="1">
                <a:latin typeface="+mn-lt"/>
                <a:ea typeface="ＭＳ Ｐゴシック" charset="-128"/>
                <a:cs typeface="ＭＳ Ｐゴシック" charset="-128"/>
              </a:rPr>
              <a:t>fetch</a:t>
            </a:r>
          </a:p>
          <a:p>
            <a:pPr algn="ctr">
              <a:defRPr/>
            </a:pPr>
            <a:r>
              <a:rPr lang="en-US" sz="2000" b="1">
                <a:latin typeface="+mn-lt"/>
                <a:ea typeface="ＭＳ Ｐゴシック" charset="-128"/>
                <a:cs typeface="ＭＳ Ｐゴシック" charset="-128"/>
              </a:rPr>
              <a:t>unit</a:t>
            </a:r>
          </a:p>
        </p:txBody>
      </p:sp>
      <p:sp>
        <p:nvSpPr>
          <p:cNvPr id="34916" name="Line 146"/>
          <p:cNvSpPr>
            <a:spLocks noChangeShapeType="1"/>
          </p:cNvSpPr>
          <p:nvPr/>
        </p:nvSpPr>
        <p:spPr bwMode="auto">
          <a:xfrm>
            <a:off x="4495800" y="2120900"/>
            <a:ext cx="3810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7" name="Line 147"/>
          <p:cNvSpPr>
            <a:spLocks noChangeShapeType="1"/>
          </p:cNvSpPr>
          <p:nvPr/>
        </p:nvSpPr>
        <p:spPr bwMode="auto">
          <a:xfrm>
            <a:off x="4495800" y="2120900"/>
            <a:ext cx="381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18" name="Rectangle 148"/>
          <p:cNvSpPr>
            <a:spLocks noChangeArrowheads="1"/>
          </p:cNvSpPr>
          <p:nvPr/>
        </p:nvSpPr>
        <p:spPr bwMode="auto">
          <a:xfrm>
            <a:off x="4157663" y="2425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919" name="Line 149"/>
          <p:cNvSpPr>
            <a:spLocks noChangeShapeType="1"/>
          </p:cNvSpPr>
          <p:nvPr/>
        </p:nvSpPr>
        <p:spPr bwMode="auto">
          <a:xfrm flipH="1">
            <a:off x="4648200" y="26543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0" name="Line 150"/>
          <p:cNvSpPr>
            <a:spLocks noChangeShapeType="1"/>
          </p:cNvSpPr>
          <p:nvPr/>
        </p:nvSpPr>
        <p:spPr bwMode="auto">
          <a:xfrm>
            <a:off x="4876800" y="25781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1" name="Line 151"/>
          <p:cNvSpPr>
            <a:spLocks noChangeShapeType="1"/>
          </p:cNvSpPr>
          <p:nvPr/>
        </p:nvSpPr>
        <p:spPr bwMode="auto">
          <a:xfrm flipH="1">
            <a:off x="4876800" y="26543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2" name="Freeform 152"/>
          <p:cNvSpPr>
            <a:spLocks/>
          </p:cNvSpPr>
          <p:nvPr/>
        </p:nvSpPr>
        <p:spPr bwMode="auto">
          <a:xfrm>
            <a:off x="5486400" y="2959100"/>
            <a:ext cx="1066800" cy="1066800"/>
          </a:xfrm>
          <a:custGeom>
            <a:avLst/>
            <a:gdLst>
              <a:gd name="T0" fmla="*/ 2147483647 w 672"/>
              <a:gd name="T1" fmla="*/ 2147483647 h 1008"/>
              <a:gd name="T2" fmla="*/ 2147483647 w 672"/>
              <a:gd name="T3" fmla="*/ 2147483647 h 1008"/>
              <a:gd name="T4" fmla="*/ 0 w 672"/>
              <a:gd name="T5" fmla="*/ 2147483647 h 1008"/>
              <a:gd name="T6" fmla="*/ 0 w 672"/>
              <a:gd name="T7" fmla="*/ 0 h 1008"/>
              <a:gd name="T8" fmla="*/ 0 60000 65536"/>
              <a:gd name="T9" fmla="*/ 0 60000 65536"/>
              <a:gd name="T10" fmla="*/ 0 60000 65536"/>
              <a:gd name="T11" fmla="*/ 0 60000 65536"/>
              <a:gd name="T12" fmla="*/ 0 w 672"/>
              <a:gd name="T13" fmla="*/ 0 h 1008"/>
              <a:gd name="T14" fmla="*/ 672 w 672"/>
              <a:gd name="T15" fmla="*/ 1008 h 1008"/>
            </a:gdLst>
            <a:ahLst/>
            <a:cxnLst>
              <a:cxn ang="T8">
                <a:pos x="T0" y="T1"/>
              </a:cxn>
              <a:cxn ang="T9">
                <a:pos x="T2" y="T3"/>
              </a:cxn>
              <a:cxn ang="T10">
                <a:pos x="T4" y="T5"/>
              </a:cxn>
              <a:cxn ang="T11">
                <a:pos x="T6" y="T7"/>
              </a:cxn>
            </a:cxnLst>
            <a:rect l="T12" t="T13" r="T14" b="T15"/>
            <a:pathLst>
              <a:path w="672" h="1008">
                <a:moveTo>
                  <a:pt x="672" y="1008"/>
                </a:moveTo>
                <a:lnTo>
                  <a:pt x="672" y="624"/>
                </a:lnTo>
                <a:lnTo>
                  <a:pt x="0" y="624"/>
                </a:lnTo>
                <a:lnTo>
                  <a:pt x="0"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3" name="Freeform 153"/>
          <p:cNvSpPr>
            <a:spLocks/>
          </p:cNvSpPr>
          <p:nvPr/>
        </p:nvSpPr>
        <p:spPr bwMode="auto">
          <a:xfrm>
            <a:off x="5791200" y="2120900"/>
            <a:ext cx="1600200" cy="838200"/>
          </a:xfrm>
          <a:custGeom>
            <a:avLst/>
            <a:gdLst>
              <a:gd name="T0" fmla="*/ 0 w 1008"/>
              <a:gd name="T1" fmla="*/ 0 h 528"/>
              <a:gd name="T2" fmla="*/ 2147483647 w 1008"/>
              <a:gd name="T3" fmla="*/ 0 h 528"/>
              <a:gd name="T4" fmla="*/ 2147483647 w 1008"/>
              <a:gd name="T5" fmla="*/ 2147483647 h 528"/>
              <a:gd name="T6" fmla="*/ 0 60000 65536"/>
              <a:gd name="T7" fmla="*/ 0 60000 65536"/>
              <a:gd name="T8" fmla="*/ 0 60000 65536"/>
              <a:gd name="T9" fmla="*/ 0 w 1008"/>
              <a:gd name="T10" fmla="*/ 0 h 528"/>
              <a:gd name="T11" fmla="*/ 1008 w 1008"/>
              <a:gd name="T12" fmla="*/ 528 h 528"/>
            </a:gdLst>
            <a:ahLst/>
            <a:cxnLst>
              <a:cxn ang="T6">
                <a:pos x="T0" y="T1"/>
              </a:cxn>
              <a:cxn ang="T7">
                <a:pos x="T2" y="T3"/>
              </a:cxn>
              <a:cxn ang="T8">
                <a:pos x="T4" y="T5"/>
              </a:cxn>
            </a:cxnLst>
            <a:rect l="T9" t="T10" r="T11" b="T12"/>
            <a:pathLst>
              <a:path w="1008" h="528">
                <a:moveTo>
                  <a:pt x="0" y="0"/>
                </a:moveTo>
                <a:lnTo>
                  <a:pt x="1008" y="0"/>
                </a:lnTo>
                <a:lnTo>
                  <a:pt x="1008" y="52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4" name="Line 154"/>
          <p:cNvSpPr>
            <a:spLocks noChangeShapeType="1"/>
          </p:cNvSpPr>
          <p:nvPr/>
        </p:nvSpPr>
        <p:spPr bwMode="auto">
          <a:xfrm>
            <a:off x="6858000" y="2120900"/>
            <a:ext cx="0" cy="8382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5" name="Line 155"/>
          <p:cNvSpPr>
            <a:spLocks noChangeShapeType="1"/>
          </p:cNvSpPr>
          <p:nvPr/>
        </p:nvSpPr>
        <p:spPr bwMode="auto">
          <a:xfrm>
            <a:off x="6324600" y="2120900"/>
            <a:ext cx="0" cy="8382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6" name="Line 156"/>
          <p:cNvSpPr>
            <a:spLocks noChangeShapeType="1"/>
          </p:cNvSpPr>
          <p:nvPr/>
        </p:nvSpPr>
        <p:spPr bwMode="auto">
          <a:xfrm>
            <a:off x="3429000" y="2882900"/>
            <a:ext cx="0" cy="1524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7" name="Line 157"/>
          <p:cNvSpPr>
            <a:spLocks noChangeShapeType="1"/>
          </p:cNvSpPr>
          <p:nvPr/>
        </p:nvSpPr>
        <p:spPr bwMode="auto">
          <a:xfrm>
            <a:off x="3657600" y="3340100"/>
            <a:ext cx="0" cy="6096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8" name="Line 158"/>
          <p:cNvSpPr>
            <a:spLocks noChangeShapeType="1"/>
          </p:cNvSpPr>
          <p:nvPr/>
        </p:nvSpPr>
        <p:spPr bwMode="auto">
          <a:xfrm>
            <a:off x="4038600" y="3644900"/>
            <a:ext cx="0" cy="304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9" name="Line 159"/>
          <p:cNvSpPr>
            <a:spLocks noChangeShapeType="1"/>
          </p:cNvSpPr>
          <p:nvPr/>
        </p:nvSpPr>
        <p:spPr bwMode="auto">
          <a:xfrm>
            <a:off x="4419600" y="3644900"/>
            <a:ext cx="0" cy="304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0" name="Line 160"/>
          <p:cNvSpPr>
            <a:spLocks noChangeShapeType="1"/>
          </p:cNvSpPr>
          <p:nvPr/>
        </p:nvSpPr>
        <p:spPr bwMode="auto">
          <a:xfrm>
            <a:off x="4648200" y="4254500"/>
            <a:ext cx="1752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1" name="Freeform 161"/>
          <p:cNvSpPr>
            <a:spLocks/>
          </p:cNvSpPr>
          <p:nvPr/>
        </p:nvSpPr>
        <p:spPr bwMode="auto">
          <a:xfrm>
            <a:off x="4648200" y="4787900"/>
            <a:ext cx="1752600" cy="152400"/>
          </a:xfrm>
          <a:custGeom>
            <a:avLst/>
            <a:gdLst>
              <a:gd name="T0" fmla="*/ 0 w 1104"/>
              <a:gd name="T1" fmla="*/ 0 h 96"/>
              <a:gd name="T2" fmla="*/ 2147483647 w 1104"/>
              <a:gd name="T3" fmla="*/ 0 h 96"/>
              <a:gd name="T4" fmla="*/ 2147483647 w 1104"/>
              <a:gd name="T5" fmla="*/ 2147483647 h 96"/>
              <a:gd name="T6" fmla="*/ 2147483647 w 1104"/>
              <a:gd name="T7" fmla="*/ 2147483647 h 96"/>
              <a:gd name="T8" fmla="*/ 0 60000 65536"/>
              <a:gd name="T9" fmla="*/ 0 60000 65536"/>
              <a:gd name="T10" fmla="*/ 0 60000 65536"/>
              <a:gd name="T11" fmla="*/ 0 60000 65536"/>
              <a:gd name="T12" fmla="*/ 0 w 1104"/>
              <a:gd name="T13" fmla="*/ 0 h 96"/>
              <a:gd name="T14" fmla="*/ 1104 w 1104"/>
              <a:gd name="T15" fmla="*/ 96 h 96"/>
            </a:gdLst>
            <a:ahLst/>
            <a:cxnLst>
              <a:cxn ang="T8">
                <a:pos x="T0" y="T1"/>
              </a:cxn>
              <a:cxn ang="T9">
                <a:pos x="T2" y="T3"/>
              </a:cxn>
              <a:cxn ang="T10">
                <a:pos x="T4" y="T5"/>
              </a:cxn>
              <a:cxn ang="T11">
                <a:pos x="T6" y="T7"/>
              </a:cxn>
            </a:cxnLst>
            <a:rect l="T12" t="T13" r="T14" b="T15"/>
            <a:pathLst>
              <a:path w="1104" h="96">
                <a:moveTo>
                  <a:pt x="0" y="0"/>
                </a:moveTo>
                <a:lnTo>
                  <a:pt x="576" y="0"/>
                </a:lnTo>
                <a:lnTo>
                  <a:pt x="768" y="96"/>
                </a:lnTo>
                <a:lnTo>
                  <a:pt x="1104" y="96"/>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2" name="Line 162"/>
          <p:cNvSpPr>
            <a:spLocks noChangeShapeType="1"/>
          </p:cNvSpPr>
          <p:nvPr/>
        </p:nvSpPr>
        <p:spPr bwMode="auto">
          <a:xfrm>
            <a:off x="6858000" y="4559300"/>
            <a:ext cx="16002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3" name="Freeform 163"/>
          <p:cNvSpPr>
            <a:spLocks/>
          </p:cNvSpPr>
          <p:nvPr/>
        </p:nvSpPr>
        <p:spPr bwMode="auto">
          <a:xfrm>
            <a:off x="2667000" y="4406900"/>
            <a:ext cx="6248400" cy="2209800"/>
          </a:xfrm>
          <a:custGeom>
            <a:avLst/>
            <a:gdLst>
              <a:gd name="T0" fmla="*/ 2147483647 w 3936"/>
              <a:gd name="T1" fmla="*/ 2147483647 h 1392"/>
              <a:gd name="T2" fmla="*/ 2147483647 w 3936"/>
              <a:gd name="T3" fmla="*/ 2147483647 h 1392"/>
              <a:gd name="T4" fmla="*/ 2147483647 w 3936"/>
              <a:gd name="T5" fmla="*/ 2147483647 h 1392"/>
              <a:gd name="T6" fmla="*/ 2147483647 w 3936"/>
              <a:gd name="T7" fmla="*/ 2147483647 h 1392"/>
              <a:gd name="T8" fmla="*/ 0 w 3936"/>
              <a:gd name="T9" fmla="*/ 2147483647 h 1392"/>
              <a:gd name="T10" fmla="*/ 0 w 3936"/>
              <a:gd name="T11" fmla="*/ 0 h 1392"/>
              <a:gd name="T12" fmla="*/ 2147483647 w 3936"/>
              <a:gd name="T13" fmla="*/ 0 h 1392"/>
              <a:gd name="T14" fmla="*/ 0 60000 65536"/>
              <a:gd name="T15" fmla="*/ 0 60000 65536"/>
              <a:gd name="T16" fmla="*/ 0 60000 65536"/>
              <a:gd name="T17" fmla="*/ 0 60000 65536"/>
              <a:gd name="T18" fmla="*/ 0 60000 65536"/>
              <a:gd name="T19" fmla="*/ 0 60000 65536"/>
              <a:gd name="T20" fmla="*/ 0 60000 65536"/>
              <a:gd name="T21" fmla="*/ 0 w 3936"/>
              <a:gd name="T22" fmla="*/ 0 h 1392"/>
              <a:gd name="T23" fmla="*/ 3936 w 3936"/>
              <a:gd name="T24" fmla="*/ 1392 h 1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36" h="1392">
                <a:moveTo>
                  <a:pt x="3648" y="96"/>
                </a:moveTo>
                <a:lnTo>
                  <a:pt x="3840" y="480"/>
                </a:lnTo>
                <a:lnTo>
                  <a:pt x="3936" y="480"/>
                </a:lnTo>
                <a:lnTo>
                  <a:pt x="3936" y="1392"/>
                </a:lnTo>
                <a:lnTo>
                  <a:pt x="0" y="1392"/>
                </a:lnTo>
                <a:lnTo>
                  <a:pt x="0" y="0"/>
                </a:lnTo>
                <a:lnTo>
                  <a:pt x="33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7" name="Oval 155"/>
          <p:cNvSpPr>
            <a:spLocks noChangeArrowheads="1"/>
          </p:cNvSpPr>
          <p:nvPr/>
        </p:nvSpPr>
        <p:spPr bwMode="auto">
          <a:xfrm>
            <a:off x="4902200" y="6045202"/>
            <a:ext cx="1625600" cy="600604"/>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8" name="Oval 155"/>
          <p:cNvSpPr>
            <a:spLocks noChangeArrowheads="1"/>
          </p:cNvSpPr>
          <p:nvPr/>
        </p:nvSpPr>
        <p:spPr bwMode="auto">
          <a:xfrm>
            <a:off x="6138335" y="3166534"/>
            <a:ext cx="1625600" cy="49900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9" name="Oval 155"/>
          <p:cNvSpPr>
            <a:spLocks noChangeArrowheads="1"/>
          </p:cNvSpPr>
          <p:nvPr/>
        </p:nvSpPr>
        <p:spPr bwMode="auto">
          <a:xfrm>
            <a:off x="6900333" y="3809471"/>
            <a:ext cx="1625600" cy="542396"/>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0" name="Oval 155"/>
          <p:cNvSpPr>
            <a:spLocks noChangeArrowheads="1"/>
          </p:cNvSpPr>
          <p:nvPr/>
        </p:nvSpPr>
        <p:spPr bwMode="auto">
          <a:xfrm>
            <a:off x="7391400" y="3335868"/>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1" name="Oval 155"/>
          <p:cNvSpPr>
            <a:spLocks noChangeArrowheads="1"/>
          </p:cNvSpPr>
          <p:nvPr/>
        </p:nvSpPr>
        <p:spPr bwMode="auto">
          <a:xfrm>
            <a:off x="3208867" y="6112935"/>
            <a:ext cx="1625600" cy="600604"/>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2" name="Oval 155"/>
          <p:cNvSpPr>
            <a:spLocks noChangeArrowheads="1"/>
          </p:cNvSpPr>
          <p:nvPr/>
        </p:nvSpPr>
        <p:spPr bwMode="auto">
          <a:xfrm>
            <a:off x="2260600" y="3268135"/>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3" name="Oval 155"/>
          <p:cNvSpPr>
            <a:spLocks noChangeArrowheads="1"/>
          </p:cNvSpPr>
          <p:nvPr/>
        </p:nvSpPr>
        <p:spPr bwMode="auto">
          <a:xfrm>
            <a:off x="2159000" y="2269068"/>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4" name="Oval 155"/>
          <p:cNvSpPr>
            <a:spLocks noChangeArrowheads="1"/>
          </p:cNvSpPr>
          <p:nvPr/>
        </p:nvSpPr>
        <p:spPr bwMode="auto">
          <a:xfrm>
            <a:off x="2954867" y="1879602"/>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2158032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p:cTn id="7" dur="1000" fill="hold"/>
                                        <p:tgtEl>
                                          <p:spTgt spid="167"/>
                                        </p:tgtEl>
                                        <p:attrNameLst>
                                          <p:attrName>ppt_w</p:attrName>
                                        </p:attrNameLst>
                                      </p:cBhvr>
                                      <p:tavLst>
                                        <p:tav tm="0">
                                          <p:val>
                                            <p:strVal val="#ppt_w*0.70"/>
                                          </p:val>
                                        </p:tav>
                                        <p:tav tm="100000">
                                          <p:val>
                                            <p:strVal val="#ppt_w"/>
                                          </p:val>
                                        </p:tav>
                                      </p:tavLst>
                                    </p:anim>
                                    <p:anim calcmode="lin" valueType="num">
                                      <p:cBhvr>
                                        <p:cTn id="8" dur="1000" fill="hold"/>
                                        <p:tgtEl>
                                          <p:spTgt spid="167"/>
                                        </p:tgtEl>
                                        <p:attrNameLst>
                                          <p:attrName>ppt_h</p:attrName>
                                        </p:attrNameLst>
                                      </p:cBhvr>
                                      <p:tavLst>
                                        <p:tav tm="0">
                                          <p:val>
                                            <p:strVal val="#ppt_h"/>
                                          </p:val>
                                        </p:tav>
                                        <p:tav tm="100000">
                                          <p:val>
                                            <p:strVal val="#ppt_h"/>
                                          </p:val>
                                        </p:tav>
                                      </p:tavLst>
                                    </p:anim>
                                    <p:animEffect transition="in" filter="fade">
                                      <p:cBhvr>
                                        <p:cTn id="9" dur="1000"/>
                                        <p:tgtEl>
                                          <p:spTgt spid="16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1"/>
                                        </p:tgtEl>
                                        <p:attrNameLst>
                                          <p:attrName>style.visibility</p:attrName>
                                        </p:attrNameLst>
                                      </p:cBhvr>
                                      <p:to>
                                        <p:strVal val="visible"/>
                                      </p:to>
                                    </p:set>
                                    <p:anim calcmode="lin" valueType="num">
                                      <p:cBhvr>
                                        <p:cTn id="14" dur="1000" fill="hold"/>
                                        <p:tgtEl>
                                          <p:spTgt spid="171"/>
                                        </p:tgtEl>
                                        <p:attrNameLst>
                                          <p:attrName>ppt_w</p:attrName>
                                        </p:attrNameLst>
                                      </p:cBhvr>
                                      <p:tavLst>
                                        <p:tav tm="0">
                                          <p:val>
                                            <p:strVal val="#ppt_w*0.70"/>
                                          </p:val>
                                        </p:tav>
                                        <p:tav tm="100000">
                                          <p:val>
                                            <p:strVal val="#ppt_w"/>
                                          </p:val>
                                        </p:tav>
                                      </p:tavLst>
                                    </p:anim>
                                    <p:anim calcmode="lin" valueType="num">
                                      <p:cBhvr>
                                        <p:cTn id="15" dur="1000" fill="hold"/>
                                        <p:tgtEl>
                                          <p:spTgt spid="171"/>
                                        </p:tgtEl>
                                        <p:attrNameLst>
                                          <p:attrName>ppt_h</p:attrName>
                                        </p:attrNameLst>
                                      </p:cBhvr>
                                      <p:tavLst>
                                        <p:tav tm="0">
                                          <p:val>
                                            <p:strVal val="#ppt_h"/>
                                          </p:val>
                                        </p:tav>
                                        <p:tav tm="100000">
                                          <p:val>
                                            <p:strVal val="#ppt_h"/>
                                          </p:val>
                                        </p:tav>
                                      </p:tavLst>
                                    </p:anim>
                                    <p:animEffect transition="in" filter="fade">
                                      <p:cBhvr>
                                        <p:cTn id="16" dur="1000"/>
                                        <p:tgtEl>
                                          <p:spTgt spid="17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8"/>
                                        </p:tgtEl>
                                        <p:attrNameLst>
                                          <p:attrName>style.visibility</p:attrName>
                                        </p:attrNameLst>
                                      </p:cBhvr>
                                      <p:to>
                                        <p:strVal val="visible"/>
                                      </p:to>
                                    </p:set>
                                    <p:anim calcmode="lin" valueType="num">
                                      <p:cBhvr>
                                        <p:cTn id="21" dur="1000" fill="hold"/>
                                        <p:tgtEl>
                                          <p:spTgt spid="168"/>
                                        </p:tgtEl>
                                        <p:attrNameLst>
                                          <p:attrName>ppt_w</p:attrName>
                                        </p:attrNameLst>
                                      </p:cBhvr>
                                      <p:tavLst>
                                        <p:tav tm="0">
                                          <p:val>
                                            <p:strVal val="#ppt_w*0.70"/>
                                          </p:val>
                                        </p:tav>
                                        <p:tav tm="100000">
                                          <p:val>
                                            <p:strVal val="#ppt_w"/>
                                          </p:val>
                                        </p:tav>
                                      </p:tavLst>
                                    </p:anim>
                                    <p:anim calcmode="lin" valueType="num">
                                      <p:cBhvr>
                                        <p:cTn id="22" dur="1000" fill="hold"/>
                                        <p:tgtEl>
                                          <p:spTgt spid="168"/>
                                        </p:tgtEl>
                                        <p:attrNameLst>
                                          <p:attrName>ppt_h</p:attrName>
                                        </p:attrNameLst>
                                      </p:cBhvr>
                                      <p:tavLst>
                                        <p:tav tm="0">
                                          <p:val>
                                            <p:strVal val="#ppt_h"/>
                                          </p:val>
                                        </p:tav>
                                        <p:tav tm="100000">
                                          <p:val>
                                            <p:strVal val="#ppt_h"/>
                                          </p:val>
                                        </p:tav>
                                      </p:tavLst>
                                    </p:anim>
                                    <p:animEffect transition="in" filter="fade">
                                      <p:cBhvr>
                                        <p:cTn id="23" dur="1000"/>
                                        <p:tgtEl>
                                          <p:spTgt spid="16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69"/>
                                        </p:tgtEl>
                                        <p:attrNameLst>
                                          <p:attrName>style.visibility</p:attrName>
                                        </p:attrNameLst>
                                      </p:cBhvr>
                                      <p:to>
                                        <p:strVal val="visible"/>
                                      </p:to>
                                    </p:set>
                                    <p:anim calcmode="lin" valueType="num">
                                      <p:cBhvr>
                                        <p:cTn id="28" dur="1000" fill="hold"/>
                                        <p:tgtEl>
                                          <p:spTgt spid="169"/>
                                        </p:tgtEl>
                                        <p:attrNameLst>
                                          <p:attrName>ppt_w</p:attrName>
                                        </p:attrNameLst>
                                      </p:cBhvr>
                                      <p:tavLst>
                                        <p:tav tm="0">
                                          <p:val>
                                            <p:strVal val="#ppt_w*0.70"/>
                                          </p:val>
                                        </p:tav>
                                        <p:tav tm="100000">
                                          <p:val>
                                            <p:strVal val="#ppt_w"/>
                                          </p:val>
                                        </p:tav>
                                      </p:tavLst>
                                    </p:anim>
                                    <p:anim calcmode="lin" valueType="num">
                                      <p:cBhvr>
                                        <p:cTn id="29" dur="1000" fill="hold"/>
                                        <p:tgtEl>
                                          <p:spTgt spid="169"/>
                                        </p:tgtEl>
                                        <p:attrNameLst>
                                          <p:attrName>ppt_h</p:attrName>
                                        </p:attrNameLst>
                                      </p:cBhvr>
                                      <p:tavLst>
                                        <p:tav tm="0">
                                          <p:val>
                                            <p:strVal val="#ppt_h"/>
                                          </p:val>
                                        </p:tav>
                                        <p:tav tm="100000">
                                          <p:val>
                                            <p:strVal val="#ppt_h"/>
                                          </p:val>
                                        </p:tav>
                                      </p:tavLst>
                                    </p:anim>
                                    <p:animEffect transition="in" filter="fade">
                                      <p:cBhvr>
                                        <p:cTn id="30" dur="1000"/>
                                        <p:tgtEl>
                                          <p:spTgt spid="169"/>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anim calcmode="lin" valueType="num">
                                      <p:cBhvr>
                                        <p:cTn id="35" dur="1000" fill="hold"/>
                                        <p:tgtEl>
                                          <p:spTgt spid="170"/>
                                        </p:tgtEl>
                                        <p:attrNameLst>
                                          <p:attrName>ppt_w</p:attrName>
                                        </p:attrNameLst>
                                      </p:cBhvr>
                                      <p:tavLst>
                                        <p:tav tm="0">
                                          <p:val>
                                            <p:strVal val="#ppt_w*0.70"/>
                                          </p:val>
                                        </p:tav>
                                        <p:tav tm="100000">
                                          <p:val>
                                            <p:strVal val="#ppt_w"/>
                                          </p:val>
                                        </p:tav>
                                      </p:tavLst>
                                    </p:anim>
                                    <p:anim calcmode="lin" valueType="num">
                                      <p:cBhvr>
                                        <p:cTn id="36" dur="1000" fill="hold"/>
                                        <p:tgtEl>
                                          <p:spTgt spid="170"/>
                                        </p:tgtEl>
                                        <p:attrNameLst>
                                          <p:attrName>ppt_h</p:attrName>
                                        </p:attrNameLst>
                                      </p:cBhvr>
                                      <p:tavLst>
                                        <p:tav tm="0">
                                          <p:val>
                                            <p:strVal val="#ppt_h"/>
                                          </p:val>
                                        </p:tav>
                                        <p:tav tm="100000">
                                          <p:val>
                                            <p:strVal val="#ppt_h"/>
                                          </p:val>
                                        </p:tav>
                                      </p:tavLst>
                                    </p:anim>
                                    <p:animEffect transition="in" filter="fade">
                                      <p:cBhvr>
                                        <p:cTn id="37" dur="1000"/>
                                        <p:tgtEl>
                                          <p:spTgt spid="170"/>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 calcmode="lin" valueType="num">
                                      <p:cBhvr>
                                        <p:cTn id="42" dur="1000" fill="hold"/>
                                        <p:tgtEl>
                                          <p:spTgt spid="172"/>
                                        </p:tgtEl>
                                        <p:attrNameLst>
                                          <p:attrName>ppt_w</p:attrName>
                                        </p:attrNameLst>
                                      </p:cBhvr>
                                      <p:tavLst>
                                        <p:tav tm="0">
                                          <p:val>
                                            <p:strVal val="#ppt_w*0.70"/>
                                          </p:val>
                                        </p:tav>
                                        <p:tav tm="100000">
                                          <p:val>
                                            <p:strVal val="#ppt_w"/>
                                          </p:val>
                                        </p:tav>
                                      </p:tavLst>
                                    </p:anim>
                                    <p:anim calcmode="lin" valueType="num">
                                      <p:cBhvr>
                                        <p:cTn id="43" dur="1000" fill="hold"/>
                                        <p:tgtEl>
                                          <p:spTgt spid="172"/>
                                        </p:tgtEl>
                                        <p:attrNameLst>
                                          <p:attrName>ppt_h</p:attrName>
                                        </p:attrNameLst>
                                      </p:cBhvr>
                                      <p:tavLst>
                                        <p:tav tm="0">
                                          <p:val>
                                            <p:strVal val="#ppt_h"/>
                                          </p:val>
                                        </p:tav>
                                        <p:tav tm="100000">
                                          <p:val>
                                            <p:strVal val="#ppt_h"/>
                                          </p:val>
                                        </p:tav>
                                      </p:tavLst>
                                    </p:anim>
                                    <p:animEffect transition="in" filter="fade">
                                      <p:cBhvr>
                                        <p:cTn id="44" dur="1000"/>
                                        <p:tgtEl>
                                          <p:spTgt spid="172"/>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73"/>
                                        </p:tgtEl>
                                        <p:attrNameLst>
                                          <p:attrName>style.visibility</p:attrName>
                                        </p:attrNameLst>
                                      </p:cBhvr>
                                      <p:to>
                                        <p:strVal val="visible"/>
                                      </p:to>
                                    </p:set>
                                    <p:anim calcmode="lin" valueType="num">
                                      <p:cBhvr>
                                        <p:cTn id="49" dur="1000" fill="hold"/>
                                        <p:tgtEl>
                                          <p:spTgt spid="173"/>
                                        </p:tgtEl>
                                        <p:attrNameLst>
                                          <p:attrName>ppt_w</p:attrName>
                                        </p:attrNameLst>
                                      </p:cBhvr>
                                      <p:tavLst>
                                        <p:tav tm="0">
                                          <p:val>
                                            <p:strVal val="#ppt_w*0.70"/>
                                          </p:val>
                                        </p:tav>
                                        <p:tav tm="100000">
                                          <p:val>
                                            <p:strVal val="#ppt_w"/>
                                          </p:val>
                                        </p:tav>
                                      </p:tavLst>
                                    </p:anim>
                                    <p:anim calcmode="lin" valueType="num">
                                      <p:cBhvr>
                                        <p:cTn id="50" dur="1000" fill="hold"/>
                                        <p:tgtEl>
                                          <p:spTgt spid="173"/>
                                        </p:tgtEl>
                                        <p:attrNameLst>
                                          <p:attrName>ppt_h</p:attrName>
                                        </p:attrNameLst>
                                      </p:cBhvr>
                                      <p:tavLst>
                                        <p:tav tm="0">
                                          <p:val>
                                            <p:strVal val="#ppt_h"/>
                                          </p:val>
                                        </p:tav>
                                        <p:tav tm="100000">
                                          <p:val>
                                            <p:strVal val="#ppt_h"/>
                                          </p:val>
                                        </p:tav>
                                      </p:tavLst>
                                    </p:anim>
                                    <p:animEffect transition="in" filter="fade">
                                      <p:cBhvr>
                                        <p:cTn id="51" dur="1000"/>
                                        <p:tgtEl>
                                          <p:spTgt spid="173"/>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74"/>
                                        </p:tgtEl>
                                        <p:attrNameLst>
                                          <p:attrName>style.visibility</p:attrName>
                                        </p:attrNameLst>
                                      </p:cBhvr>
                                      <p:to>
                                        <p:strVal val="visible"/>
                                      </p:to>
                                    </p:set>
                                    <p:anim calcmode="lin" valueType="num">
                                      <p:cBhvr>
                                        <p:cTn id="56" dur="1000" fill="hold"/>
                                        <p:tgtEl>
                                          <p:spTgt spid="174"/>
                                        </p:tgtEl>
                                        <p:attrNameLst>
                                          <p:attrName>ppt_w</p:attrName>
                                        </p:attrNameLst>
                                      </p:cBhvr>
                                      <p:tavLst>
                                        <p:tav tm="0">
                                          <p:val>
                                            <p:strVal val="#ppt_w*0.70"/>
                                          </p:val>
                                        </p:tav>
                                        <p:tav tm="100000">
                                          <p:val>
                                            <p:strVal val="#ppt_w"/>
                                          </p:val>
                                        </p:tav>
                                      </p:tavLst>
                                    </p:anim>
                                    <p:anim calcmode="lin" valueType="num">
                                      <p:cBhvr>
                                        <p:cTn id="57" dur="1000" fill="hold"/>
                                        <p:tgtEl>
                                          <p:spTgt spid="174"/>
                                        </p:tgtEl>
                                        <p:attrNameLst>
                                          <p:attrName>ppt_h</p:attrName>
                                        </p:attrNameLst>
                                      </p:cBhvr>
                                      <p:tavLst>
                                        <p:tav tm="0">
                                          <p:val>
                                            <p:strVal val="#ppt_h"/>
                                          </p:val>
                                        </p:tav>
                                        <p:tav tm="100000">
                                          <p:val>
                                            <p:strVal val="#ppt_h"/>
                                          </p:val>
                                        </p:tav>
                                      </p:tavLst>
                                    </p:anim>
                                    <p:animEffect transition="in" filter="fade">
                                      <p:cBhvr>
                                        <p:cTn id="58"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animBg="1"/>
      <p:bldP spid="169" grpId="0" animBg="1"/>
      <p:bldP spid="170" grpId="0" animBg="1"/>
      <p:bldP spid="171" grpId="0" animBg="1"/>
      <p:bldP spid="172" grpId="0" animBg="1"/>
      <p:bldP spid="173" grpId="0" animBg="1"/>
      <p:bldP spid="1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228600"/>
            <a:ext cx="9144000" cy="474663"/>
          </a:xfrm>
        </p:spPr>
        <p:txBody>
          <a:bodyPr/>
          <a:lstStyle/>
          <a:p>
            <a:r>
              <a:rPr lang="en-US" sz="4000">
                <a:latin typeface="Calibri" charset="0"/>
                <a:ea typeface="ＭＳ Ｐゴシック" charset="0"/>
                <a:cs typeface="ＭＳ Ｐゴシック" charset="0"/>
              </a:rPr>
              <a:t>Instruction Fetch Unit at End of </a:t>
            </a:r>
            <a:r>
              <a:rPr lang="en-US" sz="4000">
                <a:latin typeface="Courier" charset="0"/>
                <a:ea typeface="ＭＳ Ｐゴシック" charset="0"/>
                <a:cs typeface="ＭＳ Ｐゴシック" charset="0"/>
              </a:rPr>
              <a:t>Add</a:t>
            </a:r>
            <a:endParaRPr lang="en-US" sz="4000">
              <a:latin typeface="Calibri" charset="0"/>
              <a:ea typeface="ＭＳ Ｐゴシック" charset="0"/>
              <a:cs typeface="ＭＳ Ｐゴシック" charset="0"/>
            </a:endParaRPr>
          </a:p>
        </p:txBody>
      </p:sp>
      <p:sp>
        <p:nvSpPr>
          <p:cNvPr id="69635" name="Rectangle 3"/>
          <p:cNvSpPr>
            <a:spLocks noGrp="1" noChangeArrowheads="1"/>
          </p:cNvSpPr>
          <p:nvPr>
            <p:ph type="body" idx="1"/>
          </p:nvPr>
        </p:nvSpPr>
        <p:spPr>
          <a:xfrm>
            <a:off x="152400" y="1023938"/>
            <a:ext cx="8686800" cy="1185862"/>
          </a:xfrm>
        </p:spPr>
        <p:txBody>
          <a:bodyPr/>
          <a:lstStyle/>
          <a:p>
            <a:r>
              <a:rPr lang="en-US">
                <a:latin typeface="Calibri" charset="0"/>
                <a:ea typeface="ＭＳ Ｐゴシック" charset="0"/>
                <a:cs typeface="ＭＳ Ｐゴシック" charset="0"/>
              </a:rPr>
              <a:t>PC  =  PC + 4</a:t>
            </a:r>
          </a:p>
          <a:p>
            <a:pPr lvl="1">
              <a:lnSpc>
                <a:spcPct val="75000"/>
              </a:lnSpc>
              <a:spcBef>
                <a:spcPct val="30000"/>
              </a:spcBef>
            </a:pPr>
            <a:r>
              <a:rPr lang="en-US">
                <a:latin typeface="Calibri" charset="0"/>
                <a:ea typeface="ＭＳ Ｐゴシック" charset="0"/>
              </a:rPr>
              <a:t>Same for all </a:t>
            </a:r>
            <a:br>
              <a:rPr lang="en-US">
                <a:latin typeface="Calibri" charset="0"/>
                <a:ea typeface="ＭＳ Ｐゴシック" charset="0"/>
              </a:rPr>
            </a:br>
            <a:r>
              <a:rPr lang="en-US">
                <a:latin typeface="Calibri" charset="0"/>
                <a:ea typeface="ＭＳ Ｐゴシック" charset="0"/>
              </a:rPr>
              <a:t>instructions except: </a:t>
            </a:r>
            <a:br>
              <a:rPr lang="en-US">
                <a:latin typeface="Calibri" charset="0"/>
                <a:ea typeface="ＭＳ Ｐゴシック" charset="0"/>
              </a:rPr>
            </a:br>
            <a:r>
              <a:rPr lang="en-US">
                <a:latin typeface="Calibri" charset="0"/>
                <a:ea typeface="ＭＳ Ｐゴシック" charset="0"/>
              </a:rPr>
              <a:t>Branch and Jump</a:t>
            </a:r>
          </a:p>
        </p:txBody>
      </p:sp>
      <p:sp>
        <p:nvSpPr>
          <p:cNvPr id="36868" name="Rectangle 4"/>
          <p:cNvSpPr>
            <a:spLocks noChangeArrowheads="1"/>
          </p:cNvSpPr>
          <p:nvPr/>
        </p:nvSpPr>
        <p:spPr bwMode="auto">
          <a:xfrm rot="10800000" flipV="1">
            <a:off x="3041650" y="60055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6869" name="Rectangle 5"/>
          <p:cNvSpPr>
            <a:spLocks noChangeArrowheads="1"/>
          </p:cNvSpPr>
          <p:nvPr/>
        </p:nvSpPr>
        <p:spPr bwMode="auto">
          <a:xfrm>
            <a:off x="4953000" y="5092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9638" name="Group 6"/>
          <p:cNvGrpSpPr>
            <a:grpSpLocks/>
          </p:cNvGrpSpPr>
          <p:nvPr/>
        </p:nvGrpSpPr>
        <p:grpSpPr bwMode="auto">
          <a:xfrm>
            <a:off x="5011738" y="3694113"/>
            <a:ext cx="382587" cy="1271587"/>
            <a:chOff x="1315" y="2335"/>
            <a:chExt cx="241" cy="801"/>
          </a:xfrm>
        </p:grpSpPr>
        <p:sp>
          <p:nvSpPr>
            <p:cNvPr id="36903" name="Rectangle 7"/>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4" name="Rectangle 8"/>
            <p:cNvSpPr>
              <a:spLocks noChangeArrowheads="1"/>
            </p:cNvSpPr>
            <p:nvPr/>
          </p:nvSpPr>
          <p:spPr bwMode="auto">
            <a:xfrm rot="5400000">
              <a:off x="1324" y="2680"/>
              <a:ext cx="252"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PC</a:t>
              </a:r>
            </a:p>
          </p:txBody>
        </p:sp>
        <p:sp>
          <p:nvSpPr>
            <p:cNvPr id="36905" name="Rectangle 9"/>
            <p:cNvSpPr>
              <a:spLocks noChangeArrowheads="1"/>
            </p:cNvSpPr>
            <p:nvPr/>
          </p:nvSpPr>
          <p:spPr bwMode="auto">
            <a:xfrm rot="16200000">
              <a:off x="1298" y="2352"/>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00</a:t>
              </a:r>
            </a:p>
          </p:txBody>
        </p:sp>
        <p:sp>
          <p:nvSpPr>
            <p:cNvPr id="36906" name="Rectangle 10"/>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871" name="Rectangle 11"/>
          <p:cNvSpPr>
            <a:spLocks noChangeArrowheads="1"/>
          </p:cNvSpPr>
          <p:nvPr/>
        </p:nvSpPr>
        <p:spPr bwMode="auto">
          <a:xfrm>
            <a:off x="3402013" y="3111500"/>
            <a:ext cx="312737"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36872" name="Rectangle 12"/>
          <p:cNvSpPr>
            <a:spLocks noChangeArrowheads="1"/>
          </p:cNvSpPr>
          <p:nvPr/>
        </p:nvSpPr>
        <p:spPr bwMode="auto">
          <a:xfrm>
            <a:off x="4038600" y="2959100"/>
            <a:ext cx="14414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nPC_sel=+4</a:t>
            </a:r>
          </a:p>
        </p:txBody>
      </p:sp>
      <p:sp>
        <p:nvSpPr>
          <p:cNvPr id="36873" name="Line 13"/>
          <p:cNvSpPr>
            <a:spLocks noChangeShapeType="1"/>
          </p:cNvSpPr>
          <p:nvPr/>
        </p:nvSpPr>
        <p:spPr bwMode="auto">
          <a:xfrm flipH="1">
            <a:off x="4784725" y="3368675"/>
            <a:ext cx="0" cy="371475"/>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74" name="Rectangle 14"/>
          <p:cNvSpPr>
            <a:spLocks noChangeArrowheads="1"/>
          </p:cNvSpPr>
          <p:nvPr/>
        </p:nvSpPr>
        <p:spPr bwMode="auto">
          <a:xfrm>
            <a:off x="3449638" y="47879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5" name="Rectangle 15"/>
          <p:cNvSpPr>
            <a:spLocks noChangeArrowheads="1"/>
          </p:cNvSpPr>
          <p:nvPr/>
        </p:nvSpPr>
        <p:spPr bwMode="auto">
          <a:xfrm rot="5400000">
            <a:off x="3202781" y="5122070"/>
            <a:ext cx="777875"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PC Ext</a:t>
            </a:r>
          </a:p>
        </p:txBody>
      </p:sp>
      <p:sp>
        <p:nvSpPr>
          <p:cNvPr id="36876" name="Rectangle 16"/>
          <p:cNvSpPr>
            <a:spLocks noChangeArrowheads="1"/>
          </p:cNvSpPr>
          <p:nvPr/>
        </p:nvSpPr>
        <p:spPr bwMode="auto">
          <a:xfrm rot="5400000">
            <a:off x="3759994" y="3517107"/>
            <a:ext cx="76835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36877" name="Freeform 17"/>
          <p:cNvSpPr>
            <a:spLocks/>
          </p:cNvSpPr>
          <p:nvPr/>
        </p:nvSpPr>
        <p:spPr bwMode="auto">
          <a:xfrm>
            <a:off x="3962400" y="31877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8" name="Rectangle 18"/>
          <p:cNvSpPr>
            <a:spLocks noChangeArrowheads="1"/>
          </p:cNvSpPr>
          <p:nvPr/>
        </p:nvSpPr>
        <p:spPr bwMode="auto">
          <a:xfrm rot="5400000">
            <a:off x="3759994" y="4736307"/>
            <a:ext cx="76835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36879" name="Freeform 19"/>
          <p:cNvSpPr>
            <a:spLocks/>
          </p:cNvSpPr>
          <p:nvPr/>
        </p:nvSpPr>
        <p:spPr bwMode="auto">
          <a:xfrm>
            <a:off x="3962400" y="44069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0" name="Rectangle 20"/>
          <p:cNvSpPr>
            <a:spLocks noChangeArrowheads="1"/>
          </p:cNvSpPr>
          <p:nvPr/>
        </p:nvSpPr>
        <p:spPr bwMode="auto">
          <a:xfrm rot="5400000">
            <a:off x="4496594" y="4209256"/>
            <a:ext cx="606425"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Mux</a:t>
            </a:r>
            <a:endParaRPr lang="en-US" dirty="0">
              <a:latin typeface="+mn-lt"/>
              <a:ea typeface="ＭＳ Ｐゴシック" charset="-128"/>
              <a:cs typeface="ＭＳ Ｐゴシック" charset="-128"/>
            </a:endParaRPr>
          </a:p>
        </p:txBody>
      </p:sp>
      <p:sp>
        <p:nvSpPr>
          <p:cNvPr id="36881" name="Freeform 21"/>
          <p:cNvSpPr>
            <a:spLocks/>
          </p:cNvSpPr>
          <p:nvPr/>
        </p:nvSpPr>
        <p:spPr bwMode="auto">
          <a:xfrm>
            <a:off x="4648200" y="36449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2" name="Freeform 22"/>
          <p:cNvSpPr>
            <a:spLocks/>
          </p:cNvSpPr>
          <p:nvPr/>
        </p:nvSpPr>
        <p:spPr bwMode="auto">
          <a:xfrm>
            <a:off x="5334000" y="2590800"/>
            <a:ext cx="152400" cy="1816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3" name="Freeform 23"/>
          <p:cNvSpPr>
            <a:spLocks/>
          </p:cNvSpPr>
          <p:nvPr/>
        </p:nvSpPr>
        <p:spPr bwMode="auto">
          <a:xfrm>
            <a:off x="3276600" y="28829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4" name="Line 24"/>
          <p:cNvSpPr>
            <a:spLocks noChangeShapeType="1"/>
          </p:cNvSpPr>
          <p:nvPr/>
        </p:nvSpPr>
        <p:spPr bwMode="auto">
          <a:xfrm>
            <a:off x="3657600" y="33401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5" name="Line 25"/>
          <p:cNvSpPr>
            <a:spLocks noChangeShapeType="1"/>
          </p:cNvSpPr>
          <p:nvPr/>
        </p:nvSpPr>
        <p:spPr bwMode="auto">
          <a:xfrm>
            <a:off x="4343400" y="3797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6" name="Freeform 26"/>
          <p:cNvSpPr>
            <a:spLocks/>
          </p:cNvSpPr>
          <p:nvPr/>
        </p:nvSpPr>
        <p:spPr bwMode="auto">
          <a:xfrm>
            <a:off x="3581400" y="37973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7" name="Line 27"/>
          <p:cNvSpPr>
            <a:spLocks noChangeShapeType="1"/>
          </p:cNvSpPr>
          <p:nvPr/>
        </p:nvSpPr>
        <p:spPr bwMode="auto">
          <a:xfrm>
            <a:off x="3733800" y="53213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8" name="Freeform 28"/>
          <p:cNvSpPr>
            <a:spLocks/>
          </p:cNvSpPr>
          <p:nvPr/>
        </p:nvSpPr>
        <p:spPr bwMode="auto">
          <a:xfrm>
            <a:off x="3200400" y="5321300"/>
            <a:ext cx="228600" cy="68580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9" name="Line 29"/>
          <p:cNvSpPr>
            <a:spLocks noChangeShapeType="1"/>
          </p:cNvSpPr>
          <p:nvPr/>
        </p:nvSpPr>
        <p:spPr bwMode="auto">
          <a:xfrm>
            <a:off x="4343400" y="49403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90" name="Line 30"/>
          <p:cNvSpPr>
            <a:spLocks noChangeShapeType="1"/>
          </p:cNvSpPr>
          <p:nvPr/>
        </p:nvSpPr>
        <p:spPr bwMode="auto">
          <a:xfrm>
            <a:off x="4876800" y="44069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1" name="Text Box 31"/>
          <p:cNvSpPr txBox="1">
            <a:spLocks noChangeArrowheads="1"/>
          </p:cNvSpPr>
          <p:nvPr/>
        </p:nvSpPr>
        <p:spPr bwMode="auto">
          <a:xfrm>
            <a:off x="5486400" y="2971800"/>
            <a:ext cx="1492250" cy="400050"/>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Inst Address</a:t>
            </a:r>
            <a:endParaRPr lang="en-US" sz="2000">
              <a:latin typeface="Calibri" charset="0"/>
            </a:endParaRPr>
          </a:p>
        </p:txBody>
      </p:sp>
      <p:sp>
        <p:nvSpPr>
          <p:cNvPr id="36892" name="Freeform 32"/>
          <p:cNvSpPr>
            <a:spLocks/>
          </p:cNvSpPr>
          <p:nvPr/>
        </p:nvSpPr>
        <p:spPr bwMode="auto">
          <a:xfrm>
            <a:off x="5334000" y="2667000"/>
            <a:ext cx="152400" cy="1752600"/>
          </a:xfrm>
          <a:custGeom>
            <a:avLst/>
            <a:gdLst>
              <a:gd name="T0" fmla="*/ 0 w 96"/>
              <a:gd name="T1" fmla="*/ 2147483647 h 1104"/>
              <a:gd name="T2" fmla="*/ 2147483647 w 96"/>
              <a:gd name="T3" fmla="*/ 2147483647 h 1104"/>
              <a:gd name="T4" fmla="*/ 2147483647 w 96"/>
              <a:gd name="T5" fmla="*/ 0 h 1104"/>
              <a:gd name="T6" fmla="*/ 0 60000 65536"/>
              <a:gd name="T7" fmla="*/ 0 60000 65536"/>
              <a:gd name="T8" fmla="*/ 0 60000 65536"/>
              <a:gd name="T9" fmla="*/ 0 w 96"/>
              <a:gd name="T10" fmla="*/ 0 h 1104"/>
              <a:gd name="T11" fmla="*/ 96 w 96"/>
              <a:gd name="T12" fmla="*/ 1104 h 1104"/>
            </a:gdLst>
            <a:ahLst/>
            <a:cxnLst>
              <a:cxn ang="T6">
                <a:pos x="T0" y="T1"/>
              </a:cxn>
              <a:cxn ang="T7">
                <a:pos x="T2" y="T3"/>
              </a:cxn>
              <a:cxn ang="T8">
                <a:pos x="T4" y="T5"/>
              </a:cxn>
            </a:cxnLst>
            <a:rect l="T9" t="T10" r="T11" b="T12"/>
            <a:pathLst>
              <a:path w="96" h="1104">
                <a:moveTo>
                  <a:pt x="0" y="1104"/>
                </a:moveTo>
                <a:lnTo>
                  <a:pt x="96" y="1104"/>
                </a:lnTo>
                <a:lnTo>
                  <a:pt x="9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3" name="Freeform 33"/>
          <p:cNvSpPr>
            <a:spLocks/>
          </p:cNvSpPr>
          <p:nvPr/>
        </p:nvSpPr>
        <p:spPr bwMode="auto">
          <a:xfrm>
            <a:off x="3276600" y="2895600"/>
            <a:ext cx="2209800" cy="1219200"/>
          </a:xfrm>
          <a:custGeom>
            <a:avLst/>
            <a:gdLst>
              <a:gd name="T0" fmla="*/ 2147483647 w 1392"/>
              <a:gd name="T1" fmla="*/ 0 h 768"/>
              <a:gd name="T2" fmla="*/ 0 w 1392"/>
              <a:gd name="T3" fmla="*/ 0 h 768"/>
              <a:gd name="T4" fmla="*/ 0 w 1392"/>
              <a:gd name="T5" fmla="*/ 2147483647 h 768"/>
              <a:gd name="T6" fmla="*/ 2147483647 w 1392"/>
              <a:gd name="T7" fmla="*/ 2147483647 h 768"/>
              <a:gd name="T8" fmla="*/ 0 60000 65536"/>
              <a:gd name="T9" fmla="*/ 0 60000 65536"/>
              <a:gd name="T10" fmla="*/ 0 60000 65536"/>
              <a:gd name="T11" fmla="*/ 0 60000 65536"/>
              <a:gd name="T12" fmla="*/ 0 w 1392"/>
              <a:gd name="T13" fmla="*/ 0 h 768"/>
              <a:gd name="T14" fmla="*/ 1392 w 1392"/>
              <a:gd name="T15" fmla="*/ 768 h 768"/>
            </a:gdLst>
            <a:ahLst/>
            <a:cxnLst>
              <a:cxn ang="T8">
                <a:pos x="T0" y="T1"/>
              </a:cxn>
              <a:cxn ang="T9">
                <a:pos x="T2" y="T3"/>
              </a:cxn>
              <a:cxn ang="T10">
                <a:pos x="T4" y="T5"/>
              </a:cxn>
              <a:cxn ang="T11">
                <a:pos x="T6" y="T7"/>
              </a:cxn>
            </a:cxnLst>
            <a:rect l="T12" t="T13" r="T14" b="T15"/>
            <a:pathLst>
              <a:path w="1392" h="768">
                <a:moveTo>
                  <a:pt x="1392" y="0"/>
                </a:moveTo>
                <a:lnTo>
                  <a:pt x="0" y="0"/>
                </a:lnTo>
                <a:lnTo>
                  <a:pt x="0" y="768"/>
                </a:lnTo>
                <a:lnTo>
                  <a:pt x="432"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4" name="Rectangle 34"/>
          <p:cNvSpPr>
            <a:spLocks noChangeArrowheads="1"/>
          </p:cNvSpPr>
          <p:nvPr/>
        </p:nvSpPr>
        <p:spPr bwMode="auto">
          <a:xfrm>
            <a:off x="4900613" y="1641475"/>
            <a:ext cx="1101725" cy="9779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5" name="Rectangle 35"/>
          <p:cNvSpPr>
            <a:spLocks noChangeArrowheads="1"/>
          </p:cNvSpPr>
          <p:nvPr/>
        </p:nvSpPr>
        <p:spPr bwMode="auto">
          <a:xfrm>
            <a:off x="4878388" y="1792288"/>
            <a:ext cx="1111250" cy="698500"/>
          </a:xfrm>
          <a:prstGeom prst="rect">
            <a:avLst/>
          </a:prstGeom>
          <a:noFill/>
          <a:ln w="12700">
            <a:noFill/>
            <a:miter lim="800000"/>
            <a:headEnd/>
            <a:tailEnd/>
          </a:ln>
        </p:spPr>
        <p:txBody>
          <a:bodyPr wrap="none" lIns="90488" tIns="44450" rIns="90488" bIns="44450">
            <a:spAutoFit/>
          </a:bodyPr>
          <a:lstStyle/>
          <a:p>
            <a:pPr algn="ctr">
              <a:defRPr/>
            </a:pPr>
            <a:r>
              <a:rPr lang="en-US" sz="2000" dirty="0">
                <a:latin typeface="+mn-lt"/>
                <a:ea typeface="ＭＳ Ｐゴシック" charset="-128"/>
                <a:cs typeface="ＭＳ Ｐゴシック" charset="-128"/>
              </a:rPr>
              <a:t>Inst</a:t>
            </a:r>
          </a:p>
          <a:p>
            <a:pPr algn="ctr">
              <a:defRPr/>
            </a:pPr>
            <a:r>
              <a:rPr lang="en-US" sz="2000" dirty="0">
                <a:latin typeface="+mn-lt"/>
                <a:ea typeface="ＭＳ Ｐゴシック" charset="-128"/>
                <a:cs typeface="ＭＳ Ｐゴシック" charset="-128"/>
              </a:rPr>
              <a:t>Memory</a:t>
            </a:r>
          </a:p>
        </p:txBody>
      </p:sp>
      <p:sp>
        <p:nvSpPr>
          <p:cNvPr id="36896" name="Line 36"/>
          <p:cNvSpPr>
            <a:spLocks noChangeShapeType="1"/>
          </p:cNvSpPr>
          <p:nvPr/>
        </p:nvSpPr>
        <p:spPr bwMode="auto">
          <a:xfrm>
            <a:off x="6015038" y="215741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97" name="Line 37"/>
          <p:cNvSpPr>
            <a:spLocks noChangeShapeType="1"/>
          </p:cNvSpPr>
          <p:nvPr/>
        </p:nvSpPr>
        <p:spPr bwMode="auto">
          <a:xfrm>
            <a:off x="6019800" y="2162175"/>
            <a:ext cx="1066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8" name="Line 38"/>
          <p:cNvSpPr>
            <a:spLocks noChangeShapeType="1"/>
          </p:cNvSpPr>
          <p:nvPr/>
        </p:nvSpPr>
        <p:spPr bwMode="auto">
          <a:xfrm>
            <a:off x="4343400" y="3810000"/>
            <a:ext cx="304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9" name="Line 39"/>
          <p:cNvSpPr>
            <a:spLocks noChangeShapeType="1"/>
          </p:cNvSpPr>
          <p:nvPr/>
        </p:nvSpPr>
        <p:spPr bwMode="auto">
          <a:xfrm>
            <a:off x="4876800" y="4419600"/>
            <a:ext cx="228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2887170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5029200" y="3654425"/>
            <a:ext cx="457200" cy="1136650"/>
            <a:chOff x="3168" y="2302"/>
            <a:chExt cx="288" cy="716"/>
          </a:xfrm>
        </p:grpSpPr>
        <p:sp>
          <p:nvSpPr>
            <p:cNvPr id="34983" name="Line 3"/>
            <p:cNvSpPr>
              <a:spLocks noChangeShapeType="1"/>
            </p:cNvSpPr>
            <p:nvPr/>
          </p:nvSpPr>
          <p:spPr bwMode="auto">
            <a:xfrm>
              <a:off x="3168" y="2302"/>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4" name="Line 4"/>
            <p:cNvSpPr>
              <a:spLocks noChangeShapeType="1"/>
            </p:cNvSpPr>
            <p:nvPr/>
          </p:nvSpPr>
          <p:spPr bwMode="auto">
            <a:xfrm>
              <a:off x="3176" y="2302"/>
              <a:ext cx="27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5" name="Line 5"/>
            <p:cNvSpPr>
              <a:spLocks noChangeShapeType="1"/>
            </p:cNvSpPr>
            <p:nvPr/>
          </p:nvSpPr>
          <p:spPr bwMode="auto">
            <a:xfrm>
              <a:off x="3176" y="2481"/>
              <a:ext cx="128" cy="74"/>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6" name="Line 6"/>
            <p:cNvSpPr>
              <a:spLocks noChangeShapeType="1"/>
            </p:cNvSpPr>
            <p:nvPr/>
          </p:nvSpPr>
          <p:spPr bwMode="auto">
            <a:xfrm>
              <a:off x="3312" y="2571"/>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7" name="Line 7"/>
            <p:cNvSpPr>
              <a:spLocks noChangeShapeType="1"/>
            </p:cNvSpPr>
            <p:nvPr/>
          </p:nvSpPr>
          <p:spPr bwMode="auto">
            <a:xfrm>
              <a:off x="3456" y="2481"/>
              <a:ext cx="0" cy="34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8" name="Line 8"/>
            <p:cNvSpPr>
              <a:spLocks noChangeShapeType="1"/>
            </p:cNvSpPr>
            <p:nvPr/>
          </p:nvSpPr>
          <p:spPr bwMode="auto">
            <a:xfrm flipV="1">
              <a:off x="3176" y="2734"/>
              <a:ext cx="128" cy="10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9" name="Line 9"/>
            <p:cNvSpPr>
              <a:spLocks noChangeShapeType="1"/>
            </p:cNvSpPr>
            <p:nvPr/>
          </p:nvSpPr>
          <p:spPr bwMode="auto">
            <a:xfrm>
              <a:off x="3168" y="2839"/>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90" name="Line 10"/>
            <p:cNvSpPr>
              <a:spLocks noChangeShapeType="1"/>
            </p:cNvSpPr>
            <p:nvPr/>
          </p:nvSpPr>
          <p:spPr bwMode="auto">
            <a:xfrm flipV="1">
              <a:off x="3176" y="2823"/>
              <a:ext cx="272" cy="19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19" name="Line 11"/>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20" name="Line 12"/>
          <p:cNvSpPr>
            <a:spLocks noChangeShapeType="1"/>
          </p:cNvSpPr>
          <p:nvPr/>
        </p:nvSpPr>
        <p:spPr bwMode="auto">
          <a:xfrm flipH="1">
            <a:off x="5861050" y="414655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1" name="Rectangle 13"/>
          <p:cNvSpPr>
            <a:spLocks noChangeArrowheads="1"/>
          </p:cNvSpPr>
          <p:nvPr/>
        </p:nvSpPr>
        <p:spPr bwMode="auto">
          <a:xfrm>
            <a:off x="5541963" y="42021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22" name="Line 14"/>
          <p:cNvSpPr>
            <a:spLocks noChangeShapeType="1"/>
          </p:cNvSpPr>
          <p:nvPr/>
        </p:nvSpPr>
        <p:spPr bwMode="auto">
          <a:xfrm>
            <a:off x="5257800" y="3289300"/>
            <a:ext cx="0" cy="482600"/>
          </a:xfrm>
          <a:prstGeom prst="line">
            <a:avLst/>
          </a:prstGeom>
          <a:noFill/>
          <a:ln w="254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23" name="Rectangle 15"/>
          <p:cNvSpPr>
            <a:spLocks noChangeArrowheads="1"/>
          </p:cNvSpPr>
          <p:nvPr/>
        </p:nvSpPr>
        <p:spPr bwMode="auto">
          <a:xfrm>
            <a:off x="3962400" y="2971800"/>
            <a:ext cx="1573213" cy="363538"/>
          </a:xfrm>
          <a:prstGeom prst="rect">
            <a:avLst/>
          </a:prstGeom>
          <a:noFill/>
          <a:ln w="12700">
            <a:noFill/>
            <a:miter lim="800000"/>
            <a:headEnd/>
            <a:tailEnd/>
          </a:ln>
        </p:spPr>
        <p:txBody>
          <a:bodyPr lIns="90488" tIns="44450" rIns="90488" bIns="44450">
            <a:spAutoFit/>
          </a:bodyPr>
          <a:lstStyle/>
          <a:p>
            <a:pPr>
              <a:defRPr/>
            </a:pPr>
            <a:r>
              <a:rPr lang="en-US" b="1">
                <a:solidFill>
                  <a:schemeClr val="accent2"/>
                </a:solidFill>
                <a:latin typeface="+mn-lt"/>
                <a:ea typeface="ＭＳ Ｐゴシック" charset="-128"/>
                <a:cs typeface="ＭＳ Ｐゴシック" charset="-128"/>
              </a:rPr>
              <a:t>ALUctr =</a:t>
            </a:r>
          </a:p>
        </p:txBody>
      </p:sp>
      <p:sp>
        <p:nvSpPr>
          <p:cNvPr id="34824" name="Rectangle 16"/>
          <p:cNvSpPr>
            <a:spLocks noChangeArrowheads="1"/>
          </p:cNvSpPr>
          <p:nvPr/>
        </p:nvSpPr>
        <p:spPr bwMode="auto">
          <a:xfrm>
            <a:off x="1055688" y="4352925"/>
            <a:ext cx="4651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4825" name="Rectangle 17"/>
          <p:cNvSpPr>
            <a:spLocks noChangeArrowheads="1"/>
          </p:cNvSpPr>
          <p:nvPr/>
        </p:nvSpPr>
        <p:spPr bwMode="auto">
          <a:xfrm>
            <a:off x="665163" y="377507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4826" name="Rectangle 18"/>
          <p:cNvSpPr>
            <a:spLocks noChangeArrowheads="1"/>
          </p:cNvSpPr>
          <p:nvPr/>
        </p:nvSpPr>
        <p:spPr bwMode="auto">
          <a:xfrm>
            <a:off x="1755775" y="3654425"/>
            <a:ext cx="1431925" cy="11303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7" name="Line 19"/>
          <p:cNvSpPr>
            <a:spLocks noChangeShapeType="1"/>
          </p:cNvSpPr>
          <p:nvPr/>
        </p:nvSpPr>
        <p:spPr bwMode="auto">
          <a:xfrm>
            <a:off x="1746250" y="4576763"/>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8" name="Line 20"/>
          <p:cNvSpPr>
            <a:spLocks noChangeShapeType="1"/>
          </p:cNvSpPr>
          <p:nvPr/>
        </p:nvSpPr>
        <p:spPr bwMode="auto">
          <a:xfrm flipH="1">
            <a:off x="1768475" y="4649788"/>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0" name="Rectangle 22"/>
          <p:cNvSpPr>
            <a:spLocks noChangeArrowheads="1"/>
          </p:cNvSpPr>
          <p:nvPr/>
        </p:nvSpPr>
        <p:spPr bwMode="auto">
          <a:xfrm>
            <a:off x="815975" y="3057525"/>
            <a:ext cx="987425"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RegWr =</a:t>
            </a:r>
          </a:p>
        </p:txBody>
      </p:sp>
      <p:sp>
        <p:nvSpPr>
          <p:cNvPr id="34831" name="Line 23"/>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32" name="Line 24"/>
          <p:cNvSpPr>
            <a:spLocks noChangeShapeType="1"/>
          </p:cNvSpPr>
          <p:nvPr/>
        </p:nvSpPr>
        <p:spPr bwMode="auto">
          <a:xfrm flipH="1">
            <a:off x="1289050" y="40751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3" name="Rectangle 25"/>
          <p:cNvSpPr>
            <a:spLocks noChangeArrowheads="1"/>
          </p:cNvSpPr>
          <p:nvPr/>
        </p:nvSpPr>
        <p:spPr bwMode="auto">
          <a:xfrm>
            <a:off x="969963" y="4130675"/>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34" name="Line 26"/>
          <p:cNvSpPr>
            <a:spLocks noChangeShapeType="1"/>
          </p:cNvSpPr>
          <p:nvPr/>
        </p:nvSpPr>
        <p:spPr bwMode="auto">
          <a:xfrm>
            <a:off x="3225800" y="3784600"/>
            <a:ext cx="1778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35" name="Line 27"/>
          <p:cNvSpPr>
            <a:spLocks noChangeShapeType="1"/>
          </p:cNvSpPr>
          <p:nvPr/>
        </p:nvSpPr>
        <p:spPr bwMode="auto">
          <a:xfrm flipH="1">
            <a:off x="4184650" y="37195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6" name="Rectangle 28"/>
          <p:cNvSpPr>
            <a:spLocks noChangeArrowheads="1"/>
          </p:cNvSpPr>
          <p:nvPr/>
        </p:nvSpPr>
        <p:spPr bwMode="auto">
          <a:xfrm>
            <a:off x="3865563" y="38465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37" name="Rectangle 29"/>
          <p:cNvSpPr>
            <a:spLocks noChangeArrowheads="1"/>
          </p:cNvSpPr>
          <p:nvPr/>
        </p:nvSpPr>
        <p:spPr bwMode="auto">
          <a:xfrm>
            <a:off x="3560763" y="3490913"/>
            <a:ext cx="663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busA</a:t>
            </a:r>
          </a:p>
        </p:txBody>
      </p:sp>
      <p:sp>
        <p:nvSpPr>
          <p:cNvPr id="34838" name="Line 30"/>
          <p:cNvSpPr>
            <a:spLocks noChangeShapeType="1"/>
          </p:cNvSpPr>
          <p:nvPr/>
        </p:nvSpPr>
        <p:spPr bwMode="auto">
          <a:xfrm flipV="1">
            <a:off x="1905000" y="3263900"/>
            <a:ext cx="0" cy="390525"/>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39" name="Line 31"/>
          <p:cNvSpPr>
            <a:spLocks noChangeShapeType="1"/>
          </p:cNvSpPr>
          <p:nvPr/>
        </p:nvSpPr>
        <p:spPr bwMode="auto">
          <a:xfrm>
            <a:off x="3225800" y="4484688"/>
            <a:ext cx="939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40" name="Line 32"/>
          <p:cNvSpPr>
            <a:spLocks noChangeShapeType="1"/>
          </p:cNvSpPr>
          <p:nvPr/>
        </p:nvSpPr>
        <p:spPr bwMode="auto">
          <a:xfrm flipV="1">
            <a:off x="3663950" y="4337050"/>
            <a:ext cx="13970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1" name="Rectangle 33"/>
          <p:cNvSpPr>
            <a:spLocks noChangeArrowheads="1"/>
          </p:cNvSpPr>
          <p:nvPr/>
        </p:nvSpPr>
        <p:spPr bwMode="auto">
          <a:xfrm>
            <a:off x="3255963" y="447516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42" name="Rectangle 34"/>
          <p:cNvSpPr>
            <a:spLocks noChangeArrowheads="1"/>
          </p:cNvSpPr>
          <p:nvPr/>
        </p:nvSpPr>
        <p:spPr bwMode="auto">
          <a:xfrm>
            <a:off x="3179763" y="4191000"/>
            <a:ext cx="650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busB</a:t>
            </a:r>
          </a:p>
        </p:txBody>
      </p:sp>
      <p:sp>
        <p:nvSpPr>
          <p:cNvPr id="34843" name="Line 35"/>
          <p:cNvSpPr>
            <a:spLocks noChangeShapeType="1"/>
          </p:cNvSpPr>
          <p:nvPr/>
        </p:nvSpPr>
        <p:spPr bwMode="auto">
          <a:xfrm flipH="1" flipV="1">
            <a:off x="1112838" y="4654550"/>
            <a:ext cx="614362" cy="158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4" name="Line 36"/>
          <p:cNvSpPr>
            <a:spLocks noChangeShapeType="1"/>
          </p:cNvSpPr>
          <p:nvPr/>
        </p:nvSpPr>
        <p:spPr bwMode="auto">
          <a:xfrm>
            <a:off x="3048000" y="3241675"/>
            <a:ext cx="0" cy="3746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5" name="Line 37"/>
          <p:cNvSpPr>
            <a:spLocks noChangeShapeType="1"/>
          </p:cNvSpPr>
          <p:nvPr/>
        </p:nvSpPr>
        <p:spPr bwMode="auto">
          <a:xfrm flipV="1">
            <a:off x="29781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6" name="Rectangle 38"/>
          <p:cNvSpPr>
            <a:spLocks noChangeArrowheads="1"/>
          </p:cNvSpPr>
          <p:nvPr/>
        </p:nvSpPr>
        <p:spPr bwMode="auto">
          <a:xfrm>
            <a:off x="27987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47" name="Line 39"/>
          <p:cNvSpPr>
            <a:spLocks noChangeShapeType="1"/>
          </p:cNvSpPr>
          <p:nvPr/>
        </p:nvSpPr>
        <p:spPr bwMode="auto">
          <a:xfrm>
            <a:off x="2209800" y="3016250"/>
            <a:ext cx="0" cy="612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8" name="Line 40"/>
          <p:cNvSpPr>
            <a:spLocks noChangeShapeType="1"/>
          </p:cNvSpPr>
          <p:nvPr/>
        </p:nvSpPr>
        <p:spPr bwMode="auto">
          <a:xfrm flipV="1">
            <a:off x="2139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9" name="Rectangle 41"/>
          <p:cNvSpPr>
            <a:spLocks noChangeArrowheads="1"/>
          </p:cNvSpPr>
          <p:nvPr/>
        </p:nvSpPr>
        <p:spPr bwMode="auto">
          <a:xfrm>
            <a:off x="1960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50" name="Line 42"/>
          <p:cNvSpPr>
            <a:spLocks noChangeShapeType="1"/>
          </p:cNvSpPr>
          <p:nvPr/>
        </p:nvSpPr>
        <p:spPr bwMode="auto">
          <a:xfrm>
            <a:off x="2590800" y="3241675"/>
            <a:ext cx="0" cy="3746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1" name="Line 43"/>
          <p:cNvSpPr>
            <a:spLocks noChangeShapeType="1"/>
          </p:cNvSpPr>
          <p:nvPr/>
        </p:nvSpPr>
        <p:spPr bwMode="auto">
          <a:xfrm flipV="1">
            <a:off x="2520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2" name="Rectangle 44"/>
          <p:cNvSpPr>
            <a:spLocks noChangeArrowheads="1"/>
          </p:cNvSpPr>
          <p:nvPr/>
        </p:nvSpPr>
        <p:spPr bwMode="auto">
          <a:xfrm>
            <a:off x="2341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53" name="Rectangle 45"/>
          <p:cNvSpPr>
            <a:spLocks noChangeArrowheads="1"/>
          </p:cNvSpPr>
          <p:nvPr/>
        </p:nvSpPr>
        <p:spPr bwMode="auto">
          <a:xfrm>
            <a:off x="1960563" y="3633788"/>
            <a:ext cx="46990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Rw</a:t>
            </a:r>
          </a:p>
        </p:txBody>
      </p:sp>
      <p:sp>
        <p:nvSpPr>
          <p:cNvPr id="34854" name="Rectangle 46"/>
          <p:cNvSpPr>
            <a:spLocks noChangeArrowheads="1"/>
          </p:cNvSpPr>
          <p:nvPr/>
        </p:nvSpPr>
        <p:spPr bwMode="auto">
          <a:xfrm>
            <a:off x="2417763" y="3633788"/>
            <a:ext cx="4349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Ra</a:t>
            </a:r>
          </a:p>
        </p:txBody>
      </p:sp>
      <p:sp>
        <p:nvSpPr>
          <p:cNvPr id="34855" name="Rectangle 47"/>
          <p:cNvSpPr>
            <a:spLocks noChangeArrowheads="1"/>
          </p:cNvSpPr>
          <p:nvPr/>
        </p:nvSpPr>
        <p:spPr bwMode="auto">
          <a:xfrm>
            <a:off x="2798763" y="36337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Rb</a:t>
            </a:r>
          </a:p>
        </p:txBody>
      </p:sp>
      <p:sp>
        <p:nvSpPr>
          <p:cNvPr id="38951" name="Rectangle 48"/>
          <p:cNvSpPr>
            <a:spLocks noChangeArrowheads="1"/>
          </p:cNvSpPr>
          <p:nvPr/>
        </p:nvSpPr>
        <p:spPr bwMode="auto">
          <a:xfrm>
            <a:off x="1927225" y="3917950"/>
            <a:ext cx="1192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b="1">
                <a:latin typeface="Calibri" charset="0"/>
              </a:rPr>
              <a:t>32 x 32-bit</a:t>
            </a:r>
          </a:p>
          <a:p>
            <a:pPr algn="ctr"/>
            <a:r>
              <a:rPr lang="en-US" b="1">
                <a:latin typeface="Calibri" charset="0"/>
              </a:rPr>
              <a:t>Registers</a:t>
            </a:r>
          </a:p>
        </p:txBody>
      </p:sp>
      <p:sp>
        <p:nvSpPr>
          <p:cNvPr id="34857" name="Line 49"/>
          <p:cNvSpPr>
            <a:spLocks noChangeShapeType="1"/>
          </p:cNvSpPr>
          <p:nvPr/>
        </p:nvSpPr>
        <p:spPr bwMode="auto">
          <a:xfrm flipH="1">
            <a:off x="749300" y="6172200"/>
            <a:ext cx="779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8" name="Line 50"/>
          <p:cNvSpPr>
            <a:spLocks noChangeShapeType="1"/>
          </p:cNvSpPr>
          <p:nvPr/>
        </p:nvSpPr>
        <p:spPr bwMode="auto">
          <a:xfrm flipV="1">
            <a:off x="762000" y="4127500"/>
            <a:ext cx="0" cy="2057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9" name="Rectangle 51"/>
          <p:cNvSpPr>
            <a:spLocks noChangeArrowheads="1"/>
          </p:cNvSpPr>
          <p:nvPr/>
        </p:nvSpPr>
        <p:spPr bwMode="auto">
          <a:xfrm>
            <a:off x="2570163" y="2994025"/>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860" name="Rectangle 52"/>
          <p:cNvSpPr>
            <a:spLocks noChangeArrowheads="1"/>
          </p:cNvSpPr>
          <p:nvPr/>
        </p:nvSpPr>
        <p:spPr bwMode="auto">
          <a:xfrm>
            <a:off x="2341563" y="2354263"/>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grpSp>
        <p:nvGrpSpPr>
          <p:cNvPr id="38956" name="Group 53"/>
          <p:cNvGrpSpPr>
            <a:grpSpLocks/>
          </p:cNvGrpSpPr>
          <p:nvPr/>
        </p:nvGrpSpPr>
        <p:grpSpPr bwMode="auto">
          <a:xfrm>
            <a:off x="4191000" y="4203700"/>
            <a:ext cx="304800" cy="1227138"/>
            <a:chOff x="2640" y="2648"/>
            <a:chExt cx="192" cy="773"/>
          </a:xfrm>
        </p:grpSpPr>
        <p:sp>
          <p:nvSpPr>
            <p:cNvPr id="34979" name="Line 54"/>
            <p:cNvSpPr>
              <a:spLocks noChangeShapeType="1"/>
            </p:cNvSpPr>
            <p:nvPr/>
          </p:nvSpPr>
          <p:spPr bwMode="auto">
            <a:xfrm>
              <a:off x="2640" y="2648"/>
              <a:ext cx="0" cy="75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0" name="Line 55"/>
            <p:cNvSpPr>
              <a:spLocks noChangeShapeType="1"/>
            </p:cNvSpPr>
            <p:nvPr/>
          </p:nvSpPr>
          <p:spPr bwMode="auto">
            <a:xfrm>
              <a:off x="2648" y="2648"/>
              <a:ext cx="176" cy="8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1" name="Line 56"/>
            <p:cNvSpPr>
              <a:spLocks noChangeShapeType="1"/>
            </p:cNvSpPr>
            <p:nvPr/>
          </p:nvSpPr>
          <p:spPr bwMode="auto">
            <a:xfrm flipV="1">
              <a:off x="2648" y="3303"/>
              <a:ext cx="176" cy="11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2" name="Line 57"/>
            <p:cNvSpPr>
              <a:spLocks noChangeShapeType="1"/>
            </p:cNvSpPr>
            <p:nvPr/>
          </p:nvSpPr>
          <p:spPr bwMode="auto">
            <a:xfrm>
              <a:off x="2832" y="2750"/>
              <a:ext cx="0" cy="5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38957" name="Group 58"/>
          <p:cNvGrpSpPr>
            <a:grpSpLocks/>
          </p:cNvGrpSpPr>
          <p:nvPr/>
        </p:nvGrpSpPr>
        <p:grpSpPr bwMode="auto">
          <a:xfrm>
            <a:off x="1473200" y="2754313"/>
            <a:ext cx="1168400" cy="284162"/>
            <a:chOff x="928" y="1735"/>
            <a:chExt cx="736" cy="179"/>
          </a:xfrm>
        </p:grpSpPr>
        <p:sp>
          <p:nvSpPr>
            <p:cNvPr id="34975" name="Line 59"/>
            <p:cNvSpPr>
              <a:spLocks noChangeShapeType="1"/>
            </p:cNvSpPr>
            <p:nvPr/>
          </p:nvSpPr>
          <p:spPr bwMode="auto">
            <a:xfrm flipH="1">
              <a:off x="928" y="1735"/>
              <a:ext cx="736"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6" name="Line 60"/>
            <p:cNvSpPr>
              <a:spLocks noChangeShapeType="1"/>
            </p:cNvSpPr>
            <p:nvPr/>
          </p:nvSpPr>
          <p:spPr bwMode="auto">
            <a:xfrm flipH="1">
              <a:off x="1552" y="1743"/>
              <a:ext cx="11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7" name="Line 61"/>
            <p:cNvSpPr>
              <a:spLocks noChangeShapeType="1"/>
            </p:cNvSpPr>
            <p:nvPr/>
          </p:nvSpPr>
          <p:spPr bwMode="auto">
            <a:xfrm>
              <a:off x="944" y="1743"/>
              <a:ext cx="8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8" name="Line 62"/>
            <p:cNvSpPr>
              <a:spLocks noChangeShapeType="1"/>
            </p:cNvSpPr>
            <p:nvPr/>
          </p:nvSpPr>
          <p:spPr bwMode="auto">
            <a:xfrm flipH="1">
              <a:off x="1024" y="1914"/>
              <a:ext cx="54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63" name="Rectangle 63"/>
          <p:cNvSpPr>
            <a:spLocks noChangeArrowheads="1"/>
          </p:cNvSpPr>
          <p:nvPr/>
        </p:nvSpPr>
        <p:spPr bwMode="auto">
          <a:xfrm>
            <a:off x="2998788" y="2994025"/>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4864" name="Line 64"/>
          <p:cNvSpPr>
            <a:spLocks noChangeShapeType="1"/>
          </p:cNvSpPr>
          <p:nvPr/>
        </p:nvSpPr>
        <p:spPr bwMode="auto">
          <a:xfrm>
            <a:off x="23622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5" name="Line 65"/>
          <p:cNvSpPr>
            <a:spLocks noChangeShapeType="1"/>
          </p:cNvSpPr>
          <p:nvPr/>
        </p:nvSpPr>
        <p:spPr bwMode="auto">
          <a:xfrm>
            <a:off x="17526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6" name="Rectangle 66"/>
          <p:cNvSpPr>
            <a:spLocks noChangeArrowheads="1"/>
          </p:cNvSpPr>
          <p:nvPr/>
        </p:nvSpPr>
        <p:spPr bwMode="auto">
          <a:xfrm>
            <a:off x="1731963" y="23542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867" name="Line 67"/>
          <p:cNvSpPr>
            <a:spLocks noChangeShapeType="1"/>
          </p:cNvSpPr>
          <p:nvPr/>
        </p:nvSpPr>
        <p:spPr bwMode="auto">
          <a:xfrm flipH="1">
            <a:off x="1054100" y="28956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68" name="Rectangle 68"/>
          <p:cNvSpPr>
            <a:spLocks noChangeArrowheads="1"/>
          </p:cNvSpPr>
          <p:nvPr/>
        </p:nvSpPr>
        <p:spPr bwMode="auto">
          <a:xfrm>
            <a:off x="207963" y="2562225"/>
            <a:ext cx="10175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RegDst =</a:t>
            </a:r>
          </a:p>
        </p:txBody>
      </p:sp>
      <p:sp>
        <p:nvSpPr>
          <p:cNvPr id="34869" name="Rectangle 69"/>
          <p:cNvSpPr>
            <a:spLocks noChangeArrowheads="1"/>
          </p:cNvSpPr>
          <p:nvPr/>
        </p:nvSpPr>
        <p:spPr bwMode="auto">
          <a:xfrm>
            <a:off x="3136900" y="4889500"/>
            <a:ext cx="355600" cy="9652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0" name="Rectangle 70"/>
          <p:cNvSpPr>
            <a:spLocks noChangeArrowheads="1"/>
          </p:cNvSpPr>
          <p:nvPr/>
        </p:nvSpPr>
        <p:spPr bwMode="auto">
          <a:xfrm rot="5400000">
            <a:off x="2805906" y="5253832"/>
            <a:ext cx="1082675" cy="363538"/>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Extender</a:t>
            </a:r>
          </a:p>
        </p:txBody>
      </p:sp>
      <p:sp>
        <p:nvSpPr>
          <p:cNvPr id="34871" name="Rectangle 71"/>
          <p:cNvSpPr>
            <a:spLocks noChangeArrowheads="1"/>
          </p:cNvSpPr>
          <p:nvPr/>
        </p:nvSpPr>
        <p:spPr bwMode="auto">
          <a:xfrm rot="5400000">
            <a:off x="4048919" y="4636294"/>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72" name="Rectangle 72"/>
          <p:cNvSpPr>
            <a:spLocks noChangeArrowheads="1"/>
          </p:cNvSpPr>
          <p:nvPr/>
        </p:nvSpPr>
        <p:spPr bwMode="auto">
          <a:xfrm>
            <a:off x="1770063" y="2693988"/>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73" name="Line 73"/>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4" name="Rectangle 74"/>
          <p:cNvSpPr>
            <a:spLocks noChangeArrowheads="1"/>
          </p:cNvSpPr>
          <p:nvPr/>
        </p:nvSpPr>
        <p:spPr bwMode="auto">
          <a:xfrm>
            <a:off x="3503613" y="53022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75" name="Line 75"/>
          <p:cNvSpPr>
            <a:spLocks noChangeShapeType="1"/>
          </p:cNvSpPr>
          <p:nvPr/>
        </p:nvSpPr>
        <p:spPr bwMode="auto">
          <a:xfrm flipH="1">
            <a:off x="3803650" y="52117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6" name="Line 76"/>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7" name="Line 77"/>
          <p:cNvSpPr>
            <a:spLocks noChangeShapeType="1"/>
          </p:cNvSpPr>
          <p:nvPr/>
        </p:nvSpPr>
        <p:spPr bwMode="auto">
          <a:xfrm flipH="1">
            <a:off x="2584450" y="53546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8" name="Rectangle 78"/>
          <p:cNvSpPr>
            <a:spLocks noChangeArrowheads="1"/>
          </p:cNvSpPr>
          <p:nvPr/>
        </p:nvSpPr>
        <p:spPr bwMode="auto">
          <a:xfrm>
            <a:off x="2265363" y="54086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16</a:t>
            </a:r>
          </a:p>
        </p:txBody>
      </p:sp>
      <p:sp>
        <p:nvSpPr>
          <p:cNvPr id="34879" name="Rectangle 79"/>
          <p:cNvSpPr>
            <a:spLocks noChangeArrowheads="1"/>
          </p:cNvSpPr>
          <p:nvPr/>
        </p:nvSpPr>
        <p:spPr bwMode="auto">
          <a:xfrm>
            <a:off x="1308100" y="5199063"/>
            <a:ext cx="839788"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4880" name="Line 80"/>
          <p:cNvSpPr>
            <a:spLocks noChangeShapeType="1"/>
          </p:cNvSpPr>
          <p:nvPr/>
        </p:nvSpPr>
        <p:spPr bwMode="auto">
          <a:xfrm>
            <a:off x="4343400" y="5360988"/>
            <a:ext cx="0" cy="40005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1" name="Rectangle 81"/>
          <p:cNvSpPr>
            <a:spLocks noChangeArrowheads="1"/>
          </p:cNvSpPr>
          <p:nvPr/>
        </p:nvSpPr>
        <p:spPr bwMode="auto">
          <a:xfrm>
            <a:off x="3789363" y="5775325"/>
            <a:ext cx="10175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ALUSrc =</a:t>
            </a:r>
          </a:p>
        </p:txBody>
      </p:sp>
      <p:sp>
        <p:nvSpPr>
          <p:cNvPr id="34882" name="Line 82"/>
          <p:cNvSpPr>
            <a:spLocks noChangeShapeType="1"/>
          </p:cNvSpPr>
          <p:nvPr/>
        </p:nvSpPr>
        <p:spPr bwMode="auto">
          <a:xfrm>
            <a:off x="4521200" y="4637088"/>
            <a:ext cx="4826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3" name="Line 83"/>
          <p:cNvSpPr>
            <a:spLocks noChangeShapeType="1"/>
          </p:cNvSpPr>
          <p:nvPr/>
        </p:nvSpPr>
        <p:spPr bwMode="auto">
          <a:xfrm>
            <a:off x="8534400" y="4506913"/>
            <a:ext cx="0" cy="165258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4" name="Line 84"/>
          <p:cNvSpPr>
            <a:spLocks noChangeShapeType="1"/>
          </p:cNvSpPr>
          <p:nvPr/>
        </p:nvSpPr>
        <p:spPr bwMode="auto">
          <a:xfrm>
            <a:off x="3352800" y="5862638"/>
            <a:ext cx="0" cy="471487"/>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5" name="Rectangle 85"/>
          <p:cNvSpPr>
            <a:spLocks noChangeArrowheads="1"/>
          </p:cNvSpPr>
          <p:nvPr/>
        </p:nvSpPr>
        <p:spPr bwMode="auto">
          <a:xfrm>
            <a:off x="2438400" y="6292850"/>
            <a:ext cx="9286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ExtOp =</a:t>
            </a:r>
          </a:p>
        </p:txBody>
      </p:sp>
      <p:grpSp>
        <p:nvGrpSpPr>
          <p:cNvPr id="38981" name="Group 86"/>
          <p:cNvGrpSpPr>
            <a:grpSpLocks/>
          </p:cNvGrpSpPr>
          <p:nvPr/>
        </p:nvGrpSpPr>
        <p:grpSpPr bwMode="auto">
          <a:xfrm>
            <a:off x="7772400" y="3938588"/>
            <a:ext cx="304800" cy="1255712"/>
            <a:chOff x="4896" y="2481"/>
            <a:chExt cx="192" cy="791"/>
          </a:xfrm>
        </p:grpSpPr>
        <p:sp>
          <p:nvSpPr>
            <p:cNvPr id="34971" name="Line 87"/>
            <p:cNvSpPr>
              <a:spLocks noChangeShapeType="1"/>
            </p:cNvSpPr>
            <p:nvPr/>
          </p:nvSpPr>
          <p:spPr bwMode="auto">
            <a:xfrm>
              <a:off x="4896" y="2481"/>
              <a:ext cx="0" cy="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2" name="Line 88"/>
            <p:cNvSpPr>
              <a:spLocks noChangeShapeType="1"/>
            </p:cNvSpPr>
            <p:nvPr/>
          </p:nvSpPr>
          <p:spPr bwMode="auto">
            <a:xfrm>
              <a:off x="4904" y="2481"/>
              <a:ext cx="176" cy="9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3" name="Line 89"/>
            <p:cNvSpPr>
              <a:spLocks noChangeShapeType="1"/>
            </p:cNvSpPr>
            <p:nvPr/>
          </p:nvSpPr>
          <p:spPr bwMode="auto">
            <a:xfrm flipV="1">
              <a:off x="4904" y="3150"/>
              <a:ext cx="176" cy="12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4" name="Line 90"/>
            <p:cNvSpPr>
              <a:spLocks noChangeShapeType="1"/>
            </p:cNvSpPr>
            <p:nvPr/>
          </p:nvSpPr>
          <p:spPr bwMode="auto">
            <a:xfrm>
              <a:off x="5088" y="2587"/>
              <a:ext cx="0" cy="5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87" name="Rectangle 91"/>
          <p:cNvSpPr>
            <a:spLocks noChangeArrowheads="1"/>
          </p:cNvSpPr>
          <p:nvPr/>
        </p:nvSpPr>
        <p:spPr bwMode="auto">
          <a:xfrm rot="5400000">
            <a:off x="7627144" y="44743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88" name="Line 92"/>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9" name="Rectangle 93"/>
          <p:cNvSpPr>
            <a:spLocks noChangeArrowheads="1"/>
          </p:cNvSpPr>
          <p:nvPr/>
        </p:nvSpPr>
        <p:spPr bwMode="auto">
          <a:xfrm>
            <a:off x="7523163" y="3201988"/>
            <a:ext cx="1447800" cy="363537"/>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MemtoReg =</a:t>
            </a:r>
          </a:p>
        </p:txBody>
      </p:sp>
      <p:sp>
        <p:nvSpPr>
          <p:cNvPr id="34890" name="Line 94"/>
          <p:cNvSpPr>
            <a:spLocks noChangeShapeType="1"/>
          </p:cNvSpPr>
          <p:nvPr/>
        </p:nvSpPr>
        <p:spPr bwMode="auto">
          <a:xfrm>
            <a:off x="8089900" y="4494213"/>
            <a:ext cx="431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1" name="Rectangle 95"/>
          <p:cNvSpPr>
            <a:spLocks noChangeArrowheads="1"/>
          </p:cNvSpPr>
          <p:nvPr/>
        </p:nvSpPr>
        <p:spPr bwMode="auto">
          <a:xfrm>
            <a:off x="6022975" y="4862513"/>
            <a:ext cx="1127125" cy="11287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2" name="Line 96"/>
          <p:cNvSpPr>
            <a:spLocks noChangeShapeType="1"/>
          </p:cNvSpPr>
          <p:nvPr/>
        </p:nvSpPr>
        <p:spPr bwMode="auto">
          <a:xfrm flipH="1">
            <a:off x="5380038" y="5875338"/>
            <a:ext cx="631825" cy="31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3" name="Rectangle 97"/>
          <p:cNvSpPr>
            <a:spLocks noChangeArrowheads="1"/>
          </p:cNvSpPr>
          <p:nvPr/>
        </p:nvSpPr>
        <p:spPr bwMode="auto">
          <a:xfrm>
            <a:off x="5322888" y="5491163"/>
            <a:ext cx="465137" cy="366712"/>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4894" name="Rectangle 98"/>
          <p:cNvSpPr>
            <a:spLocks noChangeArrowheads="1"/>
          </p:cNvSpPr>
          <p:nvPr/>
        </p:nvSpPr>
        <p:spPr bwMode="auto">
          <a:xfrm>
            <a:off x="4627563" y="5054600"/>
            <a:ext cx="86042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Data In</a:t>
            </a:r>
          </a:p>
        </p:txBody>
      </p:sp>
      <p:sp>
        <p:nvSpPr>
          <p:cNvPr id="34895" name="Line 99"/>
          <p:cNvSpPr>
            <a:spLocks noChangeShapeType="1"/>
          </p:cNvSpPr>
          <p:nvPr/>
        </p:nvSpPr>
        <p:spPr bwMode="auto">
          <a:xfrm>
            <a:off x="6045200" y="5816600"/>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6" name="Line 100"/>
          <p:cNvSpPr>
            <a:spLocks noChangeShapeType="1"/>
          </p:cNvSpPr>
          <p:nvPr/>
        </p:nvSpPr>
        <p:spPr bwMode="auto">
          <a:xfrm flipH="1">
            <a:off x="6035675" y="58578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8" name="Rectangle 102"/>
          <p:cNvSpPr>
            <a:spLocks noChangeArrowheads="1"/>
          </p:cNvSpPr>
          <p:nvPr/>
        </p:nvSpPr>
        <p:spPr bwMode="auto">
          <a:xfrm>
            <a:off x="5997575" y="4838700"/>
            <a:ext cx="6953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WrEn</a:t>
            </a:r>
          </a:p>
        </p:txBody>
      </p:sp>
      <p:sp>
        <p:nvSpPr>
          <p:cNvPr id="34899" name="Line 103"/>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00" name="Line 104"/>
          <p:cNvSpPr>
            <a:spLocks noChangeShapeType="1"/>
          </p:cNvSpPr>
          <p:nvPr/>
        </p:nvSpPr>
        <p:spPr bwMode="auto">
          <a:xfrm flipH="1">
            <a:off x="5556250" y="49990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1" name="Rectangle 105"/>
          <p:cNvSpPr>
            <a:spLocks noChangeArrowheads="1"/>
          </p:cNvSpPr>
          <p:nvPr/>
        </p:nvSpPr>
        <p:spPr bwMode="auto">
          <a:xfrm>
            <a:off x="5313363" y="51244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902" name="Line 106"/>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03" name="Line 107"/>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4" name="Rectangle 108"/>
          <p:cNvSpPr>
            <a:spLocks noChangeArrowheads="1"/>
          </p:cNvSpPr>
          <p:nvPr/>
        </p:nvSpPr>
        <p:spPr bwMode="auto">
          <a:xfrm>
            <a:off x="6608763" y="4840288"/>
            <a:ext cx="536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Adr</a:t>
            </a:r>
          </a:p>
        </p:txBody>
      </p:sp>
      <p:sp>
        <p:nvSpPr>
          <p:cNvPr id="34905" name="Rectangle 109"/>
          <p:cNvSpPr>
            <a:spLocks noChangeArrowheads="1"/>
          </p:cNvSpPr>
          <p:nvPr/>
        </p:nvSpPr>
        <p:spPr bwMode="auto">
          <a:xfrm>
            <a:off x="6034088" y="5195888"/>
            <a:ext cx="1019175" cy="638175"/>
          </a:xfrm>
          <a:prstGeom prst="rect">
            <a:avLst/>
          </a:prstGeom>
          <a:noFill/>
          <a:ln w="12700">
            <a:noFill/>
            <a:miter lim="800000"/>
            <a:headEnd/>
            <a:tailEnd/>
          </a:ln>
        </p:spPr>
        <p:txBody>
          <a:bodyPr wrap="none" lIns="90488" tIns="44450" rIns="90488" bIns="44450">
            <a:spAutoFit/>
          </a:bodyPr>
          <a:lstStyle/>
          <a:p>
            <a:pPr algn="ctr">
              <a:defRPr/>
            </a:pPr>
            <a:r>
              <a:rPr lang="en-US" b="1">
                <a:latin typeface="+mn-lt"/>
                <a:ea typeface="ＭＳ Ｐゴシック" charset="-128"/>
                <a:cs typeface="ＭＳ Ｐゴシック" charset="-128"/>
              </a:rPr>
              <a:t>Data</a:t>
            </a:r>
          </a:p>
          <a:p>
            <a:pPr algn="ctr">
              <a:defRPr/>
            </a:pPr>
            <a:r>
              <a:rPr lang="en-US" b="1">
                <a:latin typeface="+mn-lt"/>
                <a:ea typeface="ＭＳ Ｐゴシック" charset="-128"/>
                <a:cs typeface="ＭＳ Ｐゴシック" charset="-128"/>
              </a:rPr>
              <a:t>Memory</a:t>
            </a:r>
          </a:p>
        </p:txBody>
      </p:sp>
      <p:sp>
        <p:nvSpPr>
          <p:cNvPr id="34906" name="Line 110"/>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7" name="Line 111"/>
          <p:cNvSpPr>
            <a:spLocks noChangeShapeType="1"/>
          </p:cNvSpPr>
          <p:nvPr/>
        </p:nvSpPr>
        <p:spPr bwMode="auto">
          <a:xfrm>
            <a:off x="7315200" y="5041900"/>
            <a:ext cx="0" cy="4349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8" name="Line 112"/>
          <p:cNvSpPr>
            <a:spLocks noChangeShapeType="1"/>
          </p:cNvSpPr>
          <p:nvPr/>
        </p:nvSpPr>
        <p:spPr bwMode="auto">
          <a:xfrm flipH="1">
            <a:off x="7150100" y="5489575"/>
            <a:ext cx="17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9" name="Line 113"/>
          <p:cNvSpPr>
            <a:spLocks noChangeShapeType="1"/>
          </p:cNvSpPr>
          <p:nvPr/>
        </p:nvSpPr>
        <p:spPr bwMode="auto">
          <a:xfrm flipH="1">
            <a:off x="7385050" y="4948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0" name="Rectangle 114"/>
          <p:cNvSpPr>
            <a:spLocks noChangeArrowheads="1"/>
          </p:cNvSpPr>
          <p:nvPr/>
        </p:nvSpPr>
        <p:spPr bwMode="auto">
          <a:xfrm>
            <a:off x="7142163" y="4643438"/>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911" name="Rectangle 115"/>
          <p:cNvSpPr>
            <a:spLocks noChangeArrowheads="1"/>
          </p:cNvSpPr>
          <p:nvPr/>
        </p:nvSpPr>
        <p:spPr bwMode="auto">
          <a:xfrm>
            <a:off x="6303963" y="3506788"/>
            <a:ext cx="1139825" cy="366712"/>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MemWr =</a:t>
            </a:r>
          </a:p>
        </p:txBody>
      </p:sp>
      <p:sp>
        <p:nvSpPr>
          <p:cNvPr id="34912" name="Line 116"/>
          <p:cNvSpPr>
            <a:spLocks noChangeShapeType="1"/>
          </p:cNvSpPr>
          <p:nvPr/>
        </p:nvSpPr>
        <p:spPr bwMode="auto">
          <a:xfrm>
            <a:off x="3810000" y="4508500"/>
            <a:ext cx="0" cy="5413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3" name="Line 117"/>
          <p:cNvSpPr>
            <a:spLocks noChangeShapeType="1"/>
          </p:cNvSpPr>
          <p:nvPr/>
        </p:nvSpPr>
        <p:spPr bwMode="auto">
          <a:xfrm>
            <a:off x="3805238" y="5054600"/>
            <a:ext cx="1211262" cy="79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4" name="Rectangle 118"/>
          <p:cNvSpPr>
            <a:spLocks noChangeArrowheads="1"/>
          </p:cNvSpPr>
          <p:nvPr/>
        </p:nvSpPr>
        <p:spPr bwMode="auto">
          <a:xfrm rot="5400000">
            <a:off x="5064919" y="4075907"/>
            <a:ext cx="5651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ALU</a:t>
            </a:r>
          </a:p>
        </p:txBody>
      </p:sp>
      <p:sp>
        <p:nvSpPr>
          <p:cNvPr id="34915" name="Rectangle 119"/>
          <p:cNvSpPr>
            <a:spLocks noChangeArrowheads="1"/>
          </p:cNvSpPr>
          <p:nvPr/>
        </p:nvSpPr>
        <p:spPr bwMode="auto">
          <a:xfrm>
            <a:off x="4575175" y="1993900"/>
            <a:ext cx="1203325" cy="873125"/>
          </a:xfrm>
          <a:prstGeom prst="rect">
            <a:avLst/>
          </a:prstGeom>
          <a:noFill/>
          <a:ln w="25400">
            <a:solidFill>
              <a:srgbClr val="FF0000"/>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6" name="Line 120"/>
          <p:cNvSpPr>
            <a:spLocks noChangeShapeType="1"/>
          </p:cNvSpPr>
          <p:nvPr/>
        </p:nvSpPr>
        <p:spPr bwMode="auto">
          <a:xfrm flipH="1" flipV="1">
            <a:off x="3932238" y="2720975"/>
            <a:ext cx="639762" cy="47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7" name="Line 121"/>
          <p:cNvSpPr>
            <a:spLocks noChangeShapeType="1"/>
          </p:cNvSpPr>
          <p:nvPr/>
        </p:nvSpPr>
        <p:spPr bwMode="auto">
          <a:xfrm>
            <a:off x="4613275" y="2644775"/>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8" name="Line 122"/>
          <p:cNvSpPr>
            <a:spLocks noChangeShapeType="1"/>
          </p:cNvSpPr>
          <p:nvPr/>
        </p:nvSpPr>
        <p:spPr bwMode="auto">
          <a:xfrm flipH="1">
            <a:off x="4587875" y="27336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0" name="Rectangle 124"/>
          <p:cNvSpPr>
            <a:spLocks noChangeArrowheads="1"/>
          </p:cNvSpPr>
          <p:nvPr/>
        </p:nvSpPr>
        <p:spPr bwMode="auto">
          <a:xfrm>
            <a:off x="4564063" y="2071688"/>
            <a:ext cx="1222375" cy="644525"/>
          </a:xfrm>
          <a:prstGeom prst="rect">
            <a:avLst/>
          </a:prstGeom>
          <a:noFill/>
          <a:ln w="12700">
            <a:noFill/>
            <a:miter lim="800000"/>
            <a:headEnd/>
            <a:tailEnd/>
          </a:ln>
        </p:spPr>
        <p:txBody>
          <a:bodyPr wrap="none" lIns="90488" tIns="44450" rIns="90488" bIns="44450">
            <a:spAutoFit/>
          </a:bodyPr>
          <a:lstStyle/>
          <a:p>
            <a:pPr algn="ctr">
              <a:defRPr/>
            </a:pPr>
            <a:r>
              <a:rPr lang="en-US" b="1" dirty="0">
                <a:solidFill>
                  <a:srgbClr val="FF0000"/>
                </a:solidFill>
                <a:latin typeface="+mn-lt"/>
                <a:ea typeface="ＭＳ Ｐゴシック" charset="-128"/>
                <a:cs typeface="ＭＳ Ｐゴシック" charset="-128"/>
              </a:rPr>
              <a:t>Instruction</a:t>
            </a:r>
          </a:p>
          <a:p>
            <a:pPr algn="ctr">
              <a:defRPr/>
            </a:pPr>
            <a:r>
              <a:rPr lang="en-US" b="1" dirty="0">
                <a:solidFill>
                  <a:srgbClr val="FF0000"/>
                </a:solidFill>
                <a:latin typeface="+mn-lt"/>
                <a:ea typeface="ＭＳ Ｐゴシック" charset="-128"/>
                <a:cs typeface="ＭＳ Ｐゴシック" charset="-128"/>
              </a:rPr>
              <a:t>Fetch Unit</a:t>
            </a:r>
          </a:p>
        </p:txBody>
      </p:sp>
      <p:sp>
        <p:nvSpPr>
          <p:cNvPr id="34921" name="Rectangle 125"/>
          <p:cNvSpPr>
            <a:spLocks noChangeArrowheads="1"/>
          </p:cNvSpPr>
          <p:nvPr/>
        </p:nvSpPr>
        <p:spPr bwMode="auto">
          <a:xfrm>
            <a:off x="3494088" y="2524125"/>
            <a:ext cx="465137"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4922" name="Line 126"/>
          <p:cNvSpPr>
            <a:spLocks noChangeShapeType="1"/>
          </p:cNvSpPr>
          <p:nvPr/>
        </p:nvSpPr>
        <p:spPr bwMode="auto">
          <a:xfrm flipV="1">
            <a:off x="5638800" y="2870200"/>
            <a:ext cx="0" cy="11938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3" name="Line 127"/>
          <p:cNvSpPr>
            <a:spLocks noChangeShapeType="1"/>
          </p:cNvSpPr>
          <p:nvPr/>
        </p:nvSpPr>
        <p:spPr bwMode="auto">
          <a:xfrm flipH="1">
            <a:off x="5461000" y="4038600"/>
            <a:ext cx="203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4" name="Rectangle 128"/>
          <p:cNvSpPr>
            <a:spLocks noChangeArrowheads="1"/>
          </p:cNvSpPr>
          <p:nvPr/>
        </p:nvSpPr>
        <p:spPr bwMode="auto">
          <a:xfrm>
            <a:off x="5618163" y="3498850"/>
            <a:ext cx="6096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Zero</a:t>
            </a:r>
          </a:p>
        </p:txBody>
      </p:sp>
      <p:sp>
        <p:nvSpPr>
          <p:cNvPr id="34925" name="Line 129"/>
          <p:cNvSpPr>
            <a:spLocks noChangeShapeType="1"/>
          </p:cNvSpPr>
          <p:nvPr/>
        </p:nvSpPr>
        <p:spPr bwMode="auto">
          <a:xfrm>
            <a:off x="5803900" y="2133600"/>
            <a:ext cx="31115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6" name="Rectangle 130"/>
          <p:cNvSpPr>
            <a:spLocks noChangeArrowheads="1"/>
          </p:cNvSpPr>
          <p:nvPr/>
        </p:nvSpPr>
        <p:spPr bwMode="auto">
          <a:xfrm>
            <a:off x="5846763" y="1738313"/>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34927" name="Rectangle 131"/>
          <p:cNvSpPr>
            <a:spLocks noChangeArrowheads="1"/>
          </p:cNvSpPr>
          <p:nvPr/>
        </p:nvSpPr>
        <p:spPr bwMode="auto">
          <a:xfrm>
            <a:off x="7726363" y="40322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28" name="Rectangle 132"/>
          <p:cNvSpPr>
            <a:spLocks noChangeArrowheads="1"/>
          </p:cNvSpPr>
          <p:nvPr/>
        </p:nvSpPr>
        <p:spPr bwMode="auto">
          <a:xfrm>
            <a:off x="7726363" y="48117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29" name="Rectangle 133"/>
          <p:cNvSpPr>
            <a:spLocks noChangeArrowheads="1"/>
          </p:cNvSpPr>
          <p:nvPr/>
        </p:nvSpPr>
        <p:spPr bwMode="auto">
          <a:xfrm>
            <a:off x="4144963" y="42608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30" name="Rectangle 134"/>
          <p:cNvSpPr>
            <a:spLocks noChangeArrowheads="1"/>
          </p:cNvSpPr>
          <p:nvPr/>
        </p:nvSpPr>
        <p:spPr bwMode="auto">
          <a:xfrm>
            <a:off x="4144963" y="50403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31" name="Rectangle 135"/>
          <p:cNvSpPr>
            <a:spLocks noChangeArrowheads="1"/>
          </p:cNvSpPr>
          <p:nvPr/>
        </p:nvSpPr>
        <p:spPr bwMode="auto">
          <a:xfrm>
            <a:off x="22748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32" name="Rectangle 136"/>
          <p:cNvSpPr>
            <a:spLocks noChangeArrowheads="1"/>
          </p:cNvSpPr>
          <p:nvPr/>
        </p:nvSpPr>
        <p:spPr bwMode="auto">
          <a:xfrm>
            <a:off x="15890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33" name="Line 137"/>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34" name="Rectangle 138"/>
          <p:cNvSpPr>
            <a:spLocks noChangeArrowheads="1"/>
          </p:cNvSpPr>
          <p:nvPr/>
        </p:nvSpPr>
        <p:spPr bwMode="auto">
          <a:xfrm rot="5400000">
            <a:off x="57919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&lt;21:25&gt;</a:t>
            </a:r>
          </a:p>
        </p:txBody>
      </p:sp>
      <p:sp>
        <p:nvSpPr>
          <p:cNvPr id="34935" name="Rectangle 139"/>
          <p:cNvSpPr>
            <a:spLocks noChangeArrowheads="1"/>
          </p:cNvSpPr>
          <p:nvPr/>
        </p:nvSpPr>
        <p:spPr bwMode="auto">
          <a:xfrm rot="5400000">
            <a:off x="63253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&lt;16:20&gt;</a:t>
            </a:r>
          </a:p>
        </p:txBody>
      </p:sp>
      <p:sp>
        <p:nvSpPr>
          <p:cNvPr id="34936" name="Rectangle 140"/>
          <p:cNvSpPr>
            <a:spLocks noChangeArrowheads="1"/>
          </p:cNvSpPr>
          <p:nvPr/>
        </p:nvSpPr>
        <p:spPr bwMode="auto">
          <a:xfrm rot="5400000">
            <a:off x="68587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&lt;11:15&gt;</a:t>
            </a:r>
          </a:p>
        </p:txBody>
      </p:sp>
      <p:sp>
        <p:nvSpPr>
          <p:cNvPr id="34937" name="Rectangle 141"/>
          <p:cNvSpPr>
            <a:spLocks noChangeArrowheads="1"/>
          </p:cNvSpPr>
          <p:nvPr/>
        </p:nvSpPr>
        <p:spPr bwMode="auto">
          <a:xfrm rot="5400000">
            <a:off x="739854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&lt;0:15&gt;</a:t>
            </a:r>
          </a:p>
        </p:txBody>
      </p:sp>
      <p:sp>
        <p:nvSpPr>
          <p:cNvPr id="34938" name="Line 142"/>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39" name="Line 143"/>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40" name="Line 144"/>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41" name="Rectangle 145"/>
          <p:cNvSpPr>
            <a:spLocks noChangeArrowheads="1"/>
          </p:cNvSpPr>
          <p:nvPr/>
        </p:nvSpPr>
        <p:spPr bwMode="auto">
          <a:xfrm>
            <a:off x="7315200" y="2965450"/>
            <a:ext cx="8413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Imm16</a:t>
            </a:r>
          </a:p>
        </p:txBody>
      </p:sp>
      <p:sp>
        <p:nvSpPr>
          <p:cNvPr id="34942" name="Rectangle 146"/>
          <p:cNvSpPr>
            <a:spLocks noChangeArrowheads="1"/>
          </p:cNvSpPr>
          <p:nvPr/>
        </p:nvSpPr>
        <p:spPr bwMode="auto">
          <a:xfrm>
            <a:off x="6913563" y="296545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943" name="Rectangle 147"/>
          <p:cNvSpPr>
            <a:spLocks noChangeArrowheads="1"/>
          </p:cNvSpPr>
          <p:nvPr/>
        </p:nvSpPr>
        <p:spPr bwMode="auto">
          <a:xfrm>
            <a:off x="6456363" y="296545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944" name="Rectangle 148"/>
          <p:cNvSpPr>
            <a:spLocks noChangeArrowheads="1"/>
          </p:cNvSpPr>
          <p:nvPr/>
        </p:nvSpPr>
        <p:spPr bwMode="auto">
          <a:xfrm>
            <a:off x="5922963" y="296545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9038" name="Rectangle 149"/>
          <p:cNvSpPr>
            <a:spLocks noGrp="1" noChangeArrowheads="1"/>
          </p:cNvSpPr>
          <p:nvPr>
            <p:ph type="body" idx="1"/>
          </p:nvPr>
        </p:nvSpPr>
        <p:spPr>
          <a:xfrm>
            <a:off x="304800" y="1295400"/>
            <a:ext cx="8610600" cy="415925"/>
          </a:xfrm>
        </p:spPr>
        <p:txBody>
          <a:bodyPr/>
          <a:lstStyle/>
          <a:p>
            <a:r>
              <a:rPr lang="en-US">
                <a:latin typeface="Calibri" charset="0"/>
                <a:ea typeface="ＭＳ Ｐゴシック" charset="0"/>
                <a:cs typeface="ＭＳ Ｐゴシック" charset="0"/>
              </a:rPr>
              <a:t>New PC = { PC[31..28], target address, 00 }</a:t>
            </a:r>
          </a:p>
        </p:txBody>
      </p:sp>
      <p:sp>
        <p:nvSpPr>
          <p:cNvPr id="34946" name="Rectangle 150"/>
          <p:cNvSpPr>
            <a:spLocks noChangeArrowheads="1"/>
          </p:cNvSpPr>
          <p:nvPr/>
        </p:nvSpPr>
        <p:spPr bwMode="auto">
          <a:xfrm>
            <a:off x="2667000" y="2133600"/>
            <a:ext cx="1046163"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nPC_sel= </a:t>
            </a:r>
          </a:p>
        </p:txBody>
      </p:sp>
      <p:sp>
        <p:nvSpPr>
          <p:cNvPr id="34947" name="Line 151"/>
          <p:cNvSpPr>
            <a:spLocks noChangeShapeType="1"/>
          </p:cNvSpPr>
          <p:nvPr/>
        </p:nvSpPr>
        <p:spPr bwMode="auto">
          <a:xfrm flipH="1">
            <a:off x="4025900" y="22860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9041" name="Rectangle 152"/>
          <p:cNvSpPr>
            <a:spLocks noGrp="1" noChangeArrowheads="1"/>
          </p:cNvSpPr>
          <p:nvPr>
            <p:ph type="title"/>
          </p:nvPr>
        </p:nvSpPr>
        <p:spPr>
          <a:xfrm>
            <a:off x="525463" y="152400"/>
            <a:ext cx="8382000" cy="474663"/>
          </a:xfrm>
        </p:spPr>
        <p:txBody>
          <a:bodyPr/>
          <a:lstStyle/>
          <a:p>
            <a:r>
              <a:rPr lang="en-US" sz="4000">
                <a:latin typeface="Calibri" charset="0"/>
                <a:ea typeface="ＭＳ Ｐゴシック" charset="0"/>
                <a:cs typeface="ＭＳ Ｐゴシック" charset="0"/>
              </a:rPr>
              <a:t>Single Cycle Datapath during Jump</a:t>
            </a:r>
          </a:p>
        </p:txBody>
      </p:sp>
      <p:grpSp>
        <p:nvGrpSpPr>
          <p:cNvPr id="39042" name="Group 153"/>
          <p:cNvGrpSpPr>
            <a:grpSpLocks/>
          </p:cNvGrpSpPr>
          <p:nvPr/>
        </p:nvGrpSpPr>
        <p:grpSpPr bwMode="auto">
          <a:xfrm>
            <a:off x="381000" y="652463"/>
            <a:ext cx="7578725" cy="623887"/>
            <a:chOff x="240" y="489"/>
            <a:chExt cx="4774" cy="393"/>
          </a:xfrm>
        </p:grpSpPr>
        <p:grpSp>
          <p:nvGrpSpPr>
            <p:cNvPr id="39051" name="Group 154"/>
            <p:cNvGrpSpPr>
              <a:grpSpLocks/>
            </p:cNvGrpSpPr>
            <p:nvPr/>
          </p:nvGrpSpPr>
          <p:grpSpPr bwMode="auto">
            <a:xfrm>
              <a:off x="737" y="651"/>
              <a:ext cx="3832" cy="213"/>
              <a:chOff x="868" y="3815"/>
              <a:chExt cx="3832" cy="213"/>
            </a:xfrm>
          </p:grpSpPr>
          <p:sp>
            <p:nvSpPr>
              <p:cNvPr id="34965" name="Rectangle 155"/>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39059" name="Group 156"/>
              <p:cNvGrpSpPr>
                <a:grpSpLocks/>
              </p:cNvGrpSpPr>
              <p:nvPr/>
            </p:nvGrpSpPr>
            <p:grpSpPr bwMode="auto">
              <a:xfrm>
                <a:off x="868" y="3815"/>
                <a:ext cx="664" cy="213"/>
                <a:chOff x="868" y="3815"/>
                <a:chExt cx="664" cy="213"/>
              </a:xfrm>
            </p:grpSpPr>
            <p:sp>
              <p:nvSpPr>
                <p:cNvPr id="34969" name="Rectangle 157"/>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0" name="Rectangle 158"/>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4967" name="Rectangle 159"/>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68" name="Rectangle 160"/>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34959" name="Rectangle 161"/>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60" name="Rectangle 162"/>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4961" name="Rectangle 163"/>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4962" name="Rectangle 164"/>
            <p:cNvSpPr>
              <a:spLocks noChangeArrowheads="1"/>
            </p:cNvSpPr>
            <p:nvPr/>
          </p:nvSpPr>
          <p:spPr bwMode="auto">
            <a:xfrm>
              <a:off x="240" y="651"/>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34963" name="Rectangle 165"/>
            <p:cNvSpPr>
              <a:spLocks noChangeArrowheads="1"/>
            </p:cNvSpPr>
            <p:nvPr/>
          </p:nvSpPr>
          <p:spPr bwMode="auto">
            <a:xfrm>
              <a:off x="4608" y="672"/>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4964" name="Rectangle 166"/>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
        <p:nvSpPr>
          <p:cNvPr id="34950" name="Rectangle 167"/>
          <p:cNvSpPr>
            <a:spLocks noChangeArrowheads="1"/>
          </p:cNvSpPr>
          <p:nvPr/>
        </p:nvSpPr>
        <p:spPr bwMode="auto">
          <a:xfrm>
            <a:off x="2882900" y="1752600"/>
            <a:ext cx="809625"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Jump= </a:t>
            </a:r>
          </a:p>
        </p:txBody>
      </p:sp>
      <p:sp>
        <p:nvSpPr>
          <p:cNvPr id="34951" name="Line 168"/>
          <p:cNvSpPr>
            <a:spLocks noChangeShapeType="1"/>
          </p:cNvSpPr>
          <p:nvPr/>
        </p:nvSpPr>
        <p:spPr bwMode="auto">
          <a:xfrm flipH="1">
            <a:off x="4038600" y="19812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52" name="Rectangle 169"/>
          <p:cNvSpPr>
            <a:spLocks noChangeArrowheads="1"/>
          </p:cNvSpPr>
          <p:nvPr/>
        </p:nvSpPr>
        <p:spPr bwMode="auto">
          <a:xfrm rot="5400000">
            <a:off x="806529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&lt;0:25&gt;</a:t>
            </a:r>
          </a:p>
        </p:txBody>
      </p:sp>
      <p:sp>
        <p:nvSpPr>
          <p:cNvPr id="34953" name="Line 170"/>
          <p:cNvSpPr>
            <a:spLocks noChangeShapeType="1"/>
          </p:cNvSpPr>
          <p:nvPr/>
        </p:nvSpPr>
        <p:spPr bwMode="auto">
          <a:xfrm>
            <a:off x="836295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54" name="Rectangle 171"/>
          <p:cNvSpPr>
            <a:spLocks noChangeArrowheads="1"/>
          </p:cNvSpPr>
          <p:nvPr/>
        </p:nvSpPr>
        <p:spPr bwMode="auto">
          <a:xfrm>
            <a:off x="8113713" y="2965450"/>
            <a:ext cx="6445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TA26</a:t>
            </a:r>
          </a:p>
        </p:txBody>
      </p:sp>
    </p:spTree>
    <p:extLst>
      <p:ext uri="{BB962C8B-B14F-4D97-AF65-F5344CB8AC3E}">
        <p14:creationId xmlns:p14="http://schemas.microsoft.com/office/powerpoint/2010/main" val="34532711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87338" y="228600"/>
            <a:ext cx="8686800" cy="474663"/>
          </a:xfrm>
        </p:spPr>
        <p:txBody>
          <a:bodyPr/>
          <a:lstStyle/>
          <a:p>
            <a:r>
              <a:rPr lang="en-US">
                <a:latin typeface="Calibri" charset="0"/>
                <a:ea typeface="ＭＳ Ｐゴシック" charset="0"/>
                <a:cs typeface="ＭＳ Ｐゴシック" charset="0"/>
              </a:rPr>
              <a:t>Single Cycle Datapath during Jump</a:t>
            </a:r>
          </a:p>
        </p:txBody>
      </p:sp>
      <p:grpSp>
        <p:nvGrpSpPr>
          <p:cNvPr id="40963" name="Group 3"/>
          <p:cNvGrpSpPr>
            <a:grpSpLocks/>
          </p:cNvGrpSpPr>
          <p:nvPr/>
        </p:nvGrpSpPr>
        <p:grpSpPr bwMode="auto">
          <a:xfrm>
            <a:off x="5029200" y="3654425"/>
            <a:ext cx="457200" cy="1136650"/>
            <a:chOff x="3168" y="2302"/>
            <a:chExt cx="288" cy="716"/>
          </a:xfrm>
        </p:grpSpPr>
        <p:sp>
          <p:nvSpPr>
            <p:cNvPr id="37034" name="Line 4"/>
            <p:cNvSpPr>
              <a:spLocks noChangeShapeType="1"/>
            </p:cNvSpPr>
            <p:nvPr/>
          </p:nvSpPr>
          <p:spPr bwMode="auto">
            <a:xfrm>
              <a:off x="3168" y="2302"/>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5" name="Line 5"/>
            <p:cNvSpPr>
              <a:spLocks noChangeShapeType="1"/>
            </p:cNvSpPr>
            <p:nvPr/>
          </p:nvSpPr>
          <p:spPr bwMode="auto">
            <a:xfrm>
              <a:off x="3176" y="2302"/>
              <a:ext cx="27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6" name="Line 6"/>
            <p:cNvSpPr>
              <a:spLocks noChangeShapeType="1"/>
            </p:cNvSpPr>
            <p:nvPr/>
          </p:nvSpPr>
          <p:spPr bwMode="auto">
            <a:xfrm>
              <a:off x="3176" y="2481"/>
              <a:ext cx="128" cy="74"/>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7" name="Line 7"/>
            <p:cNvSpPr>
              <a:spLocks noChangeShapeType="1"/>
            </p:cNvSpPr>
            <p:nvPr/>
          </p:nvSpPr>
          <p:spPr bwMode="auto">
            <a:xfrm>
              <a:off x="3312" y="2571"/>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8" name="Line 8"/>
            <p:cNvSpPr>
              <a:spLocks noChangeShapeType="1"/>
            </p:cNvSpPr>
            <p:nvPr/>
          </p:nvSpPr>
          <p:spPr bwMode="auto">
            <a:xfrm>
              <a:off x="3456" y="2481"/>
              <a:ext cx="0" cy="34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9" name="Line 9"/>
            <p:cNvSpPr>
              <a:spLocks noChangeShapeType="1"/>
            </p:cNvSpPr>
            <p:nvPr/>
          </p:nvSpPr>
          <p:spPr bwMode="auto">
            <a:xfrm flipV="1">
              <a:off x="3176" y="2734"/>
              <a:ext cx="128" cy="10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40" name="Line 10"/>
            <p:cNvSpPr>
              <a:spLocks noChangeShapeType="1"/>
            </p:cNvSpPr>
            <p:nvPr/>
          </p:nvSpPr>
          <p:spPr bwMode="auto">
            <a:xfrm>
              <a:off x="3168" y="2839"/>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41" name="Line 11"/>
            <p:cNvSpPr>
              <a:spLocks noChangeShapeType="1"/>
            </p:cNvSpPr>
            <p:nvPr/>
          </p:nvSpPr>
          <p:spPr bwMode="auto">
            <a:xfrm flipV="1">
              <a:off x="3176" y="2823"/>
              <a:ext cx="272" cy="19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868" name="Line 12"/>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69" name="Line 13"/>
          <p:cNvSpPr>
            <a:spLocks noChangeShapeType="1"/>
          </p:cNvSpPr>
          <p:nvPr/>
        </p:nvSpPr>
        <p:spPr bwMode="auto">
          <a:xfrm flipH="1">
            <a:off x="5861050" y="414655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0" name="Rectangle 14"/>
          <p:cNvSpPr>
            <a:spLocks noChangeArrowheads="1"/>
          </p:cNvSpPr>
          <p:nvPr/>
        </p:nvSpPr>
        <p:spPr bwMode="auto">
          <a:xfrm>
            <a:off x="5541963" y="42021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71" name="Line 15"/>
          <p:cNvSpPr>
            <a:spLocks noChangeShapeType="1"/>
          </p:cNvSpPr>
          <p:nvPr/>
        </p:nvSpPr>
        <p:spPr bwMode="auto">
          <a:xfrm>
            <a:off x="5257800" y="3289300"/>
            <a:ext cx="0" cy="482600"/>
          </a:xfrm>
          <a:prstGeom prst="line">
            <a:avLst/>
          </a:prstGeom>
          <a:noFill/>
          <a:ln w="254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72" name="Rectangle 16"/>
          <p:cNvSpPr>
            <a:spLocks noChangeArrowheads="1"/>
          </p:cNvSpPr>
          <p:nvPr/>
        </p:nvSpPr>
        <p:spPr bwMode="auto">
          <a:xfrm>
            <a:off x="3962400" y="2971800"/>
            <a:ext cx="1573213" cy="363538"/>
          </a:xfrm>
          <a:prstGeom prst="rect">
            <a:avLst/>
          </a:prstGeom>
          <a:noFill/>
          <a:ln w="12700">
            <a:noFill/>
            <a:miter lim="800000"/>
            <a:headEnd/>
            <a:tailEnd/>
          </a:ln>
        </p:spPr>
        <p:txBody>
          <a:bodyPr lIns="90488" tIns="44450" rIns="90488" bIns="44450">
            <a:spAutoFit/>
          </a:bodyPr>
          <a:lstStyle/>
          <a:p>
            <a:pPr>
              <a:defRPr/>
            </a:pPr>
            <a:r>
              <a:rPr lang="en-US" b="1">
                <a:solidFill>
                  <a:schemeClr val="accent2"/>
                </a:solidFill>
                <a:latin typeface="+mn-lt"/>
                <a:ea typeface="ＭＳ Ｐゴシック" charset="-128"/>
                <a:cs typeface="ＭＳ Ｐゴシック" charset="-128"/>
              </a:rPr>
              <a:t>ALUctr =x</a:t>
            </a:r>
          </a:p>
        </p:txBody>
      </p:sp>
      <p:sp>
        <p:nvSpPr>
          <p:cNvPr id="36873" name="Rectangle 17"/>
          <p:cNvSpPr>
            <a:spLocks noChangeArrowheads="1"/>
          </p:cNvSpPr>
          <p:nvPr/>
        </p:nvSpPr>
        <p:spPr bwMode="auto">
          <a:xfrm>
            <a:off x="1055688" y="4302125"/>
            <a:ext cx="465137"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6874" name="Rectangle 18"/>
          <p:cNvSpPr>
            <a:spLocks noChangeArrowheads="1"/>
          </p:cNvSpPr>
          <p:nvPr/>
        </p:nvSpPr>
        <p:spPr bwMode="auto">
          <a:xfrm>
            <a:off x="665163" y="377507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6875"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6" name="Line 20"/>
          <p:cNvSpPr>
            <a:spLocks noChangeShapeType="1"/>
          </p:cNvSpPr>
          <p:nvPr/>
        </p:nvSpPr>
        <p:spPr bwMode="auto">
          <a:xfrm>
            <a:off x="1746250" y="4576763"/>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7" name="Line 21"/>
          <p:cNvSpPr>
            <a:spLocks noChangeShapeType="1"/>
          </p:cNvSpPr>
          <p:nvPr/>
        </p:nvSpPr>
        <p:spPr bwMode="auto">
          <a:xfrm flipH="1">
            <a:off x="1768475" y="4649788"/>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9" name="Rectangle 23"/>
          <p:cNvSpPr>
            <a:spLocks noChangeArrowheads="1"/>
          </p:cNvSpPr>
          <p:nvPr/>
        </p:nvSpPr>
        <p:spPr bwMode="auto">
          <a:xfrm>
            <a:off x="815975" y="3057525"/>
            <a:ext cx="11572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RegWr = 0</a:t>
            </a:r>
          </a:p>
        </p:txBody>
      </p:sp>
      <p:sp>
        <p:nvSpPr>
          <p:cNvPr id="36880" name="Line 24"/>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81" name="Line 25"/>
          <p:cNvSpPr>
            <a:spLocks noChangeShapeType="1"/>
          </p:cNvSpPr>
          <p:nvPr/>
        </p:nvSpPr>
        <p:spPr bwMode="auto">
          <a:xfrm flipH="1">
            <a:off x="1289050" y="40751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2" name="Rectangle 26"/>
          <p:cNvSpPr>
            <a:spLocks noChangeArrowheads="1"/>
          </p:cNvSpPr>
          <p:nvPr/>
        </p:nvSpPr>
        <p:spPr bwMode="auto">
          <a:xfrm>
            <a:off x="969963" y="4130675"/>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83" name="Line 27"/>
          <p:cNvSpPr>
            <a:spLocks noChangeShapeType="1"/>
          </p:cNvSpPr>
          <p:nvPr/>
        </p:nvSpPr>
        <p:spPr bwMode="auto">
          <a:xfrm>
            <a:off x="3225800" y="3784600"/>
            <a:ext cx="1778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4" name="Line 28"/>
          <p:cNvSpPr>
            <a:spLocks noChangeShapeType="1"/>
          </p:cNvSpPr>
          <p:nvPr/>
        </p:nvSpPr>
        <p:spPr bwMode="auto">
          <a:xfrm flipH="1">
            <a:off x="4184650" y="37195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5" name="Rectangle 29"/>
          <p:cNvSpPr>
            <a:spLocks noChangeArrowheads="1"/>
          </p:cNvSpPr>
          <p:nvPr/>
        </p:nvSpPr>
        <p:spPr bwMode="auto">
          <a:xfrm>
            <a:off x="3865563" y="38465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86" name="Rectangle 30"/>
          <p:cNvSpPr>
            <a:spLocks noChangeArrowheads="1"/>
          </p:cNvSpPr>
          <p:nvPr/>
        </p:nvSpPr>
        <p:spPr bwMode="auto">
          <a:xfrm>
            <a:off x="3560763" y="3490913"/>
            <a:ext cx="663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busA</a:t>
            </a:r>
          </a:p>
        </p:txBody>
      </p:sp>
      <p:sp>
        <p:nvSpPr>
          <p:cNvPr id="36887" name="Line 31"/>
          <p:cNvSpPr>
            <a:spLocks noChangeShapeType="1"/>
          </p:cNvSpPr>
          <p:nvPr/>
        </p:nvSpPr>
        <p:spPr bwMode="auto">
          <a:xfrm flipV="1">
            <a:off x="1905000" y="3263900"/>
            <a:ext cx="0" cy="390525"/>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88" name="Line 32"/>
          <p:cNvSpPr>
            <a:spLocks noChangeShapeType="1"/>
          </p:cNvSpPr>
          <p:nvPr/>
        </p:nvSpPr>
        <p:spPr bwMode="auto">
          <a:xfrm>
            <a:off x="3225800" y="4484688"/>
            <a:ext cx="939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9" name="Line 33"/>
          <p:cNvSpPr>
            <a:spLocks noChangeShapeType="1"/>
          </p:cNvSpPr>
          <p:nvPr/>
        </p:nvSpPr>
        <p:spPr bwMode="auto">
          <a:xfrm flipV="1">
            <a:off x="3663950" y="4337050"/>
            <a:ext cx="13970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0" name="Rectangle 34"/>
          <p:cNvSpPr>
            <a:spLocks noChangeArrowheads="1"/>
          </p:cNvSpPr>
          <p:nvPr/>
        </p:nvSpPr>
        <p:spPr bwMode="auto">
          <a:xfrm>
            <a:off x="3255963" y="447516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91" name="Rectangle 35"/>
          <p:cNvSpPr>
            <a:spLocks noChangeArrowheads="1"/>
          </p:cNvSpPr>
          <p:nvPr/>
        </p:nvSpPr>
        <p:spPr bwMode="auto">
          <a:xfrm>
            <a:off x="3179763" y="4191000"/>
            <a:ext cx="650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busB</a:t>
            </a:r>
          </a:p>
        </p:txBody>
      </p:sp>
      <p:sp>
        <p:nvSpPr>
          <p:cNvPr id="36892" name="Line 36"/>
          <p:cNvSpPr>
            <a:spLocks noChangeShapeType="1"/>
          </p:cNvSpPr>
          <p:nvPr/>
        </p:nvSpPr>
        <p:spPr bwMode="auto">
          <a:xfrm flipH="1">
            <a:off x="1130300" y="4637088"/>
            <a:ext cx="614363"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3" name="Line 37"/>
          <p:cNvSpPr>
            <a:spLocks noChangeShapeType="1"/>
          </p:cNvSpPr>
          <p:nvPr/>
        </p:nvSpPr>
        <p:spPr bwMode="auto">
          <a:xfrm>
            <a:off x="3048000" y="3241675"/>
            <a:ext cx="0" cy="37465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4" name="Line 38"/>
          <p:cNvSpPr>
            <a:spLocks noChangeShapeType="1"/>
          </p:cNvSpPr>
          <p:nvPr/>
        </p:nvSpPr>
        <p:spPr bwMode="auto">
          <a:xfrm flipV="1">
            <a:off x="29781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5" name="Rectangle 39"/>
          <p:cNvSpPr>
            <a:spLocks noChangeArrowheads="1"/>
          </p:cNvSpPr>
          <p:nvPr/>
        </p:nvSpPr>
        <p:spPr bwMode="auto">
          <a:xfrm>
            <a:off x="27987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896" name="Line 40"/>
          <p:cNvSpPr>
            <a:spLocks noChangeShapeType="1"/>
          </p:cNvSpPr>
          <p:nvPr/>
        </p:nvSpPr>
        <p:spPr bwMode="auto">
          <a:xfrm>
            <a:off x="2209800" y="3016250"/>
            <a:ext cx="0" cy="612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7" name="Line 41"/>
          <p:cNvSpPr>
            <a:spLocks noChangeShapeType="1"/>
          </p:cNvSpPr>
          <p:nvPr/>
        </p:nvSpPr>
        <p:spPr bwMode="auto">
          <a:xfrm flipV="1">
            <a:off x="2139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8" name="Rectangle 42"/>
          <p:cNvSpPr>
            <a:spLocks noChangeArrowheads="1"/>
          </p:cNvSpPr>
          <p:nvPr/>
        </p:nvSpPr>
        <p:spPr bwMode="auto">
          <a:xfrm>
            <a:off x="1960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899" name="Line 43"/>
          <p:cNvSpPr>
            <a:spLocks noChangeShapeType="1"/>
          </p:cNvSpPr>
          <p:nvPr/>
        </p:nvSpPr>
        <p:spPr bwMode="auto">
          <a:xfrm>
            <a:off x="2590800" y="3241675"/>
            <a:ext cx="0" cy="37465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0" name="Line 44"/>
          <p:cNvSpPr>
            <a:spLocks noChangeShapeType="1"/>
          </p:cNvSpPr>
          <p:nvPr/>
        </p:nvSpPr>
        <p:spPr bwMode="auto">
          <a:xfrm flipV="1">
            <a:off x="2520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1" name="Rectangle 45"/>
          <p:cNvSpPr>
            <a:spLocks noChangeArrowheads="1"/>
          </p:cNvSpPr>
          <p:nvPr/>
        </p:nvSpPr>
        <p:spPr bwMode="auto">
          <a:xfrm>
            <a:off x="2341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902" name="Rectangle 46"/>
          <p:cNvSpPr>
            <a:spLocks noChangeArrowheads="1"/>
          </p:cNvSpPr>
          <p:nvPr/>
        </p:nvSpPr>
        <p:spPr bwMode="auto">
          <a:xfrm>
            <a:off x="1960563" y="3633788"/>
            <a:ext cx="46990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Rw</a:t>
            </a:r>
          </a:p>
        </p:txBody>
      </p:sp>
      <p:sp>
        <p:nvSpPr>
          <p:cNvPr id="36903" name="Rectangle 47"/>
          <p:cNvSpPr>
            <a:spLocks noChangeArrowheads="1"/>
          </p:cNvSpPr>
          <p:nvPr/>
        </p:nvSpPr>
        <p:spPr bwMode="auto">
          <a:xfrm>
            <a:off x="2417763" y="3633788"/>
            <a:ext cx="4349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Ra</a:t>
            </a:r>
          </a:p>
        </p:txBody>
      </p:sp>
      <p:sp>
        <p:nvSpPr>
          <p:cNvPr id="36904" name="Rectangle 48"/>
          <p:cNvSpPr>
            <a:spLocks noChangeArrowheads="1"/>
          </p:cNvSpPr>
          <p:nvPr/>
        </p:nvSpPr>
        <p:spPr bwMode="auto">
          <a:xfrm>
            <a:off x="2798763" y="36337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Rb</a:t>
            </a:r>
          </a:p>
        </p:txBody>
      </p:sp>
      <p:sp>
        <p:nvSpPr>
          <p:cNvPr id="41000" name="Rectangle 49"/>
          <p:cNvSpPr>
            <a:spLocks noChangeArrowheads="1"/>
          </p:cNvSpPr>
          <p:nvPr/>
        </p:nvSpPr>
        <p:spPr bwMode="auto">
          <a:xfrm>
            <a:off x="1876425" y="3917950"/>
            <a:ext cx="1192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a:r>
              <a:rPr lang="en-US" b="1">
                <a:latin typeface="Calibri" charset="0"/>
              </a:rPr>
              <a:t>32 x 32-bit</a:t>
            </a:r>
          </a:p>
          <a:p>
            <a:pPr algn="ctr"/>
            <a:r>
              <a:rPr lang="en-US" b="1">
                <a:latin typeface="Calibri" charset="0"/>
              </a:rPr>
              <a:t>Registers</a:t>
            </a:r>
          </a:p>
        </p:txBody>
      </p:sp>
      <p:sp>
        <p:nvSpPr>
          <p:cNvPr id="36906" name="Line 50"/>
          <p:cNvSpPr>
            <a:spLocks noChangeShapeType="1"/>
          </p:cNvSpPr>
          <p:nvPr/>
        </p:nvSpPr>
        <p:spPr bwMode="auto">
          <a:xfrm flipH="1">
            <a:off x="749300" y="6172200"/>
            <a:ext cx="779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7" name="Line 51"/>
          <p:cNvSpPr>
            <a:spLocks noChangeShapeType="1"/>
          </p:cNvSpPr>
          <p:nvPr/>
        </p:nvSpPr>
        <p:spPr bwMode="auto">
          <a:xfrm flipV="1">
            <a:off x="762000" y="4127500"/>
            <a:ext cx="0" cy="2057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8" name="Rectangle 52"/>
          <p:cNvSpPr>
            <a:spLocks noChangeArrowheads="1"/>
          </p:cNvSpPr>
          <p:nvPr/>
        </p:nvSpPr>
        <p:spPr bwMode="auto">
          <a:xfrm>
            <a:off x="2570163" y="2994025"/>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6909" name="Rectangle 53"/>
          <p:cNvSpPr>
            <a:spLocks noChangeArrowheads="1"/>
          </p:cNvSpPr>
          <p:nvPr/>
        </p:nvSpPr>
        <p:spPr bwMode="auto">
          <a:xfrm>
            <a:off x="2341563" y="2354263"/>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grpSp>
        <p:nvGrpSpPr>
          <p:cNvPr id="41005" name="Group 54"/>
          <p:cNvGrpSpPr>
            <a:grpSpLocks/>
          </p:cNvGrpSpPr>
          <p:nvPr/>
        </p:nvGrpSpPr>
        <p:grpSpPr bwMode="auto">
          <a:xfrm>
            <a:off x="4191000" y="4203700"/>
            <a:ext cx="304800" cy="1227138"/>
            <a:chOff x="2640" y="2648"/>
            <a:chExt cx="192" cy="773"/>
          </a:xfrm>
        </p:grpSpPr>
        <p:sp>
          <p:nvSpPr>
            <p:cNvPr id="37030" name="Line 55"/>
            <p:cNvSpPr>
              <a:spLocks noChangeShapeType="1"/>
            </p:cNvSpPr>
            <p:nvPr/>
          </p:nvSpPr>
          <p:spPr bwMode="auto">
            <a:xfrm>
              <a:off x="2640" y="2648"/>
              <a:ext cx="0" cy="75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1" name="Line 56"/>
            <p:cNvSpPr>
              <a:spLocks noChangeShapeType="1"/>
            </p:cNvSpPr>
            <p:nvPr/>
          </p:nvSpPr>
          <p:spPr bwMode="auto">
            <a:xfrm>
              <a:off x="2648" y="2648"/>
              <a:ext cx="176" cy="8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2" name="Line 57"/>
            <p:cNvSpPr>
              <a:spLocks noChangeShapeType="1"/>
            </p:cNvSpPr>
            <p:nvPr/>
          </p:nvSpPr>
          <p:spPr bwMode="auto">
            <a:xfrm flipV="1">
              <a:off x="2648" y="3303"/>
              <a:ext cx="176" cy="11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3" name="Line 58"/>
            <p:cNvSpPr>
              <a:spLocks noChangeShapeType="1"/>
            </p:cNvSpPr>
            <p:nvPr/>
          </p:nvSpPr>
          <p:spPr bwMode="auto">
            <a:xfrm>
              <a:off x="2832" y="2750"/>
              <a:ext cx="0" cy="5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41006" name="Group 59"/>
          <p:cNvGrpSpPr>
            <a:grpSpLocks/>
          </p:cNvGrpSpPr>
          <p:nvPr/>
        </p:nvGrpSpPr>
        <p:grpSpPr bwMode="auto">
          <a:xfrm>
            <a:off x="1473200" y="2754313"/>
            <a:ext cx="1168400" cy="284162"/>
            <a:chOff x="928" y="1735"/>
            <a:chExt cx="736" cy="179"/>
          </a:xfrm>
        </p:grpSpPr>
        <p:sp>
          <p:nvSpPr>
            <p:cNvPr id="37026" name="Line 60"/>
            <p:cNvSpPr>
              <a:spLocks noChangeShapeType="1"/>
            </p:cNvSpPr>
            <p:nvPr/>
          </p:nvSpPr>
          <p:spPr bwMode="auto">
            <a:xfrm flipH="1">
              <a:off x="928" y="1735"/>
              <a:ext cx="736"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7" name="Line 61"/>
            <p:cNvSpPr>
              <a:spLocks noChangeShapeType="1"/>
            </p:cNvSpPr>
            <p:nvPr/>
          </p:nvSpPr>
          <p:spPr bwMode="auto">
            <a:xfrm flipH="1">
              <a:off x="1552" y="1743"/>
              <a:ext cx="11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8" name="Line 62"/>
            <p:cNvSpPr>
              <a:spLocks noChangeShapeType="1"/>
            </p:cNvSpPr>
            <p:nvPr/>
          </p:nvSpPr>
          <p:spPr bwMode="auto">
            <a:xfrm>
              <a:off x="944" y="1743"/>
              <a:ext cx="8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9" name="Line 63"/>
            <p:cNvSpPr>
              <a:spLocks noChangeShapeType="1"/>
            </p:cNvSpPr>
            <p:nvPr/>
          </p:nvSpPr>
          <p:spPr bwMode="auto">
            <a:xfrm flipH="1">
              <a:off x="1024" y="1914"/>
              <a:ext cx="54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12" name="Rectangle 64"/>
          <p:cNvSpPr>
            <a:spLocks noChangeArrowheads="1"/>
          </p:cNvSpPr>
          <p:nvPr/>
        </p:nvSpPr>
        <p:spPr bwMode="auto">
          <a:xfrm>
            <a:off x="2998788" y="2994025"/>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6913" name="Line 65"/>
          <p:cNvSpPr>
            <a:spLocks noChangeShapeType="1"/>
          </p:cNvSpPr>
          <p:nvPr/>
        </p:nvSpPr>
        <p:spPr bwMode="auto">
          <a:xfrm>
            <a:off x="23622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4" name="Line 66"/>
          <p:cNvSpPr>
            <a:spLocks noChangeShapeType="1"/>
          </p:cNvSpPr>
          <p:nvPr/>
        </p:nvSpPr>
        <p:spPr bwMode="auto">
          <a:xfrm>
            <a:off x="17526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5" name="Rectangle 67"/>
          <p:cNvSpPr>
            <a:spLocks noChangeArrowheads="1"/>
          </p:cNvSpPr>
          <p:nvPr/>
        </p:nvSpPr>
        <p:spPr bwMode="auto">
          <a:xfrm>
            <a:off x="1731963" y="23542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916" name="Line 68"/>
          <p:cNvSpPr>
            <a:spLocks noChangeShapeType="1"/>
          </p:cNvSpPr>
          <p:nvPr/>
        </p:nvSpPr>
        <p:spPr bwMode="auto">
          <a:xfrm flipH="1">
            <a:off x="1054100" y="28956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17" name="Rectangle 69"/>
          <p:cNvSpPr>
            <a:spLocks noChangeArrowheads="1"/>
          </p:cNvSpPr>
          <p:nvPr/>
        </p:nvSpPr>
        <p:spPr bwMode="auto">
          <a:xfrm>
            <a:off x="207963" y="2562225"/>
            <a:ext cx="1182687" cy="366713"/>
          </a:xfrm>
          <a:prstGeom prst="rect">
            <a:avLst/>
          </a:prstGeom>
          <a:noFill/>
          <a:ln w="12700">
            <a:noFill/>
            <a:miter lim="800000"/>
            <a:headEnd/>
            <a:tailEnd/>
          </a:ln>
        </p:spPr>
        <p:txBody>
          <a:bodyPr wrap="none" lIns="90488" tIns="44450" rIns="90488" bIns="44450">
            <a:spAutoFit/>
          </a:bodyPr>
          <a:lstStyle/>
          <a:p>
            <a:pPr>
              <a:defRPr/>
            </a:pPr>
            <a:r>
              <a:rPr lang="en-US" b="1" dirty="0" err="1">
                <a:solidFill>
                  <a:schemeClr val="accent2"/>
                </a:solidFill>
                <a:latin typeface="+mn-lt"/>
                <a:ea typeface="ＭＳ Ｐゴシック" charset="-128"/>
                <a:cs typeface="ＭＳ Ｐゴシック" charset="-128"/>
              </a:rPr>
              <a:t>RegDst</a:t>
            </a:r>
            <a:r>
              <a:rPr lang="en-US" b="1" dirty="0">
                <a:solidFill>
                  <a:schemeClr val="accent2"/>
                </a:solidFill>
                <a:latin typeface="+mn-lt"/>
                <a:ea typeface="ＭＳ Ｐゴシック" charset="-128"/>
                <a:cs typeface="ＭＳ Ｐゴシック" charset="-128"/>
              </a:rPr>
              <a:t> = </a:t>
            </a:r>
            <a:r>
              <a:rPr lang="en-US" b="1" dirty="0" err="1">
                <a:solidFill>
                  <a:schemeClr val="accent2"/>
                </a:solidFill>
                <a:latin typeface="+mn-lt"/>
                <a:ea typeface="ＭＳ Ｐゴシック" charset="-128"/>
                <a:cs typeface="ＭＳ Ｐゴシック" charset="-128"/>
              </a:rPr>
              <a:t>x</a:t>
            </a:r>
            <a:endParaRPr lang="en-US" b="1" dirty="0">
              <a:solidFill>
                <a:schemeClr val="accent2"/>
              </a:solidFill>
              <a:latin typeface="+mn-lt"/>
              <a:ea typeface="ＭＳ Ｐゴシック" charset="-128"/>
              <a:cs typeface="ＭＳ Ｐゴシック" charset="-128"/>
            </a:endParaRPr>
          </a:p>
        </p:txBody>
      </p:sp>
      <p:sp>
        <p:nvSpPr>
          <p:cNvPr id="36918"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9" name="Rectangle 71"/>
          <p:cNvSpPr>
            <a:spLocks noChangeArrowheads="1"/>
          </p:cNvSpPr>
          <p:nvPr/>
        </p:nvSpPr>
        <p:spPr bwMode="auto">
          <a:xfrm rot="5400000">
            <a:off x="2839244" y="5220494"/>
            <a:ext cx="1082675" cy="363537"/>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Extender</a:t>
            </a:r>
          </a:p>
        </p:txBody>
      </p:sp>
      <p:sp>
        <p:nvSpPr>
          <p:cNvPr id="36920" name="Rectangle 72"/>
          <p:cNvSpPr>
            <a:spLocks noChangeArrowheads="1"/>
          </p:cNvSpPr>
          <p:nvPr/>
        </p:nvSpPr>
        <p:spPr bwMode="auto">
          <a:xfrm rot="5400000">
            <a:off x="4064794" y="46521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21" name="Rectangle 73"/>
          <p:cNvSpPr>
            <a:spLocks noChangeArrowheads="1"/>
          </p:cNvSpPr>
          <p:nvPr/>
        </p:nvSpPr>
        <p:spPr bwMode="auto">
          <a:xfrm>
            <a:off x="1770063" y="2693988"/>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22" name="Line 74"/>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23" name="Rectangle 75"/>
          <p:cNvSpPr>
            <a:spLocks noChangeArrowheads="1"/>
          </p:cNvSpPr>
          <p:nvPr/>
        </p:nvSpPr>
        <p:spPr bwMode="auto">
          <a:xfrm>
            <a:off x="3503613" y="53022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24" name="Line 76"/>
          <p:cNvSpPr>
            <a:spLocks noChangeShapeType="1"/>
          </p:cNvSpPr>
          <p:nvPr/>
        </p:nvSpPr>
        <p:spPr bwMode="auto">
          <a:xfrm flipH="1">
            <a:off x="3803650" y="52117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5" name="Line 77"/>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26" name="Line 78"/>
          <p:cNvSpPr>
            <a:spLocks noChangeShapeType="1"/>
          </p:cNvSpPr>
          <p:nvPr/>
        </p:nvSpPr>
        <p:spPr bwMode="auto">
          <a:xfrm flipH="1">
            <a:off x="2584450" y="53546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7" name="Rectangle 79"/>
          <p:cNvSpPr>
            <a:spLocks noChangeArrowheads="1"/>
          </p:cNvSpPr>
          <p:nvPr/>
        </p:nvSpPr>
        <p:spPr bwMode="auto">
          <a:xfrm>
            <a:off x="2265363" y="54086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16</a:t>
            </a:r>
          </a:p>
        </p:txBody>
      </p:sp>
      <p:sp>
        <p:nvSpPr>
          <p:cNvPr id="36928" name="Rectangle 80"/>
          <p:cNvSpPr>
            <a:spLocks noChangeArrowheads="1"/>
          </p:cNvSpPr>
          <p:nvPr/>
        </p:nvSpPr>
        <p:spPr bwMode="auto">
          <a:xfrm>
            <a:off x="1358900" y="5199063"/>
            <a:ext cx="839788"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6929" name="Line 81"/>
          <p:cNvSpPr>
            <a:spLocks noChangeShapeType="1"/>
          </p:cNvSpPr>
          <p:nvPr/>
        </p:nvSpPr>
        <p:spPr bwMode="auto">
          <a:xfrm>
            <a:off x="4343400" y="5360988"/>
            <a:ext cx="0" cy="40005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30" name="Rectangle 82"/>
          <p:cNvSpPr>
            <a:spLocks noChangeArrowheads="1"/>
          </p:cNvSpPr>
          <p:nvPr/>
        </p:nvSpPr>
        <p:spPr bwMode="auto">
          <a:xfrm>
            <a:off x="3789363" y="5775325"/>
            <a:ext cx="11826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ALUSrc = x</a:t>
            </a:r>
          </a:p>
        </p:txBody>
      </p:sp>
      <p:sp>
        <p:nvSpPr>
          <p:cNvPr id="36931" name="Line 83"/>
          <p:cNvSpPr>
            <a:spLocks noChangeShapeType="1"/>
          </p:cNvSpPr>
          <p:nvPr/>
        </p:nvSpPr>
        <p:spPr bwMode="auto">
          <a:xfrm>
            <a:off x="4521200" y="4637088"/>
            <a:ext cx="48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2" name="Line 84"/>
          <p:cNvSpPr>
            <a:spLocks noChangeShapeType="1"/>
          </p:cNvSpPr>
          <p:nvPr/>
        </p:nvSpPr>
        <p:spPr bwMode="auto">
          <a:xfrm>
            <a:off x="8534400" y="4506913"/>
            <a:ext cx="0" cy="165258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8" name="Line 85"/>
          <p:cNvSpPr>
            <a:spLocks noChangeShapeType="1"/>
          </p:cNvSpPr>
          <p:nvPr/>
        </p:nvSpPr>
        <p:spPr bwMode="auto">
          <a:xfrm>
            <a:off x="3352800" y="5862638"/>
            <a:ext cx="0" cy="471487"/>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4" name="Rectangle 86"/>
          <p:cNvSpPr>
            <a:spLocks noChangeArrowheads="1"/>
          </p:cNvSpPr>
          <p:nvPr/>
        </p:nvSpPr>
        <p:spPr bwMode="auto">
          <a:xfrm>
            <a:off x="2438400" y="6292850"/>
            <a:ext cx="10937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ExtOp = x</a:t>
            </a:r>
          </a:p>
        </p:txBody>
      </p:sp>
      <p:grpSp>
        <p:nvGrpSpPr>
          <p:cNvPr id="41030" name="Group 87"/>
          <p:cNvGrpSpPr>
            <a:grpSpLocks/>
          </p:cNvGrpSpPr>
          <p:nvPr/>
        </p:nvGrpSpPr>
        <p:grpSpPr bwMode="auto">
          <a:xfrm>
            <a:off x="7772400" y="3938588"/>
            <a:ext cx="304800" cy="1255712"/>
            <a:chOff x="4896" y="2481"/>
            <a:chExt cx="192" cy="791"/>
          </a:xfrm>
        </p:grpSpPr>
        <p:sp>
          <p:nvSpPr>
            <p:cNvPr id="37022" name="Line 88"/>
            <p:cNvSpPr>
              <a:spLocks noChangeShapeType="1"/>
            </p:cNvSpPr>
            <p:nvPr/>
          </p:nvSpPr>
          <p:spPr bwMode="auto">
            <a:xfrm>
              <a:off x="4896" y="2481"/>
              <a:ext cx="0" cy="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3" name="Line 89"/>
            <p:cNvSpPr>
              <a:spLocks noChangeShapeType="1"/>
            </p:cNvSpPr>
            <p:nvPr/>
          </p:nvSpPr>
          <p:spPr bwMode="auto">
            <a:xfrm>
              <a:off x="4904" y="2481"/>
              <a:ext cx="176" cy="9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4" name="Line 90"/>
            <p:cNvSpPr>
              <a:spLocks noChangeShapeType="1"/>
            </p:cNvSpPr>
            <p:nvPr/>
          </p:nvSpPr>
          <p:spPr bwMode="auto">
            <a:xfrm flipV="1">
              <a:off x="4904" y="3150"/>
              <a:ext cx="176" cy="12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5" name="Line 91"/>
            <p:cNvSpPr>
              <a:spLocks noChangeShapeType="1"/>
            </p:cNvSpPr>
            <p:nvPr/>
          </p:nvSpPr>
          <p:spPr bwMode="auto">
            <a:xfrm>
              <a:off x="5088" y="2587"/>
              <a:ext cx="0" cy="5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36" name="Rectangle 92"/>
          <p:cNvSpPr>
            <a:spLocks noChangeArrowheads="1"/>
          </p:cNvSpPr>
          <p:nvPr/>
        </p:nvSpPr>
        <p:spPr bwMode="auto">
          <a:xfrm rot="5400000">
            <a:off x="7611269" y="44743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37"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38" name="Rectangle 94"/>
          <p:cNvSpPr>
            <a:spLocks noChangeArrowheads="1"/>
          </p:cNvSpPr>
          <p:nvPr/>
        </p:nvSpPr>
        <p:spPr bwMode="auto">
          <a:xfrm>
            <a:off x="7523163" y="3201988"/>
            <a:ext cx="1619250" cy="363537"/>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MemtoReg = x</a:t>
            </a:r>
          </a:p>
        </p:txBody>
      </p:sp>
      <p:sp>
        <p:nvSpPr>
          <p:cNvPr id="36939" name="Line 95"/>
          <p:cNvSpPr>
            <a:spLocks noChangeShapeType="1"/>
          </p:cNvSpPr>
          <p:nvPr/>
        </p:nvSpPr>
        <p:spPr bwMode="auto">
          <a:xfrm>
            <a:off x="8089900" y="4494213"/>
            <a:ext cx="431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0"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1" name="Line 97"/>
          <p:cNvSpPr>
            <a:spLocks noChangeShapeType="1"/>
          </p:cNvSpPr>
          <p:nvPr/>
        </p:nvSpPr>
        <p:spPr bwMode="auto">
          <a:xfrm flipH="1">
            <a:off x="5418138" y="5875338"/>
            <a:ext cx="609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2" name="Rectangle 98"/>
          <p:cNvSpPr>
            <a:spLocks noChangeArrowheads="1"/>
          </p:cNvSpPr>
          <p:nvPr/>
        </p:nvSpPr>
        <p:spPr bwMode="auto">
          <a:xfrm>
            <a:off x="5322888" y="5526088"/>
            <a:ext cx="465137" cy="366712"/>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6943" name="Rectangle 99"/>
          <p:cNvSpPr>
            <a:spLocks noChangeArrowheads="1"/>
          </p:cNvSpPr>
          <p:nvPr/>
        </p:nvSpPr>
        <p:spPr bwMode="auto">
          <a:xfrm>
            <a:off x="4627563" y="5054600"/>
            <a:ext cx="86042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Data In</a:t>
            </a:r>
          </a:p>
        </p:txBody>
      </p:sp>
      <p:sp>
        <p:nvSpPr>
          <p:cNvPr id="36944" name="Line 100"/>
          <p:cNvSpPr>
            <a:spLocks noChangeShapeType="1"/>
          </p:cNvSpPr>
          <p:nvPr/>
        </p:nvSpPr>
        <p:spPr bwMode="auto">
          <a:xfrm>
            <a:off x="6045200" y="5816600"/>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5" name="Line 101"/>
          <p:cNvSpPr>
            <a:spLocks noChangeShapeType="1"/>
          </p:cNvSpPr>
          <p:nvPr/>
        </p:nvSpPr>
        <p:spPr bwMode="auto">
          <a:xfrm flipH="1">
            <a:off x="6035675" y="58578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7" name="Rectangle 103"/>
          <p:cNvSpPr>
            <a:spLocks noChangeArrowheads="1"/>
          </p:cNvSpPr>
          <p:nvPr/>
        </p:nvSpPr>
        <p:spPr bwMode="auto">
          <a:xfrm>
            <a:off x="5997575" y="4838700"/>
            <a:ext cx="6953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WrEn</a:t>
            </a:r>
          </a:p>
        </p:txBody>
      </p:sp>
      <p:sp>
        <p:nvSpPr>
          <p:cNvPr id="36948" name="Line 104"/>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49" name="Line 105"/>
          <p:cNvSpPr>
            <a:spLocks noChangeShapeType="1"/>
          </p:cNvSpPr>
          <p:nvPr/>
        </p:nvSpPr>
        <p:spPr bwMode="auto">
          <a:xfrm flipH="1">
            <a:off x="5556250" y="49990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0" name="Rectangle 106"/>
          <p:cNvSpPr>
            <a:spLocks noChangeArrowheads="1"/>
          </p:cNvSpPr>
          <p:nvPr/>
        </p:nvSpPr>
        <p:spPr bwMode="auto">
          <a:xfrm>
            <a:off x="5313363" y="51244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51" name="Line 107"/>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52" name="Line 108"/>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3" name="Rectangle 109"/>
          <p:cNvSpPr>
            <a:spLocks noChangeArrowheads="1"/>
          </p:cNvSpPr>
          <p:nvPr/>
        </p:nvSpPr>
        <p:spPr bwMode="auto">
          <a:xfrm>
            <a:off x="6608763" y="4840288"/>
            <a:ext cx="536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Adr</a:t>
            </a:r>
          </a:p>
        </p:txBody>
      </p:sp>
      <p:sp>
        <p:nvSpPr>
          <p:cNvPr id="36954" name="Rectangle 110"/>
          <p:cNvSpPr>
            <a:spLocks noChangeArrowheads="1"/>
          </p:cNvSpPr>
          <p:nvPr/>
        </p:nvSpPr>
        <p:spPr bwMode="auto">
          <a:xfrm>
            <a:off x="6067425" y="5229225"/>
            <a:ext cx="1019175" cy="638175"/>
          </a:xfrm>
          <a:prstGeom prst="rect">
            <a:avLst/>
          </a:prstGeom>
          <a:noFill/>
          <a:ln w="12700">
            <a:noFill/>
            <a:miter lim="800000"/>
            <a:headEnd/>
            <a:tailEnd/>
          </a:ln>
        </p:spPr>
        <p:txBody>
          <a:bodyPr wrap="none" lIns="90488" tIns="44450" rIns="90488" bIns="44450">
            <a:spAutoFit/>
          </a:bodyPr>
          <a:lstStyle/>
          <a:p>
            <a:pPr algn="ctr">
              <a:defRPr/>
            </a:pPr>
            <a:r>
              <a:rPr lang="en-US" b="1" dirty="0">
                <a:latin typeface="+mn-lt"/>
                <a:ea typeface="ＭＳ Ｐゴシック" charset="-128"/>
                <a:cs typeface="ＭＳ Ｐゴシック" charset="-128"/>
              </a:rPr>
              <a:t>Data</a:t>
            </a:r>
          </a:p>
          <a:p>
            <a:pPr algn="ctr">
              <a:defRPr/>
            </a:pPr>
            <a:r>
              <a:rPr lang="en-US" b="1" dirty="0">
                <a:latin typeface="+mn-lt"/>
                <a:ea typeface="ＭＳ Ｐゴシック" charset="-128"/>
                <a:cs typeface="ＭＳ Ｐゴシック" charset="-128"/>
              </a:rPr>
              <a:t>Memory</a:t>
            </a:r>
          </a:p>
        </p:txBody>
      </p:sp>
      <p:sp>
        <p:nvSpPr>
          <p:cNvPr id="36955" name="Line 111"/>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6" name="Line 112"/>
          <p:cNvSpPr>
            <a:spLocks noChangeShapeType="1"/>
          </p:cNvSpPr>
          <p:nvPr/>
        </p:nvSpPr>
        <p:spPr bwMode="auto">
          <a:xfrm>
            <a:off x="7315200" y="5041900"/>
            <a:ext cx="0" cy="4349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7" name="Line 113"/>
          <p:cNvSpPr>
            <a:spLocks noChangeShapeType="1"/>
          </p:cNvSpPr>
          <p:nvPr/>
        </p:nvSpPr>
        <p:spPr bwMode="auto">
          <a:xfrm flipH="1">
            <a:off x="7150100" y="5489575"/>
            <a:ext cx="17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8" name="Line 114"/>
          <p:cNvSpPr>
            <a:spLocks noChangeShapeType="1"/>
          </p:cNvSpPr>
          <p:nvPr/>
        </p:nvSpPr>
        <p:spPr bwMode="auto">
          <a:xfrm flipH="1">
            <a:off x="7385050" y="4948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9" name="Rectangle 115"/>
          <p:cNvSpPr>
            <a:spLocks noChangeArrowheads="1"/>
          </p:cNvSpPr>
          <p:nvPr/>
        </p:nvSpPr>
        <p:spPr bwMode="auto">
          <a:xfrm>
            <a:off x="7142163" y="4643438"/>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60" name="Rectangle 116"/>
          <p:cNvSpPr>
            <a:spLocks noChangeArrowheads="1"/>
          </p:cNvSpPr>
          <p:nvPr/>
        </p:nvSpPr>
        <p:spPr bwMode="auto">
          <a:xfrm>
            <a:off x="6303963" y="3506788"/>
            <a:ext cx="1311275" cy="366712"/>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MemWr = 0</a:t>
            </a:r>
          </a:p>
        </p:txBody>
      </p:sp>
      <p:sp>
        <p:nvSpPr>
          <p:cNvPr id="36961" name="Line 117"/>
          <p:cNvSpPr>
            <a:spLocks noChangeShapeType="1"/>
          </p:cNvSpPr>
          <p:nvPr/>
        </p:nvSpPr>
        <p:spPr bwMode="auto">
          <a:xfrm>
            <a:off x="3810000" y="4508500"/>
            <a:ext cx="0" cy="5413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2" name="Line 118"/>
          <p:cNvSpPr>
            <a:spLocks noChangeShapeType="1"/>
          </p:cNvSpPr>
          <p:nvPr/>
        </p:nvSpPr>
        <p:spPr bwMode="auto">
          <a:xfrm>
            <a:off x="3805238" y="5054600"/>
            <a:ext cx="1211262" cy="79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3" name="Rectangle 119"/>
          <p:cNvSpPr>
            <a:spLocks noChangeArrowheads="1"/>
          </p:cNvSpPr>
          <p:nvPr/>
        </p:nvSpPr>
        <p:spPr bwMode="auto">
          <a:xfrm rot="5400000">
            <a:off x="5098257" y="4075906"/>
            <a:ext cx="565150"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ALU</a:t>
            </a:r>
          </a:p>
        </p:txBody>
      </p:sp>
      <p:sp>
        <p:nvSpPr>
          <p:cNvPr id="36964" name="Rectangle 120"/>
          <p:cNvSpPr>
            <a:spLocks noChangeArrowheads="1"/>
          </p:cNvSpPr>
          <p:nvPr/>
        </p:nvSpPr>
        <p:spPr bwMode="auto">
          <a:xfrm>
            <a:off x="4575175" y="1993900"/>
            <a:ext cx="1203325" cy="873125"/>
          </a:xfrm>
          <a:prstGeom prst="rect">
            <a:avLst/>
          </a:prstGeom>
          <a:noFill/>
          <a:ln w="25400">
            <a:solidFill>
              <a:srgbClr val="FF0000"/>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5" name="Line 121"/>
          <p:cNvSpPr>
            <a:spLocks noChangeShapeType="1"/>
          </p:cNvSpPr>
          <p:nvPr/>
        </p:nvSpPr>
        <p:spPr bwMode="auto">
          <a:xfrm flipH="1">
            <a:off x="3949700" y="2720975"/>
            <a:ext cx="604838"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6" name="Line 122"/>
          <p:cNvSpPr>
            <a:spLocks noChangeShapeType="1"/>
          </p:cNvSpPr>
          <p:nvPr/>
        </p:nvSpPr>
        <p:spPr bwMode="auto">
          <a:xfrm>
            <a:off x="4613275" y="2644775"/>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7" name="Line 123"/>
          <p:cNvSpPr>
            <a:spLocks noChangeShapeType="1"/>
          </p:cNvSpPr>
          <p:nvPr/>
        </p:nvSpPr>
        <p:spPr bwMode="auto">
          <a:xfrm flipH="1">
            <a:off x="4587875" y="27336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9" name="Rectangle 125"/>
          <p:cNvSpPr>
            <a:spLocks noChangeArrowheads="1"/>
          </p:cNvSpPr>
          <p:nvPr/>
        </p:nvSpPr>
        <p:spPr bwMode="auto">
          <a:xfrm>
            <a:off x="4564063" y="2071688"/>
            <a:ext cx="1222375" cy="644525"/>
          </a:xfrm>
          <a:prstGeom prst="rect">
            <a:avLst/>
          </a:prstGeom>
          <a:noFill/>
          <a:ln w="12700">
            <a:noFill/>
            <a:miter lim="800000"/>
            <a:headEnd/>
            <a:tailEnd/>
          </a:ln>
        </p:spPr>
        <p:txBody>
          <a:bodyPr wrap="none" lIns="90488" tIns="44450" rIns="90488" bIns="44450">
            <a:spAutoFit/>
          </a:bodyPr>
          <a:lstStyle/>
          <a:p>
            <a:pPr algn="ctr">
              <a:defRPr/>
            </a:pPr>
            <a:r>
              <a:rPr lang="en-US" b="1">
                <a:solidFill>
                  <a:srgbClr val="FF0000"/>
                </a:solidFill>
                <a:latin typeface="+mn-lt"/>
                <a:ea typeface="ＭＳ Ｐゴシック" charset="-128"/>
                <a:cs typeface="ＭＳ Ｐゴシック" charset="-128"/>
              </a:rPr>
              <a:t>Instruction</a:t>
            </a:r>
          </a:p>
          <a:p>
            <a:pPr algn="ctr">
              <a:defRPr/>
            </a:pPr>
            <a:r>
              <a:rPr lang="en-US" b="1">
                <a:solidFill>
                  <a:srgbClr val="FF0000"/>
                </a:solidFill>
                <a:latin typeface="+mn-lt"/>
                <a:ea typeface="ＭＳ Ｐゴシック" charset="-128"/>
                <a:cs typeface="ＭＳ Ｐゴシック" charset="-128"/>
              </a:rPr>
              <a:t>Fetch Unit</a:t>
            </a:r>
          </a:p>
        </p:txBody>
      </p:sp>
      <p:sp>
        <p:nvSpPr>
          <p:cNvPr id="36970" name="Rectangle 126"/>
          <p:cNvSpPr>
            <a:spLocks noChangeArrowheads="1"/>
          </p:cNvSpPr>
          <p:nvPr/>
        </p:nvSpPr>
        <p:spPr bwMode="auto">
          <a:xfrm>
            <a:off x="3494088" y="2524125"/>
            <a:ext cx="4651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6971" name="Line 127"/>
          <p:cNvSpPr>
            <a:spLocks noChangeShapeType="1"/>
          </p:cNvSpPr>
          <p:nvPr/>
        </p:nvSpPr>
        <p:spPr bwMode="auto">
          <a:xfrm flipV="1">
            <a:off x="5638800" y="2870200"/>
            <a:ext cx="0" cy="1193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72" name="Line 128"/>
          <p:cNvSpPr>
            <a:spLocks noChangeShapeType="1"/>
          </p:cNvSpPr>
          <p:nvPr/>
        </p:nvSpPr>
        <p:spPr bwMode="auto">
          <a:xfrm flipH="1">
            <a:off x="5461000" y="4038600"/>
            <a:ext cx="2032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73" name="Rectangle 129"/>
          <p:cNvSpPr>
            <a:spLocks noChangeArrowheads="1"/>
          </p:cNvSpPr>
          <p:nvPr/>
        </p:nvSpPr>
        <p:spPr bwMode="auto">
          <a:xfrm>
            <a:off x="5618163" y="3498850"/>
            <a:ext cx="6096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Zero</a:t>
            </a:r>
          </a:p>
        </p:txBody>
      </p:sp>
      <p:sp>
        <p:nvSpPr>
          <p:cNvPr id="36974" name="Rectangle 130"/>
          <p:cNvSpPr>
            <a:spLocks noChangeArrowheads="1"/>
          </p:cNvSpPr>
          <p:nvPr/>
        </p:nvSpPr>
        <p:spPr bwMode="auto">
          <a:xfrm>
            <a:off x="5846763" y="1738313"/>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36975" name="Rectangle 131"/>
          <p:cNvSpPr>
            <a:spLocks noChangeArrowheads="1"/>
          </p:cNvSpPr>
          <p:nvPr/>
        </p:nvSpPr>
        <p:spPr bwMode="auto">
          <a:xfrm>
            <a:off x="7726363" y="40322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76" name="Rectangle 132"/>
          <p:cNvSpPr>
            <a:spLocks noChangeArrowheads="1"/>
          </p:cNvSpPr>
          <p:nvPr/>
        </p:nvSpPr>
        <p:spPr bwMode="auto">
          <a:xfrm>
            <a:off x="7726363" y="48117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77" name="Rectangle 133"/>
          <p:cNvSpPr>
            <a:spLocks noChangeArrowheads="1"/>
          </p:cNvSpPr>
          <p:nvPr/>
        </p:nvSpPr>
        <p:spPr bwMode="auto">
          <a:xfrm>
            <a:off x="4144963" y="42608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78" name="Rectangle 134"/>
          <p:cNvSpPr>
            <a:spLocks noChangeArrowheads="1"/>
          </p:cNvSpPr>
          <p:nvPr/>
        </p:nvSpPr>
        <p:spPr bwMode="auto">
          <a:xfrm>
            <a:off x="4144963" y="50403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79" name="Rectangle 135"/>
          <p:cNvSpPr>
            <a:spLocks noChangeArrowheads="1"/>
          </p:cNvSpPr>
          <p:nvPr/>
        </p:nvSpPr>
        <p:spPr bwMode="auto">
          <a:xfrm>
            <a:off x="22748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80" name="Rectangle 136"/>
          <p:cNvSpPr>
            <a:spLocks noChangeArrowheads="1"/>
          </p:cNvSpPr>
          <p:nvPr/>
        </p:nvSpPr>
        <p:spPr bwMode="auto">
          <a:xfrm>
            <a:off x="15890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81" name="Line 137"/>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2" name="Rectangle 138"/>
          <p:cNvSpPr>
            <a:spLocks noChangeArrowheads="1"/>
          </p:cNvSpPr>
          <p:nvPr/>
        </p:nvSpPr>
        <p:spPr bwMode="auto">
          <a:xfrm rot="5400000">
            <a:off x="57919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&lt;21:25&gt;</a:t>
            </a:r>
          </a:p>
        </p:txBody>
      </p:sp>
      <p:sp>
        <p:nvSpPr>
          <p:cNvPr id="36983" name="Rectangle 139"/>
          <p:cNvSpPr>
            <a:spLocks noChangeArrowheads="1"/>
          </p:cNvSpPr>
          <p:nvPr/>
        </p:nvSpPr>
        <p:spPr bwMode="auto">
          <a:xfrm rot="5400000">
            <a:off x="63253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&lt;16:20&gt;</a:t>
            </a:r>
          </a:p>
        </p:txBody>
      </p:sp>
      <p:sp>
        <p:nvSpPr>
          <p:cNvPr id="36984" name="Rectangle 140"/>
          <p:cNvSpPr>
            <a:spLocks noChangeArrowheads="1"/>
          </p:cNvSpPr>
          <p:nvPr/>
        </p:nvSpPr>
        <p:spPr bwMode="auto">
          <a:xfrm rot="5400000">
            <a:off x="68587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&lt;11:15&gt;</a:t>
            </a:r>
          </a:p>
        </p:txBody>
      </p:sp>
      <p:sp>
        <p:nvSpPr>
          <p:cNvPr id="36985" name="Rectangle 141"/>
          <p:cNvSpPr>
            <a:spLocks noChangeArrowheads="1"/>
          </p:cNvSpPr>
          <p:nvPr/>
        </p:nvSpPr>
        <p:spPr bwMode="auto">
          <a:xfrm rot="5400000">
            <a:off x="739854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&lt;0:15&gt;</a:t>
            </a:r>
          </a:p>
        </p:txBody>
      </p:sp>
      <p:sp>
        <p:nvSpPr>
          <p:cNvPr id="36986" name="Line 142"/>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7" name="Line 143"/>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8" name="Line 144"/>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9" name="Rectangle 145"/>
          <p:cNvSpPr>
            <a:spLocks noChangeArrowheads="1"/>
          </p:cNvSpPr>
          <p:nvPr/>
        </p:nvSpPr>
        <p:spPr bwMode="auto">
          <a:xfrm>
            <a:off x="6913563" y="296545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990" name="Rectangle 146"/>
          <p:cNvSpPr>
            <a:spLocks noChangeArrowheads="1"/>
          </p:cNvSpPr>
          <p:nvPr/>
        </p:nvSpPr>
        <p:spPr bwMode="auto">
          <a:xfrm>
            <a:off x="6456363" y="296545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6991" name="Rectangle 147"/>
          <p:cNvSpPr>
            <a:spLocks noChangeArrowheads="1"/>
          </p:cNvSpPr>
          <p:nvPr/>
        </p:nvSpPr>
        <p:spPr bwMode="auto">
          <a:xfrm>
            <a:off x="5922963" y="296545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41085" name="Rectangle 148"/>
          <p:cNvSpPr>
            <a:spLocks noGrp="1" noChangeArrowheads="1"/>
          </p:cNvSpPr>
          <p:nvPr>
            <p:ph type="body" idx="1"/>
          </p:nvPr>
        </p:nvSpPr>
        <p:spPr>
          <a:xfrm>
            <a:off x="304800" y="1211263"/>
            <a:ext cx="8610600" cy="415925"/>
          </a:xfrm>
        </p:spPr>
        <p:txBody>
          <a:bodyPr/>
          <a:lstStyle/>
          <a:p>
            <a:r>
              <a:rPr lang="en-US">
                <a:latin typeface="Calibri" charset="0"/>
                <a:ea typeface="ＭＳ Ｐゴシック" charset="0"/>
                <a:cs typeface="ＭＳ Ｐゴシック" charset="0"/>
              </a:rPr>
              <a:t>New PC = { PC[31..28], target address, 00 }</a:t>
            </a:r>
          </a:p>
        </p:txBody>
      </p:sp>
      <p:sp>
        <p:nvSpPr>
          <p:cNvPr id="36993" name="Oval 149"/>
          <p:cNvSpPr>
            <a:spLocks noChangeArrowheads="1"/>
          </p:cNvSpPr>
          <p:nvPr/>
        </p:nvSpPr>
        <p:spPr bwMode="auto">
          <a:xfrm>
            <a:off x="2514600" y="1676400"/>
            <a:ext cx="1778000" cy="9906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4" name="Oval 150"/>
          <p:cNvSpPr>
            <a:spLocks noChangeArrowheads="1"/>
          </p:cNvSpPr>
          <p:nvPr/>
        </p:nvSpPr>
        <p:spPr bwMode="auto">
          <a:xfrm>
            <a:off x="6248400" y="3276600"/>
            <a:ext cx="1625600" cy="7874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5" name="Oval 151"/>
          <p:cNvSpPr>
            <a:spLocks noChangeArrowheads="1"/>
          </p:cNvSpPr>
          <p:nvPr/>
        </p:nvSpPr>
        <p:spPr bwMode="auto">
          <a:xfrm>
            <a:off x="609600" y="2895600"/>
            <a:ext cx="1625600" cy="7874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6" name="Rectangle 152"/>
          <p:cNvSpPr>
            <a:spLocks noChangeArrowheads="1"/>
          </p:cNvSpPr>
          <p:nvPr/>
        </p:nvSpPr>
        <p:spPr bwMode="auto">
          <a:xfrm>
            <a:off x="2667000" y="2133600"/>
            <a:ext cx="1154113"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nPC_sel=? </a:t>
            </a:r>
          </a:p>
        </p:txBody>
      </p:sp>
      <p:sp>
        <p:nvSpPr>
          <p:cNvPr id="36997" name="Line 153"/>
          <p:cNvSpPr>
            <a:spLocks noChangeShapeType="1"/>
          </p:cNvSpPr>
          <p:nvPr/>
        </p:nvSpPr>
        <p:spPr bwMode="auto">
          <a:xfrm flipH="1">
            <a:off x="4025900" y="22860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98" name="Rectangle 154"/>
          <p:cNvSpPr>
            <a:spLocks noChangeArrowheads="1"/>
          </p:cNvSpPr>
          <p:nvPr/>
        </p:nvSpPr>
        <p:spPr bwMode="auto">
          <a:xfrm>
            <a:off x="2882900" y="1752600"/>
            <a:ext cx="9271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Jump=1 </a:t>
            </a:r>
          </a:p>
        </p:txBody>
      </p:sp>
      <p:sp>
        <p:nvSpPr>
          <p:cNvPr id="36999" name="Line 155"/>
          <p:cNvSpPr>
            <a:spLocks noChangeShapeType="1"/>
          </p:cNvSpPr>
          <p:nvPr/>
        </p:nvSpPr>
        <p:spPr bwMode="auto">
          <a:xfrm flipH="1">
            <a:off x="4038600" y="19812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7000" name="Line 156"/>
          <p:cNvSpPr>
            <a:spLocks noChangeShapeType="1"/>
          </p:cNvSpPr>
          <p:nvPr/>
        </p:nvSpPr>
        <p:spPr bwMode="auto">
          <a:xfrm>
            <a:off x="5803900" y="2133600"/>
            <a:ext cx="31115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7001" name="Rectangle 157"/>
          <p:cNvSpPr>
            <a:spLocks noChangeArrowheads="1"/>
          </p:cNvSpPr>
          <p:nvPr/>
        </p:nvSpPr>
        <p:spPr bwMode="auto">
          <a:xfrm>
            <a:off x="7315200" y="2965450"/>
            <a:ext cx="8413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Imm16</a:t>
            </a:r>
          </a:p>
        </p:txBody>
      </p:sp>
      <p:sp>
        <p:nvSpPr>
          <p:cNvPr id="37002" name="Rectangle 158"/>
          <p:cNvSpPr>
            <a:spLocks noChangeArrowheads="1"/>
          </p:cNvSpPr>
          <p:nvPr/>
        </p:nvSpPr>
        <p:spPr bwMode="auto">
          <a:xfrm rot="5400000">
            <a:off x="806529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&lt;0:25&gt;</a:t>
            </a:r>
          </a:p>
        </p:txBody>
      </p:sp>
      <p:sp>
        <p:nvSpPr>
          <p:cNvPr id="37003" name="Line 159"/>
          <p:cNvSpPr>
            <a:spLocks noChangeShapeType="1"/>
          </p:cNvSpPr>
          <p:nvPr/>
        </p:nvSpPr>
        <p:spPr bwMode="auto">
          <a:xfrm>
            <a:off x="836295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7004" name="Rectangle 160"/>
          <p:cNvSpPr>
            <a:spLocks noChangeArrowheads="1"/>
          </p:cNvSpPr>
          <p:nvPr/>
        </p:nvSpPr>
        <p:spPr bwMode="auto">
          <a:xfrm>
            <a:off x="8113713" y="2965450"/>
            <a:ext cx="6445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TA26</a:t>
            </a:r>
          </a:p>
        </p:txBody>
      </p:sp>
      <p:grpSp>
        <p:nvGrpSpPr>
          <p:cNvPr id="41098" name="Group 161"/>
          <p:cNvGrpSpPr>
            <a:grpSpLocks/>
          </p:cNvGrpSpPr>
          <p:nvPr/>
        </p:nvGrpSpPr>
        <p:grpSpPr bwMode="auto">
          <a:xfrm>
            <a:off x="381000" y="652463"/>
            <a:ext cx="7578725" cy="623887"/>
            <a:chOff x="240" y="489"/>
            <a:chExt cx="4774" cy="393"/>
          </a:xfrm>
        </p:grpSpPr>
        <p:grpSp>
          <p:nvGrpSpPr>
            <p:cNvPr id="41102" name="Group 162"/>
            <p:cNvGrpSpPr>
              <a:grpSpLocks/>
            </p:cNvGrpSpPr>
            <p:nvPr/>
          </p:nvGrpSpPr>
          <p:grpSpPr bwMode="auto">
            <a:xfrm>
              <a:off x="737" y="651"/>
              <a:ext cx="3832" cy="213"/>
              <a:chOff x="868" y="3815"/>
              <a:chExt cx="3832" cy="213"/>
            </a:xfrm>
          </p:grpSpPr>
          <p:sp>
            <p:nvSpPr>
              <p:cNvPr id="37016" name="Rectangle 16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1110" name="Group 164"/>
              <p:cNvGrpSpPr>
                <a:grpSpLocks/>
              </p:cNvGrpSpPr>
              <p:nvPr/>
            </p:nvGrpSpPr>
            <p:grpSpPr bwMode="auto">
              <a:xfrm>
                <a:off x="868" y="3815"/>
                <a:ext cx="664" cy="213"/>
                <a:chOff x="868" y="3815"/>
                <a:chExt cx="664" cy="213"/>
              </a:xfrm>
            </p:grpSpPr>
            <p:sp>
              <p:nvSpPr>
                <p:cNvPr id="37020" name="Rectangle 16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1" name="Rectangle 16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7018" name="Rectangle 16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7019" name="Rectangle 16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37010" name="Rectangle 16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7011" name="Rectangle 17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7012" name="Rectangle 17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7013" name="Rectangle 172"/>
            <p:cNvSpPr>
              <a:spLocks noChangeArrowheads="1"/>
            </p:cNvSpPr>
            <p:nvPr/>
          </p:nvSpPr>
          <p:spPr bwMode="auto">
            <a:xfrm>
              <a:off x="240" y="672"/>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37014" name="Rectangle 17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7015" name="Rectangle 17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Tree>
    <p:extLst>
      <p:ext uri="{BB962C8B-B14F-4D97-AF65-F5344CB8AC3E}">
        <p14:creationId xmlns:p14="http://schemas.microsoft.com/office/powerpoint/2010/main" val="2606505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9538" y="152400"/>
            <a:ext cx="8831262" cy="474663"/>
          </a:xfrm>
        </p:spPr>
        <p:txBody>
          <a:bodyPr/>
          <a:lstStyle/>
          <a:p>
            <a:r>
              <a:rPr lang="en-US" sz="4000" i="1">
                <a:latin typeface="Calibri" charset="0"/>
                <a:ea typeface="ＭＳ Ｐゴシック" charset="0"/>
                <a:cs typeface="ＭＳ Ｐゴシック" charset="0"/>
              </a:rPr>
              <a:t>Instruction Fetch Unit </a:t>
            </a:r>
            <a:r>
              <a:rPr lang="en-US" sz="4000">
                <a:latin typeface="Calibri" charset="0"/>
                <a:ea typeface="ＭＳ Ｐゴシック" charset="0"/>
                <a:cs typeface="ＭＳ Ｐゴシック" charset="0"/>
              </a:rPr>
              <a:t>at the End of  Jump</a:t>
            </a:r>
          </a:p>
        </p:txBody>
      </p:sp>
      <p:grpSp>
        <p:nvGrpSpPr>
          <p:cNvPr id="43011" name="Group 3"/>
          <p:cNvGrpSpPr>
            <a:grpSpLocks/>
          </p:cNvGrpSpPr>
          <p:nvPr/>
        </p:nvGrpSpPr>
        <p:grpSpPr bwMode="auto">
          <a:xfrm>
            <a:off x="3114675" y="1762125"/>
            <a:ext cx="1101725" cy="990600"/>
            <a:chOff x="2474" y="1011"/>
            <a:chExt cx="694" cy="640"/>
          </a:xfrm>
        </p:grpSpPr>
        <p:sp>
          <p:nvSpPr>
            <p:cNvPr id="39000" name="Rectangle 4"/>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9001" name="Rectangle 5"/>
            <p:cNvSpPr>
              <a:spLocks noChangeArrowheads="1"/>
            </p:cNvSpPr>
            <p:nvPr/>
          </p:nvSpPr>
          <p:spPr bwMode="auto">
            <a:xfrm>
              <a:off x="2694" y="1434"/>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39002" name="Rectangle 6"/>
            <p:cNvSpPr>
              <a:spLocks noChangeArrowheads="1"/>
            </p:cNvSpPr>
            <p:nvPr/>
          </p:nvSpPr>
          <p:spPr bwMode="auto">
            <a:xfrm>
              <a:off x="2518" y="1053"/>
              <a:ext cx="583" cy="374"/>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grpSp>
      <p:sp>
        <p:nvSpPr>
          <p:cNvPr id="38916" name="Line 7"/>
          <p:cNvSpPr>
            <a:spLocks noChangeShapeType="1"/>
          </p:cNvSpPr>
          <p:nvPr/>
        </p:nvSpPr>
        <p:spPr bwMode="auto">
          <a:xfrm>
            <a:off x="1412875" y="5102225"/>
            <a:ext cx="398463" cy="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3013" name="Group 8"/>
          <p:cNvGrpSpPr>
            <a:grpSpLocks/>
          </p:cNvGrpSpPr>
          <p:nvPr/>
        </p:nvGrpSpPr>
        <p:grpSpPr bwMode="auto">
          <a:xfrm>
            <a:off x="1836738" y="4143375"/>
            <a:ext cx="466725" cy="1128713"/>
            <a:chOff x="1669" y="2549"/>
            <a:chExt cx="294" cy="729"/>
          </a:xfrm>
        </p:grpSpPr>
        <p:grpSp>
          <p:nvGrpSpPr>
            <p:cNvPr id="43089" name="Group 9"/>
            <p:cNvGrpSpPr>
              <a:grpSpLocks/>
            </p:cNvGrpSpPr>
            <p:nvPr/>
          </p:nvGrpSpPr>
          <p:grpSpPr bwMode="auto">
            <a:xfrm>
              <a:off x="1669" y="2549"/>
              <a:ext cx="242" cy="729"/>
              <a:chOff x="1669" y="2549"/>
              <a:chExt cx="242" cy="729"/>
            </a:xfrm>
          </p:grpSpPr>
          <p:sp>
            <p:nvSpPr>
              <p:cNvPr id="38992" name="Line 10"/>
              <p:cNvSpPr>
                <a:spLocks noChangeShapeType="1"/>
              </p:cNvSpPr>
              <p:nvPr/>
            </p:nvSpPr>
            <p:spPr bwMode="auto">
              <a:xfrm>
                <a:off x="1669" y="254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3" name="Line 11"/>
              <p:cNvSpPr>
                <a:spLocks noChangeShapeType="1"/>
              </p:cNvSpPr>
              <p:nvPr/>
            </p:nvSpPr>
            <p:spPr bwMode="auto">
              <a:xfrm>
                <a:off x="1677" y="2549"/>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4" name="Line 12"/>
              <p:cNvSpPr>
                <a:spLocks noChangeShapeType="1"/>
              </p:cNvSpPr>
              <p:nvPr/>
            </p:nvSpPr>
            <p:spPr bwMode="auto">
              <a:xfrm>
                <a:off x="1677" y="2732"/>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5" name="Line 13"/>
              <p:cNvSpPr>
                <a:spLocks noChangeShapeType="1"/>
              </p:cNvSpPr>
              <p:nvPr/>
            </p:nvSpPr>
            <p:spPr bwMode="auto">
              <a:xfrm>
                <a:off x="1790" y="2823"/>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6" name="Line 14"/>
              <p:cNvSpPr>
                <a:spLocks noChangeShapeType="1"/>
              </p:cNvSpPr>
              <p:nvPr/>
            </p:nvSpPr>
            <p:spPr bwMode="auto">
              <a:xfrm>
                <a:off x="1911" y="2732"/>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7" name="Line 15"/>
              <p:cNvSpPr>
                <a:spLocks noChangeShapeType="1"/>
              </p:cNvSpPr>
              <p:nvPr/>
            </p:nvSpPr>
            <p:spPr bwMode="auto">
              <a:xfrm flipV="1">
                <a:off x="1677" y="2989"/>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8" name="Line 16"/>
              <p:cNvSpPr>
                <a:spLocks noChangeShapeType="1"/>
              </p:cNvSpPr>
              <p:nvPr/>
            </p:nvSpPr>
            <p:spPr bwMode="auto">
              <a:xfrm>
                <a:off x="1669" y="3095"/>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9" name="Line 17"/>
              <p:cNvSpPr>
                <a:spLocks noChangeShapeType="1"/>
              </p:cNvSpPr>
              <p:nvPr/>
            </p:nvSpPr>
            <p:spPr bwMode="auto">
              <a:xfrm flipV="1">
                <a:off x="1677" y="3080"/>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91" name="Rectangle 18"/>
            <p:cNvSpPr>
              <a:spLocks noChangeArrowheads="1"/>
            </p:cNvSpPr>
            <p:nvPr/>
          </p:nvSpPr>
          <p:spPr bwMode="auto">
            <a:xfrm rot="5400000">
              <a:off x="1598" y="2828"/>
              <a:ext cx="496" cy="231"/>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Adder</a:t>
              </a:r>
            </a:p>
          </p:txBody>
        </p:sp>
      </p:grpSp>
      <p:grpSp>
        <p:nvGrpSpPr>
          <p:cNvPr id="43014" name="Group 19"/>
          <p:cNvGrpSpPr>
            <a:grpSpLocks/>
          </p:cNvGrpSpPr>
          <p:nvPr/>
        </p:nvGrpSpPr>
        <p:grpSpPr bwMode="auto">
          <a:xfrm>
            <a:off x="2151063" y="5345113"/>
            <a:ext cx="468312" cy="1128712"/>
            <a:chOff x="1867" y="3325"/>
            <a:chExt cx="295" cy="729"/>
          </a:xfrm>
        </p:grpSpPr>
        <p:grpSp>
          <p:nvGrpSpPr>
            <p:cNvPr id="43079" name="Group 20"/>
            <p:cNvGrpSpPr>
              <a:grpSpLocks/>
            </p:cNvGrpSpPr>
            <p:nvPr/>
          </p:nvGrpSpPr>
          <p:grpSpPr bwMode="auto">
            <a:xfrm>
              <a:off x="1867" y="3325"/>
              <a:ext cx="242" cy="729"/>
              <a:chOff x="1867" y="3325"/>
              <a:chExt cx="242" cy="729"/>
            </a:xfrm>
          </p:grpSpPr>
          <p:sp>
            <p:nvSpPr>
              <p:cNvPr id="38982" name="Line 21"/>
              <p:cNvSpPr>
                <a:spLocks noChangeShapeType="1"/>
              </p:cNvSpPr>
              <p:nvPr/>
            </p:nvSpPr>
            <p:spPr bwMode="auto">
              <a:xfrm>
                <a:off x="1867" y="3325"/>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3" name="Line 22"/>
              <p:cNvSpPr>
                <a:spLocks noChangeShapeType="1"/>
              </p:cNvSpPr>
              <p:nvPr/>
            </p:nvSpPr>
            <p:spPr bwMode="auto">
              <a:xfrm>
                <a:off x="1875" y="3325"/>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4" name="Line 23"/>
              <p:cNvSpPr>
                <a:spLocks noChangeShapeType="1"/>
              </p:cNvSpPr>
              <p:nvPr/>
            </p:nvSpPr>
            <p:spPr bwMode="auto">
              <a:xfrm>
                <a:off x="1875" y="3508"/>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5" name="Line 24"/>
              <p:cNvSpPr>
                <a:spLocks noChangeShapeType="1"/>
              </p:cNvSpPr>
              <p:nvPr/>
            </p:nvSpPr>
            <p:spPr bwMode="auto">
              <a:xfrm>
                <a:off x="1988" y="359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6" name="Line 25"/>
              <p:cNvSpPr>
                <a:spLocks noChangeShapeType="1"/>
              </p:cNvSpPr>
              <p:nvPr/>
            </p:nvSpPr>
            <p:spPr bwMode="auto">
              <a:xfrm>
                <a:off x="2109" y="3508"/>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7" name="Line 26"/>
              <p:cNvSpPr>
                <a:spLocks noChangeShapeType="1"/>
              </p:cNvSpPr>
              <p:nvPr/>
            </p:nvSpPr>
            <p:spPr bwMode="auto">
              <a:xfrm flipV="1">
                <a:off x="1875" y="3765"/>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8" name="Line 27"/>
              <p:cNvSpPr>
                <a:spLocks noChangeShapeType="1"/>
              </p:cNvSpPr>
              <p:nvPr/>
            </p:nvSpPr>
            <p:spPr bwMode="auto">
              <a:xfrm>
                <a:off x="1867" y="3871"/>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9" name="Line 28"/>
              <p:cNvSpPr>
                <a:spLocks noChangeShapeType="1"/>
              </p:cNvSpPr>
              <p:nvPr/>
            </p:nvSpPr>
            <p:spPr bwMode="auto">
              <a:xfrm flipV="1">
                <a:off x="1875" y="3856"/>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81" name="Rectangle 29"/>
            <p:cNvSpPr>
              <a:spLocks noChangeArrowheads="1"/>
            </p:cNvSpPr>
            <p:nvPr/>
          </p:nvSpPr>
          <p:spPr bwMode="auto">
            <a:xfrm rot="5400000">
              <a:off x="1797" y="3604"/>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sp>
        <p:nvSpPr>
          <p:cNvPr id="38919" name="Rectangle 30"/>
          <p:cNvSpPr>
            <a:spLocks noChangeArrowheads="1"/>
          </p:cNvSpPr>
          <p:nvPr/>
        </p:nvSpPr>
        <p:spPr bwMode="auto">
          <a:xfrm>
            <a:off x="3284538" y="4730750"/>
            <a:ext cx="230187" cy="1163638"/>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22" name="Rectangle 33"/>
          <p:cNvSpPr>
            <a:spLocks noChangeArrowheads="1"/>
          </p:cNvSpPr>
          <p:nvPr/>
        </p:nvSpPr>
        <p:spPr bwMode="auto">
          <a:xfrm rot="5400000">
            <a:off x="3172619" y="5237956"/>
            <a:ext cx="428625"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PC</a:t>
            </a:r>
          </a:p>
        </p:txBody>
      </p:sp>
      <p:sp>
        <p:nvSpPr>
          <p:cNvPr id="38923" name="Rectangle 34"/>
          <p:cNvSpPr>
            <a:spLocks noChangeArrowheads="1"/>
          </p:cNvSpPr>
          <p:nvPr/>
        </p:nvSpPr>
        <p:spPr bwMode="auto">
          <a:xfrm>
            <a:off x="2951163" y="5938838"/>
            <a:ext cx="4651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8924" name="Rectangle 35"/>
          <p:cNvSpPr>
            <a:spLocks noChangeArrowheads="1"/>
          </p:cNvSpPr>
          <p:nvPr/>
        </p:nvSpPr>
        <p:spPr bwMode="auto">
          <a:xfrm rot="16200000">
            <a:off x="3185319" y="4687094"/>
            <a:ext cx="415925"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38925" name="Rectangle 36"/>
          <p:cNvSpPr>
            <a:spLocks noChangeArrowheads="1"/>
          </p:cNvSpPr>
          <p:nvPr/>
        </p:nvSpPr>
        <p:spPr bwMode="auto">
          <a:xfrm>
            <a:off x="3289300" y="4732338"/>
            <a:ext cx="222250" cy="265112"/>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3020" name="Group 37"/>
          <p:cNvGrpSpPr>
            <a:grpSpLocks/>
          </p:cNvGrpSpPr>
          <p:nvPr/>
        </p:nvGrpSpPr>
        <p:grpSpPr bwMode="auto">
          <a:xfrm>
            <a:off x="2768600" y="4602163"/>
            <a:ext cx="365125" cy="1416050"/>
            <a:chOff x="2256" y="2845"/>
            <a:chExt cx="230" cy="915"/>
          </a:xfrm>
        </p:grpSpPr>
        <p:grpSp>
          <p:nvGrpSpPr>
            <p:cNvPr id="43071" name="Group 38"/>
            <p:cNvGrpSpPr>
              <a:grpSpLocks/>
            </p:cNvGrpSpPr>
            <p:nvPr/>
          </p:nvGrpSpPr>
          <p:grpSpPr bwMode="auto">
            <a:xfrm>
              <a:off x="2264" y="2845"/>
              <a:ext cx="161" cy="915"/>
              <a:chOff x="2264" y="2845"/>
              <a:chExt cx="161" cy="915"/>
            </a:xfrm>
          </p:grpSpPr>
          <p:sp>
            <p:nvSpPr>
              <p:cNvPr id="38976" name="Line 39"/>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7" name="Line 40"/>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8" name="Line 41"/>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9" name="Line 42"/>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73" name="Rectangle 43"/>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8974" name="Rectangle 44"/>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5" name="Rectangle 45"/>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27" name="Line 46"/>
          <p:cNvSpPr>
            <a:spLocks noChangeShapeType="1"/>
          </p:cNvSpPr>
          <p:nvPr/>
        </p:nvSpPr>
        <p:spPr bwMode="auto">
          <a:xfrm>
            <a:off x="2547938" y="5886450"/>
            <a:ext cx="274637" cy="0"/>
          </a:xfrm>
          <a:prstGeom prst="line">
            <a:avLst/>
          </a:prstGeom>
          <a:noFill/>
          <a:ln w="5715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28" name="Rectangle 47"/>
          <p:cNvSpPr>
            <a:spLocks noChangeArrowheads="1"/>
          </p:cNvSpPr>
          <p:nvPr/>
        </p:nvSpPr>
        <p:spPr bwMode="auto">
          <a:xfrm>
            <a:off x="1314450" y="4079875"/>
            <a:ext cx="300038"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a:t>
            </a:r>
          </a:p>
        </p:txBody>
      </p:sp>
      <p:sp>
        <p:nvSpPr>
          <p:cNvPr id="38929" name="Line 48"/>
          <p:cNvSpPr>
            <a:spLocks noChangeShapeType="1"/>
          </p:cNvSpPr>
          <p:nvPr/>
        </p:nvSpPr>
        <p:spPr bwMode="auto">
          <a:xfrm>
            <a:off x="1539875" y="4276725"/>
            <a:ext cx="27305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0" name="Rectangle 49"/>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38931" name="Rectangle 50"/>
          <p:cNvSpPr>
            <a:spLocks noChangeArrowheads="1"/>
          </p:cNvSpPr>
          <p:nvPr/>
        </p:nvSpPr>
        <p:spPr bwMode="auto">
          <a:xfrm>
            <a:off x="1538288" y="5945188"/>
            <a:ext cx="295275" cy="79216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33" name="Line 52"/>
          <p:cNvSpPr>
            <a:spLocks noChangeShapeType="1"/>
          </p:cNvSpPr>
          <p:nvPr/>
        </p:nvSpPr>
        <p:spPr bwMode="auto">
          <a:xfrm>
            <a:off x="1808163" y="6313488"/>
            <a:ext cx="409575" cy="3175"/>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4" name="Freeform 53"/>
          <p:cNvSpPr>
            <a:spLocks/>
          </p:cNvSpPr>
          <p:nvPr/>
        </p:nvSpPr>
        <p:spPr bwMode="auto">
          <a:xfrm>
            <a:off x="3544888" y="2711450"/>
            <a:ext cx="141287" cy="2405063"/>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chemeClr val="accent2"/>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38935" name="Freeform 54"/>
          <p:cNvSpPr>
            <a:spLocks/>
          </p:cNvSpPr>
          <p:nvPr/>
        </p:nvSpPr>
        <p:spPr bwMode="auto">
          <a:xfrm>
            <a:off x="1168400" y="4060825"/>
            <a:ext cx="2516188" cy="1042988"/>
          </a:xfrm>
          <a:custGeom>
            <a:avLst/>
            <a:gdLst>
              <a:gd name="T0" fmla="*/ 2147483647 w 1585"/>
              <a:gd name="T1" fmla="*/ 0 h 673"/>
              <a:gd name="T2" fmla="*/ 0 w 1585"/>
              <a:gd name="T3" fmla="*/ 0 h 673"/>
              <a:gd name="T4" fmla="*/ 0 w 1585"/>
              <a:gd name="T5" fmla="*/ 2147483647 h 673"/>
              <a:gd name="T6" fmla="*/ 2147483647 w 1585"/>
              <a:gd name="T7" fmla="*/ 2147483647 h 673"/>
              <a:gd name="T8" fmla="*/ 0 60000 65536"/>
              <a:gd name="T9" fmla="*/ 0 60000 65536"/>
              <a:gd name="T10" fmla="*/ 0 60000 65536"/>
              <a:gd name="T11" fmla="*/ 0 60000 65536"/>
              <a:gd name="T12" fmla="*/ 0 w 1585"/>
              <a:gd name="T13" fmla="*/ 0 h 673"/>
              <a:gd name="T14" fmla="*/ 1585 w 1585"/>
              <a:gd name="T15" fmla="*/ 673 h 673"/>
            </a:gdLst>
            <a:ahLst/>
            <a:cxnLst>
              <a:cxn ang="T8">
                <a:pos x="T0" y="T1"/>
              </a:cxn>
              <a:cxn ang="T9">
                <a:pos x="T2" y="T3"/>
              </a:cxn>
              <a:cxn ang="T10">
                <a:pos x="T4" y="T5"/>
              </a:cxn>
              <a:cxn ang="T11">
                <a:pos x="T6" y="T7"/>
              </a:cxn>
            </a:cxnLst>
            <a:rect l="T12" t="T13" r="T14" b="T15"/>
            <a:pathLst>
              <a:path w="1585" h="673">
                <a:moveTo>
                  <a:pt x="1584" y="0"/>
                </a:moveTo>
                <a:lnTo>
                  <a:pt x="0" y="0"/>
                </a:lnTo>
                <a:lnTo>
                  <a:pt x="0" y="672"/>
                </a:lnTo>
                <a:lnTo>
                  <a:pt x="222" y="672"/>
                </a:lnTo>
              </a:path>
            </a:pathLst>
          </a:custGeom>
          <a:noFill/>
          <a:ln w="50800" cap="rnd">
            <a:solidFill>
              <a:schemeClr val="accent2"/>
            </a:solidFill>
            <a:round/>
            <a:headEnd/>
            <a:tailEnd/>
          </a:ln>
        </p:spPr>
        <p:txBody>
          <a:bodyPr/>
          <a:lstStyle/>
          <a:p>
            <a:pPr>
              <a:defRPr/>
            </a:pPr>
            <a:endParaRPr lang="en-US">
              <a:latin typeface="+mn-lt"/>
              <a:ea typeface="ＭＳ Ｐゴシック" charset="-128"/>
              <a:cs typeface="ＭＳ Ｐゴシック" charset="-128"/>
            </a:endParaRPr>
          </a:p>
        </p:txBody>
      </p:sp>
      <p:sp>
        <p:nvSpPr>
          <p:cNvPr id="38936" name="Line 55"/>
          <p:cNvSpPr>
            <a:spLocks noChangeShapeType="1"/>
          </p:cNvSpPr>
          <p:nvPr/>
        </p:nvSpPr>
        <p:spPr bwMode="auto">
          <a:xfrm>
            <a:off x="3043238" y="5375275"/>
            <a:ext cx="249237" cy="4763"/>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7" name="Rectangle 56"/>
          <p:cNvSpPr>
            <a:spLocks noChangeArrowheads="1"/>
          </p:cNvSpPr>
          <p:nvPr/>
        </p:nvSpPr>
        <p:spPr bwMode="auto">
          <a:xfrm rot="16200000">
            <a:off x="616744" y="5957094"/>
            <a:ext cx="83820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8938" name="Freeform 57"/>
          <p:cNvSpPr>
            <a:spLocks/>
          </p:cNvSpPr>
          <p:nvPr/>
        </p:nvSpPr>
        <p:spPr bwMode="auto">
          <a:xfrm>
            <a:off x="1676400" y="4762500"/>
            <a:ext cx="711200" cy="703263"/>
          </a:xfrm>
          <a:custGeom>
            <a:avLst/>
            <a:gdLst>
              <a:gd name="T0" fmla="*/ 2147483647 w 448"/>
              <a:gd name="T1" fmla="*/ 2147483647 h 443"/>
              <a:gd name="T2" fmla="*/ 0 w 448"/>
              <a:gd name="T3" fmla="*/ 2147483647 h 443"/>
              <a:gd name="T4" fmla="*/ 0 w 448"/>
              <a:gd name="T5" fmla="*/ 2147483647 h 443"/>
              <a:gd name="T6" fmla="*/ 2147483647 w 448"/>
              <a:gd name="T7" fmla="*/ 2147483647 h 443"/>
              <a:gd name="T8" fmla="*/ 2147483647 w 448"/>
              <a:gd name="T9" fmla="*/ 0 h 443"/>
              <a:gd name="T10" fmla="*/ 0 60000 65536"/>
              <a:gd name="T11" fmla="*/ 0 60000 65536"/>
              <a:gd name="T12" fmla="*/ 0 60000 65536"/>
              <a:gd name="T13" fmla="*/ 0 60000 65536"/>
              <a:gd name="T14" fmla="*/ 0 60000 65536"/>
              <a:gd name="T15" fmla="*/ 0 w 448"/>
              <a:gd name="T16" fmla="*/ 0 h 443"/>
              <a:gd name="T17" fmla="*/ 448 w 448"/>
              <a:gd name="T18" fmla="*/ 443 h 443"/>
            </a:gdLst>
            <a:ahLst/>
            <a:cxnLst>
              <a:cxn ang="T10">
                <a:pos x="T0" y="T1"/>
              </a:cxn>
              <a:cxn ang="T11">
                <a:pos x="T2" y="T3"/>
              </a:cxn>
              <a:cxn ang="T12">
                <a:pos x="T4" y="T5"/>
              </a:cxn>
              <a:cxn ang="T13">
                <a:pos x="T6" y="T7"/>
              </a:cxn>
              <a:cxn ang="T14">
                <a:pos x="T8" y="T9"/>
              </a:cxn>
            </a:cxnLst>
            <a:rect l="T15" t="T16" r="T17" b="T18"/>
            <a:pathLst>
              <a:path w="448" h="443">
                <a:moveTo>
                  <a:pt x="310" y="443"/>
                </a:moveTo>
                <a:lnTo>
                  <a:pt x="0" y="437"/>
                </a:lnTo>
                <a:lnTo>
                  <a:pt x="0" y="323"/>
                </a:lnTo>
                <a:lnTo>
                  <a:pt x="448" y="323"/>
                </a:lnTo>
                <a:lnTo>
                  <a:pt x="448" y="0"/>
                </a:lnTo>
              </a:path>
            </a:pathLst>
          </a:custGeom>
          <a:noFill/>
          <a:ln w="50800" cap="rnd">
            <a:solidFill>
              <a:srgbClr val="FF0000"/>
            </a:solidFill>
            <a:round/>
            <a:headEnd type="triangle" w="med" len="med"/>
            <a:tailEnd/>
          </a:ln>
        </p:spPr>
        <p:txBody>
          <a:bodyPr/>
          <a:lstStyle/>
          <a:p>
            <a:pPr>
              <a:defRPr/>
            </a:pPr>
            <a:endParaRPr lang="en-US">
              <a:latin typeface="+mn-lt"/>
              <a:ea typeface="ＭＳ Ｐゴシック" charset="-128"/>
              <a:cs typeface="ＭＳ Ｐゴシック" charset="-128"/>
            </a:endParaRPr>
          </a:p>
        </p:txBody>
      </p:sp>
      <p:sp>
        <p:nvSpPr>
          <p:cNvPr id="38939" name="Line 58"/>
          <p:cNvSpPr>
            <a:spLocks noChangeShapeType="1"/>
          </p:cNvSpPr>
          <p:nvPr/>
        </p:nvSpPr>
        <p:spPr bwMode="auto">
          <a:xfrm>
            <a:off x="42291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0" name="Rectangle 59"/>
          <p:cNvSpPr>
            <a:spLocks noChangeArrowheads="1"/>
          </p:cNvSpPr>
          <p:nvPr/>
        </p:nvSpPr>
        <p:spPr bwMode="auto">
          <a:xfrm>
            <a:off x="5262563" y="2054225"/>
            <a:ext cx="1835150"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Instruction&lt;31:0&gt;</a:t>
            </a:r>
          </a:p>
        </p:txBody>
      </p:sp>
      <p:sp>
        <p:nvSpPr>
          <p:cNvPr id="38941" name="Line 60"/>
          <p:cNvSpPr>
            <a:spLocks noChangeShapeType="1"/>
          </p:cNvSpPr>
          <p:nvPr/>
        </p:nvSpPr>
        <p:spPr bwMode="auto">
          <a:xfrm>
            <a:off x="2400300" y="4725988"/>
            <a:ext cx="422275"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2" name="Line 61"/>
          <p:cNvSpPr>
            <a:spLocks noChangeShapeType="1"/>
          </p:cNvSpPr>
          <p:nvPr/>
        </p:nvSpPr>
        <p:spPr bwMode="auto">
          <a:xfrm>
            <a:off x="2260600" y="4730750"/>
            <a:ext cx="101600" cy="0"/>
          </a:xfrm>
          <a:prstGeom prst="line">
            <a:avLst/>
          </a:prstGeom>
          <a:noFill/>
          <a:ln w="50800">
            <a:solidFill>
              <a:srgbClr val="FF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43" name="Rectangle 62"/>
          <p:cNvSpPr>
            <a:spLocks noChangeArrowheads="1"/>
          </p:cNvSpPr>
          <p:nvPr/>
        </p:nvSpPr>
        <p:spPr bwMode="auto">
          <a:xfrm>
            <a:off x="2781300" y="4689475"/>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8944" name="Rectangle 63"/>
          <p:cNvSpPr>
            <a:spLocks noChangeArrowheads="1"/>
          </p:cNvSpPr>
          <p:nvPr/>
        </p:nvSpPr>
        <p:spPr bwMode="auto">
          <a:xfrm>
            <a:off x="2749550" y="5548313"/>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8945" name="Rectangle 64"/>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46" name="Rectangle 65"/>
          <p:cNvSpPr>
            <a:spLocks noChangeArrowheads="1"/>
          </p:cNvSpPr>
          <p:nvPr/>
        </p:nvSpPr>
        <p:spPr bwMode="auto">
          <a:xfrm>
            <a:off x="476250" y="2816225"/>
            <a:ext cx="609600" cy="366713"/>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Zero</a:t>
            </a:r>
            <a:endParaRPr lang="en-US" u="sng">
              <a:latin typeface="Calibri" charset="0"/>
            </a:endParaRPr>
          </a:p>
        </p:txBody>
      </p:sp>
      <p:sp>
        <p:nvSpPr>
          <p:cNvPr id="38947" name="Line 66"/>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8" name="Line 67"/>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9" name="Freeform 68"/>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50" name="Rectangle 69"/>
          <p:cNvSpPr>
            <a:spLocks noChangeArrowheads="1"/>
          </p:cNvSpPr>
          <p:nvPr/>
        </p:nvSpPr>
        <p:spPr bwMode="auto">
          <a:xfrm>
            <a:off x="2133600" y="3505200"/>
            <a:ext cx="1525588"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nPC_MUX_sel</a:t>
            </a:r>
            <a:endParaRPr lang="en-US" u="sng">
              <a:latin typeface="Calibri" charset="0"/>
            </a:endParaRPr>
          </a:p>
        </p:txBody>
      </p:sp>
      <p:sp>
        <p:nvSpPr>
          <p:cNvPr id="43044" name="Rectangle 70"/>
          <p:cNvSpPr>
            <a:spLocks noGrp="1" noChangeArrowheads="1"/>
          </p:cNvSpPr>
          <p:nvPr>
            <p:ph type="body" idx="1"/>
          </p:nvPr>
        </p:nvSpPr>
        <p:spPr>
          <a:xfrm>
            <a:off x="304800" y="1193800"/>
            <a:ext cx="8610600" cy="415925"/>
          </a:xfrm>
        </p:spPr>
        <p:txBody>
          <a:bodyPr/>
          <a:lstStyle/>
          <a:p>
            <a:r>
              <a:rPr lang="en-US">
                <a:latin typeface="Calibri" charset="0"/>
                <a:ea typeface="ＭＳ Ｐゴシック" charset="0"/>
                <a:cs typeface="ＭＳ Ｐゴシック" charset="0"/>
              </a:rPr>
              <a:t>New PC = { PC[31..28], target address, 00 }</a:t>
            </a:r>
          </a:p>
        </p:txBody>
      </p:sp>
      <p:grpSp>
        <p:nvGrpSpPr>
          <p:cNvPr id="43045" name="Group 71"/>
          <p:cNvGrpSpPr>
            <a:grpSpLocks/>
          </p:cNvGrpSpPr>
          <p:nvPr/>
        </p:nvGrpSpPr>
        <p:grpSpPr bwMode="auto">
          <a:xfrm>
            <a:off x="381000" y="652463"/>
            <a:ext cx="7578725" cy="595312"/>
            <a:chOff x="240" y="489"/>
            <a:chExt cx="4774" cy="375"/>
          </a:xfrm>
        </p:grpSpPr>
        <p:grpSp>
          <p:nvGrpSpPr>
            <p:cNvPr id="43058" name="Group 72"/>
            <p:cNvGrpSpPr>
              <a:grpSpLocks/>
            </p:cNvGrpSpPr>
            <p:nvPr/>
          </p:nvGrpSpPr>
          <p:grpSpPr bwMode="auto">
            <a:xfrm>
              <a:off x="737" y="651"/>
              <a:ext cx="3832" cy="213"/>
              <a:chOff x="868" y="3815"/>
              <a:chExt cx="3832" cy="213"/>
            </a:xfrm>
          </p:grpSpPr>
          <p:sp>
            <p:nvSpPr>
              <p:cNvPr id="38966" name="Rectangle 7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3066" name="Group 74"/>
              <p:cNvGrpSpPr>
                <a:grpSpLocks/>
              </p:cNvGrpSpPr>
              <p:nvPr/>
            </p:nvGrpSpPr>
            <p:grpSpPr bwMode="auto">
              <a:xfrm>
                <a:off x="868" y="3815"/>
                <a:ext cx="664" cy="213"/>
                <a:chOff x="868" y="3815"/>
                <a:chExt cx="664" cy="213"/>
              </a:xfrm>
            </p:grpSpPr>
            <p:sp>
              <p:nvSpPr>
                <p:cNvPr id="38970" name="Rectangle 7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1" name="Rectangle 7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8968" name="Rectangle 7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69" name="Rectangle 7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target address</a:t>
                </a:r>
              </a:p>
            </p:txBody>
          </p:sp>
        </p:grpSp>
        <p:sp>
          <p:nvSpPr>
            <p:cNvPr id="38960" name="Rectangle 7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8961" name="Rectangle 8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8962" name="Rectangle 8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8963" name="Rectangle 82"/>
            <p:cNvSpPr>
              <a:spLocks noChangeArrowheads="1"/>
            </p:cNvSpPr>
            <p:nvPr/>
          </p:nvSpPr>
          <p:spPr bwMode="auto">
            <a:xfrm>
              <a:off x="240" y="651"/>
              <a:ext cx="455"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J-type</a:t>
              </a:r>
            </a:p>
          </p:txBody>
        </p:sp>
        <p:sp>
          <p:nvSpPr>
            <p:cNvPr id="38964" name="Rectangle 8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8965" name="Rectangle 8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
        <p:nvSpPr>
          <p:cNvPr id="2697301" name="AutoShape 85"/>
          <p:cNvSpPr>
            <a:spLocks noChangeArrowheads="1"/>
          </p:cNvSpPr>
          <p:nvPr/>
        </p:nvSpPr>
        <p:spPr bwMode="auto">
          <a:xfrm>
            <a:off x="4394200" y="4043363"/>
            <a:ext cx="4187825" cy="1895475"/>
          </a:xfrm>
          <a:prstGeom prst="leftArrow">
            <a:avLst>
              <a:gd name="adj1" fmla="val 50000"/>
              <a:gd name="adj2" fmla="val 62521"/>
            </a:avLst>
          </a:prstGeom>
          <a:noFill/>
          <a:ln w="57150">
            <a:solidFill>
              <a:srgbClr val="800080"/>
            </a:solidFill>
            <a:miter lim="800000"/>
            <a:headEnd/>
            <a:tailEnd/>
          </a:ln>
        </p:spPr>
        <p:txBody>
          <a:bodyPr wrap="none" anchor="ctr">
            <a:spAutoFit/>
          </a:bodyPr>
          <a:lstStyle/>
          <a:p>
            <a:pPr algn="ctr">
              <a:defRPr/>
            </a:pPr>
            <a:r>
              <a:rPr lang="en-US" sz="2800" dirty="0">
                <a:latin typeface="+mn-lt"/>
                <a:ea typeface="ＭＳ Ｐゴシック" charset="-128"/>
                <a:cs typeface="ＭＳ Ｐゴシック" charset="-128"/>
              </a:rPr>
              <a:t>How do we modify this</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to account for jumps?</a:t>
            </a:r>
          </a:p>
        </p:txBody>
      </p:sp>
      <p:sp>
        <p:nvSpPr>
          <p:cNvPr id="38954" name="Rectangle 86"/>
          <p:cNvSpPr>
            <a:spLocks noChangeArrowheads="1"/>
          </p:cNvSpPr>
          <p:nvPr/>
        </p:nvSpPr>
        <p:spPr bwMode="auto">
          <a:xfrm>
            <a:off x="295275" y="1828800"/>
            <a:ext cx="695325" cy="366713"/>
          </a:xfrm>
          <a:prstGeom prst="rect">
            <a:avLst/>
          </a:prstGeom>
          <a:noFill/>
          <a:ln w="12700">
            <a:noFill/>
            <a:miter lim="800000"/>
            <a:headEnd/>
            <a:tailEnd/>
          </a:ln>
        </p:spPr>
        <p:txBody>
          <a:bodyPr wrap="none" lIns="90488" tIns="44450" rIns="90488" bIns="44450">
            <a:spAutoFit/>
          </a:bodyPr>
          <a:lstStyle/>
          <a:p>
            <a:pPr algn="r"/>
            <a:r>
              <a:rPr lang="en-US" b="1">
                <a:solidFill>
                  <a:schemeClr val="accent2"/>
                </a:solidFill>
                <a:latin typeface="Calibri" charset="0"/>
              </a:rPr>
              <a:t>Jump</a:t>
            </a:r>
            <a:endParaRPr lang="en-US" u="sng">
              <a:latin typeface="Calibri" charset="0"/>
            </a:endParaRPr>
          </a:p>
        </p:txBody>
      </p:sp>
      <p:sp>
        <p:nvSpPr>
          <p:cNvPr id="38955" name="Line 87"/>
          <p:cNvSpPr>
            <a:spLocks noChangeShapeType="1"/>
          </p:cNvSpPr>
          <p:nvPr/>
        </p:nvSpPr>
        <p:spPr bwMode="auto">
          <a:xfrm>
            <a:off x="1066800" y="20574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96" name="Line 51"/>
          <p:cNvSpPr>
            <a:spLocks noChangeShapeType="1"/>
          </p:cNvSpPr>
          <p:nvPr/>
        </p:nvSpPr>
        <p:spPr bwMode="auto">
          <a:xfrm>
            <a:off x="1135063" y="6316663"/>
            <a:ext cx="422275" cy="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3053" name="Group 90"/>
          <p:cNvGrpSpPr>
            <a:grpSpLocks/>
          </p:cNvGrpSpPr>
          <p:nvPr/>
        </p:nvGrpSpPr>
        <p:grpSpPr bwMode="auto">
          <a:xfrm>
            <a:off x="3321050" y="5727700"/>
            <a:ext cx="152400" cy="381000"/>
            <a:chOff x="2084917" y="5338763"/>
            <a:chExt cx="152400" cy="381000"/>
          </a:xfrm>
        </p:grpSpPr>
        <p:grpSp>
          <p:nvGrpSpPr>
            <p:cNvPr id="43054" name="Group 135"/>
            <p:cNvGrpSpPr>
              <a:grpSpLocks/>
            </p:cNvGrpSpPr>
            <p:nvPr/>
          </p:nvGrpSpPr>
          <p:grpSpPr bwMode="auto">
            <a:xfrm rot="-5400000">
              <a:off x="2084917" y="5338763"/>
              <a:ext cx="152400" cy="152400"/>
              <a:chOff x="7143750" y="6113463"/>
              <a:chExt cx="152400" cy="152400"/>
            </a:xfrm>
          </p:grpSpPr>
          <p:sp>
            <p:nvSpPr>
              <p:cNvPr id="94" name="Line 69"/>
              <p:cNvSpPr>
                <a:spLocks noChangeShapeType="1"/>
              </p:cNvSpPr>
              <p:nvPr/>
            </p:nvSpPr>
            <p:spPr bwMode="auto">
              <a:xfrm>
                <a:off x="7145337" y="6111876"/>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97"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93"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Tree>
    <p:extLst>
      <p:ext uri="{BB962C8B-B14F-4D97-AF65-F5344CB8AC3E}">
        <p14:creationId xmlns:p14="http://schemas.microsoft.com/office/powerpoint/2010/main" val="34097131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97301"/>
                                        </p:tgtEl>
                                        <p:attrNameLst>
                                          <p:attrName>style.visibility</p:attrName>
                                        </p:attrNameLst>
                                      </p:cBhvr>
                                      <p:to>
                                        <p:strVal val="visible"/>
                                      </p:to>
                                    </p:set>
                                    <p:animEffect transition="in" filter="wipe(right)">
                                      <p:cBhvr>
                                        <p:cTn id="7" dur="500"/>
                                        <p:tgtEl>
                                          <p:spTgt spid="269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730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152400"/>
            <a:ext cx="9144000" cy="474663"/>
          </a:xfrm>
        </p:spPr>
        <p:txBody>
          <a:bodyPr/>
          <a:lstStyle/>
          <a:p>
            <a:r>
              <a:rPr lang="en-US" sz="4000" i="1">
                <a:latin typeface="Calibri" charset="0"/>
                <a:ea typeface="ＭＳ Ｐゴシック" charset="0"/>
                <a:cs typeface="ＭＳ Ｐゴシック" charset="0"/>
              </a:rPr>
              <a:t>Instruction Fetch Unit </a:t>
            </a:r>
            <a:r>
              <a:rPr lang="en-US" sz="4000">
                <a:latin typeface="Calibri" charset="0"/>
                <a:ea typeface="ＭＳ Ｐゴシック" charset="0"/>
                <a:cs typeface="ＭＳ Ｐゴシック" charset="0"/>
              </a:rPr>
              <a:t>at the End of  Jump</a:t>
            </a:r>
          </a:p>
        </p:txBody>
      </p:sp>
      <p:grpSp>
        <p:nvGrpSpPr>
          <p:cNvPr id="45059" name="Group 3"/>
          <p:cNvGrpSpPr>
            <a:grpSpLocks/>
          </p:cNvGrpSpPr>
          <p:nvPr/>
        </p:nvGrpSpPr>
        <p:grpSpPr bwMode="auto">
          <a:xfrm>
            <a:off x="4752975" y="1762125"/>
            <a:ext cx="1101725" cy="1008063"/>
            <a:chOff x="2474" y="1011"/>
            <a:chExt cx="694" cy="651"/>
          </a:xfrm>
        </p:grpSpPr>
        <p:sp>
          <p:nvSpPr>
            <p:cNvPr id="41072" name="Rectangle 4"/>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3" name="Rectangle 5"/>
            <p:cNvSpPr>
              <a:spLocks noChangeArrowheads="1"/>
            </p:cNvSpPr>
            <p:nvPr/>
          </p:nvSpPr>
          <p:spPr bwMode="auto">
            <a:xfrm>
              <a:off x="2832" y="1445"/>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41074" name="Rectangle 6"/>
            <p:cNvSpPr>
              <a:spLocks noChangeArrowheads="1"/>
            </p:cNvSpPr>
            <p:nvPr/>
          </p:nvSpPr>
          <p:spPr bwMode="auto">
            <a:xfrm>
              <a:off x="2529" y="1042"/>
              <a:ext cx="583" cy="374"/>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grpSp>
      <p:sp>
        <p:nvSpPr>
          <p:cNvPr id="40964" name="Line 7"/>
          <p:cNvSpPr>
            <a:spLocks noChangeShapeType="1"/>
          </p:cNvSpPr>
          <p:nvPr/>
        </p:nvSpPr>
        <p:spPr bwMode="auto">
          <a:xfrm>
            <a:off x="1412875" y="5137150"/>
            <a:ext cx="398463"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5061" name="Group 8"/>
          <p:cNvGrpSpPr>
            <a:grpSpLocks/>
          </p:cNvGrpSpPr>
          <p:nvPr/>
        </p:nvGrpSpPr>
        <p:grpSpPr bwMode="auto">
          <a:xfrm>
            <a:off x="1836738" y="4143375"/>
            <a:ext cx="466725" cy="1128713"/>
            <a:chOff x="1669" y="2549"/>
            <a:chExt cx="294" cy="729"/>
          </a:xfrm>
        </p:grpSpPr>
        <p:grpSp>
          <p:nvGrpSpPr>
            <p:cNvPr id="45161" name="Group 9"/>
            <p:cNvGrpSpPr>
              <a:grpSpLocks/>
            </p:cNvGrpSpPr>
            <p:nvPr/>
          </p:nvGrpSpPr>
          <p:grpSpPr bwMode="auto">
            <a:xfrm>
              <a:off x="1669" y="2549"/>
              <a:ext cx="242" cy="729"/>
              <a:chOff x="1669" y="2549"/>
              <a:chExt cx="242" cy="729"/>
            </a:xfrm>
          </p:grpSpPr>
          <p:sp>
            <p:nvSpPr>
              <p:cNvPr id="41064" name="Line 10"/>
              <p:cNvSpPr>
                <a:spLocks noChangeShapeType="1"/>
              </p:cNvSpPr>
              <p:nvPr/>
            </p:nvSpPr>
            <p:spPr bwMode="auto">
              <a:xfrm>
                <a:off x="1669" y="254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5" name="Line 11"/>
              <p:cNvSpPr>
                <a:spLocks noChangeShapeType="1"/>
              </p:cNvSpPr>
              <p:nvPr/>
            </p:nvSpPr>
            <p:spPr bwMode="auto">
              <a:xfrm>
                <a:off x="1677" y="2549"/>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6" name="Line 12"/>
              <p:cNvSpPr>
                <a:spLocks noChangeShapeType="1"/>
              </p:cNvSpPr>
              <p:nvPr/>
            </p:nvSpPr>
            <p:spPr bwMode="auto">
              <a:xfrm>
                <a:off x="1677" y="2732"/>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7" name="Line 13"/>
              <p:cNvSpPr>
                <a:spLocks noChangeShapeType="1"/>
              </p:cNvSpPr>
              <p:nvPr/>
            </p:nvSpPr>
            <p:spPr bwMode="auto">
              <a:xfrm>
                <a:off x="1790" y="2823"/>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8" name="Line 14"/>
              <p:cNvSpPr>
                <a:spLocks noChangeShapeType="1"/>
              </p:cNvSpPr>
              <p:nvPr/>
            </p:nvSpPr>
            <p:spPr bwMode="auto">
              <a:xfrm>
                <a:off x="1911" y="2732"/>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9" name="Line 15"/>
              <p:cNvSpPr>
                <a:spLocks noChangeShapeType="1"/>
              </p:cNvSpPr>
              <p:nvPr/>
            </p:nvSpPr>
            <p:spPr bwMode="auto">
              <a:xfrm flipV="1">
                <a:off x="1677" y="2989"/>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0" name="Line 16"/>
              <p:cNvSpPr>
                <a:spLocks noChangeShapeType="1"/>
              </p:cNvSpPr>
              <p:nvPr/>
            </p:nvSpPr>
            <p:spPr bwMode="auto">
              <a:xfrm>
                <a:off x="1669" y="3095"/>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1" name="Line 17"/>
              <p:cNvSpPr>
                <a:spLocks noChangeShapeType="1"/>
              </p:cNvSpPr>
              <p:nvPr/>
            </p:nvSpPr>
            <p:spPr bwMode="auto">
              <a:xfrm flipV="1">
                <a:off x="1677" y="3080"/>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63" name="Rectangle 18"/>
            <p:cNvSpPr>
              <a:spLocks noChangeArrowheads="1"/>
            </p:cNvSpPr>
            <p:nvPr/>
          </p:nvSpPr>
          <p:spPr bwMode="auto">
            <a:xfrm rot="5400000">
              <a:off x="1598" y="2828"/>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grpSp>
        <p:nvGrpSpPr>
          <p:cNvPr id="45062" name="Group 19"/>
          <p:cNvGrpSpPr>
            <a:grpSpLocks/>
          </p:cNvGrpSpPr>
          <p:nvPr/>
        </p:nvGrpSpPr>
        <p:grpSpPr bwMode="auto">
          <a:xfrm>
            <a:off x="2151063" y="5345113"/>
            <a:ext cx="468312" cy="1128712"/>
            <a:chOff x="1867" y="3325"/>
            <a:chExt cx="295" cy="729"/>
          </a:xfrm>
        </p:grpSpPr>
        <p:grpSp>
          <p:nvGrpSpPr>
            <p:cNvPr id="45151" name="Group 20"/>
            <p:cNvGrpSpPr>
              <a:grpSpLocks/>
            </p:cNvGrpSpPr>
            <p:nvPr/>
          </p:nvGrpSpPr>
          <p:grpSpPr bwMode="auto">
            <a:xfrm>
              <a:off x="1867" y="3325"/>
              <a:ext cx="242" cy="729"/>
              <a:chOff x="1867" y="3325"/>
              <a:chExt cx="242" cy="729"/>
            </a:xfrm>
          </p:grpSpPr>
          <p:sp>
            <p:nvSpPr>
              <p:cNvPr id="41054" name="Line 21"/>
              <p:cNvSpPr>
                <a:spLocks noChangeShapeType="1"/>
              </p:cNvSpPr>
              <p:nvPr/>
            </p:nvSpPr>
            <p:spPr bwMode="auto">
              <a:xfrm>
                <a:off x="1867" y="3325"/>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5" name="Line 22"/>
              <p:cNvSpPr>
                <a:spLocks noChangeShapeType="1"/>
              </p:cNvSpPr>
              <p:nvPr/>
            </p:nvSpPr>
            <p:spPr bwMode="auto">
              <a:xfrm>
                <a:off x="1875" y="3325"/>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6" name="Line 23"/>
              <p:cNvSpPr>
                <a:spLocks noChangeShapeType="1"/>
              </p:cNvSpPr>
              <p:nvPr/>
            </p:nvSpPr>
            <p:spPr bwMode="auto">
              <a:xfrm>
                <a:off x="1875" y="3508"/>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7" name="Line 24"/>
              <p:cNvSpPr>
                <a:spLocks noChangeShapeType="1"/>
              </p:cNvSpPr>
              <p:nvPr/>
            </p:nvSpPr>
            <p:spPr bwMode="auto">
              <a:xfrm>
                <a:off x="1988" y="359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8" name="Line 25"/>
              <p:cNvSpPr>
                <a:spLocks noChangeShapeType="1"/>
              </p:cNvSpPr>
              <p:nvPr/>
            </p:nvSpPr>
            <p:spPr bwMode="auto">
              <a:xfrm>
                <a:off x="2109" y="3508"/>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9" name="Line 26"/>
              <p:cNvSpPr>
                <a:spLocks noChangeShapeType="1"/>
              </p:cNvSpPr>
              <p:nvPr/>
            </p:nvSpPr>
            <p:spPr bwMode="auto">
              <a:xfrm flipV="1">
                <a:off x="1875" y="3765"/>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0" name="Line 27"/>
              <p:cNvSpPr>
                <a:spLocks noChangeShapeType="1"/>
              </p:cNvSpPr>
              <p:nvPr/>
            </p:nvSpPr>
            <p:spPr bwMode="auto">
              <a:xfrm>
                <a:off x="1867" y="3871"/>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1" name="Line 28"/>
              <p:cNvSpPr>
                <a:spLocks noChangeShapeType="1"/>
              </p:cNvSpPr>
              <p:nvPr/>
            </p:nvSpPr>
            <p:spPr bwMode="auto">
              <a:xfrm flipV="1">
                <a:off x="1875" y="3856"/>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53" name="Rectangle 29"/>
            <p:cNvSpPr>
              <a:spLocks noChangeArrowheads="1"/>
            </p:cNvSpPr>
            <p:nvPr/>
          </p:nvSpPr>
          <p:spPr bwMode="auto">
            <a:xfrm rot="5400000">
              <a:off x="1797" y="3604"/>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sp>
        <p:nvSpPr>
          <p:cNvPr id="40967" name="Rectangle 30"/>
          <p:cNvSpPr>
            <a:spLocks noChangeArrowheads="1"/>
          </p:cNvSpPr>
          <p:nvPr/>
        </p:nvSpPr>
        <p:spPr bwMode="auto">
          <a:xfrm>
            <a:off x="5149850" y="4156075"/>
            <a:ext cx="230188" cy="1163638"/>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70" name="Rectangle 33"/>
          <p:cNvSpPr>
            <a:spLocks noChangeArrowheads="1"/>
          </p:cNvSpPr>
          <p:nvPr/>
        </p:nvSpPr>
        <p:spPr bwMode="auto">
          <a:xfrm rot="5400000">
            <a:off x="5055394" y="4663281"/>
            <a:ext cx="428625"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PC</a:t>
            </a:r>
          </a:p>
        </p:txBody>
      </p:sp>
      <p:sp>
        <p:nvSpPr>
          <p:cNvPr id="40971" name="Rectangle 34"/>
          <p:cNvSpPr>
            <a:spLocks noChangeArrowheads="1"/>
          </p:cNvSpPr>
          <p:nvPr/>
        </p:nvSpPr>
        <p:spPr bwMode="auto">
          <a:xfrm>
            <a:off x="4816475" y="5364163"/>
            <a:ext cx="4651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40972" name="Rectangle 35"/>
          <p:cNvSpPr>
            <a:spLocks noChangeArrowheads="1"/>
          </p:cNvSpPr>
          <p:nvPr/>
        </p:nvSpPr>
        <p:spPr bwMode="auto">
          <a:xfrm rot="16200000">
            <a:off x="5050631" y="4112420"/>
            <a:ext cx="415925" cy="366712"/>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40973" name="Rectangle 36"/>
          <p:cNvSpPr>
            <a:spLocks noChangeArrowheads="1"/>
          </p:cNvSpPr>
          <p:nvPr/>
        </p:nvSpPr>
        <p:spPr bwMode="auto">
          <a:xfrm>
            <a:off x="5154613" y="4156075"/>
            <a:ext cx="222250" cy="2667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5068" name="Group 37"/>
          <p:cNvGrpSpPr>
            <a:grpSpLocks/>
          </p:cNvGrpSpPr>
          <p:nvPr/>
        </p:nvGrpSpPr>
        <p:grpSpPr bwMode="auto">
          <a:xfrm>
            <a:off x="2768600" y="4602163"/>
            <a:ext cx="365125" cy="1416050"/>
            <a:chOff x="2256" y="2845"/>
            <a:chExt cx="230" cy="915"/>
          </a:xfrm>
        </p:grpSpPr>
        <p:grpSp>
          <p:nvGrpSpPr>
            <p:cNvPr id="45143" name="Group 38"/>
            <p:cNvGrpSpPr>
              <a:grpSpLocks/>
            </p:cNvGrpSpPr>
            <p:nvPr/>
          </p:nvGrpSpPr>
          <p:grpSpPr bwMode="auto">
            <a:xfrm>
              <a:off x="2264" y="2845"/>
              <a:ext cx="161" cy="915"/>
              <a:chOff x="2264" y="2845"/>
              <a:chExt cx="161" cy="915"/>
            </a:xfrm>
          </p:grpSpPr>
          <p:sp>
            <p:nvSpPr>
              <p:cNvPr id="41048" name="Line 39"/>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9" name="Line 40"/>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0" name="Line 41"/>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1" name="Line 42"/>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45" name="Rectangle 43"/>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41046" name="Rectangle 44"/>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7" name="Rectangle 45"/>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0975" name="Line 46"/>
          <p:cNvSpPr>
            <a:spLocks noChangeShapeType="1"/>
          </p:cNvSpPr>
          <p:nvPr/>
        </p:nvSpPr>
        <p:spPr bwMode="auto">
          <a:xfrm>
            <a:off x="2547938" y="5886450"/>
            <a:ext cx="274637"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76" name="Rectangle 47"/>
          <p:cNvSpPr>
            <a:spLocks noChangeArrowheads="1"/>
          </p:cNvSpPr>
          <p:nvPr/>
        </p:nvSpPr>
        <p:spPr bwMode="auto">
          <a:xfrm>
            <a:off x="1314450" y="4079875"/>
            <a:ext cx="300038"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a:t>
            </a:r>
          </a:p>
        </p:txBody>
      </p:sp>
      <p:sp>
        <p:nvSpPr>
          <p:cNvPr id="40977" name="Line 48"/>
          <p:cNvSpPr>
            <a:spLocks noChangeShapeType="1"/>
          </p:cNvSpPr>
          <p:nvPr/>
        </p:nvSpPr>
        <p:spPr bwMode="auto">
          <a:xfrm>
            <a:off x="1539875" y="4276725"/>
            <a:ext cx="27305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78" name="Rectangle 49"/>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40979" name="Rectangle 50"/>
          <p:cNvSpPr>
            <a:spLocks noChangeArrowheads="1"/>
          </p:cNvSpPr>
          <p:nvPr/>
        </p:nvSpPr>
        <p:spPr bwMode="auto">
          <a:xfrm>
            <a:off x="1538288" y="5945188"/>
            <a:ext cx="295275" cy="79216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82" name="Freeform 53"/>
          <p:cNvSpPr>
            <a:spLocks/>
          </p:cNvSpPr>
          <p:nvPr/>
        </p:nvSpPr>
        <p:spPr bwMode="auto">
          <a:xfrm>
            <a:off x="5410200" y="2711450"/>
            <a:ext cx="152400" cy="2165350"/>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rgbClr val="FF0000"/>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40983" name="Freeform 54"/>
          <p:cNvSpPr>
            <a:spLocks/>
          </p:cNvSpPr>
          <p:nvPr/>
        </p:nvSpPr>
        <p:spPr bwMode="auto">
          <a:xfrm>
            <a:off x="1066800" y="3810000"/>
            <a:ext cx="4495800" cy="1317625"/>
          </a:xfrm>
          <a:custGeom>
            <a:avLst/>
            <a:gdLst>
              <a:gd name="T0" fmla="*/ 2147483647 w 1585"/>
              <a:gd name="T1" fmla="*/ 0 h 673"/>
              <a:gd name="T2" fmla="*/ 0 w 1585"/>
              <a:gd name="T3" fmla="*/ 0 h 673"/>
              <a:gd name="T4" fmla="*/ 0 w 1585"/>
              <a:gd name="T5" fmla="*/ 2147483647 h 673"/>
              <a:gd name="T6" fmla="*/ 2147483647 w 1585"/>
              <a:gd name="T7" fmla="*/ 2147483647 h 673"/>
              <a:gd name="T8" fmla="*/ 0 60000 65536"/>
              <a:gd name="T9" fmla="*/ 0 60000 65536"/>
              <a:gd name="T10" fmla="*/ 0 60000 65536"/>
              <a:gd name="T11" fmla="*/ 0 60000 65536"/>
              <a:gd name="T12" fmla="*/ 0 w 1585"/>
              <a:gd name="T13" fmla="*/ 0 h 673"/>
              <a:gd name="T14" fmla="*/ 1585 w 1585"/>
              <a:gd name="T15" fmla="*/ 673 h 673"/>
            </a:gdLst>
            <a:ahLst/>
            <a:cxnLst>
              <a:cxn ang="T8">
                <a:pos x="T0" y="T1"/>
              </a:cxn>
              <a:cxn ang="T9">
                <a:pos x="T2" y="T3"/>
              </a:cxn>
              <a:cxn ang="T10">
                <a:pos x="T4" y="T5"/>
              </a:cxn>
              <a:cxn ang="T11">
                <a:pos x="T6" y="T7"/>
              </a:cxn>
            </a:cxnLst>
            <a:rect l="T12" t="T13" r="T14" b="T15"/>
            <a:pathLst>
              <a:path w="1585" h="673">
                <a:moveTo>
                  <a:pt x="1584" y="0"/>
                </a:moveTo>
                <a:lnTo>
                  <a:pt x="0" y="0"/>
                </a:lnTo>
                <a:lnTo>
                  <a:pt x="0" y="672"/>
                </a:lnTo>
                <a:lnTo>
                  <a:pt x="222" y="672"/>
                </a:lnTo>
              </a:path>
            </a:pathLst>
          </a:custGeom>
          <a:noFill/>
          <a:ln w="28575" cap="rnd">
            <a:solidFill>
              <a:schemeClr val="tx1"/>
            </a:solidFill>
            <a:round/>
            <a:headEnd/>
            <a:tailEnd/>
          </a:ln>
        </p:spPr>
        <p:txBody>
          <a:bodyPr/>
          <a:lstStyle/>
          <a:p>
            <a:pPr>
              <a:defRPr/>
            </a:pPr>
            <a:endParaRPr lang="en-US">
              <a:latin typeface="+mn-lt"/>
              <a:ea typeface="ＭＳ Ｐゴシック" charset="-128"/>
              <a:cs typeface="ＭＳ Ｐゴシック" charset="-128"/>
            </a:endParaRPr>
          </a:p>
        </p:txBody>
      </p:sp>
      <p:sp>
        <p:nvSpPr>
          <p:cNvPr id="40984" name="Line 55"/>
          <p:cNvSpPr>
            <a:spLocks noChangeShapeType="1"/>
          </p:cNvSpPr>
          <p:nvPr/>
        </p:nvSpPr>
        <p:spPr bwMode="auto">
          <a:xfrm>
            <a:off x="4724400" y="4800600"/>
            <a:ext cx="433388" cy="4763"/>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85" name="Rectangle 56"/>
          <p:cNvSpPr>
            <a:spLocks noChangeArrowheads="1"/>
          </p:cNvSpPr>
          <p:nvPr/>
        </p:nvSpPr>
        <p:spPr bwMode="auto">
          <a:xfrm rot="16200000">
            <a:off x="599282" y="5957093"/>
            <a:ext cx="83820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40986" name="Freeform 57"/>
          <p:cNvSpPr>
            <a:spLocks/>
          </p:cNvSpPr>
          <p:nvPr/>
        </p:nvSpPr>
        <p:spPr bwMode="auto">
          <a:xfrm>
            <a:off x="1676400" y="4762500"/>
            <a:ext cx="711200" cy="703263"/>
          </a:xfrm>
          <a:custGeom>
            <a:avLst/>
            <a:gdLst>
              <a:gd name="T0" fmla="*/ 2147483647 w 448"/>
              <a:gd name="T1" fmla="*/ 2147483647 h 443"/>
              <a:gd name="T2" fmla="*/ 0 w 448"/>
              <a:gd name="T3" fmla="*/ 2147483647 h 443"/>
              <a:gd name="T4" fmla="*/ 0 w 448"/>
              <a:gd name="T5" fmla="*/ 2147483647 h 443"/>
              <a:gd name="T6" fmla="*/ 2147483647 w 448"/>
              <a:gd name="T7" fmla="*/ 2147483647 h 443"/>
              <a:gd name="T8" fmla="*/ 2147483647 w 448"/>
              <a:gd name="T9" fmla="*/ 0 h 443"/>
              <a:gd name="T10" fmla="*/ 0 60000 65536"/>
              <a:gd name="T11" fmla="*/ 0 60000 65536"/>
              <a:gd name="T12" fmla="*/ 0 60000 65536"/>
              <a:gd name="T13" fmla="*/ 0 60000 65536"/>
              <a:gd name="T14" fmla="*/ 0 60000 65536"/>
              <a:gd name="T15" fmla="*/ 0 w 448"/>
              <a:gd name="T16" fmla="*/ 0 h 443"/>
              <a:gd name="T17" fmla="*/ 448 w 448"/>
              <a:gd name="T18" fmla="*/ 443 h 443"/>
            </a:gdLst>
            <a:ahLst/>
            <a:cxnLst>
              <a:cxn ang="T10">
                <a:pos x="T0" y="T1"/>
              </a:cxn>
              <a:cxn ang="T11">
                <a:pos x="T2" y="T3"/>
              </a:cxn>
              <a:cxn ang="T12">
                <a:pos x="T4" y="T5"/>
              </a:cxn>
              <a:cxn ang="T13">
                <a:pos x="T6" y="T7"/>
              </a:cxn>
              <a:cxn ang="T14">
                <a:pos x="T8" y="T9"/>
              </a:cxn>
            </a:cxnLst>
            <a:rect l="T15" t="T16" r="T17" b="T18"/>
            <a:pathLst>
              <a:path w="448" h="443">
                <a:moveTo>
                  <a:pt x="310" y="443"/>
                </a:moveTo>
                <a:lnTo>
                  <a:pt x="0" y="437"/>
                </a:lnTo>
                <a:lnTo>
                  <a:pt x="0" y="323"/>
                </a:lnTo>
                <a:lnTo>
                  <a:pt x="448" y="323"/>
                </a:lnTo>
                <a:lnTo>
                  <a:pt x="448" y="0"/>
                </a:lnTo>
              </a:path>
            </a:pathLst>
          </a:custGeom>
          <a:noFill/>
          <a:ln w="28575" cap="rnd">
            <a:solidFill>
              <a:schemeClr val="tx1"/>
            </a:solidFill>
            <a:round/>
            <a:headEnd type="triangle" w="med" len="med"/>
            <a:tailEnd/>
          </a:ln>
        </p:spPr>
        <p:txBody>
          <a:bodyPr/>
          <a:lstStyle/>
          <a:p>
            <a:pPr>
              <a:defRPr/>
            </a:pPr>
            <a:endParaRPr lang="en-US">
              <a:latin typeface="+mn-lt"/>
              <a:ea typeface="ＭＳ Ｐゴシック" charset="-128"/>
              <a:cs typeface="ＭＳ Ｐゴシック" charset="-128"/>
            </a:endParaRPr>
          </a:p>
        </p:txBody>
      </p:sp>
      <p:sp>
        <p:nvSpPr>
          <p:cNvPr id="40987" name="Line 58"/>
          <p:cNvSpPr>
            <a:spLocks noChangeShapeType="1"/>
          </p:cNvSpPr>
          <p:nvPr/>
        </p:nvSpPr>
        <p:spPr bwMode="auto">
          <a:xfrm>
            <a:off x="58674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88" name="Rectangle 59"/>
          <p:cNvSpPr>
            <a:spLocks noChangeArrowheads="1"/>
          </p:cNvSpPr>
          <p:nvPr/>
        </p:nvSpPr>
        <p:spPr bwMode="auto">
          <a:xfrm>
            <a:off x="6900863" y="2054225"/>
            <a:ext cx="1835150"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Instruction&lt;31:0&gt;</a:t>
            </a:r>
          </a:p>
        </p:txBody>
      </p:sp>
      <p:sp>
        <p:nvSpPr>
          <p:cNvPr id="40989" name="Line 60"/>
          <p:cNvSpPr>
            <a:spLocks noChangeShapeType="1"/>
          </p:cNvSpPr>
          <p:nvPr/>
        </p:nvSpPr>
        <p:spPr bwMode="auto">
          <a:xfrm>
            <a:off x="2400300" y="4725988"/>
            <a:ext cx="422275"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0" name="Line 61"/>
          <p:cNvSpPr>
            <a:spLocks noChangeShapeType="1"/>
          </p:cNvSpPr>
          <p:nvPr/>
        </p:nvSpPr>
        <p:spPr bwMode="auto">
          <a:xfrm>
            <a:off x="2260600" y="4730750"/>
            <a:ext cx="101600" cy="0"/>
          </a:xfrm>
          <a:prstGeom prst="line">
            <a:avLst/>
          </a:pr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0991" name="Rectangle 62"/>
          <p:cNvSpPr>
            <a:spLocks noChangeArrowheads="1"/>
          </p:cNvSpPr>
          <p:nvPr/>
        </p:nvSpPr>
        <p:spPr bwMode="auto">
          <a:xfrm>
            <a:off x="2781300" y="4689475"/>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40992" name="Rectangle 63"/>
          <p:cNvSpPr>
            <a:spLocks noChangeArrowheads="1"/>
          </p:cNvSpPr>
          <p:nvPr/>
        </p:nvSpPr>
        <p:spPr bwMode="auto">
          <a:xfrm>
            <a:off x="2749550" y="5548313"/>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40993" name="Rectangle 64"/>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94" name="Rectangle 65"/>
          <p:cNvSpPr>
            <a:spLocks noChangeArrowheads="1"/>
          </p:cNvSpPr>
          <p:nvPr/>
        </p:nvSpPr>
        <p:spPr bwMode="auto">
          <a:xfrm>
            <a:off x="476250" y="2816225"/>
            <a:ext cx="609600" cy="366713"/>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Zero</a:t>
            </a:r>
            <a:endParaRPr lang="en-US" u="sng">
              <a:latin typeface="Calibri" charset="0"/>
            </a:endParaRPr>
          </a:p>
        </p:txBody>
      </p:sp>
      <p:sp>
        <p:nvSpPr>
          <p:cNvPr id="40995" name="Line 66"/>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6" name="Line 67"/>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7" name="Freeform 68"/>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8" name="Rectangle 69"/>
          <p:cNvSpPr>
            <a:spLocks noChangeArrowheads="1"/>
          </p:cNvSpPr>
          <p:nvPr/>
        </p:nvSpPr>
        <p:spPr bwMode="auto">
          <a:xfrm>
            <a:off x="2133600" y="3429000"/>
            <a:ext cx="1525588"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nPC_MUX_sel</a:t>
            </a:r>
            <a:endParaRPr lang="en-US" u="sng">
              <a:latin typeface="Calibri" charset="0"/>
            </a:endParaRPr>
          </a:p>
        </p:txBody>
      </p:sp>
      <p:sp>
        <p:nvSpPr>
          <p:cNvPr id="45091" name="Rectangle 70"/>
          <p:cNvSpPr>
            <a:spLocks noGrp="1" noChangeArrowheads="1"/>
          </p:cNvSpPr>
          <p:nvPr>
            <p:ph type="body" idx="1"/>
          </p:nvPr>
        </p:nvSpPr>
        <p:spPr>
          <a:xfrm>
            <a:off x="304800" y="1176338"/>
            <a:ext cx="8610600" cy="415925"/>
          </a:xfrm>
        </p:spPr>
        <p:txBody>
          <a:bodyPr/>
          <a:lstStyle/>
          <a:p>
            <a:r>
              <a:rPr lang="en-US">
                <a:latin typeface="Calibri" charset="0"/>
                <a:ea typeface="ＭＳ Ｐゴシック" charset="0"/>
                <a:cs typeface="ＭＳ Ｐゴシック" charset="0"/>
              </a:rPr>
              <a:t>New PC = { PC[31..28], target address, 00 }</a:t>
            </a:r>
          </a:p>
        </p:txBody>
      </p:sp>
      <p:grpSp>
        <p:nvGrpSpPr>
          <p:cNvPr id="45092" name="Group 71"/>
          <p:cNvGrpSpPr>
            <a:grpSpLocks/>
          </p:cNvGrpSpPr>
          <p:nvPr/>
        </p:nvGrpSpPr>
        <p:grpSpPr bwMode="auto">
          <a:xfrm>
            <a:off x="381000" y="652463"/>
            <a:ext cx="7578725" cy="606425"/>
            <a:chOff x="240" y="489"/>
            <a:chExt cx="4774" cy="382"/>
          </a:xfrm>
        </p:grpSpPr>
        <p:grpSp>
          <p:nvGrpSpPr>
            <p:cNvPr id="45130" name="Group 72"/>
            <p:cNvGrpSpPr>
              <a:grpSpLocks/>
            </p:cNvGrpSpPr>
            <p:nvPr/>
          </p:nvGrpSpPr>
          <p:grpSpPr bwMode="auto">
            <a:xfrm>
              <a:off x="737" y="651"/>
              <a:ext cx="3832" cy="213"/>
              <a:chOff x="868" y="3815"/>
              <a:chExt cx="3832" cy="213"/>
            </a:xfrm>
          </p:grpSpPr>
          <p:sp>
            <p:nvSpPr>
              <p:cNvPr id="41038" name="Rectangle 7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5138" name="Group 74"/>
              <p:cNvGrpSpPr>
                <a:grpSpLocks/>
              </p:cNvGrpSpPr>
              <p:nvPr/>
            </p:nvGrpSpPr>
            <p:grpSpPr bwMode="auto">
              <a:xfrm>
                <a:off x="868" y="3815"/>
                <a:ext cx="664" cy="213"/>
                <a:chOff x="868" y="3815"/>
                <a:chExt cx="664" cy="213"/>
              </a:xfrm>
            </p:grpSpPr>
            <p:sp>
              <p:nvSpPr>
                <p:cNvPr id="41042" name="Rectangle 7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3" name="Rectangle 7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41040" name="Rectangle 7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1" name="Rectangle 7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41032" name="Rectangle 7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41033" name="Rectangle 8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41034" name="Rectangle 8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41035" name="Rectangle 82"/>
            <p:cNvSpPr>
              <a:spLocks noChangeArrowheads="1"/>
            </p:cNvSpPr>
            <p:nvPr/>
          </p:nvSpPr>
          <p:spPr bwMode="auto">
            <a:xfrm>
              <a:off x="240" y="661"/>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41036" name="Rectangle 8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41037" name="Rectangle 8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grpSp>
        <p:nvGrpSpPr>
          <p:cNvPr id="45093" name="Group 85"/>
          <p:cNvGrpSpPr>
            <a:grpSpLocks/>
          </p:cNvGrpSpPr>
          <p:nvPr/>
        </p:nvGrpSpPr>
        <p:grpSpPr bwMode="auto">
          <a:xfrm>
            <a:off x="4483100" y="4027488"/>
            <a:ext cx="365125" cy="1416050"/>
            <a:chOff x="2256" y="2845"/>
            <a:chExt cx="230" cy="915"/>
          </a:xfrm>
        </p:grpSpPr>
        <p:grpSp>
          <p:nvGrpSpPr>
            <p:cNvPr id="45122" name="Group 86"/>
            <p:cNvGrpSpPr>
              <a:grpSpLocks/>
            </p:cNvGrpSpPr>
            <p:nvPr/>
          </p:nvGrpSpPr>
          <p:grpSpPr bwMode="auto">
            <a:xfrm>
              <a:off x="2264" y="2845"/>
              <a:ext cx="161" cy="915"/>
              <a:chOff x="2264" y="2845"/>
              <a:chExt cx="161" cy="915"/>
            </a:xfrm>
          </p:grpSpPr>
          <p:sp>
            <p:nvSpPr>
              <p:cNvPr id="41027" name="Line 87"/>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8" name="Line 88"/>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9" name="Line 89"/>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30" name="Line 90"/>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24" name="Rectangle 91"/>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41025" name="Rectangle 92"/>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6" name="Rectangle 93"/>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02" name="Rectangle 94"/>
          <p:cNvSpPr>
            <a:spLocks noChangeArrowheads="1"/>
          </p:cNvSpPr>
          <p:nvPr/>
        </p:nvSpPr>
        <p:spPr bwMode="auto">
          <a:xfrm>
            <a:off x="4495800" y="4114800"/>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41003" name="Rectangle 95"/>
          <p:cNvSpPr>
            <a:spLocks noChangeArrowheads="1"/>
          </p:cNvSpPr>
          <p:nvPr/>
        </p:nvSpPr>
        <p:spPr bwMode="auto">
          <a:xfrm>
            <a:off x="4464050" y="4973638"/>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41004" name="Rectangle 96"/>
          <p:cNvSpPr>
            <a:spLocks noChangeArrowheads="1"/>
          </p:cNvSpPr>
          <p:nvPr/>
        </p:nvSpPr>
        <p:spPr bwMode="auto">
          <a:xfrm>
            <a:off x="295275" y="1828800"/>
            <a:ext cx="695325" cy="366713"/>
          </a:xfrm>
          <a:prstGeom prst="rect">
            <a:avLst/>
          </a:prstGeom>
          <a:noFill/>
          <a:ln w="12700">
            <a:noFill/>
            <a:miter lim="800000"/>
            <a:headEnd/>
            <a:tailEnd/>
          </a:ln>
        </p:spPr>
        <p:txBody>
          <a:bodyPr wrap="none" lIns="90488" tIns="44450" rIns="90488" bIns="44450">
            <a:spAutoFit/>
          </a:bodyPr>
          <a:lstStyle/>
          <a:p>
            <a:pPr algn="r"/>
            <a:r>
              <a:rPr lang="en-US" b="1">
                <a:solidFill>
                  <a:schemeClr val="accent2"/>
                </a:solidFill>
                <a:latin typeface="Calibri" charset="0"/>
              </a:rPr>
              <a:t>Jump</a:t>
            </a:r>
            <a:endParaRPr lang="en-US" u="sng">
              <a:latin typeface="Calibri" charset="0"/>
            </a:endParaRPr>
          </a:p>
        </p:txBody>
      </p:sp>
      <p:sp>
        <p:nvSpPr>
          <p:cNvPr id="41005" name="Freeform 97"/>
          <p:cNvSpPr>
            <a:spLocks/>
          </p:cNvSpPr>
          <p:nvPr/>
        </p:nvSpPr>
        <p:spPr bwMode="auto">
          <a:xfrm>
            <a:off x="965200" y="2065338"/>
            <a:ext cx="3675063" cy="2016125"/>
          </a:xfrm>
          <a:custGeom>
            <a:avLst/>
            <a:gdLst>
              <a:gd name="T0" fmla="*/ 0 w 2208"/>
              <a:gd name="T1" fmla="*/ 0 h 1248"/>
              <a:gd name="T2" fmla="*/ 2147483647 w 2208"/>
              <a:gd name="T3" fmla="*/ 0 h 1248"/>
              <a:gd name="T4" fmla="*/ 2147483647 w 2208"/>
              <a:gd name="T5" fmla="*/ 2147483647 h 1248"/>
              <a:gd name="T6" fmla="*/ 0 60000 65536"/>
              <a:gd name="T7" fmla="*/ 0 60000 65536"/>
              <a:gd name="T8" fmla="*/ 0 60000 65536"/>
              <a:gd name="T9" fmla="*/ 0 w 2208"/>
              <a:gd name="T10" fmla="*/ 0 h 1248"/>
              <a:gd name="T11" fmla="*/ 2208 w 2208"/>
              <a:gd name="T12" fmla="*/ 1248 h 1248"/>
            </a:gdLst>
            <a:ahLst/>
            <a:cxnLst>
              <a:cxn ang="T6">
                <a:pos x="T0" y="T1"/>
              </a:cxn>
              <a:cxn ang="T7">
                <a:pos x="T2" y="T3"/>
              </a:cxn>
              <a:cxn ang="T8">
                <a:pos x="T4" y="T5"/>
              </a:cxn>
            </a:cxnLst>
            <a:rect l="T9" t="T10" r="T11" b="T12"/>
            <a:pathLst>
              <a:path w="2208" h="1248">
                <a:moveTo>
                  <a:pt x="0" y="0"/>
                </a:moveTo>
                <a:lnTo>
                  <a:pt x="2208" y="0"/>
                </a:lnTo>
                <a:lnTo>
                  <a:pt x="2208" y="1248"/>
                </a:lnTo>
              </a:path>
            </a:pathLst>
          </a:custGeom>
          <a:noFill/>
          <a:ln w="38100">
            <a:solidFill>
              <a:schemeClr val="accent2"/>
            </a:solidFill>
            <a:round/>
            <a:headEnd/>
            <a:tailEnd type="triangle" w="med" len="med"/>
          </a:ln>
        </p:spPr>
        <p:txBody>
          <a:bodyPr anchor="ctr">
            <a:spAutoFit/>
          </a:bodyPr>
          <a:lstStyle/>
          <a:p>
            <a:pPr>
              <a:defRPr/>
            </a:pPr>
            <a:endParaRPr lang="en-US">
              <a:latin typeface="+mn-lt"/>
              <a:ea typeface="ＭＳ Ｐゴシック" charset="-128"/>
              <a:cs typeface="ＭＳ Ｐゴシック" charset="-128"/>
            </a:endParaRPr>
          </a:p>
        </p:txBody>
      </p:sp>
      <p:sp>
        <p:nvSpPr>
          <p:cNvPr id="41006" name="Line 98"/>
          <p:cNvSpPr>
            <a:spLocks noChangeShapeType="1"/>
          </p:cNvSpPr>
          <p:nvPr/>
        </p:nvSpPr>
        <p:spPr bwMode="auto">
          <a:xfrm>
            <a:off x="3048000" y="5170488"/>
            <a:ext cx="1423988" cy="15875"/>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07" name="Rectangle 99"/>
          <p:cNvSpPr>
            <a:spLocks noChangeArrowheads="1"/>
          </p:cNvSpPr>
          <p:nvPr/>
        </p:nvSpPr>
        <p:spPr bwMode="auto">
          <a:xfrm>
            <a:off x="3962400" y="3962400"/>
            <a:ext cx="295275" cy="792163"/>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08" name="Line 100"/>
          <p:cNvSpPr>
            <a:spLocks noChangeShapeType="1"/>
          </p:cNvSpPr>
          <p:nvPr/>
        </p:nvSpPr>
        <p:spPr bwMode="auto">
          <a:xfrm>
            <a:off x="3617913" y="4321175"/>
            <a:ext cx="344487" cy="9525"/>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09" name="Line 101"/>
          <p:cNvSpPr>
            <a:spLocks noChangeShapeType="1"/>
          </p:cNvSpPr>
          <p:nvPr/>
        </p:nvSpPr>
        <p:spPr bwMode="auto">
          <a:xfrm>
            <a:off x="4265613" y="4330700"/>
            <a:ext cx="306387" cy="1270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10" name="Rectangle 102"/>
          <p:cNvSpPr>
            <a:spLocks noChangeArrowheads="1"/>
          </p:cNvSpPr>
          <p:nvPr/>
        </p:nvSpPr>
        <p:spPr bwMode="auto">
          <a:xfrm rot="16200000">
            <a:off x="3250406" y="4145757"/>
            <a:ext cx="40957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a:t>
            </a:r>
          </a:p>
        </p:txBody>
      </p:sp>
      <p:sp>
        <p:nvSpPr>
          <p:cNvPr id="41011" name="Freeform 103"/>
          <p:cNvSpPr>
            <a:spLocks/>
          </p:cNvSpPr>
          <p:nvPr/>
        </p:nvSpPr>
        <p:spPr bwMode="auto">
          <a:xfrm rot="5400000">
            <a:off x="3162300" y="3924300"/>
            <a:ext cx="914400" cy="685800"/>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rgbClr val="FF0000"/>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41012" name="Rectangle 104"/>
          <p:cNvSpPr>
            <a:spLocks noChangeArrowheads="1"/>
          </p:cNvSpPr>
          <p:nvPr/>
        </p:nvSpPr>
        <p:spPr bwMode="auto">
          <a:xfrm>
            <a:off x="3311525" y="4741863"/>
            <a:ext cx="102870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 (MSBs)</a:t>
            </a:r>
          </a:p>
        </p:txBody>
      </p:sp>
      <p:sp>
        <p:nvSpPr>
          <p:cNvPr id="41013" name="Rectangle 105"/>
          <p:cNvSpPr>
            <a:spLocks noChangeArrowheads="1"/>
          </p:cNvSpPr>
          <p:nvPr/>
        </p:nvSpPr>
        <p:spPr bwMode="auto">
          <a:xfrm rot="16200000">
            <a:off x="3905251" y="3916362"/>
            <a:ext cx="417512"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41014" name="Rectangle 106"/>
          <p:cNvSpPr>
            <a:spLocks noChangeArrowheads="1"/>
          </p:cNvSpPr>
          <p:nvPr/>
        </p:nvSpPr>
        <p:spPr bwMode="auto">
          <a:xfrm>
            <a:off x="3962400" y="3962400"/>
            <a:ext cx="293688"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15" name="Line 107"/>
          <p:cNvSpPr>
            <a:spLocks noChangeShapeType="1"/>
          </p:cNvSpPr>
          <p:nvPr/>
        </p:nvSpPr>
        <p:spPr bwMode="auto">
          <a:xfrm flipH="1">
            <a:off x="3429000" y="4648200"/>
            <a:ext cx="152400" cy="152400"/>
          </a:xfrm>
          <a:prstGeom prst="line">
            <a:avLst/>
          </a:prstGeom>
          <a:noFill/>
          <a:ln w="19050">
            <a:solidFill>
              <a:schemeClr val="tx1"/>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80952" name="Rectangle 108"/>
          <p:cNvSpPr>
            <a:spLocks noChangeArrowheads="1"/>
          </p:cNvSpPr>
          <p:nvPr/>
        </p:nvSpPr>
        <p:spPr bwMode="auto">
          <a:xfrm>
            <a:off x="5791200" y="3200400"/>
            <a:ext cx="3200400" cy="3081338"/>
          </a:xfrm>
          <a:prstGeom prst="rect">
            <a:avLst/>
          </a:prstGeom>
          <a:noFill/>
          <a:ln w="12700">
            <a:noFill/>
            <a:miter lim="800000"/>
            <a:headEnd/>
            <a:tailEnd/>
          </a:ln>
        </p:spPr>
        <p:txBody>
          <a:bodyPr>
            <a:spAutoFit/>
          </a:bodyPr>
          <a:lstStyle/>
          <a:p>
            <a:pPr>
              <a:defRPr/>
            </a:pPr>
            <a:r>
              <a:rPr lang="en-US" sz="2800" u="sng" dirty="0">
                <a:latin typeface="+mn-lt"/>
                <a:ea typeface="ＭＳ Ｐゴシック" charset="-128"/>
                <a:cs typeface="ＭＳ Ｐゴシック" charset="-128"/>
              </a:rPr>
              <a:t>Query</a:t>
            </a:r>
            <a:endParaRPr lang="en-US" sz="2800" dirty="0">
              <a:latin typeface="+mn-lt"/>
              <a:ea typeface="ＭＳ Ｐゴシック" charset="-128"/>
              <a:cs typeface="ＭＳ Ｐゴシック" charset="-128"/>
            </a:endParaRPr>
          </a:p>
          <a:p>
            <a:pPr>
              <a:buFontTx/>
              <a:buChar char="•"/>
              <a:defRPr/>
            </a:pPr>
            <a:r>
              <a:rPr lang="en-US" sz="2800" dirty="0">
                <a:latin typeface="+mn-lt"/>
                <a:ea typeface="ＭＳ Ｐゴシック" charset="-128"/>
                <a:cs typeface="ＭＳ Ｐゴシック" charset="-128"/>
              </a:rPr>
              <a:t> Can Zero still</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   get asserted?</a:t>
            </a:r>
          </a:p>
          <a:p>
            <a:pPr>
              <a:buFontTx/>
              <a:buChar char="•"/>
              <a:defRPr/>
            </a:pPr>
            <a:endParaRPr lang="en-US" sz="2800" dirty="0">
              <a:latin typeface="+mn-lt"/>
              <a:ea typeface="ＭＳ Ｐゴシック" charset="-128"/>
              <a:cs typeface="ＭＳ Ｐゴシック" charset="-128"/>
            </a:endParaRPr>
          </a:p>
          <a:p>
            <a:pPr>
              <a:buFontTx/>
              <a:buChar char="•"/>
              <a:defRPr/>
            </a:pPr>
            <a:r>
              <a:rPr lang="en-US" sz="2800" dirty="0">
                <a:latin typeface="+mn-lt"/>
                <a:ea typeface="ＭＳ Ｐゴシック" charset="-128"/>
                <a:cs typeface="ＭＳ Ｐゴシック" charset="-128"/>
              </a:rPr>
              <a:t> Does </a:t>
            </a:r>
            <a:r>
              <a:rPr lang="en-US" sz="2800" dirty="0" err="1">
                <a:latin typeface="+mn-lt"/>
                <a:ea typeface="ＭＳ Ｐゴシック" charset="-128"/>
                <a:cs typeface="ＭＳ Ｐゴシック" charset="-128"/>
              </a:rPr>
              <a:t>nPC_sel</a:t>
            </a:r>
            <a:r>
              <a:rPr lang="en-US" sz="2800" dirty="0">
                <a:latin typeface="+mn-lt"/>
                <a:ea typeface="ＭＳ Ｐゴシック" charset="-128"/>
                <a:cs typeface="ＭＳ Ｐゴシック" charset="-128"/>
              </a:rPr>
              <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  need to be 0? </a:t>
            </a:r>
          </a:p>
          <a:p>
            <a:pPr lvl="1">
              <a:buFontTx/>
              <a:buChar char="•"/>
              <a:defRPr/>
            </a:pPr>
            <a:r>
              <a:rPr lang="en-US" sz="2800" dirty="0">
                <a:latin typeface="+mn-lt"/>
                <a:ea typeface="ＭＳ Ｐゴシック" charset="-128"/>
                <a:cs typeface="ＭＳ Ｐゴシック" charset="-128"/>
              </a:rPr>
              <a:t> If not, what? </a:t>
            </a:r>
          </a:p>
        </p:txBody>
      </p:sp>
      <p:sp>
        <p:nvSpPr>
          <p:cNvPr id="41017" name="Line 109"/>
          <p:cNvSpPr>
            <a:spLocks noChangeShapeType="1"/>
          </p:cNvSpPr>
          <p:nvPr/>
        </p:nvSpPr>
        <p:spPr bwMode="auto">
          <a:xfrm>
            <a:off x="3276600" y="3810000"/>
            <a:ext cx="2286000" cy="0"/>
          </a:xfrm>
          <a:prstGeom prst="line">
            <a:avLst/>
          </a:prstGeom>
          <a:noFill/>
          <a:ln w="57150">
            <a:solidFill>
              <a:srgbClr val="FF0000"/>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41018" name="Line 110"/>
          <p:cNvSpPr>
            <a:spLocks noChangeShapeType="1"/>
          </p:cNvSpPr>
          <p:nvPr/>
        </p:nvSpPr>
        <p:spPr bwMode="auto">
          <a:xfrm flipH="1">
            <a:off x="3581400" y="4244975"/>
            <a:ext cx="152400" cy="152400"/>
          </a:xfrm>
          <a:prstGeom prst="line">
            <a:avLst/>
          </a:prstGeom>
          <a:noFill/>
          <a:ln w="19050">
            <a:solidFill>
              <a:schemeClr val="tx1"/>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41019" name="Rectangle 111"/>
          <p:cNvSpPr>
            <a:spLocks noChangeArrowheads="1"/>
          </p:cNvSpPr>
          <p:nvPr/>
        </p:nvSpPr>
        <p:spPr bwMode="auto">
          <a:xfrm>
            <a:off x="3505200" y="3908425"/>
            <a:ext cx="417513"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26</a:t>
            </a:r>
          </a:p>
        </p:txBody>
      </p:sp>
      <p:cxnSp>
        <p:nvCxnSpPr>
          <p:cNvPr id="118" name="Straight Arrow Connector 117"/>
          <p:cNvCxnSpPr/>
          <p:nvPr/>
        </p:nvCxnSpPr>
        <p:spPr>
          <a:xfrm>
            <a:off x="1201738" y="6299200"/>
            <a:ext cx="373062" cy="1588"/>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811338" y="6316663"/>
            <a:ext cx="373062" cy="158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5117" name="Group 114"/>
          <p:cNvGrpSpPr>
            <a:grpSpLocks/>
          </p:cNvGrpSpPr>
          <p:nvPr/>
        </p:nvGrpSpPr>
        <p:grpSpPr bwMode="auto">
          <a:xfrm>
            <a:off x="5195888" y="5168900"/>
            <a:ext cx="152400" cy="381000"/>
            <a:chOff x="2084917" y="5338763"/>
            <a:chExt cx="152400" cy="381000"/>
          </a:xfrm>
        </p:grpSpPr>
        <p:grpSp>
          <p:nvGrpSpPr>
            <p:cNvPr id="45118" name="Group 135"/>
            <p:cNvGrpSpPr>
              <a:grpSpLocks/>
            </p:cNvGrpSpPr>
            <p:nvPr/>
          </p:nvGrpSpPr>
          <p:grpSpPr bwMode="auto">
            <a:xfrm rot="-5400000">
              <a:off x="2084917" y="5338763"/>
              <a:ext cx="152400" cy="152400"/>
              <a:chOff x="7143750" y="6113463"/>
              <a:chExt cx="152400" cy="152400"/>
            </a:xfrm>
          </p:grpSpPr>
          <p:sp>
            <p:nvSpPr>
              <p:cNvPr id="121" name="Line 69"/>
              <p:cNvSpPr>
                <a:spLocks noChangeShapeType="1"/>
              </p:cNvSpPr>
              <p:nvPr/>
            </p:nvSpPr>
            <p:spPr bwMode="auto">
              <a:xfrm>
                <a:off x="7145337" y="6111875"/>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22"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119"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Tree>
    <p:extLst>
      <p:ext uri="{BB962C8B-B14F-4D97-AF65-F5344CB8AC3E}">
        <p14:creationId xmlns:p14="http://schemas.microsoft.com/office/powerpoint/2010/main" val="14389098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 Tile-Mx100</a:t>
            </a:r>
            <a:br>
              <a:rPr lang="en-US" dirty="0" smtClean="0"/>
            </a:br>
            <a:r>
              <a:rPr lang="en-US" dirty="0" smtClean="0"/>
              <a:t>100 64-bit ARM cores on one chip</a:t>
            </a: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27</a:t>
            </a:fld>
            <a:endParaRPr lang="en-US"/>
          </a:p>
        </p:txBody>
      </p:sp>
      <p:pic>
        <p:nvPicPr>
          <p:cNvPr id="6" name="Picture 5"/>
          <p:cNvPicPr>
            <a:picLocks noChangeAspect="1"/>
          </p:cNvPicPr>
          <p:nvPr/>
        </p:nvPicPr>
        <p:blipFill>
          <a:blip r:embed="rId2"/>
          <a:stretch>
            <a:fillRect/>
          </a:stretch>
        </p:blipFill>
        <p:spPr>
          <a:xfrm>
            <a:off x="-40536" y="1648217"/>
            <a:ext cx="5969296" cy="5209783"/>
          </a:xfrm>
          <a:prstGeom prst="rect">
            <a:avLst/>
          </a:prstGeom>
        </p:spPr>
      </p:pic>
      <p:sp>
        <p:nvSpPr>
          <p:cNvPr id="7" name="TextBox 6"/>
          <p:cNvSpPr txBox="1"/>
          <p:nvPr/>
        </p:nvSpPr>
        <p:spPr>
          <a:xfrm>
            <a:off x="5891074" y="1729277"/>
            <a:ext cx="3134699" cy="1754327"/>
          </a:xfrm>
          <a:prstGeom prst="rect">
            <a:avLst/>
          </a:prstGeom>
          <a:noFill/>
        </p:spPr>
        <p:txBody>
          <a:bodyPr wrap="square" rtlCol="0">
            <a:spAutoFit/>
          </a:bodyPr>
          <a:lstStyle/>
          <a:p>
            <a:r>
              <a:rPr lang="en-US" dirty="0" err="1" smtClean="0"/>
              <a:t>EZChip</a:t>
            </a:r>
            <a:r>
              <a:rPr lang="en-US" dirty="0" smtClean="0"/>
              <a:t> (bought </a:t>
            </a:r>
            <a:r>
              <a:rPr lang="en-US" dirty="0" err="1" smtClean="0"/>
              <a:t>Tilera</a:t>
            </a:r>
            <a:r>
              <a:rPr lang="en-US" dirty="0" smtClean="0"/>
              <a:t>)</a:t>
            </a:r>
          </a:p>
          <a:p>
            <a:endParaRPr lang="en-US" dirty="0" smtClean="0"/>
          </a:p>
          <a:p>
            <a:r>
              <a:rPr lang="en-US" dirty="0" smtClean="0"/>
              <a:t>100 64-bit  ARM Cortex A53</a:t>
            </a:r>
          </a:p>
          <a:p>
            <a:pPr marL="285750" indent="-285750">
              <a:buFont typeface="Arial"/>
              <a:buChar char="•"/>
            </a:pPr>
            <a:r>
              <a:rPr lang="en-US" dirty="0" smtClean="0"/>
              <a:t>Dual-issue, in-order</a:t>
            </a:r>
          </a:p>
          <a:p>
            <a:pPr marL="285750" indent="-285750">
              <a:buFont typeface="Arial"/>
              <a:buChar char="•"/>
            </a:pPr>
            <a:endParaRPr lang="en-US" dirty="0" smtClean="0"/>
          </a:p>
          <a:p>
            <a:endParaRPr lang="en-US" dirty="0"/>
          </a:p>
        </p:txBody>
      </p:sp>
    </p:spTree>
    <p:extLst>
      <p:ext uri="{BB962C8B-B14F-4D97-AF65-F5344CB8AC3E}">
        <p14:creationId xmlns:p14="http://schemas.microsoft.com/office/powerpoint/2010/main" val="9302263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3"/>
            <a:ext cx="8229600" cy="1143000"/>
          </a:xfrm>
        </p:spPr>
        <p:txBody>
          <a:bodyPr/>
          <a:lstStyle/>
          <a:p>
            <a:r>
              <a:rPr lang="en-US" dirty="0" smtClean="0"/>
              <a:t>P&amp;H Figure 4.17</a:t>
            </a:r>
            <a:endParaRPr lang="en-US" dirty="0"/>
          </a:p>
        </p:txBody>
      </p:sp>
      <p:pic>
        <p:nvPicPr>
          <p:cNvPr id="7" name="Picture 6" descr="Screen shot 2011-11-02 at 1.4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151466"/>
            <a:ext cx="7734300" cy="5033433"/>
          </a:xfrm>
          <a:prstGeom prst="rect">
            <a:avLst/>
          </a:prstGeom>
        </p:spPr>
      </p:pic>
    </p:spTree>
    <p:extLst>
      <p:ext uri="{BB962C8B-B14F-4D97-AF65-F5344CB8AC3E}">
        <p14:creationId xmlns:p14="http://schemas.microsoft.com/office/powerpoint/2010/main" val="38767446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5300" y="228600"/>
            <a:ext cx="8343900" cy="474663"/>
          </a:xfrm>
        </p:spPr>
        <p:txBody>
          <a:bodyPr/>
          <a:lstStyle/>
          <a:p>
            <a:r>
              <a:rPr lang="en-US" sz="4000">
                <a:latin typeface="Calibri" charset="0"/>
                <a:ea typeface="ＭＳ Ｐゴシック" charset="0"/>
                <a:cs typeface="ＭＳ Ｐゴシック" charset="0"/>
              </a:rPr>
              <a:t>Summary of the Control Signals (1/2)</a:t>
            </a:r>
          </a:p>
        </p:txBody>
      </p:sp>
      <p:sp>
        <p:nvSpPr>
          <p:cNvPr id="52227" name="Rectangle 3"/>
          <p:cNvSpPr>
            <a:spLocks noChangeArrowheads="1"/>
          </p:cNvSpPr>
          <p:nvPr/>
        </p:nvSpPr>
        <p:spPr bwMode="auto">
          <a:xfrm>
            <a:off x="193675" y="762000"/>
            <a:ext cx="9339263" cy="538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tabLst>
                <a:tab pos="914400" algn="l"/>
                <a:tab pos="5092700" algn="l"/>
              </a:tabLst>
            </a:pPr>
            <a:r>
              <a:rPr lang="en-US" sz="1600" u="sng">
                <a:latin typeface="Courier" charset="0"/>
                <a:cs typeface="Courier" charset="0"/>
              </a:rPr>
              <a:t>inst</a:t>
            </a:r>
            <a:r>
              <a:rPr lang="en-US" sz="1600">
                <a:latin typeface="Courier" charset="0"/>
                <a:cs typeface="Courier" charset="0"/>
              </a:rPr>
              <a:t> 	</a:t>
            </a:r>
            <a:r>
              <a:rPr lang="en-US" sz="1600" u="sng">
                <a:latin typeface="Courier" charset="0"/>
                <a:cs typeface="Courier" charset="0"/>
              </a:rPr>
              <a:t>Register Transfer</a:t>
            </a:r>
          </a:p>
          <a:p>
            <a:pPr>
              <a:spcBef>
                <a:spcPct val="50000"/>
              </a:spcBef>
              <a:tabLst>
                <a:tab pos="914400" algn="l"/>
                <a:tab pos="5092700" algn="l"/>
              </a:tabLst>
            </a:pPr>
            <a:r>
              <a:rPr lang="en-US" sz="1600">
                <a:latin typeface="Courier" charset="0"/>
                <a:cs typeface="Courier" charset="0"/>
              </a:rPr>
              <a:t>add	R[rd] </a:t>
            </a:r>
            <a:r>
              <a:rPr lang="en-US" sz="1600">
                <a:latin typeface="Courier" charset="0"/>
                <a:cs typeface="Courier" charset="0"/>
                <a:sym typeface="Symbol" charset="0"/>
              </a:rPr>
              <a:t></a:t>
            </a:r>
            <a:r>
              <a:rPr lang="en-US" sz="1600">
                <a:latin typeface="Courier" charset="0"/>
                <a:cs typeface="Courier" charset="0"/>
              </a:rPr>
              <a:t> R[rs] + R[rt];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ALUsrc=RegB, ALUctr=</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RegDst=rd, 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tabLst>
                <a:tab pos="914400" algn="l"/>
                <a:tab pos="5092700" algn="l"/>
              </a:tabLst>
            </a:pPr>
            <a:endParaRPr lang="en-US" sz="1600">
              <a:latin typeface="Courier" charset="0"/>
              <a:cs typeface="Courier" charset="0"/>
            </a:endParaRPr>
          </a:p>
          <a:p>
            <a:pPr>
              <a:tabLst>
                <a:tab pos="914400" algn="l"/>
                <a:tab pos="5092700" algn="l"/>
              </a:tabLst>
            </a:pPr>
            <a:r>
              <a:rPr lang="en-US" sz="1600">
                <a:latin typeface="Courier" charset="0"/>
                <a:cs typeface="Courier" charset="0"/>
              </a:rPr>
              <a:t>sub	R[rd] </a:t>
            </a:r>
            <a:r>
              <a:rPr lang="en-US" sz="1600">
                <a:latin typeface="Courier" charset="0"/>
                <a:cs typeface="Courier" charset="0"/>
                <a:sym typeface="Symbol" charset="0"/>
              </a:rPr>
              <a:t></a:t>
            </a:r>
            <a:r>
              <a:rPr lang="en-US" sz="1600">
                <a:latin typeface="Courier" charset="0"/>
                <a:cs typeface="Courier" charset="0"/>
              </a:rPr>
              <a:t> R[rs] – R[rt];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ALUsrc=RegB, ALUctr=</a:t>
            </a:r>
            <a:r>
              <a:rPr lang="ja-JP" altLang="en-US" sz="1600">
                <a:latin typeface="Courier" charset="0"/>
                <a:cs typeface="Courier" charset="0"/>
              </a:rPr>
              <a:t>“</a:t>
            </a:r>
            <a:r>
              <a:rPr lang="en-US" sz="1600">
                <a:latin typeface="Courier" charset="0"/>
                <a:cs typeface="Courier" charset="0"/>
              </a:rPr>
              <a:t>SUB</a:t>
            </a:r>
            <a:r>
              <a:rPr lang="ja-JP" altLang="en-US" sz="1600">
                <a:latin typeface="Courier" charset="0"/>
                <a:cs typeface="Courier" charset="0"/>
              </a:rPr>
              <a:t>”</a:t>
            </a:r>
            <a:r>
              <a:rPr lang="en-US" sz="1600">
                <a:latin typeface="Courier" charset="0"/>
                <a:cs typeface="Courier" charset="0"/>
              </a:rPr>
              <a:t>, RegDst=rd, 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ori	R[rt] </a:t>
            </a:r>
            <a:r>
              <a:rPr lang="en-US" sz="1600">
                <a:latin typeface="Courier" charset="0"/>
                <a:cs typeface="Courier" charset="0"/>
                <a:sym typeface="Symbol" charset="0"/>
              </a:rPr>
              <a:t></a:t>
            </a:r>
            <a:r>
              <a:rPr lang="en-US" sz="1600">
                <a:latin typeface="Courier" charset="0"/>
                <a:cs typeface="Courier" charset="0"/>
              </a:rPr>
              <a:t> R[rs] + zero_ext(Imm16);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Z</a:t>
            </a:r>
            <a:r>
              <a:rPr lang="ja-JP" altLang="en-US" sz="1600">
                <a:latin typeface="Courier" charset="0"/>
                <a:cs typeface="Courier" charset="0"/>
              </a:rPr>
              <a:t>”</a:t>
            </a:r>
            <a:r>
              <a:rPr lang="en-US" sz="1600">
                <a:latin typeface="Courier" charset="0"/>
                <a:cs typeface="Courier" charset="0"/>
              </a:rPr>
              <a:t>, ALUctr=</a:t>
            </a:r>
            <a:r>
              <a:rPr lang="ja-JP" altLang="en-US" sz="1600">
                <a:latin typeface="Courier" charset="0"/>
                <a:cs typeface="Courier" charset="0"/>
              </a:rPr>
              <a:t>“</a:t>
            </a:r>
            <a:r>
              <a:rPr lang="en-US" sz="1600">
                <a:latin typeface="Courier" charset="0"/>
                <a:cs typeface="Courier" charset="0"/>
              </a:rPr>
              <a:t>OR</a:t>
            </a:r>
            <a:r>
              <a:rPr lang="ja-JP" altLang="en-US" sz="1600">
                <a:latin typeface="Courier" charset="0"/>
                <a:cs typeface="Courier" charset="0"/>
              </a:rPr>
              <a:t>”</a:t>
            </a:r>
            <a:r>
              <a:rPr lang="en-US" sz="1600">
                <a:latin typeface="Courier" charset="0"/>
                <a:cs typeface="Courier" charset="0"/>
              </a:rPr>
              <a:t>, RegDst=rt,RegWr,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lw	R[rt] </a:t>
            </a:r>
            <a:r>
              <a:rPr lang="en-US" sz="1600">
                <a:latin typeface="Courier" charset="0"/>
                <a:cs typeface="Courier" charset="0"/>
                <a:sym typeface="Symbol" charset="0"/>
              </a:rPr>
              <a:t></a:t>
            </a:r>
            <a:r>
              <a:rPr lang="en-US" sz="1600">
                <a:latin typeface="Courier" charset="0"/>
                <a:cs typeface="Courier" charset="0"/>
              </a:rPr>
              <a:t> MEM[ R[rs] + sign_ext(Imm16)];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sn</a:t>
            </a:r>
            <a:r>
              <a:rPr lang="ja-JP" altLang="en-US" sz="1600">
                <a:latin typeface="Courier" charset="0"/>
                <a:cs typeface="Courier" charset="0"/>
              </a:rPr>
              <a:t>”</a:t>
            </a:r>
            <a:r>
              <a:rPr lang="en-US" sz="1600">
                <a:latin typeface="Courier" charset="0"/>
                <a:cs typeface="Courier" charset="0"/>
              </a:rPr>
              <a:t>, ALUctr=</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MemtoReg, RegDst=rt, RegWr, 	nPC_sel = </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sw	MEM[ R[rs] + sign_ext(Imm16)] </a:t>
            </a:r>
            <a:r>
              <a:rPr lang="en-US" sz="1600">
                <a:latin typeface="Courier" charset="0"/>
                <a:cs typeface="Courier" charset="0"/>
                <a:sym typeface="Symbol" charset="0"/>
              </a:rPr>
              <a:t></a:t>
            </a:r>
            <a:r>
              <a:rPr lang="en-US" sz="1600">
                <a:latin typeface="Courier" charset="0"/>
                <a:cs typeface="Courier" charset="0"/>
              </a:rPr>
              <a:t> R[rs];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sn</a:t>
            </a:r>
            <a:r>
              <a:rPr lang="ja-JP" altLang="en-US" sz="1600">
                <a:latin typeface="Courier" charset="0"/>
                <a:cs typeface="Courier" charset="0"/>
              </a:rPr>
              <a:t>”</a:t>
            </a:r>
            <a:r>
              <a:rPr lang="en-US" sz="1600">
                <a:latin typeface="Courier" charset="0"/>
                <a:cs typeface="Courier" charset="0"/>
              </a:rPr>
              <a:t>, ALUctr = </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MemWr, nPC_sel = </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beq	if (R[rs] == R[rt]) then PC </a:t>
            </a:r>
            <a:r>
              <a:rPr lang="en-US" sz="1600">
                <a:latin typeface="Courier" charset="0"/>
                <a:cs typeface="Courier" charset="0"/>
                <a:sym typeface="Symbol" charset="0"/>
              </a:rPr>
              <a:t></a:t>
            </a:r>
            <a:r>
              <a:rPr lang="en-US" sz="1600">
                <a:latin typeface="Courier" charset="0"/>
                <a:cs typeface="Courier" charset="0"/>
              </a:rPr>
              <a:t> PC + sign_ext(Imm16)] || 00</a:t>
            </a:r>
            <a:br>
              <a:rPr lang="en-US" sz="1600">
                <a:latin typeface="Courier" charset="0"/>
                <a:cs typeface="Courier" charset="0"/>
              </a:rPr>
            </a:br>
            <a:r>
              <a:rPr lang="en-US" sz="1600">
                <a:latin typeface="Courier" charset="0"/>
                <a:cs typeface="Courier" charset="0"/>
              </a:rPr>
              <a:t>	else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nPC_sel = </a:t>
            </a:r>
            <a:r>
              <a:rPr lang="ja-JP" altLang="en-US" sz="1600">
                <a:latin typeface="Courier" charset="0"/>
                <a:cs typeface="Courier" charset="0"/>
              </a:rPr>
              <a:t>“</a:t>
            </a:r>
            <a:r>
              <a:rPr lang="en-US" sz="1600">
                <a:latin typeface="Courier" charset="0"/>
                <a:cs typeface="Courier" charset="0"/>
              </a:rPr>
              <a:t>br</a:t>
            </a:r>
            <a:r>
              <a:rPr lang="ja-JP" altLang="en-US" sz="1600">
                <a:latin typeface="Courier" charset="0"/>
                <a:cs typeface="Courier" charset="0"/>
              </a:rPr>
              <a:t>”</a:t>
            </a:r>
            <a:r>
              <a:rPr lang="en-US" sz="1600">
                <a:latin typeface="Courier" charset="0"/>
                <a:cs typeface="Courier" charset="0"/>
              </a:rPr>
              <a:t>,  ALUctr = </a:t>
            </a:r>
            <a:r>
              <a:rPr lang="ja-JP" altLang="en-US" sz="1600">
                <a:latin typeface="Courier" charset="0"/>
                <a:cs typeface="Courier" charset="0"/>
              </a:rPr>
              <a:t>“</a:t>
            </a:r>
            <a:r>
              <a:rPr lang="en-US" sz="1600">
                <a:latin typeface="Courier" charset="0"/>
                <a:cs typeface="Courier" charset="0"/>
              </a:rPr>
              <a:t>SUB</a:t>
            </a:r>
            <a:r>
              <a:rPr lang="ja-JP" altLang="en-US" sz="1600">
                <a:latin typeface="Courier" charset="0"/>
                <a:cs typeface="Courier" charset="0"/>
              </a:rPr>
              <a:t>”</a:t>
            </a:r>
            <a:endParaRPr lang="en-US" sz="1600">
              <a:latin typeface="Courier" charset="0"/>
              <a:cs typeface="Courier" charset="0"/>
            </a:endParaRPr>
          </a:p>
        </p:txBody>
      </p:sp>
    </p:spTree>
    <p:extLst>
      <p:ext uri="{BB962C8B-B14F-4D97-AF65-F5344CB8AC3E}">
        <p14:creationId xmlns:p14="http://schemas.microsoft.com/office/powerpoint/2010/main" val="41134596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a:latin typeface="Calibri" charset="0"/>
                <a:ea typeface="ＭＳ Ｐゴシック" charset="0"/>
                <a:cs typeface="ＭＳ Ｐゴシック" charset="0"/>
              </a:rPr>
              <a:t>Processor </a:t>
            </a:r>
            <a:r>
              <a:rPr lang="en-US" dirty="0" smtClean="0">
                <a:latin typeface="Calibri" charset="0"/>
                <a:ea typeface="ＭＳ Ｐゴシック" charset="0"/>
                <a:cs typeface="ＭＳ Ｐゴシック" charset="0"/>
              </a:rPr>
              <a:t>Design: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solidFill>
                  <a:schemeClr val="bg1">
                    <a:lumMod val="75000"/>
                  </a:schemeClr>
                </a:solidFill>
              </a:rPr>
              <a:t>Step 1: Analyze instruction set </a:t>
            </a:r>
            <a:r>
              <a:rPr lang="en-US" dirty="0" smtClean="0">
                <a:solidFill>
                  <a:schemeClr val="bg1">
                    <a:lumMod val="75000"/>
                  </a:schemeClr>
                </a:solidFill>
                <a:sym typeface="Wingdings" charset="2"/>
              </a:rPr>
              <a:t>to determine</a:t>
            </a:r>
            <a:r>
              <a:rPr lang="en-US" dirty="0" smtClean="0">
                <a:solidFill>
                  <a:schemeClr val="bg1">
                    <a:lumMod val="75000"/>
                  </a:schemeClr>
                </a:solidFill>
              </a:rPr>
              <a:t> </a:t>
            </a:r>
            <a:r>
              <a:rPr lang="en-US" dirty="0" err="1" smtClean="0">
                <a:solidFill>
                  <a:schemeClr val="bg1">
                    <a:lumMod val="75000"/>
                  </a:schemeClr>
                </a:solidFill>
              </a:rPr>
              <a:t>datapath</a:t>
            </a:r>
            <a:r>
              <a:rPr lang="en-US" dirty="0" smtClean="0">
                <a:solidFill>
                  <a:schemeClr val="bg1">
                    <a:lumMod val="75000"/>
                  </a:schemeClr>
                </a:solidFill>
              </a:rPr>
              <a:t> requirements</a:t>
            </a:r>
          </a:p>
          <a:p>
            <a:pPr lvl="1">
              <a:lnSpc>
                <a:spcPct val="80000"/>
              </a:lnSpc>
            </a:pPr>
            <a:r>
              <a:rPr lang="en-US" sz="2600" dirty="0" smtClean="0">
                <a:solidFill>
                  <a:schemeClr val="bg1">
                    <a:lumMod val="75000"/>
                  </a:schemeClr>
                </a:solidFill>
                <a:latin typeface="Calibri" charset="0"/>
                <a:ea typeface="ＭＳ Ｐゴシック" charset="0"/>
              </a:rPr>
              <a:t>Meaning of each instruction is given by register transfers</a:t>
            </a:r>
          </a:p>
          <a:p>
            <a:pPr lvl="1">
              <a:lnSpc>
                <a:spcPct val="80000"/>
              </a:lnSpc>
            </a:pPr>
            <a:r>
              <a:rPr lang="en-US" sz="2600" dirty="0" err="1" smtClean="0">
                <a:solidFill>
                  <a:schemeClr val="bg1">
                    <a:lumMod val="75000"/>
                  </a:schemeClr>
                </a:solidFill>
                <a:latin typeface="Calibri" charset="0"/>
                <a:ea typeface="ＭＳ Ｐゴシック" charset="0"/>
              </a:rPr>
              <a:t>Datapath</a:t>
            </a:r>
            <a:r>
              <a:rPr lang="en-US" sz="2600" dirty="0" smtClean="0">
                <a:solidFill>
                  <a:schemeClr val="bg1">
                    <a:lumMod val="75000"/>
                  </a:schemeClr>
                </a:solidFill>
                <a:latin typeface="Calibri" charset="0"/>
                <a:ea typeface="ＭＳ Ｐゴシック" charset="0"/>
              </a:rPr>
              <a:t> must include storage element for ISA registers</a:t>
            </a:r>
          </a:p>
          <a:p>
            <a:pPr lvl="1">
              <a:lnSpc>
                <a:spcPct val="80000"/>
              </a:lnSpc>
            </a:pPr>
            <a:r>
              <a:rPr lang="en-US" sz="2600" dirty="0" err="1" smtClean="0">
                <a:solidFill>
                  <a:schemeClr val="bg1">
                    <a:lumMod val="75000"/>
                  </a:schemeClr>
                </a:solidFill>
                <a:latin typeface="Calibri" charset="0"/>
                <a:ea typeface="ＭＳ Ｐゴシック" charset="0"/>
              </a:rPr>
              <a:t>Datapath</a:t>
            </a:r>
            <a:r>
              <a:rPr lang="en-US" sz="2600" dirty="0" smtClean="0">
                <a:solidFill>
                  <a:schemeClr val="bg1">
                    <a:lumMod val="75000"/>
                  </a:schemeClr>
                </a:solidFill>
                <a:latin typeface="Calibri" charset="0"/>
                <a:ea typeface="ＭＳ Ｐゴシック" charset="0"/>
              </a:rPr>
              <a:t> must support each register transfer</a:t>
            </a:r>
            <a:endParaRPr lang="en-US" sz="2600" dirty="0" smtClean="0">
              <a:solidFill>
                <a:schemeClr val="bg1">
                  <a:lumMod val="75000"/>
                </a:schemeClr>
              </a:solidFill>
            </a:endParaRPr>
          </a:p>
          <a:p>
            <a:pPr lvl="1">
              <a:buFont typeface="Arial" charset="0"/>
              <a:buNone/>
              <a:defRPr/>
            </a:pPr>
            <a:r>
              <a:rPr lang="en-US" dirty="0" smtClean="0">
                <a:solidFill>
                  <a:schemeClr val="bg1">
                    <a:lumMod val="75000"/>
                  </a:schemeClr>
                </a:solidFill>
              </a:rPr>
              <a:t>Step 2: Select set of </a:t>
            </a:r>
            <a:r>
              <a:rPr lang="en-US" dirty="0" err="1" smtClean="0">
                <a:solidFill>
                  <a:schemeClr val="bg1">
                    <a:lumMod val="75000"/>
                  </a:schemeClr>
                </a:solidFill>
              </a:rPr>
              <a:t>datapath</a:t>
            </a:r>
            <a:r>
              <a:rPr lang="en-US" dirty="0" smtClean="0">
                <a:solidFill>
                  <a:schemeClr val="bg1">
                    <a:lumMod val="75000"/>
                  </a:schemeClr>
                </a:solidFill>
              </a:rPr>
              <a:t> components &amp; establish </a:t>
            </a:r>
            <a:br>
              <a:rPr lang="en-US" dirty="0" smtClean="0">
                <a:solidFill>
                  <a:schemeClr val="bg1">
                    <a:lumMod val="75000"/>
                  </a:schemeClr>
                </a:solidFill>
              </a:rPr>
            </a:br>
            <a:r>
              <a:rPr lang="en-US" dirty="0" smtClean="0">
                <a:solidFill>
                  <a:schemeClr val="bg1">
                    <a:lumMod val="75000"/>
                  </a:schemeClr>
                </a:solidFill>
              </a:rPr>
              <a:t>clock methodology</a:t>
            </a:r>
          </a:p>
          <a:p>
            <a:pPr lvl="1">
              <a:buFont typeface="Arial" charset="0"/>
              <a:buNone/>
              <a:defRPr/>
            </a:pPr>
            <a:r>
              <a:rPr lang="en-US" dirty="0" smtClean="0">
                <a:solidFill>
                  <a:schemeClr val="bg1">
                    <a:lumMod val="75000"/>
                  </a:schemeClr>
                </a:solidFill>
              </a:rPr>
              <a:t>Step 3: Assemble </a:t>
            </a:r>
            <a:r>
              <a:rPr lang="en-US" dirty="0" err="1" smtClean="0">
                <a:solidFill>
                  <a:schemeClr val="bg1">
                    <a:lumMod val="75000"/>
                  </a:schemeClr>
                </a:solidFill>
              </a:rPr>
              <a:t>datapath</a:t>
            </a:r>
            <a:r>
              <a:rPr lang="en-US" dirty="0" smtClean="0">
                <a:solidFill>
                  <a:schemeClr val="bg1">
                    <a:lumMod val="75000"/>
                  </a:schemeClr>
                </a:solidFill>
              </a:rPr>
              <a:t> components that meet the requirements</a:t>
            </a:r>
          </a:p>
          <a:p>
            <a:pPr lvl="1">
              <a:buFont typeface="Arial" charset="0"/>
              <a:buNone/>
              <a:defRPr/>
            </a:pPr>
            <a:r>
              <a:rPr lang="en-US" dirty="0" smtClean="0">
                <a:solidFill>
                  <a:srgbClr val="000000"/>
                </a:solidFill>
              </a:rPr>
              <a:t>Step 4: Analyze implementation of each instruction to determine setting of control points that realizes the register transfer</a:t>
            </a:r>
          </a:p>
          <a:p>
            <a:pPr lvl="1">
              <a:buFont typeface="Arial" charset="0"/>
              <a:buNone/>
              <a:defRPr/>
            </a:pPr>
            <a:r>
              <a:rPr lang="en-US" dirty="0" smtClean="0">
                <a:solidFill>
                  <a:srgbClr val="000000"/>
                </a:solidFill>
              </a:rPr>
              <a:t>Step 5: Assemble the control logic</a:t>
            </a:r>
          </a:p>
        </p:txBody>
      </p:sp>
    </p:spTree>
    <p:extLst>
      <p:ext uri="{BB962C8B-B14F-4D97-AF65-F5344CB8AC3E}">
        <p14:creationId xmlns:p14="http://schemas.microsoft.com/office/powerpoint/2010/main" val="19362540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0638"/>
            <a:ext cx="8229600" cy="1143000"/>
          </a:xfrm>
        </p:spPr>
        <p:txBody>
          <a:bodyPr/>
          <a:lstStyle/>
          <a:p>
            <a:r>
              <a:rPr lang="en-US" sz="4000">
                <a:latin typeface="Calibri" charset="0"/>
                <a:ea typeface="ＭＳ Ｐゴシック" charset="0"/>
                <a:cs typeface="ＭＳ Ｐゴシック" charset="0"/>
              </a:rPr>
              <a:t>Summary of the Control Signals (2/2)</a:t>
            </a:r>
          </a:p>
        </p:txBody>
      </p:sp>
      <p:grpSp>
        <p:nvGrpSpPr>
          <p:cNvPr id="54278" name="Group 3"/>
          <p:cNvGrpSpPr>
            <a:grpSpLocks/>
          </p:cNvGrpSpPr>
          <p:nvPr/>
        </p:nvGrpSpPr>
        <p:grpSpPr bwMode="auto">
          <a:xfrm>
            <a:off x="1066800" y="1731963"/>
            <a:ext cx="6858000" cy="3086100"/>
            <a:chOff x="672" y="952"/>
            <a:chExt cx="4320" cy="1944"/>
          </a:xfrm>
        </p:grpSpPr>
        <p:grpSp>
          <p:nvGrpSpPr>
            <p:cNvPr id="54363" name="Group 4"/>
            <p:cNvGrpSpPr>
              <a:grpSpLocks/>
            </p:cNvGrpSpPr>
            <p:nvPr/>
          </p:nvGrpSpPr>
          <p:grpSpPr bwMode="auto">
            <a:xfrm>
              <a:off x="672" y="952"/>
              <a:ext cx="4320" cy="1944"/>
              <a:chOff x="672" y="952"/>
              <a:chExt cx="4320" cy="1944"/>
            </a:xfrm>
          </p:grpSpPr>
          <p:sp>
            <p:nvSpPr>
              <p:cNvPr id="64667" name="Rectangle 5"/>
              <p:cNvSpPr>
                <a:spLocks noChangeArrowheads="1"/>
              </p:cNvSpPr>
              <p:nvPr/>
            </p:nvSpPr>
            <p:spPr bwMode="auto">
              <a:xfrm>
                <a:off x="1715" y="956"/>
                <a:ext cx="320"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add</a:t>
                </a:r>
              </a:p>
            </p:txBody>
          </p:sp>
          <p:sp>
            <p:nvSpPr>
              <p:cNvPr id="64668" name="Rectangle 6"/>
              <p:cNvSpPr>
                <a:spLocks noChangeArrowheads="1"/>
              </p:cNvSpPr>
              <p:nvPr/>
            </p:nvSpPr>
            <p:spPr bwMode="auto">
              <a:xfrm>
                <a:off x="2195" y="956"/>
                <a:ext cx="3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sub</a:t>
                </a:r>
              </a:p>
            </p:txBody>
          </p:sp>
          <p:sp>
            <p:nvSpPr>
              <p:cNvPr id="64669" name="Rectangle 7"/>
              <p:cNvSpPr>
                <a:spLocks noChangeArrowheads="1"/>
              </p:cNvSpPr>
              <p:nvPr/>
            </p:nvSpPr>
            <p:spPr bwMode="auto">
              <a:xfrm>
                <a:off x="2675" y="956"/>
                <a:ext cx="270"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ori</a:t>
                </a:r>
              </a:p>
            </p:txBody>
          </p:sp>
          <p:sp>
            <p:nvSpPr>
              <p:cNvPr id="64670" name="Rectangle 8"/>
              <p:cNvSpPr>
                <a:spLocks noChangeArrowheads="1"/>
              </p:cNvSpPr>
              <p:nvPr/>
            </p:nvSpPr>
            <p:spPr bwMode="auto">
              <a:xfrm>
                <a:off x="3155" y="956"/>
                <a:ext cx="24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lw</a:t>
                </a:r>
              </a:p>
            </p:txBody>
          </p:sp>
          <p:sp>
            <p:nvSpPr>
              <p:cNvPr id="64671" name="Rectangle 9"/>
              <p:cNvSpPr>
                <a:spLocks noChangeArrowheads="1"/>
              </p:cNvSpPr>
              <p:nvPr/>
            </p:nvSpPr>
            <p:spPr bwMode="auto">
              <a:xfrm>
                <a:off x="3635" y="956"/>
                <a:ext cx="26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sw</a:t>
                </a:r>
              </a:p>
            </p:txBody>
          </p:sp>
          <p:sp>
            <p:nvSpPr>
              <p:cNvPr id="64672" name="Rectangle 10"/>
              <p:cNvSpPr>
                <a:spLocks noChangeArrowheads="1"/>
              </p:cNvSpPr>
              <p:nvPr/>
            </p:nvSpPr>
            <p:spPr bwMode="auto">
              <a:xfrm>
                <a:off x="4115" y="956"/>
                <a:ext cx="31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beq</a:t>
                </a:r>
              </a:p>
            </p:txBody>
          </p:sp>
          <p:sp>
            <p:nvSpPr>
              <p:cNvPr id="64673" name="Rectangle 11"/>
              <p:cNvSpPr>
                <a:spLocks noChangeArrowheads="1"/>
              </p:cNvSpPr>
              <p:nvPr/>
            </p:nvSpPr>
            <p:spPr bwMode="auto">
              <a:xfrm>
                <a:off x="4547" y="956"/>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64674" name="Rectangle 12"/>
              <p:cNvSpPr>
                <a:spLocks noChangeArrowheads="1"/>
              </p:cNvSpPr>
              <p:nvPr/>
            </p:nvSpPr>
            <p:spPr bwMode="auto">
              <a:xfrm>
                <a:off x="755" y="1148"/>
                <a:ext cx="48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RegDst</a:t>
                </a:r>
              </a:p>
            </p:txBody>
          </p:sp>
          <p:sp>
            <p:nvSpPr>
              <p:cNvPr id="64675" name="Rectangle 13"/>
              <p:cNvSpPr>
                <a:spLocks noChangeArrowheads="1"/>
              </p:cNvSpPr>
              <p:nvPr/>
            </p:nvSpPr>
            <p:spPr bwMode="auto">
              <a:xfrm>
                <a:off x="755" y="1340"/>
                <a:ext cx="503"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ALUSrc</a:t>
                </a:r>
              </a:p>
            </p:txBody>
          </p:sp>
          <p:sp>
            <p:nvSpPr>
              <p:cNvPr id="64676" name="Rectangle 14"/>
              <p:cNvSpPr>
                <a:spLocks noChangeArrowheads="1"/>
              </p:cNvSpPr>
              <p:nvPr/>
            </p:nvSpPr>
            <p:spPr bwMode="auto">
              <a:xfrm>
                <a:off x="755" y="1532"/>
                <a:ext cx="7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MemtoReg</a:t>
                </a:r>
              </a:p>
            </p:txBody>
          </p:sp>
          <p:sp>
            <p:nvSpPr>
              <p:cNvPr id="64677" name="Rectangle 15"/>
              <p:cNvSpPr>
                <a:spLocks noChangeArrowheads="1"/>
              </p:cNvSpPr>
              <p:nvPr/>
            </p:nvSpPr>
            <p:spPr bwMode="auto">
              <a:xfrm>
                <a:off x="755" y="1724"/>
                <a:ext cx="61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RegWrite</a:t>
                </a:r>
              </a:p>
            </p:txBody>
          </p:sp>
          <p:sp>
            <p:nvSpPr>
              <p:cNvPr id="64678" name="Rectangle 16"/>
              <p:cNvSpPr>
                <a:spLocks noChangeArrowheads="1"/>
              </p:cNvSpPr>
              <p:nvPr/>
            </p:nvSpPr>
            <p:spPr bwMode="auto">
              <a:xfrm>
                <a:off x="755" y="1916"/>
                <a:ext cx="7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MemWrite</a:t>
                </a:r>
              </a:p>
            </p:txBody>
          </p:sp>
          <p:sp>
            <p:nvSpPr>
              <p:cNvPr id="64679" name="Rectangle 17"/>
              <p:cNvSpPr>
                <a:spLocks noChangeArrowheads="1"/>
              </p:cNvSpPr>
              <p:nvPr/>
            </p:nvSpPr>
            <p:spPr bwMode="auto">
              <a:xfrm>
                <a:off x="755" y="2108"/>
                <a:ext cx="470"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nPCsel</a:t>
                </a:r>
              </a:p>
            </p:txBody>
          </p:sp>
          <p:sp>
            <p:nvSpPr>
              <p:cNvPr id="64680" name="Rectangle 18"/>
              <p:cNvSpPr>
                <a:spLocks noChangeArrowheads="1"/>
              </p:cNvSpPr>
              <p:nvPr/>
            </p:nvSpPr>
            <p:spPr bwMode="auto">
              <a:xfrm>
                <a:off x="755" y="2300"/>
                <a:ext cx="40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64681" name="Rectangle 19"/>
              <p:cNvSpPr>
                <a:spLocks noChangeArrowheads="1"/>
              </p:cNvSpPr>
              <p:nvPr/>
            </p:nvSpPr>
            <p:spPr bwMode="auto">
              <a:xfrm>
                <a:off x="755" y="2492"/>
                <a:ext cx="43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ExtOp</a:t>
                </a:r>
              </a:p>
            </p:txBody>
          </p:sp>
          <p:sp>
            <p:nvSpPr>
              <p:cNvPr id="64682" name="Rectangle 20"/>
              <p:cNvSpPr>
                <a:spLocks noChangeArrowheads="1"/>
              </p:cNvSpPr>
              <p:nvPr/>
            </p:nvSpPr>
            <p:spPr bwMode="auto">
              <a:xfrm>
                <a:off x="755" y="2684"/>
                <a:ext cx="778"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ALUctr&lt;2:0&gt;</a:t>
                </a:r>
              </a:p>
            </p:txBody>
          </p:sp>
          <p:sp>
            <p:nvSpPr>
              <p:cNvPr id="64683" name="Line 21"/>
              <p:cNvSpPr>
                <a:spLocks noChangeShapeType="1"/>
              </p:cNvSpPr>
              <p:nvPr/>
            </p:nvSpPr>
            <p:spPr bwMode="auto">
              <a:xfrm>
                <a:off x="680" y="1344"/>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4" name="Line 22"/>
              <p:cNvSpPr>
                <a:spLocks noChangeShapeType="1"/>
              </p:cNvSpPr>
              <p:nvPr/>
            </p:nvSpPr>
            <p:spPr bwMode="auto">
              <a:xfrm>
                <a:off x="680" y="1536"/>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5" name="Line 23"/>
              <p:cNvSpPr>
                <a:spLocks noChangeShapeType="1"/>
              </p:cNvSpPr>
              <p:nvPr/>
            </p:nvSpPr>
            <p:spPr bwMode="auto">
              <a:xfrm>
                <a:off x="680" y="1728"/>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6" name="Line 24"/>
              <p:cNvSpPr>
                <a:spLocks noChangeShapeType="1"/>
              </p:cNvSpPr>
              <p:nvPr/>
            </p:nvSpPr>
            <p:spPr bwMode="auto">
              <a:xfrm>
                <a:off x="680" y="192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7" name="Line 25"/>
              <p:cNvSpPr>
                <a:spLocks noChangeShapeType="1"/>
              </p:cNvSpPr>
              <p:nvPr/>
            </p:nvSpPr>
            <p:spPr bwMode="auto">
              <a:xfrm>
                <a:off x="680" y="2112"/>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8" name="Line 26"/>
              <p:cNvSpPr>
                <a:spLocks noChangeShapeType="1"/>
              </p:cNvSpPr>
              <p:nvPr/>
            </p:nvSpPr>
            <p:spPr bwMode="auto">
              <a:xfrm>
                <a:off x="680" y="2304"/>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9" name="Line 27"/>
              <p:cNvSpPr>
                <a:spLocks noChangeShapeType="1"/>
              </p:cNvSpPr>
              <p:nvPr/>
            </p:nvSpPr>
            <p:spPr bwMode="auto">
              <a:xfrm>
                <a:off x="680" y="2496"/>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0" name="Line 28"/>
              <p:cNvSpPr>
                <a:spLocks noChangeShapeType="1"/>
              </p:cNvSpPr>
              <p:nvPr/>
            </p:nvSpPr>
            <p:spPr bwMode="auto">
              <a:xfrm>
                <a:off x="680" y="2688"/>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1" name="Line 29"/>
              <p:cNvSpPr>
                <a:spLocks noChangeShapeType="1"/>
              </p:cNvSpPr>
              <p:nvPr/>
            </p:nvSpPr>
            <p:spPr bwMode="auto">
              <a:xfrm>
                <a:off x="680" y="1152"/>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2" name="Line 30"/>
              <p:cNvSpPr>
                <a:spLocks noChangeShapeType="1"/>
              </p:cNvSpPr>
              <p:nvPr/>
            </p:nvSpPr>
            <p:spPr bwMode="auto">
              <a:xfrm>
                <a:off x="680" y="288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3" name="Line 31"/>
              <p:cNvSpPr>
                <a:spLocks noChangeShapeType="1"/>
              </p:cNvSpPr>
              <p:nvPr/>
            </p:nvSpPr>
            <p:spPr bwMode="auto">
              <a:xfrm flipV="1">
                <a:off x="163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4" name="Line 32"/>
              <p:cNvSpPr>
                <a:spLocks noChangeShapeType="1"/>
              </p:cNvSpPr>
              <p:nvPr/>
            </p:nvSpPr>
            <p:spPr bwMode="auto">
              <a:xfrm>
                <a:off x="680" y="96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5" name="Line 33"/>
              <p:cNvSpPr>
                <a:spLocks noChangeShapeType="1"/>
              </p:cNvSpPr>
              <p:nvPr/>
            </p:nvSpPr>
            <p:spPr bwMode="auto">
              <a:xfrm flipV="1">
                <a:off x="211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6" name="Line 34"/>
              <p:cNvSpPr>
                <a:spLocks noChangeShapeType="1"/>
              </p:cNvSpPr>
              <p:nvPr/>
            </p:nvSpPr>
            <p:spPr bwMode="auto">
              <a:xfrm flipV="1">
                <a:off x="259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7" name="Line 35"/>
              <p:cNvSpPr>
                <a:spLocks noChangeShapeType="1"/>
              </p:cNvSpPr>
              <p:nvPr/>
            </p:nvSpPr>
            <p:spPr bwMode="auto">
              <a:xfrm flipV="1">
                <a:off x="307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8" name="Line 36"/>
              <p:cNvSpPr>
                <a:spLocks noChangeShapeType="1"/>
              </p:cNvSpPr>
              <p:nvPr/>
            </p:nvSpPr>
            <p:spPr bwMode="auto">
              <a:xfrm flipV="1">
                <a:off x="355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9" name="Line 37"/>
              <p:cNvSpPr>
                <a:spLocks noChangeShapeType="1"/>
              </p:cNvSpPr>
              <p:nvPr/>
            </p:nvSpPr>
            <p:spPr bwMode="auto">
              <a:xfrm flipV="1">
                <a:off x="403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0" name="Line 38"/>
              <p:cNvSpPr>
                <a:spLocks noChangeShapeType="1"/>
              </p:cNvSpPr>
              <p:nvPr/>
            </p:nvSpPr>
            <p:spPr bwMode="auto">
              <a:xfrm flipV="1">
                <a:off x="451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1" name="Line 39"/>
              <p:cNvSpPr>
                <a:spLocks noChangeShapeType="1"/>
              </p:cNvSpPr>
              <p:nvPr/>
            </p:nvSpPr>
            <p:spPr bwMode="auto">
              <a:xfrm flipV="1">
                <a:off x="499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2" name="Line 40"/>
              <p:cNvSpPr>
                <a:spLocks noChangeShapeType="1"/>
              </p:cNvSpPr>
              <p:nvPr/>
            </p:nvSpPr>
            <p:spPr bwMode="auto">
              <a:xfrm flipV="1">
                <a:off x="67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64604" name="Rectangle 41"/>
            <p:cNvSpPr>
              <a:spLocks noChangeArrowheads="1"/>
            </p:cNvSpPr>
            <p:nvPr/>
          </p:nvSpPr>
          <p:spPr bwMode="auto">
            <a:xfrm>
              <a:off x="176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05" name="Rectangle 42"/>
            <p:cNvSpPr>
              <a:spLocks noChangeArrowheads="1"/>
            </p:cNvSpPr>
            <p:nvPr/>
          </p:nvSpPr>
          <p:spPr bwMode="auto">
            <a:xfrm>
              <a:off x="176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6" name="Rectangle 43"/>
            <p:cNvSpPr>
              <a:spLocks noChangeArrowheads="1"/>
            </p:cNvSpPr>
            <p:nvPr/>
          </p:nvSpPr>
          <p:spPr bwMode="auto">
            <a:xfrm>
              <a:off x="176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7" name="Rectangle 44"/>
            <p:cNvSpPr>
              <a:spLocks noChangeArrowheads="1"/>
            </p:cNvSpPr>
            <p:nvPr/>
          </p:nvSpPr>
          <p:spPr bwMode="auto">
            <a:xfrm>
              <a:off x="176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08" name="Rectangle 45"/>
            <p:cNvSpPr>
              <a:spLocks noChangeArrowheads="1"/>
            </p:cNvSpPr>
            <p:nvPr/>
          </p:nvSpPr>
          <p:spPr bwMode="auto">
            <a:xfrm>
              <a:off x="176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9" name="Rectangle 46"/>
            <p:cNvSpPr>
              <a:spLocks noChangeArrowheads="1"/>
            </p:cNvSpPr>
            <p:nvPr/>
          </p:nvSpPr>
          <p:spPr bwMode="auto">
            <a:xfrm>
              <a:off x="176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0" name="Rectangle 47"/>
            <p:cNvSpPr>
              <a:spLocks noChangeArrowheads="1"/>
            </p:cNvSpPr>
            <p:nvPr/>
          </p:nvSpPr>
          <p:spPr bwMode="auto">
            <a:xfrm>
              <a:off x="176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1" name="Rectangle 48"/>
            <p:cNvSpPr>
              <a:spLocks noChangeArrowheads="1"/>
            </p:cNvSpPr>
            <p:nvPr/>
          </p:nvSpPr>
          <p:spPr bwMode="auto">
            <a:xfrm>
              <a:off x="176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12" name="Rectangle 49"/>
            <p:cNvSpPr>
              <a:spLocks noChangeArrowheads="1"/>
            </p:cNvSpPr>
            <p:nvPr/>
          </p:nvSpPr>
          <p:spPr bwMode="auto">
            <a:xfrm>
              <a:off x="171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13" name="Rectangle 50"/>
            <p:cNvSpPr>
              <a:spLocks noChangeArrowheads="1"/>
            </p:cNvSpPr>
            <p:nvPr/>
          </p:nvSpPr>
          <p:spPr bwMode="auto">
            <a:xfrm>
              <a:off x="224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14" name="Rectangle 51"/>
            <p:cNvSpPr>
              <a:spLocks noChangeArrowheads="1"/>
            </p:cNvSpPr>
            <p:nvPr/>
          </p:nvSpPr>
          <p:spPr bwMode="auto">
            <a:xfrm>
              <a:off x="224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5" name="Rectangle 52"/>
            <p:cNvSpPr>
              <a:spLocks noChangeArrowheads="1"/>
            </p:cNvSpPr>
            <p:nvPr/>
          </p:nvSpPr>
          <p:spPr bwMode="auto">
            <a:xfrm>
              <a:off x="224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6" name="Rectangle 53"/>
            <p:cNvSpPr>
              <a:spLocks noChangeArrowheads="1"/>
            </p:cNvSpPr>
            <p:nvPr/>
          </p:nvSpPr>
          <p:spPr bwMode="auto">
            <a:xfrm>
              <a:off x="224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17" name="Rectangle 54"/>
            <p:cNvSpPr>
              <a:spLocks noChangeArrowheads="1"/>
            </p:cNvSpPr>
            <p:nvPr/>
          </p:nvSpPr>
          <p:spPr bwMode="auto">
            <a:xfrm>
              <a:off x="224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8" name="Rectangle 55"/>
            <p:cNvSpPr>
              <a:spLocks noChangeArrowheads="1"/>
            </p:cNvSpPr>
            <p:nvPr/>
          </p:nvSpPr>
          <p:spPr bwMode="auto">
            <a:xfrm>
              <a:off x="224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9" name="Rectangle 56"/>
            <p:cNvSpPr>
              <a:spLocks noChangeArrowheads="1"/>
            </p:cNvSpPr>
            <p:nvPr/>
          </p:nvSpPr>
          <p:spPr bwMode="auto">
            <a:xfrm>
              <a:off x="224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0" name="Rectangle 57"/>
            <p:cNvSpPr>
              <a:spLocks noChangeArrowheads="1"/>
            </p:cNvSpPr>
            <p:nvPr/>
          </p:nvSpPr>
          <p:spPr bwMode="auto">
            <a:xfrm>
              <a:off x="224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21" name="Rectangle 58"/>
            <p:cNvSpPr>
              <a:spLocks noChangeArrowheads="1"/>
            </p:cNvSpPr>
            <p:nvPr/>
          </p:nvSpPr>
          <p:spPr bwMode="auto">
            <a:xfrm>
              <a:off x="2078" y="2684"/>
              <a:ext cx="555"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Subtract</a:t>
              </a:r>
            </a:p>
          </p:txBody>
        </p:sp>
        <p:sp>
          <p:nvSpPr>
            <p:cNvPr id="64622" name="Rectangle 59"/>
            <p:cNvSpPr>
              <a:spLocks noChangeArrowheads="1"/>
            </p:cNvSpPr>
            <p:nvPr/>
          </p:nvSpPr>
          <p:spPr bwMode="auto">
            <a:xfrm>
              <a:off x="272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3" name="Rectangle 60"/>
            <p:cNvSpPr>
              <a:spLocks noChangeArrowheads="1"/>
            </p:cNvSpPr>
            <p:nvPr/>
          </p:nvSpPr>
          <p:spPr bwMode="auto">
            <a:xfrm>
              <a:off x="272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24" name="Rectangle 61"/>
            <p:cNvSpPr>
              <a:spLocks noChangeArrowheads="1"/>
            </p:cNvSpPr>
            <p:nvPr/>
          </p:nvSpPr>
          <p:spPr bwMode="auto">
            <a:xfrm>
              <a:off x="272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5" name="Rectangle 62"/>
            <p:cNvSpPr>
              <a:spLocks noChangeArrowheads="1"/>
            </p:cNvSpPr>
            <p:nvPr/>
          </p:nvSpPr>
          <p:spPr bwMode="auto">
            <a:xfrm>
              <a:off x="272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26" name="Rectangle 63"/>
            <p:cNvSpPr>
              <a:spLocks noChangeArrowheads="1"/>
            </p:cNvSpPr>
            <p:nvPr/>
          </p:nvSpPr>
          <p:spPr bwMode="auto">
            <a:xfrm>
              <a:off x="272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7" name="Rectangle 64"/>
            <p:cNvSpPr>
              <a:spLocks noChangeArrowheads="1"/>
            </p:cNvSpPr>
            <p:nvPr/>
          </p:nvSpPr>
          <p:spPr bwMode="auto">
            <a:xfrm>
              <a:off x="272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8" name="Rectangle 65"/>
            <p:cNvSpPr>
              <a:spLocks noChangeArrowheads="1"/>
            </p:cNvSpPr>
            <p:nvPr/>
          </p:nvSpPr>
          <p:spPr bwMode="auto">
            <a:xfrm>
              <a:off x="272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9" name="Rectangle 66"/>
            <p:cNvSpPr>
              <a:spLocks noChangeArrowheads="1"/>
            </p:cNvSpPr>
            <p:nvPr/>
          </p:nvSpPr>
          <p:spPr bwMode="auto">
            <a:xfrm>
              <a:off x="272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0" name="Rectangle 67"/>
            <p:cNvSpPr>
              <a:spLocks noChangeArrowheads="1"/>
            </p:cNvSpPr>
            <p:nvPr/>
          </p:nvSpPr>
          <p:spPr bwMode="auto">
            <a:xfrm>
              <a:off x="2675" y="2684"/>
              <a:ext cx="249"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Or</a:t>
              </a:r>
            </a:p>
          </p:txBody>
        </p:sp>
        <p:sp>
          <p:nvSpPr>
            <p:cNvPr id="64631" name="Rectangle 68"/>
            <p:cNvSpPr>
              <a:spLocks noChangeArrowheads="1"/>
            </p:cNvSpPr>
            <p:nvPr/>
          </p:nvSpPr>
          <p:spPr bwMode="auto">
            <a:xfrm>
              <a:off x="320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2" name="Rectangle 69"/>
            <p:cNvSpPr>
              <a:spLocks noChangeArrowheads="1"/>
            </p:cNvSpPr>
            <p:nvPr/>
          </p:nvSpPr>
          <p:spPr bwMode="auto">
            <a:xfrm>
              <a:off x="320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3" name="Rectangle 70"/>
            <p:cNvSpPr>
              <a:spLocks noChangeArrowheads="1"/>
            </p:cNvSpPr>
            <p:nvPr/>
          </p:nvSpPr>
          <p:spPr bwMode="auto">
            <a:xfrm>
              <a:off x="320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4" name="Rectangle 71"/>
            <p:cNvSpPr>
              <a:spLocks noChangeArrowheads="1"/>
            </p:cNvSpPr>
            <p:nvPr/>
          </p:nvSpPr>
          <p:spPr bwMode="auto">
            <a:xfrm>
              <a:off x="320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5" name="Rectangle 72"/>
            <p:cNvSpPr>
              <a:spLocks noChangeArrowheads="1"/>
            </p:cNvSpPr>
            <p:nvPr/>
          </p:nvSpPr>
          <p:spPr bwMode="auto">
            <a:xfrm>
              <a:off x="320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6" name="Rectangle 73"/>
            <p:cNvSpPr>
              <a:spLocks noChangeArrowheads="1"/>
            </p:cNvSpPr>
            <p:nvPr/>
          </p:nvSpPr>
          <p:spPr bwMode="auto">
            <a:xfrm>
              <a:off x="320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7" name="Rectangle 74"/>
            <p:cNvSpPr>
              <a:spLocks noChangeArrowheads="1"/>
            </p:cNvSpPr>
            <p:nvPr/>
          </p:nvSpPr>
          <p:spPr bwMode="auto">
            <a:xfrm>
              <a:off x="320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8" name="Rectangle 75"/>
            <p:cNvSpPr>
              <a:spLocks noChangeArrowheads="1"/>
            </p:cNvSpPr>
            <p:nvPr/>
          </p:nvSpPr>
          <p:spPr bwMode="auto">
            <a:xfrm>
              <a:off x="320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9" name="Rectangle 76"/>
            <p:cNvSpPr>
              <a:spLocks noChangeArrowheads="1"/>
            </p:cNvSpPr>
            <p:nvPr/>
          </p:nvSpPr>
          <p:spPr bwMode="auto">
            <a:xfrm>
              <a:off x="315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40" name="Rectangle 77"/>
            <p:cNvSpPr>
              <a:spLocks noChangeArrowheads="1"/>
            </p:cNvSpPr>
            <p:nvPr/>
          </p:nvSpPr>
          <p:spPr bwMode="auto">
            <a:xfrm>
              <a:off x="368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41" name="Rectangle 78"/>
            <p:cNvSpPr>
              <a:spLocks noChangeArrowheads="1"/>
            </p:cNvSpPr>
            <p:nvPr/>
          </p:nvSpPr>
          <p:spPr bwMode="auto">
            <a:xfrm>
              <a:off x="368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2" name="Rectangle 79"/>
            <p:cNvSpPr>
              <a:spLocks noChangeArrowheads="1"/>
            </p:cNvSpPr>
            <p:nvPr/>
          </p:nvSpPr>
          <p:spPr bwMode="auto">
            <a:xfrm>
              <a:off x="368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43" name="Rectangle 80"/>
            <p:cNvSpPr>
              <a:spLocks noChangeArrowheads="1"/>
            </p:cNvSpPr>
            <p:nvPr/>
          </p:nvSpPr>
          <p:spPr bwMode="auto">
            <a:xfrm>
              <a:off x="368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4" name="Rectangle 81"/>
            <p:cNvSpPr>
              <a:spLocks noChangeArrowheads="1"/>
            </p:cNvSpPr>
            <p:nvPr/>
          </p:nvSpPr>
          <p:spPr bwMode="auto">
            <a:xfrm>
              <a:off x="368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5" name="Rectangle 82"/>
            <p:cNvSpPr>
              <a:spLocks noChangeArrowheads="1"/>
            </p:cNvSpPr>
            <p:nvPr/>
          </p:nvSpPr>
          <p:spPr bwMode="auto">
            <a:xfrm>
              <a:off x="368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6" name="Rectangle 83"/>
            <p:cNvSpPr>
              <a:spLocks noChangeArrowheads="1"/>
            </p:cNvSpPr>
            <p:nvPr/>
          </p:nvSpPr>
          <p:spPr bwMode="auto">
            <a:xfrm>
              <a:off x="368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7" name="Rectangle 84"/>
            <p:cNvSpPr>
              <a:spLocks noChangeArrowheads="1"/>
            </p:cNvSpPr>
            <p:nvPr/>
          </p:nvSpPr>
          <p:spPr bwMode="auto">
            <a:xfrm>
              <a:off x="368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8" name="Rectangle 85"/>
            <p:cNvSpPr>
              <a:spLocks noChangeArrowheads="1"/>
            </p:cNvSpPr>
            <p:nvPr/>
          </p:nvSpPr>
          <p:spPr bwMode="auto">
            <a:xfrm>
              <a:off x="363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49" name="Rectangle 86"/>
            <p:cNvSpPr>
              <a:spLocks noChangeArrowheads="1"/>
            </p:cNvSpPr>
            <p:nvPr/>
          </p:nvSpPr>
          <p:spPr bwMode="auto">
            <a:xfrm>
              <a:off x="416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0" name="Rectangle 87"/>
            <p:cNvSpPr>
              <a:spLocks noChangeArrowheads="1"/>
            </p:cNvSpPr>
            <p:nvPr/>
          </p:nvSpPr>
          <p:spPr bwMode="auto">
            <a:xfrm>
              <a:off x="416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1" name="Rectangle 88"/>
            <p:cNvSpPr>
              <a:spLocks noChangeArrowheads="1"/>
            </p:cNvSpPr>
            <p:nvPr/>
          </p:nvSpPr>
          <p:spPr bwMode="auto">
            <a:xfrm>
              <a:off x="416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2" name="Rectangle 89"/>
            <p:cNvSpPr>
              <a:spLocks noChangeArrowheads="1"/>
            </p:cNvSpPr>
            <p:nvPr/>
          </p:nvSpPr>
          <p:spPr bwMode="auto">
            <a:xfrm>
              <a:off x="416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3" name="Rectangle 90"/>
            <p:cNvSpPr>
              <a:spLocks noChangeArrowheads="1"/>
            </p:cNvSpPr>
            <p:nvPr/>
          </p:nvSpPr>
          <p:spPr bwMode="auto">
            <a:xfrm>
              <a:off x="416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4" name="Rectangle 91"/>
            <p:cNvSpPr>
              <a:spLocks noChangeArrowheads="1"/>
            </p:cNvSpPr>
            <p:nvPr/>
          </p:nvSpPr>
          <p:spPr bwMode="auto">
            <a:xfrm>
              <a:off x="416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55" name="Rectangle 92"/>
            <p:cNvSpPr>
              <a:spLocks noChangeArrowheads="1"/>
            </p:cNvSpPr>
            <p:nvPr/>
          </p:nvSpPr>
          <p:spPr bwMode="auto">
            <a:xfrm>
              <a:off x="416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6" name="Rectangle 93"/>
            <p:cNvSpPr>
              <a:spLocks noChangeArrowheads="1"/>
            </p:cNvSpPr>
            <p:nvPr/>
          </p:nvSpPr>
          <p:spPr bwMode="auto">
            <a:xfrm>
              <a:off x="416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7" name="Rectangle 94"/>
            <p:cNvSpPr>
              <a:spLocks noChangeArrowheads="1"/>
            </p:cNvSpPr>
            <p:nvPr/>
          </p:nvSpPr>
          <p:spPr bwMode="auto">
            <a:xfrm>
              <a:off x="3997" y="2673"/>
              <a:ext cx="555"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Subtract</a:t>
              </a:r>
            </a:p>
          </p:txBody>
        </p:sp>
        <p:sp>
          <p:nvSpPr>
            <p:cNvPr id="64658" name="Rectangle 95"/>
            <p:cNvSpPr>
              <a:spLocks noChangeArrowheads="1"/>
            </p:cNvSpPr>
            <p:nvPr/>
          </p:nvSpPr>
          <p:spPr bwMode="auto">
            <a:xfrm>
              <a:off x="464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9" name="Rectangle 96"/>
            <p:cNvSpPr>
              <a:spLocks noChangeArrowheads="1"/>
            </p:cNvSpPr>
            <p:nvPr/>
          </p:nvSpPr>
          <p:spPr bwMode="auto">
            <a:xfrm>
              <a:off x="4643" y="1340"/>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0" name="Rectangle 97"/>
            <p:cNvSpPr>
              <a:spLocks noChangeArrowheads="1"/>
            </p:cNvSpPr>
            <p:nvPr/>
          </p:nvSpPr>
          <p:spPr bwMode="auto">
            <a:xfrm>
              <a:off x="464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1" name="Rectangle 98"/>
            <p:cNvSpPr>
              <a:spLocks noChangeArrowheads="1"/>
            </p:cNvSpPr>
            <p:nvPr/>
          </p:nvSpPr>
          <p:spPr bwMode="auto">
            <a:xfrm>
              <a:off x="464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62" name="Rectangle 99"/>
            <p:cNvSpPr>
              <a:spLocks noChangeArrowheads="1"/>
            </p:cNvSpPr>
            <p:nvPr/>
          </p:nvSpPr>
          <p:spPr bwMode="auto">
            <a:xfrm>
              <a:off x="464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63" name="Rectangle 100"/>
            <p:cNvSpPr>
              <a:spLocks noChangeArrowheads="1"/>
            </p:cNvSpPr>
            <p:nvPr/>
          </p:nvSpPr>
          <p:spPr bwMode="auto">
            <a:xfrm>
              <a:off x="4643" y="2108"/>
              <a:ext cx="175"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t>
              </a:r>
            </a:p>
          </p:txBody>
        </p:sp>
        <p:sp>
          <p:nvSpPr>
            <p:cNvPr id="64664" name="Rectangle 101"/>
            <p:cNvSpPr>
              <a:spLocks noChangeArrowheads="1"/>
            </p:cNvSpPr>
            <p:nvPr/>
          </p:nvSpPr>
          <p:spPr bwMode="auto">
            <a:xfrm>
              <a:off x="464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65" name="Rectangle 102"/>
            <p:cNvSpPr>
              <a:spLocks noChangeArrowheads="1"/>
            </p:cNvSpPr>
            <p:nvPr/>
          </p:nvSpPr>
          <p:spPr bwMode="auto">
            <a:xfrm>
              <a:off x="464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6" name="Rectangle 103"/>
            <p:cNvSpPr>
              <a:spLocks noChangeArrowheads="1"/>
            </p:cNvSpPr>
            <p:nvPr/>
          </p:nvSpPr>
          <p:spPr bwMode="auto">
            <a:xfrm>
              <a:off x="4595" y="2684"/>
              <a:ext cx="210"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 x</a:t>
              </a:r>
            </a:p>
          </p:txBody>
        </p:sp>
      </p:grpSp>
      <p:sp>
        <p:nvSpPr>
          <p:cNvPr id="64516" name="Line 104"/>
          <p:cNvSpPr>
            <a:spLocks noChangeShapeType="1"/>
          </p:cNvSpPr>
          <p:nvPr/>
        </p:nvSpPr>
        <p:spPr bwMode="auto">
          <a:xfrm>
            <a:off x="2603500" y="1439863"/>
            <a:ext cx="5308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280" name="Group 105"/>
          <p:cNvGrpSpPr>
            <a:grpSpLocks/>
          </p:cNvGrpSpPr>
          <p:nvPr/>
        </p:nvGrpSpPr>
        <p:grpSpPr bwMode="auto">
          <a:xfrm>
            <a:off x="544513" y="4903788"/>
            <a:ext cx="8489950" cy="1555750"/>
            <a:chOff x="323" y="3068"/>
            <a:chExt cx="5348" cy="980"/>
          </a:xfrm>
        </p:grpSpPr>
        <p:grpSp>
          <p:nvGrpSpPr>
            <p:cNvPr id="54308" name="Group 106"/>
            <p:cNvGrpSpPr>
              <a:grpSpLocks/>
            </p:cNvGrpSpPr>
            <p:nvPr/>
          </p:nvGrpSpPr>
          <p:grpSpPr bwMode="auto">
            <a:xfrm>
              <a:off x="868" y="3825"/>
              <a:ext cx="3832" cy="223"/>
              <a:chOff x="868" y="3825"/>
              <a:chExt cx="3832" cy="223"/>
            </a:xfrm>
          </p:grpSpPr>
          <p:sp>
            <p:nvSpPr>
              <p:cNvPr id="64597" name="Rectangle 107"/>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58" name="Group 108"/>
              <p:cNvGrpSpPr>
                <a:grpSpLocks/>
              </p:cNvGrpSpPr>
              <p:nvPr/>
            </p:nvGrpSpPr>
            <p:grpSpPr bwMode="auto">
              <a:xfrm>
                <a:off x="868" y="3836"/>
                <a:ext cx="664" cy="212"/>
                <a:chOff x="868" y="3836"/>
                <a:chExt cx="664" cy="212"/>
              </a:xfrm>
            </p:grpSpPr>
            <p:sp>
              <p:nvSpPr>
                <p:cNvPr id="64601" name="Rectangle 109"/>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602" name="Rectangle 110"/>
                <p:cNvSpPr>
                  <a:spLocks noChangeArrowheads="1"/>
                </p:cNvSpPr>
                <p:nvPr/>
              </p:nvSpPr>
              <p:spPr bwMode="auto">
                <a:xfrm>
                  <a:off x="1061" y="383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sp>
            <p:nvSpPr>
              <p:cNvPr id="64599" name="Rectangle 111"/>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600" name="Rectangle 112"/>
              <p:cNvSpPr>
                <a:spLocks noChangeArrowheads="1"/>
              </p:cNvSpPr>
              <p:nvPr/>
            </p:nvSpPr>
            <p:spPr bwMode="auto">
              <a:xfrm>
                <a:off x="2542" y="3825"/>
                <a:ext cx="893"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target address</a:t>
                </a:r>
              </a:p>
            </p:txBody>
          </p:sp>
        </p:grpSp>
        <p:grpSp>
          <p:nvGrpSpPr>
            <p:cNvPr id="54309" name="Group 113"/>
            <p:cNvGrpSpPr>
              <a:grpSpLocks/>
            </p:cNvGrpSpPr>
            <p:nvPr/>
          </p:nvGrpSpPr>
          <p:grpSpPr bwMode="auto">
            <a:xfrm>
              <a:off x="803" y="3068"/>
              <a:ext cx="3973" cy="404"/>
              <a:chOff x="803" y="3068"/>
              <a:chExt cx="3973" cy="404"/>
            </a:xfrm>
          </p:grpSpPr>
          <p:grpSp>
            <p:nvGrpSpPr>
              <p:cNvPr id="54329" name="Group 114"/>
              <p:cNvGrpSpPr>
                <a:grpSpLocks/>
              </p:cNvGrpSpPr>
              <p:nvPr/>
            </p:nvGrpSpPr>
            <p:grpSpPr bwMode="auto">
              <a:xfrm>
                <a:off x="868" y="3260"/>
                <a:ext cx="3832" cy="212"/>
                <a:chOff x="868" y="3260"/>
                <a:chExt cx="3832" cy="212"/>
              </a:xfrm>
            </p:grpSpPr>
            <p:sp>
              <p:nvSpPr>
                <p:cNvPr id="64577" name="Rectangle 115"/>
                <p:cNvSpPr>
                  <a:spLocks noChangeArrowheads="1"/>
                </p:cNvSpPr>
                <p:nvPr/>
              </p:nvSpPr>
              <p:spPr bwMode="auto">
                <a:xfrm>
                  <a:off x="872" y="3272"/>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38" name="Group 116"/>
                <p:cNvGrpSpPr>
                  <a:grpSpLocks/>
                </p:cNvGrpSpPr>
                <p:nvPr/>
              </p:nvGrpSpPr>
              <p:grpSpPr bwMode="auto">
                <a:xfrm>
                  <a:off x="868" y="3260"/>
                  <a:ext cx="3832" cy="212"/>
                  <a:chOff x="868" y="3260"/>
                  <a:chExt cx="3832" cy="212"/>
                </a:xfrm>
              </p:grpSpPr>
              <p:grpSp>
                <p:nvGrpSpPr>
                  <p:cNvPr id="54339" name="Group 117"/>
                  <p:cNvGrpSpPr>
                    <a:grpSpLocks/>
                  </p:cNvGrpSpPr>
                  <p:nvPr/>
                </p:nvGrpSpPr>
                <p:grpSpPr bwMode="auto">
                  <a:xfrm>
                    <a:off x="868" y="3260"/>
                    <a:ext cx="664" cy="212"/>
                    <a:chOff x="868" y="3260"/>
                    <a:chExt cx="664" cy="212"/>
                  </a:xfrm>
                </p:grpSpPr>
                <p:sp>
                  <p:nvSpPr>
                    <p:cNvPr id="64595" name="Rectangle 118"/>
                    <p:cNvSpPr>
                      <a:spLocks noChangeArrowheads="1"/>
                    </p:cNvSpPr>
                    <p:nvPr/>
                  </p:nvSpPr>
                  <p:spPr bwMode="auto">
                    <a:xfrm>
                      <a:off x="868" y="3268"/>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6" name="Rectangle 119"/>
                    <p:cNvSpPr>
                      <a:spLocks noChangeArrowheads="1"/>
                    </p:cNvSpPr>
                    <p:nvPr/>
                  </p:nvSpPr>
                  <p:spPr bwMode="auto">
                    <a:xfrm>
                      <a:off x="1061" y="3260"/>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4340" name="Group 120"/>
                  <p:cNvGrpSpPr>
                    <a:grpSpLocks/>
                  </p:cNvGrpSpPr>
                  <p:nvPr/>
                </p:nvGrpSpPr>
                <p:grpSpPr bwMode="auto">
                  <a:xfrm>
                    <a:off x="1540" y="3260"/>
                    <a:ext cx="616" cy="212"/>
                    <a:chOff x="1540" y="3260"/>
                    <a:chExt cx="616" cy="212"/>
                  </a:xfrm>
                </p:grpSpPr>
                <p:sp>
                  <p:nvSpPr>
                    <p:cNvPr id="64593" name="Rectangle 121"/>
                    <p:cNvSpPr>
                      <a:spLocks noChangeArrowheads="1"/>
                    </p:cNvSpPr>
                    <p:nvPr/>
                  </p:nvSpPr>
                  <p:spPr bwMode="auto">
                    <a:xfrm>
                      <a:off x="1540"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4" name="Rectangle 122"/>
                    <p:cNvSpPr>
                      <a:spLocks noChangeArrowheads="1"/>
                    </p:cNvSpPr>
                    <p:nvPr/>
                  </p:nvSpPr>
                  <p:spPr bwMode="auto">
                    <a:xfrm>
                      <a:off x="1715" y="3260"/>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4341" name="Group 123"/>
                  <p:cNvGrpSpPr>
                    <a:grpSpLocks/>
                  </p:cNvGrpSpPr>
                  <p:nvPr/>
                </p:nvGrpSpPr>
                <p:grpSpPr bwMode="auto">
                  <a:xfrm>
                    <a:off x="2164" y="3260"/>
                    <a:ext cx="616" cy="210"/>
                    <a:chOff x="2164" y="3260"/>
                    <a:chExt cx="616" cy="210"/>
                  </a:xfrm>
                </p:grpSpPr>
                <p:sp>
                  <p:nvSpPr>
                    <p:cNvPr id="64591" name="Rectangle 124"/>
                    <p:cNvSpPr>
                      <a:spLocks noChangeArrowheads="1"/>
                    </p:cNvSpPr>
                    <p:nvPr/>
                  </p:nvSpPr>
                  <p:spPr bwMode="auto">
                    <a:xfrm>
                      <a:off x="2164"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2" name="Rectangle 125"/>
                    <p:cNvSpPr>
                      <a:spLocks noChangeArrowheads="1"/>
                    </p:cNvSpPr>
                    <p:nvPr/>
                  </p:nvSpPr>
                  <p:spPr bwMode="auto">
                    <a:xfrm>
                      <a:off x="2339" y="3260"/>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54342" name="Group 126"/>
                  <p:cNvGrpSpPr>
                    <a:grpSpLocks/>
                  </p:cNvGrpSpPr>
                  <p:nvPr/>
                </p:nvGrpSpPr>
                <p:grpSpPr bwMode="auto">
                  <a:xfrm>
                    <a:off x="2788" y="3260"/>
                    <a:ext cx="616" cy="212"/>
                    <a:chOff x="2788" y="3260"/>
                    <a:chExt cx="616" cy="212"/>
                  </a:xfrm>
                </p:grpSpPr>
                <p:sp>
                  <p:nvSpPr>
                    <p:cNvPr id="64589" name="Rectangle 127"/>
                    <p:cNvSpPr>
                      <a:spLocks noChangeArrowheads="1"/>
                    </p:cNvSpPr>
                    <p:nvPr/>
                  </p:nvSpPr>
                  <p:spPr bwMode="auto">
                    <a:xfrm>
                      <a:off x="2788"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0" name="Rectangle 128"/>
                    <p:cNvSpPr>
                      <a:spLocks noChangeArrowheads="1"/>
                    </p:cNvSpPr>
                    <p:nvPr/>
                  </p:nvSpPr>
                  <p:spPr bwMode="auto">
                    <a:xfrm>
                      <a:off x="2963" y="3260"/>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54343" name="Group 129"/>
                  <p:cNvGrpSpPr>
                    <a:grpSpLocks/>
                  </p:cNvGrpSpPr>
                  <p:nvPr/>
                </p:nvGrpSpPr>
                <p:grpSpPr bwMode="auto">
                  <a:xfrm>
                    <a:off x="3412" y="3260"/>
                    <a:ext cx="616" cy="210"/>
                    <a:chOff x="3412" y="3260"/>
                    <a:chExt cx="616" cy="210"/>
                  </a:xfrm>
                </p:grpSpPr>
                <p:sp>
                  <p:nvSpPr>
                    <p:cNvPr id="64587" name="Rectangle 130"/>
                    <p:cNvSpPr>
                      <a:spLocks noChangeArrowheads="1"/>
                    </p:cNvSpPr>
                    <p:nvPr/>
                  </p:nvSpPr>
                  <p:spPr bwMode="auto">
                    <a:xfrm>
                      <a:off x="3412"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88" name="Rectangle 131"/>
                    <p:cNvSpPr>
                      <a:spLocks noChangeArrowheads="1"/>
                    </p:cNvSpPr>
                    <p:nvPr/>
                  </p:nvSpPr>
                  <p:spPr bwMode="auto">
                    <a:xfrm>
                      <a:off x="3491" y="3260"/>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54344" name="Group 132"/>
                  <p:cNvGrpSpPr>
                    <a:grpSpLocks/>
                  </p:cNvGrpSpPr>
                  <p:nvPr/>
                </p:nvGrpSpPr>
                <p:grpSpPr bwMode="auto">
                  <a:xfrm>
                    <a:off x="4036" y="3260"/>
                    <a:ext cx="664" cy="210"/>
                    <a:chOff x="4036" y="3260"/>
                    <a:chExt cx="664" cy="210"/>
                  </a:xfrm>
                </p:grpSpPr>
                <p:sp>
                  <p:nvSpPr>
                    <p:cNvPr id="64585" name="Rectangle 133"/>
                    <p:cNvSpPr>
                      <a:spLocks noChangeArrowheads="1"/>
                    </p:cNvSpPr>
                    <p:nvPr/>
                  </p:nvSpPr>
                  <p:spPr bwMode="auto">
                    <a:xfrm>
                      <a:off x="4036" y="3268"/>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86" name="Rectangle 134"/>
                    <p:cNvSpPr>
                      <a:spLocks noChangeArrowheads="1"/>
                    </p:cNvSpPr>
                    <p:nvPr/>
                  </p:nvSpPr>
                  <p:spPr bwMode="auto">
                    <a:xfrm>
                      <a:off x="4229" y="3260"/>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grpSp>
          </p:grpSp>
          <p:sp>
            <p:nvSpPr>
              <p:cNvPr id="64570" name="Rectangle 135"/>
              <p:cNvSpPr>
                <a:spLocks noChangeArrowheads="1"/>
              </p:cNvSpPr>
              <p:nvPr/>
            </p:nvSpPr>
            <p:spPr bwMode="auto">
              <a:xfrm>
                <a:off x="4595" y="306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571" name="Rectangle 136"/>
              <p:cNvSpPr>
                <a:spLocks noChangeArrowheads="1"/>
              </p:cNvSpPr>
              <p:nvPr/>
            </p:nvSpPr>
            <p:spPr bwMode="auto">
              <a:xfrm>
                <a:off x="3875" y="306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64572" name="Rectangle 137"/>
              <p:cNvSpPr>
                <a:spLocks noChangeArrowheads="1"/>
              </p:cNvSpPr>
              <p:nvPr/>
            </p:nvSpPr>
            <p:spPr bwMode="auto">
              <a:xfrm>
                <a:off x="3203"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64573" name="Rectangle 138"/>
              <p:cNvSpPr>
                <a:spLocks noChangeArrowheads="1"/>
              </p:cNvSpPr>
              <p:nvPr/>
            </p:nvSpPr>
            <p:spPr bwMode="auto">
              <a:xfrm>
                <a:off x="2579"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64574" name="Rectangle 139"/>
              <p:cNvSpPr>
                <a:spLocks noChangeArrowheads="1"/>
              </p:cNvSpPr>
              <p:nvPr/>
            </p:nvSpPr>
            <p:spPr bwMode="auto">
              <a:xfrm>
                <a:off x="1955"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64575" name="Rectangle 140"/>
              <p:cNvSpPr>
                <a:spLocks noChangeArrowheads="1"/>
              </p:cNvSpPr>
              <p:nvPr/>
            </p:nvSpPr>
            <p:spPr bwMode="auto">
              <a:xfrm>
                <a:off x="1331"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64576" name="Rectangle 141"/>
              <p:cNvSpPr>
                <a:spLocks noChangeArrowheads="1"/>
              </p:cNvSpPr>
              <p:nvPr/>
            </p:nvSpPr>
            <p:spPr bwMode="auto">
              <a:xfrm>
                <a:off x="803"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grpSp>
          <p:nvGrpSpPr>
            <p:cNvPr id="54310" name="Group 142"/>
            <p:cNvGrpSpPr>
              <a:grpSpLocks/>
            </p:cNvGrpSpPr>
            <p:nvPr/>
          </p:nvGrpSpPr>
          <p:grpSpPr bwMode="auto">
            <a:xfrm>
              <a:off x="868" y="3537"/>
              <a:ext cx="3832" cy="223"/>
              <a:chOff x="868" y="3537"/>
              <a:chExt cx="3832" cy="223"/>
            </a:xfrm>
          </p:grpSpPr>
          <p:sp>
            <p:nvSpPr>
              <p:cNvPr id="64557" name="Rectangle 143"/>
              <p:cNvSpPr>
                <a:spLocks noChangeArrowheads="1"/>
              </p:cNvSpPr>
              <p:nvPr/>
            </p:nvSpPr>
            <p:spPr bwMode="auto">
              <a:xfrm>
                <a:off x="872" y="3560"/>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18" name="Group 144"/>
              <p:cNvGrpSpPr>
                <a:grpSpLocks/>
              </p:cNvGrpSpPr>
              <p:nvPr/>
            </p:nvGrpSpPr>
            <p:grpSpPr bwMode="auto">
              <a:xfrm>
                <a:off x="868" y="3548"/>
                <a:ext cx="664" cy="212"/>
                <a:chOff x="868" y="3548"/>
                <a:chExt cx="664" cy="212"/>
              </a:xfrm>
            </p:grpSpPr>
            <p:sp>
              <p:nvSpPr>
                <p:cNvPr id="64567" name="Rectangle 145"/>
                <p:cNvSpPr>
                  <a:spLocks noChangeArrowheads="1"/>
                </p:cNvSpPr>
                <p:nvPr/>
              </p:nvSpPr>
              <p:spPr bwMode="auto">
                <a:xfrm>
                  <a:off x="868" y="3556"/>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8" name="Rectangle 146"/>
                <p:cNvSpPr>
                  <a:spLocks noChangeArrowheads="1"/>
                </p:cNvSpPr>
                <p:nvPr/>
              </p:nvSpPr>
              <p:spPr bwMode="auto">
                <a:xfrm>
                  <a:off x="1061" y="3548"/>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4319" name="Group 147"/>
              <p:cNvGrpSpPr>
                <a:grpSpLocks/>
              </p:cNvGrpSpPr>
              <p:nvPr/>
            </p:nvGrpSpPr>
            <p:grpSpPr bwMode="auto">
              <a:xfrm>
                <a:off x="1540" y="3548"/>
                <a:ext cx="616" cy="212"/>
                <a:chOff x="1540" y="3548"/>
                <a:chExt cx="616" cy="212"/>
              </a:xfrm>
            </p:grpSpPr>
            <p:sp>
              <p:nvSpPr>
                <p:cNvPr id="64565" name="Rectangle 148"/>
                <p:cNvSpPr>
                  <a:spLocks noChangeArrowheads="1"/>
                </p:cNvSpPr>
                <p:nvPr/>
              </p:nvSpPr>
              <p:spPr bwMode="auto">
                <a:xfrm>
                  <a:off x="1540" y="3556"/>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6" name="Rectangle 149"/>
                <p:cNvSpPr>
                  <a:spLocks noChangeArrowheads="1"/>
                </p:cNvSpPr>
                <p:nvPr/>
              </p:nvSpPr>
              <p:spPr bwMode="auto">
                <a:xfrm>
                  <a:off x="1715" y="3548"/>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4320" name="Group 150"/>
              <p:cNvGrpSpPr>
                <a:grpSpLocks/>
              </p:cNvGrpSpPr>
              <p:nvPr/>
            </p:nvGrpSpPr>
            <p:grpSpPr bwMode="auto">
              <a:xfrm>
                <a:off x="2164" y="3548"/>
                <a:ext cx="616" cy="210"/>
                <a:chOff x="2164" y="3548"/>
                <a:chExt cx="616" cy="210"/>
              </a:xfrm>
            </p:grpSpPr>
            <p:sp>
              <p:nvSpPr>
                <p:cNvPr id="64563" name="Rectangle 151"/>
                <p:cNvSpPr>
                  <a:spLocks noChangeArrowheads="1"/>
                </p:cNvSpPr>
                <p:nvPr/>
              </p:nvSpPr>
              <p:spPr bwMode="auto">
                <a:xfrm>
                  <a:off x="2164" y="3556"/>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4" name="Rectangle 152"/>
                <p:cNvSpPr>
                  <a:spLocks noChangeArrowheads="1"/>
                </p:cNvSpPr>
                <p:nvPr/>
              </p:nvSpPr>
              <p:spPr bwMode="auto">
                <a:xfrm>
                  <a:off x="2339" y="3548"/>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64561" name="Rectangle 153"/>
              <p:cNvSpPr>
                <a:spLocks noChangeArrowheads="1"/>
              </p:cNvSpPr>
              <p:nvPr/>
            </p:nvSpPr>
            <p:spPr bwMode="auto">
              <a:xfrm>
                <a:off x="2788" y="3556"/>
                <a:ext cx="1912"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2" name="Rectangle 154"/>
              <p:cNvSpPr>
                <a:spLocks noChangeArrowheads="1"/>
              </p:cNvSpPr>
              <p:nvPr/>
            </p:nvSpPr>
            <p:spPr bwMode="auto">
              <a:xfrm>
                <a:off x="3363" y="3537"/>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grpSp>
        <p:sp>
          <p:nvSpPr>
            <p:cNvPr id="64551" name="Rectangle 155"/>
            <p:cNvSpPr>
              <a:spLocks noChangeArrowheads="1"/>
            </p:cNvSpPr>
            <p:nvPr/>
          </p:nvSpPr>
          <p:spPr bwMode="auto">
            <a:xfrm>
              <a:off x="323" y="3260"/>
              <a:ext cx="484"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R-type</a:t>
              </a:r>
            </a:p>
          </p:txBody>
        </p:sp>
        <p:sp>
          <p:nvSpPr>
            <p:cNvPr id="64552" name="Rectangle 156"/>
            <p:cNvSpPr>
              <a:spLocks noChangeArrowheads="1"/>
            </p:cNvSpPr>
            <p:nvPr/>
          </p:nvSpPr>
          <p:spPr bwMode="auto">
            <a:xfrm>
              <a:off x="371" y="3548"/>
              <a:ext cx="441"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I-type</a:t>
              </a:r>
            </a:p>
          </p:txBody>
        </p:sp>
        <p:sp>
          <p:nvSpPr>
            <p:cNvPr id="64553" name="Rectangle 157"/>
            <p:cNvSpPr>
              <a:spLocks noChangeArrowheads="1"/>
            </p:cNvSpPr>
            <p:nvPr/>
          </p:nvSpPr>
          <p:spPr bwMode="auto">
            <a:xfrm>
              <a:off x="371" y="3836"/>
              <a:ext cx="455"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J-type</a:t>
              </a:r>
            </a:p>
          </p:txBody>
        </p:sp>
        <p:sp>
          <p:nvSpPr>
            <p:cNvPr id="64554" name="Rectangle 158"/>
            <p:cNvSpPr>
              <a:spLocks noChangeArrowheads="1"/>
            </p:cNvSpPr>
            <p:nvPr/>
          </p:nvSpPr>
          <p:spPr bwMode="auto">
            <a:xfrm>
              <a:off x="4739" y="3260"/>
              <a:ext cx="577"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add, sub</a:t>
              </a:r>
            </a:p>
          </p:txBody>
        </p:sp>
        <p:sp>
          <p:nvSpPr>
            <p:cNvPr id="64555" name="Rectangle 159"/>
            <p:cNvSpPr>
              <a:spLocks noChangeArrowheads="1"/>
            </p:cNvSpPr>
            <p:nvPr/>
          </p:nvSpPr>
          <p:spPr bwMode="auto">
            <a:xfrm>
              <a:off x="4739" y="3548"/>
              <a:ext cx="932"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ori, lw, sw, beq</a:t>
              </a:r>
            </a:p>
          </p:txBody>
        </p:sp>
        <p:sp>
          <p:nvSpPr>
            <p:cNvPr id="64556" name="Rectangle 160"/>
            <p:cNvSpPr>
              <a:spLocks noChangeArrowheads="1"/>
            </p:cNvSpPr>
            <p:nvPr/>
          </p:nvSpPr>
          <p:spPr bwMode="auto">
            <a:xfrm>
              <a:off x="4739" y="3825"/>
              <a:ext cx="406"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jump</a:t>
              </a:r>
            </a:p>
          </p:txBody>
        </p:sp>
      </p:grpSp>
      <p:sp>
        <p:nvSpPr>
          <p:cNvPr id="64518" name="Rectangle 161"/>
          <p:cNvSpPr>
            <a:spLocks noChangeArrowheads="1"/>
          </p:cNvSpPr>
          <p:nvPr/>
        </p:nvSpPr>
        <p:spPr bwMode="auto">
          <a:xfrm>
            <a:off x="2036763" y="1128713"/>
            <a:ext cx="565150"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a:t>
            </a:r>
          </a:p>
        </p:txBody>
      </p:sp>
      <p:sp>
        <p:nvSpPr>
          <p:cNvPr id="64519" name="Rectangle 162"/>
          <p:cNvSpPr>
            <a:spLocks noChangeArrowheads="1"/>
          </p:cNvSpPr>
          <p:nvPr/>
        </p:nvSpPr>
        <p:spPr bwMode="auto">
          <a:xfrm>
            <a:off x="2189163" y="1433513"/>
            <a:ext cx="403225"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sp>
        <p:nvSpPr>
          <p:cNvPr id="64520" name="Rectangle 163"/>
          <p:cNvSpPr>
            <a:spLocks noChangeArrowheads="1"/>
          </p:cNvSpPr>
          <p:nvPr/>
        </p:nvSpPr>
        <p:spPr bwMode="auto">
          <a:xfrm>
            <a:off x="2570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00 0000</a:t>
            </a:r>
          </a:p>
        </p:txBody>
      </p:sp>
      <p:sp>
        <p:nvSpPr>
          <p:cNvPr id="64521" name="Rectangle 164"/>
          <p:cNvSpPr>
            <a:spLocks noChangeArrowheads="1"/>
          </p:cNvSpPr>
          <p:nvPr/>
        </p:nvSpPr>
        <p:spPr bwMode="auto">
          <a:xfrm>
            <a:off x="3332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00 0000</a:t>
            </a:r>
          </a:p>
        </p:txBody>
      </p:sp>
      <p:sp>
        <p:nvSpPr>
          <p:cNvPr id="64522" name="Rectangle 165"/>
          <p:cNvSpPr>
            <a:spLocks noChangeArrowheads="1"/>
          </p:cNvSpPr>
          <p:nvPr/>
        </p:nvSpPr>
        <p:spPr bwMode="auto">
          <a:xfrm>
            <a:off x="4094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00 1101</a:t>
            </a:r>
          </a:p>
        </p:txBody>
      </p:sp>
      <p:sp>
        <p:nvSpPr>
          <p:cNvPr id="64523" name="Rectangle 166"/>
          <p:cNvSpPr>
            <a:spLocks noChangeArrowheads="1"/>
          </p:cNvSpPr>
          <p:nvPr/>
        </p:nvSpPr>
        <p:spPr bwMode="auto">
          <a:xfrm>
            <a:off x="4856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10 0011</a:t>
            </a:r>
          </a:p>
        </p:txBody>
      </p:sp>
      <p:sp>
        <p:nvSpPr>
          <p:cNvPr id="64524" name="Rectangle 167"/>
          <p:cNvSpPr>
            <a:spLocks noChangeArrowheads="1"/>
          </p:cNvSpPr>
          <p:nvPr/>
        </p:nvSpPr>
        <p:spPr bwMode="auto">
          <a:xfrm>
            <a:off x="5618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10 1011</a:t>
            </a:r>
          </a:p>
        </p:txBody>
      </p:sp>
      <p:sp>
        <p:nvSpPr>
          <p:cNvPr id="64525" name="Rectangle 168"/>
          <p:cNvSpPr>
            <a:spLocks noChangeArrowheads="1"/>
          </p:cNvSpPr>
          <p:nvPr/>
        </p:nvSpPr>
        <p:spPr bwMode="auto">
          <a:xfrm>
            <a:off x="6380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00 0100</a:t>
            </a:r>
          </a:p>
        </p:txBody>
      </p:sp>
      <p:sp>
        <p:nvSpPr>
          <p:cNvPr id="64526" name="Rectangle 169"/>
          <p:cNvSpPr>
            <a:spLocks noChangeArrowheads="1"/>
          </p:cNvSpPr>
          <p:nvPr/>
        </p:nvSpPr>
        <p:spPr bwMode="auto">
          <a:xfrm>
            <a:off x="7142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00 0010</a:t>
            </a:r>
          </a:p>
        </p:txBody>
      </p:sp>
      <p:sp>
        <p:nvSpPr>
          <p:cNvPr id="64527" name="Line 170"/>
          <p:cNvSpPr>
            <a:spLocks noChangeShapeType="1"/>
          </p:cNvSpPr>
          <p:nvPr/>
        </p:nvSpPr>
        <p:spPr bwMode="auto">
          <a:xfrm flipV="1">
            <a:off x="2590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28" name="Line 171"/>
          <p:cNvSpPr>
            <a:spLocks noChangeShapeType="1"/>
          </p:cNvSpPr>
          <p:nvPr/>
        </p:nvSpPr>
        <p:spPr bwMode="auto">
          <a:xfrm>
            <a:off x="2603500" y="1135063"/>
            <a:ext cx="5308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29" name="Line 172"/>
          <p:cNvSpPr>
            <a:spLocks noChangeShapeType="1"/>
          </p:cNvSpPr>
          <p:nvPr/>
        </p:nvSpPr>
        <p:spPr bwMode="auto">
          <a:xfrm flipV="1">
            <a:off x="3352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0" name="Line 173"/>
          <p:cNvSpPr>
            <a:spLocks noChangeShapeType="1"/>
          </p:cNvSpPr>
          <p:nvPr/>
        </p:nvSpPr>
        <p:spPr bwMode="auto">
          <a:xfrm flipV="1">
            <a:off x="4114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1" name="Line 174"/>
          <p:cNvSpPr>
            <a:spLocks noChangeShapeType="1"/>
          </p:cNvSpPr>
          <p:nvPr/>
        </p:nvSpPr>
        <p:spPr bwMode="auto">
          <a:xfrm flipV="1">
            <a:off x="4876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2" name="Line 175"/>
          <p:cNvSpPr>
            <a:spLocks noChangeShapeType="1"/>
          </p:cNvSpPr>
          <p:nvPr/>
        </p:nvSpPr>
        <p:spPr bwMode="auto">
          <a:xfrm flipV="1">
            <a:off x="5638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3" name="Line 176"/>
          <p:cNvSpPr>
            <a:spLocks noChangeShapeType="1"/>
          </p:cNvSpPr>
          <p:nvPr/>
        </p:nvSpPr>
        <p:spPr bwMode="auto">
          <a:xfrm flipV="1">
            <a:off x="6400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4" name="Line 177"/>
          <p:cNvSpPr>
            <a:spLocks noChangeShapeType="1"/>
          </p:cNvSpPr>
          <p:nvPr/>
        </p:nvSpPr>
        <p:spPr bwMode="auto">
          <a:xfrm flipV="1">
            <a:off x="7162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5" name="Line 178"/>
          <p:cNvSpPr>
            <a:spLocks noChangeShapeType="1"/>
          </p:cNvSpPr>
          <p:nvPr/>
        </p:nvSpPr>
        <p:spPr bwMode="auto">
          <a:xfrm flipV="1">
            <a:off x="7924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6" name="Rectangle 179"/>
          <p:cNvSpPr>
            <a:spLocks noChangeArrowheads="1"/>
          </p:cNvSpPr>
          <p:nvPr/>
        </p:nvSpPr>
        <p:spPr bwMode="auto">
          <a:xfrm>
            <a:off x="214313" y="1357313"/>
            <a:ext cx="1179512" cy="333375"/>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Appendix A</a:t>
            </a:r>
          </a:p>
        </p:txBody>
      </p:sp>
      <p:sp>
        <p:nvSpPr>
          <p:cNvPr id="64537" name="Line 180"/>
          <p:cNvSpPr>
            <a:spLocks noChangeShapeType="1"/>
          </p:cNvSpPr>
          <p:nvPr/>
        </p:nvSpPr>
        <p:spPr bwMode="auto">
          <a:xfrm>
            <a:off x="1155700" y="1287463"/>
            <a:ext cx="889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4538" name="Rectangle 181"/>
          <p:cNvSpPr>
            <a:spLocks noChangeArrowheads="1"/>
          </p:cNvSpPr>
          <p:nvPr/>
        </p:nvSpPr>
        <p:spPr bwMode="auto">
          <a:xfrm>
            <a:off x="2570163" y="11287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10 0000</a:t>
            </a:r>
          </a:p>
        </p:txBody>
      </p:sp>
      <p:sp>
        <p:nvSpPr>
          <p:cNvPr id="64539" name="Rectangle 182"/>
          <p:cNvSpPr>
            <a:spLocks noChangeArrowheads="1"/>
          </p:cNvSpPr>
          <p:nvPr/>
        </p:nvSpPr>
        <p:spPr bwMode="auto">
          <a:xfrm>
            <a:off x="715963" y="1128713"/>
            <a:ext cx="481012" cy="334962"/>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See</a:t>
            </a:r>
          </a:p>
        </p:txBody>
      </p:sp>
      <p:sp>
        <p:nvSpPr>
          <p:cNvPr id="64540" name="Line 183"/>
          <p:cNvSpPr>
            <a:spLocks noChangeShapeType="1"/>
          </p:cNvSpPr>
          <p:nvPr/>
        </p:nvSpPr>
        <p:spPr bwMode="auto">
          <a:xfrm>
            <a:off x="1524000" y="1300163"/>
            <a:ext cx="0" cy="279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41" name="Line 184"/>
          <p:cNvSpPr>
            <a:spLocks noChangeShapeType="1"/>
          </p:cNvSpPr>
          <p:nvPr/>
        </p:nvSpPr>
        <p:spPr bwMode="auto">
          <a:xfrm>
            <a:off x="1536700" y="1592263"/>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4542" name="Rectangle 185"/>
          <p:cNvSpPr>
            <a:spLocks noChangeArrowheads="1"/>
          </p:cNvSpPr>
          <p:nvPr/>
        </p:nvSpPr>
        <p:spPr bwMode="auto">
          <a:xfrm>
            <a:off x="3332163" y="11287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10 0010</a:t>
            </a:r>
          </a:p>
        </p:txBody>
      </p:sp>
      <p:sp>
        <p:nvSpPr>
          <p:cNvPr id="64543" name="Rectangle 186"/>
          <p:cNvSpPr>
            <a:spLocks noChangeArrowheads="1"/>
          </p:cNvSpPr>
          <p:nvPr/>
        </p:nvSpPr>
        <p:spPr bwMode="auto">
          <a:xfrm>
            <a:off x="5084763" y="1128713"/>
            <a:ext cx="1644650"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We Don’t Care :-)</a:t>
            </a:r>
          </a:p>
        </p:txBody>
      </p:sp>
    </p:spTree>
    <p:extLst>
      <p:ext uri="{BB962C8B-B14F-4D97-AF65-F5344CB8AC3E}">
        <p14:creationId xmlns:p14="http://schemas.microsoft.com/office/powerpoint/2010/main" val="1861213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Boolean Expressions for Controller</a:t>
            </a:r>
          </a:p>
        </p:txBody>
      </p:sp>
      <p:sp>
        <p:nvSpPr>
          <p:cNvPr id="56326" name="Rectangle 3"/>
          <p:cNvSpPr>
            <a:spLocks noChangeArrowheads="1"/>
          </p:cNvSpPr>
          <p:nvPr/>
        </p:nvSpPr>
        <p:spPr bwMode="auto">
          <a:xfrm>
            <a:off x="473075" y="1412875"/>
            <a:ext cx="8780463"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tabLst>
                <a:tab pos="914400" algn="l"/>
                <a:tab pos="5092700" algn="l"/>
              </a:tabLst>
            </a:pPr>
            <a:r>
              <a:rPr lang="en-US" sz="1600">
                <a:latin typeface="Courier" charset="0"/>
                <a:cs typeface="Courier" charset="0"/>
              </a:rPr>
              <a:t>RegDst    = add + sub</a:t>
            </a:r>
            <a:br>
              <a:rPr lang="en-US" sz="1600">
                <a:latin typeface="Courier" charset="0"/>
                <a:cs typeface="Courier" charset="0"/>
              </a:rPr>
            </a:br>
            <a:r>
              <a:rPr lang="en-US" sz="1600">
                <a:latin typeface="Courier" charset="0"/>
                <a:cs typeface="Courier" charset="0"/>
              </a:rPr>
              <a:t>ALUSrc    = ori + lw + sw</a:t>
            </a:r>
            <a:br>
              <a:rPr lang="en-US" sz="1600">
                <a:latin typeface="Courier" charset="0"/>
                <a:cs typeface="Courier" charset="0"/>
              </a:rPr>
            </a:br>
            <a:r>
              <a:rPr lang="en-US" sz="1600">
                <a:latin typeface="Courier" charset="0"/>
                <a:cs typeface="Courier" charset="0"/>
              </a:rPr>
              <a:t>MemtoReg  = lw</a:t>
            </a:r>
            <a:br>
              <a:rPr lang="en-US" sz="1600">
                <a:latin typeface="Courier" charset="0"/>
                <a:cs typeface="Courier" charset="0"/>
              </a:rPr>
            </a:br>
            <a:r>
              <a:rPr lang="en-US" sz="1600">
                <a:latin typeface="Courier" charset="0"/>
                <a:cs typeface="Courier" charset="0"/>
              </a:rPr>
              <a:t>RegWrite  = add + sub + ori + lw  </a:t>
            </a:r>
            <a:br>
              <a:rPr lang="en-US" sz="1600">
                <a:latin typeface="Courier" charset="0"/>
                <a:cs typeface="Courier" charset="0"/>
              </a:rPr>
            </a:br>
            <a:r>
              <a:rPr lang="en-US" sz="1600">
                <a:latin typeface="Courier" charset="0"/>
                <a:cs typeface="Courier" charset="0"/>
              </a:rPr>
              <a:t>MemWrite  = sw</a:t>
            </a:r>
            <a:br>
              <a:rPr lang="en-US" sz="1600">
                <a:latin typeface="Courier" charset="0"/>
                <a:cs typeface="Courier" charset="0"/>
              </a:rPr>
            </a:br>
            <a:r>
              <a:rPr lang="en-US" sz="1600">
                <a:latin typeface="Courier" charset="0"/>
                <a:cs typeface="Courier" charset="0"/>
              </a:rPr>
              <a:t>nPCsel    = beq</a:t>
            </a:r>
            <a:br>
              <a:rPr lang="en-US" sz="1600">
                <a:latin typeface="Courier" charset="0"/>
                <a:cs typeface="Courier" charset="0"/>
              </a:rPr>
            </a:br>
            <a:r>
              <a:rPr lang="en-US" sz="1600">
                <a:latin typeface="Courier" charset="0"/>
                <a:cs typeface="Courier" charset="0"/>
              </a:rPr>
              <a:t>Jump      = jump </a:t>
            </a:r>
            <a:br>
              <a:rPr lang="en-US" sz="1600">
                <a:latin typeface="Courier" charset="0"/>
                <a:cs typeface="Courier" charset="0"/>
              </a:rPr>
            </a:br>
            <a:r>
              <a:rPr lang="en-US" sz="1600">
                <a:latin typeface="Courier" charset="0"/>
                <a:cs typeface="Courier" charset="0"/>
              </a:rPr>
              <a:t>ExtOp     = lw + sw</a:t>
            </a:r>
            <a:br>
              <a:rPr lang="en-US" sz="1600">
                <a:latin typeface="Courier" charset="0"/>
                <a:cs typeface="Courier" charset="0"/>
              </a:rPr>
            </a:br>
            <a:r>
              <a:rPr lang="en-US" sz="1600">
                <a:latin typeface="Courier" charset="0"/>
                <a:cs typeface="Courier" charset="0"/>
              </a:rPr>
              <a:t>ALUctr[0] = sub + beq   (assume ALUctr is 00 ADD, 01 SUB, 10 OR)</a:t>
            </a:r>
            <a:br>
              <a:rPr lang="en-US" sz="1600">
                <a:latin typeface="Courier" charset="0"/>
                <a:cs typeface="Courier" charset="0"/>
              </a:rPr>
            </a:br>
            <a:r>
              <a:rPr lang="en-US" sz="1600">
                <a:latin typeface="Courier" charset="0"/>
                <a:cs typeface="Courier" charset="0"/>
              </a:rPr>
              <a:t>ALUctr[1] = or</a:t>
            </a:r>
          </a:p>
          <a:p>
            <a:pPr>
              <a:spcBef>
                <a:spcPct val="50000"/>
              </a:spcBef>
              <a:tabLst>
                <a:tab pos="914400" algn="l"/>
                <a:tab pos="5092700" algn="l"/>
              </a:tabLst>
            </a:pPr>
            <a:r>
              <a:rPr lang="en-US" sz="1600" i="1">
                <a:latin typeface="Courier" charset="0"/>
                <a:cs typeface="Courier" charset="0"/>
              </a:rPr>
              <a:t>Where:</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rtype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r>
              <a:rPr lang="en-US" sz="1600" baseline="-25000">
                <a:latin typeface="Courier" charset="0"/>
                <a:cs typeface="Courier" charset="0"/>
              </a:rPr>
              <a:t/>
            </a:r>
            <a:br>
              <a:rPr lang="en-US" sz="1600" baseline="-25000">
                <a:latin typeface="Courier" charset="0"/>
                <a:cs typeface="Courier" charset="0"/>
              </a:rPr>
            </a:br>
            <a:r>
              <a:rPr lang="en-US" sz="1600">
                <a:latin typeface="Courier" charset="0"/>
                <a:cs typeface="Courier" charset="0"/>
              </a:rPr>
              <a:t>ori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lw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sw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b="1" baseline="-25000">
                <a:latin typeface="Courier" charset="0"/>
                <a:cs typeface="Courier" charset="0"/>
              </a:rPr>
              <a:t/>
            </a:r>
            <a:br>
              <a:rPr lang="en-US" sz="1600" b="1" baseline="-25000">
                <a:latin typeface="Courier" charset="0"/>
                <a:cs typeface="Courier" charset="0"/>
              </a:rPr>
            </a:br>
            <a:r>
              <a:rPr lang="en-US" sz="1600">
                <a:latin typeface="Courier" charset="0"/>
                <a:cs typeface="Courier" charset="0"/>
              </a:rPr>
              <a:t>beq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jump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p>
          <a:p>
            <a:pPr>
              <a:spcBef>
                <a:spcPct val="50000"/>
              </a:spcBef>
              <a:tabLst>
                <a:tab pos="914400" algn="l"/>
                <a:tab pos="5092700" algn="l"/>
              </a:tabLst>
            </a:pPr>
            <a:r>
              <a:rPr lang="en-US" sz="1600">
                <a:latin typeface="Courier" charset="0"/>
                <a:cs typeface="Courier" charset="0"/>
              </a:rPr>
              <a:t>add = rtype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5</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4</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3</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2</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1</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0</a:t>
            </a:r>
            <a:br>
              <a:rPr lang="en-US" sz="1600" baseline="-25000">
                <a:latin typeface="Courier" charset="0"/>
                <a:cs typeface="Courier" charset="0"/>
              </a:rPr>
            </a:br>
            <a:r>
              <a:rPr lang="en-US" sz="1600">
                <a:latin typeface="Courier" charset="0"/>
                <a:cs typeface="Courier" charset="0"/>
              </a:rPr>
              <a:t>sub = rtype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5</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4</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3</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2</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1</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0</a:t>
            </a:r>
          </a:p>
        </p:txBody>
      </p:sp>
      <p:sp>
        <p:nvSpPr>
          <p:cNvPr id="56327" name="Text Box 4"/>
          <p:cNvSpPr txBox="1">
            <a:spLocks noChangeArrowheads="1"/>
          </p:cNvSpPr>
          <p:nvPr/>
        </p:nvSpPr>
        <p:spPr bwMode="auto">
          <a:xfrm>
            <a:off x="5994400" y="4427538"/>
            <a:ext cx="2709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How do we implement this in gates?</a:t>
            </a:r>
          </a:p>
        </p:txBody>
      </p:sp>
    </p:spTree>
    <p:extLst>
      <p:ext uri="{BB962C8B-B14F-4D97-AF65-F5344CB8AC3E}">
        <p14:creationId xmlns:p14="http://schemas.microsoft.com/office/powerpoint/2010/main" val="8601749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Controller Implementation</a:t>
            </a:r>
          </a:p>
        </p:txBody>
      </p:sp>
      <p:sp>
        <p:nvSpPr>
          <p:cNvPr id="68614" name="Rectangle 3"/>
          <p:cNvSpPr>
            <a:spLocks noChangeArrowheads="1"/>
          </p:cNvSpPr>
          <p:nvPr/>
        </p:nvSpPr>
        <p:spPr bwMode="auto">
          <a:xfrm>
            <a:off x="1143000" y="2590800"/>
            <a:ext cx="2590800" cy="281940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8615" name="Line 4"/>
          <p:cNvSpPr>
            <a:spLocks noChangeShapeType="1"/>
          </p:cNvSpPr>
          <p:nvPr/>
        </p:nvSpPr>
        <p:spPr bwMode="auto">
          <a:xfrm>
            <a:off x="3733800" y="2819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6" name="Line 5"/>
          <p:cNvSpPr>
            <a:spLocks noChangeShapeType="1"/>
          </p:cNvSpPr>
          <p:nvPr/>
        </p:nvSpPr>
        <p:spPr bwMode="auto">
          <a:xfrm>
            <a:off x="3733800" y="3200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7" name="Line 6"/>
          <p:cNvSpPr>
            <a:spLocks noChangeShapeType="1"/>
          </p:cNvSpPr>
          <p:nvPr/>
        </p:nvSpPr>
        <p:spPr bwMode="auto">
          <a:xfrm>
            <a:off x="3733800" y="3581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8" name="Line 7"/>
          <p:cNvSpPr>
            <a:spLocks noChangeShapeType="1"/>
          </p:cNvSpPr>
          <p:nvPr/>
        </p:nvSpPr>
        <p:spPr bwMode="auto">
          <a:xfrm>
            <a:off x="3733800" y="3962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9" name="Line 8"/>
          <p:cNvSpPr>
            <a:spLocks noChangeShapeType="1"/>
          </p:cNvSpPr>
          <p:nvPr/>
        </p:nvSpPr>
        <p:spPr bwMode="auto">
          <a:xfrm>
            <a:off x="3733800" y="4343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0" name="Line 9"/>
          <p:cNvSpPr>
            <a:spLocks noChangeShapeType="1"/>
          </p:cNvSpPr>
          <p:nvPr/>
        </p:nvSpPr>
        <p:spPr bwMode="auto">
          <a:xfrm>
            <a:off x="3733800" y="4724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1" name="Line 10"/>
          <p:cNvSpPr>
            <a:spLocks noChangeShapeType="1"/>
          </p:cNvSpPr>
          <p:nvPr/>
        </p:nvSpPr>
        <p:spPr bwMode="auto">
          <a:xfrm>
            <a:off x="3733800" y="5105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2" name="Text Box 11"/>
          <p:cNvSpPr txBox="1">
            <a:spLocks noChangeArrowheads="1"/>
          </p:cNvSpPr>
          <p:nvPr/>
        </p:nvSpPr>
        <p:spPr bwMode="auto">
          <a:xfrm>
            <a:off x="3870325" y="2498725"/>
            <a:ext cx="576263"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add</a:t>
            </a:r>
          </a:p>
        </p:txBody>
      </p:sp>
      <p:sp>
        <p:nvSpPr>
          <p:cNvPr id="68623" name="Text Box 12"/>
          <p:cNvSpPr txBox="1">
            <a:spLocks noChangeArrowheads="1"/>
          </p:cNvSpPr>
          <p:nvPr/>
        </p:nvSpPr>
        <p:spPr bwMode="auto">
          <a:xfrm>
            <a:off x="3886200" y="2879725"/>
            <a:ext cx="554038"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sub</a:t>
            </a:r>
          </a:p>
        </p:txBody>
      </p:sp>
      <p:sp>
        <p:nvSpPr>
          <p:cNvPr id="68624" name="Text Box 13"/>
          <p:cNvSpPr txBox="1">
            <a:spLocks noChangeArrowheads="1"/>
          </p:cNvSpPr>
          <p:nvPr/>
        </p:nvSpPr>
        <p:spPr bwMode="auto">
          <a:xfrm>
            <a:off x="3886200" y="3260725"/>
            <a:ext cx="46672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ori</a:t>
            </a:r>
          </a:p>
        </p:txBody>
      </p:sp>
      <p:sp>
        <p:nvSpPr>
          <p:cNvPr id="68625" name="Text Box 14"/>
          <p:cNvSpPr txBox="1">
            <a:spLocks noChangeArrowheads="1"/>
          </p:cNvSpPr>
          <p:nvPr/>
        </p:nvSpPr>
        <p:spPr bwMode="auto">
          <a:xfrm>
            <a:off x="3886200" y="3641725"/>
            <a:ext cx="4286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lw</a:t>
            </a:r>
          </a:p>
        </p:txBody>
      </p:sp>
      <p:sp>
        <p:nvSpPr>
          <p:cNvPr id="68626" name="Text Box 15"/>
          <p:cNvSpPr txBox="1">
            <a:spLocks noChangeArrowheads="1"/>
          </p:cNvSpPr>
          <p:nvPr/>
        </p:nvSpPr>
        <p:spPr bwMode="auto">
          <a:xfrm>
            <a:off x="3886200" y="4022725"/>
            <a:ext cx="4667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sw</a:t>
            </a:r>
          </a:p>
        </p:txBody>
      </p:sp>
      <p:sp>
        <p:nvSpPr>
          <p:cNvPr id="68627" name="Text Box 16"/>
          <p:cNvSpPr txBox="1">
            <a:spLocks noChangeArrowheads="1"/>
          </p:cNvSpPr>
          <p:nvPr/>
        </p:nvSpPr>
        <p:spPr bwMode="auto">
          <a:xfrm>
            <a:off x="3886200" y="4403725"/>
            <a:ext cx="5810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beq</a:t>
            </a:r>
          </a:p>
        </p:txBody>
      </p:sp>
      <p:sp>
        <p:nvSpPr>
          <p:cNvPr id="68628" name="Text Box 17"/>
          <p:cNvSpPr txBox="1">
            <a:spLocks noChangeArrowheads="1"/>
          </p:cNvSpPr>
          <p:nvPr/>
        </p:nvSpPr>
        <p:spPr bwMode="auto">
          <a:xfrm>
            <a:off x="3886200" y="4784725"/>
            <a:ext cx="735013"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jump</a:t>
            </a:r>
          </a:p>
        </p:txBody>
      </p:sp>
      <p:sp>
        <p:nvSpPr>
          <p:cNvPr id="68629" name="Rectangle 18"/>
          <p:cNvSpPr>
            <a:spLocks noChangeArrowheads="1"/>
          </p:cNvSpPr>
          <p:nvPr/>
        </p:nvSpPr>
        <p:spPr bwMode="auto">
          <a:xfrm>
            <a:off x="4648200" y="2438400"/>
            <a:ext cx="2057400" cy="3048000"/>
          </a:xfrm>
          <a:prstGeom prst="rect">
            <a:avLst/>
          </a:prstGeom>
          <a:noFill/>
          <a:ln w="38100">
            <a:solidFill>
              <a:schemeClr val="tx1"/>
            </a:solidFill>
            <a:miter lim="800000"/>
            <a:headEnd/>
            <a:tailEnd/>
          </a:ln>
        </p:spPr>
        <p:txBody>
          <a:bodyPr wrap="none" anchor="ctr"/>
          <a:lstStyle/>
          <a:p>
            <a:pPr algn="ctr">
              <a:defRPr/>
            </a:pPr>
            <a:endParaRPr lang="en-US" sz="2000">
              <a:latin typeface="+mn-lt"/>
              <a:ea typeface="ＭＳ Ｐゴシック" charset="-128"/>
              <a:cs typeface="ＭＳ Ｐゴシック" charset="-128"/>
            </a:endParaRPr>
          </a:p>
        </p:txBody>
      </p:sp>
      <p:sp>
        <p:nvSpPr>
          <p:cNvPr id="68630" name="Text Box 19"/>
          <p:cNvSpPr txBox="1">
            <a:spLocks noChangeArrowheads="1"/>
          </p:cNvSpPr>
          <p:nvPr/>
        </p:nvSpPr>
        <p:spPr bwMode="auto">
          <a:xfrm>
            <a:off x="7162800" y="2376488"/>
            <a:ext cx="8382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RegDst</a:t>
            </a:r>
            <a:endParaRPr lang="en-US" sz="2000">
              <a:latin typeface="Calibri" charset="0"/>
            </a:endParaRPr>
          </a:p>
        </p:txBody>
      </p:sp>
      <p:sp>
        <p:nvSpPr>
          <p:cNvPr id="68631" name="Line 20"/>
          <p:cNvSpPr>
            <a:spLocks noChangeShapeType="1"/>
          </p:cNvSpPr>
          <p:nvPr/>
        </p:nvSpPr>
        <p:spPr bwMode="auto">
          <a:xfrm>
            <a:off x="6705600" y="2895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2" name="Line 21"/>
          <p:cNvSpPr>
            <a:spLocks noChangeShapeType="1"/>
          </p:cNvSpPr>
          <p:nvPr/>
        </p:nvSpPr>
        <p:spPr bwMode="auto">
          <a:xfrm>
            <a:off x="6705600" y="3200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3" name="Line 22"/>
          <p:cNvSpPr>
            <a:spLocks noChangeShapeType="1"/>
          </p:cNvSpPr>
          <p:nvPr/>
        </p:nvSpPr>
        <p:spPr bwMode="auto">
          <a:xfrm>
            <a:off x="6705600" y="3505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4" name="Line 23"/>
          <p:cNvSpPr>
            <a:spLocks noChangeShapeType="1"/>
          </p:cNvSpPr>
          <p:nvPr/>
        </p:nvSpPr>
        <p:spPr bwMode="auto">
          <a:xfrm>
            <a:off x="6705600" y="3810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5" name="Line 24"/>
          <p:cNvSpPr>
            <a:spLocks noChangeShapeType="1"/>
          </p:cNvSpPr>
          <p:nvPr/>
        </p:nvSpPr>
        <p:spPr bwMode="auto">
          <a:xfrm>
            <a:off x="6705600" y="4114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6" name="Line 25"/>
          <p:cNvSpPr>
            <a:spLocks noChangeShapeType="1"/>
          </p:cNvSpPr>
          <p:nvPr/>
        </p:nvSpPr>
        <p:spPr bwMode="auto">
          <a:xfrm>
            <a:off x="6705600" y="4419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7" name="Line 26"/>
          <p:cNvSpPr>
            <a:spLocks noChangeShapeType="1"/>
          </p:cNvSpPr>
          <p:nvPr/>
        </p:nvSpPr>
        <p:spPr bwMode="auto">
          <a:xfrm>
            <a:off x="6705600" y="4724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8" name="Line 27"/>
          <p:cNvSpPr>
            <a:spLocks noChangeShapeType="1"/>
          </p:cNvSpPr>
          <p:nvPr/>
        </p:nvSpPr>
        <p:spPr bwMode="auto">
          <a:xfrm>
            <a:off x="6705600" y="5029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9" name="Line 28"/>
          <p:cNvSpPr>
            <a:spLocks noChangeShapeType="1"/>
          </p:cNvSpPr>
          <p:nvPr/>
        </p:nvSpPr>
        <p:spPr bwMode="auto">
          <a:xfrm>
            <a:off x="6705600" y="5334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0" name="Line 29"/>
          <p:cNvSpPr>
            <a:spLocks noChangeShapeType="1"/>
          </p:cNvSpPr>
          <p:nvPr/>
        </p:nvSpPr>
        <p:spPr bwMode="auto">
          <a:xfrm>
            <a:off x="6705600" y="2590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1" name="Text Box 30"/>
          <p:cNvSpPr txBox="1">
            <a:spLocks noChangeArrowheads="1"/>
          </p:cNvSpPr>
          <p:nvPr/>
        </p:nvSpPr>
        <p:spPr bwMode="auto">
          <a:xfrm>
            <a:off x="7162800" y="2681288"/>
            <a:ext cx="839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ALUSrc</a:t>
            </a:r>
            <a:endParaRPr lang="en-US" sz="2000">
              <a:latin typeface="Calibri" charset="0"/>
            </a:endParaRPr>
          </a:p>
        </p:txBody>
      </p:sp>
      <p:sp>
        <p:nvSpPr>
          <p:cNvPr id="68642" name="Text Box 31"/>
          <p:cNvSpPr txBox="1">
            <a:spLocks noChangeArrowheads="1"/>
          </p:cNvSpPr>
          <p:nvPr/>
        </p:nvSpPr>
        <p:spPr bwMode="auto">
          <a:xfrm>
            <a:off x="7162800" y="2986088"/>
            <a:ext cx="1220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MemtoReg</a:t>
            </a:r>
            <a:endParaRPr lang="en-US" sz="2000">
              <a:latin typeface="Calibri" charset="0"/>
            </a:endParaRPr>
          </a:p>
        </p:txBody>
      </p:sp>
      <p:sp>
        <p:nvSpPr>
          <p:cNvPr id="68643" name="Text Box 32"/>
          <p:cNvSpPr txBox="1">
            <a:spLocks noChangeArrowheads="1"/>
          </p:cNvSpPr>
          <p:nvPr/>
        </p:nvSpPr>
        <p:spPr bwMode="auto">
          <a:xfrm>
            <a:off x="7162800" y="3290888"/>
            <a:ext cx="1050925"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RegWrite</a:t>
            </a:r>
            <a:endParaRPr lang="en-US" sz="2000">
              <a:latin typeface="Calibri" charset="0"/>
            </a:endParaRPr>
          </a:p>
        </p:txBody>
      </p:sp>
      <p:sp>
        <p:nvSpPr>
          <p:cNvPr id="68644" name="Text Box 33"/>
          <p:cNvSpPr txBox="1">
            <a:spLocks noChangeArrowheads="1"/>
          </p:cNvSpPr>
          <p:nvPr/>
        </p:nvSpPr>
        <p:spPr bwMode="auto">
          <a:xfrm>
            <a:off x="7162800" y="3595688"/>
            <a:ext cx="1225550" cy="366712"/>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MemWrite</a:t>
            </a:r>
            <a:endParaRPr lang="en-US" sz="2000">
              <a:latin typeface="Calibri" charset="0"/>
            </a:endParaRPr>
          </a:p>
        </p:txBody>
      </p:sp>
      <p:sp>
        <p:nvSpPr>
          <p:cNvPr id="68645" name="Text Box 34"/>
          <p:cNvSpPr txBox="1">
            <a:spLocks noChangeArrowheads="1"/>
          </p:cNvSpPr>
          <p:nvPr/>
        </p:nvSpPr>
        <p:spPr bwMode="auto">
          <a:xfrm>
            <a:off x="7162800" y="3900488"/>
            <a:ext cx="8064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nPCsel</a:t>
            </a:r>
            <a:endParaRPr lang="en-US" sz="2000">
              <a:latin typeface="Calibri" charset="0"/>
            </a:endParaRPr>
          </a:p>
        </p:txBody>
      </p:sp>
      <p:sp>
        <p:nvSpPr>
          <p:cNvPr id="68646" name="Text Box 35"/>
          <p:cNvSpPr txBox="1">
            <a:spLocks noChangeArrowheads="1"/>
          </p:cNvSpPr>
          <p:nvPr/>
        </p:nvSpPr>
        <p:spPr bwMode="auto">
          <a:xfrm>
            <a:off x="7162800" y="4205288"/>
            <a:ext cx="6858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Jump</a:t>
            </a:r>
            <a:endParaRPr lang="en-US" sz="2000">
              <a:latin typeface="Calibri" charset="0"/>
            </a:endParaRPr>
          </a:p>
        </p:txBody>
      </p:sp>
      <p:sp>
        <p:nvSpPr>
          <p:cNvPr id="68647" name="Text Box 36"/>
          <p:cNvSpPr txBox="1">
            <a:spLocks noChangeArrowheads="1"/>
          </p:cNvSpPr>
          <p:nvPr/>
        </p:nvSpPr>
        <p:spPr bwMode="auto">
          <a:xfrm>
            <a:off x="7162800" y="4510088"/>
            <a:ext cx="7493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ExtOp</a:t>
            </a:r>
            <a:endParaRPr lang="en-US" sz="2000">
              <a:latin typeface="Calibri" charset="0"/>
            </a:endParaRPr>
          </a:p>
        </p:txBody>
      </p:sp>
      <p:sp>
        <p:nvSpPr>
          <p:cNvPr id="68648" name="Text Box 37"/>
          <p:cNvSpPr txBox="1">
            <a:spLocks noChangeArrowheads="1"/>
          </p:cNvSpPr>
          <p:nvPr/>
        </p:nvSpPr>
        <p:spPr bwMode="auto">
          <a:xfrm>
            <a:off x="7162800" y="48148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ALUctr[0]</a:t>
            </a:r>
            <a:endParaRPr lang="en-US" sz="2000">
              <a:latin typeface="Calibri" charset="0"/>
            </a:endParaRPr>
          </a:p>
        </p:txBody>
      </p:sp>
      <p:sp>
        <p:nvSpPr>
          <p:cNvPr id="68649" name="Text Box 38"/>
          <p:cNvSpPr txBox="1">
            <a:spLocks noChangeArrowheads="1"/>
          </p:cNvSpPr>
          <p:nvPr/>
        </p:nvSpPr>
        <p:spPr bwMode="auto">
          <a:xfrm>
            <a:off x="7162800" y="51196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ALUctr[1]</a:t>
            </a:r>
            <a:endParaRPr lang="en-US" sz="2000">
              <a:latin typeface="Calibri" charset="0"/>
            </a:endParaRPr>
          </a:p>
        </p:txBody>
      </p:sp>
      <p:sp>
        <p:nvSpPr>
          <p:cNvPr id="68650" name="Text Box 39"/>
          <p:cNvSpPr txBox="1">
            <a:spLocks noChangeArrowheads="1"/>
          </p:cNvSpPr>
          <p:nvPr/>
        </p:nvSpPr>
        <p:spPr bwMode="auto">
          <a:xfrm>
            <a:off x="1427163" y="3595688"/>
            <a:ext cx="1871662"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AND</a:t>
            </a:r>
            <a:r>
              <a:rPr lang="ja-JP" altLang="en-US" sz="2800">
                <a:latin typeface="Calibri" charset="0"/>
              </a:rPr>
              <a:t>”</a:t>
            </a:r>
            <a:r>
              <a:rPr lang="en-US" sz="2800">
                <a:latin typeface="Calibri" charset="0"/>
              </a:rPr>
              <a:t> logic</a:t>
            </a:r>
            <a:endParaRPr lang="en-US" sz="2000">
              <a:latin typeface="Calibri" charset="0"/>
            </a:endParaRPr>
          </a:p>
        </p:txBody>
      </p:sp>
      <p:sp>
        <p:nvSpPr>
          <p:cNvPr id="68651" name="Text Box 40"/>
          <p:cNvSpPr txBox="1">
            <a:spLocks noChangeArrowheads="1"/>
          </p:cNvSpPr>
          <p:nvPr/>
        </p:nvSpPr>
        <p:spPr bwMode="auto">
          <a:xfrm>
            <a:off x="4768850" y="3581400"/>
            <a:ext cx="1670050"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OR</a:t>
            </a:r>
            <a:r>
              <a:rPr lang="ja-JP" altLang="en-US" sz="2800">
                <a:latin typeface="Calibri" charset="0"/>
              </a:rPr>
              <a:t>”</a:t>
            </a:r>
            <a:r>
              <a:rPr lang="en-US" sz="2800">
                <a:latin typeface="Calibri" charset="0"/>
              </a:rPr>
              <a:t> logic</a:t>
            </a:r>
            <a:endParaRPr lang="en-US" sz="2000">
              <a:latin typeface="Calibri" charset="0"/>
            </a:endParaRPr>
          </a:p>
        </p:txBody>
      </p:sp>
      <p:sp>
        <p:nvSpPr>
          <p:cNvPr id="68652" name="Line 41"/>
          <p:cNvSpPr>
            <a:spLocks noChangeShapeType="1"/>
          </p:cNvSpPr>
          <p:nvPr/>
        </p:nvSpPr>
        <p:spPr bwMode="auto">
          <a:xfrm>
            <a:off x="18288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3" name="Line 42"/>
          <p:cNvSpPr>
            <a:spLocks noChangeShapeType="1"/>
          </p:cNvSpPr>
          <p:nvPr/>
        </p:nvSpPr>
        <p:spPr bwMode="auto">
          <a:xfrm>
            <a:off x="28956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4" name="Text Box 43"/>
          <p:cNvSpPr txBox="1">
            <a:spLocks noChangeArrowheads="1"/>
          </p:cNvSpPr>
          <p:nvPr/>
        </p:nvSpPr>
        <p:spPr bwMode="auto">
          <a:xfrm>
            <a:off x="1371600" y="1600200"/>
            <a:ext cx="958850"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opcode</a:t>
            </a:r>
          </a:p>
        </p:txBody>
      </p:sp>
      <p:sp>
        <p:nvSpPr>
          <p:cNvPr id="68655" name="Text Box 44"/>
          <p:cNvSpPr txBox="1">
            <a:spLocks noChangeArrowheads="1"/>
          </p:cNvSpPr>
          <p:nvPr/>
        </p:nvSpPr>
        <p:spPr bwMode="auto">
          <a:xfrm>
            <a:off x="2590800" y="1600200"/>
            <a:ext cx="66357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func</a:t>
            </a:r>
          </a:p>
        </p:txBody>
      </p:sp>
      <p:sp>
        <p:nvSpPr>
          <p:cNvPr id="68656" name="Line 45"/>
          <p:cNvSpPr>
            <a:spLocks noChangeShapeType="1"/>
          </p:cNvSpPr>
          <p:nvPr/>
        </p:nvSpPr>
        <p:spPr bwMode="auto">
          <a:xfrm flipV="1">
            <a:off x="17526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8657" name="Line 46"/>
          <p:cNvSpPr>
            <a:spLocks noChangeShapeType="1"/>
          </p:cNvSpPr>
          <p:nvPr/>
        </p:nvSpPr>
        <p:spPr bwMode="auto">
          <a:xfrm flipV="1">
            <a:off x="28194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21307184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p:txBody>
          <a:bodyPr/>
          <a:lstStyle/>
          <a:p>
            <a:r>
              <a:rPr lang="en-US">
                <a:latin typeface="Calibri" charset="0"/>
                <a:ea typeface="ＭＳ Ｐゴシック" charset="0"/>
                <a:cs typeface="ＭＳ Ｐゴシック" charset="0"/>
              </a:rPr>
              <a:t>Summary: Single-cycle Processor</a:t>
            </a:r>
          </a:p>
        </p:txBody>
      </p:sp>
      <p:sp>
        <p:nvSpPr>
          <p:cNvPr id="70659" name="Content Placeholder 22"/>
          <p:cNvSpPr>
            <a:spLocks noGrp="1"/>
          </p:cNvSpPr>
          <p:nvPr>
            <p:ph idx="1"/>
          </p:nvPr>
        </p:nvSpPr>
        <p:spPr>
          <a:xfrm>
            <a:off x="457200" y="1600200"/>
            <a:ext cx="8229600" cy="4868863"/>
          </a:xfrm>
        </p:spPr>
        <p:txBody>
          <a:bodyPr>
            <a:normAutofit/>
          </a:bodyPr>
          <a:lstStyle/>
          <a:p>
            <a:pPr>
              <a:lnSpc>
                <a:spcPct val="90000"/>
              </a:lnSpc>
            </a:pPr>
            <a:r>
              <a:rPr lang="en-US" sz="2700">
                <a:latin typeface="Calibri" charset="0"/>
                <a:ea typeface="ＭＳ Ｐゴシック" charset="0"/>
                <a:cs typeface="ＭＳ Ｐゴシック" charset="0"/>
              </a:rPr>
              <a:t>Five steps to design a processor:</a:t>
            </a:r>
          </a:p>
          <a:p>
            <a:pPr lvl="1">
              <a:lnSpc>
                <a:spcPct val="90000"/>
              </a:lnSpc>
              <a:buFont typeface="Arial" charset="0"/>
              <a:buNone/>
            </a:pPr>
            <a:r>
              <a:rPr lang="en-US" sz="2400">
                <a:latin typeface="Calibri" charset="0"/>
                <a:ea typeface="ＭＳ Ｐゴシック" charset="0"/>
              </a:rPr>
              <a:t>1. Analyze instruction set </a:t>
            </a:r>
            <a:r>
              <a:rPr lang="en-US" sz="2400">
                <a:latin typeface="Calibri" charset="0"/>
                <a:ea typeface="ＭＳ Ｐゴシック" charset="0"/>
                <a:sym typeface="Wingdings" charset="0"/>
              </a:rPr>
              <a:t></a:t>
            </a:r>
            <a:r>
              <a:rPr lang="en-US" sz="2400">
                <a:latin typeface="Calibri" charset="0"/>
                <a:ea typeface="ＭＳ Ｐゴシック" charset="0"/>
              </a:rPr>
              <a:t> </a:t>
            </a:r>
            <a:br>
              <a:rPr lang="en-US" sz="2400">
                <a:latin typeface="Calibri" charset="0"/>
                <a:ea typeface="ＭＳ Ｐゴシック" charset="0"/>
              </a:rPr>
            </a:br>
            <a:r>
              <a:rPr lang="en-US" sz="2400">
                <a:latin typeface="Calibri" charset="0"/>
                <a:ea typeface="ＭＳ Ｐゴシック" charset="0"/>
              </a:rPr>
              <a:t>datapath requirements</a:t>
            </a:r>
          </a:p>
          <a:p>
            <a:pPr lvl="1">
              <a:lnSpc>
                <a:spcPct val="90000"/>
              </a:lnSpc>
              <a:buFont typeface="Arial" charset="0"/>
              <a:buNone/>
            </a:pPr>
            <a:r>
              <a:rPr lang="en-US" sz="2400">
                <a:latin typeface="Calibri" charset="0"/>
                <a:ea typeface="ＭＳ Ｐゴシック" charset="0"/>
              </a:rPr>
              <a:t>2. Select set of datapath </a:t>
            </a:r>
            <a:br>
              <a:rPr lang="en-US" sz="2400">
                <a:latin typeface="Calibri" charset="0"/>
                <a:ea typeface="ＭＳ Ｐゴシック" charset="0"/>
              </a:rPr>
            </a:br>
            <a:r>
              <a:rPr lang="en-US" sz="2400">
                <a:latin typeface="Calibri" charset="0"/>
                <a:ea typeface="ＭＳ Ｐゴシック" charset="0"/>
              </a:rPr>
              <a:t>components &amp; establish </a:t>
            </a:r>
            <a:br>
              <a:rPr lang="en-US" sz="2400">
                <a:latin typeface="Calibri" charset="0"/>
                <a:ea typeface="ＭＳ Ｐゴシック" charset="0"/>
              </a:rPr>
            </a:br>
            <a:r>
              <a:rPr lang="en-US" sz="2400">
                <a:latin typeface="Calibri" charset="0"/>
                <a:ea typeface="ＭＳ Ｐゴシック" charset="0"/>
              </a:rPr>
              <a:t>clock methodology</a:t>
            </a:r>
          </a:p>
          <a:p>
            <a:pPr lvl="1">
              <a:lnSpc>
                <a:spcPct val="90000"/>
              </a:lnSpc>
              <a:buFont typeface="Arial" charset="0"/>
              <a:buNone/>
            </a:pPr>
            <a:r>
              <a:rPr lang="en-US" sz="2400">
                <a:latin typeface="Calibri" charset="0"/>
                <a:ea typeface="ＭＳ Ｐゴシック" charset="0"/>
              </a:rPr>
              <a:t>3. Assemble datapath meeting </a:t>
            </a:r>
            <a:br>
              <a:rPr lang="en-US" sz="2400">
                <a:latin typeface="Calibri" charset="0"/>
                <a:ea typeface="ＭＳ Ｐゴシック" charset="0"/>
              </a:rPr>
            </a:br>
            <a:r>
              <a:rPr lang="en-US" sz="2400">
                <a:latin typeface="Calibri" charset="0"/>
                <a:ea typeface="ＭＳ Ｐゴシック" charset="0"/>
              </a:rPr>
              <a:t>the requirements</a:t>
            </a:r>
          </a:p>
          <a:p>
            <a:pPr lvl="1">
              <a:lnSpc>
                <a:spcPct val="90000"/>
              </a:lnSpc>
              <a:buFont typeface="Arial" charset="0"/>
              <a:buNone/>
            </a:pPr>
            <a:r>
              <a:rPr lang="en-US" sz="2400">
                <a:latin typeface="Calibri" charset="0"/>
                <a:ea typeface="ＭＳ Ｐゴシック" charset="0"/>
              </a:rPr>
              <a:t>4. Analyze implementation of each instruction to determine setting of control points that effects the register transfer.</a:t>
            </a:r>
          </a:p>
          <a:p>
            <a:pPr lvl="1">
              <a:lnSpc>
                <a:spcPct val="90000"/>
              </a:lnSpc>
              <a:buFont typeface="Arial" charset="0"/>
              <a:buNone/>
            </a:pPr>
            <a:r>
              <a:rPr lang="en-US" sz="2400">
                <a:latin typeface="Calibri" charset="0"/>
                <a:ea typeface="ＭＳ Ｐゴシック" charset="0"/>
              </a:rPr>
              <a:t>5. Assemble the control logic</a:t>
            </a:r>
          </a:p>
          <a:p>
            <a:pPr lvl="2">
              <a:lnSpc>
                <a:spcPct val="90000"/>
              </a:lnSpc>
            </a:pPr>
            <a:r>
              <a:rPr lang="en-US" sz="2000">
                <a:latin typeface="Calibri" charset="0"/>
                <a:ea typeface="ＭＳ Ｐゴシック" charset="0"/>
              </a:rPr>
              <a:t>Formulate Logic Equations</a:t>
            </a:r>
          </a:p>
          <a:p>
            <a:pPr lvl="2">
              <a:lnSpc>
                <a:spcPct val="90000"/>
              </a:lnSpc>
            </a:pPr>
            <a:r>
              <a:rPr lang="en-US" sz="2000">
                <a:latin typeface="Calibri" charset="0"/>
                <a:ea typeface="ＭＳ Ｐゴシック" charset="0"/>
              </a:rPr>
              <a:t>Design Circuits</a:t>
            </a:r>
          </a:p>
          <a:p>
            <a:pPr>
              <a:lnSpc>
                <a:spcPct val="90000"/>
              </a:lnSpc>
            </a:pPr>
            <a:endParaRPr lang="en-US" sz="2700">
              <a:latin typeface="Calibri" charset="0"/>
              <a:ea typeface="ＭＳ Ｐゴシック" charset="0"/>
              <a:cs typeface="ＭＳ Ｐゴシック" charset="0"/>
            </a:endParaRPr>
          </a:p>
          <a:p>
            <a:pPr>
              <a:lnSpc>
                <a:spcPct val="90000"/>
              </a:lnSpc>
            </a:pPr>
            <a:endParaRPr lang="en-US" sz="2700">
              <a:latin typeface="Calibri" charset="0"/>
              <a:ea typeface="ＭＳ Ｐゴシック" charset="0"/>
              <a:cs typeface="ＭＳ Ｐゴシック" charset="0"/>
            </a:endParaRPr>
          </a:p>
        </p:txBody>
      </p:sp>
      <p:grpSp>
        <p:nvGrpSpPr>
          <p:cNvPr id="60423" name="Group 28"/>
          <p:cNvGrpSpPr>
            <a:grpSpLocks/>
          </p:cNvGrpSpPr>
          <p:nvPr/>
        </p:nvGrpSpPr>
        <p:grpSpPr bwMode="auto">
          <a:xfrm>
            <a:off x="5359400" y="2062163"/>
            <a:ext cx="3556000" cy="1951037"/>
            <a:chOff x="5444062" y="4398949"/>
            <a:chExt cx="3556000" cy="1951037"/>
          </a:xfrm>
        </p:grpSpPr>
        <p:sp>
          <p:nvSpPr>
            <p:cNvPr id="70664" name="Rectangle 4" descr="10%"/>
            <p:cNvSpPr>
              <a:spLocks noChangeArrowheads="1"/>
            </p:cNvSpPr>
            <p:nvPr/>
          </p:nvSpPr>
          <p:spPr bwMode="auto">
            <a:xfrm>
              <a:off x="5579000" y="4754549"/>
              <a:ext cx="1123950" cy="649287"/>
            </a:xfrm>
            <a:prstGeom prst="rect">
              <a:avLst/>
            </a:prstGeom>
            <a:pattFill prst="pct10">
              <a:fgClr>
                <a:schemeClr val="accent1"/>
              </a:fgClr>
              <a:bgClr>
                <a:srgbClr val="FFFFFF"/>
              </a:bgClr>
            </a:pattFill>
            <a:ln w="25400">
              <a:solidFill>
                <a:schemeClr val="accent1"/>
              </a:solidFill>
              <a:miter lim="800000"/>
              <a:headEnd/>
              <a:tailEnd/>
            </a:ln>
          </p:spPr>
          <p:txBody>
            <a:bodyPr wrap="none" anchor="ctr"/>
            <a:lstStyle/>
            <a:p>
              <a:pPr algn="ctr">
                <a:defRPr/>
              </a:pPr>
              <a:endParaRPr lang="en-US" sz="2000">
                <a:latin typeface="+mn-lt"/>
                <a:ea typeface="ＭＳ Ｐゴシック" charset="-128"/>
                <a:cs typeface="ＭＳ Ｐゴシック" charset="-128"/>
              </a:endParaRPr>
            </a:p>
          </p:txBody>
        </p:sp>
        <p:sp>
          <p:nvSpPr>
            <p:cNvPr id="70665" name="Rectangle 5"/>
            <p:cNvSpPr>
              <a:spLocks noChangeArrowheads="1"/>
            </p:cNvSpPr>
            <p:nvPr/>
          </p:nvSpPr>
          <p:spPr bwMode="auto">
            <a:xfrm>
              <a:off x="5659962" y="4860911"/>
              <a:ext cx="812800" cy="33655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Control</a:t>
              </a:r>
            </a:p>
          </p:txBody>
        </p:sp>
        <p:sp>
          <p:nvSpPr>
            <p:cNvPr id="70666" name="Rectangle 6" descr="10%"/>
            <p:cNvSpPr>
              <a:spLocks noChangeArrowheads="1"/>
            </p:cNvSpPr>
            <p:nvPr/>
          </p:nvSpPr>
          <p:spPr bwMode="auto">
            <a:xfrm>
              <a:off x="5579000" y="5564174"/>
              <a:ext cx="1123950" cy="650875"/>
            </a:xfrm>
            <a:prstGeom prst="rect">
              <a:avLst/>
            </a:prstGeom>
            <a:pattFill prst="pct10">
              <a:fgClr>
                <a:schemeClr val="accent2"/>
              </a:fgClr>
              <a:bgClr>
                <a:srgbClr val="FFFFFF"/>
              </a:bgClr>
            </a:pattFill>
            <a:ln w="25400">
              <a:solidFill>
                <a:schemeClr val="accent2"/>
              </a:solidFill>
              <a:miter lim="800000"/>
              <a:headEnd/>
              <a:tailEnd/>
            </a:ln>
          </p:spPr>
          <p:txBody>
            <a:bodyPr wrap="none" anchor="ctr"/>
            <a:lstStyle/>
            <a:p>
              <a:pPr algn="ctr">
                <a:defRPr/>
              </a:pPr>
              <a:endParaRPr lang="en-US" sz="2000">
                <a:solidFill>
                  <a:schemeClr val="accent2"/>
                </a:solidFill>
                <a:latin typeface="+mn-lt"/>
                <a:ea typeface="ＭＳ Ｐゴシック" charset="-128"/>
                <a:cs typeface="ＭＳ Ｐゴシック" charset="-128"/>
              </a:endParaRPr>
            </a:p>
          </p:txBody>
        </p:sp>
        <p:sp>
          <p:nvSpPr>
            <p:cNvPr id="70667" name="Rectangle 7"/>
            <p:cNvSpPr>
              <a:spLocks noChangeArrowheads="1"/>
            </p:cNvSpPr>
            <p:nvPr/>
          </p:nvSpPr>
          <p:spPr bwMode="auto">
            <a:xfrm>
              <a:off x="5679012" y="5729274"/>
              <a:ext cx="993775" cy="333375"/>
            </a:xfrm>
            <a:prstGeom prst="rect">
              <a:avLst/>
            </a:prstGeom>
            <a:noFill/>
            <a:ln w="12700">
              <a:noFill/>
              <a:miter lim="800000"/>
              <a:headEnd/>
              <a:tailEnd/>
            </a:ln>
          </p:spPr>
          <p:txBody>
            <a:bodyPr wrap="none" lIns="90488" tIns="44450" rIns="90488" bIns="44450">
              <a:spAutoFit/>
            </a:bodyPr>
            <a:lstStyle/>
            <a:p>
              <a:r>
                <a:rPr lang="en-US" sz="1600" b="1">
                  <a:solidFill>
                    <a:schemeClr val="accent2"/>
                  </a:solidFill>
                  <a:latin typeface="Calibri" charset="0"/>
                </a:rPr>
                <a:t>Datapath</a:t>
              </a:r>
              <a:endParaRPr lang="en-US" sz="1600" b="1">
                <a:latin typeface="Calibri" charset="0"/>
              </a:endParaRPr>
            </a:p>
          </p:txBody>
        </p:sp>
        <p:sp>
          <p:nvSpPr>
            <p:cNvPr id="70668" name="Rectangle 8"/>
            <p:cNvSpPr>
              <a:spLocks noChangeArrowheads="1"/>
            </p:cNvSpPr>
            <p:nvPr/>
          </p:nvSpPr>
          <p:spPr bwMode="auto">
            <a:xfrm>
              <a:off x="6998225" y="4416411"/>
              <a:ext cx="920750" cy="193357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69" name="Rectangle 9"/>
            <p:cNvSpPr>
              <a:spLocks noChangeArrowheads="1"/>
            </p:cNvSpPr>
            <p:nvPr/>
          </p:nvSpPr>
          <p:spPr bwMode="auto">
            <a:xfrm>
              <a:off x="7050612" y="5165711"/>
              <a:ext cx="925513"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Memory</a:t>
              </a:r>
            </a:p>
          </p:txBody>
        </p:sp>
        <p:sp>
          <p:nvSpPr>
            <p:cNvPr id="70670" name="Rectangle 10"/>
            <p:cNvSpPr>
              <a:spLocks noChangeArrowheads="1"/>
            </p:cNvSpPr>
            <p:nvPr/>
          </p:nvSpPr>
          <p:spPr bwMode="auto">
            <a:xfrm>
              <a:off x="5444062" y="4416411"/>
              <a:ext cx="1393825" cy="193357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1" name="Rectangle 11"/>
            <p:cNvSpPr>
              <a:spLocks noChangeArrowheads="1"/>
            </p:cNvSpPr>
            <p:nvPr/>
          </p:nvSpPr>
          <p:spPr bwMode="auto">
            <a:xfrm>
              <a:off x="5679012" y="4398949"/>
              <a:ext cx="1027113"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Processor</a:t>
              </a:r>
            </a:p>
          </p:txBody>
        </p:sp>
        <p:sp>
          <p:nvSpPr>
            <p:cNvPr id="70672" name="Rectangle 12"/>
            <p:cNvSpPr>
              <a:spLocks noChangeArrowheads="1"/>
            </p:cNvSpPr>
            <p:nvPr/>
          </p:nvSpPr>
          <p:spPr bwMode="auto">
            <a:xfrm>
              <a:off x="8079312" y="4416411"/>
              <a:ext cx="920750" cy="785813"/>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3" name="Rectangle 13"/>
            <p:cNvSpPr>
              <a:spLocks noChangeArrowheads="1"/>
            </p:cNvSpPr>
            <p:nvPr/>
          </p:nvSpPr>
          <p:spPr bwMode="auto">
            <a:xfrm>
              <a:off x="8214250" y="4668824"/>
              <a:ext cx="638175" cy="336550"/>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Input</a:t>
              </a:r>
            </a:p>
          </p:txBody>
        </p:sp>
        <p:sp>
          <p:nvSpPr>
            <p:cNvPr id="70674" name="Rectangle 14"/>
            <p:cNvSpPr>
              <a:spLocks noChangeArrowheads="1"/>
            </p:cNvSpPr>
            <p:nvPr/>
          </p:nvSpPr>
          <p:spPr bwMode="auto">
            <a:xfrm>
              <a:off x="8079312" y="5564174"/>
              <a:ext cx="920750" cy="7858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5" name="Rectangle 15"/>
            <p:cNvSpPr>
              <a:spLocks noChangeArrowheads="1"/>
            </p:cNvSpPr>
            <p:nvPr/>
          </p:nvSpPr>
          <p:spPr bwMode="auto">
            <a:xfrm>
              <a:off x="8126937" y="5816586"/>
              <a:ext cx="812800" cy="333375"/>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Output</a:t>
              </a:r>
            </a:p>
          </p:txBody>
        </p:sp>
      </p:grpSp>
    </p:spTree>
    <p:extLst>
      <p:ext uri="{BB962C8B-B14F-4D97-AF65-F5344CB8AC3E}">
        <p14:creationId xmlns:p14="http://schemas.microsoft.com/office/powerpoint/2010/main" val="23978900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dirty="0">
                <a:latin typeface="Calibri" charset="0"/>
                <a:ea typeface="ＭＳ Ｐゴシック" charset="0"/>
                <a:cs typeface="ＭＳ Ｐゴシック" charset="0"/>
              </a:rPr>
              <a:t>Register-Register Timing: </a:t>
            </a:r>
            <a:br>
              <a:rPr lang="en-US" sz="4000" dirty="0">
                <a:latin typeface="Calibri" charset="0"/>
                <a:ea typeface="ＭＳ Ｐゴシック" charset="0"/>
                <a:cs typeface="ＭＳ Ｐゴシック" charset="0"/>
              </a:rPr>
            </a:br>
            <a:r>
              <a:rPr lang="en-US" sz="4000" dirty="0">
                <a:latin typeface="Calibri" charset="0"/>
                <a:ea typeface="ＭＳ Ｐゴシック" charset="0"/>
                <a:cs typeface="ＭＳ Ｐゴシック" charset="0"/>
              </a:rPr>
              <a:t>One Complete </a:t>
            </a:r>
            <a:r>
              <a:rPr lang="en-US" sz="4000" dirty="0" smtClean="0">
                <a:latin typeface="Calibri" charset="0"/>
                <a:ea typeface="ＭＳ Ｐゴシック" charset="0"/>
                <a:cs typeface="ＭＳ Ｐゴシック" charset="0"/>
              </a:rPr>
              <a:t>Cycle (Add/Sub)</a:t>
            </a:r>
            <a:endParaRPr lang="en-US" sz="4000" dirty="0">
              <a:latin typeface="Calibri" charset="0"/>
              <a:ea typeface="ＭＳ Ｐゴシック" charset="0"/>
              <a:cs typeface="ＭＳ Ｐゴシック" charset="0"/>
            </a:endParaRP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u="sng">
                <a:latin typeface="+mn-lt"/>
                <a:ea typeface="ＭＳ Ｐゴシック" charset="-128"/>
                <a:cs typeface="ＭＳ Ｐゴシック" charset="-128"/>
              </a:rPr>
              <a:t>ALUctr</a:t>
            </a: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a:t>
            </a: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 name="Rectangle 1"/>
          <p:cNvSpPr/>
          <p:nvPr/>
        </p:nvSpPr>
        <p:spPr>
          <a:xfrm>
            <a:off x="1676400" y="1524001"/>
            <a:ext cx="7179733"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1693336" y="1964261"/>
            <a:ext cx="7179733" cy="423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1710269" y="2421468"/>
            <a:ext cx="7179733" cy="1083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676399" y="3539067"/>
            <a:ext cx="7179733" cy="4571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1710268" y="4030136"/>
            <a:ext cx="7179733" cy="5587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6543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32"/>
                                        </p:tgtEl>
                                      </p:cBhvr>
                                    </p:animEffect>
                                    <p:set>
                                      <p:cBhvr>
                                        <p:cTn id="12" dur="1" fill="hold">
                                          <p:stCondLst>
                                            <p:cond delay="499"/>
                                          </p:stCondLst>
                                        </p:cTn>
                                        <p:tgtEl>
                                          <p:spTgt spid="1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3"/>
                                        </p:tgtEl>
                                      </p:cBhvr>
                                    </p:animEffect>
                                    <p:set>
                                      <p:cBhvr>
                                        <p:cTn id="17" dur="1" fill="hold">
                                          <p:stCondLst>
                                            <p:cond delay="499"/>
                                          </p:stCondLst>
                                        </p:cTn>
                                        <p:tgtEl>
                                          <p:spTgt spid="1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34"/>
                                        </p:tgtEl>
                                      </p:cBhvr>
                                    </p:animEffect>
                                    <p:set>
                                      <p:cBhvr>
                                        <p:cTn id="22" dur="1" fill="hold">
                                          <p:stCondLst>
                                            <p:cond delay="499"/>
                                          </p:stCondLst>
                                        </p:cTn>
                                        <p:tgtEl>
                                          <p:spTgt spid="1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35"/>
                                        </p:tgtEl>
                                      </p:cBhvr>
                                    </p:animEffect>
                                    <p:set>
                                      <p:cBhvr>
                                        <p:cTn id="27"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2" grpId="0" animBg="1"/>
      <p:bldP spid="133" grpId="0" animBg="1"/>
      <p:bldP spid="134" grpId="0" animBg="1"/>
      <p:bldP spid="1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a:latin typeface="Calibri" charset="0"/>
                <a:ea typeface="ＭＳ Ｐゴシック" charset="0"/>
                <a:cs typeface="ＭＳ Ｐゴシック" charset="0"/>
              </a:rPr>
              <a:t>Register-Register Timing: </a:t>
            </a:r>
            <a:br>
              <a:rPr lang="en-US" sz="4000">
                <a:latin typeface="Calibri" charset="0"/>
                <a:ea typeface="ＭＳ Ｐゴシック" charset="0"/>
                <a:cs typeface="ＭＳ Ｐゴシック" charset="0"/>
              </a:rPr>
            </a:br>
            <a:r>
              <a:rPr lang="en-US" sz="4000">
                <a:latin typeface="Calibri" charset="0"/>
                <a:ea typeface="ＭＳ Ｐゴシック" charset="0"/>
                <a:cs typeface="ＭＳ Ｐゴシック" charset="0"/>
              </a:rPr>
              <a:t>One Complete Cycle</a:t>
            </a: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2167246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latin typeface="Calibri" charset="0"/>
                <a:ea typeface="ＭＳ Ｐゴシック" charset="0"/>
                <a:cs typeface="ＭＳ Ｐゴシック" charset="0"/>
              </a:rPr>
              <a:t>3c: Logical Op (or) </a:t>
            </a:r>
            <a:r>
              <a:rPr lang="en-US" dirty="0">
                <a:latin typeface="Calibri" charset="0"/>
                <a:ea typeface="ＭＳ Ｐゴシック" charset="0"/>
                <a:cs typeface="ＭＳ Ｐゴシック" charset="0"/>
              </a:rPr>
              <a:t>with Immediate</a:t>
            </a:r>
          </a:p>
        </p:txBody>
      </p:sp>
      <p:sp>
        <p:nvSpPr>
          <p:cNvPr id="57350" name="Rectangle 3"/>
          <p:cNvSpPr>
            <a:spLocks noGrp="1" noChangeArrowheads="1"/>
          </p:cNvSpPr>
          <p:nvPr>
            <p:ph type="body" idx="4294967295"/>
          </p:nvPr>
        </p:nvSpPr>
        <p:spPr>
          <a:xfrm>
            <a:off x="952500" y="1176338"/>
            <a:ext cx="8191500" cy="415925"/>
          </a:xfrm>
        </p:spPr>
        <p:txBody>
          <a:bodyPr/>
          <a:lstStyle/>
          <a:p>
            <a:r>
              <a:rPr lang="en-US">
                <a:latin typeface="Calibri" charset="0"/>
                <a:ea typeface="ＭＳ Ｐゴシック" charset="0"/>
                <a:cs typeface="ＭＳ Ｐゴシック" charset="0"/>
              </a:rPr>
              <a:t>R[</a:t>
            </a:r>
            <a:r>
              <a:rPr lang="en-US" u="sng">
                <a:solidFill>
                  <a:schemeClr val="accent1"/>
                </a:solidFill>
                <a:latin typeface="Calibri" charset="0"/>
                <a:ea typeface="ＭＳ Ｐゴシック" charset="0"/>
                <a:cs typeface="ＭＳ Ｐゴシック" charset="0"/>
              </a:rPr>
              <a:t>rt</a:t>
            </a:r>
            <a:r>
              <a:rPr lang="en-US">
                <a:latin typeface="Calibri" charset="0"/>
                <a:ea typeface="ＭＳ Ｐゴシック" charset="0"/>
                <a:cs typeface="ＭＳ Ｐゴシック" charset="0"/>
              </a:rPr>
              <a:t>] = R[rs] op ZeroExt[imm16]</a:t>
            </a:r>
          </a:p>
        </p:txBody>
      </p:sp>
      <p:sp>
        <p:nvSpPr>
          <p:cNvPr id="32775" name="Rectangle 4"/>
          <p:cNvSpPr>
            <a:spLocks noChangeArrowheads="1"/>
          </p:cNvSpPr>
          <p:nvPr/>
        </p:nvSpPr>
        <p:spPr bwMode="auto">
          <a:xfrm>
            <a:off x="3074988" y="1981200"/>
            <a:ext cx="5713412" cy="279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7352" name="Group 5"/>
          <p:cNvGrpSpPr>
            <a:grpSpLocks/>
          </p:cNvGrpSpPr>
          <p:nvPr/>
        </p:nvGrpSpPr>
        <p:grpSpPr bwMode="auto">
          <a:xfrm>
            <a:off x="3068638" y="1968500"/>
            <a:ext cx="990600" cy="336550"/>
            <a:chOff x="1939" y="852"/>
            <a:chExt cx="624" cy="212"/>
          </a:xfrm>
        </p:grpSpPr>
        <p:sp>
          <p:nvSpPr>
            <p:cNvPr id="32872" name="Rectangle 6"/>
            <p:cNvSpPr>
              <a:spLocks noChangeArrowheads="1"/>
            </p:cNvSpPr>
            <p:nvPr/>
          </p:nvSpPr>
          <p:spPr bwMode="auto">
            <a:xfrm>
              <a:off x="1939" y="856"/>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73" name="Rectangle 7"/>
            <p:cNvSpPr>
              <a:spLocks noChangeArrowheads="1"/>
            </p:cNvSpPr>
            <p:nvPr/>
          </p:nvSpPr>
          <p:spPr bwMode="auto">
            <a:xfrm>
              <a:off x="2121" y="852"/>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7353" name="Group 8"/>
          <p:cNvGrpSpPr>
            <a:grpSpLocks/>
          </p:cNvGrpSpPr>
          <p:nvPr/>
        </p:nvGrpSpPr>
        <p:grpSpPr bwMode="auto">
          <a:xfrm>
            <a:off x="4071938" y="1968500"/>
            <a:ext cx="920750" cy="336550"/>
            <a:chOff x="2571" y="852"/>
            <a:chExt cx="580" cy="212"/>
          </a:xfrm>
        </p:grpSpPr>
        <p:sp>
          <p:nvSpPr>
            <p:cNvPr id="32870" name="Rectangle 9"/>
            <p:cNvSpPr>
              <a:spLocks noChangeArrowheads="1"/>
            </p:cNvSpPr>
            <p:nvPr/>
          </p:nvSpPr>
          <p:spPr bwMode="auto">
            <a:xfrm>
              <a:off x="2571" y="856"/>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71" name="Rectangle 10"/>
            <p:cNvSpPr>
              <a:spLocks noChangeArrowheads="1"/>
            </p:cNvSpPr>
            <p:nvPr/>
          </p:nvSpPr>
          <p:spPr bwMode="auto">
            <a:xfrm>
              <a:off x="2736" y="852"/>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7354" name="Group 11"/>
          <p:cNvGrpSpPr>
            <a:grpSpLocks/>
          </p:cNvGrpSpPr>
          <p:nvPr/>
        </p:nvGrpSpPr>
        <p:grpSpPr bwMode="auto">
          <a:xfrm>
            <a:off x="5005388" y="1968500"/>
            <a:ext cx="919162" cy="333375"/>
            <a:chOff x="3159" y="852"/>
            <a:chExt cx="579" cy="210"/>
          </a:xfrm>
        </p:grpSpPr>
        <p:sp>
          <p:nvSpPr>
            <p:cNvPr id="32868" name="Rectangle 12"/>
            <p:cNvSpPr>
              <a:spLocks noChangeArrowheads="1"/>
            </p:cNvSpPr>
            <p:nvPr/>
          </p:nvSpPr>
          <p:spPr bwMode="auto">
            <a:xfrm>
              <a:off x="3159" y="856"/>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69" name="Rectangle 13"/>
            <p:cNvSpPr>
              <a:spLocks noChangeArrowheads="1"/>
            </p:cNvSpPr>
            <p:nvPr/>
          </p:nvSpPr>
          <p:spPr bwMode="auto">
            <a:xfrm>
              <a:off x="3323" y="852"/>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32779" name="Rectangle 14"/>
          <p:cNvSpPr>
            <a:spLocks noChangeArrowheads="1"/>
          </p:cNvSpPr>
          <p:nvPr/>
        </p:nvSpPr>
        <p:spPr bwMode="auto">
          <a:xfrm>
            <a:off x="5937250" y="1974850"/>
            <a:ext cx="28575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0" name="Rectangle 15"/>
          <p:cNvSpPr>
            <a:spLocks noChangeArrowheads="1"/>
          </p:cNvSpPr>
          <p:nvPr/>
        </p:nvSpPr>
        <p:spPr bwMode="auto">
          <a:xfrm>
            <a:off x="6735763" y="1968500"/>
            <a:ext cx="1106487" cy="334963"/>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2781" name="Rectangle 16"/>
          <p:cNvSpPr>
            <a:spLocks noChangeArrowheads="1"/>
          </p:cNvSpPr>
          <p:nvPr/>
        </p:nvSpPr>
        <p:spPr bwMode="auto">
          <a:xfrm>
            <a:off x="8639175" y="1663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782" name="Rectangle 17"/>
          <p:cNvSpPr>
            <a:spLocks noChangeArrowheads="1"/>
          </p:cNvSpPr>
          <p:nvPr/>
        </p:nvSpPr>
        <p:spPr bwMode="auto">
          <a:xfrm>
            <a:off x="56261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783" name="Rectangle 18"/>
          <p:cNvSpPr>
            <a:spLocks noChangeArrowheads="1"/>
          </p:cNvSpPr>
          <p:nvPr/>
        </p:nvSpPr>
        <p:spPr bwMode="auto">
          <a:xfrm>
            <a:off x="469265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2784" name="Rectangle 19"/>
          <p:cNvSpPr>
            <a:spLocks noChangeArrowheads="1"/>
          </p:cNvSpPr>
          <p:nvPr/>
        </p:nvSpPr>
        <p:spPr bwMode="auto">
          <a:xfrm>
            <a:off x="37592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2785" name="Rectangle 20"/>
          <p:cNvSpPr>
            <a:spLocks noChangeArrowheads="1"/>
          </p:cNvSpPr>
          <p:nvPr/>
        </p:nvSpPr>
        <p:spPr bwMode="auto">
          <a:xfrm>
            <a:off x="29718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2786" name="Rectangle 21"/>
          <p:cNvSpPr>
            <a:spLocks noChangeArrowheads="1"/>
          </p:cNvSpPr>
          <p:nvPr/>
        </p:nvSpPr>
        <p:spPr bwMode="auto">
          <a:xfrm>
            <a:off x="3328988" y="2273300"/>
            <a:ext cx="63658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2787" name="Rectangle 22"/>
          <p:cNvSpPr>
            <a:spLocks noChangeArrowheads="1"/>
          </p:cNvSpPr>
          <p:nvPr/>
        </p:nvSpPr>
        <p:spPr bwMode="auto">
          <a:xfrm>
            <a:off x="6988175" y="2273300"/>
            <a:ext cx="741363"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788" name="Rectangle 23"/>
          <p:cNvSpPr>
            <a:spLocks noChangeArrowheads="1"/>
          </p:cNvSpPr>
          <p:nvPr/>
        </p:nvSpPr>
        <p:spPr bwMode="auto">
          <a:xfrm>
            <a:off x="5194300" y="2273300"/>
            <a:ext cx="63658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2789" name="Rectangle 24"/>
          <p:cNvSpPr>
            <a:spLocks noChangeArrowheads="1"/>
          </p:cNvSpPr>
          <p:nvPr/>
        </p:nvSpPr>
        <p:spPr bwMode="auto">
          <a:xfrm>
            <a:off x="4262438" y="2273300"/>
            <a:ext cx="63658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nvGrpSpPr>
          <p:cNvPr id="57366" name="Group 25"/>
          <p:cNvGrpSpPr>
            <a:grpSpLocks/>
          </p:cNvGrpSpPr>
          <p:nvPr/>
        </p:nvGrpSpPr>
        <p:grpSpPr bwMode="auto">
          <a:xfrm>
            <a:off x="3082925" y="2365375"/>
            <a:ext cx="5878513" cy="946150"/>
            <a:chOff x="1942" y="1196"/>
            <a:chExt cx="3703" cy="596"/>
          </a:xfrm>
        </p:grpSpPr>
        <p:sp>
          <p:nvSpPr>
            <p:cNvPr id="32858" name="Rectangle 26"/>
            <p:cNvSpPr>
              <a:spLocks noChangeArrowheads="1"/>
            </p:cNvSpPr>
            <p:nvPr/>
          </p:nvSpPr>
          <p:spPr bwMode="auto">
            <a:xfrm>
              <a:off x="1959" y="1396"/>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9" name="Rectangle 27"/>
            <p:cNvSpPr>
              <a:spLocks noChangeArrowheads="1"/>
            </p:cNvSpPr>
            <p:nvPr/>
          </p:nvSpPr>
          <p:spPr bwMode="auto">
            <a:xfrm>
              <a:off x="3762" y="1392"/>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60" name="Rectangle 28"/>
            <p:cNvSpPr>
              <a:spLocks noChangeArrowheads="1"/>
            </p:cNvSpPr>
            <p:nvPr/>
          </p:nvSpPr>
          <p:spPr bwMode="auto">
            <a:xfrm>
              <a:off x="4313" y="1388"/>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2861" name="Rectangle 29"/>
            <p:cNvSpPr>
              <a:spLocks noChangeArrowheads="1"/>
            </p:cNvSpPr>
            <p:nvPr/>
          </p:nvSpPr>
          <p:spPr bwMode="auto">
            <a:xfrm>
              <a:off x="5464" y="11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62" name="Rectangle 30"/>
            <p:cNvSpPr>
              <a:spLocks noChangeArrowheads="1"/>
            </p:cNvSpPr>
            <p:nvPr/>
          </p:nvSpPr>
          <p:spPr bwMode="auto">
            <a:xfrm>
              <a:off x="3566"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863" name="Rectangle 31"/>
            <p:cNvSpPr>
              <a:spLocks noChangeArrowheads="1"/>
            </p:cNvSpPr>
            <p:nvPr/>
          </p:nvSpPr>
          <p:spPr bwMode="auto">
            <a:xfrm>
              <a:off x="3746"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15</a:t>
              </a:r>
            </a:p>
          </p:txBody>
        </p:sp>
        <p:sp>
          <p:nvSpPr>
            <p:cNvPr id="32864" name="Rectangle 32"/>
            <p:cNvSpPr>
              <a:spLocks noChangeArrowheads="1"/>
            </p:cNvSpPr>
            <p:nvPr/>
          </p:nvSpPr>
          <p:spPr bwMode="auto">
            <a:xfrm>
              <a:off x="1942"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2865" name="Rectangle 33"/>
            <p:cNvSpPr>
              <a:spLocks noChangeArrowheads="1"/>
            </p:cNvSpPr>
            <p:nvPr/>
          </p:nvSpPr>
          <p:spPr bwMode="auto">
            <a:xfrm>
              <a:off x="4424" y="1580"/>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866" name="Rectangle 34"/>
            <p:cNvSpPr>
              <a:spLocks noChangeArrowheads="1"/>
            </p:cNvSpPr>
            <p:nvPr/>
          </p:nvSpPr>
          <p:spPr bwMode="auto">
            <a:xfrm>
              <a:off x="2670" y="1580"/>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867" name="Rectangle 35"/>
            <p:cNvSpPr>
              <a:spLocks noChangeArrowheads="1"/>
            </p:cNvSpPr>
            <p:nvPr/>
          </p:nvSpPr>
          <p:spPr bwMode="auto">
            <a:xfrm>
              <a:off x="2054" y="1394"/>
              <a:ext cx="16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0 0 0 0 0 0 0 0 0 0 0 0 0 0 0 0</a:t>
              </a:r>
            </a:p>
          </p:txBody>
        </p:sp>
      </p:grpSp>
      <p:sp>
        <p:nvSpPr>
          <p:cNvPr id="32791" name="Rectangle 36"/>
          <p:cNvSpPr>
            <a:spLocks noChangeArrowheads="1"/>
          </p:cNvSpPr>
          <p:nvPr/>
        </p:nvSpPr>
        <p:spPr bwMode="auto">
          <a:xfrm>
            <a:off x="6156325" y="4737100"/>
            <a:ext cx="2682875" cy="620683"/>
          </a:xfrm>
          <a:prstGeom prst="rect">
            <a:avLst/>
          </a:prstGeom>
          <a:noFill/>
          <a:ln w="12700">
            <a:noFill/>
            <a:miter lim="800000"/>
            <a:headEnd/>
            <a:tailEnd/>
          </a:ln>
        </p:spPr>
        <p:txBody>
          <a:bodyPr wrap="square" lIns="63500" tIns="25400" rIns="63500" bIns="25400">
            <a:spAutoFit/>
          </a:bodyPr>
          <a:lstStyle/>
          <a:p>
            <a:pPr>
              <a:lnSpc>
                <a:spcPct val="75000"/>
              </a:lnSpc>
              <a:spcBef>
                <a:spcPct val="65000"/>
              </a:spcBef>
              <a:buSzPct val="100000"/>
            </a:pPr>
            <a:r>
              <a:rPr lang="en-US" sz="2400" b="1" i="1" dirty="0" smtClean="0">
                <a:solidFill>
                  <a:schemeClr val="accent2"/>
                </a:solidFill>
                <a:latin typeface="Calibri" charset="0"/>
              </a:rPr>
              <a:t>What </a:t>
            </a:r>
            <a:r>
              <a:rPr lang="en-US" sz="2400" b="1" i="1" dirty="0">
                <a:solidFill>
                  <a:schemeClr val="accent2"/>
                </a:solidFill>
                <a:latin typeface="Calibri" charset="0"/>
              </a:rPr>
              <a:t>about </a:t>
            </a:r>
            <a:r>
              <a:rPr lang="en-US" sz="2400" b="1" i="1" dirty="0" err="1">
                <a:solidFill>
                  <a:schemeClr val="accent2"/>
                </a:solidFill>
                <a:latin typeface="Calibri" charset="0"/>
              </a:rPr>
              <a:t>Rt</a:t>
            </a:r>
            <a:r>
              <a:rPr lang="en-US" sz="2400" b="1" i="1" dirty="0">
                <a:solidFill>
                  <a:schemeClr val="accent2"/>
                </a:solidFill>
                <a:latin typeface="Calibri" charset="0"/>
              </a:rPr>
              <a:t> Read?</a:t>
            </a:r>
          </a:p>
        </p:txBody>
      </p:sp>
      <p:sp>
        <p:nvSpPr>
          <p:cNvPr id="32793" name="Rectangle 38"/>
          <p:cNvSpPr>
            <a:spLocks noChangeArrowheads="1"/>
          </p:cNvSpPr>
          <p:nvPr/>
        </p:nvSpPr>
        <p:spPr bwMode="auto">
          <a:xfrm>
            <a:off x="5483225" y="43688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794" name="Rectangle 39"/>
          <p:cNvSpPr>
            <a:spLocks noChangeArrowheads="1"/>
          </p:cNvSpPr>
          <p:nvPr/>
        </p:nvSpPr>
        <p:spPr bwMode="auto">
          <a:xfrm>
            <a:off x="4800600" y="3606800"/>
            <a:ext cx="1039813"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32795" name="Rectangle 40"/>
          <p:cNvSpPr>
            <a:spLocks noChangeArrowheads="1"/>
          </p:cNvSpPr>
          <p:nvPr/>
        </p:nvSpPr>
        <p:spPr bwMode="auto">
          <a:xfrm>
            <a:off x="1597025" y="52070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2796" name="Rectangle 41"/>
          <p:cNvSpPr>
            <a:spLocks noChangeArrowheads="1"/>
          </p:cNvSpPr>
          <p:nvPr/>
        </p:nvSpPr>
        <p:spPr bwMode="auto">
          <a:xfrm>
            <a:off x="1174750" y="3606800"/>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32797" name="Line 42"/>
          <p:cNvSpPr>
            <a:spLocks noChangeShapeType="1"/>
          </p:cNvSpPr>
          <p:nvPr/>
        </p:nvSpPr>
        <p:spPr bwMode="auto">
          <a:xfrm flipH="1">
            <a:off x="1362075" y="46212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8" name="Rectangle 43"/>
          <p:cNvSpPr>
            <a:spLocks noChangeArrowheads="1"/>
          </p:cNvSpPr>
          <p:nvPr/>
        </p:nvSpPr>
        <p:spPr bwMode="auto">
          <a:xfrm>
            <a:off x="1214438" y="47212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799" name="Line 44"/>
          <p:cNvSpPr>
            <a:spLocks noChangeShapeType="1"/>
          </p:cNvSpPr>
          <p:nvPr/>
        </p:nvSpPr>
        <p:spPr bwMode="auto">
          <a:xfrm flipH="1">
            <a:off x="4187825" y="4445000"/>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0" name="Rectangle 45"/>
          <p:cNvSpPr>
            <a:spLocks noChangeArrowheads="1"/>
          </p:cNvSpPr>
          <p:nvPr/>
        </p:nvSpPr>
        <p:spPr bwMode="auto">
          <a:xfrm>
            <a:off x="4035425" y="41402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01" name="Rectangle 46"/>
          <p:cNvSpPr>
            <a:spLocks noChangeArrowheads="1"/>
          </p:cNvSpPr>
          <p:nvPr/>
        </p:nvSpPr>
        <p:spPr bwMode="auto">
          <a:xfrm>
            <a:off x="3241675" y="4140200"/>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2802" name="Line 47"/>
          <p:cNvSpPr>
            <a:spLocks noChangeShapeType="1"/>
          </p:cNvSpPr>
          <p:nvPr/>
        </p:nvSpPr>
        <p:spPr bwMode="auto">
          <a:xfrm flipV="1">
            <a:off x="3502025" y="49784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3" name="Rectangle 48"/>
          <p:cNvSpPr>
            <a:spLocks noChangeArrowheads="1"/>
          </p:cNvSpPr>
          <p:nvPr/>
        </p:nvSpPr>
        <p:spPr bwMode="auto">
          <a:xfrm>
            <a:off x="3346450" y="51022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04" name="Rectangle 49"/>
          <p:cNvSpPr>
            <a:spLocks noChangeArrowheads="1"/>
          </p:cNvSpPr>
          <p:nvPr/>
        </p:nvSpPr>
        <p:spPr bwMode="auto">
          <a:xfrm>
            <a:off x="3273425" y="4673600"/>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2805" name="Line 50"/>
          <p:cNvSpPr>
            <a:spLocks noChangeShapeType="1"/>
          </p:cNvSpPr>
          <p:nvPr/>
        </p:nvSpPr>
        <p:spPr bwMode="auto">
          <a:xfrm flipV="1">
            <a:off x="28924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6" name="Line 51"/>
          <p:cNvSpPr>
            <a:spLocks noChangeShapeType="1"/>
          </p:cNvSpPr>
          <p:nvPr/>
        </p:nvSpPr>
        <p:spPr bwMode="auto">
          <a:xfrm flipV="1">
            <a:off x="21431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7" name="Rectangle 52"/>
          <p:cNvSpPr>
            <a:spLocks noChangeArrowheads="1"/>
          </p:cNvSpPr>
          <p:nvPr/>
        </p:nvSpPr>
        <p:spPr bwMode="auto">
          <a:xfrm>
            <a:off x="2000250"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08" name="Line 53"/>
          <p:cNvSpPr>
            <a:spLocks noChangeShapeType="1"/>
          </p:cNvSpPr>
          <p:nvPr/>
        </p:nvSpPr>
        <p:spPr bwMode="auto">
          <a:xfrm flipV="1">
            <a:off x="25241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9" name="Rectangle 54"/>
          <p:cNvSpPr>
            <a:spLocks noChangeArrowheads="1"/>
          </p:cNvSpPr>
          <p:nvPr/>
        </p:nvSpPr>
        <p:spPr bwMode="auto">
          <a:xfrm>
            <a:off x="2359025"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10" name="Rectangle 55"/>
          <p:cNvSpPr>
            <a:spLocks noChangeArrowheads="1"/>
          </p:cNvSpPr>
          <p:nvPr/>
        </p:nvSpPr>
        <p:spPr bwMode="auto">
          <a:xfrm>
            <a:off x="1938338" y="4211638"/>
            <a:ext cx="43973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2811" name="Rectangle 56"/>
          <p:cNvSpPr>
            <a:spLocks noChangeArrowheads="1"/>
          </p:cNvSpPr>
          <p:nvPr/>
        </p:nvSpPr>
        <p:spPr bwMode="auto">
          <a:xfrm>
            <a:off x="2395538" y="4211638"/>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2812" name="Rectangle 57"/>
          <p:cNvSpPr>
            <a:spLocks noChangeArrowheads="1"/>
          </p:cNvSpPr>
          <p:nvPr/>
        </p:nvSpPr>
        <p:spPr bwMode="auto">
          <a:xfrm>
            <a:off x="2776538" y="4211638"/>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2813" name="Rectangle 58"/>
          <p:cNvSpPr>
            <a:spLocks noChangeArrowheads="1"/>
          </p:cNvSpPr>
          <p:nvPr/>
        </p:nvSpPr>
        <p:spPr bwMode="auto">
          <a:xfrm>
            <a:off x="1938338" y="4597400"/>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2814" name="Rectangle 59"/>
          <p:cNvSpPr>
            <a:spLocks noChangeArrowheads="1"/>
          </p:cNvSpPr>
          <p:nvPr/>
        </p:nvSpPr>
        <p:spPr bwMode="auto">
          <a:xfrm>
            <a:off x="2359025" y="360680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2815" name="Rectangle 60"/>
          <p:cNvSpPr>
            <a:spLocks noChangeArrowheads="1"/>
          </p:cNvSpPr>
          <p:nvPr/>
        </p:nvSpPr>
        <p:spPr bwMode="auto">
          <a:xfrm>
            <a:off x="2190750" y="284480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2816" name="Rectangle 61"/>
          <p:cNvSpPr>
            <a:spLocks noChangeArrowheads="1"/>
          </p:cNvSpPr>
          <p:nvPr/>
        </p:nvSpPr>
        <p:spPr bwMode="auto">
          <a:xfrm>
            <a:off x="2740025" y="3606800"/>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2817" name="Rectangle 62"/>
          <p:cNvSpPr>
            <a:spLocks noChangeArrowheads="1"/>
          </p:cNvSpPr>
          <p:nvPr/>
        </p:nvSpPr>
        <p:spPr bwMode="auto">
          <a:xfrm>
            <a:off x="1758950" y="284480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2818" name="Rectangle 63"/>
          <p:cNvSpPr>
            <a:spLocks noChangeArrowheads="1"/>
          </p:cNvSpPr>
          <p:nvPr/>
        </p:nvSpPr>
        <p:spPr bwMode="auto">
          <a:xfrm>
            <a:off x="3070225" y="5461000"/>
            <a:ext cx="355600" cy="1041400"/>
          </a:xfrm>
          <a:prstGeom prst="rect">
            <a:avLst/>
          </a:prstGeom>
          <a:noFill/>
          <a:ln w="25400">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19" name="Rectangle 64"/>
          <p:cNvSpPr>
            <a:spLocks noChangeArrowheads="1"/>
          </p:cNvSpPr>
          <p:nvPr/>
        </p:nvSpPr>
        <p:spPr bwMode="auto">
          <a:xfrm rot="5400000">
            <a:off x="2805907" y="5761831"/>
            <a:ext cx="908050" cy="366713"/>
          </a:xfrm>
          <a:prstGeom prst="rect">
            <a:avLst/>
          </a:prstGeom>
          <a:noFill/>
          <a:ln w="12700">
            <a:noFill/>
            <a:miter lim="800000"/>
            <a:headEnd/>
            <a:tailEnd/>
          </a:ln>
        </p:spPr>
        <p:txBody>
          <a:bodyPr wrap="none" lIns="90488" tIns="44450" rIns="90488" bIns="44450">
            <a:spAutoFit/>
          </a:bodyPr>
          <a:lstStyle/>
          <a:p>
            <a:r>
              <a:rPr lang="en-US" b="1">
                <a:latin typeface="Calibri" charset="0"/>
              </a:rPr>
              <a:t>ZeroExt</a:t>
            </a:r>
            <a:endParaRPr lang="en-US" sz="2000" b="1">
              <a:latin typeface="Calibri" charset="0"/>
            </a:endParaRPr>
          </a:p>
        </p:txBody>
      </p:sp>
      <p:sp>
        <p:nvSpPr>
          <p:cNvPr id="32820" name="Rectangle 65"/>
          <p:cNvSpPr>
            <a:spLocks noChangeArrowheads="1"/>
          </p:cNvSpPr>
          <p:nvPr/>
        </p:nvSpPr>
        <p:spPr bwMode="auto">
          <a:xfrm>
            <a:off x="3578225" y="59404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21" name="Line 66"/>
          <p:cNvSpPr>
            <a:spLocks noChangeShapeType="1"/>
          </p:cNvSpPr>
          <p:nvPr/>
        </p:nvSpPr>
        <p:spPr bwMode="auto">
          <a:xfrm flipH="1">
            <a:off x="3730625" y="5838825"/>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2" name="Line 67"/>
          <p:cNvSpPr>
            <a:spLocks noChangeShapeType="1"/>
          </p:cNvSpPr>
          <p:nvPr/>
        </p:nvSpPr>
        <p:spPr bwMode="auto">
          <a:xfrm flipH="1">
            <a:off x="2651125" y="58404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3" name="Rectangle 68"/>
          <p:cNvSpPr>
            <a:spLocks noChangeArrowheads="1"/>
          </p:cNvSpPr>
          <p:nvPr/>
        </p:nvSpPr>
        <p:spPr bwMode="auto">
          <a:xfrm>
            <a:off x="2435225" y="59404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824" name="Rectangle 69"/>
          <p:cNvSpPr>
            <a:spLocks noChangeArrowheads="1"/>
          </p:cNvSpPr>
          <p:nvPr/>
        </p:nvSpPr>
        <p:spPr bwMode="auto">
          <a:xfrm>
            <a:off x="1520825" y="5664200"/>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2825" name="Rectangle 70"/>
          <p:cNvSpPr>
            <a:spLocks noChangeArrowheads="1"/>
          </p:cNvSpPr>
          <p:nvPr/>
        </p:nvSpPr>
        <p:spPr bwMode="auto">
          <a:xfrm>
            <a:off x="4340225" y="6121400"/>
            <a:ext cx="946599"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32826" name="Rectangle 71"/>
          <p:cNvSpPr>
            <a:spLocks noChangeArrowheads="1"/>
          </p:cNvSpPr>
          <p:nvPr/>
        </p:nvSpPr>
        <p:spPr bwMode="auto">
          <a:xfrm>
            <a:off x="2206625" y="3273425"/>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27" name="Rectangle 72"/>
          <p:cNvSpPr>
            <a:spLocks noChangeArrowheads="1"/>
          </p:cNvSpPr>
          <p:nvPr/>
        </p:nvSpPr>
        <p:spPr bwMode="auto">
          <a:xfrm>
            <a:off x="1825625" y="3273425"/>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2828" name="Freeform 73"/>
          <p:cNvSpPr>
            <a:spLocks/>
          </p:cNvSpPr>
          <p:nvPr/>
        </p:nvSpPr>
        <p:spPr bwMode="auto">
          <a:xfrm>
            <a:off x="1749425" y="3302000"/>
            <a:ext cx="838200" cy="304800"/>
          </a:xfrm>
          <a:custGeom>
            <a:avLst/>
            <a:gdLst>
              <a:gd name="T0" fmla="*/ 0 w 528"/>
              <a:gd name="T1" fmla="*/ 0 h 192"/>
              <a:gd name="T2" fmla="*/ 120967500 w 528"/>
              <a:gd name="T3" fmla="*/ 483870000 h 192"/>
              <a:gd name="T4" fmla="*/ 1209675000 w 528"/>
              <a:gd name="T5" fmla="*/ 483870000 h 192"/>
              <a:gd name="T6" fmla="*/ 1330642500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9" name="Rectangle 74"/>
          <p:cNvSpPr>
            <a:spLocks noChangeArrowheads="1"/>
          </p:cNvSpPr>
          <p:nvPr/>
        </p:nvSpPr>
        <p:spPr bwMode="auto">
          <a:xfrm>
            <a:off x="1749425" y="4216400"/>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0" name="Rectangle 75"/>
          <p:cNvSpPr>
            <a:spLocks noChangeArrowheads="1"/>
          </p:cNvSpPr>
          <p:nvPr/>
        </p:nvSpPr>
        <p:spPr bwMode="auto">
          <a:xfrm>
            <a:off x="4057650" y="49149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31" name="Rectangle 76"/>
          <p:cNvSpPr>
            <a:spLocks noChangeArrowheads="1"/>
          </p:cNvSpPr>
          <p:nvPr/>
        </p:nvSpPr>
        <p:spPr bwMode="auto">
          <a:xfrm>
            <a:off x="4057650" y="56943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2832" name="Freeform 77"/>
          <p:cNvSpPr>
            <a:spLocks/>
          </p:cNvSpPr>
          <p:nvPr/>
        </p:nvSpPr>
        <p:spPr bwMode="auto">
          <a:xfrm>
            <a:off x="4111625" y="4826000"/>
            <a:ext cx="304800" cy="1219200"/>
          </a:xfrm>
          <a:custGeom>
            <a:avLst/>
            <a:gdLst>
              <a:gd name="T0" fmla="*/ 0 w 192"/>
              <a:gd name="T1" fmla="*/ 0 h 768"/>
              <a:gd name="T2" fmla="*/ 0 w 192"/>
              <a:gd name="T3" fmla="*/ 1935480000 h 768"/>
              <a:gd name="T4" fmla="*/ 483870000 w 192"/>
              <a:gd name="T5" fmla="*/ 1693545000 h 768"/>
              <a:gd name="T6" fmla="*/ 483870000 w 192"/>
              <a:gd name="T7" fmla="*/ 241935000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7409" name="Group 78"/>
          <p:cNvGrpSpPr>
            <a:grpSpLocks/>
          </p:cNvGrpSpPr>
          <p:nvPr/>
        </p:nvGrpSpPr>
        <p:grpSpPr bwMode="auto">
          <a:xfrm>
            <a:off x="4921250" y="4216400"/>
            <a:ext cx="485775" cy="1143000"/>
            <a:chOff x="4009" y="2304"/>
            <a:chExt cx="306" cy="720"/>
          </a:xfrm>
        </p:grpSpPr>
        <p:sp>
          <p:nvSpPr>
            <p:cNvPr id="32855" name="Rectangle 79"/>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32856" name="Rectangle 80"/>
            <p:cNvSpPr>
              <a:spLocks noChangeArrowheads="1"/>
            </p:cNvSpPr>
            <p:nvPr/>
          </p:nvSpPr>
          <p:spPr bwMode="auto">
            <a:xfrm rot="5400000">
              <a:off x="4016" y="2582"/>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2857" name="Freeform 81"/>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2834" name="Line 82"/>
          <p:cNvSpPr>
            <a:spLocks noChangeShapeType="1"/>
          </p:cNvSpPr>
          <p:nvPr/>
        </p:nvSpPr>
        <p:spPr bwMode="auto">
          <a:xfrm>
            <a:off x="1978025" y="31496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5" name="Line 83"/>
          <p:cNvSpPr>
            <a:spLocks noChangeShapeType="1"/>
          </p:cNvSpPr>
          <p:nvPr/>
        </p:nvSpPr>
        <p:spPr bwMode="auto">
          <a:xfrm>
            <a:off x="2359025" y="31496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6" name="Freeform 84"/>
          <p:cNvSpPr>
            <a:spLocks/>
          </p:cNvSpPr>
          <p:nvPr/>
        </p:nvSpPr>
        <p:spPr bwMode="auto">
          <a:xfrm>
            <a:off x="1444625" y="2921000"/>
            <a:ext cx="304800" cy="533400"/>
          </a:xfrm>
          <a:custGeom>
            <a:avLst/>
            <a:gdLst>
              <a:gd name="T0" fmla="*/ 0 w 192"/>
              <a:gd name="T1" fmla="*/ 0 h 336"/>
              <a:gd name="T2" fmla="*/ 0 w 192"/>
              <a:gd name="T3" fmla="*/ 846772500 h 336"/>
              <a:gd name="T4" fmla="*/ 483870000 w 192"/>
              <a:gd name="T5" fmla="*/ 8467725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37" name="Line 85"/>
          <p:cNvSpPr>
            <a:spLocks noChangeShapeType="1"/>
          </p:cNvSpPr>
          <p:nvPr/>
        </p:nvSpPr>
        <p:spPr bwMode="auto">
          <a:xfrm>
            <a:off x="1901825" y="39878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8" name="Line 86"/>
          <p:cNvSpPr>
            <a:spLocks noChangeShapeType="1"/>
          </p:cNvSpPr>
          <p:nvPr/>
        </p:nvSpPr>
        <p:spPr bwMode="auto">
          <a:xfrm>
            <a:off x="2206625" y="3606800"/>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9" name="Line 87"/>
          <p:cNvSpPr>
            <a:spLocks noChangeShapeType="1"/>
          </p:cNvSpPr>
          <p:nvPr/>
        </p:nvSpPr>
        <p:spPr bwMode="auto">
          <a:xfrm>
            <a:off x="2587625" y="39116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0" name="Line 88"/>
          <p:cNvSpPr>
            <a:spLocks noChangeShapeType="1"/>
          </p:cNvSpPr>
          <p:nvPr/>
        </p:nvSpPr>
        <p:spPr bwMode="auto">
          <a:xfrm>
            <a:off x="2968625" y="39116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1" name="Rectangle 89"/>
          <p:cNvSpPr>
            <a:spLocks noChangeArrowheads="1"/>
          </p:cNvSpPr>
          <p:nvPr/>
        </p:nvSpPr>
        <p:spPr bwMode="auto">
          <a:xfrm>
            <a:off x="2762250"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42" name="Line 90"/>
          <p:cNvSpPr>
            <a:spLocks noChangeShapeType="1"/>
          </p:cNvSpPr>
          <p:nvPr/>
        </p:nvSpPr>
        <p:spPr bwMode="auto">
          <a:xfrm>
            <a:off x="3197225" y="4521200"/>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3" name="Line 91"/>
          <p:cNvSpPr>
            <a:spLocks noChangeShapeType="1"/>
          </p:cNvSpPr>
          <p:nvPr/>
        </p:nvSpPr>
        <p:spPr bwMode="auto">
          <a:xfrm flipH="1">
            <a:off x="5254625" y="4064000"/>
            <a:ext cx="3175" cy="3429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4" name="Line 92"/>
          <p:cNvSpPr>
            <a:spLocks noChangeShapeType="1"/>
          </p:cNvSpPr>
          <p:nvPr/>
        </p:nvSpPr>
        <p:spPr bwMode="auto">
          <a:xfrm>
            <a:off x="3197225" y="5054600"/>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5" name="Line 93"/>
          <p:cNvSpPr>
            <a:spLocks noChangeShapeType="1"/>
          </p:cNvSpPr>
          <p:nvPr/>
        </p:nvSpPr>
        <p:spPr bwMode="auto">
          <a:xfrm>
            <a:off x="4416425" y="5207000"/>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6" name="Line 94"/>
          <p:cNvSpPr>
            <a:spLocks noChangeShapeType="1"/>
          </p:cNvSpPr>
          <p:nvPr/>
        </p:nvSpPr>
        <p:spPr bwMode="auto">
          <a:xfrm>
            <a:off x="3425825" y="58928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7" name="Line 95"/>
          <p:cNvSpPr>
            <a:spLocks noChangeShapeType="1"/>
          </p:cNvSpPr>
          <p:nvPr/>
        </p:nvSpPr>
        <p:spPr bwMode="auto">
          <a:xfrm>
            <a:off x="2359025" y="58928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8" name="Line 96"/>
          <p:cNvSpPr>
            <a:spLocks noChangeShapeType="1"/>
          </p:cNvSpPr>
          <p:nvPr/>
        </p:nvSpPr>
        <p:spPr bwMode="auto">
          <a:xfrm flipH="1">
            <a:off x="1978025" y="50546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9" name="Line 97"/>
          <p:cNvSpPr>
            <a:spLocks noChangeShapeType="1"/>
          </p:cNvSpPr>
          <p:nvPr/>
        </p:nvSpPr>
        <p:spPr bwMode="auto">
          <a:xfrm>
            <a:off x="2054225" y="50546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0" name="Line 98"/>
          <p:cNvSpPr>
            <a:spLocks noChangeShapeType="1"/>
          </p:cNvSpPr>
          <p:nvPr/>
        </p:nvSpPr>
        <p:spPr bwMode="auto">
          <a:xfrm>
            <a:off x="2054225" y="52070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1" name="Line 99"/>
          <p:cNvSpPr>
            <a:spLocks noChangeShapeType="1"/>
          </p:cNvSpPr>
          <p:nvPr/>
        </p:nvSpPr>
        <p:spPr bwMode="auto">
          <a:xfrm flipV="1">
            <a:off x="4264025" y="5969000"/>
            <a:ext cx="0" cy="3810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52" name="Line 100"/>
          <p:cNvSpPr>
            <a:spLocks noChangeShapeType="1"/>
          </p:cNvSpPr>
          <p:nvPr/>
        </p:nvSpPr>
        <p:spPr bwMode="auto">
          <a:xfrm flipH="1">
            <a:off x="5635625" y="46736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3" name="Rectangle 101"/>
          <p:cNvSpPr>
            <a:spLocks noChangeArrowheads="1"/>
          </p:cNvSpPr>
          <p:nvPr/>
        </p:nvSpPr>
        <p:spPr bwMode="auto">
          <a:xfrm>
            <a:off x="730250" y="2540000"/>
            <a:ext cx="942975" cy="393700"/>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32854" name="Freeform 102"/>
          <p:cNvSpPr>
            <a:spLocks/>
          </p:cNvSpPr>
          <p:nvPr/>
        </p:nvSpPr>
        <p:spPr bwMode="auto">
          <a:xfrm>
            <a:off x="1216025" y="4673600"/>
            <a:ext cx="4648200" cy="1981200"/>
          </a:xfrm>
          <a:custGeom>
            <a:avLst/>
            <a:gdLst>
              <a:gd name="T0" fmla="*/ 2147483647 w 2928"/>
              <a:gd name="T1" fmla="*/ 120967500 h 1248"/>
              <a:gd name="T2" fmla="*/ 2147483647 w 2928"/>
              <a:gd name="T3" fmla="*/ 120967500 h 1248"/>
              <a:gd name="T4" fmla="*/ 2147483647 w 2928"/>
              <a:gd name="T5" fmla="*/ 2147483647 h 1248"/>
              <a:gd name="T6" fmla="*/ 0 w 2928"/>
              <a:gd name="T7" fmla="*/ 2147483647 h 1248"/>
              <a:gd name="T8" fmla="*/ 0 w 2928"/>
              <a:gd name="T9" fmla="*/ 0 h 1248"/>
              <a:gd name="T10" fmla="*/ 846772500 w 2928"/>
              <a:gd name="T11" fmla="*/ 0 h 1248"/>
              <a:gd name="T12" fmla="*/ 0 60000 65536"/>
              <a:gd name="T13" fmla="*/ 0 60000 65536"/>
              <a:gd name="T14" fmla="*/ 0 60000 65536"/>
              <a:gd name="T15" fmla="*/ 0 60000 65536"/>
              <a:gd name="T16" fmla="*/ 0 60000 65536"/>
              <a:gd name="T17" fmla="*/ 0 60000 65536"/>
              <a:gd name="T18" fmla="*/ 0 w 2928"/>
              <a:gd name="T19" fmla="*/ 0 h 1248"/>
              <a:gd name="T20" fmla="*/ 2928 w 292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928" h="1248">
                <a:moveTo>
                  <a:pt x="2640" y="48"/>
                </a:moveTo>
                <a:lnTo>
                  <a:pt x="2928" y="48"/>
                </a:lnTo>
                <a:lnTo>
                  <a:pt x="2928" y="1248"/>
                </a:lnTo>
                <a:lnTo>
                  <a:pt x="0" y="1248"/>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106" name="Text Box 77"/>
          <p:cNvSpPr txBox="1">
            <a:spLocks noChangeArrowheads="1"/>
          </p:cNvSpPr>
          <p:nvPr/>
        </p:nvSpPr>
        <p:spPr bwMode="auto">
          <a:xfrm>
            <a:off x="3674533" y="3226326"/>
            <a:ext cx="4226813" cy="46166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i="1" dirty="0" smtClean="0">
                <a:solidFill>
                  <a:schemeClr val="accent2"/>
                </a:solidFill>
                <a:latin typeface="Calibri" charset="0"/>
              </a:rPr>
              <a:t>Writing </a:t>
            </a:r>
            <a:r>
              <a:rPr lang="en-US" b="1" i="1" dirty="0">
                <a:solidFill>
                  <a:schemeClr val="accent2"/>
                </a:solidFill>
                <a:latin typeface="Calibri" charset="0"/>
              </a:rPr>
              <a:t>to </a:t>
            </a:r>
            <a:r>
              <a:rPr lang="en-US" b="1" i="1" dirty="0" err="1">
                <a:solidFill>
                  <a:schemeClr val="accent2"/>
                </a:solidFill>
                <a:latin typeface="Calibri" charset="0"/>
              </a:rPr>
              <a:t>Rt</a:t>
            </a:r>
            <a:r>
              <a:rPr lang="en-US" b="1" i="1" dirty="0">
                <a:solidFill>
                  <a:schemeClr val="accent2"/>
                </a:solidFill>
                <a:latin typeface="Calibri" charset="0"/>
              </a:rPr>
              <a:t> </a:t>
            </a:r>
            <a:r>
              <a:rPr lang="en-US" b="1" i="1" dirty="0" smtClean="0">
                <a:solidFill>
                  <a:schemeClr val="accent2"/>
                </a:solidFill>
                <a:latin typeface="Calibri" charset="0"/>
              </a:rPr>
              <a:t>register (not Rd)!!</a:t>
            </a:r>
            <a:endParaRPr lang="en-US" b="1" dirty="0">
              <a:solidFill>
                <a:schemeClr val="accent2"/>
              </a:solidFill>
              <a:latin typeface="Calibri" charset="0"/>
            </a:endParaRPr>
          </a:p>
        </p:txBody>
      </p:sp>
    </p:spTree>
    <p:extLst>
      <p:ext uri="{BB962C8B-B14F-4D97-AF65-F5344CB8AC3E}">
        <p14:creationId xmlns:p14="http://schemas.microsoft.com/office/powerpoint/2010/main" val="1574587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wipe(left)">
                                      <p:cBhvr>
                                        <p:cTn id="7" dur="500"/>
                                        <p:tgtEl>
                                          <p:spTgt spid="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91"/>
                                        </p:tgtEl>
                                        <p:attrNameLst>
                                          <p:attrName>style.visibility</p:attrName>
                                        </p:attrNameLst>
                                      </p:cBhvr>
                                      <p:to>
                                        <p:strVal val="visible"/>
                                      </p:to>
                                    </p:set>
                                    <p:animEffect transition="in" filter="wipe(left)">
                                      <p:cBhvr>
                                        <p:cTn id="12" dur="500"/>
                                        <p:tgtEl>
                                          <p:spTgt spid="3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1" grpId="0"/>
      <p:bldP spid="10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4763"/>
            <a:ext cx="8229600" cy="1143001"/>
          </a:xfrm>
        </p:spPr>
        <p:txBody>
          <a:bodyPr/>
          <a:lstStyle/>
          <a:p>
            <a:r>
              <a:rPr lang="en-US" dirty="0" smtClean="0">
                <a:latin typeface="Calibri" charset="0"/>
                <a:ea typeface="ＭＳ Ｐゴシック" charset="0"/>
                <a:cs typeface="ＭＳ Ｐゴシック" charset="0"/>
              </a:rPr>
              <a:t>3d: Load </a:t>
            </a:r>
            <a:r>
              <a:rPr lang="en-US" dirty="0">
                <a:latin typeface="Calibri" charset="0"/>
                <a:ea typeface="ＭＳ Ｐゴシック" charset="0"/>
                <a:cs typeface="ＭＳ Ｐゴシック" charset="0"/>
              </a:rPr>
              <a:t>Operations</a:t>
            </a:r>
          </a:p>
        </p:txBody>
      </p:sp>
      <p:sp>
        <p:nvSpPr>
          <p:cNvPr id="59395" name="Rectangle 3"/>
          <p:cNvSpPr>
            <a:spLocks noGrp="1" noChangeArrowheads="1"/>
          </p:cNvSpPr>
          <p:nvPr>
            <p:ph idx="1"/>
          </p:nvPr>
        </p:nvSpPr>
        <p:spPr>
          <a:xfrm>
            <a:off x="457200" y="1027113"/>
            <a:ext cx="8229600" cy="1358900"/>
          </a:xfrm>
        </p:spPr>
        <p:txBody>
          <a:bodyPr/>
          <a:lstStyle/>
          <a:p>
            <a:pPr>
              <a:lnSpc>
                <a:spcPct val="90000"/>
              </a:lnSpc>
              <a:spcBef>
                <a:spcPct val="0"/>
              </a:spcBef>
            </a:pPr>
            <a:r>
              <a:rPr lang="en-US" sz="2800">
                <a:latin typeface="Calibri" charset="0"/>
                <a:ea typeface="ＭＳ Ｐゴシック" charset="0"/>
                <a:cs typeface="ＭＳ Ｐゴシック" charset="0"/>
              </a:rPr>
              <a:t>R[</a:t>
            </a:r>
            <a:r>
              <a:rPr lang="en-US" sz="2800" u="sng">
                <a:solidFill>
                  <a:schemeClr val="accent1"/>
                </a:solidFill>
                <a:latin typeface="Calibri" charset="0"/>
                <a:ea typeface="ＭＳ Ｐゴシック" charset="0"/>
                <a:cs typeface="ＭＳ Ｐゴシック" charset="0"/>
              </a:rPr>
              <a:t>rt</a:t>
            </a:r>
            <a:r>
              <a:rPr lang="en-US" sz="2800">
                <a:latin typeface="Calibri" charset="0"/>
                <a:ea typeface="ＭＳ Ｐゴシック" charset="0"/>
                <a:cs typeface="ＭＳ Ｐゴシック" charset="0"/>
              </a:rPr>
              <a:t>] = Mem[R[rs] + SignExt[imm16]]</a:t>
            </a:r>
            <a:br>
              <a:rPr lang="en-US" sz="2800">
                <a:latin typeface="Calibri" charset="0"/>
                <a:ea typeface="ＭＳ Ｐゴシック" charset="0"/>
                <a:cs typeface="ＭＳ Ｐゴシック" charset="0"/>
              </a:rPr>
            </a:br>
            <a:r>
              <a:rPr lang="en-US" sz="2800">
                <a:latin typeface="Calibri" charset="0"/>
                <a:ea typeface="ＭＳ Ｐゴシック" charset="0"/>
                <a:cs typeface="ＭＳ Ｐゴシック" charset="0"/>
              </a:rPr>
              <a:t>Example: </a:t>
            </a:r>
            <a:r>
              <a:rPr lang="en-US" sz="2800">
                <a:latin typeface="Courier"/>
                <a:ea typeface="ＭＳ Ｐゴシック" charset="0"/>
                <a:cs typeface="ＭＳ Ｐゴシック" charset="0"/>
              </a:rPr>
              <a:t>lw rt,rs,imm16</a:t>
            </a:r>
            <a:endParaRPr lang="en-US" sz="2800">
              <a:latin typeface="Calibri" charset="0"/>
              <a:ea typeface="ＭＳ Ｐゴシック" charset="0"/>
              <a:cs typeface="ＭＳ Ｐゴシック" charset="0"/>
            </a:endParaRPr>
          </a:p>
        </p:txBody>
      </p:sp>
      <p:grpSp>
        <p:nvGrpSpPr>
          <p:cNvPr id="59399" name="Group 4"/>
          <p:cNvGrpSpPr>
            <a:grpSpLocks/>
          </p:cNvGrpSpPr>
          <p:nvPr/>
        </p:nvGrpSpPr>
        <p:grpSpPr bwMode="auto">
          <a:xfrm>
            <a:off x="1676400" y="1854200"/>
            <a:ext cx="5954713" cy="946150"/>
            <a:chOff x="1043" y="794"/>
            <a:chExt cx="3751" cy="596"/>
          </a:xfrm>
        </p:grpSpPr>
        <p:sp>
          <p:nvSpPr>
            <p:cNvPr id="34889"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9466" name="Group 6"/>
            <p:cNvGrpSpPr>
              <a:grpSpLocks/>
            </p:cNvGrpSpPr>
            <p:nvPr/>
          </p:nvGrpSpPr>
          <p:grpSpPr bwMode="auto">
            <a:xfrm>
              <a:off x="1104" y="986"/>
              <a:ext cx="624" cy="212"/>
              <a:chOff x="1104" y="986"/>
              <a:chExt cx="624" cy="212"/>
            </a:xfrm>
          </p:grpSpPr>
          <p:sp>
            <p:nvSpPr>
              <p:cNvPr id="34908"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9" name="Rectangle 8"/>
              <p:cNvSpPr>
                <a:spLocks noChangeArrowheads="1"/>
              </p:cNvSpPr>
              <p:nvPr/>
            </p:nvSpPr>
            <p:spPr bwMode="auto">
              <a:xfrm>
                <a:off x="1286" y="98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9467" name="Group 9"/>
            <p:cNvGrpSpPr>
              <a:grpSpLocks/>
            </p:cNvGrpSpPr>
            <p:nvPr/>
          </p:nvGrpSpPr>
          <p:grpSpPr bwMode="auto">
            <a:xfrm>
              <a:off x="1736" y="986"/>
              <a:ext cx="580" cy="212"/>
              <a:chOff x="1736" y="986"/>
              <a:chExt cx="580" cy="212"/>
            </a:xfrm>
          </p:grpSpPr>
          <p:sp>
            <p:nvSpPr>
              <p:cNvPr id="34906"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7" name="Rectangle 11"/>
              <p:cNvSpPr>
                <a:spLocks noChangeArrowheads="1"/>
              </p:cNvSpPr>
              <p:nvPr/>
            </p:nvSpPr>
            <p:spPr bwMode="auto">
              <a:xfrm>
                <a:off x="1901" y="986"/>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9468" name="Group 12"/>
            <p:cNvGrpSpPr>
              <a:grpSpLocks/>
            </p:cNvGrpSpPr>
            <p:nvPr/>
          </p:nvGrpSpPr>
          <p:grpSpPr bwMode="auto">
            <a:xfrm>
              <a:off x="2324" y="986"/>
              <a:ext cx="579" cy="210"/>
              <a:chOff x="2324" y="986"/>
              <a:chExt cx="579" cy="210"/>
            </a:xfrm>
          </p:grpSpPr>
          <p:sp>
            <p:nvSpPr>
              <p:cNvPr id="34904"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5" name="Rectangle 14"/>
              <p:cNvSpPr>
                <a:spLocks noChangeArrowheads="1"/>
              </p:cNvSpPr>
              <p:nvPr/>
            </p:nvSpPr>
            <p:spPr bwMode="auto">
              <a:xfrm>
                <a:off x="2488" y="986"/>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34893"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4" name="Rectangle 16"/>
            <p:cNvSpPr>
              <a:spLocks noChangeArrowheads="1"/>
            </p:cNvSpPr>
            <p:nvPr/>
          </p:nvSpPr>
          <p:spPr bwMode="auto">
            <a:xfrm>
              <a:off x="3222" y="986"/>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4895" name="Rectangle 17"/>
            <p:cNvSpPr>
              <a:spLocks noChangeArrowheads="1"/>
            </p:cNvSpPr>
            <p:nvPr/>
          </p:nvSpPr>
          <p:spPr bwMode="auto">
            <a:xfrm>
              <a:off x="4613" y="79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896" name="Rectangle 18"/>
            <p:cNvSpPr>
              <a:spLocks noChangeArrowheads="1"/>
            </p:cNvSpPr>
            <p:nvPr/>
          </p:nvSpPr>
          <p:spPr bwMode="auto">
            <a:xfrm>
              <a:off x="2715"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897" name="Rectangle 19"/>
            <p:cNvSpPr>
              <a:spLocks noChangeArrowheads="1"/>
            </p:cNvSpPr>
            <p:nvPr/>
          </p:nvSpPr>
          <p:spPr bwMode="auto">
            <a:xfrm>
              <a:off x="2127"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4898" name="Rectangle 20"/>
            <p:cNvSpPr>
              <a:spLocks noChangeArrowheads="1"/>
            </p:cNvSpPr>
            <p:nvPr/>
          </p:nvSpPr>
          <p:spPr bwMode="auto">
            <a:xfrm>
              <a:off x="1539"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4899" name="Rectangle 21"/>
            <p:cNvSpPr>
              <a:spLocks noChangeArrowheads="1"/>
            </p:cNvSpPr>
            <p:nvPr/>
          </p:nvSpPr>
          <p:spPr bwMode="auto">
            <a:xfrm>
              <a:off x="1043"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4900" name="Rectangle 22"/>
            <p:cNvSpPr>
              <a:spLocks noChangeArrowheads="1"/>
            </p:cNvSpPr>
            <p:nvPr/>
          </p:nvSpPr>
          <p:spPr bwMode="auto">
            <a:xfrm>
              <a:off x="1268"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4901" name="Rectangle 23"/>
            <p:cNvSpPr>
              <a:spLocks noChangeArrowheads="1"/>
            </p:cNvSpPr>
            <p:nvPr/>
          </p:nvSpPr>
          <p:spPr bwMode="auto">
            <a:xfrm>
              <a:off x="3573" y="1178"/>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4902" name="Rectangle 24"/>
            <p:cNvSpPr>
              <a:spLocks noChangeArrowheads="1"/>
            </p:cNvSpPr>
            <p:nvPr/>
          </p:nvSpPr>
          <p:spPr bwMode="auto">
            <a:xfrm>
              <a:off x="2443"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4903" name="Rectangle 25"/>
            <p:cNvSpPr>
              <a:spLocks noChangeArrowheads="1"/>
            </p:cNvSpPr>
            <p:nvPr/>
          </p:nvSpPr>
          <p:spPr bwMode="auto">
            <a:xfrm>
              <a:off x="1856"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sp>
        <p:nvSpPr>
          <p:cNvPr id="34824" name="Rectangle 26"/>
          <p:cNvSpPr>
            <a:spLocks noChangeArrowheads="1"/>
          </p:cNvSpPr>
          <p:nvPr/>
        </p:nvSpPr>
        <p:spPr bwMode="auto">
          <a:xfrm>
            <a:off x="6550025" y="43608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25" name="Rectangle 27"/>
          <p:cNvSpPr>
            <a:spLocks noChangeArrowheads="1"/>
          </p:cNvSpPr>
          <p:nvPr/>
        </p:nvSpPr>
        <p:spPr bwMode="auto">
          <a:xfrm>
            <a:off x="5867400" y="3598863"/>
            <a:ext cx="1039813" cy="393700"/>
          </a:xfrm>
          <a:prstGeom prst="rect">
            <a:avLst/>
          </a:prstGeom>
          <a:noFill/>
          <a:ln w="12700">
            <a:noFill/>
            <a:miter lim="800000"/>
            <a:headEnd/>
            <a:tailEnd/>
          </a:ln>
        </p:spPr>
        <p:txBody>
          <a:bodyPr lIns="90488" tIns="44450" rIns="90488" bIns="44450">
            <a:spAutoFit/>
          </a:bodyPr>
          <a:lstStyle/>
          <a:p>
            <a:pPr>
              <a:defRPr/>
            </a:pPr>
            <a:r>
              <a:rPr lang="en-US" sz="2000" u="sng">
                <a:latin typeface="+mn-lt"/>
                <a:ea typeface="ＭＳ Ｐゴシック" charset="-128"/>
                <a:cs typeface="ＭＳ Ｐゴシック" charset="-128"/>
              </a:rPr>
              <a:t>ALUctr</a:t>
            </a:r>
          </a:p>
        </p:txBody>
      </p:sp>
      <p:sp>
        <p:nvSpPr>
          <p:cNvPr id="34826" name="Rectangle 28"/>
          <p:cNvSpPr>
            <a:spLocks noChangeArrowheads="1"/>
          </p:cNvSpPr>
          <p:nvPr/>
        </p:nvSpPr>
        <p:spPr bwMode="auto">
          <a:xfrm>
            <a:off x="2663825" y="5199063"/>
            <a:ext cx="466725"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827" name="Rectangle 29"/>
          <p:cNvSpPr>
            <a:spLocks noChangeArrowheads="1"/>
          </p:cNvSpPr>
          <p:nvPr/>
        </p:nvSpPr>
        <p:spPr bwMode="auto">
          <a:xfrm>
            <a:off x="2241550" y="3598863"/>
            <a:ext cx="876300" cy="398462"/>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a:t>
            </a:r>
          </a:p>
        </p:txBody>
      </p:sp>
      <p:sp>
        <p:nvSpPr>
          <p:cNvPr id="34828" name="Line 30"/>
          <p:cNvSpPr>
            <a:spLocks noChangeShapeType="1"/>
          </p:cNvSpPr>
          <p:nvPr/>
        </p:nvSpPr>
        <p:spPr bwMode="auto">
          <a:xfrm flipH="1">
            <a:off x="2428875" y="46132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9" name="Rectangle 31"/>
          <p:cNvSpPr>
            <a:spLocks noChangeArrowheads="1"/>
          </p:cNvSpPr>
          <p:nvPr/>
        </p:nvSpPr>
        <p:spPr bwMode="auto">
          <a:xfrm>
            <a:off x="2281238" y="47132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0" name="Line 32"/>
          <p:cNvSpPr>
            <a:spLocks noChangeShapeType="1"/>
          </p:cNvSpPr>
          <p:nvPr/>
        </p:nvSpPr>
        <p:spPr bwMode="auto">
          <a:xfrm flipH="1">
            <a:off x="5254625" y="44370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1" name="Rectangle 33"/>
          <p:cNvSpPr>
            <a:spLocks noChangeArrowheads="1"/>
          </p:cNvSpPr>
          <p:nvPr/>
        </p:nvSpPr>
        <p:spPr bwMode="auto">
          <a:xfrm>
            <a:off x="5102225" y="41322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2" name="Rectangle 34"/>
          <p:cNvSpPr>
            <a:spLocks noChangeArrowheads="1"/>
          </p:cNvSpPr>
          <p:nvPr/>
        </p:nvSpPr>
        <p:spPr bwMode="auto">
          <a:xfrm>
            <a:off x="4308475" y="41322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4833" name="Line 35"/>
          <p:cNvSpPr>
            <a:spLocks noChangeShapeType="1"/>
          </p:cNvSpPr>
          <p:nvPr/>
        </p:nvSpPr>
        <p:spPr bwMode="auto">
          <a:xfrm flipV="1">
            <a:off x="4568825" y="49704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4" name="Rectangle 36"/>
          <p:cNvSpPr>
            <a:spLocks noChangeArrowheads="1"/>
          </p:cNvSpPr>
          <p:nvPr/>
        </p:nvSpPr>
        <p:spPr bwMode="auto">
          <a:xfrm>
            <a:off x="4413250" y="50942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5" name="Rectangle 37"/>
          <p:cNvSpPr>
            <a:spLocks noChangeArrowheads="1"/>
          </p:cNvSpPr>
          <p:nvPr/>
        </p:nvSpPr>
        <p:spPr bwMode="auto">
          <a:xfrm>
            <a:off x="4340225" y="46656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4836" name="Line 38"/>
          <p:cNvSpPr>
            <a:spLocks noChangeShapeType="1"/>
          </p:cNvSpPr>
          <p:nvPr/>
        </p:nvSpPr>
        <p:spPr bwMode="auto">
          <a:xfrm flipV="1">
            <a:off x="3959225" y="39766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7" name="Line 39"/>
          <p:cNvSpPr>
            <a:spLocks noChangeShapeType="1"/>
          </p:cNvSpPr>
          <p:nvPr/>
        </p:nvSpPr>
        <p:spPr bwMode="auto">
          <a:xfrm flipV="1">
            <a:off x="3209925" y="39766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8" name="Rectangle 40"/>
          <p:cNvSpPr>
            <a:spLocks noChangeArrowheads="1"/>
          </p:cNvSpPr>
          <p:nvPr/>
        </p:nvSpPr>
        <p:spPr bwMode="auto">
          <a:xfrm>
            <a:off x="3067050" y="38274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39" name="Line 41"/>
          <p:cNvSpPr>
            <a:spLocks noChangeShapeType="1"/>
          </p:cNvSpPr>
          <p:nvPr/>
        </p:nvSpPr>
        <p:spPr bwMode="auto">
          <a:xfrm flipV="1">
            <a:off x="3590925" y="39766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0" name="Rectangle 42"/>
          <p:cNvSpPr>
            <a:spLocks noChangeArrowheads="1"/>
          </p:cNvSpPr>
          <p:nvPr/>
        </p:nvSpPr>
        <p:spPr bwMode="auto">
          <a:xfrm>
            <a:off x="3425825" y="38274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41" name="Rectangle 43"/>
          <p:cNvSpPr>
            <a:spLocks noChangeArrowheads="1"/>
          </p:cNvSpPr>
          <p:nvPr/>
        </p:nvSpPr>
        <p:spPr bwMode="auto">
          <a:xfrm>
            <a:off x="3005138" y="42037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4842" name="Rectangle 44"/>
          <p:cNvSpPr>
            <a:spLocks noChangeArrowheads="1"/>
          </p:cNvSpPr>
          <p:nvPr/>
        </p:nvSpPr>
        <p:spPr bwMode="auto">
          <a:xfrm>
            <a:off x="3462338" y="42037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4843" name="Rectangle 45"/>
          <p:cNvSpPr>
            <a:spLocks noChangeArrowheads="1"/>
          </p:cNvSpPr>
          <p:nvPr/>
        </p:nvSpPr>
        <p:spPr bwMode="auto">
          <a:xfrm>
            <a:off x="3843338" y="42037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4844" name="Rectangle 46"/>
          <p:cNvSpPr>
            <a:spLocks noChangeArrowheads="1"/>
          </p:cNvSpPr>
          <p:nvPr/>
        </p:nvSpPr>
        <p:spPr bwMode="auto">
          <a:xfrm>
            <a:off x="3005138" y="4589463"/>
            <a:ext cx="952500" cy="398462"/>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4845" name="Rectangle 47"/>
          <p:cNvSpPr>
            <a:spLocks noChangeArrowheads="1"/>
          </p:cNvSpPr>
          <p:nvPr/>
        </p:nvSpPr>
        <p:spPr bwMode="auto">
          <a:xfrm>
            <a:off x="3425825" y="35988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846" name="Rectangle 48"/>
          <p:cNvSpPr>
            <a:spLocks noChangeArrowheads="1"/>
          </p:cNvSpPr>
          <p:nvPr/>
        </p:nvSpPr>
        <p:spPr bwMode="auto">
          <a:xfrm>
            <a:off x="3257550" y="2836863"/>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4847" name="Rectangle 49"/>
          <p:cNvSpPr>
            <a:spLocks noChangeArrowheads="1"/>
          </p:cNvSpPr>
          <p:nvPr/>
        </p:nvSpPr>
        <p:spPr bwMode="auto">
          <a:xfrm>
            <a:off x="3806825" y="35988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4848" name="Rectangle 50"/>
          <p:cNvSpPr>
            <a:spLocks noChangeArrowheads="1"/>
          </p:cNvSpPr>
          <p:nvPr/>
        </p:nvSpPr>
        <p:spPr bwMode="auto">
          <a:xfrm>
            <a:off x="2825750" y="28368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849" name="Rectangle 51"/>
          <p:cNvSpPr>
            <a:spLocks noChangeArrowheads="1"/>
          </p:cNvSpPr>
          <p:nvPr/>
        </p:nvSpPr>
        <p:spPr bwMode="auto">
          <a:xfrm>
            <a:off x="4137025" y="5453063"/>
            <a:ext cx="355600" cy="1041400"/>
          </a:xfrm>
          <a:prstGeom prst="rect">
            <a:avLst/>
          </a:prstGeom>
          <a:noFill/>
          <a:ln w="25400">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0" name="Rectangle 52"/>
          <p:cNvSpPr>
            <a:spLocks noChangeArrowheads="1"/>
          </p:cNvSpPr>
          <p:nvPr/>
        </p:nvSpPr>
        <p:spPr bwMode="auto">
          <a:xfrm rot="5400000">
            <a:off x="3872707" y="5753893"/>
            <a:ext cx="908050" cy="366713"/>
          </a:xfrm>
          <a:prstGeom prst="rect">
            <a:avLst/>
          </a:prstGeom>
          <a:noFill/>
          <a:ln w="12700">
            <a:noFill/>
            <a:miter lim="800000"/>
            <a:headEnd/>
            <a:tailEnd/>
          </a:ln>
        </p:spPr>
        <p:txBody>
          <a:bodyPr wrap="none" lIns="90488" tIns="44450" rIns="90488" bIns="44450">
            <a:spAutoFit/>
          </a:bodyPr>
          <a:lstStyle/>
          <a:p>
            <a:r>
              <a:rPr lang="en-US" b="1">
                <a:latin typeface="Calibri" charset="0"/>
              </a:rPr>
              <a:t>ZeroExt</a:t>
            </a:r>
            <a:endParaRPr lang="en-US" sz="2000" b="1">
              <a:latin typeface="Calibri" charset="0"/>
            </a:endParaRPr>
          </a:p>
        </p:txBody>
      </p:sp>
      <p:sp>
        <p:nvSpPr>
          <p:cNvPr id="34851" name="Rectangle 53"/>
          <p:cNvSpPr>
            <a:spLocks noChangeArrowheads="1"/>
          </p:cNvSpPr>
          <p:nvPr/>
        </p:nvSpPr>
        <p:spPr bwMode="auto">
          <a:xfrm>
            <a:off x="4645025" y="59324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52" name="Line 54"/>
          <p:cNvSpPr>
            <a:spLocks noChangeShapeType="1"/>
          </p:cNvSpPr>
          <p:nvPr/>
        </p:nvSpPr>
        <p:spPr bwMode="auto">
          <a:xfrm flipH="1">
            <a:off x="4797425" y="5830888"/>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3" name="Line 55"/>
          <p:cNvSpPr>
            <a:spLocks noChangeShapeType="1"/>
          </p:cNvSpPr>
          <p:nvPr/>
        </p:nvSpPr>
        <p:spPr bwMode="auto">
          <a:xfrm flipH="1">
            <a:off x="3717925" y="58324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4" name="Rectangle 56"/>
          <p:cNvSpPr>
            <a:spLocks noChangeArrowheads="1"/>
          </p:cNvSpPr>
          <p:nvPr/>
        </p:nvSpPr>
        <p:spPr bwMode="auto">
          <a:xfrm>
            <a:off x="3502025" y="59324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855" name="Rectangle 57"/>
          <p:cNvSpPr>
            <a:spLocks noChangeArrowheads="1"/>
          </p:cNvSpPr>
          <p:nvPr/>
        </p:nvSpPr>
        <p:spPr bwMode="auto">
          <a:xfrm>
            <a:off x="2587625" y="5656263"/>
            <a:ext cx="911225"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4856" name="Rectangle 58"/>
          <p:cNvSpPr>
            <a:spLocks noChangeArrowheads="1"/>
          </p:cNvSpPr>
          <p:nvPr/>
        </p:nvSpPr>
        <p:spPr bwMode="auto">
          <a:xfrm>
            <a:off x="5407025" y="6113463"/>
            <a:ext cx="909638" cy="398462"/>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ALUSrc</a:t>
            </a:r>
          </a:p>
        </p:txBody>
      </p:sp>
      <p:sp>
        <p:nvSpPr>
          <p:cNvPr id="34857" name="Rectangle 59"/>
          <p:cNvSpPr>
            <a:spLocks noChangeArrowheads="1"/>
          </p:cNvSpPr>
          <p:nvPr/>
        </p:nvSpPr>
        <p:spPr bwMode="auto">
          <a:xfrm>
            <a:off x="3273425" y="3265488"/>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858" name="Rectangle 60"/>
          <p:cNvSpPr>
            <a:spLocks noChangeArrowheads="1"/>
          </p:cNvSpPr>
          <p:nvPr/>
        </p:nvSpPr>
        <p:spPr bwMode="auto">
          <a:xfrm>
            <a:off x="2892425" y="3265488"/>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859" name="Freeform 61"/>
          <p:cNvSpPr>
            <a:spLocks/>
          </p:cNvSpPr>
          <p:nvPr/>
        </p:nvSpPr>
        <p:spPr bwMode="auto">
          <a:xfrm>
            <a:off x="2816225" y="3294063"/>
            <a:ext cx="838200" cy="304800"/>
          </a:xfrm>
          <a:custGeom>
            <a:avLst/>
            <a:gdLst>
              <a:gd name="T0" fmla="*/ 0 w 528"/>
              <a:gd name="T1" fmla="*/ 0 h 192"/>
              <a:gd name="T2" fmla="*/ 120967500 w 528"/>
              <a:gd name="T3" fmla="*/ 483870000 h 192"/>
              <a:gd name="T4" fmla="*/ 1209675000 w 528"/>
              <a:gd name="T5" fmla="*/ 483870000 h 192"/>
              <a:gd name="T6" fmla="*/ 1330642500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0" name="Rectangle 62"/>
          <p:cNvSpPr>
            <a:spLocks noChangeArrowheads="1"/>
          </p:cNvSpPr>
          <p:nvPr/>
        </p:nvSpPr>
        <p:spPr bwMode="auto">
          <a:xfrm>
            <a:off x="2816225" y="42084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1" name="Rectangle 63"/>
          <p:cNvSpPr>
            <a:spLocks noChangeArrowheads="1"/>
          </p:cNvSpPr>
          <p:nvPr/>
        </p:nvSpPr>
        <p:spPr bwMode="auto">
          <a:xfrm>
            <a:off x="5124450" y="49069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862" name="Rectangle 64"/>
          <p:cNvSpPr>
            <a:spLocks noChangeArrowheads="1"/>
          </p:cNvSpPr>
          <p:nvPr/>
        </p:nvSpPr>
        <p:spPr bwMode="auto">
          <a:xfrm>
            <a:off x="5124450" y="5686425"/>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863" name="Freeform 65"/>
          <p:cNvSpPr>
            <a:spLocks/>
          </p:cNvSpPr>
          <p:nvPr/>
        </p:nvSpPr>
        <p:spPr bwMode="auto">
          <a:xfrm>
            <a:off x="5178425" y="4818063"/>
            <a:ext cx="304800" cy="1219200"/>
          </a:xfrm>
          <a:custGeom>
            <a:avLst/>
            <a:gdLst>
              <a:gd name="T0" fmla="*/ 0 w 192"/>
              <a:gd name="T1" fmla="*/ 0 h 768"/>
              <a:gd name="T2" fmla="*/ 0 w 192"/>
              <a:gd name="T3" fmla="*/ 1935480000 h 768"/>
              <a:gd name="T4" fmla="*/ 483870000 w 192"/>
              <a:gd name="T5" fmla="*/ 1693545000 h 768"/>
              <a:gd name="T6" fmla="*/ 483870000 w 192"/>
              <a:gd name="T7" fmla="*/ 241935000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9440" name="Group 66"/>
          <p:cNvGrpSpPr>
            <a:grpSpLocks/>
          </p:cNvGrpSpPr>
          <p:nvPr/>
        </p:nvGrpSpPr>
        <p:grpSpPr bwMode="auto">
          <a:xfrm>
            <a:off x="5988050" y="4208463"/>
            <a:ext cx="485775" cy="1143000"/>
            <a:chOff x="4009" y="2304"/>
            <a:chExt cx="306" cy="720"/>
          </a:xfrm>
        </p:grpSpPr>
        <p:sp>
          <p:nvSpPr>
            <p:cNvPr id="34886" name="Rectangle 67"/>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34887" name="Rectangle 68"/>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4888" name="Freeform 69"/>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65" name="Line 70"/>
          <p:cNvSpPr>
            <a:spLocks noChangeShapeType="1"/>
          </p:cNvSpPr>
          <p:nvPr/>
        </p:nvSpPr>
        <p:spPr bwMode="auto">
          <a:xfrm>
            <a:off x="3044825" y="31416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6" name="Line 71"/>
          <p:cNvSpPr>
            <a:spLocks noChangeShapeType="1"/>
          </p:cNvSpPr>
          <p:nvPr/>
        </p:nvSpPr>
        <p:spPr bwMode="auto">
          <a:xfrm>
            <a:off x="3425825" y="31416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7" name="Freeform 72"/>
          <p:cNvSpPr>
            <a:spLocks/>
          </p:cNvSpPr>
          <p:nvPr/>
        </p:nvSpPr>
        <p:spPr bwMode="auto">
          <a:xfrm>
            <a:off x="2511425" y="3141663"/>
            <a:ext cx="304800" cy="304800"/>
          </a:xfrm>
          <a:custGeom>
            <a:avLst/>
            <a:gdLst>
              <a:gd name="T0" fmla="*/ 0 w 192"/>
              <a:gd name="T1" fmla="*/ 0 h 336"/>
              <a:gd name="T2" fmla="*/ 0 w 192"/>
              <a:gd name="T3" fmla="*/ 276497143 h 336"/>
              <a:gd name="T4" fmla="*/ 483870000 w 192"/>
              <a:gd name="T5" fmla="*/ 276497143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68" name="Line 73"/>
          <p:cNvSpPr>
            <a:spLocks noChangeShapeType="1"/>
          </p:cNvSpPr>
          <p:nvPr/>
        </p:nvSpPr>
        <p:spPr bwMode="auto">
          <a:xfrm>
            <a:off x="2968625" y="39798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9" name="Line 74"/>
          <p:cNvSpPr>
            <a:spLocks noChangeShapeType="1"/>
          </p:cNvSpPr>
          <p:nvPr/>
        </p:nvSpPr>
        <p:spPr bwMode="auto">
          <a:xfrm>
            <a:off x="3273425" y="3598863"/>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0" name="Line 75"/>
          <p:cNvSpPr>
            <a:spLocks noChangeShapeType="1"/>
          </p:cNvSpPr>
          <p:nvPr/>
        </p:nvSpPr>
        <p:spPr bwMode="auto">
          <a:xfrm>
            <a:off x="3654425" y="39036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1" name="Line 76"/>
          <p:cNvSpPr>
            <a:spLocks noChangeShapeType="1"/>
          </p:cNvSpPr>
          <p:nvPr/>
        </p:nvSpPr>
        <p:spPr bwMode="auto">
          <a:xfrm>
            <a:off x="4035425" y="39036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2" name="Rectangle 77"/>
          <p:cNvSpPr>
            <a:spLocks noChangeArrowheads="1"/>
          </p:cNvSpPr>
          <p:nvPr/>
        </p:nvSpPr>
        <p:spPr bwMode="auto">
          <a:xfrm>
            <a:off x="3829050" y="38274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73" name="Line 78"/>
          <p:cNvSpPr>
            <a:spLocks noChangeShapeType="1"/>
          </p:cNvSpPr>
          <p:nvPr/>
        </p:nvSpPr>
        <p:spPr bwMode="auto">
          <a:xfrm>
            <a:off x="4264025" y="4513263"/>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4" name="Line 79"/>
          <p:cNvSpPr>
            <a:spLocks noChangeShapeType="1"/>
          </p:cNvSpPr>
          <p:nvPr/>
        </p:nvSpPr>
        <p:spPr bwMode="auto">
          <a:xfrm flipH="1">
            <a:off x="6321425" y="4056063"/>
            <a:ext cx="3175" cy="3429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5" name="Line 80"/>
          <p:cNvSpPr>
            <a:spLocks noChangeShapeType="1"/>
          </p:cNvSpPr>
          <p:nvPr/>
        </p:nvSpPr>
        <p:spPr bwMode="auto">
          <a:xfrm>
            <a:off x="4264025" y="5046663"/>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6" name="Line 81"/>
          <p:cNvSpPr>
            <a:spLocks noChangeShapeType="1"/>
          </p:cNvSpPr>
          <p:nvPr/>
        </p:nvSpPr>
        <p:spPr bwMode="auto">
          <a:xfrm>
            <a:off x="5483225" y="5199063"/>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7" name="Line 82"/>
          <p:cNvSpPr>
            <a:spLocks noChangeShapeType="1"/>
          </p:cNvSpPr>
          <p:nvPr/>
        </p:nvSpPr>
        <p:spPr bwMode="auto">
          <a:xfrm>
            <a:off x="4492625" y="58848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8" name="Line 83"/>
          <p:cNvSpPr>
            <a:spLocks noChangeShapeType="1"/>
          </p:cNvSpPr>
          <p:nvPr/>
        </p:nvSpPr>
        <p:spPr bwMode="auto">
          <a:xfrm>
            <a:off x="3425825" y="58848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9" name="Line 84"/>
          <p:cNvSpPr>
            <a:spLocks noChangeShapeType="1"/>
          </p:cNvSpPr>
          <p:nvPr/>
        </p:nvSpPr>
        <p:spPr bwMode="auto">
          <a:xfrm flipH="1">
            <a:off x="3044825" y="50466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0" name="Line 85"/>
          <p:cNvSpPr>
            <a:spLocks noChangeShapeType="1"/>
          </p:cNvSpPr>
          <p:nvPr/>
        </p:nvSpPr>
        <p:spPr bwMode="auto">
          <a:xfrm>
            <a:off x="3121025" y="50466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1" name="Line 86"/>
          <p:cNvSpPr>
            <a:spLocks noChangeShapeType="1"/>
          </p:cNvSpPr>
          <p:nvPr/>
        </p:nvSpPr>
        <p:spPr bwMode="auto">
          <a:xfrm>
            <a:off x="3121025" y="51990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2" name="Line 87"/>
          <p:cNvSpPr>
            <a:spLocks noChangeShapeType="1"/>
          </p:cNvSpPr>
          <p:nvPr/>
        </p:nvSpPr>
        <p:spPr bwMode="auto">
          <a:xfrm flipV="1">
            <a:off x="5330825" y="5961063"/>
            <a:ext cx="0" cy="3810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3" name="Line 88"/>
          <p:cNvSpPr>
            <a:spLocks noChangeShapeType="1"/>
          </p:cNvSpPr>
          <p:nvPr/>
        </p:nvSpPr>
        <p:spPr bwMode="auto">
          <a:xfrm flipH="1">
            <a:off x="6702425" y="46656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4" name="Rectangle 89"/>
          <p:cNvSpPr>
            <a:spLocks noChangeArrowheads="1"/>
          </p:cNvSpPr>
          <p:nvPr/>
        </p:nvSpPr>
        <p:spPr bwMode="auto">
          <a:xfrm>
            <a:off x="1876425" y="2747963"/>
            <a:ext cx="942975"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RegDst</a:t>
            </a:r>
          </a:p>
        </p:txBody>
      </p:sp>
      <p:sp>
        <p:nvSpPr>
          <p:cNvPr id="34885" name="Freeform 90"/>
          <p:cNvSpPr>
            <a:spLocks/>
          </p:cNvSpPr>
          <p:nvPr/>
        </p:nvSpPr>
        <p:spPr bwMode="auto">
          <a:xfrm>
            <a:off x="2282825" y="4665663"/>
            <a:ext cx="4648200" cy="1981200"/>
          </a:xfrm>
          <a:custGeom>
            <a:avLst/>
            <a:gdLst>
              <a:gd name="T0" fmla="*/ 2147483647 w 2928"/>
              <a:gd name="T1" fmla="*/ 120967500 h 1248"/>
              <a:gd name="T2" fmla="*/ 2147483647 w 2928"/>
              <a:gd name="T3" fmla="*/ 120967500 h 1248"/>
              <a:gd name="T4" fmla="*/ 2147483647 w 2928"/>
              <a:gd name="T5" fmla="*/ 2147483647 h 1248"/>
              <a:gd name="T6" fmla="*/ 0 w 2928"/>
              <a:gd name="T7" fmla="*/ 2147483647 h 1248"/>
              <a:gd name="T8" fmla="*/ 0 w 2928"/>
              <a:gd name="T9" fmla="*/ 0 h 1248"/>
              <a:gd name="T10" fmla="*/ 846772500 w 2928"/>
              <a:gd name="T11" fmla="*/ 0 h 1248"/>
              <a:gd name="T12" fmla="*/ 0 60000 65536"/>
              <a:gd name="T13" fmla="*/ 0 60000 65536"/>
              <a:gd name="T14" fmla="*/ 0 60000 65536"/>
              <a:gd name="T15" fmla="*/ 0 60000 65536"/>
              <a:gd name="T16" fmla="*/ 0 60000 65536"/>
              <a:gd name="T17" fmla="*/ 0 60000 65536"/>
              <a:gd name="T18" fmla="*/ 0 w 2928"/>
              <a:gd name="T19" fmla="*/ 0 h 1248"/>
              <a:gd name="T20" fmla="*/ 2928 w 292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928" h="1248">
                <a:moveTo>
                  <a:pt x="2640" y="48"/>
                </a:moveTo>
                <a:lnTo>
                  <a:pt x="2928" y="48"/>
                </a:lnTo>
                <a:lnTo>
                  <a:pt x="2928" y="1248"/>
                </a:lnTo>
                <a:lnTo>
                  <a:pt x="0" y="1248"/>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4224827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763"/>
            <a:ext cx="8229600" cy="1143001"/>
          </a:xfrm>
        </p:spPr>
        <p:txBody>
          <a:bodyPr/>
          <a:lstStyle/>
          <a:p>
            <a:r>
              <a:rPr lang="en-US" dirty="0" smtClean="0">
                <a:latin typeface="Calibri" charset="0"/>
                <a:ea typeface="ＭＳ Ｐゴシック" charset="0"/>
                <a:cs typeface="ＭＳ Ｐゴシック" charset="0"/>
              </a:rPr>
              <a:t>3d: Load </a:t>
            </a:r>
            <a:r>
              <a:rPr lang="en-US" dirty="0">
                <a:latin typeface="Calibri" charset="0"/>
                <a:ea typeface="ＭＳ Ｐゴシック" charset="0"/>
                <a:cs typeface="ＭＳ Ｐゴシック" charset="0"/>
              </a:rPr>
              <a:t>Operations</a:t>
            </a:r>
          </a:p>
        </p:txBody>
      </p:sp>
      <p:sp>
        <p:nvSpPr>
          <p:cNvPr id="61443" name="Rectangle 3"/>
          <p:cNvSpPr>
            <a:spLocks noGrp="1" noChangeArrowheads="1"/>
          </p:cNvSpPr>
          <p:nvPr>
            <p:ph idx="1"/>
          </p:nvPr>
        </p:nvSpPr>
        <p:spPr>
          <a:xfrm>
            <a:off x="457200" y="1011238"/>
            <a:ext cx="8229600" cy="4525962"/>
          </a:xfrm>
        </p:spPr>
        <p:txBody>
          <a:bodyPr/>
          <a:lstStyle/>
          <a:p>
            <a:pPr>
              <a:lnSpc>
                <a:spcPct val="90000"/>
              </a:lnSpc>
              <a:spcBef>
                <a:spcPct val="0"/>
              </a:spcBef>
            </a:pPr>
            <a:r>
              <a:rPr lang="en-US" sz="2800">
                <a:latin typeface="Calibri" charset="0"/>
                <a:ea typeface="ＭＳ Ｐゴシック" charset="0"/>
                <a:cs typeface="ＭＳ Ｐゴシック" charset="0"/>
              </a:rPr>
              <a:t>R[</a:t>
            </a:r>
            <a:r>
              <a:rPr lang="en-US" sz="2800" u="sng">
                <a:solidFill>
                  <a:schemeClr val="accent1"/>
                </a:solidFill>
                <a:latin typeface="Calibri" charset="0"/>
                <a:ea typeface="ＭＳ Ｐゴシック" charset="0"/>
                <a:cs typeface="ＭＳ Ｐゴシック" charset="0"/>
              </a:rPr>
              <a:t>rt</a:t>
            </a:r>
            <a:r>
              <a:rPr lang="en-US" sz="2800">
                <a:latin typeface="Calibri" charset="0"/>
                <a:ea typeface="ＭＳ Ｐゴシック" charset="0"/>
                <a:cs typeface="ＭＳ Ｐゴシック" charset="0"/>
              </a:rPr>
              <a:t>] = Mem[R[rs] + SignExt[imm16]]	</a:t>
            </a:r>
            <a:br>
              <a:rPr lang="en-US" sz="2800">
                <a:latin typeface="Calibri" charset="0"/>
                <a:ea typeface="ＭＳ Ｐゴシック" charset="0"/>
                <a:cs typeface="ＭＳ Ｐゴシック" charset="0"/>
              </a:rPr>
            </a:br>
            <a:r>
              <a:rPr lang="en-US" sz="2800">
                <a:latin typeface="Calibri" charset="0"/>
                <a:ea typeface="ＭＳ Ｐゴシック" charset="0"/>
                <a:cs typeface="ＭＳ Ｐゴシック" charset="0"/>
              </a:rPr>
              <a:t>Example: </a:t>
            </a:r>
            <a:r>
              <a:rPr lang="en-US" sz="2800">
                <a:latin typeface="Courier"/>
                <a:ea typeface="ＭＳ Ｐゴシック" charset="0"/>
                <a:cs typeface="ＭＳ Ｐゴシック" charset="0"/>
              </a:rPr>
              <a:t>lw rt,rs,imm16</a:t>
            </a:r>
            <a:endParaRPr lang="en-US" sz="2800">
              <a:latin typeface="Calibri" charset="0"/>
              <a:ea typeface="ＭＳ Ｐゴシック" charset="0"/>
              <a:cs typeface="ＭＳ Ｐゴシック" charset="0"/>
            </a:endParaRPr>
          </a:p>
        </p:txBody>
      </p:sp>
      <p:grpSp>
        <p:nvGrpSpPr>
          <p:cNvPr id="61447" name="Group 4"/>
          <p:cNvGrpSpPr>
            <a:grpSpLocks/>
          </p:cNvGrpSpPr>
          <p:nvPr/>
        </p:nvGrpSpPr>
        <p:grpSpPr bwMode="auto">
          <a:xfrm>
            <a:off x="1552575" y="1824038"/>
            <a:ext cx="5954713" cy="946150"/>
            <a:chOff x="1043" y="794"/>
            <a:chExt cx="3751" cy="596"/>
          </a:xfrm>
        </p:grpSpPr>
        <p:sp>
          <p:nvSpPr>
            <p:cNvPr id="36966"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1543" name="Group 6"/>
            <p:cNvGrpSpPr>
              <a:grpSpLocks/>
            </p:cNvGrpSpPr>
            <p:nvPr/>
          </p:nvGrpSpPr>
          <p:grpSpPr bwMode="auto">
            <a:xfrm>
              <a:off x="1104" y="986"/>
              <a:ext cx="624" cy="212"/>
              <a:chOff x="1104" y="986"/>
              <a:chExt cx="624" cy="212"/>
            </a:xfrm>
          </p:grpSpPr>
          <p:sp>
            <p:nvSpPr>
              <p:cNvPr id="36985"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6" name="Rectangle 8"/>
              <p:cNvSpPr>
                <a:spLocks noChangeArrowheads="1"/>
              </p:cNvSpPr>
              <p:nvPr/>
            </p:nvSpPr>
            <p:spPr bwMode="auto">
              <a:xfrm>
                <a:off x="1286" y="98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1544" name="Group 9"/>
            <p:cNvGrpSpPr>
              <a:grpSpLocks/>
            </p:cNvGrpSpPr>
            <p:nvPr/>
          </p:nvGrpSpPr>
          <p:grpSpPr bwMode="auto">
            <a:xfrm>
              <a:off x="1736" y="986"/>
              <a:ext cx="580" cy="212"/>
              <a:chOff x="1736" y="986"/>
              <a:chExt cx="580" cy="212"/>
            </a:xfrm>
          </p:grpSpPr>
          <p:sp>
            <p:nvSpPr>
              <p:cNvPr id="36983"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4" name="Rectangle 11"/>
              <p:cNvSpPr>
                <a:spLocks noChangeArrowheads="1"/>
              </p:cNvSpPr>
              <p:nvPr/>
            </p:nvSpPr>
            <p:spPr bwMode="auto">
              <a:xfrm>
                <a:off x="1901" y="986"/>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1545" name="Group 12"/>
            <p:cNvGrpSpPr>
              <a:grpSpLocks/>
            </p:cNvGrpSpPr>
            <p:nvPr/>
          </p:nvGrpSpPr>
          <p:grpSpPr bwMode="auto">
            <a:xfrm>
              <a:off x="2324" y="986"/>
              <a:ext cx="579" cy="210"/>
              <a:chOff x="2324" y="986"/>
              <a:chExt cx="579" cy="210"/>
            </a:xfrm>
          </p:grpSpPr>
          <p:sp>
            <p:nvSpPr>
              <p:cNvPr id="36981"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2" name="Rectangle 14"/>
              <p:cNvSpPr>
                <a:spLocks noChangeArrowheads="1"/>
              </p:cNvSpPr>
              <p:nvPr/>
            </p:nvSpPr>
            <p:spPr bwMode="auto">
              <a:xfrm>
                <a:off x="2488" y="986"/>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36970"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71" name="Rectangle 16"/>
            <p:cNvSpPr>
              <a:spLocks noChangeArrowheads="1"/>
            </p:cNvSpPr>
            <p:nvPr/>
          </p:nvSpPr>
          <p:spPr bwMode="auto">
            <a:xfrm>
              <a:off x="3222" y="986"/>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6972" name="Rectangle 17"/>
            <p:cNvSpPr>
              <a:spLocks noChangeArrowheads="1"/>
            </p:cNvSpPr>
            <p:nvPr/>
          </p:nvSpPr>
          <p:spPr bwMode="auto">
            <a:xfrm>
              <a:off x="4613" y="79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73" name="Rectangle 18"/>
            <p:cNvSpPr>
              <a:spLocks noChangeArrowheads="1"/>
            </p:cNvSpPr>
            <p:nvPr/>
          </p:nvSpPr>
          <p:spPr bwMode="auto">
            <a:xfrm>
              <a:off x="2715"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6974" name="Rectangle 19"/>
            <p:cNvSpPr>
              <a:spLocks noChangeArrowheads="1"/>
            </p:cNvSpPr>
            <p:nvPr/>
          </p:nvSpPr>
          <p:spPr bwMode="auto">
            <a:xfrm>
              <a:off x="2127"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6975" name="Rectangle 20"/>
            <p:cNvSpPr>
              <a:spLocks noChangeArrowheads="1"/>
            </p:cNvSpPr>
            <p:nvPr/>
          </p:nvSpPr>
          <p:spPr bwMode="auto">
            <a:xfrm>
              <a:off x="1539"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6976" name="Rectangle 21"/>
            <p:cNvSpPr>
              <a:spLocks noChangeArrowheads="1"/>
            </p:cNvSpPr>
            <p:nvPr/>
          </p:nvSpPr>
          <p:spPr bwMode="auto">
            <a:xfrm>
              <a:off x="1043"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6977" name="Rectangle 22"/>
            <p:cNvSpPr>
              <a:spLocks noChangeArrowheads="1"/>
            </p:cNvSpPr>
            <p:nvPr/>
          </p:nvSpPr>
          <p:spPr bwMode="auto">
            <a:xfrm>
              <a:off x="1268"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6978" name="Rectangle 23"/>
            <p:cNvSpPr>
              <a:spLocks noChangeArrowheads="1"/>
            </p:cNvSpPr>
            <p:nvPr/>
          </p:nvSpPr>
          <p:spPr bwMode="auto">
            <a:xfrm>
              <a:off x="3573" y="1178"/>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6979" name="Rectangle 24"/>
            <p:cNvSpPr>
              <a:spLocks noChangeArrowheads="1"/>
            </p:cNvSpPr>
            <p:nvPr/>
          </p:nvSpPr>
          <p:spPr bwMode="auto">
            <a:xfrm>
              <a:off x="2443"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6980" name="Rectangle 25"/>
            <p:cNvSpPr>
              <a:spLocks noChangeArrowheads="1"/>
            </p:cNvSpPr>
            <p:nvPr/>
          </p:nvSpPr>
          <p:spPr bwMode="auto">
            <a:xfrm>
              <a:off x="1856"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sp>
        <p:nvSpPr>
          <p:cNvPr id="36872" name="Rectangle 26"/>
          <p:cNvSpPr>
            <a:spLocks noChangeArrowheads="1"/>
          </p:cNvSpPr>
          <p:nvPr/>
        </p:nvSpPr>
        <p:spPr bwMode="auto">
          <a:xfrm>
            <a:off x="6200775" y="43322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73" name="Rectangle 27"/>
          <p:cNvSpPr>
            <a:spLocks noChangeArrowheads="1"/>
          </p:cNvSpPr>
          <p:nvPr/>
        </p:nvSpPr>
        <p:spPr bwMode="auto">
          <a:xfrm>
            <a:off x="5313363" y="2719388"/>
            <a:ext cx="1039812"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36874" name="Rectangle 28"/>
          <p:cNvSpPr>
            <a:spLocks noChangeArrowheads="1"/>
          </p:cNvSpPr>
          <p:nvPr/>
        </p:nvSpPr>
        <p:spPr bwMode="auto">
          <a:xfrm>
            <a:off x="2314575" y="5094288"/>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6875" name="Rectangle 29"/>
          <p:cNvSpPr>
            <a:spLocks noChangeArrowheads="1"/>
          </p:cNvSpPr>
          <p:nvPr/>
        </p:nvSpPr>
        <p:spPr bwMode="auto">
          <a:xfrm>
            <a:off x="1770063" y="4189413"/>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6876" name="Rectangle 30"/>
          <p:cNvSpPr>
            <a:spLocks noChangeArrowheads="1"/>
          </p:cNvSpPr>
          <p:nvPr/>
        </p:nvSpPr>
        <p:spPr bwMode="auto">
          <a:xfrm>
            <a:off x="1892300" y="3494088"/>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36877" name="Line 31"/>
          <p:cNvSpPr>
            <a:spLocks noChangeShapeType="1"/>
          </p:cNvSpPr>
          <p:nvPr/>
        </p:nvSpPr>
        <p:spPr bwMode="auto">
          <a:xfrm flipH="1">
            <a:off x="2079625" y="45085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8" name="Rectangle 32"/>
          <p:cNvSpPr>
            <a:spLocks noChangeArrowheads="1"/>
          </p:cNvSpPr>
          <p:nvPr/>
        </p:nvSpPr>
        <p:spPr bwMode="auto">
          <a:xfrm>
            <a:off x="1931988" y="46085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79" name="Line 33"/>
          <p:cNvSpPr>
            <a:spLocks noChangeShapeType="1"/>
          </p:cNvSpPr>
          <p:nvPr/>
        </p:nvSpPr>
        <p:spPr bwMode="auto">
          <a:xfrm flipH="1">
            <a:off x="4905375" y="4332288"/>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0" name="Rectangle 34"/>
          <p:cNvSpPr>
            <a:spLocks noChangeArrowheads="1"/>
          </p:cNvSpPr>
          <p:nvPr/>
        </p:nvSpPr>
        <p:spPr bwMode="auto">
          <a:xfrm>
            <a:off x="4752975" y="40274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81" name="Rectangle 35"/>
          <p:cNvSpPr>
            <a:spLocks noChangeArrowheads="1"/>
          </p:cNvSpPr>
          <p:nvPr/>
        </p:nvSpPr>
        <p:spPr bwMode="auto">
          <a:xfrm>
            <a:off x="3959225" y="4027488"/>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6882" name="Line 36"/>
          <p:cNvSpPr>
            <a:spLocks noChangeShapeType="1"/>
          </p:cNvSpPr>
          <p:nvPr/>
        </p:nvSpPr>
        <p:spPr bwMode="auto">
          <a:xfrm flipV="1">
            <a:off x="4219575" y="4865688"/>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3" name="Rectangle 37"/>
          <p:cNvSpPr>
            <a:spLocks noChangeArrowheads="1"/>
          </p:cNvSpPr>
          <p:nvPr/>
        </p:nvSpPr>
        <p:spPr bwMode="auto">
          <a:xfrm>
            <a:off x="4064000" y="49895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84" name="Rectangle 38"/>
          <p:cNvSpPr>
            <a:spLocks noChangeArrowheads="1"/>
          </p:cNvSpPr>
          <p:nvPr/>
        </p:nvSpPr>
        <p:spPr bwMode="auto">
          <a:xfrm>
            <a:off x="3990975" y="4560888"/>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6885" name="Line 39"/>
          <p:cNvSpPr>
            <a:spLocks noChangeShapeType="1"/>
          </p:cNvSpPr>
          <p:nvPr/>
        </p:nvSpPr>
        <p:spPr bwMode="auto">
          <a:xfrm flipV="1">
            <a:off x="36099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6" name="Line 40"/>
          <p:cNvSpPr>
            <a:spLocks noChangeShapeType="1"/>
          </p:cNvSpPr>
          <p:nvPr/>
        </p:nvSpPr>
        <p:spPr bwMode="auto">
          <a:xfrm flipV="1">
            <a:off x="28606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7" name="Rectangle 41"/>
          <p:cNvSpPr>
            <a:spLocks noChangeArrowheads="1"/>
          </p:cNvSpPr>
          <p:nvPr/>
        </p:nvSpPr>
        <p:spPr bwMode="auto">
          <a:xfrm>
            <a:off x="2717800"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888" name="Line 42"/>
          <p:cNvSpPr>
            <a:spLocks noChangeShapeType="1"/>
          </p:cNvSpPr>
          <p:nvPr/>
        </p:nvSpPr>
        <p:spPr bwMode="auto">
          <a:xfrm flipV="1">
            <a:off x="32416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9" name="Rectangle 43"/>
          <p:cNvSpPr>
            <a:spLocks noChangeArrowheads="1"/>
          </p:cNvSpPr>
          <p:nvPr/>
        </p:nvSpPr>
        <p:spPr bwMode="auto">
          <a:xfrm>
            <a:off x="3076575"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890" name="Rectangle 44"/>
          <p:cNvSpPr>
            <a:spLocks noChangeArrowheads="1"/>
          </p:cNvSpPr>
          <p:nvPr/>
        </p:nvSpPr>
        <p:spPr bwMode="auto">
          <a:xfrm>
            <a:off x="2655888" y="4098925"/>
            <a:ext cx="43973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6891" name="Rectangle 45"/>
          <p:cNvSpPr>
            <a:spLocks noChangeArrowheads="1"/>
          </p:cNvSpPr>
          <p:nvPr/>
        </p:nvSpPr>
        <p:spPr bwMode="auto">
          <a:xfrm>
            <a:off x="3113088" y="4098925"/>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6892" name="Rectangle 46"/>
          <p:cNvSpPr>
            <a:spLocks noChangeArrowheads="1"/>
          </p:cNvSpPr>
          <p:nvPr/>
        </p:nvSpPr>
        <p:spPr bwMode="auto">
          <a:xfrm>
            <a:off x="3494088" y="4098925"/>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6893" name="Rectangle 47"/>
          <p:cNvSpPr>
            <a:spLocks noChangeArrowheads="1"/>
          </p:cNvSpPr>
          <p:nvPr/>
        </p:nvSpPr>
        <p:spPr bwMode="auto">
          <a:xfrm>
            <a:off x="2655888" y="4484688"/>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6894" name="Rectangle 48"/>
          <p:cNvSpPr>
            <a:spLocks noChangeArrowheads="1"/>
          </p:cNvSpPr>
          <p:nvPr/>
        </p:nvSpPr>
        <p:spPr bwMode="auto">
          <a:xfrm>
            <a:off x="3076575" y="3494088"/>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6895" name="Rectangle 49"/>
          <p:cNvSpPr>
            <a:spLocks noChangeArrowheads="1"/>
          </p:cNvSpPr>
          <p:nvPr/>
        </p:nvSpPr>
        <p:spPr bwMode="auto">
          <a:xfrm>
            <a:off x="2908300" y="2732088"/>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6896" name="Rectangle 50"/>
          <p:cNvSpPr>
            <a:spLocks noChangeArrowheads="1"/>
          </p:cNvSpPr>
          <p:nvPr/>
        </p:nvSpPr>
        <p:spPr bwMode="auto">
          <a:xfrm>
            <a:off x="3457575" y="3494088"/>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6897" name="Rectangle 51"/>
          <p:cNvSpPr>
            <a:spLocks noChangeArrowheads="1"/>
          </p:cNvSpPr>
          <p:nvPr/>
        </p:nvSpPr>
        <p:spPr bwMode="auto">
          <a:xfrm>
            <a:off x="2476500" y="27320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898" name="Rectangle 52"/>
          <p:cNvSpPr>
            <a:spLocks noChangeArrowheads="1"/>
          </p:cNvSpPr>
          <p:nvPr/>
        </p:nvSpPr>
        <p:spPr bwMode="auto">
          <a:xfrm>
            <a:off x="1552575" y="2732088"/>
            <a:ext cx="942975" cy="393700"/>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36899" name="Rectangle 53"/>
          <p:cNvSpPr>
            <a:spLocks noChangeArrowheads="1"/>
          </p:cNvSpPr>
          <p:nvPr/>
        </p:nvSpPr>
        <p:spPr bwMode="auto">
          <a:xfrm>
            <a:off x="3787775" y="5272088"/>
            <a:ext cx="355600" cy="1041400"/>
          </a:xfrm>
          <a:prstGeom prst="rect">
            <a:avLst/>
          </a:prstGeom>
          <a:noFill/>
          <a:ln w="25400">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0" name="Rectangle 54"/>
          <p:cNvSpPr>
            <a:spLocks noChangeArrowheads="1"/>
          </p:cNvSpPr>
          <p:nvPr/>
        </p:nvSpPr>
        <p:spPr bwMode="auto">
          <a:xfrm rot="5400000">
            <a:off x="3440906" y="5606257"/>
            <a:ext cx="1082675" cy="363538"/>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sp>
        <p:nvSpPr>
          <p:cNvPr id="36901" name="Rectangle 55"/>
          <p:cNvSpPr>
            <a:spLocks noChangeArrowheads="1"/>
          </p:cNvSpPr>
          <p:nvPr/>
        </p:nvSpPr>
        <p:spPr bwMode="auto">
          <a:xfrm>
            <a:off x="4295775" y="58277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902" name="Line 56"/>
          <p:cNvSpPr>
            <a:spLocks noChangeShapeType="1"/>
          </p:cNvSpPr>
          <p:nvPr/>
        </p:nvSpPr>
        <p:spPr bwMode="auto">
          <a:xfrm flipH="1">
            <a:off x="4448175" y="57261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3" name="Line 57"/>
          <p:cNvSpPr>
            <a:spLocks noChangeShapeType="1"/>
          </p:cNvSpPr>
          <p:nvPr/>
        </p:nvSpPr>
        <p:spPr bwMode="auto">
          <a:xfrm flipH="1">
            <a:off x="3368675" y="57277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4" name="Rectangle 58"/>
          <p:cNvSpPr>
            <a:spLocks noChangeArrowheads="1"/>
          </p:cNvSpPr>
          <p:nvPr/>
        </p:nvSpPr>
        <p:spPr bwMode="auto">
          <a:xfrm>
            <a:off x="3152775" y="58277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6905" name="Rectangle 59"/>
          <p:cNvSpPr>
            <a:spLocks noChangeArrowheads="1"/>
          </p:cNvSpPr>
          <p:nvPr/>
        </p:nvSpPr>
        <p:spPr bwMode="auto">
          <a:xfrm>
            <a:off x="2238375" y="5551488"/>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6906" name="Rectangle 60"/>
          <p:cNvSpPr>
            <a:spLocks noChangeArrowheads="1"/>
          </p:cNvSpPr>
          <p:nvPr/>
        </p:nvSpPr>
        <p:spPr bwMode="auto">
          <a:xfrm>
            <a:off x="4524375" y="6161088"/>
            <a:ext cx="946599"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36907" name="Rectangle 61"/>
          <p:cNvSpPr>
            <a:spLocks noChangeArrowheads="1"/>
          </p:cNvSpPr>
          <p:nvPr/>
        </p:nvSpPr>
        <p:spPr bwMode="auto">
          <a:xfrm>
            <a:off x="2847975" y="6237288"/>
            <a:ext cx="825698"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36908" name="Line 62"/>
          <p:cNvSpPr>
            <a:spLocks noChangeShapeType="1"/>
          </p:cNvSpPr>
          <p:nvPr/>
        </p:nvSpPr>
        <p:spPr bwMode="auto">
          <a:xfrm flipV="1">
            <a:off x="7877175" y="3113088"/>
            <a:ext cx="0" cy="14827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09" name="Rectangle 63"/>
          <p:cNvSpPr>
            <a:spLocks noChangeArrowheads="1"/>
          </p:cNvSpPr>
          <p:nvPr/>
        </p:nvSpPr>
        <p:spPr bwMode="auto">
          <a:xfrm>
            <a:off x="6962775" y="2655888"/>
            <a:ext cx="1366586"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36910" name="Rectangle 64"/>
          <p:cNvSpPr>
            <a:spLocks noChangeArrowheads="1"/>
          </p:cNvSpPr>
          <p:nvPr/>
        </p:nvSpPr>
        <p:spPr bwMode="auto">
          <a:xfrm>
            <a:off x="5557838" y="6084888"/>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1492" name="Group 70"/>
          <p:cNvGrpSpPr>
            <a:grpSpLocks/>
          </p:cNvGrpSpPr>
          <p:nvPr/>
        </p:nvGrpSpPr>
        <p:grpSpPr bwMode="auto">
          <a:xfrm>
            <a:off x="2466975" y="3160713"/>
            <a:ext cx="838200" cy="336550"/>
            <a:chOff x="2640" y="1422"/>
            <a:chExt cx="528" cy="212"/>
          </a:xfrm>
        </p:grpSpPr>
        <p:sp>
          <p:nvSpPr>
            <p:cNvPr id="36963" name="Rectangle 71"/>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64" name="Rectangle 72"/>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65"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17" name="Rectangle 74"/>
          <p:cNvSpPr>
            <a:spLocks noChangeArrowheads="1"/>
          </p:cNvSpPr>
          <p:nvPr/>
        </p:nvSpPr>
        <p:spPr bwMode="auto">
          <a:xfrm>
            <a:off x="2466975" y="4103688"/>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1494" name="Group 75"/>
          <p:cNvGrpSpPr>
            <a:grpSpLocks/>
          </p:cNvGrpSpPr>
          <p:nvPr/>
        </p:nvGrpSpPr>
        <p:grpSpPr bwMode="auto">
          <a:xfrm>
            <a:off x="4775200" y="4713288"/>
            <a:ext cx="358775" cy="1219200"/>
            <a:chOff x="3518" y="2640"/>
            <a:chExt cx="226" cy="768"/>
          </a:xfrm>
        </p:grpSpPr>
        <p:sp>
          <p:nvSpPr>
            <p:cNvPr id="36960" name="Rectangle 76"/>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61" name="Rectangle 77"/>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62"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1495" name="Group 79"/>
          <p:cNvGrpSpPr>
            <a:grpSpLocks/>
          </p:cNvGrpSpPr>
          <p:nvPr/>
        </p:nvGrpSpPr>
        <p:grpSpPr bwMode="auto">
          <a:xfrm>
            <a:off x="5638800" y="4103688"/>
            <a:ext cx="485775" cy="1143000"/>
            <a:chOff x="4009" y="2304"/>
            <a:chExt cx="306" cy="720"/>
          </a:xfrm>
        </p:grpSpPr>
        <p:sp>
          <p:nvSpPr>
            <p:cNvPr id="36957" name="Rectangle 80"/>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36958" name="Rectangle 81"/>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6959" name="Freeform 82"/>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20" name="Rectangle 83"/>
          <p:cNvSpPr>
            <a:spLocks noChangeArrowheads="1"/>
          </p:cNvSpPr>
          <p:nvPr/>
        </p:nvSpPr>
        <p:spPr bwMode="auto">
          <a:xfrm>
            <a:off x="7670800" y="460851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21" name="Rectangle 84"/>
          <p:cNvSpPr>
            <a:spLocks noChangeArrowheads="1"/>
          </p:cNvSpPr>
          <p:nvPr/>
        </p:nvSpPr>
        <p:spPr bwMode="auto">
          <a:xfrm>
            <a:off x="7670800" y="559911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22" name="Freeform 85"/>
          <p:cNvSpPr>
            <a:spLocks/>
          </p:cNvSpPr>
          <p:nvPr/>
        </p:nvSpPr>
        <p:spPr bwMode="auto">
          <a:xfrm>
            <a:off x="7724775" y="4484688"/>
            <a:ext cx="304800" cy="1600200"/>
          </a:xfrm>
          <a:custGeom>
            <a:avLst/>
            <a:gdLst>
              <a:gd name="T0" fmla="*/ 0 w 192"/>
              <a:gd name="T1" fmla="*/ 0 h 1008"/>
              <a:gd name="T2" fmla="*/ 0 w 192"/>
              <a:gd name="T3" fmla="*/ 2147483647 h 1008"/>
              <a:gd name="T4" fmla="*/ 483870000 w 192"/>
              <a:gd name="T5" fmla="*/ 2147483647 h 1008"/>
              <a:gd name="T6" fmla="*/ 483870000 w 192"/>
              <a:gd name="T7" fmla="*/ 3629025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3" name="Rectangle 86"/>
          <p:cNvSpPr>
            <a:spLocks noChangeArrowheads="1"/>
          </p:cNvSpPr>
          <p:nvPr/>
        </p:nvSpPr>
        <p:spPr bwMode="auto">
          <a:xfrm>
            <a:off x="6267450" y="5346700"/>
            <a:ext cx="1127125" cy="1128713"/>
          </a:xfrm>
          <a:prstGeom prst="rect">
            <a:avLst/>
          </a:prstGeom>
          <a:noFill/>
          <a:ln w="28575">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5" name="Rectangle 88"/>
          <p:cNvSpPr>
            <a:spLocks noChangeArrowheads="1"/>
          </p:cNvSpPr>
          <p:nvPr/>
        </p:nvSpPr>
        <p:spPr bwMode="auto">
          <a:xfrm>
            <a:off x="6859588" y="5294313"/>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36926" name="Rectangle 89"/>
          <p:cNvSpPr>
            <a:spLocks noChangeArrowheads="1"/>
          </p:cNvSpPr>
          <p:nvPr/>
        </p:nvSpPr>
        <p:spPr bwMode="auto">
          <a:xfrm>
            <a:off x="6284913" y="5702300"/>
            <a:ext cx="1095375" cy="592138"/>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a:latin typeface="+mn-lt"/>
                <a:ea typeface="ＭＳ Ｐゴシック" charset="-128"/>
                <a:cs typeface="ＭＳ Ｐゴシック" charset="-128"/>
              </a:rPr>
              <a:t>Data</a:t>
            </a:r>
          </a:p>
          <a:p>
            <a:pPr algn="ctr">
              <a:lnSpc>
                <a:spcPct val="80000"/>
              </a:lnSpc>
              <a:defRPr/>
            </a:pPr>
            <a:r>
              <a:rPr lang="en-US" sz="2000" b="1">
                <a:latin typeface="+mn-lt"/>
                <a:ea typeface="ＭＳ Ｐゴシック" charset="-128"/>
                <a:cs typeface="ＭＳ Ｐゴシック" charset="-128"/>
              </a:rPr>
              <a:t>Memory</a:t>
            </a:r>
          </a:p>
        </p:txBody>
      </p:sp>
      <p:sp>
        <p:nvSpPr>
          <p:cNvPr id="36927" name="Line 90"/>
          <p:cNvSpPr>
            <a:spLocks noChangeShapeType="1"/>
          </p:cNvSpPr>
          <p:nvPr/>
        </p:nvSpPr>
        <p:spPr bwMode="auto">
          <a:xfrm>
            <a:off x="6276975" y="6237288"/>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8" name="Line 91"/>
          <p:cNvSpPr>
            <a:spLocks noChangeShapeType="1"/>
          </p:cNvSpPr>
          <p:nvPr/>
        </p:nvSpPr>
        <p:spPr bwMode="auto">
          <a:xfrm flipH="1">
            <a:off x="6276975" y="6313488"/>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9" name="Line 92"/>
          <p:cNvSpPr>
            <a:spLocks noChangeShapeType="1"/>
          </p:cNvSpPr>
          <p:nvPr/>
        </p:nvSpPr>
        <p:spPr bwMode="auto">
          <a:xfrm>
            <a:off x="2695575" y="3036888"/>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0" name="Line 93"/>
          <p:cNvSpPr>
            <a:spLocks noChangeShapeType="1"/>
          </p:cNvSpPr>
          <p:nvPr/>
        </p:nvSpPr>
        <p:spPr bwMode="auto">
          <a:xfrm>
            <a:off x="3076575" y="3036888"/>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1" name="Freeform 94"/>
          <p:cNvSpPr>
            <a:spLocks/>
          </p:cNvSpPr>
          <p:nvPr/>
        </p:nvSpPr>
        <p:spPr bwMode="auto">
          <a:xfrm>
            <a:off x="2162175" y="3113088"/>
            <a:ext cx="304800" cy="228600"/>
          </a:xfrm>
          <a:custGeom>
            <a:avLst/>
            <a:gdLst>
              <a:gd name="T0" fmla="*/ 0 w 192"/>
              <a:gd name="T1" fmla="*/ 0 h 336"/>
              <a:gd name="T2" fmla="*/ 0 w 192"/>
              <a:gd name="T3" fmla="*/ 155529643 h 336"/>
              <a:gd name="T4" fmla="*/ 483870000 w 192"/>
              <a:gd name="T5" fmla="*/ 155529643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2" name="Line 95"/>
          <p:cNvSpPr>
            <a:spLocks noChangeShapeType="1"/>
          </p:cNvSpPr>
          <p:nvPr/>
        </p:nvSpPr>
        <p:spPr bwMode="auto">
          <a:xfrm>
            <a:off x="2619375" y="3875088"/>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3" name="Line 96"/>
          <p:cNvSpPr>
            <a:spLocks noChangeShapeType="1"/>
          </p:cNvSpPr>
          <p:nvPr/>
        </p:nvSpPr>
        <p:spPr bwMode="auto">
          <a:xfrm>
            <a:off x="2924175" y="3494088"/>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4" name="Line 97"/>
          <p:cNvSpPr>
            <a:spLocks noChangeShapeType="1"/>
          </p:cNvSpPr>
          <p:nvPr/>
        </p:nvSpPr>
        <p:spPr bwMode="auto">
          <a:xfrm>
            <a:off x="3305175" y="3798888"/>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5" name="Line 98"/>
          <p:cNvSpPr>
            <a:spLocks noChangeShapeType="1"/>
          </p:cNvSpPr>
          <p:nvPr/>
        </p:nvSpPr>
        <p:spPr bwMode="auto">
          <a:xfrm>
            <a:off x="3686175" y="3798888"/>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6" name="Rectangle 99"/>
          <p:cNvSpPr>
            <a:spLocks noChangeArrowheads="1"/>
          </p:cNvSpPr>
          <p:nvPr/>
        </p:nvSpPr>
        <p:spPr bwMode="auto">
          <a:xfrm>
            <a:off x="3479800"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937" name="Line 100"/>
          <p:cNvSpPr>
            <a:spLocks noChangeShapeType="1"/>
          </p:cNvSpPr>
          <p:nvPr/>
        </p:nvSpPr>
        <p:spPr bwMode="auto">
          <a:xfrm>
            <a:off x="3914775" y="4408488"/>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8" name="Line 101"/>
          <p:cNvSpPr>
            <a:spLocks noChangeShapeType="1"/>
          </p:cNvSpPr>
          <p:nvPr/>
        </p:nvSpPr>
        <p:spPr bwMode="auto">
          <a:xfrm>
            <a:off x="5972175" y="3074988"/>
            <a:ext cx="0" cy="12192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9" name="Line 102"/>
          <p:cNvSpPr>
            <a:spLocks noChangeShapeType="1"/>
          </p:cNvSpPr>
          <p:nvPr/>
        </p:nvSpPr>
        <p:spPr bwMode="auto">
          <a:xfrm>
            <a:off x="3914775" y="4941888"/>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0" name="Line 103"/>
          <p:cNvSpPr>
            <a:spLocks noChangeShapeType="1"/>
          </p:cNvSpPr>
          <p:nvPr/>
        </p:nvSpPr>
        <p:spPr bwMode="auto">
          <a:xfrm>
            <a:off x="5133975" y="5094288"/>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1" name="Line 104"/>
          <p:cNvSpPr>
            <a:spLocks noChangeShapeType="1"/>
          </p:cNvSpPr>
          <p:nvPr/>
        </p:nvSpPr>
        <p:spPr bwMode="auto">
          <a:xfrm>
            <a:off x="4143375" y="5780088"/>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2" name="Line 105"/>
          <p:cNvSpPr>
            <a:spLocks noChangeShapeType="1"/>
          </p:cNvSpPr>
          <p:nvPr/>
        </p:nvSpPr>
        <p:spPr bwMode="auto">
          <a:xfrm>
            <a:off x="3076575" y="5780088"/>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3" name="Line 106"/>
          <p:cNvSpPr>
            <a:spLocks noChangeShapeType="1"/>
          </p:cNvSpPr>
          <p:nvPr/>
        </p:nvSpPr>
        <p:spPr bwMode="auto">
          <a:xfrm flipH="1">
            <a:off x="2695575" y="4941888"/>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4" name="Line 107"/>
          <p:cNvSpPr>
            <a:spLocks noChangeShapeType="1"/>
          </p:cNvSpPr>
          <p:nvPr/>
        </p:nvSpPr>
        <p:spPr bwMode="auto">
          <a:xfrm>
            <a:off x="2771775" y="4941888"/>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5" name="Line 108"/>
          <p:cNvSpPr>
            <a:spLocks noChangeShapeType="1"/>
          </p:cNvSpPr>
          <p:nvPr/>
        </p:nvSpPr>
        <p:spPr bwMode="auto">
          <a:xfrm>
            <a:off x="2771775" y="5094288"/>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6" name="Line 109"/>
          <p:cNvSpPr>
            <a:spLocks noChangeShapeType="1"/>
          </p:cNvSpPr>
          <p:nvPr/>
        </p:nvSpPr>
        <p:spPr bwMode="auto">
          <a:xfrm flipV="1">
            <a:off x="3990975" y="6313488"/>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7" name="Line 110"/>
          <p:cNvSpPr>
            <a:spLocks noChangeShapeType="1"/>
          </p:cNvSpPr>
          <p:nvPr/>
        </p:nvSpPr>
        <p:spPr bwMode="auto">
          <a:xfrm flipV="1">
            <a:off x="4981575" y="5856288"/>
            <a:ext cx="0" cy="304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8" name="Line 111"/>
          <p:cNvSpPr>
            <a:spLocks noChangeShapeType="1"/>
          </p:cNvSpPr>
          <p:nvPr/>
        </p:nvSpPr>
        <p:spPr bwMode="auto">
          <a:xfrm flipH="1">
            <a:off x="6048375" y="6313488"/>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9" name="Line 112"/>
          <p:cNvSpPr>
            <a:spLocks noChangeShapeType="1"/>
          </p:cNvSpPr>
          <p:nvPr/>
        </p:nvSpPr>
        <p:spPr bwMode="auto">
          <a:xfrm>
            <a:off x="6124575" y="4713288"/>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0" name="Line 113"/>
          <p:cNvSpPr>
            <a:spLocks noChangeShapeType="1"/>
          </p:cNvSpPr>
          <p:nvPr/>
        </p:nvSpPr>
        <p:spPr bwMode="auto">
          <a:xfrm>
            <a:off x="7115175" y="4713288"/>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1" name="Line 114"/>
          <p:cNvSpPr>
            <a:spLocks noChangeShapeType="1"/>
          </p:cNvSpPr>
          <p:nvPr/>
        </p:nvSpPr>
        <p:spPr bwMode="auto">
          <a:xfrm flipH="1">
            <a:off x="6353175" y="4637088"/>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2" name="Freeform 115"/>
          <p:cNvSpPr>
            <a:spLocks/>
          </p:cNvSpPr>
          <p:nvPr/>
        </p:nvSpPr>
        <p:spPr bwMode="auto">
          <a:xfrm>
            <a:off x="1933575" y="4560888"/>
            <a:ext cx="6248400" cy="2057400"/>
          </a:xfrm>
          <a:custGeom>
            <a:avLst/>
            <a:gdLst>
              <a:gd name="T0" fmla="*/ 2147483647 w 3936"/>
              <a:gd name="T1" fmla="*/ 1088707500 h 1296"/>
              <a:gd name="T2" fmla="*/ 2147483647 w 3936"/>
              <a:gd name="T3" fmla="*/ 1088707500 h 1296"/>
              <a:gd name="T4" fmla="*/ 2147483647 w 3936"/>
              <a:gd name="T5" fmla="*/ 2147483647 h 1296"/>
              <a:gd name="T6" fmla="*/ 0 w 3936"/>
              <a:gd name="T7" fmla="*/ 2147483647 h 1296"/>
              <a:gd name="T8" fmla="*/ 0 w 3936"/>
              <a:gd name="T9" fmla="*/ 0 h 1296"/>
              <a:gd name="T10" fmla="*/ 8467725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5" name="Line 118"/>
          <p:cNvSpPr>
            <a:spLocks noChangeShapeType="1"/>
          </p:cNvSpPr>
          <p:nvPr/>
        </p:nvSpPr>
        <p:spPr bwMode="auto">
          <a:xfrm>
            <a:off x="7419975" y="5856288"/>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6" name="Line 119"/>
          <p:cNvSpPr>
            <a:spLocks noChangeShapeType="1"/>
          </p:cNvSpPr>
          <p:nvPr/>
        </p:nvSpPr>
        <p:spPr bwMode="auto">
          <a:xfrm flipH="1">
            <a:off x="3686175" y="6542088"/>
            <a:ext cx="3048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Tree>
    <p:extLst>
      <p:ext uri="{BB962C8B-B14F-4D97-AF65-F5344CB8AC3E}">
        <p14:creationId xmlns:p14="http://schemas.microsoft.com/office/powerpoint/2010/main" val="914817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00100" y="228600"/>
            <a:ext cx="7175500" cy="474663"/>
          </a:xfrm>
          <a:noFill/>
        </p:spPr>
        <p:txBody>
          <a:bodyPr/>
          <a:lstStyle/>
          <a:p>
            <a:r>
              <a:rPr lang="en-US" dirty="0"/>
              <a:t>3e: Store Operations</a:t>
            </a:r>
          </a:p>
        </p:txBody>
      </p:sp>
      <p:sp>
        <p:nvSpPr>
          <p:cNvPr id="10243" name="Rectangle 3"/>
          <p:cNvSpPr>
            <a:spLocks noGrp="1" noChangeArrowheads="1"/>
          </p:cNvSpPr>
          <p:nvPr>
            <p:ph type="body" idx="1"/>
          </p:nvPr>
        </p:nvSpPr>
        <p:spPr>
          <a:xfrm>
            <a:off x="0" y="762000"/>
            <a:ext cx="9144000" cy="692150"/>
          </a:xfrm>
          <a:noFill/>
        </p:spPr>
        <p:txBody>
          <a:bodyPr/>
          <a:lstStyle/>
          <a:p>
            <a:r>
              <a:rPr lang="en-US" sz="2800"/>
              <a:t>Mem[ R[rs] + SignExt[imm16] ] = R[rt]	</a:t>
            </a:r>
            <a:br>
              <a:rPr lang="en-US" sz="2800"/>
            </a:br>
            <a:r>
              <a:rPr lang="en-US" sz="2800"/>
              <a:t>Ex.: </a:t>
            </a:r>
            <a:r>
              <a:rPr lang="en-US" sz="2800">
                <a:latin typeface="Courier"/>
              </a:rPr>
              <a:t>sw rt, rs, imm16</a:t>
            </a:r>
            <a:endParaRPr lang="en-US"/>
          </a:p>
        </p:txBody>
      </p:sp>
      <p:grpSp>
        <p:nvGrpSpPr>
          <p:cNvPr id="10244" name="Group 4"/>
          <p:cNvGrpSpPr>
            <a:grpSpLocks/>
          </p:cNvGrpSpPr>
          <p:nvPr/>
        </p:nvGrpSpPr>
        <p:grpSpPr bwMode="auto">
          <a:xfrm>
            <a:off x="1608138" y="1495425"/>
            <a:ext cx="5975350" cy="1003300"/>
            <a:chOff x="1043" y="794"/>
            <a:chExt cx="3764" cy="632"/>
          </a:xfrm>
        </p:grpSpPr>
        <p:sp>
          <p:nvSpPr>
            <p:cNvPr id="10338"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0339" name="Group 6"/>
            <p:cNvGrpSpPr>
              <a:grpSpLocks/>
            </p:cNvGrpSpPr>
            <p:nvPr/>
          </p:nvGrpSpPr>
          <p:grpSpPr bwMode="auto">
            <a:xfrm>
              <a:off x="1104" y="986"/>
              <a:ext cx="624" cy="248"/>
              <a:chOff x="1104" y="986"/>
              <a:chExt cx="624" cy="248"/>
            </a:xfrm>
          </p:grpSpPr>
          <p:sp>
            <p:nvSpPr>
              <p:cNvPr id="10357"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8"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0340" name="Group 9"/>
            <p:cNvGrpSpPr>
              <a:grpSpLocks/>
            </p:cNvGrpSpPr>
            <p:nvPr/>
          </p:nvGrpSpPr>
          <p:grpSpPr bwMode="auto">
            <a:xfrm>
              <a:off x="1736" y="986"/>
              <a:ext cx="580" cy="248"/>
              <a:chOff x="1736" y="986"/>
              <a:chExt cx="580" cy="248"/>
            </a:xfrm>
          </p:grpSpPr>
          <p:sp>
            <p:nvSpPr>
              <p:cNvPr id="10355"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6"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0341" name="Group 12"/>
            <p:cNvGrpSpPr>
              <a:grpSpLocks/>
            </p:cNvGrpSpPr>
            <p:nvPr/>
          </p:nvGrpSpPr>
          <p:grpSpPr bwMode="auto">
            <a:xfrm>
              <a:off x="2324" y="986"/>
              <a:ext cx="579" cy="248"/>
              <a:chOff x="2324" y="986"/>
              <a:chExt cx="579" cy="248"/>
            </a:xfrm>
          </p:grpSpPr>
          <p:sp>
            <p:nvSpPr>
              <p:cNvPr id="10353"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4"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0342"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43"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0344"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0345"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0346"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0347"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0348"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0349"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0350"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0351"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0352"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0245" name="Rectangle 26"/>
          <p:cNvSpPr>
            <a:spLocks noChangeArrowheads="1"/>
          </p:cNvSpPr>
          <p:nvPr/>
        </p:nvSpPr>
        <p:spPr bwMode="auto">
          <a:xfrm>
            <a:off x="6324600"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46" name="Rectangle 27"/>
          <p:cNvSpPr>
            <a:spLocks noChangeArrowheads="1"/>
          </p:cNvSpPr>
          <p:nvPr/>
        </p:nvSpPr>
        <p:spPr bwMode="auto">
          <a:xfrm>
            <a:off x="5437188" y="25019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0247" name="Rectangle 28"/>
          <p:cNvSpPr>
            <a:spLocks noChangeArrowheads="1"/>
          </p:cNvSpPr>
          <p:nvPr/>
        </p:nvSpPr>
        <p:spPr bwMode="auto">
          <a:xfrm>
            <a:off x="2438400" y="48768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0248" name="Rectangle 29"/>
          <p:cNvSpPr>
            <a:spLocks noChangeArrowheads="1"/>
          </p:cNvSpPr>
          <p:nvPr/>
        </p:nvSpPr>
        <p:spPr bwMode="auto">
          <a:xfrm>
            <a:off x="1893888" y="39719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0249" name="Rectangle 30"/>
          <p:cNvSpPr>
            <a:spLocks noChangeArrowheads="1"/>
          </p:cNvSpPr>
          <p:nvPr/>
        </p:nvSpPr>
        <p:spPr bwMode="auto">
          <a:xfrm>
            <a:off x="2016125" y="32766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0250" name="Line 31"/>
          <p:cNvSpPr>
            <a:spLocks noChangeShapeType="1"/>
          </p:cNvSpPr>
          <p:nvPr/>
        </p:nvSpPr>
        <p:spPr bwMode="auto">
          <a:xfrm flipH="1">
            <a:off x="2203450" y="42910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1" name="Rectangle 32"/>
          <p:cNvSpPr>
            <a:spLocks noChangeArrowheads="1"/>
          </p:cNvSpPr>
          <p:nvPr/>
        </p:nvSpPr>
        <p:spPr bwMode="auto">
          <a:xfrm>
            <a:off x="2055813" y="4391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2" name="Line 33"/>
          <p:cNvSpPr>
            <a:spLocks noChangeShapeType="1"/>
          </p:cNvSpPr>
          <p:nvPr/>
        </p:nvSpPr>
        <p:spPr bwMode="auto">
          <a:xfrm flipH="1">
            <a:off x="5029200" y="41148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3" name="Rectangle 34"/>
          <p:cNvSpPr>
            <a:spLocks noChangeArrowheads="1"/>
          </p:cNvSpPr>
          <p:nvPr/>
        </p:nvSpPr>
        <p:spPr bwMode="auto">
          <a:xfrm>
            <a:off x="4876800" y="38100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4" name="Rectangle 35"/>
          <p:cNvSpPr>
            <a:spLocks noChangeArrowheads="1"/>
          </p:cNvSpPr>
          <p:nvPr/>
        </p:nvSpPr>
        <p:spPr bwMode="auto">
          <a:xfrm>
            <a:off x="4083050" y="38100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0255" name="Line 36"/>
          <p:cNvSpPr>
            <a:spLocks noChangeShapeType="1"/>
          </p:cNvSpPr>
          <p:nvPr/>
        </p:nvSpPr>
        <p:spPr bwMode="auto">
          <a:xfrm flipV="1">
            <a:off x="4343400"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6" name="Rectangle 37"/>
          <p:cNvSpPr>
            <a:spLocks noChangeArrowheads="1"/>
          </p:cNvSpPr>
          <p:nvPr/>
        </p:nvSpPr>
        <p:spPr bwMode="auto">
          <a:xfrm>
            <a:off x="4187825" y="4772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7" name="Rectangle 38"/>
          <p:cNvSpPr>
            <a:spLocks noChangeArrowheads="1"/>
          </p:cNvSpPr>
          <p:nvPr/>
        </p:nvSpPr>
        <p:spPr bwMode="auto">
          <a:xfrm>
            <a:off x="4114800" y="43434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0258" name="Line 39"/>
          <p:cNvSpPr>
            <a:spLocks noChangeShapeType="1"/>
          </p:cNvSpPr>
          <p:nvPr/>
        </p:nvSpPr>
        <p:spPr bwMode="auto">
          <a:xfrm flipV="1">
            <a:off x="37338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9" name="Line 40"/>
          <p:cNvSpPr>
            <a:spLocks noChangeShapeType="1"/>
          </p:cNvSpPr>
          <p:nvPr/>
        </p:nvSpPr>
        <p:spPr bwMode="auto">
          <a:xfrm flipV="1">
            <a:off x="2984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60" name="Rectangle 41"/>
          <p:cNvSpPr>
            <a:spLocks noChangeArrowheads="1"/>
          </p:cNvSpPr>
          <p:nvPr/>
        </p:nvSpPr>
        <p:spPr bwMode="auto">
          <a:xfrm>
            <a:off x="2841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261" name="Line 42"/>
          <p:cNvSpPr>
            <a:spLocks noChangeShapeType="1"/>
          </p:cNvSpPr>
          <p:nvPr/>
        </p:nvSpPr>
        <p:spPr bwMode="auto">
          <a:xfrm flipV="1">
            <a:off x="3365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62" name="Rectangle 43"/>
          <p:cNvSpPr>
            <a:spLocks noChangeArrowheads="1"/>
          </p:cNvSpPr>
          <p:nvPr/>
        </p:nvSpPr>
        <p:spPr bwMode="auto">
          <a:xfrm>
            <a:off x="3200400"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263" name="Rectangle 44"/>
          <p:cNvSpPr>
            <a:spLocks noChangeArrowheads="1"/>
          </p:cNvSpPr>
          <p:nvPr/>
        </p:nvSpPr>
        <p:spPr bwMode="auto">
          <a:xfrm>
            <a:off x="2779713" y="38814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0264" name="Rectangle 45"/>
          <p:cNvSpPr>
            <a:spLocks noChangeArrowheads="1"/>
          </p:cNvSpPr>
          <p:nvPr/>
        </p:nvSpPr>
        <p:spPr bwMode="auto">
          <a:xfrm>
            <a:off x="3236913" y="38814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0265" name="Rectangle 46"/>
          <p:cNvSpPr>
            <a:spLocks noChangeArrowheads="1"/>
          </p:cNvSpPr>
          <p:nvPr/>
        </p:nvSpPr>
        <p:spPr bwMode="auto">
          <a:xfrm>
            <a:off x="3617913" y="38814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0266" name="Rectangle 47"/>
          <p:cNvSpPr>
            <a:spLocks noChangeArrowheads="1"/>
          </p:cNvSpPr>
          <p:nvPr/>
        </p:nvSpPr>
        <p:spPr bwMode="auto">
          <a:xfrm>
            <a:off x="2779713" y="42672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0267" name="Rectangle 48"/>
          <p:cNvSpPr>
            <a:spLocks noChangeArrowheads="1"/>
          </p:cNvSpPr>
          <p:nvPr/>
        </p:nvSpPr>
        <p:spPr bwMode="auto">
          <a:xfrm>
            <a:off x="3200400" y="32766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0268" name="Rectangle 49"/>
          <p:cNvSpPr>
            <a:spLocks noChangeArrowheads="1"/>
          </p:cNvSpPr>
          <p:nvPr/>
        </p:nvSpPr>
        <p:spPr bwMode="auto">
          <a:xfrm>
            <a:off x="3032125" y="2514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0269" name="Rectangle 50"/>
          <p:cNvSpPr>
            <a:spLocks noChangeArrowheads="1"/>
          </p:cNvSpPr>
          <p:nvPr/>
        </p:nvSpPr>
        <p:spPr bwMode="auto">
          <a:xfrm>
            <a:off x="3581400" y="3276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0270" name="Rectangle 51"/>
          <p:cNvSpPr>
            <a:spLocks noChangeArrowheads="1"/>
          </p:cNvSpPr>
          <p:nvPr/>
        </p:nvSpPr>
        <p:spPr bwMode="auto">
          <a:xfrm>
            <a:off x="2600325" y="2514600"/>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0271" name="Rectangle 52"/>
          <p:cNvSpPr>
            <a:spLocks noChangeArrowheads="1"/>
          </p:cNvSpPr>
          <p:nvPr/>
        </p:nvSpPr>
        <p:spPr bwMode="auto">
          <a:xfrm>
            <a:off x="1676400" y="2514600"/>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10272" name="Rectangle 53"/>
          <p:cNvSpPr>
            <a:spLocks noChangeArrowheads="1"/>
          </p:cNvSpPr>
          <p:nvPr/>
        </p:nvSpPr>
        <p:spPr bwMode="auto">
          <a:xfrm>
            <a:off x="3911600" y="5054600"/>
            <a:ext cx="355600" cy="104140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0273" name="Rectangle 54"/>
          <p:cNvSpPr>
            <a:spLocks noChangeArrowheads="1"/>
          </p:cNvSpPr>
          <p:nvPr/>
        </p:nvSpPr>
        <p:spPr bwMode="auto">
          <a:xfrm rot="5400000">
            <a:off x="3564731" y="5388769"/>
            <a:ext cx="1082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sp>
        <p:nvSpPr>
          <p:cNvPr id="10274" name="Rectangle 55"/>
          <p:cNvSpPr>
            <a:spLocks noChangeArrowheads="1"/>
          </p:cNvSpPr>
          <p:nvPr/>
        </p:nvSpPr>
        <p:spPr bwMode="auto">
          <a:xfrm>
            <a:off x="4419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75" name="Line 56"/>
          <p:cNvSpPr>
            <a:spLocks noChangeShapeType="1"/>
          </p:cNvSpPr>
          <p:nvPr/>
        </p:nvSpPr>
        <p:spPr bwMode="auto">
          <a:xfrm flipH="1">
            <a:off x="4572000" y="5508625"/>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76" name="Line 57"/>
          <p:cNvSpPr>
            <a:spLocks noChangeShapeType="1"/>
          </p:cNvSpPr>
          <p:nvPr/>
        </p:nvSpPr>
        <p:spPr bwMode="auto">
          <a:xfrm flipH="1">
            <a:off x="3492500" y="55102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77" name="Rectangle 58"/>
          <p:cNvSpPr>
            <a:spLocks noChangeArrowheads="1"/>
          </p:cNvSpPr>
          <p:nvPr/>
        </p:nvSpPr>
        <p:spPr bwMode="auto">
          <a:xfrm>
            <a:off x="3276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0278" name="Rectangle 59"/>
          <p:cNvSpPr>
            <a:spLocks noChangeArrowheads="1"/>
          </p:cNvSpPr>
          <p:nvPr/>
        </p:nvSpPr>
        <p:spPr bwMode="auto">
          <a:xfrm>
            <a:off x="2362200" y="53340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0279" name="Rectangle 60"/>
          <p:cNvSpPr>
            <a:spLocks noChangeArrowheads="1"/>
          </p:cNvSpPr>
          <p:nvPr/>
        </p:nvSpPr>
        <p:spPr bwMode="auto">
          <a:xfrm>
            <a:off x="4648200" y="5943600"/>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0280" name="Rectangle 61"/>
          <p:cNvSpPr>
            <a:spLocks noChangeArrowheads="1"/>
          </p:cNvSpPr>
          <p:nvPr/>
        </p:nvSpPr>
        <p:spPr bwMode="auto">
          <a:xfrm>
            <a:off x="2971800" y="6019800"/>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0281" name="Line 62"/>
          <p:cNvSpPr>
            <a:spLocks noChangeShapeType="1"/>
          </p:cNvSpPr>
          <p:nvPr/>
        </p:nvSpPr>
        <p:spPr bwMode="auto">
          <a:xfrm flipV="1">
            <a:off x="8001000" y="2895600"/>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0282" name="Rectangle 63"/>
          <p:cNvSpPr>
            <a:spLocks noChangeArrowheads="1"/>
          </p:cNvSpPr>
          <p:nvPr/>
        </p:nvSpPr>
        <p:spPr bwMode="auto">
          <a:xfrm>
            <a:off x="7086600" y="2438400"/>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0283" name="Rectangle 64"/>
          <p:cNvSpPr>
            <a:spLocks noChangeArrowheads="1"/>
          </p:cNvSpPr>
          <p:nvPr/>
        </p:nvSpPr>
        <p:spPr bwMode="auto">
          <a:xfrm>
            <a:off x="5681663" y="5867400"/>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0284" name="Rectangle 65"/>
          <p:cNvSpPr>
            <a:spLocks noChangeArrowheads="1"/>
          </p:cNvSpPr>
          <p:nvPr/>
        </p:nvSpPr>
        <p:spPr bwMode="auto">
          <a:xfrm>
            <a:off x="5410200" y="5334000"/>
            <a:ext cx="944671"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solidFill>
                  <a:schemeClr val="accent2"/>
                </a:solidFill>
                <a:latin typeface="Times" charset="0"/>
              </a:rPr>
              <a:t>Data In</a:t>
            </a:r>
          </a:p>
        </p:txBody>
      </p:sp>
      <p:sp>
        <p:nvSpPr>
          <p:cNvPr id="10285" name="Line 66"/>
          <p:cNvSpPr>
            <a:spLocks noChangeShapeType="1"/>
          </p:cNvSpPr>
          <p:nvPr/>
        </p:nvSpPr>
        <p:spPr bwMode="auto">
          <a:xfrm flipH="1">
            <a:off x="5989638" y="5253038"/>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86" name="Rectangle 67"/>
          <p:cNvSpPr>
            <a:spLocks noChangeArrowheads="1"/>
          </p:cNvSpPr>
          <p:nvPr/>
        </p:nvSpPr>
        <p:spPr bwMode="auto">
          <a:xfrm>
            <a:off x="6019800" y="50292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dirty="0">
                <a:solidFill>
                  <a:schemeClr val="tx1"/>
                </a:solidFill>
                <a:latin typeface="Times" charset="0"/>
              </a:rPr>
              <a:t>32</a:t>
            </a:r>
          </a:p>
        </p:txBody>
      </p:sp>
      <p:sp>
        <p:nvSpPr>
          <p:cNvPr id="10287" name="Line 68"/>
          <p:cNvSpPr>
            <a:spLocks noChangeShapeType="1"/>
          </p:cNvSpPr>
          <p:nvPr/>
        </p:nvSpPr>
        <p:spPr bwMode="auto">
          <a:xfrm flipV="1">
            <a:off x="6692900" y="3276600"/>
            <a:ext cx="12700" cy="1846263"/>
          </a:xfrm>
          <a:prstGeom prst="line">
            <a:avLst/>
          </a:prstGeom>
          <a:noFill/>
          <a:ln w="19050">
            <a:solidFill>
              <a:schemeClr val="accent2"/>
            </a:solidFill>
            <a:round/>
            <a:headEnd type="triangle" w="med" len="med"/>
            <a:tailEnd/>
          </a:ln>
        </p:spPr>
        <p:txBody>
          <a:bodyPr wrap="none" anchor="ctr">
            <a:prstTxWarp prst="textNoShape">
              <a:avLst/>
            </a:prstTxWarp>
          </a:bodyPr>
          <a:lstStyle/>
          <a:p>
            <a:endParaRPr lang="en-US"/>
          </a:p>
        </p:txBody>
      </p:sp>
      <p:sp>
        <p:nvSpPr>
          <p:cNvPr id="10288" name="Rectangle 69"/>
          <p:cNvSpPr>
            <a:spLocks noChangeArrowheads="1"/>
          </p:cNvSpPr>
          <p:nvPr/>
        </p:nvSpPr>
        <p:spPr bwMode="auto">
          <a:xfrm>
            <a:off x="6248400" y="2819400"/>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grpSp>
        <p:nvGrpSpPr>
          <p:cNvPr id="10289" name="Group 70"/>
          <p:cNvGrpSpPr>
            <a:grpSpLocks/>
          </p:cNvGrpSpPr>
          <p:nvPr/>
        </p:nvGrpSpPr>
        <p:grpSpPr bwMode="auto">
          <a:xfrm>
            <a:off x="2590800" y="2943225"/>
            <a:ext cx="838200" cy="333375"/>
            <a:chOff x="2640" y="1422"/>
            <a:chExt cx="528" cy="210"/>
          </a:xfrm>
        </p:grpSpPr>
        <p:sp>
          <p:nvSpPr>
            <p:cNvPr id="10335" name="Rectangle 7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336" name="Rectangle 7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337"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0290" name="Rectangle 74"/>
          <p:cNvSpPr>
            <a:spLocks noChangeArrowheads="1"/>
          </p:cNvSpPr>
          <p:nvPr/>
        </p:nvSpPr>
        <p:spPr bwMode="auto">
          <a:xfrm>
            <a:off x="2590800" y="38862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grpSp>
        <p:nvGrpSpPr>
          <p:cNvPr id="10291" name="Group 75"/>
          <p:cNvGrpSpPr>
            <a:grpSpLocks/>
          </p:cNvGrpSpPr>
          <p:nvPr/>
        </p:nvGrpSpPr>
        <p:grpSpPr bwMode="auto">
          <a:xfrm>
            <a:off x="4899025" y="4495800"/>
            <a:ext cx="358775" cy="1219200"/>
            <a:chOff x="3518" y="2640"/>
            <a:chExt cx="226" cy="768"/>
          </a:xfrm>
        </p:grpSpPr>
        <p:sp>
          <p:nvSpPr>
            <p:cNvPr id="10332" name="Rectangle 7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333" name="Rectangle 7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334"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0292" name="Group 79"/>
          <p:cNvGrpSpPr>
            <a:grpSpLocks/>
          </p:cNvGrpSpPr>
          <p:nvPr/>
        </p:nvGrpSpPr>
        <p:grpSpPr bwMode="auto">
          <a:xfrm>
            <a:off x="5762625" y="3886200"/>
            <a:ext cx="485775" cy="1143000"/>
            <a:chOff x="4009" y="2304"/>
            <a:chExt cx="306" cy="720"/>
          </a:xfrm>
        </p:grpSpPr>
        <p:sp>
          <p:nvSpPr>
            <p:cNvPr id="10329" name="Rectangle 80"/>
            <p:cNvSpPr>
              <a:spLocks noChangeArrowheads="1"/>
            </p:cNvSpPr>
            <p:nvPr/>
          </p:nvSpPr>
          <p:spPr bwMode="auto">
            <a:xfrm>
              <a:off x="4009" y="2322"/>
              <a:ext cx="114" cy="210"/>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0330" name="Rectangle 8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0331" name="Freeform 8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0293" name="Rectangle 83"/>
          <p:cNvSpPr>
            <a:spLocks noChangeArrowheads="1"/>
          </p:cNvSpPr>
          <p:nvPr/>
        </p:nvSpPr>
        <p:spPr bwMode="auto">
          <a:xfrm>
            <a:off x="7794625" y="43910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294" name="Rectangle 84"/>
          <p:cNvSpPr>
            <a:spLocks noChangeArrowheads="1"/>
          </p:cNvSpPr>
          <p:nvPr/>
        </p:nvSpPr>
        <p:spPr bwMode="auto">
          <a:xfrm>
            <a:off x="7794625" y="53816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295" name="Freeform 85"/>
          <p:cNvSpPr>
            <a:spLocks/>
          </p:cNvSpPr>
          <p:nvPr/>
        </p:nvSpPr>
        <p:spPr bwMode="auto">
          <a:xfrm>
            <a:off x="7848600" y="4267200"/>
            <a:ext cx="304800" cy="1600200"/>
          </a:xfrm>
          <a:custGeom>
            <a:avLst/>
            <a:gdLst>
              <a:gd name="T0" fmla="*/ 0 w 192"/>
              <a:gd name="T1" fmla="*/ 0 h 1008"/>
              <a:gd name="T2" fmla="*/ 0 w 192"/>
              <a:gd name="T3" fmla="*/ 1600200 h 1008"/>
              <a:gd name="T4" fmla="*/ 304800 w 192"/>
              <a:gd name="T5" fmla="*/ 1371600 h 1008"/>
              <a:gd name="T6" fmla="*/ 304800 w 192"/>
              <a:gd name="T7" fmla="*/ 2286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0296" name="Rectangle 86"/>
          <p:cNvSpPr>
            <a:spLocks noChangeArrowheads="1"/>
          </p:cNvSpPr>
          <p:nvPr/>
        </p:nvSpPr>
        <p:spPr bwMode="auto">
          <a:xfrm>
            <a:off x="6391275" y="5129213"/>
            <a:ext cx="1127125" cy="1128712"/>
          </a:xfrm>
          <a:prstGeom prst="rect">
            <a:avLst/>
          </a:prstGeom>
          <a:noFill/>
          <a:ln w="28575">
            <a:solidFill>
              <a:schemeClr val="accent2"/>
            </a:solidFill>
            <a:miter lim="800000"/>
            <a:headEnd/>
            <a:tailEnd/>
          </a:ln>
        </p:spPr>
        <p:txBody>
          <a:bodyPr wrap="none" anchor="ctr">
            <a:prstTxWarp prst="textNoShape">
              <a:avLst/>
            </a:prstTxWarp>
          </a:bodyPr>
          <a:lstStyle/>
          <a:p>
            <a:endParaRPr lang="en-US"/>
          </a:p>
        </p:txBody>
      </p:sp>
      <p:sp>
        <p:nvSpPr>
          <p:cNvPr id="10297" name="Rectangle 87"/>
          <p:cNvSpPr>
            <a:spLocks noChangeArrowheads="1"/>
          </p:cNvSpPr>
          <p:nvPr/>
        </p:nvSpPr>
        <p:spPr bwMode="auto">
          <a:xfrm>
            <a:off x="6372225" y="5076825"/>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dirty="0" err="1">
                <a:solidFill>
                  <a:srgbClr val="DA1F28"/>
                </a:solidFill>
                <a:latin typeface="Times" charset="0"/>
              </a:rPr>
              <a:t>WrEn</a:t>
            </a:r>
            <a:endParaRPr lang="en-US" sz="1600" dirty="0">
              <a:solidFill>
                <a:srgbClr val="DA1F28"/>
              </a:solidFill>
              <a:latin typeface="Times" charset="0"/>
            </a:endParaRPr>
          </a:p>
        </p:txBody>
      </p:sp>
      <p:sp>
        <p:nvSpPr>
          <p:cNvPr id="10298" name="Rectangle 88"/>
          <p:cNvSpPr>
            <a:spLocks noChangeArrowheads="1"/>
          </p:cNvSpPr>
          <p:nvPr/>
        </p:nvSpPr>
        <p:spPr bwMode="auto">
          <a:xfrm>
            <a:off x="6983413" y="5076825"/>
            <a:ext cx="49688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0299" name="Rectangle 89"/>
          <p:cNvSpPr>
            <a:spLocks noChangeArrowheads="1"/>
          </p:cNvSpPr>
          <p:nvPr/>
        </p:nvSpPr>
        <p:spPr bwMode="auto">
          <a:xfrm>
            <a:off x="6400800" y="5484813"/>
            <a:ext cx="1111250" cy="57785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0300" name="Line 90"/>
          <p:cNvSpPr>
            <a:spLocks noChangeShapeType="1"/>
          </p:cNvSpPr>
          <p:nvPr/>
        </p:nvSpPr>
        <p:spPr bwMode="auto">
          <a:xfrm>
            <a:off x="6400800" y="60198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1" name="Line 91"/>
          <p:cNvSpPr>
            <a:spLocks noChangeShapeType="1"/>
          </p:cNvSpPr>
          <p:nvPr/>
        </p:nvSpPr>
        <p:spPr bwMode="auto">
          <a:xfrm flipH="1">
            <a:off x="6400800" y="60960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2" name="Line 92"/>
          <p:cNvSpPr>
            <a:spLocks noChangeShapeType="1"/>
          </p:cNvSpPr>
          <p:nvPr/>
        </p:nvSpPr>
        <p:spPr bwMode="auto">
          <a:xfrm>
            <a:off x="2819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3" name="Line 93"/>
          <p:cNvSpPr>
            <a:spLocks noChangeShapeType="1"/>
          </p:cNvSpPr>
          <p:nvPr/>
        </p:nvSpPr>
        <p:spPr bwMode="auto">
          <a:xfrm>
            <a:off x="3200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4" name="Freeform 94"/>
          <p:cNvSpPr>
            <a:spLocks/>
          </p:cNvSpPr>
          <p:nvPr/>
        </p:nvSpPr>
        <p:spPr bwMode="auto">
          <a:xfrm>
            <a:off x="2286000" y="2895600"/>
            <a:ext cx="304800" cy="228600"/>
          </a:xfrm>
          <a:custGeom>
            <a:avLst/>
            <a:gdLst>
              <a:gd name="T0" fmla="*/ 0 w 192"/>
              <a:gd name="T1" fmla="*/ 0 h 336"/>
              <a:gd name="T2" fmla="*/ 0 w 192"/>
              <a:gd name="T3" fmla="*/ 228600 h 336"/>
              <a:gd name="T4" fmla="*/ 304800 w 192"/>
              <a:gd name="T5" fmla="*/ 2286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05" name="Line 95"/>
          <p:cNvSpPr>
            <a:spLocks noChangeShapeType="1"/>
          </p:cNvSpPr>
          <p:nvPr/>
        </p:nvSpPr>
        <p:spPr bwMode="auto">
          <a:xfrm>
            <a:off x="2743200" y="3657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6" name="Line 96"/>
          <p:cNvSpPr>
            <a:spLocks noChangeShapeType="1"/>
          </p:cNvSpPr>
          <p:nvPr/>
        </p:nvSpPr>
        <p:spPr bwMode="auto">
          <a:xfrm>
            <a:off x="3048000" y="3276600"/>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7" name="Line 97"/>
          <p:cNvSpPr>
            <a:spLocks noChangeShapeType="1"/>
          </p:cNvSpPr>
          <p:nvPr/>
        </p:nvSpPr>
        <p:spPr bwMode="auto">
          <a:xfrm>
            <a:off x="3429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8" name="Line 98"/>
          <p:cNvSpPr>
            <a:spLocks noChangeShapeType="1"/>
          </p:cNvSpPr>
          <p:nvPr/>
        </p:nvSpPr>
        <p:spPr bwMode="auto">
          <a:xfrm>
            <a:off x="3810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9" name="Rectangle 99"/>
          <p:cNvSpPr>
            <a:spLocks noChangeArrowheads="1"/>
          </p:cNvSpPr>
          <p:nvPr/>
        </p:nvSpPr>
        <p:spPr bwMode="auto">
          <a:xfrm>
            <a:off x="3603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310" name="Line 100"/>
          <p:cNvSpPr>
            <a:spLocks noChangeShapeType="1"/>
          </p:cNvSpPr>
          <p:nvPr/>
        </p:nvSpPr>
        <p:spPr bwMode="auto">
          <a:xfrm>
            <a:off x="4038600" y="4191000"/>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1" name="Line 101"/>
          <p:cNvSpPr>
            <a:spLocks noChangeShapeType="1"/>
          </p:cNvSpPr>
          <p:nvPr/>
        </p:nvSpPr>
        <p:spPr bwMode="auto">
          <a:xfrm>
            <a:off x="6096000" y="28575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2" name="Line 102"/>
          <p:cNvSpPr>
            <a:spLocks noChangeShapeType="1"/>
          </p:cNvSpPr>
          <p:nvPr/>
        </p:nvSpPr>
        <p:spPr bwMode="auto">
          <a:xfrm>
            <a:off x="4038600" y="4724400"/>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3" name="Line 103"/>
          <p:cNvSpPr>
            <a:spLocks noChangeShapeType="1"/>
          </p:cNvSpPr>
          <p:nvPr/>
        </p:nvSpPr>
        <p:spPr bwMode="auto">
          <a:xfrm>
            <a:off x="5257800" y="48768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4" name="Line 104"/>
          <p:cNvSpPr>
            <a:spLocks noChangeShapeType="1"/>
          </p:cNvSpPr>
          <p:nvPr/>
        </p:nvSpPr>
        <p:spPr bwMode="auto">
          <a:xfrm>
            <a:off x="42672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5" name="Line 105"/>
          <p:cNvSpPr>
            <a:spLocks noChangeShapeType="1"/>
          </p:cNvSpPr>
          <p:nvPr/>
        </p:nvSpPr>
        <p:spPr bwMode="auto">
          <a:xfrm>
            <a:off x="32004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6" name="Line 106"/>
          <p:cNvSpPr>
            <a:spLocks noChangeShapeType="1"/>
          </p:cNvSpPr>
          <p:nvPr/>
        </p:nvSpPr>
        <p:spPr bwMode="auto">
          <a:xfrm flipH="1">
            <a:off x="28194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7" name="Line 107"/>
          <p:cNvSpPr>
            <a:spLocks noChangeShapeType="1"/>
          </p:cNvSpPr>
          <p:nvPr/>
        </p:nvSpPr>
        <p:spPr bwMode="auto">
          <a:xfrm>
            <a:off x="28956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8" name="Line 108"/>
          <p:cNvSpPr>
            <a:spLocks noChangeShapeType="1"/>
          </p:cNvSpPr>
          <p:nvPr/>
        </p:nvSpPr>
        <p:spPr bwMode="auto">
          <a:xfrm>
            <a:off x="2895600" y="48768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9" name="Line 109"/>
          <p:cNvSpPr>
            <a:spLocks noChangeShapeType="1"/>
          </p:cNvSpPr>
          <p:nvPr/>
        </p:nvSpPr>
        <p:spPr bwMode="auto">
          <a:xfrm flipV="1">
            <a:off x="4114800" y="6096000"/>
            <a:ext cx="0" cy="228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0" name="Line 110"/>
          <p:cNvSpPr>
            <a:spLocks noChangeShapeType="1"/>
          </p:cNvSpPr>
          <p:nvPr/>
        </p:nvSpPr>
        <p:spPr bwMode="auto">
          <a:xfrm flipV="1">
            <a:off x="5105400" y="5638800"/>
            <a:ext cx="0" cy="3048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1" name="Line 111"/>
          <p:cNvSpPr>
            <a:spLocks noChangeShapeType="1"/>
          </p:cNvSpPr>
          <p:nvPr/>
        </p:nvSpPr>
        <p:spPr bwMode="auto">
          <a:xfrm flipH="1">
            <a:off x="6172200" y="60960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22" name="Line 112"/>
          <p:cNvSpPr>
            <a:spLocks noChangeShapeType="1"/>
          </p:cNvSpPr>
          <p:nvPr/>
        </p:nvSpPr>
        <p:spPr bwMode="auto">
          <a:xfrm>
            <a:off x="6248400" y="4495800"/>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3" name="Line 113"/>
          <p:cNvSpPr>
            <a:spLocks noChangeShapeType="1"/>
          </p:cNvSpPr>
          <p:nvPr/>
        </p:nvSpPr>
        <p:spPr bwMode="auto">
          <a:xfrm>
            <a:off x="7239000" y="4495800"/>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4" name="Line 114"/>
          <p:cNvSpPr>
            <a:spLocks noChangeShapeType="1"/>
          </p:cNvSpPr>
          <p:nvPr/>
        </p:nvSpPr>
        <p:spPr bwMode="auto">
          <a:xfrm flipH="1">
            <a:off x="6477000" y="44196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25" name="Freeform 115"/>
          <p:cNvSpPr>
            <a:spLocks/>
          </p:cNvSpPr>
          <p:nvPr/>
        </p:nvSpPr>
        <p:spPr bwMode="auto">
          <a:xfrm>
            <a:off x="2057400" y="4343400"/>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6" name="Line 116"/>
          <p:cNvSpPr>
            <a:spLocks noChangeShapeType="1"/>
          </p:cNvSpPr>
          <p:nvPr/>
        </p:nvSpPr>
        <p:spPr bwMode="auto">
          <a:xfrm>
            <a:off x="5867400" y="5334000"/>
            <a:ext cx="533400" cy="0"/>
          </a:xfrm>
          <a:prstGeom prst="line">
            <a:avLst/>
          </a:prstGeom>
          <a:noFill/>
          <a:ln w="19050">
            <a:solidFill>
              <a:schemeClr val="accent2"/>
            </a:solidFill>
            <a:round/>
            <a:headEnd/>
            <a:tailEnd type="triangle" w="med" len="med"/>
          </a:ln>
        </p:spPr>
        <p:txBody>
          <a:bodyPr wrap="none" anchor="ctr">
            <a:prstTxWarp prst="textNoShape">
              <a:avLst/>
            </a:prstTxWarp>
          </a:bodyPr>
          <a:lstStyle/>
          <a:p>
            <a:endParaRPr lang="en-US"/>
          </a:p>
        </p:txBody>
      </p:sp>
      <p:sp>
        <p:nvSpPr>
          <p:cNvPr id="10327" name="Line 117"/>
          <p:cNvSpPr>
            <a:spLocks noChangeShapeType="1"/>
          </p:cNvSpPr>
          <p:nvPr/>
        </p:nvSpPr>
        <p:spPr bwMode="auto">
          <a:xfrm>
            <a:off x="7543800" y="56388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8" name="Line 118"/>
          <p:cNvSpPr>
            <a:spLocks noChangeShapeType="1"/>
          </p:cNvSpPr>
          <p:nvPr/>
        </p:nvSpPr>
        <p:spPr bwMode="auto">
          <a:xfrm flipH="1">
            <a:off x="3810000" y="6324600"/>
            <a:ext cx="3048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211658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25247</TotalTime>
  <Words>6231</Words>
  <Application>Microsoft Macintosh PowerPoint</Application>
  <PresentationFormat>On-screen Show (4:3)</PresentationFormat>
  <Paragraphs>1472</Paragraphs>
  <Slides>33</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Worksheet</vt:lpstr>
      <vt:lpstr>CS 61C: Great Ideas in Computer Architecture (Machine Structures) Single-Cycle CPU Datapath &amp; Control Part 2</vt:lpstr>
      <vt:lpstr>Review: Processor Design 5 steps</vt:lpstr>
      <vt:lpstr>Processor Design: 5 steps</vt:lpstr>
      <vt:lpstr>Register-Register Timing:  One Complete Cycle (Add/Sub)</vt:lpstr>
      <vt:lpstr>Register-Register Timing:  One Complete Cycle</vt:lpstr>
      <vt:lpstr>3c: Logical Op (or) with Immediate</vt:lpstr>
      <vt:lpstr>3d: Load Operations</vt:lpstr>
      <vt:lpstr>3d: Load Operations</vt:lpstr>
      <vt:lpstr>3e: Store Operations</vt:lpstr>
      <vt:lpstr>3e: Store Operations</vt:lpstr>
      <vt:lpstr>3f: The Branch Instruction</vt:lpstr>
      <vt:lpstr>Datapath for Branch Operations</vt:lpstr>
      <vt:lpstr>Instruction Fetch Unit including Branch</vt:lpstr>
      <vt:lpstr>Putting it All Together:A Single Cycle Datapath</vt:lpstr>
      <vt:lpstr>Clickers/Peer Instruction</vt:lpstr>
      <vt:lpstr>Administrivia</vt:lpstr>
      <vt:lpstr>Datapath Control Signals</vt:lpstr>
      <vt:lpstr>Given Datapath: RTL  Control</vt:lpstr>
      <vt:lpstr>RTL: The Add Instruction</vt:lpstr>
      <vt:lpstr>Instruction Fetch Unit at the Beginning of Add</vt:lpstr>
      <vt:lpstr>Single Cycle Datapath during Add</vt:lpstr>
      <vt:lpstr>Instruction Fetch Unit at End of Add</vt:lpstr>
      <vt:lpstr>Single Cycle Datapath during Jump</vt:lpstr>
      <vt:lpstr>Single Cycle Datapath during Jump</vt:lpstr>
      <vt:lpstr>Instruction Fetch Unit at the End of  Jump</vt:lpstr>
      <vt:lpstr>Instruction Fetch Unit at the End of  Jump</vt:lpstr>
      <vt:lpstr>In The News: Tile-Mx100 100 64-bit ARM cores on one chip</vt:lpstr>
      <vt:lpstr>P&amp;H Figure 4.17</vt:lpstr>
      <vt:lpstr>Summary of the Control Signals (1/2)</vt:lpstr>
      <vt:lpstr>Summary of the Control Signals (2/2)</vt:lpstr>
      <vt:lpstr>Boolean Expressions for Controller</vt:lpstr>
      <vt:lpstr>Controller Implementation</vt:lpstr>
      <vt:lpstr>Summary: Single-cycle Processor</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213</cp:revision>
  <cp:lastPrinted>2014-04-09T08:37:39Z</cp:lastPrinted>
  <dcterms:created xsi:type="dcterms:W3CDTF">2014-04-09T08:07:52Z</dcterms:created>
  <dcterms:modified xsi:type="dcterms:W3CDTF">2015-03-04T00:13:12Z</dcterms:modified>
</cp:coreProperties>
</file>