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embeddings/oleObject1.bin" ContentType="application/vnd.openxmlformats-officedocument.oleObject"/>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2.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handoutMasterIdLst>
    <p:handoutMasterId r:id="rId36"/>
  </p:handoutMasterIdLst>
  <p:sldIdLst>
    <p:sldId id="694" r:id="rId2"/>
    <p:sldId id="586" r:id="rId3"/>
    <p:sldId id="695" r:id="rId4"/>
    <p:sldId id="699" r:id="rId5"/>
    <p:sldId id="698" r:id="rId6"/>
    <p:sldId id="697" r:id="rId7"/>
    <p:sldId id="704" r:id="rId8"/>
    <p:sldId id="702" r:id="rId9"/>
    <p:sldId id="703" r:id="rId10"/>
    <p:sldId id="602" r:id="rId11"/>
    <p:sldId id="603" r:id="rId12"/>
    <p:sldId id="595" r:id="rId13"/>
    <p:sldId id="604" r:id="rId14"/>
    <p:sldId id="605" r:id="rId15"/>
    <p:sldId id="606" r:id="rId16"/>
    <p:sldId id="607" r:id="rId17"/>
    <p:sldId id="608" r:id="rId18"/>
    <p:sldId id="609" r:id="rId19"/>
    <p:sldId id="610" r:id="rId20"/>
    <p:sldId id="611" r:id="rId21"/>
    <p:sldId id="612" r:id="rId22"/>
    <p:sldId id="613" r:id="rId23"/>
    <p:sldId id="701" r:id="rId24"/>
    <p:sldId id="593" r:id="rId25"/>
    <p:sldId id="617" r:id="rId26"/>
    <p:sldId id="614" r:id="rId27"/>
    <p:sldId id="592" r:id="rId28"/>
    <p:sldId id="705" r:id="rId29"/>
    <p:sldId id="706" r:id="rId30"/>
    <p:sldId id="707" r:id="rId31"/>
    <p:sldId id="651" r:id="rId32"/>
    <p:sldId id="628" r:id="rId33"/>
    <p:sldId id="691"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975" autoAdjust="0"/>
    <p:restoredTop sz="84825" autoAdjust="0"/>
  </p:normalViewPr>
  <p:slideViewPr>
    <p:cSldViewPr snapToGrid="0">
      <p:cViewPr varScale="1">
        <p:scale>
          <a:sx n="150" d="100"/>
          <a:sy n="150" d="100"/>
        </p:scale>
        <p:origin x="-776" y="-11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85" d="100"/>
          <a:sy n="85" d="100"/>
        </p:scale>
        <p:origin x="-31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3/12/15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dirty="0"/>
          </a:p>
        </p:txBody>
      </p:sp>
    </p:spTree>
    <p:extLst>
      <p:ext uri="{BB962C8B-B14F-4D97-AF65-F5344CB8AC3E}">
        <p14:creationId xmlns:p14="http://schemas.microsoft.com/office/powerpoint/2010/main" val="26762271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3/12/15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dirty="0"/>
          </a:p>
        </p:txBody>
      </p:sp>
    </p:spTree>
    <p:extLst>
      <p:ext uri="{BB962C8B-B14F-4D97-AF65-F5344CB8AC3E}">
        <p14:creationId xmlns:p14="http://schemas.microsoft.com/office/powerpoint/2010/main" val="279162726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1</a:t>
            </a:fld>
            <a:endParaRPr lang="en-US"/>
          </a:p>
        </p:txBody>
      </p:sp>
    </p:spTree>
    <p:extLst>
      <p:ext uri="{BB962C8B-B14F-4D97-AF65-F5344CB8AC3E}">
        <p14:creationId xmlns:p14="http://schemas.microsoft.com/office/powerpoint/2010/main" val="110381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1162050" y="587375"/>
            <a:ext cx="4552950" cy="3416300"/>
          </a:xfrm>
          <a:noFill/>
          <a:ln>
            <a:solidFill>
              <a:srgbClr val="000000"/>
            </a:solidFill>
            <a:miter lim="800000"/>
            <a:headEnd/>
            <a:tailEnd/>
          </a:ln>
        </p:spPr>
      </p:sp>
      <p:sp>
        <p:nvSpPr>
          <p:cNvPr id="46083" name="Rectangle 3"/>
          <p:cNvSpPr>
            <a:spLocks noGrp="1" noChangeArrowheads="1"/>
          </p:cNvSpPr>
          <p:nvPr>
            <p:ph type="body" idx="1"/>
          </p:nvPr>
        </p:nvSpPr>
        <p:spPr bwMode="auto">
          <a:xfrm>
            <a:off x="515938" y="4343400"/>
            <a:ext cx="5910262" cy="4114800"/>
          </a:xfrm>
          <a:noFill/>
        </p:spPr>
        <p:txBody>
          <a:bodyPr wrap="square" lIns="91422" tIns="45711" rIns="91422" bIns="45711" numCol="1" anchor="t" anchorCtr="0" compatLnSpc="1">
            <a:prstTxWarp prst="textNoShape">
              <a:avLst/>
            </a:prstTxWarp>
          </a:bodyPr>
          <a:lstStyle/>
          <a:p>
            <a:pPr eaLnBrk="1" hangingPunct="1">
              <a:spcBef>
                <a:spcPct val="0"/>
              </a:spcBef>
            </a:pPr>
            <a:r>
              <a:rPr lang="en-US" dirty="0"/>
              <a:t>For lecture</a:t>
            </a:r>
          </a:p>
          <a:p>
            <a:pPr eaLnBrk="1" hangingPunct="1">
              <a:spcBef>
                <a:spcPct val="0"/>
              </a:spcBef>
            </a:pPr>
            <a:endParaRPr lang="en-US" dirty="0"/>
          </a:p>
          <a:p>
            <a:pPr eaLnBrk="1" hangingPunct="1">
              <a:spcBef>
                <a:spcPct val="0"/>
              </a:spcBef>
            </a:pPr>
            <a:r>
              <a:rPr lang="en-US" dirty="0"/>
              <a:t>This picture is as opposed to </a:t>
            </a:r>
          </a:p>
          <a:p>
            <a:pPr eaLnBrk="1" hangingPunct="1">
              <a:spcBef>
                <a:spcPct val="0"/>
              </a:spcBef>
            </a:pPr>
            <a:endParaRPr lang="en-US" dirty="0"/>
          </a:p>
          <a:p>
            <a:pPr eaLnBrk="1" hangingPunct="1">
              <a:spcBef>
                <a:spcPct val="0"/>
              </a:spcBef>
            </a:pPr>
            <a:r>
              <a:rPr lang="en-US" dirty="0"/>
              <a:t>Way 0</a:t>
            </a:r>
          </a:p>
          <a:p>
            <a:pPr eaLnBrk="1" hangingPunct="1">
              <a:spcBef>
                <a:spcPct val="0"/>
              </a:spcBef>
            </a:pPr>
            <a:r>
              <a:rPr lang="en-US" dirty="0"/>
              <a:t>              both red                 Set 0</a:t>
            </a:r>
          </a:p>
          <a:p>
            <a:pPr eaLnBrk="1" hangingPunct="1">
              <a:spcBef>
                <a:spcPct val="0"/>
              </a:spcBef>
            </a:pPr>
            <a:r>
              <a:rPr lang="en-US" dirty="0"/>
              <a:t>Way 1</a:t>
            </a:r>
          </a:p>
          <a:p>
            <a:pPr eaLnBrk="1" hangingPunct="1">
              <a:spcBef>
                <a:spcPct val="0"/>
              </a:spcBef>
            </a:pPr>
            <a:r>
              <a:rPr lang="en-US" dirty="0"/>
              <a:t>------------------------------------</a:t>
            </a:r>
          </a:p>
          <a:p>
            <a:pPr eaLnBrk="1" hangingPunct="1">
              <a:spcBef>
                <a:spcPct val="0"/>
              </a:spcBef>
            </a:pPr>
            <a:r>
              <a:rPr lang="en-US" dirty="0"/>
              <a:t>Way 0</a:t>
            </a:r>
          </a:p>
          <a:p>
            <a:pPr eaLnBrk="1" hangingPunct="1">
              <a:spcBef>
                <a:spcPct val="0"/>
              </a:spcBef>
            </a:pPr>
            <a:r>
              <a:rPr lang="en-US" dirty="0"/>
              <a:t>               both green             Set 1</a:t>
            </a:r>
          </a:p>
          <a:p>
            <a:pPr eaLnBrk="1" hangingPunct="1">
              <a:spcBef>
                <a:spcPct val="0"/>
              </a:spcBef>
            </a:pPr>
            <a:r>
              <a:rPr lang="en-US" dirty="0"/>
              <a:t>Way 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1162050" y="587375"/>
            <a:ext cx="4552950" cy="3416300"/>
          </a:xfrm>
          <a:noFill/>
          <a:ln>
            <a:solidFill>
              <a:srgbClr val="000000"/>
            </a:solidFill>
            <a:miter lim="800000"/>
            <a:headEnd/>
            <a:tailEnd/>
          </a:ln>
        </p:spPr>
      </p:sp>
      <p:sp>
        <p:nvSpPr>
          <p:cNvPr id="48131" name="Rectangle 3"/>
          <p:cNvSpPr>
            <a:spLocks noGrp="1" noChangeArrowheads="1"/>
          </p:cNvSpPr>
          <p:nvPr>
            <p:ph type="body" idx="1"/>
          </p:nvPr>
        </p:nvSpPr>
        <p:spPr bwMode="auto">
          <a:xfrm>
            <a:off x="515938" y="4343400"/>
            <a:ext cx="5910262" cy="4114800"/>
          </a:xfrm>
          <a:noFill/>
        </p:spPr>
        <p:txBody>
          <a:bodyPr wrap="square" lIns="91422" tIns="45711" rIns="91422" bIns="45711"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162050" y="587375"/>
            <a:ext cx="4552950" cy="3416300"/>
          </a:xfrm>
          <a:noFill/>
          <a:ln>
            <a:solidFill>
              <a:srgbClr val="000000"/>
            </a:solidFill>
            <a:miter lim="800000"/>
            <a:headEnd/>
            <a:tailEnd/>
          </a:ln>
        </p:spPr>
      </p:sp>
      <p:sp>
        <p:nvSpPr>
          <p:cNvPr id="50179" name="Rectangle 3"/>
          <p:cNvSpPr>
            <a:spLocks noGrp="1" noChangeArrowheads="1"/>
          </p:cNvSpPr>
          <p:nvPr>
            <p:ph type="body" idx="1"/>
          </p:nvPr>
        </p:nvSpPr>
        <p:spPr bwMode="auto">
          <a:xfrm>
            <a:off x="515938" y="4343400"/>
            <a:ext cx="5910262" cy="4114800"/>
          </a:xfrm>
          <a:noFill/>
        </p:spPr>
        <p:txBody>
          <a:bodyPr wrap="square" lIns="91422" tIns="45711" rIns="91422" bIns="45711" numCol="1" anchor="t" anchorCtr="0" compatLnSpc="1">
            <a:prstTxWarp prst="textNoShape">
              <a:avLst/>
            </a:prstTxWarp>
          </a:bodyPr>
          <a:lstStyle/>
          <a:p>
            <a:pPr eaLnBrk="1" hangingPunct="1">
              <a:spcBef>
                <a:spcPct val="0"/>
              </a:spcBef>
            </a:pPr>
            <a:r>
              <a:rPr lang="en-US"/>
              <a:t>For lecture</a:t>
            </a:r>
          </a:p>
          <a:p>
            <a:pPr eaLnBrk="1" hangingPunct="1">
              <a:spcBef>
                <a:spcPct val="0"/>
              </a:spcBef>
            </a:pPr>
            <a:endParaRPr lang="en-US"/>
          </a:p>
          <a:p>
            <a:pPr eaLnBrk="1" hangingPunct="1">
              <a:spcBef>
                <a:spcPct val="0"/>
              </a:spcBef>
            </a:pPr>
            <a:r>
              <a:rPr lang="en-US"/>
              <a:t>Another sample string to try 0 1 2 3 0 8 11 0 3</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p:txBody>
          <a:bodyPr/>
          <a:lstStyle/>
          <a:p>
            <a:pPr>
              <a:defRPr/>
            </a:pPr>
            <a:r>
              <a:rPr lang="en-AU"/>
              <a:t>Morgan Kaufmann Publishers</a:t>
            </a:r>
          </a:p>
        </p:txBody>
      </p:sp>
      <p:sp>
        <p:nvSpPr>
          <p:cNvPr id="45059" name="Rectangle 3"/>
          <p:cNvSpPr>
            <a:spLocks noGrp="1" noChangeArrowheads="1"/>
          </p:cNvSpPr>
          <p:nvPr>
            <p:ph type="dt" sz="quarter" idx="1"/>
          </p:nvPr>
        </p:nvSpPr>
        <p:spPr/>
        <p:txBody>
          <a:bodyPr/>
          <a:lstStyle/>
          <a:p>
            <a:pPr>
              <a:defRPr/>
            </a:pPr>
            <a:fld id="{05F688A9-AAC3-8C4D-BE02-C84054AA464D}" type="datetime3">
              <a:rPr lang="en-AU"/>
              <a:pPr>
                <a:defRPr/>
              </a:pPr>
              <a:t>12 March 2015</a:t>
            </a:fld>
            <a:endParaRPr lang="en-AU"/>
          </a:p>
        </p:txBody>
      </p:sp>
      <p:sp>
        <p:nvSpPr>
          <p:cNvPr id="45060" name="Rectangle 6"/>
          <p:cNvSpPr>
            <a:spLocks noGrp="1" noChangeArrowheads="1"/>
          </p:cNvSpPr>
          <p:nvPr>
            <p:ph type="ftr" sz="quarter" idx="4"/>
          </p:nvPr>
        </p:nvSpPr>
        <p:spPr/>
        <p:txBody>
          <a:bodyPr/>
          <a:lstStyle/>
          <a:p>
            <a:pPr>
              <a:defRPr/>
            </a:pPr>
            <a:r>
              <a:rPr lang="en-AU"/>
              <a:t>Chapter 5 — Large and Fast: Exploiting Memory Hierarchy</a:t>
            </a:r>
          </a:p>
        </p:txBody>
      </p:sp>
      <p:sp>
        <p:nvSpPr>
          <p:cNvPr id="45061" name="Rectangle 7"/>
          <p:cNvSpPr>
            <a:spLocks noGrp="1" noChangeArrowheads="1"/>
          </p:cNvSpPr>
          <p:nvPr>
            <p:ph type="sldNum" sz="quarter" idx="5"/>
          </p:nvPr>
        </p:nvSpPr>
        <p:spPr/>
        <p:txBody>
          <a:bodyPr/>
          <a:lstStyle/>
          <a:p>
            <a:pPr>
              <a:defRPr/>
            </a:pPr>
            <a:fld id="{02F9F773-EB27-664D-AF58-7373D027B7B6}" type="slidenum">
              <a:rPr lang="en-AU"/>
              <a:pPr>
                <a:defRPr/>
              </a:pPr>
              <a:t>16</a:t>
            </a:fld>
            <a:endParaRPr lang="en-AU"/>
          </a:p>
        </p:txBody>
      </p:sp>
      <p:sp>
        <p:nvSpPr>
          <p:cNvPr id="522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3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This is called a 4-way set associative cache because there are four cache entries for each cache index.  Essentially, you have four direct mapped cache working in parallel.</a:t>
            </a:r>
          </a:p>
          <a:p>
            <a:pPr eaLnBrk="1" hangingPunct="1">
              <a:spcBef>
                <a:spcPct val="0"/>
              </a:spcBef>
            </a:pPr>
            <a:r>
              <a:rPr lang="en-US"/>
              <a:t>This is how it works: the cache index selects a set from the cache. The four tags in the set are compared in parallel with the upper bits of the memory address.</a:t>
            </a:r>
          </a:p>
          <a:p>
            <a:pPr eaLnBrk="1" hangingPunct="1">
              <a:spcBef>
                <a:spcPct val="0"/>
              </a:spcBef>
            </a:pPr>
            <a:r>
              <a:rPr lang="en-US"/>
              <a:t>If no tags match the incoming address tag, we have a cache miss.</a:t>
            </a:r>
          </a:p>
          <a:p>
            <a:pPr eaLnBrk="1" hangingPunct="1">
              <a:spcBef>
                <a:spcPct val="0"/>
              </a:spcBef>
            </a:pPr>
            <a:r>
              <a:rPr lang="en-US"/>
              <a:t>Otherwise, we have a cache hit and we will select the data from the way where the tag matches occur.</a:t>
            </a:r>
          </a:p>
          <a:p>
            <a:pPr eaLnBrk="1" hangingPunct="1">
              <a:spcBef>
                <a:spcPct val="0"/>
              </a:spcBef>
            </a:pPr>
            <a:r>
              <a:rPr lang="en-US"/>
              <a:t>This is simple enough.  What is its disadvantages?</a:t>
            </a:r>
          </a:p>
          <a:p>
            <a:pPr eaLnBrk="1" hangingPunct="1">
              <a:spcBef>
                <a:spcPct val="0"/>
              </a:spcBef>
            </a:pPr>
            <a:endParaRPr lang="en-US"/>
          </a:p>
          <a:p>
            <a:pPr eaLnBrk="1" hangingPunct="1">
              <a:spcBef>
                <a:spcPct val="0"/>
              </a:spcBef>
            </a:pPr>
            <a:r>
              <a:rPr lang="en-US"/>
              <a:t>+1 = 36 min. (Y:16)</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 lecture</a:t>
            </a:r>
          </a:p>
          <a:p>
            <a:pPr eaLnBrk="1" hangingPunct="1">
              <a:spcBef>
                <a:spcPct val="0"/>
              </a:spcBef>
            </a:pPr>
            <a:r>
              <a:rPr lang="en-US"/>
              <a:t>In 2008, the greater size and power consumption of CAMs generally leads to 2-way and 4-way set associativity being built from standard SRAMs with comparators with 8-way and above being built using CAMs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First of all, a N-way set associative cache will need N comparators instead of just one comparator (use the right side of the diagram for direct mapped cache).</a:t>
            </a:r>
          </a:p>
          <a:p>
            <a:pPr eaLnBrk="1" hangingPunct="1">
              <a:spcBef>
                <a:spcPct val="0"/>
              </a:spcBef>
            </a:pPr>
            <a:r>
              <a:rPr lang="en-US"/>
              <a:t>A N-way set associative cache will also be slower than a direct mapped cache because of this extra multiplexer delay.</a:t>
            </a:r>
          </a:p>
          <a:p>
            <a:pPr eaLnBrk="1" hangingPunct="1">
              <a:spcBef>
                <a:spcPct val="0"/>
              </a:spcBef>
            </a:pPr>
            <a:r>
              <a:rPr lang="en-US"/>
              <a:t>Finally, for a N-way set associative cache, the data will be available AFTER the hit/miss signal becomes valid because the hit/mis is needed to control the data MUX.</a:t>
            </a:r>
          </a:p>
          <a:p>
            <a:pPr eaLnBrk="1" hangingPunct="1">
              <a:spcBef>
                <a:spcPct val="0"/>
              </a:spcBef>
            </a:pPr>
            <a:r>
              <a:rPr lang="en-US"/>
              <a:t>For a direct mapped cache, that is everything before the MUX on the right or left side, the cache block will be available BEFORE the hit/miss signal (AND gate output) because the data does not have to go through the comparator.</a:t>
            </a:r>
          </a:p>
          <a:p>
            <a:pPr eaLnBrk="1" hangingPunct="1">
              <a:spcBef>
                <a:spcPct val="0"/>
              </a:spcBef>
            </a:pPr>
            <a:r>
              <a:rPr lang="en-US"/>
              <a:t>This can be an important consideration because the processor can now go ahead and use the data  without  knowing if it is a Hit or Miss.  Just assume it is a hit.</a:t>
            </a:r>
          </a:p>
          <a:p>
            <a:pPr eaLnBrk="1" hangingPunct="1">
              <a:spcBef>
                <a:spcPct val="0"/>
              </a:spcBef>
            </a:pPr>
            <a:r>
              <a:rPr lang="en-US"/>
              <a:t>Since cache hit rate is in the upper 90% range, you will be ahead of the game 90% of the time and for those 10% of the time that you  are wrong,  just make sure you can recover.</a:t>
            </a:r>
          </a:p>
          <a:p>
            <a:pPr eaLnBrk="1" hangingPunct="1">
              <a:spcBef>
                <a:spcPct val="0"/>
              </a:spcBef>
            </a:pPr>
            <a:r>
              <a:rPr lang="en-US"/>
              <a:t>You cannot play this speculation game with a N-way set-associative cache because as I said earlier, the data will not be available to you until the hit/miss signal is valid.</a:t>
            </a:r>
          </a:p>
          <a:p>
            <a:pPr eaLnBrk="1" hangingPunct="1">
              <a:spcBef>
                <a:spcPct val="0"/>
              </a:spcBef>
            </a:pPr>
            <a:endParaRPr lang="en-US"/>
          </a:p>
          <a:p>
            <a:pPr eaLnBrk="1" hangingPunct="1">
              <a:spcBef>
                <a:spcPct val="0"/>
              </a:spcBef>
            </a:pPr>
            <a:r>
              <a:rPr lang="en-US"/>
              <a:t>+2 = 38 min. (Y:18)</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15A70A7-E578-1540-8263-E3B3842894D8}" type="slidenum">
              <a:rPr lang="en-US"/>
              <a:pPr>
                <a:defRPr/>
              </a:pPr>
              <a:t>21</a:t>
            </a:fld>
            <a:endParaRPr lang="en-US"/>
          </a:p>
        </p:txBody>
      </p:sp>
      <p:sp>
        <p:nvSpPr>
          <p:cNvPr id="62467" name="Rectangle 2"/>
          <p:cNvSpPr>
            <a:spLocks noGrp="1" noChangeArrowheads="1"/>
          </p:cNvSpPr>
          <p:nvPr>
            <p:ph type="body" idx="1"/>
          </p:nvPr>
        </p:nvSpPr>
        <p:spPr bwMode="auto">
          <a:xfrm>
            <a:off x="914400" y="4343400"/>
            <a:ext cx="5029200" cy="4114800"/>
          </a:xfrm>
          <a:noFill/>
        </p:spPr>
        <p:txBody>
          <a:bodyPr wrap="square" lIns="90462" tIns="44438" rIns="90462" bIns="44438" numCol="1" anchor="t" anchorCtr="0" compatLnSpc="1">
            <a:prstTxWarp prst="textNoShape">
              <a:avLst/>
            </a:prstTxWarp>
          </a:bodyPr>
          <a:lstStyle/>
          <a:p>
            <a:endParaRPr lang="en-US"/>
          </a:p>
        </p:txBody>
      </p:sp>
      <p:sp>
        <p:nvSpPr>
          <p:cNvPr id="62468" name="Rectangle 3"/>
          <p:cNvSpPr>
            <a:spLocks noGrp="1" noRot="1" noChangeAspect="1" noChangeArrowheads="1" noTextEdit="1"/>
          </p:cNvSpPr>
          <p:nvPr>
            <p:ph type="sldImg"/>
          </p:nvPr>
        </p:nvSpPr>
        <p:spPr bwMode="auto">
          <a:noFill/>
          <a:ln w="9525">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As cache sizes grow, the relative improvement from associativity increases only slightly; since the overall miss rate of a larger cache is lower, the opportunity for improving the miss rate decreases and the absolute improvement in miss rate from associativity shrinks significantly.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516434" y="4342191"/>
            <a:ext cx="5909964" cy="4115405"/>
          </a:xfrm>
          <a:noFill/>
          <a:ln w="9525"/>
        </p:spPr>
        <p:txBody>
          <a:bodyPr lIns="90475" tIns="44444" rIns="90475" bIns="44444"/>
          <a:lstStyle/>
          <a:p>
            <a:endParaRPr lang="en-US"/>
          </a:p>
        </p:txBody>
      </p:sp>
      <p:sp>
        <p:nvSpPr>
          <p:cNvPr id="27651" name="Rectangle 3"/>
          <p:cNvSpPr>
            <a:spLocks noGrp="1" noRot="1" noChangeAspect="1" noChangeArrowheads="1" noTextEdit="1"/>
          </p:cNvSpPr>
          <p:nvPr>
            <p:ph type="sldImg"/>
          </p:nvPr>
        </p:nvSpPr>
        <p:spPr>
          <a:xfrm>
            <a:off x="1158875" y="587375"/>
            <a:ext cx="4552950" cy="3416300"/>
          </a:xfr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515938" y="4344988"/>
            <a:ext cx="5910262" cy="4114800"/>
          </a:xfrm>
          <a:noFill/>
        </p:spPr>
        <p:txBody>
          <a:bodyPr wrap="square" lIns="92910" tIns="45640" rIns="92910" bIns="45640" numCol="1" anchor="t" anchorCtr="0" compatLnSpc="1">
            <a:prstTxWarp prst="textNoShape">
              <a:avLst/>
            </a:prstTxWarp>
          </a:bodyPr>
          <a:lstStyle/>
          <a:p>
            <a:r>
              <a:rPr lang="en-US"/>
              <a:t>(Capacity miss) That is the cache misses are due to the fact that the cache is simply not large enough to contain all the blocks that are accessed by the program.</a:t>
            </a:r>
          </a:p>
          <a:p>
            <a:r>
              <a:rPr lang="en-US"/>
              <a:t>The solution to reduce the Capacity miss rate is simple: increase the cache size.</a:t>
            </a:r>
          </a:p>
          <a:p>
            <a:r>
              <a:rPr lang="en-US"/>
              <a:t>Here is a summary of other types of cache miss we talked about.</a:t>
            </a:r>
          </a:p>
          <a:p>
            <a:r>
              <a:rPr lang="en-US"/>
              <a:t>First is the Compulsory misses. These are the misses that we cannot avoid.  They are caused when we first start the program.</a:t>
            </a:r>
          </a:p>
          <a:p>
            <a:r>
              <a:rPr lang="en-US"/>
              <a:t>Then we talked about the conflict misses.  They are the misses that caused by multiple memory locations being mapped to the same cache location.</a:t>
            </a:r>
          </a:p>
          <a:p>
            <a:r>
              <a:rPr lang="en-US"/>
              <a:t>There are two solutions to reduce conflict misses.  The first one is, once again, increase the cache size.  The second one is to increase the associativity.</a:t>
            </a:r>
          </a:p>
          <a:p>
            <a:r>
              <a:rPr lang="en-US"/>
              <a:t>For example, say using a 2-way set associative cache instead of directed mapped cache.</a:t>
            </a:r>
          </a:p>
          <a:p>
            <a:r>
              <a:rPr lang="en-US"/>
              <a:t>But keep in mind that cache miss rate is only one part of the equation.  You also have to worry about cache access time and miss penalty.  Do NOT optimize miss rate alone.</a:t>
            </a:r>
          </a:p>
          <a:p>
            <a:r>
              <a:rPr lang="en-US"/>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a:p>
          <a:p>
            <a:r>
              <a:rPr lang="en-US"/>
              <a:t>+2 = 43 min. (Y:23)</a:t>
            </a:r>
          </a:p>
        </p:txBody>
      </p:sp>
      <p:sp>
        <p:nvSpPr>
          <p:cNvPr id="29699" name="Rectangle 3"/>
          <p:cNvSpPr>
            <a:spLocks noGrp="1" noRot="1" noChangeAspect="1" noChangeArrowheads="1" noTextEdit="1"/>
          </p:cNvSpPr>
          <p:nvPr>
            <p:ph type="sldImg"/>
          </p:nvPr>
        </p:nvSpPr>
        <p:spPr bwMode="auto">
          <a:xfrm>
            <a:off x="1165225" y="588963"/>
            <a:ext cx="4548188" cy="3413125"/>
          </a:xfrm>
          <a:noFill/>
          <a:ln>
            <a:solidFill>
              <a:srgbClr val="000000"/>
            </a:solidFill>
            <a:miter lim="800000"/>
            <a:headEnd/>
            <a:tailEn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p:txBody>
          <a:bodyPr/>
          <a:lstStyle/>
          <a:p>
            <a:pPr>
              <a:defRPr/>
            </a:pPr>
            <a:r>
              <a:rPr lang="en-AU"/>
              <a:t>Morgan Kaufmann Publishers</a:t>
            </a:r>
          </a:p>
        </p:txBody>
      </p:sp>
      <p:sp>
        <p:nvSpPr>
          <p:cNvPr id="79875" name="Rectangle 3"/>
          <p:cNvSpPr>
            <a:spLocks noGrp="1" noChangeArrowheads="1"/>
          </p:cNvSpPr>
          <p:nvPr>
            <p:ph type="dt" sz="quarter" idx="1"/>
          </p:nvPr>
        </p:nvSpPr>
        <p:spPr/>
        <p:txBody>
          <a:bodyPr/>
          <a:lstStyle/>
          <a:p>
            <a:pPr>
              <a:defRPr/>
            </a:pPr>
            <a:fld id="{61FB6044-2705-714E-931F-05D32290EA68}" type="datetime3">
              <a:rPr lang="en-AU"/>
              <a:pPr>
                <a:defRPr/>
              </a:pPr>
              <a:t>12 March 2015</a:t>
            </a:fld>
            <a:endParaRPr lang="en-AU"/>
          </a:p>
        </p:txBody>
      </p:sp>
      <p:sp>
        <p:nvSpPr>
          <p:cNvPr id="79876" name="Rectangle 6"/>
          <p:cNvSpPr>
            <a:spLocks noGrp="1" noChangeArrowheads="1"/>
          </p:cNvSpPr>
          <p:nvPr>
            <p:ph type="ftr" sz="quarter" idx="4"/>
          </p:nvPr>
        </p:nvSpPr>
        <p:spPr/>
        <p:txBody>
          <a:bodyPr/>
          <a:lstStyle/>
          <a:p>
            <a:pPr>
              <a:defRPr/>
            </a:pPr>
            <a:r>
              <a:rPr lang="en-AU"/>
              <a:t>Chapter 5 — Large and Fast: Exploiting Memory Hierarchy</a:t>
            </a:r>
          </a:p>
        </p:txBody>
      </p:sp>
      <p:sp>
        <p:nvSpPr>
          <p:cNvPr id="79877" name="Rectangle 7"/>
          <p:cNvSpPr>
            <a:spLocks noGrp="1" noChangeArrowheads="1"/>
          </p:cNvSpPr>
          <p:nvPr>
            <p:ph type="sldNum" sz="quarter" idx="5"/>
          </p:nvPr>
        </p:nvSpPr>
        <p:spPr/>
        <p:txBody>
          <a:bodyPr/>
          <a:lstStyle/>
          <a:p>
            <a:pPr>
              <a:defRPr/>
            </a:pPr>
            <a:fld id="{7E85529A-4414-EB42-B8DF-3F843B25EFFD}" type="slidenum">
              <a:rPr lang="en-AU"/>
              <a:pPr>
                <a:defRPr/>
              </a:pPr>
              <a:t>26</a:t>
            </a:fld>
            <a:endParaRPr lang="en-AU"/>
          </a:p>
        </p:txBody>
      </p:sp>
      <p:sp>
        <p:nvSpPr>
          <p:cNvPr id="665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7"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AMAT = 1 + 0.02x50 = 2</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1B5FE20E-B34E-4C4A-878B-CB575592351B}" type="slidenum">
              <a:rPr lang="en-US"/>
              <a:pPr/>
              <a:t>31</a:t>
            </a:fld>
            <a:endParaRPr lang="en-US"/>
          </a:p>
        </p:txBody>
      </p:sp>
      <p:sp>
        <p:nvSpPr>
          <p:cNvPr id="1562626" name="Rectangle 2"/>
          <p:cNvSpPr>
            <a:spLocks noGrp="1" noRot="1" noChangeAspect="1" noChangeArrowheads="1" noTextEdit="1"/>
          </p:cNvSpPr>
          <p:nvPr>
            <p:ph type="sldImg"/>
          </p:nvPr>
        </p:nvSpPr>
        <p:spPr bwMode="auto">
          <a:xfrm>
            <a:off x="1144588" y="684213"/>
            <a:ext cx="4570412" cy="3429000"/>
          </a:xfrm>
          <a:prstGeom prst="rect">
            <a:avLst/>
          </a:prstGeom>
          <a:solidFill>
            <a:srgbClr val="FFFFFF"/>
          </a:solidFill>
          <a:ln>
            <a:solidFill>
              <a:srgbClr val="000000"/>
            </a:solidFill>
            <a:miter lim="800000"/>
            <a:headEnd/>
            <a:tailEnd/>
          </a:ln>
        </p:spPr>
      </p:sp>
      <p:sp>
        <p:nvSpPr>
          <p:cNvPr id="1562627" name="Rectangle 3"/>
          <p:cNvSpPr>
            <a:spLocks noGrp="1" noChangeArrowheads="1"/>
          </p:cNvSpPr>
          <p:nvPr>
            <p:ph type="body" idx="1"/>
          </p:nvPr>
        </p:nvSpPr>
        <p:spPr bwMode="auto">
          <a:xfrm>
            <a:off x="916781" y="4343703"/>
            <a:ext cx="5024438" cy="4115405"/>
          </a:xfrm>
          <a:prstGeom prst="rect">
            <a:avLst/>
          </a:prstGeom>
          <a:solidFill>
            <a:srgbClr val="FFFFFF"/>
          </a:solidFill>
          <a:ln>
            <a:solidFill>
              <a:srgbClr val="000000"/>
            </a:solidFill>
            <a:miter lim="800000"/>
            <a:headEnd/>
            <a:tailEnd/>
          </a:ln>
        </p:spPr>
        <p:txBody>
          <a:bodyPr lIns="89935" tIns="44968" rIns="89935" bIns="44968">
            <a:prstTxWarp prst="textNoShape">
              <a:avLst/>
            </a:prstTxWarp>
          </a:bodyPr>
          <a:lstStyle/>
          <a:p>
            <a:endParaRPr lang="ko-KR" altLang="en-US">
              <a:ea typeface="AppleMyungjo" charset="-127"/>
              <a:cs typeface="AppleMyungjo" charset="-127"/>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bwMode="auto">
          <a:xfrm>
            <a:off x="515938" y="4343400"/>
            <a:ext cx="5910262" cy="4114800"/>
          </a:xfrm>
          <a:noFill/>
        </p:spPr>
        <p:txBody>
          <a:bodyPr wrap="square" lIns="90480" tIns="44446" rIns="90480" bIns="44446" numCol="1" anchor="t" anchorCtr="0" compatLnSpc="1">
            <a:prstTxWarp prst="textNoShape">
              <a:avLst/>
            </a:prstTxWarp>
          </a:bodyPr>
          <a:lstStyle/>
          <a:p>
            <a:pPr eaLnBrk="1" hangingPunct="1"/>
            <a:endParaRPr lang="en-US"/>
          </a:p>
          <a:p>
            <a:pPr eaLnBrk="1" hangingPunct="1"/>
            <a:r>
              <a:rPr lang="en-US"/>
              <a:t>No fancy replacement policy is needed for the direct mapped cache. </a:t>
            </a:r>
          </a:p>
          <a:p>
            <a:pPr eaLnBrk="1" hangingPunct="1"/>
            <a:r>
              <a:rPr lang="en-US"/>
              <a:t>As a matter of fact, that is what cause direct mapped trouble to begin with: only one place to go in the cache--causes conflict misses.</a:t>
            </a:r>
          </a:p>
          <a:p>
            <a:pPr eaLnBrk="1" hangingPunct="1"/>
            <a:endParaRPr lang="en-US"/>
          </a:p>
          <a:p>
            <a:pPr eaLnBrk="1" hangingPunct="1"/>
            <a:r>
              <a:rPr lang="en-US"/>
              <a:t>No fancy replacement policy is needed for the direct mapped cache. </a:t>
            </a:r>
          </a:p>
          <a:p>
            <a:pPr eaLnBrk="1" hangingPunct="1"/>
            <a:r>
              <a:rPr lang="en-US"/>
              <a:t>As a matter of fact, that is what cause direct mapped trouble to begin with: only one place to go in the cache--causes conflict misses.</a:t>
            </a:r>
          </a:p>
          <a:p>
            <a:pPr eaLnBrk="1" hangingPunct="1"/>
            <a:endParaRPr lang="en-US"/>
          </a:p>
          <a:p>
            <a:pPr eaLnBrk="1" hangingPunct="1"/>
            <a:r>
              <a:rPr lang="en-US"/>
              <a:t>Besides working at Sun, I also teach people how to fly whenever I have time.</a:t>
            </a:r>
          </a:p>
          <a:p>
            <a:pPr eaLnBrk="1" hangingPunct="1"/>
            <a:r>
              <a:rPr lang="en-US"/>
              <a:t>Statistic have shown that if a pilot crashed after an engine failure, he or she is more likely to get killed in a multi-engine light airplane than a single engine airplane.</a:t>
            </a:r>
          </a:p>
          <a:p>
            <a:pPr eaLnBrk="1" hangingPunct="1"/>
            <a:r>
              <a:rPr lang="en-US"/>
              <a:t>The joke among us flight instructors is that: sure, when the engine quit in a single engine stops, you have one option: sooner or later, you land.  Probably sooner.</a:t>
            </a:r>
          </a:p>
          <a:p>
            <a:pPr eaLnBrk="1" hangingPunct="1"/>
            <a:r>
              <a:rPr lang="en-US"/>
              <a:t>But in a multi-engine airplane with one engine stops, you have a lot of options.  It is the need to make a decision that kills those people.</a:t>
            </a:r>
          </a:p>
          <a:p>
            <a:pPr eaLnBrk="1" hangingPunct="1"/>
            <a:endParaRPr lang="en-US"/>
          </a:p>
        </p:txBody>
      </p:sp>
      <p:sp>
        <p:nvSpPr>
          <p:cNvPr id="57347" name="Rectangle 3"/>
          <p:cNvSpPr>
            <a:spLocks noGrp="1" noRot="1" noChangeAspect="1" noChangeArrowheads="1" noTextEdit="1"/>
          </p:cNvSpPr>
          <p:nvPr>
            <p:ph type="sldImg"/>
          </p:nvPr>
        </p:nvSpPr>
        <p:spPr bwMode="auto">
          <a:xfrm>
            <a:off x="1163638" y="590550"/>
            <a:ext cx="4546600" cy="3411538"/>
          </a:xfrm>
          <a:noFill/>
          <a:ln>
            <a:solidFill>
              <a:srgbClr val="000000"/>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p:cNvSpPr>
            <a:spLocks noGrp="1" noChangeArrowheads="1"/>
          </p:cNvSpPr>
          <p:nvPr>
            <p:ph type="body" idx="1"/>
          </p:nvPr>
        </p:nvSpPr>
        <p:spPr>
          <a:xfrm>
            <a:off x="913805" y="4345214"/>
            <a:ext cx="5030391" cy="4113893"/>
          </a:xfrm>
          <a:noFill/>
          <a:ln>
            <a:noFill/>
          </a:ln>
        </p:spPr>
        <p:txBody>
          <a:bodyPr lIns="92910" tIns="45640" rIns="92910" bIns="45640"/>
          <a:lstStyle/>
          <a:p>
            <a:r>
              <a:rPr lang="en-US"/>
              <a:t>Let’s use a specific example with realistic numbers: assume we have a 1 K word (4Kbyte) direct mapped cache with block size equals to 4 bytes (1 word).</a:t>
            </a:r>
          </a:p>
          <a:p>
            <a:r>
              <a:rPr lang="en-US"/>
              <a:t>In other words, each block associated with the cache tag will have 4 bytes in it (Row 1).</a:t>
            </a:r>
          </a:p>
          <a:p>
            <a:r>
              <a:rPr lang="en-US"/>
              <a:t>With Block Size equals to 4 bytes, the 2 least significant bits of the address will be used as byte select within the cache block.</a:t>
            </a:r>
          </a:p>
          <a:p>
            <a:r>
              <a:rPr lang="en-US"/>
              <a:t>Since the cache size is 1K word, the upper 32 minus 10+2 bits, or 20 bits of the address will be stored as cache tag.</a:t>
            </a:r>
          </a:p>
          <a:p>
            <a:r>
              <a:rPr lang="en-US"/>
              <a:t>The rest of the (10) address bits in the middle, that is bit 2 through 11, will be used as Cache Index to select the proper cache entry</a:t>
            </a:r>
          </a:p>
          <a:p>
            <a:endParaRPr lang="en-US"/>
          </a:p>
          <a:p>
            <a:r>
              <a:rPr lang="en-US"/>
              <a:t>Temporal!</a:t>
            </a:r>
          </a:p>
        </p:txBody>
      </p:sp>
      <p:sp>
        <p:nvSpPr>
          <p:cNvPr id="1605635" name="Rectangle 3"/>
          <p:cNvSpPr>
            <a:spLocks noGrp="1" noRot="1" noChangeAspect="1" noChangeArrowheads="1" noTextEdit="1"/>
          </p:cNvSpPr>
          <p:nvPr>
            <p:ph type="sldImg"/>
          </p:nvPr>
        </p:nvSpPr>
        <p:spPr>
          <a:xfrm>
            <a:off x="1157288" y="692150"/>
            <a:ext cx="4551362" cy="3414713"/>
          </a:xfrm>
          <a:ln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AMAT = 1 + 0.02x50 = 2</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ln/>
        </p:spPr>
      </p:sp>
      <p:sp>
        <p:nvSpPr>
          <p:cNvPr id="54275"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VertLeftWhiteCheck1</a:t>
            </a:r>
          </a:p>
          <a:p>
            <a:endParaRPr lang="en-US" dirty="0" smtClean="0">
              <a:latin typeface="Arial" pitchFamily="1" charset="0"/>
              <a:ea typeface="ＭＳ Ｐゴシック" pitchFamily="1" charset="-128"/>
              <a:cs typeface="ＭＳ Ｐゴシック" pitchFamily="1" charset="-128"/>
            </a:endParaRPr>
          </a:p>
          <a:p>
            <a:pPr algn="l"/>
            <a:r>
              <a:rPr lang="en-US" sz="1200" dirty="0" smtClean="0">
                <a:solidFill>
                  <a:schemeClr val="folHlink"/>
                </a:solidFill>
                <a:latin typeface="Courier" charset="0"/>
              </a:rPr>
              <a:t>B: Print It saves PC+4</a:t>
            </a:r>
            <a:br>
              <a:rPr lang="en-US" sz="1200" dirty="0" smtClean="0">
                <a:solidFill>
                  <a:schemeClr val="folHlink"/>
                </a:solidFill>
                <a:latin typeface="Courier" charset="0"/>
              </a:rPr>
            </a:br>
            <a:r>
              <a:rPr lang="en-US" sz="1200" dirty="0" smtClean="0">
                <a:solidFill>
                  <a:schemeClr val="folHlink"/>
                </a:solidFill>
                <a:latin typeface="Courier" charset="0"/>
              </a:rPr>
              <a:t/>
            </a:r>
            <a:br>
              <a:rPr lang="en-US" sz="1200" dirty="0" smtClean="0">
                <a:solidFill>
                  <a:schemeClr val="folHlink"/>
                </a:solidFill>
                <a:latin typeface="Courier" charset="0"/>
              </a:rPr>
            </a:br>
            <a:r>
              <a:rPr lang="en-US" sz="1200" dirty="0" smtClean="0">
                <a:solidFill>
                  <a:schemeClr val="folHlink"/>
                </a:solidFill>
              </a:rPr>
              <a:t>…because </a:t>
            </a:r>
            <a:r>
              <a:rPr lang="en-US" sz="1200" dirty="0" err="1" smtClean="0">
                <a:solidFill>
                  <a:schemeClr val="folHlink"/>
                </a:solidFill>
                <a:latin typeface="Courier" charset="0"/>
              </a:rPr>
              <a:t>ints</a:t>
            </a:r>
            <a:r>
              <a:rPr lang="en-US" sz="1200" dirty="0" smtClean="0">
                <a:solidFill>
                  <a:schemeClr val="folHlink"/>
                </a:solidFill>
              </a:rPr>
              <a:t> in this system are 4-bytes long and </a:t>
            </a:r>
            <a:br>
              <a:rPr lang="en-US" sz="1200" dirty="0" smtClean="0">
                <a:solidFill>
                  <a:schemeClr val="folHlink"/>
                </a:solidFill>
              </a:rPr>
            </a:br>
            <a:r>
              <a:rPr lang="en-US" sz="1200" dirty="0" smtClean="0">
                <a:solidFill>
                  <a:schemeClr val="folHlink"/>
                </a:solidFill>
              </a:rPr>
              <a:t>the actual address increments by 4 even though it appears to only </a:t>
            </a:r>
            <a:r>
              <a:rPr lang="en-US" sz="1200" dirty="0" err="1" smtClean="0">
                <a:solidFill>
                  <a:schemeClr val="folHlink"/>
                </a:solidFill>
              </a:rPr>
              <a:t>incrememt</a:t>
            </a:r>
            <a:r>
              <a:rPr lang="en-US" sz="1200" dirty="0" smtClean="0">
                <a:solidFill>
                  <a:schemeClr val="folHlink"/>
                </a:solidFill>
              </a:rPr>
              <a:t> 1.</a:t>
            </a:r>
            <a:endParaRPr lang="en-US" sz="1200" dirty="0">
              <a:solidFill>
                <a:schemeClr val="folHlink"/>
              </a:solidFill>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9</a:t>
            </a:fld>
            <a:endParaRPr lang="en-US" smtClean="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1162050" y="587375"/>
            <a:ext cx="4552950" cy="3416300"/>
          </a:xfrm>
          <a:noFill/>
          <a:ln>
            <a:solidFill>
              <a:srgbClr val="000000"/>
            </a:solidFill>
            <a:miter lim="800000"/>
            <a:headEnd/>
            <a:tailEnd/>
          </a:ln>
        </p:spPr>
      </p:sp>
      <p:sp>
        <p:nvSpPr>
          <p:cNvPr id="41987" name="Rectangle 3"/>
          <p:cNvSpPr>
            <a:spLocks noGrp="1" noChangeArrowheads="1"/>
          </p:cNvSpPr>
          <p:nvPr>
            <p:ph type="body" idx="1"/>
          </p:nvPr>
        </p:nvSpPr>
        <p:spPr bwMode="auto">
          <a:xfrm>
            <a:off x="515938" y="4343400"/>
            <a:ext cx="5910262" cy="4114800"/>
          </a:xfrm>
          <a:noFill/>
        </p:spPr>
        <p:txBody>
          <a:bodyPr wrap="square" lIns="91422" tIns="45711" rIns="91422" bIns="45711"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1162050" y="587375"/>
            <a:ext cx="4552950" cy="3416300"/>
          </a:xfrm>
          <a:noFill/>
          <a:ln>
            <a:solidFill>
              <a:srgbClr val="000000"/>
            </a:solidFill>
            <a:miter lim="800000"/>
            <a:headEnd/>
            <a:tailEnd/>
          </a:ln>
        </p:spPr>
      </p:sp>
      <p:sp>
        <p:nvSpPr>
          <p:cNvPr id="44035" name="Rectangle 3"/>
          <p:cNvSpPr>
            <a:spLocks noGrp="1" noChangeArrowheads="1"/>
          </p:cNvSpPr>
          <p:nvPr>
            <p:ph type="body" idx="1"/>
          </p:nvPr>
        </p:nvSpPr>
        <p:spPr bwMode="auto">
          <a:xfrm>
            <a:off x="515938" y="4343400"/>
            <a:ext cx="5910262" cy="4114800"/>
          </a:xfrm>
          <a:noFill/>
        </p:spPr>
        <p:txBody>
          <a:bodyPr wrap="square" lIns="91422" tIns="45711" rIns="91422" bIns="45711"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p:txBody>
          <a:bodyPr/>
          <a:lstStyle/>
          <a:p>
            <a:pPr>
              <a:defRPr/>
            </a:pPr>
            <a:r>
              <a:rPr lang="en-AU"/>
              <a:t>Morgan Kaufmann Publishers</a:t>
            </a:r>
          </a:p>
        </p:txBody>
      </p:sp>
      <p:sp>
        <p:nvSpPr>
          <p:cNvPr id="43011" name="Rectangle 3"/>
          <p:cNvSpPr>
            <a:spLocks noGrp="1" noChangeArrowheads="1"/>
          </p:cNvSpPr>
          <p:nvPr>
            <p:ph type="dt" sz="quarter" idx="1"/>
          </p:nvPr>
        </p:nvSpPr>
        <p:spPr/>
        <p:txBody>
          <a:bodyPr/>
          <a:lstStyle/>
          <a:p>
            <a:pPr>
              <a:defRPr/>
            </a:pPr>
            <a:fld id="{1F4A1706-4754-1844-8A36-15CD7D165832}" type="datetime3">
              <a:rPr lang="en-AU"/>
              <a:pPr>
                <a:defRPr/>
              </a:pPr>
              <a:t>12 March 2015</a:t>
            </a:fld>
            <a:endParaRPr lang="en-AU"/>
          </a:p>
        </p:txBody>
      </p:sp>
      <p:sp>
        <p:nvSpPr>
          <p:cNvPr id="43012" name="Rectangle 6"/>
          <p:cNvSpPr>
            <a:spLocks noGrp="1" noChangeArrowheads="1"/>
          </p:cNvSpPr>
          <p:nvPr>
            <p:ph type="ftr" sz="quarter" idx="4"/>
          </p:nvPr>
        </p:nvSpPr>
        <p:spPr/>
        <p:txBody>
          <a:bodyPr/>
          <a:lstStyle/>
          <a:p>
            <a:pPr>
              <a:defRPr/>
            </a:pPr>
            <a:r>
              <a:rPr lang="en-AU"/>
              <a:t>Chapter 5 — Large and Fast: Exploiting Memory Hierarchy</a:t>
            </a:r>
          </a:p>
        </p:txBody>
      </p:sp>
      <p:sp>
        <p:nvSpPr>
          <p:cNvPr id="43013" name="Rectangle 7"/>
          <p:cNvSpPr>
            <a:spLocks noGrp="1" noChangeArrowheads="1"/>
          </p:cNvSpPr>
          <p:nvPr>
            <p:ph type="sldNum" sz="quarter" idx="5"/>
          </p:nvPr>
        </p:nvSpPr>
        <p:spPr/>
        <p:txBody>
          <a:bodyPr/>
          <a:lstStyle/>
          <a:p>
            <a:pPr>
              <a:defRPr/>
            </a:pPr>
            <a:fld id="{EF0C9FEC-62B8-9346-BDB3-49ED12D41593}" type="slidenum">
              <a:rPr lang="en-AU"/>
              <a:pPr>
                <a:defRPr/>
              </a:pPr>
              <a:t>12</a:t>
            </a:fld>
            <a:endParaRPr lang="en-AU"/>
          </a:p>
        </p:txBody>
      </p:sp>
      <p:sp>
        <p:nvSpPr>
          <p:cNvPr id="337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C9F2B93-4D39-AB48-86A6-B3C6E4B059A0}" type="datetime1">
              <a:rPr lang="en-US" smtClean="0"/>
              <a:t>3/12/15</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64DAC1-BE44-B048-9BC1-16DDDA0C8DA7}" type="datetime1">
              <a:rPr lang="en-US" smtClean="0"/>
              <a:t>3/12/15</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6EB91-00B7-E545-896B-6413BFF2450C}" type="datetime1">
              <a:rPr lang="en-US" smtClean="0"/>
              <a:t>3/12/15</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0"/>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88"/>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dirty="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0" y="6781800"/>
          <a:ext cx="9144000" cy="87313"/>
        </p:xfrm>
        <a:graphic>
          <a:graphicData uri="http://schemas.openxmlformats.org/presentationml/2006/ole">
            <mc:AlternateContent xmlns:mc="http://schemas.openxmlformats.org/markup-compatibility/2006">
              <mc:Choice xmlns:v="urn:schemas-microsoft-com:vml" Requires="v">
                <p:oleObj spid="_x0000_s1064" name="Image" r:id="rId3" imgW="10057143" imgH="1269841" progId="">
                  <p:embed/>
                </p:oleObj>
              </mc:Choice>
              <mc:Fallback>
                <p:oleObj name="Image" r:id="rId3" imgW="10057143" imgH="1269841"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9144000" cy="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3" name="Picture 8"/>
          <p:cNvPicPr>
            <a:picLocks noChangeAspect="1"/>
          </p:cNvPicPr>
          <p:nvPr userDrawn="1"/>
        </p:nvPicPr>
        <p:blipFill>
          <a:blip r:embed="rId5"/>
          <a:srcRect/>
          <a:stretch>
            <a:fillRect/>
          </a:stretch>
        </p:blipFill>
        <p:spPr bwMode="auto">
          <a:xfrm>
            <a:off x="8153400" y="0"/>
            <a:ext cx="990600" cy="788988"/>
          </a:xfrm>
          <a:prstGeom prst="rect">
            <a:avLst/>
          </a:prstGeom>
          <a:noFill/>
          <a:ln w="9525">
            <a:noFill/>
            <a:miter lim="800000"/>
            <a:headEnd/>
            <a:tailEnd/>
          </a:ln>
        </p:spPr>
      </p:pic>
      <p:pic>
        <p:nvPicPr>
          <p:cNvPr id="4" name="Picture 9"/>
          <p:cNvPicPr>
            <a:picLocks noChangeAspect="1"/>
          </p:cNvPicPr>
          <p:nvPr userDrawn="1"/>
        </p:nvPicPr>
        <p:blipFill>
          <a:blip r:embed="rId6"/>
          <a:srcRect/>
          <a:stretch>
            <a:fillRect/>
          </a:stretch>
        </p:blipFill>
        <p:spPr bwMode="auto">
          <a:xfrm>
            <a:off x="8153400" y="831850"/>
            <a:ext cx="990600" cy="412750"/>
          </a:xfrm>
          <a:prstGeom prst="rect">
            <a:avLst/>
          </a:prstGeom>
          <a:noFill/>
          <a:ln w="9525">
            <a:noFill/>
            <a:miter lim="800000"/>
            <a:headEnd/>
            <a:tailEnd/>
          </a:ln>
        </p:spPr>
      </p:pic>
      <p:sp>
        <p:nvSpPr>
          <p:cNvPr id="5" name="Slide Number Placeholder 3"/>
          <p:cNvSpPr>
            <a:spLocks noGrp="1"/>
          </p:cNvSpPr>
          <p:nvPr>
            <p:ph type="sldNum" sz="quarter" idx="10"/>
          </p:nvPr>
        </p:nvSpPr>
        <p:spPr/>
        <p:txBody>
          <a:bodyPr/>
          <a:lstStyle>
            <a:lvl1pPr>
              <a:defRPr/>
            </a:lvl1pPr>
          </a:lstStyle>
          <a:p>
            <a:pPr>
              <a:defRPr/>
            </a:pPr>
            <a:fld id="{845CF6B1-C410-DE41-99C1-A52DCD7C2094}" type="slidenum">
              <a:rPr lang="en-US"/>
              <a:pPr>
                <a:defRPr/>
              </a:pPr>
              <a:t>‹#›</a:t>
            </a:fld>
            <a:endParaRPr lang="en-US" dirty="0"/>
          </a:p>
        </p:txBody>
      </p:sp>
    </p:spTree>
    <p:extLst>
      <p:ext uri="{BB962C8B-B14F-4D97-AF65-F5344CB8AC3E}">
        <p14:creationId xmlns:p14="http://schemas.microsoft.com/office/powerpoint/2010/main" val="42769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4C3A35-71AF-2941-8129-F4C060A443F0}" type="datetime1">
              <a:rPr lang="en-US" smtClean="0"/>
              <a:t>3/12/15</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27648B-07AF-6747-B179-2E2C4999D6E7}" type="datetime1">
              <a:rPr lang="en-US" smtClean="0"/>
              <a:t>3/12/15</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BD3C22-1255-7648-9FCD-1C9812662B45}" type="datetime1">
              <a:rPr lang="en-US" smtClean="0"/>
              <a:t>3/12/15</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8D7FCF-02FA-5E49-AEF6-FB02EB47A452}" type="datetime1">
              <a:rPr lang="en-US" smtClean="0"/>
              <a:t>3/12/15</a:t>
            </a:fld>
            <a:endParaRPr lang="en-US" dirty="0"/>
          </a:p>
        </p:txBody>
      </p:sp>
      <p:sp>
        <p:nvSpPr>
          <p:cNvPr id="8" name="Footer Placeholder 7"/>
          <p:cNvSpPr>
            <a:spLocks noGrp="1"/>
          </p:cNvSpPr>
          <p:nvPr>
            <p:ph type="ftr" sz="quarter" idx="11"/>
          </p:nvPr>
        </p:nvSpPr>
        <p:spPr/>
        <p:txBody>
          <a:bodyPr/>
          <a:lstStyle/>
          <a:p>
            <a:r>
              <a:rPr lang="en-US" dirty="0" smtClean="0"/>
              <a:t>Fall 2013 -- Lecture #22</a:t>
            </a:r>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D5917D-518C-4E4E-82AF-836D19333D3E}" type="datetime1">
              <a:rPr lang="en-US" smtClean="0"/>
              <a:t>3/12/15</a:t>
            </a:fld>
            <a:endParaRPr lang="en-US" dirty="0"/>
          </a:p>
        </p:txBody>
      </p:sp>
      <p:sp>
        <p:nvSpPr>
          <p:cNvPr id="4" name="Footer Placeholder 3"/>
          <p:cNvSpPr>
            <a:spLocks noGrp="1"/>
          </p:cNvSpPr>
          <p:nvPr>
            <p:ph type="ftr" sz="quarter" idx="11"/>
          </p:nvPr>
        </p:nvSpPr>
        <p:spPr/>
        <p:txBody>
          <a:bodyPr/>
          <a:lstStyle/>
          <a:p>
            <a:r>
              <a:rPr lang="en-US" dirty="0" smtClean="0"/>
              <a:t>Fall 2013 -- Lecture #22</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926585-0EA5-6246-A9FA-8A155AB2F104}" type="datetime1">
              <a:rPr lang="en-US" smtClean="0"/>
              <a:t>3/12/15</a:t>
            </a:fld>
            <a:endParaRPr lang="en-US" dirty="0"/>
          </a:p>
        </p:txBody>
      </p:sp>
      <p:sp>
        <p:nvSpPr>
          <p:cNvPr id="3" name="Footer Placeholder 2"/>
          <p:cNvSpPr>
            <a:spLocks noGrp="1"/>
          </p:cNvSpPr>
          <p:nvPr>
            <p:ph type="ftr" sz="quarter" idx="11"/>
          </p:nvPr>
        </p:nvSpPr>
        <p:spPr/>
        <p:txBody>
          <a:bodyPr/>
          <a:lstStyle/>
          <a:p>
            <a:r>
              <a:rPr lang="en-US" dirty="0" smtClean="0"/>
              <a:t>Fall 2013 -- Lecture #22</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CBDE21-E6F4-3449-8B2F-E98949F51F8C}" type="datetime1">
              <a:rPr lang="en-US" smtClean="0"/>
              <a:t>3/12/15</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DCBC0-23F2-5B4E-A135-42DBDAC36DDF}" type="datetime1">
              <a:rPr lang="en-US" smtClean="0"/>
              <a:t>3/12/15</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EFAF7-0BD5-5D48-8229-9FA0350637FF}" type="datetime1">
              <a:rPr lang="en-US" smtClean="0"/>
              <a:t>3/12/15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Fall 2013 -- Lecture #22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iming>
    <p:tnLst>
      <p:par>
        <p:cTn xmlns:p14="http://schemas.microsoft.com/office/powerpoint/2010/main" id="1" dur="indefinite" restart="never" nodeType="tmRoot"/>
      </p:par>
    </p:tnLst>
  </p:timing>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5.png"/><Relationship Id="rId5" Type="http://schemas.openxmlformats.org/officeDocument/2006/relationships/oleObject" Target="../embeddings/oleObject2.bin"/><Relationship Id="rId6" Type="http://schemas.openxmlformats.org/officeDocument/2006/relationships/image" Target="../media/image4.png"/><Relationship Id="rId7" Type="http://schemas.openxmlformats.org/officeDocument/2006/relationships/image" Target="../media/image6.jpeg"/><Relationship Id="rId8" Type="http://schemas.openxmlformats.org/officeDocument/2006/relationships/image" Target="../media/image7.png"/><Relationship Id="rId9" Type="http://schemas.openxmlformats.org/officeDocument/2006/relationships/image" Target="../media/image8.png"/><Relationship Id="rId1" Type="http://schemas.openxmlformats.org/officeDocument/2006/relationships/vmlDrawing" Target="../drawings/vmlDrawing2.vml"/><Relationship Id="rId2"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0467" y="1503891"/>
            <a:ext cx="7772400" cy="1470025"/>
          </a:xfrm>
        </p:spPr>
        <p:txBody>
          <a:bodyPr>
            <a:normAutofit fontScale="90000"/>
          </a:bodyPr>
          <a:lstStyle/>
          <a:p>
            <a:pPr eaLnBrk="1" hangingPunct="1">
              <a:defRPr/>
            </a:pPr>
            <a:r>
              <a:rPr lang="en-US" sz="4000" dirty="0">
                <a:latin typeface="Calibri" charset="0"/>
                <a:ea typeface="ＭＳ Ｐゴシック" charset="0"/>
                <a:cs typeface="ＭＳ Ｐゴシック" charset="0"/>
              </a:rPr>
              <a:t>CS 61C: Great Ideas in Computer Architecture (Machine Structures)</a:t>
            </a:r>
            <a:br>
              <a:rPr lang="en-US" sz="4000" dirty="0">
                <a:latin typeface="Calibri" charset="0"/>
                <a:ea typeface="ＭＳ Ｐゴシック" charset="0"/>
                <a:cs typeface="ＭＳ Ｐゴシック" charset="0"/>
              </a:rPr>
            </a:br>
            <a:r>
              <a:rPr lang="en-US" sz="4000" dirty="0" smtClean="0">
                <a:latin typeface="Calibri" charset="0"/>
                <a:ea typeface="ＭＳ Ｐゴシック" charset="0"/>
                <a:cs typeface="ＭＳ Ｐゴシック" charset="0"/>
              </a:rPr>
              <a:t>Caches Part 2</a:t>
            </a:r>
            <a:endParaRPr lang="en-US" sz="4000" i="1"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522571" y="3886200"/>
            <a:ext cx="8098858" cy="1752600"/>
          </a:xfrm>
        </p:spPr>
        <p:txBody>
          <a:bodyPr rtlCol="0">
            <a:normAutofit/>
          </a:bodyPr>
          <a:lstStyle/>
          <a:p>
            <a:r>
              <a:rPr lang="en-US" dirty="0"/>
              <a:t>Instructors:</a:t>
            </a:r>
          </a:p>
          <a:p>
            <a:r>
              <a:rPr lang="en-US" dirty="0" smtClean="0"/>
              <a:t>Krste </a:t>
            </a:r>
            <a:r>
              <a:rPr lang="en-US" dirty="0"/>
              <a:t>Asanovic &amp; Vladimir </a:t>
            </a:r>
            <a:r>
              <a:rPr lang="en-US" dirty="0" err="1"/>
              <a:t>Stojanovic</a:t>
            </a:r>
            <a:endParaRPr lang="en-US" dirty="0"/>
          </a:p>
          <a:p>
            <a:pPr eaLnBrk="1" fontAlgn="auto" hangingPunct="1">
              <a:spcAft>
                <a:spcPts val="0"/>
              </a:spcAft>
              <a:buFont typeface="Arial"/>
              <a:buNone/>
              <a:defRPr/>
            </a:pPr>
            <a:r>
              <a:rPr lang="en-US" dirty="0" smtClean="0">
                <a:ea typeface="+mn-ea"/>
                <a:cs typeface="+mn-cs"/>
              </a:rPr>
              <a:t>http://</a:t>
            </a:r>
            <a:r>
              <a:rPr lang="en-US" dirty="0" err="1" smtClean="0">
                <a:ea typeface="+mn-ea"/>
                <a:cs typeface="+mn-cs"/>
              </a:rPr>
              <a:t>inst.eecs.berkeley.edu</a:t>
            </a:r>
            <a:r>
              <a:rPr lang="en-US" dirty="0" smtClean="0">
                <a:ea typeface="+mn-ea"/>
                <a:cs typeface="+mn-cs"/>
              </a:rPr>
              <a:t>/~cs61c/</a:t>
            </a:r>
          </a:p>
        </p:txBody>
      </p:sp>
    </p:spTree>
    <p:extLst>
      <p:ext uri="{BB962C8B-B14F-4D97-AF65-F5344CB8AC3E}">
        <p14:creationId xmlns:p14="http://schemas.microsoft.com/office/powerpoint/2010/main" val="262215527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48734" y="0"/>
            <a:ext cx="8229600" cy="1143000"/>
          </a:xfrm>
        </p:spPr>
        <p:txBody>
          <a:bodyPr>
            <a:noAutofit/>
          </a:bodyPr>
          <a:lstStyle/>
          <a:p>
            <a:pPr>
              <a:lnSpc>
                <a:spcPct val="85000"/>
              </a:lnSpc>
            </a:pPr>
            <a:r>
              <a:rPr lang="en-US" sz="2800" dirty="0" smtClean="0"/>
              <a:t>Example: </a:t>
            </a:r>
            <a:r>
              <a:rPr lang="en-US" sz="2800" dirty="0"/>
              <a:t>Direct-Mapped $</a:t>
            </a:r>
            <a:br>
              <a:rPr lang="en-US" sz="2800" dirty="0"/>
            </a:br>
            <a:r>
              <a:rPr lang="en-US" sz="2800" dirty="0" smtClean="0"/>
              <a:t>with 4 Single-Word Lines, Worst-Case Reference String</a:t>
            </a:r>
          </a:p>
        </p:txBody>
      </p:sp>
      <p:grpSp>
        <p:nvGrpSpPr>
          <p:cNvPr id="2" name="Group 3"/>
          <p:cNvGrpSpPr>
            <a:grpSpLocks/>
          </p:cNvGrpSpPr>
          <p:nvPr/>
        </p:nvGrpSpPr>
        <p:grpSpPr bwMode="auto">
          <a:xfrm>
            <a:off x="1295400" y="2630488"/>
            <a:ext cx="990600" cy="1219200"/>
            <a:chOff x="1344" y="1056"/>
            <a:chExt cx="624" cy="768"/>
          </a:xfrm>
        </p:grpSpPr>
        <p:sp>
          <p:nvSpPr>
            <p:cNvPr id="41052" name="Rectangle 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53" name="Line 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54" name="Line 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55" name="Line 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3" name="Group 8"/>
          <p:cNvGrpSpPr>
            <a:grpSpLocks/>
          </p:cNvGrpSpPr>
          <p:nvPr/>
        </p:nvGrpSpPr>
        <p:grpSpPr bwMode="auto">
          <a:xfrm>
            <a:off x="3276600" y="2630488"/>
            <a:ext cx="990600" cy="1219200"/>
            <a:chOff x="1344" y="1056"/>
            <a:chExt cx="624" cy="768"/>
          </a:xfrm>
        </p:grpSpPr>
        <p:sp>
          <p:nvSpPr>
            <p:cNvPr id="41048" name="Rectangle 9"/>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49" name="Line 10"/>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50" name="Line 11"/>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51" name="Line 12"/>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4" name="Group 13"/>
          <p:cNvGrpSpPr>
            <a:grpSpLocks/>
          </p:cNvGrpSpPr>
          <p:nvPr/>
        </p:nvGrpSpPr>
        <p:grpSpPr bwMode="auto">
          <a:xfrm>
            <a:off x="5334000" y="2630488"/>
            <a:ext cx="990600" cy="1219200"/>
            <a:chOff x="1344" y="1056"/>
            <a:chExt cx="624" cy="768"/>
          </a:xfrm>
        </p:grpSpPr>
        <p:sp>
          <p:nvSpPr>
            <p:cNvPr id="41044" name="Rectangle 1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45" name="Line 1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46" name="Line 1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47" name="Line 1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5" name="Group 18"/>
          <p:cNvGrpSpPr>
            <a:grpSpLocks/>
          </p:cNvGrpSpPr>
          <p:nvPr/>
        </p:nvGrpSpPr>
        <p:grpSpPr bwMode="auto">
          <a:xfrm>
            <a:off x="7391400" y="2630488"/>
            <a:ext cx="990600" cy="1219200"/>
            <a:chOff x="1344" y="1056"/>
            <a:chExt cx="624" cy="768"/>
          </a:xfrm>
        </p:grpSpPr>
        <p:sp>
          <p:nvSpPr>
            <p:cNvPr id="41040" name="Rectangle 19"/>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41" name="Line 20"/>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42" name="Line 21"/>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43" name="Line 22"/>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6" name="Group 23"/>
          <p:cNvGrpSpPr>
            <a:grpSpLocks/>
          </p:cNvGrpSpPr>
          <p:nvPr/>
        </p:nvGrpSpPr>
        <p:grpSpPr bwMode="auto">
          <a:xfrm>
            <a:off x="7391400" y="4459288"/>
            <a:ext cx="990600" cy="1219200"/>
            <a:chOff x="1344" y="1056"/>
            <a:chExt cx="624" cy="768"/>
          </a:xfrm>
        </p:grpSpPr>
        <p:sp>
          <p:nvSpPr>
            <p:cNvPr id="41036" name="Rectangle 2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37" name="Line 2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38" name="Line 2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39" name="Line 2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7" name="Group 28"/>
          <p:cNvGrpSpPr>
            <a:grpSpLocks/>
          </p:cNvGrpSpPr>
          <p:nvPr/>
        </p:nvGrpSpPr>
        <p:grpSpPr bwMode="auto">
          <a:xfrm>
            <a:off x="5334000" y="4459288"/>
            <a:ext cx="990600" cy="1219200"/>
            <a:chOff x="1344" y="1056"/>
            <a:chExt cx="624" cy="768"/>
          </a:xfrm>
        </p:grpSpPr>
        <p:sp>
          <p:nvSpPr>
            <p:cNvPr id="41032" name="Rectangle 29"/>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33" name="Line 30"/>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34" name="Line 31"/>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35" name="Line 32"/>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8" name="Group 33"/>
          <p:cNvGrpSpPr>
            <a:grpSpLocks/>
          </p:cNvGrpSpPr>
          <p:nvPr/>
        </p:nvGrpSpPr>
        <p:grpSpPr bwMode="auto">
          <a:xfrm>
            <a:off x="3352800" y="4459288"/>
            <a:ext cx="990600" cy="1219200"/>
            <a:chOff x="1344" y="1056"/>
            <a:chExt cx="624" cy="768"/>
          </a:xfrm>
        </p:grpSpPr>
        <p:sp>
          <p:nvSpPr>
            <p:cNvPr id="41028" name="Rectangle 3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29" name="Line 3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30" name="Line 3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31" name="Line 3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9" name="Group 38"/>
          <p:cNvGrpSpPr>
            <a:grpSpLocks/>
          </p:cNvGrpSpPr>
          <p:nvPr/>
        </p:nvGrpSpPr>
        <p:grpSpPr bwMode="auto">
          <a:xfrm>
            <a:off x="1295400" y="4459288"/>
            <a:ext cx="990600" cy="1219200"/>
            <a:chOff x="1344" y="1056"/>
            <a:chExt cx="624" cy="768"/>
          </a:xfrm>
        </p:grpSpPr>
        <p:sp>
          <p:nvSpPr>
            <p:cNvPr id="41024" name="Rectangle 39"/>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25" name="Line 40"/>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26" name="Line 41"/>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27" name="Line 42"/>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40971" name="Text Box 43"/>
          <p:cNvSpPr txBox="1">
            <a:spLocks noChangeArrowheads="1"/>
          </p:cNvSpPr>
          <p:nvPr/>
        </p:nvSpPr>
        <p:spPr bwMode="auto">
          <a:xfrm>
            <a:off x="1355725" y="22098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0972" name="Text Box 44"/>
          <p:cNvSpPr txBox="1">
            <a:spLocks noChangeArrowheads="1"/>
          </p:cNvSpPr>
          <p:nvPr/>
        </p:nvSpPr>
        <p:spPr bwMode="auto">
          <a:xfrm>
            <a:off x="3260725" y="22098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0973" name="Text Box 45"/>
          <p:cNvSpPr txBox="1">
            <a:spLocks noChangeArrowheads="1"/>
          </p:cNvSpPr>
          <p:nvPr/>
        </p:nvSpPr>
        <p:spPr bwMode="auto">
          <a:xfrm>
            <a:off x="5241925" y="22098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0974" name="Text Box 46"/>
          <p:cNvSpPr txBox="1">
            <a:spLocks noChangeArrowheads="1"/>
          </p:cNvSpPr>
          <p:nvPr/>
        </p:nvSpPr>
        <p:spPr bwMode="auto">
          <a:xfrm>
            <a:off x="7375525" y="22098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0975" name="Text Box 47"/>
          <p:cNvSpPr txBox="1">
            <a:spLocks noChangeArrowheads="1"/>
          </p:cNvSpPr>
          <p:nvPr/>
        </p:nvSpPr>
        <p:spPr bwMode="auto">
          <a:xfrm>
            <a:off x="1219200" y="4078288"/>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0976" name="Text Box 48"/>
          <p:cNvSpPr txBox="1">
            <a:spLocks noChangeArrowheads="1"/>
          </p:cNvSpPr>
          <p:nvPr/>
        </p:nvSpPr>
        <p:spPr bwMode="auto">
          <a:xfrm>
            <a:off x="3260725" y="40386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0977" name="Text Box 49"/>
          <p:cNvSpPr txBox="1">
            <a:spLocks noChangeArrowheads="1"/>
          </p:cNvSpPr>
          <p:nvPr/>
        </p:nvSpPr>
        <p:spPr bwMode="auto">
          <a:xfrm>
            <a:off x="5318125" y="40386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0978" name="Text Box 50"/>
          <p:cNvSpPr txBox="1">
            <a:spLocks noChangeArrowheads="1"/>
          </p:cNvSpPr>
          <p:nvPr/>
        </p:nvSpPr>
        <p:spPr bwMode="auto">
          <a:xfrm>
            <a:off x="7299325" y="40386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grpSp>
        <p:nvGrpSpPr>
          <p:cNvPr id="10" name="Group 51"/>
          <p:cNvGrpSpPr>
            <a:grpSpLocks/>
          </p:cNvGrpSpPr>
          <p:nvPr/>
        </p:nvGrpSpPr>
        <p:grpSpPr bwMode="auto">
          <a:xfrm>
            <a:off x="762000" y="2630488"/>
            <a:ext cx="533400" cy="1219200"/>
            <a:chOff x="1344" y="1056"/>
            <a:chExt cx="624" cy="768"/>
          </a:xfrm>
        </p:grpSpPr>
        <p:sp>
          <p:nvSpPr>
            <p:cNvPr id="41020" name="Rectangle 52"/>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21" name="Line 53"/>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22" name="Line 54"/>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23" name="Line 55"/>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11" name="Group 56"/>
          <p:cNvGrpSpPr>
            <a:grpSpLocks/>
          </p:cNvGrpSpPr>
          <p:nvPr/>
        </p:nvGrpSpPr>
        <p:grpSpPr bwMode="auto">
          <a:xfrm>
            <a:off x="2743200" y="2630488"/>
            <a:ext cx="533400" cy="1219200"/>
            <a:chOff x="1344" y="1056"/>
            <a:chExt cx="624" cy="768"/>
          </a:xfrm>
        </p:grpSpPr>
        <p:sp>
          <p:nvSpPr>
            <p:cNvPr id="41016" name="Rectangle 57"/>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17" name="Line 58"/>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18" name="Line 59"/>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19" name="Line 60"/>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12" name="Group 61"/>
          <p:cNvGrpSpPr>
            <a:grpSpLocks/>
          </p:cNvGrpSpPr>
          <p:nvPr/>
        </p:nvGrpSpPr>
        <p:grpSpPr bwMode="auto">
          <a:xfrm>
            <a:off x="4800600" y="2630488"/>
            <a:ext cx="533400" cy="1219200"/>
            <a:chOff x="1344" y="1056"/>
            <a:chExt cx="624" cy="768"/>
          </a:xfrm>
        </p:grpSpPr>
        <p:sp>
          <p:nvSpPr>
            <p:cNvPr id="41012" name="Rectangle 62"/>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13" name="Line 63"/>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14" name="Line 64"/>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15" name="Line 65"/>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13" name="Group 66"/>
          <p:cNvGrpSpPr>
            <a:grpSpLocks/>
          </p:cNvGrpSpPr>
          <p:nvPr/>
        </p:nvGrpSpPr>
        <p:grpSpPr bwMode="auto">
          <a:xfrm>
            <a:off x="6858000" y="2630488"/>
            <a:ext cx="533400" cy="1219200"/>
            <a:chOff x="1344" y="1056"/>
            <a:chExt cx="624" cy="768"/>
          </a:xfrm>
        </p:grpSpPr>
        <p:sp>
          <p:nvSpPr>
            <p:cNvPr id="41008" name="Rectangle 67"/>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09" name="Line 68"/>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10" name="Line 69"/>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11" name="Line 70"/>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14" name="Group 71"/>
          <p:cNvGrpSpPr>
            <a:grpSpLocks/>
          </p:cNvGrpSpPr>
          <p:nvPr/>
        </p:nvGrpSpPr>
        <p:grpSpPr bwMode="auto">
          <a:xfrm>
            <a:off x="762000" y="4459288"/>
            <a:ext cx="533400" cy="1219200"/>
            <a:chOff x="1344" y="1056"/>
            <a:chExt cx="624" cy="768"/>
          </a:xfrm>
        </p:grpSpPr>
        <p:sp>
          <p:nvSpPr>
            <p:cNvPr id="41004" name="Rectangle 72"/>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05" name="Line 73"/>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06" name="Line 74"/>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07" name="Line 75"/>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15" name="Group 76"/>
          <p:cNvGrpSpPr>
            <a:grpSpLocks/>
          </p:cNvGrpSpPr>
          <p:nvPr/>
        </p:nvGrpSpPr>
        <p:grpSpPr bwMode="auto">
          <a:xfrm>
            <a:off x="2819400" y="4459288"/>
            <a:ext cx="533400" cy="1219200"/>
            <a:chOff x="1344" y="1056"/>
            <a:chExt cx="624" cy="768"/>
          </a:xfrm>
        </p:grpSpPr>
        <p:sp>
          <p:nvSpPr>
            <p:cNvPr id="41000" name="Rectangle 77"/>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1001" name="Line 78"/>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02" name="Line 79"/>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1003" name="Line 80"/>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16" name="Group 81"/>
          <p:cNvGrpSpPr>
            <a:grpSpLocks/>
          </p:cNvGrpSpPr>
          <p:nvPr/>
        </p:nvGrpSpPr>
        <p:grpSpPr bwMode="auto">
          <a:xfrm>
            <a:off x="4800600" y="4459288"/>
            <a:ext cx="533400" cy="1219200"/>
            <a:chOff x="1344" y="1056"/>
            <a:chExt cx="624" cy="768"/>
          </a:xfrm>
        </p:grpSpPr>
        <p:sp>
          <p:nvSpPr>
            <p:cNvPr id="40996" name="Rectangle 82"/>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0997" name="Line 83"/>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0998" name="Line 84"/>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0999" name="Line 85"/>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17" name="Group 86"/>
          <p:cNvGrpSpPr>
            <a:grpSpLocks/>
          </p:cNvGrpSpPr>
          <p:nvPr/>
        </p:nvGrpSpPr>
        <p:grpSpPr bwMode="auto">
          <a:xfrm>
            <a:off x="6858000" y="4459288"/>
            <a:ext cx="533400" cy="1219200"/>
            <a:chOff x="1344" y="1056"/>
            <a:chExt cx="624" cy="768"/>
          </a:xfrm>
        </p:grpSpPr>
        <p:sp>
          <p:nvSpPr>
            <p:cNvPr id="40992" name="Rectangle 87"/>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0993" name="Line 88"/>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0994" name="Line 89"/>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0995" name="Line 90"/>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1598555" name="Rectangle 91"/>
          <p:cNvSpPr>
            <a:spLocks noGrp="1" noChangeArrowheads="1"/>
          </p:cNvSpPr>
          <p:nvPr>
            <p:ph type="body" idx="1"/>
          </p:nvPr>
        </p:nvSpPr>
        <p:spPr>
          <a:xfrm>
            <a:off x="533400" y="1303338"/>
            <a:ext cx="8153400" cy="812800"/>
          </a:xfrm>
        </p:spPr>
        <p:txBody>
          <a:bodyPr rtlCol="0">
            <a:normAutofit fontScale="85000" lnSpcReduction="20000"/>
          </a:bodyPr>
          <a:lstStyle/>
          <a:p>
            <a:pPr eaLnBrk="1" fontAlgn="auto" hangingPunct="1">
              <a:spcAft>
                <a:spcPts val="0"/>
              </a:spcAft>
              <a:buFont typeface="Arial"/>
              <a:buChar char="•"/>
              <a:defRPr/>
            </a:pPr>
            <a:r>
              <a:rPr lang="en-US" dirty="0">
                <a:ea typeface="+mn-ea"/>
                <a:cs typeface="+mn-cs"/>
              </a:rPr>
              <a:t>Consider the main memory </a:t>
            </a:r>
            <a:r>
              <a:rPr lang="en-US" dirty="0" smtClean="0">
                <a:ea typeface="+mn-ea"/>
                <a:cs typeface="+mn-cs"/>
              </a:rPr>
              <a:t>address reference </a:t>
            </a:r>
            <a:r>
              <a:rPr lang="en-US" dirty="0">
                <a:ea typeface="+mn-ea"/>
                <a:cs typeface="+mn-cs"/>
              </a:rPr>
              <a:t>string</a:t>
            </a:r>
          </a:p>
          <a:p>
            <a:pPr lvl="1" algn="ctr" eaLnBrk="1" fontAlgn="auto" hangingPunct="1">
              <a:spcAft>
                <a:spcPts val="0"/>
              </a:spcAft>
              <a:buFont typeface="Monotype Sorts" pitchFamily="2" charset="2"/>
              <a:buNone/>
              <a:defRPr/>
            </a:pPr>
            <a:r>
              <a:rPr lang="en-US" dirty="0">
                <a:ea typeface="+mn-ea"/>
              </a:rPr>
              <a:t>              0   4   0   4   0   4   0   4</a:t>
            </a:r>
          </a:p>
        </p:txBody>
      </p:sp>
      <p:sp>
        <p:nvSpPr>
          <p:cNvPr id="40988" name="Text Box 93"/>
          <p:cNvSpPr txBox="1">
            <a:spLocks noChangeArrowheads="1"/>
          </p:cNvSpPr>
          <p:nvPr/>
        </p:nvSpPr>
        <p:spPr bwMode="auto">
          <a:xfrm>
            <a:off x="457200" y="1684338"/>
            <a:ext cx="3429000" cy="581025"/>
          </a:xfrm>
          <a:prstGeom prst="rect">
            <a:avLst/>
          </a:prstGeom>
          <a:noFill/>
          <a:ln w="12700">
            <a:noFill/>
            <a:miter lim="800000"/>
            <a:headEnd/>
            <a:tailEnd/>
          </a:ln>
        </p:spPr>
        <p:txBody>
          <a:bodyPr>
            <a:prstTxWarp prst="textNoShape">
              <a:avLst/>
            </a:prstTxWarp>
            <a:spAutoFit/>
          </a:bodyPr>
          <a:lstStyle/>
          <a:p>
            <a:r>
              <a:rPr lang="en-US" sz="1600">
                <a:latin typeface="Calibri" charset="0"/>
              </a:rPr>
              <a:t>Start with an empty cache - all blocks initially marked as not valid</a:t>
            </a:r>
          </a:p>
        </p:txBody>
      </p:sp>
      <p:sp>
        <p:nvSpPr>
          <p:cNvPr id="97" name="Slide Number Placeholder 96"/>
          <p:cNvSpPr>
            <a:spLocks noGrp="1"/>
          </p:cNvSpPr>
          <p:nvPr>
            <p:ph type="sldNum" sz="quarter" idx="12"/>
          </p:nvPr>
        </p:nvSpPr>
        <p:spPr/>
        <p:txBody>
          <a:bodyPr/>
          <a:lstStyle/>
          <a:p>
            <a:fld id="{3CC63E4C-4642-794D-A2FD-70F6B81535F5}" type="slidenum">
              <a:rPr lang="en-US" smtClean="0"/>
              <a:pPr/>
              <a:t>10</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34938"/>
            <a:ext cx="8229600" cy="906462"/>
          </a:xfrm>
        </p:spPr>
        <p:txBody>
          <a:bodyPr>
            <a:noAutofit/>
          </a:bodyPr>
          <a:lstStyle/>
          <a:p>
            <a:pPr>
              <a:lnSpc>
                <a:spcPct val="85000"/>
              </a:lnSpc>
            </a:pPr>
            <a:r>
              <a:rPr lang="en-US" sz="2800" dirty="0"/>
              <a:t>Example: Direct-Mapped $</a:t>
            </a:r>
            <a:br>
              <a:rPr lang="en-US" sz="2800" dirty="0"/>
            </a:br>
            <a:r>
              <a:rPr lang="en-US" sz="2800" dirty="0"/>
              <a:t>with 4 Single-Word Lines, Worst-Case Reference </a:t>
            </a:r>
            <a:r>
              <a:rPr lang="en-US" sz="2800" dirty="0" smtClean="0"/>
              <a:t>String</a:t>
            </a:r>
          </a:p>
        </p:txBody>
      </p:sp>
      <p:sp>
        <p:nvSpPr>
          <p:cNvPr id="43011" name="Rectangle 3"/>
          <p:cNvSpPr>
            <a:spLocks noChangeArrowheads="1"/>
          </p:cNvSpPr>
          <p:nvPr/>
        </p:nvSpPr>
        <p:spPr bwMode="auto">
          <a:xfrm>
            <a:off x="1295400" y="24638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12" name="Line 4"/>
          <p:cNvSpPr>
            <a:spLocks noChangeShapeType="1"/>
          </p:cNvSpPr>
          <p:nvPr/>
        </p:nvSpPr>
        <p:spPr bwMode="auto">
          <a:xfrm>
            <a:off x="1295400" y="3073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3" name="Line 5"/>
          <p:cNvSpPr>
            <a:spLocks noChangeShapeType="1"/>
          </p:cNvSpPr>
          <p:nvPr/>
        </p:nvSpPr>
        <p:spPr bwMode="auto">
          <a:xfrm>
            <a:off x="1295400" y="2768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4" name="Line 6"/>
          <p:cNvSpPr>
            <a:spLocks noChangeShapeType="1"/>
          </p:cNvSpPr>
          <p:nvPr/>
        </p:nvSpPr>
        <p:spPr bwMode="auto">
          <a:xfrm>
            <a:off x="1295400" y="3378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5" name="Rectangle 7"/>
          <p:cNvSpPr>
            <a:spLocks noChangeArrowheads="1"/>
          </p:cNvSpPr>
          <p:nvPr/>
        </p:nvSpPr>
        <p:spPr bwMode="auto">
          <a:xfrm>
            <a:off x="3276600" y="24638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16" name="Line 8"/>
          <p:cNvSpPr>
            <a:spLocks noChangeShapeType="1"/>
          </p:cNvSpPr>
          <p:nvPr/>
        </p:nvSpPr>
        <p:spPr bwMode="auto">
          <a:xfrm>
            <a:off x="3276600" y="3073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7" name="Line 9"/>
          <p:cNvSpPr>
            <a:spLocks noChangeShapeType="1"/>
          </p:cNvSpPr>
          <p:nvPr/>
        </p:nvSpPr>
        <p:spPr bwMode="auto">
          <a:xfrm>
            <a:off x="3276600" y="2768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8" name="Line 10"/>
          <p:cNvSpPr>
            <a:spLocks noChangeShapeType="1"/>
          </p:cNvSpPr>
          <p:nvPr/>
        </p:nvSpPr>
        <p:spPr bwMode="auto">
          <a:xfrm>
            <a:off x="3276600" y="3378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9" name="Rectangle 11"/>
          <p:cNvSpPr>
            <a:spLocks noChangeArrowheads="1"/>
          </p:cNvSpPr>
          <p:nvPr/>
        </p:nvSpPr>
        <p:spPr bwMode="auto">
          <a:xfrm>
            <a:off x="5334000" y="24638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20" name="Line 12"/>
          <p:cNvSpPr>
            <a:spLocks noChangeShapeType="1"/>
          </p:cNvSpPr>
          <p:nvPr/>
        </p:nvSpPr>
        <p:spPr bwMode="auto">
          <a:xfrm>
            <a:off x="5334000" y="3073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1" name="Line 13"/>
          <p:cNvSpPr>
            <a:spLocks noChangeShapeType="1"/>
          </p:cNvSpPr>
          <p:nvPr/>
        </p:nvSpPr>
        <p:spPr bwMode="auto">
          <a:xfrm>
            <a:off x="5334000" y="2768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2" name="Line 14"/>
          <p:cNvSpPr>
            <a:spLocks noChangeShapeType="1"/>
          </p:cNvSpPr>
          <p:nvPr/>
        </p:nvSpPr>
        <p:spPr bwMode="auto">
          <a:xfrm>
            <a:off x="5334000" y="3378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3" name="Rectangle 15"/>
          <p:cNvSpPr>
            <a:spLocks noChangeArrowheads="1"/>
          </p:cNvSpPr>
          <p:nvPr/>
        </p:nvSpPr>
        <p:spPr bwMode="auto">
          <a:xfrm>
            <a:off x="7391400" y="24638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24" name="Line 16"/>
          <p:cNvSpPr>
            <a:spLocks noChangeShapeType="1"/>
          </p:cNvSpPr>
          <p:nvPr/>
        </p:nvSpPr>
        <p:spPr bwMode="auto">
          <a:xfrm>
            <a:off x="7391400" y="3073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5" name="Line 17"/>
          <p:cNvSpPr>
            <a:spLocks noChangeShapeType="1"/>
          </p:cNvSpPr>
          <p:nvPr/>
        </p:nvSpPr>
        <p:spPr bwMode="auto">
          <a:xfrm>
            <a:off x="7391400" y="2768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6" name="Line 18"/>
          <p:cNvSpPr>
            <a:spLocks noChangeShapeType="1"/>
          </p:cNvSpPr>
          <p:nvPr/>
        </p:nvSpPr>
        <p:spPr bwMode="auto">
          <a:xfrm>
            <a:off x="7391400" y="3378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7" name="Rectangle 19"/>
          <p:cNvSpPr>
            <a:spLocks noChangeArrowheads="1"/>
          </p:cNvSpPr>
          <p:nvPr/>
        </p:nvSpPr>
        <p:spPr bwMode="auto">
          <a:xfrm>
            <a:off x="7391400" y="42926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28" name="Line 20"/>
          <p:cNvSpPr>
            <a:spLocks noChangeShapeType="1"/>
          </p:cNvSpPr>
          <p:nvPr/>
        </p:nvSpPr>
        <p:spPr bwMode="auto">
          <a:xfrm>
            <a:off x="7391400" y="4902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9" name="Line 21"/>
          <p:cNvSpPr>
            <a:spLocks noChangeShapeType="1"/>
          </p:cNvSpPr>
          <p:nvPr/>
        </p:nvSpPr>
        <p:spPr bwMode="auto">
          <a:xfrm>
            <a:off x="7391400" y="4597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0" name="Line 22"/>
          <p:cNvSpPr>
            <a:spLocks noChangeShapeType="1"/>
          </p:cNvSpPr>
          <p:nvPr/>
        </p:nvSpPr>
        <p:spPr bwMode="auto">
          <a:xfrm>
            <a:off x="7391400" y="5207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1" name="Rectangle 23"/>
          <p:cNvSpPr>
            <a:spLocks noChangeArrowheads="1"/>
          </p:cNvSpPr>
          <p:nvPr/>
        </p:nvSpPr>
        <p:spPr bwMode="auto">
          <a:xfrm>
            <a:off x="5334000" y="42926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32" name="Line 24"/>
          <p:cNvSpPr>
            <a:spLocks noChangeShapeType="1"/>
          </p:cNvSpPr>
          <p:nvPr/>
        </p:nvSpPr>
        <p:spPr bwMode="auto">
          <a:xfrm>
            <a:off x="5334000" y="4902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3" name="Line 25"/>
          <p:cNvSpPr>
            <a:spLocks noChangeShapeType="1"/>
          </p:cNvSpPr>
          <p:nvPr/>
        </p:nvSpPr>
        <p:spPr bwMode="auto">
          <a:xfrm>
            <a:off x="5334000" y="4597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4" name="Line 26"/>
          <p:cNvSpPr>
            <a:spLocks noChangeShapeType="1"/>
          </p:cNvSpPr>
          <p:nvPr/>
        </p:nvSpPr>
        <p:spPr bwMode="auto">
          <a:xfrm>
            <a:off x="5334000" y="5207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5" name="Rectangle 27"/>
          <p:cNvSpPr>
            <a:spLocks noChangeArrowheads="1"/>
          </p:cNvSpPr>
          <p:nvPr/>
        </p:nvSpPr>
        <p:spPr bwMode="auto">
          <a:xfrm>
            <a:off x="3352800" y="42926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36" name="Line 28"/>
          <p:cNvSpPr>
            <a:spLocks noChangeShapeType="1"/>
          </p:cNvSpPr>
          <p:nvPr/>
        </p:nvSpPr>
        <p:spPr bwMode="auto">
          <a:xfrm>
            <a:off x="3352800" y="4902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7" name="Line 29"/>
          <p:cNvSpPr>
            <a:spLocks noChangeShapeType="1"/>
          </p:cNvSpPr>
          <p:nvPr/>
        </p:nvSpPr>
        <p:spPr bwMode="auto">
          <a:xfrm>
            <a:off x="3352800" y="4597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8" name="Line 30"/>
          <p:cNvSpPr>
            <a:spLocks noChangeShapeType="1"/>
          </p:cNvSpPr>
          <p:nvPr/>
        </p:nvSpPr>
        <p:spPr bwMode="auto">
          <a:xfrm>
            <a:off x="3352800" y="5207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9" name="Rectangle 31"/>
          <p:cNvSpPr>
            <a:spLocks noChangeArrowheads="1"/>
          </p:cNvSpPr>
          <p:nvPr/>
        </p:nvSpPr>
        <p:spPr bwMode="auto">
          <a:xfrm>
            <a:off x="1295400" y="4292600"/>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40" name="Line 32"/>
          <p:cNvSpPr>
            <a:spLocks noChangeShapeType="1"/>
          </p:cNvSpPr>
          <p:nvPr/>
        </p:nvSpPr>
        <p:spPr bwMode="auto">
          <a:xfrm>
            <a:off x="1295400" y="4902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41" name="Line 33"/>
          <p:cNvSpPr>
            <a:spLocks noChangeShapeType="1"/>
          </p:cNvSpPr>
          <p:nvPr/>
        </p:nvSpPr>
        <p:spPr bwMode="auto">
          <a:xfrm>
            <a:off x="1295400" y="4597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42" name="Line 34"/>
          <p:cNvSpPr>
            <a:spLocks noChangeShapeType="1"/>
          </p:cNvSpPr>
          <p:nvPr/>
        </p:nvSpPr>
        <p:spPr bwMode="auto">
          <a:xfrm>
            <a:off x="1295400" y="5207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43" name="Text Box 35"/>
          <p:cNvSpPr txBox="1">
            <a:spLocks noChangeArrowheads="1"/>
          </p:cNvSpPr>
          <p:nvPr/>
        </p:nvSpPr>
        <p:spPr bwMode="auto">
          <a:xfrm>
            <a:off x="1355725" y="20431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3044" name="Text Box 36"/>
          <p:cNvSpPr txBox="1">
            <a:spLocks noChangeArrowheads="1"/>
          </p:cNvSpPr>
          <p:nvPr/>
        </p:nvSpPr>
        <p:spPr bwMode="auto">
          <a:xfrm>
            <a:off x="3260725" y="20431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3045" name="Text Box 37"/>
          <p:cNvSpPr txBox="1">
            <a:spLocks noChangeArrowheads="1"/>
          </p:cNvSpPr>
          <p:nvPr/>
        </p:nvSpPr>
        <p:spPr bwMode="auto">
          <a:xfrm>
            <a:off x="5241925" y="20431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3046" name="Text Box 38"/>
          <p:cNvSpPr txBox="1">
            <a:spLocks noChangeArrowheads="1"/>
          </p:cNvSpPr>
          <p:nvPr/>
        </p:nvSpPr>
        <p:spPr bwMode="auto">
          <a:xfrm>
            <a:off x="7375525" y="20431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3047" name="Text Box 39"/>
          <p:cNvSpPr txBox="1">
            <a:spLocks noChangeArrowheads="1"/>
          </p:cNvSpPr>
          <p:nvPr/>
        </p:nvSpPr>
        <p:spPr bwMode="auto">
          <a:xfrm>
            <a:off x="1219200" y="39116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3048" name="Text Box 40"/>
          <p:cNvSpPr txBox="1">
            <a:spLocks noChangeArrowheads="1"/>
          </p:cNvSpPr>
          <p:nvPr/>
        </p:nvSpPr>
        <p:spPr bwMode="auto">
          <a:xfrm>
            <a:off x="3260725" y="38719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3049" name="Text Box 41"/>
          <p:cNvSpPr txBox="1">
            <a:spLocks noChangeArrowheads="1"/>
          </p:cNvSpPr>
          <p:nvPr/>
        </p:nvSpPr>
        <p:spPr bwMode="auto">
          <a:xfrm>
            <a:off x="5318125" y="38719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3050" name="Text Box 42"/>
          <p:cNvSpPr txBox="1">
            <a:spLocks noChangeArrowheads="1"/>
          </p:cNvSpPr>
          <p:nvPr/>
        </p:nvSpPr>
        <p:spPr bwMode="auto">
          <a:xfrm>
            <a:off x="7299325" y="3871913"/>
            <a:ext cx="311150" cy="366712"/>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3051" name="Rectangle 43"/>
          <p:cNvSpPr>
            <a:spLocks noChangeArrowheads="1"/>
          </p:cNvSpPr>
          <p:nvPr/>
        </p:nvSpPr>
        <p:spPr bwMode="auto">
          <a:xfrm>
            <a:off x="762000" y="24638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52" name="Line 44"/>
          <p:cNvSpPr>
            <a:spLocks noChangeShapeType="1"/>
          </p:cNvSpPr>
          <p:nvPr/>
        </p:nvSpPr>
        <p:spPr bwMode="auto">
          <a:xfrm>
            <a:off x="762000" y="3073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3" name="Line 45"/>
          <p:cNvSpPr>
            <a:spLocks noChangeShapeType="1"/>
          </p:cNvSpPr>
          <p:nvPr/>
        </p:nvSpPr>
        <p:spPr bwMode="auto">
          <a:xfrm>
            <a:off x="762000" y="27686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4" name="Line 46"/>
          <p:cNvSpPr>
            <a:spLocks noChangeShapeType="1"/>
          </p:cNvSpPr>
          <p:nvPr/>
        </p:nvSpPr>
        <p:spPr bwMode="auto">
          <a:xfrm>
            <a:off x="762000" y="3378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5" name="Rectangle 47"/>
          <p:cNvSpPr>
            <a:spLocks noChangeArrowheads="1"/>
          </p:cNvSpPr>
          <p:nvPr/>
        </p:nvSpPr>
        <p:spPr bwMode="auto">
          <a:xfrm>
            <a:off x="2743200" y="24638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56" name="Line 48"/>
          <p:cNvSpPr>
            <a:spLocks noChangeShapeType="1"/>
          </p:cNvSpPr>
          <p:nvPr/>
        </p:nvSpPr>
        <p:spPr bwMode="auto">
          <a:xfrm>
            <a:off x="2743200" y="3073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7" name="Line 49"/>
          <p:cNvSpPr>
            <a:spLocks noChangeShapeType="1"/>
          </p:cNvSpPr>
          <p:nvPr/>
        </p:nvSpPr>
        <p:spPr bwMode="auto">
          <a:xfrm>
            <a:off x="2743200" y="27686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8" name="Line 50"/>
          <p:cNvSpPr>
            <a:spLocks noChangeShapeType="1"/>
          </p:cNvSpPr>
          <p:nvPr/>
        </p:nvSpPr>
        <p:spPr bwMode="auto">
          <a:xfrm>
            <a:off x="2743200" y="3378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9" name="Rectangle 51"/>
          <p:cNvSpPr>
            <a:spLocks noChangeArrowheads="1"/>
          </p:cNvSpPr>
          <p:nvPr/>
        </p:nvSpPr>
        <p:spPr bwMode="auto">
          <a:xfrm>
            <a:off x="4800600" y="24638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60" name="Line 52"/>
          <p:cNvSpPr>
            <a:spLocks noChangeShapeType="1"/>
          </p:cNvSpPr>
          <p:nvPr/>
        </p:nvSpPr>
        <p:spPr bwMode="auto">
          <a:xfrm>
            <a:off x="4800600" y="3073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1" name="Line 53"/>
          <p:cNvSpPr>
            <a:spLocks noChangeShapeType="1"/>
          </p:cNvSpPr>
          <p:nvPr/>
        </p:nvSpPr>
        <p:spPr bwMode="auto">
          <a:xfrm>
            <a:off x="4800600" y="27686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2" name="Line 54"/>
          <p:cNvSpPr>
            <a:spLocks noChangeShapeType="1"/>
          </p:cNvSpPr>
          <p:nvPr/>
        </p:nvSpPr>
        <p:spPr bwMode="auto">
          <a:xfrm>
            <a:off x="4800600" y="3378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3" name="Rectangle 55"/>
          <p:cNvSpPr>
            <a:spLocks noChangeArrowheads="1"/>
          </p:cNvSpPr>
          <p:nvPr/>
        </p:nvSpPr>
        <p:spPr bwMode="auto">
          <a:xfrm>
            <a:off x="6858000" y="24638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64" name="Line 56"/>
          <p:cNvSpPr>
            <a:spLocks noChangeShapeType="1"/>
          </p:cNvSpPr>
          <p:nvPr/>
        </p:nvSpPr>
        <p:spPr bwMode="auto">
          <a:xfrm>
            <a:off x="6858000" y="3073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5" name="Line 57"/>
          <p:cNvSpPr>
            <a:spLocks noChangeShapeType="1"/>
          </p:cNvSpPr>
          <p:nvPr/>
        </p:nvSpPr>
        <p:spPr bwMode="auto">
          <a:xfrm>
            <a:off x="6858000" y="27686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6" name="Line 58"/>
          <p:cNvSpPr>
            <a:spLocks noChangeShapeType="1"/>
          </p:cNvSpPr>
          <p:nvPr/>
        </p:nvSpPr>
        <p:spPr bwMode="auto">
          <a:xfrm>
            <a:off x="6858000" y="3378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7" name="Rectangle 59"/>
          <p:cNvSpPr>
            <a:spLocks noChangeArrowheads="1"/>
          </p:cNvSpPr>
          <p:nvPr/>
        </p:nvSpPr>
        <p:spPr bwMode="auto">
          <a:xfrm>
            <a:off x="762000" y="42926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68" name="Line 60"/>
          <p:cNvSpPr>
            <a:spLocks noChangeShapeType="1"/>
          </p:cNvSpPr>
          <p:nvPr/>
        </p:nvSpPr>
        <p:spPr bwMode="auto">
          <a:xfrm>
            <a:off x="762000" y="4902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9" name="Line 61"/>
          <p:cNvSpPr>
            <a:spLocks noChangeShapeType="1"/>
          </p:cNvSpPr>
          <p:nvPr/>
        </p:nvSpPr>
        <p:spPr bwMode="auto">
          <a:xfrm>
            <a:off x="762000" y="4597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0" name="Line 62"/>
          <p:cNvSpPr>
            <a:spLocks noChangeShapeType="1"/>
          </p:cNvSpPr>
          <p:nvPr/>
        </p:nvSpPr>
        <p:spPr bwMode="auto">
          <a:xfrm>
            <a:off x="762000" y="52070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1" name="Rectangle 63"/>
          <p:cNvSpPr>
            <a:spLocks noChangeArrowheads="1"/>
          </p:cNvSpPr>
          <p:nvPr/>
        </p:nvSpPr>
        <p:spPr bwMode="auto">
          <a:xfrm>
            <a:off x="2819400" y="42926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72" name="Line 64"/>
          <p:cNvSpPr>
            <a:spLocks noChangeShapeType="1"/>
          </p:cNvSpPr>
          <p:nvPr/>
        </p:nvSpPr>
        <p:spPr bwMode="auto">
          <a:xfrm>
            <a:off x="2819400" y="4902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3" name="Line 65"/>
          <p:cNvSpPr>
            <a:spLocks noChangeShapeType="1"/>
          </p:cNvSpPr>
          <p:nvPr/>
        </p:nvSpPr>
        <p:spPr bwMode="auto">
          <a:xfrm>
            <a:off x="2819400" y="4597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4" name="Line 66"/>
          <p:cNvSpPr>
            <a:spLocks noChangeShapeType="1"/>
          </p:cNvSpPr>
          <p:nvPr/>
        </p:nvSpPr>
        <p:spPr bwMode="auto">
          <a:xfrm>
            <a:off x="2819400" y="52070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5" name="Rectangle 67"/>
          <p:cNvSpPr>
            <a:spLocks noChangeArrowheads="1"/>
          </p:cNvSpPr>
          <p:nvPr/>
        </p:nvSpPr>
        <p:spPr bwMode="auto">
          <a:xfrm>
            <a:off x="4800600" y="42926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76" name="Line 68"/>
          <p:cNvSpPr>
            <a:spLocks noChangeShapeType="1"/>
          </p:cNvSpPr>
          <p:nvPr/>
        </p:nvSpPr>
        <p:spPr bwMode="auto">
          <a:xfrm>
            <a:off x="4800600" y="4902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7" name="Line 69"/>
          <p:cNvSpPr>
            <a:spLocks noChangeShapeType="1"/>
          </p:cNvSpPr>
          <p:nvPr/>
        </p:nvSpPr>
        <p:spPr bwMode="auto">
          <a:xfrm>
            <a:off x="4800600" y="4597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8" name="Line 70"/>
          <p:cNvSpPr>
            <a:spLocks noChangeShapeType="1"/>
          </p:cNvSpPr>
          <p:nvPr/>
        </p:nvSpPr>
        <p:spPr bwMode="auto">
          <a:xfrm>
            <a:off x="4800600" y="52070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9" name="Rectangle 71"/>
          <p:cNvSpPr>
            <a:spLocks noChangeArrowheads="1"/>
          </p:cNvSpPr>
          <p:nvPr/>
        </p:nvSpPr>
        <p:spPr bwMode="auto">
          <a:xfrm>
            <a:off x="6858000" y="4292600"/>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80" name="Line 72"/>
          <p:cNvSpPr>
            <a:spLocks noChangeShapeType="1"/>
          </p:cNvSpPr>
          <p:nvPr/>
        </p:nvSpPr>
        <p:spPr bwMode="auto">
          <a:xfrm>
            <a:off x="6858000" y="49022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81" name="Line 73"/>
          <p:cNvSpPr>
            <a:spLocks noChangeShapeType="1"/>
          </p:cNvSpPr>
          <p:nvPr/>
        </p:nvSpPr>
        <p:spPr bwMode="auto">
          <a:xfrm>
            <a:off x="6858000" y="45974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82" name="Line 74"/>
          <p:cNvSpPr>
            <a:spLocks noChangeShapeType="1"/>
          </p:cNvSpPr>
          <p:nvPr/>
        </p:nvSpPr>
        <p:spPr bwMode="auto">
          <a:xfrm>
            <a:off x="6858000" y="5207000"/>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600587" name="Rectangle 75"/>
          <p:cNvSpPr>
            <a:spLocks noGrp="1" noChangeArrowheads="1"/>
          </p:cNvSpPr>
          <p:nvPr>
            <p:ph type="body" idx="1"/>
          </p:nvPr>
        </p:nvSpPr>
        <p:spPr>
          <a:xfrm>
            <a:off x="533400" y="1168400"/>
            <a:ext cx="8153400" cy="812800"/>
          </a:xfrm>
        </p:spPr>
        <p:txBody>
          <a:bodyPr rtlCol="0">
            <a:normAutofit fontScale="85000" lnSpcReduction="20000"/>
          </a:bodyPr>
          <a:lstStyle/>
          <a:p>
            <a:pPr eaLnBrk="1" fontAlgn="auto" hangingPunct="1">
              <a:spcAft>
                <a:spcPts val="0"/>
              </a:spcAft>
              <a:buFont typeface="Arial"/>
              <a:buChar char="•"/>
              <a:defRPr/>
            </a:pPr>
            <a:r>
              <a:rPr lang="en-US" dirty="0">
                <a:ea typeface="+mn-ea"/>
                <a:cs typeface="+mn-cs"/>
              </a:rPr>
              <a:t>Consider the main memory </a:t>
            </a:r>
            <a:r>
              <a:rPr lang="en-US" dirty="0" smtClean="0">
                <a:ea typeface="+mn-ea"/>
                <a:cs typeface="+mn-cs"/>
              </a:rPr>
              <a:t>address reference </a:t>
            </a:r>
            <a:r>
              <a:rPr lang="en-US" dirty="0">
                <a:ea typeface="+mn-ea"/>
                <a:cs typeface="+mn-cs"/>
              </a:rPr>
              <a:t>string</a:t>
            </a:r>
          </a:p>
          <a:p>
            <a:pPr lvl="1" algn="ctr" eaLnBrk="1" fontAlgn="auto" hangingPunct="1">
              <a:spcAft>
                <a:spcPts val="0"/>
              </a:spcAft>
              <a:buFont typeface="Monotype Sorts" pitchFamily="2" charset="2"/>
              <a:buNone/>
              <a:defRPr/>
            </a:pPr>
            <a:r>
              <a:rPr lang="en-US" dirty="0">
                <a:ea typeface="+mn-ea"/>
              </a:rPr>
              <a:t>              0   4   0   4   0   4   0   4</a:t>
            </a:r>
          </a:p>
        </p:txBody>
      </p:sp>
      <p:sp>
        <p:nvSpPr>
          <p:cNvPr id="1600589" name="Text Box 77"/>
          <p:cNvSpPr txBox="1">
            <a:spLocks noChangeArrowheads="1"/>
          </p:cNvSpPr>
          <p:nvPr/>
        </p:nvSpPr>
        <p:spPr bwMode="auto">
          <a:xfrm>
            <a:off x="1600200" y="2006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0" name="Text Box 78"/>
          <p:cNvSpPr txBox="1">
            <a:spLocks noChangeArrowheads="1"/>
          </p:cNvSpPr>
          <p:nvPr/>
        </p:nvSpPr>
        <p:spPr bwMode="auto">
          <a:xfrm>
            <a:off x="3505200" y="2006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1" name="Text Box 79"/>
          <p:cNvSpPr txBox="1">
            <a:spLocks noChangeArrowheads="1"/>
          </p:cNvSpPr>
          <p:nvPr/>
        </p:nvSpPr>
        <p:spPr bwMode="auto">
          <a:xfrm>
            <a:off x="5486400" y="2006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2" name="Text Box 80"/>
          <p:cNvSpPr txBox="1">
            <a:spLocks noChangeArrowheads="1"/>
          </p:cNvSpPr>
          <p:nvPr/>
        </p:nvSpPr>
        <p:spPr bwMode="auto">
          <a:xfrm>
            <a:off x="7620000" y="2006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3" name="Text Box 81"/>
          <p:cNvSpPr txBox="1">
            <a:spLocks noChangeArrowheads="1"/>
          </p:cNvSpPr>
          <p:nvPr/>
        </p:nvSpPr>
        <p:spPr bwMode="auto">
          <a:xfrm>
            <a:off x="1447800" y="3911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4" name="Text Box 82"/>
          <p:cNvSpPr txBox="1">
            <a:spLocks noChangeArrowheads="1"/>
          </p:cNvSpPr>
          <p:nvPr/>
        </p:nvSpPr>
        <p:spPr bwMode="auto">
          <a:xfrm>
            <a:off x="3505200" y="3911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5" name="Text Box 83"/>
          <p:cNvSpPr txBox="1">
            <a:spLocks noChangeArrowheads="1"/>
          </p:cNvSpPr>
          <p:nvPr/>
        </p:nvSpPr>
        <p:spPr bwMode="auto">
          <a:xfrm>
            <a:off x="5638800" y="3911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6" name="Text Box 84"/>
          <p:cNvSpPr txBox="1">
            <a:spLocks noChangeArrowheads="1"/>
          </p:cNvSpPr>
          <p:nvPr/>
        </p:nvSpPr>
        <p:spPr bwMode="auto">
          <a:xfrm>
            <a:off x="7620000" y="3911600"/>
            <a:ext cx="654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7" name="Text Box 85"/>
          <p:cNvSpPr txBox="1">
            <a:spLocks noChangeArrowheads="1"/>
          </p:cNvSpPr>
          <p:nvPr/>
        </p:nvSpPr>
        <p:spPr bwMode="auto">
          <a:xfrm>
            <a:off x="838200" y="2417763"/>
            <a:ext cx="1479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sp>
        <p:nvSpPr>
          <p:cNvPr id="1600598" name="Text Box 86"/>
          <p:cNvSpPr txBox="1">
            <a:spLocks noChangeArrowheads="1"/>
          </p:cNvSpPr>
          <p:nvPr/>
        </p:nvSpPr>
        <p:spPr bwMode="auto">
          <a:xfrm>
            <a:off x="2789238" y="2417763"/>
            <a:ext cx="1479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2" name="Group 87"/>
          <p:cNvGrpSpPr>
            <a:grpSpLocks/>
          </p:cNvGrpSpPr>
          <p:nvPr/>
        </p:nvGrpSpPr>
        <p:grpSpPr bwMode="auto">
          <a:xfrm>
            <a:off x="2514600" y="2141538"/>
            <a:ext cx="1928813" cy="611187"/>
            <a:chOff x="1584" y="901"/>
            <a:chExt cx="1215" cy="385"/>
          </a:xfrm>
        </p:grpSpPr>
        <p:sp>
          <p:nvSpPr>
            <p:cNvPr id="43137" name="Line 88"/>
            <p:cNvSpPr>
              <a:spLocks noChangeShapeType="1"/>
            </p:cNvSpPr>
            <p:nvPr/>
          </p:nvSpPr>
          <p:spPr bwMode="auto">
            <a:xfrm>
              <a:off x="1776" y="1132"/>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8" name="Text Box 89"/>
            <p:cNvSpPr txBox="1">
              <a:spLocks noChangeArrowheads="1"/>
            </p:cNvSpPr>
            <p:nvPr/>
          </p:nvSpPr>
          <p:spPr bwMode="auto">
            <a:xfrm>
              <a:off x="1584" y="901"/>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39" name="Text Box 90"/>
            <p:cNvSpPr txBox="1">
              <a:spLocks noChangeArrowheads="1"/>
            </p:cNvSpPr>
            <p:nvPr/>
          </p:nvSpPr>
          <p:spPr bwMode="auto">
            <a:xfrm>
              <a:off x="2603" y="910"/>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40" name="Line 91"/>
            <p:cNvSpPr>
              <a:spLocks noChangeShapeType="1"/>
            </p:cNvSpPr>
            <p:nvPr/>
          </p:nvSpPr>
          <p:spPr bwMode="auto">
            <a:xfrm>
              <a:off x="2419" y="1142"/>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04" name="Text Box 92"/>
          <p:cNvSpPr txBox="1">
            <a:spLocks noChangeArrowheads="1"/>
          </p:cNvSpPr>
          <p:nvPr/>
        </p:nvSpPr>
        <p:spPr bwMode="auto">
          <a:xfrm>
            <a:off x="4846638" y="2417763"/>
            <a:ext cx="1479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01    Mem(4)</a:t>
            </a:r>
          </a:p>
        </p:txBody>
      </p:sp>
      <p:grpSp>
        <p:nvGrpSpPr>
          <p:cNvPr id="3" name="Group 93"/>
          <p:cNvGrpSpPr>
            <a:grpSpLocks/>
          </p:cNvGrpSpPr>
          <p:nvPr/>
        </p:nvGrpSpPr>
        <p:grpSpPr bwMode="auto">
          <a:xfrm>
            <a:off x="4572000" y="2141538"/>
            <a:ext cx="1943100" cy="627062"/>
            <a:chOff x="2880" y="949"/>
            <a:chExt cx="1224" cy="395"/>
          </a:xfrm>
        </p:grpSpPr>
        <p:sp>
          <p:nvSpPr>
            <p:cNvPr id="43133" name="Line 94"/>
            <p:cNvSpPr>
              <a:spLocks noChangeShapeType="1"/>
            </p:cNvSpPr>
            <p:nvPr/>
          </p:nvSpPr>
          <p:spPr bwMode="auto">
            <a:xfrm>
              <a:off x="3072" y="1200"/>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4" name="Line 95"/>
            <p:cNvSpPr>
              <a:spLocks noChangeShapeType="1"/>
            </p:cNvSpPr>
            <p:nvPr/>
          </p:nvSpPr>
          <p:spPr bwMode="auto">
            <a:xfrm>
              <a:off x="3744" y="1200"/>
              <a:ext cx="144"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5" name="Text Box 96"/>
            <p:cNvSpPr txBox="1">
              <a:spLocks noChangeArrowheads="1"/>
            </p:cNvSpPr>
            <p:nvPr/>
          </p:nvSpPr>
          <p:spPr bwMode="auto">
            <a:xfrm>
              <a:off x="3908" y="958"/>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3136" name="Text Box 97"/>
            <p:cNvSpPr txBox="1">
              <a:spLocks noChangeArrowheads="1"/>
            </p:cNvSpPr>
            <p:nvPr/>
          </p:nvSpPr>
          <p:spPr bwMode="auto">
            <a:xfrm>
              <a:off x="2880" y="949"/>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00</a:t>
              </a:r>
            </a:p>
          </p:txBody>
        </p:sp>
      </p:grpSp>
      <p:sp>
        <p:nvSpPr>
          <p:cNvPr id="1600610" name="Text Box 98"/>
          <p:cNvSpPr txBox="1">
            <a:spLocks noChangeArrowheads="1"/>
          </p:cNvSpPr>
          <p:nvPr/>
        </p:nvSpPr>
        <p:spPr bwMode="auto">
          <a:xfrm>
            <a:off x="6904038" y="2432050"/>
            <a:ext cx="1479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4" name="Group 99"/>
          <p:cNvGrpSpPr>
            <a:grpSpLocks/>
          </p:cNvGrpSpPr>
          <p:nvPr/>
        </p:nvGrpSpPr>
        <p:grpSpPr bwMode="auto">
          <a:xfrm>
            <a:off x="6629400" y="2139950"/>
            <a:ext cx="1974850" cy="628650"/>
            <a:chOff x="4176" y="948"/>
            <a:chExt cx="1244" cy="396"/>
          </a:xfrm>
        </p:grpSpPr>
        <p:sp>
          <p:nvSpPr>
            <p:cNvPr id="43129" name="Line 100"/>
            <p:cNvSpPr>
              <a:spLocks noChangeShapeType="1"/>
            </p:cNvSpPr>
            <p:nvPr/>
          </p:nvSpPr>
          <p:spPr bwMode="auto">
            <a:xfrm>
              <a:off x="4368" y="1200"/>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0" name="Text Box 101"/>
            <p:cNvSpPr txBox="1">
              <a:spLocks noChangeArrowheads="1"/>
            </p:cNvSpPr>
            <p:nvPr/>
          </p:nvSpPr>
          <p:spPr bwMode="auto">
            <a:xfrm>
              <a:off x="4176" y="949"/>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31" name="Text Box 102"/>
            <p:cNvSpPr txBox="1">
              <a:spLocks noChangeArrowheads="1"/>
            </p:cNvSpPr>
            <p:nvPr/>
          </p:nvSpPr>
          <p:spPr bwMode="auto">
            <a:xfrm>
              <a:off x="5224" y="948"/>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32" name="Line 103"/>
            <p:cNvSpPr>
              <a:spLocks noChangeShapeType="1"/>
            </p:cNvSpPr>
            <p:nvPr/>
          </p:nvSpPr>
          <p:spPr bwMode="auto">
            <a:xfrm>
              <a:off x="5040" y="1200"/>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16" name="Text Box 104"/>
          <p:cNvSpPr txBox="1">
            <a:spLocks noChangeArrowheads="1"/>
          </p:cNvSpPr>
          <p:nvPr/>
        </p:nvSpPr>
        <p:spPr bwMode="auto">
          <a:xfrm>
            <a:off x="2897188" y="4246563"/>
            <a:ext cx="1479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5" name="Group 105"/>
          <p:cNvGrpSpPr>
            <a:grpSpLocks/>
          </p:cNvGrpSpPr>
          <p:nvPr/>
        </p:nvGrpSpPr>
        <p:grpSpPr bwMode="auto">
          <a:xfrm>
            <a:off x="2590800" y="3925888"/>
            <a:ext cx="1943100" cy="657225"/>
            <a:chOff x="1632" y="3234"/>
            <a:chExt cx="1224" cy="414"/>
          </a:xfrm>
        </p:grpSpPr>
        <p:sp>
          <p:nvSpPr>
            <p:cNvPr id="43125" name="Line 106"/>
            <p:cNvSpPr>
              <a:spLocks noChangeShapeType="1"/>
            </p:cNvSpPr>
            <p:nvPr/>
          </p:nvSpPr>
          <p:spPr bwMode="auto">
            <a:xfrm>
              <a:off x="1824" y="3504"/>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26" name="Text Box 107"/>
            <p:cNvSpPr txBox="1">
              <a:spLocks noChangeArrowheads="1"/>
            </p:cNvSpPr>
            <p:nvPr/>
          </p:nvSpPr>
          <p:spPr bwMode="auto">
            <a:xfrm>
              <a:off x="1632" y="3234"/>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27" name="Text Box 108"/>
            <p:cNvSpPr txBox="1">
              <a:spLocks noChangeArrowheads="1"/>
            </p:cNvSpPr>
            <p:nvPr/>
          </p:nvSpPr>
          <p:spPr bwMode="auto">
            <a:xfrm>
              <a:off x="2660" y="3253"/>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28" name="Line 109"/>
            <p:cNvSpPr>
              <a:spLocks noChangeShapeType="1"/>
            </p:cNvSpPr>
            <p:nvPr/>
          </p:nvSpPr>
          <p:spPr bwMode="auto">
            <a:xfrm>
              <a:off x="2496" y="3504"/>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22" name="Text Box 110"/>
          <p:cNvSpPr txBox="1">
            <a:spLocks noChangeArrowheads="1"/>
          </p:cNvSpPr>
          <p:nvPr/>
        </p:nvSpPr>
        <p:spPr bwMode="auto">
          <a:xfrm>
            <a:off x="6951663" y="4260850"/>
            <a:ext cx="1479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6" name="Group 111"/>
          <p:cNvGrpSpPr>
            <a:grpSpLocks/>
          </p:cNvGrpSpPr>
          <p:nvPr/>
        </p:nvGrpSpPr>
        <p:grpSpPr bwMode="auto">
          <a:xfrm>
            <a:off x="6629400" y="3941763"/>
            <a:ext cx="1958975" cy="641350"/>
            <a:chOff x="4176" y="3340"/>
            <a:chExt cx="1234" cy="404"/>
          </a:xfrm>
        </p:grpSpPr>
        <p:sp>
          <p:nvSpPr>
            <p:cNvPr id="43121" name="Line 112"/>
            <p:cNvSpPr>
              <a:spLocks noChangeShapeType="1"/>
            </p:cNvSpPr>
            <p:nvPr/>
          </p:nvSpPr>
          <p:spPr bwMode="auto">
            <a:xfrm>
              <a:off x="4368" y="3600"/>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22" name="Text Box 113"/>
            <p:cNvSpPr txBox="1">
              <a:spLocks noChangeArrowheads="1"/>
            </p:cNvSpPr>
            <p:nvPr/>
          </p:nvSpPr>
          <p:spPr bwMode="auto">
            <a:xfrm>
              <a:off x="4176" y="3340"/>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23" name="Text Box 114"/>
            <p:cNvSpPr txBox="1">
              <a:spLocks noChangeArrowheads="1"/>
            </p:cNvSpPr>
            <p:nvPr/>
          </p:nvSpPr>
          <p:spPr bwMode="auto">
            <a:xfrm>
              <a:off x="5214" y="3348"/>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24" name="Line 115"/>
            <p:cNvSpPr>
              <a:spLocks noChangeShapeType="1"/>
            </p:cNvSpPr>
            <p:nvPr/>
          </p:nvSpPr>
          <p:spPr bwMode="auto">
            <a:xfrm>
              <a:off x="5040" y="3600"/>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28" name="Text Box 116"/>
          <p:cNvSpPr txBox="1">
            <a:spLocks noChangeArrowheads="1"/>
          </p:cNvSpPr>
          <p:nvPr/>
        </p:nvSpPr>
        <p:spPr bwMode="auto">
          <a:xfrm>
            <a:off x="855663" y="4260850"/>
            <a:ext cx="1479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01    Mem(4)</a:t>
            </a:r>
          </a:p>
        </p:txBody>
      </p:sp>
      <p:grpSp>
        <p:nvGrpSpPr>
          <p:cNvPr id="7" name="Group 117"/>
          <p:cNvGrpSpPr>
            <a:grpSpLocks/>
          </p:cNvGrpSpPr>
          <p:nvPr/>
        </p:nvGrpSpPr>
        <p:grpSpPr bwMode="auto">
          <a:xfrm>
            <a:off x="533400" y="3956050"/>
            <a:ext cx="1943100" cy="641350"/>
            <a:chOff x="336" y="2428"/>
            <a:chExt cx="1224" cy="404"/>
          </a:xfrm>
        </p:grpSpPr>
        <p:sp>
          <p:nvSpPr>
            <p:cNvPr id="43117" name="Line 118"/>
            <p:cNvSpPr>
              <a:spLocks noChangeShapeType="1"/>
            </p:cNvSpPr>
            <p:nvPr/>
          </p:nvSpPr>
          <p:spPr bwMode="auto">
            <a:xfrm>
              <a:off x="528" y="2688"/>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8" name="Line 119"/>
            <p:cNvSpPr>
              <a:spLocks noChangeShapeType="1"/>
            </p:cNvSpPr>
            <p:nvPr/>
          </p:nvSpPr>
          <p:spPr bwMode="auto">
            <a:xfrm>
              <a:off x="1200" y="2688"/>
              <a:ext cx="144"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9" name="Text Box 120"/>
            <p:cNvSpPr txBox="1">
              <a:spLocks noChangeArrowheads="1"/>
            </p:cNvSpPr>
            <p:nvPr/>
          </p:nvSpPr>
          <p:spPr bwMode="auto">
            <a:xfrm>
              <a:off x="1364" y="2446"/>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3120" name="Text Box 121"/>
            <p:cNvSpPr txBox="1">
              <a:spLocks noChangeArrowheads="1"/>
            </p:cNvSpPr>
            <p:nvPr/>
          </p:nvSpPr>
          <p:spPr bwMode="auto">
            <a:xfrm>
              <a:off x="336" y="2428"/>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00</a:t>
              </a:r>
            </a:p>
          </p:txBody>
        </p:sp>
      </p:grpSp>
      <p:sp>
        <p:nvSpPr>
          <p:cNvPr id="1600634" name="Text Box 122"/>
          <p:cNvSpPr txBox="1">
            <a:spLocks noChangeArrowheads="1"/>
          </p:cNvSpPr>
          <p:nvPr/>
        </p:nvSpPr>
        <p:spPr bwMode="auto">
          <a:xfrm>
            <a:off x="4894263" y="4260850"/>
            <a:ext cx="1479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01    Mem(4)</a:t>
            </a:r>
          </a:p>
        </p:txBody>
      </p:sp>
      <p:grpSp>
        <p:nvGrpSpPr>
          <p:cNvPr id="8" name="Group 123"/>
          <p:cNvGrpSpPr>
            <a:grpSpLocks/>
          </p:cNvGrpSpPr>
          <p:nvPr/>
        </p:nvGrpSpPr>
        <p:grpSpPr bwMode="auto">
          <a:xfrm>
            <a:off x="4572000" y="3940175"/>
            <a:ext cx="1958975" cy="642938"/>
            <a:chOff x="2880" y="3291"/>
            <a:chExt cx="1234" cy="405"/>
          </a:xfrm>
        </p:grpSpPr>
        <p:sp>
          <p:nvSpPr>
            <p:cNvPr id="43113" name="Line 124"/>
            <p:cNvSpPr>
              <a:spLocks noChangeShapeType="1"/>
            </p:cNvSpPr>
            <p:nvPr/>
          </p:nvSpPr>
          <p:spPr bwMode="auto">
            <a:xfrm>
              <a:off x="3072" y="3552"/>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4" name="Line 125"/>
            <p:cNvSpPr>
              <a:spLocks noChangeShapeType="1"/>
            </p:cNvSpPr>
            <p:nvPr/>
          </p:nvSpPr>
          <p:spPr bwMode="auto">
            <a:xfrm>
              <a:off x="3744" y="3552"/>
              <a:ext cx="144"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5" name="Text Box 126"/>
            <p:cNvSpPr txBox="1">
              <a:spLocks noChangeArrowheads="1"/>
            </p:cNvSpPr>
            <p:nvPr/>
          </p:nvSpPr>
          <p:spPr bwMode="auto">
            <a:xfrm>
              <a:off x="3918" y="3291"/>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3116" name="Text Box 127"/>
            <p:cNvSpPr txBox="1">
              <a:spLocks noChangeArrowheads="1"/>
            </p:cNvSpPr>
            <p:nvPr/>
          </p:nvSpPr>
          <p:spPr bwMode="auto">
            <a:xfrm>
              <a:off x="2880" y="3292"/>
              <a:ext cx="27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00</a:t>
              </a:r>
            </a:p>
          </p:txBody>
        </p:sp>
      </p:grpSp>
      <p:sp>
        <p:nvSpPr>
          <p:cNvPr id="43107" name="Text Box 128"/>
          <p:cNvSpPr txBox="1">
            <a:spLocks noChangeArrowheads="1"/>
          </p:cNvSpPr>
          <p:nvPr/>
        </p:nvSpPr>
        <p:spPr bwMode="auto">
          <a:xfrm>
            <a:off x="457200" y="1549400"/>
            <a:ext cx="3429000" cy="581025"/>
          </a:xfrm>
          <a:prstGeom prst="rect">
            <a:avLst/>
          </a:prstGeom>
          <a:noFill/>
          <a:ln w="12700">
            <a:noFill/>
            <a:miter lim="800000"/>
            <a:headEnd/>
            <a:tailEnd/>
          </a:ln>
        </p:spPr>
        <p:txBody>
          <a:bodyPr>
            <a:prstTxWarp prst="textNoShape">
              <a:avLst/>
            </a:prstTxWarp>
            <a:spAutoFit/>
          </a:bodyPr>
          <a:lstStyle/>
          <a:p>
            <a:r>
              <a:rPr lang="en-US" sz="1600">
                <a:latin typeface="Calibri" charset="0"/>
              </a:rPr>
              <a:t>Start with an empty cache - all blocks initially marked as not valid</a:t>
            </a:r>
          </a:p>
        </p:txBody>
      </p:sp>
      <p:sp>
        <p:nvSpPr>
          <p:cNvPr id="1600641" name="Rectangle 129"/>
          <p:cNvSpPr>
            <a:spLocks noChangeArrowheads="1"/>
          </p:cNvSpPr>
          <p:nvPr/>
        </p:nvSpPr>
        <p:spPr bwMode="auto">
          <a:xfrm>
            <a:off x="304800" y="5935133"/>
            <a:ext cx="8153400" cy="654050"/>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lgn="ctr">
              <a:lnSpc>
                <a:spcPct val="80000"/>
              </a:lnSpc>
              <a:spcBef>
                <a:spcPct val="30000"/>
              </a:spcBef>
              <a:buSzPct val="100000"/>
              <a:buFont typeface="Arial" charset="0"/>
              <a:buChar char="•"/>
            </a:pPr>
            <a:r>
              <a:rPr lang="en-US" sz="2400" dirty="0" err="1" smtClean="0">
                <a:latin typeface="Calibri" charset="0"/>
              </a:rPr>
              <a:t>Ping-pong</a:t>
            </a:r>
            <a:r>
              <a:rPr lang="en-US" sz="2400" dirty="0" smtClean="0">
                <a:latin typeface="Calibri" charset="0"/>
              </a:rPr>
              <a:t> </a:t>
            </a:r>
            <a:r>
              <a:rPr lang="en-US" sz="2400" dirty="0">
                <a:latin typeface="Calibri" charset="0"/>
              </a:rPr>
              <a:t>effect due to conflict misses - two memory locations that map into the same cache block</a:t>
            </a:r>
          </a:p>
        </p:txBody>
      </p:sp>
      <p:sp>
        <p:nvSpPr>
          <p:cNvPr id="1600642" name="Rectangle 130"/>
          <p:cNvSpPr>
            <a:spLocks noChangeArrowheads="1"/>
          </p:cNvSpPr>
          <p:nvPr/>
        </p:nvSpPr>
        <p:spPr bwMode="auto">
          <a:xfrm>
            <a:off x="533400" y="5545138"/>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spcBef>
                <a:spcPct val="30000"/>
              </a:spcBef>
              <a:buSzPct val="100000"/>
              <a:buFont typeface="Arial" charset="0"/>
              <a:buChar char="•"/>
            </a:pPr>
            <a:r>
              <a:rPr lang="en-US" sz="2000">
                <a:latin typeface="Calibri" charset="0"/>
              </a:rPr>
              <a:t>8 requests, 8 misses</a:t>
            </a:r>
          </a:p>
        </p:txBody>
      </p:sp>
      <p:sp>
        <p:nvSpPr>
          <p:cNvPr id="134" name="Slide Number Placeholder 133"/>
          <p:cNvSpPr>
            <a:spLocks noGrp="1"/>
          </p:cNvSpPr>
          <p:nvPr>
            <p:ph type="sldNum" sz="quarter" idx="12"/>
          </p:nvPr>
        </p:nvSpPr>
        <p:spPr/>
        <p:txBody>
          <a:bodyPr/>
          <a:lstStyle/>
          <a:p>
            <a:fld id="{3CC63E4C-4642-794D-A2FD-70F6B81535F5}" type="slidenum">
              <a:rPr lang="en-US" smtClean="0"/>
              <a:pPr/>
              <a:t>11</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0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05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0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05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06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005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006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005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006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005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7"/>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600616"/>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1600594"/>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nodeType="afterEffect">
                                  <p:stCondLst>
                                    <p:cond delay="0"/>
                                  </p:stCondLst>
                                  <p:childTnLst>
                                    <p:set>
                                      <p:cBhvr>
                                        <p:cTn id="67" dur="1" fill="hold">
                                          <p:stCondLst>
                                            <p:cond delay="499"/>
                                          </p:stCondLst>
                                        </p:cTn>
                                        <p:tgtEl>
                                          <p:spTgt spid="5"/>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1600634"/>
                                        </p:tgtEl>
                                        <p:attrNameLst>
                                          <p:attrName>style.visibility</p:attrName>
                                        </p:attrNameLst>
                                      </p:cBhvr>
                                      <p:to>
                                        <p:strVal val="visible"/>
                                      </p:to>
                                    </p:se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499"/>
                                          </p:stCondLst>
                                        </p:cTn>
                                        <p:tgtEl>
                                          <p:spTgt spid="1600595"/>
                                        </p:tgtEl>
                                        <p:attrNameLst>
                                          <p:attrName>style.visibility</p:attrName>
                                        </p:attrNameLst>
                                      </p:cBhvr>
                                      <p:to>
                                        <p:strVal val="visible"/>
                                      </p:to>
                                    </p:set>
                                  </p:childTnLst>
                                </p:cTn>
                              </p:par>
                            </p:childTnLst>
                          </p:cTn>
                        </p:par>
                        <p:par>
                          <p:cTn id="74" fill="hold">
                            <p:stCondLst>
                              <p:cond delay="2000"/>
                            </p:stCondLst>
                            <p:childTnLst>
                              <p:par>
                                <p:cTn id="75" presetID="1" presetClass="entr" presetSubtype="0" fill="hold" nodeType="afterEffect">
                                  <p:stCondLst>
                                    <p:cond delay="0"/>
                                  </p:stCondLst>
                                  <p:childTnLst>
                                    <p:set>
                                      <p:cBhvr>
                                        <p:cTn id="76" dur="1" fill="hold">
                                          <p:stCondLst>
                                            <p:cond delay="499"/>
                                          </p:stCondLst>
                                        </p:cTn>
                                        <p:tgtEl>
                                          <p:spTgt spid="8"/>
                                        </p:tgtEl>
                                        <p:attrNameLst>
                                          <p:attrName>style.visibility</p:attrName>
                                        </p:attrNameLst>
                                      </p:cBhvr>
                                      <p:to>
                                        <p:strVal val="visible"/>
                                      </p:to>
                                    </p:set>
                                  </p:childTnLst>
                                </p:cTn>
                              </p:par>
                            </p:childTnLst>
                          </p:cTn>
                        </p:par>
                        <p:par>
                          <p:cTn id="77" fill="hold">
                            <p:stCondLst>
                              <p:cond delay="2500"/>
                            </p:stCondLst>
                            <p:childTnLst>
                              <p:par>
                                <p:cTn id="78" presetID="1" presetClass="entr" presetSubtype="0" fill="hold" grpId="0" nodeType="afterEffect">
                                  <p:stCondLst>
                                    <p:cond delay="0"/>
                                  </p:stCondLst>
                                  <p:childTnLst>
                                    <p:set>
                                      <p:cBhvr>
                                        <p:cTn id="79" dur="1" fill="hold">
                                          <p:stCondLst>
                                            <p:cond delay="0"/>
                                          </p:stCondLst>
                                        </p:cTn>
                                        <p:tgtEl>
                                          <p:spTgt spid="1600622"/>
                                        </p:tgtEl>
                                        <p:attrNameLst>
                                          <p:attrName>style.visibility</p:attrName>
                                        </p:attrNameLst>
                                      </p:cBhvr>
                                      <p:to>
                                        <p:strVal val="visible"/>
                                      </p:to>
                                    </p:set>
                                  </p:childTnLst>
                                </p:cTn>
                              </p:par>
                            </p:childTnLst>
                          </p:cTn>
                        </p:par>
                        <p:par>
                          <p:cTn id="80" fill="hold">
                            <p:stCondLst>
                              <p:cond delay="2500"/>
                            </p:stCondLst>
                            <p:childTnLst>
                              <p:par>
                                <p:cTn id="81" presetID="1" presetClass="entr" presetSubtype="0" fill="hold" grpId="0" nodeType="afterEffect">
                                  <p:stCondLst>
                                    <p:cond delay="0"/>
                                  </p:stCondLst>
                                  <p:childTnLst>
                                    <p:set>
                                      <p:cBhvr>
                                        <p:cTn id="82" dur="1" fill="hold">
                                          <p:stCondLst>
                                            <p:cond delay="499"/>
                                          </p:stCondLst>
                                        </p:cTn>
                                        <p:tgtEl>
                                          <p:spTgt spid="1600596"/>
                                        </p:tgtEl>
                                        <p:attrNameLst>
                                          <p:attrName>style.visibility</p:attrName>
                                        </p:attrNameLst>
                                      </p:cBhvr>
                                      <p:to>
                                        <p:strVal val="visible"/>
                                      </p:to>
                                    </p:set>
                                  </p:childTnLst>
                                </p:cTn>
                              </p:par>
                            </p:childTnLst>
                          </p:cTn>
                        </p:par>
                        <p:par>
                          <p:cTn id="83" fill="hold">
                            <p:stCondLst>
                              <p:cond delay="3000"/>
                            </p:stCondLst>
                            <p:childTnLst>
                              <p:par>
                                <p:cTn id="84" presetID="1" presetClass="entr" presetSubtype="0" fill="hold" nodeType="afterEffect">
                                  <p:stCondLst>
                                    <p:cond delay="0"/>
                                  </p:stCondLst>
                                  <p:childTnLst>
                                    <p:set>
                                      <p:cBhvr>
                                        <p:cTn id="85" dur="1" fill="hold">
                                          <p:stCondLst>
                                            <p:cond delay="499"/>
                                          </p:stCondLst>
                                        </p:cTn>
                                        <p:tgtEl>
                                          <p:spTgt spid="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60064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600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89" grpId="0" autoUpdateAnimBg="0"/>
      <p:bldP spid="1600590" grpId="0" autoUpdateAnimBg="0"/>
      <p:bldP spid="1600591" grpId="0" autoUpdateAnimBg="0"/>
      <p:bldP spid="1600592" grpId="0" autoUpdateAnimBg="0"/>
      <p:bldP spid="1600593" grpId="0" autoUpdateAnimBg="0"/>
      <p:bldP spid="1600594" grpId="0" autoUpdateAnimBg="0"/>
      <p:bldP spid="1600595" grpId="0" autoUpdateAnimBg="0"/>
      <p:bldP spid="1600596" grpId="0" autoUpdateAnimBg="0"/>
      <p:bldP spid="1600597" grpId="0" autoUpdateAnimBg="0"/>
      <p:bldP spid="1600598" grpId="0"/>
      <p:bldP spid="1600604" grpId="0"/>
      <p:bldP spid="1600610" grpId="0"/>
      <p:bldP spid="1600616" grpId="0"/>
      <p:bldP spid="1600622" grpId="0"/>
      <p:bldP spid="1600628" grpId="0"/>
      <p:bldP spid="1600634" grpId="0"/>
      <p:bldP spid="1600641" grpId="0"/>
      <p:bldP spid="16006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279400" y="274638"/>
            <a:ext cx="8686800" cy="1143000"/>
          </a:xfrm>
        </p:spPr>
        <p:txBody>
          <a:bodyPr>
            <a:normAutofit fontScale="90000"/>
          </a:bodyPr>
          <a:lstStyle/>
          <a:p>
            <a:pPr>
              <a:lnSpc>
                <a:spcPct val="85000"/>
              </a:lnSpc>
            </a:pPr>
            <a:r>
              <a:rPr lang="en-US" smtClean="0"/>
              <a:t>Alternative Block Placement Schemes</a:t>
            </a:r>
          </a:p>
        </p:txBody>
      </p:sp>
      <p:sp>
        <p:nvSpPr>
          <p:cNvPr id="6" name="Content Placeholder 5"/>
          <p:cNvSpPr>
            <a:spLocks noGrp="1"/>
          </p:cNvSpPr>
          <p:nvPr>
            <p:ph idx="1"/>
          </p:nvPr>
        </p:nvSpPr>
        <p:spPr>
          <a:xfrm>
            <a:off x="457200" y="4802188"/>
            <a:ext cx="8229600" cy="2090737"/>
          </a:xfrm>
        </p:spPr>
        <p:txBody>
          <a:bodyPr>
            <a:normAutofit fontScale="70000" lnSpcReduction="20000"/>
          </a:bodyPr>
          <a:lstStyle/>
          <a:p>
            <a:pPr>
              <a:defRPr/>
            </a:pPr>
            <a:r>
              <a:rPr lang="en-US" dirty="0" smtClean="0"/>
              <a:t>DM placement: </a:t>
            </a:r>
            <a:r>
              <a:rPr lang="en-US" dirty="0" err="1" smtClean="0"/>
              <a:t>mem</a:t>
            </a:r>
            <a:r>
              <a:rPr lang="en-US" dirty="0" smtClean="0"/>
              <a:t> block 12 in 8 block cache: only one cache block where </a:t>
            </a:r>
            <a:r>
              <a:rPr lang="en-US" dirty="0" err="1" smtClean="0"/>
              <a:t>mem</a:t>
            </a:r>
            <a:r>
              <a:rPr lang="en-US" dirty="0" smtClean="0"/>
              <a:t> block 12 can be found—(12 modulo 8) = 4</a:t>
            </a:r>
          </a:p>
          <a:p>
            <a:pPr>
              <a:defRPr/>
            </a:pPr>
            <a:r>
              <a:rPr lang="en-US" dirty="0" smtClean="0"/>
              <a:t>SA placement: four sets </a:t>
            </a:r>
            <a:r>
              <a:rPr lang="en-US" dirty="0" err="1" smtClean="0"/>
              <a:t>x</a:t>
            </a:r>
            <a:r>
              <a:rPr lang="en-US" dirty="0" smtClean="0"/>
              <a:t> 2-ways (8 cache blocks), memory block 12 in set (12 mod 4) = 0; either element of the set</a:t>
            </a:r>
          </a:p>
          <a:p>
            <a:pPr>
              <a:defRPr/>
            </a:pPr>
            <a:r>
              <a:rPr lang="en-US" dirty="0" smtClean="0"/>
              <a:t>FA placement: </a:t>
            </a:r>
            <a:r>
              <a:rPr lang="en-US" dirty="0" err="1" smtClean="0"/>
              <a:t>mem</a:t>
            </a:r>
            <a:r>
              <a:rPr lang="en-US" dirty="0" smtClean="0"/>
              <a:t> block 12 can appear in any cache blocks</a:t>
            </a:r>
            <a:endParaRPr lang="en-US" dirty="0"/>
          </a:p>
        </p:txBody>
      </p:sp>
      <p:pic>
        <p:nvPicPr>
          <p:cNvPr id="32773" name="Picture 4" descr="f05-13-P374493"/>
          <p:cNvPicPr>
            <a:picLocks noChangeAspect="1" noChangeArrowheads="1"/>
          </p:cNvPicPr>
          <p:nvPr/>
        </p:nvPicPr>
        <p:blipFill>
          <a:blip r:embed="rId3"/>
          <a:srcRect/>
          <a:stretch>
            <a:fillRect/>
          </a:stretch>
        </p:blipFill>
        <p:spPr bwMode="auto">
          <a:xfrm>
            <a:off x="173038" y="1243013"/>
            <a:ext cx="8670925" cy="3594100"/>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3CC63E4C-4642-794D-A2FD-70F6B81535F5}" type="slidenum">
              <a:rPr lang="en-US" smtClean="0"/>
              <a:pPr/>
              <a:t>12</a:t>
            </a:fld>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lnSpc>
                <a:spcPct val="85000"/>
              </a:lnSpc>
            </a:pPr>
            <a:r>
              <a:rPr lang="en-US" smtClean="0"/>
              <a:t>Example: 2-Way Set Associative $</a:t>
            </a:r>
            <a:br>
              <a:rPr lang="en-US" smtClean="0"/>
            </a:br>
            <a:r>
              <a:rPr lang="en-US" sz="3600" smtClean="0"/>
              <a:t>(4 words = 2 sets x 2 ways per set)</a:t>
            </a:r>
          </a:p>
        </p:txBody>
      </p:sp>
      <p:grpSp>
        <p:nvGrpSpPr>
          <p:cNvPr id="2" name="Group 3"/>
          <p:cNvGrpSpPr>
            <a:grpSpLocks/>
          </p:cNvGrpSpPr>
          <p:nvPr/>
        </p:nvGrpSpPr>
        <p:grpSpPr bwMode="auto">
          <a:xfrm>
            <a:off x="2209800" y="2768600"/>
            <a:ext cx="990600" cy="1219200"/>
            <a:chOff x="1344" y="1056"/>
            <a:chExt cx="624" cy="768"/>
          </a:xfrm>
        </p:grpSpPr>
        <p:sp>
          <p:nvSpPr>
            <p:cNvPr id="45147" name="Rectangle 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5148" name="Line 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9" name="Line 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50" name="Line 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45060" name="Line 8"/>
          <p:cNvSpPr>
            <a:spLocks noChangeShapeType="1"/>
          </p:cNvSpPr>
          <p:nvPr/>
        </p:nvSpPr>
        <p:spPr bwMode="auto">
          <a:xfrm>
            <a:off x="4267200" y="2159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1" name="Line 9"/>
          <p:cNvSpPr>
            <a:spLocks noChangeShapeType="1"/>
          </p:cNvSpPr>
          <p:nvPr/>
        </p:nvSpPr>
        <p:spPr bwMode="auto">
          <a:xfrm>
            <a:off x="4267200" y="1854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2" name="Line 10"/>
          <p:cNvSpPr>
            <a:spLocks noChangeShapeType="1"/>
          </p:cNvSpPr>
          <p:nvPr/>
        </p:nvSpPr>
        <p:spPr bwMode="auto">
          <a:xfrm>
            <a:off x="4267200" y="24638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3" name="Line 11"/>
          <p:cNvSpPr>
            <a:spLocks noChangeShapeType="1"/>
          </p:cNvSpPr>
          <p:nvPr/>
        </p:nvSpPr>
        <p:spPr bwMode="auto">
          <a:xfrm>
            <a:off x="4267200" y="1549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4" name="Line 12"/>
          <p:cNvSpPr>
            <a:spLocks noChangeShapeType="1"/>
          </p:cNvSpPr>
          <p:nvPr/>
        </p:nvSpPr>
        <p:spPr bwMode="auto">
          <a:xfrm>
            <a:off x="4267200" y="1549400"/>
            <a:ext cx="0" cy="36576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5" name="Line 13"/>
          <p:cNvSpPr>
            <a:spLocks noChangeShapeType="1"/>
          </p:cNvSpPr>
          <p:nvPr/>
        </p:nvSpPr>
        <p:spPr bwMode="auto">
          <a:xfrm>
            <a:off x="5257800" y="1549400"/>
            <a:ext cx="0" cy="36576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6" name="Line 14"/>
          <p:cNvSpPr>
            <a:spLocks noChangeShapeType="1"/>
          </p:cNvSpPr>
          <p:nvPr/>
        </p:nvSpPr>
        <p:spPr bwMode="auto">
          <a:xfrm flipH="1" flipV="1">
            <a:off x="4267200" y="5816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7" name="Line 15"/>
          <p:cNvSpPr>
            <a:spLocks noChangeShapeType="1"/>
          </p:cNvSpPr>
          <p:nvPr/>
        </p:nvSpPr>
        <p:spPr bwMode="auto">
          <a:xfrm flipH="1" flipV="1">
            <a:off x="4267200" y="6121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8" name="Line 16"/>
          <p:cNvSpPr>
            <a:spLocks noChangeShapeType="1"/>
          </p:cNvSpPr>
          <p:nvPr/>
        </p:nvSpPr>
        <p:spPr bwMode="auto">
          <a:xfrm flipH="1" flipV="1">
            <a:off x="4267200" y="55118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69" name="Line 17"/>
          <p:cNvSpPr>
            <a:spLocks noChangeShapeType="1"/>
          </p:cNvSpPr>
          <p:nvPr/>
        </p:nvSpPr>
        <p:spPr bwMode="auto">
          <a:xfrm flipH="1" flipV="1">
            <a:off x="4267200" y="6426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0" name="Line 18"/>
          <p:cNvSpPr>
            <a:spLocks noChangeShapeType="1"/>
          </p:cNvSpPr>
          <p:nvPr/>
        </p:nvSpPr>
        <p:spPr bwMode="auto">
          <a:xfrm flipH="1" flipV="1">
            <a:off x="5257800" y="5207000"/>
            <a:ext cx="0" cy="12192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1" name="Text Box 19"/>
          <p:cNvSpPr txBox="1">
            <a:spLocks noChangeArrowheads="1"/>
          </p:cNvSpPr>
          <p:nvPr/>
        </p:nvSpPr>
        <p:spPr bwMode="auto">
          <a:xfrm>
            <a:off x="892175" y="2728913"/>
            <a:ext cx="3111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5072" name="Text Box 23"/>
          <p:cNvSpPr txBox="1">
            <a:spLocks noChangeArrowheads="1"/>
          </p:cNvSpPr>
          <p:nvPr/>
        </p:nvSpPr>
        <p:spPr bwMode="auto">
          <a:xfrm>
            <a:off x="457200" y="1854200"/>
            <a:ext cx="8699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Cache</a:t>
            </a:r>
          </a:p>
        </p:txBody>
      </p:sp>
      <p:sp>
        <p:nvSpPr>
          <p:cNvPr id="45073" name="Text Box 24"/>
          <p:cNvSpPr txBox="1">
            <a:spLocks noChangeArrowheads="1"/>
          </p:cNvSpPr>
          <p:nvPr/>
        </p:nvSpPr>
        <p:spPr bwMode="auto">
          <a:xfrm>
            <a:off x="5715000" y="1320800"/>
            <a:ext cx="16446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Main Memory</a:t>
            </a:r>
          </a:p>
        </p:txBody>
      </p:sp>
      <p:sp>
        <p:nvSpPr>
          <p:cNvPr id="1679385" name="Text Box 25"/>
          <p:cNvSpPr txBox="1">
            <a:spLocks noChangeArrowheads="1"/>
          </p:cNvSpPr>
          <p:nvPr/>
        </p:nvSpPr>
        <p:spPr bwMode="auto">
          <a:xfrm>
            <a:off x="6172200" y="3835400"/>
            <a:ext cx="2743200" cy="2530475"/>
          </a:xfrm>
          <a:prstGeom prst="rect">
            <a:avLst/>
          </a:prstGeom>
          <a:noFill/>
          <a:ln w="12700">
            <a:noFill/>
            <a:miter lim="800000"/>
            <a:headEnd/>
            <a:tailEnd/>
          </a:ln>
        </p:spPr>
        <p:txBody>
          <a:bodyPr>
            <a:prstTxWarp prst="textNoShape">
              <a:avLst/>
            </a:prstTxWarp>
            <a:spAutoFit/>
          </a:bodyPr>
          <a:lstStyle/>
          <a:p>
            <a:r>
              <a:rPr lang="en-US" sz="2000">
                <a:latin typeface="Calibri" charset="0"/>
              </a:rPr>
              <a:t>Q: How do we find it?</a:t>
            </a:r>
          </a:p>
          <a:p>
            <a:endParaRPr lang="en-US" sz="2000">
              <a:latin typeface="Calibri" charset="0"/>
            </a:endParaRPr>
          </a:p>
          <a:p>
            <a:r>
              <a:rPr lang="en-US" sz="2000">
                <a:latin typeface="Calibri" charset="0"/>
              </a:rPr>
              <a:t>Use next 1 low order memory address bit to determine which cache set (i.e., modulo the number of sets in the cache)</a:t>
            </a:r>
          </a:p>
        </p:txBody>
      </p:sp>
      <p:sp>
        <p:nvSpPr>
          <p:cNvPr id="45075" name="Line 26"/>
          <p:cNvSpPr>
            <a:spLocks noChangeShapeType="1"/>
          </p:cNvSpPr>
          <p:nvPr/>
        </p:nvSpPr>
        <p:spPr bwMode="auto">
          <a:xfrm>
            <a:off x="4267200" y="2768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6" name="Line 27"/>
          <p:cNvSpPr>
            <a:spLocks noChangeShapeType="1"/>
          </p:cNvSpPr>
          <p:nvPr/>
        </p:nvSpPr>
        <p:spPr bwMode="auto">
          <a:xfrm>
            <a:off x="4267200" y="3073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7" name="Line 28"/>
          <p:cNvSpPr>
            <a:spLocks noChangeShapeType="1"/>
          </p:cNvSpPr>
          <p:nvPr/>
        </p:nvSpPr>
        <p:spPr bwMode="auto">
          <a:xfrm>
            <a:off x="4267200" y="3378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8" name="Line 29"/>
          <p:cNvSpPr>
            <a:spLocks noChangeShapeType="1"/>
          </p:cNvSpPr>
          <p:nvPr/>
        </p:nvSpPr>
        <p:spPr bwMode="auto">
          <a:xfrm>
            <a:off x="4267200" y="3683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79" name="Line 30"/>
          <p:cNvSpPr>
            <a:spLocks noChangeShapeType="1"/>
          </p:cNvSpPr>
          <p:nvPr/>
        </p:nvSpPr>
        <p:spPr bwMode="auto">
          <a:xfrm>
            <a:off x="4267200" y="39878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80" name="Line 31"/>
          <p:cNvSpPr>
            <a:spLocks noChangeShapeType="1"/>
          </p:cNvSpPr>
          <p:nvPr/>
        </p:nvSpPr>
        <p:spPr bwMode="auto">
          <a:xfrm>
            <a:off x="4267200" y="42926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81" name="Line 32"/>
          <p:cNvSpPr>
            <a:spLocks noChangeShapeType="1"/>
          </p:cNvSpPr>
          <p:nvPr/>
        </p:nvSpPr>
        <p:spPr bwMode="auto">
          <a:xfrm>
            <a:off x="4267200" y="52070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82" name="Line 33"/>
          <p:cNvSpPr>
            <a:spLocks noChangeShapeType="1"/>
          </p:cNvSpPr>
          <p:nvPr/>
        </p:nvSpPr>
        <p:spPr bwMode="auto">
          <a:xfrm>
            <a:off x="4267200" y="45974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083" name="Line 34"/>
          <p:cNvSpPr>
            <a:spLocks noChangeShapeType="1"/>
          </p:cNvSpPr>
          <p:nvPr/>
        </p:nvSpPr>
        <p:spPr bwMode="auto">
          <a:xfrm>
            <a:off x="4267200" y="4902200"/>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nvGrpSpPr>
          <p:cNvPr id="3" name="Group 35"/>
          <p:cNvGrpSpPr>
            <a:grpSpLocks/>
          </p:cNvGrpSpPr>
          <p:nvPr/>
        </p:nvGrpSpPr>
        <p:grpSpPr bwMode="auto">
          <a:xfrm>
            <a:off x="1600200" y="2768600"/>
            <a:ext cx="609600" cy="1219200"/>
            <a:chOff x="1344" y="1056"/>
            <a:chExt cx="624" cy="768"/>
          </a:xfrm>
        </p:grpSpPr>
        <p:sp>
          <p:nvSpPr>
            <p:cNvPr id="45143" name="Rectangle 36"/>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5144" name="Line 37"/>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5" name="Line 38"/>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6" name="Line 39"/>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45085" name="Text Box 40"/>
          <p:cNvSpPr txBox="1">
            <a:spLocks noChangeArrowheads="1"/>
          </p:cNvSpPr>
          <p:nvPr/>
        </p:nvSpPr>
        <p:spPr bwMode="auto">
          <a:xfrm>
            <a:off x="1600200" y="2311400"/>
            <a:ext cx="498475" cy="369888"/>
          </a:xfrm>
          <a:prstGeom prst="rect">
            <a:avLst/>
          </a:prstGeom>
          <a:noFill/>
          <a:ln w="12700">
            <a:noFill/>
            <a:miter lim="800000"/>
            <a:headEnd/>
            <a:tailEnd/>
          </a:ln>
        </p:spPr>
        <p:txBody>
          <a:bodyPr wrap="none">
            <a:prstTxWarp prst="textNoShape">
              <a:avLst/>
            </a:prstTxWarp>
            <a:spAutoFit/>
          </a:bodyPr>
          <a:lstStyle/>
          <a:p>
            <a:r>
              <a:rPr lang="en-US">
                <a:solidFill>
                  <a:srgbClr val="FF0000"/>
                </a:solidFill>
                <a:latin typeface="Calibri" charset="0"/>
              </a:rPr>
              <a:t>Tag</a:t>
            </a:r>
          </a:p>
        </p:txBody>
      </p:sp>
      <p:sp>
        <p:nvSpPr>
          <p:cNvPr id="45086" name="Text Box 41"/>
          <p:cNvSpPr txBox="1">
            <a:spLocks noChangeArrowheads="1"/>
          </p:cNvSpPr>
          <p:nvPr/>
        </p:nvSpPr>
        <p:spPr bwMode="auto">
          <a:xfrm>
            <a:off x="2362200" y="2311400"/>
            <a:ext cx="6667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Data</a:t>
            </a:r>
          </a:p>
        </p:txBody>
      </p:sp>
      <p:sp>
        <p:nvSpPr>
          <p:cNvPr id="45087" name="Rectangle 42" descr="5%"/>
          <p:cNvSpPr>
            <a:spLocks noChangeArrowheads="1"/>
          </p:cNvSpPr>
          <p:nvPr/>
        </p:nvSpPr>
        <p:spPr bwMode="auto">
          <a:xfrm>
            <a:off x="4267200" y="15494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88" name="Rectangle 43" descr="10%"/>
          <p:cNvSpPr>
            <a:spLocks noChangeArrowheads="1"/>
          </p:cNvSpPr>
          <p:nvPr/>
        </p:nvSpPr>
        <p:spPr bwMode="auto">
          <a:xfrm>
            <a:off x="2209800" y="2768600"/>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89" name="Rectangle 44" descr="5%"/>
          <p:cNvSpPr>
            <a:spLocks noChangeArrowheads="1"/>
          </p:cNvSpPr>
          <p:nvPr/>
        </p:nvSpPr>
        <p:spPr bwMode="auto">
          <a:xfrm>
            <a:off x="4267200" y="27686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90" name="Rectangle 45" descr="5%"/>
          <p:cNvSpPr>
            <a:spLocks noChangeArrowheads="1"/>
          </p:cNvSpPr>
          <p:nvPr/>
        </p:nvSpPr>
        <p:spPr bwMode="auto">
          <a:xfrm>
            <a:off x="4267200" y="39878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91" name="Rectangle 46" descr="5%"/>
          <p:cNvSpPr>
            <a:spLocks noChangeArrowheads="1"/>
          </p:cNvSpPr>
          <p:nvPr/>
        </p:nvSpPr>
        <p:spPr bwMode="auto">
          <a:xfrm>
            <a:off x="4267200" y="52070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092" name="Rectangle 47" descr="5%"/>
          <p:cNvSpPr>
            <a:spLocks noChangeArrowheads="1"/>
          </p:cNvSpPr>
          <p:nvPr/>
        </p:nvSpPr>
        <p:spPr bwMode="auto">
          <a:xfrm>
            <a:off x="4267200" y="61214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093" name="Rectangle 48" descr="5%"/>
          <p:cNvSpPr>
            <a:spLocks noChangeArrowheads="1"/>
          </p:cNvSpPr>
          <p:nvPr/>
        </p:nvSpPr>
        <p:spPr bwMode="auto">
          <a:xfrm>
            <a:off x="4267200" y="49022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094" name="Rectangle 49" descr="5%"/>
          <p:cNvSpPr>
            <a:spLocks noChangeArrowheads="1"/>
          </p:cNvSpPr>
          <p:nvPr/>
        </p:nvSpPr>
        <p:spPr bwMode="auto">
          <a:xfrm>
            <a:off x="4267200" y="36830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095" name="Rectangle 50" descr="5%"/>
          <p:cNvSpPr>
            <a:spLocks noChangeArrowheads="1"/>
          </p:cNvSpPr>
          <p:nvPr/>
        </p:nvSpPr>
        <p:spPr bwMode="auto">
          <a:xfrm>
            <a:off x="4267200" y="24638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096" name="Rectangle 51" descr="5%"/>
          <p:cNvSpPr>
            <a:spLocks noChangeArrowheads="1"/>
          </p:cNvSpPr>
          <p:nvPr/>
        </p:nvSpPr>
        <p:spPr bwMode="auto">
          <a:xfrm>
            <a:off x="2209800" y="30734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1679422" name="Text Box 62"/>
          <p:cNvSpPr txBox="1">
            <a:spLocks noChangeArrowheads="1"/>
          </p:cNvSpPr>
          <p:nvPr/>
        </p:nvSpPr>
        <p:spPr bwMode="auto">
          <a:xfrm>
            <a:off x="533400" y="4259263"/>
            <a:ext cx="2819400" cy="2246312"/>
          </a:xfrm>
          <a:prstGeom prst="rect">
            <a:avLst/>
          </a:prstGeom>
          <a:noFill/>
          <a:ln w="12700">
            <a:noFill/>
            <a:miter lim="800000"/>
            <a:headEnd/>
            <a:tailEnd/>
          </a:ln>
        </p:spPr>
        <p:txBody>
          <a:bodyPr>
            <a:prstTxWarp prst="textNoShape">
              <a:avLst/>
            </a:prstTxWarp>
            <a:spAutoFit/>
          </a:bodyPr>
          <a:lstStyle/>
          <a:p>
            <a:r>
              <a:rPr lang="en-US" sz="2000">
                <a:latin typeface="Calibri" charset="0"/>
              </a:rPr>
              <a:t>Q: Is it there?</a:t>
            </a:r>
          </a:p>
          <a:p>
            <a:endParaRPr lang="en-US" sz="2000">
              <a:latin typeface="Calibri" charset="0"/>
            </a:endParaRPr>
          </a:p>
          <a:p>
            <a:r>
              <a:rPr lang="en-US" sz="2000">
                <a:latin typeface="Calibri" charset="0"/>
              </a:rPr>
              <a:t>Compare </a:t>
            </a:r>
            <a:r>
              <a:rPr lang="en-US" sz="2000" i="1">
                <a:latin typeface="Calibri" charset="0"/>
              </a:rPr>
              <a:t>all</a:t>
            </a:r>
            <a:r>
              <a:rPr lang="en-US" sz="2000">
                <a:latin typeface="Calibri" charset="0"/>
              </a:rPr>
              <a:t> the cache </a:t>
            </a:r>
            <a:r>
              <a:rPr lang="en-US" sz="2000">
                <a:solidFill>
                  <a:srgbClr val="FF0000"/>
                </a:solidFill>
                <a:latin typeface="Calibri" charset="0"/>
              </a:rPr>
              <a:t>tags </a:t>
            </a:r>
            <a:r>
              <a:rPr lang="en-US" sz="2000">
                <a:latin typeface="Calibri" charset="0"/>
              </a:rPr>
              <a:t>in the set to the </a:t>
            </a:r>
            <a:r>
              <a:rPr lang="en-US" sz="2000">
                <a:solidFill>
                  <a:srgbClr val="FF0000"/>
                </a:solidFill>
                <a:latin typeface="Calibri" charset="0"/>
              </a:rPr>
              <a:t>high order 3 memory address bits</a:t>
            </a:r>
            <a:r>
              <a:rPr lang="en-US" sz="2000">
                <a:latin typeface="Calibri" charset="0"/>
              </a:rPr>
              <a:t> to tell if the memory block is in the cache</a:t>
            </a:r>
          </a:p>
        </p:txBody>
      </p:sp>
      <p:grpSp>
        <p:nvGrpSpPr>
          <p:cNvPr id="4" name="Group 63"/>
          <p:cNvGrpSpPr>
            <a:grpSpLocks/>
          </p:cNvGrpSpPr>
          <p:nvPr/>
        </p:nvGrpSpPr>
        <p:grpSpPr bwMode="auto">
          <a:xfrm>
            <a:off x="1219200" y="2768600"/>
            <a:ext cx="381000" cy="1219200"/>
            <a:chOff x="1344" y="1056"/>
            <a:chExt cx="624" cy="768"/>
          </a:xfrm>
        </p:grpSpPr>
        <p:sp>
          <p:nvSpPr>
            <p:cNvPr id="45139" name="Rectangle 6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5140" name="Line 6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1" name="Line 6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5142" name="Line 6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45099" name="Text Box 68"/>
          <p:cNvSpPr txBox="1">
            <a:spLocks noChangeArrowheads="1"/>
          </p:cNvSpPr>
          <p:nvPr/>
        </p:nvSpPr>
        <p:spPr bwMode="auto">
          <a:xfrm>
            <a:off x="1219200" y="2311400"/>
            <a:ext cx="336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V</a:t>
            </a:r>
          </a:p>
        </p:txBody>
      </p:sp>
      <p:grpSp>
        <p:nvGrpSpPr>
          <p:cNvPr id="5" name="Group 112"/>
          <p:cNvGrpSpPr>
            <a:grpSpLocks/>
          </p:cNvGrpSpPr>
          <p:nvPr/>
        </p:nvGrpSpPr>
        <p:grpSpPr bwMode="auto">
          <a:xfrm>
            <a:off x="3200400" y="1701800"/>
            <a:ext cx="1066800" cy="1905000"/>
            <a:chOff x="2016" y="624"/>
            <a:chExt cx="672" cy="1200"/>
          </a:xfrm>
        </p:grpSpPr>
        <p:sp>
          <p:nvSpPr>
            <p:cNvPr id="45137" name="Line 70"/>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a:p>
          </p:txBody>
        </p:sp>
        <p:sp>
          <p:nvSpPr>
            <p:cNvPr id="45138" name="Line 72"/>
            <p:cNvSpPr>
              <a:spLocks noChangeShapeType="1"/>
            </p:cNvSpPr>
            <p:nvPr/>
          </p:nvSpPr>
          <p:spPr bwMode="auto">
            <a:xfrm flipH="1">
              <a:off x="2016" y="624"/>
              <a:ext cx="672" cy="1200"/>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a:p>
          </p:txBody>
        </p:sp>
      </p:grpSp>
      <p:grpSp>
        <p:nvGrpSpPr>
          <p:cNvPr id="6" name="Group 113"/>
          <p:cNvGrpSpPr>
            <a:grpSpLocks/>
          </p:cNvGrpSpPr>
          <p:nvPr/>
        </p:nvGrpSpPr>
        <p:grpSpPr bwMode="auto">
          <a:xfrm>
            <a:off x="3200400" y="3225800"/>
            <a:ext cx="1066800" cy="3048000"/>
            <a:chOff x="2016" y="1584"/>
            <a:chExt cx="672" cy="1920"/>
          </a:xfrm>
        </p:grpSpPr>
        <p:sp>
          <p:nvSpPr>
            <p:cNvPr id="45135" name="Line 86"/>
            <p:cNvSpPr>
              <a:spLocks noChangeShapeType="1"/>
            </p:cNvSpPr>
            <p:nvPr/>
          </p:nvSpPr>
          <p:spPr bwMode="auto">
            <a:xfrm>
              <a:off x="2016" y="1968"/>
              <a:ext cx="672" cy="1536"/>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a:p>
          </p:txBody>
        </p:sp>
        <p:sp>
          <p:nvSpPr>
            <p:cNvPr id="45136" name="Line 87"/>
            <p:cNvSpPr>
              <a:spLocks noChangeShapeType="1"/>
            </p:cNvSpPr>
            <p:nvPr/>
          </p:nvSpPr>
          <p:spPr bwMode="auto">
            <a:xfrm>
              <a:off x="2016" y="1584"/>
              <a:ext cx="672" cy="1920"/>
            </a:xfrm>
            <a:prstGeom prst="line">
              <a:avLst/>
            </a:prstGeom>
            <a:noFill/>
            <a:ln w="12700">
              <a:solidFill>
                <a:schemeClr val="tx1"/>
              </a:solidFill>
              <a:round/>
              <a:headEnd type="triangle" w="med" len="med"/>
              <a:tailEnd type="triangle" w="med" len="med"/>
            </a:ln>
          </p:spPr>
          <p:txBody>
            <a:bodyPr>
              <a:prstTxWarp prst="textNoShape">
                <a:avLst/>
              </a:prstTxWarp>
            </a:bodyPr>
            <a:lstStyle/>
            <a:p>
              <a:endParaRPr lang="en-US"/>
            </a:p>
          </p:txBody>
        </p:sp>
      </p:grpSp>
      <p:sp>
        <p:nvSpPr>
          <p:cNvPr id="45102" name="Text Box 90"/>
          <p:cNvSpPr txBox="1">
            <a:spLocks noChangeArrowheads="1"/>
          </p:cNvSpPr>
          <p:nvPr/>
        </p:nvSpPr>
        <p:spPr bwMode="auto">
          <a:xfrm>
            <a:off x="5213350" y="1487488"/>
            <a:ext cx="990600" cy="4967287"/>
          </a:xfrm>
          <a:prstGeom prst="rect">
            <a:avLst/>
          </a:prstGeom>
          <a:noFill/>
          <a:ln w="12700">
            <a:noFill/>
            <a:miter lim="800000"/>
            <a:headEnd/>
            <a:tailEnd/>
          </a:ln>
        </p:spPr>
        <p:txBody>
          <a:bodyPr>
            <a:prstTxWarp prst="textNoShape">
              <a:avLst/>
            </a:prstTxWarp>
            <a:spAutoFit/>
          </a:bodyPr>
          <a:lstStyle/>
          <a:p>
            <a:pPr>
              <a:lnSpc>
                <a:spcPct val="110000"/>
              </a:lnSpc>
            </a:pPr>
            <a:r>
              <a:rPr lang="en-US">
                <a:solidFill>
                  <a:srgbClr val="FF0000"/>
                </a:solidFill>
                <a:latin typeface="Calibri" charset="0"/>
              </a:rPr>
              <a:t>000</a:t>
            </a:r>
            <a:r>
              <a:rPr lang="en-US">
                <a:latin typeface="Calibri" charset="0"/>
              </a:rPr>
              <a:t>0xx</a:t>
            </a:r>
          </a:p>
          <a:p>
            <a:pPr>
              <a:lnSpc>
                <a:spcPct val="110000"/>
              </a:lnSpc>
            </a:pPr>
            <a:r>
              <a:rPr lang="en-US">
                <a:solidFill>
                  <a:srgbClr val="FF0000"/>
                </a:solidFill>
                <a:latin typeface="Calibri" charset="0"/>
              </a:rPr>
              <a:t>000</a:t>
            </a:r>
            <a:r>
              <a:rPr lang="en-US">
                <a:solidFill>
                  <a:srgbClr val="009900"/>
                </a:solidFill>
                <a:latin typeface="Calibri" charset="0"/>
              </a:rPr>
              <a:t>1</a:t>
            </a:r>
            <a:r>
              <a:rPr lang="en-US">
                <a:latin typeface="Calibri" charset="0"/>
              </a:rPr>
              <a:t>xx</a:t>
            </a:r>
          </a:p>
          <a:p>
            <a:pPr>
              <a:lnSpc>
                <a:spcPct val="110000"/>
              </a:lnSpc>
            </a:pPr>
            <a:r>
              <a:rPr lang="en-US">
                <a:solidFill>
                  <a:srgbClr val="FF0000"/>
                </a:solidFill>
                <a:latin typeface="Calibri" charset="0"/>
              </a:rPr>
              <a:t>001</a:t>
            </a:r>
            <a:r>
              <a:rPr lang="en-US">
                <a:latin typeface="Calibri" charset="0"/>
              </a:rPr>
              <a:t>0xx</a:t>
            </a:r>
          </a:p>
          <a:p>
            <a:pPr>
              <a:lnSpc>
                <a:spcPct val="110000"/>
              </a:lnSpc>
            </a:pPr>
            <a:r>
              <a:rPr lang="en-US">
                <a:solidFill>
                  <a:srgbClr val="FF0000"/>
                </a:solidFill>
                <a:latin typeface="Calibri" charset="0"/>
              </a:rPr>
              <a:t>001</a:t>
            </a:r>
            <a:r>
              <a:rPr lang="en-US">
                <a:solidFill>
                  <a:srgbClr val="009900"/>
                </a:solidFill>
                <a:latin typeface="Calibri" charset="0"/>
              </a:rPr>
              <a:t>1</a:t>
            </a:r>
            <a:r>
              <a:rPr lang="en-US">
                <a:latin typeface="Calibri" charset="0"/>
              </a:rPr>
              <a:t>xx</a:t>
            </a:r>
          </a:p>
          <a:p>
            <a:pPr>
              <a:lnSpc>
                <a:spcPct val="110000"/>
              </a:lnSpc>
            </a:pPr>
            <a:r>
              <a:rPr lang="en-US">
                <a:solidFill>
                  <a:srgbClr val="FF0000"/>
                </a:solidFill>
                <a:latin typeface="Calibri" charset="0"/>
              </a:rPr>
              <a:t>010</a:t>
            </a:r>
            <a:r>
              <a:rPr lang="en-US">
                <a:latin typeface="Calibri" charset="0"/>
              </a:rPr>
              <a:t>0xx</a:t>
            </a:r>
          </a:p>
          <a:p>
            <a:pPr>
              <a:lnSpc>
                <a:spcPct val="110000"/>
              </a:lnSpc>
            </a:pPr>
            <a:r>
              <a:rPr lang="en-US">
                <a:solidFill>
                  <a:srgbClr val="FF0000"/>
                </a:solidFill>
                <a:latin typeface="Calibri" charset="0"/>
              </a:rPr>
              <a:t>010</a:t>
            </a:r>
            <a:r>
              <a:rPr lang="en-US">
                <a:solidFill>
                  <a:srgbClr val="009900"/>
                </a:solidFill>
                <a:latin typeface="Calibri" charset="0"/>
              </a:rPr>
              <a:t>1</a:t>
            </a:r>
            <a:r>
              <a:rPr lang="en-US">
                <a:latin typeface="Calibri" charset="0"/>
              </a:rPr>
              <a:t>xx</a:t>
            </a:r>
          </a:p>
          <a:p>
            <a:pPr>
              <a:lnSpc>
                <a:spcPct val="110000"/>
              </a:lnSpc>
            </a:pPr>
            <a:r>
              <a:rPr lang="en-US">
                <a:solidFill>
                  <a:srgbClr val="FF0000"/>
                </a:solidFill>
                <a:latin typeface="Calibri" charset="0"/>
              </a:rPr>
              <a:t>011</a:t>
            </a:r>
            <a:r>
              <a:rPr lang="en-US">
                <a:latin typeface="Calibri" charset="0"/>
              </a:rPr>
              <a:t>0xx</a:t>
            </a:r>
          </a:p>
          <a:p>
            <a:pPr>
              <a:lnSpc>
                <a:spcPct val="110000"/>
              </a:lnSpc>
            </a:pPr>
            <a:r>
              <a:rPr lang="en-US">
                <a:solidFill>
                  <a:srgbClr val="FF0000"/>
                </a:solidFill>
                <a:latin typeface="Calibri" charset="0"/>
              </a:rPr>
              <a:t>011</a:t>
            </a:r>
            <a:r>
              <a:rPr lang="en-US">
                <a:solidFill>
                  <a:srgbClr val="009900"/>
                </a:solidFill>
                <a:latin typeface="Calibri" charset="0"/>
              </a:rPr>
              <a:t>1</a:t>
            </a:r>
            <a:r>
              <a:rPr lang="en-US">
                <a:latin typeface="Calibri" charset="0"/>
              </a:rPr>
              <a:t>xx</a:t>
            </a:r>
          </a:p>
          <a:p>
            <a:pPr>
              <a:lnSpc>
                <a:spcPct val="110000"/>
              </a:lnSpc>
            </a:pPr>
            <a:r>
              <a:rPr lang="en-US">
                <a:solidFill>
                  <a:srgbClr val="FF0000"/>
                </a:solidFill>
                <a:latin typeface="Calibri" charset="0"/>
              </a:rPr>
              <a:t>100</a:t>
            </a:r>
            <a:r>
              <a:rPr lang="en-US">
                <a:latin typeface="Calibri" charset="0"/>
              </a:rPr>
              <a:t>0xx</a:t>
            </a:r>
          </a:p>
          <a:p>
            <a:pPr>
              <a:lnSpc>
                <a:spcPct val="110000"/>
              </a:lnSpc>
            </a:pPr>
            <a:r>
              <a:rPr lang="en-US">
                <a:solidFill>
                  <a:srgbClr val="FF0000"/>
                </a:solidFill>
                <a:latin typeface="Calibri" charset="0"/>
              </a:rPr>
              <a:t>100</a:t>
            </a:r>
            <a:r>
              <a:rPr lang="en-US">
                <a:solidFill>
                  <a:srgbClr val="009900"/>
                </a:solidFill>
                <a:latin typeface="Calibri" charset="0"/>
              </a:rPr>
              <a:t>1</a:t>
            </a:r>
            <a:r>
              <a:rPr lang="en-US">
                <a:latin typeface="Calibri" charset="0"/>
              </a:rPr>
              <a:t>xx</a:t>
            </a:r>
          </a:p>
          <a:p>
            <a:pPr>
              <a:lnSpc>
                <a:spcPct val="110000"/>
              </a:lnSpc>
            </a:pPr>
            <a:r>
              <a:rPr lang="en-US">
                <a:solidFill>
                  <a:srgbClr val="FF0000"/>
                </a:solidFill>
                <a:latin typeface="Calibri" charset="0"/>
              </a:rPr>
              <a:t>101</a:t>
            </a:r>
            <a:r>
              <a:rPr lang="en-US">
                <a:latin typeface="Calibri" charset="0"/>
              </a:rPr>
              <a:t>0xx</a:t>
            </a:r>
          </a:p>
          <a:p>
            <a:pPr>
              <a:lnSpc>
                <a:spcPct val="110000"/>
              </a:lnSpc>
            </a:pPr>
            <a:r>
              <a:rPr lang="en-US">
                <a:solidFill>
                  <a:srgbClr val="FF0000"/>
                </a:solidFill>
                <a:latin typeface="Calibri" charset="0"/>
              </a:rPr>
              <a:t>101</a:t>
            </a:r>
            <a:r>
              <a:rPr lang="en-US">
                <a:solidFill>
                  <a:srgbClr val="009900"/>
                </a:solidFill>
                <a:latin typeface="Calibri" charset="0"/>
              </a:rPr>
              <a:t>1</a:t>
            </a:r>
            <a:r>
              <a:rPr lang="en-US">
                <a:latin typeface="Calibri" charset="0"/>
              </a:rPr>
              <a:t>xx</a:t>
            </a:r>
          </a:p>
          <a:p>
            <a:pPr>
              <a:lnSpc>
                <a:spcPct val="110000"/>
              </a:lnSpc>
            </a:pPr>
            <a:r>
              <a:rPr lang="en-US">
                <a:solidFill>
                  <a:srgbClr val="FF0000"/>
                </a:solidFill>
                <a:latin typeface="Calibri" charset="0"/>
              </a:rPr>
              <a:t>110</a:t>
            </a:r>
            <a:r>
              <a:rPr lang="en-US">
                <a:latin typeface="Calibri" charset="0"/>
              </a:rPr>
              <a:t>0xx</a:t>
            </a:r>
          </a:p>
          <a:p>
            <a:pPr>
              <a:lnSpc>
                <a:spcPct val="110000"/>
              </a:lnSpc>
            </a:pPr>
            <a:r>
              <a:rPr lang="en-US">
                <a:solidFill>
                  <a:srgbClr val="FF0000"/>
                </a:solidFill>
                <a:latin typeface="Calibri" charset="0"/>
              </a:rPr>
              <a:t>110</a:t>
            </a:r>
            <a:r>
              <a:rPr lang="en-US">
                <a:solidFill>
                  <a:srgbClr val="009900"/>
                </a:solidFill>
                <a:latin typeface="Calibri" charset="0"/>
              </a:rPr>
              <a:t>1</a:t>
            </a:r>
            <a:r>
              <a:rPr lang="en-US">
                <a:latin typeface="Calibri" charset="0"/>
              </a:rPr>
              <a:t>xx</a:t>
            </a:r>
          </a:p>
          <a:p>
            <a:pPr>
              <a:lnSpc>
                <a:spcPct val="110000"/>
              </a:lnSpc>
            </a:pPr>
            <a:r>
              <a:rPr lang="en-US">
                <a:solidFill>
                  <a:srgbClr val="FF0000"/>
                </a:solidFill>
                <a:latin typeface="Calibri" charset="0"/>
              </a:rPr>
              <a:t>111</a:t>
            </a:r>
            <a:r>
              <a:rPr lang="en-US">
                <a:latin typeface="Calibri" charset="0"/>
              </a:rPr>
              <a:t>0xx</a:t>
            </a:r>
          </a:p>
          <a:p>
            <a:pPr>
              <a:lnSpc>
                <a:spcPct val="110000"/>
              </a:lnSpc>
            </a:pPr>
            <a:r>
              <a:rPr lang="en-US">
                <a:solidFill>
                  <a:srgbClr val="FF0000"/>
                </a:solidFill>
                <a:latin typeface="Calibri" charset="0"/>
              </a:rPr>
              <a:t>111</a:t>
            </a:r>
            <a:r>
              <a:rPr lang="en-US">
                <a:solidFill>
                  <a:srgbClr val="009900"/>
                </a:solidFill>
                <a:latin typeface="Calibri" charset="0"/>
              </a:rPr>
              <a:t>1</a:t>
            </a:r>
            <a:r>
              <a:rPr lang="en-US">
                <a:latin typeface="Calibri" charset="0"/>
              </a:rPr>
              <a:t>xx</a:t>
            </a:r>
          </a:p>
        </p:txBody>
      </p:sp>
      <p:sp>
        <p:nvSpPr>
          <p:cNvPr id="45103" name="Rectangle 92" descr="10%"/>
          <p:cNvSpPr>
            <a:spLocks noChangeArrowheads="1"/>
          </p:cNvSpPr>
          <p:nvPr/>
        </p:nvSpPr>
        <p:spPr bwMode="auto">
          <a:xfrm>
            <a:off x="2209800" y="3378200"/>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04" name="Rectangle 93" descr="5%"/>
          <p:cNvSpPr>
            <a:spLocks noChangeArrowheads="1"/>
          </p:cNvSpPr>
          <p:nvPr/>
        </p:nvSpPr>
        <p:spPr bwMode="auto">
          <a:xfrm>
            <a:off x="2209800" y="36830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05" name="Line 94"/>
          <p:cNvSpPr>
            <a:spLocks noChangeShapeType="1"/>
          </p:cNvSpPr>
          <p:nvPr/>
        </p:nvSpPr>
        <p:spPr bwMode="auto">
          <a:xfrm>
            <a:off x="685800" y="3378200"/>
            <a:ext cx="2590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5106" name="Text Box 95"/>
          <p:cNvSpPr txBox="1">
            <a:spLocks noChangeArrowheads="1"/>
          </p:cNvSpPr>
          <p:nvPr/>
        </p:nvSpPr>
        <p:spPr bwMode="auto">
          <a:xfrm>
            <a:off x="762000" y="2311400"/>
            <a:ext cx="5270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Set</a:t>
            </a:r>
          </a:p>
        </p:txBody>
      </p:sp>
      <p:sp>
        <p:nvSpPr>
          <p:cNvPr id="45107" name="Rectangle 96" descr="5%"/>
          <p:cNvSpPr>
            <a:spLocks noChangeArrowheads="1"/>
          </p:cNvSpPr>
          <p:nvPr/>
        </p:nvSpPr>
        <p:spPr bwMode="auto">
          <a:xfrm>
            <a:off x="4267200" y="18542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08" name="Rectangle 97" descr="5%"/>
          <p:cNvSpPr>
            <a:spLocks noChangeArrowheads="1"/>
          </p:cNvSpPr>
          <p:nvPr/>
        </p:nvSpPr>
        <p:spPr bwMode="auto">
          <a:xfrm>
            <a:off x="4267200" y="21590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09" name="Rectangle 98" descr="5%"/>
          <p:cNvSpPr>
            <a:spLocks noChangeArrowheads="1"/>
          </p:cNvSpPr>
          <p:nvPr/>
        </p:nvSpPr>
        <p:spPr bwMode="auto">
          <a:xfrm>
            <a:off x="4267200" y="30734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10" name="Rectangle 99" descr="5%"/>
          <p:cNvSpPr>
            <a:spLocks noChangeArrowheads="1"/>
          </p:cNvSpPr>
          <p:nvPr/>
        </p:nvSpPr>
        <p:spPr bwMode="auto">
          <a:xfrm>
            <a:off x="4267200" y="33782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11" name="Rectangle 100" descr="5%"/>
          <p:cNvSpPr>
            <a:spLocks noChangeArrowheads="1"/>
          </p:cNvSpPr>
          <p:nvPr/>
        </p:nvSpPr>
        <p:spPr bwMode="auto">
          <a:xfrm>
            <a:off x="4267200" y="42926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12" name="Rectangle 101" descr="5%"/>
          <p:cNvSpPr>
            <a:spLocks noChangeArrowheads="1"/>
          </p:cNvSpPr>
          <p:nvPr/>
        </p:nvSpPr>
        <p:spPr bwMode="auto">
          <a:xfrm>
            <a:off x="4267200" y="45974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13" name="Rectangle 102" descr="5%"/>
          <p:cNvSpPr>
            <a:spLocks noChangeArrowheads="1"/>
          </p:cNvSpPr>
          <p:nvPr/>
        </p:nvSpPr>
        <p:spPr bwMode="auto">
          <a:xfrm>
            <a:off x="4267200" y="5511800"/>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endParaRPr lang="en-US">
              <a:latin typeface="Calibri" charset="0"/>
            </a:endParaRPr>
          </a:p>
        </p:txBody>
      </p:sp>
      <p:sp>
        <p:nvSpPr>
          <p:cNvPr id="45114" name="Rectangle 103" descr="5%"/>
          <p:cNvSpPr>
            <a:spLocks noChangeArrowheads="1"/>
          </p:cNvSpPr>
          <p:nvPr/>
        </p:nvSpPr>
        <p:spPr bwMode="auto">
          <a:xfrm>
            <a:off x="4267200" y="5816600"/>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endParaRPr lang="en-US">
              <a:latin typeface="Calibri" charset="0"/>
            </a:endParaRPr>
          </a:p>
        </p:txBody>
      </p:sp>
      <p:sp>
        <p:nvSpPr>
          <p:cNvPr id="45115" name="Text Box 106"/>
          <p:cNvSpPr txBox="1">
            <a:spLocks noChangeArrowheads="1"/>
          </p:cNvSpPr>
          <p:nvPr/>
        </p:nvSpPr>
        <p:spPr bwMode="auto">
          <a:xfrm>
            <a:off x="908050" y="2997200"/>
            <a:ext cx="311150" cy="366713"/>
          </a:xfrm>
          <a:prstGeom prst="rect">
            <a:avLst/>
          </a:prstGeom>
          <a:noFill/>
          <a:ln w="12700">
            <a:noFill/>
            <a:miter lim="800000"/>
            <a:headEnd/>
            <a:tailEnd/>
          </a:ln>
        </p:spPr>
        <p:txBody>
          <a:bodyPr wrap="none">
            <a:prstTxWarp prst="textNoShape">
              <a:avLst/>
            </a:prstTxWarp>
            <a:spAutoFit/>
          </a:bodyPr>
          <a:lstStyle/>
          <a:p>
            <a:r>
              <a:rPr lang="en-US">
                <a:solidFill>
                  <a:srgbClr val="009900"/>
                </a:solidFill>
                <a:latin typeface="Calibri" charset="0"/>
              </a:rPr>
              <a:t>1</a:t>
            </a:r>
          </a:p>
        </p:txBody>
      </p:sp>
      <p:sp>
        <p:nvSpPr>
          <p:cNvPr id="45116" name="Text Box 107"/>
          <p:cNvSpPr txBox="1">
            <a:spLocks noChangeArrowheads="1"/>
          </p:cNvSpPr>
          <p:nvPr/>
        </p:nvSpPr>
        <p:spPr bwMode="auto">
          <a:xfrm>
            <a:off x="898525" y="3378200"/>
            <a:ext cx="3111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5117" name="Text Box 108"/>
          <p:cNvSpPr txBox="1">
            <a:spLocks noChangeArrowheads="1"/>
          </p:cNvSpPr>
          <p:nvPr/>
        </p:nvSpPr>
        <p:spPr bwMode="auto">
          <a:xfrm>
            <a:off x="914400" y="3646488"/>
            <a:ext cx="311150" cy="366712"/>
          </a:xfrm>
          <a:prstGeom prst="rect">
            <a:avLst/>
          </a:prstGeom>
          <a:noFill/>
          <a:ln w="12700">
            <a:noFill/>
            <a:miter lim="800000"/>
            <a:headEnd/>
            <a:tailEnd/>
          </a:ln>
        </p:spPr>
        <p:txBody>
          <a:bodyPr wrap="none">
            <a:prstTxWarp prst="textNoShape">
              <a:avLst/>
            </a:prstTxWarp>
            <a:spAutoFit/>
          </a:bodyPr>
          <a:lstStyle/>
          <a:p>
            <a:r>
              <a:rPr lang="en-US">
                <a:solidFill>
                  <a:srgbClr val="009900"/>
                </a:solidFill>
                <a:latin typeface="Calibri" charset="0"/>
              </a:rPr>
              <a:t>1</a:t>
            </a:r>
          </a:p>
        </p:txBody>
      </p:sp>
      <p:sp>
        <p:nvSpPr>
          <p:cNvPr id="45118" name="Text Box 109"/>
          <p:cNvSpPr txBox="1">
            <a:spLocks noChangeArrowheads="1"/>
          </p:cNvSpPr>
          <p:nvPr/>
        </p:nvSpPr>
        <p:spPr bwMode="auto">
          <a:xfrm>
            <a:off x="228600" y="2311400"/>
            <a:ext cx="6413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Way</a:t>
            </a:r>
          </a:p>
        </p:txBody>
      </p:sp>
      <p:sp>
        <p:nvSpPr>
          <p:cNvPr id="45119" name="Text Box 110"/>
          <p:cNvSpPr txBox="1">
            <a:spLocks noChangeArrowheads="1"/>
          </p:cNvSpPr>
          <p:nvPr/>
        </p:nvSpPr>
        <p:spPr bwMode="auto">
          <a:xfrm>
            <a:off x="457200" y="2844800"/>
            <a:ext cx="3111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5120" name="Text Box 111"/>
          <p:cNvSpPr txBox="1">
            <a:spLocks noChangeArrowheads="1"/>
          </p:cNvSpPr>
          <p:nvPr/>
        </p:nvSpPr>
        <p:spPr bwMode="auto">
          <a:xfrm>
            <a:off x="457200" y="3530600"/>
            <a:ext cx="3111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1</a:t>
            </a:r>
          </a:p>
        </p:txBody>
      </p:sp>
      <p:sp>
        <p:nvSpPr>
          <p:cNvPr id="82" name="Rectangle 95"/>
          <p:cNvSpPr>
            <a:spLocks noChangeArrowheads="1"/>
          </p:cNvSpPr>
          <p:nvPr/>
        </p:nvSpPr>
        <p:spPr bwMode="auto">
          <a:xfrm>
            <a:off x="1752600" y="3454400"/>
            <a:ext cx="381000" cy="2286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3" name="Rectangle 95"/>
          <p:cNvSpPr>
            <a:spLocks noChangeArrowheads="1"/>
          </p:cNvSpPr>
          <p:nvPr/>
        </p:nvSpPr>
        <p:spPr bwMode="auto">
          <a:xfrm>
            <a:off x="5257800" y="52070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4" name="Rectangle 95"/>
          <p:cNvSpPr>
            <a:spLocks noChangeArrowheads="1"/>
          </p:cNvSpPr>
          <p:nvPr/>
        </p:nvSpPr>
        <p:spPr bwMode="auto">
          <a:xfrm>
            <a:off x="1752600" y="2844800"/>
            <a:ext cx="381000" cy="2286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45124" name="Rectangle 84"/>
          <p:cNvSpPr>
            <a:spLocks noChangeArrowheads="1"/>
          </p:cNvSpPr>
          <p:nvPr/>
        </p:nvSpPr>
        <p:spPr bwMode="auto">
          <a:xfrm>
            <a:off x="6324600" y="1701800"/>
            <a:ext cx="2438400" cy="1200150"/>
          </a:xfrm>
          <a:prstGeom prst="rect">
            <a:avLst/>
          </a:prstGeom>
          <a:noFill/>
          <a:ln w="9525">
            <a:noFill/>
            <a:miter lim="800000"/>
            <a:headEnd/>
            <a:tailEnd/>
          </a:ln>
        </p:spPr>
        <p:txBody>
          <a:bodyPr>
            <a:prstTxWarp prst="textNoShape">
              <a:avLst/>
            </a:prstTxWarp>
            <a:spAutoFit/>
          </a:bodyPr>
          <a:lstStyle/>
          <a:p>
            <a:r>
              <a:rPr lang="en-US">
                <a:latin typeface="Calibri" charset="0"/>
              </a:rPr>
              <a:t>One word blocks</a:t>
            </a:r>
          </a:p>
          <a:p>
            <a:r>
              <a:rPr lang="en-US">
                <a:latin typeface="Calibri" charset="0"/>
              </a:rPr>
              <a:t>Two low order bits define the byte in the word (32b words)</a:t>
            </a:r>
          </a:p>
        </p:txBody>
      </p:sp>
      <p:sp>
        <p:nvSpPr>
          <p:cNvPr id="86" name="Rectangle 95"/>
          <p:cNvSpPr>
            <a:spLocks noChangeArrowheads="1"/>
          </p:cNvSpPr>
          <p:nvPr/>
        </p:nvSpPr>
        <p:spPr bwMode="auto">
          <a:xfrm>
            <a:off x="5257800" y="58166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7" name="Rectangle 95"/>
          <p:cNvSpPr>
            <a:spLocks noChangeArrowheads="1"/>
          </p:cNvSpPr>
          <p:nvPr/>
        </p:nvSpPr>
        <p:spPr bwMode="auto">
          <a:xfrm>
            <a:off x="5257800" y="33782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8" name="Rectangle 95"/>
          <p:cNvSpPr>
            <a:spLocks noChangeArrowheads="1"/>
          </p:cNvSpPr>
          <p:nvPr/>
        </p:nvSpPr>
        <p:spPr bwMode="auto">
          <a:xfrm>
            <a:off x="5257800" y="39878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89" name="Rectangle 95"/>
          <p:cNvSpPr>
            <a:spLocks noChangeArrowheads="1"/>
          </p:cNvSpPr>
          <p:nvPr/>
        </p:nvSpPr>
        <p:spPr bwMode="auto">
          <a:xfrm>
            <a:off x="5257800" y="45974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90" name="Rectangle 95"/>
          <p:cNvSpPr>
            <a:spLocks noChangeArrowheads="1"/>
          </p:cNvSpPr>
          <p:nvPr/>
        </p:nvSpPr>
        <p:spPr bwMode="auto">
          <a:xfrm>
            <a:off x="5257800" y="27686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91" name="Rectangle 95"/>
          <p:cNvSpPr>
            <a:spLocks noChangeArrowheads="1"/>
          </p:cNvSpPr>
          <p:nvPr/>
        </p:nvSpPr>
        <p:spPr bwMode="auto">
          <a:xfrm>
            <a:off x="5257800" y="21590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92" name="Rectangle 95"/>
          <p:cNvSpPr>
            <a:spLocks noChangeArrowheads="1"/>
          </p:cNvSpPr>
          <p:nvPr/>
        </p:nvSpPr>
        <p:spPr bwMode="auto">
          <a:xfrm>
            <a:off x="5257800" y="1549400"/>
            <a:ext cx="381000" cy="304800"/>
          </a:xfrm>
          <a:prstGeom prst="rect">
            <a:avLst/>
          </a:prstGeom>
          <a:noFill/>
          <a:ln w="28575">
            <a:solidFill>
              <a:srgbClr val="FF0000"/>
            </a:solidFill>
            <a:miter lim="800000"/>
            <a:headEnd/>
            <a:tailEnd/>
          </a:ln>
        </p:spPr>
        <p:txBody>
          <a:bodyPr wrap="none" anchor="ctr">
            <a:prstTxWarp prst="textNoShape">
              <a:avLst/>
            </a:prstTxWarp>
          </a:bodyPr>
          <a:lstStyle/>
          <a:p>
            <a:endParaRPr lang="en-US">
              <a:latin typeface="Calibri" charset="0"/>
            </a:endParaRPr>
          </a:p>
        </p:txBody>
      </p:sp>
      <p:sp>
        <p:nvSpPr>
          <p:cNvPr id="97" name="Slide Number Placeholder 96"/>
          <p:cNvSpPr>
            <a:spLocks noGrp="1"/>
          </p:cNvSpPr>
          <p:nvPr>
            <p:ph type="sldNum" sz="quarter" idx="12"/>
          </p:nvPr>
        </p:nvSpPr>
        <p:spPr/>
        <p:txBody>
          <a:bodyPr/>
          <a:lstStyle/>
          <a:p>
            <a:fld id="{3CC63E4C-4642-794D-A2FD-70F6B81535F5}" type="slidenum">
              <a:rPr lang="en-US" smtClean="0"/>
              <a:pPr/>
              <a:t>13</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79422"/>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2000"/>
                                  </p:stCondLst>
                                  <p:childTnLst>
                                    <p:set>
                                      <p:cBhvr>
                                        <p:cTn id="18" dur="1" fill="hold">
                                          <p:stCondLst>
                                            <p:cond delay="0"/>
                                          </p:stCondLst>
                                        </p:cTn>
                                        <p:tgtEl>
                                          <p:spTgt spid="86"/>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grpId="0" nodeType="withEffect">
                                  <p:stCondLst>
                                    <p:cond delay="200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200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200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grpId="0" nodeType="withEffect">
                                  <p:stCondLst>
                                    <p:cond delay="2000"/>
                                  </p:stCondLst>
                                  <p:childTnLst>
                                    <p:set>
                                      <p:cBhvr>
                                        <p:cTn id="28" dur="1" fill="hold">
                                          <p:stCondLst>
                                            <p:cond delay="0"/>
                                          </p:stCondLst>
                                        </p:cTn>
                                        <p:tgtEl>
                                          <p:spTgt spid="91"/>
                                        </p:tgtEl>
                                        <p:attrNameLst>
                                          <p:attrName>style.visibility</p:attrName>
                                        </p:attrNameLst>
                                      </p:cBhvr>
                                      <p:to>
                                        <p:strVal val="visible"/>
                                      </p:to>
                                    </p:set>
                                  </p:childTnLst>
                                </p:cTn>
                              </p:par>
                              <p:par>
                                <p:cTn id="29" presetID="1" presetClass="entr" presetSubtype="0" fill="hold" grpId="0" nodeType="withEffect">
                                  <p:stCondLst>
                                    <p:cond delay="2000"/>
                                  </p:stCondLst>
                                  <p:childTnLst>
                                    <p:set>
                                      <p:cBhvr>
                                        <p:cTn id="30"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5" grpId="0" autoUpdateAnimBg="0"/>
      <p:bldP spid="1679422" grpId="0" autoUpdateAnimBg="0"/>
      <p:bldP spid="82" grpId="0" animBg="1"/>
      <p:bldP spid="83" grpId="0" animBg="1"/>
      <p:bldP spid="84" grpId="0" animBg="1"/>
      <p:bldP spid="86" grpId="0" animBg="1"/>
      <p:bldP spid="87" grpId="0" animBg="1"/>
      <p:bldP spid="88" grpId="0" animBg="1"/>
      <p:bldP spid="89" grpId="0" animBg="1"/>
      <p:bldP spid="90" grpId="0" animBg="1"/>
      <p:bldP spid="91" grpId="0" animBg="1"/>
      <p:bldP spid="9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11138"/>
            <a:ext cx="8229600" cy="1143000"/>
          </a:xfrm>
        </p:spPr>
        <p:txBody>
          <a:bodyPr>
            <a:normAutofit fontScale="90000"/>
          </a:bodyPr>
          <a:lstStyle/>
          <a:p>
            <a:pPr eaLnBrk="1" hangingPunct="1">
              <a:lnSpc>
                <a:spcPct val="85000"/>
              </a:lnSpc>
            </a:pPr>
            <a:r>
              <a:rPr lang="en-US" smtClean="0"/>
              <a:t>Example: 4 Word 2-Way SA $</a:t>
            </a:r>
            <a:br>
              <a:rPr lang="en-US" smtClean="0"/>
            </a:br>
            <a:r>
              <a:rPr lang="en-US" smtClean="0"/>
              <a:t>Same Reference String</a:t>
            </a:r>
          </a:p>
        </p:txBody>
      </p:sp>
      <p:grpSp>
        <p:nvGrpSpPr>
          <p:cNvPr id="2" name="Group 3"/>
          <p:cNvGrpSpPr>
            <a:grpSpLocks/>
          </p:cNvGrpSpPr>
          <p:nvPr/>
        </p:nvGrpSpPr>
        <p:grpSpPr bwMode="auto">
          <a:xfrm>
            <a:off x="1295400" y="2833688"/>
            <a:ext cx="990600" cy="1219200"/>
            <a:chOff x="1344" y="1056"/>
            <a:chExt cx="624" cy="768"/>
          </a:xfrm>
        </p:grpSpPr>
        <p:sp>
          <p:nvSpPr>
            <p:cNvPr id="47156" name="Rectangle 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7157" name="Line 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58" name="Line 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59" name="Line 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3" name="Group 8"/>
          <p:cNvGrpSpPr>
            <a:grpSpLocks/>
          </p:cNvGrpSpPr>
          <p:nvPr/>
        </p:nvGrpSpPr>
        <p:grpSpPr bwMode="auto">
          <a:xfrm>
            <a:off x="3276600" y="2833688"/>
            <a:ext cx="990600" cy="1219200"/>
            <a:chOff x="1344" y="1056"/>
            <a:chExt cx="624" cy="768"/>
          </a:xfrm>
        </p:grpSpPr>
        <p:sp>
          <p:nvSpPr>
            <p:cNvPr id="47152" name="Rectangle 9"/>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7153" name="Line 10"/>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54" name="Line 11"/>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55" name="Line 12"/>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4" name="Group 13"/>
          <p:cNvGrpSpPr>
            <a:grpSpLocks/>
          </p:cNvGrpSpPr>
          <p:nvPr/>
        </p:nvGrpSpPr>
        <p:grpSpPr bwMode="auto">
          <a:xfrm>
            <a:off x="5334000" y="2833688"/>
            <a:ext cx="990600" cy="1219200"/>
            <a:chOff x="1344" y="1056"/>
            <a:chExt cx="624" cy="768"/>
          </a:xfrm>
        </p:grpSpPr>
        <p:sp>
          <p:nvSpPr>
            <p:cNvPr id="47148" name="Rectangle 14"/>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7149" name="Line 15"/>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50" name="Line 16"/>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51" name="Line 17"/>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5" name="Group 18"/>
          <p:cNvGrpSpPr>
            <a:grpSpLocks/>
          </p:cNvGrpSpPr>
          <p:nvPr/>
        </p:nvGrpSpPr>
        <p:grpSpPr bwMode="auto">
          <a:xfrm>
            <a:off x="7391400" y="2833688"/>
            <a:ext cx="990600" cy="1219200"/>
            <a:chOff x="1344" y="1056"/>
            <a:chExt cx="624" cy="768"/>
          </a:xfrm>
        </p:grpSpPr>
        <p:sp>
          <p:nvSpPr>
            <p:cNvPr id="47144" name="Rectangle 19"/>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7145" name="Line 20"/>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46" name="Line 21"/>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47" name="Line 22"/>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47111" name="Text Box 43"/>
          <p:cNvSpPr txBox="1">
            <a:spLocks noChangeArrowheads="1"/>
          </p:cNvSpPr>
          <p:nvPr/>
        </p:nvSpPr>
        <p:spPr bwMode="auto">
          <a:xfrm>
            <a:off x="1355725" y="24130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7112" name="Text Box 44"/>
          <p:cNvSpPr txBox="1">
            <a:spLocks noChangeArrowheads="1"/>
          </p:cNvSpPr>
          <p:nvPr/>
        </p:nvSpPr>
        <p:spPr bwMode="auto">
          <a:xfrm>
            <a:off x="3260725" y="24130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7113" name="Text Box 45"/>
          <p:cNvSpPr txBox="1">
            <a:spLocks noChangeArrowheads="1"/>
          </p:cNvSpPr>
          <p:nvPr/>
        </p:nvSpPr>
        <p:spPr bwMode="auto">
          <a:xfrm>
            <a:off x="5241925" y="24130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7114" name="Text Box 46"/>
          <p:cNvSpPr txBox="1">
            <a:spLocks noChangeArrowheads="1"/>
          </p:cNvSpPr>
          <p:nvPr/>
        </p:nvSpPr>
        <p:spPr bwMode="auto">
          <a:xfrm>
            <a:off x="7375525" y="2413000"/>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grpSp>
        <p:nvGrpSpPr>
          <p:cNvPr id="6" name="Group 51"/>
          <p:cNvGrpSpPr>
            <a:grpSpLocks/>
          </p:cNvGrpSpPr>
          <p:nvPr/>
        </p:nvGrpSpPr>
        <p:grpSpPr bwMode="auto">
          <a:xfrm>
            <a:off x="762000" y="2833688"/>
            <a:ext cx="533400" cy="1219200"/>
            <a:chOff x="1344" y="1056"/>
            <a:chExt cx="624" cy="768"/>
          </a:xfrm>
        </p:grpSpPr>
        <p:sp>
          <p:nvSpPr>
            <p:cNvPr id="47140" name="Rectangle 52"/>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7141" name="Line 53"/>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42" name="Line 54"/>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43" name="Line 55"/>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7" name="Group 56"/>
          <p:cNvGrpSpPr>
            <a:grpSpLocks/>
          </p:cNvGrpSpPr>
          <p:nvPr/>
        </p:nvGrpSpPr>
        <p:grpSpPr bwMode="auto">
          <a:xfrm>
            <a:off x="2743200" y="2833688"/>
            <a:ext cx="533400" cy="1219200"/>
            <a:chOff x="1344" y="1056"/>
            <a:chExt cx="624" cy="768"/>
          </a:xfrm>
        </p:grpSpPr>
        <p:sp>
          <p:nvSpPr>
            <p:cNvPr id="47136" name="Rectangle 57"/>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7137" name="Line 58"/>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38" name="Line 59"/>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39" name="Line 60"/>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8" name="Group 61"/>
          <p:cNvGrpSpPr>
            <a:grpSpLocks/>
          </p:cNvGrpSpPr>
          <p:nvPr/>
        </p:nvGrpSpPr>
        <p:grpSpPr bwMode="auto">
          <a:xfrm>
            <a:off x="4800600" y="2833688"/>
            <a:ext cx="533400" cy="1219200"/>
            <a:chOff x="1344" y="1056"/>
            <a:chExt cx="624" cy="768"/>
          </a:xfrm>
        </p:grpSpPr>
        <p:sp>
          <p:nvSpPr>
            <p:cNvPr id="47132" name="Rectangle 62"/>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7133" name="Line 63"/>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34" name="Line 64"/>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35" name="Line 65"/>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grpSp>
        <p:nvGrpSpPr>
          <p:cNvPr id="9" name="Group 66"/>
          <p:cNvGrpSpPr>
            <a:grpSpLocks/>
          </p:cNvGrpSpPr>
          <p:nvPr/>
        </p:nvGrpSpPr>
        <p:grpSpPr bwMode="auto">
          <a:xfrm>
            <a:off x="6858000" y="2833688"/>
            <a:ext cx="533400" cy="1219200"/>
            <a:chOff x="1344" y="1056"/>
            <a:chExt cx="624" cy="768"/>
          </a:xfrm>
        </p:grpSpPr>
        <p:sp>
          <p:nvSpPr>
            <p:cNvPr id="47128" name="Rectangle 67"/>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7129" name="Line 68"/>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30" name="Line 69"/>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7131" name="Line 70"/>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grpSp>
      <p:sp>
        <p:nvSpPr>
          <p:cNvPr id="1681499" name="Rectangle 91"/>
          <p:cNvSpPr>
            <a:spLocks noGrp="1" noChangeArrowheads="1"/>
          </p:cNvSpPr>
          <p:nvPr>
            <p:ph type="body" idx="1"/>
          </p:nvPr>
        </p:nvSpPr>
        <p:spPr>
          <a:xfrm>
            <a:off x="533400" y="1270000"/>
            <a:ext cx="8153400" cy="812800"/>
          </a:xfrm>
        </p:spPr>
        <p:txBody>
          <a:bodyPr rtlCol="0">
            <a:normAutofit fontScale="85000" lnSpcReduction="20000"/>
          </a:bodyPr>
          <a:lstStyle/>
          <a:p>
            <a:pPr eaLnBrk="1" fontAlgn="auto" hangingPunct="1">
              <a:spcAft>
                <a:spcPts val="0"/>
              </a:spcAft>
              <a:buFont typeface="Arial"/>
              <a:buChar char="•"/>
              <a:defRPr/>
            </a:pPr>
            <a:r>
              <a:rPr lang="en-US">
                <a:ea typeface="+mn-ea"/>
                <a:cs typeface="+mn-cs"/>
              </a:rPr>
              <a:t>Consider the main memory word reference string</a:t>
            </a:r>
          </a:p>
          <a:p>
            <a:pPr lvl="1" algn="ctr" eaLnBrk="1" fontAlgn="auto" hangingPunct="1">
              <a:spcAft>
                <a:spcPts val="0"/>
              </a:spcAft>
              <a:buFont typeface="Monotype Sorts" pitchFamily="2" charset="2"/>
              <a:buNone/>
              <a:defRPr/>
            </a:pPr>
            <a:r>
              <a:rPr lang="en-US">
                <a:ea typeface="+mn-ea"/>
              </a:rPr>
              <a:t>              0   4   0   4   0   4   0   4</a:t>
            </a:r>
          </a:p>
        </p:txBody>
      </p:sp>
      <p:sp>
        <p:nvSpPr>
          <p:cNvPr id="47120" name="Text Box 92"/>
          <p:cNvSpPr txBox="1">
            <a:spLocks noChangeArrowheads="1"/>
          </p:cNvSpPr>
          <p:nvPr/>
        </p:nvSpPr>
        <p:spPr bwMode="auto">
          <a:xfrm>
            <a:off x="457200" y="1651000"/>
            <a:ext cx="3429000" cy="581025"/>
          </a:xfrm>
          <a:prstGeom prst="rect">
            <a:avLst/>
          </a:prstGeom>
          <a:noFill/>
          <a:ln w="12700">
            <a:noFill/>
            <a:miter lim="800000"/>
            <a:headEnd/>
            <a:tailEnd/>
          </a:ln>
        </p:spPr>
        <p:txBody>
          <a:bodyPr>
            <a:prstTxWarp prst="textNoShape">
              <a:avLst/>
            </a:prstTxWarp>
            <a:spAutoFit/>
          </a:bodyPr>
          <a:lstStyle/>
          <a:p>
            <a:r>
              <a:rPr lang="en-US" sz="1600">
                <a:latin typeface="Calibri" charset="0"/>
              </a:rPr>
              <a:t>Start with an empty cache - all blocks initially marked as not valid</a:t>
            </a:r>
          </a:p>
        </p:txBody>
      </p:sp>
      <p:sp>
        <p:nvSpPr>
          <p:cNvPr id="47121" name="Line 93"/>
          <p:cNvSpPr>
            <a:spLocks noChangeShapeType="1"/>
          </p:cNvSpPr>
          <p:nvPr/>
        </p:nvSpPr>
        <p:spPr bwMode="auto">
          <a:xfrm>
            <a:off x="457200" y="3443288"/>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7122" name="Line 94"/>
          <p:cNvSpPr>
            <a:spLocks noChangeShapeType="1"/>
          </p:cNvSpPr>
          <p:nvPr/>
        </p:nvSpPr>
        <p:spPr bwMode="auto">
          <a:xfrm>
            <a:off x="2438400" y="3443288"/>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7123" name="Line 95"/>
          <p:cNvSpPr>
            <a:spLocks noChangeShapeType="1"/>
          </p:cNvSpPr>
          <p:nvPr/>
        </p:nvSpPr>
        <p:spPr bwMode="auto">
          <a:xfrm>
            <a:off x="4495800" y="3443288"/>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7124" name="Line 96"/>
          <p:cNvSpPr>
            <a:spLocks noChangeShapeType="1"/>
          </p:cNvSpPr>
          <p:nvPr/>
        </p:nvSpPr>
        <p:spPr bwMode="auto">
          <a:xfrm>
            <a:off x="6553200" y="3443288"/>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7" name="Slide Number Placeholder 56"/>
          <p:cNvSpPr>
            <a:spLocks noGrp="1"/>
          </p:cNvSpPr>
          <p:nvPr>
            <p:ph type="sldNum" sz="quarter" idx="12"/>
          </p:nvPr>
        </p:nvSpPr>
        <p:spPr/>
        <p:txBody>
          <a:bodyPr/>
          <a:lstStyle/>
          <a:p>
            <a:fld id="{3CC63E4C-4642-794D-A2FD-70F6B81535F5}" type="slidenum">
              <a:rPr lang="en-US" smtClean="0"/>
              <a:pPr/>
              <a:t>14</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73038"/>
            <a:ext cx="8229600" cy="1143000"/>
          </a:xfrm>
        </p:spPr>
        <p:txBody>
          <a:bodyPr>
            <a:normAutofit fontScale="90000"/>
          </a:bodyPr>
          <a:lstStyle/>
          <a:p>
            <a:pPr eaLnBrk="1" hangingPunct="1">
              <a:lnSpc>
                <a:spcPct val="85000"/>
              </a:lnSpc>
            </a:pPr>
            <a:r>
              <a:rPr lang="en-US" dirty="0" smtClean="0"/>
              <a:t>Example: 4-Word 2-Way SA $</a:t>
            </a:r>
            <a:br>
              <a:rPr lang="en-US" dirty="0" smtClean="0"/>
            </a:br>
            <a:r>
              <a:rPr lang="en-US" dirty="0" smtClean="0"/>
              <a:t>Same Reference String</a:t>
            </a:r>
          </a:p>
        </p:txBody>
      </p:sp>
      <p:sp>
        <p:nvSpPr>
          <p:cNvPr id="49155" name="Rectangle 3"/>
          <p:cNvSpPr>
            <a:spLocks noChangeArrowheads="1"/>
          </p:cNvSpPr>
          <p:nvPr/>
        </p:nvSpPr>
        <p:spPr bwMode="auto">
          <a:xfrm>
            <a:off x="1295400" y="28114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56" name="Line 4"/>
          <p:cNvSpPr>
            <a:spLocks noChangeShapeType="1"/>
          </p:cNvSpPr>
          <p:nvPr/>
        </p:nvSpPr>
        <p:spPr bwMode="auto">
          <a:xfrm>
            <a:off x="1295400" y="34210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57" name="Line 5"/>
          <p:cNvSpPr>
            <a:spLocks noChangeShapeType="1"/>
          </p:cNvSpPr>
          <p:nvPr/>
        </p:nvSpPr>
        <p:spPr bwMode="auto">
          <a:xfrm>
            <a:off x="1295400" y="31162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58" name="Line 6"/>
          <p:cNvSpPr>
            <a:spLocks noChangeShapeType="1"/>
          </p:cNvSpPr>
          <p:nvPr/>
        </p:nvSpPr>
        <p:spPr bwMode="auto">
          <a:xfrm>
            <a:off x="1295400" y="37258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59" name="Rectangle 7"/>
          <p:cNvSpPr>
            <a:spLocks noChangeArrowheads="1"/>
          </p:cNvSpPr>
          <p:nvPr/>
        </p:nvSpPr>
        <p:spPr bwMode="auto">
          <a:xfrm>
            <a:off x="3276600" y="28114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60" name="Line 8"/>
          <p:cNvSpPr>
            <a:spLocks noChangeShapeType="1"/>
          </p:cNvSpPr>
          <p:nvPr/>
        </p:nvSpPr>
        <p:spPr bwMode="auto">
          <a:xfrm>
            <a:off x="3276600" y="34210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1" name="Line 9"/>
          <p:cNvSpPr>
            <a:spLocks noChangeShapeType="1"/>
          </p:cNvSpPr>
          <p:nvPr/>
        </p:nvSpPr>
        <p:spPr bwMode="auto">
          <a:xfrm>
            <a:off x="3276600" y="31162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2" name="Line 10"/>
          <p:cNvSpPr>
            <a:spLocks noChangeShapeType="1"/>
          </p:cNvSpPr>
          <p:nvPr/>
        </p:nvSpPr>
        <p:spPr bwMode="auto">
          <a:xfrm>
            <a:off x="3276600" y="37258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3" name="Rectangle 11"/>
          <p:cNvSpPr>
            <a:spLocks noChangeArrowheads="1"/>
          </p:cNvSpPr>
          <p:nvPr/>
        </p:nvSpPr>
        <p:spPr bwMode="auto">
          <a:xfrm>
            <a:off x="5334000" y="28114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64" name="Line 12"/>
          <p:cNvSpPr>
            <a:spLocks noChangeShapeType="1"/>
          </p:cNvSpPr>
          <p:nvPr/>
        </p:nvSpPr>
        <p:spPr bwMode="auto">
          <a:xfrm>
            <a:off x="5334000" y="34210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5" name="Line 13"/>
          <p:cNvSpPr>
            <a:spLocks noChangeShapeType="1"/>
          </p:cNvSpPr>
          <p:nvPr/>
        </p:nvSpPr>
        <p:spPr bwMode="auto">
          <a:xfrm>
            <a:off x="5334000" y="31162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6" name="Line 14"/>
          <p:cNvSpPr>
            <a:spLocks noChangeShapeType="1"/>
          </p:cNvSpPr>
          <p:nvPr/>
        </p:nvSpPr>
        <p:spPr bwMode="auto">
          <a:xfrm>
            <a:off x="5334000" y="37258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7" name="Rectangle 15"/>
          <p:cNvSpPr>
            <a:spLocks noChangeArrowheads="1"/>
          </p:cNvSpPr>
          <p:nvPr/>
        </p:nvSpPr>
        <p:spPr bwMode="auto">
          <a:xfrm>
            <a:off x="7391400" y="28114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68" name="Line 16"/>
          <p:cNvSpPr>
            <a:spLocks noChangeShapeType="1"/>
          </p:cNvSpPr>
          <p:nvPr/>
        </p:nvSpPr>
        <p:spPr bwMode="auto">
          <a:xfrm>
            <a:off x="7391400" y="34210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9" name="Line 17"/>
          <p:cNvSpPr>
            <a:spLocks noChangeShapeType="1"/>
          </p:cNvSpPr>
          <p:nvPr/>
        </p:nvSpPr>
        <p:spPr bwMode="auto">
          <a:xfrm>
            <a:off x="7391400" y="31162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0" name="Line 18"/>
          <p:cNvSpPr>
            <a:spLocks noChangeShapeType="1"/>
          </p:cNvSpPr>
          <p:nvPr/>
        </p:nvSpPr>
        <p:spPr bwMode="auto">
          <a:xfrm>
            <a:off x="7391400" y="37258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1" name="Text Box 35"/>
          <p:cNvSpPr txBox="1">
            <a:spLocks noChangeArrowheads="1"/>
          </p:cNvSpPr>
          <p:nvPr/>
        </p:nvSpPr>
        <p:spPr bwMode="auto">
          <a:xfrm>
            <a:off x="1355725" y="2390775"/>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9172" name="Text Box 36"/>
          <p:cNvSpPr txBox="1">
            <a:spLocks noChangeArrowheads="1"/>
          </p:cNvSpPr>
          <p:nvPr/>
        </p:nvSpPr>
        <p:spPr bwMode="auto">
          <a:xfrm>
            <a:off x="3260725" y="2390775"/>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9173" name="Text Box 37"/>
          <p:cNvSpPr txBox="1">
            <a:spLocks noChangeArrowheads="1"/>
          </p:cNvSpPr>
          <p:nvPr/>
        </p:nvSpPr>
        <p:spPr bwMode="auto">
          <a:xfrm>
            <a:off x="5241925" y="2390775"/>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0</a:t>
            </a:r>
          </a:p>
        </p:txBody>
      </p:sp>
      <p:sp>
        <p:nvSpPr>
          <p:cNvPr id="49174" name="Text Box 38"/>
          <p:cNvSpPr txBox="1">
            <a:spLocks noChangeArrowheads="1"/>
          </p:cNvSpPr>
          <p:nvPr/>
        </p:nvSpPr>
        <p:spPr bwMode="auto">
          <a:xfrm>
            <a:off x="7375525" y="2390775"/>
            <a:ext cx="311150" cy="366713"/>
          </a:xfrm>
          <a:prstGeom prst="rect">
            <a:avLst/>
          </a:prstGeom>
          <a:noFill/>
          <a:ln w="12700">
            <a:noFill/>
            <a:miter lim="800000"/>
            <a:headEnd/>
            <a:tailEnd/>
          </a:ln>
        </p:spPr>
        <p:txBody>
          <a:bodyPr wrap="none">
            <a:prstTxWarp prst="textNoShape">
              <a:avLst/>
            </a:prstTxWarp>
            <a:spAutoFit/>
          </a:bodyPr>
          <a:lstStyle/>
          <a:p>
            <a:r>
              <a:rPr lang="en-US" b="1">
                <a:latin typeface="Calibri" charset="0"/>
              </a:rPr>
              <a:t>4</a:t>
            </a:r>
          </a:p>
        </p:txBody>
      </p:sp>
      <p:sp>
        <p:nvSpPr>
          <p:cNvPr id="49175" name="Rectangle 43"/>
          <p:cNvSpPr>
            <a:spLocks noChangeArrowheads="1"/>
          </p:cNvSpPr>
          <p:nvPr/>
        </p:nvSpPr>
        <p:spPr bwMode="auto">
          <a:xfrm>
            <a:off x="762000" y="28114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76" name="Line 44"/>
          <p:cNvSpPr>
            <a:spLocks noChangeShapeType="1"/>
          </p:cNvSpPr>
          <p:nvPr/>
        </p:nvSpPr>
        <p:spPr bwMode="auto">
          <a:xfrm>
            <a:off x="762000" y="34210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7" name="Line 45"/>
          <p:cNvSpPr>
            <a:spLocks noChangeShapeType="1"/>
          </p:cNvSpPr>
          <p:nvPr/>
        </p:nvSpPr>
        <p:spPr bwMode="auto">
          <a:xfrm>
            <a:off x="762000" y="31162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8" name="Line 46"/>
          <p:cNvSpPr>
            <a:spLocks noChangeShapeType="1"/>
          </p:cNvSpPr>
          <p:nvPr/>
        </p:nvSpPr>
        <p:spPr bwMode="auto">
          <a:xfrm>
            <a:off x="762000" y="37258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9" name="Rectangle 47"/>
          <p:cNvSpPr>
            <a:spLocks noChangeArrowheads="1"/>
          </p:cNvSpPr>
          <p:nvPr/>
        </p:nvSpPr>
        <p:spPr bwMode="auto">
          <a:xfrm>
            <a:off x="2743200" y="28114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80" name="Line 48"/>
          <p:cNvSpPr>
            <a:spLocks noChangeShapeType="1"/>
          </p:cNvSpPr>
          <p:nvPr/>
        </p:nvSpPr>
        <p:spPr bwMode="auto">
          <a:xfrm>
            <a:off x="2743200" y="34210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1" name="Line 49"/>
          <p:cNvSpPr>
            <a:spLocks noChangeShapeType="1"/>
          </p:cNvSpPr>
          <p:nvPr/>
        </p:nvSpPr>
        <p:spPr bwMode="auto">
          <a:xfrm>
            <a:off x="2743200" y="31162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2" name="Line 50"/>
          <p:cNvSpPr>
            <a:spLocks noChangeShapeType="1"/>
          </p:cNvSpPr>
          <p:nvPr/>
        </p:nvSpPr>
        <p:spPr bwMode="auto">
          <a:xfrm>
            <a:off x="2743200" y="37258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3" name="Rectangle 51"/>
          <p:cNvSpPr>
            <a:spLocks noChangeArrowheads="1"/>
          </p:cNvSpPr>
          <p:nvPr/>
        </p:nvSpPr>
        <p:spPr bwMode="auto">
          <a:xfrm>
            <a:off x="4800600" y="28114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84" name="Line 52"/>
          <p:cNvSpPr>
            <a:spLocks noChangeShapeType="1"/>
          </p:cNvSpPr>
          <p:nvPr/>
        </p:nvSpPr>
        <p:spPr bwMode="auto">
          <a:xfrm>
            <a:off x="4800600" y="34210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5" name="Line 53"/>
          <p:cNvSpPr>
            <a:spLocks noChangeShapeType="1"/>
          </p:cNvSpPr>
          <p:nvPr/>
        </p:nvSpPr>
        <p:spPr bwMode="auto">
          <a:xfrm>
            <a:off x="4800600" y="31162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6" name="Line 54"/>
          <p:cNvSpPr>
            <a:spLocks noChangeShapeType="1"/>
          </p:cNvSpPr>
          <p:nvPr/>
        </p:nvSpPr>
        <p:spPr bwMode="auto">
          <a:xfrm>
            <a:off x="4800600" y="37258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7" name="Rectangle 55"/>
          <p:cNvSpPr>
            <a:spLocks noChangeArrowheads="1"/>
          </p:cNvSpPr>
          <p:nvPr/>
        </p:nvSpPr>
        <p:spPr bwMode="auto">
          <a:xfrm>
            <a:off x="6858000" y="28114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88" name="Line 56"/>
          <p:cNvSpPr>
            <a:spLocks noChangeShapeType="1"/>
          </p:cNvSpPr>
          <p:nvPr/>
        </p:nvSpPr>
        <p:spPr bwMode="auto">
          <a:xfrm>
            <a:off x="6858000" y="34210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9" name="Line 57"/>
          <p:cNvSpPr>
            <a:spLocks noChangeShapeType="1"/>
          </p:cNvSpPr>
          <p:nvPr/>
        </p:nvSpPr>
        <p:spPr bwMode="auto">
          <a:xfrm>
            <a:off x="6858000" y="31162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90" name="Line 58"/>
          <p:cNvSpPr>
            <a:spLocks noChangeShapeType="1"/>
          </p:cNvSpPr>
          <p:nvPr/>
        </p:nvSpPr>
        <p:spPr bwMode="auto">
          <a:xfrm>
            <a:off x="6858000" y="37258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683531" name="Rectangle 75"/>
          <p:cNvSpPr>
            <a:spLocks noGrp="1" noChangeArrowheads="1"/>
          </p:cNvSpPr>
          <p:nvPr>
            <p:ph type="body" idx="1"/>
          </p:nvPr>
        </p:nvSpPr>
        <p:spPr>
          <a:xfrm>
            <a:off x="533400" y="1287463"/>
            <a:ext cx="8153400" cy="812800"/>
          </a:xfrm>
        </p:spPr>
        <p:txBody>
          <a:bodyPr rtlCol="0">
            <a:normAutofit fontScale="85000" lnSpcReduction="20000"/>
          </a:bodyPr>
          <a:lstStyle/>
          <a:p>
            <a:pPr eaLnBrk="1" fontAlgn="auto" hangingPunct="1">
              <a:spcAft>
                <a:spcPts val="0"/>
              </a:spcAft>
              <a:buFont typeface="Arial"/>
              <a:buChar char="•"/>
              <a:defRPr/>
            </a:pPr>
            <a:r>
              <a:rPr lang="en-US" dirty="0">
                <a:ea typeface="+mn-ea"/>
                <a:cs typeface="+mn-cs"/>
              </a:rPr>
              <a:t>Consider the main memory </a:t>
            </a:r>
            <a:r>
              <a:rPr lang="en-US" dirty="0" smtClean="0">
                <a:ea typeface="+mn-ea"/>
                <a:cs typeface="+mn-cs"/>
              </a:rPr>
              <a:t>address reference string</a:t>
            </a:r>
            <a:endParaRPr lang="en-US" dirty="0">
              <a:ea typeface="+mn-ea"/>
              <a:cs typeface="+mn-cs"/>
            </a:endParaRPr>
          </a:p>
          <a:p>
            <a:pPr lvl="1" algn="ctr" eaLnBrk="1" fontAlgn="auto" hangingPunct="1">
              <a:spcAft>
                <a:spcPts val="0"/>
              </a:spcAft>
              <a:buFont typeface="Monotype Sorts" pitchFamily="2" charset="2"/>
              <a:buNone/>
              <a:defRPr/>
            </a:pPr>
            <a:r>
              <a:rPr lang="en-US" dirty="0">
                <a:ea typeface="+mn-ea"/>
              </a:rPr>
              <a:t>              0   4   0   4   0   4   0   4</a:t>
            </a:r>
          </a:p>
        </p:txBody>
      </p:sp>
      <p:sp>
        <p:nvSpPr>
          <p:cNvPr id="1683532" name="Text Box 76"/>
          <p:cNvSpPr txBox="1">
            <a:spLocks noChangeArrowheads="1"/>
          </p:cNvSpPr>
          <p:nvPr/>
        </p:nvSpPr>
        <p:spPr bwMode="auto">
          <a:xfrm>
            <a:off x="1600200" y="2354263"/>
            <a:ext cx="6540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83533" name="Text Box 77"/>
          <p:cNvSpPr txBox="1">
            <a:spLocks noChangeArrowheads="1"/>
          </p:cNvSpPr>
          <p:nvPr/>
        </p:nvSpPr>
        <p:spPr bwMode="auto">
          <a:xfrm>
            <a:off x="3505200" y="2354263"/>
            <a:ext cx="6540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83534" name="Text Box 78"/>
          <p:cNvSpPr txBox="1">
            <a:spLocks noChangeArrowheads="1"/>
          </p:cNvSpPr>
          <p:nvPr/>
        </p:nvSpPr>
        <p:spPr bwMode="auto">
          <a:xfrm>
            <a:off x="5486400" y="2354263"/>
            <a:ext cx="4254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hit</a:t>
            </a:r>
          </a:p>
        </p:txBody>
      </p:sp>
      <p:sp>
        <p:nvSpPr>
          <p:cNvPr id="1683535" name="Text Box 79"/>
          <p:cNvSpPr txBox="1">
            <a:spLocks noChangeArrowheads="1"/>
          </p:cNvSpPr>
          <p:nvPr/>
        </p:nvSpPr>
        <p:spPr bwMode="auto">
          <a:xfrm>
            <a:off x="7620000" y="2354263"/>
            <a:ext cx="4254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hit</a:t>
            </a:r>
          </a:p>
        </p:txBody>
      </p:sp>
      <p:sp>
        <p:nvSpPr>
          <p:cNvPr id="1683540" name="Text Box 84"/>
          <p:cNvSpPr txBox="1">
            <a:spLocks noChangeArrowheads="1"/>
          </p:cNvSpPr>
          <p:nvPr/>
        </p:nvSpPr>
        <p:spPr bwMode="auto">
          <a:xfrm>
            <a:off x="762000" y="2765425"/>
            <a:ext cx="1606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1683541" name="Text Box 85"/>
          <p:cNvSpPr txBox="1">
            <a:spLocks noChangeArrowheads="1"/>
          </p:cNvSpPr>
          <p:nvPr/>
        </p:nvSpPr>
        <p:spPr bwMode="auto">
          <a:xfrm>
            <a:off x="2743200" y="2765425"/>
            <a:ext cx="1606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49198" name="Text Box 127"/>
          <p:cNvSpPr txBox="1">
            <a:spLocks noChangeArrowheads="1"/>
          </p:cNvSpPr>
          <p:nvPr/>
        </p:nvSpPr>
        <p:spPr bwMode="auto">
          <a:xfrm>
            <a:off x="457200" y="1668463"/>
            <a:ext cx="3429000" cy="581025"/>
          </a:xfrm>
          <a:prstGeom prst="rect">
            <a:avLst/>
          </a:prstGeom>
          <a:noFill/>
          <a:ln w="12700">
            <a:noFill/>
            <a:miter lim="800000"/>
            <a:headEnd/>
            <a:tailEnd/>
          </a:ln>
        </p:spPr>
        <p:txBody>
          <a:bodyPr>
            <a:prstTxWarp prst="textNoShape">
              <a:avLst/>
            </a:prstTxWarp>
            <a:spAutoFit/>
          </a:bodyPr>
          <a:lstStyle/>
          <a:p>
            <a:r>
              <a:rPr lang="en-US" sz="1600">
                <a:latin typeface="Calibri" charset="0"/>
              </a:rPr>
              <a:t>Start with an empty cache - all blocks initially marked as not valid</a:t>
            </a:r>
          </a:p>
        </p:txBody>
      </p:sp>
      <p:sp>
        <p:nvSpPr>
          <p:cNvPr id="49199" name="Line 128"/>
          <p:cNvSpPr>
            <a:spLocks noChangeShapeType="1"/>
          </p:cNvSpPr>
          <p:nvPr/>
        </p:nvSpPr>
        <p:spPr bwMode="auto">
          <a:xfrm>
            <a:off x="457200" y="34210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9200" name="Line 129"/>
          <p:cNvSpPr>
            <a:spLocks noChangeShapeType="1"/>
          </p:cNvSpPr>
          <p:nvPr/>
        </p:nvSpPr>
        <p:spPr bwMode="auto">
          <a:xfrm>
            <a:off x="2438400" y="34210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9201" name="Line 130"/>
          <p:cNvSpPr>
            <a:spLocks noChangeShapeType="1"/>
          </p:cNvSpPr>
          <p:nvPr/>
        </p:nvSpPr>
        <p:spPr bwMode="auto">
          <a:xfrm>
            <a:off x="4495800" y="34210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9202" name="Line 131"/>
          <p:cNvSpPr>
            <a:spLocks noChangeShapeType="1"/>
          </p:cNvSpPr>
          <p:nvPr/>
        </p:nvSpPr>
        <p:spPr bwMode="auto">
          <a:xfrm>
            <a:off x="6553200" y="34210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1683592" name="Text Box 136"/>
          <p:cNvSpPr txBox="1">
            <a:spLocks noChangeArrowheads="1"/>
          </p:cNvSpPr>
          <p:nvPr/>
        </p:nvSpPr>
        <p:spPr bwMode="auto">
          <a:xfrm>
            <a:off x="2743200" y="3389313"/>
            <a:ext cx="1606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010    Mem(4)</a:t>
            </a:r>
          </a:p>
        </p:txBody>
      </p:sp>
      <p:sp>
        <p:nvSpPr>
          <p:cNvPr id="1683593" name="Text Box 137"/>
          <p:cNvSpPr txBox="1">
            <a:spLocks noChangeArrowheads="1"/>
          </p:cNvSpPr>
          <p:nvPr/>
        </p:nvSpPr>
        <p:spPr bwMode="auto">
          <a:xfrm>
            <a:off x="4794250" y="3389313"/>
            <a:ext cx="1606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010    Mem(4)</a:t>
            </a:r>
          </a:p>
        </p:txBody>
      </p:sp>
      <p:sp>
        <p:nvSpPr>
          <p:cNvPr id="1683594" name="Text Box 138"/>
          <p:cNvSpPr txBox="1">
            <a:spLocks noChangeArrowheads="1"/>
          </p:cNvSpPr>
          <p:nvPr/>
        </p:nvSpPr>
        <p:spPr bwMode="auto">
          <a:xfrm>
            <a:off x="4794250" y="2765425"/>
            <a:ext cx="1606550" cy="366713"/>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1683595" name="Text Box 139"/>
          <p:cNvSpPr txBox="1">
            <a:spLocks noChangeArrowheads="1"/>
          </p:cNvSpPr>
          <p:nvPr/>
        </p:nvSpPr>
        <p:spPr bwMode="auto">
          <a:xfrm>
            <a:off x="6851650" y="2779713"/>
            <a:ext cx="1606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1683596" name="Text Box 140"/>
          <p:cNvSpPr txBox="1">
            <a:spLocks noChangeArrowheads="1"/>
          </p:cNvSpPr>
          <p:nvPr/>
        </p:nvSpPr>
        <p:spPr bwMode="auto">
          <a:xfrm>
            <a:off x="6858000" y="3389313"/>
            <a:ext cx="1606550" cy="366712"/>
          </a:xfrm>
          <a:prstGeom prst="rect">
            <a:avLst/>
          </a:prstGeom>
          <a:noFill/>
          <a:ln w="12700">
            <a:noFill/>
            <a:miter lim="800000"/>
            <a:headEnd/>
            <a:tailEnd/>
          </a:ln>
        </p:spPr>
        <p:txBody>
          <a:bodyPr wrap="none">
            <a:prstTxWarp prst="textNoShape">
              <a:avLst/>
            </a:prstTxWarp>
            <a:spAutoFit/>
          </a:bodyPr>
          <a:lstStyle/>
          <a:p>
            <a:r>
              <a:rPr lang="en-US">
                <a:latin typeface="Calibri" charset="0"/>
              </a:rPr>
              <a:t>010    Mem(4)</a:t>
            </a:r>
          </a:p>
        </p:txBody>
      </p:sp>
      <p:sp>
        <p:nvSpPr>
          <p:cNvPr id="1683605" name="Rectangle 149"/>
          <p:cNvSpPr>
            <a:spLocks noChangeArrowheads="1"/>
          </p:cNvSpPr>
          <p:nvPr/>
        </p:nvSpPr>
        <p:spPr bwMode="auto">
          <a:xfrm>
            <a:off x="381000" y="4800600"/>
            <a:ext cx="8153400" cy="1158875"/>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spcBef>
                <a:spcPct val="30000"/>
              </a:spcBef>
              <a:buSzPct val="100000"/>
              <a:buFont typeface="Arial" charset="0"/>
              <a:buChar char="•"/>
            </a:pPr>
            <a:r>
              <a:rPr lang="en-US" sz="2400" dirty="0">
                <a:latin typeface="Calibri" charset="0"/>
              </a:rPr>
              <a:t>Solves the </a:t>
            </a:r>
            <a:r>
              <a:rPr lang="en-US" sz="2400" dirty="0" err="1" smtClean="0">
                <a:latin typeface="Calibri" charset="0"/>
              </a:rPr>
              <a:t>ping-pong</a:t>
            </a:r>
            <a:r>
              <a:rPr lang="en-US" sz="2400" dirty="0" smtClean="0">
                <a:latin typeface="Calibri" charset="0"/>
              </a:rPr>
              <a:t> </a:t>
            </a:r>
            <a:r>
              <a:rPr lang="en-US" sz="2400" dirty="0">
                <a:latin typeface="Calibri" charset="0"/>
              </a:rPr>
              <a:t>effect in a </a:t>
            </a:r>
            <a:r>
              <a:rPr lang="en-US" sz="2400" dirty="0" smtClean="0">
                <a:latin typeface="Calibri" charset="0"/>
              </a:rPr>
              <a:t>direct-mapped </a:t>
            </a:r>
            <a:r>
              <a:rPr lang="en-US" sz="2400" dirty="0">
                <a:latin typeface="Calibri" charset="0"/>
              </a:rPr>
              <a:t>cache due to conflict misses since now two memory locations that map into the same cache set can co-exist!</a:t>
            </a:r>
          </a:p>
        </p:txBody>
      </p:sp>
      <p:sp>
        <p:nvSpPr>
          <p:cNvPr id="1683606" name="Rectangle 150"/>
          <p:cNvSpPr>
            <a:spLocks noChangeArrowheads="1"/>
          </p:cNvSpPr>
          <p:nvPr/>
        </p:nvSpPr>
        <p:spPr bwMode="auto">
          <a:xfrm>
            <a:off x="533400" y="4411663"/>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spcBef>
                <a:spcPct val="30000"/>
              </a:spcBef>
              <a:buSzPct val="100000"/>
              <a:buFont typeface="Arial" charset="0"/>
              <a:buChar char="•"/>
            </a:pPr>
            <a:r>
              <a:rPr lang="en-US" sz="2000">
                <a:latin typeface="Calibri" charset="0"/>
              </a:rPr>
              <a:t>8 requests, 2 misses</a:t>
            </a:r>
          </a:p>
        </p:txBody>
      </p:sp>
      <p:sp>
        <p:nvSpPr>
          <p:cNvPr id="62" name="Slide Number Placeholder 61"/>
          <p:cNvSpPr>
            <a:spLocks noGrp="1"/>
          </p:cNvSpPr>
          <p:nvPr>
            <p:ph type="sldNum" sz="quarter" idx="12"/>
          </p:nvPr>
        </p:nvSpPr>
        <p:spPr/>
        <p:txBody>
          <a:bodyPr/>
          <a:lstStyle/>
          <a:p>
            <a:fld id="{3CC63E4C-4642-794D-A2FD-70F6B81535F5}" type="slidenum">
              <a:rPr lang="en-US" smtClean="0"/>
              <a:pPr/>
              <a:t>15</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3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35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35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35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35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3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35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835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35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835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35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36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83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532" grpId="0" autoUpdateAnimBg="0"/>
      <p:bldP spid="1683533" grpId="0" autoUpdateAnimBg="0"/>
      <p:bldP spid="1683534" grpId="0" autoUpdateAnimBg="0"/>
      <p:bldP spid="1683535" grpId="0"/>
      <p:bldP spid="1683540" grpId="0" autoUpdateAnimBg="0"/>
      <p:bldP spid="1683541" grpId="0"/>
      <p:bldP spid="1683592" grpId="0"/>
      <p:bldP spid="1683593" grpId="0"/>
      <p:bldP spid="1683594" grpId="0"/>
      <p:bldP spid="1683595" grpId="0"/>
      <p:bldP spid="1683596" grpId="0"/>
      <p:bldP spid="1683605" grpId="0"/>
      <p:bldP spid="168360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4" descr="f05-14-P374493"/>
          <p:cNvPicPr>
            <a:picLocks noChangeAspect="1" noChangeArrowheads="1"/>
          </p:cNvPicPr>
          <p:nvPr/>
        </p:nvPicPr>
        <p:blipFill>
          <a:blip r:embed="rId3"/>
          <a:srcRect/>
          <a:stretch>
            <a:fillRect/>
          </a:stretch>
        </p:blipFill>
        <p:spPr bwMode="auto">
          <a:xfrm>
            <a:off x="2164500" y="1202271"/>
            <a:ext cx="6928706" cy="5336948"/>
          </a:xfrm>
          <a:prstGeom prst="rect">
            <a:avLst/>
          </a:prstGeom>
          <a:noFill/>
          <a:ln w="9525">
            <a:noFill/>
            <a:miter lim="800000"/>
            <a:headEnd/>
            <a:tailEnd/>
          </a:ln>
        </p:spPr>
      </p:pic>
      <p:sp>
        <p:nvSpPr>
          <p:cNvPr id="51206" name="Title 6"/>
          <p:cNvSpPr>
            <a:spLocks noGrp="1"/>
          </p:cNvSpPr>
          <p:nvPr>
            <p:ph type="title"/>
          </p:nvPr>
        </p:nvSpPr>
        <p:spPr>
          <a:xfrm>
            <a:off x="457200" y="274638"/>
            <a:ext cx="8229600" cy="893762"/>
          </a:xfrm>
        </p:spPr>
        <p:txBody>
          <a:bodyPr>
            <a:normAutofit/>
          </a:bodyPr>
          <a:lstStyle/>
          <a:p>
            <a:pPr>
              <a:lnSpc>
                <a:spcPct val="85000"/>
              </a:lnSpc>
            </a:pPr>
            <a:r>
              <a:rPr lang="en-US" sz="3200" dirty="0"/>
              <a:t>Different Organizations of an Eight-Block </a:t>
            </a:r>
            <a:r>
              <a:rPr lang="en-US" sz="3200" dirty="0" smtClean="0"/>
              <a:t>Cache</a:t>
            </a:r>
          </a:p>
        </p:txBody>
      </p:sp>
      <p:sp>
        <p:nvSpPr>
          <p:cNvPr id="8" name="TextBox 7"/>
          <p:cNvSpPr txBox="1"/>
          <p:nvPr/>
        </p:nvSpPr>
        <p:spPr>
          <a:xfrm>
            <a:off x="85197" y="3377671"/>
            <a:ext cx="3428470" cy="1999009"/>
          </a:xfrm>
          <a:prstGeom prst="rect">
            <a:avLst/>
          </a:prstGeom>
          <a:noFill/>
          <a:ln>
            <a:solidFill>
              <a:schemeClr val="tx1"/>
            </a:solidFill>
          </a:ln>
        </p:spPr>
        <p:txBody>
          <a:bodyPr wrap="square" tIns="0" bIns="0">
            <a:spAutoFit/>
          </a:bodyPr>
          <a:lstStyle/>
          <a:p>
            <a:pPr>
              <a:lnSpc>
                <a:spcPct val="90000"/>
              </a:lnSpc>
              <a:defRPr/>
            </a:pPr>
            <a:r>
              <a:rPr lang="en-US" dirty="0">
                <a:latin typeface="+mn-lt"/>
              </a:rPr>
              <a:t>Total size of $ in blocks is equal to </a:t>
            </a:r>
            <a:r>
              <a:rPr lang="en-US" i="1" dirty="0">
                <a:latin typeface="+mn-lt"/>
              </a:rPr>
              <a:t>number of sets </a:t>
            </a:r>
            <a:r>
              <a:rPr lang="en-US" dirty="0" err="1">
                <a:latin typeface="+mn-lt"/>
              </a:rPr>
              <a:t>x</a:t>
            </a:r>
            <a:r>
              <a:rPr lang="en-US" dirty="0">
                <a:latin typeface="+mn-lt"/>
              </a:rPr>
              <a:t> </a:t>
            </a:r>
            <a:r>
              <a:rPr lang="en-US" i="1" dirty="0" err="1">
                <a:latin typeface="+mn-lt"/>
              </a:rPr>
              <a:t>associativity</a:t>
            </a:r>
            <a:r>
              <a:rPr lang="en-US" dirty="0">
                <a:latin typeface="+mn-lt"/>
              </a:rPr>
              <a:t>. For fixed $ size, </a:t>
            </a:r>
            <a:r>
              <a:rPr lang="en-US" dirty="0" smtClean="0">
                <a:latin typeface="+mn-lt"/>
              </a:rPr>
              <a:t>increasing</a:t>
            </a:r>
            <a:r>
              <a:rPr lang="en-US" dirty="0"/>
              <a:t> </a:t>
            </a:r>
            <a:r>
              <a:rPr lang="en-US" dirty="0" smtClean="0"/>
              <a:t>a</a:t>
            </a:r>
            <a:r>
              <a:rPr lang="en-US" dirty="0" smtClean="0">
                <a:latin typeface="+mn-lt"/>
              </a:rPr>
              <a:t>ssociativity </a:t>
            </a:r>
            <a:r>
              <a:rPr lang="en-US" dirty="0">
                <a:latin typeface="+mn-lt"/>
              </a:rPr>
              <a:t>decreases number of sets while increasing number of elements per set. With </a:t>
            </a:r>
            <a:r>
              <a:rPr lang="en-US" dirty="0"/>
              <a:t>e</a:t>
            </a:r>
            <a:r>
              <a:rPr lang="en-US" dirty="0" smtClean="0">
                <a:latin typeface="+mn-lt"/>
              </a:rPr>
              <a:t>ight </a:t>
            </a:r>
            <a:r>
              <a:rPr lang="en-US" dirty="0">
                <a:latin typeface="+mn-lt"/>
              </a:rPr>
              <a:t>blocks, an 8-way set-associative $ is same as a fully associative $. </a:t>
            </a:r>
          </a:p>
        </p:txBody>
      </p:sp>
      <p:sp>
        <p:nvSpPr>
          <p:cNvPr id="10" name="Slide Number Placeholder 9"/>
          <p:cNvSpPr>
            <a:spLocks noGrp="1"/>
          </p:cNvSpPr>
          <p:nvPr>
            <p:ph type="sldNum" sz="quarter" idx="12"/>
          </p:nvPr>
        </p:nvSpPr>
        <p:spPr/>
        <p:txBody>
          <a:bodyPr/>
          <a:lstStyle/>
          <a:p>
            <a:fld id="{3CC63E4C-4642-794D-A2FD-70F6B81535F5}" type="slidenum">
              <a:rPr lang="en-US" smtClean="0"/>
              <a:pPr/>
              <a:t>16</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38100"/>
            <a:ext cx="8229600" cy="1143000"/>
          </a:xfrm>
        </p:spPr>
        <p:txBody>
          <a:bodyPr/>
          <a:lstStyle/>
          <a:p>
            <a:pPr eaLnBrk="1" hangingPunct="1"/>
            <a:r>
              <a:rPr lang="en-US" dirty="0"/>
              <a:t>Four-Way </a:t>
            </a:r>
            <a:r>
              <a:rPr lang="en-US" dirty="0" smtClean="0"/>
              <a:t>Set-Associative </a:t>
            </a:r>
            <a:r>
              <a:rPr lang="en-US" dirty="0"/>
              <a:t>Cache</a:t>
            </a:r>
          </a:p>
        </p:txBody>
      </p:sp>
      <p:sp>
        <p:nvSpPr>
          <p:cNvPr id="1691651" name="Rectangle 3"/>
          <p:cNvSpPr>
            <a:spLocks noGrp="1" noChangeArrowheads="1"/>
          </p:cNvSpPr>
          <p:nvPr>
            <p:ph type="body" idx="1"/>
          </p:nvPr>
        </p:nvSpPr>
        <p:spPr>
          <a:xfrm>
            <a:off x="533400" y="962025"/>
            <a:ext cx="8153400" cy="415925"/>
          </a:xfrm>
        </p:spPr>
        <p:txBody>
          <a:bodyPr rtlCol="0">
            <a:normAutofit fontScale="77500" lnSpcReduction="20000"/>
          </a:bodyPr>
          <a:lstStyle/>
          <a:p>
            <a:pPr eaLnBrk="1" fontAlgn="auto" hangingPunct="1">
              <a:spcAft>
                <a:spcPts val="0"/>
              </a:spcAft>
              <a:buFont typeface="Arial"/>
              <a:buChar char="•"/>
              <a:defRPr/>
            </a:pPr>
            <a:r>
              <a:rPr lang="en-US" dirty="0">
                <a:ea typeface="+mn-ea"/>
                <a:cs typeface="+mn-cs"/>
              </a:rPr>
              <a:t>2</a:t>
            </a:r>
            <a:r>
              <a:rPr lang="en-US" baseline="30000" dirty="0">
                <a:ea typeface="+mn-ea"/>
                <a:cs typeface="+mn-cs"/>
              </a:rPr>
              <a:t>8</a:t>
            </a:r>
            <a:r>
              <a:rPr lang="en-US" dirty="0">
                <a:ea typeface="+mn-ea"/>
                <a:cs typeface="+mn-cs"/>
              </a:rPr>
              <a:t> = 256 sets each with four ways (each with one block)</a:t>
            </a:r>
          </a:p>
        </p:txBody>
      </p:sp>
      <p:grpSp>
        <p:nvGrpSpPr>
          <p:cNvPr id="2" name="Group 249"/>
          <p:cNvGrpSpPr>
            <a:grpSpLocks/>
          </p:cNvGrpSpPr>
          <p:nvPr/>
        </p:nvGrpSpPr>
        <p:grpSpPr bwMode="auto">
          <a:xfrm>
            <a:off x="3289300" y="1270000"/>
            <a:ext cx="2835275" cy="498475"/>
            <a:chOff x="2072" y="896"/>
            <a:chExt cx="1786" cy="314"/>
          </a:xfrm>
        </p:grpSpPr>
        <p:sp>
          <p:nvSpPr>
            <p:cNvPr id="53429" name="Line 44"/>
            <p:cNvSpPr>
              <a:spLocks noChangeShapeType="1"/>
            </p:cNvSpPr>
            <p:nvPr/>
          </p:nvSpPr>
          <p:spPr bwMode="auto">
            <a:xfrm flipV="1">
              <a:off x="3026" y="1061"/>
              <a:ext cx="3" cy="149"/>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30" name="Line 45"/>
            <p:cNvSpPr>
              <a:spLocks noChangeShapeType="1"/>
            </p:cNvSpPr>
            <p:nvPr/>
          </p:nvSpPr>
          <p:spPr bwMode="auto">
            <a:xfrm flipV="1">
              <a:off x="3570" y="1051"/>
              <a:ext cx="1" cy="145"/>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31" name="Freeform 46"/>
            <p:cNvSpPr>
              <a:spLocks/>
            </p:cNvSpPr>
            <p:nvPr/>
          </p:nvSpPr>
          <p:spPr bwMode="auto">
            <a:xfrm>
              <a:off x="2158" y="1059"/>
              <a:ext cx="1570" cy="151"/>
            </a:xfrm>
            <a:custGeom>
              <a:avLst/>
              <a:gdLst>
                <a:gd name="T0" fmla="*/ 0 w 1570"/>
                <a:gd name="T1" fmla="*/ 149 h 151"/>
                <a:gd name="T2" fmla="*/ 3 w 1570"/>
                <a:gd name="T3" fmla="*/ 0 h 151"/>
                <a:gd name="T4" fmla="*/ 1570 w 1570"/>
                <a:gd name="T5" fmla="*/ 0 h 151"/>
                <a:gd name="T6" fmla="*/ 1570 w 1570"/>
                <a:gd name="T7" fmla="*/ 151 h 151"/>
                <a:gd name="T8" fmla="*/ 3 w 1570"/>
                <a:gd name="T9" fmla="*/ 151 h 151"/>
                <a:gd name="T10" fmla="*/ 3 w 1570"/>
                <a:gd name="T11" fmla="*/ 151 h 151"/>
                <a:gd name="T12" fmla="*/ 0 60000 65536"/>
                <a:gd name="T13" fmla="*/ 0 60000 65536"/>
                <a:gd name="T14" fmla="*/ 0 60000 65536"/>
                <a:gd name="T15" fmla="*/ 0 60000 65536"/>
                <a:gd name="T16" fmla="*/ 0 60000 65536"/>
                <a:gd name="T17" fmla="*/ 0 60000 65536"/>
                <a:gd name="T18" fmla="*/ 0 w 1570"/>
                <a:gd name="T19" fmla="*/ 0 h 151"/>
                <a:gd name="T20" fmla="*/ 1570 w 1570"/>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1570" h="151">
                  <a:moveTo>
                    <a:pt x="0" y="149"/>
                  </a:moveTo>
                  <a:lnTo>
                    <a:pt x="3" y="0"/>
                  </a:lnTo>
                  <a:lnTo>
                    <a:pt x="1570" y="0"/>
                  </a:lnTo>
                  <a:lnTo>
                    <a:pt x="1570" y="151"/>
                  </a:lnTo>
                  <a:lnTo>
                    <a:pt x="3" y="151"/>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432" name="Text Box 47"/>
            <p:cNvSpPr txBox="1">
              <a:spLocks noChangeArrowheads="1"/>
            </p:cNvSpPr>
            <p:nvPr/>
          </p:nvSpPr>
          <p:spPr bwMode="auto">
            <a:xfrm>
              <a:off x="2072" y="896"/>
              <a:ext cx="1786" cy="154"/>
            </a:xfrm>
            <a:prstGeom prst="rect">
              <a:avLst/>
            </a:prstGeom>
            <a:noFill/>
            <a:ln w="12700">
              <a:noFill/>
              <a:miter lim="800000"/>
              <a:headEnd/>
              <a:tailEnd/>
            </a:ln>
          </p:spPr>
          <p:txBody>
            <a:bodyPr>
              <a:prstTxWarp prst="textNoShape">
                <a:avLst/>
              </a:prstTxWarp>
              <a:spAutoFit/>
            </a:bodyPr>
            <a:lstStyle/>
            <a:p>
              <a:r>
                <a:rPr lang="en-US" sz="1000">
                  <a:latin typeface="Calibri" charset="0"/>
                </a:rPr>
                <a:t>31 30       . . .                13 12  11     . . .           2  1  0</a:t>
              </a:r>
            </a:p>
          </p:txBody>
        </p:sp>
      </p:grpSp>
      <p:sp>
        <p:nvSpPr>
          <p:cNvPr id="53253" name="Text Box 48"/>
          <p:cNvSpPr txBox="1">
            <a:spLocks noChangeArrowheads="1"/>
          </p:cNvSpPr>
          <p:nvPr/>
        </p:nvSpPr>
        <p:spPr bwMode="auto">
          <a:xfrm>
            <a:off x="6096000" y="1193800"/>
            <a:ext cx="1419225" cy="336550"/>
          </a:xfrm>
          <a:prstGeom prst="rect">
            <a:avLst/>
          </a:prstGeom>
          <a:noFill/>
          <a:ln w="12700">
            <a:noFill/>
            <a:miter lim="800000"/>
            <a:headEnd/>
            <a:tailEnd/>
          </a:ln>
        </p:spPr>
        <p:txBody>
          <a:bodyPr>
            <a:prstTxWarp prst="textNoShape">
              <a:avLst/>
            </a:prstTxWarp>
            <a:spAutoFit/>
          </a:bodyPr>
          <a:lstStyle/>
          <a:p>
            <a:r>
              <a:rPr lang="en-US" sz="1600">
                <a:latin typeface="Calibri" charset="0"/>
              </a:rPr>
              <a:t>Byte offset</a:t>
            </a:r>
          </a:p>
        </p:txBody>
      </p:sp>
      <p:sp>
        <p:nvSpPr>
          <p:cNvPr id="53254" name="Line 49"/>
          <p:cNvSpPr>
            <a:spLocks noChangeShapeType="1"/>
          </p:cNvSpPr>
          <p:nvPr/>
        </p:nvSpPr>
        <p:spPr bwMode="auto">
          <a:xfrm flipH="1">
            <a:off x="5819775" y="1346200"/>
            <a:ext cx="304800" cy="30480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grpSp>
        <p:nvGrpSpPr>
          <p:cNvPr id="3" name="Group 162"/>
          <p:cNvGrpSpPr>
            <a:grpSpLocks/>
          </p:cNvGrpSpPr>
          <p:nvPr/>
        </p:nvGrpSpPr>
        <p:grpSpPr bwMode="auto">
          <a:xfrm>
            <a:off x="6477000" y="2411413"/>
            <a:ext cx="2057400" cy="2135187"/>
            <a:chOff x="4128" y="1632"/>
            <a:chExt cx="1296" cy="1345"/>
          </a:xfrm>
        </p:grpSpPr>
        <p:sp>
          <p:nvSpPr>
            <p:cNvPr id="53411" name="Freeform 6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4" name="Group 63"/>
            <p:cNvGrpSpPr>
              <a:grpSpLocks/>
            </p:cNvGrpSpPr>
            <p:nvPr/>
          </p:nvGrpSpPr>
          <p:grpSpPr bwMode="auto">
            <a:xfrm>
              <a:off x="4405" y="1925"/>
              <a:ext cx="1019" cy="894"/>
              <a:chOff x="2208" y="1920"/>
              <a:chExt cx="2130" cy="894"/>
            </a:xfrm>
          </p:grpSpPr>
          <p:sp>
            <p:nvSpPr>
              <p:cNvPr id="53419" name="Freeform 6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420" name="Freeform 6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421" name="Line 6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2" name="Line 6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3" name="Line 6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4" name="Line 6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5" name="Line 7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6" name="Line 7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7" name="Line 7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28" name="Line 7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413" name="Line 7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14" name="Line 7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15" name="Text Box 76"/>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416" name="Text Box 78"/>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417" name="Text Box 79"/>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418" name="Text Box 80"/>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nvGrpSpPr>
          <p:cNvPr id="5" name="Group 163"/>
          <p:cNvGrpSpPr>
            <a:grpSpLocks/>
          </p:cNvGrpSpPr>
          <p:nvPr/>
        </p:nvGrpSpPr>
        <p:grpSpPr bwMode="auto">
          <a:xfrm>
            <a:off x="4495800" y="2411413"/>
            <a:ext cx="2057400" cy="2135187"/>
            <a:chOff x="4128" y="1632"/>
            <a:chExt cx="1296" cy="1345"/>
          </a:xfrm>
        </p:grpSpPr>
        <p:sp>
          <p:nvSpPr>
            <p:cNvPr id="53393" name="Freeform 164"/>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6" name="Group 165"/>
            <p:cNvGrpSpPr>
              <a:grpSpLocks/>
            </p:cNvGrpSpPr>
            <p:nvPr/>
          </p:nvGrpSpPr>
          <p:grpSpPr bwMode="auto">
            <a:xfrm>
              <a:off x="4405" y="1925"/>
              <a:ext cx="1019" cy="894"/>
              <a:chOff x="2208" y="1920"/>
              <a:chExt cx="2130" cy="894"/>
            </a:xfrm>
          </p:grpSpPr>
          <p:sp>
            <p:nvSpPr>
              <p:cNvPr id="53401" name="Freeform 16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402" name="Freeform 167"/>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403" name="Line 168"/>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4" name="Line 169"/>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5" name="Line 170"/>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6" name="Line 171"/>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7" name="Line 172"/>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8" name="Line 173"/>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09" name="Line 174"/>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410" name="Line 175"/>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395" name="Line 176"/>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6" name="Line 177"/>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7" name="Text Box 178"/>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398" name="Text Box 179"/>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399" name="Text Box 180"/>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400" name="Text Box 181"/>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nvGrpSpPr>
          <p:cNvPr id="7" name="Group 182"/>
          <p:cNvGrpSpPr>
            <a:grpSpLocks/>
          </p:cNvGrpSpPr>
          <p:nvPr/>
        </p:nvGrpSpPr>
        <p:grpSpPr bwMode="auto">
          <a:xfrm>
            <a:off x="2514600" y="2411413"/>
            <a:ext cx="2057400" cy="2135187"/>
            <a:chOff x="4128" y="1632"/>
            <a:chExt cx="1296" cy="1345"/>
          </a:xfrm>
        </p:grpSpPr>
        <p:sp>
          <p:nvSpPr>
            <p:cNvPr id="53375" name="Freeform 183"/>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8" name="Group 184"/>
            <p:cNvGrpSpPr>
              <a:grpSpLocks/>
            </p:cNvGrpSpPr>
            <p:nvPr/>
          </p:nvGrpSpPr>
          <p:grpSpPr bwMode="auto">
            <a:xfrm>
              <a:off x="4405" y="1925"/>
              <a:ext cx="1019" cy="894"/>
              <a:chOff x="2208" y="1920"/>
              <a:chExt cx="2130" cy="894"/>
            </a:xfrm>
          </p:grpSpPr>
          <p:sp>
            <p:nvSpPr>
              <p:cNvPr id="53383" name="Freeform 18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384" name="Freeform 18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85" name="Line 187"/>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6" name="Line 188"/>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7" name="Line 189"/>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8" name="Line 190"/>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89" name="Line 191"/>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0" name="Line 192"/>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1" name="Line 193"/>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92" name="Line 194"/>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377" name="Line 195"/>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8" name="Line 196"/>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9" name="Text Box 197"/>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380" name="Text Box 198"/>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381" name="Text Box 199"/>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382" name="Text Box 200"/>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nvGrpSpPr>
          <p:cNvPr id="9" name="Group 258"/>
          <p:cNvGrpSpPr>
            <a:grpSpLocks/>
          </p:cNvGrpSpPr>
          <p:nvPr/>
        </p:nvGrpSpPr>
        <p:grpSpPr bwMode="auto">
          <a:xfrm>
            <a:off x="304800" y="2411413"/>
            <a:ext cx="2286000" cy="2135187"/>
            <a:chOff x="192" y="1632"/>
            <a:chExt cx="1440" cy="1345"/>
          </a:xfrm>
        </p:grpSpPr>
        <p:sp>
          <p:nvSpPr>
            <p:cNvPr id="53355" name="Text Box 77"/>
            <p:cNvSpPr txBox="1">
              <a:spLocks noChangeArrowheads="1"/>
            </p:cNvSpPr>
            <p:nvPr/>
          </p:nvSpPr>
          <p:spPr bwMode="auto">
            <a:xfrm>
              <a:off x="192" y="1632"/>
              <a:ext cx="45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  Index</a:t>
              </a:r>
            </a:p>
          </p:txBody>
        </p:sp>
        <p:grpSp>
          <p:nvGrpSpPr>
            <p:cNvPr id="10" name="Group 201"/>
            <p:cNvGrpSpPr>
              <a:grpSpLocks/>
            </p:cNvGrpSpPr>
            <p:nvPr/>
          </p:nvGrpSpPr>
          <p:grpSpPr bwMode="auto">
            <a:xfrm>
              <a:off x="336" y="1632"/>
              <a:ext cx="1296" cy="1345"/>
              <a:chOff x="4128" y="1632"/>
              <a:chExt cx="1296" cy="1345"/>
            </a:xfrm>
          </p:grpSpPr>
          <p:sp>
            <p:nvSpPr>
              <p:cNvPr id="53357" name="Freeform 20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grpSp>
            <p:nvGrpSpPr>
              <p:cNvPr id="11" name="Group 203"/>
              <p:cNvGrpSpPr>
                <a:grpSpLocks/>
              </p:cNvGrpSpPr>
              <p:nvPr/>
            </p:nvGrpSpPr>
            <p:grpSpPr bwMode="auto">
              <a:xfrm>
                <a:off x="4405" y="1925"/>
                <a:ext cx="1019" cy="894"/>
                <a:chOff x="2208" y="1920"/>
                <a:chExt cx="2130" cy="894"/>
              </a:xfrm>
            </p:grpSpPr>
            <p:sp>
              <p:nvSpPr>
                <p:cNvPr id="53365" name="Freeform 20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endParaRPr lang="en-US">
                    <a:latin typeface="Calibri" charset="0"/>
                  </a:endParaRPr>
                </a:p>
              </p:txBody>
            </p:sp>
            <p:sp>
              <p:nvSpPr>
                <p:cNvPr id="53366" name="Freeform 20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67" name="Line 20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8" name="Line 20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9" name="Line 20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0" name="Line 20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1" name="Line 21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2" name="Line 21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3" name="Line 21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74" name="Line 21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endParaRPr lang="en-US"/>
                </a:p>
              </p:txBody>
            </p:sp>
          </p:grpSp>
          <p:sp>
            <p:nvSpPr>
              <p:cNvPr id="53359" name="Line 21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0" name="Line 21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61" name="Text Box 216"/>
              <p:cNvSpPr txBox="1">
                <a:spLocks noChangeArrowheads="1"/>
              </p:cNvSpPr>
              <p:nvPr/>
            </p:nvSpPr>
            <p:spPr bwMode="auto">
              <a:xfrm>
                <a:off x="4993" y="1637"/>
                <a:ext cx="352"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Data</a:t>
                </a:r>
              </a:p>
            </p:txBody>
          </p:sp>
          <p:sp>
            <p:nvSpPr>
              <p:cNvPr id="53362" name="Text Box 217"/>
              <p:cNvSpPr txBox="1">
                <a:spLocks noChangeArrowheads="1"/>
              </p:cNvSpPr>
              <p:nvPr/>
            </p:nvSpPr>
            <p:spPr bwMode="auto">
              <a:xfrm>
                <a:off x="4512" y="1632"/>
                <a:ext cx="30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Tag</a:t>
                </a:r>
              </a:p>
            </p:txBody>
          </p:sp>
          <p:sp>
            <p:nvSpPr>
              <p:cNvPr id="53363" name="Text Box 218"/>
              <p:cNvSpPr txBox="1">
                <a:spLocks noChangeArrowheads="1"/>
              </p:cNvSpPr>
              <p:nvPr/>
            </p:nvSpPr>
            <p:spPr bwMode="auto">
              <a:xfrm>
                <a:off x="4368" y="1632"/>
                <a:ext cx="191"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V</a:t>
                </a:r>
              </a:p>
            </p:txBody>
          </p:sp>
          <p:sp>
            <p:nvSpPr>
              <p:cNvPr id="53364" name="Text Box 219"/>
              <p:cNvSpPr txBox="1">
                <a:spLocks noChangeArrowheads="1"/>
              </p:cNvSpPr>
              <p:nvPr/>
            </p:nvSpPr>
            <p:spPr bwMode="auto">
              <a:xfrm>
                <a:off x="4128" y="1776"/>
                <a:ext cx="302" cy="1201"/>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a:latin typeface="Calibri" charset="0"/>
                  </a:rPr>
                  <a:t>0</a:t>
                </a:r>
              </a:p>
              <a:p>
                <a:pPr algn="r">
                  <a:lnSpc>
                    <a:spcPct val="110000"/>
                  </a:lnSpc>
                </a:pPr>
                <a:r>
                  <a:rPr lang="en-US" sz="1200">
                    <a:latin typeface="Calibri" charset="0"/>
                  </a:rPr>
                  <a:t>1</a:t>
                </a:r>
              </a:p>
              <a:p>
                <a:pPr algn="r">
                  <a:lnSpc>
                    <a:spcPct val="110000"/>
                  </a:lnSpc>
                </a:pPr>
                <a:r>
                  <a:rPr lang="en-US" sz="1200">
                    <a:latin typeface="Calibri" charset="0"/>
                  </a:rPr>
                  <a:t>2</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a:t>
                </a:r>
              </a:p>
              <a:p>
                <a:pPr algn="r">
                  <a:lnSpc>
                    <a:spcPct val="110000"/>
                  </a:lnSpc>
                </a:pPr>
                <a:r>
                  <a:rPr lang="en-US" sz="1200">
                    <a:latin typeface="Calibri" charset="0"/>
                  </a:rPr>
                  <a:t> 253</a:t>
                </a:r>
              </a:p>
              <a:p>
                <a:pPr algn="r">
                  <a:lnSpc>
                    <a:spcPct val="110000"/>
                  </a:lnSpc>
                </a:pPr>
                <a:r>
                  <a:rPr lang="en-US" sz="1200">
                    <a:latin typeface="Calibri" charset="0"/>
                  </a:rPr>
                  <a:t> 254</a:t>
                </a:r>
              </a:p>
              <a:p>
                <a:pPr algn="r">
                  <a:lnSpc>
                    <a:spcPct val="110000"/>
                  </a:lnSpc>
                </a:pPr>
                <a:r>
                  <a:rPr lang="en-US" sz="1200">
                    <a:latin typeface="Calibri" charset="0"/>
                  </a:rPr>
                  <a:t> 255</a:t>
                </a:r>
              </a:p>
            </p:txBody>
          </p:sp>
        </p:grpSp>
      </p:grpSp>
      <p:grpSp>
        <p:nvGrpSpPr>
          <p:cNvPr id="12" name="Group 250"/>
          <p:cNvGrpSpPr>
            <a:grpSpLocks/>
          </p:cNvGrpSpPr>
          <p:nvPr/>
        </p:nvGrpSpPr>
        <p:grpSpPr bwMode="auto">
          <a:xfrm>
            <a:off x="533400" y="1752600"/>
            <a:ext cx="5006975" cy="1752600"/>
            <a:chOff x="384" y="1200"/>
            <a:chExt cx="3154" cy="1104"/>
          </a:xfrm>
        </p:grpSpPr>
        <p:sp>
          <p:nvSpPr>
            <p:cNvPr id="53348" name="Line 20"/>
            <p:cNvSpPr>
              <a:spLocks noChangeShapeType="1"/>
            </p:cNvSpPr>
            <p:nvPr/>
          </p:nvSpPr>
          <p:spPr bwMode="auto">
            <a:xfrm>
              <a:off x="3282" y="1291"/>
              <a:ext cx="148" cy="57"/>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49" name="Text Box 22"/>
            <p:cNvSpPr txBox="1">
              <a:spLocks noChangeArrowheads="1"/>
            </p:cNvSpPr>
            <p:nvPr/>
          </p:nvSpPr>
          <p:spPr bwMode="auto">
            <a:xfrm>
              <a:off x="3360" y="1248"/>
              <a:ext cx="178"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8</a:t>
              </a:r>
            </a:p>
          </p:txBody>
        </p:sp>
        <p:sp>
          <p:nvSpPr>
            <p:cNvPr id="53350" name="Text Box 23"/>
            <p:cNvSpPr txBox="1">
              <a:spLocks noChangeArrowheads="1"/>
            </p:cNvSpPr>
            <p:nvPr/>
          </p:nvSpPr>
          <p:spPr bwMode="auto">
            <a:xfrm>
              <a:off x="2754" y="1370"/>
              <a:ext cx="429"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Index</a:t>
              </a:r>
            </a:p>
          </p:txBody>
        </p:sp>
        <p:sp>
          <p:nvSpPr>
            <p:cNvPr id="53351" name="Line 244"/>
            <p:cNvSpPr>
              <a:spLocks noChangeShapeType="1"/>
            </p:cNvSpPr>
            <p:nvPr/>
          </p:nvSpPr>
          <p:spPr bwMode="auto">
            <a:xfrm>
              <a:off x="3360" y="1200"/>
              <a:ext cx="0" cy="384"/>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52" name="Line 245"/>
            <p:cNvSpPr>
              <a:spLocks noChangeShapeType="1"/>
            </p:cNvSpPr>
            <p:nvPr/>
          </p:nvSpPr>
          <p:spPr bwMode="auto">
            <a:xfrm>
              <a:off x="384" y="1584"/>
              <a:ext cx="297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53" name="Line 246"/>
            <p:cNvSpPr>
              <a:spLocks noChangeShapeType="1"/>
            </p:cNvSpPr>
            <p:nvPr/>
          </p:nvSpPr>
          <p:spPr bwMode="auto">
            <a:xfrm>
              <a:off x="384" y="1584"/>
              <a:ext cx="0" cy="72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54" name="Line 247"/>
            <p:cNvSpPr>
              <a:spLocks noChangeShapeType="1"/>
            </p:cNvSpPr>
            <p:nvPr/>
          </p:nvSpPr>
          <p:spPr bwMode="auto">
            <a:xfrm>
              <a:off x="384" y="2304"/>
              <a:ext cx="240"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grpSp>
      <p:grpSp>
        <p:nvGrpSpPr>
          <p:cNvPr id="13" name="Group 284"/>
          <p:cNvGrpSpPr>
            <a:grpSpLocks/>
          </p:cNvGrpSpPr>
          <p:nvPr/>
        </p:nvGrpSpPr>
        <p:grpSpPr bwMode="auto">
          <a:xfrm>
            <a:off x="381000" y="1752600"/>
            <a:ext cx="7194550" cy="3657600"/>
            <a:chOff x="240" y="1056"/>
            <a:chExt cx="4532" cy="2304"/>
          </a:xfrm>
        </p:grpSpPr>
        <p:sp>
          <p:nvSpPr>
            <p:cNvPr id="53309" name="Text Box 14"/>
            <p:cNvSpPr txBox="1">
              <a:spLocks noChangeArrowheads="1"/>
            </p:cNvSpPr>
            <p:nvPr/>
          </p:nvSpPr>
          <p:spPr bwMode="auto">
            <a:xfrm>
              <a:off x="2592" y="1056"/>
              <a:ext cx="240" cy="192"/>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22</a:t>
              </a:r>
            </a:p>
          </p:txBody>
        </p:sp>
        <p:sp>
          <p:nvSpPr>
            <p:cNvPr id="53310" name="Line 16"/>
            <p:cNvSpPr>
              <a:spLocks noChangeShapeType="1"/>
            </p:cNvSpPr>
            <p:nvPr/>
          </p:nvSpPr>
          <p:spPr bwMode="auto">
            <a:xfrm>
              <a:off x="2544" y="1152"/>
              <a:ext cx="145" cy="55"/>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311" name="Text Box 18"/>
            <p:cNvSpPr txBox="1">
              <a:spLocks noChangeArrowheads="1"/>
            </p:cNvSpPr>
            <p:nvPr/>
          </p:nvSpPr>
          <p:spPr bwMode="auto">
            <a:xfrm>
              <a:off x="1296" y="1056"/>
              <a:ext cx="336"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Tag</a:t>
              </a:r>
            </a:p>
          </p:txBody>
        </p:sp>
        <p:grpSp>
          <p:nvGrpSpPr>
            <p:cNvPr id="14" name="Group 259"/>
            <p:cNvGrpSpPr>
              <a:grpSpLocks/>
            </p:cNvGrpSpPr>
            <p:nvPr/>
          </p:nvGrpSpPr>
          <p:grpSpPr bwMode="auto">
            <a:xfrm>
              <a:off x="240" y="1056"/>
              <a:ext cx="4532" cy="2304"/>
              <a:chOff x="240" y="1200"/>
              <a:chExt cx="4532" cy="2304"/>
            </a:xfrm>
          </p:grpSpPr>
          <p:grpSp>
            <p:nvGrpSpPr>
              <p:cNvPr id="15" name="Group 222"/>
              <p:cNvGrpSpPr>
                <a:grpSpLocks/>
              </p:cNvGrpSpPr>
              <p:nvPr/>
            </p:nvGrpSpPr>
            <p:grpSpPr bwMode="auto">
              <a:xfrm>
                <a:off x="624" y="2304"/>
                <a:ext cx="404" cy="1200"/>
                <a:chOff x="624" y="2304"/>
                <a:chExt cx="404" cy="1200"/>
              </a:xfrm>
            </p:grpSpPr>
            <p:sp>
              <p:nvSpPr>
                <p:cNvPr id="53342" name="Freeform 5"/>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3" name="Line 6"/>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44" name="Freeform 7"/>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5" name="Freeform 1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6" name="Freeform 1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47" name="Line 52"/>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grpSp>
            <p:nvGrpSpPr>
              <p:cNvPr id="16" name="Group 223"/>
              <p:cNvGrpSpPr>
                <a:grpSpLocks/>
              </p:cNvGrpSpPr>
              <p:nvPr/>
            </p:nvGrpSpPr>
            <p:grpSpPr bwMode="auto">
              <a:xfrm>
                <a:off x="1872" y="2304"/>
                <a:ext cx="404" cy="1200"/>
                <a:chOff x="624" y="2304"/>
                <a:chExt cx="404" cy="1200"/>
              </a:xfrm>
            </p:grpSpPr>
            <p:sp>
              <p:nvSpPr>
                <p:cNvPr id="53336" name="Freeform 224"/>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7" name="Line 225"/>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38" name="Freeform 226"/>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9" name="Freeform 227"/>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40" name="Freeform 228"/>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41" name="Line 229"/>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grpSp>
            <p:nvGrpSpPr>
              <p:cNvPr id="17" name="Group 230"/>
              <p:cNvGrpSpPr>
                <a:grpSpLocks/>
              </p:cNvGrpSpPr>
              <p:nvPr/>
            </p:nvGrpSpPr>
            <p:grpSpPr bwMode="auto">
              <a:xfrm>
                <a:off x="3120" y="2304"/>
                <a:ext cx="404" cy="1200"/>
                <a:chOff x="624" y="2304"/>
                <a:chExt cx="404" cy="1200"/>
              </a:xfrm>
            </p:grpSpPr>
            <p:sp>
              <p:nvSpPr>
                <p:cNvPr id="53330" name="Freeform 231"/>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1" name="Line 232"/>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32" name="Freeform 233"/>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3" name="Freeform 234"/>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34" name="Freeform 235"/>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35" name="Line 236"/>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grpSp>
            <p:nvGrpSpPr>
              <p:cNvPr id="18" name="Group 237"/>
              <p:cNvGrpSpPr>
                <a:grpSpLocks/>
              </p:cNvGrpSpPr>
              <p:nvPr/>
            </p:nvGrpSpPr>
            <p:grpSpPr bwMode="auto">
              <a:xfrm>
                <a:off x="4368" y="2304"/>
                <a:ext cx="404" cy="1200"/>
                <a:chOff x="624" y="2304"/>
                <a:chExt cx="404" cy="1200"/>
              </a:xfrm>
            </p:grpSpPr>
            <p:sp>
              <p:nvSpPr>
                <p:cNvPr id="53324" name="Freeform 238"/>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25" name="Line 239"/>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endParaRPr lang="en-US"/>
                </a:p>
              </p:txBody>
            </p:sp>
            <p:sp>
              <p:nvSpPr>
                <p:cNvPr id="53326" name="Freeform 240"/>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27" name="Freeform 24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endParaRPr lang="en-US">
                    <a:latin typeface="Calibri" charset="0"/>
                  </a:endParaRPr>
                </a:p>
              </p:txBody>
            </p:sp>
            <p:sp>
              <p:nvSpPr>
                <p:cNvPr id="53328" name="Freeform 24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endParaRPr lang="en-US">
                    <a:latin typeface="Calibri" charset="0"/>
                  </a:endParaRPr>
                </a:p>
              </p:txBody>
            </p:sp>
            <p:sp>
              <p:nvSpPr>
                <p:cNvPr id="53329" name="Line 243"/>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endParaRPr lang="en-US"/>
                </a:p>
              </p:txBody>
            </p:sp>
          </p:grpSp>
          <p:sp>
            <p:nvSpPr>
              <p:cNvPr id="53317" name="Line 251"/>
              <p:cNvSpPr>
                <a:spLocks noChangeShapeType="1"/>
              </p:cNvSpPr>
              <p:nvPr/>
            </p:nvSpPr>
            <p:spPr bwMode="auto">
              <a:xfrm>
                <a:off x="2592" y="1200"/>
                <a:ext cx="0" cy="192"/>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18" name="Line 252"/>
              <p:cNvSpPr>
                <a:spLocks noChangeShapeType="1"/>
              </p:cNvSpPr>
              <p:nvPr/>
            </p:nvSpPr>
            <p:spPr bwMode="auto">
              <a:xfrm>
                <a:off x="240" y="1392"/>
                <a:ext cx="2352"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19" name="Line 253"/>
              <p:cNvSpPr>
                <a:spLocks noChangeShapeType="1"/>
              </p:cNvSpPr>
              <p:nvPr/>
            </p:nvSpPr>
            <p:spPr bwMode="auto">
              <a:xfrm>
                <a:off x="240" y="1392"/>
                <a:ext cx="0" cy="172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320" name="Line 254"/>
              <p:cNvSpPr>
                <a:spLocks noChangeShapeType="1"/>
              </p:cNvSpPr>
              <p:nvPr/>
            </p:nvSpPr>
            <p:spPr bwMode="auto">
              <a:xfrm>
                <a:off x="240" y="3120"/>
                <a:ext cx="57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321" name="Line 255"/>
              <p:cNvSpPr>
                <a:spLocks noChangeShapeType="1"/>
              </p:cNvSpPr>
              <p:nvPr/>
            </p:nvSpPr>
            <p:spPr bwMode="auto">
              <a:xfrm>
                <a:off x="1008" y="3120"/>
                <a:ext cx="105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322" name="Line 256"/>
              <p:cNvSpPr>
                <a:spLocks noChangeShapeType="1"/>
              </p:cNvSpPr>
              <p:nvPr/>
            </p:nvSpPr>
            <p:spPr bwMode="auto">
              <a:xfrm>
                <a:off x="2256" y="3120"/>
                <a:ext cx="105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323" name="Line 257"/>
              <p:cNvSpPr>
                <a:spLocks noChangeShapeType="1"/>
              </p:cNvSpPr>
              <p:nvPr/>
            </p:nvSpPr>
            <p:spPr bwMode="auto">
              <a:xfrm>
                <a:off x="3504" y="3120"/>
                <a:ext cx="1056" cy="0"/>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grpSp>
      </p:grpSp>
      <p:grpSp>
        <p:nvGrpSpPr>
          <p:cNvPr id="19" name="Group 300"/>
          <p:cNvGrpSpPr>
            <a:grpSpLocks/>
          </p:cNvGrpSpPr>
          <p:nvPr/>
        </p:nvGrpSpPr>
        <p:grpSpPr bwMode="auto">
          <a:xfrm>
            <a:off x="1143000" y="3479800"/>
            <a:ext cx="7467600" cy="3392488"/>
            <a:chOff x="720" y="2017"/>
            <a:chExt cx="4704" cy="2184"/>
          </a:xfrm>
        </p:grpSpPr>
        <p:sp>
          <p:nvSpPr>
            <p:cNvPr id="53269" name="Line 263"/>
            <p:cNvSpPr>
              <a:spLocks noChangeShapeType="1"/>
            </p:cNvSpPr>
            <p:nvPr/>
          </p:nvSpPr>
          <p:spPr bwMode="auto">
            <a:xfrm>
              <a:off x="5136" y="2017"/>
              <a:ext cx="0" cy="1583"/>
            </a:xfrm>
            <a:prstGeom prst="line">
              <a:avLst/>
            </a:prstGeom>
            <a:noFill/>
            <a:ln w="38100">
              <a:solidFill>
                <a:srgbClr val="000000"/>
              </a:solidFill>
              <a:round/>
              <a:headEnd type="oval" w="sm" len="sm"/>
              <a:tailEnd/>
            </a:ln>
          </p:spPr>
          <p:txBody>
            <a:bodyPr>
              <a:prstTxWarp prst="textNoShape">
                <a:avLst/>
              </a:prstTxWarp>
            </a:bodyPr>
            <a:lstStyle/>
            <a:p>
              <a:endParaRPr lang="en-US"/>
            </a:p>
          </p:txBody>
        </p:sp>
        <p:sp>
          <p:nvSpPr>
            <p:cNvPr id="53270" name="Line 265"/>
            <p:cNvSpPr>
              <a:spLocks noChangeShapeType="1"/>
            </p:cNvSpPr>
            <p:nvPr/>
          </p:nvSpPr>
          <p:spPr bwMode="auto">
            <a:xfrm>
              <a:off x="3840" y="2017"/>
              <a:ext cx="0" cy="1679"/>
            </a:xfrm>
            <a:prstGeom prst="line">
              <a:avLst/>
            </a:prstGeom>
            <a:noFill/>
            <a:ln w="38100">
              <a:solidFill>
                <a:srgbClr val="000000"/>
              </a:solidFill>
              <a:round/>
              <a:headEnd type="oval" w="sm" len="sm"/>
              <a:tailEnd/>
            </a:ln>
          </p:spPr>
          <p:txBody>
            <a:bodyPr>
              <a:prstTxWarp prst="textNoShape">
                <a:avLst/>
              </a:prstTxWarp>
            </a:bodyPr>
            <a:lstStyle/>
            <a:p>
              <a:endParaRPr lang="en-US"/>
            </a:p>
          </p:txBody>
        </p:sp>
        <p:sp>
          <p:nvSpPr>
            <p:cNvPr id="53271" name="Line 266"/>
            <p:cNvSpPr>
              <a:spLocks noChangeShapeType="1"/>
            </p:cNvSpPr>
            <p:nvPr/>
          </p:nvSpPr>
          <p:spPr bwMode="auto">
            <a:xfrm>
              <a:off x="2592" y="2017"/>
              <a:ext cx="0" cy="1295"/>
            </a:xfrm>
            <a:prstGeom prst="line">
              <a:avLst/>
            </a:prstGeom>
            <a:noFill/>
            <a:ln w="38100">
              <a:solidFill>
                <a:srgbClr val="000000"/>
              </a:solidFill>
              <a:round/>
              <a:headEnd type="oval" w="sm" len="sm"/>
              <a:tailEnd/>
            </a:ln>
          </p:spPr>
          <p:txBody>
            <a:bodyPr>
              <a:prstTxWarp prst="textNoShape">
                <a:avLst/>
              </a:prstTxWarp>
            </a:bodyPr>
            <a:lstStyle/>
            <a:p>
              <a:endParaRPr lang="en-US"/>
            </a:p>
          </p:txBody>
        </p:sp>
        <p:sp>
          <p:nvSpPr>
            <p:cNvPr id="53272" name="Line 267"/>
            <p:cNvSpPr>
              <a:spLocks noChangeShapeType="1"/>
            </p:cNvSpPr>
            <p:nvPr/>
          </p:nvSpPr>
          <p:spPr bwMode="auto">
            <a:xfrm>
              <a:off x="1344" y="2017"/>
              <a:ext cx="0" cy="1391"/>
            </a:xfrm>
            <a:prstGeom prst="line">
              <a:avLst/>
            </a:prstGeom>
            <a:noFill/>
            <a:ln w="38100">
              <a:solidFill>
                <a:srgbClr val="000000"/>
              </a:solidFill>
              <a:round/>
              <a:headEnd type="oval" w="sm" len="sm"/>
              <a:tailEnd/>
            </a:ln>
          </p:spPr>
          <p:txBody>
            <a:bodyPr>
              <a:prstTxWarp prst="textNoShape">
                <a:avLst/>
              </a:prstTxWarp>
            </a:bodyPr>
            <a:lstStyle/>
            <a:p>
              <a:endParaRPr lang="en-US"/>
            </a:p>
          </p:txBody>
        </p:sp>
        <p:grpSp>
          <p:nvGrpSpPr>
            <p:cNvPr id="20" name="Group 299"/>
            <p:cNvGrpSpPr>
              <a:grpSpLocks/>
            </p:cNvGrpSpPr>
            <p:nvPr/>
          </p:nvGrpSpPr>
          <p:grpSpPr bwMode="auto">
            <a:xfrm>
              <a:off x="720" y="3229"/>
              <a:ext cx="4704" cy="972"/>
              <a:chOff x="720" y="3229"/>
              <a:chExt cx="4704" cy="972"/>
            </a:xfrm>
          </p:grpSpPr>
          <p:sp>
            <p:nvSpPr>
              <p:cNvPr id="53274" name="Text Box 9"/>
              <p:cNvSpPr txBox="1">
                <a:spLocks noChangeArrowheads="1"/>
              </p:cNvSpPr>
              <p:nvPr/>
            </p:nvSpPr>
            <p:spPr bwMode="auto">
              <a:xfrm>
                <a:off x="2064" y="3984"/>
                <a:ext cx="272" cy="217"/>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Hit</a:t>
                </a:r>
              </a:p>
            </p:txBody>
          </p:sp>
          <p:sp>
            <p:nvSpPr>
              <p:cNvPr id="53275" name="Line 56"/>
              <p:cNvSpPr>
                <a:spLocks noChangeShapeType="1"/>
              </p:cNvSpPr>
              <p:nvPr/>
            </p:nvSpPr>
            <p:spPr bwMode="auto">
              <a:xfrm>
                <a:off x="5040" y="3325"/>
                <a:ext cx="192" cy="57"/>
              </a:xfrm>
              <a:prstGeom prst="line">
                <a:avLst/>
              </a:prstGeom>
              <a:noFill/>
              <a:ln w="20638">
                <a:solidFill>
                  <a:srgbClr val="000000"/>
                </a:solidFill>
                <a:round/>
                <a:headEnd/>
                <a:tailEnd/>
              </a:ln>
            </p:spPr>
            <p:txBody>
              <a:bodyPr>
                <a:prstTxWarp prst="textNoShape">
                  <a:avLst/>
                </a:prstTxWarp>
              </a:bodyPr>
              <a:lstStyle/>
              <a:p>
                <a:endParaRPr lang="en-US"/>
              </a:p>
            </p:txBody>
          </p:sp>
          <p:sp>
            <p:nvSpPr>
              <p:cNvPr id="53276" name="Text Box 57"/>
              <p:cNvSpPr txBox="1">
                <a:spLocks noChangeArrowheads="1"/>
              </p:cNvSpPr>
              <p:nvPr/>
            </p:nvSpPr>
            <p:spPr bwMode="auto">
              <a:xfrm>
                <a:off x="3456" y="3984"/>
                <a:ext cx="386" cy="217"/>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Data</a:t>
                </a:r>
              </a:p>
            </p:txBody>
          </p:sp>
          <p:sp>
            <p:nvSpPr>
              <p:cNvPr id="53277" name="Text Box 58"/>
              <p:cNvSpPr txBox="1">
                <a:spLocks noChangeArrowheads="1"/>
              </p:cNvSpPr>
              <p:nvPr/>
            </p:nvSpPr>
            <p:spPr bwMode="auto">
              <a:xfrm>
                <a:off x="5184" y="3229"/>
                <a:ext cx="240" cy="196"/>
              </a:xfrm>
              <a:prstGeom prst="rect">
                <a:avLst/>
              </a:prstGeom>
              <a:noFill/>
              <a:ln w="12700">
                <a:noFill/>
                <a:miter lim="800000"/>
                <a:headEnd/>
                <a:tailEnd/>
              </a:ln>
            </p:spPr>
            <p:txBody>
              <a:bodyPr wrap="none">
                <a:prstTxWarp prst="textNoShape">
                  <a:avLst/>
                </a:prstTxWarp>
                <a:spAutoFit/>
              </a:bodyPr>
              <a:lstStyle/>
              <a:p>
                <a:r>
                  <a:rPr lang="en-US" sz="1400">
                    <a:latin typeface="Calibri" charset="0"/>
                  </a:rPr>
                  <a:t>32</a:t>
                </a:r>
              </a:p>
            </p:txBody>
          </p:sp>
          <p:sp>
            <p:nvSpPr>
              <p:cNvPr id="53278" name="AutoShape 260"/>
              <p:cNvSpPr>
                <a:spLocks noChangeArrowheads="1"/>
              </p:cNvSpPr>
              <p:nvPr/>
            </p:nvSpPr>
            <p:spPr bwMode="auto">
              <a:xfrm rot="-5400000">
                <a:off x="1872" y="3648"/>
                <a:ext cx="288" cy="384"/>
              </a:xfrm>
              <a:prstGeom prst="moon">
                <a:avLst>
                  <a:gd name="adj" fmla="val 81944"/>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53279" name="AutoShape 261"/>
              <p:cNvSpPr>
                <a:spLocks noChangeArrowheads="1"/>
              </p:cNvSpPr>
              <p:nvPr/>
            </p:nvSpPr>
            <p:spPr bwMode="auto">
              <a:xfrm>
                <a:off x="3120" y="3709"/>
                <a:ext cx="1104"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53280" name="Text Box 262"/>
              <p:cNvSpPr txBox="1">
                <a:spLocks noChangeArrowheads="1"/>
              </p:cNvSpPr>
              <p:nvPr/>
            </p:nvSpPr>
            <p:spPr bwMode="auto">
              <a:xfrm>
                <a:off x="3312" y="3709"/>
                <a:ext cx="692" cy="217"/>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4x1 select</a:t>
                </a:r>
              </a:p>
            </p:txBody>
          </p:sp>
          <p:sp>
            <p:nvSpPr>
              <p:cNvPr id="53281" name="Line 264"/>
              <p:cNvSpPr>
                <a:spLocks noChangeShapeType="1"/>
              </p:cNvSpPr>
              <p:nvPr/>
            </p:nvSpPr>
            <p:spPr bwMode="auto">
              <a:xfrm>
                <a:off x="4080" y="3613"/>
                <a:ext cx="1056"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82" name="Line 268"/>
              <p:cNvSpPr>
                <a:spLocks noChangeShapeType="1"/>
              </p:cNvSpPr>
              <p:nvPr/>
            </p:nvSpPr>
            <p:spPr bwMode="auto">
              <a:xfrm>
                <a:off x="720" y="3277"/>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3" name="Line 269"/>
              <p:cNvSpPr>
                <a:spLocks noChangeShapeType="1"/>
              </p:cNvSpPr>
              <p:nvPr/>
            </p:nvSpPr>
            <p:spPr bwMode="auto">
              <a:xfrm>
                <a:off x="1968" y="3277"/>
                <a:ext cx="0" cy="467"/>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4" name="Line 270"/>
              <p:cNvSpPr>
                <a:spLocks noChangeShapeType="1"/>
              </p:cNvSpPr>
              <p:nvPr/>
            </p:nvSpPr>
            <p:spPr bwMode="auto">
              <a:xfrm>
                <a:off x="3216" y="3277"/>
                <a:ext cx="0" cy="96"/>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5" name="Line 271"/>
              <p:cNvSpPr>
                <a:spLocks noChangeShapeType="1"/>
              </p:cNvSpPr>
              <p:nvPr/>
            </p:nvSpPr>
            <p:spPr bwMode="auto">
              <a:xfrm>
                <a:off x="4464" y="3277"/>
                <a:ext cx="0" cy="192"/>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6" name="Line 272"/>
              <p:cNvSpPr>
                <a:spLocks noChangeShapeType="1"/>
              </p:cNvSpPr>
              <p:nvPr/>
            </p:nvSpPr>
            <p:spPr bwMode="auto">
              <a:xfrm>
                <a:off x="720" y="3469"/>
                <a:ext cx="1152"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7" name="Line 273"/>
              <p:cNvSpPr>
                <a:spLocks noChangeShapeType="1"/>
              </p:cNvSpPr>
              <p:nvPr/>
            </p:nvSpPr>
            <p:spPr bwMode="auto">
              <a:xfrm>
                <a:off x="1872" y="3469"/>
                <a:ext cx="0" cy="227"/>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8" name="Line 274"/>
              <p:cNvSpPr>
                <a:spLocks noChangeShapeType="1"/>
              </p:cNvSpPr>
              <p:nvPr/>
            </p:nvSpPr>
            <p:spPr bwMode="auto">
              <a:xfrm>
                <a:off x="2160" y="3469"/>
                <a:ext cx="0" cy="227"/>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89" name="Line 275"/>
              <p:cNvSpPr>
                <a:spLocks noChangeShapeType="1"/>
              </p:cNvSpPr>
              <p:nvPr/>
            </p:nvSpPr>
            <p:spPr bwMode="auto">
              <a:xfrm>
                <a:off x="2064" y="3373"/>
                <a:ext cx="0" cy="371"/>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90" name="Line 276"/>
              <p:cNvSpPr>
                <a:spLocks noChangeShapeType="1"/>
              </p:cNvSpPr>
              <p:nvPr/>
            </p:nvSpPr>
            <p:spPr bwMode="auto">
              <a:xfrm>
                <a:off x="2064" y="3373"/>
                <a:ext cx="1152"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91" name="Line 277"/>
              <p:cNvSpPr>
                <a:spLocks noChangeShapeType="1"/>
              </p:cNvSpPr>
              <p:nvPr/>
            </p:nvSpPr>
            <p:spPr bwMode="auto">
              <a:xfrm>
                <a:off x="2160" y="3469"/>
                <a:ext cx="2304"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292" name="Line 278"/>
              <p:cNvSpPr>
                <a:spLocks noChangeShapeType="1"/>
              </p:cNvSpPr>
              <p:nvPr/>
            </p:nvSpPr>
            <p:spPr bwMode="auto">
              <a:xfrm>
                <a:off x="4080" y="3613"/>
                <a:ext cx="0" cy="96"/>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3" name="Line 279"/>
              <p:cNvSpPr>
                <a:spLocks noChangeShapeType="1"/>
              </p:cNvSpPr>
              <p:nvPr/>
            </p:nvSpPr>
            <p:spPr bwMode="auto">
              <a:xfrm>
                <a:off x="3600" y="3325"/>
                <a:ext cx="0" cy="384"/>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4" name="Line 280"/>
              <p:cNvSpPr>
                <a:spLocks noChangeShapeType="1"/>
              </p:cNvSpPr>
              <p:nvPr/>
            </p:nvSpPr>
            <p:spPr bwMode="auto">
              <a:xfrm>
                <a:off x="3312" y="3421"/>
                <a:ext cx="0" cy="288"/>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5" name="Line 281"/>
              <p:cNvSpPr>
                <a:spLocks noChangeShapeType="1"/>
              </p:cNvSpPr>
              <p:nvPr/>
            </p:nvSpPr>
            <p:spPr bwMode="auto">
              <a:xfrm>
                <a:off x="2592" y="3325"/>
                <a:ext cx="100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6" name="Line 282"/>
              <p:cNvSpPr>
                <a:spLocks noChangeShapeType="1"/>
              </p:cNvSpPr>
              <p:nvPr/>
            </p:nvSpPr>
            <p:spPr bwMode="auto">
              <a:xfrm>
                <a:off x="1344" y="3421"/>
                <a:ext cx="1968"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53297" name="Line 283"/>
              <p:cNvSpPr>
                <a:spLocks noChangeShapeType="1"/>
              </p:cNvSpPr>
              <p:nvPr/>
            </p:nvSpPr>
            <p:spPr bwMode="auto">
              <a:xfrm>
                <a:off x="3648" y="3901"/>
                <a:ext cx="0" cy="144"/>
              </a:xfrm>
              <a:prstGeom prst="line">
                <a:avLst/>
              </a:prstGeom>
              <a:noFill/>
              <a:ln w="28575">
                <a:solidFill>
                  <a:schemeClr val="tx1"/>
                </a:solidFill>
                <a:round/>
                <a:headEnd/>
                <a:tailEnd type="triangle" w="med" len="med"/>
              </a:ln>
            </p:spPr>
            <p:txBody>
              <a:bodyPr>
                <a:prstTxWarp prst="textNoShape">
                  <a:avLst/>
                </a:prstTxWarp>
              </a:bodyPr>
              <a:lstStyle/>
              <a:p>
                <a:endParaRPr lang="en-US"/>
              </a:p>
            </p:txBody>
          </p:sp>
          <p:sp>
            <p:nvSpPr>
              <p:cNvPr id="53298" name="Line 285"/>
              <p:cNvSpPr>
                <a:spLocks noChangeShapeType="1"/>
              </p:cNvSpPr>
              <p:nvPr/>
            </p:nvSpPr>
            <p:spPr bwMode="auto">
              <a:xfrm>
                <a:off x="2016" y="3984"/>
                <a:ext cx="0" cy="204"/>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3299" name="Line 287"/>
              <p:cNvSpPr>
                <a:spLocks noChangeShapeType="1"/>
              </p:cNvSpPr>
              <p:nvPr/>
            </p:nvSpPr>
            <p:spPr bwMode="auto">
              <a:xfrm>
                <a:off x="3024" y="3741"/>
                <a:ext cx="144"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0" name="Line 290"/>
              <p:cNvSpPr>
                <a:spLocks noChangeShapeType="1"/>
              </p:cNvSpPr>
              <p:nvPr/>
            </p:nvSpPr>
            <p:spPr bwMode="auto">
              <a:xfrm>
                <a:off x="3024" y="3453"/>
                <a:ext cx="0" cy="288"/>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1" name="Line 291"/>
              <p:cNvSpPr>
                <a:spLocks noChangeShapeType="1"/>
              </p:cNvSpPr>
              <p:nvPr/>
            </p:nvSpPr>
            <p:spPr bwMode="auto">
              <a:xfrm>
                <a:off x="2928" y="3789"/>
                <a:ext cx="288"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2" name="Line 292"/>
              <p:cNvSpPr>
                <a:spLocks noChangeShapeType="1"/>
              </p:cNvSpPr>
              <p:nvPr/>
            </p:nvSpPr>
            <p:spPr bwMode="auto">
              <a:xfrm>
                <a:off x="2928" y="3357"/>
                <a:ext cx="0" cy="432"/>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3" name="Line 293"/>
              <p:cNvSpPr>
                <a:spLocks noChangeShapeType="1"/>
              </p:cNvSpPr>
              <p:nvPr/>
            </p:nvSpPr>
            <p:spPr bwMode="auto">
              <a:xfrm flipV="1">
                <a:off x="2448" y="3837"/>
                <a:ext cx="864" cy="3"/>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4" name="Line 294"/>
              <p:cNvSpPr>
                <a:spLocks noChangeShapeType="1"/>
              </p:cNvSpPr>
              <p:nvPr/>
            </p:nvSpPr>
            <p:spPr bwMode="auto">
              <a:xfrm flipV="1">
                <a:off x="2352" y="3885"/>
                <a:ext cx="1008" cy="3"/>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5" name="Line 295"/>
              <p:cNvSpPr>
                <a:spLocks noChangeShapeType="1"/>
              </p:cNvSpPr>
              <p:nvPr/>
            </p:nvSpPr>
            <p:spPr bwMode="auto">
              <a:xfrm>
                <a:off x="1872" y="3648"/>
                <a:ext cx="48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6" name="Line 296"/>
              <p:cNvSpPr>
                <a:spLocks noChangeShapeType="1"/>
              </p:cNvSpPr>
              <p:nvPr/>
            </p:nvSpPr>
            <p:spPr bwMode="auto">
              <a:xfrm>
                <a:off x="1968" y="3600"/>
                <a:ext cx="48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7" name="Line 297"/>
              <p:cNvSpPr>
                <a:spLocks noChangeShapeType="1"/>
              </p:cNvSpPr>
              <p:nvPr/>
            </p:nvSpPr>
            <p:spPr bwMode="auto">
              <a:xfrm>
                <a:off x="2352" y="3648"/>
                <a:ext cx="0" cy="24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3308" name="Line 298"/>
              <p:cNvSpPr>
                <a:spLocks noChangeShapeType="1"/>
              </p:cNvSpPr>
              <p:nvPr/>
            </p:nvSpPr>
            <p:spPr bwMode="auto">
              <a:xfrm>
                <a:off x="2448" y="3600"/>
                <a:ext cx="0" cy="240"/>
              </a:xfrm>
              <a:prstGeom prst="line">
                <a:avLst/>
              </a:prstGeom>
              <a:noFill/>
              <a:ln w="12700">
                <a:solidFill>
                  <a:schemeClr val="tx1"/>
                </a:solidFill>
                <a:round/>
                <a:headEnd/>
                <a:tailEnd/>
              </a:ln>
            </p:spPr>
            <p:txBody>
              <a:bodyPr>
                <a:prstTxWarp prst="textNoShape">
                  <a:avLst/>
                </a:prstTxWarp>
              </a:bodyPr>
              <a:lstStyle/>
              <a:p>
                <a:endParaRPr lang="en-US"/>
              </a:p>
            </p:txBody>
          </p:sp>
        </p:grpSp>
      </p:grpSp>
      <p:sp>
        <p:nvSpPr>
          <p:cNvPr id="53262" name="TextBox 177"/>
          <p:cNvSpPr txBox="1">
            <a:spLocks noChangeArrowheads="1"/>
          </p:cNvSpPr>
          <p:nvPr/>
        </p:nvSpPr>
        <p:spPr bwMode="auto">
          <a:xfrm>
            <a:off x="12954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0</a:t>
            </a:r>
          </a:p>
        </p:txBody>
      </p:sp>
      <p:sp>
        <p:nvSpPr>
          <p:cNvPr id="53263" name="TextBox 178"/>
          <p:cNvSpPr txBox="1">
            <a:spLocks noChangeArrowheads="1"/>
          </p:cNvSpPr>
          <p:nvPr/>
        </p:nvSpPr>
        <p:spPr bwMode="auto">
          <a:xfrm>
            <a:off x="33528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1</a:t>
            </a:r>
          </a:p>
        </p:txBody>
      </p:sp>
      <p:sp>
        <p:nvSpPr>
          <p:cNvPr id="53264" name="TextBox 179"/>
          <p:cNvSpPr txBox="1">
            <a:spLocks noChangeArrowheads="1"/>
          </p:cNvSpPr>
          <p:nvPr/>
        </p:nvSpPr>
        <p:spPr bwMode="auto">
          <a:xfrm>
            <a:off x="53340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2</a:t>
            </a:r>
          </a:p>
        </p:txBody>
      </p:sp>
      <p:sp>
        <p:nvSpPr>
          <p:cNvPr id="53265" name="TextBox 180"/>
          <p:cNvSpPr txBox="1">
            <a:spLocks noChangeArrowheads="1"/>
          </p:cNvSpPr>
          <p:nvPr/>
        </p:nvSpPr>
        <p:spPr bwMode="auto">
          <a:xfrm>
            <a:off x="7315200" y="2870200"/>
            <a:ext cx="90170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Way 3</a:t>
            </a:r>
          </a:p>
        </p:txBody>
      </p:sp>
      <p:sp>
        <p:nvSpPr>
          <p:cNvPr id="186" name="Slide Number Placeholder 185"/>
          <p:cNvSpPr>
            <a:spLocks noGrp="1"/>
          </p:cNvSpPr>
          <p:nvPr>
            <p:ph type="sldNum" sz="quarter" idx="12"/>
          </p:nvPr>
        </p:nvSpPr>
        <p:spPr/>
        <p:txBody>
          <a:bodyPr/>
          <a:lstStyle/>
          <a:p>
            <a:fld id="{3CC63E4C-4642-794D-A2FD-70F6B81535F5}" type="slidenum">
              <a:rPr lang="en-US" smtClean="0"/>
              <a:pPr/>
              <a:t>17</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t>Range of </a:t>
            </a:r>
            <a:r>
              <a:rPr lang="en-US" dirty="0" smtClean="0"/>
              <a:t>Set-Associative </a:t>
            </a:r>
            <a:r>
              <a:rPr lang="en-US" dirty="0"/>
              <a:t>Caches</a:t>
            </a:r>
          </a:p>
        </p:txBody>
      </p:sp>
      <p:sp>
        <p:nvSpPr>
          <p:cNvPr id="1694723" name="Rectangle 3"/>
          <p:cNvSpPr>
            <a:spLocks noGrp="1" noChangeArrowheads="1"/>
          </p:cNvSpPr>
          <p:nvPr>
            <p:ph type="body" idx="1"/>
          </p:nvPr>
        </p:nvSpPr>
        <p:spPr>
          <a:xfrm>
            <a:off x="457200" y="1316038"/>
            <a:ext cx="8153400" cy="1876425"/>
          </a:xfrm>
        </p:spPr>
        <p:txBody>
          <a:bodyPr rtlCol="0">
            <a:normAutofit fontScale="85000" lnSpcReduction="20000"/>
          </a:bodyPr>
          <a:lstStyle/>
          <a:p>
            <a:pPr eaLnBrk="1" fontAlgn="auto" hangingPunct="1">
              <a:spcAft>
                <a:spcPts val="0"/>
              </a:spcAft>
              <a:buFont typeface="Arial"/>
              <a:buChar char="•"/>
              <a:defRPr/>
            </a:pPr>
            <a:r>
              <a:rPr lang="en-US" dirty="0">
                <a:ea typeface="+mn-ea"/>
                <a:cs typeface="+mn-cs"/>
              </a:rPr>
              <a:t>For a </a:t>
            </a:r>
            <a:r>
              <a:rPr lang="en-US" dirty="0" smtClean="0">
                <a:ea typeface="+mn-ea"/>
                <a:cs typeface="+mn-cs"/>
              </a:rPr>
              <a:t>fixed-size </a:t>
            </a:r>
            <a:r>
              <a:rPr lang="en-US" dirty="0">
                <a:ea typeface="+mn-ea"/>
                <a:cs typeface="+mn-cs"/>
              </a:rPr>
              <a:t>cache, each increase by a factor of two in </a:t>
            </a:r>
            <a:r>
              <a:rPr lang="en-US" dirty="0" err="1">
                <a:ea typeface="+mn-ea"/>
                <a:cs typeface="+mn-cs"/>
              </a:rPr>
              <a:t>associativity</a:t>
            </a:r>
            <a:r>
              <a:rPr lang="en-US" dirty="0">
                <a:ea typeface="+mn-ea"/>
                <a:cs typeface="+mn-cs"/>
              </a:rPr>
              <a:t> doubles the number of blocks per set (i.e., the number or ways) and halves the number of sets – decreases the size of the index by 1 bit and increases the size of the tag by 1 bit</a:t>
            </a:r>
          </a:p>
        </p:txBody>
      </p:sp>
      <p:sp>
        <p:nvSpPr>
          <p:cNvPr id="55300" name="Rectangle 4"/>
          <p:cNvSpPr>
            <a:spLocks noChangeArrowheads="1"/>
          </p:cNvSpPr>
          <p:nvPr/>
        </p:nvSpPr>
        <p:spPr bwMode="auto">
          <a:xfrm>
            <a:off x="838200" y="3657600"/>
            <a:ext cx="6778625" cy="3048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55301" name="Line 5"/>
          <p:cNvSpPr>
            <a:spLocks noChangeShapeType="1"/>
          </p:cNvSpPr>
          <p:nvPr/>
        </p:nvSpPr>
        <p:spPr bwMode="auto">
          <a:xfrm>
            <a:off x="5940425" y="36576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5302" name="Line 6"/>
          <p:cNvSpPr>
            <a:spLocks noChangeShapeType="1"/>
          </p:cNvSpPr>
          <p:nvPr/>
        </p:nvSpPr>
        <p:spPr bwMode="auto">
          <a:xfrm>
            <a:off x="3883025" y="36576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5303" name="Line 7"/>
          <p:cNvSpPr>
            <a:spLocks noChangeShapeType="1"/>
          </p:cNvSpPr>
          <p:nvPr/>
        </p:nvSpPr>
        <p:spPr bwMode="auto">
          <a:xfrm>
            <a:off x="7159625" y="36576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5304" name="Text Box 8"/>
          <p:cNvSpPr txBox="1">
            <a:spLocks noChangeArrowheads="1"/>
          </p:cNvSpPr>
          <p:nvPr/>
        </p:nvSpPr>
        <p:spPr bwMode="auto">
          <a:xfrm>
            <a:off x="5940425" y="3595688"/>
            <a:ext cx="1180131" cy="338554"/>
          </a:xfrm>
          <a:prstGeom prst="rect">
            <a:avLst/>
          </a:prstGeom>
          <a:noFill/>
          <a:ln w="12700">
            <a:noFill/>
            <a:miter lim="800000"/>
            <a:headEnd/>
            <a:tailEnd/>
          </a:ln>
        </p:spPr>
        <p:txBody>
          <a:bodyPr wrap="none">
            <a:prstTxWarp prst="textNoShape">
              <a:avLst/>
            </a:prstTxWarp>
            <a:spAutoFit/>
          </a:bodyPr>
          <a:lstStyle/>
          <a:p>
            <a:r>
              <a:rPr lang="en-US" sz="1600" dirty="0" smtClean="0">
                <a:latin typeface="Calibri" charset="0"/>
              </a:rPr>
              <a:t>Word offset</a:t>
            </a:r>
            <a:endParaRPr lang="en-US" sz="1600" dirty="0">
              <a:latin typeface="Calibri" charset="0"/>
            </a:endParaRPr>
          </a:p>
        </p:txBody>
      </p:sp>
      <p:sp>
        <p:nvSpPr>
          <p:cNvPr id="55305" name="Text Box 9"/>
          <p:cNvSpPr txBox="1">
            <a:spLocks noChangeArrowheads="1"/>
          </p:cNvSpPr>
          <p:nvPr/>
        </p:nvSpPr>
        <p:spPr bwMode="auto">
          <a:xfrm>
            <a:off x="7083425" y="3595688"/>
            <a:ext cx="1146175"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Byte offset</a:t>
            </a:r>
          </a:p>
        </p:txBody>
      </p:sp>
      <p:sp>
        <p:nvSpPr>
          <p:cNvPr id="55306" name="Text Box 10"/>
          <p:cNvSpPr txBox="1">
            <a:spLocks noChangeArrowheads="1"/>
          </p:cNvSpPr>
          <p:nvPr/>
        </p:nvSpPr>
        <p:spPr bwMode="auto">
          <a:xfrm>
            <a:off x="4573588" y="3595688"/>
            <a:ext cx="681037"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Index</a:t>
            </a:r>
          </a:p>
        </p:txBody>
      </p:sp>
      <p:sp>
        <p:nvSpPr>
          <p:cNvPr id="55307" name="Text Box 11"/>
          <p:cNvSpPr txBox="1">
            <a:spLocks noChangeArrowheads="1"/>
          </p:cNvSpPr>
          <p:nvPr/>
        </p:nvSpPr>
        <p:spPr bwMode="auto">
          <a:xfrm>
            <a:off x="2057400" y="3595688"/>
            <a:ext cx="533400"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Tag</a:t>
            </a:r>
          </a:p>
        </p:txBody>
      </p:sp>
      <p:sp>
        <p:nvSpPr>
          <p:cNvPr id="16" name="Slide Number Placeholder 15"/>
          <p:cNvSpPr>
            <a:spLocks noGrp="1"/>
          </p:cNvSpPr>
          <p:nvPr>
            <p:ph type="sldNum" sz="quarter" idx="12"/>
          </p:nvPr>
        </p:nvSpPr>
        <p:spPr/>
        <p:txBody>
          <a:bodyPr/>
          <a:lstStyle/>
          <a:p>
            <a:fld id="{3CC63E4C-4642-794D-A2FD-70F6B81535F5}" type="slidenum">
              <a:rPr lang="en-US" smtClean="0"/>
              <a:pPr/>
              <a:t>18</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t>Range of </a:t>
            </a:r>
            <a:r>
              <a:rPr lang="en-US" dirty="0" smtClean="0"/>
              <a:t>Set-Associative </a:t>
            </a:r>
            <a:r>
              <a:rPr lang="en-US" dirty="0"/>
              <a:t>Caches</a:t>
            </a:r>
          </a:p>
        </p:txBody>
      </p:sp>
      <p:sp>
        <p:nvSpPr>
          <p:cNvPr id="1696771" name="Rectangle 3"/>
          <p:cNvSpPr>
            <a:spLocks noGrp="1" noChangeArrowheads="1"/>
          </p:cNvSpPr>
          <p:nvPr>
            <p:ph type="body" idx="1"/>
          </p:nvPr>
        </p:nvSpPr>
        <p:spPr>
          <a:xfrm>
            <a:off x="457200" y="1196975"/>
            <a:ext cx="8153400" cy="1876425"/>
          </a:xfrm>
        </p:spPr>
        <p:txBody>
          <a:bodyPr rtlCol="0">
            <a:normAutofit fontScale="85000" lnSpcReduction="20000"/>
          </a:bodyPr>
          <a:lstStyle/>
          <a:p>
            <a:pPr eaLnBrk="1" fontAlgn="auto" hangingPunct="1">
              <a:spcAft>
                <a:spcPts val="0"/>
              </a:spcAft>
              <a:buFont typeface="Arial"/>
              <a:buChar char="•"/>
              <a:defRPr/>
            </a:pPr>
            <a:r>
              <a:rPr lang="en-US" dirty="0">
                <a:ea typeface="+mn-ea"/>
                <a:cs typeface="+mn-cs"/>
              </a:rPr>
              <a:t>For a </a:t>
            </a:r>
            <a:r>
              <a:rPr lang="en-US" i="1" dirty="0" smtClean="0">
                <a:ea typeface="+mn-ea"/>
                <a:cs typeface="+mn-cs"/>
              </a:rPr>
              <a:t>fixed-size </a:t>
            </a:r>
            <a:r>
              <a:rPr lang="en-US" dirty="0">
                <a:ea typeface="+mn-ea"/>
                <a:cs typeface="+mn-cs"/>
              </a:rPr>
              <a:t>cache, each increase by a factor of two in </a:t>
            </a:r>
            <a:r>
              <a:rPr lang="en-US" dirty="0" err="1">
                <a:ea typeface="+mn-ea"/>
                <a:cs typeface="+mn-cs"/>
              </a:rPr>
              <a:t>associativity</a:t>
            </a:r>
            <a:r>
              <a:rPr lang="en-US" dirty="0">
                <a:ea typeface="+mn-ea"/>
                <a:cs typeface="+mn-cs"/>
              </a:rPr>
              <a:t> doubles the number of blocks per set (i.e., the number or ways) and halves the number of sets – decreases the size of the index by 1 bit and increases the size of the tag by 1 bit</a:t>
            </a:r>
          </a:p>
        </p:txBody>
      </p:sp>
      <p:sp>
        <p:nvSpPr>
          <p:cNvPr id="57348" name="Rectangle 4"/>
          <p:cNvSpPr>
            <a:spLocks noChangeArrowheads="1"/>
          </p:cNvSpPr>
          <p:nvPr/>
        </p:nvSpPr>
        <p:spPr bwMode="auto">
          <a:xfrm>
            <a:off x="762000" y="3657600"/>
            <a:ext cx="6831013" cy="3048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57349" name="Line 5"/>
          <p:cNvSpPr>
            <a:spLocks noChangeShapeType="1"/>
          </p:cNvSpPr>
          <p:nvPr/>
        </p:nvSpPr>
        <p:spPr bwMode="auto">
          <a:xfrm>
            <a:off x="5916613" y="36576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50" name="Line 6"/>
          <p:cNvSpPr>
            <a:spLocks noChangeShapeType="1"/>
          </p:cNvSpPr>
          <p:nvPr/>
        </p:nvSpPr>
        <p:spPr bwMode="auto">
          <a:xfrm>
            <a:off x="3859213" y="36576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51" name="Line 7"/>
          <p:cNvSpPr>
            <a:spLocks noChangeShapeType="1"/>
          </p:cNvSpPr>
          <p:nvPr/>
        </p:nvSpPr>
        <p:spPr bwMode="auto">
          <a:xfrm>
            <a:off x="7135813" y="3657600"/>
            <a:ext cx="0" cy="3048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52" name="Text Box 8"/>
          <p:cNvSpPr txBox="1">
            <a:spLocks noChangeArrowheads="1"/>
          </p:cNvSpPr>
          <p:nvPr/>
        </p:nvSpPr>
        <p:spPr bwMode="auto">
          <a:xfrm>
            <a:off x="5916613" y="3657600"/>
            <a:ext cx="1180131" cy="338554"/>
          </a:xfrm>
          <a:prstGeom prst="rect">
            <a:avLst/>
          </a:prstGeom>
          <a:noFill/>
          <a:ln w="12700">
            <a:noFill/>
            <a:miter lim="800000"/>
            <a:headEnd/>
            <a:tailEnd/>
          </a:ln>
        </p:spPr>
        <p:txBody>
          <a:bodyPr wrap="none">
            <a:prstTxWarp prst="textNoShape">
              <a:avLst/>
            </a:prstTxWarp>
            <a:spAutoFit/>
          </a:bodyPr>
          <a:lstStyle/>
          <a:p>
            <a:r>
              <a:rPr lang="en-US" sz="1600" dirty="0" smtClean="0">
                <a:latin typeface="Calibri" charset="0"/>
              </a:rPr>
              <a:t>Word offset</a:t>
            </a:r>
            <a:endParaRPr lang="en-US" sz="1600" dirty="0">
              <a:latin typeface="Calibri" charset="0"/>
            </a:endParaRPr>
          </a:p>
        </p:txBody>
      </p:sp>
      <p:sp>
        <p:nvSpPr>
          <p:cNvPr id="57353" name="Text Box 9"/>
          <p:cNvSpPr txBox="1">
            <a:spLocks noChangeArrowheads="1"/>
          </p:cNvSpPr>
          <p:nvPr/>
        </p:nvSpPr>
        <p:spPr bwMode="auto">
          <a:xfrm>
            <a:off x="7059613" y="3657600"/>
            <a:ext cx="1146175"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Byte offset</a:t>
            </a:r>
          </a:p>
        </p:txBody>
      </p:sp>
      <p:sp>
        <p:nvSpPr>
          <p:cNvPr id="57354" name="Text Box 10"/>
          <p:cNvSpPr txBox="1">
            <a:spLocks noChangeArrowheads="1"/>
          </p:cNvSpPr>
          <p:nvPr/>
        </p:nvSpPr>
        <p:spPr bwMode="auto">
          <a:xfrm>
            <a:off x="4549775" y="3657600"/>
            <a:ext cx="681038"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Index</a:t>
            </a:r>
          </a:p>
        </p:txBody>
      </p:sp>
      <p:sp>
        <p:nvSpPr>
          <p:cNvPr id="57355" name="Text Box 11"/>
          <p:cNvSpPr txBox="1">
            <a:spLocks noChangeArrowheads="1"/>
          </p:cNvSpPr>
          <p:nvPr/>
        </p:nvSpPr>
        <p:spPr bwMode="auto">
          <a:xfrm>
            <a:off x="2182813" y="3657600"/>
            <a:ext cx="533400" cy="336550"/>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Tag</a:t>
            </a:r>
          </a:p>
        </p:txBody>
      </p:sp>
      <p:grpSp>
        <p:nvGrpSpPr>
          <p:cNvPr id="2" name="Group 12"/>
          <p:cNvGrpSpPr>
            <a:grpSpLocks/>
          </p:cNvGrpSpPr>
          <p:nvPr/>
        </p:nvGrpSpPr>
        <p:grpSpPr bwMode="auto">
          <a:xfrm>
            <a:off x="811213" y="4267200"/>
            <a:ext cx="3048000" cy="457200"/>
            <a:chOff x="624" y="2496"/>
            <a:chExt cx="1920" cy="288"/>
          </a:xfrm>
        </p:grpSpPr>
        <p:sp>
          <p:nvSpPr>
            <p:cNvPr id="57381" name="Line 13"/>
            <p:cNvSpPr>
              <a:spLocks noChangeShapeType="1"/>
            </p:cNvSpPr>
            <p:nvPr/>
          </p:nvSpPr>
          <p:spPr bwMode="auto">
            <a:xfrm>
              <a:off x="2544" y="2544"/>
              <a:ext cx="0" cy="240"/>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82" name="Line 14"/>
            <p:cNvSpPr>
              <a:spLocks noChangeShapeType="1"/>
            </p:cNvSpPr>
            <p:nvPr/>
          </p:nvSpPr>
          <p:spPr bwMode="auto">
            <a:xfrm flipH="1">
              <a:off x="2304" y="2640"/>
              <a:ext cx="240"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83" name="Text Box 15"/>
            <p:cNvSpPr txBox="1">
              <a:spLocks noChangeArrowheads="1"/>
            </p:cNvSpPr>
            <p:nvPr/>
          </p:nvSpPr>
          <p:spPr bwMode="auto">
            <a:xfrm>
              <a:off x="624" y="2496"/>
              <a:ext cx="1660"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Decreasing associativity</a:t>
              </a:r>
            </a:p>
          </p:txBody>
        </p:sp>
      </p:grpSp>
      <p:grpSp>
        <p:nvGrpSpPr>
          <p:cNvPr id="3" name="Group 16"/>
          <p:cNvGrpSpPr>
            <a:grpSpLocks/>
          </p:cNvGrpSpPr>
          <p:nvPr/>
        </p:nvGrpSpPr>
        <p:grpSpPr bwMode="auto">
          <a:xfrm>
            <a:off x="3859213" y="4676775"/>
            <a:ext cx="4673600" cy="1190625"/>
            <a:chOff x="2544" y="2832"/>
            <a:chExt cx="2944" cy="750"/>
          </a:xfrm>
        </p:grpSpPr>
        <p:sp>
          <p:nvSpPr>
            <p:cNvPr id="57378" name="Line 17"/>
            <p:cNvSpPr>
              <a:spLocks noChangeShapeType="1"/>
            </p:cNvSpPr>
            <p:nvPr/>
          </p:nvSpPr>
          <p:spPr bwMode="auto">
            <a:xfrm flipV="1">
              <a:off x="2544" y="2976"/>
              <a:ext cx="1296"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79" name="Line 18"/>
            <p:cNvSpPr>
              <a:spLocks noChangeShapeType="1"/>
            </p:cNvSpPr>
            <p:nvPr/>
          </p:nvSpPr>
          <p:spPr bwMode="auto">
            <a:xfrm>
              <a:off x="3840" y="2832"/>
              <a:ext cx="0" cy="288"/>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80" name="Text Box 19"/>
            <p:cNvSpPr txBox="1">
              <a:spLocks noChangeArrowheads="1"/>
            </p:cNvSpPr>
            <p:nvPr/>
          </p:nvSpPr>
          <p:spPr bwMode="auto">
            <a:xfrm>
              <a:off x="3828" y="2832"/>
              <a:ext cx="1660" cy="750"/>
            </a:xfrm>
            <a:prstGeom prst="rect">
              <a:avLst/>
            </a:prstGeom>
            <a:noFill/>
            <a:ln w="12700">
              <a:noFill/>
              <a:miter lim="800000"/>
              <a:headEnd/>
              <a:tailEnd/>
            </a:ln>
          </p:spPr>
          <p:txBody>
            <a:bodyPr wrap="none">
              <a:prstTxWarp prst="textNoShape">
                <a:avLst/>
              </a:prstTxWarp>
              <a:spAutoFit/>
            </a:bodyPr>
            <a:lstStyle/>
            <a:p>
              <a:r>
                <a:rPr lang="en-US">
                  <a:latin typeface="Calibri" charset="0"/>
                </a:rPr>
                <a:t>Fully associative</a:t>
              </a:r>
            </a:p>
            <a:p>
              <a:r>
                <a:rPr lang="en-US">
                  <a:latin typeface="Calibri" charset="0"/>
                </a:rPr>
                <a:t>(only one set)</a:t>
              </a:r>
            </a:p>
            <a:p>
              <a:r>
                <a:rPr lang="en-US">
                  <a:latin typeface="Calibri" charset="0"/>
                </a:rPr>
                <a:t>Tag is all the bits except</a:t>
              </a:r>
            </a:p>
            <a:p>
              <a:r>
                <a:rPr lang="en-US">
                  <a:latin typeface="Calibri" charset="0"/>
                </a:rPr>
                <a:t>block and byte offset</a:t>
              </a:r>
            </a:p>
          </p:txBody>
        </p:sp>
      </p:grpSp>
      <p:grpSp>
        <p:nvGrpSpPr>
          <p:cNvPr id="4" name="Group 20"/>
          <p:cNvGrpSpPr>
            <a:grpSpLocks/>
          </p:cNvGrpSpPr>
          <p:nvPr/>
        </p:nvGrpSpPr>
        <p:grpSpPr bwMode="auto">
          <a:xfrm>
            <a:off x="1420813" y="4875213"/>
            <a:ext cx="2438400" cy="1276350"/>
            <a:chOff x="960" y="3168"/>
            <a:chExt cx="1536" cy="804"/>
          </a:xfrm>
        </p:grpSpPr>
        <p:sp>
          <p:nvSpPr>
            <p:cNvPr id="57375" name="Line 21"/>
            <p:cNvSpPr>
              <a:spLocks noChangeShapeType="1"/>
            </p:cNvSpPr>
            <p:nvPr/>
          </p:nvSpPr>
          <p:spPr bwMode="auto">
            <a:xfrm flipH="1">
              <a:off x="2064" y="3312"/>
              <a:ext cx="432"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76" name="Line 22"/>
            <p:cNvSpPr>
              <a:spLocks noChangeShapeType="1"/>
            </p:cNvSpPr>
            <p:nvPr/>
          </p:nvSpPr>
          <p:spPr bwMode="auto">
            <a:xfrm>
              <a:off x="2064" y="3168"/>
              <a:ext cx="0" cy="288"/>
            </a:xfrm>
            <a:prstGeom prst="line">
              <a:avLst/>
            </a:prstGeom>
            <a:noFill/>
            <a:ln w="12700">
              <a:solidFill>
                <a:schemeClr val="tx1"/>
              </a:solidFill>
              <a:round/>
              <a:headEnd/>
              <a:tailEnd/>
            </a:ln>
          </p:spPr>
          <p:txBody>
            <a:bodyPr>
              <a:prstTxWarp prst="textNoShape">
                <a:avLst/>
              </a:prstTxWarp>
            </a:bodyPr>
            <a:lstStyle/>
            <a:p>
              <a:endParaRPr lang="en-US"/>
            </a:p>
          </p:txBody>
        </p:sp>
        <p:sp>
          <p:nvSpPr>
            <p:cNvPr id="57377" name="Text Box 23"/>
            <p:cNvSpPr txBox="1">
              <a:spLocks noChangeArrowheads="1"/>
            </p:cNvSpPr>
            <p:nvPr/>
          </p:nvSpPr>
          <p:spPr bwMode="auto">
            <a:xfrm>
              <a:off x="960" y="3216"/>
              <a:ext cx="1505" cy="756"/>
            </a:xfrm>
            <a:prstGeom prst="rect">
              <a:avLst/>
            </a:prstGeom>
            <a:noFill/>
            <a:ln w="12700">
              <a:noFill/>
              <a:miter lim="800000"/>
              <a:headEnd/>
              <a:tailEnd/>
            </a:ln>
          </p:spPr>
          <p:txBody>
            <a:bodyPr>
              <a:prstTxWarp prst="textNoShape">
                <a:avLst/>
              </a:prstTxWarp>
              <a:spAutoFit/>
            </a:bodyPr>
            <a:lstStyle/>
            <a:p>
              <a:r>
                <a:rPr lang="en-US">
                  <a:latin typeface="Calibri" charset="0"/>
                </a:rPr>
                <a:t>Direct mapped</a:t>
              </a:r>
            </a:p>
            <a:p>
              <a:r>
                <a:rPr lang="en-US">
                  <a:latin typeface="Calibri" charset="0"/>
                </a:rPr>
                <a:t>(only one way)</a:t>
              </a:r>
            </a:p>
            <a:p>
              <a:r>
                <a:rPr lang="en-US">
                  <a:latin typeface="Calibri" charset="0"/>
                </a:rPr>
                <a:t>Smaller tags, only a single comparator</a:t>
              </a:r>
            </a:p>
          </p:txBody>
        </p:sp>
      </p:grpSp>
      <p:grpSp>
        <p:nvGrpSpPr>
          <p:cNvPr id="5" name="Group 24"/>
          <p:cNvGrpSpPr>
            <a:grpSpLocks/>
          </p:cNvGrpSpPr>
          <p:nvPr/>
        </p:nvGrpSpPr>
        <p:grpSpPr bwMode="auto">
          <a:xfrm>
            <a:off x="3859213" y="4038600"/>
            <a:ext cx="2914650" cy="457200"/>
            <a:chOff x="2544" y="2256"/>
            <a:chExt cx="1836" cy="288"/>
          </a:xfrm>
        </p:grpSpPr>
        <p:sp>
          <p:nvSpPr>
            <p:cNvPr id="57372" name="Line 25"/>
            <p:cNvSpPr>
              <a:spLocks noChangeShapeType="1"/>
            </p:cNvSpPr>
            <p:nvPr/>
          </p:nvSpPr>
          <p:spPr bwMode="auto">
            <a:xfrm>
              <a:off x="2544" y="2400"/>
              <a:ext cx="240" cy="0"/>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73" name="Text Box 26"/>
            <p:cNvSpPr txBox="1">
              <a:spLocks noChangeArrowheads="1"/>
            </p:cNvSpPr>
            <p:nvPr/>
          </p:nvSpPr>
          <p:spPr bwMode="auto">
            <a:xfrm>
              <a:off x="2784" y="2304"/>
              <a:ext cx="15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Increasing associativity</a:t>
              </a:r>
            </a:p>
          </p:txBody>
        </p:sp>
        <p:sp>
          <p:nvSpPr>
            <p:cNvPr id="57374" name="Line 27"/>
            <p:cNvSpPr>
              <a:spLocks noChangeShapeType="1"/>
            </p:cNvSpPr>
            <p:nvPr/>
          </p:nvSpPr>
          <p:spPr bwMode="auto">
            <a:xfrm>
              <a:off x="2544" y="2256"/>
              <a:ext cx="0" cy="288"/>
            </a:xfrm>
            <a:prstGeom prst="line">
              <a:avLst/>
            </a:prstGeom>
            <a:noFill/>
            <a:ln w="12700">
              <a:solidFill>
                <a:schemeClr val="tx1"/>
              </a:solidFill>
              <a:round/>
              <a:headEnd/>
              <a:tailEnd/>
            </a:ln>
          </p:spPr>
          <p:txBody>
            <a:bodyPr>
              <a:prstTxWarp prst="textNoShape">
                <a:avLst/>
              </a:prstTxWarp>
            </a:bodyPr>
            <a:lstStyle/>
            <a:p>
              <a:endParaRPr lang="en-US"/>
            </a:p>
          </p:txBody>
        </p:sp>
      </p:grpSp>
      <p:grpSp>
        <p:nvGrpSpPr>
          <p:cNvPr id="6" name="Group 37"/>
          <p:cNvGrpSpPr>
            <a:grpSpLocks/>
          </p:cNvGrpSpPr>
          <p:nvPr/>
        </p:nvGrpSpPr>
        <p:grpSpPr bwMode="auto">
          <a:xfrm>
            <a:off x="4164013" y="2971800"/>
            <a:ext cx="1517650" cy="793750"/>
            <a:chOff x="2448" y="1968"/>
            <a:chExt cx="956" cy="500"/>
          </a:xfrm>
        </p:grpSpPr>
        <p:sp>
          <p:nvSpPr>
            <p:cNvPr id="57370" name="Line 29"/>
            <p:cNvSpPr>
              <a:spLocks noChangeShapeType="1"/>
            </p:cNvSpPr>
            <p:nvPr/>
          </p:nvSpPr>
          <p:spPr bwMode="auto">
            <a:xfrm flipV="1">
              <a:off x="2880" y="2180"/>
              <a:ext cx="0" cy="288"/>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71" name="Text Box 30"/>
            <p:cNvSpPr txBox="1">
              <a:spLocks noChangeArrowheads="1"/>
            </p:cNvSpPr>
            <p:nvPr/>
          </p:nvSpPr>
          <p:spPr bwMode="auto">
            <a:xfrm>
              <a:off x="2448" y="1968"/>
              <a:ext cx="956"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Selects the set</a:t>
              </a:r>
            </a:p>
          </p:txBody>
        </p:sp>
      </p:grpSp>
      <p:grpSp>
        <p:nvGrpSpPr>
          <p:cNvPr id="7" name="Group 38"/>
          <p:cNvGrpSpPr>
            <a:grpSpLocks/>
          </p:cNvGrpSpPr>
          <p:nvPr/>
        </p:nvGrpSpPr>
        <p:grpSpPr bwMode="auto">
          <a:xfrm>
            <a:off x="1497013" y="2971800"/>
            <a:ext cx="2139950" cy="793750"/>
            <a:chOff x="960" y="1968"/>
            <a:chExt cx="1348" cy="500"/>
          </a:xfrm>
        </p:grpSpPr>
        <p:sp>
          <p:nvSpPr>
            <p:cNvPr id="57368" name="Text Box 31"/>
            <p:cNvSpPr txBox="1">
              <a:spLocks noChangeArrowheads="1"/>
            </p:cNvSpPr>
            <p:nvPr/>
          </p:nvSpPr>
          <p:spPr bwMode="auto">
            <a:xfrm>
              <a:off x="960" y="1968"/>
              <a:ext cx="1348"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Used for tag compare</a:t>
              </a:r>
            </a:p>
          </p:txBody>
        </p:sp>
        <p:sp>
          <p:nvSpPr>
            <p:cNvPr id="57369" name="Line 32"/>
            <p:cNvSpPr>
              <a:spLocks noChangeShapeType="1"/>
            </p:cNvSpPr>
            <p:nvPr/>
          </p:nvSpPr>
          <p:spPr bwMode="auto">
            <a:xfrm flipV="1">
              <a:off x="1584" y="2180"/>
              <a:ext cx="0" cy="288"/>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grpSp>
      <p:grpSp>
        <p:nvGrpSpPr>
          <p:cNvPr id="8" name="Group 36"/>
          <p:cNvGrpSpPr>
            <a:grpSpLocks/>
          </p:cNvGrpSpPr>
          <p:nvPr/>
        </p:nvGrpSpPr>
        <p:grpSpPr bwMode="auto">
          <a:xfrm>
            <a:off x="5840413" y="2971800"/>
            <a:ext cx="2770187" cy="793750"/>
            <a:chOff x="3504" y="1968"/>
            <a:chExt cx="1745" cy="500"/>
          </a:xfrm>
        </p:grpSpPr>
        <p:sp>
          <p:nvSpPr>
            <p:cNvPr id="57366" name="Line 33"/>
            <p:cNvSpPr>
              <a:spLocks noChangeShapeType="1"/>
            </p:cNvSpPr>
            <p:nvPr/>
          </p:nvSpPr>
          <p:spPr bwMode="auto">
            <a:xfrm flipV="1">
              <a:off x="3936" y="2180"/>
              <a:ext cx="0" cy="288"/>
            </a:xfrm>
            <a:prstGeom prst="line">
              <a:avLst/>
            </a:prstGeom>
            <a:noFill/>
            <a:ln w="12700">
              <a:solidFill>
                <a:schemeClr val="tx1"/>
              </a:solidFill>
              <a:round/>
              <a:headEnd/>
              <a:tailEnd type="triangle" w="med" len="med"/>
            </a:ln>
          </p:spPr>
          <p:txBody>
            <a:bodyPr>
              <a:prstTxWarp prst="textNoShape">
                <a:avLst/>
              </a:prstTxWarp>
            </a:bodyPr>
            <a:lstStyle/>
            <a:p>
              <a:endParaRPr lang="en-US"/>
            </a:p>
          </p:txBody>
        </p:sp>
        <p:sp>
          <p:nvSpPr>
            <p:cNvPr id="57367" name="Text Box 34"/>
            <p:cNvSpPr txBox="1">
              <a:spLocks noChangeArrowheads="1"/>
            </p:cNvSpPr>
            <p:nvPr/>
          </p:nvSpPr>
          <p:spPr bwMode="auto">
            <a:xfrm>
              <a:off x="3504" y="1968"/>
              <a:ext cx="1745" cy="212"/>
            </a:xfrm>
            <a:prstGeom prst="rect">
              <a:avLst/>
            </a:prstGeom>
            <a:noFill/>
            <a:ln w="12700">
              <a:noFill/>
              <a:miter lim="800000"/>
              <a:headEnd/>
              <a:tailEnd/>
            </a:ln>
          </p:spPr>
          <p:txBody>
            <a:bodyPr wrap="none">
              <a:prstTxWarp prst="textNoShape">
                <a:avLst/>
              </a:prstTxWarp>
              <a:spAutoFit/>
            </a:bodyPr>
            <a:lstStyle/>
            <a:p>
              <a:r>
                <a:rPr lang="en-US" sz="1600">
                  <a:latin typeface="Calibri" charset="0"/>
                </a:rPr>
                <a:t>Selects the word in the block</a:t>
              </a:r>
            </a:p>
          </p:txBody>
        </p:sp>
      </p:grpSp>
      <p:sp>
        <p:nvSpPr>
          <p:cNvPr id="41" name="Slide Number Placeholder 40"/>
          <p:cNvSpPr>
            <a:spLocks noGrp="1"/>
          </p:cNvSpPr>
          <p:nvPr>
            <p:ph type="sldNum" sz="quarter" idx="12"/>
          </p:nvPr>
        </p:nvSpPr>
        <p:spPr/>
        <p:txBody>
          <a:bodyPr/>
          <a:lstStyle/>
          <a:p>
            <a:fld id="{3CC63E4C-4642-794D-A2FD-70F6B81535F5}" type="slidenum">
              <a:rPr lang="en-US" smtClean="0"/>
              <a:pPr/>
              <a:t>19</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righ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5"/>
          <p:cNvPicPr>
            <a:picLocks noChangeAspect="1" noChangeArrowheads="1"/>
          </p:cNvPicPr>
          <p:nvPr/>
        </p:nvPicPr>
        <p:blipFill>
          <a:blip r:embed="rId4"/>
          <a:srcRect/>
          <a:stretch>
            <a:fillRect/>
          </a:stretch>
        </p:blipFill>
        <p:spPr bwMode="auto">
          <a:xfrm>
            <a:off x="8120266" y="2214862"/>
            <a:ext cx="1023734" cy="709634"/>
          </a:xfrm>
          <a:prstGeom prst="rect">
            <a:avLst/>
          </a:prstGeom>
          <a:noFill/>
          <a:ln w="9525">
            <a:noFill/>
            <a:miter lim="800000"/>
            <a:headEnd/>
            <a:tailEnd/>
          </a:ln>
          <a:effectLst/>
        </p:spPr>
      </p:pic>
      <p:sp>
        <p:nvSpPr>
          <p:cNvPr id="26627" name="Rectangle 5"/>
          <p:cNvSpPr>
            <a:spLocks noGrp="1" noChangeArrowheads="1"/>
          </p:cNvSpPr>
          <p:nvPr>
            <p:ph type="title"/>
          </p:nvPr>
        </p:nvSpPr>
        <p:spPr>
          <a:xfrm>
            <a:off x="457200" y="37576"/>
            <a:ext cx="8229600" cy="1143000"/>
          </a:xfrm>
        </p:spPr>
        <p:txBody>
          <a:bodyPr>
            <a:normAutofit/>
          </a:bodyPr>
          <a:lstStyle/>
          <a:p>
            <a:pPr>
              <a:lnSpc>
                <a:spcPct val="85000"/>
              </a:lnSpc>
            </a:pPr>
            <a:r>
              <a:rPr lang="en-US" dirty="0" smtClean="0"/>
              <a:t>You Are Here!</a:t>
            </a:r>
            <a:endParaRPr lang="en-US" dirty="0"/>
          </a:p>
        </p:txBody>
      </p:sp>
      <p:sp>
        <p:nvSpPr>
          <p:cNvPr id="43" name="Content Placeholder 42"/>
          <p:cNvSpPr>
            <a:spLocks noGrp="1"/>
          </p:cNvSpPr>
          <p:nvPr>
            <p:ph sz="half" idx="1"/>
          </p:nvPr>
        </p:nvSpPr>
        <p:spPr>
          <a:xfrm>
            <a:off x="0" y="1387066"/>
            <a:ext cx="3421902" cy="4525963"/>
          </a:xfrm>
        </p:spPr>
        <p:txBody>
          <a:bodyPr>
            <a:noAutofit/>
          </a:bodyPr>
          <a:lstStyle/>
          <a:p>
            <a:pPr>
              <a:lnSpc>
                <a:spcPct val="90000"/>
              </a:lnSpc>
            </a:pPr>
            <a:r>
              <a:rPr lang="en-US" sz="2400" dirty="0" smtClean="0"/>
              <a:t>Parallel Requests</a:t>
            </a:r>
          </a:p>
          <a:p>
            <a:pPr lvl="1">
              <a:lnSpc>
                <a:spcPct val="90000"/>
              </a:lnSpc>
              <a:buNone/>
            </a:pPr>
            <a:r>
              <a:rPr lang="en-US" sz="1800" dirty="0" smtClean="0"/>
              <a:t>Assigned to computer</a:t>
            </a:r>
          </a:p>
          <a:p>
            <a:pPr lvl="1">
              <a:lnSpc>
                <a:spcPct val="90000"/>
              </a:lnSpc>
              <a:buNone/>
            </a:pPr>
            <a:r>
              <a:rPr lang="en-US" sz="1800" dirty="0" smtClean="0"/>
              <a:t>e.g., Search “Katz”</a:t>
            </a:r>
          </a:p>
          <a:p>
            <a:pPr>
              <a:lnSpc>
                <a:spcPct val="90000"/>
              </a:lnSpc>
            </a:pPr>
            <a:r>
              <a:rPr lang="en-US" sz="2400" dirty="0" smtClean="0"/>
              <a:t>Parallel Threads</a:t>
            </a:r>
          </a:p>
          <a:p>
            <a:pPr lvl="1">
              <a:lnSpc>
                <a:spcPct val="90000"/>
              </a:lnSpc>
              <a:buNone/>
            </a:pPr>
            <a:r>
              <a:rPr lang="en-US" sz="1800" dirty="0" smtClean="0"/>
              <a:t>Assigned to core</a:t>
            </a:r>
          </a:p>
          <a:p>
            <a:pPr lvl="1">
              <a:lnSpc>
                <a:spcPct val="90000"/>
              </a:lnSpc>
              <a:buNone/>
            </a:pPr>
            <a:r>
              <a:rPr lang="en-US" sz="1800" dirty="0" smtClean="0"/>
              <a:t>e.g., Lookup, Ads</a:t>
            </a:r>
          </a:p>
          <a:p>
            <a:pPr>
              <a:lnSpc>
                <a:spcPct val="90000"/>
              </a:lnSpc>
            </a:pPr>
            <a:r>
              <a:rPr lang="en-US" sz="2400" dirty="0" smtClean="0"/>
              <a:t>Parallel Instructions</a:t>
            </a:r>
          </a:p>
          <a:p>
            <a:pPr lvl="1">
              <a:lnSpc>
                <a:spcPct val="90000"/>
              </a:lnSpc>
              <a:buNone/>
            </a:pPr>
            <a:r>
              <a:rPr lang="en-US" sz="1800" dirty="0" smtClean="0"/>
              <a:t>&gt;1 instruction @ one time</a:t>
            </a:r>
          </a:p>
          <a:p>
            <a:pPr lvl="1">
              <a:lnSpc>
                <a:spcPct val="90000"/>
              </a:lnSpc>
              <a:buNone/>
            </a:pPr>
            <a:r>
              <a:rPr lang="en-US" sz="1800" dirty="0" smtClean="0"/>
              <a:t>e.g., 5 pipelined instructions</a:t>
            </a:r>
          </a:p>
          <a:p>
            <a:pPr>
              <a:lnSpc>
                <a:spcPct val="90000"/>
              </a:lnSpc>
            </a:pPr>
            <a:r>
              <a:rPr lang="en-US" sz="2400" dirty="0" smtClean="0"/>
              <a:t>Parallel Data</a:t>
            </a:r>
          </a:p>
          <a:p>
            <a:pPr lvl="1">
              <a:lnSpc>
                <a:spcPct val="90000"/>
              </a:lnSpc>
              <a:buNone/>
            </a:pPr>
            <a:r>
              <a:rPr lang="en-US" sz="1800" dirty="0" smtClean="0"/>
              <a:t>&gt;1 data item @ one time</a:t>
            </a:r>
          </a:p>
          <a:p>
            <a:pPr lvl="1">
              <a:lnSpc>
                <a:spcPct val="90000"/>
              </a:lnSpc>
              <a:buNone/>
            </a:pPr>
            <a:r>
              <a:rPr lang="en-US" sz="1800" dirty="0" smtClean="0"/>
              <a:t>e.g., Add of 4 pairs of words</a:t>
            </a:r>
          </a:p>
          <a:p>
            <a:pPr>
              <a:lnSpc>
                <a:spcPct val="90000"/>
              </a:lnSpc>
            </a:pPr>
            <a:r>
              <a:rPr lang="en-US" sz="2400" dirty="0" smtClean="0"/>
              <a:t>Hardware descriptions</a:t>
            </a:r>
          </a:p>
          <a:p>
            <a:pPr lvl="1">
              <a:lnSpc>
                <a:spcPct val="90000"/>
              </a:lnSpc>
              <a:buNone/>
            </a:pPr>
            <a:r>
              <a:rPr lang="en-US" sz="1800" dirty="0" smtClean="0"/>
              <a:t>All gates @ one time</a:t>
            </a:r>
          </a:p>
          <a:p>
            <a:pPr>
              <a:lnSpc>
                <a:spcPct val="90000"/>
              </a:lnSpc>
            </a:pPr>
            <a:r>
              <a:rPr lang="en-US" sz="2200" dirty="0" smtClean="0"/>
              <a:t>Programming Languages</a:t>
            </a:r>
          </a:p>
          <a:p>
            <a:pPr lvl="1">
              <a:lnSpc>
                <a:spcPct val="90000"/>
              </a:lnSpc>
              <a:buNone/>
            </a:pPr>
            <a:endParaRPr lang="en-US" sz="1800" dirty="0" smtClean="0"/>
          </a:p>
        </p:txBody>
      </p:sp>
      <p:sp>
        <p:nvSpPr>
          <p:cNvPr id="97" name="TextBox 96"/>
          <p:cNvSpPr txBox="1"/>
          <p:nvPr/>
        </p:nvSpPr>
        <p:spPr>
          <a:xfrm>
            <a:off x="8170342" y="1665638"/>
            <a:ext cx="787395" cy="544765"/>
          </a:xfrm>
          <a:prstGeom prst="rect">
            <a:avLst/>
          </a:prstGeom>
          <a:noFill/>
        </p:spPr>
        <p:txBody>
          <a:bodyPr wrap="none" rtlCol="0">
            <a:spAutoFit/>
          </a:bodyPr>
          <a:lstStyle/>
          <a:p>
            <a:pPr algn="r">
              <a:lnSpc>
                <a:spcPct val="80000"/>
              </a:lnSpc>
            </a:pPr>
            <a:r>
              <a:rPr lang="en-US" dirty="0" smtClean="0"/>
              <a:t>Smart</a:t>
            </a:r>
            <a:br>
              <a:rPr lang="en-US" dirty="0" smtClean="0"/>
            </a:br>
            <a:r>
              <a:rPr lang="en-US" dirty="0" smtClean="0"/>
              <a:t>Phone</a:t>
            </a:r>
            <a:endParaRPr lang="en-US" dirty="0"/>
          </a:p>
        </p:txBody>
      </p:sp>
      <p:sp>
        <p:nvSpPr>
          <p:cNvPr id="118" name="TextBox 117"/>
          <p:cNvSpPr txBox="1"/>
          <p:nvPr/>
        </p:nvSpPr>
        <p:spPr>
          <a:xfrm>
            <a:off x="3916478" y="1665944"/>
            <a:ext cx="1305493" cy="766364"/>
          </a:xfrm>
          <a:prstGeom prst="rect">
            <a:avLst/>
          </a:prstGeom>
          <a:noFill/>
        </p:spPr>
        <p:txBody>
          <a:bodyPr wrap="square" rtlCol="0">
            <a:spAutoFit/>
          </a:bodyPr>
          <a:lstStyle/>
          <a:p>
            <a:pPr algn="r">
              <a:lnSpc>
                <a:spcPct val="80000"/>
              </a:lnSpc>
            </a:pPr>
            <a:r>
              <a:rPr lang="en-US" dirty="0" smtClean="0"/>
              <a:t>Warehouse Scale Computer</a:t>
            </a:r>
            <a:endParaRPr lang="en-US" dirty="0"/>
          </a:p>
        </p:txBody>
      </p:sp>
      <p:cxnSp>
        <p:nvCxnSpPr>
          <p:cNvPr id="168" name="Straight Connector 167"/>
          <p:cNvCxnSpPr/>
          <p:nvPr/>
        </p:nvCxnSpPr>
        <p:spPr>
          <a:xfrm rot="5400000">
            <a:off x="736707" y="3834054"/>
            <a:ext cx="5250171" cy="1588"/>
          </a:xfrm>
          <a:prstGeom prst="line">
            <a:avLst/>
          </a:prstGeom>
          <a:ln w="152400"/>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1869899" y="1062860"/>
            <a:ext cx="3176233" cy="461665"/>
          </a:xfrm>
          <a:prstGeom prst="rect">
            <a:avLst/>
          </a:prstGeom>
          <a:noFill/>
        </p:spPr>
        <p:txBody>
          <a:bodyPr wrap="none" rtlCol="0">
            <a:spAutoFit/>
          </a:bodyPr>
          <a:lstStyle/>
          <a:p>
            <a:r>
              <a:rPr lang="en-US" sz="2400" i="1" dirty="0" smtClean="0"/>
              <a:t>Software        Hardware</a:t>
            </a:r>
            <a:endParaRPr lang="en-US" sz="2400" i="1" dirty="0"/>
          </a:p>
        </p:txBody>
      </p:sp>
      <p:sp>
        <p:nvSpPr>
          <p:cNvPr id="171" name="TextBox 170"/>
          <p:cNvSpPr txBox="1"/>
          <p:nvPr/>
        </p:nvSpPr>
        <p:spPr>
          <a:xfrm>
            <a:off x="2559950" y="2275669"/>
            <a:ext cx="1619354" cy="1205458"/>
          </a:xfrm>
          <a:prstGeom prst="rect">
            <a:avLst/>
          </a:prstGeom>
          <a:solidFill>
            <a:schemeClr val="bg1"/>
          </a:solidFill>
        </p:spPr>
        <p:txBody>
          <a:bodyPr wrap="none" rtlCol="0">
            <a:spAutoFit/>
          </a:bodyPr>
          <a:lstStyle/>
          <a:p>
            <a:pPr algn="ctr">
              <a:lnSpc>
                <a:spcPct val="90000"/>
              </a:lnSpc>
            </a:pPr>
            <a:r>
              <a:rPr lang="en-US" sz="2000" i="1" dirty="0" smtClean="0"/>
              <a:t>Harness</a:t>
            </a:r>
            <a:br>
              <a:rPr lang="en-US" sz="2000" i="1" dirty="0" smtClean="0"/>
            </a:br>
            <a:r>
              <a:rPr lang="en-US" sz="2000" i="1" dirty="0" smtClean="0"/>
              <a:t>Parallelism &amp;</a:t>
            </a:r>
          </a:p>
          <a:p>
            <a:pPr algn="ctr">
              <a:lnSpc>
                <a:spcPct val="90000"/>
              </a:lnSpc>
            </a:pPr>
            <a:r>
              <a:rPr lang="en-US" sz="2000" i="1" dirty="0" smtClean="0"/>
              <a:t>Achieve High</a:t>
            </a:r>
            <a:br>
              <a:rPr lang="en-US" sz="2000" i="1" dirty="0" smtClean="0"/>
            </a:br>
            <a:r>
              <a:rPr lang="en-US" sz="2000" i="1" dirty="0" smtClean="0"/>
              <a:t>Performance</a:t>
            </a:r>
            <a:endParaRPr lang="en-US" sz="2000" i="1" dirty="0"/>
          </a:p>
        </p:txBody>
      </p:sp>
      <p:grpSp>
        <p:nvGrpSpPr>
          <p:cNvPr id="2" name="Group 50"/>
          <p:cNvGrpSpPr/>
          <p:nvPr/>
        </p:nvGrpSpPr>
        <p:grpSpPr>
          <a:xfrm>
            <a:off x="5831288" y="5537200"/>
            <a:ext cx="3360062" cy="1289820"/>
            <a:chOff x="5831288" y="5537200"/>
            <a:chExt cx="3360062" cy="1289820"/>
          </a:xfrm>
        </p:grpSpPr>
        <p:sp>
          <p:nvSpPr>
            <p:cNvPr id="166" name="TextBox 165"/>
            <p:cNvSpPr txBox="1"/>
            <p:nvPr/>
          </p:nvSpPr>
          <p:spPr>
            <a:xfrm>
              <a:off x="7942290" y="5985754"/>
              <a:ext cx="1249060" cy="369332"/>
            </a:xfrm>
            <a:prstGeom prst="rect">
              <a:avLst/>
            </a:prstGeom>
            <a:noFill/>
          </p:spPr>
          <p:txBody>
            <a:bodyPr wrap="none" rtlCol="0">
              <a:spAutoFit/>
            </a:bodyPr>
            <a:lstStyle/>
            <a:p>
              <a:r>
                <a:rPr lang="en-US" dirty="0" smtClean="0"/>
                <a:t>Logic Gates</a:t>
              </a:r>
              <a:endParaRPr lang="en-US" dirty="0"/>
            </a:p>
          </p:txBody>
        </p:sp>
        <p:cxnSp>
          <p:nvCxnSpPr>
            <p:cNvPr id="172" name="Straight Connector 171"/>
            <p:cNvCxnSpPr>
              <a:stCxn id="104" idx="2"/>
              <a:endCxn id="177" idx="3"/>
            </p:cNvCxnSpPr>
            <p:nvPr/>
          </p:nvCxnSpPr>
          <p:spPr>
            <a:xfrm flipH="1">
              <a:off x="7920438" y="5537200"/>
              <a:ext cx="54947" cy="581173"/>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p:cNvCxnSpPr>
              <a:stCxn id="104" idx="1"/>
              <a:endCxn id="177" idx="0"/>
            </p:cNvCxnSpPr>
            <p:nvPr/>
          </p:nvCxnSpPr>
          <p:spPr>
            <a:xfrm flipH="1">
              <a:off x="6543773" y="5537200"/>
              <a:ext cx="955786" cy="581173"/>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3" name="Group 177"/>
            <p:cNvGrpSpPr/>
            <p:nvPr/>
          </p:nvGrpSpPr>
          <p:grpSpPr>
            <a:xfrm>
              <a:off x="5831288" y="6109003"/>
              <a:ext cx="2089150" cy="718017"/>
              <a:chOff x="5831288" y="6139983"/>
              <a:chExt cx="2089150" cy="718017"/>
            </a:xfrm>
          </p:grpSpPr>
          <p:graphicFrame>
            <p:nvGraphicFramePr>
              <p:cNvPr id="93186" name="Object 2"/>
              <p:cNvGraphicFramePr>
                <a:graphicFrameLocks noChangeAspect="1"/>
              </p:cNvGraphicFramePr>
              <p:nvPr/>
            </p:nvGraphicFramePr>
            <p:xfrm>
              <a:off x="6560469" y="6139983"/>
              <a:ext cx="1044389" cy="718017"/>
            </p:xfrm>
            <a:graphic>
              <a:graphicData uri="http://schemas.openxmlformats.org/presentationml/2006/ole">
                <mc:AlternateContent xmlns:mc="http://schemas.openxmlformats.org/markup-compatibility/2006">
                  <mc:Choice xmlns:v="urn:schemas-microsoft-com:vml" Requires="v">
                    <p:oleObj spid="_x0000_s176259" name="Image" r:id="rId5" imgW="3492063" imgH="2400000" progId="">
                      <p:embed/>
                    </p:oleObj>
                  </mc:Choice>
                  <mc:Fallback>
                    <p:oleObj name="Image" r:id="rId5" imgW="3492063" imgH="240000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0469" y="6139983"/>
                            <a:ext cx="1044389" cy="718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pic>
                    </p:oleObj>
                  </mc:Fallback>
                </mc:AlternateContent>
              </a:graphicData>
            </a:graphic>
          </p:graphicFrame>
          <p:sp>
            <p:nvSpPr>
              <p:cNvPr id="177" name="Freeform 176"/>
              <p:cNvSpPr/>
              <p:nvPr/>
            </p:nvSpPr>
            <p:spPr>
              <a:xfrm>
                <a:off x="5831288" y="6149353"/>
                <a:ext cx="2089150" cy="708647"/>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a:t>
                </a:r>
                <a:endParaRPr lang="en-US" dirty="0">
                  <a:solidFill>
                    <a:srgbClr val="000000"/>
                  </a:solidFill>
                </a:endParaRPr>
              </a:p>
            </p:txBody>
          </p:sp>
        </p:grpSp>
      </p:grpSp>
      <p:pic>
        <p:nvPicPr>
          <p:cNvPr id="117" name="Picture 116" descr="cern-racks.jpg"/>
          <p:cNvPicPr>
            <a:picLocks noChangeAspect="1"/>
          </p:cNvPicPr>
          <p:nvPr/>
        </p:nvPicPr>
        <p:blipFill>
          <a:blip r:embed="rId7"/>
          <a:stretch>
            <a:fillRect/>
          </a:stretch>
        </p:blipFill>
        <p:spPr>
          <a:xfrm>
            <a:off x="5173656" y="1334878"/>
            <a:ext cx="2859651" cy="1667628"/>
          </a:xfrm>
          <a:prstGeom prst="rect">
            <a:avLst/>
          </a:prstGeom>
        </p:spPr>
      </p:pic>
      <p:grpSp>
        <p:nvGrpSpPr>
          <p:cNvPr id="4" name="Group 55"/>
          <p:cNvGrpSpPr/>
          <p:nvPr/>
        </p:nvGrpSpPr>
        <p:grpSpPr>
          <a:xfrm>
            <a:off x="3442017" y="2980266"/>
            <a:ext cx="5143176" cy="1625601"/>
            <a:chOff x="3442017" y="2980266"/>
            <a:chExt cx="5143176" cy="1625601"/>
          </a:xfrm>
        </p:grpSpPr>
        <p:grpSp>
          <p:nvGrpSpPr>
            <p:cNvPr id="5" name="Group 53"/>
            <p:cNvGrpSpPr/>
            <p:nvPr/>
          </p:nvGrpSpPr>
          <p:grpSpPr>
            <a:xfrm>
              <a:off x="3442017" y="2980266"/>
              <a:ext cx="5143176" cy="1625601"/>
              <a:chOff x="3442017" y="2980266"/>
              <a:chExt cx="5143176" cy="1625601"/>
            </a:xfrm>
          </p:grpSpPr>
          <p:pic>
            <p:nvPicPr>
              <p:cNvPr id="48" name="Picture 5"/>
              <p:cNvPicPr>
                <a:picLocks noChangeAspect="1"/>
              </p:cNvPicPr>
              <p:nvPr/>
            </p:nvPicPr>
            <p:blipFill>
              <a:blip r:embed="rId8"/>
              <a:srcRect/>
              <a:stretch>
                <a:fillRect/>
              </a:stretch>
            </p:blipFill>
            <p:spPr bwMode="auto">
              <a:xfrm>
                <a:off x="3442017" y="3451864"/>
                <a:ext cx="1792390" cy="856882"/>
              </a:xfrm>
              <a:prstGeom prst="rect">
                <a:avLst/>
              </a:prstGeom>
              <a:noFill/>
              <a:ln w="9525">
                <a:noFill/>
                <a:miter lim="800000"/>
                <a:headEnd/>
                <a:tailEnd/>
              </a:ln>
            </p:spPr>
          </p:pic>
          <p:cxnSp>
            <p:nvCxnSpPr>
              <p:cNvPr id="135" name="Straight Connector 134"/>
              <p:cNvCxnSpPr>
                <a:endCxn id="98" idx="1"/>
              </p:cNvCxnSpPr>
              <p:nvPr/>
            </p:nvCxnSpPr>
            <p:spPr>
              <a:xfrm rot="10800000" flipV="1">
                <a:off x="5432954" y="2980266"/>
                <a:ext cx="1729843" cy="389478"/>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a:endCxn id="98" idx="0"/>
              </p:cNvCxnSpPr>
              <p:nvPr/>
            </p:nvCxnSpPr>
            <p:spPr>
              <a:xfrm>
                <a:off x="7501460" y="2980267"/>
                <a:ext cx="1083733" cy="389477"/>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grpSp>
            <p:nvGrpSpPr>
              <p:cNvPr id="6" name="Group 144"/>
              <p:cNvGrpSpPr/>
              <p:nvPr/>
            </p:nvGrpSpPr>
            <p:grpSpPr>
              <a:xfrm>
                <a:off x="3894659" y="3369744"/>
                <a:ext cx="4690534" cy="1236123"/>
                <a:chOff x="3539066" y="3369744"/>
                <a:chExt cx="4690534" cy="1236123"/>
              </a:xfrm>
            </p:grpSpPr>
            <p:sp>
              <p:nvSpPr>
                <p:cNvPr id="98" name="Freeform 97"/>
                <p:cNvSpPr/>
                <p:nvPr/>
              </p:nvSpPr>
              <p:spPr>
                <a:xfrm>
                  <a:off x="3539066" y="3369744"/>
                  <a:ext cx="4690534" cy="1236123"/>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2" name="Freeform 131"/>
                <p:cNvSpPr/>
                <p:nvPr/>
              </p:nvSpPr>
              <p:spPr>
                <a:xfrm>
                  <a:off x="4758265" y="3454411"/>
                  <a:ext cx="1185333" cy="314727"/>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Core</a:t>
                  </a:r>
                  <a:endParaRPr lang="en-US" dirty="0">
                    <a:solidFill>
                      <a:schemeClr val="tx1"/>
                    </a:solidFill>
                  </a:endParaRPr>
                </a:p>
              </p:txBody>
            </p:sp>
            <p:sp>
              <p:nvSpPr>
                <p:cNvPr id="133" name="Freeform 132"/>
                <p:cNvSpPr/>
                <p:nvPr/>
              </p:nvSpPr>
              <p:spPr>
                <a:xfrm>
                  <a:off x="6790242" y="3454411"/>
                  <a:ext cx="1185333" cy="314727"/>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Core</a:t>
                  </a:r>
                  <a:endParaRPr lang="en-US" dirty="0">
                    <a:solidFill>
                      <a:schemeClr val="tx1"/>
                    </a:solidFill>
                  </a:endParaRPr>
                </a:p>
              </p:txBody>
            </p:sp>
            <p:sp>
              <p:nvSpPr>
                <p:cNvPr id="138" name="Rectangle 137"/>
                <p:cNvSpPr/>
                <p:nvPr/>
              </p:nvSpPr>
              <p:spPr>
                <a:xfrm>
                  <a:off x="6242320" y="3413668"/>
                  <a:ext cx="344039" cy="369332"/>
                </a:xfrm>
                <a:prstGeom prst="rect">
                  <a:avLst/>
                </a:prstGeom>
              </p:spPr>
              <p:txBody>
                <a:bodyPr wrap="none">
                  <a:spAutoFit/>
                </a:bodyPr>
                <a:lstStyle/>
                <a:p>
                  <a:r>
                    <a:rPr lang="en-US" dirty="0" smtClean="0"/>
                    <a:t>…</a:t>
                  </a:r>
                  <a:endParaRPr lang="en-US" dirty="0"/>
                </a:p>
              </p:txBody>
            </p:sp>
            <p:sp>
              <p:nvSpPr>
                <p:cNvPr id="140" name="Freeform 139"/>
                <p:cNvSpPr/>
                <p:nvPr/>
              </p:nvSpPr>
              <p:spPr>
                <a:xfrm>
                  <a:off x="4284134" y="3810000"/>
                  <a:ext cx="3302000" cy="355600"/>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     Memory               (Cache)</a:t>
                  </a:r>
                  <a:endParaRPr lang="en-US" dirty="0">
                    <a:solidFill>
                      <a:srgbClr val="000000"/>
                    </a:solidFill>
                  </a:endParaRPr>
                </a:p>
              </p:txBody>
            </p:sp>
            <p:sp>
              <p:nvSpPr>
                <p:cNvPr id="144" name="Freeform 143"/>
                <p:cNvSpPr/>
                <p:nvPr/>
              </p:nvSpPr>
              <p:spPr>
                <a:xfrm>
                  <a:off x="3826935" y="4199466"/>
                  <a:ext cx="3302000" cy="355600"/>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Input/Output</a:t>
                  </a:r>
                  <a:endParaRPr lang="en-US" dirty="0">
                    <a:solidFill>
                      <a:srgbClr val="000000"/>
                    </a:solidFill>
                  </a:endParaRPr>
                </a:p>
              </p:txBody>
            </p:sp>
          </p:grpSp>
        </p:grpSp>
        <p:sp>
          <p:nvSpPr>
            <p:cNvPr id="55" name="TextBox 54"/>
            <p:cNvSpPr txBox="1"/>
            <p:nvPr/>
          </p:nvSpPr>
          <p:spPr>
            <a:xfrm>
              <a:off x="6760107" y="3049938"/>
              <a:ext cx="1126593" cy="323165"/>
            </a:xfrm>
            <a:prstGeom prst="rect">
              <a:avLst/>
            </a:prstGeom>
            <a:noFill/>
          </p:spPr>
          <p:txBody>
            <a:bodyPr wrap="none" rtlCol="0">
              <a:spAutoFit/>
            </a:bodyPr>
            <a:lstStyle/>
            <a:p>
              <a:pPr algn="r">
                <a:lnSpc>
                  <a:spcPct val="80000"/>
                </a:lnSpc>
              </a:pPr>
              <a:r>
                <a:rPr lang="en-US" dirty="0" smtClean="0"/>
                <a:t>Computer</a:t>
              </a:r>
            </a:p>
          </p:txBody>
        </p:sp>
      </p:grpSp>
      <p:grpSp>
        <p:nvGrpSpPr>
          <p:cNvPr id="7" name="Group 90"/>
          <p:cNvGrpSpPr/>
          <p:nvPr/>
        </p:nvGrpSpPr>
        <p:grpSpPr>
          <a:xfrm>
            <a:off x="3365862" y="3454411"/>
            <a:ext cx="5625738" cy="2622539"/>
            <a:chOff x="3365862" y="3454411"/>
            <a:chExt cx="5625738" cy="2622539"/>
          </a:xfrm>
        </p:grpSpPr>
        <p:sp>
          <p:nvSpPr>
            <p:cNvPr id="151" name="Freeform 150"/>
            <p:cNvSpPr/>
            <p:nvPr/>
          </p:nvSpPr>
          <p:spPr>
            <a:xfrm>
              <a:off x="3971023" y="5625230"/>
              <a:ext cx="3626511" cy="341684"/>
            </a:xfrm>
            <a:custGeom>
              <a:avLst/>
              <a:gdLst>
                <a:gd name="connsiteX0" fmla="*/ 423334 w 3302000"/>
                <a:gd name="connsiteY0" fmla="*/ 0 h 355600"/>
                <a:gd name="connsiteX1" fmla="*/ 3302000 w 3302000"/>
                <a:gd name="connsiteY1" fmla="*/ 0 h 355600"/>
                <a:gd name="connsiteX2" fmla="*/ 2895600 w 3302000"/>
                <a:gd name="connsiteY2" fmla="*/ 355600 h 355600"/>
                <a:gd name="connsiteX3" fmla="*/ 0 w 3302000"/>
                <a:gd name="connsiteY3" fmla="*/ 338666 h 355600"/>
                <a:gd name="connsiteX4" fmla="*/ 423334 w 3302000"/>
                <a:gd name="connsiteY4" fmla="*/ 0 h 35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2000" h="355600">
                  <a:moveTo>
                    <a:pt x="423334" y="0"/>
                  </a:moveTo>
                  <a:lnTo>
                    <a:pt x="3302000" y="0"/>
                  </a:lnTo>
                  <a:lnTo>
                    <a:pt x="2895600" y="355600"/>
                  </a:lnTo>
                  <a:lnTo>
                    <a:pt x="0" y="338666"/>
                  </a:lnTo>
                  <a:lnTo>
                    <a:pt x="423334"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Main Memory</a:t>
              </a:r>
              <a:endParaRPr lang="en-US" dirty="0">
                <a:solidFill>
                  <a:srgbClr val="000000"/>
                </a:solidFill>
              </a:endParaRPr>
            </a:p>
          </p:txBody>
        </p:sp>
        <p:grpSp>
          <p:nvGrpSpPr>
            <p:cNvPr id="8" name="Group 89"/>
            <p:cNvGrpSpPr/>
            <p:nvPr/>
          </p:nvGrpSpPr>
          <p:grpSpPr>
            <a:xfrm>
              <a:off x="3365862" y="3454411"/>
              <a:ext cx="5625738" cy="2622539"/>
              <a:chOff x="3365862" y="3454411"/>
              <a:chExt cx="5625738" cy="2622539"/>
            </a:xfrm>
          </p:grpSpPr>
          <p:grpSp>
            <p:nvGrpSpPr>
              <p:cNvPr id="9" name="Group 48"/>
              <p:cNvGrpSpPr/>
              <p:nvPr/>
            </p:nvGrpSpPr>
            <p:grpSpPr>
              <a:xfrm>
                <a:off x="3365862" y="3454411"/>
                <a:ext cx="5625738" cy="2622539"/>
                <a:chOff x="3365862" y="3454411"/>
                <a:chExt cx="5454288" cy="2850775"/>
              </a:xfrm>
            </p:grpSpPr>
            <p:sp>
              <p:nvSpPr>
                <p:cNvPr id="147" name="Freeform 146"/>
                <p:cNvSpPr/>
                <p:nvPr/>
              </p:nvSpPr>
              <p:spPr>
                <a:xfrm>
                  <a:off x="3365862" y="4775213"/>
                  <a:ext cx="5454288" cy="1529973"/>
                </a:xfrm>
                <a:custGeom>
                  <a:avLst/>
                  <a:gdLst>
                    <a:gd name="connsiteX0" fmla="*/ 3149600 w 3149600"/>
                    <a:gd name="connsiteY0" fmla="*/ 0 h 948267"/>
                    <a:gd name="connsiteX1" fmla="*/ 1032934 w 3149600"/>
                    <a:gd name="connsiteY1" fmla="*/ 0 h 948267"/>
                    <a:gd name="connsiteX2" fmla="*/ 0 w 3149600"/>
                    <a:gd name="connsiteY2" fmla="*/ 948267 h 948267"/>
                    <a:gd name="connsiteX3" fmla="*/ 2252134 w 3149600"/>
                    <a:gd name="connsiteY3" fmla="*/ 948267 h 948267"/>
                    <a:gd name="connsiteX4" fmla="*/ 3149600 w 3149600"/>
                    <a:gd name="connsiteY4" fmla="*/ 0 h 948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600" h="948267">
                      <a:moveTo>
                        <a:pt x="3149600" y="0"/>
                      </a:moveTo>
                      <a:lnTo>
                        <a:pt x="1032934" y="0"/>
                      </a:lnTo>
                      <a:lnTo>
                        <a:pt x="0" y="948267"/>
                      </a:lnTo>
                      <a:lnTo>
                        <a:pt x="2252134" y="948267"/>
                      </a:lnTo>
                      <a:lnTo>
                        <a:pt x="3149600" y="0"/>
                      </a:lnTo>
                      <a:close/>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Connector 155"/>
                <p:cNvCxnSpPr>
                  <a:stCxn id="133" idx="1"/>
                  <a:endCxn id="147" idx="1"/>
                </p:cNvCxnSpPr>
                <p:nvPr/>
              </p:nvCxnSpPr>
              <p:spPr>
                <a:xfrm flipH="1">
                  <a:off x="5154635" y="3454411"/>
                  <a:ext cx="2252893" cy="1320802"/>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33" idx="0"/>
                  <a:endCxn id="147" idx="0"/>
                </p:cNvCxnSpPr>
                <p:nvPr/>
              </p:nvCxnSpPr>
              <p:spPr>
                <a:xfrm>
                  <a:off x="8179845" y="3454411"/>
                  <a:ext cx="640305" cy="1320802"/>
                </a:xfrm>
                <a:prstGeom prst="line">
                  <a:avLst/>
                </a:prstGeom>
                <a:ln w="25400" cap="flat" cmpd="sng" algn="ctr">
                  <a:solidFill>
                    <a:schemeClr val="accent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7515253" y="4306692"/>
                <a:ext cx="641304" cy="369332"/>
              </a:xfrm>
              <a:prstGeom prst="rect">
                <a:avLst/>
              </a:prstGeom>
              <a:noFill/>
            </p:spPr>
            <p:txBody>
              <a:bodyPr wrap="square" rtlCol="0">
                <a:spAutoFit/>
              </a:bodyPr>
              <a:lstStyle/>
              <a:p>
                <a:r>
                  <a:rPr lang="en-US" dirty="0" smtClean="0"/>
                  <a:t>Core</a:t>
                </a:r>
                <a:endParaRPr lang="en-US" dirty="0"/>
              </a:p>
            </p:txBody>
          </p:sp>
          <p:sp>
            <p:nvSpPr>
              <p:cNvPr id="163" name="Freeform 162"/>
              <p:cNvSpPr/>
              <p:nvPr/>
            </p:nvSpPr>
            <p:spPr>
              <a:xfrm>
                <a:off x="4108450" y="4718050"/>
                <a:ext cx="2705100" cy="850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Instruction </a:t>
                </a:r>
                <a:r>
                  <a:rPr lang="en-US" dirty="0" err="1" smtClean="0">
                    <a:solidFill>
                      <a:srgbClr val="000000"/>
                    </a:solidFill>
                  </a:rPr>
                  <a:t>Unit(s</a:t>
                </a:r>
                <a:r>
                  <a:rPr lang="en-US" dirty="0" smtClean="0">
                    <a:solidFill>
                      <a:srgbClr val="000000"/>
                    </a:solidFill>
                  </a:rPr>
                  <a:t>)</a:t>
                </a:r>
              </a:p>
              <a:p>
                <a:pPr algn="ctr">
                  <a:lnSpc>
                    <a:spcPct val="90000"/>
                  </a:lnSpc>
                </a:pPr>
                <a:endParaRPr lang="en-US" dirty="0" smtClean="0">
                  <a:solidFill>
                    <a:srgbClr val="000000"/>
                  </a:solidFill>
                </a:endParaRPr>
              </a:p>
              <a:p>
                <a:pPr algn="ctr">
                  <a:lnSpc>
                    <a:spcPct val="90000"/>
                  </a:lnSpc>
                </a:pPr>
                <a:endParaRPr lang="en-US" dirty="0">
                  <a:solidFill>
                    <a:srgbClr val="000000"/>
                  </a:solidFill>
                </a:endParaRPr>
              </a:p>
            </p:txBody>
          </p:sp>
          <p:sp>
            <p:nvSpPr>
              <p:cNvPr id="165" name="Freeform 164"/>
              <p:cNvSpPr/>
              <p:nvPr/>
            </p:nvSpPr>
            <p:spPr>
              <a:xfrm>
                <a:off x="6438900" y="4686300"/>
                <a:ext cx="2362199" cy="48895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r>
                  <a:rPr lang="en-US" dirty="0" smtClean="0">
                    <a:solidFill>
                      <a:srgbClr val="000000"/>
                    </a:solidFill>
                  </a:rPr>
                  <a:t>       Functional</a:t>
                </a:r>
              </a:p>
              <a:p>
                <a:pPr algn="ctr">
                  <a:lnSpc>
                    <a:spcPct val="90000"/>
                  </a:lnSpc>
                </a:pPr>
                <a:r>
                  <a:rPr lang="en-US" dirty="0" err="1" smtClean="0">
                    <a:solidFill>
                      <a:srgbClr val="000000"/>
                    </a:solidFill>
                  </a:rPr>
                  <a:t>Unit(s</a:t>
                </a:r>
                <a:r>
                  <a:rPr lang="en-US" dirty="0" smtClean="0">
                    <a:solidFill>
                      <a:srgbClr val="000000"/>
                    </a:solidFill>
                  </a:rPr>
                  <a:t>)</a:t>
                </a:r>
                <a:endParaRPr lang="en-US" dirty="0">
                  <a:solidFill>
                    <a:srgbClr val="000000"/>
                  </a:solidFill>
                </a:endParaRPr>
              </a:p>
            </p:txBody>
          </p:sp>
        </p:grpSp>
        <p:pic>
          <p:nvPicPr>
            <p:cNvPr id="57" name="Picture 56" descr="600px-Pipeline_5.png"/>
            <p:cNvPicPr>
              <a:picLocks noChangeAspect="1"/>
            </p:cNvPicPr>
            <p:nvPr/>
          </p:nvPicPr>
          <p:blipFill>
            <a:blip r:embed="rId9"/>
            <a:stretch>
              <a:fillRect/>
            </a:stretch>
          </p:blipFill>
          <p:spPr>
            <a:xfrm>
              <a:off x="4875262" y="4921249"/>
              <a:ext cx="908064" cy="654673"/>
            </a:xfrm>
            <a:prstGeom prst="rect">
              <a:avLst/>
            </a:prstGeom>
          </p:spPr>
        </p:pic>
        <p:grpSp>
          <p:nvGrpSpPr>
            <p:cNvPr id="10" name="Group 88"/>
            <p:cNvGrpSpPr/>
            <p:nvPr/>
          </p:nvGrpSpPr>
          <p:grpSpPr>
            <a:xfrm>
              <a:off x="6108909" y="5194300"/>
              <a:ext cx="2127517" cy="361950"/>
              <a:chOff x="6108909" y="5194300"/>
              <a:chExt cx="2127517" cy="361950"/>
            </a:xfrm>
          </p:grpSpPr>
          <p:grpSp>
            <p:nvGrpSpPr>
              <p:cNvPr id="11" name="Group 68"/>
              <p:cNvGrpSpPr/>
              <p:nvPr/>
            </p:nvGrpSpPr>
            <p:grpSpPr>
              <a:xfrm>
                <a:off x="7499559" y="5194300"/>
                <a:ext cx="736867" cy="342900"/>
                <a:chOff x="7499559" y="5194300"/>
                <a:chExt cx="736867" cy="342900"/>
              </a:xfrm>
            </p:grpSpPr>
            <p:sp>
              <p:nvSpPr>
                <p:cNvPr id="114" name="TextBox 113"/>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3</a:t>
                  </a:r>
                  <a:r>
                    <a:rPr lang="en-US" sz="1400" dirty="0" smtClean="0"/>
                    <a:t>+B</a:t>
                  </a:r>
                  <a:r>
                    <a:rPr lang="en-US" sz="1400" baseline="-25000" dirty="0" smtClean="0"/>
                    <a:t>3</a:t>
                  </a:r>
                  <a:endParaRPr lang="en-US" sz="1400" dirty="0"/>
                </a:p>
              </p:txBody>
            </p:sp>
            <p:sp>
              <p:nvSpPr>
                <p:cNvPr id="104" name="Freeform 103"/>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2" name="Group 79"/>
              <p:cNvGrpSpPr/>
              <p:nvPr/>
            </p:nvGrpSpPr>
            <p:grpSpPr>
              <a:xfrm>
                <a:off x="7036009" y="5200650"/>
                <a:ext cx="736867" cy="342900"/>
                <a:chOff x="7499559" y="5194300"/>
                <a:chExt cx="736867" cy="342900"/>
              </a:xfrm>
            </p:grpSpPr>
            <p:sp>
              <p:nvSpPr>
                <p:cNvPr id="81" name="TextBox 80"/>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2</a:t>
                  </a:r>
                  <a:r>
                    <a:rPr lang="en-US" sz="1400" dirty="0" smtClean="0"/>
                    <a:t>+B</a:t>
                  </a:r>
                  <a:r>
                    <a:rPr lang="en-US" sz="1400" baseline="-25000" dirty="0" smtClean="0"/>
                    <a:t>2</a:t>
                  </a:r>
                  <a:endParaRPr lang="en-US" sz="1400" dirty="0"/>
                </a:p>
              </p:txBody>
            </p:sp>
            <p:sp>
              <p:nvSpPr>
                <p:cNvPr id="82" name="Freeform 81"/>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3" name="Group 82"/>
              <p:cNvGrpSpPr/>
              <p:nvPr/>
            </p:nvGrpSpPr>
            <p:grpSpPr>
              <a:xfrm>
                <a:off x="6572459" y="5207000"/>
                <a:ext cx="736867" cy="342900"/>
                <a:chOff x="7499559" y="5194300"/>
                <a:chExt cx="736867" cy="342900"/>
              </a:xfrm>
            </p:grpSpPr>
            <p:sp>
              <p:nvSpPr>
                <p:cNvPr id="84" name="TextBox 83"/>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1</a:t>
                  </a:r>
                  <a:r>
                    <a:rPr lang="en-US" sz="1400" dirty="0" smtClean="0"/>
                    <a:t>+B</a:t>
                  </a:r>
                  <a:r>
                    <a:rPr lang="en-US" sz="1400" baseline="-25000" dirty="0" smtClean="0"/>
                    <a:t>1</a:t>
                  </a:r>
                  <a:endParaRPr lang="en-US" sz="1400" dirty="0"/>
                </a:p>
              </p:txBody>
            </p:sp>
            <p:sp>
              <p:nvSpPr>
                <p:cNvPr id="85" name="Freeform 84"/>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nvGrpSpPr>
              <p:cNvPr id="14" name="Group 85"/>
              <p:cNvGrpSpPr/>
              <p:nvPr/>
            </p:nvGrpSpPr>
            <p:grpSpPr>
              <a:xfrm>
                <a:off x="6108909" y="5213350"/>
                <a:ext cx="736867" cy="342900"/>
                <a:chOff x="7499559" y="5194300"/>
                <a:chExt cx="736867" cy="342900"/>
              </a:xfrm>
            </p:grpSpPr>
            <p:sp>
              <p:nvSpPr>
                <p:cNvPr id="87" name="TextBox 86"/>
                <p:cNvSpPr txBox="1"/>
                <p:nvPr/>
              </p:nvSpPr>
              <p:spPr>
                <a:xfrm>
                  <a:off x="7532797" y="5196494"/>
                  <a:ext cx="703629" cy="307777"/>
                </a:xfrm>
                <a:prstGeom prst="rect">
                  <a:avLst/>
                </a:prstGeom>
                <a:noFill/>
              </p:spPr>
              <p:txBody>
                <a:bodyPr wrap="square" rtlCol="0">
                  <a:spAutoFit/>
                </a:bodyPr>
                <a:lstStyle/>
                <a:p>
                  <a:r>
                    <a:rPr lang="en-US" sz="1400" dirty="0" smtClean="0"/>
                    <a:t>A</a:t>
                  </a:r>
                  <a:r>
                    <a:rPr lang="en-US" sz="1400" baseline="-25000" dirty="0" smtClean="0"/>
                    <a:t>0</a:t>
                  </a:r>
                  <a:r>
                    <a:rPr lang="en-US" sz="1400" dirty="0" smtClean="0"/>
                    <a:t>+B</a:t>
                  </a:r>
                  <a:r>
                    <a:rPr lang="en-US" sz="1400" baseline="-25000" dirty="0" smtClean="0"/>
                    <a:t>0</a:t>
                  </a:r>
                  <a:endParaRPr lang="en-US" sz="1400" dirty="0"/>
                </a:p>
              </p:txBody>
            </p:sp>
            <p:sp>
              <p:nvSpPr>
                <p:cNvPr id="88" name="Freeform 87"/>
                <p:cNvSpPr/>
                <p:nvPr/>
              </p:nvSpPr>
              <p:spPr>
                <a:xfrm>
                  <a:off x="7499559" y="5194300"/>
                  <a:ext cx="666541" cy="342900"/>
                </a:xfrm>
                <a:custGeom>
                  <a:avLst/>
                  <a:gdLst>
                    <a:gd name="connsiteX0" fmla="*/ 749300 w 2197100"/>
                    <a:gd name="connsiteY0" fmla="*/ 0 h 603250"/>
                    <a:gd name="connsiteX1" fmla="*/ 0 w 2197100"/>
                    <a:gd name="connsiteY1" fmla="*/ 603250 h 603250"/>
                    <a:gd name="connsiteX2" fmla="*/ 1568450 w 2197100"/>
                    <a:gd name="connsiteY2" fmla="*/ 603250 h 603250"/>
                    <a:gd name="connsiteX3" fmla="*/ 2197100 w 2197100"/>
                    <a:gd name="connsiteY3" fmla="*/ 0 h 603250"/>
                    <a:gd name="connsiteX4" fmla="*/ 749300 w 2197100"/>
                    <a:gd name="connsiteY4" fmla="*/ 0 h 603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603250">
                      <a:moveTo>
                        <a:pt x="749300" y="0"/>
                      </a:moveTo>
                      <a:lnTo>
                        <a:pt x="0" y="603250"/>
                      </a:lnTo>
                      <a:lnTo>
                        <a:pt x="1568450" y="603250"/>
                      </a:lnTo>
                      <a:lnTo>
                        <a:pt x="2197100" y="0"/>
                      </a:lnTo>
                      <a:lnTo>
                        <a:pt x="749300" y="0"/>
                      </a:lnTo>
                      <a:close/>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pPr>
                  <a:endParaRPr lang="en-US" dirty="0">
                    <a:solidFill>
                      <a:srgbClr val="000000"/>
                    </a:solidFill>
                  </a:endParaRPr>
                </a:p>
              </p:txBody>
            </p:sp>
          </p:grpSp>
        </p:grpSp>
      </p:grpSp>
      <p:grpSp>
        <p:nvGrpSpPr>
          <p:cNvPr id="15" name="Group 64"/>
          <p:cNvGrpSpPr/>
          <p:nvPr/>
        </p:nvGrpSpPr>
        <p:grpSpPr>
          <a:xfrm>
            <a:off x="5096055" y="3221247"/>
            <a:ext cx="4081758" cy="1086467"/>
            <a:chOff x="5670519" y="2946400"/>
            <a:chExt cx="4081758" cy="1086467"/>
          </a:xfrm>
        </p:grpSpPr>
        <p:sp>
          <p:nvSpPr>
            <p:cNvPr id="60" name="Rectangle 59"/>
            <p:cNvSpPr/>
            <p:nvPr/>
          </p:nvSpPr>
          <p:spPr>
            <a:xfrm>
              <a:off x="5670519" y="3480268"/>
              <a:ext cx="2865370" cy="552599"/>
            </a:xfrm>
            <a:prstGeom prst="rect">
              <a:avLst/>
            </a:prstGeom>
            <a:no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8584770" y="2946400"/>
              <a:ext cx="1167507" cy="830997"/>
            </a:xfrm>
            <a:prstGeom prst="rect">
              <a:avLst/>
            </a:prstGeom>
            <a:noFill/>
          </p:spPr>
          <p:txBody>
            <a:bodyPr wrap="none" rtlCol="0">
              <a:spAutoFit/>
            </a:bodyPr>
            <a:lstStyle/>
            <a:p>
              <a:r>
                <a:rPr lang="en-US" sz="2400" b="1" dirty="0" smtClean="0">
                  <a:solidFill>
                    <a:srgbClr val="FF0000"/>
                  </a:solidFill>
                </a:rPr>
                <a:t>Today’s</a:t>
              </a:r>
            </a:p>
            <a:p>
              <a:r>
                <a:rPr lang="en-US" sz="2400" b="1" dirty="0" smtClean="0">
                  <a:solidFill>
                    <a:srgbClr val="FF0000"/>
                  </a:solidFill>
                </a:rPr>
                <a:t>Lecture</a:t>
              </a:r>
              <a:endParaRPr lang="en-US" sz="2400" b="1" dirty="0">
                <a:solidFill>
                  <a:srgbClr val="FF0000"/>
                </a:solidFill>
              </a:endParaRPr>
            </a:p>
          </p:txBody>
        </p:sp>
      </p:grpSp>
      <p:sp>
        <p:nvSpPr>
          <p:cNvPr id="62" name="Slide Number Placeholder 61"/>
          <p:cNvSpPr>
            <a:spLocks noGrp="1"/>
          </p:cNvSpPr>
          <p:nvPr>
            <p:ph type="sldNum" sz="quarter" idx="12"/>
          </p:nvPr>
        </p:nvSpPr>
        <p:spPr/>
        <p:txBody>
          <a:bodyPr/>
          <a:lstStyle/>
          <a:p>
            <a:fld id="{3CC63E4C-4642-794D-A2FD-70F6B81535F5}" type="slidenum">
              <a:rPr lang="en-US" smtClean="0"/>
              <a:pPr/>
              <a:t>2</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Costs of Set-Associative Caches</a:t>
            </a:r>
          </a:p>
        </p:txBody>
      </p:sp>
      <p:sp>
        <p:nvSpPr>
          <p:cNvPr id="1695747" name="Rectangle 3"/>
          <p:cNvSpPr>
            <a:spLocks noGrp="1" noChangeArrowheads="1"/>
          </p:cNvSpPr>
          <p:nvPr>
            <p:ph type="body" idx="1"/>
          </p:nvPr>
        </p:nvSpPr>
        <p:spPr>
          <a:xfrm>
            <a:off x="457200" y="1307888"/>
            <a:ext cx="8229600" cy="4840751"/>
          </a:xfrm>
        </p:spPr>
        <p:txBody>
          <a:bodyPr>
            <a:normAutofit/>
          </a:bodyPr>
          <a:lstStyle/>
          <a:p>
            <a:pPr eaLnBrk="1" hangingPunct="1">
              <a:lnSpc>
                <a:spcPct val="85000"/>
              </a:lnSpc>
              <a:spcBef>
                <a:spcPct val="0"/>
              </a:spcBef>
            </a:pPr>
            <a:r>
              <a:rPr lang="en-US" sz="2800" dirty="0" smtClean="0"/>
              <a:t>N-way set-associative cache costs</a:t>
            </a:r>
          </a:p>
          <a:p>
            <a:pPr lvl="1" eaLnBrk="1" hangingPunct="1">
              <a:lnSpc>
                <a:spcPct val="85000"/>
              </a:lnSpc>
              <a:spcBef>
                <a:spcPct val="0"/>
              </a:spcBef>
            </a:pPr>
            <a:r>
              <a:rPr lang="en-US" sz="2400" dirty="0" smtClean="0"/>
              <a:t>N comparators (delay and area)</a:t>
            </a:r>
          </a:p>
          <a:p>
            <a:pPr lvl="1" eaLnBrk="1" hangingPunct="1">
              <a:lnSpc>
                <a:spcPct val="85000"/>
              </a:lnSpc>
              <a:spcBef>
                <a:spcPct val="0"/>
              </a:spcBef>
            </a:pPr>
            <a:r>
              <a:rPr lang="en-US" sz="2400" dirty="0" smtClean="0"/>
              <a:t>MUX delay (set selection) before data is available</a:t>
            </a:r>
          </a:p>
          <a:p>
            <a:pPr lvl="1" eaLnBrk="1" hangingPunct="1">
              <a:lnSpc>
                <a:spcPct val="85000"/>
              </a:lnSpc>
              <a:spcBef>
                <a:spcPct val="0"/>
              </a:spcBef>
            </a:pPr>
            <a:r>
              <a:rPr lang="en-US" sz="2400" dirty="0" smtClean="0"/>
              <a:t>Data available after set selection (and Hit/Miss decision).   DM $: block is available before the Hit/Miss decision</a:t>
            </a:r>
          </a:p>
          <a:p>
            <a:pPr lvl="2" eaLnBrk="1" hangingPunct="1">
              <a:lnSpc>
                <a:spcPct val="85000"/>
              </a:lnSpc>
              <a:spcBef>
                <a:spcPct val="0"/>
              </a:spcBef>
            </a:pPr>
            <a:r>
              <a:rPr lang="en-US" sz="2000" dirty="0" smtClean="0"/>
              <a:t>In Set-Associative, not possible to just assume a hit and continue and recover later if it was a miss</a:t>
            </a:r>
          </a:p>
          <a:p>
            <a:pPr eaLnBrk="1" hangingPunct="1">
              <a:lnSpc>
                <a:spcPct val="85000"/>
              </a:lnSpc>
              <a:spcBef>
                <a:spcPct val="0"/>
              </a:spcBef>
            </a:pPr>
            <a:r>
              <a:rPr lang="en-US" sz="2800" dirty="0" smtClean="0"/>
              <a:t>When miss occurs, which way’s block selected for replacement?</a:t>
            </a:r>
          </a:p>
          <a:p>
            <a:pPr lvl="1" eaLnBrk="1" hangingPunct="1">
              <a:lnSpc>
                <a:spcPct val="85000"/>
              </a:lnSpc>
              <a:spcBef>
                <a:spcPct val="0"/>
              </a:spcBef>
              <a:buClr>
                <a:schemeClr val="tx1"/>
              </a:buClr>
            </a:pPr>
            <a:r>
              <a:rPr lang="en-US" sz="2400" dirty="0" smtClean="0">
                <a:solidFill>
                  <a:srgbClr val="FF0000"/>
                </a:solidFill>
              </a:rPr>
              <a:t>Least Recently Used </a:t>
            </a:r>
            <a:r>
              <a:rPr lang="en-US" sz="2400" dirty="0" smtClean="0"/>
              <a:t>(LRU): one that has been unused the longest (principle of temporal locality)</a:t>
            </a:r>
          </a:p>
          <a:p>
            <a:pPr lvl="2" eaLnBrk="1" hangingPunct="1">
              <a:lnSpc>
                <a:spcPct val="85000"/>
              </a:lnSpc>
              <a:spcBef>
                <a:spcPct val="0"/>
              </a:spcBef>
            </a:pPr>
            <a:r>
              <a:rPr lang="en-US" sz="2000" dirty="0" smtClean="0"/>
              <a:t>Must track when each way’s block was used relative to other blocks in the set</a:t>
            </a:r>
          </a:p>
          <a:p>
            <a:pPr lvl="2" eaLnBrk="1" hangingPunct="1">
              <a:lnSpc>
                <a:spcPct val="85000"/>
              </a:lnSpc>
              <a:spcBef>
                <a:spcPct val="0"/>
              </a:spcBef>
            </a:pPr>
            <a:r>
              <a:rPr lang="en-US" sz="2000" dirty="0" smtClean="0"/>
              <a:t>For 2-way SA $, one bit per set → set to 1 when a block is referenced; reset the other way’s bit (i.e., “last used”)</a:t>
            </a:r>
          </a:p>
        </p:txBody>
      </p:sp>
      <p:sp>
        <p:nvSpPr>
          <p:cNvPr id="8" name="Slide Number Placeholder 7"/>
          <p:cNvSpPr>
            <a:spLocks noGrp="1"/>
          </p:cNvSpPr>
          <p:nvPr>
            <p:ph type="sldNum" sz="quarter" idx="12"/>
          </p:nvPr>
        </p:nvSpPr>
        <p:spPr/>
        <p:txBody>
          <a:bodyPr/>
          <a:lstStyle/>
          <a:p>
            <a:fld id="{3CC63E4C-4642-794D-A2FD-70F6B81535F5}" type="slidenum">
              <a:rPr lang="en-US" smtClean="0"/>
              <a:pPr/>
              <a:t>20</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95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95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95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957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95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95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957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9574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95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74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4"/>
          <p:cNvSpPr>
            <a:spLocks noGrp="1" noChangeArrowheads="1"/>
          </p:cNvSpPr>
          <p:nvPr>
            <p:ph type="title"/>
          </p:nvPr>
        </p:nvSpPr>
        <p:spPr>
          <a:xfrm>
            <a:off x="457200" y="274638"/>
            <a:ext cx="8229600" cy="741362"/>
          </a:xfrm>
        </p:spPr>
        <p:txBody>
          <a:bodyPr>
            <a:normAutofit fontScale="90000"/>
          </a:bodyPr>
          <a:lstStyle/>
          <a:p>
            <a:r>
              <a:rPr lang="en-US" dirty="0" smtClean="0"/>
              <a:t>Cache Replacement Policies</a:t>
            </a:r>
          </a:p>
        </p:txBody>
      </p:sp>
      <p:sp>
        <p:nvSpPr>
          <p:cNvPr id="1093647" name="Rectangle 15"/>
          <p:cNvSpPr>
            <a:spLocks noGrp="1" noChangeArrowheads="1"/>
          </p:cNvSpPr>
          <p:nvPr>
            <p:ph type="body" idx="1"/>
          </p:nvPr>
        </p:nvSpPr>
        <p:spPr>
          <a:xfrm>
            <a:off x="457200" y="1092200"/>
            <a:ext cx="8229600" cy="4525963"/>
          </a:xfrm>
        </p:spPr>
        <p:txBody>
          <a:bodyPr>
            <a:normAutofit fontScale="70000" lnSpcReduction="20000"/>
          </a:bodyPr>
          <a:lstStyle/>
          <a:p>
            <a:pPr>
              <a:defRPr/>
            </a:pPr>
            <a:r>
              <a:rPr lang="en-US" dirty="0" smtClean="0"/>
              <a:t>Random Replacement</a:t>
            </a:r>
          </a:p>
          <a:p>
            <a:pPr lvl="1">
              <a:defRPr/>
            </a:pPr>
            <a:r>
              <a:rPr lang="en-US" dirty="0" smtClean="0"/>
              <a:t>Hardware randomly selects a cache evict</a:t>
            </a:r>
          </a:p>
          <a:p>
            <a:pPr>
              <a:defRPr/>
            </a:pPr>
            <a:r>
              <a:rPr lang="en-US" dirty="0" smtClean="0"/>
              <a:t>Least-Recently Used</a:t>
            </a:r>
          </a:p>
          <a:p>
            <a:pPr lvl="1">
              <a:defRPr/>
            </a:pPr>
            <a:r>
              <a:rPr lang="en-US" dirty="0" smtClean="0"/>
              <a:t>Hardware keeps track of access history</a:t>
            </a:r>
          </a:p>
          <a:p>
            <a:pPr lvl="1">
              <a:defRPr/>
            </a:pPr>
            <a:r>
              <a:rPr lang="en-US" dirty="0" smtClean="0"/>
              <a:t>Replace the entry that has not been used for the longest time</a:t>
            </a:r>
          </a:p>
          <a:p>
            <a:pPr lvl="1">
              <a:defRPr/>
            </a:pPr>
            <a:r>
              <a:rPr lang="en-US" dirty="0" smtClean="0"/>
              <a:t>For 2-way set-associative cache, need one bit for LRU replacement</a:t>
            </a:r>
          </a:p>
          <a:p>
            <a:pPr>
              <a:defRPr/>
            </a:pPr>
            <a:r>
              <a:rPr lang="en-US" dirty="0" smtClean="0"/>
              <a:t>Example of a Simple “Pseudo” LRU Implementation</a:t>
            </a:r>
          </a:p>
          <a:p>
            <a:pPr lvl="1">
              <a:defRPr/>
            </a:pPr>
            <a:r>
              <a:rPr lang="en-US" dirty="0" smtClean="0"/>
              <a:t>Assume 64 Fully Associative entries</a:t>
            </a:r>
          </a:p>
          <a:p>
            <a:pPr lvl="1">
              <a:defRPr/>
            </a:pPr>
            <a:r>
              <a:rPr lang="en-US" dirty="0" smtClean="0"/>
              <a:t>Hardware replacement pointer points to one cache entry</a:t>
            </a:r>
          </a:p>
          <a:p>
            <a:pPr lvl="1">
              <a:defRPr/>
            </a:pPr>
            <a:r>
              <a:rPr lang="en-US" dirty="0" smtClean="0"/>
              <a:t>Whenever access is made to the entry the pointer points to:</a:t>
            </a:r>
          </a:p>
          <a:p>
            <a:pPr lvl="2">
              <a:defRPr/>
            </a:pPr>
            <a:r>
              <a:rPr lang="en-US" dirty="0" smtClean="0"/>
              <a:t>Move the pointer to the next entry</a:t>
            </a:r>
          </a:p>
          <a:p>
            <a:pPr lvl="1">
              <a:defRPr/>
            </a:pPr>
            <a:r>
              <a:rPr lang="en-US" dirty="0" smtClean="0"/>
              <a:t>Otherwise: do not move the pointer</a:t>
            </a:r>
          </a:p>
          <a:p>
            <a:pPr lvl="1">
              <a:defRPr/>
            </a:pPr>
            <a:r>
              <a:rPr lang="en-US" dirty="0" smtClean="0"/>
              <a:t>(example of “not-most-recently used” replacement policy)</a:t>
            </a:r>
            <a:endParaRPr lang="en-US" dirty="0"/>
          </a:p>
        </p:txBody>
      </p:sp>
      <p:grpSp>
        <p:nvGrpSpPr>
          <p:cNvPr id="2" name="Group 2"/>
          <p:cNvGrpSpPr>
            <a:grpSpLocks/>
          </p:cNvGrpSpPr>
          <p:nvPr/>
        </p:nvGrpSpPr>
        <p:grpSpPr bwMode="auto">
          <a:xfrm>
            <a:off x="5272088" y="5324475"/>
            <a:ext cx="2979737" cy="1479550"/>
            <a:chOff x="3395" y="3116"/>
            <a:chExt cx="1877" cy="932"/>
          </a:xfrm>
        </p:grpSpPr>
        <p:sp>
          <p:nvSpPr>
            <p:cNvPr id="1093635" name="Rectangle 3"/>
            <p:cNvSpPr>
              <a:spLocks noChangeArrowheads="1"/>
            </p:cNvSpPr>
            <p:nvPr/>
          </p:nvSpPr>
          <p:spPr bwMode="auto">
            <a:xfrm>
              <a:off x="4376" y="3128"/>
              <a:ext cx="896" cy="896"/>
            </a:xfrm>
            <a:prstGeom prst="rect">
              <a:avLst/>
            </a:prstGeom>
            <a:noFill/>
            <a:ln w="25400">
              <a:solidFill>
                <a:schemeClr val="tx1"/>
              </a:solidFill>
              <a:miter lim="800000"/>
              <a:headEnd/>
              <a:tailEnd/>
            </a:ln>
            <a:effectLst/>
          </p:spPr>
          <p:txBody>
            <a:bodyPr wrap="none" anchor="ctr">
              <a:prstTxWarp prst="textNoShape">
                <a:avLst/>
              </a:prstTxWarp>
            </a:bodyPr>
            <a:lstStyle/>
            <a:p>
              <a:pPr>
                <a:defRPr/>
              </a:pPr>
              <a:endParaRPr lang="en-US">
                <a:latin typeface="+mn-lt"/>
              </a:endParaRPr>
            </a:p>
          </p:txBody>
        </p:sp>
        <p:sp>
          <p:nvSpPr>
            <p:cNvPr id="1093636" name="Line 4"/>
            <p:cNvSpPr>
              <a:spLocks noChangeShapeType="1"/>
            </p:cNvSpPr>
            <p:nvPr/>
          </p:nvSpPr>
          <p:spPr bwMode="auto">
            <a:xfrm>
              <a:off x="4376" y="3312"/>
              <a:ext cx="896" cy="0"/>
            </a:xfrm>
            <a:prstGeom prst="line">
              <a:avLst/>
            </a:prstGeom>
            <a:noFill/>
            <a:ln w="25400">
              <a:solidFill>
                <a:schemeClr val="tx1"/>
              </a:solidFill>
              <a:round/>
              <a:headEnd/>
              <a:tailEnd/>
            </a:ln>
            <a:effectLst/>
          </p:spPr>
          <p:txBody>
            <a:bodyPr wrap="none" anchor="ctr">
              <a:prstTxWarp prst="textNoShape">
                <a:avLst/>
              </a:prstTxWarp>
            </a:bodyPr>
            <a:lstStyle/>
            <a:p>
              <a:pPr>
                <a:defRPr/>
              </a:pPr>
              <a:endParaRPr lang="en-US">
                <a:latin typeface="+mn-lt"/>
              </a:endParaRPr>
            </a:p>
          </p:txBody>
        </p:sp>
        <p:sp>
          <p:nvSpPr>
            <p:cNvPr id="1093637" name="Line 5"/>
            <p:cNvSpPr>
              <a:spLocks noChangeShapeType="1"/>
            </p:cNvSpPr>
            <p:nvPr/>
          </p:nvSpPr>
          <p:spPr bwMode="auto">
            <a:xfrm>
              <a:off x="4376" y="3504"/>
              <a:ext cx="896" cy="0"/>
            </a:xfrm>
            <a:prstGeom prst="line">
              <a:avLst/>
            </a:prstGeom>
            <a:noFill/>
            <a:ln w="25400">
              <a:solidFill>
                <a:schemeClr val="tx1"/>
              </a:solidFill>
              <a:round/>
              <a:headEnd/>
              <a:tailEnd/>
            </a:ln>
            <a:effectLst/>
          </p:spPr>
          <p:txBody>
            <a:bodyPr wrap="none" anchor="ctr">
              <a:prstTxWarp prst="textNoShape">
                <a:avLst/>
              </a:prstTxWarp>
            </a:bodyPr>
            <a:lstStyle/>
            <a:p>
              <a:pPr>
                <a:defRPr/>
              </a:pPr>
              <a:endParaRPr lang="en-US">
                <a:latin typeface="+mn-lt"/>
              </a:endParaRPr>
            </a:p>
          </p:txBody>
        </p:sp>
        <p:sp>
          <p:nvSpPr>
            <p:cNvPr id="1093638" name="Line 6"/>
            <p:cNvSpPr>
              <a:spLocks noChangeShapeType="1"/>
            </p:cNvSpPr>
            <p:nvPr/>
          </p:nvSpPr>
          <p:spPr bwMode="auto">
            <a:xfrm>
              <a:off x="4376" y="3840"/>
              <a:ext cx="896" cy="0"/>
            </a:xfrm>
            <a:prstGeom prst="line">
              <a:avLst/>
            </a:prstGeom>
            <a:noFill/>
            <a:ln w="25400">
              <a:solidFill>
                <a:schemeClr val="tx1"/>
              </a:solidFill>
              <a:round/>
              <a:headEnd/>
              <a:tailEnd/>
            </a:ln>
            <a:effectLst/>
          </p:spPr>
          <p:txBody>
            <a:bodyPr wrap="none" anchor="ctr">
              <a:prstTxWarp prst="textNoShape">
                <a:avLst/>
              </a:prstTxWarp>
            </a:bodyPr>
            <a:lstStyle/>
            <a:p>
              <a:pPr>
                <a:defRPr/>
              </a:pPr>
              <a:endParaRPr lang="en-US">
                <a:latin typeface="+mn-lt"/>
              </a:endParaRPr>
            </a:p>
          </p:txBody>
        </p:sp>
        <p:sp>
          <p:nvSpPr>
            <p:cNvPr id="1093639" name="Rectangle 7"/>
            <p:cNvSpPr>
              <a:spLocks noChangeArrowheads="1"/>
            </p:cNvSpPr>
            <p:nvPr/>
          </p:nvSpPr>
          <p:spPr bwMode="auto">
            <a:xfrm>
              <a:off x="4739" y="3491"/>
              <a:ext cx="169"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2400" b="1">
                  <a:latin typeface="+mn-lt"/>
                </a:rPr>
                <a:t>:</a:t>
              </a:r>
            </a:p>
          </p:txBody>
        </p:sp>
        <p:sp>
          <p:nvSpPr>
            <p:cNvPr id="1093640" name="Rectangle 8"/>
            <p:cNvSpPr>
              <a:spLocks noChangeArrowheads="1"/>
            </p:cNvSpPr>
            <p:nvPr/>
          </p:nvSpPr>
          <p:spPr bwMode="auto">
            <a:xfrm>
              <a:off x="4547" y="3116"/>
              <a:ext cx="496" cy="212"/>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1600" b="1" dirty="0">
                  <a:latin typeface="+mn-lt"/>
                </a:rPr>
                <a:t>Entry 0</a:t>
              </a:r>
            </a:p>
          </p:txBody>
        </p:sp>
        <p:sp>
          <p:nvSpPr>
            <p:cNvPr id="1093641" name="Rectangle 9"/>
            <p:cNvSpPr>
              <a:spLocks noChangeArrowheads="1"/>
            </p:cNvSpPr>
            <p:nvPr/>
          </p:nvSpPr>
          <p:spPr bwMode="auto">
            <a:xfrm>
              <a:off x="4547" y="3308"/>
              <a:ext cx="494" cy="212"/>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1600" b="1">
                  <a:latin typeface="+mn-lt"/>
                </a:rPr>
                <a:t>Entry 1</a:t>
              </a:r>
            </a:p>
          </p:txBody>
        </p:sp>
        <p:sp>
          <p:nvSpPr>
            <p:cNvPr id="1093642" name="Rectangle 10"/>
            <p:cNvSpPr>
              <a:spLocks noChangeArrowheads="1"/>
            </p:cNvSpPr>
            <p:nvPr/>
          </p:nvSpPr>
          <p:spPr bwMode="auto">
            <a:xfrm>
              <a:off x="4547" y="3836"/>
              <a:ext cx="588" cy="212"/>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1600" b="1">
                  <a:latin typeface="+mn-lt"/>
                </a:rPr>
                <a:t>Entry  63</a:t>
              </a:r>
            </a:p>
          </p:txBody>
        </p:sp>
        <p:sp>
          <p:nvSpPr>
            <p:cNvPr id="1093643" name="Line 11"/>
            <p:cNvSpPr>
              <a:spLocks noChangeShapeType="1"/>
            </p:cNvSpPr>
            <p:nvPr/>
          </p:nvSpPr>
          <p:spPr bwMode="auto">
            <a:xfrm>
              <a:off x="3464" y="3600"/>
              <a:ext cx="896"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defRPr/>
              </a:pPr>
              <a:endParaRPr lang="en-US">
                <a:latin typeface="+mn-lt"/>
              </a:endParaRPr>
            </a:p>
          </p:txBody>
        </p:sp>
        <p:sp>
          <p:nvSpPr>
            <p:cNvPr id="1093644" name="Rectangle 12"/>
            <p:cNvSpPr>
              <a:spLocks noChangeArrowheads="1"/>
            </p:cNvSpPr>
            <p:nvPr/>
          </p:nvSpPr>
          <p:spPr bwMode="auto">
            <a:xfrm>
              <a:off x="3395" y="3404"/>
              <a:ext cx="826"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1600" b="1">
                  <a:latin typeface="+mn-lt"/>
                </a:rPr>
                <a:t>Replacement</a:t>
              </a:r>
            </a:p>
          </p:txBody>
        </p:sp>
        <p:sp>
          <p:nvSpPr>
            <p:cNvPr id="1093645" name="Rectangle 13"/>
            <p:cNvSpPr>
              <a:spLocks noChangeArrowheads="1"/>
            </p:cNvSpPr>
            <p:nvPr/>
          </p:nvSpPr>
          <p:spPr bwMode="auto">
            <a:xfrm>
              <a:off x="3539" y="3596"/>
              <a:ext cx="520"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1600" b="1">
                  <a:latin typeface="+mn-lt"/>
                </a:rPr>
                <a:t>Pointer</a:t>
              </a:r>
            </a:p>
          </p:txBody>
        </p:sp>
      </p:grpSp>
      <p:sp>
        <p:nvSpPr>
          <p:cNvPr id="20" name="Slide Number Placeholder 19"/>
          <p:cNvSpPr>
            <a:spLocks noGrp="1"/>
          </p:cNvSpPr>
          <p:nvPr>
            <p:ph type="sldNum" sz="quarter" idx="12"/>
          </p:nvPr>
        </p:nvSpPr>
        <p:spPr/>
        <p:txBody>
          <a:bodyPr/>
          <a:lstStyle/>
          <a:p>
            <a:fld id="{3CC63E4C-4642-794D-A2FD-70F6B81535F5}" type="slidenum">
              <a:rPr lang="en-US" smtClean="0"/>
              <a:pPr/>
              <a:t>21</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93647">
                                            <p:txEl>
                                              <p:pRg st="6" end="6"/>
                                            </p:txEl>
                                          </p:spTgt>
                                        </p:tgtEl>
                                        <p:attrNameLst>
                                          <p:attrName>style.visibility</p:attrName>
                                        </p:attrNameLst>
                                      </p:cBhvr>
                                      <p:to>
                                        <p:strVal val="visible"/>
                                      </p:to>
                                    </p:set>
                                    <p:animEffect transition="in" filter="dissolve">
                                      <p:cBhvr>
                                        <p:cTn id="7" dur="500"/>
                                        <p:tgtEl>
                                          <p:spTgt spid="1093647">
                                            <p:txEl>
                                              <p:pRg st="6" end="6"/>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93647">
                                            <p:txEl>
                                              <p:pRg st="7" end="7"/>
                                            </p:txEl>
                                          </p:spTgt>
                                        </p:tgtEl>
                                        <p:attrNameLst>
                                          <p:attrName>style.visibility</p:attrName>
                                        </p:attrNameLst>
                                      </p:cBhvr>
                                      <p:to>
                                        <p:strVal val="visible"/>
                                      </p:to>
                                    </p:set>
                                    <p:animEffect transition="in" filter="dissolve">
                                      <p:cBhvr>
                                        <p:cTn id="10" dur="500"/>
                                        <p:tgtEl>
                                          <p:spTgt spid="1093647">
                                            <p:txEl>
                                              <p:pRg st="7" end="7"/>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93647">
                                            <p:txEl>
                                              <p:pRg st="8" end="8"/>
                                            </p:txEl>
                                          </p:spTgt>
                                        </p:tgtEl>
                                        <p:attrNameLst>
                                          <p:attrName>style.visibility</p:attrName>
                                        </p:attrNameLst>
                                      </p:cBhvr>
                                      <p:to>
                                        <p:strVal val="visible"/>
                                      </p:to>
                                    </p:set>
                                    <p:animEffect transition="in" filter="dissolve">
                                      <p:cBhvr>
                                        <p:cTn id="13" dur="500"/>
                                        <p:tgtEl>
                                          <p:spTgt spid="1093647">
                                            <p:txEl>
                                              <p:pRg st="8" end="8"/>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093647">
                                            <p:txEl>
                                              <p:pRg st="9" end="9"/>
                                            </p:txEl>
                                          </p:spTgt>
                                        </p:tgtEl>
                                        <p:attrNameLst>
                                          <p:attrName>style.visibility</p:attrName>
                                        </p:attrNameLst>
                                      </p:cBhvr>
                                      <p:to>
                                        <p:strVal val="visible"/>
                                      </p:to>
                                    </p:set>
                                    <p:animEffect transition="in" filter="dissolve">
                                      <p:cBhvr>
                                        <p:cTn id="16" dur="500"/>
                                        <p:tgtEl>
                                          <p:spTgt spid="1093647">
                                            <p:txEl>
                                              <p:pRg st="9" end="9"/>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093647">
                                            <p:txEl>
                                              <p:pRg st="10" end="10"/>
                                            </p:txEl>
                                          </p:spTgt>
                                        </p:tgtEl>
                                        <p:attrNameLst>
                                          <p:attrName>style.visibility</p:attrName>
                                        </p:attrNameLst>
                                      </p:cBhvr>
                                      <p:to>
                                        <p:strVal val="visible"/>
                                      </p:to>
                                    </p:set>
                                    <p:animEffect transition="in" filter="dissolve">
                                      <p:cBhvr>
                                        <p:cTn id="19" dur="500"/>
                                        <p:tgtEl>
                                          <p:spTgt spid="1093647">
                                            <p:txEl>
                                              <p:pRg st="10" end="10"/>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093647">
                                            <p:txEl>
                                              <p:pRg st="11" end="11"/>
                                            </p:txEl>
                                          </p:spTgt>
                                        </p:tgtEl>
                                        <p:attrNameLst>
                                          <p:attrName>style.visibility</p:attrName>
                                        </p:attrNameLst>
                                      </p:cBhvr>
                                      <p:to>
                                        <p:strVal val="visible"/>
                                      </p:to>
                                    </p:set>
                                    <p:animEffect transition="in" filter="dissolve">
                                      <p:cBhvr>
                                        <p:cTn id="22" dur="500"/>
                                        <p:tgtEl>
                                          <p:spTgt spid="1093647">
                                            <p:txEl>
                                              <p:pRg st="11" end="11"/>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093647">
                                            <p:txEl>
                                              <p:pRg st="12" end="12"/>
                                            </p:txEl>
                                          </p:spTgt>
                                        </p:tgtEl>
                                        <p:attrNameLst>
                                          <p:attrName>style.visibility</p:attrName>
                                        </p:attrNameLst>
                                      </p:cBhvr>
                                      <p:to>
                                        <p:strVal val="visible"/>
                                      </p:to>
                                    </p:set>
                                    <p:animEffect transition="in" filter="dissolve">
                                      <p:cBhvr>
                                        <p:cTn id="25" dur="500"/>
                                        <p:tgtEl>
                                          <p:spTgt spid="1093647">
                                            <p:txEl>
                                              <p:pRg st="12" end="1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ssolv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f05-30-P374493"/>
          <p:cNvPicPr>
            <a:picLocks noChangeAspect="1" noChangeArrowheads="1"/>
          </p:cNvPicPr>
          <p:nvPr/>
        </p:nvPicPr>
        <p:blipFill>
          <a:blip r:embed="rId3"/>
          <a:srcRect/>
          <a:stretch>
            <a:fillRect/>
          </a:stretch>
        </p:blipFill>
        <p:spPr bwMode="auto">
          <a:xfrm>
            <a:off x="1196975" y="1490663"/>
            <a:ext cx="6488113" cy="4487862"/>
          </a:xfrm>
          <a:prstGeom prst="rect">
            <a:avLst/>
          </a:prstGeom>
          <a:noFill/>
          <a:ln w="9525">
            <a:noFill/>
            <a:miter lim="800000"/>
            <a:headEnd/>
            <a:tailEnd/>
          </a:ln>
        </p:spPr>
      </p:pic>
      <p:sp>
        <p:nvSpPr>
          <p:cNvPr id="1702914" name="Rectangle 2"/>
          <p:cNvSpPr>
            <a:spLocks noGrp="1" noChangeArrowheads="1"/>
          </p:cNvSpPr>
          <p:nvPr>
            <p:ph type="title"/>
          </p:nvPr>
        </p:nvSpPr>
        <p:spPr>
          <a:xfrm>
            <a:off x="457200" y="-96838"/>
            <a:ext cx="8229600" cy="1143001"/>
          </a:xfrm>
        </p:spPr>
        <p:txBody>
          <a:bodyPr rtlCol="0">
            <a:normAutofit/>
          </a:bodyPr>
          <a:lstStyle/>
          <a:p>
            <a:pPr eaLnBrk="1" fontAlgn="auto" hangingPunct="1">
              <a:spcAft>
                <a:spcPts val="0"/>
              </a:spcAft>
              <a:defRPr/>
            </a:pPr>
            <a:r>
              <a:rPr lang="en-US" dirty="0">
                <a:ea typeface="+mj-ea"/>
                <a:cs typeface="+mj-cs"/>
              </a:rPr>
              <a:t>Benefits of </a:t>
            </a:r>
            <a:r>
              <a:rPr lang="en-US" dirty="0" smtClean="0">
                <a:ea typeface="+mj-ea"/>
                <a:cs typeface="+mj-cs"/>
              </a:rPr>
              <a:t>Set-Associative </a:t>
            </a:r>
            <a:r>
              <a:rPr lang="en-US" dirty="0">
                <a:ea typeface="+mj-ea"/>
                <a:cs typeface="+mj-cs"/>
              </a:rPr>
              <a:t>Caches</a:t>
            </a:r>
          </a:p>
        </p:txBody>
      </p:sp>
      <p:sp>
        <p:nvSpPr>
          <p:cNvPr id="1702915" name="Rectangle 3"/>
          <p:cNvSpPr>
            <a:spLocks noGrp="1" noChangeArrowheads="1"/>
          </p:cNvSpPr>
          <p:nvPr>
            <p:ph idx="1"/>
          </p:nvPr>
        </p:nvSpPr>
        <p:spPr>
          <a:xfrm>
            <a:off x="457200" y="747713"/>
            <a:ext cx="8229600" cy="4525962"/>
          </a:xfrm>
        </p:spPr>
        <p:txBody>
          <a:bodyPr>
            <a:normAutofit/>
          </a:bodyPr>
          <a:lstStyle/>
          <a:p>
            <a:pPr eaLnBrk="1" hangingPunct="1"/>
            <a:r>
              <a:rPr lang="en-US" sz="2400" smtClean="0"/>
              <a:t>Choice of DM $ or SA $ depends on the cost of a miss versus the cost of implementation</a:t>
            </a:r>
          </a:p>
        </p:txBody>
      </p:sp>
      <p:sp>
        <p:nvSpPr>
          <p:cNvPr id="1702944" name="Rectangle 32"/>
          <p:cNvSpPr>
            <a:spLocks noChangeArrowheads="1"/>
          </p:cNvSpPr>
          <p:nvPr/>
        </p:nvSpPr>
        <p:spPr bwMode="auto">
          <a:xfrm>
            <a:off x="533400" y="5668963"/>
            <a:ext cx="8001000" cy="790575"/>
          </a:xfrm>
          <a:prstGeom prst="rect">
            <a:avLst/>
          </a:prstGeom>
          <a:solidFill>
            <a:schemeClr val="bg1"/>
          </a:solidFill>
          <a:ln w="12700">
            <a:noFill/>
            <a:miter lim="800000"/>
            <a:headEnd/>
            <a:tailEnd/>
          </a:ln>
        </p:spPr>
        <p:txBody>
          <a:bodyPr lIns="63500" tIns="25400" rIns="63500" bIns="25400">
            <a:prstTxWarp prst="textNoShape">
              <a:avLst/>
            </a:prstTxWarp>
            <a:spAutoFit/>
          </a:bodyPr>
          <a:lstStyle/>
          <a:p>
            <a:pPr marL="287338" indent="-287338">
              <a:spcBef>
                <a:spcPct val="30000"/>
              </a:spcBef>
              <a:buSzPct val="100000"/>
              <a:buFont typeface="Arial" charset="0"/>
              <a:buChar char="•"/>
            </a:pPr>
            <a:r>
              <a:rPr lang="en-US" sz="2400">
                <a:latin typeface="Calibri" charset="0"/>
              </a:rPr>
              <a:t>Largest gains are in going from direct mapped to 2-way </a:t>
            </a:r>
            <a:br>
              <a:rPr lang="en-US" sz="2400">
                <a:latin typeface="Calibri" charset="0"/>
              </a:rPr>
            </a:br>
            <a:r>
              <a:rPr lang="en-US" sz="2400">
                <a:latin typeface="Calibri" charset="0"/>
              </a:rPr>
              <a:t>(20%+ reduction in miss rate)</a:t>
            </a:r>
          </a:p>
        </p:txBody>
      </p:sp>
      <p:sp>
        <p:nvSpPr>
          <p:cNvPr id="13" name="Slide Number Placeholder 12"/>
          <p:cNvSpPr>
            <a:spLocks noGrp="1"/>
          </p:cNvSpPr>
          <p:nvPr>
            <p:ph type="sldNum" sz="quarter" idx="12"/>
          </p:nvPr>
        </p:nvSpPr>
        <p:spPr/>
        <p:txBody>
          <a:bodyPr/>
          <a:lstStyle/>
          <a:p>
            <a:fld id="{3CC63E4C-4642-794D-A2FD-70F6B81535F5}" type="slidenum">
              <a:rPr lang="en-US" smtClean="0"/>
              <a:pPr/>
              <a:t>22</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2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294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r>
              <a:rPr lang="en-US" dirty="0" smtClean="0"/>
              <a:t>Project 2-1 due Sunday March 15</a:t>
            </a:r>
            <a:r>
              <a:rPr lang="en-US" baseline="30000" dirty="0" smtClean="0"/>
              <a:t>th</a:t>
            </a:r>
            <a:r>
              <a:rPr lang="en-US" dirty="0" smtClean="0"/>
              <a:t>, 11:59PM</a:t>
            </a:r>
          </a:p>
          <a:p>
            <a:pPr lvl="1"/>
            <a:r>
              <a:rPr lang="en-US" dirty="0" smtClean="0"/>
              <a:t>Use pinned Piazza threads!</a:t>
            </a:r>
          </a:p>
          <a:p>
            <a:pPr lvl="1"/>
            <a:r>
              <a:rPr lang="en-US" dirty="0" smtClean="0"/>
              <a:t>We’ll penalize those who ask, but don</a:t>
            </a:r>
            <a:r>
              <a:rPr lang="fr-FR" dirty="0" smtClean="0"/>
              <a:t>’</a:t>
            </a:r>
            <a:r>
              <a:rPr lang="en-US" dirty="0" smtClean="0"/>
              <a:t>t search!</a:t>
            </a:r>
          </a:p>
          <a:p>
            <a:r>
              <a:rPr lang="en-US" dirty="0" smtClean="0"/>
              <a:t>Guerilla sections starting this weekend</a:t>
            </a:r>
          </a:p>
          <a:p>
            <a:pPr lvl="1"/>
            <a:r>
              <a:rPr lang="en-US" dirty="0" smtClean="0"/>
              <a:t>Optional sections, focus on lecture/exam material, not projects</a:t>
            </a:r>
          </a:p>
          <a:p>
            <a:pPr lvl="1"/>
            <a:r>
              <a:rPr lang="en-US" dirty="0" smtClean="0"/>
              <a:t>Vote for time slot on Piazza poll</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23</a:t>
            </a:fld>
            <a:endParaRPr lang="en-US"/>
          </a:p>
        </p:txBody>
      </p:sp>
    </p:spTree>
    <p:extLst>
      <p:ext uri="{BB962C8B-B14F-4D97-AF65-F5344CB8AC3E}">
        <p14:creationId xmlns:p14="http://schemas.microsoft.com/office/powerpoint/2010/main" val="166999203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a:lnSpc>
                <a:spcPct val="85000"/>
              </a:lnSpc>
            </a:pPr>
            <a:r>
              <a:rPr lang="en-US" dirty="0" smtClean="0"/>
              <a:t>Understanding Cache Misses:</a:t>
            </a:r>
            <a:br>
              <a:rPr lang="en-US" dirty="0" smtClean="0"/>
            </a:br>
            <a:r>
              <a:rPr lang="en-US" dirty="0" smtClean="0"/>
              <a:t>The 3Cs</a:t>
            </a:r>
          </a:p>
        </p:txBody>
      </p:sp>
      <p:sp>
        <p:nvSpPr>
          <p:cNvPr id="1602563" name="Rectangle 3"/>
          <p:cNvSpPr>
            <a:spLocks noGrp="1" noChangeArrowheads="1"/>
          </p:cNvSpPr>
          <p:nvPr>
            <p:ph type="body" idx="1"/>
          </p:nvPr>
        </p:nvSpPr>
        <p:spPr/>
        <p:txBody>
          <a:bodyPr>
            <a:normAutofit fontScale="77500" lnSpcReduction="20000"/>
          </a:bodyPr>
          <a:lstStyle/>
          <a:p>
            <a:pPr>
              <a:buClr>
                <a:schemeClr val="tx1"/>
              </a:buClr>
              <a:defRPr/>
            </a:pPr>
            <a:r>
              <a:rPr lang="en-US" dirty="0" smtClean="0">
                <a:solidFill>
                  <a:srgbClr val="FF0000"/>
                </a:solidFill>
              </a:rPr>
              <a:t>Compulsory </a:t>
            </a:r>
            <a:r>
              <a:rPr lang="en-US" dirty="0" smtClean="0"/>
              <a:t>(cold start or process migration, 1</a:t>
            </a:r>
            <a:r>
              <a:rPr lang="en-US" baseline="30000" dirty="0" smtClean="0"/>
              <a:t>st</a:t>
            </a:r>
            <a:r>
              <a:rPr lang="en-US" dirty="0" smtClean="0"/>
              <a:t> reference):</a:t>
            </a:r>
          </a:p>
          <a:p>
            <a:pPr lvl="1">
              <a:defRPr/>
            </a:pPr>
            <a:r>
              <a:rPr lang="en-US" dirty="0" smtClean="0"/>
              <a:t>First access to block impossible to avoid; small effect for long running programs</a:t>
            </a:r>
          </a:p>
          <a:p>
            <a:pPr lvl="1">
              <a:defRPr/>
            </a:pPr>
            <a:r>
              <a:rPr lang="en-US" dirty="0" smtClean="0"/>
              <a:t>Solution: increase block size (increases miss penalty; very large blocks could increase miss rate)</a:t>
            </a:r>
          </a:p>
          <a:p>
            <a:pPr>
              <a:buClr>
                <a:schemeClr val="tx1"/>
              </a:buClr>
              <a:defRPr/>
            </a:pPr>
            <a:r>
              <a:rPr lang="en-US" dirty="0" smtClean="0">
                <a:solidFill>
                  <a:srgbClr val="FF0000"/>
                </a:solidFill>
              </a:rPr>
              <a:t>Capacity</a:t>
            </a:r>
            <a:r>
              <a:rPr lang="en-US" dirty="0" smtClean="0"/>
              <a:t>:</a:t>
            </a:r>
          </a:p>
          <a:p>
            <a:pPr lvl="1">
              <a:defRPr/>
            </a:pPr>
            <a:r>
              <a:rPr lang="en-US" dirty="0" smtClean="0"/>
              <a:t>Cache cannot contain all blocks accessed by the program</a:t>
            </a:r>
          </a:p>
          <a:p>
            <a:pPr lvl="1">
              <a:defRPr/>
            </a:pPr>
            <a:r>
              <a:rPr lang="en-US" dirty="0" smtClean="0"/>
              <a:t>Solution: increase cache size (may increase access time)</a:t>
            </a:r>
          </a:p>
          <a:p>
            <a:pPr>
              <a:buClr>
                <a:schemeClr val="tx1"/>
              </a:buClr>
              <a:defRPr/>
            </a:pPr>
            <a:r>
              <a:rPr lang="en-US" i="1" dirty="0" smtClean="0">
                <a:solidFill>
                  <a:srgbClr val="FF0000"/>
                </a:solidFill>
              </a:rPr>
              <a:t>Conflict </a:t>
            </a:r>
            <a:r>
              <a:rPr lang="en-US" i="1" dirty="0" smtClean="0"/>
              <a:t>(collision):</a:t>
            </a:r>
          </a:p>
          <a:p>
            <a:pPr lvl="1">
              <a:defRPr/>
            </a:pPr>
            <a:r>
              <a:rPr lang="en-US" i="1" dirty="0" smtClean="0"/>
              <a:t>Multiple memory locations mapped to the same cache location</a:t>
            </a:r>
          </a:p>
          <a:p>
            <a:pPr lvl="1">
              <a:defRPr/>
            </a:pPr>
            <a:r>
              <a:rPr lang="en-US" i="1" dirty="0" smtClean="0"/>
              <a:t>Solution 1: increase cache size</a:t>
            </a:r>
          </a:p>
          <a:p>
            <a:pPr lvl="1">
              <a:defRPr/>
            </a:pPr>
            <a:r>
              <a:rPr lang="en-US" i="1" dirty="0" smtClean="0"/>
              <a:t>Solution 2: increase </a:t>
            </a:r>
            <a:r>
              <a:rPr lang="en-US" i="1" dirty="0" err="1" smtClean="0"/>
              <a:t>associativity</a:t>
            </a:r>
            <a:r>
              <a:rPr lang="en-US" i="1" dirty="0" smtClean="0"/>
              <a:t> (may increase access time)</a:t>
            </a:r>
            <a:endParaRPr lang="en-US" i="1" dirty="0"/>
          </a:p>
        </p:txBody>
      </p:sp>
      <p:sp>
        <p:nvSpPr>
          <p:cNvPr id="10" name="Slide Number Placeholder 9"/>
          <p:cNvSpPr>
            <a:spLocks noGrp="1"/>
          </p:cNvSpPr>
          <p:nvPr>
            <p:ph type="sldNum" sz="quarter" idx="12"/>
          </p:nvPr>
        </p:nvSpPr>
        <p:spPr/>
        <p:txBody>
          <a:bodyPr/>
          <a:lstStyle/>
          <a:p>
            <a:fld id="{3CC63E4C-4642-794D-A2FD-70F6B81535F5}" type="slidenum">
              <a:rPr lang="en-US" smtClean="0"/>
              <a:pPr/>
              <a:t>24</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2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2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2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02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25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02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02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2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2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Calculate 3C’s using Cache Simulator</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i="1" dirty="0" smtClean="0">
                <a:solidFill>
                  <a:srgbClr val="0000FF"/>
                </a:solidFill>
              </a:rPr>
              <a:t>Compulsory</a:t>
            </a:r>
            <a:r>
              <a:rPr lang="en-US" dirty="0" smtClean="0"/>
              <a:t>: set cache size to infinity and fully associative, and count number of misses</a:t>
            </a:r>
          </a:p>
          <a:p>
            <a:pPr marL="514350" indent="-514350">
              <a:buFont typeface="+mj-lt"/>
              <a:buAutoNum type="arabicPeriod"/>
            </a:pPr>
            <a:r>
              <a:rPr lang="en-US" sz="3243" i="1" dirty="0" smtClean="0">
                <a:solidFill>
                  <a:srgbClr val="0000FF"/>
                </a:solidFill>
              </a:rPr>
              <a:t>Capacity</a:t>
            </a:r>
            <a:r>
              <a:rPr lang="en-US" dirty="0" smtClean="0"/>
              <a:t>: Change cache size from infinity, usually in powers of 2, and count misses for each reduction in size</a:t>
            </a:r>
          </a:p>
          <a:p>
            <a:pPr marL="971550" lvl="1" indent="-514350"/>
            <a:r>
              <a:rPr lang="en-US" dirty="0" smtClean="0"/>
              <a:t>16 MB, 8 MB, 4 MB, … 128 KB, 64 KB, 16 KB</a:t>
            </a:r>
          </a:p>
          <a:p>
            <a:pPr marL="514350" indent="-514350">
              <a:buFont typeface="+mj-lt"/>
              <a:buAutoNum type="arabicPeriod"/>
            </a:pPr>
            <a:r>
              <a:rPr lang="en-US" sz="3243" i="1" dirty="0" smtClean="0">
                <a:solidFill>
                  <a:srgbClr val="0000FF"/>
                </a:solidFill>
              </a:rPr>
              <a:t>Conflict</a:t>
            </a:r>
            <a:r>
              <a:rPr lang="en-US" dirty="0" smtClean="0"/>
              <a:t>: Change from fully associative to </a:t>
            </a:r>
            <a:r>
              <a:rPr lang="en-US" dirty="0" err="1" smtClean="0"/>
              <a:t>n</a:t>
            </a:r>
            <a:r>
              <a:rPr lang="en-US" dirty="0" smtClean="0"/>
              <a:t>-way set associative while counting misses</a:t>
            </a:r>
          </a:p>
          <a:p>
            <a:pPr marL="971550" lvl="1" indent="-514350"/>
            <a:r>
              <a:rPr lang="en-US" dirty="0" smtClean="0"/>
              <a:t>Fully associative, 16-way, 8-way, 4-way, 2-way, 1-way</a:t>
            </a:r>
            <a:endParaRPr lang="en-US" dirty="0"/>
          </a:p>
        </p:txBody>
      </p:sp>
      <p:sp>
        <p:nvSpPr>
          <p:cNvPr id="8" name="Slide Number Placeholder 7"/>
          <p:cNvSpPr>
            <a:spLocks noGrp="1"/>
          </p:cNvSpPr>
          <p:nvPr>
            <p:ph type="sldNum" sz="quarter" idx="12"/>
          </p:nvPr>
        </p:nvSpPr>
        <p:spPr/>
        <p:txBody>
          <a:bodyPr/>
          <a:lstStyle/>
          <a:p>
            <a:fld id="{3CC63E4C-4642-794D-A2FD-70F6B81535F5}" type="slidenum">
              <a:rPr lang="en-US" smtClean="0"/>
              <a:pPr/>
              <a:t>25</a:t>
            </a:fld>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 descr="f05-31-P374493"/>
          <p:cNvPicPr>
            <a:picLocks noChangeAspect="1" noChangeArrowheads="1"/>
          </p:cNvPicPr>
          <p:nvPr/>
        </p:nvPicPr>
        <p:blipFill>
          <a:blip r:embed="rId3"/>
          <a:srcRect/>
          <a:stretch>
            <a:fillRect/>
          </a:stretch>
        </p:blipFill>
        <p:spPr bwMode="auto">
          <a:xfrm>
            <a:off x="203200" y="209930"/>
            <a:ext cx="7205134" cy="4869769"/>
          </a:xfrm>
          <a:prstGeom prst="rect">
            <a:avLst/>
          </a:prstGeom>
          <a:noFill/>
          <a:ln w="9525">
            <a:noFill/>
            <a:miter lim="800000"/>
            <a:headEnd/>
            <a:tailEnd/>
          </a:ln>
        </p:spPr>
      </p:pic>
      <p:sp>
        <p:nvSpPr>
          <p:cNvPr id="65539" name="Title 5"/>
          <p:cNvSpPr>
            <a:spLocks noGrp="1"/>
          </p:cNvSpPr>
          <p:nvPr>
            <p:ph type="title"/>
          </p:nvPr>
        </p:nvSpPr>
        <p:spPr>
          <a:xfrm>
            <a:off x="1490134" y="113771"/>
            <a:ext cx="8229600" cy="1143000"/>
          </a:xfrm>
        </p:spPr>
        <p:txBody>
          <a:bodyPr/>
          <a:lstStyle/>
          <a:p>
            <a:r>
              <a:rPr lang="en-US" dirty="0" smtClean="0"/>
              <a:t>3Cs Analysis</a:t>
            </a:r>
          </a:p>
        </p:txBody>
      </p:sp>
      <p:sp>
        <p:nvSpPr>
          <p:cNvPr id="12" name="Content Placeholder 11"/>
          <p:cNvSpPr>
            <a:spLocks noGrp="1"/>
          </p:cNvSpPr>
          <p:nvPr>
            <p:ph idx="1"/>
          </p:nvPr>
        </p:nvSpPr>
        <p:spPr>
          <a:xfrm>
            <a:off x="508000" y="5096934"/>
            <a:ext cx="8229600" cy="1668463"/>
          </a:xfrm>
        </p:spPr>
        <p:txBody>
          <a:bodyPr>
            <a:normAutofit fontScale="70000" lnSpcReduction="20000"/>
          </a:bodyPr>
          <a:lstStyle/>
          <a:p>
            <a:pPr>
              <a:defRPr/>
            </a:pPr>
            <a:r>
              <a:rPr lang="en-US" dirty="0" smtClean="0"/>
              <a:t>Three sources of misses (SPEC2000 integer and floating-point benchmarks)</a:t>
            </a:r>
          </a:p>
          <a:p>
            <a:pPr lvl="1">
              <a:defRPr/>
            </a:pPr>
            <a:r>
              <a:rPr lang="en-US" dirty="0" smtClean="0"/>
              <a:t>Compulsory misses 0.006%; not visible</a:t>
            </a:r>
          </a:p>
          <a:p>
            <a:pPr lvl="1">
              <a:defRPr/>
            </a:pPr>
            <a:r>
              <a:rPr lang="en-US" dirty="0" smtClean="0"/>
              <a:t>Capacity misses, function of cache size</a:t>
            </a:r>
          </a:p>
          <a:p>
            <a:pPr lvl="1">
              <a:defRPr/>
            </a:pPr>
            <a:r>
              <a:rPr lang="en-US" dirty="0" smtClean="0"/>
              <a:t>Conflict portion depends on </a:t>
            </a:r>
            <a:r>
              <a:rPr lang="en-US" dirty="0" err="1" smtClean="0"/>
              <a:t>associativity</a:t>
            </a:r>
            <a:r>
              <a:rPr lang="en-US" dirty="0" smtClean="0"/>
              <a:t> and cache size</a:t>
            </a:r>
          </a:p>
        </p:txBody>
      </p:sp>
      <p:sp>
        <p:nvSpPr>
          <p:cNvPr id="9" name="Slide Number Placeholder 8"/>
          <p:cNvSpPr>
            <a:spLocks noGrp="1"/>
          </p:cNvSpPr>
          <p:nvPr>
            <p:ph type="sldNum" sz="quarter" idx="12"/>
          </p:nvPr>
        </p:nvSpPr>
        <p:spPr/>
        <p:txBody>
          <a:bodyPr/>
          <a:lstStyle/>
          <a:p>
            <a:fld id="{3CC63E4C-4642-794D-A2FD-70F6B81535F5}" type="slidenum">
              <a:rPr lang="en-US" smtClean="0"/>
              <a:pPr/>
              <a:t>26</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Improving Cache Performance</a:t>
            </a:r>
          </a:p>
        </p:txBody>
      </p:sp>
      <p:sp>
        <p:nvSpPr>
          <p:cNvPr id="1650691" name="Rectangle 3"/>
          <p:cNvSpPr>
            <a:spLocks noGrp="1" noChangeArrowheads="1"/>
          </p:cNvSpPr>
          <p:nvPr>
            <p:ph type="body" idx="1"/>
          </p:nvPr>
        </p:nvSpPr>
        <p:spPr>
          <a:xfrm>
            <a:off x="440266" y="1854200"/>
            <a:ext cx="8229600" cy="4525963"/>
          </a:xfrm>
        </p:spPr>
        <p:txBody>
          <a:bodyPr>
            <a:normAutofit/>
          </a:bodyPr>
          <a:lstStyle/>
          <a:p>
            <a:pPr>
              <a:buFont typeface="Arial"/>
              <a:buChar char="•"/>
              <a:defRPr/>
            </a:pPr>
            <a:r>
              <a:rPr lang="en-US" dirty="0" smtClean="0"/>
              <a:t>Reduce the time to hit in the cache</a:t>
            </a:r>
          </a:p>
          <a:p>
            <a:pPr lvl="1">
              <a:defRPr/>
            </a:pPr>
            <a:r>
              <a:rPr lang="en-US" dirty="0" smtClean="0"/>
              <a:t>E.g., Smaller cache</a:t>
            </a:r>
          </a:p>
          <a:p>
            <a:pPr>
              <a:buFont typeface="Arial"/>
              <a:buChar char="•"/>
              <a:defRPr/>
            </a:pPr>
            <a:r>
              <a:rPr lang="en-US" dirty="0" smtClean="0"/>
              <a:t>Reduce the miss rate</a:t>
            </a:r>
          </a:p>
          <a:p>
            <a:pPr lvl="1">
              <a:defRPr/>
            </a:pPr>
            <a:r>
              <a:rPr lang="en-US" dirty="0" smtClean="0"/>
              <a:t>E.g., Bigger cache</a:t>
            </a:r>
          </a:p>
          <a:p>
            <a:pPr>
              <a:defRPr/>
            </a:pPr>
            <a:r>
              <a:rPr lang="en-US" dirty="0" smtClean="0"/>
              <a:t>Reduce the miss penalty</a:t>
            </a:r>
          </a:p>
          <a:p>
            <a:pPr lvl="1">
              <a:defRPr/>
            </a:pPr>
            <a:r>
              <a:rPr lang="en-US" dirty="0" smtClean="0"/>
              <a:t>E.g., Use multiple cache levels</a:t>
            </a:r>
          </a:p>
          <a:p>
            <a:pPr>
              <a:defRPr/>
            </a:pPr>
            <a:endParaRPr lang="en-US" dirty="0" smtClean="0"/>
          </a:p>
          <a:p>
            <a:pPr>
              <a:defRPr/>
            </a:pPr>
            <a:endParaRPr lang="en-US" dirty="0" smtClean="0"/>
          </a:p>
        </p:txBody>
      </p:sp>
      <p:sp>
        <p:nvSpPr>
          <p:cNvPr id="8" name="Slide Number Placeholder 7"/>
          <p:cNvSpPr>
            <a:spLocks noGrp="1"/>
          </p:cNvSpPr>
          <p:nvPr>
            <p:ph type="sldNum" sz="quarter" idx="12"/>
          </p:nvPr>
        </p:nvSpPr>
        <p:spPr/>
        <p:txBody>
          <a:bodyPr/>
          <a:lstStyle/>
          <a:p>
            <a:fld id="{3CC63E4C-4642-794D-A2FD-70F6B81535F5}" type="slidenum">
              <a:rPr lang="en-US" smtClean="0"/>
              <a:pPr/>
              <a:t>27</a:t>
            </a:fld>
            <a:endParaRPr lang="en-US" dirty="0"/>
          </a:p>
        </p:txBody>
      </p:sp>
      <p:sp>
        <p:nvSpPr>
          <p:cNvPr id="2" name="Rectangle 1"/>
          <p:cNvSpPr/>
          <p:nvPr/>
        </p:nvSpPr>
        <p:spPr>
          <a:xfrm>
            <a:off x="660400" y="1211103"/>
            <a:ext cx="7772399" cy="523220"/>
          </a:xfrm>
          <a:prstGeom prst="rect">
            <a:avLst/>
          </a:prstGeom>
        </p:spPr>
        <p:txBody>
          <a:bodyPr wrap="square">
            <a:spAutoFit/>
          </a:bodyPr>
          <a:lstStyle/>
          <a:p>
            <a:pPr marL="287338" lvl="1" indent="-287338" algn="ctr">
              <a:lnSpc>
                <a:spcPct val="100000"/>
              </a:lnSpc>
              <a:spcBef>
                <a:spcPts val="600"/>
              </a:spcBef>
              <a:buNone/>
            </a:pPr>
            <a:r>
              <a:rPr lang="en-US" sz="2800" dirty="0">
                <a:solidFill>
                  <a:srgbClr val="FF0000"/>
                </a:solidFill>
              </a:rPr>
              <a:t>AMAT =  Time for a hit  +  Miss rate x Miss penalty</a:t>
            </a:r>
            <a:endParaRPr lang="en-US" sz="1200" dirty="0">
              <a:solidFill>
                <a:schemeClr val="accent2"/>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06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069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069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069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50691">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50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Impact of Larger </a:t>
            </a:r>
            <a:r>
              <a:rPr lang="en-US" dirty="0"/>
              <a:t>C</a:t>
            </a:r>
            <a:r>
              <a:rPr lang="en-US" dirty="0" smtClean="0"/>
              <a:t>ache on AMAT?</a:t>
            </a:r>
          </a:p>
        </p:txBody>
      </p:sp>
      <p:sp>
        <p:nvSpPr>
          <p:cNvPr id="3" name="Content Placeholder 2"/>
          <p:cNvSpPr>
            <a:spLocks noGrp="1"/>
          </p:cNvSpPr>
          <p:nvPr>
            <p:ph idx="1"/>
          </p:nvPr>
        </p:nvSpPr>
        <p:spPr>
          <a:xfrm>
            <a:off x="533399" y="1388531"/>
            <a:ext cx="8322733" cy="4631269"/>
          </a:xfrm>
        </p:spPr>
        <p:txBody>
          <a:bodyPr>
            <a:normAutofit fontScale="92500" lnSpcReduction="10000"/>
          </a:bodyPr>
          <a:lstStyle/>
          <a:p>
            <a:pPr>
              <a:lnSpc>
                <a:spcPct val="100000"/>
              </a:lnSpc>
              <a:spcBef>
                <a:spcPts val="600"/>
              </a:spcBef>
            </a:pPr>
            <a:r>
              <a:rPr lang="en-US" dirty="0" smtClean="0"/>
              <a:t>1) Reduces misses (what kind(s)?)</a:t>
            </a:r>
          </a:p>
          <a:p>
            <a:pPr>
              <a:lnSpc>
                <a:spcPct val="100000"/>
              </a:lnSpc>
              <a:spcBef>
                <a:spcPts val="600"/>
              </a:spcBef>
            </a:pPr>
            <a:r>
              <a:rPr lang="en-US" dirty="0" smtClean="0"/>
              <a:t>2) Longer Access time (Hit time): smaller is faster </a:t>
            </a:r>
          </a:p>
          <a:p>
            <a:pPr lvl="1">
              <a:spcBef>
                <a:spcPts val="600"/>
              </a:spcBef>
            </a:pPr>
            <a:r>
              <a:rPr lang="en-US" dirty="0" smtClean="0"/>
              <a:t>Increase in hit time will likely add another stage to the pipeline </a:t>
            </a:r>
          </a:p>
          <a:p>
            <a:pPr>
              <a:spcBef>
                <a:spcPts val="600"/>
              </a:spcBef>
            </a:pPr>
            <a:r>
              <a:rPr lang="en-US" dirty="0" smtClean="0"/>
              <a:t>At some point, increase in hit time for a larger cache may overcome the improvement in hit rate, yielding a decrease in performance</a:t>
            </a:r>
          </a:p>
          <a:p>
            <a:pPr>
              <a:spcBef>
                <a:spcPts val="600"/>
              </a:spcBef>
            </a:pPr>
            <a:r>
              <a:rPr lang="en-US" dirty="0" smtClean="0"/>
              <a:t>Computer architects expend considerable effort optimizing organization of cache hierarchy – big impact on performance and power!</a:t>
            </a:r>
          </a:p>
        </p:txBody>
      </p:sp>
      <p:sp>
        <p:nvSpPr>
          <p:cNvPr id="5" name="Slide Number Placeholder 4"/>
          <p:cNvSpPr>
            <a:spLocks noGrp="1"/>
          </p:cNvSpPr>
          <p:nvPr>
            <p:ph type="sldNum" sz="quarter" idx="12"/>
          </p:nvPr>
        </p:nvSpPr>
        <p:spPr/>
        <p:txBody>
          <a:bodyPr/>
          <a:lstStyle/>
          <a:p>
            <a:fld id="{3CC63E4C-4642-794D-A2FD-70F6B81535F5}" type="slidenum">
              <a:rPr lang="en-US" smtClean="0"/>
              <a:pPr/>
              <a:t>28</a:t>
            </a:fld>
            <a:endParaRPr lang="en-US"/>
          </a:p>
        </p:txBody>
      </p:sp>
    </p:spTree>
    <p:extLst>
      <p:ext uri="{BB962C8B-B14F-4D97-AF65-F5344CB8AC3E}">
        <p14:creationId xmlns:p14="http://schemas.microsoft.com/office/powerpoint/2010/main" val="240364195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Clickers: Impact of longer cache blocks on misses?</a:t>
            </a:r>
            <a:endParaRPr lang="en-US" dirty="0"/>
          </a:p>
        </p:txBody>
      </p:sp>
      <p:sp>
        <p:nvSpPr>
          <p:cNvPr id="3" name="Content Placeholder 2"/>
          <p:cNvSpPr>
            <a:spLocks noGrp="1"/>
          </p:cNvSpPr>
          <p:nvPr>
            <p:ph idx="1"/>
          </p:nvPr>
        </p:nvSpPr>
        <p:spPr/>
        <p:txBody>
          <a:bodyPr/>
          <a:lstStyle/>
          <a:p>
            <a:r>
              <a:rPr lang="en-US" dirty="0" smtClean="0"/>
              <a:t>For fixed total cache capacity and associativity, what is effect of longer blocks on each type of miss:</a:t>
            </a:r>
          </a:p>
          <a:p>
            <a:pPr lvl="1"/>
            <a:r>
              <a:rPr lang="en-US" dirty="0" smtClean="0"/>
              <a:t>A: Decrease, B: Unchanged, C: Increase</a:t>
            </a:r>
          </a:p>
          <a:p>
            <a:r>
              <a:rPr lang="en-US" dirty="0" smtClean="0"/>
              <a:t>Compulsory? </a:t>
            </a:r>
          </a:p>
          <a:p>
            <a:r>
              <a:rPr lang="en-US" dirty="0" smtClean="0"/>
              <a:t>Capacity?</a:t>
            </a:r>
          </a:p>
          <a:p>
            <a:r>
              <a:rPr lang="en-US" dirty="0" smtClean="0"/>
              <a:t>Conflict?</a:t>
            </a:r>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29</a:t>
            </a:fld>
            <a:endParaRPr lang="en-US" dirty="0"/>
          </a:p>
        </p:txBody>
      </p:sp>
    </p:spTree>
    <p:extLst>
      <p:ext uri="{BB962C8B-B14F-4D97-AF65-F5344CB8AC3E}">
        <p14:creationId xmlns:p14="http://schemas.microsoft.com/office/powerpoint/2010/main" val="77981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Caches Review</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a:t>
            </a:fld>
            <a:endParaRPr lang="en-US"/>
          </a:p>
        </p:txBody>
      </p:sp>
      <p:sp>
        <p:nvSpPr>
          <p:cNvPr id="7" name="Content Placeholder 2"/>
          <p:cNvSpPr txBox="1">
            <a:spLocks/>
          </p:cNvSpPr>
          <p:nvPr/>
        </p:nvSpPr>
        <p:spPr>
          <a:xfrm>
            <a:off x="444500" y="1219198"/>
            <a:ext cx="8394700" cy="5638801"/>
          </a:xfrm>
          <a:prstGeom prst="rect">
            <a:avLst/>
          </a:prstGeom>
        </p:spPr>
        <p:txBody>
          <a:bodyPr vert="horz" lIns="91440" tIns="45720" rIns="91440" bIns="45720" rtlCol="0">
            <a:normAutofit/>
          </a:bodyPr>
          <a:lstStyle/>
          <a:p>
            <a:pPr marL="457200" indent="-457200">
              <a:buFont typeface="Arial"/>
              <a:buChar char="•"/>
            </a:pPr>
            <a:r>
              <a:rPr lang="en-US" sz="3200" dirty="0" smtClean="0"/>
              <a:t>Principle </a:t>
            </a:r>
            <a:r>
              <a:rPr lang="en-US" sz="3200" dirty="0"/>
              <a:t>of </a:t>
            </a:r>
            <a:r>
              <a:rPr lang="en-US" sz="3200" dirty="0" smtClean="0"/>
              <a:t>Locality</a:t>
            </a:r>
          </a:p>
          <a:p>
            <a:pPr marL="914400" lvl="1" indent="-457200">
              <a:buFont typeface="Arial"/>
              <a:buChar char="•"/>
            </a:pPr>
            <a:r>
              <a:rPr lang="en-US" sz="3200" dirty="0" smtClean="0"/>
              <a:t>Temporal Locality and Spatial Locality</a:t>
            </a:r>
          </a:p>
          <a:p>
            <a:pPr marL="457200" indent="-457200">
              <a:buFont typeface="Arial"/>
              <a:buChar char="•"/>
            </a:pPr>
            <a:r>
              <a:rPr lang="en-US" sz="3200" dirty="0" smtClean="0"/>
              <a:t>Hierarchy </a:t>
            </a:r>
            <a:r>
              <a:rPr lang="en-US" sz="3200" dirty="0"/>
              <a:t>of Memories (speed/size/cost per bit) to Exploit Locality</a:t>
            </a:r>
          </a:p>
          <a:p>
            <a:pPr marL="457200" indent="-457200">
              <a:buFont typeface="Arial"/>
              <a:buChar char="•"/>
            </a:pPr>
            <a:r>
              <a:rPr lang="en-US" sz="3200" dirty="0"/>
              <a:t>Cache – copy of data </a:t>
            </a:r>
            <a:r>
              <a:rPr lang="en-US" sz="3200" dirty="0" smtClean="0"/>
              <a:t>in lower </a:t>
            </a:r>
            <a:r>
              <a:rPr lang="en-US" sz="3200" dirty="0"/>
              <a:t>level </a:t>
            </a:r>
            <a:r>
              <a:rPr lang="en-US" sz="3200" dirty="0" smtClean="0"/>
              <a:t>of memory </a:t>
            </a:r>
            <a:r>
              <a:rPr lang="en-US" sz="3200" dirty="0"/>
              <a:t>hierarchy</a:t>
            </a:r>
          </a:p>
          <a:p>
            <a:pPr marL="457200" indent="-457200">
              <a:buFont typeface="Arial"/>
              <a:buChar char="•"/>
            </a:pPr>
            <a:r>
              <a:rPr lang="en-US" sz="3200" dirty="0"/>
              <a:t>Direct Mapped to find block in cache using Tag field and Valid bit for </a:t>
            </a:r>
            <a:r>
              <a:rPr lang="en-US" sz="3200" dirty="0" smtClean="0"/>
              <a:t>Hit</a:t>
            </a:r>
          </a:p>
          <a:p>
            <a:pPr marL="457200" indent="-457200">
              <a:buFont typeface="Arial"/>
              <a:buChar char="•"/>
            </a:pPr>
            <a:r>
              <a:rPr lang="en-US" sz="3200" dirty="0" smtClean="0"/>
              <a:t>Cache design choice:</a:t>
            </a:r>
          </a:p>
          <a:p>
            <a:pPr marL="914400" lvl="1" indent="-457200">
              <a:buFont typeface="Arial"/>
              <a:buChar char="•"/>
            </a:pPr>
            <a:r>
              <a:rPr lang="en-US" sz="3200" dirty="0" smtClean="0"/>
              <a:t>Write-Through vs. Write-Back</a:t>
            </a:r>
            <a:endParaRPr lang="en-US" sz="3200" dirty="0"/>
          </a:p>
          <a:p>
            <a:pPr marL="457200" marR="0" lvl="0" indent="-457200" algn="l" defTabSz="457200" rtl="0" eaLnBrk="1" fontAlgn="auto" latinLnBrk="0" hangingPunct="1">
              <a:lnSpc>
                <a:spcPct val="100000"/>
              </a:lnSpc>
              <a:spcBef>
                <a:spcPct val="20000"/>
              </a:spcBef>
              <a:spcAft>
                <a:spcPts val="0"/>
              </a:spcAft>
              <a:buClrTx/>
              <a:buSzTx/>
              <a:buFont typeface="Arial"/>
              <a:buChar char="•"/>
              <a:tabLst>
                <a:tab pos="1257300" algn="l"/>
                <a:tab pos="1549400" algn="l"/>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1472821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Clickers: Impact of longer blocks on AMAT</a:t>
            </a:r>
            <a:endParaRPr lang="en-US" dirty="0"/>
          </a:p>
        </p:txBody>
      </p:sp>
      <p:sp>
        <p:nvSpPr>
          <p:cNvPr id="3" name="Content Placeholder 2"/>
          <p:cNvSpPr>
            <a:spLocks noGrp="1"/>
          </p:cNvSpPr>
          <p:nvPr>
            <p:ph idx="1"/>
          </p:nvPr>
        </p:nvSpPr>
        <p:spPr/>
        <p:txBody>
          <a:bodyPr/>
          <a:lstStyle/>
          <a:p>
            <a:r>
              <a:rPr lang="en-US" dirty="0"/>
              <a:t>For fixed total cache capacity and associativity, what is effect of longer blocks on each </a:t>
            </a:r>
            <a:r>
              <a:rPr lang="en-US" dirty="0" smtClean="0"/>
              <a:t>component of AMAT:</a:t>
            </a:r>
            <a:endParaRPr lang="en-US" dirty="0"/>
          </a:p>
          <a:p>
            <a:pPr lvl="1"/>
            <a:r>
              <a:rPr lang="en-US" dirty="0"/>
              <a:t>A: Decrease, B: Unchanged, C: Increase</a:t>
            </a:r>
          </a:p>
          <a:p>
            <a:r>
              <a:rPr lang="en-US" dirty="0" smtClean="0"/>
              <a:t>Hit Time?</a:t>
            </a:r>
            <a:endParaRPr lang="en-US" dirty="0"/>
          </a:p>
          <a:p>
            <a:r>
              <a:rPr lang="en-US" dirty="0" smtClean="0"/>
              <a:t>Miss Rate?</a:t>
            </a:r>
            <a:endParaRPr lang="en-US" dirty="0"/>
          </a:p>
          <a:p>
            <a:r>
              <a:rPr lang="en-US" dirty="0" smtClean="0"/>
              <a:t>Miss Penalty?</a:t>
            </a:r>
            <a:endParaRPr lang="en-US" dirty="0"/>
          </a:p>
          <a:p>
            <a:endParaRPr lang="en-US" dirty="0"/>
          </a:p>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30</a:t>
            </a:fld>
            <a:endParaRPr lang="en-US" dirty="0"/>
          </a:p>
        </p:txBody>
      </p:sp>
    </p:spTree>
    <p:extLst>
      <p:ext uri="{BB962C8B-B14F-4D97-AF65-F5344CB8AC3E}">
        <p14:creationId xmlns:p14="http://schemas.microsoft.com/office/powerpoint/2010/main" val="42987656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1602" name="Rectangle 2"/>
          <p:cNvSpPr>
            <a:spLocks noGrp="1" noChangeArrowheads="1"/>
          </p:cNvSpPr>
          <p:nvPr>
            <p:ph type="title"/>
          </p:nvPr>
        </p:nvSpPr>
        <p:spPr>
          <a:xfrm>
            <a:off x="356412" y="506473"/>
            <a:ext cx="8229600" cy="1143000"/>
          </a:xfrm>
        </p:spPr>
        <p:txBody>
          <a:bodyPr>
            <a:normAutofit fontScale="90000"/>
          </a:bodyPr>
          <a:lstStyle/>
          <a:p>
            <a:r>
              <a:rPr lang="en-US" altLang="ko-KR" dirty="0" smtClean="0"/>
              <a:t>Clickers/Peer Instruction:</a:t>
            </a:r>
            <a:br>
              <a:rPr lang="en-US" altLang="ko-KR" dirty="0" smtClean="0"/>
            </a:br>
            <a:r>
              <a:rPr lang="en-US" altLang="ko-KR" sz="4000" dirty="0" smtClean="0"/>
              <a:t>For fixed capacity and fixed block size, </a:t>
            </a:r>
            <a:r>
              <a:rPr lang="en-US" altLang="ko-KR" sz="4000" dirty="0"/>
              <a:t>h</a:t>
            </a:r>
            <a:r>
              <a:rPr lang="en-US" altLang="ko-KR" sz="4000" dirty="0" smtClean="0"/>
              <a:t>ow does increasing associativity effect AMAT?</a:t>
            </a:r>
            <a:endParaRPr lang="en-US" altLang="ko-KR" sz="4000" dirty="0"/>
          </a:p>
        </p:txBody>
      </p:sp>
      <p:sp>
        <p:nvSpPr>
          <p:cNvPr id="9" name="Slide Number Placeholder 5"/>
          <p:cNvSpPr>
            <a:spLocks noGrp="1"/>
          </p:cNvSpPr>
          <p:nvPr>
            <p:ph type="sldNum" sz="quarter" idx="12"/>
          </p:nvPr>
        </p:nvSpPr>
        <p:spPr/>
        <p:txBody>
          <a:bodyPr/>
          <a:lstStyle/>
          <a:p>
            <a:fld id="{918F2AAA-6BC1-9844-8435-F36EB3841011}" type="slidenum">
              <a:rPr lang="en-US" smtClean="0"/>
              <a:pPr/>
              <a:t>31</a:t>
            </a:fld>
            <a:endParaRPr lang="en-US"/>
          </a:p>
        </p:txBody>
      </p:sp>
      <p:sp>
        <p:nvSpPr>
          <p:cNvPr id="20" name="TextBox 19"/>
          <p:cNvSpPr txBox="1"/>
          <p:nvPr/>
        </p:nvSpPr>
        <p:spPr>
          <a:xfrm>
            <a:off x="533400" y="2209800"/>
            <a:ext cx="8229600" cy="2308324"/>
          </a:xfrm>
          <a:prstGeom prst="rect">
            <a:avLst/>
          </a:prstGeom>
          <a:noFill/>
        </p:spPr>
        <p:txBody>
          <a:bodyPr wrap="square" rtlCol="0">
            <a:spAutoFit/>
          </a:bodyPr>
          <a:lstStyle/>
          <a:p>
            <a:r>
              <a:rPr lang="en-US" sz="3600" b="1" dirty="0" smtClean="0">
                <a:ln>
                  <a:solidFill>
                    <a:schemeClr val="tx1"/>
                  </a:solidFill>
                </a:ln>
                <a:solidFill>
                  <a:srgbClr val="FF804F"/>
                </a:solidFill>
              </a:rPr>
              <a:t>A: Increases hit time, decreases miss rate</a:t>
            </a:r>
          </a:p>
          <a:p>
            <a:r>
              <a:rPr lang="en-US" sz="3600" b="1" dirty="0" smtClean="0">
                <a:ln>
                  <a:solidFill>
                    <a:schemeClr val="tx1"/>
                  </a:solidFill>
                </a:ln>
                <a:solidFill>
                  <a:srgbClr val="FFFF00"/>
                </a:solidFill>
              </a:rPr>
              <a:t>B: Decreases hit time, decreases miss rate</a:t>
            </a:r>
          </a:p>
          <a:p>
            <a:r>
              <a:rPr lang="en-US" sz="3600" b="1" dirty="0" smtClean="0">
                <a:ln>
                  <a:solidFill>
                    <a:schemeClr val="tx1"/>
                  </a:solidFill>
                </a:ln>
                <a:solidFill>
                  <a:srgbClr val="FA61FF"/>
                </a:solidFill>
              </a:rPr>
              <a:t>C: Increases hit time, increases miss rate</a:t>
            </a:r>
          </a:p>
          <a:p>
            <a:r>
              <a:rPr lang="en-US" sz="3600" b="1" dirty="0" smtClean="0">
                <a:ln>
                  <a:solidFill>
                    <a:schemeClr val="tx1"/>
                  </a:solidFill>
                </a:ln>
                <a:solidFill>
                  <a:srgbClr val="008000"/>
                </a:solidFill>
              </a:rPr>
              <a:t>D: Decreases hit time, increases miss rate</a:t>
            </a:r>
            <a:endParaRPr lang="en-US" sz="3600" b="1" dirty="0">
              <a:ln>
                <a:solidFill>
                  <a:schemeClr val="tx1"/>
                </a:solidFill>
              </a:ln>
              <a:solidFill>
                <a:srgbClr val="008000"/>
              </a:solidFill>
            </a:endParaRPr>
          </a:p>
        </p:txBody>
      </p:sp>
    </p:spTree>
    <p:extLst>
      <p:ext uri="{BB962C8B-B14F-4D97-AF65-F5344CB8AC3E}">
        <p14:creationId xmlns:p14="http://schemas.microsoft.com/office/powerpoint/2010/main" val="299633028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wrap="none"/>
          <a:lstStyle/>
          <a:p>
            <a:pPr eaLnBrk="1" hangingPunct="1"/>
            <a:r>
              <a:rPr lang="en-US" sz="4000" smtClean="0"/>
              <a:t>Cache Design Space</a:t>
            </a:r>
          </a:p>
        </p:txBody>
      </p:sp>
      <p:sp>
        <p:nvSpPr>
          <p:cNvPr id="56326" name="Rectangle 3"/>
          <p:cNvSpPr>
            <a:spLocks noGrp="1" noChangeArrowheads="1"/>
          </p:cNvSpPr>
          <p:nvPr>
            <p:ph type="body" idx="4294967295"/>
          </p:nvPr>
        </p:nvSpPr>
        <p:spPr>
          <a:xfrm>
            <a:off x="338138" y="1516063"/>
            <a:ext cx="5410200" cy="5254625"/>
          </a:xfrm>
        </p:spPr>
        <p:txBody>
          <a:bodyPr/>
          <a:lstStyle/>
          <a:p>
            <a:pPr eaLnBrk="1" hangingPunct="1">
              <a:lnSpc>
                <a:spcPct val="80000"/>
              </a:lnSpc>
            </a:pPr>
            <a:r>
              <a:rPr lang="en-US" sz="2700" dirty="0"/>
              <a:t>Several interacting dimensions</a:t>
            </a:r>
          </a:p>
          <a:p>
            <a:pPr lvl="1" eaLnBrk="1" hangingPunct="1">
              <a:lnSpc>
                <a:spcPct val="80000"/>
              </a:lnSpc>
            </a:pPr>
            <a:r>
              <a:rPr lang="en-US" sz="2400" dirty="0"/>
              <a:t>Cache size</a:t>
            </a:r>
          </a:p>
          <a:p>
            <a:pPr lvl="1" eaLnBrk="1" hangingPunct="1">
              <a:lnSpc>
                <a:spcPct val="80000"/>
              </a:lnSpc>
            </a:pPr>
            <a:r>
              <a:rPr lang="en-US" sz="2400" dirty="0"/>
              <a:t>Block size</a:t>
            </a:r>
          </a:p>
          <a:p>
            <a:pPr lvl="1" eaLnBrk="1" hangingPunct="1">
              <a:lnSpc>
                <a:spcPct val="80000"/>
              </a:lnSpc>
            </a:pPr>
            <a:r>
              <a:rPr lang="en-US" sz="2400" dirty="0"/>
              <a:t>Associativity</a:t>
            </a:r>
          </a:p>
          <a:p>
            <a:pPr lvl="1" eaLnBrk="1" hangingPunct="1">
              <a:lnSpc>
                <a:spcPct val="80000"/>
              </a:lnSpc>
            </a:pPr>
            <a:r>
              <a:rPr lang="en-US" sz="2400" dirty="0"/>
              <a:t>Replacement policy</a:t>
            </a:r>
          </a:p>
          <a:p>
            <a:pPr lvl="1" eaLnBrk="1" hangingPunct="1">
              <a:lnSpc>
                <a:spcPct val="80000"/>
              </a:lnSpc>
            </a:pPr>
            <a:r>
              <a:rPr lang="en-US" sz="2400" dirty="0"/>
              <a:t>Write-through vs. write-back</a:t>
            </a:r>
          </a:p>
          <a:p>
            <a:pPr lvl="1" eaLnBrk="1" hangingPunct="1">
              <a:lnSpc>
                <a:spcPct val="80000"/>
              </a:lnSpc>
            </a:pPr>
            <a:r>
              <a:rPr lang="en-US" sz="2400" dirty="0"/>
              <a:t>Write allocation</a:t>
            </a:r>
          </a:p>
          <a:p>
            <a:pPr eaLnBrk="1" hangingPunct="1">
              <a:lnSpc>
                <a:spcPct val="80000"/>
              </a:lnSpc>
            </a:pPr>
            <a:r>
              <a:rPr lang="en-US" sz="2700" dirty="0"/>
              <a:t>Optimal choice is a compromise</a:t>
            </a:r>
          </a:p>
          <a:p>
            <a:pPr lvl="1" eaLnBrk="1" hangingPunct="1">
              <a:lnSpc>
                <a:spcPct val="80000"/>
              </a:lnSpc>
            </a:pPr>
            <a:r>
              <a:rPr lang="en-US" sz="2400" dirty="0"/>
              <a:t>Depends on access characteristics</a:t>
            </a:r>
          </a:p>
          <a:p>
            <a:pPr lvl="2" eaLnBrk="1" hangingPunct="1">
              <a:lnSpc>
                <a:spcPct val="80000"/>
              </a:lnSpc>
            </a:pPr>
            <a:r>
              <a:rPr lang="en-US" sz="2000" dirty="0"/>
              <a:t>Workload</a:t>
            </a:r>
          </a:p>
          <a:p>
            <a:pPr lvl="2" eaLnBrk="1" hangingPunct="1">
              <a:lnSpc>
                <a:spcPct val="80000"/>
              </a:lnSpc>
            </a:pPr>
            <a:r>
              <a:rPr lang="en-US" sz="2000" dirty="0"/>
              <a:t>Use (I-cache, D-</a:t>
            </a:r>
            <a:r>
              <a:rPr lang="en-US" sz="2000" dirty="0" smtClean="0"/>
              <a:t>cache)</a:t>
            </a:r>
            <a:endParaRPr lang="en-US" sz="2000" dirty="0"/>
          </a:p>
          <a:p>
            <a:pPr lvl="1" eaLnBrk="1" hangingPunct="1">
              <a:lnSpc>
                <a:spcPct val="80000"/>
              </a:lnSpc>
            </a:pPr>
            <a:r>
              <a:rPr lang="en-US" sz="2400" dirty="0"/>
              <a:t>Depends on technology / cost</a:t>
            </a:r>
          </a:p>
          <a:p>
            <a:pPr eaLnBrk="1" hangingPunct="1">
              <a:lnSpc>
                <a:spcPct val="80000"/>
              </a:lnSpc>
            </a:pPr>
            <a:r>
              <a:rPr lang="en-US" sz="2700" dirty="0"/>
              <a:t>Simplicity often wins</a:t>
            </a:r>
          </a:p>
        </p:txBody>
      </p:sp>
      <p:sp>
        <p:nvSpPr>
          <p:cNvPr id="56327" name="Line 4"/>
          <p:cNvSpPr>
            <a:spLocks noChangeShapeType="1"/>
          </p:cNvSpPr>
          <p:nvPr/>
        </p:nvSpPr>
        <p:spPr bwMode="auto">
          <a:xfrm flipV="1">
            <a:off x="6477000" y="1814513"/>
            <a:ext cx="0" cy="13081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56328" name="Line 5"/>
          <p:cNvSpPr>
            <a:spLocks noChangeShapeType="1"/>
          </p:cNvSpPr>
          <p:nvPr/>
        </p:nvSpPr>
        <p:spPr bwMode="auto">
          <a:xfrm flipV="1">
            <a:off x="6483350" y="2576513"/>
            <a:ext cx="1282700" cy="5461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56329" name="Line 6"/>
          <p:cNvSpPr>
            <a:spLocks noChangeShapeType="1"/>
          </p:cNvSpPr>
          <p:nvPr/>
        </p:nvSpPr>
        <p:spPr bwMode="auto">
          <a:xfrm>
            <a:off x="6483350" y="3122613"/>
            <a:ext cx="749300" cy="52070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56330" name="Rectangle 7"/>
          <p:cNvSpPr>
            <a:spLocks noChangeArrowheads="1"/>
          </p:cNvSpPr>
          <p:nvPr/>
        </p:nvSpPr>
        <p:spPr bwMode="auto">
          <a:xfrm>
            <a:off x="7300913" y="2201863"/>
            <a:ext cx="14351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t>Associativity</a:t>
            </a:r>
          </a:p>
        </p:txBody>
      </p:sp>
      <p:sp>
        <p:nvSpPr>
          <p:cNvPr id="56331" name="Rectangle 8"/>
          <p:cNvSpPr>
            <a:spLocks noChangeArrowheads="1"/>
          </p:cNvSpPr>
          <p:nvPr/>
        </p:nvSpPr>
        <p:spPr bwMode="auto">
          <a:xfrm>
            <a:off x="6005513" y="1439863"/>
            <a:ext cx="1252537"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t>Cache Size</a:t>
            </a:r>
          </a:p>
        </p:txBody>
      </p:sp>
      <p:sp>
        <p:nvSpPr>
          <p:cNvPr id="56332" name="Rectangle 9"/>
          <p:cNvSpPr>
            <a:spLocks noChangeArrowheads="1"/>
          </p:cNvSpPr>
          <p:nvPr/>
        </p:nvSpPr>
        <p:spPr bwMode="auto">
          <a:xfrm>
            <a:off x="6919913" y="3649663"/>
            <a:ext cx="1196975"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t>Block Size</a:t>
            </a:r>
          </a:p>
        </p:txBody>
      </p:sp>
      <p:sp>
        <p:nvSpPr>
          <p:cNvPr id="56333" name="Line 10"/>
          <p:cNvSpPr>
            <a:spLocks noChangeShapeType="1"/>
          </p:cNvSpPr>
          <p:nvPr/>
        </p:nvSpPr>
        <p:spPr bwMode="auto">
          <a:xfrm flipV="1">
            <a:off x="6335713" y="4646613"/>
            <a:ext cx="0" cy="11557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56334" name="Rectangle 11"/>
          <p:cNvSpPr>
            <a:spLocks noChangeArrowheads="1"/>
          </p:cNvSpPr>
          <p:nvPr/>
        </p:nvSpPr>
        <p:spPr bwMode="auto">
          <a:xfrm>
            <a:off x="5788025" y="4652963"/>
            <a:ext cx="563563"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t>Bad</a:t>
            </a:r>
          </a:p>
        </p:txBody>
      </p:sp>
      <p:sp>
        <p:nvSpPr>
          <p:cNvPr id="56335" name="Rectangle 12"/>
          <p:cNvSpPr>
            <a:spLocks noChangeArrowheads="1"/>
          </p:cNvSpPr>
          <p:nvPr/>
        </p:nvSpPr>
        <p:spPr bwMode="auto">
          <a:xfrm>
            <a:off x="5635625" y="5491163"/>
            <a:ext cx="71120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t>Good</a:t>
            </a:r>
          </a:p>
        </p:txBody>
      </p:sp>
      <p:sp>
        <p:nvSpPr>
          <p:cNvPr id="56336" name="Line 13"/>
          <p:cNvSpPr>
            <a:spLocks noChangeShapeType="1"/>
          </p:cNvSpPr>
          <p:nvPr/>
        </p:nvSpPr>
        <p:spPr bwMode="auto">
          <a:xfrm>
            <a:off x="6342063" y="5795963"/>
            <a:ext cx="18161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56337" name="Rectangle 14"/>
          <p:cNvSpPr>
            <a:spLocks noChangeArrowheads="1"/>
          </p:cNvSpPr>
          <p:nvPr/>
        </p:nvSpPr>
        <p:spPr bwMode="auto">
          <a:xfrm>
            <a:off x="6321425" y="5872163"/>
            <a:ext cx="642938"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t>Less</a:t>
            </a:r>
          </a:p>
        </p:txBody>
      </p:sp>
      <p:sp>
        <p:nvSpPr>
          <p:cNvPr id="56338" name="Rectangle 15"/>
          <p:cNvSpPr>
            <a:spLocks noChangeArrowheads="1"/>
          </p:cNvSpPr>
          <p:nvPr/>
        </p:nvSpPr>
        <p:spPr bwMode="auto">
          <a:xfrm>
            <a:off x="7921625" y="5872163"/>
            <a:ext cx="666750" cy="33337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600" b="1"/>
              <a:t>More</a:t>
            </a:r>
          </a:p>
        </p:txBody>
      </p:sp>
      <p:sp>
        <p:nvSpPr>
          <p:cNvPr id="56339" name="Arc 16"/>
          <p:cNvSpPr>
            <a:spLocks/>
          </p:cNvSpPr>
          <p:nvPr/>
        </p:nvSpPr>
        <p:spPr bwMode="auto">
          <a:xfrm>
            <a:off x="6496050" y="4729163"/>
            <a:ext cx="1593850" cy="984250"/>
          </a:xfrm>
          <a:custGeom>
            <a:avLst/>
            <a:gdLst>
              <a:gd name="T0" fmla="*/ 2147483647 w 21600"/>
              <a:gd name="T1" fmla="*/ 2043660565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p:spPr>
        <p:txBody>
          <a:bodyPr wrap="none" anchor="ctr">
            <a:prstTxWarp prst="textNoShape">
              <a:avLst/>
            </a:prstTxWarp>
          </a:bodyPr>
          <a:lstStyle/>
          <a:p>
            <a:endParaRPr lang="en-US"/>
          </a:p>
        </p:txBody>
      </p:sp>
      <p:sp>
        <p:nvSpPr>
          <p:cNvPr id="56340" name="Arc 17"/>
          <p:cNvSpPr>
            <a:spLocks/>
          </p:cNvSpPr>
          <p:nvPr/>
        </p:nvSpPr>
        <p:spPr bwMode="auto">
          <a:xfrm>
            <a:off x="6640513" y="4805363"/>
            <a:ext cx="1365250" cy="908050"/>
          </a:xfrm>
          <a:custGeom>
            <a:avLst/>
            <a:gdLst>
              <a:gd name="T0" fmla="*/ 2147483647 w 21600"/>
              <a:gd name="T1" fmla="*/ 0 h 21600"/>
              <a:gd name="T2" fmla="*/ 0 w 21600"/>
              <a:gd name="T3" fmla="*/ 160480319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p:spPr>
        <p:txBody>
          <a:bodyPr wrap="none" anchor="ctr">
            <a:prstTxWarp prst="textNoShape">
              <a:avLst/>
            </a:prstTxWarp>
          </a:bodyPr>
          <a:lstStyle/>
          <a:p>
            <a:endParaRPr lang="en-US"/>
          </a:p>
        </p:txBody>
      </p:sp>
      <p:sp>
        <p:nvSpPr>
          <p:cNvPr id="56341" name="Rectangle 18"/>
          <p:cNvSpPr>
            <a:spLocks noChangeArrowheads="1"/>
          </p:cNvSpPr>
          <p:nvPr/>
        </p:nvSpPr>
        <p:spPr bwMode="auto">
          <a:xfrm>
            <a:off x="6321425" y="5438775"/>
            <a:ext cx="900113" cy="30162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t>Factor A</a:t>
            </a:r>
          </a:p>
        </p:txBody>
      </p:sp>
      <p:sp>
        <p:nvSpPr>
          <p:cNvPr id="56342" name="Rectangle 19"/>
          <p:cNvSpPr>
            <a:spLocks noChangeArrowheads="1"/>
          </p:cNvSpPr>
          <p:nvPr/>
        </p:nvSpPr>
        <p:spPr bwMode="auto">
          <a:xfrm>
            <a:off x="7769225" y="5438775"/>
            <a:ext cx="900113" cy="301625"/>
          </a:xfrm>
          <a:prstGeom prst="rect">
            <a:avLst/>
          </a:prstGeom>
          <a:noFill/>
          <a:ln w="12700">
            <a:noFill/>
            <a:miter lim="800000"/>
            <a:headEnd/>
            <a:tailEnd/>
          </a:ln>
        </p:spPr>
        <p:txBody>
          <a:bodyPr wrap="none" lIns="90488" tIns="44450" rIns="90488" bIns="44450">
            <a:prstTxWarp prst="textNoShape">
              <a:avLst/>
            </a:prstTxWarp>
            <a:spAutoFit/>
          </a:bodyPr>
          <a:lstStyle/>
          <a:p>
            <a:r>
              <a:rPr lang="en-US" sz="1400" b="1"/>
              <a:t>Factor B</a:t>
            </a:r>
          </a:p>
        </p:txBody>
      </p:sp>
      <p:grpSp>
        <p:nvGrpSpPr>
          <p:cNvPr id="2" name="Group 20"/>
          <p:cNvGrpSpPr>
            <a:grpSpLocks/>
          </p:cNvGrpSpPr>
          <p:nvPr/>
        </p:nvGrpSpPr>
        <p:grpSpPr bwMode="auto">
          <a:xfrm>
            <a:off x="6578600" y="4652963"/>
            <a:ext cx="1420813" cy="749300"/>
            <a:chOff x="3945" y="2736"/>
            <a:chExt cx="895" cy="472"/>
          </a:xfrm>
        </p:grpSpPr>
        <p:sp>
          <p:nvSpPr>
            <p:cNvPr id="56344" name="Arc 21"/>
            <p:cNvSpPr>
              <a:spLocks/>
            </p:cNvSpPr>
            <p:nvPr/>
          </p:nvSpPr>
          <p:spPr bwMode="auto">
            <a:xfrm>
              <a:off x="3945" y="2736"/>
              <a:ext cx="448" cy="4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accent1"/>
              </a:solidFill>
              <a:round/>
              <a:headEnd/>
              <a:tailEnd/>
            </a:ln>
          </p:spPr>
          <p:txBody>
            <a:bodyPr wrap="none" anchor="ctr">
              <a:prstTxWarp prst="textNoShape">
                <a:avLst/>
              </a:prstTxWarp>
            </a:bodyPr>
            <a:lstStyle/>
            <a:p>
              <a:endParaRPr lang="en-US"/>
            </a:p>
          </p:txBody>
        </p:sp>
        <p:sp>
          <p:nvSpPr>
            <p:cNvPr id="56345" name="Arc 22"/>
            <p:cNvSpPr>
              <a:spLocks/>
            </p:cNvSpPr>
            <p:nvPr/>
          </p:nvSpPr>
          <p:spPr bwMode="auto">
            <a:xfrm>
              <a:off x="4392" y="2736"/>
              <a:ext cx="448" cy="4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accent1"/>
              </a:solidFill>
              <a:round/>
              <a:headEnd/>
              <a:tailEnd/>
            </a:ln>
          </p:spPr>
          <p:txBody>
            <a:bodyPr wrap="none" anchor="ctr">
              <a:prstTxWarp prst="textNoShape">
                <a:avLst/>
              </a:prstTxWarp>
            </a:bodyPr>
            <a:lstStyle/>
            <a:p>
              <a:endParaRPr lang="en-US"/>
            </a:p>
          </p:txBody>
        </p:sp>
      </p:grpSp>
      <p:sp>
        <p:nvSpPr>
          <p:cNvPr id="27" name="Slide Number Placeholder 26"/>
          <p:cNvSpPr>
            <a:spLocks noGrp="1"/>
          </p:cNvSpPr>
          <p:nvPr>
            <p:ph type="sldNum" sz="quarter" idx="12"/>
          </p:nvPr>
        </p:nvSpPr>
        <p:spPr/>
        <p:txBody>
          <a:bodyPr/>
          <a:lstStyle/>
          <a:p>
            <a:fld id="{3CC63E4C-4642-794D-A2FD-70F6B81535F5}" type="slidenum">
              <a:rPr lang="en-US" smtClean="0"/>
              <a:pPr/>
              <a:t>32</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6"/>
          <p:cNvSpPr>
            <a:spLocks noGrp="1"/>
          </p:cNvSpPr>
          <p:nvPr>
            <p:ph type="title"/>
          </p:nvPr>
        </p:nvSpPr>
        <p:spPr/>
        <p:txBody>
          <a:bodyPr/>
          <a:lstStyle/>
          <a:p>
            <a:pPr eaLnBrk="1" hangingPunct="1"/>
            <a:r>
              <a:rPr lang="en-US" dirty="0" smtClean="0"/>
              <a:t>And, In Conclusion …</a:t>
            </a:r>
          </a:p>
        </p:txBody>
      </p:sp>
      <p:sp>
        <p:nvSpPr>
          <p:cNvPr id="57347" name="Content Placeholder 7"/>
          <p:cNvSpPr>
            <a:spLocks noGrp="1"/>
          </p:cNvSpPr>
          <p:nvPr>
            <p:ph idx="1"/>
          </p:nvPr>
        </p:nvSpPr>
        <p:spPr>
          <a:xfrm>
            <a:off x="457200" y="1447205"/>
            <a:ext cx="8229600" cy="4755520"/>
          </a:xfrm>
        </p:spPr>
        <p:txBody>
          <a:bodyPr>
            <a:normAutofit/>
          </a:bodyPr>
          <a:lstStyle/>
          <a:p>
            <a:pPr eaLnBrk="1" hangingPunct="1">
              <a:defRPr/>
            </a:pPr>
            <a:r>
              <a:rPr lang="en-US" sz="2400" dirty="0" smtClean="0"/>
              <a:t>Name of the Game: Reduce AMAT</a:t>
            </a:r>
          </a:p>
          <a:p>
            <a:pPr lvl="1">
              <a:defRPr/>
            </a:pPr>
            <a:r>
              <a:rPr lang="en-US" sz="2000" dirty="0" smtClean="0"/>
              <a:t>Reduce Hit Time</a:t>
            </a:r>
          </a:p>
          <a:p>
            <a:pPr lvl="1">
              <a:defRPr/>
            </a:pPr>
            <a:r>
              <a:rPr lang="en-US" sz="2000" dirty="0" smtClean="0"/>
              <a:t>Reduce Miss Rate</a:t>
            </a:r>
          </a:p>
          <a:p>
            <a:pPr lvl="1">
              <a:defRPr/>
            </a:pPr>
            <a:r>
              <a:rPr lang="en-US" sz="2000" dirty="0" smtClean="0"/>
              <a:t>Reduce Miss Penalty</a:t>
            </a:r>
          </a:p>
          <a:p>
            <a:pPr>
              <a:defRPr/>
            </a:pPr>
            <a:r>
              <a:rPr lang="en-US" sz="2400" dirty="0" smtClean="0"/>
              <a:t>Balance cache parameters (Capacity, associativity, block size)</a:t>
            </a:r>
          </a:p>
          <a:p>
            <a:pPr lvl="1">
              <a:defRPr/>
            </a:pPr>
            <a:endParaRPr lang="en-US" sz="2000" dirty="0" smtClean="0"/>
          </a:p>
          <a:p>
            <a:pPr lvl="1" eaLnBrk="1" hangingPunct="1">
              <a:buNone/>
              <a:defRPr/>
            </a:pPr>
            <a:endParaRPr lang="en-US" sz="2400" dirty="0"/>
          </a:p>
        </p:txBody>
      </p:sp>
      <p:sp>
        <p:nvSpPr>
          <p:cNvPr id="8" name="Slide Number Placeholder 7"/>
          <p:cNvSpPr>
            <a:spLocks noGrp="1"/>
          </p:cNvSpPr>
          <p:nvPr>
            <p:ph type="sldNum" sz="quarter" idx="12"/>
          </p:nvPr>
        </p:nvSpPr>
        <p:spPr/>
        <p:txBody>
          <a:bodyPr/>
          <a:lstStyle/>
          <a:p>
            <a:fld id="{3CC63E4C-4642-794D-A2FD-70F6B81535F5}" type="slidenum">
              <a:rPr lang="en-US" smtClean="0"/>
              <a:pPr/>
              <a:t>33</a:t>
            </a:fld>
            <a:endParaRPr lang="en-US" dirty="0"/>
          </a:p>
        </p:txBody>
      </p:sp>
    </p:spTree>
    <p:extLst>
      <p:ext uri="{BB962C8B-B14F-4D97-AF65-F5344CB8AC3E}">
        <p14:creationId xmlns:p14="http://schemas.microsoft.com/office/powerpoint/2010/main" val="334929380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9" name="Group 268"/>
          <p:cNvGrpSpPr/>
          <p:nvPr/>
        </p:nvGrpSpPr>
        <p:grpSpPr>
          <a:xfrm>
            <a:off x="304800" y="1600200"/>
            <a:ext cx="3048000" cy="3962400"/>
            <a:chOff x="609600" y="1676400"/>
            <a:chExt cx="3048000" cy="3962400"/>
          </a:xfrm>
        </p:grpSpPr>
        <p:sp>
          <p:nvSpPr>
            <p:cNvPr id="11" name="Rectangle 10"/>
            <p:cNvSpPr/>
            <p:nvPr/>
          </p:nvSpPr>
          <p:spPr>
            <a:xfrm>
              <a:off x="609600" y="1676400"/>
              <a:ext cx="3048000" cy="3962400"/>
            </a:xfrm>
            <a:prstGeom prst="rect">
              <a:avLst/>
            </a:prstGeom>
            <a:solidFill>
              <a:schemeClr val="bg1">
                <a:lumMod val="85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dirty="0" smtClean="0">
                  <a:solidFill>
                    <a:schemeClr val="tx1"/>
                  </a:solidFill>
                </a:rPr>
                <a:t>Processor</a:t>
              </a:r>
            </a:p>
          </p:txBody>
        </p:sp>
        <p:sp>
          <p:nvSpPr>
            <p:cNvPr id="9" name="Rectangle 8"/>
            <p:cNvSpPr/>
            <p:nvPr/>
          </p:nvSpPr>
          <p:spPr>
            <a:xfrm>
              <a:off x="838200" y="2286000"/>
              <a:ext cx="2590800" cy="5334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Control</a:t>
              </a:r>
              <a:endParaRPr lang="en-US" b="1" dirty="0">
                <a:solidFill>
                  <a:schemeClr val="tx1"/>
                </a:solidFill>
              </a:endParaRPr>
            </a:p>
          </p:txBody>
        </p:sp>
        <p:sp>
          <p:nvSpPr>
            <p:cNvPr id="10" name="Rectangle 9"/>
            <p:cNvSpPr/>
            <p:nvPr/>
          </p:nvSpPr>
          <p:spPr>
            <a:xfrm>
              <a:off x="838200" y="3048000"/>
              <a:ext cx="2590800" cy="2362200"/>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err="1" smtClean="0">
                  <a:solidFill>
                    <a:schemeClr val="tx1"/>
                  </a:solidFill>
                </a:rPr>
                <a:t>Datapath</a:t>
              </a:r>
              <a:endParaRPr lang="en-US" b="1" dirty="0">
                <a:solidFill>
                  <a:schemeClr val="tx1"/>
                </a:solidFill>
              </a:endParaRPr>
            </a:p>
          </p:txBody>
        </p:sp>
        <p:cxnSp>
          <p:nvCxnSpPr>
            <p:cNvPr id="28" name="Straight Arrow Connector 27"/>
            <p:cNvCxnSpPr/>
            <p:nvPr/>
          </p:nvCxnSpPr>
          <p:spPr>
            <a:xfrm rot="5400000">
              <a:off x="1409700" y="2933700"/>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16200000" flipV="1">
              <a:off x="2553494" y="2932906"/>
              <a:ext cx="228600" cy="1588"/>
            </a:xfrm>
            <a:prstGeom prst="straightConnector1">
              <a:avLst/>
            </a:prstGeom>
            <a:ln w="127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sp>
        <p:nvSpPr>
          <p:cNvPr id="8" name="Title 7"/>
          <p:cNvSpPr>
            <a:spLocks noGrp="1"/>
          </p:cNvSpPr>
          <p:nvPr>
            <p:ph type="title"/>
          </p:nvPr>
        </p:nvSpPr>
        <p:spPr>
          <a:xfrm>
            <a:off x="304800" y="152400"/>
            <a:ext cx="8229600" cy="1143000"/>
          </a:xfrm>
        </p:spPr>
        <p:txBody>
          <a:bodyPr>
            <a:normAutofit/>
          </a:bodyPr>
          <a:lstStyle/>
          <a:p>
            <a:r>
              <a:rPr lang="en-US" dirty="0" smtClean="0"/>
              <a:t>Review: Adding Cache to Computer</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4</a:t>
            </a:fld>
            <a:endParaRPr lang="en-US"/>
          </a:p>
        </p:txBody>
      </p:sp>
      <p:grpSp>
        <p:nvGrpSpPr>
          <p:cNvPr id="270" name="Group 269"/>
          <p:cNvGrpSpPr/>
          <p:nvPr/>
        </p:nvGrpSpPr>
        <p:grpSpPr>
          <a:xfrm>
            <a:off x="609599" y="3505200"/>
            <a:ext cx="2367431" cy="1828800"/>
            <a:chOff x="914399" y="3505200"/>
            <a:chExt cx="2367431" cy="1828800"/>
          </a:xfrm>
        </p:grpSpPr>
        <p:sp>
          <p:nvSpPr>
            <p:cNvPr id="12" name="Rectangle 11"/>
            <p:cNvSpPr/>
            <p:nvPr/>
          </p:nvSpPr>
          <p:spPr>
            <a:xfrm>
              <a:off x="914400" y="3505200"/>
              <a:ext cx="2362200" cy="2286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PC</a:t>
              </a:r>
              <a:endParaRPr lang="en-US" dirty="0">
                <a:solidFill>
                  <a:schemeClr val="tx1"/>
                </a:solidFill>
              </a:endParaRPr>
            </a:p>
          </p:txBody>
        </p:sp>
        <p:grpSp>
          <p:nvGrpSpPr>
            <p:cNvPr id="26" name="Group 25"/>
            <p:cNvGrpSpPr/>
            <p:nvPr/>
          </p:nvGrpSpPr>
          <p:grpSpPr>
            <a:xfrm>
              <a:off x="914399" y="3886200"/>
              <a:ext cx="2362202" cy="685800"/>
              <a:chOff x="1600199" y="3962400"/>
              <a:chExt cx="1600201" cy="685800"/>
            </a:xfrm>
            <a:solidFill>
              <a:srgbClr val="9BBB59"/>
            </a:solidFill>
          </p:grpSpPr>
          <p:sp>
            <p:nvSpPr>
              <p:cNvPr id="13" name="Rectangle 12"/>
              <p:cNvSpPr/>
              <p:nvPr/>
            </p:nvSpPr>
            <p:spPr>
              <a:xfrm>
                <a:off x="1600200" y="3962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1600200" y="4038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a:xfrm>
                <a:off x="1600200" y="41148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1600200" y="4191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effectLst>
                    <a:glow rad="101600">
                      <a:schemeClr val="bg1">
                        <a:alpha val="75000"/>
                      </a:schemeClr>
                    </a:glow>
                  </a:effectLst>
                </a:endParaRPr>
              </a:p>
              <a:p>
                <a:pPr algn="ctr"/>
                <a:endParaRPr lang="en-US" dirty="0">
                  <a:solidFill>
                    <a:schemeClr val="tx1"/>
                  </a:solidFill>
                </a:endParaRPr>
              </a:p>
            </p:txBody>
          </p:sp>
          <p:sp>
            <p:nvSpPr>
              <p:cNvPr id="17" name="Rectangle 16"/>
              <p:cNvSpPr/>
              <p:nvPr/>
            </p:nvSpPr>
            <p:spPr>
              <a:xfrm>
                <a:off x="1600200" y="42672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a:off x="1600200" y="43434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Rectangle 18"/>
              <p:cNvSpPr/>
              <p:nvPr/>
            </p:nvSpPr>
            <p:spPr>
              <a:xfrm>
                <a:off x="1600200" y="44196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p:cNvSpPr/>
              <p:nvPr/>
            </p:nvSpPr>
            <p:spPr>
              <a:xfrm>
                <a:off x="1600199" y="4495800"/>
                <a:ext cx="1600199"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1600200" y="4572000"/>
                <a:ext cx="1600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p:cNvSpPr txBox="1"/>
              <p:nvPr/>
            </p:nvSpPr>
            <p:spPr>
              <a:xfrm>
                <a:off x="1905000" y="4114800"/>
                <a:ext cx="1031051" cy="461665"/>
              </a:xfrm>
              <a:prstGeom prst="rect">
                <a:avLst/>
              </a:prstGeom>
              <a:noFill/>
            </p:spPr>
            <p:txBody>
              <a:bodyPr wrap="square" rtlCol="0">
                <a:spAutoFit/>
              </a:bodyPr>
              <a:lstStyle/>
              <a:p>
                <a:pPr algn="ctr"/>
                <a:r>
                  <a:rPr lang="en-US" sz="2400" dirty="0" smtClean="0">
                    <a:effectLst>
                      <a:glow rad="254000">
                        <a:schemeClr val="bg1">
                          <a:alpha val="75000"/>
                        </a:schemeClr>
                      </a:glow>
                    </a:effectLst>
                  </a:rPr>
                  <a:t>Registers</a:t>
                </a:r>
                <a:endParaRPr lang="en-US" sz="2400" dirty="0">
                  <a:effectLst>
                    <a:glow rad="254000">
                      <a:schemeClr val="bg1">
                        <a:alpha val="75000"/>
                      </a:schemeClr>
                    </a:glow>
                  </a:effectLst>
                </a:endParaRPr>
              </a:p>
            </p:txBody>
          </p:sp>
        </p:grpSp>
        <p:grpSp>
          <p:nvGrpSpPr>
            <p:cNvPr id="25" name="Group 24"/>
            <p:cNvGrpSpPr/>
            <p:nvPr/>
          </p:nvGrpSpPr>
          <p:grpSpPr>
            <a:xfrm>
              <a:off x="914400" y="4648200"/>
              <a:ext cx="2367430" cy="685800"/>
              <a:chOff x="4572000" y="3352800"/>
              <a:chExt cx="2367430" cy="685800"/>
            </a:xfrm>
          </p:grpSpPr>
          <p:sp>
            <p:nvSpPr>
              <p:cNvPr id="23" name="Trapezoid 22"/>
              <p:cNvSpPr/>
              <p:nvPr/>
            </p:nvSpPr>
            <p:spPr>
              <a:xfrm flipV="1">
                <a:off x="4572000" y="3429000"/>
                <a:ext cx="2362200" cy="609600"/>
              </a:xfrm>
              <a:prstGeom prst="trapezoid">
                <a:avLst>
                  <a:gd name="adj" fmla="val 25000"/>
                </a:avLst>
              </a:prstGeom>
              <a:solidFill>
                <a:srgbClr val="C0504D"/>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endParaRPr lang="en-US" dirty="0" smtClean="0">
                  <a:solidFill>
                    <a:schemeClr val="tx1"/>
                  </a:solidFill>
                </a:endParaRPr>
              </a:p>
            </p:txBody>
          </p:sp>
          <p:sp>
            <p:nvSpPr>
              <p:cNvPr id="24" name="TextBox 23"/>
              <p:cNvSpPr txBox="1"/>
              <p:nvPr/>
            </p:nvSpPr>
            <p:spPr>
              <a:xfrm>
                <a:off x="4572000" y="3352800"/>
                <a:ext cx="2367430" cy="646331"/>
              </a:xfrm>
              <a:prstGeom prst="rect">
                <a:avLst/>
              </a:prstGeom>
              <a:noFill/>
            </p:spPr>
            <p:txBody>
              <a:bodyPr wrap="none" rtlCol="0" anchor="ctr">
                <a:spAutoFit/>
              </a:bodyPr>
              <a:lstStyle/>
              <a:p>
                <a:pPr algn="ctr"/>
                <a:r>
                  <a:rPr lang="en-US" dirty="0" smtClean="0">
                    <a:effectLst>
                      <a:glow rad="152400">
                        <a:schemeClr val="bg1">
                          <a:alpha val="75000"/>
                        </a:schemeClr>
                      </a:glow>
                    </a:effectLst>
                  </a:rPr>
                  <a:t>Arithmetic &amp; Logic Unit</a:t>
                </a:r>
              </a:p>
              <a:p>
                <a:pPr algn="ctr"/>
                <a:r>
                  <a:rPr lang="en-US" dirty="0" smtClean="0">
                    <a:effectLst>
                      <a:glow rad="152400">
                        <a:schemeClr val="bg1">
                          <a:alpha val="75000"/>
                        </a:schemeClr>
                      </a:glow>
                    </a:effectLst>
                  </a:rPr>
                  <a:t>(ALU)</a:t>
                </a:r>
                <a:endParaRPr lang="en-US" dirty="0">
                  <a:effectLst>
                    <a:glow rad="152400">
                      <a:schemeClr val="bg1">
                        <a:alpha val="75000"/>
                      </a:schemeClr>
                    </a:glow>
                  </a:effectLst>
                </a:endParaRPr>
              </a:p>
            </p:txBody>
          </p:sp>
        </p:grpSp>
      </p:grpSp>
      <p:sp>
        <p:nvSpPr>
          <p:cNvPr id="30" name="Rectangle 29"/>
          <p:cNvSpPr/>
          <p:nvPr/>
        </p:nvSpPr>
        <p:spPr>
          <a:xfrm>
            <a:off x="5257800" y="1524000"/>
            <a:ext cx="1905000" cy="41148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Memory</a:t>
            </a:r>
          </a:p>
        </p:txBody>
      </p:sp>
      <p:grpSp>
        <p:nvGrpSpPr>
          <p:cNvPr id="273" name="Group 272"/>
          <p:cNvGrpSpPr/>
          <p:nvPr/>
        </p:nvGrpSpPr>
        <p:grpSpPr>
          <a:xfrm>
            <a:off x="7162800" y="1676400"/>
            <a:ext cx="1572897" cy="762000"/>
            <a:chOff x="6656703" y="1676400"/>
            <a:chExt cx="1572897" cy="762000"/>
          </a:xfrm>
        </p:grpSpPr>
        <p:sp>
          <p:nvSpPr>
            <p:cNvPr id="51" name="Rectangle 50"/>
            <p:cNvSpPr/>
            <p:nvPr/>
          </p:nvSpPr>
          <p:spPr>
            <a:xfrm>
              <a:off x="7315200" y="16764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Input</a:t>
              </a:r>
            </a:p>
          </p:txBody>
        </p:sp>
        <p:cxnSp>
          <p:nvCxnSpPr>
            <p:cNvPr id="52" name="Straight Arrow Connector 51"/>
            <p:cNvCxnSpPr/>
            <p:nvPr/>
          </p:nvCxnSpPr>
          <p:spPr>
            <a:xfrm flipH="1" flipV="1">
              <a:off x="6656703" y="1981200"/>
              <a:ext cx="658497" cy="1588"/>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4" name="Group 273"/>
          <p:cNvGrpSpPr/>
          <p:nvPr/>
        </p:nvGrpSpPr>
        <p:grpSpPr>
          <a:xfrm>
            <a:off x="7162800" y="4800600"/>
            <a:ext cx="1572897" cy="762000"/>
            <a:chOff x="6656703" y="4800600"/>
            <a:chExt cx="1572897" cy="762000"/>
          </a:xfrm>
        </p:grpSpPr>
        <p:sp>
          <p:nvSpPr>
            <p:cNvPr id="55" name="Rectangle 54"/>
            <p:cNvSpPr/>
            <p:nvPr/>
          </p:nvSpPr>
          <p:spPr>
            <a:xfrm>
              <a:off x="7315200" y="4800600"/>
              <a:ext cx="914400" cy="762000"/>
            </a:xfrm>
            <a:prstGeom prst="rect">
              <a:avLst/>
            </a:prstGeom>
            <a:solidFill>
              <a:srgbClr val="95B3D7"/>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t"/>
            <a:lstStyle/>
            <a:p>
              <a:r>
                <a:rPr lang="en-US" b="1" dirty="0" smtClean="0">
                  <a:solidFill>
                    <a:schemeClr val="tx1"/>
                  </a:solidFill>
                </a:rPr>
                <a:t>Output</a:t>
              </a:r>
            </a:p>
          </p:txBody>
        </p:sp>
        <p:cxnSp>
          <p:nvCxnSpPr>
            <p:cNvPr id="59" name="Straight Arrow Connector 58"/>
            <p:cNvCxnSpPr/>
            <p:nvPr/>
          </p:nvCxnSpPr>
          <p:spPr>
            <a:xfrm>
              <a:off x="6656703" y="5181600"/>
              <a:ext cx="658497"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grpSp>
        <p:nvGrpSpPr>
          <p:cNvPr id="271" name="Group 270"/>
          <p:cNvGrpSpPr/>
          <p:nvPr/>
        </p:nvGrpSpPr>
        <p:grpSpPr>
          <a:xfrm>
            <a:off x="5410200" y="1981200"/>
            <a:ext cx="1524000" cy="3429000"/>
            <a:chOff x="4953000" y="1981200"/>
            <a:chExt cx="1524000" cy="3429000"/>
          </a:xfrm>
        </p:grpSpPr>
        <p:grpSp>
          <p:nvGrpSpPr>
            <p:cNvPr id="75" name="Group 74"/>
            <p:cNvGrpSpPr/>
            <p:nvPr/>
          </p:nvGrpSpPr>
          <p:grpSpPr>
            <a:xfrm>
              <a:off x="4953000" y="4038600"/>
              <a:ext cx="381000" cy="685800"/>
              <a:chOff x="7543800" y="3581400"/>
              <a:chExt cx="2362200" cy="685800"/>
            </a:xfrm>
            <a:solidFill>
              <a:schemeClr val="accent3"/>
            </a:solidFill>
          </p:grpSpPr>
          <p:sp>
            <p:nvSpPr>
              <p:cNvPr id="65" name="Rectangle 64"/>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6" name="Rectangle 65"/>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7" name="Rectangle 66"/>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8" name="Rectangle 67"/>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9" name="Rectangle 68"/>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0" name="Rectangle 69"/>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1" name="Rectangle 70"/>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2" name="Rectangle 71"/>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3" name="Rectangle 72"/>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76" name="Group 75"/>
            <p:cNvGrpSpPr/>
            <p:nvPr/>
          </p:nvGrpSpPr>
          <p:grpSpPr>
            <a:xfrm>
              <a:off x="5334000" y="4038600"/>
              <a:ext cx="381000" cy="685800"/>
              <a:chOff x="7543800" y="3581400"/>
              <a:chExt cx="2362200" cy="685800"/>
            </a:xfrm>
            <a:solidFill>
              <a:schemeClr val="accent3"/>
            </a:solidFill>
          </p:grpSpPr>
          <p:sp>
            <p:nvSpPr>
              <p:cNvPr id="77" name="Rectangle 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8" name="Rectangle 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9" name="Rectangle 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0" name="Rectangle 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1" name="Rectangle 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2" name="Rectangle 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3" name="Rectangle 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4" name="Rectangle 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5" name="Rectangle 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86" name="Group 85"/>
            <p:cNvGrpSpPr/>
            <p:nvPr/>
          </p:nvGrpSpPr>
          <p:grpSpPr>
            <a:xfrm>
              <a:off x="5715000" y="4038600"/>
              <a:ext cx="381000" cy="685800"/>
              <a:chOff x="7543800" y="3581400"/>
              <a:chExt cx="2362200" cy="685800"/>
            </a:xfrm>
            <a:solidFill>
              <a:schemeClr val="accent3"/>
            </a:solidFill>
          </p:grpSpPr>
          <p:sp>
            <p:nvSpPr>
              <p:cNvPr id="87" name="Rectangle 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8" name="Rectangle 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89" name="Rectangle 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0" name="Rectangle 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1" name="Rectangle 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2" name="Rectangle 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3" name="Rectangle 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4" name="Rectangle 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5" name="Rectangle 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96" name="Group 95"/>
            <p:cNvGrpSpPr/>
            <p:nvPr/>
          </p:nvGrpSpPr>
          <p:grpSpPr>
            <a:xfrm>
              <a:off x="6096000" y="4038600"/>
              <a:ext cx="381000" cy="685800"/>
              <a:chOff x="7543800" y="3581400"/>
              <a:chExt cx="2362200" cy="685800"/>
            </a:xfrm>
            <a:solidFill>
              <a:schemeClr val="accent3"/>
            </a:solidFill>
          </p:grpSpPr>
          <p:sp>
            <p:nvSpPr>
              <p:cNvPr id="97" name="Rectangle 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8" name="Rectangle 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99" name="Rectangle 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0" name="Rectangle 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1" name="Rectangle 1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2" name="Rectangle 1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3" name="Rectangle 1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4" name="Rectangle 1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5" name="Rectangle 1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06" name="Group 105"/>
            <p:cNvGrpSpPr/>
            <p:nvPr/>
          </p:nvGrpSpPr>
          <p:grpSpPr>
            <a:xfrm>
              <a:off x="4953000" y="4724400"/>
              <a:ext cx="381000" cy="685800"/>
              <a:chOff x="7543800" y="3581400"/>
              <a:chExt cx="2362200" cy="685800"/>
            </a:xfrm>
            <a:solidFill>
              <a:schemeClr val="accent3"/>
            </a:solidFill>
          </p:grpSpPr>
          <p:sp>
            <p:nvSpPr>
              <p:cNvPr id="107" name="Rectangle 1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8" name="Rectangle 1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9" name="Rectangle 1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0" name="Rectangle 1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1" name="Rectangle 1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2" name="Rectangle 1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3" name="Rectangle 1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4" name="Rectangle 1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5" name="Rectangle 1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16" name="Group 115"/>
            <p:cNvGrpSpPr/>
            <p:nvPr/>
          </p:nvGrpSpPr>
          <p:grpSpPr>
            <a:xfrm>
              <a:off x="5334000" y="4724400"/>
              <a:ext cx="381000" cy="685800"/>
              <a:chOff x="7543800" y="3581400"/>
              <a:chExt cx="2362200" cy="685800"/>
            </a:xfrm>
            <a:solidFill>
              <a:schemeClr val="accent3"/>
            </a:solidFill>
          </p:grpSpPr>
          <p:sp>
            <p:nvSpPr>
              <p:cNvPr id="117" name="Rectangle 1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8" name="Rectangle 1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9" name="Rectangle 1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0" name="Rectangle 1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1" name="Rectangle 1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2" name="Rectangle 1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3" name="Rectangle 1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4" name="Rectangle 1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5" name="Rectangle 1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26" name="Group 125"/>
            <p:cNvGrpSpPr/>
            <p:nvPr/>
          </p:nvGrpSpPr>
          <p:grpSpPr>
            <a:xfrm>
              <a:off x="5715000" y="4724400"/>
              <a:ext cx="381000" cy="685800"/>
              <a:chOff x="7543800" y="3581400"/>
              <a:chExt cx="2362200" cy="685800"/>
            </a:xfrm>
            <a:solidFill>
              <a:schemeClr val="accent3"/>
            </a:solidFill>
          </p:grpSpPr>
          <p:sp>
            <p:nvSpPr>
              <p:cNvPr id="127" name="Rectangle 1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8" name="Rectangle 1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29" name="Rectangle 1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0" name="Rectangle 1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1" name="Rectangle 1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2" name="Rectangle 1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3" name="Rectangle 1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4" name="Rectangle 1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5" name="Rectangle 1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36" name="Group 135"/>
            <p:cNvGrpSpPr/>
            <p:nvPr/>
          </p:nvGrpSpPr>
          <p:grpSpPr>
            <a:xfrm>
              <a:off x="6096000" y="4724400"/>
              <a:ext cx="381000" cy="685800"/>
              <a:chOff x="7543800" y="3581400"/>
              <a:chExt cx="2362200" cy="685800"/>
            </a:xfrm>
            <a:solidFill>
              <a:schemeClr val="accent3"/>
            </a:solidFill>
          </p:grpSpPr>
          <p:sp>
            <p:nvSpPr>
              <p:cNvPr id="137" name="Rectangle 1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8" name="Rectangle 1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39" name="Rectangle 1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0" name="Rectangle 1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1" name="Rectangle 1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2" name="Rectangle 1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3" name="Rectangle 1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4" name="Rectangle 1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5" name="Rectangle 1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46" name="Group 145"/>
            <p:cNvGrpSpPr/>
            <p:nvPr/>
          </p:nvGrpSpPr>
          <p:grpSpPr>
            <a:xfrm>
              <a:off x="4953000" y="3352800"/>
              <a:ext cx="381000" cy="685800"/>
              <a:chOff x="7543800" y="3581400"/>
              <a:chExt cx="2362200" cy="685800"/>
            </a:xfrm>
            <a:solidFill>
              <a:srgbClr val="9BBB59"/>
            </a:solidFill>
          </p:grpSpPr>
          <p:sp>
            <p:nvSpPr>
              <p:cNvPr id="147" name="Rectangle 1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8" name="Rectangle 1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49" name="Rectangle 1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0" name="Rectangle 1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1" name="Rectangle 1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2" name="Rectangle 1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3" name="Rectangle 1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4" name="Rectangle 1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5" name="Rectangle 1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56" name="Group 155"/>
            <p:cNvGrpSpPr/>
            <p:nvPr/>
          </p:nvGrpSpPr>
          <p:grpSpPr>
            <a:xfrm>
              <a:off x="5334000" y="3352800"/>
              <a:ext cx="381000" cy="685800"/>
              <a:chOff x="7543800" y="3581400"/>
              <a:chExt cx="2362200" cy="685800"/>
            </a:xfrm>
            <a:solidFill>
              <a:schemeClr val="accent3"/>
            </a:solidFill>
          </p:grpSpPr>
          <p:sp>
            <p:nvSpPr>
              <p:cNvPr id="157" name="Rectangle 1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8" name="Rectangle 1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59" name="Rectangle 1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0" name="Rectangle 1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1" name="Rectangle 1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2" name="Rectangle 1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3" name="Rectangle 1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4" name="Rectangle 1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5" name="Rectangle 1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66" name="Group 165"/>
            <p:cNvGrpSpPr/>
            <p:nvPr/>
          </p:nvGrpSpPr>
          <p:grpSpPr>
            <a:xfrm>
              <a:off x="5715000" y="3352800"/>
              <a:ext cx="381000" cy="685800"/>
              <a:chOff x="7543800" y="3581400"/>
              <a:chExt cx="2362200" cy="685800"/>
            </a:xfrm>
            <a:solidFill>
              <a:schemeClr val="accent3"/>
            </a:solidFill>
          </p:grpSpPr>
          <p:sp>
            <p:nvSpPr>
              <p:cNvPr id="167" name="Rectangle 16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8" name="Rectangle 16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69" name="Rectangle 16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0" name="Rectangle 16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1" name="Rectangle 17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2" name="Rectangle 17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3" name="Rectangle 17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4" name="Rectangle 17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5" name="Rectangle 17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76" name="Group 175"/>
            <p:cNvGrpSpPr/>
            <p:nvPr/>
          </p:nvGrpSpPr>
          <p:grpSpPr>
            <a:xfrm>
              <a:off x="6096000" y="3352800"/>
              <a:ext cx="381000" cy="685800"/>
              <a:chOff x="7543800" y="3581400"/>
              <a:chExt cx="2362200" cy="685800"/>
            </a:xfrm>
            <a:solidFill>
              <a:schemeClr val="accent3"/>
            </a:solidFill>
          </p:grpSpPr>
          <p:sp>
            <p:nvSpPr>
              <p:cNvPr id="177" name="Rectangle 17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8" name="Rectangle 17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79" name="Rectangle 17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0" name="Rectangle 17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1" name="Rectangle 18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2" name="Rectangle 18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3" name="Rectangle 18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4" name="Rectangle 18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5" name="Rectangle 18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86" name="Group 185"/>
            <p:cNvGrpSpPr/>
            <p:nvPr/>
          </p:nvGrpSpPr>
          <p:grpSpPr>
            <a:xfrm>
              <a:off x="4953000" y="2667000"/>
              <a:ext cx="381000" cy="685800"/>
              <a:chOff x="7543800" y="3581400"/>
              <a:chExt cx="2362200" cy="685800"/>
            </a:xfrm>
            <a:solidFill>
              <a:schemeClr val="accent3"/>
            </a:solidFill>
          </p:grpSpPr>
          <p:sp>
            <p:nvSpPr>
              <p:cNvPr id="187" name="Rectangle 18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8" name="Rectangle 18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9" name="Rectangle 18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0" name="Rectangle 18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1" name="Rectangle 19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2" name="Rectangle 19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3" name="Rectangle 19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4" name="Rectangle 19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196" name="Group 195"/>
            <p:cNvGrpSpPr/>
            <p:nvPr/>
          </p:nvGrpSpPr>
          <p:grpSpPr>
            <a:xfrm>
              <a:off x="5334000" y="2667000"/>
              <a:ext cx="381000" cy="685800"/>
              <a:chOff x="7543800" y="3581400"/>
              <a:chExt cx="2362200" cy="685800"/>
            </a:xfrm>
            <a:solidFill>
              <a:schemeClr val="accent3"/>
            </a:solidFill>
          </p:grpSpPr>
          <p:sp>
            <p:nvSpPr>
              <p:cNvPr id="197" name="Rectangle 19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8" name="Rectangle 19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9" name="Rectangle 19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0" name="Rectangle 19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1" name="Rectangle 20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2" name="Rectangle 20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4" name="Rectangle 20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5" name="Rectangle 20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06" name="Group 205"/>
            <p:cNvGrpSpPr/>
            <p:nvPr/>
          </p:nvGrpSpPr>
          <p:grpSpPr>
            <a:xfrm>
              <a:off x="5715000" y="2667000"/>
              <a:ext cx="381000" cy="685800"/>
              <a:chOff x="7543800" y="3581400"/>
              <a:chExt cx="2362200" cy="685800"/>
            </a:xfrm>
            <a:solidFill>
              <a:schemeClr val="accent3"/>
            </a:solidFill>
          </p:grpSpPr>
          <p:sp>
            <p:nvSpPr>
              <p:cNvPr id="207" name="Rectangle 20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8" name="Rectangle 20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9" name="Rectangle 20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0" name="Rectangle 20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1" name="Rectangle 21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2" name="Rectangle 21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3" name="Rectangle 21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4" name="Rectangle 21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5" name="Rectangle 21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16" name="Group 215"/>
            <p:cNvGrpSpPr/>
            <p:nvPr/>
          </p:nvGrpSpPr>
          <p:grpSpPr>
            <a:xfrm>
              <a:off x="6096000" y="2667000"/>
              <a:ext cx="381000" cy="685800"/>
              <a:chOff x="7543800" y="3581400"/>
              <a:chExt cx="2362200" cy="685800"/>
            </a:xfrm>
            <a:solidFill>
              <a:schemeClr val="accent3"/>
            </a:solidFill>
          </p:grpSpPr>
          <p:sp>
            <p:nvSpPr>
              <p:cNvPr id="217" name="Rectangle 21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Rectangle 21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9" name="Rectangle 21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0" name="Rectangle 21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1" name="Rectangle 22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2" name="Rectangle 22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3" name="Rectangle 22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4" name="Rectangle 22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26" name="Group 225"/>
            <p:cNvGrpSpPr/>
            <p:nvPr/>
          </p:nvGrpSpPr>
          <p:grpSpPr>
            <a:xfrm>
              <a:off x="4953000" y="1981200"/>
              <a:ext cx="381000" cy="685800"/>
              <a:chOff x="7543800" y="3581400"/>
              <a:chExt cx="2362200" cy="685800"/>
            </a:xfrm>
            <a:solidFill>
              <a:schemeClr val="accent3"/>
            </a:solidFill>
          </p:grpSpPr>
          <p:sp>
            <p:nvSpPr>
              <p:cNvPr id="227" name="Rectangle 22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8" name="Rectangle 22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9" name="Rectangle 22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0" name="Rectangle 22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1" name="Rectangle 23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2" name="Rectangle 23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3" name="Rectangle 23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4" name="Rectangle 23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5" name="Rectangle 23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6" name="Group 235"/>
            <p:cNvGrpSpPr/>
            <p:nvPr/>
          </p:nvGrpSpPr>
          <p:grpSpPr>
            <a:xfrm>
              <a:off x="5334000" y="1981200"/>
              <a:ext cx="381000" cy="685800"/>
              <a:chOff x="7543800" y="3581400"/>
              <a:chExt cx="2362200" cy="685800"/>
            </a:xfrm>
            <a:solidFill>
              <a:schemeClr val="accent3"/>
            </a:solidFill>
          </p:grpSpPr>
          <p:sp>
            <p:nvSpPr>
              <p:cNvPr id="237" name="Rectangle 23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Rectangle 23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0" name="Rectangle 23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1" name="Rectangle 24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2" name="Rectangle 24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3" name="Rectangle 24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4" name="Rectangle 24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5" name="Rectangle 24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46" name="Group 245"/>
            <p:cNvGrpSpPr/>
            <p:nvPr/>
          </p:nvGrpSpPr>
          <p:grpSpPr>
            <a:xfrm>
              <a:off x="5715000" y="1981200"/>
              <a:ext cx="381000" cy="685800"/>
              <a:chOff x="7543800" y="3581400"/>
              <a:chExt cx="2362200" cy="685800"/>
            </a:xfrm>
            <a:solidFill>
              <a:schemeClr val="accent3"/>
            </a:solidFill>
          </p:grpSpPr>
          <p:sp>
            <p:nvSpPr>
              <p:cNvPr id="247" name="Rectangle 24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8" name="Rectangle 24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9" name="Rectangle 24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0" name="Rectangle 24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1" name="Rectangle 25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2" name="Rectangle 25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3" name="Rectangle 25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4" name="Rectangle 25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5" name="Rectangle 25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6096000" y="1981200"/>
              <a:ext cx="381000" cy="685800"/>
              <a:chOff x="7543800" y="3581400"/>
              <a:chExt cx="2362200" cy="685800"/>
            </a:xfrm>
            <a:solidFill>
              <a:schemeClr val="accent3"/>
            </a:solidFill>
          </p:grpSpPr>
          <p:sp>
            <p:nvSpPr>
              <p:cNvPr id="257" name="Rectangle 256"/>
              <p:cNvSpPr/>
              <p:nvPr/>
            </p:nvSpPr>
            <p:spPr>
              <a:xfrm>
                <a:off x="7543800" y="3581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8" name="Rectangle 257"/>
              <p:cNvSpPr/>
              <p:nvPr/>
            </p:nvSpPr>
            <p:spPr>
              <a:xfrm>
                <a:off x="7543800" y="3657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7543800" y="3733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Rectangle 259"/>
              <p:cNvSpPr/>
              <p:nvPr/>
            </p:nvSpPr>
            <p:spPr>
              <a:xfrm>
                <a:off x="7543800" y="3810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1" name="Rectangle 260"/>
              <p:cNvSpPr/>
              <p:nvPr/>
            </p:nvSpPr>
            <p:spPr>
              <a:xfrm>
                <a:off x="7543800" y="38862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2" name="Rectangle 261"/>
              <p:cNvSpPr/>
              <p:nvPr/>
            </p:nvSpPr>
            <p:spPr>
              <a:xfrm>
                <a:off x="7543800" y="39624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3" name="Rectangle 262"/>
              <p:cNvSpPr/>
              <p:nvPr/>
            </p:nvSpPr>
            <p:spPr>
              <a:xfrm>
                <a:off x="7543800" y="40386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Rectangle 263"/>
              <p:cNvSpPr/>
              <p:nvPr/>
            </p:nvSpPr>
            <p:spPr>
              <a:xfrm>
                <a:off x="7543800" y="41148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5" name="Rectangle 264"/>
              <p:cNvSpPr/>
              <p:nvPr/>
            </p:nvSpPr>
            <p:spPr>
              <a:xfrm>
                <a:off x="7543800" y="4191000"/>
                <a:ext cx="2362200" cy="76200"/>
              </a:xfrm>
              <a:prstGeom prst="rect">
                <a:avLst/>
              </a:prstGeom>
              <a:grp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74" name="TextBox 73"/>
            <p:cNvSpPr txBox="1"/>
            <p:nvPr/>
          </p:nvSpPr>
          <p:spPr>
            <a:xfrm>
              <a:off x="5181600" y="3352800"/>
              <a:ext cx="1066800" cy="461665"/>
            </a:xfrm>
            <a:prstGeom prst="rect">
              <a:avLst/>
            </a:prstGeom>
            <a:noFill/>
          </p:spPr>
          <p:txBody>
            <a:bodyPr wrap="square" rtlCol="0">
              <a:spAutoFit/>
            </a:bodyPr>
            <a:lstStyle/>
            <a:p>
              <a:pPr algn="ctr"/>
              <a:r>
                <a:rPr lang="en-US" sz="2400" dirty="0" smtClean="0">
                  <a:effectLst>
                    <a:glow rad="228600">
                      <a:schemeClr val="bg1">
                        <a:alpha val="75000"/>
                      </a:schemeClr>
                    </a:glow>
                  </a:effectLst>
                </a:rPr>
                <a:t>Bytes</a:t>
              </a:r>
              <a:endParaRPr lang="en-US" sz="2400" dirty="0">
                <a:effectLst>
                  <a:glow rad="228600">
                    <a:schemeClr val="bg1">
                      <a:alpha val="75000"/>
                    </a:schemeClr>
                  </a:glow>
                </a:effectLst>
              </a:endParaRPr>
            </a:p>
          </p:txBody>
        </p:sp>
      </p:grpSp>
      <p:grpSp>
        <p:nvGrpSpPr>
          <p:cNvPr id="280" name="Group 279"/>
          <p:cNvGrpSpPr/>
          <p:nvPr/>
        </p:nvGrpSpPr>
        <p:grpSpPr>
          <a:xfrm>
            <a:off x="2743200" y="1752600"/>
            <a:ext cx="2854568" cy="4636532"/>
            <a:chOff x="2743200" y="1752600"/>
            <a:chExt cx="2854568" cy="4636532"/>
          </a:xfrm>
        </p:grpSpPr>
        <p:grpSp>
          <p:nvGrpSpPr>
            <p:cNvPr id="272" name="Group 271"/>
            <p:cNvGrpSpPr/>
            <p:nvPr/>
          </p:nvGrpSpPr>
          <p:grpSpPr>
            <a:xfrm>
              <a:off x="3276600" y="1752600"/>
              <a:ext cx="1981200" cy="3694331"/>
              <a:chOff x="3276600" y="1752600"/>
              <a:chExt cx="1981200" cy="3694331"/>
            </a:xfrm>
          </p:grpSpPr>
          <p:cxnSp>
            <p:nvCxnSpPr>
              <p:cNvPr id="31" name="Straight Arrow Connector 30"/>
              <p:cNvCxnSpPr/>
              <p:nvPr/>
            </p:nvCxnSpPr>
            <p:spPr>
              <a:xfrm>
                <a:off x="3352800" y="2514600"/>
                <a:ext cx="1905000"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1" idx="3"/>
                <a:endCxn id="30" idx="1"/>
              </p:cNvCxnSpPr>
              <p:nvPr/>
            </p:nvCxnSpPr>
            <p:spPr>
              <a:xfrm>
                <a:off x="3352800" y="3581400"/>
                <a:ext cx="1905000"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3352800" y="4495800"/>
                <a:ext cx="1905000" cy="1"/>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H="1">
                <a:off x="3352800" y="4724400"/>
                <a:ext cx="1905000" cy="0"/>
              </a:xfrm>
              <a:prstGeom prst="straightConnector1">
                <a:avLst/>
              </a:prstGeom>
              <a:ln w="12700" cap="flat" cmpd="sng" algn="ctr">
                <a:solidFill>
                  <a:srgbClr val="000000"/>
                </a:solidFill>
                <a:prstDash val="solid"/>
                <a:round/>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3352800" y="1752600"/>
                <a:ext cx="1263537" cy="646331"/>
              </a:xfrm>
              <a:prstGeom prst="rect">
                <a:avLst/>
              </a:prstGeom>
              <a:noFill/>
            </p:spPr>
            <p:txBody>
              <a:bodyPr wrap="none" rtlCol="0">
                <a:spAutoFit/>
              </a:bodyPr>
              <a:lstStyle/>
              <a:p>
                <a:r>
                  <a:rPr lang="en-US" dirty="0" smtClean="0"/>
                  <a:t>Enable?</a:t>
                </a:r>
              </a:p>
              <a:p>
                <a:r>
                  <a:rPr lang="en-US" dirty="0" smtClean="0"/>
                  <a:t>Read/Write</a:t>
                </a:r>
                <a:endParaRPr lang="en-US" dirty="0"/>
              </a:p>
            </p:txBody>
          </p:sp>
          <p:sp>
            <p:nvSpPr>
              <p:cNvPr id="44" name="TextBox 43"/>
              <p:cNvSpPr txBox="1"/>
              <p:nvPr/>
            </p:nvSpPr>
            <p:spPr>
              <a:xfrm>
                <a:off x="3276600" y="3200400"/>
                <a:ext cx="933632" cy="369332"/>
              </a:xfrm>
              <a:prstGeom prst="rect">
                <a:avLst/>
              </a:prstGeom>
              <a:noFill/>
            </p:spPr>
            <p:txBody>
              <a:bodyPr wrap="none" rtlCol="0">
                <a:spAutoFit/>
              </a:bodyPr>
              <a:lstStyle/>
              <a:p>
                <a:r>
                  <a:rPr lang="en-US" dirty="0" smtClean="0"/>
                  <a:t>Address</a:t>
                </a:r>
                <a:endParaRPr lang="en-US" dirty="0"/>
              </a:p>
            </p:txBody>
          </p:sp>
          <p:sp>
            <p:nvSpPr>
              <p:cNvPr id="45" name="TextBox 44"/>
              <p:cNvSpPr txBox="1"/>
              <p:nvPr/>
            </p:nvSpPr>
            <p:spPr>
              <a:xfrm>
                <a:off x="3276600" y="3886200"/>
                <a:ext cx="762000" cy="646331"/>
              </a:xfrm>
              <a:prstGeom prst="rect">
                <a:avLst/>
              </a:prstGeom>
              <a:noFill/>
            </p:spPr>
            <p:txBody>
              <a:bodyPr wrap="square" rtlCol="0">
                <a:spAutoFit/>
              </a:bodyPr>
              <a:lstStyle/>
              <a:p>
                <a:r>
                  <a:rPr lang="en-US" dirty="0" smtClean="0"/>
                  <a:t>Write Data</a:t>
                </a:r>
                <a:endParaRPr lang="en-US" dirty="0"/>
              </a:p>
            </p:txBody>
          </p:sp>
          <p:sp>
            <p:nvSpPr>
              <p:cNvPr id="46" name="TextBox 45"/>
              <p:cNvSpPr txBox="1"/>
              <p:nvPr/>
            </p:nvSpPr>
            <p:spPr>
              <a:xfrm>
                <a:off x="3352800" y="4800600"/>
                <a:ext cx="685799" cy="646331"/>
              </a:xfrm>
              <a:prstGeom prst="rect">
                <a:avLst/>
              </a:prstGeom>
              <a:noFill/>
            </p:spPr>
            <p:txBody>
              <a:bodyPr wrap="square" rtlCol="0">
                <a:spAutoFit/>
              </a:bodyPr>
              <a:lstStyle/>
              <a:p>
                <a:r>
                  <a:rPr lang="en-US" dirty="0" err="1" smtClean="0"/>
                  <a:t>ReadData</a:t>
                </a:r>
                <a:endParaRPr lang="en-US" dirty="0"/>
              </a:p>
            </p:txBody>
          </p:sp>
        </p:grpSp>
        <p:grpSp>
          <p:nvGrpSpPr>
            <p:cNvPr id="279" name="Group 278"/>
            <p:cNvGrpSpPr/>
            <p:nvPr/>
          </p:nvGrpSpPr>
          <p:grpSpPr>
            <a:xfrm>
              <a:off x="2743200" y="5715000"/>
              <a:ext cx="2854568" cy="674132"/>
              <a:chOff x="2819400" y="5791200"/>
              <a:chExt cx="2854568" cy="674132"/>
            </a:xfrm>
          </p:grpSpPr>
          <p:sp>
            <p:nvSpPr>
              <p:cNvPr id="276" name="Left Brace 275"/>
              <p:cNvSpPr/>
              <p:nvPr/>
            </p:nvSpPr>
            <p:spPr>
              <a:xfrm rot="16200000">
                <a:off x="4191000" y="5029200"/>
                <a:ext cx="381000" cy="1905000"/>
              </a:xfrm>
              <a:prstGeom prst="leftBrace">
                <a:avLst>
                  <a:gd name="adj1" fmla="val 67668"/>
                  <a:gd name="adj2" fmla="val 47995"/>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7" name="TextBox 276"/>
              <p:cNvSpPr txBox="1"/>
              <p:nvPr/>
            </p:nvSpPr>
            <p:spPr>
              <a:xfrm>
                <a:off x="2819400" y="6096000"/>
                <a:ext cx="2854568" cy="369332"/>
              </a:xfrm>
              <a:prstGeom prst="rect">
                <a:avLst/>
              </a:prstGeom>
              <a:noFill/>
            </p:spPr>
            <p:txBody>
              <a:bodyPr wrap="none" rtlCol="0">
                <a:spAutoFit/>
              </a:bodyPr>
              <a:lstStyle/>
              <a:p>
                <a:r>
                  <a:rPr lang="en-US" dirty="0" smtClean="0"/>
                  <a:t>Processor-Memory Interface</a:t>
                </a:r>
                <a:endParaRPr lang="en-US" dirty="0"/>
              </a:p>
            </p:txBody>
          </p:sp>
        </p:grpSp>
      </p:grpSp>
      <p:grpSp>
        <p:nvGrpSpPr>
          <p:cNvPr id="285" name="Group 284"/>
          <p:cNvGrpSpPr/>
          <p:nvPr/>
        </p:nvGrpSpPr>
        <p:grpSpPr>
          <a:xfrm>
            <a:off x="6830697" y="5791200"/>
            <a:ext cx="2339102" cy="674132"/>
            <a:chOff x="6324600" y="5791200"/>
            <a:chExt cx="2339102" cy="674132"/>
          </a:xfrm>
        </p:grpSpPr>
        <p:sp>
          <p:nvSpPr>
            <p:cNvPr id="283" name="Left Brace 282"/>
            <p:cNvSpPr/>
            <p:nvPr/>
          </p:nvSpPr>
          <p:spPr>
            <a:xfrm rot="16200000">
              <a:off x="6934200" y="5410200"/>
              <a:ext cx="381000" cy="1143000"/>
            </a:xfrm>
            <a:prstGeom prst="leftBrace">
              <a:avLst>
                <a:gd name="adj1" fmla="val 28383"/>
                <a:gd name="adj2" fmla="val 50000"/>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4" name="TextBox 283"/>
            <p:cNvSpPr txBox="1"/>
            <p:nvPr/>
          </p:nvSpPr>
          <p:spPr>
            <a:xfrm>
              <a:off x="6324600" y="6096000"/>
              <a:ext cx="2339102" cy="369332"/>
            </a:xfrm>
            <a:prstGeom prst="rect">
              <a:avLst/>
            </a:prstGeom>
            <a:noFill/>
          </p:spPr>
          <p:txBody>
            <a:bodyPr wrap="none" rtlCol="0">
              <a:spAutoFit/>
            </a:bodyPr>
            <a:lstStyle/>
            <a:p>
              <a:r>
                <a:rPr lang="en-US" dirty="0" smtClean="0"/>
                <a:t>I/O-Memory Interfaces</a:t>
              </a:r>
              <a:endParaRPr lang="en-US" dirty="0"/>
            </a:p>
          </p:txBody>
        </p:sp>
      </p:grpSp>
      <p:sp>
        <p:nvSpPr>
          <p:cNvPr id="4" name="Rectangle 3"/>
          <p:cNvSpPr/>
          <p:nvPr/>
        </p:nvSpPr>
        <p:spPr>
          <a:xfrm>
            <a:off x="5422787" y="2601652"/>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Program</a:t>
            </a:r>
            <a:endParaRPr lang="en-US" dirty="0">
              <a:solidFill>
                <a:schemeClr val="tx1"/>
              </a:solidFill>
            </a:endParaRPr>
          </a:p>
        </p:txBody>
      </p:sp>
      <p:sp>
        <p:nvSpPr>
          <p:cNvPr id="288" name="Rectangle 287"/>
          <p:cNvSpPr/>
          <p:nvPr/>
        </p:nvSpPr>
        <p:spPr>
          <a:xfrm>
            <a:off x="5398789" y="4420874"/>
            <a:ext cx="1517017" cy="7584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Data</a:t>
            </a:r>
            <a:endParaRPr lang="en-US" dirty="0">
              <a:solidFill>
                <a:schemeClr val="tx1"/>
              </a:solidFill>
            </a:endParaRPr>
          </a:p>
        </p:txBody>
      </p:sp>
      <p:grpSp>
        <p:nvGrpSpPr>
          <p:cNvPr id="35" name="Group 34"/>
          <p:cNvGrpSpPr/>
          <p:nvPr/>
        </p:nvGrpSpPr>
        <p:grpSpPr>
          <a:xfrm>
            <a:off x="3810000" y="2362200"/>
            <a:ext cx="1522028" cy="2514600"/>
            <a:chOff x="3810000" y="2362200"/>
            <a:chExt cx="1522028" cy="2514600"/>
          </a:xfrm>
        </p:grpSpPr>
        <p:grpSp>
          <p:nvGrpSpPr>
            <p:cNvPr id="33" name="Group 32"/>
            <p:cNvGrpSpPr/>
            <p:nvPr/>
          </p:nvGrpSpPr>
          <p:grpSpPr>
            <a:xfrm>
              <a:off x="4191000" y="2362200"/>
              <a:ext cx="838200" cy="2514600"/>
              <a:chOff x="3962400" y="685800"/>
              <a:chExt cx="762000" cy="1066800"/>
            </a:xfrm>
          </p:grpSpPr>
          <p:sp>
            <p:nvSpPr>
              <p:cNvPr id="289" name="Rectangle 288"/>
              <p:cNvSpPr/>
              <p:nvPr/>
            </p:nvSpPr>
            <p:spPr>
              <a:xfrm>
                <a:off x="3962400" y="685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Rectangle 289"/>
              <p:cNvSpPr/>
              <p:nvPr/>
            </p:nvSpPr>
            <p:spPr>
              <a:xfrm>
                <a:off x="4343400" y="685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1" name="Rectangle 290"/>
              <p:cNvSpPr/>
              <p:nvPr/>
            </p:nvSpPr>
            <p:spPr>
              <a:xfrm>
                <a:off x="3962400" y="762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2" name="Rectangle 291"/>
              <p:cNvSpPr/>
              <p:nvPr/>
            </p:nvSpPr>
            <p:spPr>
              <a:xfrm>
                <a:off x="4343400" y="762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3" name="Rectangle 292"/>
              <p:cNvSpPr/>
              <p:nvPr/>
            </p:nvSpPr>
            <p:spPr>
              <a:xfrm>
                <a:off x="3962400" y="838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4" name="Rectangle 293"/>
              <p:cNvSpPr/>
              <p:nvPr/>
            </p:nvSpPr>
            <p:spPr>
              <a:xfrm>
                <a:off x="4343400" y="838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5" name="Rectangle 294"/>
              <p:cNvSpPr/>
              <p:nvPr/>
            </p:nvSpPr>
            <p:spPr>
              <a:xfrm>
                <a:off x="3962400" y="914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6" name="Rectangle 295"/>
              <p:cNvSpPr/>
              <p:nvPr/>
            </p:nvSpPr>
            <p:spPr>
              <a:xfrm>
                <a:off x="4343400" y="914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7" name="Rectangle 296"/>
              <p:cNvSpPr/>
              <p:nvPr/>
            </p:nvSpPr>
            <p:spPr>
              <a:xfrm>
                <a:off x="3962400" y="990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8" name="Rectangle 297"/>
              <p:cNvSpPr/>
              <p:nvPr/>
            </p:nvSpPr>
            <p:spPr>
              <a:xfrm>
                <a:off x="4343400" y="990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9" name="Rectangle 298"/>
              <p:cNvSpPr/>
              <p:nvPr/>
            </p:nvSpPr>
            <p:spPr>
              <a:xfrm>
                <a:off x="3962400" y="1066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0" name="Rectangle 299"/>
              <p:cNvSpPr/>
              <p:nvPr/>
            </p:nvSpPr>
            <p:spPr>
              <a:xfrm>
                <a:off x="4343400" y="1066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1" name="Rectangle 300"/>
              <p:cNvSpPr/>
              <p:nvPr/>
            </p:nvSpPr>
            <p:spPr>
              <a:xfrm>
                <a:off x="3962400" y="1143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2" name="Rectangle 301"/>
              <p:cNvSpPr/>
              <p:nvPr/>
            </p:nvSpPr>
            <p:spPr>
              <a:xfrm>
                <a:off x="4343400" y="1143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3" name="Rectangle 302"/>
              <p:cNvSpPr/>
              <p:nvPr/>
            </p:nvSpPr>
            <p:spPr>
              <a:xfrm>
                <a:off x="3962400" y="1219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4" name="Rectangle 303"/>
              <p:cNvSpPr/>
              <p:nvPr/>
            </p:nvSpPr>
            <p:spPr>
              <a:xfrm>
                <a:off x="4343400" y="1219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5" name="Rectangle 304"/>
              <p:cNvSpPr/>
              <p:nvPr/>
            </p:nvSpPr>
            <p:spPr>
              <a:xfrm>
                <a:off x="3962400" y="1295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6" name="Rectangle 305"/>
              <p:cNvSpPr/>
              <p:nvPr/>
            </p:nvSpPr>
            <p:spPr>
              <a:xfrm>
                <a:off x="4343400" y="1295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7" name="Rectangle 306"/>
              <p:cNvSpPr/>
              <p:nvPr/>
            </p:nvSpPr>
            <p:spPr>
              <a:xfrm>
                <a:off x="3962400" y="1371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8" name="Rectangle 307"/>
              <p:cNvSpPr/>
              <p:nvPr/>
            </p:nvSpPr>
            <p:spPr>
              <a:xfrm>
                <a:off x="4343400" y="13716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09" name="Rectangle 308"/>
              <p:cNvSpPr/>
              <p:nvPr/>
            </p:nvSpPr>
            <p:spPr>
              <a:xfrm>
                <a:off x="3962400" y="1447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0" name="Rectangle 309"/>
              <p:cNvSpPr/>
              <p:nvPr/>
            </p:nvSpPr>
            <p:spPr>
              <a:xfrm>
                <a:off x="4343400" y="14478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1" name="Rectangle 310"/>
              <p:cNvSpPr/>
              <p:nvPr/>
            </p:nvSpPr>
            <p:spPr>
              <a:xfrm>
                <a:off x="3962400" y="1524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2" name="Rectangle 311"/>
              <p:cNvSpPr/>
              <p:nvPr/>
            </p:nvSpPr>
            <p:spPr>
              <a:xfrm>
                <a:off x="4343400" y="15240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3" name="Rectangle 312"/>
              <p:cNvSpPr/>
              <p:nvPr/>
            </p:nvSpPr>
            <p:spPr>
              <a:xfrm>
                <a:off x="3962400" y="1600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4" name="Rectangle 313"/>
              <p:cNvSpPr/>
              <p:nvPr/>
            </p:nvSpPr>
            <p:spPr>
              <a:xfrm>
                <a:off x="4343400" y="16002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5" name="Rectangle 314"/>
              <p:cNvSpPr/>
              <p:nvPr/>
            </p:nvSpPr>
            <p:spPr>
              <a:xfrm>
                <a:off x="3962400" y="1676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16" name="Rectangle 315"/>
              <p:cNvSpPr/>
              <p:nvPr/>
            </p:nvSpPr>
            <p:spPr>
              <a:xfrm>
                <a:off x="4343400" y="1676400"/>
                <a:ext cx="381000" cy="76200"/>
              </a:xfrm>
              <a:prstGeom prst="rect">
                <a:avLst/>
              </a:prstGeom>
              <a:solidFill>
                <a:schemeClr val="accent3"/>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317" name="TextBox 316"/>
            <p:cNvSpPr txBox="1"/>
            <p:nvPr/>
          </p:nvSpPr>
          <p:spPr>
            <a:xfrm>
              <a:off x="3810000" y="2819400"/>
              <a:ext cx="1522028" cy="461665"/>
            </a:xfrm>
            <a:prstGeom prst="rect">
              <a:avLst/>
            </a:prstGeom>
            <a:noFill/>
          </p:spPr>
          <p:txBody>
            <a:bodyPr wrap="square" rtlCol="0">
              <a:spAutoFit/>
            </a:bodyPr>
            <a:lstStyle/>
            <a:p>
              <a:pPr algn="ctr"/>
              <a:r>
                <a:rPr lang="en-US" sz="2400" dirty="0" smtClean="0">
                  <a:effectLst>
                    <a:glow rad="254000">
                      <a:schemeClr val="bg1">
                        <a:alpha val="75000"/>
                      </a:schemeClr>
                    </a:glow>
                  </a:effectLst>
                </a:rPr>
                <a:t>Cache</a:t>
              </a:r>
              <a:endParaRPr lang="en-US" sz="2400" dirty="0">
                <a:effectLst>
                  <a:glow rad="254000">
                    <a:schemeClr val="bg1">
                      <a:alpha val="75000"/>
                    </a:schemeClr>
                  </a:glow>
                </a:effectLst>
              </a:endParaRPr>
            </a:p>
          </p:txBody>
        </p:sp>
      </p:grpSp>
    </p:spTree>
    <p:extLst>
      <p:ext uri="{BB962C8B-B14F-4D97-AF65-F5344CB8AC3E}">
        <p14:creationId xmlns:p14="http://schemas.microsoft.com/office/powerpoint/2010/main" val="28016944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pPr eaLnBrk="1" hangingPunct="1"/>
            <a:r>
              <a:rPr lang="en-US" dirty="0" smtClean="0"/>
              <a:t>Processor Address Fields used by Cache Controller</a:t>
            </a:r>
            <a:endParaRPr lang="en-US" dirty="0"/>
          </a:p>
        </p:txBody>
      </p:sp>
      <p:sp>
        <p:nvSpPr>
          <p:cNvPr id="1694723" name="Rectangle 3"/>
          <p:cNvSpPr>
            <a:spLocks noGrp="1" noChangeArrowheads="1"/>
          </p:cNvSpPr>
          <p:nvPr>
            <p:ph type="body" idx="1"/>
          </p:nvPr>
        </p:nvSpPr>
        <p:spPr>
          <a:xfrm>
            <a:off x="457200" y="1430189"/>
            <a:ext cx="8153400" cy="4867573"/>
          </a:xfrm>
        </p:spPr>
        <p:txBody>
          <a:bodyPr rtlCol="0">
            <a:normAutofit/>
          </a:bodyPr>
          <a:lstStyle/>
          <a:p>
            <a:pPr>
              <a:buClr>
                <a:schemeClr val="tx1"/>
              </a:buClr>
              <a:defRPr/>
            </a:pPr>
            <a:r>
              <a:rPr lang="en-US" dirty="0" smtClean="0">
                <a:solidFill>
                  <a:srgbClr val="0000FF"/>
                </a:solidFill>
              </a:rPr>
              <a:t>Block Offset</a:t>
            </a:r>
            <a:r>
              <a:rPr lang="en-US" dirty="0" smtClean="0"/>
              <a:t>: Byte address within block</a:t>
            </a:r>
          </a:p>
          <a:p>
            <a:pPr eaLnBrk="1" fontAlgn="auto" hangingPunct="1">
              <a:spcAft>
                <a:spcPts val="0"/>
              </a:spcAft>
              <a:buClr>
                <a:schemeClr val="tx1"/>
              </a:buClr>
              <a:buFont typeface="Arial"/>
              <a:buChar char="•"/>
              <a:defRPr/>
            </a:pPr>
            <a:r>
              <a:rPr lang="en-US" dirty="0" smtClean="0">
                <a:solidFill>
                  <a:srgbClr val="0000FF"/>
                </a:solidFill>
              </a:rPr>
              <a:t>Set Index</a:t>
            </a:r>
            <a:r>
              <a:rPr lang="en-US" dirty="0" smtClean="0"/>
              <a:t>: Selects which set</a:t>
            </a:r>
          </a:p>
          <a:p>
            <a:pPr eaLnBrk="1" fontAlgn="auto" hangingPunct="1">
              <a:spcAft>
                <a:spcPts val="0"/>
              </a:spcAft>
              <a:buClr>
                <a:schemeClr val="tx1"/>
              </a:buClr>
              <a:buFont typeface="Arial"/>
              <a:buChar char="•"/>
              <a:defRPr/>
            </a:pPr>
            <a:r>
              <a:rPr lang="en-US" dirty="0" smtClean="0">
                <a:solidFill>
                  <a:srgbClr val="0000FF"/>
                </a:solidFill>
              </a:rPr>
              <a:t>Tag</a:t>
            </a:r>
            <a:r>
              <a:rPr lang="en-US" dirty="0" smtClean="0"/>
              <a:t>: Remaining portion of processor address</a:t>
            </a:r>
          </a:p>
          <a:p>
            <a:pPr eaLnBrk="1" fontAlgn="auto" hangingPunct="1">
              <a:spcAft>
                <a:spcPts val="0"/>
              </a:spcAft>
              <a:buFont typeface="Arial"/>
              <a:buChar char="•"/>
              <a:defRPr/>
            </a:pPr>
            <a:endParaRPr lang="en-US" dirty="0" smtClean="0"/>
          </a:p>
          <a:p>
            <a:pPr eaLnBrk="1" fontAlgn="auto" hangingPunct="1">
              <a:spcAft>
                <a:spcPts val="0"/>
              </a:spcAft>
              <a:buFont typeface="Arial"/>
              <a:buChar char="•"/>
              <a:defRPr/>
            </a:pPr>
            <a:endParaRPr lang="en-US" dirty="0" smtClean="0"/>
          </a:p>
          <a:p>
            <a:r>
              <a:rPr lang="en-US" dirty="0" smtClean="0"/>
              <a:t>Size of Index = log2 (number of sets)</a:t>
            </a:r>
          </a:p>
          <a:p>
            <a:r>
              <a:rPr lang="en-US" dirty="0" smtClean="0"/>
              <a:t>Size of Tag = Address size – Size of Index </a:t>
            </a:r>
            <a:br>
              <a:rPr lang="en-US" dirty="0" smtClean="0"/>
            </a:br>
            <a:r>
              <a:rPr lang="en-US" dirty="0" smtClean="0"/>
              <a:t>– log2 (number of bytes/block)</a:t>
            </a:r>
          </a:p>
          <a:p>
            <a:pPr eaLnBrk="1" fontAlgn="auto" hangingPunct="1">
              <a:spcAft>
                <a:spcPts val="0"/>
              </a:spcAft>
              <a:buNone/>
              <a:defRPr/>
            </a:pPr>
            <a:endParaRPr lang="en-US" dirty="0" smtClean="0"/>
          </a:p>
          <a:p>
            <a:pPr eaLnBrk="1" fontAlgn="auto" hangingPunct="1">
              <a:spcAft>
                <a:spcPts val="0"/>
              </a:spcAft>
              <a:buFont typeface="Arial"/>
              <a:buChar char="•"/>
              <a:defRPr/>
            </a:pPr>
            <a:endParaRPr lang="en-US" dirty="0">
              <a:ea typeface="+mn-ea"/>
              <a:cs typeface="+mn-cs"/>
            </a:endParaRPr>
          </a:p>
        </p:txBody>
      </p:sp>
      <p:grpSp>
        <p:nvGrpSpPr>
          <p:cNvPr id="20" name="Group 19"/>
          <p:cNvGrpSpPr/>
          <p:nvPr/>
        </p:nvGrpSpPr>
        <p:grpSpPr>
          <a:xfrm>
            <a:off x="838200" y="3657599"/>
            <a:ext cx="7067810" cy="737229"/>
            <a:chOff x="838200" y="3657599"/>
            <a:chExt cx="7067810" cy="737229"/>
          </a:xfrm>
        </p:grpSpPr>
        <p:sp>
          <p:nvSpPr>
            <p:cNvPr id="55300" name="Rectangle 4"/>
            <p:cNvSpPr>
              <a:spLocks noChangeArrowheads="1"/>
            </p:cNvSpPr>
            <p:nvPr/>
          </p:nvSpPr>
          <p:spPr bwMode="auto">
            <a:xfrm>
              <a:off x="838200" y="3657600"/>
              <a:ext cx="7067810" cy="737228"/>
            </a:xfrm>
            <a:prstGeom prst="rect">
              <a:avLst/>
            </a:prstGeom>
            <a:noFill/>
            <a:ln w="12700">
              <a:solidFill>
                <a:schemeClr val="tx1"/>
              </a:solidFill>
              <a:miter lim="800000"/>
              <a:headEnd/>
              <a:tailEnd/>
            </a:ln>
          </p:spPr>
          <p:txBody>
            <a:bodyPr wrap="none" anchor="ctr">
              <a:prstTxWarp prst="textNoShape">
                <a:avLst/>
              </a:prstTxWarp>
            </a:bodyPr>
            <a:lstStyle/>
            <a:p>
              <a:endParaRPr lang="en-US" sz="3200">
                <a:latin typeface="Calibri" charset="0"/>
              </a:endParaRPr>
            </a:p>
          </p:txBody>
        </p:sp>
        <p:sp>
          <p:nvSpPr>
            <p:cNvPr id="55301" name="Line 5"/>
            <p:cNvSpPr>
              <a:spLocks noChangeShapeType="1"/>
            </p:cNvSpPr>
            <p:nvPr/>
          </p:nvSpPr>
          <p:spPr bwMode="auto">
            <a:xfrm>
              <a:off x="5940425" y="3657599"/>
              <a:ext cx="0" cy="722959"/>
            </a:xfrm>
            <a:prstGeom prst="line">
              <a:avLst/>
            </a:prstGeom>
            <a:noFill/>
            <a:ln w="12700">
              <a:solidFill>
                <a:schemeClr val="tx1"/>
              </a:solidFill>
              <a:round/>
              <a:headEnd/>
              <a:tailEnd/>
            </a:ln>
          </p:spPr>
          <p:txBody>
            <a:bodyPr>
              <a:prstTxWarp prst="textNoShape">
                <a:avLst/>
              </a:prstTxWarp>
            </a:bodyPr>
            <a:lstStyle/>
            <a:p>
              <a:endParaRPr lang="en-US" sz="2800"/>
            </a:p>
          </p:txBody>
        </p:sp>
        <p:sp>
          <p:nvSpPr>
            <p:cNvPr id="55302" name="Line 6"/>
            <p:cNvSpPr>
              <a:spLocks noChangeShapeType="1"/>
            </p:cNvSpPr>
            <p:nvPr/>
          </p:nvSpPr>
          <p:spPr bwMode="auto">
            <a:xfrm>
              <a:off x="4426512" y="3657599"/>
              <a:ext cx="0" cy="722959"/>
            </a:xfrm>
            <a:prstGeom prst="line">
              <a:avLst/>
            </a:prstGeom>
            <a:noFill/>
            <a:ln w="12700">
              <a:solidFill>
                <a:schemeClr val="tx1"/>
              </a:solidFill>
              <a:round/>
              <a:headEnd/>
              <a:tailEnd/>
            </a:ln>
          </p:spPr>
          <p:txBody>
            <a:bodyPr>
              <a:prstTxWarp prst="textNoShape">
                <a:avLst/>
              </a:prstTxWarp>
            </a:bodyPr>
            <a:lstStyle/>
            <a:p>
              <a:endParaRPr lang="en-US" sz="2800"/>
            </a:p>
          </p:txBody>
        </p:sp>
        <p:sp>
          <p:nvSpPr>
            <p:cNvPr id="55304" name="Text Box 8"/>
            <p:cNvSpPr txBox="1">
              <a:spLocks noChangeArrowheads="1"/>
            </p:cNvSpPr>
            <p:nvPr/>
          </p:nvSpPr>
          <p:spPr bwMode="auto">
            <a:xfrm>
              <a:off x="5950920" y="3763628"/>
              <a:ext cx="1805081" cy="461665"/>
            </a:xfrm>
            <a:prstGeom prst="rect">
              <a:avLst/>
            </a:prstGeom>
            <a:noFill/>
            <a:ln w="12700">
              <a:noFill/>
              <a:miter lim="800000"/>
              <a:headEnd/>
              <a:tailEnd/>
            </a:ln>
          </p:spPr>
          <p:txBody>
            <a:bodyPr wrap="square">
              <a:prstTxWarp prst="textNoShape">
                <a:avLst/>
              </a:prstTxWarp>
              <a:spAutoFit/>
            </a:bodyPr>
            <a:lstStyle/>
            <a:p>
              <a:r>
                <a:rPr lang="en-US" sz="2400" dirty="0">
                  <a:latin typeface="Calibri" charset="0"/>
                </a:rPr>
                <a:t>Block</a:t>
              </a:r>
              <a:r>
                <a:rPr lang="en-US" sz="2400" dirty="0" smtClean="0">
                  <a:latin typeface="Calibri" charset="0"/>
                </a:rPr>
                <a:t> offset</a:t>
              </a:r>
              <a:endParaRPr lang="en-US" sz="2400" dirty="0">
                <a:latin typeface="Calibri" charset="0"/>
              </a:endParaRPr>
            </a:p>
          </p:txBody>
        </p:sp>
        <p:sp>
          <p:nvSpPr>
            <p:cNvPr id="55306" name="Text Box 10"/>
            <p:cNvSpPr txBox="1">
              <a:spLocks noChangeArrowheads="1"/>
            </p:cNvSpPr>
            <p:nvPr/>
          </p:nvSpPr>
          <p:spPr bwMode="auto">
            <a:xfrm>
              <a:off x="4520218" y="3773893"/>
              <a:ext cx="1332967" cy="461665"/>
            </a:xfrm>
            <a:prstGeom prst="rect">
              <a:avLst/>
            </a:prstGeom>
            <a:noFill/>
            <a:ln w="12700">
              <a:noFill/>
              <a:miter lim="800000"/>
              <a:headEnd/>
              <a:tailEnd/>
            </a:ln>
          </p:spPr>
          <p:txBody>
            <a:bodyPr wrap="none">
              <a:prstTxWarp prst="textNoShape">
                <a:avLst/>
              </a:prstTxWarp>
              <a:spAutoFit/>
            </a:bodyPr>
            <a:lstStyle/>
            <a:p>
              <a:r>
                <a:rPr lang="en-US" sz="2400" dirty="0" smtClean="0">
                  <a:latin typeface="Calibri" charset="0"/>
                </a:rPr>
                <a:t>Set Index</a:t>
              </a:r>
              <a:endParaRPr lang="en-US" sz="2400" dirty="0">
                <a:latin typeface="Calibri" charset="0"/>
              </a:endParaRPr>
            </a:p>
          </p:txBody>
        </p:sp>
        <p:sp>
          <p:nvSpPr>
            <p:cNvPr id="55307" name="Text Box 11"/>
            <p:cNvSpPr txBox="1">
              <a:spLocks noChangeArrowheads="1"/>
            </p:cNvSpPr>
            <p:nvPr/>
          </p:nvSpPr>
          <p:spPr bwMode="auto">
            <a:xfrm>
              <a:off x="2528336" y="3781184"/>
              <a:ext cx="602899" cy="461665"/>
            </a:xfrm>
            <a:prstGeom prst="rect">
              <a:avLst/>
            </a:prstGeom>
            <a:noFill/>
            <a:ln w="12700">
              <a:noFill/>
              <a:miter lim="800000"/>
              <a:headEnd/>
              <a:tailEnd/>
            </a:ln>
          </p:spPr>
          <p:txBody>
            <a:bodyPr wrap="none">
              <a:prstTxWarp prst="textNoShape">
                <a:avLst/>
              </a:prstTxWarp>
              <a:spAutoFit/>
            </a:bodyPr>
            <a:lstStyle/>
            <a:p>
              <a:r>
                <a:rPr lang="en-US" sz="2400" dirty="0">
                  <a:latin typeface="Calibri" charset="0"/>
                </a:rPr>
                <a:t>Tag</a:t>
              </a:r>
            </a:p>
          </p:txBody>
        </p:sp>
      </p:grpSp>
      <p:sp>
        <p:nvSpPr>
          <p:cNvPr id="16" name="Slide Number Placeholder 15"/>
          <p:cNvSpPr>
            <a:spLocks noGrp="1"/>
          </p:cNvSpPr>
          <p:nvPr>
            <p:ph type="sldNum" sz="quarter" idx="12"/>
          </p:nvPr>
        </p:nvSpPr>
        <p:spPr/>
        <p:txBody>
          <a:bodyPr/>
          <a:lstStyle/>
          <a:p>
            <a:fld id="{3CC63E4C-4642-794D-A2FD-70F6B81535F5}" type="slidenum">
              <a:rPr lang="en-US" smtClean="0"/>
              <a:pPr/>
              <a:t>5</a:t>
            </a:fld>
            <a:endParaRPr lang="en-US" dirty="0"/>
          </a:p>
        </p:txBody>
      </p:sp>
      <p:cxnSp>
        <p:nvCxnSpPr>
          <p:cNvPr id="18" name="Straight Arrow Connector 17"/>
          <p:cNvCxnSpPr/>
          <p:nvPr/>
        </p:nvCxnSpPr>
        <p:spPr>
          <a:xfrm>
            <a:off x="838200" y="3581400"/>
            <a:ext cx="7086600" cy="1588"/>
          </a:xfrm>
          <a:prstGeom prst="straightConnector1">
            <a:avLst/>
          </a:prstGeom>
          <a:ln>
            <a:solidFill>
              <a:schemeClr val="tx1"/>
            </a:solidFill>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602852" y="3182140"/>
            <a:ext cx="4237759" cy="461665"/>
          </a:xfrm>
          <a:prstGeom prst="rect">
            <a:avLst/>
          </a:prstGeom>
          <a:noFill/>
        </p:spPr>
        <p:txBody>
          <a:bodyPr wrap="none" rtlCol="0">
            <a:spAutoFit/>
          </a:bodyPr>
          <a:lstStyle/>
          <a:p>
            <a:r>
              <a:rPr lang="en-US" sz="2400" dirty="0" smtClean="0"/>
              <a:t>Processor Address (32-bits total)</a:t>
            </a:r>
            <a:endParaRPr lang="en-US" sz="2400" dirty="0"/>
          </a:p>
        </p:txBody>
      </p:sp>
    </p:spTree>
    <p:extLst>
      <p:ext uri="{BB962C8B-B14F-4D97-AF65-F5344CB8AC3E}">
        <p14:creationId xmlns:p14="http://schemas.microsoft.com/office/powerpoint/2010/main" val="18662678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ChangeArrowheads="1"/>
          </p:cNvSpPr>
          <p:nvPr/>
        </p:nvSpPr>
        <p:spPr bwMode="auto">
          <a:xfrm>
            <a:off x="225425" y="312738"/>
            <a:ext cx="3168650" cy="477837"/>
          </a:xfrm>
          <a:prstGeom prst="rect">
            <a:avLst/>
          </a:prstGeom>
          <a:noFill/>
          <a:ln w="12700">
            <a:noFill/>
            <a:miter lim="800000"/>
            <a:headEnd/>
            <a:tailEnd/>
          </a:ln>
          <a:effectLst/>
        </p:spPr>
        <p:txBody>
          <a:bodyPr wrap="none" anchor="ctr"/>
          <a:lstStyle/>
          <a:p>
            <a:endParaRPr lang="en-US"/>
          </a:p>
        </p:txBody>
      </p:sp>
      <p:sp>
        <p:nvSpPr>
          <p:cNvPr id="1604611" name="Rectangle 3"/>
          <p:cNvSpPr>
            <a:spLocks noGrp="1" noChangeArrowheads="1"/>
          </p:cNvSpPr>
          <p:nvPr>
            <p:ph type="body" idx="1"/>
          </p:nvPr>
        </p:nvSpPr>
        <p:spPr>
          <a:xfrm>
            <a:off x="457200" y="1151459"/>
            <a:ext cx="8077200" cy="680699"/>
          </a:xfrm>
          <a:noFill/>
          <a:ln/>
        </p:spPr>
        <p:txBody>
          <a:bodyPr lIns="90488" tIns="44450" rIns="90488" bIns="44450">
            <a:normAutofit fontScale="92500" lnSpcReduction="20000"/>
          </a:bodyPr>
          <a:lstStyle/>
          <a:p>
            <a:pPr marL="342900" indent="-342900">
              <a:lnSpc>
                <a:spcPct val="80000"/>
              </a:lnSpc>
            </a:pPr>
            <a:r>
              <a:rPr lang="en-US" dirty="0"/>
              <a:t>One </a:t>
            </a:r>
            <a:r>
              <a:rPr lang="en-US" dirty="0" smtClean="0"/>
              <a:t>word blocks, </a:t>
            </a:r>
            <a:r>
              <a:rPr lang="en-US" dirty="0"/>
              <a:t>cache size = 1K </a:t>
            </a:r>
            <a:r>
              <a:rPr lang="en-US" dirty="0" smtClean="0"/>
              <a:t>words (or 4KB)</a:t>
            </a:r>
            <a:r>
              <a:rPr lang="en-US" dirty="0"/>
              <a:t/>
            </a:r>
            <a:br>
              <a:rPr lang="en-US" dirty="0"/>
            </a:br>
            <a:endParaRPr lang="en-US" i="1" dirty="0">
              <a:solidFill>
                <a:schemeClr val="accent1"/>
              </a:solidFill>
            </a:endParaRPr>
          </a:p>
        </p:txBody>
      </p:sp>
      <p:sp>
        <p:nvSpPr>
          <p:cNvPr id="1604612" name="Rectangle 4"/>
          <p:cNvSpPr>
            <a:spLocks noGrp="1" noChangeArrowheads="1"/>
          </p:cNvSpPr>
          <p:nvPr>
            <p:ph type="title"/>
          </p:nvPr>
        </p:nvSpPr>
        <p:spPr>
          <a:xfrm>
            <a:off x="457200" y="274638"/>
            <a:ext cx="8229600" cy="555095"/>
          </a:xfrm>
          <a:noFill/>
          <a:ln/>
        </p:spPr>
        <p:txBody>
          <a:bodyPr lIns="90488" tIns="44450" rIns="90488" bIns="44450" anchor="ctr">
            <a:normAutofit fontScale="90000"/>
          </a:bodyPr>
          <a:lstStyle/>
          <a:p>
            <a:r>
              <a:rPr lang="en-US" dirty="0" smtClean="0"/>
              <a:t>Review: Direct-Mapped Cache</a:t>
            </a:r>
            <a:endParaRPr lang="en-US" dirty="0"/>
          </a:p>
        </p:txBody>
      </p:sp>
      <p:grpSp>
        <p:nvGrpSpPr>
          <p:cNvPr id="2" name="Group 11"/>
          <p:cNvGrpSpPr>
            <a:grpSpLocks/>
          </p:cNvGrpSpPr>
          <p:nvPr/>
        </p:nvGrpSpPr>
        <p:grpSpPr bwMode="auto">
          <a:xfrm>
            <a:off x="1970260" y="2080678"/>
            <a:ext cx="3028952" cy="3408363"/>
            <a:chOff x="1056" y="1183"/>
            <a:chExt cx="1908" cy="2147"/>
          </a:xfrm>
        </p:grpSpPr>
        <p:sp>
          <p:nvSpPr>
            <p:cNvPr id="1604620" name="Freeform 12"/>
            <p:cNvSpPr>
              <a:spLocks/>
            </p:cNvSpPr>
            <p:nvPr/>
          </p:nvSpPr>
          <p:spPr bwMode="auto">
            <a:xfrm>
              <a:off x="2430" y="3165"/>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endParaRPr lang="en-US"/>
            </a:p>
          </p:txBody>
        </p:sp>
        <p:sp>
          <p:nvSpPr>
            <p:cNvPr id="1604621" name="Freeform 13"/>
            <p:cNvSpPr>
              <a:spLocks noEditPoints="1"/>
            </p:cNvSpPr>
            <p:nvPr/>
          </p:nvSpPr>
          <p:spPr bwMode="auto">
            <a:xfrm>
              <a:off x="2518" y="3237"/>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endParaRPr lang="en-US"/>
            </a:p>
          </p:txBody>
        </p:sp>
        <p:grpSp>
          <p:nvGrpSpPr>
            <p:cNvPr id="3" name="Group 14"/>
            <p:cNvGrpSpPr>
              <a:grpSpLocks/>
            </p:cNvGrpSpPr>
            <p:nvPr/>
          </p:nvGrpSpPr>
          <p:grpSpPr bwMode="auto">
            <a:xfrm>
              <a:off x="1056" y="1183"/>
              <a:ext cx="1908" cy="2070"/>
              <a:chOff x="1056" y="1183"/>
              <a:chExt cx="1908" cy="2070"/>
            </a:xfrm>
          </p:grpSpPr>
          <p:sp>
            <p:nvSpPr>
              <p:cNvPr id="1604623" name="Text Box 15"/>
              <p:cNvSpPr txBox="1">
                <a:spLocks noChangeArrowheads="1"/>
              </p:cNvSpPr>
              <p:nvPr/>
            </p:nvSpPr>
            <p:spPr bwMode="auto">
              <a:xfrm>
                <a:off x="2704"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nvGrpSpPr>
              <p:cNvPr id="4" name="Group 16"/>
              <p:cNvGrpSpPr>
                <a:grpSpLocks/>
              </p:cNvGrpSpPr>
              <p:nvPr/>
            </p:nvGrpSpPr>
            <p:grpSpPr bwMode="auto">
              <a:xfrm>
                <a:off x="1056" y="1183"/>
                <a:ext cx="1681" cy="2070"/>
                <a:chOff x="1056" y="1183"/>
                <a:chExt cx="1681" cy="2070"/>
              </a:xfrm>
            </p:grpSpPr>
            <p:sp>
              <p:nvSpPr>
                <p:cNvPr id="1604625" name="Line 17"/>
                <p:cNvSpPr>
                  <a:spLocks noChangeShapeType="1"/>
                </p:cNvSpPr>
                <p:nvPr/>
              </p:nvSpPr>
              <p:spPr bwMode="auto">
                <a:xfrm>
                  <a:off x="2592" y="1296"/>
                  <a:ext cx="145" cy="55"/>
                </a:xfrm>
                <a:prstGeom prst="line">
                  <a:avLst/>
                </a:prstGeom>
                <a:noFill/>
                <a:ln w="20638">
                  <a:solidFill>
                    <a:srgbClr val="000000"/>
                  </a:solidFill>
                  <a:round/>
                  <a:headEnd/>
                  <a:tailEnd/>
                </a:ln>
              </p:spPr>
              <p:txBody>
                <a:bodyPr/>
                <a:lstStyle/>
                <a:p>
                  <a:endParaRPr lang="en-US"/>
                </a:p>
              </p:txBody>
            </p:sp>
            <p:sp>
              <p:nvSpPr>
                <p:cNvPr id="1604626" name="Freeform 18"/>
                <p:cNvSpPr>
                  <a:spLocks/>
                </p:cNvSpPr>
                <p:nvPr/>
              </p:nvSpPr>
              <p:spPr bwMode="auto">
                <a:xfrm>
                  <a:off x="1056" y="1200"/>
                  <a:ext cx="1620" cy="2053"/>
                </a:xfrm>
                <a:custGeom>
                  <a:avLst/>
                  <a:gdLst/>
                  <a:ahLst/>
                  <a:cxnLst>
                    <a:cxn ang="0">
                      <a:pos x="1540" y="0"/>
                    </a:cxn>
                    <a:cxn ang="0">
                      <a:pos x="1544" y="220"/>
                    </a:cxn>
                    <a:cxn ang="0">
                      <a:pos x="0" y="220"/>
                    </a:cxn>
                    <a:cxn ang="0">
                      <a:pos x="0" y="2040"/>
                    </a:cxn>
                    <a:cxn ang="0">
                      <a:pos x="1328" y="2040"/>
                    </a:cxn>
                  </a:cxnLst>
                  <a:rect l="0" t="0" r="r" b="b"/>
                  <a:pathLst>
                    <a:path w="1544" h="2040">
                      <a:moveTo>
                        <a:pt x="1540" y="0"/>
                      </a:moveTo>
                      <a:lnTo>
                        <a:pt x="1544" y="220"/>
                      </a:lnTo>
                      <a:lnTo>
                        <a:pt x="0" y="220"/>
                      </a:lnTo>
                      <a:lnTo>
                        <a:pt x="0" y="2040"/>
                      </a:lnTo>
                      <a:lnTo>
                        <a:pt x="1328" y="204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27" name="Text Box 19"/>
                <p:cNvSpPr txBox="1">
                  <a:spLocks noChangeArrowheads="1"/>
                </p:cNvSpPr>
                <p:nvPr/>
              </p:nvSpPr>
              <p:spPr bwMode="auto">
                <a:xfrm>
                  <a:off x="1632" y="1183"/>
                  <a:ext cx="336" cy="212"/>
                </a:xfrm>
                <a:prstGeom prst="rect">
                  <a:avLst/>
                </a:prstGeom>
                <a:noFill/>
                <a:ln w="12700">
                  <a:noFill/>
                  <a:miter lim="800000"/>
                  <a:headEnd/>
                  <a:tailEnd/>
                </a:ln>
                <a:effectLst/>
              </p:spPr>
              <p:txBody>
                <a:bodyPr wrap="none">
                  <a:spAutoFit/>
                </a:bodyPr>
                <a:lstStyle/>
                <a:p>
                  <a:r>
                    <a:rPr lang="en-US" sz="1600">
                      <a:solidFill>
                        <a:schemeClr val="tx1"/>
                      </a:solidFill>
                    </a:rPr>
                    <a:t>Tag</a:t>
                  </a:r>
                </a:p>
              </p:txBody>
            </p:sp>
          </p:grpSp>
        </p:grpSp>
      </p:grpSp>
      <p:grpSp>
        <p:nvGrpSpPr>
          <p:cNvPr id="5" name="Group 20"/>
          <p:cNvGrpSpPr>
            <a:grpSpLocks/>
          </p:cNvGrpSpPr>
          <p:nvPr/>
        </p:nvGrpSpPr>
        <p:grpSpPr bwMode="auto">
          <a:xfrm>
            <a:off x="2321098" y="2107666"/>
            <a:ext cx="3756023" cy="1820862"/>
            <a:chOff x="1277" y="1200"/>
            <a:chExt cx="2366" cy="1147"/>
          </a:xfrm>
        </p:grpSpPr>
        <p:sp>
          <p:nvSpPr>
            <p:cNvPr id="1604629" name="Line 21"/>
            <p:cNvSpPr>
              <a:spLocks noChangeShapeType="1"/>
            </p:cNvSpPr>
            <p:nvPr/>
          </p:nvSpPr>
          <p:spPr bwMode="auto">
            <a:xfrm>
              <a:off x="3282" y="1291"/>
              <a:ext cx="148" cy="57"/>
            </a:xfrm>
            <a:prstGeom prst="line">
              <a:avLst/>
            </a:prstGeom>
            <a:noFill/>
            <a:ln w="20638">
              <a:solidFill>
                <a:srgbClr val="000000"/>
              </a:solidFill>
              <a:round/>
              <a:headEnd/>
              <a:tailEnd/>
            </a:ln>
          </p:spPr>
          <p:txBody>
            <a:bodyPr/>
            <a:lstStyle/>
            <a:p>
              <a:endParaRPr lang="en-US"/>
            </a:p>
          </p:txBody>
        </p:sp>
        <p:sp>
          <p:nvSpPr>
            <p:cNvPr id="1604630" name="Freeform 22"/>
            <p:cNvSpPr>
              <a:spLocks/>
            </p:cNvSpPr>
            <p:nvPr/>
          </p:nvSpPr>
          <p:spPr bwMode="auto">
            <a:xfrm>
              <a:off x="1277" y="1206"/>
              <a:ext cx="2053" cy="1141"/>
            </a:xfrm>
            <a:custGeom>
              <a:avLst/>
              <a:gdLst/>
              <a:ahLst/>
              <a:cxnLst>
                <a:cxn ang="0">
                  <a:pos x="1974" y="0"/>
                </a:cxn>
                <a:cxn ang="0">
                  <a:pos x="1974" y="358"/>
                </a:cxn>
                <a:cxn ang="0">
                  <a:pos x="0" y="358"/>
                </a:cxn>
                <a:cxn ang="0">
                  <a:pos x="0" y="1110"/>
                </a:cxn>
                <a:cxn ang="0">
                  <a:pos x="884" y="1110"/>
                </a:cxn>
              </a:cxnLst>
              <a:rect l="0" t="0" r="r" b="b"/>
              <a:pathLst>
                <a:path w="1974" h="1110">
                  <a:moveTo>
                    <a:pt x="1974" y="0"/>
                  </a:moveTo>
                  <a:lnTo>
                    <a:pt x="1974" y="358"/>
                  </a:lnTo>
                  <a:lnTo>
                    <a:pt x="0" y="358"/>
                  </a:lnTo>
                  <a:lnTo>
                    <a:pt x="0" y="1110"/>
                  </a:lnTo>
                  <a:lnTo>
                    <a:pt x="884" y="1110"/>
                  </a:lnTo>
                </a:path>
              </a:pathLst>
            </a:custGeom>
            <a:noFill/>
            <a:ln w="38100">
              <a:solidFill>
                <a:srgbClr val="000000"/>
              </a:solidFill>
              <a:prstDash val="solid"/>
              <a:round/>
              <a:headEnd type="none" w="med" len="med"/>
              <a:tailEnd type="triangle" w="med" len="med"/>
            </a:ln>
          </p:spPr>
          <p:txBody>
            <a:bodyPr/>
            <a:lstStyle/>
            <a:p>
              <a:endParaRPr lang="en-US"/>
            </a:p>
          </p:txBody>
        </p:sp>
        <p:sp>
          <p:nvSpPr>
            <p:cNvPr id="1604631" name="Text Box 23"/>
            <p:cNvSpPr txBox="1">
              <a:spLocks noChangeArrowheads="1"/>
            </p:cNvSpPr>
            <p:nvPr/>
          </p:nvSpPr>
          <p:spPr bwMode="auto">
            <a:xfrm>
              <a:off x="3383" y="1200"/>
              <a:ext cx="260" cy="213"/>
            </a:xfrm>
            <a:prstGeom prst="rect">
              <a:avLst/>
            </a:prstGeom>
            <a:noFill/>
            <a:ln w="12700">
              <a:noFill/>
              <a:miter lim="800000"/>
              <a:headEnd/>
              <a:tailEnd/>
            </a:ln>
            <a:effectLst/>
          </p:spPr>
          <p:txBody>
            <a:bodyPr wrap="none">
              <a:spAutoFit/>
            </a:bodyPr>
            <a:lstStyle/>
            <a:p>
              <a:r>
                <a:rPr lang="en-US" sz="1600" dirty="0">
                  <a:solidFill>
                    <a:schemeClr val="tx1"/>
                  </a:solidFill>
                </a:rPr>
                <a:t>10</a:t>
              </a:r>
            </a:p>
          </p:txBody>
        </p:sp>
        <p:sp>
          <p:nvSpPr>
            <p:cNvPr id="1604632" name="Text Box 24"/>
            <p:cNvSpPr txBox="1">
              <a:spLocks noChangeArrowheads="1"/>
            </p:cNvSpPr>
            <p:nvPr/>
          </p:nvSpPr>
          <p:spPr bwMode="auto">
            <a:xfrm>
              <a:off x="2754" y="1370"/>
              <a:ext cx="429" cy="212"/>
            </a:xfrm>
            <a:prstGeom prst="rect">
              <a:avLst/>
            </a:prstGeom>
            <a:noFill/>
            <a:ln w="12700">
              <a:noFill/>
              <a:miter lim="800000"/>
              <a:headEnd/>
              <a:tailEnd/>
            </a:ln>
            <a:effectLst/>
          </p:spPr>
          <p:txBody>
            <a:bodyPr wrap="none">
              <a:spAutoFit/>
            </a:bodyPr>
            <a:lstStyle/>
            <a:p>
              <a:r>
                <a:rPr lang="en-US" sz="1600">
                  <a:solidFill>
                    <a:schemeClr val="tx1"/>
                  </a:solidFill>
                </a:rPr>
                <a:t>Index</a:t>
              </a:r>
            </a:p>
          </p:txBody>
        </p:sp>
      </p:grpSp>
      <p:grpSp>
        <p:nvGrpSpPr>
          <p:cNvPr id="6" name="Group 25"/>
          <p:cNvGrpSpPr>
            <a:grpSpLocks/>
          </p:cNvGrpSpPr>
          <p:nvPr/>
        </p:nvGrpSpPr>
        <p:grpSpPr bwMode="auto">
          <a:xfrm>
            <a:off x="2913235" y="2785528"/>
            <a:ext cx="4267200" cy="2135188"/>
            <a:chOff x="1650" y="1627"/>
            <a:chExt cx="2688" cy="1345"/>
          </a:xfrm>
        </p:grpSpPr>
        <p:sp>
          <p:nvSpPr>
            <p:cNvPr id="1604634" name="Freeform 26"/>
            <p:cNvSpPr>
              <a:spLocks/>
            </p:cNvSpPr>
            <p:nvPr/>
          </p:nvSpPr>
          <p:spPr bwMode="auto">
            <a:xfrm>
              <a:off x="2208" y="1824"/>
              <a:ext cx="2130" cy="1103"/>
            </a:xfrm>
            <a:custGeom>
              <a:avLst/>
              <a:gdLst/>
              <a:ahLst/>
              <a:cxnLst>
                <a:cxn ang="0">
                  <a:pos x="1608" y="1101"/>
                </a:cxn>
                <a:cxn ang="0">
                  <a:pos x="1608" y="0"/>
                </a:cxn>
                <a:cxn ang="0">
                  <a:pos x="0" y="0"/>
                </a:cxn>
                <a:cxn ang="0">
                  <a:pos x="0" y="1103"/>
                </a:cxn>
                <a:cxn ang="0">
                  <a:pos x="1608" y="1103"/>
                </a:cxn>
                <a:cxn ang="0">
                  <a:pos x="1608" y="1103"/>
                </a:cxn>
              </a:cxnLst>
              <a:rect l="0" t="0" r="r" b="b"/>
              <a:pathLst>
                <a:path w="1608" h="1103">
                  <a:moveTo>
                    <a:pt x="1608" y="1101"/>
                  </a:moveTo>
                  <a:lnTo>
                    <a:pt x="1608" y="0"/>
                  </a:lnTo>
                  <a:lnTo>
                    <a:pt x="0" y="0"/>
                  </a:lnTo>
                  <a:lnTo>
                    <a:pt x="0" y="1103"/>
                  </a:lnTo>
                  <a:lnTo>
                    <a:pt x="1608" y="1103"/>
                  </a:lnTo>
                  <a:lnTo>
                    <a:pt x="1608" y="1103"/>
                  </a:lnTo>
                </a:path>
              </a:pathLst>
            </a:custGeom>
            <a:noFill/>
            <a:ln w="20638">
              <a:solidFill>
                <a:srgbClr val="000000"/>
              </a:solidFill>
              <a:prstDash val="solid"/>
              <a:round/>
              <a:headEnd/>
              <a:tailEnd/>
            </a:ln>
          </p:spPr>
          <p:txBody>
            <a:bodyPr/>
            <a:lstStyle/>
            <a:p>
              <a:endParaRPr lang="en-US"/>
            </a:p>
          </p:txBody>
        </p:sp>
        <p:sp>
          <p:nvSpPr>
            <p:cNvPr id="1604635" name="Freeform 27"/>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endParaRPr lang="en-US"/>
            </a:p>
          </p:txBody>
        </p:sp>
        <p:sp>
          <p:nvSpPr>
            <p:cNvPr id="1604636" name="Freeform 28"/>
            <p:cNvSpPr>
              <a:spLocks/>
            </p:cNvSpPr>
            <p:nvPr/>
          </p:nvSpPr>
          <p:spPr bwMode="auto">
            <a:xfrm>
              <a:off x="2208" y="2263"/>
              <a:ext cx="2130" cy="110"/>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endParaRPr lang="en-US"/>
            </a:p>
          </p:txBody>
        </p:sp>
        <p:sp>
          <p:nvSpPr>
            <p:cNvPr id="1604637" name="Line 29"/>
            <p:cNvSpPr>
              <a:spLocks noChangeShapeType="1"/>
            </p:cNvSpPr>
            <p:nvPr/>
          </p:nvSpPr>
          <p:spPr bwMode="auto">
            <a:xfrm flipH="1">
              <a:off x="2208" y="1920"/>
              <a:ext cx="2130" cy="2"/>
            </a:xfrm>
            <a:prstGeom prst="line">
              <a:avLst/>
            </a:prstGeom>
            <a:noFill/>
            <a:ln w="20638">
              <a:solidFill>
                <a:srgbClr val="000000"/>
              </a:solidFill>
              <a:round/>
              <a:headEnd/>
              <a:tailEnd/>
            </a:ln>
          </p:spPr>
          <p:txBody>
            <a:bodyPr/>
            <a:lstStyle/>
            <a:p>
              <a:endParaRPr lang="en-US"/>
            </a:p>
          </p:txBody>
        </p:sp>
        <p:sp>
          <p:nvSpPr>
            <p:cNvPr id="1604638" name="Line 30"/>
            <p:cNvSpPr>
              <a:spLocks noChangeShapeType="1"/>
            </p:cNvSpPr>
            <p:nvPr/>
          </p:nvSpPr>
          <p:spPr bwMode="auto">
            <a:xfrm flipH="1">
              <a:off x="2208" y="2044"/>
              <a:ext cx="2130" cy="2"/>
            </a:xfrm>
            <a:prstGeom prst="line">
              <a:avLst/>
            </a:prstGeom>
            <a:noFill/>
            <a:ln w="20638">
              <a:solidFill>
                <a:srgbClr val="000000"/>
              </a:solidFill>
              <a:round/>
              <a:headEnd/>
              <a:tailEnd/>
            </a:ln>
          </p:spPr>
          <p:txBody>
            <a:bodyPr/>
            <a:lstStyle/>
            <a:p>
              <a:endParaRPr lang="en-US"/>
            </a:p>
          </p:txBody>
        </p:sp>
        <p:sp>
          <p:nvSpPr>
            <p:cNvPr id="1604639" name="Line 31"/>
            <p:cNvSpPr>
              <a:spLocks noChangeShapeType="1"/>
            </p:cNvSpPr>
            <p:nvPr/>
          </p:nvSpPr>
          <p:spPr bwMode="auto">
            <a:xfrm flipH="1">
              <a:off x="2208" y="2154"/>
              <a:ext cx="2130" cy="1"/>
            </a:xfrm>
            <a:prstGeom prst="line">
              <a:avLst/>
            </a:prstGeom>
            <a:noFill/>
            <a:ln w="20638">
              <a:solidFill>
                <a:srgbClr val="000000"/>
              </a:solidFill>
              <a:round/>
              <a:headEnd/>
              <a:tailEnd/>
            </a:ln>
          </p:spPr>
          <p:txBody>
            <a:bodyPr/>
            <a:lstStyle/>
            <a:p>
              <a:endParaRPr lang="en-US"/>
            </a:p>
          </p:txBody>
        </p:sp>
        <p:sp>
          <p:nvSpPr>
            <p:cNvPr id="1604640" name="Line 32"/>
            <p:cNvSpPr>
              <a:spLocks noChangeShapeType="1"/>
            </p:cNvSpPr>
            <p:nvPr/>
          </p:nvSpPr>
          <p:spPr bwMode="auto">
            <a:xfrm flipH="1">
              <a:off x="2208" y="2373"/>
              <a:ext cx="2130" cy="1"/>
            </a:xfrm>
            <a:prstGeom prst="line">
              <a:avLst/>
            </a:prstGeom>
            <a:noFill/>
            <a:ln w="20638">
              <a:solidFill>
                <a:srgbClr val="000000"/>
              </a:solidFill>
              <a:round/>
              <a:headEnd/>
              <a:tailEnd/>
            </a:ln>
          </p:spPr>
          <p:txBody>
            <a:bodyPr/>
            <a:lstStyle/>
            <a:p>
              <a:endParaRPr lang="en-US"/>
            </a:p>
          </p:txBody>
        </p:sp>
        <p:sp>
          <p:nvSpPr>
            <p:cNvPr id="1604641" name="Line 33"/>
            <p:cNvSpPr>
              <a:spLocks noChangeShapeType="1"/>
            </p:cNvSpPr>
            <p:nvPr/>
          </p:nvSpPr>
          <p:spPr bwMode="auto">
            <a:xfrm flipH="1">
              <a:off x="2208" y="2483"/>
              <a:ext cx="2130" cy="1"/>
            </a:xfrm>
            <a:prstGeom prst="line">
              <a:avLst/>
            </a:prstGeom>
            <a:noFill/>
            <a:ln w="20638">
              <a:solidFill>
                <a:srgbClr val="000000"/>
              </a:solidFill>
              <a:round/>
              <a:headEnd/>
              <a:tailEnd/>
            </a:ln>
          </p:spPr>
          <p:txBody>
            <a:bodyPr/>
            <a:lstStyle/>
            <a:p>
              <a:endParaRPr lang="en-US"/>
            </a:p>
          </p:txBody>
        </p:sp>
        <p:sp>
          <p:nvSpPr>
            <p:cNvPr id="1604642" name="Line 34"/>
            <p:cNvSpPr>
              <a:spLocks noChangeShapeType="1"/>
            </p:cNvSpPr>
            <p:nvPr/>
          </p:nvSpPr>
          <p:spPr bwMode="auto">
            <a:xfrm flipH="1">
              <a:off x="2208" y="2593"/>
              <a:ext cx="2130" cy="1"/>
            </a:xfrm>
            <a:prstGeom prst="line">
              <a:avLst/>
            </a:prstGeom>
            <a:noFill/>
            <a:ln w="20638">
              <a:solidFill>
                <a:srgbClr val="000000"/>
              </a:solidFill>
              <a:round/>
              <a:headEnd/>
              <a:tailEnd/>
            </a:ln>
          </p:spPr>
          <p:txBody>
            <a:bodyPr/>
            <a:lstStyle/>
            <a:p>
              <a:endParaRPr lang="en-US"/>
            </a:p>
          </p:txBody>
        </p:sp>
        <p:sp>
          <p:nvSpPr>
            <p:cNvPr id="1604643" name="Line 35"/>
            <p:cNvSpPr>
              <a:spLocks noChangeShapeType="1"/>
            </p:cNvSpPr>
            <p:nvPr/>
          </p:nvSpPr>
          <p:spPr bwMode="auto">
            <a:xfrm flipH="1">
              <a:off x="2208" y="2703"/>
              <a:ext cx="2130" cy="1"/>
            </a:xfrm>
            <a:prstGeom prst="line">
              <a:avLst/>
            </a:prstGeom>
            <a:noFill/>
            <a:ln w="20638">
              <a:solidFill>
                <a:srgbClr val="000000"/>
              </a:solidFill>
              <a:round/>
              <a:headEnd/>
              <a:tailEnd/>
            </a:ln>
          </p:spPr>
          <p:txBody>
            <a:bodyPr/>
            <a:lstStyle/>
            <a:p>
              <a:endParaRPr lang="en-US"/>
            </a:p>
          </p:txBody>
        </p:sp>
        <p:sp>
          <p:nvSpPr>
            <p:cNvPr id="1604644" name="Line 36"/>
            <p:cNvSpPr>
              <a:spLocks noChangeShapeType="1"/>
            </p:cNvSpPr>
            <p:nvPr/>
          </p:nvSpPr>
          <p:spPr bwMode="auto">
            <a:xfrm flipH="1">
              <a:off x="2208" y="2813"/>
              <a:ext cx="2130" cy="1"/>
            </a:xfrm>
            <a:prstGeom prst="line">
              <a:avLst/>
            </a:prstGeom>
            <a:noFill/>
            <a:ln w="20638">
              <a:solidFill>
                <a:srgbClr val="000000"/>
              </a:solidFill>
              <a:round/>
              <a:headEnd/>
              <a:tailEnd/>
            </a:ln>
          </p:spPr>
          <p:txBody>
            <a:bodyPr/>
            <a:lstStyle/>
            <a:p>
              <a:endParaRPr lang="en-US"/>
            </a:p>
          </p:txBody>
        </p:sp>
        <p:sp>
          <p:nvSpPr>
            <p:cNvPr id="1604645" name="Line 37"/>
            <p:cNvSpPr>
              <a:spLocks noChangeShapeType="1"/>
            </p:cNvSpPr>
            <p:nvPr/>
          </p:nvSpPr>
          <p:spPr bwMode="auto">
            <a:xfrm>
              <a:off x="2299" y="1830"/>
              <a:ext cx="5" cy="1100"/>
            </a:xfrm>
            <a:prstGeom prst="line">
              <a:avLst/>
            </a:prstGeom>
            <a:noFill/>
            <a:ln w="20638">
              <a:solidFill>
                <a:srgbClr val="000000"/>
              </a:solidFill>
              <a:round/>
              <a:headEnd/>
              <a:tailEnd/>
            </a:ln>
          </p:spPr>
          <p:txBody>
            <a:bodyPr/>
            <a:lstStyle/>
            <a:p>
              <a:endParaRPr lang="en-US"/>
            </a:p>
          </p:txBody>
        </p:sp>
        <p:sp>
          <p:nvSpPr>
            <p:cNvPr id="1604646" name="Line 38"/>
            <p:cNvSpPr>
              <a:spLocks noChangeShapeType="1"/>
            </p:cNvSpPr>
            <p:nvPr/>
          </p:nvSpPr>
          <p:spPr bwMode="auto">
            <a:xfrm>
              <a:off x="3186" y="1819"/>
              <a:ext cx="1" cy="1106"/>
            </a:xfrm>
            <a:prstGeom prst="line">
              <a:avLst/>
            </a:prstGeom>
            <a:noFill/>
            <a:ln w="20638">
              <a:solidFill>
                <a:srgbClr val="000000"/>
              </a:solidFill>
              <a:round/>
              <a:headEnd/>
              <a:tailEnd/>
            </a:ln>
          </p:spPr>
          <p:txBody>
            <a:bodyPr/>
            <a:lstStyle/>
            <a:p>
              <a:endParaRPr lang="en-US"/>
            </a:p>
          </p:txBody>
        </p:sp>
        <p:sp>
          <p:nvSpPr>
            <p:cNvPr id="1604647" name="Text Box 39"/>
            <p:cNvSpPr txBox="1">
              <a:spLocks noChangeArrowheads="1"/>
            </p:cNvSpPr>
            <p:nvPr/>
          </p:nvSpPr>
          <p:spPr bwMode="auto">
            <a:xfrm>
              <a:off x="3522" y="1627"/>
              <a:ext cx="352" cy="192"/>
            </a:xfrm>
            <a:prstGeom prst="rect">
              <a:avLst/>
            </a:prstGeom>
            <a:noFill/>
            <a:ln w="12700">
              <a:noFill/>
              <a:miter lim="800000"/>
              <a:headEnd/>
              <a:tailEnd/>
            </a:ln>
            <a:effectLst/>
          </p:spPr>
          <p:txBody>
            <a:bodyPr wrap="none">
              <a:spAutoFit/>
            </a:bodyPr>
            <a:lstStyle/>
            <a:p>
              <a:r>
                <a:rPr lang="en-US" sz="1400">
                  <a:solidFill>
                    <a:schemeClr val="tx1"/>
                  </a:solidFill>
                </a:rPr>
                <a:t>Data</a:t>
              </a:r>
            </a:p>
          </p:txBody>
        </p:sp>
        <p:sp>
          <p:nvSpPr>
            <p:cNvPr id="1604648" name="Text Box 40"/>
            <p:cNvSpPr txBox="1">
              <a:spLocks noChangeArrowheads="1"/>
            </p:cNvSpPr>
            <p:nvPr/>
          </p:nvSpPr>
          <p:spPr bwMode="auto">
            <a:xfrm>
              <a:off x="1650" y="1627"/>
              <a:ext cx="451" cy="192"/>
            </a:xfrm>
            <a:prstGeom prst="rect">
              <a:avLst/>
            </a:prstGeom>
            <a:noFill/>
            <a:ln w="12700">
              <a:noFill/>
              <a:miter lim="800000"/>
              <a:headEnd/>
              <a:tailEnd/>
            </a:ln>
            <a:effectLst/>
          </p:spPr>
          <p:txBody>
            <a:bodyPr wrap="none">
              <a:spAutoFit/>
            </a:bodyPr>
            <a:lstStyle/>
            <a:p>
              <a:r>
                <a:rPr lang="en-US" sz="1400">
                  <a:solidFill>
                    <a:schemeClr val="tx1"/>
                  </a:solidFill>
                </a:rPr>
                <a:t>  Index</a:t>
              </a:r>
            </a:p>
          </p:txBody>
        </p:sp>
        <p:sp>
          <p:nvSpPr>
            <p:cNvPr id="1604649" name="Text Box 41"/>
            <p:cNvSpPr txBox="1">
              <a:spLocks noChangeArrowheads="1"/>
            </p:cNvSpPr>
            <p:nvPr/>
          </p:nvSpPr>
          <p:spPr bwMode="auto">
            <a:xfrm>
              <a:off x="2466" y="1627"/>
              <a:ext cx="308" cy="192"/>
            </a:xfrm>
            <a:prstGeom prst="rect">
              <a:avLst/>
            </a:prstGeom>
            <a:noFill/>
            <a:ln w="12700">
              <a:noFill/>
              <a:miter lim="800000"/>
              <a:headEnd/>
              <a:tailEnd/>
            </a:ln>
            <a:effectLst/>
          </p:spPr>
          <p:txBody>
            <a:bodyPr wrap="none">
              <a:spAutoFit/>
            </a:bodyPr>
            <a:lstStyle/>
            <a:p>
              <a:r>
                <a:rPr lang="en-US" sz="1400">
                  <a:solidFill>
                    <a:schemeClr val="tx1"/>
                  </a:solidFill>
                </a:rPr>
                <a:t>Tag</a:t>
              </a:r>
            </a:p>
          </p:txBody>
        </p:sp>
        <p:sp>
          <p:nvSpPr>
            <p:cNvPr id="1604650" name="Text Box 42"/>
            <p:cNvSpPr txBox="1">
              <a:spLocks noChangeArrowheads="1"/>
            </p:cNvSpPr>
            <p:nvPr/>
          </p:nvSpPr>
          <p:spPr bwMode="auto">
            <a:xfrm>
              <a:off x="2034" y="1627"/>
              <a:ext cx="340" cy="194"/>
            </a:xfrm>
            <a:prstGeom prst="rect">
              <a:avLst/>
            </a:prstGeom>
            <a:noFill/>
            <a:ln w="12700">
              <a:noFill/>
              <a:miter lim="800000"/>
              <a:headEnd/>
              <a:tailEnd/>
            </a:ln>
            <a:effectLst/>
          </p:spPr>
          <p:txBody>
            <a:bodyPr wrap="none">
              <a:spAutoFit/>
            </a:bodyPr>
            <a:lstStyle/>
            <a:p>
              <a:r>
                <a:rPr lang="en-US" sz="1400" dirty="0">
                  <a:solidFill>
                    <a:srgbClr val="0000FF"/>
                  </a:solidFill>
                </a:rPr>
                <a:t>Valid</a:t>
              </a:r>
            </a:p>
          </p:txBody>
        </p:sp>
        <p:sp>
          <p:nvSpPr>
            <p:cNvPr id="1604651" name="Text Box 43"/>
            <p:cNvSpPr txBox="1">
              <a:spLocks noChangeArrowheads="1"/>
            </p:cNvSpPr>
            <p:nvPr/>
          </p:nvSpPr>
          <p:spPr bwMode="auto">
            <a:xfrm>
              <a:off x="1746" y="1771"/>
              <a:ext cx="328" cy="1201"/>
            </a:xfrm>
            <a:prstGeom prst="rect">
              <a:avLst/>
            </a:prstGeom>
            <a:noFill/>
            <a:ln w="12700">
              <a:noFill/>
              <a:miter lim="800000"/>
              <a:headEnd/>
              <a:tailEnd/>
            </a:ln>
            <a:effectLst/>
          </p:spPr>
          <p:txBody>
            <a:bodyPr wrap="none">
              <a:spAutoFit/>
            </a:bodyPr>
            <a:lstStyle/>
            <a:p>
              <a:pPr algn="r">
                <a:lnSpc>
                  <a:spcPct val="110000"/>
                </a:lnSpc>
              </a:pPr>
              <a:r>
                <a:rPr lang="en-US" sz="1200">
                  <a:solidFill>
                    <a:schemeClr val="tx1"/>
                  </a:solidFill>
                </a:rPr>
                <a:t>0</a:t>
              </a:r>
            </a:p>
            <a:p>
              <a:pPr algn="r">
                <a:lnSpc>
                  <a:spcPct val="110000"/>
                </a:lnSpc>
              </a:pPr>
              <a:r>
                <a:rPr lang="en-US" sz="1200">
                  <a:solidFill>
                    <a:schemeClr val="tx1"/>
                  </a:solidFill>
                </a:rPr>
                <a:t>1</a:t>
              </a:r>
            </a:p>
            <a:p>
              <a:pPr algn="r">
                <a:lnSpc>
                  <a:spcPct val="110000"/>
                </a:lnSpc>
              </a:pPr>
              <a:r>
                <a:rPr lang="en-US" sz="1200">
                  <a:solidFill>
                    <a:schemeClr val="tx1"/>
                  </a:solidFill>
                </a:rPr>
                <a:t>2</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a:t>
              </a:r>
            </a:p>
            <a:p>
              <a:pPr algn="r">
                <a:lnSpc>
                  <a:spcPct val="110000"/>
                </a:lnSpc>
              </a:pPr>
              <a:r>
                <a:rPr lang="en-US" sz="1200">
                  <a:solidFill>
                    <a:schemeClr val="tx1"/>
                  </a:solidFill>
                </a:rPr>
                <a:t>1021</a:t>
              </a:r>
            </a:p>
            <a:p>
              <a:pPr algn="r">
                <a:lnSpc>
                  <a:spcPct val="110000"/>
                </a:lnSpc>
              </a:pPr>
              <a:r>
                <a:rPr lang="en-US" sz="1200">
                  <a:solidFill>
                    <a:schemeClr val="tx1"/>
                  </a:solidFill>
                </a:rPr>
                <a:t>1022</a:t>
              </a:r>
            </a:p>
            <a:p>
              <a:pPr algn="r">
                <a:lnSpc>
                  <a:spcPct val="110000"/>
                </a:lnSpc>
              </a:pPr>
              <a:r>
                <a:rPr lang="en-US" sz="1200">
                  <a:solidFill>
                    <a:schemeClr val="tx1"/>
                  </a:solidFill>
                </a:rPr>
                <a:t>1023</a:t>
              </a:r>
            </a:p>
          </p:txBody>
        </p:sp>
      </p:grpSp>
      <p:grpSp>
        <p:nvGrpSpPr>
          <p:cNvPr id="7" name="Group 44"/>
          <p:cNvGrpSpPr>
            <a:grpSpLocks/>
          </p:cNvGrpSpPr>
          <p:nvPr/>
        </p:nvGrpSpPr>
        <p:grpSpPr bwMode="auto">
          <a:xfrm>
            <a:off x="3583160" y="1413928"/>
            <a:ext cx="3900488" cy="709613"/>
            <a:chOff x="2072" y="763"/>
            <a:chExt cx="2457" cy="447"/>
          </a:xfrm>
        </p:grpSpPr>
        <p:sp>
          <p:nvSpPr>
            <p:cNvPr id="1604653" name="Line 45"/>
            <p:cNvSpPr>
              <a:spLocks noChangeShapeType="1"/>
            </p:cNvSpPr>
            <p:nvPr/>
          </p:nvSpPr>
          <p:spPr bwMode="auto">
            <a:xfrm flipV="1">
              <a:off x="3026" y="1061"/>
              <a:ext cx="3" cy="149"/>
            </a:xfrm>
            <a:prstGeom prst="line">
              <a:avLst/>
            </a:prstGeom>
            <a:noFill/>
            <a:ln w="20638">
              <a:solidFill>
                <a:srgbClr val="000000"/>
              </a:solidFill>
              <a:round/>
              <a:headEnd/>
              <a:tailEnd/>
            </a:ln>
          </p:spPr>
          <p:txBody>
            <a:bodyPr/>
            <a:lstStyle/>
            <a:p>
              <a:endParaRPr lang="en-US"/>
            </a:p>
          </p:txBody>
        </p:sp>
        <p:sp>
          <p:nvSpPr>
            <p:cNvPr id="1604654" name="Line 46"/>
            <p:cNvSpPr>
              <a:spLocks noChangeShapeType="1"/>
            </p:cNvSpPr>
            <p:nvPr/>
          </p:nvSpPr>
          <p:spPr bwMode="auto">
            <a:xfrm flipV="1">
              <a:off x="3570" y="1051"/>
              <a:ext cx="1" cy="145"/>
            </a:xfrm>
            <a:prstGeom prst="line">
              <a:avLst/>
            </a:prstGeom>
            <a:noFill/>
            <a:ln w="20638">
              <a:solidFill>
                <a:srgbClr val="000000"/>
              </a:solidFill>
              <a:round/>
              <a:headEnd/>
              <a:tailEnd/>
            </a:ln>
          </p:spPr>
          <p:txBody>
            <a:bodyPr/>
            <a:lstStyle/>
            <a:p>
              <a:endParaRPr lang="en-US"/>
            </a:p>
          </p:txBody>
        </p:sp>
        <p:sp>
          <p:nvSpPr>
            <p:cNvPr id="1604655" name="Freeform 47"/>
            <p:cNvSpPr>
              <a:spLocks/>
            </p:cNvSpPr>
            <p:nvPr/>
          </p:nvSpPr>
          <p:spPr bwMode="auto">
            <a:xfrm>
              <a:off x="2158" y="1059"/>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endParaRPr lang="en-US"/>
            </a:p>
          </p:txBody>
        </p:sp>
        <p:sp>
          <p:nvSpPr>
            <p:cNvPr id="1604656" name="Text Box 48"/>
            <p:cNvSpPr txBox="1">
              <a:spLocks noChangeArrowheads="1"/>
            </p:cNvSpPr>
            <p:nvPr/>
          </p:nvSpPr>
          <p:spPr bwMode="auto">
            <a:xfrm>
              <a:off x="2072" y="896"/>
              <a:ext cx="1786" cy="154"/>
            </a:xfrm>
            <a:prstGeom prst="rect">
              <a:avLst/>
            </a:prstGeom>
            <a:noFill/>
            <a:ln w="12700">
              <a:noFill/>
              <a:miter lim="800000"/>
              <a:headEnd/>
              <a:tailEnd/>
            </a:ln>
            <a:effectLst/>
          </p:spPr>
          <p:txBody>
            <a:bodyPr>
              <a:spAutoFit/>
            </a:bodyPr>
            <a:lstStyle/>
            <a:p>
              <a:r>
                <a:rPr lang="en-US" sz="1000" dirty="0">
                  <a:solidFill>
                    <a:schemeClr val="tx1"/>
                  </a:solidFill>
                </a:rPr>
                <a:t>31 30       . . .       </a:t>
              </a:r>
              <a:r>
                <a:rPr lang="en-US" sz="1000" dirty="0" smtClean="0">
                  <a:solidFill>
                    <a:schemeClr val="tx1"/>
                  </a:solidFill>
                </a:rPr>
                <a:t>          13 </a:t>
              </a:r>
              <a:r>
                <a:rPr lang="en-US" sz="1000" dirty="0">
                  <a:solidFill>
                    <a:schemeClr val="tx1"/>
                  </a:solidFill>
                </a:rPr>
                <a:t>12  11     . . .       </a:t>
              </a:r>
              <a:r>
                <a:rPr lang="en-US" sz="1000" dirty="0" smtClean="0">
                  <a:solidFill>
                    <a:schemeClr val="tx1"/>
                  </a:solidFill>
                </a:rPr>
                <a:t>   2  </a:t>
              </a:r>
              <a:r>
                <a:rPr lang="en-US" sz="1000" dirty="0">
                  <a:solidFill>
                    <a:schemeClr val="tx1"/>
                  </a:solidFill>
                </a:rPr>
                <a:t>1  0</a:t>
              </a:r>
            </a:p>
          </p:txBody>
        </p:sp>
        <p:sp>
          <p:nvSpPr>
            <p:cNvPr id="1604657" name="Text Box 49"/>
            <p:cNvSpPr txBox="1">
              <a:spLocks noChangeArrowheads="1"/>
            </p:cNvSpPr>
            <p:nvPr/>
          </p:nvSpPr>
          <p:spPr bwMode="auto">
            <a:xfrm>
              <a:off x="3810" y="763"/>
              <a:ext cx="719" cy="213"/>
            </a:xfrm>
            <a:prstGeom prst="rect">
              <a:avLst/>
            </a:prstGeom>
            <a:noFill/>
            <a:ln w="12700">
              <a:noFill/>
              <a:miter lim="800000"/>
              <a:headEnd/>
              <a:tailEnd/>
            </a:ln>
            <a:effectLst/>
          </p:spPr>
          <p:txBody>
            <a:bodyPr wrap="square">
              <a:spAutoFit/>
            </a:bodyPr>
            <a:lstStyle/>
            <a:p>
              <a:r>
                <a:rPr lang="en-US" sz="1600" dirty="0" smtClean="0">
                  <a:solidFill>
                    <a:schemeClr val="tx1"/>
                  </a:solidFill>
                </a:rPr>
                <a:t>Block offset</a:t>
              </a:r>
              <a:endParaRPr lang="en-US" sz="1600" dirty="0">
                <a:solidFill>
                  <a:schemeClr val="tx1"/>
                </a:solidFill>
              </a:endParaRPr>
            </a:p>
          </p:txBody>
        </p:sp>
        <p:sp>
          <p:nvSpPr>
            <p:cNvPr id="1604658" name="Line 50"/>
            <p:cNvSpPr>
              <a:spLocks noChangeShapeType="1"/>
            </p:cNvSpPr>
            <p:nvPr/>
          </p:nvSpPr>
          <p:spPr bwMode="auto">
            <a:xfrm flipH="1">
              <a:off x="3666" y="955"/>
              <a:ext cx="192" cy="192"/>
            </a:xfrm>
            <a:prstGeom prst="line">
              <a:avLst/>
            </a:prstGeom>
            <a:noFill/>
            <a:ln w="12700">
              <a:solidFill>
                <a:schemeClr val="tx1"/>
              </a:solidFill>
              <a:round/>
              <a:headEnd/>
              <a:tailEnd type="triangle" w="med" len="med"/>
            </a:ln>
            <a:effectLst/>
          </p:spPr>
          <p:txBody>
            <a:bodyPr/>
            <a:lstStyle/>
            <a:p>
              <a:endParaRPr lang="en-US"/>
            </a:p>
          </p:txBody>
        </p:sp>
      </p:grpSp>
      <p:grpSp>
        <p:nvGrpSpPr>
          <p:cNvPr id="8" name="Group 52"/>
          <p:cNvGrpSpPr>
            <a:grpSpLocks/>
          </p:cNvGrpSpPr>
          <p:nvPr/>
        </p:nvGrpSpPr>
        <p:grpSpPr bwMode="auto">
          <a:xfrm>
            <a:off x="4180060" y="3860266"/>
            <a:ext cx="623888" cy="1371600"/>
            <a:chOff x="2477" y="2299"/>
            <a:chExt cx="393" cy="864"/>
          </a:xfrm>
        </p:grpSpPr>
        <p:sp>
          <p:nvSpPr>
            <p:cNvPr id="1604661" name="Line 53"/>
            <p:cNvSpPr>
              <a:spLocks noChangeShapeType="1"/>
            </p:cNvSpPr>
            <p:nvPr/>
          </p:nvSpPr>
          <p:spPr bwMode="auto">
            <a:xfrm>
              <a:off x="2477" y="2976"/>
              <a:ext cx="196" cy="54"/>
            </a:xfrm>
            <a:prstGeom prst="line">
              <a:avLst/>
            </a:prstGeom>
            <a:noFill/>
            <a:ln w="20638">
              <a:solidFill>
                <a:srgbClr val="000000"/>
              </a:solidFill>
              <a:round/>
              <a:headEnd/>
              <a:tailEnd/>
            </a:ln>
          </p:spPr>
          <p:txBody>
            <a:bodyPr/>
            <a:lstStyle/>
            <a:p>
              <a:endParaRPr lang="en-US"/>
            </a:p>
          </p:txBody>
        </p:sp>
        <p:sp>
          <p:nvSpPr>
            <p:cNvPr id="1604662" name="Line 54"/>
            <p:cNvSpPr>
              <a:spLocks noChangeShapeType="1"/>
            </p:cNvSpPr>
            <p:nvPr/>
          </p:nvSpPr>
          <p:spPr bwMode="auto">
            <a:xfrm>
              <a:off x="2562" y="2299"/>
              <a:ext cx="0" cy="864"/>
            </a:xfrm>
            <a:prstGeom prst="line">
              <a:avLst/>
            </a:prstGeom>
            <a:noFill/>
            <a:ln w="38100">
              <a:solidFill>
                <a:srgbClr val="000000"/>
              </a:solidFill>
              <a:round/>
              <a:headEnd type="oval" w="sm" len="sm"/>
              <a:tailEnd type="triangle" w="med" len="med"/>
            </a:ln>
          </p:spPr>
          <p:txBody>
            <a:bodyPr/>
            <a:lstStyle/>
            <a:p>
              <a:endParaRPr lang="en-US"/>
            </a:p>
          </p:txBody>
        </p:sp>
        <p:sp>
          <p:nvSpPr>
            <p:cNvPr id="1604663" name="Text Box 55"/>
            <p:cNvSpPr txBox="1">
              <a:spLocks noChangeArrowheads="1"/>
            </p:cNvSpPr>
            <p:nvPr/>
          </p:nvSpPr>
          <p:spPr bwMode="auto">
            <a:xfrm>
              <a:off x="2610"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20</a:t>
              </a:r>
            </a:p>
          </p:txBody>
        </p:sp>
      </p:grpSp>
      <p:grpSp>
        <p:nvGrpSpPr>
          <p:cNvPr id="9" name="Group 56"/>
          <p:cNvGrpSpPr>
            <a:grpSpLocks/>
          </p:cNvGrpSpPr>
          <p:nvPr/>
        </p:nvGrpSpPr>
        <p:grpSpPr bwMode="auto">
          <a:xfrm>
            <a:off x="6037435" y="2148941"/>
            <a:ext cx="2060575" cy="3043237"/>
            <a:chOff x="3618" y="1226"/>
            <a:chExt cx="1298" cy="1917"/>
          </a:xfrm>
        </p:grpSpPr>
        <p:sp>
          <p:nvSpPr>
            <p:cNvPr id="1604665" name="Freeform 57"/>
            <p:cNvSpPr>
              <a:spLocks/>
            </p:cNvSpPr>
            <p:nvPr/>
          </p:nvSpPr>
          <p:spPr bwMode="auto">
            <a:xfrm>
              <a:off x="3714" y="1404"/>
              <a:ext cx="996" cy="1739"/>
            </a:xfrm>
            <a:custGeom>
              <a:avLst/>
              <a:gdLst/>
              <a:ahLst/>
              <a:cxnLst>
                <a:cxn ang="0">
                  <a:pos x="0" y="919"/>
                </a:cxn>
                <a:cxn ang="0">
                  <a:pos x="3" y="1739"/>
                </a:cxn>
                <a:cxn ang="0">
                  <a:pos x="1432" y="1739"/>
                </a:cxn>
                <a:cxn ang="0">
                  <a:pos x="1432" y="0"/>
                </a:cxn>
              </a:cxnLst>
              <a:rect l="0" t="0" r="r" b="b"/>
              <a:pathLst>
                <a:path w="1432" h="1739">
                  <a:moveTo>
                    <a:pt x="0" y="919"/>
                  </a:moveTo>
                  <a:lnTo>
                    <a:pt x="3" y="1739"/>
                  </a:lnTo>
                  <a:lnTo>
                    <a:pt x="1432" y="1739"/>
                  </a:lnTo>
                  <a:lnTo>
                    <a:pt x="1432" y="0"/>
                  </a:lnTo>
                </a:path>
              </a:pathLst>
            </a:custGeom>
            <a:noFill/>
            <a:ln w="42926">
              <a:solidFill>
                <a:srgbClr val="000000"/>
              </a:solidFill>
              <a:prstDash val="solid"/>
              <a:round/>
              <a:headEnd type="oval" w="sm" len="sm"/>
              <a:tailEnd type="triangle" w="med" len="med"/>
            </a:ln>
          </p:spPr>
          <p:txBody>
            <a:bodyPr/>
            <a:lstStyle/>
            <a:p>
              <a:endParaRPr lang="en-US"/>
            </a:p>
          </p:txBody>
        </p:sp>
        <p:sp>
          <p:nvSpPr>
            <p:cNvPr id="1604666" name="Line 58"/>
            <p:cNvSpPr>
              <a:spLocks noChangeShapeType="1"/>
            </p:cNvSpPr>
            <p:nvPr/>
          </p:nvSpPr>
          <p:spPr bwMode="auto">
            <a:xfrm>
              <a:off x="3618" y="3019"/>
              <a:ext cx="192" cy="57"/>
            </a:xfrm>
            <a:prstGeom prst="line">
              <a:avLst/>
            </a:prstGeom>
            <a:noFill/>
            <a:ln w="20638">
              <a:solidFill>
                <a:srgbClr val="000000"/>
              </a:solidFill>
              <a:round/>
              <a:headEnd/>
              <a:tailEnd/>
            </a:ln>
          </p:spPr>
          <p:txBody>
            <a:bodyPr/>
            <a:lstStyle/>
            <a:p>
              <a:endParaRPr lang="en-US"/>
            </a:p>
          </p:txBody>
        </p:sp>
        <p:sp>
          <p:nvSpPr>
            <p:cNvPr id="1604667" name="Text Box 59"/>
            <p:cNvSpPr txBox="1">
              <a:spLocks noChangeArrowheads="1"/>
            </p:cNvSpPr>
            <p:nvPr/>
          </p:nvSpPr>
          <p:spPr bwMode="auto">
            <a:xfrm>
              <a:off x="4530" y="1226"/>
              <a:ext cx="386" cy="212"/>
            </a:xfrm>
            <a:prstGeom prst="rect">
              <a:avLst/>
            </a:prstGeom>
            <a:noFill/>
            <a:ln w="12700">
              <a:noFill/>
              <a:miter lim="800000"/>
              <a:headEnd/>
              <a:tailEnd/>
            </a:ln>
            <a:effectLst/>
          </p:spPr>
          <p:txBody>
            <a:bodyPr wrap="none">
              <a:spAutoFit/>
            </a:bodyPr>
            <a:lstStyle/>
            <a:p>
              <a:r>
                <a:rPr lang="en-US" sz="1600">
                  <a:solidFill>
                    <a:schemeClr val="tx1"/>
                  </a:solidFill>
                </a:rPr>
                <a:t>Data</a:t>
              </a:r>
            </a:p>
          </p:txBody>
        </p:sp>
        <p:sp>
          <p:nvSpPr>
            <p:cNvPr id="1604668" name="Text Box 60"/>
            <p:cNvSpPr txBox="1">
              <a:spLocks noChangeArrowheads="1"/>
            </p:cNvSpPr>
            <p:nvPr/>
          </p:nvSpPr>
          <p:spPr bwMode="auto">
            <a:xfrm>
              <a:off x="3762" y="2923"/>
              <a:ext cx="260" cy="213"/>
            </a:xfrm>
            <a:prstGeom prst="rect">
              <a:avLst/>
            </a:prstGeom>
            <a:noFill/>
            <a:ln w="12700">
              <a:noFill/>
              <a:miter lim="800000"/>
              <a:headEnd/>
              <a:tailEnd/>
            </a:ln>
            <a:effectLst/>
          </p:spPr>
          <p:txBody>
            <a:bodyPr wrap="none">
              <a:spAutoFit/>
            </a:bodyPr>
            <a:lstStyle/>
            <a:p>
              <a:r>
                <a:rPr lang="en-US" sz="1600" dirty="0">
                  <a:solidFill>
                    <a:schemeClr val="tx1"/>
                  </a:solidFill>
                </a:rPr>
                <a:t>32</a:t>
              </a:r>
            </a:p>
          </p:txBody>
        </p:sp>
      </p:grpSp>
      <p:grpSp>
        <p:nvGrpSpPr>
          <p:cNvPr id="10" name="Group 5"/>
          <p:cNvGrpSpPr>
            <a:grpSpLocks/>
          </p:cNvGrpSpPr>
          <p:nvPr/>
        </p:nvGrpSpPr>
        <p:grpSpPr bwMode="auto">
          <a:xfrm>
            <a:off x="1436860" y="2183866"/>
            <a:ext cx="2913063" cy="3905250"/>
            <a:chOff x="720" y="1248"/>
            <a:chExt cx="1835" cy="2460"/>
          </a:xfrm>
        </p:grpSpPr>
        <p:sp>
          <p:nvSpPr>
            <p:cNvPr id="1604614" name="Freeform 6"/>
            <p:cNvSpPr>
              <a:spLocks/>
            </p:cNvSpPr>
            <p:nvPr/>
          </p:nvSpPr>
          <p:spPr bwMode="auto">
            <a:xfrm>
              <a:off x="2222" y="3468"/>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endParaRPr lang="en-US"/>
            </a:p>
          </p:txBody>
        </p:sp>
        <p:sp>
          <p:nvSpPr>
            <p:cNvPr id="1604615" name="Line 7"/>
            <p:cNvSpPr>
              <a:spLocks noChangeShapeType="1"/>
            </p:cNvSpPr>
            <p:nvPr/>
          </p:nvSpPr>
          <p:spPr bwMode="auto">
            <a:xfrm>
              <a:off x="2252" y="2316"/>
              <a:ext cx="7" cy="1150"/>
            </a:xfrm>
            <a:prstGeom prst="line">
              <a:avLst/>
            </a:prstGeom>
            <a:noFill/>
            <a:ln w="20701">
              <a:solidFill>
                <a:srgbClr val="000000"/>
              </a:solidFill>
              <a:round/>
              <a:headEnd type="oval" w="sm" len="sm"/>
              <a:tailEnd/>
            </a:ln>
          </p:spPr>
          <p:txBody>
            <a:bodyPr/>
            <a:lstStyle/>
            <a:p>
              <a:endParaRPr lang="en-US"/>
            </a:p>
          </p:txBody>
        </p:sp>
        <p:sp>
          <p:nvSpPr>
            <p:cNvPr id="1604616" name="Freeform 8"/>
            <p:cNvSpPr>
              <a:spLocks/>
            </p:cNvSpPr>
            <p:nvPr/>
          </p:nvSpPr>
          <p:spPr bwMode="auto">
            <a:xfrm>
              <a:off x="2303" y="3330"/>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endParaRPr lang="en-US"/>
            </a:p>
          </p:txBody>
        </p:sp>
        <p:sp>
          <p:nvSpPr>
            <p:cNvPr id="1604617" name="Freeform 9"/>
            <p:cNvSpPr>
              <a:spLocks/>
            </p:cNvSpPr>
            <p:nvPr/>
          </p:nvSpPr>
          <p:spPr bwMode="auto">
            <a:xfrm>
              <a:off x="857" y="1410"/>
              <a:ext cx="1476" cy="2298"/>
            </a:xfrm>
            <a:custGeom>
              <a:avLst/>
              <a:gdLst/>
              <a:ahLst/>
              <a:cxnLst>
                <a:cxn ang="0">
                  <a:pos x="1476" y="2230"/>
                </a:cxn>
                <a:cxn ang="0">
                  <a:pos x="1476" y="2298"/>
                </a:cxn>
                <a:cxn ang="0">
                  <a:pos x="0" y="2298"/>
                </a:cxn>
                <a:cxn ang="0">
                  <a:pos x="0" y="0"/>
                </a:cxn>
              </a:cxnLst>
              <a:rect l="0" t="0" r="r" b="b"/>
              <a:pathLst>
                <a:path w="1476" h="2298">
                  <a:moveTo>
                    <a:pt x="1476" y="2230"/>
                  </a:moveTo>
                  <a:lnTo>
                    <a:pt x="1476" y="2298"/>
                  </a:lnTo>
                  <a:lnTo>
                    <a:pt x="0" y="2298"/>
                  </a:lnTo>
                  <a:lnTo>
                    <a:pt x="0" y="0"/>
                  </a:lnTo>
                </a:path>
              </a:pathLst>
            </a:custGeom>
            <a:noFill/>
            <a:ln w="20638">
              <a:solidFill>
                <a:srgbClr val="000000"/>
              </a:solidFill>
              <a:prstDash val="solid"/>
              <a:round/>
              <a:headEnd type="none" w="med" len="med"/>
              <a:tailEnd type="triangle" w="med" len="med"/>
            </a:ln>
          </p:spPr>
          <p:txBody>
            <a:bodyPr/>
            <a:lstStyle/>
            <a:p>
              <a:endParaRPr lang="en-US"/>
            </a:p>
          </p:txBody>
        </p:sp>
        <p:sp>
          <p:nvSpPr>
            <p:cNvPr id="1604618" name="Text Box 10"/>
            <p:cNvSpPr txBox="1">
              <a:spLocks noChangeArrowheads="1"/>
            </p:cNvSpPr>
            <p:nvPr/>
          </p:nvSpPr>
          <p:spPr bwMode="auto">
            <a:xfrm>
              <a:off x="720" y="1248"/>
              <a:ext cx="272" cy="212"/>
            </a:xfrm>
            <a:prstGeom prst="rect">
              <a:avLst/>
            </a:prstGeom>
            <a:noFill/>
            <a:ln w="12700">
              <a:noFill/>
              <a:miter lim="800000"/>
              <a:headEnd/>
              <a:tailEnd/>
            </a:ln>
            <a:effectLst/>
          </p:spPr>
          <p:txBody>
            <a:bodyPr wrap="none">
              <a:spAutoFit/>
            </a:bodyPr>
            <a:lstStyle/>
            <a:p>
              <a:r>
                <a:rPr lang="en-US" sz="1600">
                  <a:solidFill>
                    <a:schemeClr val="tx1"/>
                  </a:solidFill>
                </a:rPr>
                <a:t>Hit</a:t>
              </a:r>
            </a:p>
          </p:txBody>
        </p:sp>
      </p:grpSp>
      <p:sp>
        <p:nvSpPr>
          <p:cNvPr id="62" name="Slide Number Placeholder 61"/>
          <p:cNvSpPr>
            <a:spLocks noGrp="1"/>
          </p:cNvSpPr>
          <p:nvPr>
            <p:ph type="sldNum" sz="quarter" idx="12"/>
          </p:nvPr>
        </p:nvSpPr>
        <p:spPr/>
        <p:txBody>
          <a:bodyPr/>
          <a:lstStyle/>
          <a:p>
            <a:fld id="{3CC63E4C-4642-794D-A2FD-70F6B81535F5}" type="slidenum">
              <a:rPr lang="en-US" smtClean="0"/>
              <a:pPr/>
              <a:t>6</a:t>
            </a:fld>
            <a:endParaRPr lang="en-US" dirty="0"/>
          </a:p>
        </p:txBody>
      </p:sp>
      <p:sp>
        <p:nvSpPr>
          <p:cNvPr id="65" name="Rectangle 51"/>
          <p:cNvSpPr>
            <a:spLocks noChangeArrowheads="1"/>
          </p:cNvSpPr>
          <p:nvPr/>
        </p:nvSpPr>
        <p:spPr bwMode="auto">
          <a:xfrm>
            <a:off x="-195809" y="2221894"/>
            <a:ext cx="1979997"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Valid bit ensures something useful in cache for this index</a:t>
            </a:r>
            <a:endParaRPr lang="en-US" sz="2400" i="1" dirty="0"/>
          </a:p>
        </p:txBody>
      </p:sp>
      <p:sp>
        <p:nvSpPr>
          <p:cNvPr id="66" name="Rectangle 51"/>
          <p:cNvSpPr>
            <a:spLocks noChangeArrowheads="1"/>
          </p:cNvSpPr>
          <p:nvPr/>
        </p:nvSpPr>
        <p:spPr bwMode="auto">
          <a:xfrm>
            <a:off x="-457200" y="4507761"/>
            <a:ext cx="2209800" cy="2045439"/>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Compare </a:t>
            </a:r>
            <a:br>
              <a:rPr lang="en-US" sz="2400" i="1" dirty="0" smtClean="0"/>
            </a:br>
            <a:r>
              <a:rPr lang="en-US" sz="2400" i="1" dirty="0" smtClean="0"/>
              <a:t>Tag with upper part of Address to see if a Hit</a:t>
            </a:r>
            <a:endParaRPr lang="en-US" sz="2400" i="1" dirty="0"/>
          </a:p>
        </p:txBody>
      </p:sp>
      <p:sp>
        <p:nvSpPr>
          <p:cNvPr id="67" name="Rectangle 51"/>
          <p:cNvSpPr>
            <a:spLocks noChangeArrowheads="1"/>
          </p:cNvSpPr>
          <p:nvPr/>
        </p:nvSpPr>
        <p:spPr bwMode="auto">
          <a:xfrm>
            <a:off x="7504115" y="2526692"/>
            <a:ext cx="1639885" cy="457200"/>
          </a:xfrm>
          <a:prstGeom prst="rect">
            <a:avLst/>
          </a:prstGeom>
          <a:noFill/>
          <a:ln w="12700">
            <a:noFill/>
            <a:miter lim="800000"/>
            <a:headEnd/>
            <a:tailEnd/>
          </a:ln>
          <a:effectLst/>
        </p:spPr>
        <p:txBody>
          <a:bodyPr lIns="90488" tIns="44450" rIns="90488" bIns="44450"/>
          <a:lstStyle/>
          <a:p>
            <a:pPr marL="342900" indent="-342900" algn="ctr">
              <a:lnSpc>
                <a:spcPct val="90000"/>
              </a:lnSpc>
              <a:spcBef>
                <a:spcPct val="65000"/>
              </a:spcBef>
              <a:buClr>
                <a:schemeClr val="accent1"/>
              </a:buClr>
              <a:buSzPct val="75000"/>
              <a:buFont typeface="Wingdings" pitchFamily="2" charset="2"/>
              <a:buNone/>
            </a:pPr>
            <a:r>
              <a:rPr lang="en-US" sz="2400" i="1" dirty="0" smtClean="0"/>
              <a:t>Read</a:t>
            </a:r>
            <a:br>
              <a:rPr lang="en-US" sz="2400" i="1" dirty="0" smtClean="0"/>
            </a:br>
            <a:r>
              <a:rPr lang="en-US" sz="2400" i="1" dirty="0" smtClean="0"/>
              <a:t>data from cache instead of memory if a Hit</a:t>
            </a:r>
            <a:endParaRPr lang="en-US" sz="2400" i="1" dirty="0"/>
          </a:p>
        </p:txBody>
      </p:sp>
      <p:grpSp>
        <p:nvGrpSpPr>
          <p:cNvPr id="73" name="Group 72"/>
          <p:cNvGrpSpPr/>
          <p:nvPr/>
        </p:nvGrpSpPr>
        <p:grpSpPr>
          <a:xfrm>
            <a:off x="4502469" y="5384586"/>
            <a:ext cx="2027664" cy="461665"/>
            <a:chOff x="4502469" y="5384586"/>
            <a:chExt cx="2027664" cy="461665"/>
          </a:xfrm>
        </p:grpSpPr>
        <p:sp>
          <p:nvSpPr>
            <p:cNvPr id="68" name="TextBox 67"/>
            <p:cNvSpPr txBox="1"/>
            <p:nvPr/>
          </p:nvSpPr>
          <p:spPr>
            <a:xfrm>
              <a:off x="4848813" y="5384586"/>
              <a:ext cx="1681320" cy="461665"/>
            </a:xfrm>
            <a:prstGeom prst="rect">
              <a:avLst/>
            </a:prstGeom>
            <a:noFill/>
          </p:spPr>
          <p:txBody>
            <a:bodyPr wrap="none" rtlCol="0">
              <a:spAutoFit/>
            </a:bodyPr>
            <a:lstStyle/>
            <a:p>
              <a:r>
                <a:rPr lang="en-US" sz="2400" dirty="0" smtClean="0"/>
                <a:t>Comparator</a:t>
              </a:r>
              <a:endParaRPr lang="en-US" sz="2400" dirty="0"/>
            </a:p>
          </p:txBody>
        </p:sp>
        <p:cxnSp>
          <p:nvCxnSpPr>
            <p:cNvPr id="70" name="Straight Arrow Connector 69"/>
            <p:cNvCxnSpPr>
              <a:stCxn id="68" idx="1"/>
            </p:cNvCxnSpPr>
            <p:nvPr/>
          </p:nvCxnSpPr>
          <p:spPr>
            <a:xfrm rot="10800000">
              <a:off x="4502469" y="5426571"/>
              <a:ext cx="346344" cy="188848"/>
            </a:xfrm>
            <a:prstGeom prst="straightConnector1">
              <a:avLst/>
            </a:prstGeom>
            <a:ln w="3810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0394352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utoUpdateAnimBg="0"/>
      <p:bldP spid="66" grpId="0" autoUpdateAnimBg="0"/>
      <p:bldP spid="6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Terms</a:t>
            </a:r>
            <a:endParaRPr lang="en-US" dirty="0"/>
          </a:p>
        </p:txBody>
      </p:sp>
      <p:sp>
        <p:nvSpPr>
          <p:cNvPr id="3" name="Content Placeholder 2"/>
          <p:cNvSpPr>
            <a:spLocks noGrp="1"/>
          </p:cNvSpPr>
          <p:nvPr>
            <p:ph idx="1"/>
          </p:nvPr>
        </p:nvSpPr>
        <p:spPr>
          <a:xfrm>
            <a:off x="457200" y="1600200"/>
            <a:ext cx="8686800" cy="4525963"/>
          </a:xfrm>
        </p:spPr>
        <p:txBody>
          <a:bodyPr>
            <a:normAutofit fontScale="92500"/>
          </a:bodyPr>
          <a:lstStyle/>
          <a:p>
            <a:pPr>
              <a:buClr>
                <a:schemeClr val="tx1"/>
              </a:buClr>
            </a:pPr>
            <a:r>
              <a:rPr lang="en-US" dirty="0" smtClean="0">
                <a:solidFill>
                  <a:srgbClr val="3366FF"/>
                </a:solidFill>
              </a:rPr>
              <a:t>Hit rate</a:t>
            </a:r>
            <a:r>
              <a:rPr lang="en-US" dirty="0" smtClean="0"/>
              <a:t>: fraction of accesses that hit in the cache</a:t>
            </a:r>
          </a:p>
          <a:p>
            <a:pPr>
              <a:buClr>
                <a:schemeClr val="tx1"/>
              </a:buClr>
            </a:pPr>
            <a:r>
              <a:rPr lang="en-US" dirty="0" smtClean="0">
                <a:solidFill>
                  <a:srgbClr val="3366FF"/>
                </a:solidFill>
              </a:rPr>
              <a:t>Miss rate</a:t>
            </a:r>
            <a:r>
              <a:rPr lang="en-US" dirty="0" smtClean="0"/>
              <a:t>: 1 – Hit rate</a:t>
            </a:r>
          </a:p>
          <a:p>
            <a:pPr>
              <a:buClr>
                <a:schemeClr val="tx1"/>
              </a:buClr>
            </a:pPr>
            <a:r>
              <a:rPr lang="en-US" dirty="0" smtClean="0">
                <a:solidFill>
                  <a:srgbClr val="3366FF"/>
                </a:solidFill>
              </a:rPr>
              <a:t>Miss penalty</a:t>
            </a:r>
            <a:r>
              <a:rPr lang="en-US" dirty="0" smtClean="0"/>
              <a:t>: time to replace a block from lower level in memory hierarchy to cache</a:t>
            </a:r>
          </a:p>
          <a:p>
            <a:pPr>
              <a:buClr>
                <a:schemeClr val="tx1"/>
              </a:buClr>
            </a:pPr>
            <a:r>
              <a:rPr lang="en-US" dirty="0" smtClean="0">
                <a:solidFill>
                  <a:srgbClr val="3366FF"/>
                </a:solidFill>
              </a:rPr>
              <a:t>Hit time</a:t>
            </a:r>
            <a:r>
              <a:rPr lang="en-US" dirty="0" smtClean="0"/>
              <a:t>: time to access cache memory (including tag comparison)</a:t>
            </a:r>
          </a:p>
          <a:p>
            <a:endParaRPr lang="en-US" dirty="0" smtClean="0"/>
          </a:p>
          <a:p>
            <a:r>
              <a:rPr lang="en-US" dirty="0" smtClean="0"/>
              <a:t>Abbreviation: “$” = cache (A Berkeley innovation!)</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7</a:t>
            </a:fld>
            <a:endParaRPr lang="en-US"/>
          </a:p>
        </p:txBody>
      </p:sp>
    </p:spTree>
    <p:extLst>
      <p:ext uri="{BB962C8B-B14F-4D97-AF65-F5344CB8AC3E}">
        <p14:creationId xmlns:p14="http://schemas.microsoft.com/office/powerpoint/2010/main" val="7317245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Average Memory Access Time (AMAT)</a:t>
            </a:r>
            <a:endParaRPr lang="en-US" dirty="0"/>
          </a:p>
        </p:txBody>
      </p:sp>
      <p:sp>
        <p:nvSpPr>
          <p:cNvPr id="3" name="Content Placeholder 2"/>
          <p:cNvSpPr>
            <a:spLocks noGrp="1"/>
          </p:cNvSpPr>
          <p:nvPr>
            <p:ph idx="1"/>
          </p:nvPr>
        </p:nvSpPr>
        <p:spPr>
          <a:xfrm>
            <a:off x="533399" y="1388532"/>
            <a:ext cx="8322733" cy="3120448"/>
          </a:xfrm>
        </p:spPr>
        <p:txBody>
          <a:bodyPr>
            <a:normAutofit/>
          </a:bodyPr>
          <a:lstStyle/>
          <a:p>
            <a:pPr>
              <a:lnSpc>
                <a:spcPct val="100000"/>
              </a:lnSpc>
              <a:spcBef>
                <a:spcPts val="600"/>
              </a:spcBef>
            </a:pPr>
            <a:r>
              <a:rPr lang="en-US" dirty="0" smtClean="0"/>
              <a:t>Average Memory Access Time (AMAT) is the average to access memory considering both hits and misses in the cache</a:t>
            </a:r>
          </a:p>
          <a:p>
            <a:pPr marL="287338" lvl="1" indent="-287338">
              <a:lnSpc>
                <a:spcPct val="100000"/>
              </a:lnSpc>
              <a:spcBef>
                <a:spcPts val="600"/>
              </a:spcBef>
              <a:buNone/>
            </a:pPr>
            <a:r>
              <a:rPr lang="en-US" sz="3613" dirty="0" smtClean="0">
                <a:solidFill>
                  <a:srgbClr val="FF0000"/>
                </a:solidFill>
              </a:rPr>
              <a:t>AMAT =  	Time for a hit  </a:t>
            </a:r>
            <a:br>
              <a:rPr lang="en-US" sz="3613" dirty="0" smtClean="0">
                <a:solidFill>
                  <a:srgbClr val="FF0000"/>
                </a:solidFill>
              </a:rPr>
            </a:br>
            <a:r>
              <a:rPr lang="en-US" sz="3613" dirty="0" smtClean="0">
                <a:solidFill>
                  <a:srgbClr val="FF0000"/>
                </a:solidFill>
              </a:rPr>
              <a:t>							+  Miss rate </a:t>
            </a:r>
            <a:r>
              <a:rPr lang="en-US" sz="3613" dirty="0" err="1" smtClean="0">
                <a:solidFill>
                  <a:srgbClr val="FF0000"/>
                </a:solidFill>
              </a:rPr>
              <a:t>x</a:t>
            </a:r>
            <a:r>
              <a:rPr lang="en-US" sz="3613" dirty="0" smtClean="0">
                <a:solidFill>
                  <a:srgbClr val="FF0000"/>
                </a:solidFill>
              </a:rPr>
              <a:t> Miss penalty</a:t>
            </a:r>
            <a:endParaRPr lang="en-US" dirty="0" smtClean="0">
              <a:solidFill>
                <a:schemeClr val="accent2"/>
              </a:solidFill>
            </a:endParaRPr>
          </a:p>
          <a:p>
            <a:pPr>
              <a:lnSpc>
                <a:spcPct val="100000"/>
              </a:lnSpc>
              <a:spcBef>
                <a:spcPts val="600"/>
              </a:spcBef>
            </a:pPr>
            <a:endParaRPr lang="en-US" dirty="0" smtClean="0"/>
          </a:p>
          <a:p>
            <a:pPr>
              <a:lnSpc>
                <a:spcPct val="100000"/>
              </a:lnSpc>
              <a:spcBef>
                <a:spcPts val="600"/>
              </a:spcBef>
              <a:buNone/>
            </a:pPr>
            <a:endParaRPr lang="en-US" dirty="0" smtClean="0"/>
          </a:p>
        </p:txBody>
      </p:sp>
      <p:sp>
        <p:nvSpPr>
          <p:cNvPr id="5" name="Slide Number Placeholder 4"/>
          <p:cNvSpPr>
            <a:spLocks noGrp="1"/>
          </p:cNvSpPr>
          <p:nvPr>
            <p:ph type="sldNum" sz="quarter" idx="12"/>
          </p:nvPr>
        </p:nvSpPr>
        <p:spPr/>
        <p:txBody>
          <a:bodyPr/>
          <a:lstStyle/>
          <a:p>
            <a:fld id="{3CC63E4C-4642-794D-A2FD-70F6B81535F5}" type="slidenum">
              <a:rPr lang="en-US" smtClean="0"/>
              <a:pPr/>
              <a:t>8</a:t>
            </a:fld>
            <a:endParaRPr lang="en-US"/>
          </a:p>
        </p:txBody>
      </p:sp>
    </p:spTree>
    <p:extLst>
      <p:ext uri="{BB962C8B-B14F-4D97-AF65-F5344CB8AC3E}">
        <p14:creationId xmlns:p14="http://schemas.microsoft.com/office/powerpoint/2010/main" val="37575410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p:cNvSpPr txBox="1">
            <a:spLocks noChangeArrowheads="1"/>
          </p:cNvSpPr>
          <p:nvPr/>
        </p:nvSpPr>
        <p:spPr bwMode="auto">
          <a:xfrm>
            <a:off x="1371600" y="3496930"/>
            <a:ext cx="6705600" cy="523220"/>
          </a:xfrm>
          <a:prstGeom prst="rect">
            <a:avLst/>
          </a:prstGeom>
          <a:noFill/>
          <a:ln w="9525">
            <a:noFill/>
            <a:miter lim="800000"/>
            <a:headEnd/>
            <a:tailEnd/>
          </a:ln>
        </p:spPr>
        <p:txBody>
          <a:bodyPr>
            <a:prstTxWarp prst="textNoShape">
              <a:avLst/>
            </a:prstTxWarp>
            <a:spAutoFit/>
          </a:bodyPr>
          <a:lstStyle/>
          <a:p>
            <a:r>
              <a:rPr lang="en-US" sz="2800" dirty="0" smtClean="0">
                <a:solidFill>
                  <a:srgbClr val="408000"/>
                </a:solidFill>
                <a:latin typeface="+mj-lt"/>
                <a:cs typeface="Courier"/>
              </a:rPr>
              <a:t>B:  400 </a:t>
            </a:r>
            <a:r>
              <a:rPr lang="en-US" sz="2800" dirty="0" err="1" smtClean="0">
                <a:solidFill>
                  <a:srgbClr val="408000"/>
                </a:solidFill>
                <a:latin typeface="+mj-lt"/>
                <a:cs typeface="Courier"/>
              </a:rPr>
              <a:t>psec</a:t>
            </a:r>
            <a:endParaRPr lang="en-US" sz="2800" dirty="0" smtClean="0">
              <a:solidFill>
                <a:srgbClr val="408000"/>
              </a:solidFill>
              <a:latin typeface="+mj-lt"/>
              <a:cs typeface="Courier"/>
            </a:endParaRPr>
          </a:p>
        </p:txBody>
      </p:sp>
      <p:sp>
        <p:nvSpPr>
          <p:cNvPr id="53251" name="TextBox 4"/>
          <p:cNvSpPr txBox="1">
            <a:spLocks noChangeArrowheads="1"/>
          </p:cNvSpPr>
          <p:nvPr/>
        </p:nvSpPr>
        <p:spPr bwMode="auto">
          <a:xfrm>
            <a:off x="1371600" y="4411330"/>
            <a:ext cx="6705600" cy="523220"/>
          </a:xfrm>
          <a:prstGeom prst="rect">
            <a:avLst/>
          </a:prstGeom>
          <a:noFill/>
          <a:ln w="9525">
            <a:noFill/>
            <a:miter lim="800000"/>
            <a:headEnd/>
            <a:tailEnd/>
          </a:ln>
        </p:spPr>
        <p:txBody>
          <a:bodyPr>
            <a:prstTxWarp prst="textNoShape">
              <a:avLst/>
            </a:prstTxWarp>
            <a:spAutoFit/>
          </a:bodyPr>
          <a:lstStyle/>
          <a:p>
            <a:r>
              <a:rPr lang="en-US" sz="2800" dirty="0" smtClean="0">
                <a:solidFill>
                  <a:srgbClr val="FF66A0"/>
                </a:solidFill>
                <a:latin typeface="+mj-lt"/>
                <a:cs typeface="Courier"/>
              </a:rPr>
              <a:t>C:  600 </a:t>
            </a:r>
            <a:r>
              <a:rPr lang="en-US" sz="2800" dirty="0" err="1" smtClean="0">
                <a:solidFill>
                  <a:srgbClr val="FF66A0"/>
                </a:solidFill>
                <a:latin typeface="+mj-lt"/>
                <a:cs typeface="Courier"/>
              </a:rPr>
              <a:t>psec</a:t>
            </a:r>
            <a:endParaRPr lang="en-US" sz="2800" dirty="0" smtClean="0">
              <a:solidFill>
                <a:srgbClr val="FF66A0"/>
              </a:solidFill>
              <a:latin typeface="Courier"/>
              <a:cs typeface="Courier"/>
            </a:endParaRPr>
          </a:p>
        </p:txBody>
      </p:sp>
      <p:sp>
        <p:nvSpPr>
          <p:cNvPr id="53252" name="TextBox 5"/>
          <p:cNvSpPr txBox="1">
            <a:spLocks noChangeArrowheads="1"/>
          </p:cNvSpPr>
          <p:nvPr/>
        </p:nvSpPr>
        <p:spPr bwMode="auto">
          <a:xfrm>
            <a:off x="1371600" y="5325730"/>
            <a:ext cx="6705600" cy="523220"/>
          </a:xfrm>
          <a:prstGeom prst="rect">
            <a:avLst/>
          </a:prstGeom>
          <a:noFill/>
          <a:ln w="9525">
            <a:noFill/>
            <a:miter lim="800000"/>
            <a:headEnd/>
            <a:tailEnd/>
          </a:ln>
        </p:spPr>
        <p:txBody>
          <a:bodyPr>
            <a:prstTxWarp prst="textNoShape">
              <a:avLst/>
            </a:prstTxWarp>
            <a:spAutoFit/>
          </a:bodyPr>
          <a:lstStyle/>
          <a:p>
            <a:r>
              <a:rPr lang="en-US" sz="2800" b="1" dirty="0" smtClean="0">
                <a:ln>
                  <a:solidFill>
                    <a:schemeClr val="tx1"/>
                  </a:solidFill>
                </a:ln>
                <a:solidFill>
                  <a:srgbClr val="FFE860"/>
                </a:solidFill>
                <a:latin typeface="+mj-lt"/>
                <a:cs typeface="Courier"/>
              </a:rPr>
              <a:t>D:  ≥ 800 </a:t>
            </a:r>
            <a:r>
              <a:rPr lang="en-US" sz="2800" b="1" dirty="0" err="1" smtClean="0">
                <a:ln>
                  <a:solidFill>
                    <a:schemeClr val="tx1"/>
                  </a:solidFill>
                </a:ln>
                <a:solidFill>
                  <a:srgbClr val="FFE860"/>
                </a:solidFill>
                <a:latin typeface="+mj-lt"/>
                <a:cs typeface="Courier"/>
              </a:rPr>
              <a:t>psec</a:t>
            </a:r>
            <a:endParaRPr lang="en-US" sz="2800" b="1" dirty="0" smtClean="0">
              <a:ln>
                <a:solidFill>
                  <a:schemeClr val="tx1"/>
                </a:solidFill>
              </a:ln>
              <a:solidFill>
                <a:srgbClr val="FFE860"/>
              </a:solidFill>
              <a:latin typeface="+mj-lt"/>
              <a:cs typeface="Courier"/>
            </a:endParaRPr>
          </a:p>
        </p:txBody>
      </p:sp>
      <p:grpSp>
        <p:nvGrpSpPr>
          <p:cNvPr id="2" name="Group 10"/>
          <p:cNvGrpSpPr>
            <a:grpSpLocks/>
          </p:cNvGrpSpPr>
          <p:nvPr/>
        </p:nvGrpSpPr>
        <p:grpSpPr bwMode="auto">
          <a:xfrm>
            <a:off x="960438" y="2582530"/>
            <a:ext cx="7116762" cy="523220"/>
            <a:chOff x="960651" y="1743728"/>
            <a:chExt cx="7116549" cy="392422"/>
          </a:xfrm>
        </p:grpSpPr>
        <p:sp>
          <p:nvSpPr>
            <p:cNvPr id="53259" name="TextBox 2"/>
            <p:cNvSpPr txBox="1">
              <a:spLocks noChangeArrowheads="1"/>
            </p:cNvSpPr>
            <p:nvPr/>
          </p:nvSpPr>
          <p:spPr bwMode="auto">
            <a:xfrm>
              <a:off x="1371600" y="1743728"/>
              <a:ext cx="6705600" cy="392422"/>
            </a:xfrm>
            <a:prstGeom prst="rect">
              <a:avLst/>
            </a:prstGeom>
            <a:noFill/>
            <a:ln w="9525">
              <a:noFill/>
              <a:miter lim="800000"/>
              <a:headEnd/>
              <a:tailEnd/>
            </a:ln>
          </p:spPr>
          <p:txBody>
            <a:bodyPr>
              <a:prstTxWarp prst="textNoShape">
                <a:avLst/>
              </a:prstTxWarp>
              <a:spAutoFit/>
            </a:bodyPr>
            <a:lstStyle/>
            <a:p>
              <a:r>
                <a:rPr lang="en-US" sz="2800" dirty="0" smtClean="0">
                  <a:solidFill>
                    <a:srgbClr val="FF8000"/>
                  </a:solidFill>
                  <a:latin typeface="+mj-lt"/>
                  <a:cs typeface="Courier"/>
                </a:rPr>
                <a:t>A:  ≤200 </a:t>
              </a:r>
              <a:r>
                <a:rPr lang="en-US" sz="2800" dirty="0" err="1" smtClean="0">
                  <a:solidFill>
                    <a:srgbClr val="FF8000"/>
                  </a:solidFill>
                  <a:latin typeface="+mj-lt"/>
                  <a:cs typeface="Courier"/>
                </a:rPr>
                <a:t>psec</a:t>
              </a:r>
              <a:endParaRPr lang="en-US" sz="2800" dirty="0">
                <a:solidFill>
                  <a:srgbClr val="FF8000"/>
                </a:solidFill>
                <a:latin typeface="+mj-lt"/>
              </a:endParaRPr>
            </a:p>
          </p:txBody>
        </p:sp>
        <p:sp>
          <p:nvSpPr>
            <p:cNvPr id="53260" name="Rectangle 6"/>
            <p:cNvSpPr>
              <a:spLocks noChangeArrowheads="1"/>
            </p:cNvSpPr>
            <p:nvPr/>
          </p:nvSpPr>
          <p:spPr bwMode="auto">
            <a:xfrm>
              <a:off x="960651" y="1809750"/>
              <a:ext cx="415498" cy="276999"/>
            </a:xfrm>
            <a:prstGeom prst="rect">
              <a:avLst/>
            </a:prstGeom>
            <a:noFill/>
            <a:ln w="9525">
              <a:noFill/>
              <a:miter lim="800000"/>
              <a:headEnd/>
              <a:tailEnd/>
            </a:ln>
          </p:spPr>
          <p:txBody>
            <a:bodyPr wrap="none">
              <a:prstTxWarp prst="textNoShape">
                <a:avLst/>
              </a:prstTxWarp>
              <a:spAutoFit/>
            </a:bodyPr>
            <a:lstStyle/>
            <a:p>
              <a:r>
                <a:rPr lang="en-US" dirty="0" smtClean="0">
                  <a:latin typeface="ＭＳ ゴシック" pitchFamily="1" charset="-128"/>
                  <a:ea typeface="ＭＳ ゴシック" pitchFamily="1" charset="-128"/>
                  <a:cs typeface="ＭＳ ゴシック" pitchFamily="1" charset="-128"/>
                </a:rPr>
                <a:t>☐</a:t>
              </a:r>
              <a:endParaRPr lang="en-US" dirty="0"/>
            </a:p>
          </p:txBody>
        </p:sp>
      </p:grpSp>
      <p:sp>
        <p:nvSpPr>
          <p:cNvPr id="53254" name="Rectangle 7"/>
          <p:cNvSpPr>
            <a:spLocks noChangeArrowheads="1"/>
          </p:cNvSpPr>
          <p:nvPr/>
        </p:nvSpPr>
        <p:spPr bwMode="auto">
          <a:xfrm>
            <a:off x="960438" y="3600117"/>
            <a:ext cx="415925" cy="369888"/>
          </a:xfrm>
          <a:prstGeom prst="rect">
            <a:avLst/>
          </a:prstGeom>
          <a:noFill/>
          <a:ln w="9525">
            <a:noFill/>
            <a:miter lim="800000"/>
            <a:headEnd/>
            <a:tailEnd/>
          </a:ln>
        </p:spPr>
        <p:txBody>
          <a:bodyPr wrap="none">
            <a:prstTxWarp prst="textNoShape">
              <a:avLst/>
            </a:prstTxWarp>
            <a:spAutoFit/>
          </a:bodyPr>
          <a:lstStyle/>
          <a:p>
            <a:r>
              <a:rPr lang="en-US" dirty="0">
                <a:latin typeface="ＭＳ ゴシック" pitchFamily="1" charset="-128"/>
                <a:ea typeface="ＭＳ ゴシック" pitchFamily="1" charset="-128"/>
                <a:cs typeface="ＭＳ ゴシック" pitchFamily="1" charset="-128"/>
              </a:rPr>
              <a:t>☐</a:t>
            </a:r>
            <a:endParaRPr lang="en-US" dirty="0"/>
          </a:p>
        </p:txBody>
      </p:sp>
      <p:sp>
        <p:nvSpPr>
          <p:cNvPr id="53255" name="Rectangle 8"/>
          <p:cNvSpPr>
            <a:spLocks noChangeArrowheads="1"/>
          </p:cNvSpPr>
          <p:nvPr/>
        </p:nvSpPr>
        <p:spPr bwMode="auto">
          <a:xfrm>
            <a:off x="960438" y="4514517"/>
            <a:ext cx="415925" cy="369888"/>
          </a:xfrm>
          <a:prstGeom prst="rect">
            <a:avLst/>
          </a:prstGeom>
          <a:noFill/>
          <a:ln w="9525">
            <a:noFill/>
            <a:miter lim="800000"/>
            <a:headEnd/>
            <a:tailEnd/>
          </a:ln>
        </p:spPr>
        <p:txBody>
          <a:bodyPr wrap="none">
            <a:prstTxWarp prst="textNoShape">
              <a:avLst/>
            </a:prstTxWarp>
            <a:spAutoFit/>
          </a:bodyPr>
          <a:lstStyle/>
          <a:p>
            <a:r>
              <a:rPr lang="en-US">
                <a:latin typeface="ＭＳ ゴシック" pitchFamily="1" charset="-128"/>
                <a:ea typeface="ＭＳ ゴシック" pitchFamily="1" charset="-128"/>
                <a:cs typeface="ＭＳ ゴシック" pitchFamily="1" charset="-128"/>
              </a:rPr>
              <a:t>☐</a:t>
            </a:r>
            <a:endParaRPr lang="en-US"/>
          </a:p>
        </p:txBody>
      </p:sp>
      <p:sp>
        <p:nvSpPr>
          <p:cNvPr id="53256" name="Rectangle 9"/>
          <p:cNvSpPr>
            <a:spLocks noChangeArrowheads="1"/>
          </p:cNvSpPr>
          <p:nvPr/>
        </p:nvSpPr>
        <p:spPr bwMode="auto">
          <a:xfrm>
            <a:off x="947738" y="5413042"/>
            <a:ext cx="415925" cy="368300"/>
          </a:xfrm>
          <a:prstGeom prst="rect">
            <a:avLst/>
          </a:prstGeom>
          <a:noFill/>
          <a:ln w="9525">
            <a:noFill/>
            <a:miter lim="800000"/>
            <a:headEnd/>
            <a:tailEnd/>
          </a:ln>
        </p:spPr>
        <p:txBody>
          <a:bodyPr wrap="none">
            <a:prstTxWarp prst="textNoShape">
              <a:avLst/>
            </a:prstTxWarp>
            <a:spAutoFit/>
          </a:bodyPr>
          <a:lstStyle/>
          <a:p>
            <a:r>
              <a:rPr lang="en-US">
                <a:latin typeface="ＭＳ ゴシック" pitchFamily="1" charset="-128"/>
                <a:ea typeface="ＭＳ ゴシック" pitchFamily="1" charset="-128"/>
                <a:cs typeface="ＭＳ ゴシック" pitchFamily="1" charset="-128"/>
              </a:rPr>
              <a:t>☐</a:t>
            </a:r>
            <a:endParaRPr lang="en-US"/>
          </a:p>
        </p:txBody>
      </p:sp>
      <p:sp>
        <p:nvSpPr>
          <p:cNvPr id="53257" name="Slide Number Placeholder 11"/>
          <p:cNvSpPr>
            <a:spLocks noGrp="1"/>
          </p:cNvSpPr>
          <p:nvPr>
            <p:ph type="sldNum" sz="quarter" idx="10"/>
          </p:nvPr>
        </p:nvSpPr>
        <p:spPr>
          <a:noFill/>
        </p:spPr>
        <p:txBody>
          <a:bodyPr/>
          <a:lstStyle/>
          <a:p>
            <a:fld id="{318A5DC7-8BDF-994F-9CC6-B289B75E5426}" type="slidenum">
              <a:rPr lang="en-US" smtClean="0"/>
              <a:pPr/>
              <a:t>9</a:t>
            </a:fld>
            <a:endParaRPr lang="en-US" dirty="0" smtClean="0"/>
          </a:p>
        </p:txBody>
      </p:sp>
      <p:sp>
        <p:nvSpPr>
          <p:cNvPr id="53258" name="TextBox 12"/>
          <p:cNvSpPr txBox="1">
            <a:spLocks noChangeArrowheads="1"/>
          </p:cNvSpPr>
          <p:nvPr/>
        </p:nvSpPr>
        <p:spPr bwMode="auto">
          <a:xfrm>
            <a:off x="357571" y="0"/>
            <a:ext cx="7876665" cy="2523768"/>
          </a:xfrm>
          <a:prstGeom prst="rect">
            <a:avLst/>
          </a:prstGeom>
          <a:noFill/>
          <a:ln w="9525">
            <a:noFill/>
            <a:miter lim="800000"/>
            <a:headEnd/>
            <a:tailEnd/>
          </a:ln>
        </p:spPr>
        <p:txBody>
          <a:bodyPr wrap="square">
            <a:prstTxWarp prst="textNoShape">
              <a:avLst/>
            </a:prstTxWarp>
            <a:spAutoFit/>
          </a:bodyPr>
          <a:lstStyle/>
          <a:p>
            <a:pPr>
              <a:lnSpc>
                <a:spcPct val="100000"/>
              </a:lnSpc>
              <a:spcBef>
                <a:spcPts val="600"/>
              </a:spcBef>
            </a:pPr>
            <a:r>
              <a:rPr lang="en-US" sz="3600" dirty="0" smtClean="0">
                <a:solidFill>
                  <a:srgbClr val="FF0000"/>
                </a:solidFill>
              </a:rPr>
              <a:t>Clickers/Peer instruction</a:t>
            </a:r>
          </a:p>
          <a:p>
            <a:pPr marL="287338" lvl="1" indent="-287338" algn="ctr">
              <a:lnSpc>
                <a:spcPct val="100000"/>
              </a:lnSpc>
              <a:spcBef>
                <a:spcPts val="600"/>
              </a:spcBef>
              <a:buNone/>
            </a:pPr>
            <a:r>
              <a:rPr lang="en-US" sz="2800" dirty="0" smtClean="0">
                <a:solidFill>
                  <a:srgbClr val="FF0000"/>
                </a:solidFill>
              </a:rPr>
              <a:t>AMAT =  Time for a hit  +  Miss rate </a:t>
            </a:r>
            <a:r>
              <a:rPr lang="en-US" sz="2800" dirty="0" err="1" smtClean="0">
                <a:solidFill>
                  <a:srgbClr val="FF0000"/>
                </a:solidFill>
              </a:rPr>
              <a:t>x</a:t>
            </a:r>
            <a:r>
              <a:rPr lang="en-US" sz="2800" dirty="0" smtClean="0">
                <a:solidFill>
                  <a:srgbClr val="FF0000"/>
                </a:solidFill>
              </a:rPr>
              <a:t> Miss penalty</a:t>
            </a:r>
            <a:endParaRPr lang="en-US" sz="1200" dirty="0" smtClean="0">
              <a:solidFill>
                <a:schemeClr val="accent2"/>
              </a:solidFill>
            </a:endParaRPr>
          </a:p>
          <a:p>
            <a:pPr>
              <a:lnSpc>
                <a:spcPct val="100000"/>
              </a:lnSpc>
              <a:spcBef>
                <a:spcPts val="600"/>
              </a:spcBef>
            </a:pPr>
            <a:r>
              <a:rPr lang="en-US" sz="2800" dirty="0" smtClean="0"/>
              <a:t>Given a 200 </a:t>
            </a:r>
            <a:r>
              <a:rPr lang="en-US" sz="2800" dirty="0" err="1" smtClean="0"/>
              <a:t>psec</a:t>
            </a:r>
            <a:r>
              <a:rPr lang="en-US" sz="2800" dirty="0" smtClean="0"/>
              <a:t> clock, a miss penalty of 50 clock cycles, a miss rate of 0.02 misses per instruction and a cache hit time of 1 clock cycle, what is AMAT?</a:t>
            </a:r>
          </a:p>
        </p:txBody>
      </p:sp>
    </p:spTree>
    <p:extLst>
      <p:ext uri="{BB962C8B-B14F-4D97-AF65-F5344CB8AC3E}">
        <p14:creationId xmlns:p14="http://schemas.microsoft.com/office/powerpoint/2010/main" val="217438582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25729</TotalTime>
  <Words>3718</Words>
  <Application>Microsoft Macintosh PowerPoint</Application>
  <PresentationFormat>On-screen Show (4:3)</PresentationFormat>
  <Paragraphs>597</Paragraphs>
  <Slides>33</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Image</vt:lpstr>
      <vt:lpstr>CS 61C: Great Ideas in Computer Architecture (Machine Structures) Caches Part 2</vt:lpstr>
      <vt:lpstr>You Are Here!</vt:lpstr>
      <vt:lpstr>Caches Review</vt:lpstr>
      <vt:lpstr>Review: Adding Cache to Computer</vt:lpstr>
      <vt:lpstr>Processor Address Fields used by Cache Controller</vt:lpstr>
      <vt:lpstr>Review: Direct-Mapped Cache</vt:lpstr>
      <vt:lpstr>Cache Terms</vt:lpstr>
      <vt:lpstr>Average Memory Access Time (AMAT)</vt:lpstr>
      <vt:lpstr>PowerPoint Presentation</vt:lpstr>
      <vt:lpstr>Example: Direct-Mapped $ with 4 Single-Word Lines, Worst-Case Reference String</vt:lpstr>
      <vt:lpstr>Example: Direct-Mapped $ with 4 Single-Word Lines, Worst-Case Reference String</vt:lpstr>
      <vt:lpstr>Alternative Block Placement Schemes</vt:lpstr>
      <vt:lpstr>Example: 2-Way Set Associative $ (4 words = 2 sets x 2 ways per set)</vt:lpstr>
      <vt:lpstr>Example: 4 Word 2-Way SA $ Same Reference String</vt:lpstr>
      <vt:lpstr>Example: 4-Word 2-Way SA $ Same Reference String</vt:lpstr>
      <vt:lpstr>Different Organizations of an Eight-Block Cache</vt:lpstr>
      <vt:lpstr>Four-Way Set-Associative Cache</vt:lpstr>
      <vt:lpstr>Range of Set-Associative Caches</vt:lpstr>
      <vt:lpstr>Range of Set-Associative Caches</vt:lpstr>
      <vt:lpstr>Costs of Set-Associative Caches</vt:lpstr>
      <vt:lpstr>Cache Replacement Policies</vt:lpstr>
      <vt:lpstr>Benefits of Set-Associative Caches</vt:lpstr>
      <vt:lpstr>Administrivia</vt:lpstr>
      <vt:lpstr>Understanding Cache Misses: The 3Cs</vt:lpstr>
      <vt:lpstr>How to Calculate 3C’s using Cache Simulator</vt:lpstr>
      <vt:lpstr>3Cs Analysis</vt:lpstr>
      <vt:lpstr>Improving Cache Performance</vt:lpstr>
      <vt:lpstr>Impact of Larger Cache on AMAT?</vt:lpstr>
      <vt:lpstr>Clickers: Impact of longer cache blocks on misses?</vt:lpstr>
      <vt:lpstr>Clickers: Impact of longer blocks on AMAT</vt:lpstr>
      <vt:lpstr>Clickers/Peer Instruction: For fixed capacity and fixed block size, how does increasing associativity effect AMAT?</vt:lpstr>
      <vt:lpstr>Cache Design Space</vt:lpstr>
      <vt:lpstr>And, In Conclusion …</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Sagar Karandikar</cp:lastModifiedBy>
  <cp:revision>391</cp:revision>
  <cp:lastPrinted>2013-11-13T20:51:57Z</cp:lastPrinted>
  <dcterms:created xsi:type="dcterms:W3CDTF">2012-04-08T11:43:00Z</dcterms:created>
  <dcterms:modified xsi:type="dcterms:W3CDTF">2015-03-12T15:16:26Z</dcterms:modified>
</cp:coreProperties>
</file>