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416" r:id="rId2"/>
    <p:sldId id="371" r:id="rId3"/>
    <p:sldId id="417" r:id="rId4"/>
    <p:sldId id="424" r:id="rId5"/>
    <p:sldId id="376" r:id="rId6"/>
    <p:sldId id="377" r:id="rId7"/>
    <p:sldId id="425" r:id="rId8"/>
    <p:sldId id="387" r:id="rId9"/>
    <p:sldId id="427" r:id="rId10"/>
    <p:sldId id="388" r:id="rId11"/>
    <p:sldId id="426" r:id="rId12"/>
    <p:sldId id="379" r:id="rId13"/>
    <p:sldId id="380" r:id="rId14"/>
    <p:sldId id="418" r:id="rId15"/>
    <p:sldId id="381" r:id="rId16"/>
    <p:sldId id="428" r:id="rId17"/>
    <p:sldId id="429" r:id="rId18"/>
    <p:sldId id="430" r:id="rId19"/>
    <p:sldId id="382" r:id="rId20"/>
    <p:sldId id="383" r:id="rId21"/>
    <p:sldId id="384" r:id="rId22"/>
    <p:sldId id="385" r:id="rId23"/>
    <p:sldId id="386" r:id="rId24"/>
    <p:sldId id="390" r:id="rId25"/>
    <p:sldId id="391" r:id="rId26"/>
    <p:sldId id="392" r:id="rId27"/>
    <p:sldId id="399" r:id="rId28"/>
    <p:sldId id="393" r:id="rId29"/>
    <p:sldId id="401" r:id="rId30"/>
    <p:sldId id="394" r:id="rId31"/>
    <p:sldId id="402" r:id="rId32"/>
    <p:sldId id="403" r:id="rId33"/>
    <p:sldId id="404" r:id="rId34"/>
    <p:sldId id="431" r:id="rId35"/>
    <p:sldId id="406" r:id="rId36"/>
    <p:sldId id="419" r:id="rId37"/>
    <p:sldId id="420" r:id="rId38"/>
    <p:sldId id="421" r:id="rId39"/>
    <p:sldId id="422" r:id="rId40"/>
    <p:sldId id="423" r:id="rId41"/>
    <p:sldId id="32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00" autoAdjust="0"/>
    <p:restoredTop sz="79724" autoAdjust="0"/>
  </p:normalViewPr>
  <p:slideViewPr>
    <p:cSldViewPr>
      <p:cViewPr varScale="1">
        <p:scale>
          <a:sx n="92" d="100"/>
          <a:sy n="92" d="100"/>
        </p:scale>
        <p:origin x="-1736" y="-11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3904"/>
    </p:cViewPr>
  </p:sorterViewPr>
  <p:notesViewPr>
    <p:cSldViewPr snapToGrid="0" snapToObjects="1">
      <p:cViewPr varScale="1">
        <p:scale>
          <a:sx n="125" d="100"/>
          <a:sy n="125" d="100"/>
        </p:scale>
        <p:origin x="-2368"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3/10/15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155954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3/10/15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35784143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1</a:t>
            </a:fld>
            <a:endParaRPr lang="en-US"/>
          </a:p>
        </p:txBody>
      </p:sp>
    </p:spTree>
    <p:extLst>
      <p:ext uri="{BB962C8B-B14F-4D97-AF65-F5344CB8AC3E}">
        <p14:creationId xmlns:p14="http://schemas.microsoft.com/office/powerpoint/2010/main" val="110381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Rot="1" noChangeAspect="1" noChangeArrowheads="1" noTextEdit="1"/>
          </p:cNvSpPr>
          <p:nvPr>
            <p:ph type="sldImg"/>
          </p:nvPr>
        </p:nvSpPr>
        <p:spPr>
          <a:xfrm>
            <a:off x="1162050" y="587375"/>
            <a:ext cx="4552950" cy="3416300"/>
          </a:xfrm>
        </p:spPr>
      </p:sp>
      <p:sp>
        <p:nvSpPr>
          <p:cNvPr id="1661955" name="Rectangle 3"/>
          <p:cNvSpPr>
            <a:spLocks noGrp="1" noChangeArrowheads="1"/>
          </p:cNvSpPr>
          <p:nvPr>
            <p:ph type="body" idx="1"/>
          </p:nvPr>
        </p:nvSpPr>
        <p:spPr>
          <a:xfrm>
            <a:off x="516434" y="4343704"/>
            <a:ext cx="5909964" cy="4113892"/>
          </a:xfrm>
          <a:ln/>
        </p:spPr>
        <p:txBody>
          <a:bodyPr lIns="91422" tIns="45711" rIns="91422" bIns="45711"/>
          <a:lstStyle/>
          <a:p>
            <a:r>
              <a:rPr lang="en-US"/>
              <a:t>For lecture</a:t>
            </a:r>
          </a:p>
          <a:p>
            <a:r>
              <a:rPr lang="en-US"/>
              <a:t>Valid bit indicates whether an entry contains valid information – if the bit is not set, there cannot be a match for this block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p:cNvSpPr>
            <a:spLocks noGrp="1" noChangeArrowheads="1"/>
          </p:cNvSpPr>
          <p:nvPr>
            <p:ph type="body" idx="1"/>
          </p:nvPr>
        </p:nvSpPr>
        <p:spPr>
          <a:xfrm>
            <a:off x="913805" y="4345214"/>
            <a:ext cx="5030391" cy="4113893"/>
          </a:xfrm>
          <a:noFill/>
          <a:ln>
            <a:noFill/>
          </a:ln>
        </p:spPr>
        <p:txBody>
          <a:bodyPr lIns="92910" tIns="45640" rIns="92910" bIns="45640"/>
          <a:lstStyle/>
          <a:p>
            <a:r>
              <a:rPr lang="en-US"/>
              <a:t>Let’s use a specific example with realistic numbers: assume we have a 1 K word (4Kbyte) direct mapped cache with block size equals to 4 bytes (1 word).</a:t>
            </a:r>
          </a:p>
          <a:p>
            <a:r>
              <a:rPr lang="en-US"/>
              <a:t>In other words, each block associated with the cache tag will have 4 bytes in it (Row 1).</a:t>
            </a:r>
          </a:p>
          <a:p>
            <a:r>
              <a:rPr lang="en-US"/>
              <a:t>With Block Size equals to 4 bytes, the 2 least significant bits of the address will be used as byte select within the cache block.</a:t>
            </a:r>
          </a:p>
          <a:p>
            <a:r>
              <a:rPr lang="en-US"/>
              <a:t>Since the cache size is 1K word, the upper 32 minus 10+2 bits, or 20 bits of the address will be stored as cache tag.</a:t>
            </a:r>
          </a:p>
          <a:p>
            <a:r>
              <a:rPr lang="en-US"/>
              <a:t>The rest of the (10) address bits in the middle, that is bit 2 through 11, will be used as Cache Index to select the proper cache entry</a:t>
            </a:r>
          </a:p>
          <a:p>
            <a:endParaRPr lang="en-US"/>
          </a:p>
          <a:p>
            <a:r>
              <a:rPr lang="en-US"/>
              <a:t>Temporal!</a:t>
            </a:r>
          </a:p>
        </p:txBody>
      </p:sp>
      <p:sp>
        <p:nvSpPr>
          <p:cNvPr id="1605635"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p:cNvSpPr>
            <a:spLocks noGrp="1" noChangeArrowheads="1"/>
          </p:cNvSpPr>
          <p:nvPr>
            <p:ph type="body" idx="1"/>
          </p:nvPr>
        </p:nvSpPr>
        <p:spPr>
          <a:xfrm>
            <a:off x="913805" y="4345214"/>
            <a:ext cx="5030391" cy="4113893"/>
          </a:xfrm>
          <a:noFill/>
          <a:ln>
            <a:noFill/>
          </a:ln>
        </p:spPr>
        <p:txBody>
          <a:bodyPr lIns="92910" tIns="45640" rIns="92910" bIns="45640"/>
          <a:lstStyle/>
          <a:p>
            <a:r>
              <a:rPr lang="en-US"/>
              <a:t>to take advantage for spatial locality want a cache block that is larger than word word in size.</a:t>
            </a:r>
          </a:p>
        </p:txBody>
      </p:sp>
      <p:sp>
        <p:nvSpPr>
          <p:cNvPr id="1619971"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Rot="1" noChangeAspect="1" noChangeArrowheads="1" noTextEdit="1"/>
          </p:cNvSpPr>
          <p:nvPr>
            <p:ph type="sldImg"/>
          </p:nvPr>
        </p:nvSpPr>
        <p:spPr>
          <a:xfrm>
            <a:off x="1160463" y="587375"/>
            <a:ext cx="4552950" cy="3416300"/>
          </a:xfrm>
        </p:spPr>
      </p:sp>
      <p:sp>
        <p:nvSpPr>
          <p:cNvPr id="1488899" name="Rectangle 3"/>
          <p:cNvSpPr>
            <a:spLocks noGrp="1" noChangeArrowheads="1"/>
          </p:cNvSpPr>
          <p:nvPr>
            <p:ph type="body" idx="1"/>
          </p:nvPr>
        </p:nvSpPr>
        <p:spPr>
          <a:xfrm>
            <a:off x="515938" y="4343400"/>
            <a:ext cx="5910262" cy="4113213"/>
          </a:xfrm>
          <a:ln/>
        </p:spPr>
        <p:txBody>
          <a:bodyPr lIns="91422" tIns="45711" rIns="91422" bIns="45711"/>
          <a:lstStyle/>
          <a:p>
            <a:r>
              <a:rPr lang="en-US" dirty="0"/>
              <a:t>Instead, the memory system of a modern computer consists of a series of black boxes ranging from the fastest to the slowest.</a:t>
            </a:r>
          </a:p>
          <a:p>
            <a:r>
              <a:rPr lang="en-US" dirty="0"/>
              <a:t>Besides variation in speed, these boxes also varies in size (smallest to biggest) and cost.</a:t>
            </a:r>
          </a:p>
          <a:p>
            <a:r>
              <a:rPr lang="en-US" dirty="0"/>
              <a:t>What makes this kind of arrangement work is one of the most important  principle in computer design.  The principle of locality. </a:t>
            </a:r>
            <a:r>
              <a:rPr lang="en-US" dirty="0">
                <a:cs typeface="Arial" charset="0"/>
              </a:rPr>
              <a:t>The principle of locality states that programs access a relatively small portion of the address space at  any instant of time.</a:t>
            </a:r>
            <a:endParaRPr lang="en-US" dirty="0"/>
          </a:p>
          <a:p>
            <a:endParaRPr lang="en-US" dirty="0"/>
          </a:p>
          <a:p>
            <a:r>
              <a:rPr lang="en-US" dirty="0"/>
              <a:t>The design goal is to present the user with as much memory as is available in the cheapest technology (points to the disk).</a:t>
            </a:r>
          </a:p>
          <a:p>
            <a:r>
              <a:rPr lang="en-US" dirty="0"/>
              <a:t>While by taking advantage of the principle of locality, we like to provide the user an average access speed that is very close to the speed that is offered by the fastest technology.</a:t>
            </a:r>
          </a:p>
          <a:p>
            <a:r>
              <a:rPr lang="en-US" dirty="0"/>
              <a:t>(We will go over this slide in detail in the next lectures on caches).</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16434" y="4342191"/>
            <a:ext cx="5909964" cy="4115405"/>
          </a:xfrm>
          <a:noFill/>
          <a:ln w="9525"/>
        </p:spPr>
        <p:txBody>
          <a:bodyPr lIns="90475" tIns="44444" rIns="90475" bIns="44444"/>
          <a:lstStyle/>
          <a:p>
            <a:endParaRPr lang="en-US"/>
          </a:p>
        </p:txBody>
      </p:sp>
      <p:sp>
        <p:nvSpPr>
          <p:cNvPr id="27651" name="Rectangle 3"/>
          <p:cNvSpPr>
            <a:spLocks noGrp="1" noRot="1" noChangeAspect="1" noChangeArrowheads="1" noTextEdit="1"/>
          </p:cNvSpPr>
          <p:nvPr>
            <p:ph type="sldImg"/>
          </p:nvPr>
        </p:nvSpPr>
        <p:spPr>
          <a:xfrm>
            <a:off x="1158875" y="587375"/>
            <a:ext cx="4552950" cy="341630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9609E201-449D-5F4E-B4CF-BFACCD227F5C}" type="slidenum">
              <a:rPr lang="en-US"/>
              <a:pPr/>
              <a:t>4</a:t>
            </a:fld>
            <a:endParaRPr lang="en-US"/>
          </a:p>
        </p:txBody>
      </p:sp>
      <p:sp>
        <p:nvSpPr>
          <p:cNvPr id="1421314"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1421315" name="Rectangle 3"/>
          <p:cNvSpPr>
            <a:spLocks noGrp="1" noChangeArrowheads="1"/>
          </p:cNvSpPr>
          <p:nvPr>
            <p:ph type="body" idx="1"/>
          </p:nvPr>
        </p:nvSpPr>
        <p:spPr bwMode="auto">
          <a:xfrm>
            <a:off x="916781" y="4343703"/>
            <a:ext cx="5024438" cy="4115405"/>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r>
              <a:rPr lang="en-US"/>
              <a:t>Why doesn’t DRAM get faster?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3650" name="Rectangle 2"/>
          <p:cNvSpPr>
            <a:spLocks noGrp="1" noRot="1" noChangeAspect="1" noChangeArrowheads="1" noTextEdit="1"/>
          </p:cNvSpPr>
          <p:nvPr>
            <p:ph type="sldImg"/>
          </p:nvPr>
        </p:nvSpPr>
        <p:spPr bwMode="auto">
          <a:xfrm>
            <a:off x="1162050" y="585788"/>
            <a:ext cx="4554538" cy="3416300"/>
          </a:xfrm>
          <a:prstGeom prst="rect">
            <a:avLst/>
          </a:prstGeom>
          <a:solidFill>
            <a:srgbClr val="FFFFFF"/>
          </a:solidFill>
          <a:ln>
            <a:solidFill>
              <a:srgbClr val="000000"/>
            </a:solidFill>
            <a:miter lim="800000"/>
            <a:headEnd/>
            <a:tailEnd/>
          </a:ln>
        </p:spPr>
      </p:sp>
      <p:sp>
        <p:nvSpPr>
          <p:cNvPr id="2843651" name="Rectangle 3"/>
          <p:cNvSpPr>
            <a:spLocks noGrp="1" noChangeArrowheads="1"/>
          </p:cNvSpPr>
          <p:nvPr>
            <p:ph type="body" idx="1"/>
          </p:nvPr>
        </p:nvSpPr>
        <p:spPr bwMode="auto">
          <a:xfrm>
            <a:off x="516211" y="4344336"/>
            <a:ext cx="5909289" cy="4115112"/>
          </a:xfrm>
          <a:prstGeom prst="rect">
            <a:avLst/>
          </a:prstGeom>
          <a:solidFill>
            <a:srgbClr val="FFFFFF"/>
          </a:solidFill>
          <a:ln>
            <a:solidFill>
              <a:srgbClr val="000000"/>
            </a:solidFill>
            <a:miter lim="800000"/>
            <a:headEnd/>
            <a:tailEnd/>
          </a:ln>
        </p:spPr>
        <p:txBody>
          <a:bodyPr lIns="89567" tIns="44784" rIns="89567" bIns="44784">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71E0F60C-AAEB-5B46-AB00-645EDF60DA4A}" type="slidenum">
              <a:rPr lang="en-US"/>
              <a:pPr/>
              <a:t>7</a:t>
            </a:fld>
            <a:endParaRPr lang="en-US"/>
          </a:p>
        </p:txBody>
      </p:sp>
      <p:sp>
        <p:nvSpPr>
          <p:cNvPr id="1473538" name="Rectangle 1026"/>
          <p:cNvSpPr>
            <a:spLocks noGrp="1" noRot="1" noChangeAspect="1" noChangeArrowheads="1" noTextEdit="1"/>
          </p:cNvSpPr>
          <p:nvPr>
            <p:ph type="sldImg"/>
          </p:nvPr>
        </p:nvSpPr>
        <p:spPr>
          <a:ln/>
        </p:spPr>
      </p:sp>
      <p:sp>
        <p:nvSpPr>
          <p:cNvPr id="147353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5225" y="588963"/>
            <a:ext cx="4548188" cy="3413125"/>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71E0F60C-AAEB-5B46-AB00-645EDF60DA4A}" type="slidenum">
              <a:rPr lang="en-US"/>
              <a:pPr/>
              <a:t>9</a:t>
            </a:fld>
            <a:endParaRPr lang="en-US"/>
          </a:p>
        </p:txBody>
      </p:sp>
      <p:sp>
        <p:nvSpPr>
          <p:cNvPr id="1473538" name="Rectangle 1026"/>
          <p:cNvSpPr>
            <a:spLocks noGrp="1" noRot="1" noChangeAspect="1" noChangeArrowheads="1" noTextEdit="1"/>
          </p:cNvSpPr>
          <p:nvPr>
            <p:ph type="sldImg"/>
          </p:nvPr>
        </p:nvSpPr>
        <p:spPr>
          <a:ln/>
        </p:spPr>
      </p:sp>
      <p:sp>
        <p:nvSpPr>
          <p:cNvPr id="147353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C4DE08D0-27BF-5141-89FC-045F5844A55E}" type="slidenum">
              <a:rPr lang="en-US"/>
              <a:pPr/>
              <a:t>11</a:t>
            </a:fld>
            <a:endParaRPr lang="en-US"/>
          </a:p>
        </p:txBody>
      </p:sp>
      <p:sp>
        <p:nvSpPr>
          <p:cNvPr id="1464322" name="Rectangle 1026"/>
          <p:cNvSpPr>
            <a:spLocks noGrp="1" noRot="1" noChangeAspect="1" noChangeArrowheads="1" noTextEdit="1"/>
          </p:cNvSpPr>
          <p:nvPr>
            <p:ph type="sldImg"/>
          </p:nvPr>
        </p:nvSpPr>
        <p:spPr>
          <a:ln/>
        </p:spPr>
      </p:sp>
      <p:sp>
        <p:nvSpPr>
          <p:cNvPr id="146432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xmlns:p14="http://schemas.microsoft.com/office/powerpoint/2010/mai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oleObject" Target="../embeddings/oleObject1.bin"/><Relationship Id="rId6" Type="http://schemas.openxmlformats.org/officeDocument/2006/relationships/image" Target="../media/image1.png"/><Relationship Id="rId7" Type="http://schemas.openxmlformats.org/officeDocument/2006/relationships/image" Target="../media/image3.jpeg"/><Relationship Id="rId8" Type="http://schemas.openxmlformats.org/officeDocument/2006/relationships/image" Target="../media/image4.png"/><Relationship Id="rId9"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0467" y="1503891"/>
            <a:ext cx="7772400" cy="1470025"/>
          </a:xfrm>
        </p:spPr>
        <p:txBody>
          <a:bodyPr>
            <a:normAutofit fontScale="90000"/>
          </a:bodyPr>
          <a:lstStyle/>
          <a:p>
            <a:pPr eaLnBrk="1" hangingPunct="1">
              <a:defRPr/>
            </a:pPr>
            <a:r>
              <a:rPr lang="en-US" sz="4000" dirty="0">
                <a:latin typeface="Calibri" charset="0"/>
                <a:ea typeface="ＭＳ Ｐゴシック" charset="0"/>
                <a:cs typeface="ＭＳ Ｐゴシック" charset="0"/>
              </a:rPr>
              <a:t>CS 61C: Great Ideas in Computer Architecture (Machine Structures)</a:t>
            </a:r>
            <a:br>
              <a:rPr lang="en-US" sz="4000" dirty="0">
                <a:latin typeface="Calibri" charset="0"/>
                <a:ea typeface="ＭＳ Ｐゴシック" charset="0"/>
                <a:cs typeface="ＭＳ Ｐゴシック" charset="0"/>
              </a:rPr>
            </a:br>
            <a:r>
              <a:rPr lang="en-US" sz="4000" dirty="0" smtClean="0">
                <a:latin typeface="Calibri" charset="0"/>
                <a:ea typeface="ＭＳ Ｐゴシック" charset="0"/>
                <a:cs typeface="ＭＳ Ｐゴシック" charset="0"/>
              </a:rPr>
              <a:t>Caches Part I</a:t>
            </a:r>
            <a:endParaRPr lang="en-US" sz="4000" i="1"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522571" y="3886200"/>
            <a:ext cx="8098858" cy="1752600"/>
          </a:xfrm>
        </p:spPr>
        <p:txBody>
          <a:bodyPr rtlCol="0">
            <a:normAutofit/>
          </a:bodyPr>
          <a:lstStyle/>
          <a:p>
            <a:r>
              <a:rPr lang="en-US" dirty="0"/>
              <a:t>Instructors:</a:t>
            </a:r>
          </a:p>
          <a:p>
            <a:r>
              <a:rPr lang="en-US" dirty="0" smtClean="0"/>
              <a:t>Krste </a:t>
            </a:r>
            <a:r>
              <a:rPr lang="en-US" dirty="0"/>
              <a:t>Asanovic &amp; Vladimir </a:t>
            </a:r>
            <a:r>
              <a:rPr lang="en-US" dirty="0" err="1"/>
              <a:t>Stojanovic</a:t>
            </a:r>
            <a:endParaRPr lang="en-US" dirty="0"/>
          </a:p>
          <a:p>
            <a:pPr eaLnBrk="1" fontAlgn="auto" hangingPunct="1">
              <a:spcAft>
                <a:spcPts val="0"/>
              </a:spcAft>
              <a:buFont typeface="Arial"/>
              <a:buNone/>
              <a:defRPr/>
            </a:pPr>
            <a:r>
              <a:rPr lang="en-US" dirty="0" smtClean="0">
                <a:ea typeface="+mn-ea"/>
                <a:cs typeface="+mn-cs"/>
              </a:rPr>
              <a:t>http://</a:t>
            </a:r>
            <a:r>
              <a:rPr lang="en-US" dirty="0" err="1" smtClean="0">
                <a:ea typeface="+mn-ea"/>
                <a:cs typeface="+mn-cs"/>
              </a:rPr>
              <a:t>inst.eecs.berkeley.edu</a:t>
            </a:r>
            <a:r>
              <a:rPr lang="en-US" dirty="0" smtClean="0">
                <a:ea typeface="+mn-ea"/>
                <a:cs typeface="+mn-cs"/>
              </a:rPr>
              <a:t>/~cs61c/</a:t>
            </a:r>
          </a:p>
        </p:txBody>
      </p:sp>
    </p:spTree>
    <p:extLst>
      <p:ext uri="{BB962C8B-B14F-4D97-AF65-F5344CB8AC3E}">
        <p14:creationId xmlns:p14="http://schemas.microsoft.com/office/powerpoint/2010/main" val="25304138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Locality</a:t>
            </a:r>
            <a:endParaRPr lang="en-US" dirty="0"/>
          </a:p>
        </p:txBody>
      </p:sp>
      <p:sp>
        <p:nvSpPr>
          <p:cNvPr id="3" name="Content Placeholder 2"/>
          <p:cNvSpPr>
            <a:spLocks noGrp="1"/>
          </p:cNvSpPr>
          <p:nvPr>
            <p:ph idx="1"/>
          </p:nvPr>
        </p:nvSpPr>
        <p:spPr/>
        <p:txBody>
          <a:bodyPr>
            <a:normAutofit/>
          </a:bodyPr>
          <a:lstStyle/>
          <a:p>
            <a:pPr>
              <a:buClr>
                <a:schemeClr val="tx1"/>
              </a:buClr>
            </a:pPr>
            <a:r>
              <a:rPr lang="en-US" i="1" dirty="0" smtClean="0">
                <a:solidFill>
                  <a:srgbClr val="0000FF"/>
                </a:solidFill>
              </a:rPr>
              <a:t>Principle of Locality</a:t>
            </a:r>
            <a:r>
              <a:rPr lang="en-US" dirty="0" smtClean="0"/>
              <a:t>: Programs access small portion of address space at any instant of time</a:t>
            </a:r>
          </a:p>
          <a:p>
            <a:r>
              <a:rPr lang="en-US" dirty="0" smtClean="0"/>
              <a:t>What program structures lead to </a:t>
            </a:r>
            <a:r>
              <a:rPr lang="en-US" dirty="0" smtClean="0">
                <a:solidFill>
                  <a:srgbClr val="0000FF"/>
                </a:solidFill>
              </a:rPr>
              <a:t>temporal </a:t>
            </a:r>
            <a:r>
              <a:rPr lang="en-US" dirty="0" smtClean="0"/>
              <a:t>and </a:t>
            </a:r>
            <a:r>
              <a:rPr lang="en-US" dirty="0" smtClean="0">
                <a:solidFill>
                  <a:srgbClr val="0000FF"/>
                </a:solidFill>
              </a:rPr>
              <a:t>spatial locality </a:t>
            </a:r>
            <a:r>
              <a:rPr lang="en-US" dirty="0" smtClean="0"/>
              <a:t>in instruction accesses? </a:t>
            </a:r>
          </a:p>
          <a:p>
            <a:r>
              <a:rPr lang="en-US" dirty="0" smtClean="0"/>
              <a:t>In data accesses?</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10</a:t>
            </a:fld>
            <a:endParaRPr lang="en-US"/>
          </a:p>
        </p:txBody>
      </p:sp>
    </p:spTree>
    <p:extLst>
      <p:ext uri="{BB962C8B-B14F-4D97-AF65-F5344CB8AC3E}">
        <p14:creationId xmlns:p14="http://schemas.microsoft.com/office/powerpoint/2010/main" val="38014833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normAutofit/>
          </a:bodyPr>
          <a:lstStyle/>
          <a:p>
            <a:r>
              <a:rPr lang="en-US" dirty="0" smtClean="0"/>
              <a:t>Memory Reference Patterns</a:t>
            </a:r>
            <a:endParaRPr lang="en-US" dirty="0"/>
          </a:p>
        </p:txBody>
      </p:sp>
      <p:sp>
        <p:nvSpPr>
          <p:cNvPr id="1423363" name="Line 3"/>
          <p:cNvSpPr>
            <a:spLocks noChangeShapeType="1"/>
          </p:cNvSpPr>
          <p:nvPr/>
        </p:nvSpPr>
        <p:spPr bwMode="auto">
          <a:xfrm flipV="1">
            <a:off x="2590800" y="1524000"/>
            <a:ext cx="0" cy="4572000"/>
          </a:xfrm>
          <a:prstGeom prst="line">
            <a:avLst/>
          </a:prstGeom>
          <a:noFill/>
          <a:ln w="25400">
            <a:solidFill>
              <a:schemeClr val="tx1"/>
            </a:solidFill>
            <a:round/>
            <a:headEnd type="none" w="sm" len="sm"/>
            <a:tailEnd type="stealth" w="med" len="lg"/>
          </a:ln>
          <a:effectLst/>
        </p:spPr>
        <p:txBody>
          <a:bodyPr wrap="none" anchor="ctr">
            <a:prstTxWarp prst="textNoShape">
              <a:avLst/>
            </a:prstTxWarp>
          </a:bodyPr>
          <a:lstStyle/>
          <a:p>
            <a:endParaRPr lang="en-US" sz="1800">
              <a:latin typeface="Calibri"/>
              <a:cs typeface="Calibri"/>
            </a:endParaRPr>
          </a:p>
        </p:txBody>
      </p:sp>
      <p:sp>
        <p:nvSpPr>
          <p:cNvPr id="1423364" name="Line 4"/>
          <p:cNvSpPr>
            <a:spLocks noChangeShapeType="1"/>
          </p:cNvSpPr>
          <p:nvPr/>
        </p:nvSpPr>
        <p:spPr bwMode="auto">
          <a:xfrm>
            <a:off x="2362200" y="6096000"/>
            <a:ext cx="5715000" cy="0"/>
          </a:xfrm>
          <a:prstGeom prst="line">
            <a:avLst/>
          </a:prstGeom>
          <a:noFill/>
          <a:ln w="25400">
            <a:solidFill>
              <a:schemeClr val="tx1"/>
            </a:solidFill>
            <a:round/>
            <a:headEnd type="none" w="sm" len="sm"/>
            <a:tailEnd type="stealth" w="med" len="lg"/>
          </a:ln>
          <a:effectLst/>
        </p:spPr>
        <p:txBody>
          <a:bodyPr wrap="none" anchor="ctr">
            <a:prstTxWarp prst="textNoShape">
              <a:avLst/>
            </a:prstTxWarp>
          </a:bodyPr>
          <a:lstStyle/>
          <a:p>
            <a:endParaRPr lang="en-US" sz="1800">
              <a:latin typeface="Calibri"/>
              <a:cs typeface="Calibri"/>
            </a:endParaRPr>
          </a:p>
        </p:txBody>
      </p:sp>
      <p:sp>
        <p:nvSpPr>
          <p:cNvPr id="1423365" name="Rectangle 5"/>
          <p:cNvSpPr>
            <a:spLocks noChangeArrowheads="1"/>
          </p:cNvSpPr>
          <p:nvPr/>
        </p:nvSpPr>
        <p:spPr bwMode="auto">
          <a:xfrm>
            <a:off x="1965325" y="1143000"/>
            <a:ext cx="1212672"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b="1">
                <a:solidFill>
                  <a:schemeClr val="tx1"/>
                </a:solidFill>
                <a:latin typeface="Calibri"/>
                <a:cs typeface="Calibri"/>
              </a:rPr>
              <a:t>Address</a:t>
            </a:r>
          </a:p>
        </p:txBody>
      </p:sp>
      <p:sp>
        <p:nvSpPr>
          <p:cNvPr id="1423366" name="Rectangle 6"/>
          <p:cNvSpPr>
            <a:spLocks noChangeArrowheads="1"/>
          </p:cNvSpPr>
          <p:nvPr/>
        </p:nvSpPr>
        <p:spPr bwMode="auto">
          <a:xfrm>
            <a:off x="7086600" y="5638800"/>
            <a:ext cx="819235"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b="1">
                <a:solidFill>
                  <a:schemeClr val="tx1"/>
                </a:solidFill>
                <a:latin typeface="Calibri"/>
                <a:cs typeface="Calibri"/>
              </a:rPr>
              <a:t>Time</a:t>
            </a:r>
          </a:p>
        </p:txBody>
      </p:sp>
      <p:sp>
        <p:nvSpPr>
          <p:cNvPr id="1423367" name="Rectangle 7"/>
          <p:cNvSpPr>
            <a:spLocks noChangeArrowheads="1"/>
          </p:cNvSpPr>
          <p:nvPr/>
        </p:nvSpPr>
        <p:spPr bwMode="auto">
          <a:xfrm>
            <a:off x="1050925" y="1736725"/>
            <a:ext cx="1576804" cy="831639"/>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b="1">
                <a:solidFill>
                  <a:schemeClr val="tx1"/>
                </a:solidFill>
                <a:latin typeface="Calibri"/>
                <a:cs typeface="Calibri"/>
              </a:rPr>
              <a:t>Instruction</a:t>
            </a:r>
          </a:p>
          <a:p>
            <a:pPr>
              <a:spcBef>
                <a:spcPct val="0"/>
              </a:spcBef>
            </a:pPr>
            <a:r>
              <a:rPr lang="en-US" sz="2400" b="1">
                <a:solidFill>
                  <a:schemeClr val="tx1"/>
                </a:solidFill>
                <a:latin typeface="Calibri"/>
                <a:cs typeface="Calibri"/>
              </a:rPr>
              <a:t>   fetches</a:t>
            </a:r>
          </a:p>
        </p:txBody>
      </p:sp>
      <p:sp>
        <p:nvSpPr>
          <p:cNvPr id="1423368" name="Rectangle 8"/>
          <p:cNvSpPr>
            <a:spLocks noChangeArrowheads="1"/>
          </p:cNvSpPr>
          <p:nvPr/>
        </p:nvSpPr>
        <p:spPr bwMode="auto">
          <a:xfrm>
            <a:off x="1233488" y="3200400"/>
            <a:ext cx="1273686" cy="831639"/>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b="1">
                <a:solidFill>
                  <a:schemeClr val="tx1"/>
                </a:solidFill>
                <a:latin typeface="Calibri"/>
                <a:cs typeface="Calibri"/>
              </a:rPr>
              <a:t>Stack</a:t>
            </a:r>
          </a:p>
          <a:p>
            <a:pPr>
              <a:spcBef>
                <a:spcPct val="0"/>
              </a:spcBef>
            </a:pPr>
            <a:r>
              <a:rPr lang="en-US" sz="2400" b="1">
                <a:solidFill>
                  <a:schemeClr val="tx1"/>
                </a:solidFill>
                <a:latin typeface="Calibri"/>
                <a:cs typeface="Calibri"/>
              </a:rPr>
              <a:t>accesses</a:t>
            </a:r>
          </a:p>
        </p:txBody>
      </p:sp>
      <p:sp>
        <p:nvSpPr>
          <p:cNvPr id="1423369" name="Rectangle 9"/>
          <p:cNvSpPr>
            <a:spLocks noChangeArrowheads="1"/>
          </p:cNvSpPr>
          <p:nvPr/>
        </p:nvSpPr>
        <p:spPr bwMode="auto">
          <a:xfrm>
            <a:off x="1219200" y="4953000"/>
            <a:ext cx="1273686" cy="831639"/>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b="1">
                <a:solidFill>
                  <a:schemeClr val="tx1"/>
                </a:solidFill>
                <a:latin typeface="Calibri"/>
                <a:cs typeface="Calibri"/>
              </a:rPr>
              <a:t>Data</a:t>
            </a:r>
          </a:p>
          <a:p>
            <a:pPr>
              <a:spcBef>
                <a:spcPct val="0"/>
              </a:spcBef>
            </a:pPr>
            <a:r>
              <a:rPr lang="en-US" sz="2400" b="1">
                <a:solidFill>
                  <a:schemeClr val="tx1"/>
                </a:solidFill>
                <a:latin typeface="Calibri"/>
                <a:cs typeface="Calibri"/>
              </a:rPr>
              <a:t>accesses</a:t>
            </a:r>
          </a:p>
        </p:txBody>
      </p:sp>
      <p:grpSp>
        <p:nvGrpSpPr>
          <p:cNvPr id="1423370" name="Group 10"/>
          <p:cNvGrpSpPr>
            <a:grpSpLocks/>
          </p:cNvGrpSpPr>
          <p:nvPr/>
        </p:nvGrpSpPr>
        <p:grpSpPr bwMode="auto">
          <a:xfrm>
            <a:off x="3370263" y="1143000"/>
            <a:ext cx="1963737" cy="533400"/>
            <a:chOff x="2123" y="1008"/>
            <a:chExt cx="1237" cy="336"/>
          </a:xfrm>
        </p:grpSpPr>
        <p:sp>
          <p:nvSpPr>
            <p:cNvPr id="1423371" name="Rectangle 11"/>
            <p:cNvSpPr>
              <a:spLocks noChangeArrowheads="1"/>
            </p:cNvSpPr>
            <p:nvPr/>
          </p:nvSpPr>
          <p:spPr bwMode="auto">
            <a:xfrm>
              <a:off x="2208" y="1008"/>
              <a:ext cx="1113" cy="233"/>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1800" b="1">
                  <a:latin typeface="Calibri"/>
                  <a:cs typeface="Calibri"/>
                </a:rPr>
                <a:t>n loop iterations</a:t>
              </a:r>
            </a:p>
          </p:txBody>
        </p:sp>
        <p:grpSp>
          <p:nvGrpSpPr>
            <p:cNvPr id="1423372" name="Group 12"/>
            <p:cNvGrpSpPr>
              <a:grpSpLocks/>
            </p:cNvGrpSpPr>
            <p:nvPr/>
          </p:nvGrpSpPr>
          <p:grpSpPr bwMode="auto">
            <a:xfrm>
              <a:off x="2123" y="1200"/>
              <a:ext cx="1237" cy="144"/>
              <a:chOff x="2459" y="1200"/>
              <a:chExt cx="864" cy="96"/>
            </a:xfrm>
          </p:grpSpPr>
          <p:sp>
            <p:nvSpPr>
              <p:cNvPr id="1423373" name="Arc 13"/>
              <p:cNvSpPr>
                <a:spLocks/>
              </p:cNvSpPr>
              <p:nvPr/>
            </p:nvSpPr>
            <p:spPr bwMode="auto">
              <a:xfrm>
                <a:off x="2890" y="1200"/>
                <a:ext cx="433" cy="96"/>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1"/>
                    </a:cubicBezTo>
                    <a:cubicBezTo>
                      <a:pt x="11979" y="-1"/>
                      <a:pt x="21650" y="9670"/>
                      <a:pt x="21650" y="21600"/>
                    </a:cubicBezTo>
                  </a:path>
                  <a:path w="21650" h="21600" stroke="0" extrusionOk="0">
                    <a:moveTo>
                      <a:pt x="0" y="0"/>
                    </a:moveTo>
                    <a:cubicBezTo>
                      <a:pt x="16" y="0"/>
                      <a:pt x="33" y="-1"/>
                      <a:pt x="50" y="-1"/>
                    </a:cubicBezTo>
                    <a:cubicBezTo>
                      <a:pt x="11979" y="-1"/>
                      <a:pt x="21650" y="9670"/>
                      <a:pt x="21650" y="21600"/>
                    </a:cubicBezTo>
                    <a:lnTo>
                      <a:pt x="50" y="21600"/>
                    </a:lnTo>
                    <a:close/>
                  </a:path>
                </a:pathLst>
              </a:custGeom>
              <a:noFill/>
              <a:ln w="12700" cap="rnd">
                <a:solidFill>
                  <a:schemeClr val="tx1"/>
                </a:solidFill>
                <a:round/>
                <a:headEnd type="none" w="sm" len="sm"/>
                <a:tailEnd type="none" w="sm" len="sm"/>
              </a:ln>
              <a:effectLst/>
            </p:spPr>
            <p:txBody>
              <a:bodyPr wrap="none" anchor="ctr">
                <a:prstTxWarp prst="textNoShape">
                  <a:avLst/>
                </a:prstTxWarp>
              </a:bodyPr>
              <a:lstStyle/>
              <a:p>
                <a:endParaRPr lang="en-US" sz="1800">
                  <a:latin typeface="Calibri"/>
                  <a:cs typeface="Calibri"/>
                </a:endParaRPr>
              </a:p>
            </p:txBody>
          </p:sp>
          <p:sp>
            <p:nvSpPr>
              <p:cNvPr id="1423374" name="Arc 14"/>
              <p:cNvSpPr>
                <a:spLocks/>
              </p:cNvSpPr>
              <p:nvPr/>
            </p:nvSpPr>
            <p:spPr bwMode="auto">
              <a:xfrm>
                <a:off x="2459" y="1200"/>
                <a:ext cx="432" cy="96"/>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0"/>
                      <a:pt x="9640" y="27"/>
                      <a:pt x="21550" y="0"/>
                    </a:cubicBezTo>
                  </a:path>
                  <a:path w="21600" h="21600" stroke="0" extrusionOk="0">
                    <a:moveTo>
                      <a:pt x="-1" y="21599"/>
                    </a:moveTo>
                    <a:cubicBezTo>
                      <a:pt x="-1" y="9690"/>
                      <a:pt x="9640" y="27"/>
                      <a:pt x="21550" y="0"/>
                    </a:cubicBezTo>
                    <a:lnTo>
                      <a:pt x="21600" y="21600"/>
                    </a:lnTo>
                    <a:close/>
                  </a:path>
                </a:pathLst>
              </a:custGeom>
              <a:noFill/>
              <a:ln w="12700" cap="rnd">
                <a:solidFill>
                  <a:schemeClr val="tx1"/>
                </a:solidFill>
                <a:round/>
                <a:headEnd type="none" w="sm" len="sm"/>
                <a:tailEnd type="none" w="sm" len="sm"/>
              </a:ln>
              <a:effectLst/>
            </p:spPr>
            <p:txBody>
              <a:bodyPr wrap="none" anchor="ctr">
                <a:prstTxWarp prst="textNoShape">
                  <a:avLst/>
                </a:prstTxWarp>
              </a:bodyPr>
              <a:lstStyle/>
              <a:p>
                <a:endParaRPr lang="en-US" sz="1800">
                  <a:latin typeface="Calibri"/>
                  <a:cs typeface="Calibri"/>
                </a:endParaRPr>
              </a:p>
            </p:txBody>
          </p:sp>
        </p:grpSp>
      </p:grpSp>
      <p:grpSp>
        <p:nvGrpSpPr>
          <p:cNvPr id="1423375" name="Group 15"/>
          <p:cNvGrpSpPr>
            <a:grpSpLocks/>
          </p:cNvGrpSpPr>
          <p:nvPr/>
        </p:nvGrpSpPr>
        <p:grpSpPr bwMode="auto">
          <a:xfrm>
            <a:off x="2667000" y="1449388"/>
            <a:ext cx="4483100" cy="1054100"/>
            <a:chOff x="1680" y="1201"/>
            <a:chExt cx="2824" cy="664"/>
          </a:xfrm>
        </p:grpSpPr>
        <p:sp>
          <p:nvSpPr>
            <p:cNvPr id="1423376" name="Oval 16"/>
            <p:cNvSpPr>
              <a:spLocks noChangeArrowheads="1"/>
            </p:cNvSpPr>
            <p:nvPr/>
          </p:nvSpPr>
          <p:spPr bwMode="auto">
            <a:xfrm flipV="1">
              <a:off x="1680" y="1777"/>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77" name="Oval 17"/>
            <p:cNvSpPr>
              <a:spLocks noChangeArrowheads="1"/>
            </p:cNvSpPr>
            <p:nvPr/>
          </p:nvSpPr>
          <p:spPr bwMode="auto">
            <a:xfrm flipV="1">
              <a:off x="1776" y="1681"/>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78" name="Oval 18"/>
            <p:cNvSpPr>
              <a:spLocks noChangeArrowheads="1"/>
            </p:cNvSpPr>
            <p:nvPr/>
          </p:nvSpPr>
          <p:spPr bwMode="auto">
            <a:xfrm flipV="1">
              <a:off x="1872" y="1585"/>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79" name="Oval 19"/>
            <p:cNvSpPr>
              <a:spLocks noChangeArrowheads="1"/>
            </p:cNvSpPr>
            <p:nvPr/>
          </p:nvSpPr>
          <p:spPr bwMode="auto">
            <a:xfrm flipV="1">
              <a:off x="1968" y="1489"/>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0" name="Oval 20"/>
            <p:cNvSpPr>
              <a:spLocks noChangeArrowheads="1"/>
            </p:cNvSpPr>
            <p:nvPr/>
          </p:nvSpPr>
          <p:spPr bwMode="auto">
            <a:xfrm flipV="1">
              <a:off x="2064" y="1393"/>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1" name="Oval 21"/>
            <p:cNvSpPr>
              <a:spLocks noChangeArrowheads="1"/>
            </p:cNvSpPr>
            <p:nvPr/>
          </p:nvSpPr>
          <p:spPr bwMode="auto">
            <a:xfrm flipV="1">
              <a:off x="2160" y="1585"/>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2" name="Oval 22"/>
            <p:cNvSpPr>
              <a:spLocks noChangeArrowheads="1"/>
            </p:cNvSpPr>
            <p:nvPr/>
          </p:nvSpPr>
          <p:spPr bwMode="auto">
            <a:xfrm flipV="1">
              <a:off x="2256" y="1489"/>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3" name="Oval 23"/>
            <p:cNvSpPr>
              <a:spLocks noChangeArrowheads="1"/>
            </p:cNvSpPr>
            <p:nvPr/>
          </p:nvSpPr>
          <p:spPr bwMode="auto">
            <a:xfrm flipV="1">
              <a:off x="2352" y="1393"/>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4" name="Oval 24"/>
            <p:cNvSpPr>
              <a:spLocks noChangeArrowheads="1"/>
            </p:cNvSpPr>
            <p:nvPr/>
          </p:nvSpPr>
          <p:spPr bwMode="auto">
            <a:xfrm flipV="1">
              <a:off x="2448" y="1585"/>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5" name="Oval 25"/>
            <p:cNvSpPr>
              <a:spLocks noChangeArrowheads="1"/>
            </p:cNvSpPr>
            <p:nvPr/>
          </p:nvSpPr>
          <p:spPr bwMode="auto">
            <a:xfrm flipV="1">
              <a:off x="2544" y="1489"/>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6" name="Oval 26"/>
            <p:cNvSpPr>
              <a:spLocks noChangeArrowheads="1"/>
            </p:cNvSpPr>
            <p:nvPr/>
          </p:nvSpPr>
          <p:spPr bwMode="auto">
            <a:xfrm flipV="1">
              <a:off x="2640" y="1393"/>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7" name="Oval 27"/>
            <p:cNvSpPr>
              <a:spLocks noChangeArrowheads="1"/>
            </p:cNvSpPr>
            <p:nvPr/>
          </p:nvSpPr>
          <p:spPr bwMode="auto">
            <a:xfrm flipV="1">
              <a:off x="3168" y="1393"/>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8" name="Oval 28"/>
            <p:cNvSpPr>
              <a:spLocks noChangeArrowheads="1"/>
            </p:cNvSpPr>
            <p:nvPr/>
          </p:nvSpPr>
          <p:spPr bwMode="auto">
            <a:xfrm flipV="1">
              <a:off x="3072" y="1489"/>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9" name="Oval 29"/>
            <p:cNvSpPr>
              <a:spLocks noChangeArrowheads="1"/>
            </p:cNvSpPr>
            <p:nvPr/>
          </p:nvSpPr>
          <p:spPr bwMode="auto">
            <a:xfrm flipV="1">
              <a:off x="2976" y="1585"/>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90" name="Line 30"/>
            <p:cNvSpPr>
              <a:spLocks noChangeShapeType="1"/>
            </p:cNvSpPr>
            <p:nvPr/>
          </p:nvSpPr>
          <p:spPr bwMode="auto">
            <a:xfrm flipV="1">
              <a:off x="2732" y="1485"/>
              <a:ext cx="192" cy="0"/>
            </a:xfrm>
            <a:prstGeom prst="line">
              <a:avLst/>
            </a:prstGeom>
            <a:noFill/>
            <a:ln w="12700">
              <a:solidFill>
                <a:schemeClr val="tx1"/>
              </a:solidFill>
              <a:prstDash val="dash"/>
              <a:round/>
              <a:headEnd type="none" w="sm" len="sm"/>
              <a:tailEnd type="none" w="sm" len="sm"/>
            </a:ln>
            <a:effectLst/>
          </p:spPr>
          <p:txBody>
            <a:bodyPr wrap="none" anchor="ctr">
              <a:prstTxWarp prst="textNoShape">
                <a:avLst/>
              </a:prstTxWarp>
            </a:bodyPr>
            <a:lstStyle/>
            <a:p>
              <a:endParaRPr lang="en-US" sz="1800">
                <a:latin typeface="Calibri"/>
                <a:cs typeface="Calibri"/>
              </a:endParaRPr>
            </a:p>
          </p:txBody>
        </p:sp>
        <p:sp>
          <p:nvSpPr>
            <p:cNvPr id="1423391" name="Oval 31"/>
            <p:cNvSpPr>
              <a:spLocks noChangeArrowheads="1"/>
            </p:cNvSpPr>
            <p:nvPr/>
          </p:nvSpPr>
          <p:spPr bwMode="auto">
            <a:xfrm flipV="1">
              <a:off x="3264" y="1489"/>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92" name="Oval 32"/>
            <p:cNvSpPr>
              <a:spLocks noChangeArrowheads="1"/>
            </p:cNvSpPr>
            <p:nvPr/>
          </p:nvSpPr>
          <p:spPr bwMode="auto">
            <a:xfrm flipV="1">
              <a:off x="3360" y="1393"/>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93" name="Oval 33"/>
            <p:cNvSpPr>
              <a:spLocks noChangeArrowheads="1"/>
            </p:cNvSpPr>
            <p:nvPr/>
          </p:nvSpPr>
          <p:spPr bwMode="auto">
            <a:xfrm flipV="1">
              <a:off x="3456" y="1297"/>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94" name="Oval 34"/>
            <p:cNvSpPr>
              <a:spLocks noChangeArrowheads="1"/>
            </p:cNvSpPr>
            <p:nvPr/>
          </p:nvSpPr>
          <p:spPr bwMode="auto">
            <a:xfrm flipV="1">
              <a:off x="3552" y="1201"/>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95" name="Line 35"/>
            <p:cNvSpPr>
              <a:spLocks noChangeShapeType="1"/>
            </p:cNvSpPr>
            <p:nvPr/>
          </p:nvSpPr>
          <p:spPr bwMode="auto">
            <a:xfrm flipV="1">
              <a:off x="3692" y="1485"/>
              <a:ext cx="192" cy="0"/>
            </a:xfrm>
            <a:prstGeom prst="line">
              <a:avLst/>
            </a:prstGeom>
            <a:noFill/>
            <a:ln w="12700">
              <a:solidFill>
                <a:schemeClr val="tx1"/>
              </a:solidFill>
              <a:prstDash val="dash"/>
              <a:round/>
              <a:headEnd type="none" w="sm" len="sm"/>
              <a:tailEnd type="none" w="sm" len="sm"/>
            </a:ln>
            <a:effectLst/>
          </p:spPr>
          <p:txBody>
            <a:bodyPr wrap="none" anchor="ctr">
              <a:prstTxWarp prst="textNoShape">
                <a:avLst/>
              </a:prstTxWarp>
            </a:bodyPr>
            <a:lstStyle/>
            <a:p>
              <a:endParaRPr lang="en-US" sz="1800">
                <a:latin typeface="Calibri"/>
                <a:cs typeface="Calibri"/>
              </a:endParaRPr>
            </a:p>
          </p:txBody>
        </p:sp>
        <p:sp>
          <p:nvSpPr>
            <p:cNvPr id="1423396" name="Oval 36"/>
            <p:cNvSpPr>
              <a:spLocks noChangeArrowheads="1"/>
            </p:cNvSpPr>
            <p:nvPr/>
          </p:nvSpPr>
          <p:spPr bwMode="auto">
            <a:xfrm flipV="1">
              <a:off x="3984" y="1825"/>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97" name="Oval 37"/>
            <p:cNvSpPr>
              <a:spLocks noChangeArrowheads="1"/>
            </p:cNvSpPr>
            <p:nvPr/>
          </p:nvSpPr>
          <p:spPr bwMode="auto">
            <a:xfrm flipV="1">
              <a:off x="4080" y="1729"/>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98" name="Oval 38"/>
            <p:cNvSpPr>
              <a:spLocks noChangeArrowheads="1"/>
            </p:cNvSpPr>
            <p:nvPr/>
          </p:nvSpPr>
          <p:spPr bwMode="auto">
            <a:xfrm flipV="1">
              <a:off x="4176" y="1633"/>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99" name="Oval 39"/>
            <p:cNvSpPr>
              <a:spLocks noChangeArrowheads="1"/>
            </p:cNvSpPr>
            <p:nvPr/>
          </p:nvSpPr>
          <p:spPr bwMode="auto">
            <a:xfrm flipV="1">
              <a:off x="4272" y="1537"/>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00" name="Oval 40"/>
            <p:cNvSpPr>
              <a:spLocks noChangeArrowheads="1"/>
            </p:cNvSpPr>
            <p:nvPr/>
          </p:nvSpPr>
          <p:spPr bwMode="auto">
            <a:xfrm flipV="1">
              <a:off x="4368" y="1441"/>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01" name="Oval 41"/>
            <p:cNvSpPr>
              <a:spLocks noChangeArrowheads="1"/>
            </p:cNvSpPr>
            <p:nvPr/>
          </p:nvSpPr>
          <p:spPr bwMode="auto">
            <a:xfrm flipV="1">
              <a:off x="4464" y="1345"/>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grpSp>
      <p:grpSp>
        <p:nvGrpSpPr>
          <p:cNvPr id="1423402" name="Group 42"/>
          <p:cNvGrpSpPr>
            <a:grpSpLocks/>
          </p:cNvGrpSpPr>
          <p:nvPr/>
        </p:nvGrpSpPr>
        <p:grpSpPr bwMode="auto">
          <a:xfrm>
            <a:off x="2743200" y="3429000"/>
            <a:ext cx="4800600" cy="838200"/>
            <a:chOff x="1728" y="2304"/>
            <a:chExt cx="3024" cy="528"/>
          </a:xfrm>
        </p:grpSpPr>
        <p:sp>
          <p:nvSpPr>
            <p:cNvPr id="1423403" name="Oval 43"/>
            <p:cNvSpPr>
              <a:spLocks noChangeArrowheads="1"/>
            </p:cNvSpPr>
            <p:nvPr/>
          </p:nvSpPr>
          <p:spPr bwMode="auto">
            <a:xfrm flipV="1">
              <a:off x="1824" y="2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04" name="Oval 44"/>
            <p:cNvSpPr>
              <a:spLocks noChangeArrowheads="1"/>
            </p:cNvSpPr>
            <p:nvPr/>
          </p:nvSpPr>
          <p:spPr bwMode="auto">
            <a:xfrm flipV="1">
              <a:off x="1728" y="2696"/>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05" name="Oval 45"/>
            <p:cNvSpPr>
              <a:spLocks noChangeArrowheads="1"/>
            </p:cNvSpPr>
            <p:nvPr/>
          </p:nvSpPr>
          <p:spPr bwMode="auto">
            <a:xfrm flipV="1">
              <a:off x="1920" y="2504"/>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06" name="Oval 46"/>
            <p:cNvSpPr>
              <a:spLocks noChangeArrowheads="1"/>
            </p:cNvSpPr>
            <p:nvPr/>
          </p:nvSpPr>
          <p:spPr bwMode="auto">
            <a:xfrm flipV="1">
              <a:off x="2016"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07" name="Oval 47"/>
            <p:cNvSpPr>
              <a:spLocks noChangeArrowheads="1"/>
            </p:cNvSpPr>
            <p:nvPr/>
          </p:nvSpPr>
          <p:spPr bwMode="auto">
            <a:xfrm flipV="1">
              <a:off x="2112" y="2312"/>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08" name="Oval 48"/>
            <p:cNvSpPr>
              <a:spLocks noChangeArrowheads="1"/>
            </p:cNvSpPr>
            <p:nvPr/>
          </p:nvSpPr>
          <p:spPr bwMode="auto">
            <a:xfrm flipV="1">
              <a:off x="2208"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09" name="Oval 49"/>
            <p:cNvSpPr>
              <a:spLocks noChangeArrowheads="1"/>
            </p:cNvSpPr>
            <p:nvPr/>
          </p:nvSpPr>
          <p:spPr bwMode="auto">
            <a:xfrm flipV="1">
              <a:off x="2400"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0" name="Oval 50"/>
            <p:cNvSpPr>
              <a:spLocks noChangeArrowheads="1"/>
            </p:cNvSpPr>
            <p:nvPr/>
          </p:nvSpPr>
          <p:spPr bwMode="auto">
            <a:xfrm flipV="1">
              <a:off x="3892" y="2692"/>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1" name="Oval 51"/>
            <p:cNvSpPr>
              <a:spLocks noChangeArrowheads="1"/>
            </p:cNvSpPr>
            <p:nvPr/>
          </p:nvSpPr>
          <p:spPr bwMode="auto">
            <a:xfrm flipV="1">
              <a:off x="4136" y="2792"/>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2" name="Oval 52"/>
            <p:cNvSpPr>
              <a:spLocks noChangeArrowheads="1"/>
            </p:cNvSpPr>
            <p:nvPr/>
          </p:nvSpPr>
          <p:spPr bwMode="auto">
            <a:xfrm flipV="1">
              <a:off x="4232" y="2696"/>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3" name="Oval 53"/>
            <p:cNvSpPr>
              <a:spLocks noChangeArrowheads="1"/>
            </p:cNvSpPr>
            <p:nvPr/>
          </p:nvSpPr>
          <p:spPr bwMode="auto">
            <a:xfrm flipV="1">
              <a:off x="4328" y="2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4" name="Oval 54"/>
            <p:cNvSpPr>
              <a:spLocks noChangeArrowheads="1"/>
            </p:cNvSpPr>
            <p:nvPr/>
          </p:nvSpPr>
          <p:spPr bwMode="auto">
            <a:xfrm flipV="1">
              <a:off x="4424" y="2696"/>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5" name="Oval 55"/>
            <p:cNvSpPr>
              <a:spLocks noChangeArrowheads="1"/>
            </p:cNvSpPr>
            <p:nvPr/>
          </p:nvSpPr>
          <p:spPr bwMode="auto">
            <a:xfrm flipV="1">
              <a:off x="4520" y="2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6" name="Oval 56"/>
            <p:cNvSpPr>
              <a:spLocks noChangeArrowheads="1"/>
            </p:cNvSpPr>
            <p:nvPr/>
          </p:nvSpPr>
          <p:spPr bwMode="auto">
            <a:xfrm flipV="1">
              <a:off x="4712" y="2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7" name="Oval 57"/>
            <p:cNvSpPr>
              <a:spLocks noChangeArrowheads="1"/>
            </p:cNvSpPr>
            <p:nvPr/>
          </p:nvSpPr>
          <p:spPr bwMode="auto">
            <a:xfrm flipV="1">
              <a:off x="4616" y="2696"/>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8" name="Oval 58"/>
            <p:cNvSpPr>
              <a:spLocks noChangeArrowheads="1"/>
            </p:cNvSpPr>
            <p:nvPr/>
          </p:nvSpPr>
          <p:spPr bwMode="auto">
            <a:xfrm flipV="1">
              <a:off x="4520" y="2792"/>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9" name="Oval 59"/>
            <p:cNvSpPr>
              <a:spLocks noChangeArrowheads="1"/>
            </p:cNvSpPr>
            <p:nvPr/>
          </p:nvSpPr>
          <p:spPr bwMode="auto">
            <a:xfrm flipV="1">
              <a:off x="2600"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20" name="Oval 60"/>
            <p:cNvSpPr>
              <a:spLocks noChangeArrowheads="1"/>
            </p:cNvSpPr>
            <p:nvPr/>
          </p:nvSpPr>
          <p:spPr bwMode="auto">
            <a:xfrm flipV="1">
              <a:off x="2792"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21" name="Oval 61"/>
            <p:cNvSpPr>
              <a:spLocks noChangeArrowheads="1"/>
            </p:cNvSpPr>
            <p:nvPr/>
          </p:nvSpPr>
          <p:spPr bwMode="auto">
            <a:xfrm flipV="1">
              <a:off x="2992"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22" name="Oval 62"/>
            <p:cNvSpPr>
              <a:spLocks noChangeArrowheads="1"/>
            </p:cNvSpPr>
            <p:nvPr/>
          </p:nvSpPr>
          <p:spPr bwMode="auto">
            <a:xfrm flipV="1">
              <a:off x="3184"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23" name="Oval 63"/>
            <p:cNvSpPr>
              <a:spLocks noChangeArrowheads="1"/>
            </p:cNvSpPr>
            <p:nvPr/>
          </p:nvSpPr>
          <p:spPr bwMode="auto">
            <a:xfrm flipV="1">
              <a:off x="3384"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24" name="Oval 64"/>
            <p:cNvSpPr>
              <a:spLocks noChangeArrowheads="1"/>
            </p:cNvSpPr>
            <p:nvPr/>
          </p:nvSpPr>
          <p:spPr bwMode="auto">
            <a:xfrm flipV="1">
              <a:off x="3576"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grpSp>
          <p:nvGrpSpPr>
            <p:cNvPr id="1423425" name="Group 65"/>
            <p:cNvGrpSpPr>
              <a:grpSpLocks/>
            </p:cNvGrpSpPr>
            <p:nvPr/>
          </p:nvGrpSpPr>
          <p:grpSpPr bwMode="auto">
            <a:xfrm flipV="1">
              <a:off x="3704" y="2304"/>
              <a:ext cx="520" cy="424"/>
              <a:chOff x="3704" y="2304"/>
              <a:chExt cx="520" cy="424"/>
            </a:xfrm>
          </p:grpSpPr>
          <p:sp>
            <p:nvSpPr>
              <p:cNvPr id="1423426" name="Oval 66"/>
              <p:cNvSpPr>
                <a:spLocks noChangeArrowheads="1"/>
              </p:cNvSpPr>
              <p:nvPr/>
            </p:nvSpPr>
            <p:spPr bwMode="auto">
              <a:xfrm flipV="1">
                <a:off x="3800" y="2592"/>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27" name="Oval 67"/>
              <p:cNvSpPr>
                <a:spLocks noChangeArrowheads="1"/>
              </p:cNvSpPr>
              <p:nvPr/>
            </p:nvSpPr>
            <p:spPr bwMode="auto">
              <a:xfrm flipV="1">
                <a:off x="3704" y="268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28" name="Oval 68"/>
              <p:cNvSpPr>
                <a:spLocks noChangeArrowheads="1"/>
              </p:cNvSpPr>
              <p:nvPr/>
            </p:nvSpPr>
            <p:spPr bwMode="auto">
              <a:xfrm flipV="1">
                <a:off x="3896" y="2496"/>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29" name="Oval 69"/>
              <p:cNvSpPr>
                <a:spLocks noChangeArrowheads="1"/>
              </p:cNvSpPr>
              <p:nvPr/>
            </p:nvSpPr>
            <p:spPr bwMode="auto">
              <a:xfrm flipV="1">
                <a:off x="3992" y="24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30" name="Oval 70"/>
              <p:cNvSpPr>
                <a:spLocks noChangeArrowheads="1"/>
              </p:cNvSpPr>
              <p:nvPr/>
            </p:nvSpPr>
            <p:spPr bwMode="auto">
              <a:xfrm flipV="1">
                <a:off x="4088" y="2304"/>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31" name="Oval 71"/>
              <p:cNvSpPr>
                <a:spLocks noChangeArrowheads="1"/>
              </p:cNvSpPr>
              <p:nvPr/>
            </p:nvSpPr>
            <p:spPr bwMode="auto">
              <a:xfrm flipV="1">
                <a:off x="4184" y="24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grpSp>
      </p:grpSp>
      <p:grpSp>
        <p:nvGrpSpPr>
          <p:cNvPr id="1423432" name="Group 72"/>
          <p:cNvGrpSpPr>
            <a:grpSpLocks/>
          </p:cNvGrpSpPr>
          <p:nvPr/>
        </p:nvGrpSpPr>
        <p:grpSpPr bwMode="auto">
          <a:xfrm>
            <a:off x="2617788" y="2971800"/>
            <a:ext cx="1420812" cy="1028700"/>
            <a:chOff x="1649" y="2016"/>
            <a:chExt cx="895" cy="648"/>
          </a:xfrm>
        </p:grpSpPr>
        <p:sp>
          <p:nvSpPr>
            <p:cNvPr id="1423433" name="Text Box 73"/>
            <p:cNvSpPr txBox="1">
              <a:spLocks noChangeArrowheads="1"/>
            </p:cNvSpPr>
            <p:nvPr/>
          </p:nvSpPr>
          <p:spPr bwMode="auto">
            <a:xfrm>
              <a:off x="1649" y="2016"/>
              <a:ext cx="895" cy="212"/>
            </a:xfrm>
            <a:prstGeom prst="rect">
              <a:avLst/>
            </a:prstGeom>
            <a:noFill/>
            <a:ln w="9525">
              <a:noFill/>
              <a:miter lim="800000"/>
              <a:headEnd/>
              <a:tailEnd/>
            </a:ln>
            <a:effectLst/>
          </p:spPr>
          <p:txBody>
            <a:bodyPr anchor="ctr">
              <a:prstTxWarp prst="textNoShape">
                <a:avLst/>
              </a:prstTxWarp>
            </a:bodyPr>
            <a:lstStyle/>
            <a:p>
              <a:pPr>
                <a:spcBef>
                  <a:spcPct val="0"/>
                </a:spcBef>
              </a:pPr>
              <a:r>
                <a:rPr lang="en-US" sz="1800" b="1">
                  <a:latin typeface="Calibri"/>
                  <a:cs typeface="Calibri"/>
                </a:rPr>
                <a:t>subroutine call</a:t>
              </a:r>
            </a:p>
          </p:txBody>
        </p:sp>
        <p:sp>
          <p:nvSpPr>
            <p:cNvPr id="1423434" name="Freeform 74"/>
            <p:cNvSpPr>
              <a:spLocks/>
            </p:cNvSpPr>
            <p:nvPr/>
          </p:nvSpPr>
          <p:spPr bwMode="auto">
            <a:xfrm>
              <a:off x="1704" y="2259"/>
              <a:ext cx="509" cy="405"/>
            </a:xfrm>
            <a:custGeom>
              <a:avLst/>
              <a:gdLst/>
              <a:ahLst/>
              <a:cxnLst>
                <a:cxn ang="0">
                  <a:pos x="0" y="405"/>
                </a:cxn>
                <a:cxn ang="0">
                  <a:pos x="42" y="249"/>
                </a:cxn>
                <a:cxn ang="0">
                  <a:pos x="211" y="74"/>
                </a:cxn>
                <a:cxn ang="0">
                  <a:pos x="427" y="0"/>
                </a:cxn>
              </a:cxnLst>
              <a:rect l="0" t="0" r="r" b="b"/>
              <a:pathLst>
                <a:path w="427" h="405">
                  <a:moveTo>
                    <a:pt x="0" y="405"/>
                  </a:moveTo>
                  <a:cubicBezTo>
                    <a:pt x="10" y="370"/>
                    <a:pt x="23" y="280"/>
                    <a:pt x="42" y="249"/>
                  </a:cubicBezTo>
                  <a:cubicBezTo>
                    <a:pt x="70" y="200"/>
                    <a:pt x="139" y="122"/>
                    <a:pt x="211" y="74"/>
                  </a:cubicBezTo>
                  <a:cubicBezTo>
                    <a:pt x="270" y="30"/>
                    <a:pt x="382" y="15"/>
                    <a:pt x="427" y="0"/>
                  </a:cubicBezTo>
                </a:path>
              </a:pathLst>
            </a:custGeom>
            <a:noFill/>
            <a:ln w="9525" cap="flat" cmpd="sng">
              <a:solidFill>
                <a:schemeClr val="tx1"/>
              </a:solidFill>
              <a:prstDash val="solid"/>
              <a:round/>
              <a:headEnd/>
              <a:tailEnd/>
            </a:ln>
            <a:effectLst/>
          </p:spPr>
          <p:txBody>
            <a:bodyPr wrap="none" anchor="ctr">
              <a:prstTxWarp prst="textNoShape">
                <a:avLst/>
              </a:prstTxWarp>
            </a:bodyPr>
            <a:lstStyle/>
            <a:p>
              <a:endParaRPr lang="en-US" sz="1800">
                <a:latin typeface="Calibri"/>
                <a:cs typeface="Calibri"/>
              </a:endParaRPr>
            </a:p>
          </p:txBody>
        </p:sp>
      </p:grpSp>
      <p:grpSp>
        <p:nvGrpSpPr>
          <p:cNvPr id="1423435" name="Group 75"/>
          <p:cNvGrpSpPr>
            <a:grpSpLocks/>
          </p:cNvGrpSpPr>
          <p:nvPr/>
        </p:nvGrpSpPr>
        <p:grpSpPr bwMode="auto">
          <a:xfrm>
            <a:off x="5791200" y="3048000"/>
            <a:ext cx="1725613" cy="947738"/>
            <a:chOff x="3648" y="2064"/>
            <a:chExt cx="1087" cy="597"/>
          </a:xfrm>
        </p:grpSpPr>
        <p:sp>
          <p:nvSpPr>
            <p:cNvPr id="1423436" name="Text Box 76"/>
            <p:cNvSpPr txBox="1">
              <a:spLocks noChangeArrowheads="1"/>
            </p:cNvSpPr>
            <p:nvPr/>
          </p:nvSpPr>
          <p:spPr bwMode="auto">
            <a:xfrm>
              <a:off x="3840" y="2064"/>
              <a:ext cx="895" cy="212"/>
            </a:xfrm>
            <a:prstGeom prst="rect">
              <a:avLst/>
            </a:prstGeom>
            <a:noFill/>
            <a:ln w="9525">
              <a:noFill/>
              <a:miter lim="800000"/>
              <a:headEnd/>
              <a:tailEnd/>
            </a:ln>
            <a:effectLst/>
          </p:spPr>
          <p:txBody>
            <a:bodyPr anchor="ctr">
              <a:prstTxWarp prst="textNoShape">
                <a:avLst/>
              </a:prstTxWarp>
            </a:bodyPr>
            <a:lstStyle/>
            <a:p>
              <a:pPr>
                <a:spcBef>
                  <a:spcPct val="0"/>
                </a:spcBef>
              </a:pPr>
              <a:r>
                <a:rPr lang="en-US" sz="1800" b="1">
                  <a:latin typeface="Calibri"/>
                  <a:cs typeface="Calibri"/>
                </a:rPr>
                <a:t>subroutine return</a:t>
              </a:r>
            </a:p>
          </p:txBody>
        </p:sp>
        <p:sp>
          <p:nvSpPr>
            <p:cNvPr id="1423437" name="Freeform 77"/>
            <p:cNvSpPr>
              <a:spLocks/>
            </p:cNvSpPr>
            <p:nvPr/>
          </p:nvSpPr>
          <p:spPr bwMode="auto">
            <a:xfrm flipH="1">
              <a:off x="3648" y="2256"/>
              <a:ext cx="509" cy="405"/>
            </a:xfrm>
            <a:custGeom>
              <a:avLst/>
              <a:gdLst/>
              <a:ahLst/>
              <a:cxnLst>
                <a:cxn ang="0">
                  <a:pos x="0" y="405"/>
                </a:cxn>
                <a:cxn ang="0">
                  <a:pos x="42" y="249"/>
                </a:cxn>
                <a:cxn ang="0">
                  <a:pos x="211" y="74"/>
                </a:cxn>
                <a:cxn ang="0">
                  <a:pos x="427" y="0"/>
                </a:cxn>
              </a:cxnLst>
              <a:rect l="0" t="0" r="r" b="b"/>
              <a:pathLst>
                <a:path w="427" h="405">
                  <a:moveTo>
                    <a:pt x="0" y="405"/>
                  </a:moveTo>
                  <a:cubicBezTo>
                    <a:pt x="10" y="370"/>
                    <a:pt x="23" y="280"/>
                    <a:pt x="42" y="249"/>
                  </a:cubicBezTo>
                  <a:cubicBezTo>
                    <a:pt x="70" y="200"/>
                    <a:pt x="139" y="122"/>
                    <a:pt x="211" y="74"/>
                  </a:cubicBezTo>
                  <a:cubicBezTo>
                    <a:pt x="270" y="30"/>
                    <a:pt x="382" y="15"/>
                    <a:pt x="427" y="0"/>
                  </a:cubicBezTo>
                </a:path>
              </a:pathLst>
            </a:custGeom>
            <a:noFill/>
            <a:ln w="9525" cap="flat" cmpd="sng">
              <a:solidFill>
                <a:schemeClr val="tx1"/>
              </a:solidFill>
              <a:prstDash val="solid"/>
              <a:round/>
              <a:headEnd/>
              <a:tailEnd/>
            </a:ln>
            <a:effectLst/>
          </p:spPr>
          <p:txBody>
            <a:bodyPr wrap="none" anchor="ctr">
              <a:prstTxWarp prst="textNoShape">
                <a:avLst/>
              </a:prstTxWarp>
            </a:bodyPr>
            <a:lstStyle/>
            <a:p>
              <a:endParaRPr lang="en-US" sz="1800">
                <a:latin typeface="Calibri"/>
                <a:cs typeface="Calibri"/>
              </a:endParaRPr>
            </a:p>
          </p:txBody>
        </p:sp>
      </p:grpSp>
      <p:grpSp>
        <p:nvGrpSpPr>
          <p:cNvPr id="1423438" name="Group 78"/>
          <p:cNvGrpSpPr>
            <a:grpSpLocks/>
          </p:cNvGrpSpPr>
          <p:nvPr/>
        </p:nvGrpSpPr>
        <p:grpSpPr bwMode="auto">
          <a:xfrm>
            <a:off x="3429000" y="3733800"/>
            <a:ext cx="2362200" cy="504825"/>
            <a:chOff x="2160" y="2496"/>
            <a:chExt cx="1488" cy="318"/>
          </a:xfrm>
        </p:grpSpPr>
        <p:sp>
          <p:nvSpPr>
            <p:cNvPr id="1423439" name="Text Box 79"/>
            <p:cNvSpPr txBox="1">
              <a:spLocks noChangeArrowheads="1"/>
            </p:cNvSpPr>
            <p:nvPr/>
          </p:nvSpPr>
          <p:spPr bwMode="auto">
            <a:xfrm>
              <a:off x="2372" y="2581"/>
              <a:ext cx="1122" cy="233"/>
            </a:xfrm>
            <a:prstGeom prst="rect">
              <a:avLst/>
            </a:prstGeom>
            <a:noFill/>
            <a:ln w="9525">
              <a:noFill/>
              <a:miter lim="800000"/>
              <a:headEnd/>
              <a:tailEnd/>
            </a:ln>
            <a:effectLst/>
          </p:spPr>
          <p:txBody>
            <a:bodyPr wrap="none" anchor="ctr">
              <a:prstTxWarp prst="textNoShape">
                <a:avLst/>
              </a:prstTxWarp>
              <a:spAutoFit/>
            </a:bodyPr>
            <a:lstStyle/>
            <a:p>
              <a:pPr algn="ctr">
                <a:spcBef>
                  <a:spcPct val="0"/>
                </a:spcBef>
              </a:pPr>
              <a:r>
                <a:rPr lang="en-US" sz="1800" b="1">
                  <a:latin typeface="Calibri"/>
                  <a:cs typeface="Calibri"/>
                </a:rPr>
                <a:t>argument access</a:t>
              </a:r>
              <a:endParaRPr lang="en-US" sz="1800" b="1">
                <a:solidFill>
                  <a:schemeClr val="tx1"/>
                </a:solidFill>
                <a:latin typeface="Calibri"/>
                <a:cs typeface="Calibri"/>
              </a:endParaRPr>
            </a:p>
          </p:txBody>
        </p:sp>
        <p:sp>
          <p:nvSpPr>
            <p:cNvPr id="1423440" name="AutoShape 80"/>
            <p:cNvSpPr>
              <a:spLocks/>
            </p:cNvSpPr>
            <p:nvPr/>
          </p:nvSpPr>
          <p:spPr bwMode="auto">
            <a:xfrm rot="5400000">
              <a:off x="2856" y="1800"/>
              <a:ext cx="96" cy="1488"/>
            </a:xfrm>
            <a:prstGeom prst="rightBracket">
              <a:avLst>
                <a:gd name="adj" fmla="val 129167"/>
              </a:avLst>
            </a:prstGeom>
            <a:noFill/>
            <a:ln w="9525">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grpSp>
      <p:grpSp>
        <p:nvGrpSpPr>
          <p:cNvPr id="1423441" name="Group 81"/>
          <p:cNvGrpSpPr>
            <a:grpSpLocks/>
          </p:cNvGrpSpPr>
          <p:nvPr/>
        </p:nvGrpSpPr>
        <p:grpSpPr bwMode="auto">
          <a:xfrm>
            <a:off x="3505200" y="4572000"/>
            <a:ext cx="2349500" cy="1282700"/>
            <a:chOff x="2208" y="2832"/>
            <a:chExt cx="1480" cy="808"/>
          </a:xfrm>
        </p:grpSpPr>
        <p:sp>
          <p:nvSpPr>
            <p:cNvPr id="1423442" name="Oval 82"/>
            <p:cNvSpPr>
              <a:spLocks noChangeArrowheads="1"/>
            </p:cNvSpPr>
            <p:nvPr/>
          </p:nvSpPr>
          <p:spPr bwMode="auto">
            <a:xfrm>
              <a:off x="2212" y="35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43" name="Oval 83"/>
            <p:cNvSpPr>
              <a:spLocks noChangeArrowheads="1"/>
            </p:cNvSpPr>
            <p:nvPr/>
          </p:nvSpPr>
          <p:spPr bwMode="auto">
            <a:xfrm>
              <a:off x="2408" y="3412"/>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44" name="Oval 84"/>
            <p:cNvSpPr>
              <a:spLocks noChangeArrowheads="1"/>
            </p:cNvSpPr>
            <p:nvPr/>
          </p:nvSpPr>
          <p:spPr bwMode="auto">
            <a:xfrm>
              <a:off x="2592" y="3312"/>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45" name="Oval 85"/>
            <p:cNvSpPr>
              <a:spLocks noChangeArrowheads="1"/>
            </p:cNvSpPr>
            <p:nvPr/>
          </p:nvSpPr>
          <p:spPr bwMode="auto">
            <a:xfrm>
              <a:off x="2784" y="3216"/>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46" name="Oval 86"/>
            <p:cNvSpPr>
              <a:spLocks noChangeArrowheads="1"/>
            </p:cNvSpPr>
            <p:nvPr/>
          </p:nvSpPr>
          <p:spPr bwMode="auto">
            <a:xfrm>
              <a:off x="2984" y="3124"/>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47" name="Oval 87"/>
            <p:cNvSpPr>
              <a:spLocks noChangeArrowheads="1"/>
            </p:cNvSpPr>
            <p:nvPr/>
          </p:nvSpPr>
          <p:spPr bwMode="auto">
            <a:xfrm>
              <a:off x="3168" y="3024"/>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48" name="Oval 88"/>
            <p:cNvSpPr>
              <a:spLocks noChangeArrowheads="1"/>
            </p:cNvSpPr>
            <p:nvPr/>
          </p:nvSpPr>
          <p:spPr bwMode="auto">
            <a:xfrm>
              <a:off x="2208" y="3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49" name="Oval 89"/>
            <p:cNvSpPr>
              <a:spLocks noChangeArrowheads="1"/>
            </p:cNvSpPr>
            <p:nvPr/>
          </p:nvSpPr>
          <p:spPr bwMode="auto">
            <a:xfrm>
              <a:off x="3368" y="292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50" name="Oval 90"/>
            <p:cNvSpPr>
              <a:spLocks noChangeArrowheads="1"/>
            </p:cNvSpPr>
            <p:nvPr/>
          </p:nvSpPr>
          <p:spPr bwMode="auto">
            <a:xfrm>
              <a:off x="3568" y="2832"/>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51" name="Oval 91"/>
            <p:cNvSpPr>
              <a:spLocks noChangeArrowheads="1"/>
            </p:cNvSpPr>
            <p:nvPr/>
          </p:nvSpPr>
          <p:spPr bwMode="auto">
            <a:xfrm>
              <a:off x="2448" y="3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52" name="Oval 92"/>
            <p:cNvSpPr>
              <a:spLocks noChangeArrowheads="1"/>
            </p:cNvSpPr>
            <p:nvPr/>
          </p:nvSpPr>
          <p:spPr bwMode="auto">
            <a:xfrm>
              <a:off x="2648" y="3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53" name="Oval 93"/>
            <p:cNvSpPr>
              <a:spLocks noChangeArrowheads="1"/>
            </p:cNvSpPr>
            <p:nvPr/>
          </p:nvSpPr>
          <p:spPr bwMode="auto">
            <a:xfrm>
              <a:off x="2848" y="3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54" name="Oval 94"/>
            <p:cNvSpPr>
              <a:spLocks noChangeArrowheads="1"/>
            </p:cNvSpPr>
            <p:nvPr/>
          </p:nvSpPr>
          <p:spPr bwMode="auto">
            <a:xfrm>
              <a:off x="3048" y="3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55" name="Oval 95"/>
            <p:cNvSpPr>
              <a:spLocks noChangeArrowheads="1"/>
            </p:cNvSpPr>
            <p:nvPr/>
          </p:nvSpPr>
          <p:spPr bwMode="auto">
            <a:xfrm>
              <a:off x="3248" y="3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56" name="Oval 96"/>
            <p:cNvSpPr>
              <a:spLocks noChangeArrowheads="1"/>
            </p:cNvSpPr>
            <p:nvPr/>
          </p:nvSpPr>
          <p:spPr bwMode="auto">
            <a:xfrm>
              <a:off x="3448" y="3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57" name="Oval 97"/>
            <p:cNvSpPr>
              <a:spLocks noChangeArrowheads="1"/>
            </p:cNvSpPr>
            <p:nvPr/>
          </p:nvSpPr>
          <p:spPr bwMode="auto">
            <a:xfrm>
              <a:off x="3648" y="3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grpSp>
      <p:grpSp>
        <p:nvGrpSpPr>
          <p:cNvPr id="1423458" name="Group 98"/>
          <p:cNvGrpSpPr>
            <a:grpSpLocks/>
          </p:cNvGrpSpPr>
          <p:nvPr/>
        </p:nvGrpSpPr>
        <p:grpSpPr bwMode="auto">
          <a:xfrm>
            <a:off x="3124200" y="4783144"/>
            <a:ext cx="2590800" cy="369888"/>
            <a:chOff x="1968" y="3013"/>
            <a:chExt cx="1632" cy="233"/>
          </a:xfrm>
        </p:grpSpPr>
        <p:sp>
          <p:nvSpPr>
            <p:cNvPr id="1423459" name="AutoShape 99"/>
            <p:cNvSpPr>
              <a:spLocks/>
            </p:cNvSpPr>
            <p:nvPr/>
          </p:nvSpPr>
          <p:spPr bwMode="auto">
            <a:xfrm rot="3682897">
              <a:off x="2760" y="2376"/>
              <a:ext cx="47" cy="1632"/>
            </a:xfrm>
            <a:prstGeom prst="leftBracket">
              <a:avLst>
                <a:gd name="adj" fmla="val 289362"/>
              </a:avLst>
            </a:prstGeom>
            <a:noFill/>
            <a:ln w="9525">
              <a:solidFill>
                <a:schemeClr val="tx1"/>
              </a:solidFill>
              <a:round/>
              <a:headEnd/>
              <a:tailEnd/>
            </a:ln>
            <a:effectLst/>
          </p:spPr>
          <p:txBody>
            <a:bodyPr rot="10800000" vert="eaVert" wrap="none" anchor="ctr">
              <a:prstTxWarp prst="textNoShape">
                <a:avLst/>
              </a:prstTxWarp>
            </a:bodyPr>
            <a:lstStyle/>
            <a:p>
              <a:pPr algn="ctr">
                <a:spcBef>
                  <a:spcPct val="0"/>
                </a:spcBef>
              </a:pPr>
              <a:endParaRPr lang="en-US" sz="2000">
                <a:solidFill>
                  <a:schemeClr val="tx1"/>
                </a:solidFill>
                <a:latin typeface="Calibri"/>
                <a:cs typeface="Calibri"/>
              </a:endParaRPr>
            </a:p>
          </p:txBody>
        </p:sp>
        <p:sp>
          <p:nvSpPr>
            <p:cNvPr id="1423460" name="Text Box 100"/>
            <p:cNvSpPr txBox="1">
              <a:spLocks noChangeArrowheads="1"/>
            </p:cNvSpPr>
            <p:nvPr/>
          </p:nvSpPr>
          <p:spPr bwMode="auto">
            <a:xfrm rot="19828516">
              <a:off x="2231" y="3013"/>
              <a:ext cx="916" cy="233"/>
            </a:xfrm>
            <a:prstGeom prst="rect">
              <a:avLst/>
            </a:prstGeom>
            <a:noFill/>
            <a:ln w="9525">
              <a:noFill/>
              <a:miter lim="800000"/>
              <a:headEnd/>
              <a:tailEnd/>
            </a:ln>
            <a:effectLst/>
          </p:spPr>
          <p:txBody>
            <a:bodyPr wrap="none" anchor="ctr">
              <a:prstTxWarp prst="textNoShape">
                <a:avLst/>
              </a:prstTxWarp>
              <a:spAutoFit/>
            </a:bodyPr>
            <a:lstStyle/>
            <a:p>
              <a:pPr algn="ctr">
                <a:spcBef>
                  <a:spcPct val="0"/>
                </a:spcBef>
              </a:pPr>
              <a:r>
                <a:rPr lang="en-US" sz="1800" b="1">
                  <a:latin typeface="Calibri"/>
                  <a:cs typeface="Calibri"/>
                </a:rPr>
                <a:t>vector access</a:t>
              </a:r>
              <a:endParaRPr lang="en-US" sz="1800" b="1">
                <a:solidFill>
                  <a:schemeClr val="tx1"/>
                </a:solidFill>
                <a:latin typeface="Calibri"/>
                <a:cs typeface="Calibri"/>
              </a:endParaRPr>
            </a:p>
          </p:txBody>
        </p:sp>
      </p:grpSp>
      <p:grpSp>
        <p:nvGrpSpPr>
          <p:cNvPr id="1423461" name="Group 101"/>
          <p:cNvGrpSpPr>
            <a:grpSpLocks/>
          </p:cNvGrpSpPr>
          <p:nvPr/>
        </p:nvGrpSpPr>
        <p:grpSpPr bwMode="auto">
          <a:xfrm>
            <a:off x="3733799" y="5316544"/>
            <a:ext cx="2432050" cy="398463"/>
            <a:chOff x="2352" y="3349"/>
            <a:chExt cx="1532" cy="251"/>
          </a:xfrm>
        </p:grpSpPr>
        <p:sp>
          <p:nvSpPr>
            <p:cNvPr id="1423462" name="Text Box 102"/>
            <p:cNvSpPr txBox="1">
              <a:spLocks noChangeArrowheads="1"/>
            </p:cNvSpPr>
            <p:nvPr/>
          </p:nvSpPr>
          <p:spPr bwMode="auto">
            <a:xfrm>
              <a:off x="2871" y="3349"/>
              <a:ext cx="1013" cy="233"/>
            </a:xfrm>
            <a:prstGeom prst="rect">
              <a:avLst/>
            </a:prstGeom>
            <a:noFill/>
            <a:ln w="9525">
              <a:noFill/>
              <a:miter lim="800000"/>
              <a:headEnd/>
              <a:tailEnd/>
            </a:ln>
            <a:effectLst/>
          </p:spPr>
          <p:txBody>
            <a:bodyPr wrap="none" anchor="ctr">
              <a:prstTxWarp prst="textNoShape">
                <a:avLst/>
              </a:prstTxWarp>
              <a:spAutoFit/>
            </a:bodyPr>
            <a:lstStyle/>
            <a:p>
              <a:pPr algn="ctr">
                <a:spcBef>
                  <a:spcPct val="0"/>
                </a:spcBef>
              </a:pPr>
              <a:r>
                <a:rPr lang="en-US" sz="1800" b="1">
                  <a:latin typeface="Calibri"/>
                  <a:cs typeface="Calibri"/>
                </a:rPr>
                <a:t>scalar accesses</a:t>
              </a:r>
            </a:p>
          </p:txBody>
        </p:sp>
        <p:sp>
          <p:nvSpPr>
            <p:cNvPr id="1423463" name="AutoShape 103"/>
            <p:cNvSpPr>
              <a:spLocks/>
            </p:cNvSpPr>
            <p:nvPr/>
          </p:nvSpPr>
          <p:spPr bwMode="auto">
            <a:xfrm rot="5400000">
              <a:off x="3000" y="2904"/>
              <a:ext cx="48" cy="1344"/>
            </a:xfrm>
            <a:prstGeom prst="leftBracket">
              <a:avLst>
                <a:gd name="adj" fmla="val 507241"/>
              </a:avLst>
            </a:prstGeom>
            <a:noFill/>
            <a:ln w="9525">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grpSp>
    </p:spTree>
    <p:extLst>
      <p:ext uri="{BB962C8B-B14F-4D97-AF65-F5344CB8AC3E}">
        <p14:creationId xmlns:p14="http://schemas.microsoft.com/office/powerpoint/2010/main" val="3176697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233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233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233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234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4234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4234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4234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233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4234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4234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423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67" grpId="0" autoUpdateAnimBg="0"/>
      <p:bldP spid="1423368" grpId="0" autoUpdateAnimBg="0"/>
      <p:bldP spid="142336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Philosophy</a:t>
            </a:r>
            <a:endParaRPr lang="en-US" dirty="0"/>
          </a:p>
        </p:txBody>
      </p:sp>
      <p:sp>
        <p:nvSpPr>
          <p:cNvPr id="3" name="Content Placeholder 2"/>
          <p:cNvSpPr>
            <a:spLocks noGrp="1"/>
          </p:cNvSpPr>
          <p:nvPr>
            <p:ph idx="1"/>
          </p:nvPr>
        </p:nvSpPr>
        <p:spPr>
          <a:xfrm>
            <a:off x="381000" y="1447800"/>
            <a:ext cx="8229600" cy="4525963"/>
          </a:xfrm>
        </p:spPr>
        <p:txBody>
          <a:bodyPr/>
          <a:lstStyle/>
          <a:p>
            <a:r>
              <a:rPr lang="en-US" dirty="0" smtClean="0"/>
              <a:t>Programmer-invisible hardware mechanism to give illusion of speed of fastest memory with size of largest memory</a:t>
            </a:r>
          </a:p>
          <a:p>
            <a:pPr lvl="1"/>
            <a:r>
              <a:rPr lang="en-US" dirty="0" smtClean="0"/>
              <a:t>Works fine even if programmer has no idea what a cache is</a:t>
            </a:r>
          </a:p>
          <a:p>
            <a:pPr lvl="1"/>
            <a:r>
              <a:rPr lang="en-US" dirty="0" smtClean="0"/>
              <a:t>However, performance-oriented programmers today sometimes “reverse engineer” cache design to design data structures to match cache</a:t>
            </a:r>
          </a:p>
          <a:p>
            <a:pPr lvl="1"/>
            <a:r>
              <a:rPr lang="en-US" dirty="0" smtClean="0"/>
              <a:t>We’ll do that in Project 3</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12</a:t>
            </a:fld>
            <a:endParaRPr lang="en-US"/>
          </a:p>
        </p:txBody>
      </p:sp>
    </p:spTree>
    <p:extLst>
      <p:ext uri="{BB962C8B-B14F-4D97-AF65-F5344CB8AC3E}">
        <p14:creationId xmlns:p14="http://schemas.microsoft.com/office/powerpoint/2010/main" val="25706983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Access without Cache</a:t>
            </a:r>
            <a:endParaRPr lang="en-US" dirty="0"/>
          </a:p>
        </p:txBody>
      </p:sp>
      <p:sp>
        <p:nvSpPr>
          <p:cNvPr id="3" name="Content Placeholder 2"/>
          <p:cNvSpPr>
            <a:spLocks noGrp="1"/>
          </p:cNvSpPr>
          <p:nvPr>
            <p:ph idx="1"/>
          </p:nvPr>
        </p:nvSpPr>
        <p:spPr/>
        <p:txBody>
          <a:bodyPr/>
          <a:lstStyle/>
          <a:p>
            <a:r>
              <a:rPr lang="en-US" dirty="0" smtClean="0"/>
              <a:t>Load word instruction: </a:t>
            </a:r>
            <a:r>
              <a:rPr lang="en-US" dirty="0" err="1" smtClean="0">
                <a:latin typeface="Courier"/>
                <a:cs typeface="Courier"/>
              </a:rPr>
              <a:t>lw</a:t>
            </a:r>
            <a:r>
              <a:rPr lang="en-US" dirty="0" smtClean="0">
                <a:latin typeface="Courier"/>
                <a:cs typeface="Courier"/>
              </a:rPr>
              <a:t> $t0,0($t1)</a:t>
            </a:r>
          </a:p>
          <a:p>
            <a:r>
              <a:rPr lang="en-US" dirty="0" smtClean="0"/>
              <a:t>$t1 contains 1022</a:t>
            </a:r>
            <a:r>
              <a:rPr lang="en-US" baseline="-25000" dirty="0" smtClean="0"/>
              <a:t>ten, </a:t>
            </a:r>
            <a:r>
              <a:rPr lang="en-US" dirty="0" smtClean="0"/>
              <a:t>Memory[1022] = 99</a:t>
            </a:r>
          </a:p>
          <a:p>
            <a:pPr>
              <a:buNone/>
            </a:pPr>
            <a:endParaRPr lang="en-US" baseline="-25000" dirty="0" smtClean="0"/>
          </a:p>
          <a:p>
            <a:pPr marL="971550" lvl="1" indent="-514350">
              <a:buFont typeface="+mj-lt"/>
              <a:buAutoNum type="arabicPeriod"/>
            </a:pPr>
            <a:r>
              <a:rPr lang="en-US" dirty="0" smtClean="0"/>
              <a:t>Processor issues address 1022</a:t>
            </a:r>
            <a:r>
              <a:rPr lang="en-US" baseline="-25000" dirty="0" smtClean="0"/>
              <a:t>ten </a:t>
            </a:r>
            <a:r>
              <a:rPr lang="en-US" dirty="0" smtClean="0"/>
              <a:t>to Memory</a:t>
            </a:r>
          </a:p>
          <a:p>
            <a:pPr marL="971550" lvl="1" indent="-514350">
              <a:buFont typeface="+mj-lt"/>
              <a:buAutoNum type="arabicPeriod"/>
            </a:pPr>
            <a:r>
              <a:rPr lang="en-US" dirty="0" smtClean="0"/>
              <a:t>Memory reads word at address 1022</a:t>
            </a:r>
            <a:r>
              <a:rPr lang="en-US" baseline="-25000" dirty="0" smtClean="0"/>
              <a:t>ten </a:t>
            </a:r>
            <a:r>
              <a:rPr lang="en-US" dirty="0" smtClean="0"/>
              <a:t>(99)</a:t>
            </a:r>
            <a:endParaRPr lang="en-US" baseline="-25000" dirty="0" smtClean="0"/>
          </a:p>
          <a:p>
            <a:pPr marL="971550" lvl="1" indent="-514350">
              <a:buFont typeface="+mj-lt"/>
              <a:buAutoNum type="arabicPeriod"/>
            </a:pPr>
            <a:r>
              <a:rPr lang="en-US" dirty="0" smtClean="0"/>
              <a:t>Memory sends 99 to Processor</a:t>
            </a:r>
          </a:p>
          <a:p>
            <a:pPr marL="971550" lvl="1" indent="-514350">
              <a:buFont typeface="+mj-lt"/>
              <a:buAutoNum type="arabicPeriod"/>
            </a:pPr>
            <a:r>
              <a:rPr lang="en-US" dirty="0" smtClean="0"/>
              <a:t>Processor loads 99 into register $t0</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13</a:t>
            </a:fld>
            <a:endParaRPr lang="en-US" dirty="0"/>
          </a:p>
        </p:txBody>
      </p:sp>
    </p:spTree>
    <p:extLst>
      <p:ext uri="{BB962C8B-B14F-4D97-AF65-F5344CB8AC3E}">
        <p14:creationId xmlns:p14="http://schemas.microsoft.com/office/powerpoint/2010/main" val="30407615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268"/>
          <p:cNvGrpSpPr/>
          <p:nvPr/>
        </p:nvGrpSpPr>
        <p:grpSpPr>
          <a:xfrm>
            <a:off x="304800" y="1600200"/>
            <a:ext cx="3048000" cy="3962400"/>
            <a:chOff x="609600" y="1676400"/>
            <a:chExt cx="3048000" cy="3962400"/>
          </a:xfrm>
        </p:grpSpPr>
        <p:sp>
          <p:nvSpPr>
            <p:cNvPr id="11" name="Rectangle 10"/>
            <p:cNvSpPr/>
            <p:nvPr/>
          </p:nvSpPr>
          <p:spPr>
            <a:xfrm>
              <a:off x="609600" y="1676400"/>
              <a:ext cx="3048000" cy="39624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chemeClr val="tx1"/>
                  </a:solidFill>
                </a:rPr>
                <a:t>Processor</a:t>
              </a:r>
            </a:p>
          </p:txBody>
        </p:sp>
        <p:sp>
          <p:nvSpPr>
            <p:cNvPr id="9" name="Rectangle 8"/>
            <p:cNvSpPr/>
            <p:nvPr/>
          </p:nvSpPr>
          <p:spPr>
            <a:xfrm>
              <a:off x="838200" y="2286000"/>
              <a:ext cx="2590800" cy="5334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Control</a:t>
              </a:r>
              <a:endParaRPr lang="en-US" b="1" dirty="0">
                <a:solidFill>
                  <a:schemeClr val="tx1"/>
                </a:solidFill>
              </a:endParaRPr>
            </a:p>
          </p:txBody>
        </p:sp>
        <p:sp>
          <p:nvSpPr>
            <p:cNvPr id="10" name="Rectangle 9"/>
            <p:cNvSpPr/>
            <p:nvPr/>
          </p:nvSpPr>
          <p:spPr>
            <a:xfrm>
              <a:off x="838200" y="3048000"/>
              <a:ext cx="2590800" cy="23622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err="1" smtClean="0">
                  <a:solidFill>
                    <a:schemeClr val="tx1"/>
                  </a:solidFill>
                </a:rPr>
                <a:t>Datapath</a:t>
              </a:r>
              <a:endParaRPr lang="en-US" b="1" dirty="0">
                <a:solidFill>
                  <a:schemeClr val="tx1"/>
                </a:solidFill>
              </a:endParaRPr>
            </a:p>
          </p:txBody>
        </p:sp>
        <p:cxnSp>
          <p:nvCxnSpPr>
            <p:cNvPr id="28" name="Straight Arrow Connector 27"/>
            <p:cNvCxnSpPr/>
            <p:nvPr/>
          </p:nvCxnSpPr>
          <p:spPr>
            <a:xfrm rot="5400000">
              <a:off x="1409700" y="2933700"/>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6200000" flipV="1">
              <a:off x="2553494" y="2932906"/>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sp>
        <p:nvSpPr>
          <p:cNvPr id="8" name="Title 7"/>
          <p:cNvSpPr>
            <a:spLocks noGrp="1"/>
          </p:cNvSpPr>
          <p:nvPr>
            <p:ph type="title"/>
          </p:nvPr>
        </p:nvSpPr>
        <p:spPr>
          <a:xfrm>
            <a:off x="304800" y="152400"/>
            <a:ext cx="8229600" cy="1143000"/>
          </a:xfrm>
        </p:spPr>
        <p:txBody>
          <a:bodyPr>
            <a:normAutofit/>
          </a:bodyPr>
          <a:lstStyle/>
          <a:p>
            <a:r>
              <a:rPr lang="en-US" dirty="0" smtClean="0"/>
              <a:t>Adding Cache to Computer</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14</a:t>
            </a:fld>
            <a:endParaRPr lang="en-US"/>
          </a:p>
        </p:txBody>
      </p:sp>
      <p:grpSp>
        <p:nvGrpSpPr>
          <p:cNvPr id="270" name="Group 269"/>
          <p:cNvGrpSpPr/>
          <p:nvPr/>
        </p:nvGrpSpPr>
        <p:grpSpPr>
          <a:xfrm>
            <a:off x="609599" y="3505200"/>
            <a:ext cx="2367431" cy="1828800"/>
            <a:chOff x="914399" y="3505200"/>
            <a:chExt cx="2367431" cy="1828800"/>
          </a:xfrm>
        </p:grpSpPr>
        <p:sp>
          <p:nvSpPr>
            <p:cNvPr id="12" name="Rectangle 11"/>
            <p:cNvSpPr/>
            <p:nvPr/>
          </p:nvSpPr>
          <p:spPr>
            <a:xfrm>
              <a:off x="914400" y="3505200"/>
              <a:ext cx="2362200" cy="2286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PC</a:t>
              </a:r>
              <a:endParaRPr lang="en-US" dirty="0">
                <a:solidFill>
                  <a:schemeClr val="tx1"/>
                </a:solidFill>
              </a:endParaRPr>
            </a:p>
          </p:txBody>
        </p:sp>
        <p:grpSp>
          <p:nvGrpSpPr>
            <p:cNvPr id="26" name="Group 25"/>
            <p:cNvGrpSpPr/>
            <p:nvPr/>
          </p:nvGrpSpPr>
          <p:grpSpPr>
            <a:xfrm>
              <a:off x="914399" y="3886200"/>
              <a:ext cx="2362202" cy="685800"/>
              <a:chOff x="1600199" y="3962400"/>
              <a:chExt cx="1600201" cy="685800"/>
            </a:xfrm>
            <a:solidFill>
              <a:srgbClr val="9BBB59"/>
            </a:solidFill>
          </p:grpSpPr>
          <p:sp>
            <p:nvSpPr>
              <p:cNvPr id="13" name="Rectangle 12"/>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1600200" y="4038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effectLst>
                    <a:glow rad="101600">
                      <a:schemeClr val="bg1">
                        <a:alpha val="75000"/>
                      </a:schemeClr>
                    </a:glow>
                  </a:effectLst>
                </a:endParaRPr>
              </a:p>
              <a:p>
                <a:pPr algn="ctr"/>
                <a:endParaRPr lang="en-US" dirty="0">
                  <a:solidFill>
                    <a:schemeClr val="tx1"/>
                  </a:solidFill>
                </a:endParaRPr>
              </a:p>
            </p:txBody>
          </p:sp>
          <p:sp>
            <p:nvSpPr>
              <p:cNvPr id="17" name="Rectangle 16"/>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p:cNvSpPr txBox="1"/>
              <p:nvPr/>
            </p:nvSpPr>
            <p:spPr>
              <a:xfrm>
                <a:off x="1905000" y="4114800"/>
                <a:ext cx="1031051" cy="461665"/>
              </a:xfrm>
              <a:prstGeom prst="rect">
                <a:avLst/>
              </a:prstGeom>
              <a:noFill/>
            </p:spPr>
            <p:txBody>
              <a:bodyPr wrap="square" rtlCol="0">
                <a:spAutoFit/>
              </a:bodyPr>
              <a:lstStyle/>
              <a:p>
                <a:pPr algn="ctr"/>
                <a:r>
                  <a:rPr lang="en-US" sz="2400" dirty="0" smtClean="0">
                    <a:effectLst>
                      <a:glow rad="254000">
                        <a:schemeClr val="bg1">
                          <a:alpha val="75000"/>
                        </a:schemeClr>
                      </a:glow>
                    </a:effectLst>
                  </a:rPr>
                  <a:t>Registers</a:t>
                </a:r>
                <a:endParaRPr lang="en-US" sz="2400" dirty="0">
                  <a:effectLst>
                    <a:glow rad="254000">
                      <a:schemeClr val="bg1">
                        <a:alpha val="75000"/>
                      </a:schemeClr>
                    </a:glow>
                  </a:effectLst>
                </a:endParaRPr>
              </a:p>
            </p:txBody>
          </p:sp>
        </p:grpSp>
        <p:grpSp>
          <p:nvGrpSpPr>
            <p:cNvPr id="25" name="Group 24"/>
            <p:cNvGrpSpPr/>
            <p:nvPr/>
          </p:nvGrpSpPr>
          <p:grpSpPr>
            <a:xfrm>
              <a:off x="914400" y="4648200"/>
              <a:ext cx="2367430" cy="685800"/>
              <a:chOff x="4572000" y="3352800"/>
              <a:chExt cx="2367430" cy="685800"/>
            </a:xfrm>
          </p:grpSpPr>
          <p:sp>
            <p:nvSpPr>
              <p:cNvPr id="23" name="Trapezoid 22"/>
              <p:cNvSpPr/>
              <p:nvPr/>
            </p:nvSpPr>
            <p:spPr>
              <a:xfrm flipV="1">
                <a:off x="4572000" y="3429000"/>
                <a:ext cx="2362200" cy="609600"/>
              </a:xfrm>
              <a:prstGeom prst="trapezoid">
                <a:avLst>
                  <a:gd name="adj" fmla="val 25000"/>
                </a:avLst>
              </a:prstGeom>
              <a:solidFill>
                <a:srgbClr val="C0504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dirty="0" smtClean="0">
                  <a:solidFill>
                    <a:schemeClr val="tx1"/>
                  </a:solidFill>
                </a:endParaRPr>
              </a:p>
            </p:txBody>
          </p:sp>
          <p:sp>
            <p:nvSpPr>
              <p:cNvPr id="24" name="TextBox 23"/>
              <p:cNvSpPr txBox="1"/>
              <p:nvPr/>
            </p:nvSpPr>
            <p:spPr>
              <a:xfrm>
                <a:off x="4572000" y="3352800"/>
                <a:ext cx="2367430" cy="646331"/>
              </a:xfrm>
              <a:prstGeom prst="rect">
                <a:avLst/>
              </a:prstGeom>
              <a:noFill/>
            </p:spPr>
            <p:txBody>
              <a:bodyPr wrap="none" rtlCol="0" anchor="ctr">
                <a:spAutoFit/>
              </a:bodyPr>
              <a:lstStyle/>
              <a:p>
                <a:pPr algn="ctr"/>
                <a:r>
                  <a:rPr lang="en-US" dirty="0" smtClean="0">
                    <a:effectLst>
                      <a:glow rad="152400">
                        <a:schemeClr val="bg1">
                          <a:alpha val="75000"/>
                        </a:schemeClr>
                      </a:glow>
                    </a:effectLst>
                  </a:rPr>
                  <a:t>Arithmetic &amp; Logic Unit</a:t>
                </a:r>
              </a:p>
              <a:p>
                <a:pPr algn="ctr"/>
                <a:r>
                  <a:rPr lang="en-US" dirty="0" smtClean="0">
                    <a:effectLst>
                      <a:glow rad="152400">
                        <a:schemeClr val="bg1">
                          <a:alpha val="75000"/>
                        </a:schemeClr>
                      </a:glow>
                    </a:effectLst>
                  </a:rPr>
                  <a:t>(ALU)</a:t>
                </a:r>
                <a:endParaRPr lang="en-US" dirty="0">
                  <a:effectLst>
                    <a:glow rad="152400">
                      <a:schemeClr val="bg1">
                        <a:alpha val="75000"/>
                      </a:schemeClr>
                    </a:glow>
                  </a:effectLst>
                </a:endParaRPr>
              </a:p>
            </p:txBody>
          </p:sp>
        </p:grpSp>
      </p:grpSp>
      <p:sp>
        <p:nvSpPr>
          <p:cNvPr id="30" name="Rectangle 29"/>
          <p:cNvSpPr/>
          <p:nvPr/>
        </p:nvSpPr>
        <p:spPr>
          <a:xfrm>
            <a:off x="5257800" y="1524000"/>
            <a:ext cx="1905000" cy="41148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Memory</a:t>
            </a:r>
          </a:p>
        </p:txBody>
      </p:sp>
      <p:grpSp>
        <p:nvGrpSpPr>
          <p:cNvPr id="273" name="Group 272"/>
          <p:cNvGrpSpPr/>
          <p:nvPr/>
        </p:nvGrpSpPr>
        <p:grpSpPr>
          <a:xfrm>
            <a:off x="7162800" y="1676400"/>
            <a:ext cx="1572897" cy="762000"/>
            <a:chOff x="6656703" y="1676400"/>
            <a:chExt cx="1572897" cy="762000"/>
          </a:xfrm>
        </p:grpSpPr>
        <p:sp>
          <p:nvSpPr>
            <p:cNvPr id="51" name="Rectangle 50"/>
            <p:cNvSpPr/>
            <p:nvPr/>
          </p:nvSpPr>
          <p:spPr>
            <a:xfrm>
              <a:off x="7315200" y="16764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Input</a:t>
              </a:r>
            </a:p>
          </p:txBody>
        </p:sp>
        <p:cxnSp>
          <p:nvCxnSpPr>
            <p:cNvPr id="52" name="Straight Arrow Connector 51"/>
            <p:cNvCxnSpPr/>
            <p:nvPr/>
          </p:nvCxnSpPr>
          <p:spPr>
            <a:xfrm flipH="1" flipV="1">
              <a:off x="6656703" y="1981200"/>
              <a:ext cx="658497"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4" name="Group 273"/>
          <p:cNvGrpSpPr/>
          <p:nvPr/>
        </p:nvGrpSpPr>
        <p:grpSpPr>
          <a:xfrm>
            <a:off x="7162800" y="4800600"/>
            <a:ext cx="1572897" cy="762000"/>
            <a:chOff x="6656703" y="4800600"/>
            <a:chExt cx="1572897" cy="762000"/>
          </a:xfrm>
        </p:grpSpPr>
        <p:sp>
          <p:nvSpPr>
            <p:cNvPr id="55" name="Rectangle 54"/>
            <p:cNvSpPr/>
            <p:nvPr/>
          </p:nvSpPr>
          <p:spPr>
            <a:xfrm>
              <a:off x="7315200" y="48006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Output</a:t>
              </a:r>
            </a:p>
          </p:txBody>
        </p:sp>
        <p:cxnSp>
          <p:nvCxnSpPr>
            <p:cNvPr id="59" name="Straight Arrow Connector 58"/>
            <p:cNvCxnSpPr/>
            <p:nvPr/>
          </p:nvCxnSpPr>
          <p:spPr>
            <a:xfrm>
              <a:off x="6656703" y="5181600"/>
              <a:ext cx="658497"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1" name="Group 270"/>
          <p:cNvGrpSpPr/>
          <p:nvPr/>
        </p:nvGrpSpPr>
        <p:grpSpPr>
          <a:xfrm>
            <a:off x="5410200" y="1981200"/>
            <a:ext cx="1524000" cy="3429000"/>
            <a:chOff x="4953000" y="1981200"/>
            <a:chExt cx="1524000" cy="3429000"/>
          </a:xfrm>
        </p:grpSpPr>
        <p:grpSp>
          <p:nvGrpSpPr>
            <p:cNvPr id="75" name="Group 74"/>
            <p:cNvGrpSpPr/>
            <p:nvPr/>
          </p:nvGrpSpPr>
          <p:grpSpPr>
            <a:xfrm>
              <a:off x="4953000" y="4038600"/>
              <a:ext cx="381000" cy="685800"/>
              <a:chOff x="7543800" y="3581400"/>
              <a:chExt cx="2362200" cy="685800"/>
            </a:xfrm>
            <a:solidFill>
              <a:schemeClr val="accent3"/>
            </a:solidFill>
          </p:grpSpPr>
          <p:sp>
            <p:nvSpPr>
              <p:cNvPr id="65" name="Rectangle 6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6" name="Rectangle 6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7" name="Rectangle 6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8" name="Rectangle 6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9" name="Rectangle 6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0" name="Rectangle 6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1" name="Rectangle 7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2" name="Rectangle 7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3" name="Rectangle 7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76" name="Group 75"/>
            <p:cNvGrpSpPr/>
            <p:nvPr/>
          </p:nvGrpSpPr>
          <p:grpSpPr>
            <a:xfrm>
              <a:off x="5334000" y="4038600"/>
              <a:ext cx="381000" cy="685800"/>
              <a:chOff x="7543800" y="3581400"/>
              <a:chExt cx="2362200" cy="685800"/>
            </a:xfrm>
            <a:solidFill>
              <a:schemeClr val="accent3"/>
            </a:solidFill>
          </p:grpSpPr>
          <p:sp>
            <p:nvSpPr>
              <p:cNvPr id="77" name="Rectangle 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9" name="Rectangle 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0" name="Rectangle 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1" name="Rectangle 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2" name="Rectangle 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3" name="Rectangle 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4" name="Rectangle 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5" name="Rectangle 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86" name="Group 85"/>
            <p:cNvGrpSpPr/>
            <p:nvPr/>
          </p:nvGrpSpPr>
          <p:grpSpPr>
            <a:xfrm>
              <a:off x="5715000" y="4038600"/>
              <a:ext cx="381000" cy="685800"/>
              <a:chOff x="7543800" y="3581400"/>
              <a:chExt cx="2362200" cy="685800"/>
            </a:xfrm>
            <a:solidFill>
              <a:schemeClr val="accent3"/>
            </a:solidFill>
          </p:grpSpPr>
          <p:sp>
            <p:nvSpPr>
              <p:cNvPr id="87" name="Rectangle 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8" name="Rectangle 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9" name="Rectangle 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0" name="Rectangle 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1" name="Rectangle 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2" name="Rectangle 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3" name="Rectangle 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4" name="Rectangle 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5" name="Rectangle 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96" name="Group 95"/>
            <p:cNvGrpSpPr/>
            <p:nvPr/>
          </p:nvGrpSpPr>
          <p:grpSpPr>
            <a:xfrm>
              <a:off x="6096000" y="4038600"/>
              <a:ext cx="381000" cy="685800"/>
              <a:chOff x="7543800" y="3581400"/>
              <a:chExt cx="2362200" cy="685800"/>
            </a:xfrm>
            <a:solidFill>
              <a:schemeClr val="accent3"/>
            </a:solidFill>
          </p:grpSpPr>
          <p:sp>
            <p:nvSpPr>
              <p:cNvPr id="97" name="Rectangle 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8" name="Rectangle 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9" name="Rectangle 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0" name="Rectangle 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2" name="Rectangle 1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3" name="Rectangle 1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4" name="Rectangle 1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5" name="Rectangle 1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06" name="Group 105"/>
            <p:cNvGrpSpPr/>
            <p:nvPr/>
          </p:nvGrpSpPr>
          <p:grpSpPr>
            <a:xfrm>
              <a:off x="4953000" y="4724400"/>
              <a:ext cx="381000" cy="685800"/>
              <a:chOff x="7543800" y="3581400"/>
              <a:chExt cx="2362200" cy="685800"/>
            </a:xfrm>
            <a:solidFill>
              <a:schemeClr val="accent3"/>
            </a:solidFill>
          </p:grpSpPr>
          <p:sp>
            <p:nvSpPr>
              <p:cNvPr id="107" name="Rectangle 1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8" name="Rectangle 1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16" name="Group 115"/>
            <p:cNvGrpSpPr/>
            <p:nvPr/>
          </p:nvGrpSpPr>
          <p:grpSpPr>
            <a:xfrm>
              <a:off x="5334000" y="4724400"/>
              <a:ext cx="381000" cy="685800"/>
              <a:chOff x="7543800" y="3581400"/>
              <a:chExt cx="2362200" cy="685800"/>
            </a:xfrm>
            <a:solidFill>
              <a:schemeClr val="accent3"/>
            </a:solidFill>
          </p:grpSpPr>
          <p:sp>
            <p:nvSpPr>
              <p:cNvPr id="117" name="Rectangle 1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8" name="Rectangle 1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9" name="Rectangle 1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0" name="Rectangle 1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1" name="Rectangle 1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2" name="Rectangle 1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3" name="Rectangle 1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4" name="Rectangle 1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5" name="Rectangle 1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26" name="Group 125"/>
            <p:cNvGrpSpPr/>
            <p:nvPr/>
          </p:nvGrpSpPr>
          <p:grpSpPr>
            <a:xfrm>
              <a:off x="5715000" y="4724400"/>
              <a:ext cx="381000" cy="685800"/>
              <a:chOff x="7543800" y="3581400"/>
              <a:chExt cx="2362200" cy="685800"/>
            </a:xfrm>
            <a:solidFill>
              <a:schemeClr val="accent3"/>
            </a:solidFill>
          </p:grpSpPr>
          <p:sp>
            <p:nvSpPr>
              <p:cNvPr id="127" name="Rectangle 1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8" name="Rectangle 1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9" name="Rectangle 1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0" name="Rectangle 1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1" name="Rectangle 1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3" name="Rectangle 1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4" name="Rectangle 1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5" name="Rectangle 1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36" name="Group 135"/>
            <p:cNvGrpSpPr/>
            <p:nvPr/>
          </p:nvGrpSpPr>
          <p:grpSpPr>
            <a:xfrm>
              <a:off x="6096000" y="4724400"/>
              <a:ext cx="381000" cy="685800"/>
              <a:chOff x="7543800" y="3581400"/>
              <a:chExt cx="2362200" cy="685800"/>
            </a:xfrm>
            <a:solidFill>
              <a:schemeClr val="accent3"/>
            </a:solidFill>
          </p:grpSpPr>
          <p:sp>
            <p:nvSpPr>
              <p:cNvPr id="137" name="Rectangle 1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8" name="Rectangle 1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9" name="Rectangle 1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0" name="Rectangle 1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1" name="Rectangle 1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2" name="Rectangle 1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3" name="Rectangle 1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4" name="Rectangle 1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5" name="Rectangle 1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46" name="Group 145"/>
            <p:cNvGrpSpPr/>
            <p:nvPr/>
          </p:nvGrpSpPr>
          <p:grpSpPr>
            <a:xfrm>
              <a:off x="4953000" y="3352800"/>
              <a:ext cx="381000" cy="685800"/>
              <a:chOff x="7543800" y="3581400"/>
              <a:chExt cx="2362200" cy="685800"/>
            </a:xfrm>
            <a:solidFill>
              <a:srgbClr val="9BBB59"/>
            </a:solidFill>
          </p:grpSpPr>
          <p:sp>
            <p:nvSpPr>
              <p:cNvPr id="147" name="Rectangle 1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8" name="Rectangle 1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9" name="Rectangle 1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0" name="Rectangle 1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1" name="Rectangle 1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2" name="Rectangle 1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3" name="Rectangle 1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4" name="Rectangle 1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5" name="Rectangle 1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56" name="Group 155"/>
            <p:cNvGrpSpPr/>
            <p:nvPr/>
          </p:nvGrpSpPr>
          <p:grpSpPr>
            <a:xfrm>
              <a:off x="5334000" y="3352800"/>
              <a:ext cx="381000" cy="685800"/>
              <a:chOff x="7543800" y="3581400"/>
              <a:chExt cx="2362200" cy="685800"/>
            </a:xfrm>
            <a:solidFill>
              <a:schemeClr val="accent3"/>
            </a:solidFill>
          </p:grpSpPr>
          <p:sp>
            <p:nvSpPr>
              <p:cNvPr id="157" name="Rectangle 1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8" name="Rectangle 1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9" name="Rectangle 1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0" name="Rectangle 1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1" name="Rectangle 1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2" name="Rectangle 1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3" name="Rectangle 1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4" name="Rectangle 1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5" name="Rectangle 1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66" name="Group 165"/>
            <p:cNvGrpSpPr/>
            <p:nvPr/>
          </p:nvGrpSpPr>
          <p:grpSpPr>
            <a:xfrm>
              <a:off x="5715000" y="3352800"/>
              <a:ext cx="381000" cy="685800"/>
              <a:chOff x="7543800" y="3581400"/>
              <a:chExt cx="2362200" cy="685800"/>
            </a:xfrm>
            <a:solidFill>
              <a:schemeClr val="accent3"/>
            </a:solidFill>
          </p:grpSpPr>
          <p:sp>
            <p:nvSpPr>
              <p:cNvPr id="167" name="Rectangle 16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8" name="Rectangle 16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9" name="Rectangle 16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0" name="Rectangle 16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1" name="Rectangle 17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2" name="Rectangle 17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3" name="Rectangle 17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4" name="Rectangle 17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5" name="Rectangle 17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76" name="Group 175"/>
            <p:cNvGrpSpPr/>
            <p:nvPr/>
          </p:nvGrpSpPr>
          <p:grpSpPr>
            <a:xfrm>
              <a:off x="6096000" y="3352800"/>
              <a:ext cx="381000" cy="685800"/>
              <a:chOff x="7543800" y="3581400"/>
              <a:chExt cx="2362200" cy="685800"/>
            </a:xfrm>
            <a:solidFill>
              <a:schemeClr val="accent3"/>
            </a:solidFill>
          </p:grpSpPr>
          <p:sp>
            <p:nvSpPr>
              <p:cNvPr id="177" name="Rectangle 1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8" name="Rectangle 1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9" name="Rectangle 1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0" name="Rectangle 1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1" name="Rectangle 1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2" name="Rectangle 1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3" name="Rectangle 1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4" name="Rectangle 1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5" name="Rectangle 1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86" name="Group 185"/>
            <p:cNvGrpSpPr/>
            <p:nvPr/>
          </p:nvGrpSpPr>
          <p:grpSpPr>
            <a:xfrm>
              <a:off x="4953000" y="2667000"/>
              <a:ext cx="381000" cy="685800"/>
              <a:chOff x="7543800" y="3581400"/>
              <a:chExt cx="2362200" cy="685800"/>
            </a:xfrm>
            <a:solidFill>
              <a:schemeClr val="accent3"/>
            </a:solidFill>
          </p:grpSpPr>
          <p:sp>
            <p:nvSpPr>
              <p:cNvPr id="187" name="Rectangle 1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8" name="Rectangle 1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9" name="Rectangle 1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0" name="Rectangle 1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1" name="Rectangle 1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2" name="Rectangle 1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3" name="Rectangle 1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4" name="Rectangle 1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96" name="Group 195"/>
            <p:cNvGrpSpPr/>
            <p:nvPr/>
          </p:nvGrpSpPr>
          <p:grpSpPr>
            <a:xfrm>
              <a:off x="5334000" y="2667000"/>
              <a:ext cx="381000" cy="685800"/>
              <a:chOff x="7543800" y="3581400"/>
              <a:chExt cx="2362200" cy="685800"/>
            </a:xfrm>
            <a:solidFill>
              <a:schemeClr val="accent3"/>
            </a:solidFill>
          </p:grpSpPr>
          <p:sp>
            <p:nvSpPr>
              <p:cNvPr id="197" name="Rectangle 1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8" name="Rectangle 1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9" name="Rectangle 1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0" name="Rectangle 1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1" name="Rectangle 2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2" name="Rectangle 2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4" name="Rectangle 2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5" name="Rectangle 2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06" name="Group 205"/>
            <p:cNvGrpSpPr/>
            <p:nvPr/>
          </p:nvGrpSpPr>
          <p:grpSpPr>
            <a:xfrm>
              <a:off x="5715000" y="2667000"/>
              <a:ext cx="381000" cy="685800"/>
              <a:chOff x="7543800" y="3581400"/>
              <a:chExt cx="2362200" cy="685800"/>
            </a:xfrm>
            <a:solidFill>
              <a:schemeClr val="accent3"/>
            </a:solidFill>
          </p:grpSpPr>
          <p:sp>
            <p:nvSpPr>
              <p:cNvPr id="207" name="Rectangle 2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8" name="Rectangle 2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9" name="Rectangle 2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0" name="Rectangle 2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1" name="Rectangle 2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2" name="Rectangle 2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3" name="Rectangle 2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4" name="Rectangle 2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5" name="Rectangle 2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16" name="Group 215"/>
            <p:cNvGrpSpPr/>
            <p:nvPr/>
          </p:nvGrpSpPr>
          <p:grpSpPr>
            <a:xfrm>
              <a:off x="6096000" y="2667000"/>
              <a:ext cx="381000" cy="685800"/>
              <a:chOff x="7543800" y="3581400"/>
              <a:chExt cx="2362200" cy="685800"/>
            </a:xfrm>
            <a:solidFill>
              <a:schemeClr val="accent3"/>
            </a:solidFill>
          </p:grpSpPr>
          <p:sp>
            <p:nvSpPr>
              <p:cNvPr id="217" name="Rectangle 2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Rectangle 2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9" name="Rectangle 2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0" name="Rectangle 2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1" name="Rectangle 2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2" name="Rectangle 2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3" name="Rectangle 2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4" name="Rectangle 2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26" name="Group 225"/>
            <p:cNvGrpSpPr/>
            <p:nvPr/>
          </p:nvGrpSpPr>
          <p:grpSpPr>
            <a:xfrm>
              <a:off x="4953000" y="1981200"/>
              <a:ext cx="381000" cy="685800"/>
              <a:chOff x="7543800" y="3581400"/>
              <a:chExt cx="2362200" cy="685800"/>
            </a:xfrm>
            <a:solidFill>
              <a:schemeClr val="accent3"/>
            </a:solidFill>
          </p:grpSpPr>
          <p:sp>
            <p:nvSpPr>
              <p:cNvPr id="227" name="Rectangle 2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8" name="Rectangle 2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9" name="Rectangle 2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0" name="Rectangle 2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1" name="Rectangle 2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2" name="Rectangle 2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3" name="Rectangle 2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4" name="Rectangle 2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5" name="Rectangle 2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6" name="Group 235"/>
            <p:cNvGrpSpPr/>
            <p:nvPr/>
          </p:nvGrpSpPr>
          <p:grpSpPr>
            <a:xfrm>
              <a:off x="5334000" y="1981200"/>
              <a:ext cx="381000" cy="685800"/>
              <a:chOff x="7543800" y="3581400"/>
              <a:chExt cx="2362200" cy="685800"/>
            </a:xfrm>
            <a:solidFill>
              <a:schemeClr val="accent3"/>
            </a:solidFill>
          </p:grpSpPr>
          <p:sp>
            <p:nvSpPr>
              <p:cNvPr id="237" name="Rectangle 2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Rectangle 2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0" name="Rectangle 2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1" name="Rectangle 2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2" name="Rectangle 2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3" name="Rectangle 2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4" name="Rectangle 2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5" name="Rectangle 2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46" name="Group 245"/>
            <p:cNvGrpSpPr/>
            <p:nvPr/>
          </p:nvGrpSpPr>
          <p:grpSpPr>
            <a:xfrm>
              <a:off x="5715000" y="1981200"/>
              <a:ext cx="381000" cy="685800"/>
              <a:chOff x="7543800" y="3581400"/>
              <a:chExt cx="2362200" cy="685800"/>
            </a:xfrm>
            <a:solidFill>
              <a:schemeClr val="accent3"/>
            </a:solidFill>
          </p:grpSpPr>
          <p:sp>
            <p:nvSpPr>
              <p:cNvPr id="247" name="Rectangle 2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8" name="Rectangle 2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9" name="Rectangle 2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0" name="Rectangle 2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1" name="Rectangle 2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2" name="Rectangle 2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3" name="Rectangle 2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4" name="Rectangle 2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5" name="Rectangle 2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6096000" y="1981200"/>
              <a:ext cx="381000" cy="685800"/>
              <a:chOff x="7543800" y="3581400"/>
              <a:chExt cx="2362200" cy="685800"/>
            </a:xfrm>
            <a:solidFill>
              <a:schemeClr val="accent3"/>
            </a:solidFill>
          </p:grpSpPr>
          <p:sp>
            <p:nvSpPr>
              <p:cNvPr id="257" name="Rectangle 2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8" name="Rectangle 2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Rectangle 2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1" name="Rectangle 2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2" name="Rectangle 2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3" name="Rectangle 2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Rectangle 2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5" name="Rectangle 2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74" name="TextBox 73"/>
            <p:cNvSpPr txBox="1"/>
            <p:nvPr/>
          </p:nvSpPr>
          <p:spPr>
            <a:xfrm>
              <a:off x="5181600" y="3352800"/>
              <a:ext cx="1066800" cy="461665"/>
            </a:xfrm>
            <a:prstGeom prst="rect">
              <a:avLst/>
            </a:prstGeom>
            <a:noFill/>
          </p:spPr>
          <p:txBody>
            <a:bodyPr wrap="square" rtlCol="0">
              <a:spAutoFit/>
            </a:bodyPr>
            <a:lstStyle/>
            <a:p>
              <a:pPr algn="ctr"/>
              <a:r>
                <a:rPr lang="en-US" sz="2400" dirty="0" smtClean="0">
                  <a:effectLst>
                    <a:glow rad="228600">
                      <a:schemeClr val="bg1">
                        <a:alpha val="75000"/>
                      </a:schemeClr>
                    </a:glow>
                  </a:effectLst>
                </a:rPr>
                <a:t>Bytes</a:t>
              </a:r>
              <a:endParaRPr lang="en-US" sz="2400" dirty="0">
                <a:effectLst>
                  <a:glow rad="228600">
                    <a:schemeClr val="bg1">
                      <a:alpha val="75000"/>
                    </a:schemeClr>
                  </a:glow>
                </a:effectLst>
              </a:endParaRPr>
            </a:p>
          </p:txBody>
        </p:sp>
      </p:grpSp>
      <p:grpSp>
        <p:nvGrpSpPr>
          <p:cNvPr id="280" name="Group 279"/>
          <p:cNvGrpSpPr/>
          <p:nvPr/>
        </p:nvGrpSpPr>
        <p:grpSpPr>
          <a:xfrm>
            <a:off x="2743200" y="1752600"/>
            <a:ext cx="2854568" cy="4636532"/>
            <a:chOff x="2743200" y="1752600"/>
            <a:chExt cx="2854568" cy="4636532"/>
          </a:xfrm>
        </p:grpSpPr>
        <p:grpSp>
          <p:nvGrpSpPr>
            <p:cNvPr id="272" name="Group 271"/>
            <p:cNvGrpSpPr/>
            <p:nvPr/>
          </p:nvGrpSpPr>
          <p:grpSpPr>
            <a:xfrm>
              <a:off x="3276600" y="1752600"/>
              <a:ext cx="1981200" cy="3694331"/>
              <a:chOff x="3276600" y="1752600"/>
              <a:chExt cx="1981200" cy="3694331"/>
            </a:xfrm>
          </p:grpSpPr>
          <p:cxnSp>
            <p:nvCxnSpPr>
              <p:cNvPr id="31" name="Straight Arrow Connector 30"/>
              <p:cNvCxnSpPr/>
              <p:nvPr/>
            </p:nvCxnSpPr>
            <p:spPr>
              <a:xfrm>
                <a:off x="3352800" y="2514600"/>
                <a:ext cx="1905000"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1" idx="3"/>
                <a:endCxn id="30" idx="1"/>
              </p:cNvCxnSpPr>
              <p:nvPr/>
            </p:nvCxnSpPr>
            <p:spPr>
              <a:xfrm>
                <a:off x="3352800" y="3581400"/>
                <a:ext cx="1905000"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352800" y="4495800"/>
                <a:ext cx="1905000" cy="1"/>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3352800" y="4724400"/>
                <a:ext cx="1905000"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352800" y="1752600"/>
                <a:ext cx="1263537" cy="646331"/>
              </a:xfrm>
              <a:prstGeom prst="rect">
                <a:avLst/>
              </a:prstGeom>
              <a:noFill/>
            </p:spPr>
            <p:txBody>
              <a:bodyPr wrap="none" rtlCol="0">
                <a:spAutoFit/>
              </a:bodyPr>
              <a:lstStyle/>
              <a:p>
                <a:r>
                  <a:rPr lang="en-US" dirty="0" smtClean="0"/>
                  <a:t>Enable?</a:t>
                </a:r>
              </a:p>
              <a:p>
                <a:r>
                  <a:rPr lang="en-US" dirty="0" smtClean="0"/>
                  <a:t>Read/Write</a:t>
                </a:r>
                <a:endParaRPr lang="en-US" dirty="0"/>
              </a:p>
            </p:txBody>
          </p:sp>
          <p:sp>
            <p:nvSpPr>
              <p:cNvPr id="44" name="TextBox 43"/>
              <p:cNvSpPr txBox="1"/>
              <p:nvPr/>
            </p:nvSpPr>
            <p:spPr>
              <a:xfrm>
                <a:off x="3276600" y="3200400"/>
                <a:ext cx="933632" cy="369332"/>
              </a:xfrm>
              <a:prstGeom prst="rect">
                <a:avLst/>
              </a:prstGeom>
              <a:noFill/>
            </p:spPr>
            <p:txBody>
              <a:bodyPr wrap="none" rtlCol="0">
                <a:spAutoFit/>
              </a:bodyPr>
              <a:lstStyle/>
              <a:p>
                <a:r>
                  <a:rPr lang="en-US" dirty="0" smtClean="0"/>
                  <a:t>Address</a:t>
                </a:r>
                <a:endParaRPr lang="en-US" dirty="0"/>
              </a:p>
            </p:txBody>
          </p:sp>
          <p:sp>
            <p:nvSpPr>
              <p:cNvPr id="45" name="TextBox 44"/>
              <p:cNvSpPr txBox="1"/>
              <p:nvPr/>
            </p:nvSpPr>
            <p:spPr>
              <a:xfrm>
                <a:off x="3276600" y="3886200"/>
                <a:ext cx="762000" cy="646331"/>
              </a:xfrm>
              <a:prstGeom prst="rect">
                <a:avLst/>
              </a:prstGeom>
              <a:noFill/>
            </p:spPr>
            <p:txBody>
              <a:bodyPr wrap="square" rtlCol="0">
                <a:spAutoFit/>
              </a:bodyPr>
              <a:lstStyle/>
              <a:p>
                <a:r>
                  <a:rPr lang="en-US" dirty="0" smtClean="0"/>
                  <a:t>Write Data</a:t>
                </a:r>
                <a:endParaRPr lang="en-US" dirty="0"/>
              </a:p>
            </p:txBody>
          </p:sp>
          <p:sp>
            <p:nvSpPr>
              <p:cNvPr id="46" name="TextBox 45"/>
              <p:cNvSpPr txBox="1"/>
              <p:nvPr/>
            </p:nvSpPr>
            <p:spPr>
              <a:xfrm>
                <a:off x="3352800" y="4800600"/>
                <a:ext cx="685799" cy="646331"/>
              </a:xfrm>
              <a:prstGeom prst="rect">
                <a:avLst/>
              </a:prstGeom>
              <a:noFill/>
            </p:spPr>
            <p:txBody>
              <a:bodyPr wrap="square" rtlCol="0">
                <a:spAutoFit/>
              </a:bodyPr>
              <a:lstStyle/>
              <a:p>
                <a:r>
                  <a:rPr lang="en-US" dirty="0" err="1" smtClean="0"/>
                  <a:t>ReadData</a:t>
                </a:r>
                <a:endParaRPr lang="en-US" dirty="0"/>
              </a:p>
            </p:txBody>
          </p:sp>
        </p:grpSp>
        <p:grpSp>
          <p:nvGrpSpPr>
            <p:cNvPr id="279" name="Group 278"/>
            <p:cNvGrpSpPr/>
            <p:nvPr/>
          </p:nvGrpSpPr>
          <p:grpSpPr>
            <a:xfrm>
              <a:off x="2743200" y="5715000"/>
              <a:ext cx="2854568" cy="674132"/>
              <a:chOff x="2819400" y="5791200"/>
              <a:chExt cx="2854568" cy="674132"/>
            </a:xfrm>
          </p:grpSpPr>
          <p:sp>
            <p:nvSpPr>
              <p:cNvPr id="276" name="Left Brace 275"/>
              <p:cNvSpPr/>
              <p:nvPr/>
            </p:nvSpPr>
            <p:spPr>
              <a:xfrm rot="16200000">
                <a:off x="4191000" y="5029200"/>
                <a:ext cx="381000" cy="1905000"/>
              </a:xfrm>
              <a:prstGeom prst="leftBrace">
                <a:avLst>
                  <a:gd name="adj1" fmla="val 67668"/>
                  <a:gd name="adj2" fmla="val 47995"/>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7" name="TextBox 276"/>
              <p:cNvSpPr txBox="1"/>
              <p:nvPr/>
            </p:nvSpPr>
            <p:spPr>
              <a:xfrm>
                <a:off x="2819400" y="6096000"/>
                <a:ext cx="2854568" cy="369332"/>
              </a:xfrm>
              <a:prstGeom prst="rect">
                <a:avLst/>
              </a:prstGeom>
              <a:noFill/>
            </p:spPr>
            <p:txBody>
              <a:bodyPr wrap="none" rtlCol="0">
                <a:spAutoFit/>
              </a:bodyPr>
              <a:lstStyle/>
              <a:p>
                <a:r>
                  <a:rPr lang="en-US" dirty="0" smtClean="0"/>
                  <a:t>Processor-Memory Interface</a:t>
                </a:r>
                <a:endParaRPr lang="en-US" dirty="0"/>
              </a:p>
            </p:txBody>
          </p:sp>
        </p:grpSp>
      </p:grpSp>
      <p:grpSp>
        <p:nvGrpSpPr>
          <p:cNvPr id="285" name="Group 284"/>
          <p:cNvGrpSpPr/>
          <p:nvPr/>
        </p:nvGrpSpPr>
        <p:grpSpPr>
          <a:xfrm>
            <a:off x="6830697" y="5791200"/>
            <a:ext cx="2339102" cy="674132"/>
            <a:chOff x="6324600" y="5791200"/>
            <a:chExt cx="2339102" cy="674132"/>
          </a:xfrm>
        </p:grpSpPr>
        <p:sp>
          <p:nvSpPr>
            <p:cNvPr id="283" name="Left Brace 282"/>
            <p:cNvSpPr/>
            <p:nvPr/>
          </p:nvSpPr>
          <p:spPr>
            <a:xfrm rot="16200000">
              <a:off x="6934200" y="5410200"/>
              <a:ext cx="381000" cy="1143000"/>
            </a:xfrm>
            <a:prstGeom prst="leftBrace">
              <a:avLst>
                <a:gd name="adj1" fmla="val 28383"/>
                <a:gd name="adj2" fmla="val 50000"/>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4" name="TextBox 283"/>
            <p:cNvSpPr txBox="1"/>
            <p:nvPr/>
          </p:nvSpPr>
          <p:spPr>
            <a:xfrm>
              <a:off x="6324600" y="6096000"/>
              <a:ext cx="2339102" cy="369332"/>
            </a:xfrm>
            <a:prstGeom prst="rect">
              <a:avLst/>
            </a:prstGeom>
            <a:noFill/>
          </p:spPr>
          <p:txBody>
            <a:bodyPr wrap="none" rtlCol="0">
              <a:spAutoFit/>
            </a:bodyPr>
            <a:lstStyle/>
            <a:p>
              <a:r>
                <a:rPr lang="en-US" dirty="0" smtClean="0"/>
                <a:t>I/O-Memory Interfaces</a:t>
              </a:r>
              <a:endParaRPr lang="en-US" dirty="0"/>
            </a:p>
          </p:txBody>
        </p:sp>
      </p:grpSp>
      <p:sp>
        <p:nvSpPr>
          <p:cNvPr id="4" name="Rectangle 3"/>
          <p:cNvSpPr/>
          <p:nvPr/>
        </p:nvSpPr>
        <p:spPr>
          <a:xfrm>
            <a:off x="5422787" y="2601652"/>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Program</a:t>
            </a:r>
            <a:endParaRPr lang="en-US" dirty="0">
              <a:solidFill>
                <a:schemeClr val="tx1"/>
              </a:solidFill>
            </a:endParaRPr>
          </a:p>
        </p:txBody>
      </p:sp>
      <p:sp>
        <p:nvSpPr>
          <p:cNvPr id="288" name="Rectangle 287"/>
          <p:cNvSpPr/>
          <p:nvPr/>
        </p:nvSpPr>
        <p:spPr>
          <a:xfrm>
            <a:off x="5398789" y="4420874"/>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grpSp>
        <p:nvGrpSpPr>
          <p:cNvPr id="35" name="Group 34"/>
          <p:cNvGrpSpPr/>
          <p:nvPr/>
        </p:nvGrpSpPr>
        <p:grpSpPr>
          <a:xfrm>
            <a:off x="3810000" y="2362200"/>
            <a:ext cx="1522028" cy="2514600"/>
            <a:chOff x="3810000" y="2362200"/>
            <a:chExt cx="1522028" cy="2514600"/>
          </a:xfrm>
        </p:grpSpPr>
        <p:grpSp>
          <p:nvGrpSpPr>
            <p:cNvPr id="33" name="Group 32"/>
            <p:cNvGrpSpPr/>
            <p:nvPr/>
          </p:nvGrpSpPr>
          <p:grpSpPr>
            <a:xfrm>
              <a:off x="4191000" y="2362200"/>
              <a:ext cx="838200" cy="2514600"/>
              <a:chOff x="3962400" y="685800"/>
              <a:chExt cx="762000" cy="1066800"/>
            </a:xfrm>
          </p:grpSpPr>
          <p:sp>
            <p:nvSpPr>
              <p:cNvPr id="289" name="Rectangle 288"/>
              <p:cNvSpPr/>
              <p:nvPr/>
            </p:nvSpPr>
            <p:spPr>
              <a:xfrm>
                <a:off x="3962400" y="685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Rectangle 289"/>
              <p:cNvSpPr/>
              <p:nvPr/>
            </p:nvSpPr>
            <p:spPr>
              <a:xfrm>
                <a:off x="4343400" y="685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1" name="Rectangle 290"/>
              <p:cNvSpPr/>
              <p:nvPr/>
            </p:nvSpPr>
            <p:spPr>
              <a:xfrm>
                <a:off x="3962400" y="762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2" name="Rectangle 291"/>
              <p:cNvSpPr/>
              <p:nvPr/>
            </p:nvSpPr>
            <p:spPr>
              <a:xfrm>
                <a:off x="4343400" y="762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3" name="Rectangle 292"/>
              <p:cNvSpPr/>
              <p:nvPr/>
            </p:nvSpPr>
            <p:spPr>
              <a:xfrm>
                <a:off x="3962400" y="838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4" name="Rectangle 293"/>
              <p:cNvSpPr/>
              <p:nvPr/>
            </p:nvSpPr>
            <p:spPr>
              <a:xfrm>
                <a:off x="4343400" y="838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5" name="Rectangle 294"/>
              <p:cNvSpPr/>
              <p:nvPr/>
            </p:nvSpPr>
            <p:spPr>
              <a:xfrm>
                <a:off x="3962400" y="914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6" name="Rectangle 295"/>
              <p:cNvSpPr/>
              <p:nvPr/>
            </p:nvSpPr>
            <p:spPr>
              <a:xfrm>
                <a:off x="4343400" y="914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7" name="Rectangle 296"/>
              <p:cNvSpPr/>
              <p:nvPr/>
            </p:nvSpPr>
            <p:spPr>
              <a:xfrm>
                <a:off x="3962400" y="990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8" name="Rectangle 297"/>
              <p:cNvSpPr/>
              <p:nvPr/>
            </p:nvSpPr>
            <p:spPr>
              <a:xfrm>
                <a:off x="4343400" y="990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9" name="Rectangle 298"/>
              <p:cNvSpPr/>
              <p:nvPr/>
            </p:nvSpPr>
            <p:spPr>
              <a:xfrm>
                <a:off x="3962400" y="1066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0" name="Rectangle 299"/>
              <p:cNvSpPr/>
              <p:nvPr/>
            </p:nvSpPr>
            <p:spPr>
              <a:xfrm>
                <a:off x="4343400" y="1066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1" name="Rectangle 300"/>
              <p:cNvSpPr/>
              <p:nvPr/>
            </p:nvSpPr>
            <p:spPr>
              <a:xfrm>
                <a:off x="3962400" y="1143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2" name="Rectangle 301"/>
              <p:cNvSpPr/>
              <p:nvPr/>
            </p:nvSpPr>
            <p:spPr>
              <a:xfrm>
                <a:off x="4343400" y="1143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3" name="Rectangle 302"/>
              <p:cNvSpPr/>
              <p:nvPr/>
            </p:nvSpPr>
            <p:spPr>
              <a:xfrm>
                <a:off x="3962400" y="1219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4" name="Rectangle 303"/>
              <p:cNvSpPr/>
              <p:nvPr/>
            </p:nvSpPr>
            <p:spPr>
              <a:xfrm>
                <a:off x="4343400" y="1219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5" name="Rectangle 304"/>
              <p:cNvSpPr/>
              <p:nvPr/>
            </p:nvSpPr>
            <p:spPr>
              <a:xfrm>
                <a:off x="3962400" y="1295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6" name="Rectangle 305"/>
              <p:cNvSpPr/>
              <p:nvPr/>
            </p:nvSpPr>
            <p:spPr>
              <a:xfrm>
                <a:off x="4343400" y="1295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7" name="Rectangle 306"/>
              <p:cNvSpPr/>
              <p:nvPr/>
            </p:nvSpPr>
            <p:spPr>
              <a:xfrm>
                <a:off x="3962400" y="1371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8" name="Rectangle 307"/>
              <p:cNvSpPr/>
              <p:nvPr/>
            </p:nvSpPr>
            <p:spPr>
              <a:xfrm>
                <a:off x="4343400" y="1371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9" name="Rectangle 308"/>
              <p:cNvSpPr/>
              <p:nvPr/>
            </p:nvSpPr>
            <p:spPr>
              <a:xfrm>
                <a:off x="3962400" y="1447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0" name="Rectangle 309"/>
              <p:cNvSpPr/>
              <p:nvPr/>
            </p:nvSpPr>
            <p:spPr>
              <a:xfrm>
                <a:off x="4343400" y="1447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1" name="Rectangle 310"/>
              <p:cNvSpPr/>
              <p:nvPr/>
            </p:nvSpPr>
            <p:spPr>
              <a:xfrm>
                <a:off x="3962400" y="1524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2" name="Rectangle 311"/>
              <p:cNvSpPr/>
              <p:nvPr/>
            </p:nvSpPr>
            <p:spPr>
              <a:xfrm>
                <a:off x="4343400" y="1524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3" name="Rectangle 312"/>
              <p:cNvSpPr/>
              <p:nvPr/>
            </p:nvSpPr>
            <p:spPr>
              <a:xfrm>
                <a:off x="3962400" y="1600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4" name="Rectangle 313"/>
              <p:cNvSpPr/>
              <p:nvPr/>
            </p:nvSpPr>
            <p:spPr>
              <a:xfrm>
                <a:off x="4343400" y="1600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5" name="Rectangle 314"/>
              <p:cNvSpPr/>
              <p:nvPr/>
            </p:nvSpPr>
            <p:spPr>
              <a:xfrm>
                <a:off x="3962400" y="1676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6" name="Rectangle 315"/>
              <p:cNvSpPr/>
              <p:nvPr/>
            </p:nvSpPr>
            <p:spPr>
              <a:xfrm>
                <a:off x="4343400" y="1676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317" name="TextBox 316"/>
            <p:cNvSpPr txBox="1"/>
            <p:nvPr/>
          </p:nvSpPr>
          <p:spPr>
            <a:xfrm>
              <a:off x="3810000" y="2819400"/>
              <a:ext cx="1522028" cy="461665"/>
            </a:xfrm>
            <a:prstGeom prst="rect">
              <a:avLst/>
            </a:prstGeom>
            <a:noFill/>
          </p:spPr>
          <p:txBody>
            <a:bodyPr wrap="square" rtlCol="0">
              <a:spAutoFit/>
            </a:bodyPr>
            <a:lstStyle/>
            <a:p>
              <a:pPr algn="ctr"/>
              <a:r>
                <a:rPr lang="en-US" sz="2400" dirty="0" smtClean="0">
                  <a:effectLst>
                    <a:glow rad="254000">
                      <a:schemeClr val="bg1">
                        <a:alpha val="75000"/>
                      </a:schemeClr>
                    </a:glow>
                  </a:effectLst>
                </a:rPr>
                <a:t>Cache</a:t>
              </a:r>
              <a:endParaRPr lang="en-US" sz="2400" dirty="0">
                <a:effectLst>
                  <a:glow rad="254000">
                    <a:schemeClr val="bg1">
                      <a:alpha val="75000"/>
                    </a:schemeClr>
                  </a:glow>
                </a:effectLst>
              </a:endParaRPr>
            </a:p>
          </p:txBody>
        </p:sp>
      </p:grpSp>
    </p:spTree>
    <p:extLst>
      <p:ext uri="{BB962C8B-B14F-4D97-AF65-F5344CB8AC3E}">
        <p14:creationId xmlns:p14="http://schemas.microsoft.com/office/powerpoint/2010/main" val="27738092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Access with Cache</a:t>
            </a:r>
            <a:endParaRPr lang="en-US" dirty="0"/>
          </a:p>
        </p:txBody>
      </p:sp>
      <p:sp>
        <p:nvSpPr>
          <p:cNvPr id="3" name="Content Placeholder 2"/>
          <p:cNvSpPr>
            <a:spLocks noGrp="1"/>
          </p:cNvSpPr>
          <p:nvPr>
            <p:ph idx="1"/>
          </p:nvPr>
        </p:nvSpPr>
        <p:spPr>
          <a:xfrm>
            <a:off x="457200" y="1219200"/>
            <a:ext cx="8229600" cy="5429066"/>
          </a:xfrm>
        </p:spPr>
        <p:txBody>
          <a:bodyPr>
            <a:normAutofit fontScale="92500" lnSpcReduction="10000"/>
          </a:bodyPr>
          <a:lstStyle/>
          <a:p>
            <a:r>
              <a:rPr lang="en-US" dirty="0" smtClean="0"/>
              <a:t>Load word instruction: </a:t>
            </a:r>
            <a:r>
              <a:rPr lang="en-US" dirty="0" err="1" smtClean="0">
                <a:latin typeface="Courier"/>
                <a:cs typeface="Courier"/>
              </a:rPr>
              <a:t>lw</a:t>
            </a:r>
            <a:r>
              <a:rPr lang="en-US" dirty="0" smtClean="0">
                <a:latin typeface="Courier"/>
                <a:cs typeface="Courier"/>
              </a:rPr>
              <a:t> $t0,0($t1)</a:t>
            </a:r>
          </a:p>
          <a:p>
            <a:r>
              <a:rPr lang="en-US" dirty="0" smtClean="0"/>
              <a:t>$t1 contains 1022</a:t>
            </a:r>
            <a:r>
              <a:rPr lang="en-US" baseline="-25000" dirty="0" smtClean="0"/>
              <a:t>ten, </a:t>
            </a:r>
            <a:r>
              <a:rPr lang="en-US" dirty="0" smtClean="0"/>
              <a:t>Memory[1022] = 99</a:t>
            </a:r>
            <a:endParaRPr lang="en-US" baseline="-25000" dirty="0" smtClean="0"/>
          </a:p>
          <a:p>
            <a:r>
              <a:rPr lang="en-US" dirty="0" smtClean="0"/>
              <a:t>With cache (similar to a hash)</a:t>
            </a:r>
          </a:p>
          <a:p>
            <a:pPr marL="971550" lvl="1" indent="-514350">
              <a:buFont typeface="+mj-lt"/>
              <a:buAutoNum type="arabicPeriod"/>
            </a:pPr>
            <a:r>
              <a:rPr lang="en-US" dirty="0" smtClean="0"/>
              <a:t>Processor issues address 1022</a:t>
            </a:r>
            <a:r>
              <a:rPr lang="en-US" baseline="-25000" dirty="0" smtClean="0"/>
              <a:t>ten </a:t>
            </a:r>
            <a:r>
              <a:rPr lang="en-US" dirty="0" smtClean="0"/>
              <a:t>to Cache</a:t>
            </a:r>
          </a:p>
          <a:p>
            <a:pPr marL="971550" lvl="1" indent="-514350">
              <a:buFont typeface="+mj-lt"/>
              <a:buAutoNum type="arabicPeriod"/>
            </a:pPr>
            <a:r>
              <a:rPr lang="en-US" dirty="0" smtClean="0"/>
              <a:t>Cache checks to see if has copy of data at address 1022</a:t>
            </a:r>
            <a:r>
              <a:rPr lang="en-US" baseline="-25000" dirty="0" smtClean="0"/>
              <a:t>ten</a:t>
            </a:r>
            <a:endParaRPr lang="en-US" dirty="0" smtClean="0"/>
          </a:p>
          <a:p>
            <a:pPr marL="1371600" lvl="2" indent="-514350">
              <a:buNone/>
            </a:pPr>
            <a:r>
              <a:rPr lang="en-US" dirty="0" smtClean="0"/>
              <a:t>2a.	If finds a match (Hit): cache reads 99, sends to processor</a:t>
            </a:r>
          </a:p>
          <a:p>
            <a:pPr marL="1371600" lvl="2" indent="-514350">
              <a:buNone/>
            </a:pPr>
            <a:r>
              <a:rPr lang="en-US" dirty="0" smtClean="0"/>
              <a:t>2b.	No match (Miss): cache sends address 1022 to Memory</a:t>
            </a:r>
            <a:endParaRPr lang="en-US" baseline="-25000" dirty="0" smtClean="0"/>
          </a:p>
          <a:p>
            <a:pPr marL="1828800" lvl="3" indent="-514350">
              <a:buFont typeface="+mj-lt"/>
              <a:buAutoNum type="romanUcPeriod"/>
            </a:pPr>
            <a:r>
              <a:rPr lang="en-US" dirty="0" smtClean="0"/>
              <a:t>Memory reads 99 at address 1022</a:t>
            </a:r>
            <a:r>
              <a:rPr lang="en-US" baseline="-25000" dirty="0" smtClean="0"/>
              <a:t>ten</a:t>
            </a:r>
          </a:p>
          <a:p>
            <a:pPr marL="1828800" lvl="3" indent="-514350">
              <a:buFont typeface="+mj-lt"/>
              <a:buAutoNum type="romanUcPeriod"/>
            </a:pPr>
            <a:r>
              <a:rPr lang="en-US" dirty="0" smtClean="0"/>
              <a:t>Memory sends 99 to Cache</a:t>
            </a:r>
          </a:p>
          <a:p>
            <a:pPr marL="1828800" lvl="3" indent="-514350">
              <a:buFont typeface="+mj-lt"/>
              <a:buAutoNum type="romanUcPeriod"/>
            </a:pPr>
            <a:r>
              <a:rPr lang="en-US" dirty="0" smtClean="0"/>
              <a:t>Cache replaces word with new 99</a:t>
            </a:r>
          </a:p>
          <a:p>
            <a:pPr marL="1828800" lvl="3" indent="-514350">
              <a:buFont typeface="+mj-lt"/>
              <a:buAutoNum type="romanUcPeriod"/>
            </a:pPr>
            <a:r>
              <a:rPr lang="en-US" dirty="0" smtClean="0"/>
              <a:t>Cache sends 99 to processor</a:t>
            </a:r>
          </a:p>
          <a:p>
            <a:pPr marL="971550" lvl="1" indent="-514350">
              <a:buFont typeface="+mj-lt"/>
              <a:buAutoNum type="arabicPeriod"/>
            </a:pPr>
            <a:r>
              <a:rPr lang="en-US" dirty="0" smtClean="0"/>
              <a:t>Processor loads 99 into register $t0</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15</a:t>
            </a:fld>
            <a:endParaRPr lang="en-US" dirty="0"/>
          </a:p>
        </p:txBody>
      </p:sp>
    </p:spTree>
    <p:extLst>
      <p:ext uri="{BB962C8B-B14F-4D97-AF65-F5344CB8AC3E}">
        <p14:creationId xmlns:p14="http://schemas.microsoft.com/office/powerpoint/2010/main" val="65193248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r>
              <a:rPr lang="en-US" dirty="0" smtClean="0"/>
              <a:t>Midterm 1 results out last week</a:t>
            </a:r>
          </a:p>
          <a:p>
            <a:r>
              <a:rPr lang="en-US" dirty="0" smtClean="0"/>
              <a:t>Project 2-1 due Sunday March 15</a:t>
            </a:r>
            <a:r>
              <a:rPr lang="en-US" baseline="30000" dirty="0" smtClean="0"/>
              <a:t>th</a:t>
            </a:r>
            <a:r>
              <a:rPr lang="en-US" dirty="0" smtClean="0"/>
              <a:t>, 11:59PM</a:t>
            </a:r>
          </a:p>
          <a:p>
            <a:pPr lvl="1"/>
            <a:r>
              <a:rPr lang="en-US" dirty="0" smtClean="0"/>
              <a:t>Use pinned Piazza threads!</a:t>
            </a:r>
          </a:p>
          <a:p>
            <a:pPr lvl="1"/>
            <a:r>
              <a:rPr lang="en-US" dirty="0" smtClean="0"/>
              <a:t>We’ll penalize those who ask, but don</a:t>
            </a:r>
            <a:r>
              <a:rPr lang="fr-FR" dirty="0" smtClean="0"/>
              <a:t>’</a:t>
            </a:r>
            <a:r>
              <a:rPr lang="en-US" dirty="0" smtClean="0"/>
              <a:t>t search!</a:t>
            </a:r>
          </a:p>
          <a:p>
            <a:r>
              <a:rPr lang="en-US" dirty="0" smtClean="0"/>
              <a:t>Guerilla sections starting this weekend</a:t>
            </a:r>
          </a:p>
          <a:p>
            <a:pPr lvl="1"/>
            <a:r>
              <a:rPr lang="en-US" dirty="0" smtClean="0"/>
              <a:t>Optional sections, focus on lecture/exam material, not projects</a:t>
            </a:r>
          </a:p>
          <a:p>
            <a:pPr lvl="1"/>
            <a:r>
              <a:rPr lang="en-US" dirty="0" smtClean="0"/>
              <a:t>Vote for time on Piazza poll</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16</a:t>
            </a:fld>
            <a:endParaRPr lang="en-US"/>
          </a:p>
        </p:txBody>
      </p:sp>
    </p:spTree>
    <p:extLst>
      <p:ext uri="{BB962C8B-B14F-4D97-AF65-F5344CB8AC3E}">
        <p14:creationId xmlns:p14="http://schemas.microsoft.com/office/powerpoint/2010/main" val="3607102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Score Distribution</a:t>
            </a:r>
            <a:endParaRPr lang="en-US" dirty="0"/>
          </a:p>
        </p:txBody>
      </p:sp>
      <p:pic>
        <p:nvPicPr>
          <p:cNvPr id="5" name="Content Placeholder 4"/>
          <p:cNvPicPr>
            <a:picLocks noGrp="1" noChangeAspect="1"/>
          </p:cNvPicPr>
          <p:nvPr>
            <p:ph idx="1"/>
          </p:nvPr>
        </p:nvPicPr>
        <p:blipFill>
          <a:blip r:embed="rId2"/>
          <a:srcRect l="5529" r="5529"/>
          <a:stretch>
            <a:fillRect/>
          </a:stretch>
        </p:blipFill>
        <p:spPr>
          <a:xfrm>
            <a:off x="152400" y="1447800"/>
            <a:ext cx="8867530" cy="4876800"/>
          </a:xfrm>
        </p:spPr>
      </p:pic>
      <p:sp>
        <p:nvSpPr>
          <p:cNvPr id="4" name="Slide Number Placeholder 3"/>
          <p:cNvSpPr>
            <a:spLocks noGrp="1"/>
          </p:cNvSpPr>
          <p:nvPr>
            <p:ph type="sldNum" sz="quarter" idx="12"/>
          </p:nvPr>
        </p:nvSpPr>
        <p:spPr/>
        <p:txBody>
          <a:bodyPr/>
          <a:lstStyle/>
          <a:p>
            <a:fld id="{3CC63E4C-4642-794D-A2FD-70F6B81535F5}" type="slidenum">
              <a:rPr lang="en-US" smtClean="0"/>
              <a:pPr/>
              <a:t>17</a:t>
            </a:fld>
            <a:endParaRPr lang="en-US"/>
          </a:p>
        </p:txBody>
      </p:sp>
      <p:sp>
        <p:nvSpPr>
          <p:cNvPr id="6" name="Rectangle 5"/>
          <p:cNvSpPr/>
          <p:nvPr/>
        </p:nvSpPr>
        <p:spPr>
          <a:xfrm>
            <a:off x="609600" y="1295400"/>
            <a:ext cx="4572000" cy="2554545"/>
          </a:xfrm>
          <a:prstGeom prst="rect">
            <a:avLst/>
          </a:prstGeom>
        </p:spPr>
        <p:txBody>
          <a:bodyPr>
            <a:spAutoFit/>
          </a:bodyPr>
          <a:lstStyle/>
          <a:p>
            <a:r>
              <a:rPr lang="en-US" sz="3200" dirty="0"/>
              <a:t>Mean:      </a:t>
            </a:r>
            <a:r>
              <a:rPr lang="en-US" sz="3200" dirty="0" smtClean="0"/>
              <a:t>56.1</a:t>
            </a:r>
            <a:endParaRPr lang="en-US" sz="3200" dirty="0"/>
          </a:p>
          <a:p>
            <a:r>
              <a:rPr lang="en-US" sz="3200" dirty="0"/>
              <a:t>Min:        </a:t>
            </a:r>
            <a:r>
              <a:rPr lang="en-US" sz="3200" dirty="0" smtClean="0"/>
              <a:t> 16.5</a:t>
            </a:r>
            <a:endParaRPr lang="en-US" sz="3200" dirty="0"/>
          </a:p>
          <a:p>
            <a:r>
              <a:rPr lang="en-US" sz="3200" dirty="0"/>
              <a:t>Max:       </a:t>
            </a:r>
            <a:r>
              <a:rPr lang="en-US" sz="3200" dirty="0" smtClean="0"/>
              <a:t>  90.0</a:t>
            </a:r>
            <a:endParaRPr lang="en-US" sz="3200" dirty="0"/>
          </a:p>
          <a:p>
            <a:r>
              <a:rPr lang="en-US" sz="3200" dirty="0"/>
              <a:t>Median:   </a:t>
            </a:r>
            <a:r>
              <a:rPr lang="en-US" sz="3200" dirty="0" smtClean="0"/>
              <a:t>58.0</a:t>
            </a:r>
            <a:endParaRPr lang="en-US" sz="3200" dirty="0"/>
          </a:p>
          <a:p>
            <a:r>
              <a:rPr lang="tr-TR" sz="3200" dirty="0" err="1"/>
              <a:t>Std</a:t>
            </a:r>
            <a:r>
              <a:rPr lang="tr-TR" sz="3200" dirty="0"/>
              <a:t>. Dev.: </a:t>
            </a:r>
            <a:r>
              <a:rPr lang="tr-TR" sz="3200" dirty="0" smtClean="0"/>
              <a:t>15</a:t>
            </a:r>
            <a:endParaRPr lang="tr-TR" sz="3200" dirty="0"/>
          </a:p>
        </p:txBody>
      </p:sp>
    </p:spTree>
    <p:extLst>
      <p:ext uri="{BB962C8B-B14F-4D97-AF65-F5344CB8AC3E}">
        <p14:creationId xmlns:p14="http://schemas.microsoft.com/office/powerpoint/2010/main" val="607800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News: </a:t>
            </a:r>
            <a:r>
              <a:rPr lang="en-US" dirty="0" err="1" smtClean="0"/>
              <a:t>RowHammer</a:t>
            </a:r>
            <a:r>
              <a:rPr lang="en-US" dirty="0" smtClean="0"/>
              <a:t> Exploit</a:t>
            </a:r>
            <a:endParaRPr lang="en-US" dirty="0"/>
          </a:p>
        </p:txBody>
      </p:sp>
      <p:sp>
        <p:nvSpPr>
          <p:cNvPr id="3" name="Content Placeholder 2"/>
          <p:cNvSpPr>
            <a:spLocks noGrp="1"/>
          </p:cNvSpPr>
          <p:nvPr>
            <p:ph idx="1"/>
          </p:nvPr>
        </p:nvSpPr>
        <p:spPr>
          <a:xfrm>
            <a:off x="457200" y="2895600"/>
            <a:ext cx="8229600" cy="3154363"/>
          </a:xfrm>
        </p:spPr>
        <p:txBody>
          <a:bodyPr>
            <a:normAutofit fontScale="92500" lnSpcReduction="10000"/>
          </a:bodyPr>
          <a:lstStyle/>
          <a:p>
            <a:r>
              <a:rPr lang="en-US" dirty="0" smtClean="0"/>
              <a:t>CMU + Intel researchers found commercial DRAM chips susceptible to neighboring bits flipping if one row of memory accessed frequently</a:t>
            </a:r>
          </a:p>
          <a:p>
            <a:r>
              <a:rPr lang="en-US" dirty="0" smtClean="0"/>
              <a:t>Google Engineers figured out how to use this to gain root access on a machine!  Almost all laptops susceptible, but server ECC memory helps reduce impact.</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18</a:t>
            </a:fld>
            <a:endParaRPr lang="en-US"/>
          </a:p>
        </p:txBody>
      </p:sp>
      <p:pic>
        <p:nvPicPr>
          <p:cNvPr id="6" name="Picture 5"/>
          <p:cNvPicPr>
            <a:picLocks noChangeAspect="1"/>
          </p:cNvPicPr>
          <p:nvPr/>
        </p:nvPicPr>
        <p:blipFill>
          <a:blip r:embed="rId2"/>
          <a:stretch>
            <a:fillRect/>
          </a:stretch>
        </p:blipFill>
        <p:spPr>
          <a:xfrm>
            <a:off x="304800" y="1219200"/>
            <a:ext cx="5982730" cy="1600200"/>
          </a:xfrm>
          <a:prstGeom prst="rect">
            <a:avLst/>
          </a:prstGeom>
        </p:spPr>
      </p:pic>
    </p:spTree>
    <p:extLst>
      <p:ext uri="{BB962C8B-B14F-4D97-AF65-F5344CB8AC3E}">
        <p14:creationId xmlns:p14="http://schemas.microsoft.com/office/powerpoint/2010/main" val="185199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“Tags”</a:t>
            </a:r>
            <a:endParaRPr lang="en-US" dirty="0"/>
          </a:p>
        </p:txBody>
      </p:sp>
      <p:sp>
        <p:nvSpPr>
          <p:cNvPr id="3" name="Content Placeholder 2"/>
          <p:cNvSpPr>
            <a:spLocks noGrp="1"/>
          </p:cNvSpPr>
          <p:nvPr>
            <p:ph idx="1"/>
          </p:nvPr>
        </p:nvSpPr>
        <p:spPr>
          <a:xfrm>
            <a:off x="457200" y="1384963"/>
            <a:ext cx="8229600" cy="2810089"/>
          </a:xfrm>
        </p:spPr>
        <p:txBody>
          <a:bodyPr/>
          <a:lstStyle/>
          <a:p>
            <a:r>
              <a:rPr lang="en-US" dirty="0" smtClean="0"/>
              <a:t>Need way to tell if have copy of location in memory so that can decide on hit or miss</a:t>
            </a:r>
          </a:p>
          <a:p>
            <a:r>
              <a:rPr lang="en-US" dirty="0" smtClean="0"/>
              <a:t>On cache miss, put memory address of block in “tag address” of cache block</a:t>
            </a:r>
          </a:p>
          <a:p>
            <a:pPr lvl="1"/>
            <a:r>
              <a:rPr lang="en-US" dirty="0" smtClean="0"/>
              <a:t>1022 placed in tag next to data from memory (99)</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19</a:t>
            </a:fld>
            <a:endParaRPr lang="en-US"/>
          </a:p>
        </p:txBody>
      </p:sp>
      <p:graphicFrame>
        <p:nvGraphicFramePr>
          <p:cNvPr id="8" name="Table 7"/>
          <p:cNvGraphicFramePr>
            <a:graphicFrameLocks noGrp="1"/>
          </p:cNvGraphicFramePr>
          <p:nvPr/>
        </p:nvGraphicFramePr>
        <p:xfrm>
          <a:off x="641353" y="4263853"/>
          <a:ext cx="6096000" cy="2443479"/>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Tag</a:t>
                      </a:r>
                      <a:endParaRPr lang="en-US" dirty="0"/>
                    </a:p>
                  </a:txBody>
                  <a:tcPr/>
                </a:tc>
                <a:tc>
                  <a:txBody>
                    <a:bodyPr/>
                    <a:lstStyle/>
                    <a:p>
                      <a:pPr algn="ctr"/>
                      <a:r>
                        <a:rPr lang="en-US" dirty="0" smtClean="0"/>
                        <a:t>Data</a:t>
                      </a:r>
                      <a:endParaRPr lang="en-US" dirty="0"/>
                    </a:p>
                  </a:txBody>
                  <a:tcPr/>
                </a:tc>
              </a:tr>
              <a:tr h="370840">
                <a:tc>
                  <a:txBody>
                    <a:bodyPr/>
                    <a:lstStyle/>
                    <a:p>
                      <a:pPr algn="ctr"/>
                      <a:r>
                        <a:rPr lang="en-US" sz="2800" dirty="0" smtClean="0"/>
                        <a:t>252</a:t>
                      </a:r>
                      <a:endParaRPr lang="en-US" sz="2800" dirty="0"/>
                    </a:p>
                  </a:txBody>
                  <a:tcPr/>
                </a:tc>
                <a:tc>
                  <a:txBody>
                    <a:bodyPr/>
                    <a:lstStyle/>
                    <a:p>
                      <a:pPr algn="ctr"/>
                      <a:r>
                        <a:rPr lang="en-US" sz="2800" dirty="0" smtClean="0"/>
                        <a:t>12</a:t>
                      </a:r>
                      <a:endParaRPr lang="en-US" sz="2800" dirty="0"/>
                    </a:p>
                  </a:txBody>
                  <a:tcPr/>
                </a:tc>
              </a:tr>
              <a:tr h="370840">
                <a:tc>
                  <a:txBody>
                    <a:bodyPr/>
                    <a:lstStyle/>
                    <a:p>
                      <a:pPr algn="ctr"/>
                      <a:r>
                        <a:rPr lang="en-US" sz="2800" dirty="0" smtClean="0"/>
                        <a:t>1022</a:t>
                      </a:r>
                      <a:endParaRPr lang="en-US" sz="2000" dirty="0"/>
                    </a:p>
                  </a:txBody>
                  <a:tcPr/>
                </a:tc>
                <a:tc>
                  <a:txBody>
                    <a:bodyPr/>
                    <a:lstStyle/>
                    <a:p>
                      <a:pPr algn="ctr"/>
                      <a:r>
                        <a:rPr lang="en-US" sz="2800" dirty="0" smtClean="0"/>
                        <a:t> 99</a:t>
                      </a:r>
                      <a:endParaRPr lang="en-US" sz="2800" dirty="0"/>
                    </a:p>
                  </a:txBody>
                  <a:tcPr/>
                </a:tc>
              </a:tr>
              <a:tr h="370840">
                <a:tc>
                  <a:txBody>
                    <a:bodyPr/>
                    <a:lstStyle/>
                    <a:p>
                      <a:pPr algn="ctr"/>
                      <a:r>
                        <a:rPr lang="en-US" sz="2800" dirty="0" smtClean="0"/>
                        <a:t>131</a:t>
                      </a:r>
                      <a:endParaRPr lang="en-US" sz="2800" dirty="0"/>
                    </a:p>
                  </a:txBody>
                  <a:tcPr/>
                </a:tc>
                <a:tc>
                  <a:txBody>
                    <a:bodyPr/>
                    <a:lstStyle/>
                    <a:p>
                      <a:pPr algn="ctr"/>
                      <a:r>
                        <a:rPr lang="en-US" sz="2800" dirty="0" smtClean="0"/>
                        <a:t>7</a:t>
                      </a:r>
                      <a:endParaRPr lang="en-US" sz="2800" dirty="0"/>
                    </a:p>
                  </a:txBody>
                  <a:tcPr/>
                </a:tc>
              </a:tr>
              <a:tr h="370840">
                <a:tc>
                  <a:txBody>
                    <a:bodyPr/>
                    <a:lstStyle/>
                    <a:p>
                      <a:pPr algn="ctr"/>
                      <a:r>
                        <a:rPr lang="en-US" sz="2800" dirty="0" smtClean="0"/>
                        <a:t>2041</a:t>
                      </a:r>
                      <a:endParaRPr lang="en-US" sz="2800" dirty="0"/>
                    </a:p>
                  </a:txBody>
                  <a:tcPr/>
                </a:tc>
                <a:tc>
                  <a:txBody>
                    <a:bodyPr/>
                    <a:lstStyle/>
                    <a:p>
                      <a:pPr algn="ctr"/>
                      <a:r>
                        <a:rPr lang="en-US" sz="2800" dirty="0" smtClean="0"/>
                        <a:t>20</a:t>
                      </a:r>
                      <a:endParaRPr lang="en-US" sz="2800" dirty="0"/>
                    </a:p>
                  </a:txBody>
                  <a:tcPr/>
                </a:tc>
              </a:tr>
            </a:tbl>
          </a:graphicData>
        </a:graphic>
      </p:graphicFrame>
      <p:sp>
        <p:nvSpPr>
          <p:cNvPr id="9" name="Rectangle 8"/>
          <p:cNvSpPr/>
          <p:nvPr/>
        </p:nvSpPr>
        <p:spPr>
          <a:xfrm>
            <a:off x="624311" y="5122649"/>
            <a:ext cx="6113940" cy="602664"/>
          </a:xfrm>
          <a:prstGeom prst="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rot="10800000">
            <a:off x="6738252" y="4821317"/>
            <a:ext cx="1334733" cy="1291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8" idx="2"/>
          </p:cNvCxnSpPr>
          <p:nvPr/>
        </p:nvCxnSpPr>
        <p:spPr>
          <a:xfrm rot="5400000">
            <a:off x="7301262" y="5169362"/>
            <a:ext cx="272745" cy="14418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8" idx="2"/>
          </p:cNvCxnSpPr>
          <p:nvPr/>
        </p:nvCxnSpPr>
        <p:spPr>
          <a:xfrm rot="5400000">
            <a:off x="7075264" y="5416888"/>
            <a:ext cx="746268" cy="14202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173088" y="4799793"/>
            <a:ext cx="1970912" cy="954107"/>
          </a:xfrm>
          <a:prstGeom prst="rect">
            <a:avLst/>
          </a:prstGeom>
          <a:noFill/>
        </p:spPr>
        <p:txBody>
          <a:bodyPr wrap="none" rtlCol="0">
            <a:spAutoFit/>
          </a:bodyPr>
          <a:lstStyle/>
          <a:p>
            <a:r>
              <a:rPr lang="en-US" sz="2800" dirty="0" smtClean="0"/>
              <a:t>From earlier</a:t>
            </a:r>
          </a:p>
          <a:p>
            <a:r>
              <a:rPr lang="en-US" sz="2800" dirty="0" smtClean="0"/>
              <a:t>instructions</a:t>
            </a:r>
            <a:endParaRPr lang="en-US" sz="2800" dirty="0"/>
          </a:p>
        </p:txBody>
      </p:sp>
      <p:cxnSp>
        <p:nvCxnSpPr>
          <p:cNvPr id="23" name="Straight Arrow Connector 22"/>
          <p:cNvCxnSpPr>
            <a:stCxn id="18" idx="1"/>
          </p:cNvCxnSpPr>
          <p:nvPr/>
        </p:nvCxnSpPr>
        <p:spPr>
          <a:xfrm rot="10800000" flipV="1">
            <a:off x="6781308" y="5276846"/>
            <a:ext cx="391781" cy="395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9915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5"/>
          <p:cNvPicPr>
            <a:picLocks noChangeAspect="1" noChangeArrowheads="1"/>
          </p:cNvPicPr>
          <p:nvPr/>
        </p:nvPicPr>
        <p:blipFill>
          <a:blip r:embed="rId4"/>
          <a:srcRect/>
          <a:stretch>
            <a:fillRect/>
          </a:stretch>
        </p:blipFill>
        <p:spPr bwMode="auto">
          <a:xfrm>
            <a:off x="8120266" y="2214862"/>
            <a:ext cx="1023734" cy="709634"/>
          </a:xfrm>
          <a:prstGeom prst="rect">
            <a:avLst/>
          </a:prstGeom>
          <a:noFill/>
          <a:ln w="9525">
            <a:noFill/>
            <a:miter lim="800000"/>
            <a:headEnd/>
            <a:tailEnd/>
          </a:ln>
          <a:effectLst/>
        </p:spPr>
      </p:pic>
      <p:sp>
        <p:nvSpPr>
          <p:cNvPr id="26627" name="Rectangle 5"/>
          <p:cNvSpPr>
            <a:spLocks noGrp="1" noChangeArrowheads="1"/>
          </p:cNvSpPr>
          <p:nvPr>
            <p:ph type="title"/>
          </p:nvPr>
        </p:nvSpPr>
        <p:spPr>
          <a:xfrm>
            <a:off x="457200" y="37576"/>
            <a:ext cx="8229600" cy="1143000"/>
          </a:xfrm>
        </p:spPr>
        <p:txBody>
          <a:bodyPr>
            <a:normAutofit fontScale="90000"/>
          </a:bodyPr>
          <a:lstStyle/>
          <a:p>
            <a:pPr>
              <a:lnSpc>
                <a:spcPct val="85000"/>
              </a:lnSpc>
            </a:pPr>
            <a:r>
              <a:rPr lang="en-US" dirty="0" smtClean="0"/>
              <a:t>New-School Machine Structures</a:t>
            </a:r>
            <a:br>
              <a:rPr lang="en-US" dirty="0" smtClean="0"/>
            </a:br>
            <a:r>
              <a:rPr lang="en-US" dirty="0" smtClean="0"/>
              <a:t>(It’s a bit more complicated!)</a:t>
            </a:r>
            <a:endParaRPr lang="en-US" dirty="0"/>
          </a:p>
        </p:txBody>
      </p:sp>
      <p:sp>
        <p:nvSpPr>
          <p:cNvPr id="43" name="Content Placeholder 42"/>
          <p:cNvSpPr>
            <a:spLocks noGrp="1"/>
          </p:cNvSpPr>
          <p:nvPr>
            <p:ph sz="half" idx="1"/>
          </p:nvPr>
        </p:nvSpPr>
        <p:spPr>
          <a:xfrm>
            <a:off x="0" y="1387066"/>
            <a:ext cx="3421902" cy="5237820"/>
          </a:xfrm>
        </p:spPr>
        <p:txBody>
          <a:bodyPr>
            <a:noAutofit/>
          </a:bodyPr>
          <a:lstStyle/>
          <a:p>
            <a:pPr>
              <a:lnSpc>
                <a:spcPct val="90000"/>
              </a:lnSpc>
            </a:pPr>
            <a:r>
              <a:rPr lang="en-US" sz="2400" dirty="0" smtClean="0"/>
              <a:t>Parallel Requests</a:t>
            </a:r>
          </a:p>
          <a:p>
            <a:pPr lvl="1">
              <a:lnSpc>
                <a:spcPct val="90000"/>
              </a:lnSpc>
              <a:buNone/>
            </a:pPr>
            <a:r>
              <a:rPr lang="en-US" sz="1800" dirty="0" smtClean="0"/>
              <a:t>Assigned to computer</a:t>
            </a:r>
          </a:p>
          <a:p>
            <a:pPr lvl="1">
              <a:lnSpc>
                <a:spcPct val="90000"/>
              </a:lnSpc>
              <a:buNone/>
            </a:pPr>
            <a:r>
              <a:rPr lang="en-US" sz="1800" dirty="0" smtClean="0"/>
              <a:t>e.g., Search “Katz”</a:t>
            </a:r>
          </a:p>
          <a:p>
            <a:pPr>
              <a:lnSpc>
                <a:spcPct val="90000"/>
              </a:lnSpc>
            </a:pPr>
            <a:r>
              <a:rPr lang="en-US" sz="2400" dirty="0" smtClean="0"/>
              <a:t>Parallel Threads</a:t>
            </a:r>
          </a:p>
          <a:p>
            <a:pPr lvl="1">
              <a:lnSpc>
                <a:spcPct val="90000"/>
              </a:lnSpc>
              <a:buNone/>
            </a:pPr>
            <a:r>
              <a:rPr lang="en-US" sz="1800" dirty="0" smtClean="0"/>
              <a:t>Assigned to core</a:t>
            </a:r>
          </a:p>
          <a:p>
            <a:pPr lvl="1">
              <a:lnSpc>
                <a:spcPct val="90000"/>
              </a:lnSpc>
              <a:buNone/>
            </a:pPr>
            <a:r>
              <a:rPr lang="en-US" sz="1800" dirty="0" smtClean="0"/>
              <a:t>e.g., Lookup, Ads</a:t>
            </a:r>
          </a:p>
          <a:p>
            <a:pPr>
              <a:lnSpc>
                <a:spcPct val="90000"/>
              </a:lnSpc>
            </a:pPr>
            <a:r>
              <a:rPr lang="en-US" sz="2400" dirty="0" smtClean="0"/>
              <a:t>Parallel Instructions</a:t>
            </a:r>
          </a:p>
          <a:p>
            <a:pPr lvl="1">
              <a:lnSpc>
                <a:spcPct val="90000"/>
              </a:lnSpc>
              <a:buNone/>
            </a:pPr>
            <a:r>
              <a:rPr lang="en-US" sz="1800" dirty="0" smtClean="0"/>
              <a:t>&gt;1 instruction @ one time</a:t>
            </a:r>
          </a:p>
          <a:p>
            <a:pPr lvl="1">
              <a:lnSpc>
                <a:spcPct val="90000"/>
              </a:lnSpc>
              <a:buNone/>
            </a:pPr>
            <a:r>
              <a:rPr lang="en-US" sz="1800" dirty="0" smtClean="0"/>
              <a:t>e.g., 5 pipelined instructions</a:t>
            </a:r>
          </a:p>
          <a:p>
            <a:pPr>
              <a:lnSpc>
                <a:spcPct val="90000"/>
              </a:lnSpc>
            </a:pPr>
            <a:r>
              <a:rPr lang="en-US" sz="2400" dirty="0" smtClean="0"/>
              <a:t>Parallel Data</a:t>
            </a:r>
          </a:p>
          <a:p>
            <a:pPr lvl="1">
              <a:lnSpc>
                <a:spcPct val="90000"/>
              </a:lnSpc>
              <a:buNone/>
            </a:pPr>
            <a:r>
              <a:rPr lang="en-US" sz="1800" dirty="0" smtClean="0"/>
              <a:t>&gt;1 data item @ one time</a:t>
            </a:r>
          </a:p>
          <a:p>
            <a:pPr lvl="1">
              <a:lnSpc>
                <a:spcPct val="90000"/>
              </a:lnSpc>
              <a:buNone/>
            </a:pPr>
            <a:r>
              <a:rPr lang="en-US" sz="1800" dirty="0" smtClean="0"/>
              <a:t>e.g., Add of 4 pairs of words</a:t>
            </a:r>
          </a:p>
          <a:p>
            <a:pPr>
              <a:lnSpc>
                <a:spcPct val="90000"/>
              </a:lnSpc>
            </a:pPr>
            <a:r>
              <a:rPr lang="en-US" sz="2400" dirty="0" smtClean="0"/>
              <a:t>Hardware descriptions</a:t>
            </a:r>
          </a:p>
          <a:p>
            <a:pPr lvl="1">
              <a:lnSpc>
                <a:spcPct val="90000"/>
              </a:lnSpc>
              <a:buNone/>
            </a:pPr>
            <a:r>
              <a:rPr lang="en-US" sz="1800" dirty="0" smtClean="0"/>
              <a:t>All gates @ one time</a:t>
            </a:r>
          </a:p>
          <a:p>
            <a:pPr>
              <a:lnSpc>
                <a:spcPct val="90000"/>
              </a:lnSpc>
            </a:pPr>
            <a:r>
              <a:rPr lang="en-US" sz="2200" dirty="0" smtClean="0"/>
              <a:t>Programming Languages</a:t>
            </a:r>
          </a:p>
        </p:txBody>
      </p:sp>
      <p:sp>
        <p:nvSpPr>
          <p:cNvPr id="45" name="Slide Number Placeholder 44"/>
          <p:cNvSpPr>
            <a:spLocks noGrp="1"/>
          </p:cNvSpPr>
          <p:nvPr>
            <p:ph type="sldNum" sz="quarter" idx="12"/>
          </p:nvPr>
        </p:nvSpPr>
        <p:spPr/>
        <p:txBody>
          <a:bodyPr/>
          <a:lstStyle/>
          <a:p>
            <a:fld id="{3CC63E4C-4642-794D-A2FD-70F6B81535F5}" type="slidenum">
              <a:rPr lang="en-US" smtClean="0"/>
              <a:pPr/>
              <a:t>2</a:t>
            </a:fld>
            <a:endParaRPr lang="en-US"/>
          </a:p>
        </p:txBody>
      </p:sp>
      <p:sp>
        <p:nvSpPr>
          <p:cNvPr id="97" name="TextBox 96"/>
          <p:cNvSpPr txBox="1"/>
          <p:nvPr/>
        </p:nvSpPr>
        <p:spPr>
          <a:xfrm>
            <a:off x="8170342" y="1665638"/>
            <a:ext cx="787395" cy="544765"/>
          </a:xfrm>
          <a:prstGeom prst="rect">
            <a:avLst/>
          </a:prstGeom>
          <a:noFill/>
        </p:spPr>
        <p:txBody>
          <a:bodyPr wrap="none" rtlCol="0">
            <a:spAutoFit/>
          </a:bodyPr>
          <a:lstStyle/>
          <a:p>
            <a:pPr algn="r">
              <a:lnSpc>
                <a:spcPct val="80000"/>
              </a:lnSpc>
            </a:pPr>
            <a:r>
              <a:rPr lang="en-US" dirty="0" smtClean="0"/>
              <a:t>Smart</a:t>
            </a:r>
            <a:br>
              <a:rPr lang="en-US" dirty="0" smtClean="0"/>
            </a:br>
            <a:r>
              <a:rPr lang="en-US" dirty="0" smtClean="0"/>
              <a:t>Phone</a:t>
            </a:r>
            <a:endParaRPr lang="en-US" dirty="0"/>
          </a:p>
        </p:txBody>
      </p:sp>
      <p:sp>
        <p:nvSpPr>
          <p:cNvPr id="118" name="TextBox 117"/>
          <p:cNvSpPr txBox="1"/>
          <p:nvPr/>
        </p:nvSpPr>
        <p:spPr>
          <a:xfrm>
            <a:off x="3916478" y="1665944"/>
            <a:ext cx="1305493" cy="766364"/>
          </a:xfrm>
          <a:prstGeom prst="rect">
            <a:avLst/>
          </a:prstGeom>
          <a:noFill/>
        </p:spPr>
        <p:txBody>
          <a:bodyPr wrap="square" rtlCol="0">
            <a:spAutoFit/>
          </a:bodyPr>
          <a:lstStyle/>
          <a:p>
            <a:pPr algn="r">
              <a:lnSpc>
                <a:spcPct val="80000"/>
              </a:lnSpc>
            </a:pPr>
            <a:r>
              <a:rPr lang="en-US" dirty="0" smtClean="0"/>
              <a:t>Warehouse Scale Computer</a:t>
            </a:r>
            <a:endParaRPr lang="en-US" dirty="0"/>
          </a:p>
        </p:txBody>
      </p:sp>
      <p:cxnSp>
        <p:nvCxnSpPr>
          <p:cNvPr id="168" name="Straight Connector 167"/>
          <p:cNvCxnSpPr/>
          <p:nvPr/>
        </p:nvCxnSpPr>
        <p:spPr>
          <a:xfrm rot="5400000">
            <a:off x="736707" y="3834054"/>
            <a:ext cx="5250171" cy="1588"/>
          </a:xfrm>
          <a:prstGeom prst="line">
            <a:avLst/>
          </a:prstGeom>
          <a:ln w="152400"/>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1869899" y="1062860"/>
            <a:ext cx="3176233" cy="461665"/>
          </a:xfrm>
          <a:prstGeom prst="rect">
            <a:avLst/>
          </a:prstGeom>
          <a:noFill/>
        </p:spPr>
        <p:txBody>
          <a:bodyPr wrap="none" rtlCol="0">
            <a:spAutoFit/>
          </a:bodyPr>
          <a:lstStyle/>
          <a:p>
            <a:r>
              <a:rPr lang="en-US" sz="2400" i="1" dirty="0" smtClean="0"/>
              <a:t>Software        Hardware</a:t>
            </a:r>
            <a:endParaRPr lang="en-US" sz="2400" i="1" dirty="0"/>
          </a:p>
        </p:txBody>
      </p:sp>
      <p:sp>
        <p:nvSpPr>
          <p:cNvPr id="171" name="TextBox 170"/>
          <p:cNvSpPr txBox="1"/>
          <p:nvPr/>
        </p:nvSpPr>
        <p:spPr>
          <a:xfrm>
            <a:off x="2559950" y="2275669"/>
            <a:ext cx="1619354" cy="1205458"/>
          </a:xfrm>
          <a:prstGeom prst="rect">
            <a:avLst/>
          </a:prstGeom>
          <a:solidFill>
            <a:schemeClr val="bg1"/>
          </a:solidFill>
        </p:spPr>
        <p:txBody>
          <a:bodyPr wrap="none" rtlCol="0">
            <a:spAutoFit/>
          </a:bodyPr>
          <a:lstStyle/>
          <a:p>
            <a:pPr algn="ctr">
              <a:lnSpc>
                <a:spcPct val="90000"/>
              </a:lnSpc>
            </a:pPr>
            <a:r>
              <a:rPr lang="en-US" sz="2000" i="1" dirty="0" smtClean="0"/>
              <a:t>Harness</a:t>
            </a:r>
            <a:br>
              <a:rPr lang="en-US" sz="2000" i="1" dirty="0" smtClean="0"/>
            </a:br>
            <a:r>
              <a:rPr lang="en-US" sz="2000" i="1" dirty="0" smtClean="0"/>
              <a:t>Parallelism &amp;</a:t>
            </a:r>
          </a:p>
          <a:p>
            <a:pPr algn="ctr">
              <a:lnSpc>
                <a:spcPct val="90000"/>
              </a:lnSpc>
            </a:pPr>
            <a:r>
              <a:rPr lang="en-US" sz="2000" i="1" dirty="0" smtClean="0"/>
              <a:t>Achieve High</a:t>
            </a:r>
            <a:br>
              <a:rPr lang="en-US" sz="2000" i="1" dirty="0" smtClean="0"/>
            </a:br>
            <a:r>
              <a:rPr lang="en-US" sz="2000" i="1" dirty="0" smtClean="0"/>
              <a:t>Performance</a:t>
            </a:r>
            <a:endParaRPr lang="en-US" sz="2000" i="1" dirty="0"/>
          </a:p>
        </p:txBody>
      </p:sp>
      <p:grpSp>
        <p:nvGrpSpPr>
          <p:cNvPr id="2" name="Group 50"/>
          <p:cNvGrpSpPr/>
          <p:nvPr/>
        </p:nvGrpSpPr>
        <p:grpSpPr>
          <a:xfrm>
            <a:off x="5831288" y="5537200"/>
            <a:ext cx="3360062" cy="1289820"/>
            <a:chOff x="5831288" y="5537200"/>
            <a:chExt cx="3360062" cy="1289820"/>
          </a:xfrm>
        </p:grpSpPr>
        <p:sp>
          <p:nvSpPr>
            <p:cNvPr id="166" name="TextBox 165"/>
            <p:cNvSpPr txBox="1"/>
            <p:nvPr/>
          </p:nvSpPr>
          <p:spPr>
            <a:xfrm>
              <a:off x="7942290" y="5985754"/>
              <a:ext cx="1249060" cy="369332"/>
            </a:xfrm>
            <a:prstGeom prst="rect">
              <a:avLst/>
            </a:prstGeom>
            <a:noFill/>
          </p:spPr>
          <p:txBody>
            <a:bodyPr wrap="none" rtlCol="0">
              <a:spAutoFit/>
            </a:bodyPr>
            <a:lstStyle/>
            <a:p>
              <a:r>
                <a:rPr lang="en-US" dirty="0" smtClean="0"/>
                <a:t>Logic Gates</a:t>
              </a:r>
              <a:endParaRPr lang="en-US" dirty="0"/>
            </a:p>
          </p:txBody>
        </p:sp>
        <p:cxnSp>
          <p:nvCxnSpPr>
            <p:cNvPr id="172" name="Straight Connector 171"/>
            <p:cNvCxnSpPr>
              <a:stCxn id="104" idx="2"/>
              <a:endCxn id="177" idx="3"/>
            </p:cNvCxnSpPr>
            <p:nvPr/>
          </p:nvCxnSpPr>
          <p:spPr>
            <a:xfrm flipH="1">
              <a:off x="7920438" y="5537200"/>
              <a:ext cx="54947" cy="581173"/>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p:cNvCxnSpPr>
              <a:stCxn id="104" idx="1"/>
              <a:endCxn id="177" idx="0"/>
            </p:cNvCxnSpPr>
            <p:nvPr/>
          </p:nvCxnSpPr>
          <p:spPr>
            <a:xfrm flipH="1">
              <a:off x="6543773" y="5537200"/>
              <a:ext cx="955786" cy="581173"/>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3" name="Group 177"/>
            <p:cNvGrpSpPr/>
            <p:nvPr/>
          </p:nvGrpSpPr>
          <p:grpSpPr>
            <a:xfrm>
              <a:off x="5831288" y="6109003"/>
              <a:ext cx="2089150" cy="718017"/>
              <a:chOff x="5831288" y="6139983"/>
              <a:chExt cx="2089150" cy="718017"/>
            </a:xfrm>
          </p:grpSpPr>
          <p:graphicFrame>
            <p:nvGraphicFramePr>
              <p:cNvPr id="93186" name="Object 2"/>
              <p:cNvGraphicFramePr>
                <a:graphicFrameLocks noChangeAspect="1"/>
              </p:cNvGraphicFramePr>
              <p:nvPr/>
            </p:nvGraphicFramePr>
            <p:xfrm>
              <a:off x="6560469" y="6139983"/>
              <a:ext cx="1044389" cy="718017"/>
            </p:xfrm>
            <a:graphic>
              <a:graphicData uri="http://schemas.openxmlformats.org/presentationml/2006/ole">
                <mc:AlternateContent xmlns:mc="http://schemas.openxmlformats.org/markup-compatibility/2006">
                  <mc:Choice xmlns:v="urn:schemas-microsoft-com:vml" Requires="v">
                    <p:oleObj spid="_x0000_s132177" name="Image" r:id="rId5" imgW="3492063" imgH="2400000" progId="">
                      <p:embed/>
                    </p:oleObj>
                  </mc:Choice>
                  <mc:Fallback>
                    <p:oleObj name="Image" r:id="rId5" imgW="3492063" imgH="240000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0469" y="6139983"/>
                            <a:ext cx="1044389" cy="718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177" name="Freeform 176"/>
              <p:cNvSpPr/>
              <p:nvPr/>
            </p:nvSpPr>
            <p:spPr>
              <a:xfrm>
                <a:off x="5831288" y="6149353"/>
                <a:ext cx="2089150" cy="708647"/>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a:t>
                </a:r>
                <a:endParaRPr lang="en-US" dirty="0">
                  <a:solidFill>
                    <a:srgbClr val="000000"/>
                  </a:solidFill>
                </a:endParaRPr>
              </a:p>
            </p:txBody>
          </p:sp>
        </p:grpSp>
      </p:grpSp>
      <p:pic>
        <p:nvPicPr>
          <p:cNvPr id="117" name="Picture 116" descr="cern-racks.jpg"/>
          <p:cNvPicPr>
            <a:picLocks noChangeAspect="1"/>
          </p:cNvPicPr>
          <p:nvPr/>
        </p:nvPicPr>
        <p:blipFill>
          <a:blip r:embed="rId7"/>
          <a:stretch>
            <a:fillRect/>
          </a:stretch>
        </p:blipFill>
        <p:spPr>
          <a:xfrm>
            <a:off x="5173656" y="1334878"/>
            <a:ext cx="2859651" cy="1667628"/>
          </a:xfrm>
          <a:prstGeom prst="rect">
            <a:avLst/>
          </a:prstGeom>
        </p:spPr>
      </p:pic>
      <p:grpSp>
        <p:nvGrpSpPr>
          <p:cNvPr id="4" name="Group 55"/>
          <p:cNvGrpSpPr/>
          <p:nvPr/>
        </p:nvGrpSpPr>
        <p:grpSpPr>
          <a:xfrm>
            <a:off x="3442017" y="2980266"/>
            <a:ext cx="5143176" cy="1625601"/>
            <a:chOff x="3442017" y="2980266"/>
            <a:chExt cx="5143176" cy="1625601"/>
          </a:xfrm>
        </p:grpSpPr>
        <p:grpSp>
          <p:nvGrpSpPr>
            <p:cNvPr id="5" name="Group 53"/>
            <p:cNvGrpSpPr/>
            <p:nvPr/>
          </p:nvGrpSpPr>
          <p:grpSpPr>
            <a:xfrm>
              <a:off x="3442017" y="2980266"/>
              <a:ext cx="5143176" cy="1625601"/>
              <a:chOff x="3442017" y="2980266"/>
              <a:chExt cx="5143176" cy="1625601"/>
            </a:xfrm>
          </p:grpSpPr>
          <p:pic>
            <p:nvPicPr>
              <p:cNvPr id="48" name="Picture 5"/>
              <p:cNvPicPr>
                <a:picLocks noChangeAspect="1"/>
              </p:cNvPicPr>
              <p:nvPr/>
            </p:nvPicPr>
            <p:blipFill>
              <a:blip r:embed="rId8"/>
              <a:srcRect/>
              <a:stretch>
                <a:fillRect/>
              </a:stretch>
            </p:blipFill>
            <p:spPr bwMode="auto">
              <a:xfrm>
                <a:off x="3442017" y="3451864"/>
                <a:ext cx="1792390" cy="856882"/>
              </a:xfrm>
              <a:prstGeom prst="rect">
                <a:avLst/>
              </a:prstGeom>
              <a:noFill/>
              <a:ln w="9525">
                <a:noFill/>
                <a:miter lim="800000"/>
                <a:headEnd/>
                <a:tailEnd/>
              </a:ln>
            </p:spPr>
          </p:pic>
          <p:cxnSp>
            <p:nvCxnSpPr>
              <p:cNvPr id="135" name="Straight Connector 134"/>
              <p:cNvCxnSpPr>
                <a:endCxn id="98" idx="1"/>
              </p:cNvCxnSpPr>
              <p:nvPr/>
            </p:nvCxnSpPr>
            <p:spPr>
              <a:xfrm rot="10800000" flipV="1">
                <a:off x="5432954" y="2980266"/>
                <a:ext cx="1729843" cy="389478"/>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98" idx="0"/>
              </p:cNvCxnSpPr>
              <p:nvPr/>
            </p:nvCxnSpPr>
            <p:spPr>
              <a:xfrm>
                <a:off x="7501460" y="2980267"/>
                <a:ext cx="1083733" cy="389477"/>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nvGrpSpPr>
              <p:cNvPr id="6" name="Group 144"/>
              <p:cNvGrpSpPr/>
              <p:nvPr/>
            </p:nvGrpSpPr>
            <p:grpSpPr>
              <a:xfrm>
                <a:off x="3894659" y="3369744"/>
                <a:ext cx="4690534" cy="1236123"/>
                <a:chOff x="3539066" y="3369744"/>
                <a:chExt cx="4690534" cy="1236123"/>
              </a:xfrm>
            </p:grpSpPr>
            <p:sp>
              <p:nvSpPr>
                <p:cNvPr id="98" name="Freeform 97"/>
                <p:cNvSpPr/>
                <p:nvPr/>
              </p:nvSpPr>
              <p:spPr>
                <a:xfrm>
                  <a:off x="3539066" y="3369744"/>
                  <a:ext cx="4690534" cy="1236123"/>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Freeform 131"/>
                <p:cNvSpPr/>
                <p:nvPr/>
              </p:nvSpPr>
              <p:spPr>
                <a:xfrm>
                  <a:off x="4758265" y="3454411"/>
                  <a:ext cx="1185333" cy="314727"/>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Core</a:t>
                  </a:r>
                  <a:endParaRPr lang="en-US" dirty="0">
                    <a:solidFill>
                      <a:schemeClr val="tx1"/>
                    </a:solidFill>
                  </a:endParaRPr>
                </a:p>
              </p:txBody>
            </p:sp>
            <p:sp>
              <p:nvSpPr>
                <p:cNvPr id="133" name="Freeform 132"/>
                <p:cNvSpPr/>
                <p:nvPr/>
              </p:nvSpPr>
              <p:spPr>
                <a:xfrm>
                  <a:off x="6790242" y="3454411"/>
                  <a:ext cx="1185333" cy="314727"/>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Core</a:t>
                  </a:r>
                  <a:endParaRPr lang="en-US" dirty="0">
                    <a:solidFill>
                      <a:schemeClr val="tx1"/>
                    </a:solidFill>
                  </a:endParaRPr>
                </a:p>
              </p:txBody>
            </p:sp>
            <p:sp>
              <p:nvSpPr>
                <p:cNvPr id="138" name="Rectangle 137"/>
                <p:cNvSpPr/>
                <p:nvPr/>
              </p:nvSpPr>
              <p:spPr>
                <a:xfrm>
                  <a:off x="6242320" y="3413668"/>
                  <a:ext cx="344039" cy="369332"/>
                </a:xfrm>
                <a:prstGeom prst="rect">
                  <a:avLst/>
                </a:prstGeom>
              </p:spPr>
              <p:txBody>
                <a:bodyPr wrap="none">
                  <a:spAutoFit/>
                </a:bodyPr>
                <a:lstStyle/>
                <a:p>
                  <a:r>
                    <a:rPr lang="en-US" dirty="0" smtClean="0"/>
                    <a:t>…</a:t>
                  </a:r>
                  <a:endParaRPr lang="en-US" dirty="0"/>
                </a:p>
              </p:txBody>
            </p:sp>
            <p:sp>
              <p:nvSpPr>
                <p:cNvPr id="140" name="Freeform 139"/>
                <p:cNvSpPr/>
                <p:nvPr/>
              </p:nvSpPr>
              <p:spPr>
                <a:xfrm>
                  <a:off x="4284134" y="3810000"/>
                  <a:ext cx="3302000" cy="355600"/>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     Memory               (Cache)</a:t>
                  </a:r>
                  <a:endParaRPr lang="en-US" dirty="0">
                    <a:solidFill>
                      <a:srgbClr val="000000"/>
                    </a:solidFill>
                  </a:endParaRPr>
                </a:p>
              </p:txBody>
            </p:sp>
            <p:sp>
              <p:nvSpPr>
                <p:cNvPr id="144" name="Freeform 143"/>
                <p:cNvSpPr/>
                <p:nvPr/>
              </p:nvSpPr>
              <p:spPr>
                <a:xfrm>
                  <a:off x="3826935" y="4199466"/>
                  <a:ext cx="3302000" cy="355600"/>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Input/Output</a:t>
                  </a:r>
                  <a:endParaRPr lang="en-US" dirty="0">
                    <a:solidFill>
                      <a:srgbClr val="000000"/>
                    </a:solidFill>
                  </a:endParaRPr>
                </a:p>
              </p:txBody>
            </p:sp>
          </p:grpSp>
        </p:grpSp>
        <p:sp>
          <p:nvSpPr>
            <p:cNvPr id="55" name="TextBox 54"/>
            <p:cNvSpPr txBox="1"/>
            <p:nvPr/>
          </p:nvSpPr>
          <p:spPr>
            <a:xfrm>
              <a:off x="6760107" y="3049938"/>
              <a:ext cx="1126593" cy="323165"/>
            </a:xfrm>
            <a:prstGeom prst="rect">
              <a:avLst/>
            </a:prstGeom>
            <a:noFill/>
          </p:spPr>
          <p:txBody>
            <a:bodyPr wrap="none" rtlCol="0">
              <a:spAutoFit/>
            </a:bodyPr>
            <a:lstStyle/>
            <a:p>
              <a:pPr algn="r">
                <a:lnSpc>
                  <a:spcPct val="80000"/>
                </a:lnSpc>
              </a:pPr>
              <a:r>
                <a:rPr lang="en-US" dirty="0" smtClean="0"/>
                <a:t>Computer</a:t>
              </a:r>
            </a:p>
          </p:txBody>
        </p:sp>
      </p:grpSp>
      <p:grpSp>
        <p:nvGrpSpPr>
          <p:cNvPr id="7" name="Group 90"/>
          <p:cNvGrpSpPr/>
          <p:nvPr/>
        </p:nvGrpSpPr>
        <p:grpSpPr>
          <a:xfrm>
            <a:off x="3365862" y="3454411"/>
            <a:ext cx="5625738" cy="2622539"/>
            <a:chOff x="3365862" y="3454411"/>
            <a:chExt cx="5625738" cy="2622539"/>
          </a:xfrm>
        </p:grpSpPr>
        <p:sp>
          <p:nvSpPr>
            <p:cNvPr id="151" name="Freeform 150"/>
            <p:cNvSpPr/>
            <p:nvPr/>
          </p:nvSpPr>
          <p:spPr>
            <a:xfrm>
              <a:off x="3971023" y="5625230"/>
              <a:ext cx="3626511" cy="341684"/>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Cache Memory</a:t>
              </a:r>
              <a:endParaRPr lang="en-US" dirty="0">
                <a:solidFill>
                  <a:srgbClr val="000000"/>
                </a:solidFill>
              </a:endParaRPr>
            </a:p>
          </p:txBody>
        </p:sp>
        <p:grpSp>
          <p:nvGrpSpPr>
            <p:cNvPr id="8" name="Group 89"/>
            <p:cNvGrpSpPr/>
            <p:nvPr/>
          </p:nvGrpSpPr>
          <p:grpSpPr>
            <a:xfrm>
              <a:off x="3365862" y="3454411"/>
              <a:ext cx="5625738" cy="2622539"/>
              <a:chOff x="3365862" y="3454411"/>
              <a:chExt cx="5625738" cy="2622539"/>
            </a:xfrm>
          </p:grpSpPr>
          <p:grpSp>
            <p:nvGrpSpPr>
              <p:cNvPr id="9" name="Group 48"/>
              <p:cNvGrpSpPr/>
              <p:nvPr/>
            </p:nvGrpSpPr>
            <p:grpSpPr>
              <a:xfrm>
                <a:off x="3365862" y="3454411"/>
                <a:ext cx="5625738" cy="2622539"/>
                <a:chOff x="3365862" y="3454411"/>
                <a:chExt cx="5454288" cy="2850775"/>
              </a:xfrm>
            </p:grpSpPr>
            <p:sp>
              <p:nvSpPr>
                <p:cNvPr id="147" name="Freeform 146"/>
                <p:cNvSpPr/>
                <p:nvPr/>
              </p:nvSpPr>
              <p:spPr>
                <a:xfrm>
                  <a:off x="3365862" y="4775213"/>
                  <a:ext cx="5454288" cy="1529973"/>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Connector 155"/>
                <p:cNvCxnSpPr>
                  <a:stCxn id="133" idx="1"/>
                  <a:endCxn id="147" idx="1"/>
                </p:cNvCxnSpPr>
                <p:nvPr/>
              </p:nvCxnSpPr>
              <p:spPr>
                <a:xfrm flipH="1">
                  <a:off x="5154635" y="3454411"/>
                  <a:ext cx="2252893" cy="1320802"/>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33" idx="0"/>
                  <a:endCxn id="147" idx="0"/>
                </p:cNvCxnSpPr>
                <p:nvPr/>
              </p:nvCxnSpPr>
              <p:spPr>
                <a:xfrm>
                  <a:off x="8179845" y="3454411"/>
                  <a:ext cx="640305" cy="1320802"/>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7515253" y="4306692"/>
                <a:ext cx="641304" cy="369332"/>
              </a:xfrm>
              <a:prstGeom prst="rect">
                <a:avLst/>
              </a:prstGeom>
              <a:noFill/>
            </p:spPr>
            <p:txBody>
              <a:bodyPr wrap="square" rtlCol="0">
                <a:spAutoFit/>
              </a:bodyPr>
              <a:lstStyle/>
              <a:p>
                <a:r>
                  <a:rPr lang="en-US" dirty="0" smtClean="0"/>
                  <a:t>Core</a:t>
                </a:r>
                <a:endParaRPr lang="en-US" dirty="0"/>
              </a:p>
            </p:txBody>
          </p:sp>
          <p:sp>
            <p:nvSpPr>
              <p:cNvPr id="163" name="Freeform 162"/>
              <p:cNvSpPr/>
              <p:nvPr/>
            </p:nvSpPr>
            <p:spPr>
              <a:xfrm>
                <a:off x="4108450" y="4718050"/>
                <a:ext cx="2705100" cy="850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Instruction </a:t>
                </a:r>
                <a:r>
                  <a:rPr lang="en-US" dirty="0" err="1" smtClean="0">
                    <a:solidFill>
                      <a:srgbClr val="000000"/>
                    </a:solidFill>
                  </a:rPr>
                  <a:t>Unit(s</a:t>
                </a:r>
                <a:r>
                  <a:rPr lang="en-US" dirty="0" smtClean="0">
                    <a:solidFill>
                      <a:srgbClr val="000000"/>
                    </a:solidFill>
                  </a:rPr>
                  <a:t>)</a:t>
                </a:r>
              </a:p>
              <a:p>
                <a:pPr algn="ctr">
                  <a:lnSpc>
                    <a:spcPct val="90000"/>
                  </a:lnSpc>
                </a:pPr>
                <a:endParaRPr lang="en-US" dirty="0" smtClean="0">
                  <a:solidFill>
                    <a:srgbClr val="000000"/>
                  </a:solidFill>
                </a:endParaRPr>
              </a:p>
              <a:p>
                <a:pPr algn="ctr">
                  <a:lnSpc>
                    <a:spcPct val="90000"/>
                  </a:lnSpc>
                </a:pPr>
                <a:endParaRPr lang="en-US" dirty="0">
                  <a:solidFill>
                    <a:srgbClr val="000000"/>
                  </a:solidFill>
                </a:endParaRPr>
              </a:p>
            </p:txBody>
          </p:sp>
          <p:sp>
            <p:nvSpPr>
              <p:cNvPr id="165" name="Freeform 164"/>
              <p:cNvSpPr/>
              <p:nvPr/>
            </p:nvSpPr>
            <p:spPr>
              <a:xfrm>
                <a:off x="6438900" y="4686300"/>
                <a:ext cx="2362199" cy="48895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Functional</a:t>
                </a:r>
              </a:p>
              <a:p>
                <a:pPr algn="ctr">
                  <a:lnSpc>
                    <a:spcPct val="90000"/>
                  </a:lnSpc>
                </a:pPr>
                <a:r>
                  <a:rPr lang="en-US" dirty="0" err="1" smtClean="0">
                    <a:solidFill>
                      <a:srgbClr val="000000"/>
                    </a:solidFill>
                  </a:rPr>
                  <a:t>Unit(s</a:t>
                </a:r>
                <a:r>
                  <a:rPr lang="en-US" dirty="0" smtClean="0">
                    <a:solidFill>
                      <a:srgbClr val="000000"/>
                    </a:solidFill>
                  </a:rPr>
                  <a:t>)</a:t>
                </a:r>
                <a:endParaRPr lang="en-US" dirty="0">
                  <a:solidFill>
                    <a:srgbClr val="000000"/>
                  </a:solidFill>
                </a:endParaRPr>
              </a:p>
            </p:txBody>
          </p:sp>
        </p:grpSp>
        <p:pic>
          <p:nvPicPr>
            <p:cNvPr id="57" name="Picture 56" descr="600px-Pipeline_5.png"/>
            <p:cNvPicPr>
              <a:picLocks noChangeAspect="1"/>
            </p:cNvPicPr>
            <p:nvPr/>
          </p:nvPicPr>
          <p:blipFill>
            <a:blip r:embed="rId9"/>
            <a:stretch>
              <a:fillRect/>
            </a:stretch>
          </p:blipFill>
          <p:spPr>
            <a:xfrm>
              <a:off x="4875262" y="4921249"/>
              <a:ext cx="908064" cy="654673"/>
            </a:xfrm>
            <a:prstGeom prst="rect">
              <a:avLst/>
            </a:prstGeom>
          </p:spPr>
        </p:pic>
        <p:grpSp>
          <p:nvGrpSpPr>
            <p:cNvPr id="10" name="Group 88"/>
            <p:cNvGrpSpPr/>
            <p:nvPr/>
          </p:nvGrpSpPr>
          <p:grpSpPr>
            <a:xfrm>
              <a:off x="6108909" y="5194300"/>
              <a:ext cx="2127517" cy="361950"/>
              <a:chOff x="6108909" y="5194300"/>
              <a:chExt cx="2127517" cy="361950"/>
            </a:xfrm>
          </p:grpSpPr>
          <p:grpSp>
            <p:nvGrpSpPr>
              <p:cNvPr id="11" name="Group 68"/>
              <p:cNvGrpSpPr/>
              <p:nvPr/>
            </p:nvGrpSpPr>
            <p:grpSpPr>
              <a:xfrm>
                <a:off x="7499559" y="5194300"/>
                <a:ext cx="736867" cy="342900"/>
                <a:chOff x="7499559" y="5194300"/>
                <a:chExt cx="736867" cy="342900"/>
              </a:xfrm>
            </p:grpSpPr>
            <p:sp>
              <p:nvSpPr>
                <p:cNvPr id="114" name="TextBox 113"/>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3</a:t>
                  </a:r>
                  <a:r>
                    <a:rPr lang="en-US" sz="1400" dirty="0" smtClean="0"/>
                    <a:t>+B</a:t>
                  </a:r>
                  <a:r>
                    <a:rPr lang="en-US" sz="1400" baseline="-25000" dirty="0" smtClean="0"/>
                    <a:t>3</a:t>
                  </a:r>
                  <a:endParaRPr lang="en-US" sz="1400" dirty="0"/>
                </a:p>
              </p:txBody>
            </p:sp>
            <p:sp>
              <p:nvSpPr>
                <p:cNvPr id="104" name="Freeform 103"/>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2" name="Group 79"/>
              <p:cNvGrpSpPr/>
              <p:nvPr/>
            </p:nvGrpSpPr>
            <p:grpSpPr>
              <a:xfrm>
                <a:off x="7036009" y="5200650"/>
                <a:ext cx="736867" cy="342900"/>
                <a:chOff x="7499559" y="5194300"/>
                <a:chExt cx="736867" cy="342900"/>
              </a:xfrm>
            </p:grpSpPr>
            <p:sp>
              <p:nvSpPr>
                <p:cNvPr id="81" name="TextBox 80"/>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2</a:t>
                  </a:r>
                  <a:r>
                    <a:rPr lang="en-US" sz="1400" dirty="0" smtClean="0"/>
                    <a:t>+B</a:t>
                  </a:r>
                  <a:r>
                    <a:rPr lang="en-US" sz="1400" baseline="-25000" dirty="0" smtClean="0"/>
                    <a:t>2</a:t>
                  </a:r>
                  <a:endParaRPr lang="en-US" sz="1400" dirty="0"/>
                </a:p>
              </p:txBody>
            </p:sp>
            <p:sp>
              <p:nvSpPr>
                <p:cNvPr id="82" name="Freeform 81"/>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3" name="Group 82"/>
              <p:cNvGrpSpPr/>
              <p:nvPr/>
            </p:nvGrpSpPr>
            <p:grpSpPr>
              <a:xfrm>
                <a:off x="6572459" y="5207000"/>
                <a:ext cx="736867" cy="342900"/>
                <a:chOff x="7499559" y="5194300"/>
                <a:chExt cx="736867" cy="342900"/>
              </a:xfrm>
            </p:grpSpPr>
            <p:sp>
              <p:nvSpPr>
                <p:cNvPr id="84" name="TextBox 83"/>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1</a:t>
                  </a:r>
                  <a:r>
                    <a:rPr lang="en-US" sz="1400" dirty="0" smtClean="0"/>
                    <a:t>+B</a:t>
                  </a:r>
                  <a:r>
                    <a:rPr lang="en-US" sz="1400" baseline="-25000" dirty="0" smtClean="0"/>
                    <a:t>1</a:t>
                  </a:r>
                  <a:endParaRPr lang="en-US" sz="1400" dirty="0"/>
                </a:p>
              </p:txBody>
            </p:sp>
            <p:sp>
              <p:nvSpPr>
                <p:cNvPr id="85" name="Freeform 84"/>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4" name="Group 85"/>
              <p:cNvGrpSpPr/>
              <p:nvPr/>
            </p:nvGrpSpPr>
            <p:grpSpPr>
              <a:xfrm>
                <a:off x="6108909" y="5213350"/>
                <a:ext cx="736867" cy="342900"/>
                <a:chOff x="7499559" y="5194300"/>
                <a:chExt cx="736867" cy="342900"/>
              </a:xfrm>
            </p:grpSpPr>
            <p:sp>
              <p:nvSpPr>
                <p:cNvPr id="87" name="TextBox 86"/>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0</a:t>
                  </a:r>
                  <a:r>
                    <a:rPr lang="en-US" sz="1400" dirty="0" smtClean="0"/>
                    <a:t>+B</a:t>
                  </a:r>
                  <a:r>
                    <a:rPr lang="en-US" sz="1400" baseline="-25000" dirty="0" smtClean="0"/>
                    <a:t>0</a:t>
                  </a:r>
                  <a:endParaRPr lang="en-US" sz="1400" dirty="0"/>
                </a:p>
              </p:txBody>
            </p:sp>
            <p:sp>
              <p:nvSpPr>
                <p:cNvPr id="88" name="Freeform 87"/>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grpSp>
      <p:grpSp>
        <p:nvGrpSpPr>
          <p:cNvPr id="61" name="Group 64"/>
          <p:cNvGrpSpPr/>
          <p:nvPr/>
        </p:nvGrpSpPr>
        <p:grpSpPr>
          <a:xfrm>
            <a:off x="2597167" y="2423531"/>
            <a:ext cx="2627501" cy="1012993"/>
            <a:chOff x="7090963" y="2946400"/>
            <a:chExt cx="2627501" cy="1012993"/>
          </a:xfrm>
        </p:grpSpPr>
        <p:sp>
          <p:nvSpPr>
            <p:cNvPr id="62" name="Rectangle 61"/>
            <p:cNvSpPr/>
            <p:nvPr/>
          </p:nvSpPr>
          <p:spPr>
            <a:xfrm>
              <a:off x="7090963" y="3406794"/>
              <a:ext cx="1509901" cy="552599"/>
            </a:xfrm>
            <a:prstGeom prst="rect">
              <a:avLst/>
            </a:prstGeom>
            <a:no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8584770" y="2946400"/>
              <a:ext cx="1133694" cy="646331"/>
            </a:xfrm>
            <a:prstGeom prst="rect">
              <a:avLst/>
            </a:prstGeom>
            <a:noFill/>
          </p:spPr>
          <p:txBody>
            <a:bodyPr wrap="none" rtlCol="0">
              <a:spAutoFit/>
            </a:bodyPr>
            <a:lstStyle/>
            <a:p>
              <a:r>
                <a:rPr lang="en-US" dirty="0" smtClean="0">
                  <a:solidFill>
                    <a:srgbClr val="FF0000"/>
                  </a:solidFill>
                </a:rPr>
                <a:t>How do</a:t>
              </a:r>
              <a:br>
                <a:rPr lang="en-US" dirty="0" smtClean="0">
                  <a:solidFill>
                    <a:srgbClr val="FF0000"/>
                  </a:solidFill>
                </a:rPr>
              </a:br>
              <a:r>
                <a:rPr lang="en-US" dirty="0" smtClean="0">
                  <a:solidFill>
                    <a:srgbClr val="FF0000"/>
                  </a:solidFill>
                </a:rPr>
                <a:t>we know?</a:t>
              </a:r>
              <a:endParaRPr lang="en-US" dirty="0">
                <a:solidFill>
                  <a:srgbClr val="FF0000"/>
                </a:solidFill>
              </a:endParaRPr>
            </a:p>
          </p:txBody>
        </p:sp>
      </p:grpSp>
      <p:sp>
        <p:nvSpPr>
          <p:cNvPr id="64" name="Rectangle 63"/>
          <p:cNvSpPr/>
          <p:nvPr/>
        </p:nvSpPr>
        <p:spPr>
          <a:xfrm>
            <a:off x="3920659" y="5510649"/>
            <a:ext cx="3633708" cy="552599"/>
          </a:xfrm>
          <a:prstGeom prst="rect">
            <a:avLst/>
          </a:prstGeom>
          <a:no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Arrow Connector 52"/>
          <p:cNvCxnSpPr>
            <a:stCxn id="55" idx="2"/>
          </p:cNvCxnSpPr>
          <p:nvPr/>
        </p:nvCxnSpPr>
        <p:spPr>
          <a:xfrm flipH="1">
            <a:off x="6003907" y="4646390"/>
            <a:ext cx="2898" cy="1308485"/>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a:xfrm>
            <a:off x="457200" y="274638"/>
            <a:ext cx="3809762" cy="1143000"/>
          </a:xfrm>
        </p:spPr>
        <p:txBody>
          <a:bodyPr>
            <a:normAutofit fontScale="90000"/>
          </a:bodyPr>
          <a:lstStyle/>
          <a:p>
            <a:r>
              <a:rPr lang="en-US" dirty="0" smtClean="0"/>
              <a:t>Anatomy of a </a:t>
            </a:r>
            <a:br>
              <a:rPr lang="en-US" dirty="0" smtClean="0"/>
            </a:br>
            <a:r>
              <a:rPr lang="en-US" dirty="0" smtClean="0"/>
              <a:t>16 Byte Cache, </a:t>
            </a:r>
            <a:br>
              <a:rPr lang="en-US" dirty="0" smtClean="0"/>
            </a:br>
            <a:r>
              <a:rPr lang="en-US" dirty="0" smtClean="0"/>
              <a:t>4 Byte Block</a:t>
            </a:r>
            <a:endParaRPr lang="en-US" dirty="0"/>
          </a:p>
        </p:txBody>
      </p:sp>
      <p:sp>
        <p:nvSpPr>
          <p:cNvPr id="7" name="Content Placeholder 6"/>
          <p:cNvSpPr>
            <a:spLocks noGrp="1"/>
          </p:cNvSpPr>
          <p:nvPr>
            <p:ph sz="half" idx="1"/>
          </p:nvPr>
        </p:nvSpPr>
        <p:spPr/>
        <p:txBody>
          <a:bodyPr/>
          <a:lstStyle/>
          <a:p>
            <a:r>
              <a:rPr lang="en-US" dirty="0" smtClean="0"/>
              <a:t>Operations:</a:t>
            </a:r>
          </a:p>
          <a:p>
            <a:pPr marL="914400" lvl="1" indent="-457200">
              <a:buFont typeface="+mj-lt"/>
              <a:buAutoNum type="arabicPeriod"/>
            </a:pPr>
            <a:r>
              <a:rPr lang="en-US" dirty="0" smtClean="0"/>
              <a:t>Cache Hit</a:t>
            </a:r>
          </a:p>
          <a:p>
            <a:pPr marL="914400" lvl="1" indent="-457200">
              <a:buFont typeface="+mj-lt"/>
              <a:buAutoNum type="arabicPeriod"/>
            </a:pPr>
            <a:r>
              <a:rPr lang="en-US" dirty="0" smtClean="0"/>
              <a:t>Cache Miss</a:t>
            </a:r>
          </a:p>
          <a:p>
            <a:pPr marL="914400" lvl="1" indent="-457200">
              <a:buFont typeface="+mj-lt"/>
              <a:buAutoNum type="arabicPeriod"/>
            </a:pPr>
            <a:r>
              <a:rPr lang="en-US" dirty="0" smtClean="0"/>
              <a:t>Refill cache from memory</a:t>
            </a:r>
          </a:p>
          <a:p>
            <a:r>
              <a:rPr lang="en-US" dirty="0" smtClean="0"/>
              <a:t>Cache needs Address Tags to decide if Processor Address is a Cache Hit or Cache Miss</a:t>
            </a:r>
          </a:p>
          <a:p>
            <a:pPr lvl="1"/>
            <a:r>
              <a:rPr lang="en-US" dirty="0" smtClean="0"/>
              <a:t>Compares all 4 tags</a:t>
            </a:r>
          </a:p>
          <a:p>
            <a:endParaRPr lang="en-US" dirty="0"/>
          </a:p>
        </p:txBody>
      </p:sp>
      <p:sp>
        <p:nvSpPr>
          <p:cNvPr id="5" name="Slide Number Placeholder 4"/>
          <p:cNvSpPr>
            <a:spLocks noGrp="1"/>
          </p:cNvSpPr>
          <p:nvPr>
            <p:ph type="sldNum" sz="quarter" idx="12"/>
          </p:nvPr>
        </p:nvSpPr>
        <p:spPr>
          <a:xfrm>
            <a:off x="6695908" y="6299275"/>
            <a:ext cx="2133600" cy="365125"/>
          </a:xfrm>
        </p:spPr>
        <p:txBody>
          <a:bodyPr/>
          <a:lstStyle/>
          <a:p>
            <a:fld id="{3CC63E4C-4642-794D-A2FD-70F6B81535F5}" type="slidenum">
              <a:rPr lang="en-US" smtClean="0"/>
              <a:pPr/>
              <a:t>20</a:t>
            </a:fld>
            <a:endParaRPr lang="en-US"/>
          </a:p>
        </p:txBody>
      </p:sp>
      <p:sp>
        <p:nvSpPr>
          <p:cNvPr id="9" name="Rectangle 8"/>
          <p:cNvSpPr/>
          <p:nvPr/>
        </p:nvSpPr>
        <p:spPr>
          <a:xfrm>
            <a:off x="4951959" y="214034"/>
            <a:ext cx="3853109" cy="1612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Processor</a:t>
            </a:r>
            <a:endParaRPr lang="en-US" sz="3200" dirty="0"/>
          </a:p>
        </p:txBody>
      </p:sp>
      <p:sp>
        <p:nvSpPr>
          <p:cNvPr id="23" name="TextBox 22"/>
          <p:cNvSpPr txBox="1"/>
          <p:nvPr/>
        </p:nvSpPr>
        <p:spPr>
          <a:xfrm>
            <a:off x="5023312" y="1912036"/>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24" name="TextBox 23"/>
          <p:cNvSpPr txBox="1"/>
          <p:nvPr/>
        </p:nvSpPr>
        <p:spPr>
          <a:xfrm>
            <a:off x="6731228" y="1940574"/>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26" name="Rectangle 25"/>
          <p:cNvSpPr/>
          <p:nvPr/>
        </p:nvSpPr>
        <p:spPr>
          <a:xfrm>
            <a:off x="5037584" y="2625482"/>
            <a:ext cx="3824568" cy="2497061"/>
          </a:xfrm>
          <a:prstGeom prst="rect">
            <a:avLst/>
          </a:prstGeom>
          <a:noFill/>
          <a:ln w="28575" cap="flat" cmpd="sng" algn="ctr">
            <a:solidFill>
              <a:schemeClr val="accent1">
                <a:shade val="95000"/>
                <a:satMod val="105000"/>
              </a:schemeClr>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455769" y="4580324"/>
            <a:ext cx="1067269" cy="523220"/>
          </a:xfrm>
          <a:prstGeom prst="rect">
            <a:avLst/>
          </a:prstGeom>
          <a:noFill/>
        </p:spPr>
        <p:txBody>
          <a:bodyPr wrap="none" rtlCol="0">
            <a:spAutoFit/>
          </a:bodyPr>
          <a:lstStyle/>
          <a:p>
            <a:r>
              <a:rPr lang="en-US" sz="2800" dirty="0" smtClean="0"/>
              <a:t>Cache</a:t>
            </a:r>
            <a:endParaRPr lang="en-US" sz="2800" dirty="0"/>
          </a:p>
        </p:txBody>
      </p:sp>
      <p:sp>
        <p:nvSpPr>
          <p:cNvPr id="40" name="TextBox 39"/>
          <p:cNvSpPr txBox="1"/>
          <p:nvPr/>
        </p:nvSpPr>
        <p:spPr>
          <a:xfrm>
            <a:off x="5018733" y="5274943"/>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41" name="TextBox 40"/>
          <p:cNvSpPr txBox="1"/>
          <p:nvPr/>
        </p:nvSpPr>
        <p:spPr>
          <a:xfrm>
            <a:off x="6698107" y="5289212"/>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42" name="Rectangle 41"/>
          <p:cNvSpPr/>
          <p:nvPr/>
        </p:nvSpPr>
        <p:spPr>
          <a:xfrm>
            <a:off x="5080396" y="5964409"/>
            <a:ext cx="3781756" cy="8935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Memory</a:t>
            </a:r>
            <a:endParaRPr lang="en-US" dirty="0"/>
          </a:p>
        </p:txBody>
      </p:sp>
      <p:grpSp>
        <p:nvGrpSpPr>
          <p:cNvPr id="2" name="Group 48"/>
          <p:cNvGrpSpPr/>
          <p:nvPr/>
        </p:nvGrpSpPr>
        <p:grpSpPr>
          <a:xfrm>
            <a:off x="7178763" y="1812156"/>
            <a:ext cx="829126" cy="4104888"/>
            <a:chOff x="6890650" y="1812156"/>
            <a:chExt cx="1505253" cy="4104888"/>
          </a:xfrm>
        </p:grpSpPr>
        <p:cxnSp>
          <p:nvCxnSpPr>
            <p:cNvPr id="45" name="Straight Arrow Connector 44"/>
            <p:cNvCxnSpPr>
              <a:stCxn id="13" idx="2"/>
            </p:cNvCxnSpPr>
            <p:nvPr/>
          </p:nvCxnSpPr>
          <p:spPr>
            <a:xfrm rot="5400000">
              <a:off x="6992755" y="5260664"/>
              <a:ext cx="1293913" cy="18848"/>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3" idx="0"/>
            </p:cNvCxnSpPr>
            <p:nvPr/>
          </p:nvCxnSpPr>
          <p:spPr>
            <a:xfrm rot="5400000">
              <a:off x="6892886" y="2568406"/>
              <a:ext cx="1512503" cy="4"/>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8" name="Group 47"/>
            <p:cNvGrpSpPr/>
            <p:nvPr/>
          </p:nvGrpSpPr>
          <p:grpSpPr>
            <a:xfrm>
              <a:off x="6890650" y="3324660"/>
              <a:ext cx="1505253" cy="1298472"/>
              <a:chOff x="6890650" y="3324660"/>
              <a:chExt cx="1505253" cy="1298472"/>
            </a:xfrm>
          </p:grpSpPr>
          <p:sp>
            <p:nvSpPr>
              <p:cNvPr id="13" name="Rectangle 12"/>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6" name="Straight Connector 35"/>
              <p:cNvCxnSpPr>
                <a:stCxn id="13" idx="1"/>
                <a:endCxn id="13"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890650"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51" name="Straight Arrow Connector 50"/>
          <p:cNvCxnSpPr>
            <a:endCxn id="55" idx="0"/>
          </p:cNvCxnSpPr>
          <p:nvPr/>
        </p:nvCxnSpPr>
        <p:spPr>
          <a:xfrm rot="16200000" flipH="1">
            <a:off x="5232982" y="2574095"/>
            <a:ext cx="1512504" cy="35141"/>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10" name="Group 53"/>
          <p:cNvGrpSpPr/>
          <p:nvPr/>
        </p:nvGrpSpPr>
        <p:grpSpPr>
          <a:xfrm>
            <a:off x="5551995" y="3347918"/>
            <a:ext cx="902593" cy="1298472"/>
            <a:chOff x="6890650" y="3324660"/>
            <a:chExt cx="1505253" cy="1298472"/>
          </a:xfrm>
        </p:grpSpPr>
        <p:sp>
          <p:nvSpPr>
            <p:cNvPr id="55" name="Rectangle 54"/>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6" name="Straight Connector 55"/>
            <p:cNvCxnSpPr>
              <a:stCxn id="55" idx="1"/>
              <a:endCxn id="55"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6890650"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sp>
        <p:nvSpPr>
          <p:cNvPr id="60" name="Rectangle 59"/>
          <p:cNvSpPr/>
          <p:nvPr/>
        </p:nvSpPr>
        <p:spPr>
          <a:xfrm>
            <a:off x="5713975" y="3653285"/>
            <a:ext cx="652643" cy="369332"/>
          </a:xfrm>
          <a:prstGeom prst="rect">
            <a:avLst/>
          </a:prstGeom>
        </p:spPr>
        <p:txBody>
          <a:bodyPr wrap="none">
            <a:spAutoFit/>
          </a:bodyPr>
          <a:lstStyle/>
          <a:p>
            <a:r>
              <a:rPr lang="en-US" dirty="0" smtClean="0"/>
              <a:t>1022</a:t>
            </a:r>
            <a:endParaRPr lang="en-US" dirty="0"/>
          </a:p>
        </p:txBody>
      </p:sp>
      <p:sp>
        <p:nvSpPr>
          <p:cNvPr id="61" name="Rectangle 60"/>
          <p:cNvSpPr/>
          <p:nvPr/>
        </p:nvSpPr>
        <p:spPr>
          <a:xfrm>
            <a:off x="7478281" y="3633495"/>
            <a:ext cx="418654" cy="369332"/>
          </a:xfrm>
          <a:prstGeom prst="rect">
            <a:avLst/>
          </a:prstGeom>
        </p:spPr>
        <p:txBody>
          <a:bodyPr wrap="none">
            <a:spAutoFit/>
          </a:bodyPr>
          <a:lstStyle/>
          <a:p>
            <a:r>
              <a:rPr lang="en-US" dirty="0" smtClean="0"/>
              <a:t>99</a:t>
            </a:r>
            <a:endParaRPr lang="en-US" dirty="0"/>
          </a:p>
        </p:txBody>
      </p:sp>
      <p:sp>
        <p:nvSpPr>
          <p:cNvPr id="62" name="Rectangle 61"/>
          <p:cNvSpPr/>
          <p:nvPr/>
        </p:nvSpPr>
        <p:spPr>
          <a:xfrm flipH="1">
            <a:off x="5803488" y="3287381"/>
            <a:ext cx="775008" cy="369332"/>
          </a:xfrm>
          <a:prstGeom prst="rect">
            <a:avLst/>
          </a:prstGeom>
        </p:spPr>
        <p:txBody>
          <a:bodyPr wrap="square">
            <a:spAutoFit/>
          </a:bodyPr>
          <a:lstStyle/>
          <a:p>
            <a:r>
              <a:rPr lang="en-US" dirty="0" smtClean="0"/>
              <a:t>252</a:t>
            </a:r>
            <a:endParaRPr lang="en-US" dirty="0"/>
          </a:p>
        </p:txBody>
      </p:sp>
      <p:sp>
        <p:nvSpPr>
          <p:cNvPr id="63" name="Rectangle 62"/>
          <p:cNvSpPr/>
          <p:nvPr/>
        </p:nvSpPr>
        <p:spPr>
          <a:xfrm>
            <a:off x="7478281" y="3915037"/>
            <a:ext cx="301660" cy="369332"/>
          </a:xfrm>
          <a:prstGeom prst="rect">
            <a:avLst/>
          </a:prstGeom>
        </p:spPr>
        <p:txBody>
          <a:bodyPr wrap="none">
            <a:spAutoFit/>
          </a:bodyPr>
          <a:lstStyle/>
          <a:p>
            <a:r>
              <a:rPr lang="en-US" dirty="0" smtClean="0"/>
              <a:t>7</a:t>
            </a:r>
            <a:endParaRPr lang="en-US" dirty="0"/>
          </a:p>
        </p:txBody>
      </p:sp>
      <p:sp>
        <p:nvSpPr>
          <p:cNvPr id="64" name="Rectangle 63"/>
          <p:cNvSpPr/>
          <p:nvPr/>
        </p:nvSpPr>
        <p:spPr>
          <a:xfrm>
            <a:off x="7478281" y="4196579"/>
            <a:ext cx="418654" cy="369332"/>
          </a:xfrm>
          <a:prstGeom prst="rect">
            <a:avLst/>
          </a:prstGeom>
        </p:spPr>
        <p:txBody>
          <a:bodyPr wrap="none">
            <a:spAutoFit/>
          </a:bodyPr>
          <a:lstStyle/>
          <a:p>
            <a:r>
              <a:rPr lang="en-US" dirty="0" smtClean="0"/>
              <a:t>20</a:t>
            </a:r>
            <a:endParaRPr lang="en-US" dirty="0"/>
          </a:p>
        </p:txBody>
      </p:sp>
      <p:sp>
        <p:nvSpPr>
          <p:cNvPr id="65" name="Rectangle 64"/>
          <p:cNvSpPr/>
          <p:nvPr/>
        </p:nvSpPr>
        <p:spPr>
          <a:xfrm>
            <a:off x="7478281" y="3269325"/>
            <a:ext cx="418654" cy="369332"/>
          </a:xfrm>
          <a:prstGeom prst="rect">
            <a:avLst/>
          </a:prstGeom>
        </p:spPr>
        <p:txBody>
          <a:bodyPr wrap="none">
            <a:spAutoFit/>
          </a:bodyPr>
          <a:lstStyle/>
          <a:p>
            <a:r>
              <a:rPr lang="en-US" dirty="0" smtClean="0"/>
              <a:t>12</a:t>
            </a:r>
            <a:endParaRPr lang="en-US" dirty="0"/>
          </a:p>
        </p:txBody>
      </p:sp>
      <p:sp>
        <p:nvSpPr>
          <p:cNvPr id="66" name="Rectangle 65"/>
          <p:cNvSpPr/>
          <p:nvPr/>
        </p:nvSpPr>
        <p:spPr>
          <a:xfrm flipH="1">
            <a:off x="5749669" y="3977874"/>
            <a:ext cx="775008" cy="369332"/>
          </a:xfrm>
          <a:prstGeom prst="rect">
            <a:avLst/>
          </a:prstGeom>
        </p:spPr>
        <p:txBody>
          <a:bodyPr wrap="square">
            <a:spAutoFit/>
          </a:bodyPr>
          <a:lstStyle/>
          <a:p>
            <a:r>
              <a:rPr lang="en-US" dirty="0" smtClean="0"/>
              <a:t>131</a:t>
            </a:r>
            <a:endParaRPr lang="en-US" dirty="0"/>
          </a:p>
        </p:txBody>
      </p:sp>
      <p:sp>
        <p:nvSpPr>
          <p:cNvPr id="67" name="Rectangle 66"/>
          <p:cNvSpPr/>
          <p:nvPr/>
        </p:nvSpPr>
        <p:spPr>
          <a:xfrm flipH="1">
            <a:off x="5760432" y="4302464"/>
            <a:ext cx="775008" cy="369332"/>
          </a:xfrm>
          <a:prstGeom prst="rect">
            <a:avLst/>
          </a:prstGeom>
        </p:spPr>
        <p:txBody>
          <a:bodyPr wrap="square">
            <a:spAutoFit/>
          </a:bodyPr>
          <a:lstStyle/>
          <a:p>
            <a:r>
              <a:rPr lang="en-US" dirty="0" smtClean="0"/>
              <a:t>2041</a:t>
            </a:r>
            <a:endParaRPr lang="en-US" dirty="0"/>
          </a:p>
        </p:txBody>
      </p:sp>
    </p:spTree>
    <p:extLst>
      <p:ext uri="{BB962C8B-B14F-4D97-AF65-F5344CB8AC3E}">
        <p14:creationId xmlns:p14="http://schemas.microsoft.com/office/powerpoint/2010/main" val="35201954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nvGraphicFramePr>
        <p:xfrm>
          <a:off x="688895" y="4283222"/>
          <a:ext cx="5984772" cy="2574779"/>
        </p:xfrm>
        <a:graphic>
          <a:graphicData uri="http://schemas.openxmlformats.org/drawingml/2006/table">
            <a:tbl>
              <a:tblPr firstRow="1" bandRow="1">
                <a:tableStyleId>{5C22544A-7EE6-4342-B048-85BDC9FD1C3A}</a:tableStyleId>
              </a:tblPr>
              <a:tblGrid>
                <a:gridCol w="2992386"/>
                <a:gridCol w="2992386"/>
              </a:tblGrid>
              <a:tr h="390767">
                <a:tc>
                  <a:txBody>
                    <a:bodyPr/>
                    <a:lstStyle/>
                    <a:p>
                      <a:pPr algn="ctr"/>
                      <a:r>
                        <a:rPr lang="en-US" dirty="0" smtClean="0"/>
                        <a:t>Tag</a:t>
                      </a:r>
                      <a:endParaRPr lang="en-US" dirty="0"/>
                    </a:p>
                  </a:txBody>
                  <a:tcPr/>
                </a:tc>
                <a:tc>
                  <a:txBody>
                    <a:bodyPr/>
                    <a:lstStyle/>
                    <a:p>
                      <a:pPr algn="ctr"/>
                      <a:r>
                        <a:rPr lang="en-US" dirty="0" smtClean="0"/>
                        <a:t>Data</a:t>
                      </a:r>
                      <a:endParaRPr lang="en-US" dirty="0"/>
                    </a:p>
                  </a:txBody>
                  <a:tcPr/>
                </a:tc>
              </a:tr>
              <a:tr h="546003">
                <a:tc>
                  <a:txBody>
                    <a:bodyPr/>
                    <a:lstStyle/>
                    <a:p>
                      <a:pPr algn="ctr"/>
                      <a:r>
                        <a:rPr lang="en-US" sz="2800" dirty="0" smtClean="0"/>
                        <a:t>252</a:t>
                      </a:r>
                      <a:endParaRPr lang="en-US" sz="2800" dirty="0"/>
                    </a:p>
                  </a:txBody>
                  <a:tcPr/>
                </a:tc>
                <a:tc>
                  <a:txBody>
                    <a:bodyPr/>
                    <a:lstStyle/>
                    <a:p>
                      <a:pPr algn="ctr"/>
                      <a:r>
                        <a:rPr lang="en-US" sz="2800" dirty="0" smtClean="0"/>
                        <a:t>12</a:t>
                      </a:r>
                      <a:endParaRPr lang="en-US" sz="2800" dirty="0"/>
                    </a:p>
                  </a:txBody>
                  <a:tcPr/>
                </a:tc>
              </a:tr>
              <a:tr h="546003">
                <a:tc>
                  <a:txBody>
                    <a:bodyPr/>
                    <a:lstStyle/>
                    <a:p>
                      <a:pPr algn="ctr"/>
                      <a:r>
                        <a:rPr lang="en-US" sz="2800" dirty="0" smtClean="0"/>
                        <a:t>1022</a:t>
                      </a:r>
                      <a:endParaRPr lang="en-US" sz="2000" dirty="0"/>
                    </a:p>
                  </a:txBody>
                  <a:tcPr/>
                </a:tc>
                <a:tc>
                  <a:txBody>
                    <a:bodyPr/>
                    <a:lstStyle/>
                    <a:p>
                      <a:pPr algn="ctr"/>
                      <a:r>
                        <a:rPr lang="en-US" sz="2800" dirty="0" smtClean="0"/>
                        <a:t> 99</a:t>
                      </a:r>
                      <a:endParaRPr lang="en-US" sz="2800" dirty="0"/>
                    </a:p>
                  </a:txBody>
                  <a:tcPr/>
                </a:tc>
              </a:tr>
              <a:tr h="546003">
                <a:tc>
                  <a:txBody>
                    <a:bodyPr/>
                    <a:lstStyle/>
                    <a:p>
                      <a:pPr algn="ctr"/>
                      <a:r>
                        <a:rPr lang="en-US" sz="2800" dirty="0" smtClean="0"/>
                        <a:t>131</a:t>
                      </a:r>
                      <a:endParaRPr lang="en-US" sz="2800" dirty="0"/>
                    </a:p>
                  </a:txBody>
                  <a:tcPr/>
                </a:tc>
                <a:tc>
                  <a:txBody>
                    <a:bodyPr/>
                    <a:lstStyle/>
                    <a:p>
                      <a:pPr algn="ctr"/>
                      <a:r>
                        <a:rPr lang="en-US" sz="2800" dirty="0" smtClean="0"/>
                        <a:t>7</a:t>
                      </a:r>
                      <a:endParaRPr lang="en-US" sz="2800" dirty="0"/>
                    </a:p>
                  </a:txBody>
                  <a:tcPr/>
                </a:tc>
              </a:tr>
              <a:tr h="546003">
                <a:tc>
                  <a:txBody>
                    <a:bodyPr/>
                    <a:lstStyle/>
                    <a:p>
                      <a:pPr algn="ctr"/>
                      <a:r>
                        <a:rPr lang="en-US" sz="2800" dirty="0" smtClean="0"/>
                        <a:t>2041</a:t>
                      </a:r>
                      <a:endParaRPr lang="en-US" sz="2800" dirty="0"/>
                    </a:p>
                  </a:txBody>
                  <a:tcPr/>
                </a:tc>
                <a:tc>
                  <a:txBody>
                    <a:bodyPr/>
                    <a:lstStyle/>
                    <a:p>
                      <a:pPr algn="ctr"/>
                      <a:r>
                        <a:rPr lang="en-US" sz="2800" dirty="0" smtClean="0"/>
                        <a:t>20</a:t>
                      </a:r>
                      <a:endParaRPr lang="en-US" sz="2800" dirty="0"/>
                    </a:p>
                  </a:txBody>
                  <a:tcPr/>
                </a:tc>
              </a:tr>
            </a:tbl>
          </a:graphicData>
        </a:graphic>
      </p:graphicFrame>
      <p:graphicFrame>
        <p:nvGraphicFramePr>
          <p:cNvPr id="8" name="Table 7"/>
          <p:cNvGraphicFramePr>
            <a:graphicFrameLocks noGrp="1"/>
          </p:cNvGraphicFramePr>
          <p:nvPr/>
        </p:nvGraphicFramePr>
        <p:xfrm>
          <a:off x="641353" y="4263853"/>
          <a:ext cx="6096000" cy="2443479"/>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Tag</a:t>
                      </a:r>
                      <a:endParaRPr lang="en-US" dirty="0"/>
                    </a:p>
                  </a:txBody>
                  <a:tcPr/>
                </a:tc>
                <a:tc>
                  <a:txBody>
                    <a:bodyPr/>
                    <a:lstStyle/>
                    <a:p>
                      <a:pPr algn="ctr"/>
                      <a:r>
                        <a:rPr lang="en-US" dirty="0" smtClean="0"/>
                        <a:t>Data</a:t>
                      </a:r>
                      <a:endParaRPr lang="en-US" dirty="0"/>
                    </a:p>
                  </a:txBody>
                  <a:tcPr/>
                </a:tc>
              </a:tr>
              <a:tr h="370840">
                <a:tc>
                  <a:txBody>
                    <a:bodyPr/>
                    <a:lstStyle/>
                    <a:p>
                      <a:pPr algn="ctr"/>
                      <a:r>
                        <a:rPr lang="en-US" sz="2800" dirty="0" smtClean="0"/>
                        <a:t>252</a:t>
                      </a:r>
                      <a:endParaRPr lang="en-US" sz="2800" dirty="0"/>
                    </a:p>
                  </a:txBody>
                  <a:tcPr/>
                </a:tc>
                <a:tc>
                  <a:txBody>
                    <a:bodyPr/>
                    <a:lstStyle/>
                    <a:p>
                      <a:pPr algn="ctr"/>
                      <a:r>
                        <a:rPr lang="en-US" sz="2800" dirty="0" smtClean="0"/>
                        <a:t>12</a:t>
                      </a:r>
                      <a:endParaRPr lang="en-US" sz="2800" dirty="0"/>
                    </a:p>
                  </a:txBody>
                  <a:tcPr/>
                </a:tc>
              </a:tr>
              <a:tr h="370840">
                <a:tc>
                  <a:txBody>
                    <a:bodyPr/>
                    <a:lstStyle/>
                    <a:p>
                      <a:pPr algn="ctr"/>
                      <a:r>
                        <a:rPr lang="en-US" sz="2800" dirty="0" smtClean="0"/>
                        <a:t>1022</a:t>
                      </a:r>
                      <a:endParaRPr lang="en-US" sz="2000" dirty="0"/>
                    </a:p>
                  </a:txBody>
                  <a:tcPr/>
                </a:tc>
                <a:tc>
                  <a:txBody>
                    <a:bodyPr/>
                    <a:lstStyle/>
                    <a:p>
                      <a:pPr algn="ctr"/>
                      <a:r>
                        <a:rPr lang="en-US" sz="2800" dirty="0" smtClean="0"/>
                        <a:t> 99</a:t>
                      </a:r>
                      <a:endParaRPr lang="en-US" sz="2800" dirty="0"/>
                    </a:p>
                  </a:txBody>
                  <a:tcPr/>
                </a:tc>
              </a:tr>
              <a:tr h="370840">
                <a:tc>
                  <a:txBody>
                    <a:bodyPr/>
                    <a:lstStyle/>
                    <a:p>
                      <a:pPr algn="ctr"/>
                      <a:r>
                        <a:rPr lang="en-US" sz="2800" dirty="0" smtClean="0"/>
                        <a:t>511</a:t>
                      </a:r>
                      <a:endParaRPr lang="en-US" sz="2800" dirty="0"/>
                    </a:p>
                  </a:txBody>
                  <a:tcPr/>
                </a:tc>
                <a:tc>
                  <a:txBody>
                    <a:bodyPr/>
                    <a:lstStyle/>
                    <a:p>
                      <a:pPr algn="ctr"/>
                      <a:r>
                        <a:rPr lang="en-US" sz="2800" dirty="0" smtClean="0"/>
                        <a:t>11</a:t>
                      </a:r>
                      <a:endParaRPr lang="en-US" sz="2800" dirty="0"/>
                    </a:p>
                  </a:txBody>
                  <a:tcPr/>
                </a:tc>
              </a:tr>
              <a:tr h="370840">
                <a:tc>
                  <a:txBody>
                    <a:bodyPr/>
                    <a:lstStyle/>
                    <a:p>
                      <a:pPr algn="ctr"/>
                      <a:r>
                        <a:rPr lang="en-US" sz="2800" dirty="0" smtClean="0"/>
                        <a:t>2041</a:t>
                      </a:r>
                      <a:endParaRPr lang="en-US" sz="2800" dirty="0"/>
                    </a:p>
                  </a:txBody>
                  <a:tcPr/>
                </a:tc>
                <a:tc>
                  <a:txBody>
                    <a:bodyPr/>
                    <a:lstStyle/>
                    <a:p>
                      <a:pPr algn="ctr"/>
                      <a:r>
                        <a:rPr lang="en-US" sz="2800" dirty="0" smtClean="0"/>
                        <a:t>20</a:t>
                      </a:r>
                      <a:endParaRPr lang="en-US" sz="2800" dirty="0"/>
                    </a:p>
                  </a:txBody>
                  <a:tcPr/>
                </a:tc>
              </a:tr>
            </a:tbl>
          </a:graphicData>
        </a:graphic>
      </p:graphicFrame>
      <p:sp>
        <p:nvSpPr>
          <p:cNvPr id="2" name="Title 1"/>
          <p:cNvSpPr>
            <a:spLocks noGrp="1"/>
          </p:cNvSpPr>
          <p:nvPr>
            <p:ph type="title"/>
          </p:nvPr>
        </p:nvSpPr>
        <p:spPr/>
        <p:txBody>
          <a:bodyPr/>
          <a:lstStyle/>
          <a:p>
            <a:r>
              <a:rPr lang="en-US" dirty="0" smtClean="0"/>
              <a:t>Cache Replacement</a:t>
            </a:r>
            <a:endParaRPr lang="en-US" dirty="0"/>
          </a:p>
        </p:txBody>
      </p:sp>
      <p:sp>
        <p:nvSpPr>
          <p:cNvPr id="3" name="Content Placeholder 2"/>
          <p:cNvSpPr>
            <a:spLocks noGrp="1"/>
          </p:cNvSpPr>
          <p:nvPr>
            <p:ph idx="1"/>
          </p:nvPr>
        </p:nvSpPr>
        <p:spPr>
          <a:xfrm>
            <a:off x="304800" y="1384963"/>
            <a:ext cx="8458200" cy="2810089"/>
          </a:xfrm>
        </p:spPr>
        <p:txBody>
          <a:bodyPr>
            <a:normAutofit fontScale="85000" lnSpcReduction="10000"/>
          </a:bodyPr>
          <a:lstStyle/>
          <a:p>
            <a:r>
              <a:rPr lang="en-US" dirty="0" smtClean="0"/>
              <a:t>Suppose processor now requests location 511, which contains 11?</a:t>
            </a:r>
          </a:p>
          <a:p>
            <a:r>
              <a:rPr lang="en-US" dirty="0" smtClean="0"/>
              <a:t>Doesn’t match any cache block, so must “evict” one resident block to make room</a:t>
            </a:r>
          </a:p>
          <a:p>
            <a:pPr lvl="1"/>
            <a:r>
              <a:rPr lang="en-US" dirty="0" smtClean="0"/>
              <a:t>Which block to evict?</a:t>
            </a:r>
          </a:p>
          <a:p>
            <a:r>
              <a:rPr lang="en-US" dirty="0" smtClean="0"/>
              <a:t>Replace “victim” with new memory block at address 511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21</a:t>
            </a:fld>
            <a:endParaRPr lang="en-US"/>
          </a:p>
        </p:txBody>
      </p:sp>
      <p:sp>
        <p:nvSpPr>
          <p:cNvPr id="9" name="Rectangle 8"/>
          <p:cNvSpPr/>
          <p:nvPr/>
        </p:nvSpPr>
        <p:spPr>
          <a:xfrm>
            <a:off x="581255" y="5639219"/>
            <a:ext cx="6113940" cy="602664"/>
          </a:xfrm>
          <a:prstGeom prst="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935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Must be Aligned in Memory</a:t>
            </a:r>
            <a:endParaRPr lang="en-US" dirty="0"/>
          </a:p>
        </p:txBody>
      </p:sp>
      <p:sp>
        <p:nvSpPr>
          <p:cNvPr id="3" name="Content Placeholder 2"/>
          <p:cNvSpPr>
            <a:spLocks noGrp="1"/>
          </p:cNvSpPr>
          <p:nvPr>
            <p:ph idx="1"/>
          </p:nvPr>
        </p:nvSpPr>
        <p:spPr/>
        <p:txBody>
          <a:bodyPr/>
          <a:lstStyle/>
          <a:p>
            <a:r>
              <a:rPr lang="en-US" dirty="0" smtClean="0"/>
              <a:t>Word blocks are aligned, so binary address of all words in cache always ends in 00</a:t>
            </a:r>
            <a:r>
              <a:rPr lang="en-US" baseline="-25000" dirty="0" smtClean="0"/>
              <a:t>two</a:t>
            </a:r>
          </a:p>
          <a:p>
            <a:r>
              <a:rPr lang="en-US" dirty="0" smtClean="0"/>
              <a:t>How to take advantage of this to save hardware and energy?</a:t>
            </a:r>
          </a:p>
          <a:p>
            <a:r>
              <a:rPr lang="en-US" dirty="0" smtClean="0"/>
              <a:t>Don’t need to compare last 2 bits of 32-bit byte address (comparator can be narrower)</a:t>
            </a:r>
          </a:p>
          <a:p>
            <a:pPr>
              <a:buNone/>
            </a:pPr>
            <a:r>
              <a:rPr lang="en-US" dirty="0" smtClean="0"/>
              <a:t>=&gt; Don’t need to store last 2 bits of 32-bit byte address in Cache Tag (Tag can be narrower)</a:t>
            </a:r>
            <a:endParaRPr lang="en-US" baseline="-25000" dirty="0" smtClean="0"/>
          </a:p>
          <a:p>
            <a:endParaRPr lang="en-US" baseline="-25000" dirty="0" smtClean="0"/>
          </a:p>
          <a:p>
            <a:endParaRPr lang="en-US" baseline="-25000" dirty="0" smtClean="0"/>
          </a:p>
          <a:p>
            <a:endParaRPr lang="en-US" baseline="-25000"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22</a:t>
            </a:fld>
            <a:endParaRPr lang="en-US"/>
          </a:p>
        </p:txBody>
      </p:sp>
    </p:spTree>
    <p:extLst>
      <p:ext uri="{BB962C8B-B14F-4D97-AF65-F5344CB8AC3E}">
        <p14:creationId xmlns:p14="http://schemas.microsoft.com/office/powerpoint/2010/main" val="4720796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639" y="274638"/>
            <a:ext cx="4020615" cy="1143000"/>
          </a:xfrm>
        </p:spPr>
        <p:txBody>
          <a:bodyPr>
            <a:normAutofit fontScale="90000"/>
          </a:bodyPr>
          <a:lstStyle/>
          <a:p>
            <a:r>
              <a:rPr lang="en-US" dirty="0" smtClean="0"/>
              <a:t>Anatomy of a 32B Cache, 8B Block</a:t>
            </a:r>
            <a:endParaRPr lang="en-US" dirty="0"/>
          </a:p>
        </p:txBody>
      </p:sp>
      <p:sp>
        <p:nvSpPr>
          <p:cNvPr id="5" name="Slide Number Placeholder 4"/>
          <p:cNvSpPr>
            <a:spLocks noGrp="1"/>
          </p:cNvSpPr>
          <p:nvPr>
            <p:ph type="sldNum" sz="quarter" idx="12"/>
          </p:nvPr>
        </p:nvSpPr>
        <p:spPr>
          <a:xfrm>
            <a:off x="6588268" y="6299275"/>
            <a:ext cx="2133600" cy="365125"/>
          </a:xfrm>
        </p:spPr>
        <p:txBody>
          <a:bodyPr/>
          <a:lstStyle/>
          <a:p>
            <a:fld id="{3CC63E4C-4642-794D-A2FD-70F6B81535F5}" type="slidenum">
              <a:rPr lang="en-US" smtClean="0"/>
              <a:pPr/>
              <a:t>23</a:t>
            </a:fld>
            <a:endParaRPr lang="en-US"/>
          </a:p>
        </p:txBody>
      </p:sp>
      <p:sp>
        <p:nvSpPr>
          <p:cNvPr id="7" name="Content Placeholder 6"/>
          <p:cNvSpPr>
            <a:spLocks noGrp="1"/>
          </p:cNvSpPr>
          <p:nvPr>
            <p:ph sz="half" idx="1"/>
          </p:nvPr>
        </p:nvSpPr>
        <p:spPr>
          <a:xfrm>
            <a:off x="26640" y="1600200"/>
            <a:ext cx="4038600" cy="5257800"/>
          </a:xfrm>
        </p:spPr>
        <p:txBody>
          <a:bodyPr>
            <a:normAutofit lnSpcReduction="10000"/>
          </a:bodyPr>
          <a:lstStyle/>
          <a:p>
            <a:r>
              <a:rPr lang="en-US" dirty="0" smtClean="0"/>
              <a:t>Blocks must be aligned in pairs, otherwise could get same word twice in cache</a:t>
            </a:r>
          </a:p>
          <a:p>
            <a:pPr>
              <a:buFont typeface="Symbol" pitchFamily="1" charset="2"/>
              <a:buChar char=""/>
            </a:pPr>
            <a:r>
              <a:rPr lang="en-US" dirty="0" smtClean="0"/>
              <a:t>Tags only have even-numbered words</a:t>
            </a:r>
          </a:p>
          <a:p>
            <a:pPr>
              <a:buFont typeface="Symbol" pitchFamily="1" charset="2"/>
              <a:buChar char=""/>
            </a:pPr>
            <a:r>
              <a:rPr lang="en-US" dirty="0" smtClean="0"/>
              <a:t> Last 3 bits of address always 000</a:t>
            </a:r>
            <a:r>
              <a:rPr lang="en-US" baseline="-25000" dirty="0" smtClean="0"/>
              <a:t>two</a:t>
            </a:r>
          </a:p>
          <a:p>
            <a:pPr>
              <a:buFont typeface="Symbol" pitchFamily="1" charset="2"/>
              <a:buChar char=""/>
            </a:pPr>
            <a:r>
              <a:rPr lang="en-US" dirty="0" smtClean="0"/>
              <a:t>Tags, comparators can be narrower </a:t>
            </a:r>
            <a:endParaRPr lang="en-US" baseline="-25000" dirty="0" smtClean="0"/>
          </a:p>
          <a:p>
            <a:r>
              <a:rPr lang="en-US" dirty="0" smtClean="0"/>
              <a:t>Can get hit for either word in block</a:t>
            </a:r>
          </a:p>
          <a:p>
            <a:endParaRPr lang="en-US" dirty="0"/>
          </a:p>
        </p:txBody>
      </p:sp>
      <p:grpSp>
        <p:nvGrpSpPr>
          <p:cNvPr id="2" name="Group 71"/>
          <p:cNvGrpSpPr/>
          <p:nvPr/>
        </p:nvGrpSpPr>
        <p:grpSpPr>
          <a:xfrm>
            <a:off x="4026255" y="214034"/>
            <a:ext cx="4422434" cy="6643966"/>
            <a:chOff x="4026255" y="214034"/>
            <a:chExt cx="4422434" cy="6643966"/>
          </a:xfrm>
        </p:grpSpPr>
        <p:cxnSp>
          <p:nvCxnSpPr>
            <p:cNvPr id="74" name="Straight Arrow Connector 73"/>
            <p:cNvCxnSpPr/>
            <p:nvPr/>
          </p:nvCxnSpPr>
          <p:spPr>
            <a:xfrm>
              <a:off x="5045956" y="4646389"/>
              <a:ext cx="17779" cy="1324978"/>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4026255" y="214034"/>
              <a:ext cx="3853109" cy="1612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Processor</a:t>
              </a:r>
              <a:endParaRPr lang="en-US" sz="3200" dirty="0"/>
            </a:p>
          </p:txBody>
        </p:sp>
        <p:sp>
          <p:nvSpPr>
            <p:cNvPr id="77" name="TextBox 76"/>
            <p:cNvSpPr txBox="1"/>
            <p:nvPr/>
          </p:nvSpPr>
          <p:spPr>
            <a:xfrm>
              <a:off x="4097608" y="1912036"/>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78" name="TextBox 77"/>
            <p:cNvSpPr txBox="1"/>
            <p:nvPr/>
          </p:nvSpPr>
          <p:spPr>
            <a:xfrm>
              <a:off x="5697884" y="1897526"/>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79" name="Rectangle 78"/>
            <p:cNvSpPr/>
            <p:nvPr/>
          </p:nvSpPr>
          <p:spPr>
            <a:xfrm>
              <a:off x="4111880" y="2625482"/>
              <a:ext cx="4336809" cy="2583262"/>
            </a:xfrm>
            <a:prstGeom prst="rect">
              <a:avLst/>
            </a:prstGeom>
            <a:noFill/>
            <a:ln w="28575" cap="flat" cmpd="sng" algn="ctr">
              <a:solidFill>
                <a:schemeClr val="accent1">
                  <a:shade val="95000"/>
                  <a:satMod val="105000"/>
                </a:schemeClr>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5596041" y="4580324"/>
              <a:ext cx="1067269" cy="523220"/>
            </a:xfrm>
            <a:prstGeom prst="rect">
              <a:avLst/>
            </a:prstGeom>
            <a:noFill/>
          </p:spPr>
          <p:txBody>
            <a:bodyPr wrap="none" rtlCol="0">
              <a:spAutoFit/>
            </a:bodyPr>
            <a:lstStyle/>
            <a:p>
              <a:r>
                <a:rPr lang="en-US" sz="2800" dirty="0" smtClean="0"/>
                <a:t>Cache</a:t>
              </a:r>
              <a:endParaRPr lang="en-US" sz="2800" dirty="0"/>
            </a:p>
          </p:txBody>
        </p:sp>
        <p:sp>
          <p:nvSpPr>
            <p:cNvPr id="81" name="TextBox 80"/>
            <p:cNvSpPr txBox="1"/>
            <p:nvPr/>
          </p:nvSpPr>
          <p:spPr>
            <a:xfrm>
              <a:off x="4060041" y="5274943"/>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82" name="TextBox 81"/>
            <p:cNvSpPr txBox="1"/>
            <p:nvPr/>
          </p:nvSpPr>
          <p:spPr>
            <a:xfrm>
              <a:off x="5772403" y="5289212"/>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83" name="Rectangle 82"/>
            <p:cNvSpPr/>
            <p:nvPr/>
          </p:nvSpPr>
          <p:spPr>
            <a:xfrm>
              <a:off x="4154692" y="5964409"/>
              <a:ext cx="3781756" cy="8935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Memory</a:t>
              </a:r>
              <a:endParaRPr lang="en-US" dirty="0"/>
            </a:p>
          </p:txBody>
        </p:sp>
        <p:cxnSp>
          <p:nvCxnSpPr>
            <p:cNvPr id="84" name="Straight Arrow Connector 83"/>
            <p:cNvCxnSpPr/>
            <p:nvPr/>
          </p:nvCxnSpPr>
          <p:spPr>
            <a:xfrm rot="16200000" flipH="1">
              <a:off x="6152062" y="5259567"/>
              <a:ext cx="1283417" cy="10546"/>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8" name="Group 47"/>
            <p:cNvGrpSpPr/>
            <p:nvPr/>
          </p:nvGrpSpPr>
          <p:grpSpPr>
            <a:xfrm>
              <a:off x="6360131" y="3324660"/>
              <a:ext cx="850116" cy="1298472"/>
              <a:chOff x="6890650" y="3324660"/>
              <a:chExt cx="1505253" cy="1298472"/>
            </a:xfrm>
          </p:grpSpPr>
          <p:sp>
            <p:nvSpPr>
              <p:cNvPr id="114" name="Rectangle 12"/>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5" name="Straight Connector 114"/>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6890650"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87" name="Straight Arrow Connector 86"/>
            <p:cNvCxnSpPr/>
            <p:nvPr/>
          </p:nvCxnSpPr>
          <p:spPr>
            <a:xfrm rot="5400000">
              <a:off x="4289706" y="2591664"/>
              <a:ext cx="1512503" cy="4"/>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9" name="Group 53"/>
            <p:cNvGrpSpPr/>
            <p:nvPr/>
          </p:nvGrpSpPr>
          <p:grpSpPr>
            <a:xfrm>
              <a:off x="4596929" y="3347918"/>
              <a:ext cx="976062" cy="1298472"/>
              <a:chOff x="6890650" y="3324660"/>
              <a:chExt cx="1505253" cy="1298472"/>
            </a:xfrm>
          </p:grpSpPr>
          <p:sp>
            <p:nvSpPr>
              <p:cNvPr id="110" name="Rectangle 109"/>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1" name="Straight Connector 110"/>
              <p:cNvCxnSpPr>
                <a:stCxn id="110" idx="1"/>
                <a:endCxn id="110"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6890650"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sp>
          <p:nvSpPr>
            <p:cNvPr id="89" name="Rectangle 88"/>
            <p:cNvSpPr/>
            <p:nvPr/>
          </p:nvSpPr>
          <p:spPr>
            <a:xfrm>
              <a:off x="4788271" y="3653285"/>
              <a:ext cx="652643" cy="369332"/>
            </a:xfrm>
            <a:prstGeom prst="rect">
              <a:avLst/>
            </a:prstGeom>
          </p:spPr>
          <p:txBody>
            <a:bodyPr wrap="none">
              <a:spAutoFit/>
            </a:bodyPr>
            <a:lstStyle/>
            <a:p>
              <a:r>
                <a:rPr lang="en-US" dirty="0" smtClean="0"/>
                <a:t>1022</a:t>
              </a:r>
              <a:endParaRPr lang="en-US" dirty="0"/>
            </a:p>
          </p:txBody>
        </p:sp>
        <p:sp>
          <p:nvSpPr>
            <p:cNvPr id="90" name="Rectangle 89"/>
            <p:cNvSpPr/>
            <p:nvPr/>
          </p:nvSpPr>
          <p:spPr>
            <a:xfrm>
              <a:off x="6552577" y="3633495"/>
              <a:ext cx="418654" cy="369332"/>
            </a:xfrm>
            <a:prstGeom prst="rect">
              <a:avLst/>
            </a:prstGeom>
          </p:spPr>
          <p:txBody>
            <a:bodyPr wrap="none">
              <a:spAutoFit/>
            </a:bodyPr>
            <a:lstStyle/>
            <a:p>
              <a:r>
                <a:rPr lang="en-US" dirty="0" smtClean="0"/>
                <a:t>99</a:t>
              </a:r>
              <a:endParaRPr lang="en-US" dirty="0"/>
            </a:p>
          </p:txBody>
        </p:sp>
        <p:sp>
          <p:nvSpPr>
            <p:cNvPr id="91" name="Rectangle 90"/>
            <p:cNvSpPr/>
            <p:nvPr/>
          </p:nvSpPr>
          <p:spPr>
            <a:xfrm flipH="1">
              <a:off x="4877784" y="3287381"/>
              <a:ext cx="775008" cy="369332"/>
            </a:xfrm>
            <a:prstGeom prst="rect">
              <a:avLst/>
            </a:prstGeom>
          </p:spPr>
          <p:txBody>
            <a:bodyPr wrap="square">
              <a:spAutoFit/>
            </a:bodyPr>
            <a:lstStyle/>
            <a:p>
              <a:r>
                <a:rPr lang="en-US" dirty="0" smtClean="0"/>
                <a:t>252</a:t>
              </a:r>
              <a:endParaRPr lang="en-US" dirty="0"/>
            </a:p>
          </p:txBody>
        </p:sp>
        <p:sp>
          <p:nvSpPr>
            <p:cNvPr id="92" name="Rectangle 91"/>
            <p:cNvSpPr/>
            <p:nvPr/>
          </p:nvSpPr>
          <p:spPr>
            <a:xfrm>
              <a:off x="6552577" y="3964522"/>
              <a:ext cx="418654" cy="369332"/>
            </a:xfrm>
            <a:prstGeom prst="rect">
              <a:avLst/>
            </a:prstGeom>
          </p:spPr>
          <p:txBody>
            <a:bodyPr wrap="none">
              <a:spAutoFit/>
            </a:bodyPr>
            <a:lstStyle/>
            <a:p>
              <a:r>
                <a:rPr lang="en-US" dirty="0" smtClean="0">
                  <a:solidFill>
                    <a:srgbClr val="FF0000"/>
                  </a:solidFill>
                </a:rPr>
                <a:t>42</a:t>
              </a:r>
              <a:endParaRPr lang="en-US" dirty="0">
                <a:solidFill>
                  <a:srgbClr val="FF0000"/>
                </a:solidFill>
              </a:endParaRPr>
            </a:p>
          </p:txBody>
        </p:sp>
        <p:sp>
          <p:nvSpPr>
            <p:cNvPr id="93" name="Rectangle 92"/>
            <p:cNvSpPr/>
            <p:nvPr/>
          </p:nvSpPr>
          <p:spPr>
            <a:xfrm>
              <a:off x="6466465" y="4267588"/>
              <a:ext cx="652643" cy="369332"/>
            </a:xfrm>
            <a:prstGeom prst="rect">
              <a:avLst/>
            </a:prstGeom>
          </p:spPr>
          <p:txBody>
            <a:bodyPr wrap="none">
              <a:spAutoFit/>
            </a:bodyPr>
            <a:lstStyle/>
            <a:p>
              <a:r>
                <a:rPr lang="en-US" dirty="0" smtClean="0">
                  <a:solidFill>
                    <a:srgbClr val="FF0000"/>
                  </a:solidFill>
                </a:rPr>
                <a:t>1947</a:t>
              </a:r>
              <a:endParaRPr lang="en-US" dirty="0">
                <a:solidFill>
                  <a:srgbClr val="FF0000"/>
                </a:solidFill>
              </a:endParaRPr>
            </a:p>
          </p:txBody>
        </p:sp>
        <p:sp>
          <p:nvSpPr>
            <p:cNvPr id="94" name="Rectangle 93"/>
            <p:cNvSpPr/>
            <p:nvPr/>
          </p:nvSpPr>
          <p:spPr>
            <a:xfrm>
              <a:off x="6552577" y="3269325"/>
              <a:ext cx="418654" cy="369332"/>
            </a:xfrm>
            <a:prstGeom prst="rect">
              <a:avLst/>
            </a:prstGeom>
          </p:spPr>
          <p:txBody>
            <a:bodyPr wrap="none">
              <a:spAutoFit/>
            </a:bodyPr>
            <a:lstStyle/>
            <a:p>
              <a:r>
                <a:rPr lang="en-US" dirty="0" smtClean="0"/>
                <a:t>12</a:t>
              </a:r>
              <a:endParaRPr lang="en-US" dirty="0"/>
            </a:p>
          </p:txBody>
        </p:sp>
        <p:sp>
          <p:nvSpPr>
            <p:cNvPr id="95" name="Rectangle 94"/>
            <p:cNvSpPr/>
            <p:nvPr/>
          </p:nvSpPr>
          <p:spPr>
            <a:xfrm flipH="1">
              <a:off x="4823965" y="3977874"/>
              <a:ext cx="775008" cy="369332"/>
            </a:xfrm>
            <a:prstGeom prst="rect">
              <a:avLst/>
            </a:prstGeom>
          </p:spPr>
          <p:txBody>
            <a:bodyPr wrap="square">
              <a:spAutoFit/>
            </a:bodyPr>
            <a:lstStyle/>
            <a:p>
              <a:r>
                <a:rPr lang="en-US" dirty="0" smtClean="0"/>
                <a:t>13</a:t>
              </a:r>
              <a:r>
                <a:rPr lang="en-US" dirty="0" smtClean="0">
                  <a:solidFill>
                    <a:srgbClr val="FF0000"/>
                  </a:solidFill>
                </a:rPr>
                <a:t>0</a:t>
              </a:r>
              <a:endParaRPr lang="en-US" dirty="0">
                <a:solidFill>
                  <a:srgbClr val="FF0000"/>
                </a:solidFill>
              </a:endParaRPr>
            </a:p>
          </p:txBody>
        </p:sp>
        <p:sp>
          <p:nvSpPr>
            <p:cNvPr id="96" name="Rectangle 95"/>
            <p:cNvSpPr/>
            <p:nvPr/>
          </p:nvSpPr>
          <p:spPr>
            <a:xfrm flipH="1">
              <a:off x="4834728" y="4302464"/>
              <a:ext cx="775008" cy="369332"/>
            </a:xfrm>
            <a:prstGeom prst="rect">
              <a:avLst/>
            </a:prstGeom>
          </p:spPr>
          <p:txBody>
            <a:bodyPr wrap="square">
              <a:spAutoFit/>
            </a:bodyPr>
            <a:lstStyle/>
            <a:p>
              <a:r>
                <a:rPr lang="en-US" dirty="0" smtClean="0"/>
                <a:t>204</a:t>
              </a:r>
              <a:r>
                <a:rPr lang="en-US" dirty="0" smtClean="0">
                  <a:solidFill>
                    <a:srgbClr val="FF0000"/>
                  </a:solidFill>
                </a:rPr>
                <a:t>0</a:t>
              </a:r>
              <a:endParaRPr lang="en-US" dirty="0">
                <a:solidFill>
                  <a:srgbClr val="FF0000"/>
                </a:solidFill>
              </a:endParaRPr>
            </a:p>
          </p:txBody>
        </p:sp>
        <p:grpSp>
          <p:nvGrpSpPr>
            <p:cNvPr id="10" name="Group 47"/>
            <p:cNvGrpSpPr/>
            <p:nvPr/>
          </p:nvGrpSpPr>
          <p:grpSpPr>
            <a:xfrm>
              <a:off x="7157780" y="3326393"/>
              <a:ext cx="892100" cy="1298472"/>
              <a:chOff x="6890650" y="3324660"/>
              <a:chExt cx="1505253" cy="1298472"/>
            </a:xfrm>
          </p:grpSpPr>
          <p:sp>
            <p:nvSpPr>
              <p:cNvPr id="106" name="Rectangle 105"/>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7" name="Straight Connector 106"/>
              <p:cNvCxnSpPr>
                <a:stCxn id="106" idx="1"/>
                <a:endCxn id="106"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6890650"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 name="Group 70"/>
            <p:cNvGrpSpPr/>
            <p:nvPr/>
          </p:nvGrpSpPr>
          <p:grpSpPr>
            <a:xfrm>
              <a:off x="7334378" y="3302108"/>
              <a:ext cx="652643" cy="1329576"/>
              <a:chOff x="6704977" y="3388735"/>
              <a:chExt cx="652643" cy="1329576"/>
            </a:xfrm>
          </p:grpSpPr>
          <p:sp>
            <p:nvSpPr>
              <p:cNvPr id="102" name="Rectangle 101"/>
              <p:cNvSpPr/>
              <p:nvPr/>
            </p:nvSpPr>
            <p:spPr>
              <a:xfrm>
                <a:off x="6704977" y="3736410"/>
                <a:ext cx="652643" cy="369332"/>
              </a:xfrm>
              <a:prstGeom prst="rect">
                <a:avLst/>
              </a:prstGeom>
            </p:spPr>
            <p:txBody>
              <a:bodyPr wrap="none">
                <a:spAutoFit/>
              </a:bodyPr>
              <a:lstStyle/>
              <a:p>
                <a:r>
                  <a:rPr lang="en-US" dirty="0" smtClean="0">
                    <a:solidFill>
                      <a:srgbClr val="FF0000"/>
                    </a:solidFill>
                  </a:rPr>
                  <a:t>1000</a:t>
                </a:r>
                <a:endParaRPr lang="en-US" dirty="0">
                  <a:solidFill>
                    <a:srgbClr val="FF0000"/>
                  </a:solidFill>
                </a:endParaRPr>
              </a:p>
            </p:txBody>
          </p:sp>
          <p:sp>
            <p:nvSpPr>
              <p:cNvPr id="103" name="Rectangle 102"/>
              <p:cNvSpPr/>
              <p:nvPr/>
            </p:nvSpPr>
            <p:spPr>
              <a:xfrm>
                <a:off x="6704977" y="4067437"/>
                <a:ext cx="301660" cy="369332"/>
              </a:xfrm>
              <a:prstGeom prst="rect">
                <a:avLst/>
              </a:prstGeom>
            </p:spPr>
            <p:txBody>
              <a:bodyPr wrap="none">
                <a:spAutoFit/>
              </a:bodyPr>
              <a:lstStyle/>
              <a:p>
                <a:r>
                  <a:rPr lang="en-US" dirty="0" smtClean="0"/>
                  <a:t>7</a:t>
                </a:r>
                <a:endParaRPr lang="en-US" dirty="0"/>
              </a:p>
            </p:txBody>
          </p:sp>
          <p:sp>
            <p:nvSpPr>
              <p:cNvPr id="104" name="Rectangle 103"/>
              <p:cNvSpPr/>
              <p:nvPr/>
            </p:nvSpPr>
            <p:spPr>
              <a:xfrm>
                <a:off x="6704977" y="4348979"/>
                <a:ext cx="418654" cy="369332"/>
              </a:xfrm>
              <a:prstGeom prst="rect">
                <a:avLst/>
              </a:prstGeom>
            </p:spPr>
            <p:txBody>
              <a:bodyPr wrap="none">
                <a:spAutoFit/>
              </a:bodyPr>
              <a:lstStyle/>
              <a:p>
                <a:r>
                  <a:rPr lang="en-US" dirty="0" smtClean="0"/>
                  <a:t>20</a:t>
                </a:r>
                <a:endParaRPr lang="en-US" dirty="0"/>
              </a:p>
            </p:txBody>
          </p:sp>
          <p:sp>
            <p:nvSpPr>
              <p:cNvPr id="105" name="Rectangle 104"/>
              <p:cNvSpPr/>
              <p:nvPr/>
            </p:nvSpPr>
            <p:spPr>
              <a:xfrm>
                <a:off x="6704977" y="3388735"/>
                <a:ext cx="489324" cy="369332"/>
              </a:xfrm>
              <a:prstGeom prst="rect">
                <a:avLst/>
              </a:prstGeom>
            </p:spPr>
            <p:txBody>
              <a:bodyPr wrap="none">
                <a:spAutoFit/>
              </a:bodyPr>
              <a:lstStyle/>
              <a:p>
                <a:r>
                  <a:rPr lang="en-US" dirty="0" smtClean="0">
                    <a:solidFill>
                      <a:srgbClr val="FF0000"/>
                    </a:solidFill>
                  </a:rPr>
                  <a:t>-10</a:t>
                </a:r>
                <a:endParaRPr lang="en-US" dirty="0">
                  <a:solidFill>
                    <a:srgbClr val="FF0000"/>
                  </a:solidFill>
                </a:endParaRPr>
              </a:p>
            </p:txBody>
          </p:sp>
        </p:grpSp>
        <p:cxnSp>
          <p:nvCxnSpPr>
            <p:cNvPr id="99" name="Elbow Connector 98"/>
            <p:cNvCxnSpPr/>
            <p:nvPr/>
          </p:nvCxnSpPr>
          <p:spPr>
            <a:xfrm rot="10800000" flipV="1">
              <a:off x="6790437" y="4600196"/>
              <a:ext cx="1110106" cy="385532"/>
            </a:xfrm>
            <a:prstGeom prst="bentConnector3">
              <a:avLst>
                <a:gd name="adj1" fmla="val 50000"/>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rot="5400000">
              <a:off x="5988712" y="2525360"/>
              <a:ext cx="1512503" cy="4"/>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1" name="Elbow Connector 84"/>
            <p:cNvCxnSpPr>
              <a:endCxn id="105" idx="0"/>
            </p:cNvCxnSpPr>
            <p:nvPr/>
          </p:nvCxnSpPr>
          <p:spPr>
            <a:xfrm>
              <a:off x="6727465" y="2801003"/>
              <a:ext cx="851575" cy="501105"/>
            </a:xfrm>
            <a:prstGeom prst="bentConnector2">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785826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3795491" cy="1143000"/>
          </a:xfrm>
        </p:spPr>
        <p:txBody>
          <a:bodyPr>
            <a:normAutofit fontScale="90000"/>
          </a:bodyPr>
          <a:lstStyle/>
          <a:p>
            <a:r>
              <a:rPr lang="en-US" dirty="0" smtClean="0"/>
              <a:t>Hardware Cost of Cache</a:t>
            </a:r>
            <a:endParaRPr lang="en-US" dirty="0"/>
          </a:p>
        </p:txBody>
      </p:sp>
      <p:sp>
        <p:nvSpPr>
          <p:cNvPr id="9" name="Content Placeholder 8"/>
          <p:cNvSpPr>
            <a:spLocks noGrp="1"/>
          </p:cNvSpPr>
          <p:nvPr>
            <p:ph idx="1"/>
          </p:nvPr>
        </p:nvSpPr>
        <p:spPr>
          <a:xfrm>
            <a:off x="457200" y="1600200"/>
            <a:ext cx="4123719" cy="4525963"/>
          </a:xfrm>
        </p:spPr>
        <p:txBody>
          <a:bodyPr>
            <a:normAutofit lnSpcReduction="10000"/>
          </a:bodyPr>
          <a:lstStyle/>
          <a:p>
            <a:r>
              <a:rPr lang="en-US" dirty="0" smtClean="0"/>
              <a:t>Need to compare every tag to the Processor address</a:t>
            </a:r>
          </a:p>
          <a:p>
            <a:r>
              <a:rPr lang="en-US" dirty="0" smtClean="0"/>
              <a:t>Comparators are expensive</a:t>
            </a:r>
          </a:p>
          <a:p>
            <a:r>
              <a:rPr lang="en-US" dirty="0" smtClean="0"/>
              <a:t>Optimization: 2 sets =&gt; ½ comparators</a:t>
            </a:r>
          </a:p>
          <a:p>
            <a:r>
              <a:rPr lang="en-US" dirty="0" smtClean="0"/>
              <a:t>1 Address bit selects which set</a:t>
            </a:r>
          </a:p>
          <a:p>
            <a:pPr lvl="1">
              <a:buNone/>
            </a:pPr>
            <a:endParaRPr lang="en-US" dirty="0" smtClean="0"/>
          </a:p>
          <a:p>
            <a:pPr lvl="1"/>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24</a:t>
            </a:fld>
            <a:endParaRPr lang="en-US"/>
          </a:p>
        </p:txBody>
      </p:sp>
      <p:sp>
        <p:nvSpPr>
          <p:cNvPr id="10" name="Slide Number Placeholder 4"/>
          <p:cNvSpPr txBox="1">
            <a:spLocks/>
          </p:cNvSpPr>
          <p:nvPr/>
        </p:nvSpPr>
        <p:spPr>
          <a:xfrm>
            <a:off x="6695908" y="62992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Rectangle 10"/>
          <p:cNvSpPr/>
          <p:nvPr/>
        </p:nvSpPr>
        <p:spPr>
          <a:xfrm>
            <a:off x="4951959" y="214034"/>
            <a:ext cx="3853109" cy="1612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Processor</a:t>
            </a:r>
            <a:endParaRPr lang="en-US" sz="3200" dirty="0"/>
          </a:p>
        </p:txBody>
      </p:sp>
      <p:cxnSp>
        <p:nvCxnSpPr>
          <p:cNvPr id="14" name="Straight Arrow Connector 13"/>
          <p:cNvCxnSpPr>
            <a:endCxn id="12" idx="0"/>
          </p:cNvCxnSpPr>
          <p:nvPr/>
        </p:nvCxnSpPr>
        <p:spPr>
          <a:xfrm rot="16200000" flipH="1">
            <a:off x="4877132" y="2586242"/>
            <a:ext cx="1455430" cy="21406"/>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13" idx="0"/>
          </p:cNvCxnSpPr>
          <p:nvPr/>
        </p:nvCxnSpPr>
        <p:spPr>
          <a:xfrm rot="16200000" flipH="1">
            <a:off x="6743041" y="2561272"/>
            <a:ext cx="1526774" cy="2"/>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452481" y="1897767"/>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grpSp>
        <p:nvGrpSpPr>
          <p:cNvPr id="33" name="Group 32"/>
          <p:cNvGrpSpPr/>
          <p:nvPr/>
        </p:nvGrpSpPr>
        <p:grpSpPr>
          <a:xfrm>
            <a:off x="5251645" y="3324660"/>
            <a:ext cx="3524883" cy="499412"/>
            <a:chOff x="5251645" y="3324660"/>
            <a:chExt cx="3524883" cy="499412"/>
          </a:xfrm>
        </p:grpSpPr>
        <p:sp>
          <p:nvSpPr>
            <p:cNvPr id="12" name="Rectangle 11"/>
            <p:cNvSpPr/>
            <p:nvPr/>
          </p:nvSpPr>
          <p:spPr>
            <a:xfrm>
              <a:off x="5251645" y="3324660"/>
              <a:ext cx="727810" cy="4994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Tag</a:t>
              </a:r>
              <a:endParaRPr lang="en-US" dirty="0"/>
            </a:p>
          </p:txBody>
        </p:sp>
        <p:sp>
          <p:nvSpPr>
            <p:cNvPr id="13" name="Rectangle 12"/>
            <p:cNvSpPr/>
            <p:nvPr/>
          </p:nvSpPr>
          <p:spPr>
            <a:xfrm>
              <a:off x="6236329" y="3324660"/>
              <a:ext cx="2540199" cy="4994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a:t>
              </a:r>
              <a:endParaRPr lang="en-US" dirty="0"/>
            </a:p>
          </p:txBody>
        </p:sp>
      </p:grpSp>
      <p:sp>
        <p:nvSpPr>
          <p:cNvPr id="17" name="TextBox 16"/>
          <p:cNvSpPr txBox="1"/>
          <p:nvPr/>
        </p:nvSpPr>
        <p:spPr>
          <a:xfrm>
            <a:off x="6488626" y="1954843"/>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18" name="Rectangle 17"/>
          <p:cNvSpPr/>
          <p:nvPr/>
        </p:nvSpPr>
        <p:spPr>
          <a:xfrm>
            <a:off x="5037584" y="2625482"/>
            <a:ext cx="3824568" cy="2497061"/>
          </a:xfrm>
          <a:prstGeom prst="rect">
            <a:avLst/>
          </a:prstGeom>
          <a:noFill/>
          <a:ln w="28575" cap="flat" cmpd="sng" algn="ctr">
            <a:solidFill>
              <a:schemeClr val="accent1">
                <a:shade val="95000"/>
                <a:satMod val="105000"/>
              </a:schemeClr>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521745" y="4580324"/>
            <a:ext cx="1067269" cy="523220"/>
          </a:xfrm>
          <a:prstGeom prst="rect">
            <a:avLst/>
          </a:prstGeom>
          <a:noFill/>
        </p:spPr>
        <p:txBody>
          <a:bodyPr wrap="none" rtlCol="0">
            <a:spAutoFit/>
          </a:bodyPr>
          <a:lstStyle/>
          <a:p>
            <a:r>
              <a:rPr lang="en-US" sz="2800" dirty="0" smtClean="0"/>
              <a:t>Cache</a:t>
            </a:r>
            <a:endParaRPr lang="en-US" sz="2800" dirty="0"/>
          </a:p>
        </p:txBody>
      </p:sp>
      <p:sp>
        <p:nvSpPr>
          <p:cNvPr id="22" name="TextBox 21"/>
          <p:cNvSpPr txBox="1"/>
          <p:nvPr/>
        </p:nvSpPr>
        <p:spPr>
          <a:xfrm>
            <a:off x="4519256" y="5289212"/>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23" name="TextBox 22"/>
          <p:cNvSpPr txBox="1"/>
          <p:nvPr/>
        </p:nvSpPr>
        <p:spPr>
          <a:xfrm>
            <a:off x="6698107" y="5289212"/>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24" name="Rectangle 23"/>
          <p:cNvSpPr/>
          <p:nvPr/>
        </p:nvSpPr>
        <p:spPr>
          <a:xfrm>
            <a:off x="5080396" y="5964409"/>
            <a:ext cx="3781756" cy="8935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Memory</a:t>
            </a:r>
            <a:endParaRPr lang="en-US" dirty="0"/>
          </a:p>
        </p:txBody>
      </p:sp>
      <p:cxnSp>
        <p:nvCxnSpPr>
          <p:cNvPr id="25" name="Straight Arrow Connector 24"/>
          <p:cNvCxnSpPr/>
          <p:nvPr/>
        </p:nvCxnSpPr>
        <p:spPr>
          <a:xfrm rot="5400000">
            <a:off x="7049825" y="5450727"/>
            <a:ext cx="941748" cy="1588"/>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5304150" y="4219043"/>
            <a:ext cx="3524883" cy="499412"/>
            <a:chOff x="5251645" y="3324660"/>
            <a:chExt cx="3524883" cy="499412"/>
          </a:xfrm>
        </p:grpSpPr>
        <p:sp>
          <p:nvSpPr>
            <p:cNvPr id="35" name="Rectangle 34"/>
            <p:cNvSpPr/>
            <p:nvPr/>
          </p:nvSpPr>
          <p:spPr>
            <a:xfrm>
              <a:off x="5251645" y="3324660"/>
              <a:ext cx="727810" cy="4994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Tag</a:t>
              </a:r>
              <a:endParaRPr lang="en-US" dirty="0"/>
            </a:p>
          </p:txBody>
        </p:sp>
        <p:sp>
          <p:nvSpPr>
            <p:cNvPr id="36" name="Rectangle 35"/>
            <p:cNvSpPr/>
            <p:nvPr/>
          </p:nvSpPr>
          <p:spPr>
            <a:xfrm>
              <a:off x="6236329" y="3324660"/>
              <a:ext cx="2540199" cy="4994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a:t>
              </a:r>
              <a:endParaRPr lang="en-US" dirty="0"/>
            </a:p>
          </p:txBody>
        </p:sp>
      </p:grpSp>
      <p:cxnSp>
        <p:nvCxnSpPr>
          <p:cNvPr id="42" name="Straight Connector 41"/>
          <p:cNvCxnSpPr/>
          <p:nvPr/>
        </p:nvCxnSpPr>
        <p:spPr>
          <a:xfrm>
            <a:off x="7492158" y="2782440"/>
            <a:ext cx="1298640" cy="1588"/>
          </a:xfrm>
          <a:prstGeom prst="line">
            <a:avLst/>
          </a:prstGeom>
          <a:ln w="5715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5400000">
            <a:off x="8162965" y="3410270"/>
            <a:ext cx="1212859" cy="14272"/>
          </a:xfrm>
          <a:prstGeom prst="line">
            <a:avLst/>
          </a:prstGeom>
          <a:ln w="5715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rot="10800000">
            <a:off x="7477887" y="3938223"/>
            <a:ext cx="1284371" cy="14269"/>
          </a:xfrm>
          <a:prstGeom prst="line">
            <a:avLst/>
          </a:prstGeom>
          <a:ln w="5715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rot="16200000" flipH="1">
            <a:off x="7348677" y="4053167"/>
            <a:ext cx="271900" cy="1347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5589566" y="2834957"/>
            <a:ext cx="518326" cy="1588"/>
          </a:xfrm>
          <a:prstGeom prst="line">
            <a:avLst/>
          </a:prstGeom>
          <a:ln w="5715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rot="5400000">
            <a:off x="5504027" y="3396012"/>
            <a:ext cx="1160344" cy="9696"/>
          </a:xfrm>
          <a:prstGeom prst="line">
            <a:avLst/>
          </a:prstGeom>
          <a:ln w="5715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10800000" flipV="1">
            <a:off x="5618108" y="3952490"/>
            <a:ext cx="446973" cy="9713"/>
          </a:xfrm>
          <a:prstGeom prst="line">
            <a:avLst/>
          </a:prstGeom>
          <a:ln w="5715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rot="16200000" flipH="1">
            <a:off x="5503168" y="4119953"/>
            <a:ext cx="271900" cy="1347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10800000">
            <a:off x="5094668" y="2953667"/>
            <a:ext cx="499477"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rot="16200000" flipH="1">
            <a:off x="4317009" y="3745590"/>
            <a:ext cx="1541044" cy="14271"/>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endCxn id="35" idx="1"/>
          </p:cNvCxnSpPr>
          <p:nvPr/>
        </p:nvCxnSpPr>
        <p:spPr>
          <a:xfrm flipV="1">
            <a:off x="5108938" y="4468749"/>
            <a:ext cx="195212" cy="40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endCxn id="12" idx="1"/>
          </p:cNvCxnSpPr>
          <p:nvPr/>
        </p:nvCxnSpPr>
        <p:spPr>
          <a:xfrm flipV="1">
            <a:off x="5094667" y="3574366"/>
            <a:ext cx="156978" cy="1212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4061667" y="3206814"/>
            <a:ext cx="4972358" cy="1581097"/>
            <a:chOff x="4061667" y="3206814"/>
            <a:chExt cx="4972358" cy="1581097"/>
          </a:xfrm>
        </p:grpSpPr>
        <p:grpSp>
          <p:nvGrpSpPr>
            <p:cNvPr id="49" name="Group 48"/>
            <p:cNvGrpSpPr/>
            <p:nvPr/>
          </p:nvGrpSpPr>
          <p:grpSpPr>
            <a:xfrm>
              <a:off x="4061667" y="3206814"/>
              <a:ext cx="4966888" cy="662489"/>
              <a:chOff x="4061667" y="3206814"/>
              <a:chExt cx="4966888" cy="662489"/>
            </a:xfrm>
          </p:grpSpPr>
          <p:sp>
            <p:nvSpPr>
              <p:cNvPr id="37" name="Left Brace 36"/>
              <p:cNvSpPr/>
              <p:nvPr/>
            </p:nvSpPr>
            <p:spPr>
              <a:xfrm>
                <a:off x="4880299" y="3206814"/>
                <a:ext cx="123962" cy="662489"/>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TextBox 38"/>
              <p:cNvSpPr txBox="1"/>
              <p:nvPr/>
            </p:nvSpPr>
            <p:spPr>
              <a:xfrm>
                <a:off x="4061667" y="3276448"/>
                <a:ext cx="909824" cy="523220"/>
              </a:xfrm>
              <a:prstGeom prst="rect">
                <a:avLst/>
              </a:prstGeom>
              <a:noFill/>
            </p:spPr>
            <p:txBody>
              <a:bodyPr wrap="none" rtlCol="0">
                <a:spAutoFit/>
              </a:bodyPr>
              <a:lstStyle/>
              <a:p>
                <a:r>
                  <a:rPr lang="en-US" sz="2800" dirty="0" smtClean="0">
                    <a:solidFill>
                      <a:srgbClr val="FF0000"/>
                    </a:solidFill>
                  </a:rPr>
                  <a:t>Set 0</a:t>
                </a:r>
                <a:endParaRPr lang="en-US" sz="2800" dirty="0">
                  <a:solidFill>
                    <a:srgbClr val="FF0000"/>
                  </a:solidFill>
                </a:endParaRPr>
              </a:p>
            </p:txBody>
          </p:sp>
          <p:sp>
            <p:nvSpPr>
              <p:cNvPr id="40" name="Left Brace 39"/>
              <p:cNvSpPr/>
              <p:nvPr/>
            </p:nvSpPr>
            <p:spPr>
              <a:xfrm flipH="1">
                <a:off x="8904593" y="3206814"/>
                <a:ext cx="123962" cy="662489"/>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51" name="Group 50"/>
            <p:cNvGrpSpPr/>
            <p:nvPr/>
          </p:nvGrpSpPr>
          <p:grpSpPr>
            <a:xfrm>
              <a:off x="4067137" y="4125422"/>
              <a:ext cx="4966888" cy="662489"/>
              <a:chOff x="4061667" y="3206814"/>
              <a:chExt cx="4966888" cy="662489"/>
            </a:xfrm>
          </p:grpSpPr>
          <p:sp>
            <p:nvSpPr>
              <p:cNvPr id="52" name="Left Brace 51"/>
              <p:cNvSpPr/>
              <p:nvPr/>
            </p:nvSpPr>
            <p:spPr>
              <a:xfrm>
                <a:off x="4880299" y="3206814"/>
                <a:ext cx="123962" cy="662489"/>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TextBox 53"/>
              <p:cNvSpPr txBox="1"/>
              <p:nvPr/>
            </p:nvSpPr>
            <p:spPr>
              <a:xfrm>
                <a:off x="4061667" y="3276448"/>
                <a:ext cx="909824" cy="523220"/>
              </a:xfrm>
              <a:prstGeom prst="rect">
                <a:avLst/>
              </a:prstGeom>
              <a:noFill/>
            </p:spPr>
            <p:txBody>
              <a:bodyPr wrap="none" rtlCol="0">
                <a:spAutoFit/>
              </a:bodyPr>
              <a:lstStyle/>
              <a:p>
                <a:r>
                  <a:rPr lang="en-US" sz="2800" dirty="0" smtClean="0">
                    <a:solidFill>
                      <a:srgbClr val="FF0000"/>
                    </a:solidFill>
                  </a:rPr>
                  <a:t>Set 1</a:t>
                </a:r>
                <a:endParaRPr lang="en-US" sz="2800" dirty="0">
                  <a:solidFill>
                    <a:srgbClr val="FF0000"/>
                  </a:solidFill>
                </a:endParaRPr>
              </a:p>
            </p:txBody>
          </p:sp>
          <p:sp>
            <p:nvSpPr>
              <p:cNvPr id="56" name="Left Brace 55"/>
              <p:cNvSpPr/>
              <p:nvPr/>
            </p:nvSpPr>
            <p:spPr>
              <a:xfrm flipH="1">
                <a:off x="8904593" y="3206814"/>
                <a:ext cx="123962" cy="662489"/>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30084004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pPr eaLnBrk="1" hangingPunct="1"/>
            <a:r>
              <a:rPr lang="en-US" dirty="0" smtClean="0"/>
              <a:t>Processor Address Fields used by Cache Controller</a:t>
            </a:r>
            <a:endParaRPr lang="en-US" dirty="0"/>
          </a:p>
        </p:txBody>
      </p:sp>
      <p:sp>
        <p:nvSpPr>
          <p:cNvPr id="1694723" name="Rectangle 3"/>
          <p:cNvSpPr>
            <a:spLocks noGrp="1" noChangeArrowheads="1"/>
          </p:cNvSpPr>
          <p:nvPr>
            <p:ph type="body" idx="1"/>
          </p:nvPr>
        </p:nvSpPr>
        <p:spPr>
          <a:xfrm>
            <a:off x="457200" y="1430189"/>
            <a:ext cx="8153400" cy="4867573"/>
          </a:xfrm>
        </p:spPr>
        <p:txBody>
          <a:bodyPr rtlCol="0">
            <a:normAutofit/>
          </a:bodyPr>
          <a:lstStyle/>
          <a:p>
            <a:pPr>
              <a:buClr>
                <a:schemeClr val="tx1"/>
              </a:buClr>
              <a:defRPr/>
            </a:pPr>
            <a:r>
              <a:rPr lang="en-US" dirty="0" smtClean="0">
                <a:solidFill>
                  <a:srgbClr val="0000FF"/>
                </a:solidFill>
              </a:rPr>
              <a:t>Block Offset</a:t>
            </a:r>
            <a:r>
              <a:rPr lang="en-US" dirty="0" smtClean="0"/>
              <a:t>: Byte address within block</a:t>
            </a:r>
          </a:p>
          <a:p>
            <a:pPr eaLnBrk="1" fontAlgn="auto" hangingPunct="1">
              <a:spcAft>
                <a:spcPts val="0"/>
              </a:spcAft>
              <a:buClr>
                <a:schemeClr val="tx1"/>
              </a:buClr>
              <a:buFont typeface="Arial"/>
              <a:buChar char="•"/>
              <a:defRPr/>
            </a:pPr>
            <a:r>
              <a:rPr lang="en-US" dirty="0" smtClean="0">
                <a:solidFill>
                  <a:srgbClr val="0000FF"/>
                </a:solidFill>
              </a:rPr>
              <a:t>Set Index</a:t>
            </a:r>
            <a:r>
              <a:rPr lang="en-US" dirty="0" smtClean="0"/>
              <a:t>: Selects which set</a:t>
            </a:r>
          </a:p>
          <a:p>
            <a:pPr eaLnBrk="1" fontAlgn="auto" hangingPunct="1">
              <a:spcAft>
                <a:spcPts val="0"/>
              </a:spcAft>
              <a:buClr>
                <a:schemeClr val="tx1"/>
              </a:buClr>
              <a:buFont typeface="Arial"/>
              <a:buChar char="•"/>
              <a:defRPr/>
            </a:pPr>
            <a:r>
              <a:rPr lang="en-US" dirty="0" smtClean="0">
                <a:solidFill>
                  <a:srgbClr val="0000FF"/>
                </a:solidFill>
              </a:rPr>
              <a:t>Tag</a:t>
            </a:r>
            <a:r>
              <a:rPr lang="en-US" dirty="0" smtClean="0"/>
              <a:t>: Remaining portion of processor address</a:t>
            </a:r>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r>
              <a:rPr lang="en-US" dirty="0" smtClean="0"/>
              <a:t>Size of Index = log2 (number of sets)</a:t>
            </a:r>
          </a:p>
          <a:p>
            <a:r>
              <a:rPr lang="en-US" dirty="0" smtClean="0"/>
              <a:t>Size of Tag = Address size – Size of Index </a:t>
            </a:r>
            <a:br>
              <a:rPr lang="en-US" dirty="0" smtClean="0"/>
            </a:br>
            <a:r>
              <a:rPr lang="en-US" dirty="0" smtClean="0"/>
              <a:t>– log2 (number of bytes/block)</a:t>
            </a:r>
          </a:p>
          <a:p>
            <a:pPr eaLnBrk="1" fontAlgn="auto" hangingPunct="1">
              <a:spcAft>
                <a:spcPts val="0"/>
              </a:spcAft>
              <a:buNone/>
              <a:defRPr/>
            </a:pPr>
            <a:endParaRPr lang="en-US" dirty="0" smtClean="0"/>
          </a:p>
          <a:p>
            <a:pPr eaLnBrk="1" fontAlgn="auto" hangingPunct="1">
              <a:spcAft>
                <a:spcPts val="0"/>
              </a:spcAft>
              <a:buFont typeface="Arial"/>
              <a:buChar char="•"/>
              <a:defRPr/>
            </a:pPr>
            <a:endParaRPr lang="en-US" dirty="0">
              <a:ea typeface="+mn-ea"/>
              <a:cs typeface="+mn-cs"/>
            </a:endParaRPr>
          </a:p>
        </p:txBody>
      </p:sp>
      <p:grpSp>
        <p:nvGrpSpPr>
          <p:cNvPr id="20" name="Group 19"/>
          <p:cNvGrpSpPr/>
          <p:nvPr/>
        </p:nvGrpSpPr>
        <p:grpSpPr>
          <a:xfrm>
            <a:off x="838200" y="3657599"/>
            <a:ext cx="7067810" cy="737229"/>
            <a:chOff x="838200" y="3657599"/>
            <a:chExt cx="7067810" cy="737229"/>
          </a:xfrm>
        </p:grpSpPr>
        <p:sp>
          <p:nvSpPr>
            <p:cNvPr id="55300" name="Rectangle 4"/>
            <p:cNvSpPr>
              <a:spLocks noChangeArrowheads="1"/>
            </p:cNvSpPr>
            <p:nvPr/>
          </p:nvSpPr>
          <p:spPr bwMode="auto">
            <a:xfrm>
              <a:off x="838200" y="3657600"/>
              <a:ext cx="7067810" cy="737228"/>
            </a:xfrm>
            <a:prstGeom prst="rect">
              <a:avLst/>
            </a:prstGeom>
            <a:noFill/>
            <a:ln w="12700">
              <a:solidFill>
                <a:schemeClr val="tx1"/>
              </a:solidFill>
              <a:miter lim="800000"/>
              <a:headEnd/>
              <a:tailEnd/>
            </a:ln>
          </p:spPr>
          <p:txBody>
            <a:bodyPr wrap="none" anchor="ctr">
              <a:prstTxWarp prst="textNoShape">
                <a:avLst/>
              </a:prstTxWarp>
            </a:bodyPr>
            <a:lstStyle/>
            <a:p>
              <a:endParaRPr lang="en-US" sz="3200">
                <a:latin typeface="Calibri" charset="0"/>
              </a:endParaRPr>
            </a:p>
          </p:txBody>
        </p:sp>
        <p:sp>
          <p:nvSpPr>
            <p:cNvPr id="55301" name="Line 5"/>
            <p:cNvSpPr>
              <a:spLocks noChangeShapeType="1"/>
            </p:cNvSpPr>
            <p:nvPr/>
          </p:nvSpPr>
          <p:spPr bwMode="auto">
            <a:xfrm>
              <a:off x="5940425" y="3657599"/>
              <a:ext cx="0" cy="722959"/>
            </a:xfrm>
            <a:prstGeom prst="line">
              <a:avLst/>
            </a:prstGeom>
            <a:noFill/>
            <a:ln w="12700">
              <a:solidFill>
                <a:schemeClr val="tx1"/>
              </a:solidFill>
              <a:round/>
              <a:headEnd/>
              <a:tailEnd/>
            </a:ln>
          </p:spPr>
          <p:txBody>
            <a:bodyPr>
              <a:prstTxWarp prst="textNoShape">
                <a:avLst/>
              </a:prstTxWarp>
            </a:bodyPr>
            <a:lstStyle/>
            <a:p>
              <a:endParaRPr lang="en-US" sz="2800"/>
            </a:p>
          </p:txBody>
        </p:sp>
        <p:sp>
          <p:nvSpPr>
            <p:cNvPr id="55302" name="Line 6"/>
            <p:cNvSpPr>
              <a:spLocks noChangeShapeType="1"/>
            </p:cNvSpPr>
            <p:nvPr/>
          </p:nvSpPr>
          <p:spPr bwMode="auto">
            <a:xfrm>
              <a:off x="4426512" y="3657599"/>
              <a:ext cx="0" cy="722959"/>
            </a:xfrm>
            <a:prstGeom prst="line">
              <a:avLst/>
            </a:prstGeom>
            <a:noFill/>
            <a:ln w="12700">
              <a:solidFill>
                <a:schemeClr val="tx1"/>
              </a:solidFill>
              <a:round/>
              <a:headEnd/>
              <a:tailEnd/>
            </a:ln>
          </p:spPr>
          <p:txBody>
            <a:bodyPr>
              <a:prstTxWarp prst="textNoShape">
                <a:avLst/>
              </a:prstTxWarp>
            </a:bodyPr>
            <a:lstStyle/>
            <a:p>
              <a:endParaRPr lang="en-US" sz="2800"/>
            </a:p>
          </p:txBody>
        </p:sp>
        <p:sp>
          <p:nvSpPr>
            <p:cNvPr id="55304" name="Text Box 8"/>
            <p:cNvSpPr txBox="1">
              <a:spLocks noChangeArrowheads="1"/>
            </p:cNvSpPr>
            <p:nvPr/>
          </p:nvSpPr>
          <p:spPr bwMode="auto">
            <a:xfrm>
              <a:off x="5950920" y="3763628"/>
              <a:ext cx="1805081" cy="461665"/>
            </a:xfrm>
            <a:prstGeom prst="rect">
              <a:avLst/>
            </a:prstGeom>
            <a:noFill/>
            <a:ln w="12700">
              <a:noFill/>
              <a:miter lim="800000"/>
              <a:headEnd/>
              <a:tailEnd/>
            </a:ln>
          </p:spPr>
          <p:txBody>
            <a:bodyPr wrap="square">
              <a:prstTxWarp prst="textNoShape">
                <a:avLst/>
              </a:prstTxWarp>
              <a:spAutoFit/>
            </a:bodyPr>
            <a:lstStyle/>
            <a:p>
              <a:r>
                <a:rPr lang="en-US" sz="2400" dirty="0">
                  <a:latin typeface="Calibri" charset="0"/>
                </a:rPr>
                <a:t>Block</a:t>
              </a:r>
              <a:r>
                <a:rPr lang="en-US" sz="2400" dirty="0" smtClean="0">
                  <a:latin typeface="Calibri" charset="0"/>
                </a:rPr>
                <a:t> offset</a:t>
              </a:r>
              <a:endParaRPr lang="en-US" sz="2400" dirty="0">
                <a:latin typeface="Calibri" charset="0"/>
              </a:endParaRPr>
            </a:p>
          </p:txBody>
        </p:sp>
        <p:sp>
          <p:nvSpPr>
            <p:cNvPr id="55306" name="Text Box 10"/>
            <p:cNvSpPr txBox="1">
              <a:spLocks noChangeArrowheads="1"/>
            </p:cNvSpPr>
            <p:nvPr/>
          </p:nvSpPr>
          <p:spPr bwMode="auto">
            <a:xfrm>
              <a:off x="4520218" y="3773893"/>
              <a:ext cx="1332967" cy="461665"/>
            </a:xfrm>
            <a:prstGeom prst="rect">
              <a:avLst/>
            </a:prstGeom>
            <a:noFill/>
            <a:ln w="12700">
              <a:noFill/>
              <a:miter lim="800000"/>
              <a:headEnd/>
              <a:tailEnd/>
            </a:ln>
          </p:spPr>
          <p:txBody>
            <a:bodyPr wrap="none">
              <a:prstTxWarp prst="textNoShape">
                <a:avLst/>
              </a:prstTxWarp>
              <a:spAutoFit/>
            </a:bodyPr>
            <a:lstStyle/>
            <a:p>
              <a:r>
                <a:rPr lang="en-US" sz="2400" dirty="0" smtClean="0">
                  <a:latin typeface="Calibri" charset="0"/>
                </a:rPr>
                <a:t>Set Index</a:t>
              </a:r>
              <a:endParaRPr lang="en-US" sz="2400" dirty="0">
                <a:latin typeface="Calibri" charset="0"/>
              </a:endParaRPr>
            </a:p>
          </p:txBody>
        </p:sp>
        <p:sp>
          <p:nvSpPr>
            <p:cNvPr id="55307" name="Text Box 11"/>
            <p:cNvSpPr txBox="1">
              <a:spLocks noChangeArrowheads="1"/>
            </p:cNvSpPr>
            <p:nvPr/>
          </p:nvSpPr>
          <p:spPr bwMode="auto">
            <a:xfrm>
              <a:off x="2528336" y="3781184"/>
              <a:ext cx="602899" cy="461665"/>
            </a:xfrm>
            <a:prstGeom prst="rect">
              <a:avLst/>
            </a:prstGeom>
            <a:noFill/>
            <a:ln w="12700">
              <a:noFill/>
              <a:miter lim="800000"/>
              <a:headEnd/>
              <a:tailEnd/>
            </a:ln>
          </p:spPr>
          <p:txBody>
            <a:bodyPr wrap="none">
              <a:prstTxWarp prst="textNoShape">
                <a:avLst/>
              </a:prstTxWarp>
              <a:spAutoFit/>
            </a:bodyPr>
            <a:lstStyle/>
            <a:p>
              <a:r>
                <a:rPr lang="en-US" sz="2400" dirty="0">
                  <a:latin typeface="Calibri" charset="0"/>
                </a:rPr>
                <a:t>Tag</a:t>
              </a:r>
            </a:p>
          </p:txBody>
        </p:sp>
      </p:grpSp>
      <p:sp>
        <p:nvSpPr>
          <p:cNvPr id="16" name="Slide Number Placeholder 15"/>
          <p:cNvSpPr>
            <a:spLocks noGrp="1"/>
          </p:cNvSpPr>
          <p:nvPr>
            <p:ph type="sldNum" sz="quarter" idx="12"/>
          </p:nvPr>
        </p:nvSpPr>
        <p:spPr/>
        <p:txBody>
          <a:bodyPr/>
          <a:lstStyle/>
          <a:p>
            <a:fld id="{3CC63E4C-4642-794D-A2FD-70F6B81535F5}" type="slidenum">
              <a:rPr lang="en-US" smtClean="0"/>
              <a:pPr/>
              <a:t>25</a:t>
            </a:fld>
            <a:endParaRPr lang="en-US" dirty="0"/>
          </a:p>
        </p:txBody>
      </p:sp>
      <p:cxnSp>
        <p:nvCxnSpPr>
          <p:cNvPr id="18" name="Straight Arrow Connector 17"/>
          <p:cNvCxnSpPr/>
          <p:nvPr/>
        </p:nvCxnSpPr>
        <p:spPr>
          <a:xfrm>
            <a:off x="838200" y="3581400"/>
            <a:ext cx="7086600" cy="1588"/>
          </a:xfrm>
          <a:prstGeom prst="straightConnector1">
            <a:avLst/>
          </a:prstGeom>
          <a:ln>
            <a:solidFill>
              <a:schemeClr val="tx1"/>
            </a:solidFill>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602852" y="3182140"/>
            <a:ext cx="4237759" cy="461665"/>
          </a:xfrm>
          <a:prstGeom prst="rect">
            <a:avLst/>
          </a:prstGeom>
          <a:noFill/>
        </p:spPr>
        <p:txBody>
          <a:bodyPr wrap="none" rtlCol="0">
            <a:spAutoFit/>
          </a:bodyPr>
          <a:lstStyle/>
          <a:p>
            <a:r>
              <a:rPr lang="en-US" sz="2400" dirty="0" smtClean="0"/>
              <a:t>Processor Address (32-bits total)</a:t>
            </a:r>
            <a:endParaRPr lang="en-US" sz="2400" dirty="0"/>
          </a:p>
        </p:txBody>
      </p:sp>
    </p:spTree>
    <p:extLst>
      <p:ext uri="{BB962C8B-B14F-4D97-AF65-F5344CB8AC3E}">
        <p14:creationId xmlns:p14="http://schemas.microsoft.com/office/powerpoint/2010/main" val="16389543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limit to number of sets?</a:t>
            </a:r>
          </a:p>
        </p:txBody>
      </p:sp>
      <p:sp>
        <p:nvSpPr>
          <p:cNvPr id="3" name="Content Placeholder 2"/>
          <p:cNvSpPr>
            <a:spLocks noGrp="1"/>
          </p:cNvSpPr>
          <p:nvPr>
            <p:ph idx="1"/>
          </p:nvPr>
        </p:nvSpPr>
        <p:spPr>
          <a:xfrm>
            <a:off x="457200" y="1600200"/>
            <a:ext cx="8229600" cy="4992041"/>
          </a:xfrm>
        </p:spPr>
        <p:txBody>
          <a:bodyPr>
            <a:normAutofit/>
          </a:bodyPr>
          <a:lstStyle/>
          <a:p>
            <a:pPr lvl="0">
              <a:defRPr/>
            </a:pPr>
            <a:r>
              <a:rPr lang="en-US" dirty="0" smtClean="0"/>
              <a:t>Can save more comparators if have more than 2 sets</a:t>
            </a:r>
          </a:p>
          <a:p>
            <a:r>
              <a:rPr lang="en-US" dirty="0" smtClean="0"/>
              <a:t>Limit: As Many Sets as Cache Blocks – only needs one comparator!</a:t>
            </a:r>
          </a:p>
          <a:p>
            <a:r>
              <a:rPr lang="en-US" dirty="0" smtClean="0"/>
              <a:t>Called “Direct-Mapped” Design</a:t>
            </a:r>
          </a:p>
          <a:p>
            <a:endParaRPr lang="en-US" dirty="0" smtClean="0"/>
          </a:p>
          <a:p>
            <a:endParaRPr lang="en-US" dirty="0" smtClean="0"/>
          </a:p>
        </p:txBody>
      </p:sp>
      <p:sp>
        <p:nvSpPr>
          <p:cNvPr id="6" name="Slide Number Placeholder 5"/>
          <p:cNvSpPr>
            <a:spLocks noGrp="1"/>
          </p:cNvSpPr>
          <p:nvPr>
            <p:ph type="sldNum" sz="quarter" idx="12"/>
          </p:nvPr>
        </p:nvSpPr>
        <p:spPr/>
        <p:txBody>
          <a:bodyPr/>
          <a:lstStyle/>
          <a:p>
            <a:fld id="{3CC63E4C-4642-794D-A2FD-70F6B81535F5}" type="slidenum">
              <a:rPr lang="en-US" smtClean="0"/>
              <a:pPr/>
              <a:t>26</a:t>
            </a:fld>
            <a:endParaRPr lang="en-US"/>
          </a:p>
        </p:txBody>
      </p:sp>
      <p:grpSp>
        <p:nvGrpSpPr>
          <p:cNvPr id="17" name="Group 16"/>
          <p:cNvGrpSpPr/>
          <p:nvPr/>
        </p:nvGrpSpPr>
        <p:grpSpPr>
          <a:xfrm>
            <a:off x="1085590" y="4520571"/>
            <a:ext cx="7067810" cy="737229"/>
            <a:chOff x="838200" y="3657599"/>
            <a:chExt cx="7067810" cy="737229"/>
          </a:xfrm>
        </p:grpSpPr>
        <p:sp>
          <p:nvSpPr>
            <p:cNvPr id="18" name="Rectangle 4"/>
            <p:cNvSpPr>
              <a:spLocks noChangeArrowheads="1"/>
            </p:cNvSpPr>
            <p:nvPr/>
          </p:nvSpPr>
          <p:spPr bwMode="auto">
            <a:xfrm>
              <a:off x="838200" y="3657600"/>
              <a:ext cx="7067810" cy="737228"/>
            </a:xfrm>
            <a:prstGeom prst="rect">
              <a:avLst/>
            </a:prstGeom>
            <a:noFill/>
            <a:ln w="12700">
              <a:solidFill>
                <a:schemeClr val="tx1"/>
              </a:solidFill>
              <a:miter lim="800000"/>
              <a:headEnd/>
              <a:tailEnd/>
            </a:ln>
          </p:spPr>
          <p:txBody>
            <a:bodyPr wrap="none" anchor="ctr">
              <a:prstTxWarp prst="textNoShape">
                <a:avLst/>
              </a:prstTxWarp>
            </a:bodyPr>
            <a:lstStyle/>
            <a:p>
              <a:endParaRPr lang="en-US" sz="3200">
                <a:latin typeface="Calibri" charset="0"/>
              </a:endParaRPr>
            </a:p>
          </p:txBody>
        </p:sp>
        <p:sp>
          <p:nvSpPr>
            <p:cNvPr id="19" name="Line 5"/>
            <p:cNvSpPr>
              <a:spLocks noChangeShapeType="1"/>
            </p:cNvSpPr>
            <p:nvPr/>
          </p:nvSpPr>
          <p:spPr bwMode="auto">
            <a:xfrm>
              <a:off x="5940425" y="3657599"/>
              <a:ext cx="0" cy="722959"/>
            </a:xfrm>
            <a:prstGeom prst="line">
              <a:avLst/>
            </a:prstGeom>
            <a:noFill/>
            <a:ln w="12700">
              <a:solidFill>
                <a:schemeClr val="tx1"/>
              </a:solidFill>
              <a:round/>
              <a:headEnd/>
              <a:tailEnd/>
            </a:ln>
          </p:spPr>
          <p:txBody>
            <a:bodyPr>
              <a:prstTxWarp prst="textNoShape">
                <a:avLst/>
              </a:prstTxWarp>
            </a:bodyPr>
            <a:lstStyle/>
            <a:p>
              <a:endParaRPr lang="en-US" sz="2800"/>
            </a:p>
          </p:txBody>
        </p:sp>
        <p:sp>
          <p:nvSpPr>
            <p:cNvPr id="20" name="Line 6"/>
            <p:cNvSpPr>
              <a:spLocks noChangeShapeType="1"/>
            </p:cNvSpPr>
            <p:nvPr/>
          </p:nvSpPr>
          <p:spPr bwMode="auto">
            <a:xfrm>
              <a:off x="4796354" y="3657599"/>
              <a:ext cx="0" cy="722959"/>
            </a:xfrm>
            <a:prstGeom prst="line">
              <a:avLst/>
            </a:prstGeom>
            <a:noFill/>
            <a:ln w="12700">
              <a:solidFill>
                <a:schemeClr val="tx1"/>
              </a:solidFill>
              <a:round/>
              <a:headEnd/>
              <a:tailEnd/>
            </a:ln>
          </p:spPr>
          <p:txBody>
            <a:bodyPr>
              <a:prstTxWarp prst="textNoShape">
                <a:avLst/>
              </a:prstTxWarp>
            </a:bodyPr>
            <a:lstStyle/>
            <a:p>
              <a:endParaRPr lang="en-US" sz="2800"/>
            </a:p>
          </p:txBody>
        </p:sp>
        <p:sp>
          <p:nvSpPr>
            <p:cNvPr id="21" name="Text Box 8"/>
            <p:cNvSpPr txBox="1">
              <a:spLocks noChangeArrowheads="1"/>
            </p:cNvSpPr>
            <p:nvPr/>
          </p:nvSpPr>
          <p:spPr bwMode="auto">
            <a:xfrm>
              <a:off x="5950920" y="3763628"/>
              <a:ext cx="1805081" cy="461665"/>
            </a:xfrm>
            <a:prstGeom prst="rect">
              <a:avLst/>
            </a:prstGeom>
            <a:noFill/>
            <a:ln w="12700">
              <a:noFill/>
              <a:miter lim="800000"/>
              <a:headEnd/>
              <a:tailEnd/>
            </a:ln>
          </p:spPr>
          <p:txBody>
            <a:bodyPr wrap="square">
              <a:prstTxWarp prst="textNoShape">
                <a:avLst/>
              </a:prstTxWarp>
              <a:spAutoFit/>
            </a:bodyPr>
            <a:lstStyle/>
            <a:p>
              <a:r>
                <a:rPr lang="en-US" sz="2400" dirty="0">
                  <a:latin typeface="Calibri" charset="0"/>
                </a:rPr>
                <a:t>Block</a:t>
              </a:r>
              <a:r>
                <a:rPr lang="en-US" sz="2400" dirty="0" smtClean="0">
                  <a:latin typeface="Calibri" charset="0"/>
                </a:rPr>
                <a:t> offset</a:t>
              </a:r>
              <a:endParaRPr lang="en-US" sz="2400" dirty="0">
                <a:latin typeface="Calibri" charset="0"/>
              </a:endParaRPr>
            </a:p>
          </p:txBody>
        </p:sp>
        <p:sp>
          <p:nvSpPr>
            <p:cNvPr id="22" name="Text Box 10"/>
            <p:cNvSpPr txBox="1">
              <a:spLocks noChangeArrowheads="1"/>
            </p:cNvSpPr>
            <p:nvPr/>
          </p:nvSpPr>
          <p:spPr bwMode="auto">
            <a:xfrm>
              <a:off x="5001711" y="3766915"/>
              <a:ext cx="867395" cy="461665"/>
            </a:xfrm>
            <a:prstGeom prst="rect">
              <a:avLst/>
            </a:prstGeom>
            <a:noFill/>
            <a:ln w="12700">
              <a:noFill/>
              <a:miter lim="800000"/>
              <a:headEnd/>
              <a:tailEnd/>
            </a:ln>
          </p:spPr>
          <p:txBody>
            <a:bodyPr wrap="none">
              <a:prstTxWarp prst="textNoShape">
                <a:avLst/>
              </a:prstTxWarp>
              <a:spAutoFit/>
            </a:bodyPr>
            <a:lstStyle/>
            <a:p>
              <a:r>
                <a:rPr lang="en-US" sz="2400" dirty="0">
                  <a:latin typeface="Calibri" charset="0"/>
                </a:rPr>
                <a:t>Index</a:t>
              </a:r>
            </a:p>
          </p:txBody>
        </p:sp>
        <p:sp>
          <p:nvSpPr>
            <p:cNvPr id="23" name="Text Box 11"/>
            <p:cNvSpPr txBox="1">
              <a:spLocks noChangeArrowheads="1"/>
            </p:cNvSpPr>
            <p:nvPr/>
          </p:nvSpPr>
          <p:spPr bwMode="auto">
            <a:xfrm>
              <a:off x="2528336" y="3781184"/>
              <a:ext cx="602899" cy="461665"/>
            </a:xfrm>
            <a:prstGeom prst="rect">
              <a:avLst/>
            </a:prstGeom>
            <a:noFill/>
            <a:ln w="12700">
              <a:noFill/>
              <a:miter lim="800000"/>
              <a:headEnd/>
              <a:tailEnd/>
            </a:ln>
          </p:spPr>
          <p:txBody>
            <a:bodyPr wrap="none">
              <a:prstTxWarp prst="textNoShape">
                <a:avLst/>
              </a:prstTxWarp>
              <a:spAutoFit/>
            </a:bodyPr>
            <a:lstStyle/>
            <a:p>
              <a:r>
                <a:rPr lang="en-US" sz="2400" dirty="0">
                  <a:latin typeface="Calibri" charset="0"/>
                </a:rPr>
                <a:t>Tag</a:t>
              </a:r>
            </a:p>
          </p:txBody>
        </p:sp>
      </p:grpSp>
    </p:spTree>
    <p:extLst>
      <p:ext uri="{BB962C8B-B14F-4D97-AF65-F5344CB8AC3E}">
        <p14:creationId xmlns:p14="http://schemas.microsoft.com/office/powerpoint/2010/main" val="383623965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a 6-bit Memory Address</a:t>
            </a:r>
            <a:endParaRPr lang="en-US" dirty="0"/>
          </a:p>
        </p:txBody>
      </p:sp>
      <p:sp>
        <p:nvSpPr>
          <p:cNvPr id="29" name="Content Placeholder 28"/>
          <p:cNvSpPr>
            <a:spLocks noGrp="1"/>
          </p:cNvSpPr>
          <p:nvPr>
            <p:ph idx="1"/>
          </p:nvPr>
        </p:nvSpPr>
        <p:spPr>
          <a:xfrm>
            <a:off x="228600" y="3302011"/>
            <a:ext cx="8915400" cy="3174989"/>
          </a:xfrm>
        </p:spPr>
        <p:txBody>
          <a:bodyPr>
            <a:normAutofit fontScale="92500" lnSpcReduction="10000"/>
          </a:bodyPr>
          <a:lstStyle/>
          <a:p>
            <a:r>
              <a:rPr lang="en-US" sz="2000" dirty="0" smtClean="0"/>
              <a:t>In example, block size is 4 bytes/1 word (it could be multi-word)</a:t>
            </a:r>
          </a:p>
          <a:p>
            <a:r>
              <a:rPr lang="en-US" sz="2000" dirty="0" smtClean="0"/>
              <a:t>Memory and cache blocks are the same size, unit of transfer between memory and cache</a:t>
            </a:r>
          </a:p>
          <a:p>
            <a:r>
              <a:rPr lang="en-US" sz="2000" dirty="0" smtClean="0"/>
              <a:t># Memory blocks &gt;&gt; # Cache blocks</a:t>
            </a:r>
          </a:p>
          <a:p>
            <a:pPr lvl="1"/>
            <a:r>
              <a:rPr lang="en-US" sz="1800" dirty="0" smtClean="0"/>
              <a:t>16 Memory blocks/16 words/64 bytes/6 bits to address all bytes</a:t>
            </a:r>
          </a:p>
          <a:p>
            <a:pPr lvl="1"/>
            <a:r>
              <a:rPr lang="en-US" sz="1800" dirty="0" smtClean="0"/>
              <a:t>4 Cache blocks, 4 bytes (1 word) per block</a:t>
            </a:r>
          </a:p>
          <a:p>
            <a:pPr lvl="1"/>
            <a:r>
              <a:rPr lang="en-US" sz="1800" dirty="0" smtClean="0"/>
              <a:t>4 Memory blocks map to each cache block</a:t>
            </a:r>
          </a:p>
          <a:p>
            <a:r>
              <a:rPr lang="en-US" sz="2000" dirty="0" smtClean="0"/>
              <a:t>Byte within block: low order two bits, ignore! (nothing smaller than a block)</a:t>
            </a:r>
          </a:p>
          <a:p>
            <a:r>
              <a:rPr lang="en-US" sz="2000" dirty="0" smtClean="0"/>
              <a:t>Memory block to cache block, aka </a:t>
            </a:r>
            <a:r>
              <a:rPr lang="en-US" sz="2000" i="1" dirty="0" smtClean="0">
                <a:solidFill>
                  <a:srgbClr val="0000FF"/>
                </a:solidFill>
              </a:rPr>
              <a:t>index</a:t>
            </a:r>
            <a:r>
              <a:rPr lang="en-US" sz="2000" dirty="0" smtClean="0"/>
              <a:t>: middle two bits</a:t>
            </a:r>
          </a:p>
          <a:p>
            <a:r>
              <a:rPr lang="en-US" sz="2000" dirty="0" smtClean="0"/>
              <a:t>Which memory block is in a given cache block, aka </a:t>
            </a:r>
            <a:r>
              <a:rPr lang="en-US" sz="2000" i="1" dirty="0" smtClean="0">
                <a:solidFill>
                  <a:srgbClr val="0000FF"/>
                </a:solidFill>
              </a:rPr>
              <a:t>tag</a:t>
            </a:r>
            <a:r>
              <a:rPr lang="en-US" sz="2000" dirty="0" smtClean="0"/>
              <a:t>: top two bits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27</a:t>
            </a:fld>
            <a:endParaRPr lang="en-US"/>
          </a:p>
        </p:txBody>
      </p:sp>
      <p:sp>
        <p:nvSpPr>
          <p:cNvPr id="7" name="Rectangle 6"/>
          <p:cNvSpPr/>
          <p:nvPr/>
        </p:nvSpPr>
        <p:spPr>
          <a:xfrm>
            <a:off x="1447800" y="1456275"/>
            <a:ext cx="6235700" cy="8001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3"/>
          <p:cNvGrpSpPr/>
          <p:nvPr/>
        </p:nvGrpSpPr>
        <p:grpSpPr>
          <a:xfrm>
            <a:off x="1447800" y="1049875"/>
            <a:ext cx="6232859" cy="412810"/>
            <a:chOff x="1447800" y="1473200"/>
            <a:chExt cx="6232859" cy="412810"/>
          </a:xfrm>
        </p:grpSpPr>
        <p:sp>
          <p:nvSpPr>
            <p:cNvPr id="10" name="TextBox 9"/>
            <p:cNvSpPr txBox="1"/>
            <p:nvPr/>
          </p:nvSpPr>
          <p:spPr>
            <a:xfrm>
              <a:off x="7366000" y="1473200"/>
              <a:ext cx="314659" cy="400110"/>
            </a:xfrm>
            <a:prstGeom prst="rect">
              <a:avLst/>
            </a:prstGeom>
            <a:noFill/>
          </p:spPr>
          <p:txBody>
            <a:bodyPr wrap="none" rtlCol="0">
              <a:spAutoFit/>
            </a:bodyPr>
            <a:lstStyle/>
            <a:p>
              <a:r>
                <a:rPr lang="en-US" sz="2000" dirty="0" smtClean="0"/>
                <a:t>0</a:t>
              </a:r>
              <a:endParaRPr lang="en-US" sz="2000" dirty="0"/>
            </a:p>
          </p:txBody>
        </p:sp>
        <p:sp>
          <p:nvSpPr>
            <p:cNvPr id="11" name="TextBox 10"/>
            <p:cNvSpPr txBox="1"/>
            <p:nvPr/>
          </p:nvSpPr>
          <p:spPr>
            <a:xfrm>
              <a:off x="1447800" y="1485900"/>
              <a:ext cx="314659" cy="400110"/>
            </a:xfrm>
            <a:prstGeom prst="rect">
              <a:avLst/>
            </a:prstGeom>
            <a:noFill/>
          </p:spPr>
          <p:txBody>
            <a:bodyPr wrap="none" rtlCol="0">
              <a:spAutoFit/>
            </a:bodyPr>
            <a:lstStyle/>
            <a:p>
              <a:r>
                <a:rPr lang="en-US" sz="2000" dirty="0" smtClean="0"/>
                <a:t>5</a:t>
              </a:r>
              <a:endParaRPr lang="en-US" sz="2000" dirty="0"/>
            </a:p>
          </p:txBody>
        </p:sp>
      </p:grpSp>
      <p:grpSp>
        <p:nvGrpSpPr>
          <p:cNvPr id="8" name="Group 20"/>
          <p:cNvGrpSpPr/>
          <p:nvPr/>
        </p:nvGrpSpPr>
        <p:grpSpPr>
          <a:xfrm>
            <a:off x="5663406" y="1049875"/>
            <a:ext cx="2725770" cy="1965186"/>
            <a:chOff x="5663406" y="1473200"/>
            <a:chExt cx="2725770" cy="1965186"/>
          </a:xfrm>
        </p:grpSpPr>
        <p:cxnSp>
          <p:nvCxnSpPr>
            <p:cNvPr id="9" name="Straight Connector 8"/>
            <p:cNvCxnSpPr/>
            <p:nvPr/>
          </p:nvCxnSpPr>
          <p:spPr>
            <a:xfrm rot="5400000">
              <a:off x="5264150" y="227965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676900" y="1473200"/>
              <a:ext cx="314659" cy="400110"/>
            </a:xfrm>
            <a:prstGeom prst="rect">
              <a:avLst/>
            </a:prstGeom>
            <a:noFill/>
          </p:spPr>
          <p:txBody>
            <a:bodyPr wrap="none" rtlCol="0">
              <a:spAutoFit/>
            </a:bodyPr>
            <a:lstStyle/>
            <a:p>
              <a:r>
                <a:rPr lang="en-US" sz="2000" dirty="0" smtClean="0"/>
                <a:t>1</a:t>
              </a:r>
              <a:endParaRPr lang="en-US" sz="2000" dirty="0"/>
            </a:p>
          </p:txBody>
        </p:sp>
        <p:sp>
          <p:nvSpPr>
            <p:cNvPr id="18" name="TextBox 17"/>
            <p:cNvSpPr txBox="1"/>
            <p:nvPr/>
          </p:nvSpPr>
          <p:spPr>
            <a:xfrm>
              <a:off x="5676900" y="2730500"/>
              <a:ext cx="2712276" cy="707886"/>
            </a:xfrm>
            <a:prstGeom prst="rect">
              <a:avLst/>
            </a:prstGeom>
            <a:noFill/>
          </p:spPr>
          <p:txBody>
            <a:bodyPr wrap="none" rtlCol="0">
              <a:spAutoFit/>
            </a:bodyPr>
            <a:lstStyle/>
            <a:p>
              <a:r>
                <a:rPr lang="en-US" sz="2000" dirty="0" smtClean="0">
                  <a:solidFill>
                    <a:srgbClr val="0000FF"/>
                  </a:solidFill>
                </a:rPr>
                <a:t>Byte Offset Within Block</a:t>
              </a:r>
              <a:r>
                <a:rPr lang="en-US" sz="2000" dirty="0" smtClean="0"/>
                <a:t/>
              </a:r>
              <a:br>
                <a:rPr lang="en-US" sz="2000" dirty="0" smtClean="0"/>
              </a:br>
              <a:r>
                <a:rPr lang="en-US" sz="2000" dirty="0" smtClean="0"/>
                <a:t>(e.g., Word)</a:t>
              </a:r>
              <a:endParaRPr lang="en-US" sz="2000" dirty="0"/>
            </a:p>
          </p:txBody>
        </p:sp>
      </p:grpSp>
      <p:grpSp>
        <p:nvGrpSpPr>
          <p:cNvPr id="17" name="Group 21"/>
          <p:cNvGrpSpPr/>
          <p:nvPr/>
        </p:nvGrpSpPr>
        <p:grpSpPr>
          <a:xfrm>
            <a:off x="3606006" y="1049875"/>
            <a:ext cx="2029953" cy="1977886"/>
            <a:chOff x="3606006" y="1473200"/>
            <a:chExt cx="2029953" cy="1977886"/>
          </a:xfrm>
        </p:grpSpPr>
        <p:sp>
          <p:nvSpPr>
            <p:cNvPr id="13" name="TextBox 12"/>
            <p:cNvSpPr txBox="1"/>
            <p:nvPr/>
          </p:nvSpPr>
          <p:spPr>
            <a:xfrm>
              <a:off x="5321300" y="1473200"/>
              <a:ext cx="314659" cy="400110"/>
            </a:xfrm>
            <a:prstGeom prst="rect">
              <a:avLst/>
            </a:prstGeom>
            <a:noFill/>
          </p:spPr>
          <p:txBody>
            <a:bodyPr wrap="none" rtlCol="0">
              <a:spAutoFit/>
            </a:bodyPr>
            <a:lstStyle/>
            <a:p>
              <a:r>
                <a:rPr lang="en-US" sz="2000" dirty="0" smtClean="0"/>
                <a:t>2</a:t>
              </a:r>
              <a:endParaRPr lang="en-US" sz="2000" dirty="0"/>
            </a:p>
          </p:txBody>
        </p:sp>
        <p:cxnSp>
          <p:nvCxnSpPr>
            <p:cNvPr id="14" name="Straight Connector 13"/>
            <p:cNvCxnSpPr/>
            <p:nvPr/>
          </p:nvCxnSpPr>
          <p:spPr>
            <a:xfrm rot="5400000">
              <a:off x="3206750" y="229235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19500" y="1473200"/>
              <a:ext cx="314659" cy="400110"/>
            </a:xfrm>
            <a:prstGeom prst="rect">
              <a:avLst/>
            </a:prstGeom>
            <a:noFill/>
          </p:spPr>
          <p:txBody>
            <a:bodyPr wrap="none" rtlCol="0">
              <a:spAutoFit/>
            </a:bodyPr>
            <a:lstStyle/>
            <a:p>
              <a:r>
                <a:rPr lang="en-US" sz="2000" dirty="0" smtClean="0"/>
                <a:t>3</a:t>
              </a:r>
              <a:endParaRPr lang="en-US" sz="2000" dirty="0"/>
            </a:p>
          </p:txBody>
        </p:sp>
        <p:sp>
          <p:nvSpPr>
            <p:cNvPr id="19" name="TextBox 18"/>
            <p:cNvSpPr txBox="1"/>
            <p:nvPr/>
          </p:nvSpPr>
          <p:spPr>
            <a:xfrm>
              <a:off x="3810000" y="2743200"/>
              <a:ext cx="1690612" cy="707886"/>
            </a:xfrm>
            <a:prstGeom prst="rect">
              <a:avLst/>
            </a:prstGeom>
            <a:noFill/>
          </p:spPr>
          <p:txBody>
            <a:bodyPr wrap="none" rtlCol="0">
              <a:spAutoFit/>
            </a:bodyPr>
            <a:lstStyle/>
            <a:p>
              <a:pPr algn="ctr"/>
              <a:r>
                <a:rPr lang="en-US" sz="2000" dirty="0" smtClean="0"/>
                <a:t>Block Within $</a:t>
              </a:r>
            </a:p>
            <a:p>
              <a:pPr algn="ctr"/>
              <a:r>
                <a:rPr lang="en-US" sz="2000" i="1" dirty="0" smtClean="0">
                  <a:solidFill>
                    <a:srgbClr val="0000FF"/>
                  </a:solidFill>
                </a:rPr>
                <a:t>Index</a:t>
              </a:r>
              <a:endParaRPr lang="en-US" sz="2000" i="1" dirty="0">
                <a:solidFill>
                  <a:srgbClr val="0000FF"/>
                </a:solidFill>
              </a:endParaRPr>
            </a:p>
          </p:txBody>
        </p:sp>
      </p:grpSp>
      <p:grpSp>
        <p:nvGrpSpPr>
          <p:cNvPr id="21" name="Group 22"/>
          <p:cNvGrpSpPr/>
          <p:nvPr/>
        </p:nvGrpSpPr>
        <p:grpSpPr>
          <a:xfrm>
            <a:off x="1452805" y="1049875"/>
            <a:ext cx="2125754" cy="2323763"/>
            <a:chOff x="1452805" y="1473200"/>
            <a:chExt cx="2125754" cy="2323763"/>
          </a:xfrm>
        </p:grpSpPr>
        <p:sp>
          <p:nvSpPr>
            <p:cNvPr id="16" name="TextBox 15"/>
            <p:cNvSpPr txBox="1"/>
            <p:nvPr/>
          </p:nvSpPr>
          <p:spPr>
            <a:xfrm>
              <a:off x="3263900" y="1473200"/>
              <a:ext cx="314659" cy="400110"/>
            </a:xfrm>
            <a:prstGeom prst="rect">
              <a:avLst/>
            </a:prstGeom>
            <a:noFill/>
          </p:spPr>
          <p:txBody>
            <a:bodyPr wrap="none" rtlCol="0">
              <a:spAutoFit/>
            </a:bodyPr>
            <a:lstStyle/>
            <a:p>
              <a:r>
                <a:rPr lang="en-US" sz="2000" dirty="0" smtClean="0"/>
                <a:t>4</a:t>
              </a:r>
              <a:endParaRPr lang="en-US" sz="2000" dirty="0"/>
            </a:p>
          </p:txBody>
        </p:sp>
        <p:sp>
          <p:nvSpPr>
            <p:cNvPr id="20" name="TextBox 19"/>
            <p:cNvSpPr txBox="1"/>
            <p:nvPr/>
          </p:nvSpPr>
          <p:spPr>
            <a:xfrm>
              <a:off x="1452805" y="2781300"/>
              <a:ext cx="2112402" cy="1015663"/>
            </a:xfrm>
            <a:prstGeom prst="rect">
              <a:avLst/>
            </a:prstGeom>
            <a:noFill/>
          </p:spPr>
          <p:txBody>
            <a:bodyPr wrap="none" rtlCol="0">
              <a:spAutoFit/>
            </a:bodyPr>
            <a:lstStyle/>
            <a:p>
              <a:pPr algn="ctr"/>
              <a:r>
                <a:rPr lang="en-US" sz="2000" dirty="0" err="1" smtClean="0"/>
                <a:t>Mem</a:t>
              </a:r>
              <a:r>
                <a:rPr lang="en-US" sz="2000" dirty="0" smtClean="0"/>
                <a:t> Block Within</a:t>
              </a:r>
              <a:br>
                <a:rPr lang="en-US" sz="2000" dirty="0" smtClean="0"/>
              </a:br>
              <a:r>
                <a:rPr lang="en-US" sz="2000" dirty="0" smtClean="0"/>
                <a:t>$ Block</a:t>
              </a:r>
            </a:p>
            <a:p>
              <a:pPr algn="ctr"/>
              <a:r>
                <a:rPr lang="en-US" sz="2000" i="1" dirty="0" smtClean="0">
                  <a:solidFill>
                    <a:srgbClr val="0000FF"/>
                  </a:solidFill>
                </a:rPr>
                <a:t>Tag</a:t>
              </a:r>
              <a:endParaRPr lang="en-US" sz="2000" i="1" dirty="0">
                <a:solidFill>
                  <a:srgbClr val="0000FF"/>
                </a:solidFill>
              </a:endParaRPr>
            </a:p>
          </p:txBody>
        </p:sp>
      </p:grpSp>
    </p:spTree>
    <p:extLst>
      <p:ext uri="{BB962C8B-B14F-4D97-AF65-F5344CB8AC3E}">
        <p14:creationId xmlns:p14="http://schemas.microsoft.com/office/powerpoint/2010/main" val="17687710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Detail: Valid Bit</a:t>
            </a:r>
            <a:endParaRPr lang="en-US" dirty="0"/>
          </a:p>
        </p:txBody>
      </p:sp>
      <p:sp>
        <p:nvSpPr>
          <p:cNvPr id="3" name="Content Placeholder 2"/>
          <p:cNvSpPr>
            <a:spLocks noGrp="1"/>
          </p:cNvSpPr>
          <p:nvPr>
            <p:ph idx="1"/>
          </p:nvPr>
        </p:nvSpPr>
        <p:spPr/>
        <p:txBody>
          <a:bodyPr/>
          <a:lstStyle/>
          <a:p>
            <a:r>
              <a:rPr lang="en-US" dirty="0" smtClean="0"/>
              <a:t>When start a new program, cache does not have valid information for this program</a:t>
            </a:r>
          </a:p>
          <a:p>
            <a:r>
              <a:rPr lang="en-US" dirty="0" smtClean="0"/>
              <a:t>Need an indicator whether this tag entry is valid for this program</a:t>
            </a:r>
          </a:p>
          <a:p>
            <a:r>
              <a:rPr lang="en-US" dirty="0" smtClean="0"/>
              <a:t>Add a “valid bit” to the cache tag entry</a:t>
            </a:r>
          </a:p>
          <a:p>
            <a:pPr lvl="1"/>
            <a:r>
              <a:rPr lang="en-US" dirty="0" smtClean="0"/>
              <a:t>0 =&gt; cache miss, even if by chance, address = tag</a:t>
            </a:r>
          </a:p>
          <a:p>
            <a:pPr lvl="1"/>
            <a:r>
              <a:rPr lang="en-US" dirty="0" smtClean="0"/>
              <a:t>1 =&gt; cache hit, if processor address = tag</a:t>
            </a:r>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28</a:t>
            </a:fld>
            <a:endParaRPr lang="en-US"/>
          </a:p>
        </p:txBody>
      </p:sp>
    </p:spTree>
    <p:extLst>
      <p:ext uri="{BB962C8B-B14F-4D97-AF65-F5344CB8AC3E}">
        <p14:creationId xmlns:p14="http://schemas.microsoft.com/office/powerpoint/2010/main" val="84236688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30" name="Rectangle 2"/>
          <p:cNvSpPr>
            <a:spLocks noGrp="1" noChangeArrowheads="1"/>
          </p:cNvSpPr>
          <p:nvPr>
            <p:ph type="title"/>
          </p:nvPr>
        </p:nvSpPr>
        <p:spPr/>
        <p:txBody>
          <a:bodyPr/>
          <a:lstStyle/>
          <a:p>
            <a:r>
              <a:rPr lang="en-US"/>
              <a:t>Caching:  A Simple First Example</a:t>
            </a:r>
          </a:p>
        </p:txBody>
      </p:sp>
      <p:grpSp>
        <p:nvGrpSpPr>
          <p:cNvPr id="2" name="Group 3"/>
          <p:cNvGrpSpPr>
            <a:grpSpLocks/>
          </p:cNvGrpSpPr>
          <p:nvPr/>
        </p:nvGrpSpPr>
        <p:grpSpPr bwMode="auto">
          <a:xfrm>
            <a:off x="2209800" y="2565390"/>
            <a:ext cx="990600" cy="1219200"/>
            <a:chOff x="1344" y="1056"/>
            <a:chExt cx="624" cy="768"/>
          </a:xfrm>
        </p:grpSpPr>
        <p:sp>
          <p:nvSpPr>
            <p:cNvPr id="166093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3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3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3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36" name="Line 8"/>
          <p:cNvSpPr>
            <a:spLocks noChangeShapeType="1"/>
          </p:cNvSpPr>
          <p:nvPr/>
        </p:nvSpPr>
        <p:spPr bwMode="auto">
          <a:xfrm>
            <a:off x="4267200" y="1955790"/>
            <a:ext cx="990600" cy="0"/>
          </a:xfrm>
          <a:prstGeom prst="line">
            <a:avLst/>
          </a:prstGeom>
          <a:noFill/>
          <a:ln w="12700">
            <a:solidFill>
              <a:schemeClr val="tx1"/>
            </a:solidFill>
            <a:round/>
            <a:headEnd/>
            <a:tailEnd/>
          </a:ln>
          <a:effectLst/>
        </p:spPr>
        <p:txBody>
          <a:bodyPr wrap="none" anchor="ctr"/>
          <a:lstStyle/>
          <a:p>
            <a:endParaRPr lang="en-US"/>
          </a:p>
        </p:txBody>
      </p:sp>
      <p:sp>
        <p:nvSpPr>
          <p:cNvPr id="1660937" name="Line 9"/>
          <p:cNvSpPr>
            <a:spLocks noChangeShapeType="1"/>
          </p:cNvSpPr>
          <p:nvPr/>
        </p:nvSpPr>
        <p:spPr bwMode="auto">
          <a:xfrm>
            <a:off x="4267200" y="1650990"/>
            <a:ext cx="990600" cy="0"/>
          </a:xfrm>
          <a:prstGeom prst="line">
            <a:avLst/>
          </a:prstGeom>
          <a:noFill/>
          <a:ln w="12700">
            <a:solidFill>
              <a:schemeClr val="tx1"/>
            </a:solidFill>
            <a:round/>
            <a:headEnd/>
            <a:tailEnd/>
          </a:ln>
          <a:effectLst/>
        </p:spPr>
        <p:txBody>
          <a:bodyPr wrap="none" anchor="ctr"/>
          <a:lstStyle/>
          <a:p>
            <a:endParaRPr lang="en-US"/>
          </a:p>
        </p:txBody>
      </p:sp>
      <p:sp>
        <p:nvSpPr>
          <p:cNvPr id="1660938" name="Line 10"/>
          <p:cNvSpPr>
            <a:spLocks noChangeShapeType="1"/>
          </p:cNvSpPr>
          <p:nvPr/>
        </p:nvSpPr>
        <p:spPr bwMode="auto">
          <a:xfrm>
            <a:off x="4267200" y="2260590"/>
            <a:ext cx="990600" cy="0"/>
          </a:xfrm>
          <a:prstGeom prst="line">
            <a:avLst/>
          </a:prstGeom>
          <a:noFill/>
          <a:ln w="12700">
            <a:solidFill>
              <a:schemeClr val="tx1"/>
            </a:solidFill>
            <a:round/>
            <a:headEnd/>
            <a:tailEnd/>
          </a:ln>
          <a:effectLst/>
        </p:spPr>
        <p:txBody>
          <a:bodyPr wrap="none" anchor="ctr"/>
          <a:lstStyle/>
          <a:p>
            <a:endParaRPr lang="en-US"/>
          </a:p>
        </p:txBody>
      </p:sp>
      <p:sp>
        <p:nvSpPr>
          <p:cNvPr id="1660939" name="Line 11"/>
          <p:cNvSpPr>
            <a:spLocks noChangeShapeType="1"/>
          </p:cNvSpPr>
          <p:nvPr/>
        </p:nvSpPr>
        <p:spPr bwMode="auto">
          <a:xfrm>
            <a:off x="4267200" y="1346190"/>
            <a:ext cx="990600" cy="0"/>
          </a:xfrm>
          <a:prstGeom prst="line">
            <a:avLst/>
          </a:prstGeom>
          <a:noFill/>
          <a:ln w="12700">
            <a:solidFill>
              <a:schemeClr val="tx1"/>
            </a:solidFill>
            <a:round/>
            <a:headEnd/>
            <a:tailEnd/>
          </a:ln>
          <a:effectLst/>
        </p:spPr>
        <p:txBody>
          <a:bodyPr wrap="none" anchor="ctr"/>
          <a:lstStyle/>
          <a:p>
            <a:endParaRPr lang="en-US"/>
          </a:p>
        </p:txBody>
      </p:sp>
      <p:sp>
        <p:nvSpPr>
          <p:cNvPr id="1660940" name="Line 12"/>
          <p:cNvSpPr>
            <a:spLocks noChangeShapeType="1"/>
          </p:cNvSpPr>
          <p:nvPr/>
        </p:nvSpPr>
        <p:spPr bwMode="auto">
          <a:xfrm>
            <a:off x="4267200" y="1346190"/>
            <a:ext cx="0" cy="3657600"/>
          </a:xfrm>
          <a:prstGeom prst="line">
            <a:avLst/>
          </a:prstGeom>
          <a:noFill/>
          <a:ln w="12700">
            <a:solidFill>
              <a:schemeClr val="tx1"/>
            </a:solidFill>
            <a:round/>
            <a:headEnd/>
            <a:tailEnd/>
          </a:ln>
          <a:effectLst/>
        </p:spPr>
        <p:txBody>
          <a:bodyPr wrap="none" anchor="ctr"/>
          <a:lstStyle/>
          <a:p>
            <a:endParaRPr lang="en-US"/>
          </a:p>
        </p:txBody>
      </p:sp>
      <p:sp>
        <p:nvSpPr>
          <p:cNvPr id="1660941" name="Line 13"/>
          <p:cNvSpPr>
            <a:spLocks noChangeShapeType="1"/>
          </p:cNvSpPr>
          <p:nvPr/>
        </p:nvSpPr>
        <p:spPr bwMode="auto">
          <a:xfrm>
            <a:off x="5257800" y="1346190"/>
            <a:ext cx="0" cy="3657600"/>
          </a:xfrm>
          <a:prstGeom prst="line">
            <a:avLst/>
          </a:prstGeom>
          <a:noFill/>
          <a:ln w="12700">
            <a:solidFill>
              <a:schemeClr val="tx1"/>
            </a:solidFill>
            <a:round/>
            <a:headEnd/>
            <a:tailEnd/>
          </a:ln>
          <a:effectLst/>
        </p:spPr>
        <p:txBody>
          <a:bodyPr wrap="none" anchor="ctr"/>
          <a:lstStyle/>
          <a:p>
            <a:endParaRPr lang="en-US"/>
          </a:p>
        </p:txBody>
      </p:sp>
      <p:sp>
        <p:nvSpPr>
          <p:cNvPr id="1660942" name="Line 14"/>
          <p:cNvSpPr>
            <a:spLocks noChangeShapeType="1"/>
          </p:cNvSpPr>
          <p:nvPr/>
        </p:nvSpPr>
        <p:spPr bwMode="auto">
          <a:xfrm flipH="1" flipV="1">
            <a:off x="4267200" y="5613390"/>
            <a:ext cx="990600" cy="0"/>
          </a:xfrm>
          <a:prstGeom prst="line">
            <a:avLst/>
          </a:prstGeom>
          <a:noFill/>
          <a:ln w="12700">
            <a:solidFill>
              <a:schemeClr val="tx1"/>
            </a:solidFill>
            <a:round/>
            <a:headEnd/>
            <a:tailEnd/>
          </a:ln>
          <a:effectLst/>
        </p:spPr>
        <p:txBody>
          <a:bodyPr wrap="none" anchor="ctr"/>
          <a:lstStyle/>
          <a:p>
            <a:endParaRPr lang="en-US"/>
          </a:p>
        </p:txBody>
      </p:sp>
      <p:sp>
        <p:nvSpPr>
          <p:cNvPr id="1660943" name="Line 15"/>
          <p:cNvSpPr>
            <a:spLocks noChangeShapeType="1"/>
          </p:cNvSpPr>
          <p:nvPr/>
        </p:nvSpPr>
        <p:spPr bwMode="auto">
          <a:xfrm flipH="1" flipV="1">
            <a:off x="4267200" y="5918190"/>
            <a:ext cx="990600" cy="0"/>
          </a:xfrm>
          <a:prstGeom prst="line">
            <a:avLst/>
          </a:prstGeom>
          <a:noFill/>
          <a:ln w="12700">
            <a:solidFill>
              <a:schemeClr val="tx1"/>
            </a:solidFill>
            <a:round/>
            <a:headEnd/>
            <a:tailEnd/>
          </a:ln>
          <a:effectLst/>
        </p:spPr>
        <p:txBody>
          <a:bodyPr wrap="none" anchor="ctr"/>
          <a:lstStyle/>
          <a:p>
            <a:endParaRPr lang="en-US"/>
          </a:p>
        </p:txBody>
      </p:sp>
      <p:sp>
        <p:nvSpPr>
          <p:cNvPr id="1660944" name="Line 16"/>
          <p:cNvSpPr>
            <a:spLocks noChangeShapeType="1"/>
          </p:cNvSpPr>
          <p:nvPr/>
        </p:nvSpPr>
        <p:spPr bwMode="auto">
          <a:xfrm flipH="1" flipV="1">
            <a:off x="4267200" y="5308590"/>
            <a:ext cx="990600" cy="0"/>
          </a:xfrm>
          <a:prstGeom prst="line">
            <a:avLst/>
          </a:prstGeom>
          <a:noFill/>
          <a:ln w="12700">
            <a:solidFill>
              <a:schemeClr val="tx1"/>
            </a:solidFill>
            <a:round/>
            <a:headEnd/>
            <a:tailEnd/>
          </a:ln>
          <a:effectLst/>
        </p:spPr>
        <p:txBody>
          <a:bodyPr wrap="none" anchor="ctr"/>
          <a:lstStyle/>
          <a:p>
            <a:endParaRPr lang="en-US"/>
          </a:p>
        </p:txBody>
      </p:sp>
      <p:sp>
        <p:nvSpPr>
          <p:cNvPr id="1660945" name="Line 17"/>
          <p:cNvSpPr>
            <a:spLocks noChangeShapeType="1"/>
          </p:cNvSpPr>
          <p:nvPr/>
        </p:nvSpPr>
        <p:spPr bwMode="auto">
          <a:xfrm flipH="1" flipV="1">
            <a:off x="4267200" y="6222990"/>
            <a:ext cx="990600" cy="0"/>
          </a:xfrm>
          <a:prstGeom prst="line">
            <a:avLst/>
          </a:prstGeom>
          <a:noFill/>
          <a:ln w="12700">
            <a:solidFill>
              <a:schemeClr val="tx1"/>
            </a:solidFill>
            <a:round/>
            <a:headEnd/>
            <a:tailEnd/>
          </a:ln>
          <a:effectLst/>
        </p:spPr>
        <p:txBody>
          <a:bodyPr wrap="none" anchor="ctr"/>
          <a:lstStyle/>
          <a:p>
            <a:endParaRPr lang="en-US"/>
          </a:p>
        </p:txBody>
      </p:sp>
      <p:sp>
        <p:nvSpPr>
          <p:cNvPr id="1660946" name="Line 18"/>
          <p:cNvSpPr>
            <a:spLocks noChangeShapeType="1"/>
          </p:cNvSpPr>
          <p:nvPr/>
        </p:nvSpPr>
        <p:spPr bwMode="auto">
          <a:xfrm flipH="1" flipV="1">
            <a:off x="5257800" y="5003790"/>
            <a:ext cx="0" cy="1219200"/>
          </a:xfrm>
          <a:prstGeom prst="line">
            <a:avLst/>
          </a:prstGeom>
          <a:noFill/>
          <a:ln w="12700">
            <a:solidFill>
              <a:schemeClr val="tx1"/>
            </a:solidFill>
            <a:round/>
            <a:headEnd/>
            <a:tailEnd/>
          </a:ln>
          <a:effectLst/>
        </p:spPr>
        <p:txBody>
          <a:bodyPr wrap="none" anchor="ctr"/>
          <a:lstStyle/>
          <a:p>
            <a:endParaRPr lang="en-US"/>
          </a:p>
        </p:txBody>
      </p:sp>
      <p:sp>
        <p:nvSpPr>
          <p:cNvPr id="1660947" name="Text Box 19"/>
          <p:cNvSpPr txBox="1">
            <a:spLocks noChangeArrowheads="1"/>
          </p:cNvSpPr>
          <p:nvPr/>
        </p:nvSpPr>
        <p:spPr bwMode="auto">
          <a:xfrm>
            <a:off x="669925" y="2525703"/>
            <a:ext cx="438150" cy="366712"/>
          </a:xfrm>
          <a:prstGeom prst="rect">
            <a:avLst/>
          </a:prstGeom>
          <a:noFill/>
          <a:ln w="12700">
            <a:noFill/>
            <a:miter lim="800000"/>
            <a:headEnd/>
            <a:tailEnd/>
          </a:ln>
          <a:effectLst/>
        </p:spPr>
        <p:txBody>
          <a:bodyPr wrap="none">
            <a:spAutoFit/>
          </a:bodyPr>
          <a:lstStyle/>
          <a:p>
            <a:r>
              <a:rPr lang="en-US"/>
              <a:t>00</a:t>
            </a:r>
          </a:p>
        </p:txBody>
      </p:sp>
      <p:sp>
        <p:nvSpPr>
          <p:cNvPr id="1660948" name="Text Box 20"/>
          <p:cNvSpPr txBox="1">
            <a:spLocks noChangeArrowheads="1"/>
          </p:cNvSpPr>
          <p:nvPr/>
        </p:nvSpPr>
        <p:spPr bwMode="auto">
          <a:xfrm>
            <a:off x="685800" y="2870190"/>
            <a:ext cx="438150" cy="366713"/>
          </a:xfrm>
          <a:prstGeom prst="rect">
            <a:avLst/>
          </a:prstGeom>
          <a:noFill/>
          <a:ln w="12700">
            <a:noFill/>
            <a:miter lim="800000"/>
            <a:headEnd/>
            <a:tailEnd/>
          </a:ln>
          <a:effectLst/>
        </p:spPr>
        <p:txBody>
          <a:bodyPr wrap="none">
            <a:spAutoFit/>
          </a:bodyPr>
          <a:lstStyle/>
          <a:p>
            <a:r>
              <a:rPr lang="en-US"/>
              <a:t>01</a:t>
            </a:r>
          </a:p>
        </p:txBody>
      </p:sp>
      <p:sp>
        <p:nvSpPr>
          <p:cNvPr id="1660949" name="Text Box 21"/>
          <p:cNvSpPr txBox="1">
            <a:spLocks noChangeArrowheads="1"/>
          </p:cNvSpPr>
          <p:nvPr/>
        </p:nvSpPr>
        <p:spPr bwMode="auto">
          <a:xfrm>
            <a:off x="685800" y="3174990"/>
            <a:ext cx="438150" cy="366713"/>
          </a:xfrm>
          <a:prstGeom prst="rect">
            <a:avLst/>
          </a:prstGeom>
          <a:noFill/>
          <a:ln w="12700">
            <a:noFill/>
            <a:miter lim="800000"/>
            <a:headEnd/>
            <a:tailEnd/>
          </a:ln>
          <a:effectLst/>
        </p:spPr>
        <p:txBody>
          <a:bodyPr wrap="none">
            <a:spAutoFit/>
          </a:bodyPr>
          <a:lstStyle/>
          <a:p>
            <a:r>
              <a:rPr lang="en-US"/>
              <a:t>10</a:t>
            </a:r>
          </a:p>
        </p:txBody>
      </p:sp>
      <p:sp>
        <p:nvSpPr>
          <p:cNvPr id="1660950" name="Text Box 22"/>
          <p:cNvSpPr txBox="1">
            <a:spLocks noChangeArrowheads="1"/>
          </p:cNvSpPr>
          <p:nvPr/>
        </p:nvSpPr>
        <p:spPr bwMode="auto">
          <a:xfrm>
            <a:off x="685800" y="3479790"/>
            <a:ext cx="438150" cy="366713"/>
          </a:xfrm>
          <a:prstGeom prst="rect">
            <a:avLst/>
          </a:prstGeom>
          <a:noFill/>
          <a:ln w="12700">
            <a:noFill/>
            <a:miter lim="800000"/>
            <a:headEnd/>
            <a:tailEnd/>
          </a:ln>
          <a:effectLst/>
        </p:spPr>
        <p:txBody>
          <a:bodyPr wrap="none">
            <a:spAutoFit/>
          </a:bodyPr>
          <a:lstStyle/>
          <a:p>
            <a:r>
              <a:rPr lang="en-US"/>
              <a:t>11</a:t>
            </a:r>
          </a:p>
        </p:txBody>
      </p:sp>
      <p:sp>
        <p:nvSpPr>
          <p:cNvPr id="1660951" name="Text Box 23"/>
          <p:cNvSpPr txBox="1">
            <a:spLocks noChangeArrowheads="1"/>
          </p:cNvSpPr>
          <p:nvPr/>
        </p:nvSpPr>
        <p:spPr bwMode="auto">
          <a:xfrm>
            <a:off x="355602" y="1769521"/>
            <a:ext cx="869950" cy="366713"/>
          </a:xfrm>
          <a:prstGeom prst="rect">
            <a:avLst/>
          </a:prstGeom>
          <a:noFill/>
          <a:ln w="12700">
            <a:noFill/>
            <a:miter lim="800000"/>
            <a:headEnd/>
            <a:tailEnd/>
          </a:ln>
          <a:effectLst/>
        </p:spPr>
        <p:txBody>
          <a:bodyPr wrap="none">
            <a:spAutoFit/>
          </a:bodyPr>
          <a:lstStyle/>
          <a:p>
            <a:r>
              <a:rPr lang="en-US" b="1" dirty="0">
                <a:solidFill>
                  <a:schemeClr val="tx1"/>
                </a:solidFill>
              </a:rPr>
              <a:t>Cache</a:t>
            </a:r>
          </a:p>
        </p:txBody>
      </p:sp>
      <p:sp>
        <p:nvSpPr>
          <p:cNvPr id="1660953" name="Text Box 25"/>
          <p:cNvSpPr txBox="1">
            <a:spLocks noChangeArrowheads="1"/>
          </p:cNvSpPr>
          <p:nvPr/>
        </p:nvSpPr>
        <p:spPr bwMode="auto">
          <a:xfrm>
            <a:off x="5715000" y="1117590"/>
            <a:ext cx="1644650" cy="366713"/>
          </a:xfrm>
          <a:prstGeom prst="rect">
            <a:avLst/>
          </a:prstGeom>
          <a:noFill/>
          <a:ln w="12700">
            <a:noFill/>
            <a:miter lim="800000"/>
            <a:headEnd/>
            <a:tailEnd/>
          </a:ln>
          <a:effectLst/>
        </p:spPr>
        <p:txBody>
          <a:bodyPr wrap="none">
            <a:spAutoFit/>
          </a:bodyPr>
          <a:lstStyle/>
          <a:p>
            <a:r>
              <a:rPr lang="en-US" b="1">
                <a:solidFill>
                  <a:schemeClr val="tx1"/>
                </a:solidFill>
              </a:rPr>
              <a:t>Main Memory</a:t>
            </a:r>
          </a:p>
        </p:txBody>
      </p:sp>
      <p:sp>
        <p:nvSpPr>
          <p:cNvPr id="1660954" name="Text Box 26"/>
          <p:cNvSpPr txBox="1">
            <a:spLocks noChangeArrowheads="1"/>
          </p:cNvSpPr>
          <p:nvPr/>
        </p:nvSpPr>
        <p:spPr bwMode="auto">
          <a:xfrm>
            <a:off x="6172200" y="3445927"/>
            <a:ext cx="2743200" cy="2862322"/>
          </a:xfrm>
          <a:prstGeom prst="rect">
            <a:avLst/>
          </a:prstGeom>
          <a:noFill/>
          <a:ln w="12700">
            <a:noFill/>
            <a:miter lim="800000"/>
            <a:headEnd/>
            <a:tailEnd/>
          </a:ln>
          <a:effectLst/>
        </p:spPr>
        <p:txBody>
          <a:bodyPr>
            <a:spAutoFit/>
          </a:bodyPr>
          <a:lstStyle/>
          <a:p>
            <a:r>
              <a:rPr lang="en-US" sz="2000" dirty="0" smtClean="0">
                <a:solidFill>
                  <a:schemeClr val="tx1"/>
                </a:solidFill>
              </a:rPr>
              <a:t>Q: Where in the cache is the </a:t>
            </a:r>
            <a:r>
              <a:rPr lang="en-US" sz="2000" dirty="0" err="1" smtClean="0">
                <a:solidFill>
                  <a:schemeClr val="tx1"/>
                </a:solidFill>
              </a:rPr>
              <a:t>mem</a:t>
            </a:r>
            <a:r>
              <a:rPr lang="en-US" sz="2000" dirty="0" smtClean="0">
                <a:solidFill>
                  <a:schemeClr val="tx1"/>
                </a:solidFill>
              </a:rPr>
              <a:t> block?</a:t>
            </a:r>
            <a:endParaRPr lang="en-US" sz="2000" dirty="0">
              <a:solidFill>
                <a:schemeClr val="tx1"/>
              </a:solidFill>
            </a:endParaRPr>
          </a:p>
          <a:p>
            <a:endParaRPr lang="en-US" sz="2000" dirty="0"/>
          </a:p>
          <a:p>
            <a:r>
              <a:rPr lang="en-US" sz="2000" dirty="0">
                <a:solidFill>
                  <a:schemeClr val="tx1"/>
                </a:solidFill>
              </a:rPr>
              <a:t>Use</a:t>
            </a:r>
            <a:r>
              <a:rPr lang="en-US" sz="2000" dirty="0"/>
              <a:t> next 2 </a:t>
            </a:r>
            <a:r>
              <a:rPr lang="en-US" sz="2000" dirty="0" smtClean="0"/>
              <a:t>low-order </a:t>
            </a:r>
            <a:r>
              <a:rPr lang="en-US" sz="2000" dirty="0"/>
              <a:t>memory address bits </a:t>
            </a:r>
            <a:r>
              <a:rPr lang="en-US" sz="2000" dirty="0">
                <a:solidFill>
                  <a:schemeClr val="tx1"/>
                </a:solidFill>
              </a:rPr>
              <a:t>– the</a:t>
            </a:r>
            <a:r>
              <a:rPr lang="en-US" sz="2000" dirty="0"/>
              <a:t> index </a:t>
            </a:r>
            <a:r>
              <a:rPr lang="en-US" dirty="0">
                <a:solidFill>
                  <a:schemeClr val="tx1"/>
                </a:solidFill>
              </a:rPr>
              <a:t>–</a:t>
            </a:r>
            <a:r>
              <a:rPr lang="en-US" sz="2000" dirty="0">
                <a:solidFill>
                  <a:schemeClr val="tx1"/>
                </a:solidFill>
              </a:rPr>
              <a:t> to determine which cache block (i.e., modulo the number of blocks in the cache)</a:t>
            </a:r>
          </a:p>
        </p:txBody>
      </p:sp>
      <p:sp>
        <p:nvSpPr>
          <p:cNvPr id="1660955" name="Line 27"/>
          <p:cNvSpPr>
            <a:spLocks noChangeShapeType="1"/>
          </p:cNvSpPr>
          <p:nvPr/>
        </p:nvSpPr>
        <p:spPr bwMode="auto">
          <a:xfrm>
            <a:off x="4267200" y="2565390"/>
            <a:ext cx="990600" cy="0"/>
          </a:xfrm>
          <a:prstGeom prst="line">
            <a:avLst/>
          </a:prstGeom>
          <a:noFill/>
          <a:ln w="12700">
            <a:solidFill>
              <a:schemeClr val="tx1"/>
            </a:solidFill>
            <a:round/>
            <a:headEnd/>
            <a:tailEnd/>
          </a:ln>
          <a:effectLst/>
        </p:spPr>
        <p:txBody>
          <a:bodyPr wrap="none" anchor="ctr"/>
          <a:lstStyle/>
          <a:p>
            <a:endParaRPr lang="en-US"/>
          </a:p>
        </p:txBody>
      </p:sp>
      <p:sp>
        <p:nvSpPr>
          <p:cNvPr id="1660956" name="Line 28"/>
          <p:cNvSpPr>
            <a:spLocks noChangeShapeType="1"/>
          </p:cNvSpPr>
          <p:nvPr/>
        </p:nvSpPr>
        <p:spPr bwMode="auto">
          <a:xfrm>
            <a:off x="4267200" y="2870190"/>
            <a:ext cx="990600" cy="0"/>
          </a:xfrm>
          <a:prstGeom prst="line">
            <a:avLst/>
          </a:prstGeom>
          <a:noFill/>
          <a:ln w="12700">
            <a:solidFill>
              <a:schemeClr val="tx1"/>
            </a:solidFill>
            <a:round/>
            <a:headEnd/>
            <a:tailEnd/>
          </a:ln>
          <a:effectLst/>
        </p:spPr>
        <p:txBody>
          <a:bodyPr wrap="none" anchor="ctr"/>
          <a:lstStyle/>
          <a:p>
            <a:endParaRPr lang="en-US"/>
          </a:p>
        </p:txBody>
      </p:sp>
      <p:sp>
        <p:nvSpPr>
          <p:cNvPr id="1660957" name="Line 29"/>
          <p:cNvSpPr>
            <a:spLocks noChangeShapeType="1"/>
          </p:cNvSpPr>
          <p:nvPr/>
        </p:nvSpPr>
        <p:spPr bwMode="auto">
          <a:xfrm>
            <a:off x="4267200" y="3174990"/>
            <a:ext cx="990600" cy="0"/>
          </a:xfrm>
          <a:prstGeom prst="line">
            <a:avLst/>
          </a:prstGeom>
          <a:noFill/>
          <a:ln w="12700">
            <a:solidFill>
              <a:schemeClr val="tx1"/>
            </a:solidFill>
            <a:round/>
            <a:headEnd/>
            <a:tailEnd/>
          </a:ln>
          <a:effectLst/>
        </p:spPr>
        <p:txBody>
          <a:bodyPr wrap="none" anchor="ctr"/>
          <a:lstStyle/>
          <a:p>
            <a:endParaRPr lang="en-US"/>
          </a:p>
        </p:txBody>
      </p:sp>
      <p:sp>
        <p:nvSpPr>
          <p:cNvPr id="1660958" name="Line 30"/>
          <p:cNvSpPr>
            <a:spLocks noChangeShapeType="1"/>
          </p:cNvSpPr>
          <p:nvPr/>
        </p:nvSpPr>
        <p:spPr bwMode="auto">
          <a:xfrm>
            <a:off x="4267200" y="3479790"/>
            <a:ext cx="990600" cy="0"/>
          </a:xfrm>
          <a:prstGeom prst="line">
            <a:avLst/>
          </a:prstGeom>
          <a:noFill/>
          <a:ln w="12700">
            <a:solidFill>
              <a:schemeClr val="tx1"/>
            </a:solidFill>
            <a:round/>
            <a:headEnd/>
            <a:tailEnd/>
          </a:ln>
          <a:effectLst/>
        </p:spPr>
        <p:txBody>
          <a:bodyPr wrap="none" anchor="ctr"/>
          <a:lstStyle/>
          <a:p>
            <a:endParaRPr lang="en-US"/>
          </a:p>
        </p:txBody>
      </p:sp>
      <p:sp>
        <p:nvSpPr>
          <p:cNvPr id="1660959" name="Line 31"/>
          <p:cNvSpPr>
            <a:spLocks noChangeShapeType="1"/>
          </p:cNvSpPr>
          <p:nvPr/>
        </p:nvSpPr>
        <p:spPr bwMode="auto">
          <a:xfrm>
            <a:off x="4267200" y="3784590"/>
            <a:ext cx="990600" cy="0"/>
          </a:xfrm>
          <a:prstGeom prst="line">
            <a:avLst/>
          </a:prstGeom>
          <a:noFill/>
          <a:ln w="12700">
            <a:solidFill>
              <a:schemeClr val="tx1"/>
            </a:solidFill>
            <a:round/>
            <a:headEnd/>
            <a:tailEnd/>
          </a:ln>
          <a:effectLst/>
        </p:spPr>
        <p:txBody>
          <a:bodyPr wrap="none" anchor="ctr"/>
          <a:lstStyle/>
          <a:p>
            <a:endParaRPr lang="en-US"/>
          </a:p>
        </p:txBody>
      </p:sp>
      <p:sp>
        <p:nvSpPr>
          <p:cNvPr id="1660960" name="Line 32"/>
          <p:cNvSpPr>
            <a:spLocks noChangeShapeType="1"/>
          </p:cNvSpPr>
          <p:nvPr/>
        </p:nvSpPr>
        <p:spPr bwMode="auto">
          <a:xfrm>
            <a:off x="4267200" y="4089390"/>
            <a:ext cx="990600" cy="0"/>
          </a:xfrm>
          <a:prstGeom prst="line">
            <a:avLst/>
          </a:prstGeom>
          <a:noFill/>
          <a:ln w="12700">
            <a:solidFill>
              <a:schemeClr val="tx1"/>
            </a:solidFill>
            <a:round/>
            <a:headEnd/>
            <a:tailEnd/>
          </a:ln>
          <a:effectLst/>
        </p:spPr>
        <p:txBody>
          <a:bodyPr wrap="none" anchor="ctr"/>
          <a:lstStyle/>
          <a:p>
            <a:endParaRPr lang="en-US"/>
          </a:p>
        </p:txBody>
      </p:sp>
      <p:sp>
        <p:nvSpPr>
          <p:cNvPr id="1660961" name="Line 33"/>
          <p:cNvSpPr>
            <a:spLocks noChangeShapeType="1"/>
          </p:cNvSpPr>
          <p:nvPr/>
        </p:nvSpPr>
        <p:spPr bwMode="auto">
          <a:xfrm>
            <a:off x="4267200" y="5003790"/>
            <a:ext cx="990600" cy="0"/>
          </a:xfrm>
          <a:prstGeom prst="line">
            <a:avLst/>
          </a:prstGeom>
          <a:noFill/>
          <a:ln w="12700">
            <a:solidFill>
              <a:schemeClr val="tx1"/>
            </a:solidFill>
            <a:round/>
            <a:headEnd/>
            <a:tailEnd/>
          </a:ln>
          <a:effectLst/>
        </p:spPr>
        <p:txBody>
          <a:bodyPr wrap="none" anchor="ctr"/>
          <a:lstStyle/>
          <a:p>
            <a:endParaRPr lang="en-US"/>
          </a:p>
        </p:txBody>
      </p:sp>
      <p:sp>
        <p:nvSpPr>
          <p:cNvPr id="1660962" name="Line 34"/>
          <p:cNvSpPr>
            <a:spLocks noChangeShapeType="1"/>
          </p:cNvSpPr>
          <p:nvPr/>
        </p:nvSpPr>
        <p:spPr bwMode="auto">
          <a:xfrm>
            <a:off x="4267200" y="4394190"/>
            <a:ext cx="990600" cy="0"/>
          </a:xfrm>
          <a:prstGeom prst="line">
            <a:avLst/>
          </a:prstGeom>
          <a:noFill/>
          <a:ln w="12700">
            <a:solidFill>
              <a:schemeClr val="tx1"/>
            </a:solidFill>
            <a:round/>
            <a:headEnd/>
            <a:tailEnd/>
          </a:ln>
          <a:effectLst/>
        </p:spPr>
        <p:txBody>
          <a:bodyPr wrap="none" anchor="ctr"/>
          <a:lstStyle/>
          <a:p>
            <a:endParaRPr lang="en-US"/>
          </a:p>
        </p:txBody>
      </p:sp>
      <p:sp>
        <p:nvSpPr>
          <p:cNvPr id="1660963" name="Line 35"/>
          <p:cNvSpPr>
            <a:spLocks noChangeShapeType="1"/>
          </p:cNvSpPr>
          <p:nvPr/>
        </p:nvSpPr>
        <p:spPr bwMode="auto">
          <a:xfrm>
            <a:off x="4267200" y="4698990"/>
            <a:ext cx="990600" cy="0"/>
          </a:xfrm>
          <a:prstGeom prst="line">
            <a:avLst/>
          </a:prstGeom>
          <a:noFill/>
          <a:ln w="12700">
            <a:solidFill>
              <a:schemeClr val="tx1"/>
            </a:solidFill>
            <a:round/>
            <a:headEnd/>
            <a:tailEnd/>
          </a:ln>
          <a:effectLst/>
        </p:spPr>
        <p:txBody>
          <a:bodyPr wrap="none" anchor="ctr"/>
          <a:lstStyle/>
          <a:p>
            <a:endParaRPr lang="en-US"/>
          </a:p>
        </p:txBody>
      </p:sp>
      <p:grpSp>
        <p:nvGrpSpPr>
          <p:cNvPr id="3" name="Group 36"/>
          <p:cNvGrpSpPr>
            <a:grpSpLocks/>
          </p:cNvGrpSpPr>
          <p:nvPr/>
        </p:nvGrpSpPr>
        <p:grpSpPr bwMode="auto">
          <a:xfrm>
            <a:off x="1600200" y="2565390"/>
            <a:ext cx="609600" cy="1219200"/>
            <a:chOff x="1344" y="1056"/>
            <a:chExt cx="624" cy="768"/>
          </a:xfrm>
        </p:grpSpPr>
        <p:sp>
          <p:nvSpPr>
            <p:cNvPr id="1660965" name="Rectangle 3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66" name="Line 3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67" name="Line 3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68" name="Line 4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69" name="Text Box 41"/>
          <p:cNvSpPr txBox="1">
            <a:spLocks noChangeArrowheads="1"/>
          </p:cNvSpPr>
          <p:nvPr/>
        </p:nvSpPr>
        <p:spPr bwMode="auto">
          <a:xfrm>
            <a:off x="1600200" y="2108190"/>
            <a:ext cx="498341" cy="369332"/>
          </a:xfrm>
          <a:prstGeom prst="rect">
            <a:avLst/>
          </a:prstGeom>
          <a:noFill/>
          <a:ln w="12700">
            <a:noFill/>
            <a:miter lim="800000"/>
            <a:headEnd/>
            <a:tailEnd/>
          </a:ln>
          <a:effectLst/>
        </p:spPr>
        <p:txBody>
          <a:bodyPr wrap="none">
            <a:spAutoFit/>
          </a:bodyPr>
          <a:lstStyle/>
          <a:p>
            <a:r>
              <a:rPr lang="en-US" dirty="0">
                <a:solidFill>
                  <a:srgbClr val="FF0000"/>
                </a:solidFill>
              </a:rPr>
              <a:t>Tag</a:t>
            </a:r>
          </a:p>
        </p:txBody>
      </p:sp>
      <p:sp>
        <p:nvSpPr>
          <p:cNvPr id="1660970" name="Text Box 42"/>
          <p:cNvSpPr txBox="1">
            <a:spLocks noChangeArrowheads="1"/>
          </p:cNvSpPr>
          <p:nvPr/>
        </p:nvSpPr>
        <p:spPr bwMode="auto">
          <a:xfrm>
            <a:off x="2362200" y="2108190"/>
            <a:ext cx="666750" cy="366713"/>
          </a:xfrm>
          <a:prstGeom prst="rect">
            <a:avLst/>
          </a:prstGeom>
          <a:noFill/>
          <a:ln w="12700">
            <a:noFill/>
            <a:miter lim="800000"/>
            <a:headEnd/>
            <a:tailEnd/>
          </a:ln>
          <a:effectLst/>
        </p:spPr>
        <p:txBody>
          <a:bodyPr wrap="none">
            <a:spAutoFit/>
          </a:bodyPr>
          <a:lstStyle/>
          <a:p>
            <a:r>
              <a:rPr lang="en-US">
                <a:solidFill>
                  <a:schemeClr val="tx1"/>
                </a:solidFill>
              </a:rPr>
              <a:t>Data</a:t>
            </a:r>
          </a:p>
        </p:txBody>
      </p:sp>
      <p:sp>
        <p:nvSpPr>
          <p:cNvPr id="1660971" name="Rectangle 43" descr="5%"/>
          <p:cNvSpPr>
            <a:spLocks noChangeArrowheads="1"/>
          </p:cNvSpPr>
          <p:nvPr/>
        </p:nvSpPr>
        <p:spPr bwMode="auto">
          <a:xfrm>
            <a:off x="4267200" y="13461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2" name="Rectangle 44" descr="5%"/>
          <p:cNvSpPr>
            <a:spLocks noChangeArrowheads="1"/>
          </p:cNvSpPr>
          <p:nvPr/>
        </p:nvSpPr>
        <p:spPr bwMode="auto">
          <a:xfrm>
            <a:off x="22098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3" name="Rectangle 45" descr="5%"/>
          <p:cNvSpPr>
            <a:spLocks noChangeArrowheads="1"/>
          </p:cNvSpPr>
          <p:nvPr/>
        </p:nvSpPr>
        <p:spPr bwMode="auto">
          <a:xfrm>
            <a:off x="42672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4" name="Rectangle 46" descr="5%"/>
          <p:cNvSpPr>
            <a:spLocks noChangeArrowheads="1"/>
          </p:cNvSpPr>
          <p:nvPr/>
        </p:nvSpPr>
        <p:spPr bwMode="auto">
          <a:xfrm>
            <a:off x="4267200" y="37845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5" name="Rectangle 47" descr="5%"/>
          <p:cNvSpPr>
            <a:spLocks noChangeArrowheads="1"/>
          </p:cNvSpPr>
          <p:nvPr/>
        </p:nvSpPr>
        <p:spPr bwMode="auto">
          <a:xfrm>
            <a:off x="4267200" y="50037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6" name="Rectangle 48" descr="5%"/>
          <p:cNvSpPr>
            <a:spLocks noChangeArrowheads="1"/>
          </p:cNvSpPr>
          <p:nvPr/>
        </p:nvSpPr>
        <p:spPr bwMode="auto">
          <a:xfrm>
            <a:off x="4267200" y="59181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7" name="Rectangle 49" descr="5%"/>
          <p:cNvSpPr>
            <a:spLocks noChangeArrowheads="1"/>
          </p:cNvSpPr>
          <p:nvPr/>
        </p:nvSpPr>
        <p:spPr bwMode="auto">
          <a:xfrm>
            <a:off x="4267200" y="46989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8" name="Rectangle 50" descr="5%"/>
          <p:cNvSpPr>
            <a:spLocks noChangeArrowheads="1"/>
          </p:cNvSpPr>
          <p:nvPr/>
        </p:nvSpPr>
        <p:spPr bwMode="auto">
          <a:xfrm>
            <a:off x="42672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9" name="Rectangle 51" descr="5%"/>
          <p:cNvSpPr>
            <a:spLocks noChangeArrowheads="1"/>
          </p:cNvSpPr>
          <p:nvPr/>
        </p:nvSpPr>
        <p:spPr bwMode="auto">
          <a:xfrm>
            <a:off x="4267200" y="22605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0" name="Rectangle 52" descr="5%"/>
          <p:cNvSpPr>
            <a:spLocks noChangeArrowheads="1"/>
          </p:cNvSpPr>
          <p:nvPr/>
        </p:nvSpPr>
        <p:spPr bwMode="auto">
          <a:xfrm>
            <a:off x="22098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1" name="Rectangle 53" descr="5%"/>
          <p:cNvSpPr>
            <a:spLocks noChangeArrowheads="1"/>
          </p:cNvSpPr>
          <p:nvPr/>
        </p:nvSpPr>
        <p:spPr bwMode="auto">
          <a:xfrm>
            <a:off x="4267200" y="16509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2" name="Rectangle 54" descr="5%"/>
          <p:cNvSpPr>
            <a:spLocks noChangeArrowheads="1"/>
          </p:cNvSpPr>
          <p:nvPr/>
        </p:nvSpPr>
        <p:spPr bwMode="auto">
          <a:xfrm>
            <a:off x="22098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3" name="Rectangle 55" descr="5%"/>
          <p:cNvSpPr>
            <a:spLocks noChangeArrowheads="1"/>
          </p:cNvSpPr>
          <p:nvPr/>
        </p:nvSpPr>
        <p:spPr bwMode="auto">
          <a:xfrm>
            <a:off x="42672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4" name="Rectangle 56" descr="5%"/>
          <p:cNvSpPr>
            <a:spLocks noChangeArrowheads="1"/>
          </p:cNvSpPr>
          <p:nvPr/>
        </p:nvSpPr>
        <p:spPr bwMode="auto">
          <a:xfrm>
            <a:off x="4267200" y="40893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5" name="Rectangle 57" descr="5%"/>
          <p:cNvSpPr>
            <a:spLocks noChangeArrowheads="1"/>
          </p:cNvSpPr>
          <p:nvPr/>
        </p:nvSpPr>
        <p:spPr bwMode="auto">
          <a:xfrm>
            <a:off x="4267200" y="53085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6" name="Rectangle 58" descr="5%"/>
          <p:cNvSpPr>
            <a:spLocks noChangeArrowheads="1"/>
          </p:cNvSpPr>
          <p:nvPr/>
        </p:nvSpPr>
        <p:spPr bwMode="auto">
          <a:xfrm>
            <a:off x="4267200" y="56133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7" name="Rectangle 59" descr="5%"/>
          <p:cNvSpPr>
            <a:spLocks noChangeArrowheads="1"/>
          </p:cNvSpPr>
          <p:nvPr/>
        </p:nvSpPr>
        <p:spPr bwMode="auto">
          <a:xfrm>
            <a:off x="4267200" y="43941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8" name="Rectangle 60" descr="5%"/>
          <p:cNvSpPr>
            <a:spLocks noChangeArrowheads="1"/>
          </p:cNvSpPr>
          <p:nvPr/>
        </p:nvSpPr>
        <p:spPr bwMode="auto">
          <a:xfrm>
            <a:off x="42672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9" name="Rectangle 61" descr="5%"/>
          <p:cNvSpPr>
            <a:spLocks noChangeArrowheads="1"/>
          </p:cNvSpPr>
          <p:nvPr/>
        </p:nvSpPr>
        <p:spPr bwMode="auto">
          <a:xfrm>
            <a:off x="4267200" y="19557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0" name="Rectangle 62" descr="5%"/>
          <p:cNvSpPr>
            <a:spLocks noChangeArrowheads="1"/>
          </p:cNvSpPr>
          <p:nvPr/>
        </p:nvSpPr>
        <p:spPr bwMode="auto">
          <a:xfrm>
            <a:off x="22098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1" name="Text Box 63"/>
          <p:cNvSpPr txBox="1">
            <a:spLocks noChangeArrowheads="1"/>
          </p:cNvSpPr>
          <p:nvPr/>
        </p:nvSpPr>
        <p:spPr bwMode="auto">
          <a:xfrm>
            <a:off x="228600" y="4038600"/>
            <a:ext cx="3285066" cy="2246769"/>
          </a:xfrm>
          <a:prstGeom prst="rect">
            <a:avLst/>
          </a:prstGeom>
          <a:noFill/>
          <a:ln w="12700">
            <a:noFill/>
            <a:miter lim="800000"/>
            <a:headEnd/>
            <a:tailEnd/>
          </a:ln>
          <a:effectLst/>
        </p:spPr>
        <p:txBody>
          <a:bodyPr wrap="square">
            <a:spAutoFit/>
          </a:bodyPr>
          <a:lstStyle/>
          <a:p>
            <a:r>
              <a:rPr lang="en-US" sz="2000" dirty="0" smtClean="0">
                <a:solidFill>
                  <a:schemeClr val="tx1"/>
                </a:solidFill>
              </a:rPr>
              <a:t>Q: Is the memory block in cache?</a:t>
            </a:r>
            <a:endParaRPr lang="en-US" sz="2000" dirty="0" smtClean="0"/>
          </a:p>
          <a:p>
            <a:r>
              <a:rPr lang="en-US" sz="2000" dirty="0">
                <a:solidFill>
                  <a:schemeClr val="tx1"/>
                </a:solidFill>
              </a:rPr>
              <a:t>Compare the cache </a:t>
            </a:r>
            <a:r>
              <a:rPr lang="en-US" sz="2000" dirty="0">
                <a:solidFill>
                  <a:srgbClr val="FF0000"/>
                </a:solidFill>
              </a:rPr>
              <a:t>tag </a:t>
            </a:r>
            <a:r>
              <a:rPr lang="en-US" sz="2000" dirty="0">
                <a:solidFill>
                  <a:schemeClr val="tx1"/>
                </a:solidFill>
              </a:rPr>
              <a:t>to the </a:t>
            </a:r>
            <a:r>
              <a:rPr lang="en-US" sz="2000" dirty="0" smtClean="0">
                <a:solidFill>
                  <a:srgbClr val="FF0000"/>
                </a:solidFill>
              </a:rPr>
              <a:t>high</a:t>
            </a:r>
            <a:r>
              <a:rPr lang="en-US" sz="2000" dirty="0">
                <a:solidFill>
                  <a:schemeClr val="accent2"/>
                </a:solidFill>
              </a:rPr>
              <a:t>-</a:t>
            </a:r>
            <a:r>
              <a:rPr lang="en-US" sz="2000" dirty="0" smtClean="0">
                <a:solidFill>
                  <a:srgbClr val="FF0000"/>
                </a:solidFill>
              </a:rPr>
              <a:t>order </a:t>
            </a:r>
            <a:r>
              <a:rPr lang="en-US" sz="2000" dirty="0">
                <a:solidFill>
                  <a:srgbClr val="FF0000"/>
                </a:solidFill>
              </a:rPr>
              <a:t>2 memory address bits </a:t>
            </a:r>
            <a:r>
              <a:rPr lang="en-US" sz="2000" dirty="0">
                <a:solidFill>
                  <a:schemeClr val="tx1"/>
                </a:solidFill>
              </a:rPr>
              <a:t>to tell if the memory block is in the </a:t>
            </a:r>
            <a:r>
              <a:rPr lang="en-US" sz="2000" dirty="0" smtClean="0">
                <a:solidFill>
                  <a:schemeClr val="tx1"/>
                </a:solidFill>
              </a:rPr>
              <a:t>cache </a:t>
            </a:r>
            <a:br>
              <a:rPr lang="en-US" sz="2000" dirty="0" smtClean="0">
                <a:solidFill>
                  <a:schemeClr val="tx1"/>
                </a:solidFill>
              </a:rPr>
            </a:br>
            <a:r>
              <a:rPr lang="en-US" sz="2000" dirty="0" smtClean="0">
                <a:solidFill>
                  <a:schemeClr val="tx1"/>
                </a:solidFill>
              </a:rPr>
              <a:t>(provided </a:t>
            </a:r>
            <a:r>
              <a:rPr lang="en-US" sz="2000" dirty="0" smtClean="0"/>
              <a:t>valid bit is set)</a:t>
            </a:r>
            <a:endParaRPr lang="en-US" sz="2000" dirty="0">
              <a:solidFill>
                <a:schemeClr val="tx1"/>
              </a:solidFill>
            </a:endParaRPr>
          </a:p>
        </p:txBody>
      </p:sp>
      <p:grpSp>
        <p:nvGrpSpPr>
          <p:cNvPr id="4" name="Group 64"/>
          <p:cNvGrpSpPr>
            <a:grpSpLocks/>
          </p:cNvGrpSpPr>
          <p:nvPr/>
        </p:nvGrpSpPr>
        <p:grpSpPr bwMode="auto">
          <a:xfrm>
            <a:off x="1219200" y="2565390"/>
            <a:ext cx="381000" cy="1219200"/>
            <a:chOff x="1344" y="1056"/>
            <a:chExt cx="624" cy="768"/>
          </a:xfrm>
        </p:grpSpPr>
        <p:sp>
          <p:nvSpPr>
            <p:cNvPr id="1660993" name="Rectangle 65"/>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94" name="Line 66"/>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95" name="Line 67"/>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96" name="Line 68"/>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97" name="Text Box 69"/>
          <p:cNvSpPr txBox="1">
            <a:spLocks noChangeArrowheads="1"/>
          </p:cNvSpPr>
          <p:nvPr/>
        </p:nvSpPr>
        <p:spPr bwMode="auto">
          <a:xfrm>
            <a:off x="990600" y="2108190"/>
            <a:ext cx="692150" cy="366713"/>
          </a:xfrm>
          <a:prstGeom prst="rect">
            <a:avLst/>
          </a:prstGeom>
          <a:noFill/>
          <a:ln w="12700">
            <a:noFill/>
            <a:miter lim="800000"/>
            <a:headEnd/>
            <a:tailEnd/>
          </a:ln>
          <a:effectLst/>
        </p:spPr>
        <p:txBody>
          <a:bodyPr wrap="none">
            <a:spAutoFit/>
          </a:bodyPr>
          <a:lstStyle/>
          <a:p>
            <a:r>
              <a:rPr lang="en-US">
                <a:solidFill>
                  <a:schemeClr val="tx1"/>
                </a:solidFill>
              </a:rPr>
              <a:t>Valid</a:t>
            </a:r>
          </a:p>
        </p:txBody>
      </p:sp>
      <p:grpSp>
        <p:nvGrpSpPr>
          <p:cNvPr id="5" name="Group 70"/>
          <p:cNvGrpSpPr>
            <a:grpSpLocks/>
          </p:cNvGrpSpPr>
          <p:nvPr/>
        </p:nvGrpSpPr>
        <p:grpSpPr bwMode="auto">
          <a:xfrm>
            <a:off x="3200400" y="1498590"/>
            <a:ext cx="1066800" cy="2133600"/>
            <a:chOff x="2016" y="624"/>
            <a:chExt cx="672" cy="1344"/>
          </a:xfrm>
        </p:grpSpPr>
        <p:sp>
          <p:nvSpPr>
            <p:cNvPr id="1660999" name="Line 71"/>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0" name="Line 72"/>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1" name="Line 73"/>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2" name="Line 74"/>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6" name="Group 75"/>
          <p:cNvGrpSpPr>
            <a:grpSpLocks/>
          </p:cNvGrpSpPr>
          <p:nvPr/>
        </p:nvGrpSpPr>
        <p:grpSpPr bwMode="auto">
          <a:xfrm>
            <a:off x="3200400" y="2717790"/>
            <a:ext cx="1066800" cy="914400"/>
            <a:chOff x="2016" y="1392"/>
            <a:chExt cx="672" cy="576"/>
          </a:xfrm>
        </p:grpSpPr>
        <p:sp>
          <p:nvSpPr>
            <p:cNvPr id="1661004" name="Line 76"/>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5" name="Line 77"/>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6" name="Line 78"/>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7" name="Line 79"/>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7" name="Group 80"/>
          <p:cNvGrpSpPr>
            <a:grpSpLocks/>
          </p:cNvGrpSpPr>
          <p:nvPr/>
        </p:nvGrpSpPr>
        <p:grpSpPr bwMode="auto">
          <a:xfrm>
            <a:off x="3200400" y="2793990"/>
            <a:ext cx="1066800" cy="2133600"/>
            <a:chOff x="2016" y="1392"/>
            <a:chExt cx="672" cy="1344"/>
          </a:xfrm>
        </p:grpSpPr>
        <p:sp>
          <p:nvSpPr>
            <p:cNvPr id="1661009" name="Line 81"/>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0" name="Line 82"/>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1" name="Line 83"/>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2" name="Line 84"/>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8" name="Group 93"/>
          <p:cNvGrpSpPr>
            <a:grpSpLocks/>
          </p:cNvGrpSpPr>
          <p:nvPr/>
        </p:nvGrpSpPr>
        <p:grpSpPr bwMode="auto">
          <a:xfrm>
            <a:off x="3200400" y="2717790"/>
            <a:ext cx="1066800" cy="3352800"/>
            <a:chOff x="2016" y="2112"/>
            <a:chExt cx="672" cy="2112"/>
          </a:xfrm>
        </p:grpSpPr>
        <p:sp>
          <p:nvSpPr>
            <p:cNvPr id="1661015" name="Line 87"/>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6" name="Line 88"/>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7" name="Line 89"/>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8" name="Line 90"/>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1661019" name="Text Box 91"/>
          <p:cNvSpPr txBox="1">
            <a:spLocks noChangeArrowheads="1"/>
          </p:cNvSpPr>
          <p:nvPr/>
        </p:nvSpPr>
        <p:spPr bwMode="auto">
          <a:xfrm>
            <a:off x="5181600" y="1346190"/>
            <a:ext cx="990600" cy="4918075"/>
          </a:xfrm>
          <a:prstGeom prst="rect">
            <a:avLst/>
          </a:prstGeom>
          <a:noFill/>
          <a:ln w="12700">
            <a:noFill/>
            <a:miter lim="800000"/>
            <a:headEnd/>
            <a:tailEnd/>
          </a:ln>
          <a:effectLst/>
        </p:spPr>
        <p:txBody>
          <a:bodyPr>
            <a:spAutoFit/>
          </a:bodyPr>
          <a:lstStyle/>
          <a:p>
            <a:pPr>
              <a:lnSpc>
                <a:spcPct val="110000"/>
              </a:lnSpc>
            </a:pPr>
            <a:r>
              <a:rPr lang="en-US" dirty="0">
                <a:solidFill>
                  <a:srgbClr val="FF0000"/>
                </a:solidFill>
              </a:rPr>
              <a:t>00</a:t>
            </a:r>
            <a:r>
              <a:rPr lang="en-US" dirty="0"/>
              <a:t>00</a:t>
            </a:r>
            <a:r>
              <a:rPr lang="en-US" dirty="0">
                <a:solidFill>
                  <a:schemeClr val="tx1"/>
                </a:solidFill>
              </a:rPr>
              <a:t>xx</a:t>
            </a:r>
          </a:p>
          <a:p>
            <a:pPr>
              <a:lnSpc>
                <a:spcPct val="110000"/>
              </a:lnSpc>
            </a:pPr>
            <a:r>
              <a:rPr lang="en-US" dirty="0">
                <a:solidFill>
                  <a:srgbClr val="FF0000"/>
                </a:solidFill>
              </a:rPr>
              <a:t>00</a:t>
            </a:r>
            <a:r>
              <a:rPr lang="en-US" dirty="0"/>
              <a:t>01</a:t>
            </a:r>
            <a:r>
              <a:rPr lang="en-US" dirty="0">
                <a:solidFill>
                  <a:schemeClr val="tx1"/>
                </a:solidFill>
              </a:rPr>
              <a:t>xx</a:t>
            </a:r>
          </a:p>
          <a:p>
            <a:pPr>
              <a:lnSpc>
                <a:spcPct val="110000"/>
              </a:lnSpc>
            </a:pPr>
            <a:r>
              <a:rPr lang="en-US" dirty="0">
                <a:solidFill>
                  <a:srgbClr val="FF0000"/>
                </a:solidFill>
              </a:rPr>
              <a:t>00</a:t>
            </a:r>
            <a:r>
              <a:rPr lang="en-US" dirty="0"/>
              <a:t>10</a:t>
            </a:r>
            <a:r>
              <a:rPr lang="en-US" dirty="0">
                <a:solidFill>
                  <a:schemeClr val="tx1"/>
                </a:solidFill>
              </a:rPr>
              <a:t>xx</a:t>
            </a:r>
          </a:p>
          <a:p>
            <a:pPr>
              <a:lnSpc>
                <a:spcPct val="110000"/>
              </a:lnSpc>
            </a:pPr>
            <a:r>
              <a:rPr lang="en-US" dirty="0">
                <a:solidFill>
                  <a:srgbClr val="FF0000"/>
                </a:solidFill>
              </a:rPr>
              <a:t>00</a:t>
            </a:r>
            <a:r>
              <a:rPr lang="en-US" dirty="0"/>
              <a:t>11</a:t>
            </a:r>
            <a:r>
              <a:rPr lang="en-US" dirty="0">
                <a:solidFill>
                  <a:schemeClr val="tx1"/>
                </a:solidFill>
              </a:rPr>
              <a:t>xx</a:t>
            </a:r>
          </a:p>
          <a:p>
            <a:pPr>
              <a:lnSpc>
                <a:spcPct val="110000"/>
              </a:lnSpc>
            </a:pPr>
            <a:r>
              <a:rPr lang="en-US" dirty="0">
                <a:solidFill>
                  <a:srgbClr val="FF0000"/>
                </a:solidFill>
              </a:rPr>
              <a:t>01</a:t>
            </a:r>
            <a:r>
              <a:rPr lang="en-US" dirty="0"/>
              <a:t>00</a:t>
            </a:r>
            <a:r>
              <a:rPr lang="en-US" dirty="0">
                <a:solidFill>
                  <a:schemeClr val="tx1"/>
                </a:solidFill>
              </a:rPr>
              <a:t>xx</a:t>
            </a:r>
          </a:p>
          <a:p>
            <a:pPr>
              <a:lnSpc>
                <a:spcPct val="110000"/>
              </a:lnSpc>
            </a:pPr>
            <a:r>
              <a:rPr lang="en-US" dirty="0">
                <a:solidFill>
                  <a:srgbClr val="FF0000"/>
                </a:solidFill>
              </a:rPr>
              <a:t>01</a:t>
            </a:r>
            <a:r>
              <a:rPr lang="en-US" dirty="0"/>
              <a:t>01</a:t>
            </a:r>
            <a:r>
              <a:rPr lang="en-US" dirty="0">
                <a:solidFill>
                  <a:schemeClr val="tx1"/>
                </a:solidFill>
              </a:rPr>
              <a:t>xx</a:t>
            </a:r>
          </a:p>
          <a:p>
            <a:pPr>
              <a:lnSpc>
                <a:spcPct val="110000"/>
              </a:lnSpc>
            </a:pPr>
            <a:r>
              <a:rPr lang="en-US" dirty="0">
                <a:solidFill>
                  <a:srgbClr val="FF0000"/>
                </a:solidFill>
              </a:rPr>
              <a:t>01</a:t>
            </a:r>
            <a:r>
              <a:rPr lang="en-US" dirty="0"/>
              <a:t>10</a:t>
            </a:r>
            <a:r>
              <a:rPr lang="en-US" dirty="0">
                <a:solidFill>
                  <a:schemeClr val="tx1"/>
                </a:solidFill>
              </a:rPr>
              <a:t>xx</a:t>
            </a:r>
          </a:p>
          <a:p>
            <a:pPr>
              <a:lnSpc>
                <a:spcPct val="110000"/>
              </a:lnSpc>
            </a:pPr>
            <a:r>
              <a:rPr lang="en-US" dirty="0">
                <a:solidFill>
                  <a:srgbClr val="FF0000"/>
                </a:solidFill>
              </a:rPr>
              <a:t>01</a:t>
            </a:r>
            <a:r>
              <a:rPr lang="en-US" dirty="0"/>
              <a:t>11</a:t>
            </a:r>
            <a:r>
              <a:rPr lang="en-US" dirty="0">
                <a:solidFill>
                  <a:schemeClr val="tx1"/>
                </a:solidFill>
              </a:rPr>
              <a:t>xx</a:t>
            </a:r>
          </a:p>
          <a:p>
            <a:pPr>
              <a:lnSpc>
                <a:spcPct val="110000"/>
              </a:lnSpc>
            </a:pPr>
            <a:r>
              <a:rPr lang="en-US" dirty="0">
                <a:solidFill>
                  <a:srgbClr val="FF0000"/>
                </a:solidFill>
              </a:rPr>
              <a:t>10</a:t>
            </a:r>
            <a:r>
              <a:rPr lang="en-US" dirty="0"/>
              <a:t>00</a:t>
            </a:r>
            <a:r>
              <a:rPr lang="en-US" dirty="0">
                <a:solidFill>
                  <a:schemeClr val="tx1"/>
                </a:solidFill>
              </a:rPr>
              <a:t>xx</a:t>
            </a:r>
          </a:p>
          <a:p>
            <a:pPr>
              <a:lnSpc>
                <a:spcPct val="110000"/>
              </a:lnSpc>
            </a:pPr>
            <a:r>
              <a:rPr lang="en-US" dirty="0">
                <a:solidFill>
                  <a:srgbClr val="FF0000"/>
                </a:solidFill>
              </a:rPr>
              <a:t>10</a:t>
            </a:r>
            <a:r>
              <a:rPr lang="en-US" dirty="0"/>
              <a:t>01</a:t>
            </a:r>
            <a:r>
              <a:rPr lang="en-US" dirty="0">
                <a:solidFill>
                  <a:schemeClr val="tx1"/>
                </a:solidFill>
              </a:rPr>
              <a:t>xx</a:t>
            </a:r>
          </a:p>
          <a:p>
            <a:pPr>
              <a:lnSpc>
                <a:spcPct val="110000"/>
              </a:lnSpc>
            </a:pPr>
            <a:r>
              <a:rPr lang="en-US" dirty="0">
                <a:solidFill>
                  <a:srgbClr val="FF0000"/>
                </a:solidFill>
              </a:rPr>
              <a:t>10</a:t>
            </a:r>
            <a:r>
              <a:rPr lang="en-US" dirty="0"/>
              <a:t>10</a:t>
            </a:r>
            <a:r>
              <a:rPr lang="en-US" dirty="0">
                <a:solidFill>
                  <a:schemeClr val="tx1"/>
                </a:solidFill>
              </a:rPr>
              <a:t>xx</a:t>
            </a:r>
          </a:p>
          <a:p>
            <a:pPr>
              <a:lnSpc>
                <a:spcPct val="110000"/>
              </a:lnSpc>
            </a:pPr>
            <a:r>
              <a:rPr lang="en-US" dirty="0">
                <a:solidFill>
                  <a:srgbClr val="FF0000"/>
                </a:solidFill>
              </a:rPr>
              <a:t>10</a:t>
            </a:r>
            <a:r>
              <a:rPr lang="en-US" dirty="0"/>
              <a:t>11</a:t>
            </a:r>
            <a:r>
              <a:rPr lang="en-US" dirty="0">
                <a:solidFill>
                  <a:schemeClr val="tx1"/>
                </a:solidFill>
              </a:rPr>
              <a:t>xx</a:t>
            </a:r>
          </a:p>
          <a:p>
            <a:pPr>
              <a:lnSpc>
                <a:spcPct val="110000"/>
              </a:lnSpc>
            </a:pPr>
            <a:r>
              <a:rPr lang="en-US" dirty="0">
                <a:solidFill>
                  <a:srgbClr val="FF0000"/>
                </a:solidFill>
              </a:rPr>
              <a:t>11</a:t>
            </a:r>
            <a:r>
              <a:rPr lang="en-US" dirty="0"/>
              <a:t>00</a:t>
            </a:r>
            <a:r>
              <a:rPr lang="en-US" dirty="0">
                <a:solidFill>
                  <a:schemeClr val="tx1"/>
                </a:solidFill>
              </a:rPr>
              <a:t>xx</a:t>
            </a:r>
          </a:p>
          <a:p>
            <a:pPr>
              <a:lnSpc>
                <a:spcPct val="110000"/>
              </a:lnSpc>
            </a:pPr>
            <a:r>
              <a:rPr lang="en-US" dirty="0">
                <a:solidFill>
                  <a:srgbClr val="FF0000"/>
                </a:solidFill>
              </a:rPr>
              <a:t>11</a:t>
            </a:r>
            <a:r>
              <a:rPr lang="en-US" dirty="0"/>
              <a:t>01</a:t>
            </a:r>
            <a:r>
              <a:rPr lang="en-US" dirty="0">
                <a:solidFill>
                  <a:schemeClr val="tx1"/>
                </a:solidFill>
              </a:rPr>
              <a:t>xx</a:t>
            </a:r>
          </a:p>
          <a:p>
            <a:pPr>
              <a:lnSpc>
                <a:spcPct val="110000"/>
              </a:lnSpc>
            </a:pPr>
            <a:r>
              <a:rPr lang="en-US" dirty="0">
                <a:solidFill>
                  <a:srgbClr val="FF0000"/>
                </a:solidFill>
              </a:rPr>
              <a:t>11</a:t>
            </a:r>
            <a:r>
              <a:rPr lang="en-US" dirty="0"/>
              <a:t>10</a:t>
            </a:r>
            <a:r>
              <a:rPr lang="en-US" dirty="0">
                <a:solidFill>
                  <a:schemeClr val="tx1"/>
                </a:solidFill>
              </a:rPr>
              <a:t>xx</a:t>
            </a:r>
          </a:p>
          <a:p>
            <a:pPr>
              <a:lnSpc>
                <a:spcPct val="110000"/>
              </a:lnSpc>
            </a:pPr>
            <a:r>
              <a:rPr lang="en-US" dirty="0">
                <a:solidFill>
                  <a:srgbClr val="FF0000"/>
                </a:solidFill>
              </a:rPr>
              <a:t>11</a:t>
            </a:r>
            <a:r>
              <a:rPr lang="en-US" dirty="0"/>
              <a:t>11</a:t>
            </a:r>
            <a:r>
              <a:rPr lang="en-US" dirty="0">
                <a:solidFill>
                  <a:schemeClr val="tx1"/>
                </a:solidFill>
              </a:rPr>
              <a:t>xx</a:t>
            </a:r>
          </a:p>
        </p:txBody>
      </p:sp>
      <p:sp>
        <p:nvSpPr>
          <p:cNvPr id="1661020" name="Text Box 92"/>
          <p:cNvSpPr txBox="1">
            <a:spLocks noChangeArrowheads="1"/>
          </p:cNvSpPr>
          <p:nvPr/>
        </p:nvSpPr>
        <p:spPr bwMode="auto">
          <a:xfrm>
            <a:off x="6248400" y="1574790"/>
            <a:ext cx="2514600" cy="1200329"/>
          </a:xfrm>
          <a:prstGeom prst="rect">
            <a:avLst/>
          </a:prstGeom>
          <a:noFill/>
          <a:ln w="12700">
            <a:noFill/>
            <a:miter lim="800000"/>
            <a:headEnd/>
            <a:tailEnd/>
          </a:ln>
          <a:effectLst/>
        </p:spPr>
        <p:txBody>
          <a:bodyPr>
            <a:spAutoFit/>
          </a:bodyPr>
          <a:lstStyle/>
          <a:p>
            <a:r>
              <a:rPr lang="en-US" dirty="0" smtClean="0">
                <a:solidFill>
                  <a:schemeClr val="tx1"/>
                </a:solidFill>
              </a:rPr>
              <a:t>One word blocks</a:t>
            </a:r>
          </a:p>
          <a:p>
            <a:r>
              <a:rPr lang="en-US" dirty="0" smtClean="0">
                <a:solidFill>
                  <a:schemeClr val="tx1"/>
                </a:solidFill>
              </a:rPr>
              <a:t>Two </a:t>
            </a:r>
            <a:r>
              <a:rPr lang="en-US" dirty="0">
                <a:solidFill>
                  <a:schemeClr val="tx1"/>
                </a:solidFill>
              </a:rPr>
              <a:t>low order </a:t>
            </a:r>
            <a:r>
              <a:rPr lang="en-US" dirty="0" smtClean="0">
                <a:solidFill>
                  <a:schemeClr val="tx1"/>
                </a:solidFill>
              </a:rPr>
              <a:t>bits (xx) </a:t>
            </a:r>
            <a:r>
              <a:rPr lang="en-US" dirty="0">
                <a:solidFill>
                  <a:schemeClr val="tx1"/>
                </a:solidFill>
              </a:rPr>
              <a:t>define the byte in the</a:t>
            </a:r>
            <a:r>
              <a:rPr lang="en-US" dirty="0" smtClean="0">
                <a:solidFill>
                  <a:schemeClr val="tx1"/>
                </a:solidFill>
              </a:rPr>
              <a:t> block (</a:t>
            </a:r>
            <a:r>
              <a:rPr lang="en-US" dirty="0">
                <a:solidFill>
                  <a:schemeClr val="tx1"/>
                </a:solidFill>
              </a:rPr>
              <a:t>32b words)</a:t>
            </a:r>
          </a:p>
        </p:txBody>
      </p:sp>
      <p:sp>
        <p:nvSpPr>
          <p:cNvPr id="1661023" name="Text Box 95"/>
          <p:cNvSpPr txBox="1">
            <a:spLocks noChangeArrowheads="1"/>
          </p:cNvSpPr>
          <p:nvPr/>
        </p:nvSpPr>
        <p:spPr bwMode="auto">
          <a:xfrm>
            <a:off x="381000" y="2108190"/>
            <a:ext cx="742950" cy="366713"/>
          </a:xfrm>
          <a:prstGeom prst="rect">
            <a:avLst/>
          </a:prstGeom>
          <a:noFill/>
          <a:ln w="12700">
            <a:noFill/>
            <a:miter lim="800000"/>
            <a:headEnd/>
            <a:tailEnd/>
          </a:ln>
          <a:effectLst/>
        </p:spPr>
        <p:txBody>
          <a:bodyPr wrap="none">
            <a:spAutoFit/>
          </a:bodyPr>
          <a:lstStyle/>
          <a:p>
            <a:r>
              <a:rPr lang="en-US">
                <a:solidFill>
                  <a:schemeClr val="tx1"/>
                </a:solidFill>
              </a:rPr>
              <a:t>Index</a:t>
            </a:r>
          </a:p>
        </p:txBody>
      </p:sp>
      <p:sp>
        <p:nvSpPr>
          <p:cNvPr id="93" name="Rectangle 95"/>
          <p:cNvSpPr>
            <a:spLocks noChangeArrowheads="1"/>
          </p:cNvSpPr>
          <p:nvPr/>
        </p:nvSpPr>
        <p:spPr bwMode="auto">
          <a:xfrm>
            <a:off x="1684868" y="3217333"/>
            <a:ext cx="448732" cy="228591"/>
          </a:xfrm>
          <a:prstGeom prst="rect">
            <a:avLst/>
          </a:prstGeom>
          <a:noFill/>
          <a:ln w="28575">
            <a:solidFill>
              <a:srgbClr val="FF0000"/>
            </a:solidFill>
            <a:miter lim="800000"/>
            <a:headEnd/>
            <a:tailEnd/>
          </a:ln>
          <a:effectLst/>
        </p:spPr>
        <p:txBody>
          <a:bodyPr wrap="none" anchor="ctr"/>
          <a:lstStyle/>
          <a:p>
            <a:endParaRPr lang="en-US"/>
          </a:p>
        </p:txBody>
      </p:sp>
      <p:sp>
        <p:nvSpPr>
          <p:cNvPr id="94" name="Rectangle 94"/>
          <p:cNvSpPr>
            <a:spLocks noChangeArrowheads="1"/>
          </p:cNvSpPr>
          <p:nvPr/>
        </p:nvSpPr>
        <p:spPr bwMode="auto">
          <a:xfrm>
            <a:off x="5266266" y="5689593"/>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5" name="Rectangle 94"/>
          <p:cNvSpPr>
            <a:spLocks noChangeArrowheads="1"/>
          </p:cNvSpPr>
          <p:nvPr/>
        </p:nvSpPr>
        <p:spPr bwMode="auto">
          <a:xfrm>
            <a:off x="5266266" y="4478860"/>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6" name="Rectangle 95"/>
          <p:cNvSpPr>
            <a:spLocks noChangeArrowheads="1"/>
          </p:cNvSpPr>
          <p:nvPr/>
        </p:nvSpPr>
        <p:spPr bwMode="auto">
          <a:xfrm>
            <a:off x="5257799" y="3276591"/>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7" name="Rectangle 96"/>
          <p:cNvSpPr>
            <a:spLocks noChangeArrowheads="1"/>
          </p:cNvSpPr>
          <p:nvPr/>
        </p:nvSpPr>
        <p:spPr bwMode="auto">
          <a:xfrm>
            <a:off x="5266266" y="2065858"/>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9" name="Slide Number Placeholder 98"/>
          <p:cNvSpPr>
            <a:spLocks noGrp="1"/>
          </p:cNvSpPr>
          <p:nvPr>
            <p:ph type="sldNum" sz="quarter" idx="12"/>
          </p:nvPr>
        </p:nvSpPr>
        <p:spPr/>
        <p:txBody>
          <a:bodyPr/>
          <a:lstStyle/>
          <a:p>
            <a:fld id="{3CC63E4C-4642-794D-A2FD-70F6B81535F5}" type="slidenum">
              <a:rPr lang="en-US" smtClean="0"/>
              <a:pPr/>
              <a:t>29</a:t>
            </a:fld>
            <a:endParaRPr lang="en-US"/>
          </a:p>
        </p:txBody>
      </p:sp>
    </p:spTree>
    <p:extLst>
      <p:ext uri="{BB962C8B-B14F-4D97-AF65-F5344CB8AC3E}">
        <p14:creationId xmlns:p14="http://schemas.microsoft.com/office/powerpoint/2010/main" val="398392396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09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50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660991"/>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3"/>
                                        </p:tgtEl>
                                        <p:attrNameLst>
                                          <p:attrName>style.visibility</p:attrName>
                                        </p:attrNameLst>
                                      </p:cBhvr>
                                      <p:to>
                                        <p:strVal val="visible"/>
                                      </p:to>
                                    </p:set>
                                  </p:childTnLst>
                                </p:cTn>
                              </p:par>
                              <p:par>
                                <p:cTn id="26" presetID="1" presetClass="entr" presetSubtype="0" fill="hold" grpId="0" nodeType="withEffect">
                                  <p:stCondLst>
                                    <p:cond delay="2000"/>
                                  </p:stCondLst>
                                  <p:childTnLst>
                                    <p:set>
                                      <p:cBhvr>
                                        <p:cTn id="27" dur="1" fill="hold">
                                          <p:stCondLst>
                                            <p:cond delay="0"/>
                                          </p:stCondLst>
                                        </p:cTn>
                                        <p:tgtEl>
                                          <p:spTgt spid="94"/>
                                        </p:tgtEl>
                                        <p:attrNameLst>
                                          <p:attrName>style.visibility</p:attrName>
                                        </p:attrNameLst>
                                      </p:cBhvr>
                                      <p:to>
                                        <p:strVal val="visible"/>
                                      </p:to>
                                    </p:set>
                                  </p:childTnLst>
                                </p:cTn>
                              </p:par>
                              <p:par>
                                <p:cTn id="28" presetID="1" presetClass="entr" presetSubtype="0" fill="hold" grpId="0" nodeType="withEffect">
                                  <p:stCondLst>
                                    <p:cond delay="2000"/>
                                  </p:stCondLst>
                                  <p:childTnLst>
                                    <p:set>
                                      <p:cBhvr>
                                        <p:cTn id="29" dur="1" fill="hold">
                                          <p:stCondLst>
                                            <p:cond delay="0"/>
                                          </p:stCondLst>
                                        </p:cTn>
                                        <p:tgtEl>
                                          <p:spTgt spid="95"/>
                                        </p:tgtEl>
                                        <p:attrNameLst>
                                          <p:attrName>style.visibility</p:attrName>
                                        </p:attrNameLst>
                                      </p:cBhvr>
                                      <p:to>
                                        <p:strVal val="visible"/>
                                      </p:to>
                                    </p:set>
                                  </p:childTnLst>
                                </p:cTn>
                              </p:par>
                              <p:par>
                                <p:cTn id="30" presetID="1" presetClass="entr" presetSubtype="0" fill="hold" grpId="0" nodeType="withEffect">
                                  <p:stCondLst>
                                    <p:cond delay="2000"/>
                                  </p:stCondLst>
                                  <p:childTnLst>
                                    <p:set>
                                      <p:cBhvr>
                                        <p:cTn id="31" dur="1" fill="hold">
                                          <p:stCondLst>
                                            <p:cond delay="0"/>
                                          </p:stCondLst>
                                        </p:cTn>
                                        <p:tgtEl>
                                          <p:spTgt spid="96"/>
                                        </p:tgtEl>
                                        <p:attrNameLst>
                                          <p:attrName>style.visibility</p:attrName>
                                        </p:attrNameLst>
                                      </p:cBhvr>
                                      <p:to>
                                        <p:strVal val="visible"/>
                                      </p:to>
                                    </p:set>
                                  </p:childTnLst>
                                </p:cTn>
                              </p:par>
                              <p:par>
                                <p:cTn id="32" presetID="1" presetClass="entr" presetSubtype="0" fill="hold" grpId="0" nodeType="withEffect">
                                  <p:stCondLst>
                                    <p:cond delay="2000"/>
                                  </p:stCondLst>
                                  <p:childTnLst>
                                    <p:set>
                                      <p:cBhvr>
                                        <p:cTn id="33"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954" grpId="0" autoUpdateAnimBg="0"/>
      <p:bldP spid="1660991" grpId="0" autoUpdateAnimBg="0"/>
      <p:bldP spid="93" grpId="0" animBg="1"/>
      <p:bldP spid="94" grpId="0" animBg="1"/>
      <p:bldP spid="95" grpId="0" animBg="1"/>
      <p:bldP spid="96" grpId="0" animBg="1"/>
      <p:bldP spid="9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268"/>
          <p:cNvGrpSpPr/>
          <p:nvPr/>
        </p:nvGrpSpPr>
        <p:grpSpPr>
          <a:xfrm>
            <a:off x="609600" y="1676400"/>
            <a:ext cx="3048000" cy="3962400"/>
            <a:chOff x="609600" y="1676400"/>
            <a:chExt cx="3048000" cy="3962400"/>
          </a:xfrm>
        </p:grpSpPr>
        <p:sp>
          <p:nvSpPr>
            <p:cNvPr id="11" name="Rectangle 10"/>
            <p:cNvSpPr/>
            <p:nvPr/>
          </p:nvSpPr>
          <p:spPr>
            <a:xfrm>
              <a:off x="609600" y="1676400"/>
              <a:ext cx="3048000" cy="39624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chemeClr val="tx1"/>
                  </a:solidFill>
                </a:rPr>
                <a:t>Processor</a:t>
              </a:r>
            </a:p>
          </p:txBody>
        </p:sp>
        <p:sp>
          <p:nvSpPr>
            <p:cNvPr id="9" name="Rectangle 8"/>
            <p:cNvSpPr/>
            <p:nvPr/>
          </p:nvSpPr>
          <p:spPr>
            <a:xfrm>
              <a:off x="838200" y="2286000"/>
              <a:ext cx="2590800" cy="5334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Control</a:t>
              </a:r>
              <a:endParaRPr lang="en-US" b="1" dirty="0">
                <a:solidFill>
                  <a:schemeClr val="tx1"/>
                </a:solidFill>
              </a:endParaRPr>
            </a:p>
          </p:txBody>
        </p:sp>
        <p:sp>
          <p:nvSpPr>
            <p:cNvPr id="10" name="Rectangle 9"/>
            <p:cNvSpPr/>
            <p:nvPr/>
          </p:nvSpPr>
          <p:spPr>
            <a:xfrm>
              <a:off x="838200" y="3048000"/>
              <a:ext cx="2590800" cy="23622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err="1" smtClean="0">
                  <a:solidFill>
                    <a:schemeClr val="tx1"/>
                  </a:solidFill>
                </a:rPr>
                <a:t>Datapath</a:t>
              </a:r>
              <a:endParaRPr lang="en-US" b="1" dirty="0">
                <a:solidFill>
                  <a:schemeClr val="tx1"/>
                </a:solidFill>
              </a:endParaRPr>
            </a:p>
          </p:txBody>
        </p:sp>
        <p:cxnSp>
          <p:nvCxnSpPr>
            <p:cNvPr id="28" name="Straight Arrow Connector 27"/>
            <p:cNvCxnSpPr/>
            <p:nvPr/>
          </p:nvCxnSpPr>
          <p:spPr>
            <a:xfrm rot="5400000">
              <a:off x="1409700" y="2933700"/>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6200000" flipV="1">
              <a:off x="2553494" y="2932906"/>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sp>
        <p:nvSpPr>
          <p:cNvPr id="8" name="Title 7"/>
          <p:cNvSpPr>
            <a:spLocks noGrp="1"/>
          </p:cNvSpPr>
          <p:nvPr>
            <p:ph type="title"/>
          </p:nvPr>
        </p:nvSpPr>
        <p:spPr/>
        <p:txBody>
          <a:bodyPr>
            <a:normAutofit/>
          </a:bodyPr>
          <a:lstStyle/>
          <a:p>
            <a:r>
              <a:rPr lang="en-US" dirty="0" smtClean="0"/>
              <a:t>Components of a Computer</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3</a:t>
            </a:fld>
            <a:endParaRPr lang="en-US"/>
          </a:p>
        </p:txBody>
      </p:sp>
      <p:grpSp>
        <p:nvGrpSpPr>
          <p:cNvPr id="270" name="Group 269"/>
          <p:cNvGrpSpPr/>
          <p:nvPr/>
        </p:nvGrpSpPr>
        <p:grpSpPr>
          <a:xfrm>
            <a:off x="914399" y="3505200"/>
            <a:ext cx="2367431" cy="1828800"/>
            <a:chOff x="914399" y="3505200"/>
            <a:chExt cx="2367431" cy="1828800"/>
          </a:xfrm>
        </p:grpSpPr>
        <p:sp>
          <p:nvSpPr>
            <p:cNvPr id="12" name="Rectangle 11"/>
            <p:cNvSpPr/>
            <p:nvPr/>
          </p:nvSpPr>
          <p:spPr>
            <a:xfrm>
              <a:off x="914400" y="3505200"/>
              <a:ext cx="2362200" cy="2286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PC</a:t>
              </a:r>
              <a:endParaRPr lang="en-US" dirty="0">
                <a:solidFill>
                  <a:schemeClr val="tx1"/>
                </a:solidFill>
              </a:endParaRPr>
            </a:p>
          </p:txBody>
        </p:sp>
        <p:grpSp>
          <p:nvGrpSpPr>
            <p:cNvPr id="26" name="Group 25"/>
            <p:cNvGrpSpPr/>
            <p:nvPr/>
          </p:nvGrpSpPr>
          <p:grpSpPr>
            <a:xfrm>
              <a:off x="914399" y="3886200"/>
              <a:ext cx="2362202" cy="685800"/>
              <a:chOff x="1600199" y="3962400"/>
              <a:chExt cx="1600201" cy="685800"/>
            </a:xfrm>
            <a:solidFill>
              <a:srgbClr val="9BBB59"/>
            </a:solidFill>
          </p:grpSpPr>
          <p:sp>
            <p:nvSpPr>
              <p:cNvPr id="13" name="Rectangle 12"/>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1600200" y="4038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effectLst>
                    <a:glow rad="101600">
                      <a:schemeClr val="bg1">
                        <a:alpha val="75000"/>
                      </a:schemeClr>
                    </a:glow>
                  </a:effectLst>
                </a:endParaRPr>
              </a:p>
              <a:p>
                <a:pPr algn="ctr"/>
                <a:endParaRPr lang="en-US" dirty="0">
                  <a:solidFill>
                    <a:schemeClr val="tx1"/>
                  </a:solidFill>
                </a:endParaRPr>
              </a:p>
            </p:txBody>
          </p:sp>
          <p:sp>
            <p:nvSpPr>
              <p:cNvPr id="17" name="Rectangle 16"/>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p:cNvSpPr txBox="1"/>
              <p:nvPr/>
            </p:nvSpPr>
            <p:spPr>
              <a:xfrm>
                <a:off x="1905000" y="4114800"/>
                <a:ext cx="1031051" cy="461665"/>
              </a:xfrm>
              <a:prstGeom prst="rect">
                <a:avLst/>
              </a:prstGeom>
              <a:noFill/>
            </p:spPr>
            <p:txBody>
              <a:bodyPr wrap="square" rtlCol="0">
                <a:spAutoFit/>
              </a:bodyPr>
              <a:lstStyle/>
              <a:p>
                <a:pPr algn="ctr"/>
                <a:r>
                  <a:rPr lang="en-US" sz="2400" dirty="0" smtClean="0">
                    <a:effectLst>
                      <a:glow rad="254000">
                        <a:schemeClr val="bg1">
                          <a:alpha val="75000"/>
                        </a:schemeClr>
                      </a:glow>
                    </a:effectLst>
                  </a:rPr>
                  <a:t>Registers</a:t>
                </a:r>
                <a:endParaRPr lang="en-US" sz="2400" dirty="0">
                  <a:effectLst>
                    <a:glow rad="254000">
                      <a:schemeClr val="bg1">
                        <a:alpha val="75000"/>
                      </a:schemeClr>
                    </a:glow>
                  </a:effectLst>
                </a:endParaRPr>
              </a:p>
            </p:txBody>
          </p:sp>
        </p:grpSp>
        <p:grpSp>
          <p:nvGrpSpPr>
            <p:cNvPr id="25" name="Group 24"/>
            <p:cNvGrpSpPr/>
            <p:nvPr/>
          </p:nvGrpSpPr>
          <p:grpSpPr>
            <a:xfrm>
              <a:off x="914400" y="4648200"/>
              <a:ext cx="2367430" cy="685800"/>
              <a:chOff x="4572000" y="3352800"/>
              <a:chExt cx="2367430" cy="685800"/>
            </a:xfrm>
          </p:grpSpPr>
          <p:sp>
            <p:nvSpPr>
              <p:cNvPr id="23" name="Trapezoid 22"/>
              <p:cNvSpPr/>
              <p:nvPr/>
            </p:nvSpPr>
            <p:spPr>
              <a:xfrm flipV="1">
                <a:off x="4572000" y="3429000"/>
                <a:ext cx="2362200" cy="609600"/>
              </a:xfrm>
              <a:prstGeom prst="trapezoid">
                <a:avLst>
                  <a:gd name="adj" fmla="val 25000"/>
                </a:avLst>
              </a:prstGeom>
              <a:solidFill>
                <a:srgbClr val="C0504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dirty="0" smtClean="0">
                  <a:solidFill>
                    <a:schemeClr val="tx1"/>
                  </a:solidFill>
                </a:endParaRPr>
              </a:p>
            </p:txBody>
          </p:sp>
          <p:sp>
            <p:nvSpPr>
              <p:cNvPr id="24" name="TextBox 23"/>
              <p:cNvSpPr txBox="1"/>
              <p:nvPr/>
            </p:nvSpPr>
            <p:spPr>
              <a:xfrm>
                <a:off x="4572000" y="3352800"/>
                <a:ext cx="2367430" cy="646331"/>
              </a:xfrm>
              <a:prstGeom prst="rect">
                <a:avLst/>
              </a:prstGeom>
              <a:noFill/>
            </p:spPr>
            <p:txBody>
              <a:bodyPr wrap="none" rtlCol="0" anchor="ctr">
                <a:spAutoFit/>
              </a:bodyPr>
              <a:lstStyle/>
              <a:p>
                <a:pPr algn="ctr"/>
                <a:r>
                  <a:rPr lang="en-US" dirty="0" smtClean="0">
                    <a:effectLst>
                      <a:glow rad="152400">
                        <a:schemeClr val="bg1">
                          <a:alpha val="75000"/>
                        </a:schemeClr>
                      </a:glow>
                    </a:effectLst>
                  </a:rPr>
                  <a:t>Arithmetic &amp; Logic Unit</a:t>
                </a:r>
              </a:p>
              <a:p>
                <a:pPr algn="ctr"/>
                <a:r>
                  <a:rPr lang="en-US" dirty="0" smtClean="0">
                    <a:effectLst>
                      <a:glow rad="152400">
                        <a:schemeClr val="bg1">
                          <a:alpha val="75000"/>
                        </a:schemeClr>
                      </a:glow>
                    </a:effectLst>
                  </a:rPr>
                  <a:t>(ALU)</a:t>
                </a:r>
                <a:endParaRPr lang="en-US" dirty="0">
                  <a:effectLst>
                    <a:glow rad="152400">
                      <a:schemeClr val="bg1">
                        <a:alpha val="75000"/>
                      </a:schemeClr>
                    </a:glow>
                  </a:effectLst>
                </a:endParaRPr>
              </a:p>
            </p:txBody>
          </p:sp>
        </p:grpSp>
      </p:grpSp>
      <p:sp>
        <p:nvSpPr>
          <p:cNvPr id="30" name="Rectangle 29"/>
          <p:cNvSpPr/>
          <p:nvPr/>
        </p:nvSpPr>
        <p:spPr>
          <a:xfrm>
            <a:off x="4800600" y="1524000"/>
            <a:ext cx="1905000" cy="41148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Memory</a:t>
            </a:r>
          </a:p>
        </p:txBody>
      </p:sp>
      <p:grpSp>
        <p:nvGrpSpPr>
          <p:cNvPr id="273" name="Group 272"/>
          <p:cNvGrpSpPr/>
          <p:nvPr/>
        </p:nvGrpSpPr>
        <p:grpSpPr>
          <a:xfrm>
            <a:off x="6705600" y="1676400"/>
            <a:ext cx="1524000" cy="762000"/>
            <a:chOff x="6705600" y="1676400"/>
            <a:chExt cx="1524000" cy="762000"/>
          </a:xfrm>
        </p:grpSpPr>
        <p:sp>
          <p:nvSpPr>
            <p:cNvPr id="51" name="Rectangle 50"/>
            <p:cNvSpPr/>
            <p:nvPr/>
          </p:nvSpPr>
          <p:spPr>
            <a:xfrm>
              <a:off x="7315200" y="16764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Input</a:t>
              </a:r>
            </a:p>
          </p:txBody>
        </p:sp>
        <p:cxnSp>
          <p:nvCxnSpPr>
            <p:cNvPr id="52" name="Straight Arrow Connector 51"/>
            <p:cNvCxnSpPr/>
            <p:nvPr/>
          </p:nvCxnSpPr>
          <p:spPr>
            <a:xfrm rot="10800000">
              <a:off x="6705600" y="1981200"/>
              <a:ext cx="609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4" name="Group 273"/>
          <p:cNvGrpSpPr/>
          <p:nvPr/>
        </p:nvGrpSpPr>
        <p:grpSpPr>
          <a:xfrm>
            <a:off x="6705600" y="4800600"/>
            <a:ext cx="1524000" cy="762000"/>
            <a:chOff x="6705600" y="4800600"/>
            <a:chExt cx="1524000" cy="762000"/>
          </a:xfrm>
        </p:grpSpPr>
        <p:sp>
          <p:nvSpPr>
            <p:cNvPr id="55" name="Rectangle 54"/>
            <p:cNvSpPr/>
            <p:nvPr/>
          </p:nvSpPr>
          <p:spPr>
            <a:xfrm>
              <a:off x="7315200" y="48006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Output</a:t>
              </a:r>
            </a:p>
          </p:txBody>
        </p:sp>
        <p:cxnSp>
          <p:nvCxnSpPr>
            <p:cNvPr id="59" name="Straight Arrow Connector 58"/>
            <p:cNvCxnSpPr/>
            <p:nvPr/>
          </p:nvCxnSpPr>
          <p:spPr>
            <a:xfrm rot="10800000" flipH="1">
              <a:off x="6705600" y="5181600"/>
              <a:ext cx="609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1" name="Group 270"/>
          <p:cNvGrpSpPr/>
          <p:nvPr/>
        </p:nvGrpSpPr>
        <p:grpSpPr>
          <a:xfrm>
            <a:off x="4953000" y="1981200"/>
            <a:ext cx="1524000" cy="3429000"/>
            <a:chOff x="4953000" y="1981200"/>
            <a:chExt cx="1524000" cy="3429000"/>
          </a:xfrm>
        </p:grpSpPr>
        <p:grpSp>
          <p:nvGrpSpPr>
            <p:cNvPr id="75" name="Group 74"/>
            <p:cNvGrpSpPr/>
            <p:nvPr/>
          </p:nvGrpSpPr>
          <p:grpSpPr>
            <a:xfrm>
              <a:off x="4953000" y="4038600"/>
              <a:ext cx="381000" cy="685800"/>
              <a:chOff x="7543800" y="3581400"/>
              <a:chExt cx="2362200" cy="685800"/>
            </a:xfrm>
            <a:solidFill>
              <a:schemeClr val="accent3"/>
            </a:solidFill>
          </p:grpSpPr>
          <p:sp>
            <p:nvSpPr>
              <p:cNvPr id="65" name="Rectangle 6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6" name="Rectangle 6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7" name="Rectangle 6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8" name="Rectangle 6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9" name="Rectangle 6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0" name="Rectangle 6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1" name="Rectangle 7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2" name="Rectangle 7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3" name="Rectangle 7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76" name="Group 75"/>
            <p:cNvGrpSpPr/>
            <p:nvPr/>
          </p:nvGrpSpPr>
          <p:grpSpPr>
            <a:xfrm>
              <a:off x="5334000" y="4038600"/>
              <a:ext cx="381000" cy="685800"/>
              <a:chOff x="7543800" y="3581400"/>
              <a:chExt cx="2362200" cy="685800"/>
            </a:xfrm>
            <a:solidFill>
              <a:schemeClr val="accent3"/>
            </a:solidFill>
          </p:grpSpPr>
          <p:sp>
            <p:nvSpPr>
              <p:cNvPr id="77" name="Rectangle 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9" name="Rectangle 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0" name="Rectangle 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1" name="Rectangle 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2" name="Rectangle 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3" name="Rectangle 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4" name="Rectangle 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5" name="Rectangle 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86" name="Group 85"/>
            <p:cNvGrpSpPr/>
            <p:nvPr/>
          </p:nvGrpSpPr>
          <p:grpSpPr>
            <a:xfrm>
              <a:off x="5715000" y="4038600"/>
              <a:ext cx="381000" cy="685800"/>
              <a:chOff x="7543800" y="3581400"/>
              <a:chExt cx="2362200" cy="685800"/>
            </a:xfrm>
            <a:solidFill>
              <a:schemeClr val="accent3"/>
            </a:solidFill>
          </p:grpSpPr>
          <p:sp>
            <p:nvSpPr>
              <p:cNvPr id="87" name="Rectangle 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8" name="Rectangle 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9" name="Rectangle 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0" name="Rectangle 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1" name="Rectangle 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2" name="Rectangle 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3" name="Rectangle 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4" name="Rectangle 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5" name="Rectangle 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96" name="Group 95"/>
            <p:cNvGrpSpPr/>
            <p:nvPr/>
          </p:nvGrpSpPr>
          <p:grpSpPr>
            <a:xfrm>
              <a:off x="6096000" y="4038600"/>
              <a:ext cx="381000" cy="685800"/>
              <a:chOff x="7543800" y="3581400"/>
              <a:chExt cx="2362200" cy="685800"/>
            </a:xfrm>
            <a:solidFill>
              <a:schemeClr val="accent3"/>
            </a:solidFill>
          </p:grpSpPr>
          <p:sp>
            <p:nvSpPr>
              <p:cNvPr id="97" name="Rectangle 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8" name="Rectangle 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9" name="Rectangle 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0" name="Rectangle 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2" name="Rectangle 1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3" name="Rectangle 1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4" name="Rectangle 1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5" name="Rectangle 1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06" name="Group 105"/>
            <p:cNvGrpSpPr/>
            <p:nvPr/>
          </p:nvGrpSpPr>
          <p:grpSpPr>
            <a:xfrm>
              <a:off x="4953000" y="4724400"/>
              <a:ext cx="381000" cy="685800"/>
              <a:chOff x="7543800" y="3581400"/>
              <a:chExt cx="2362200" cy="685800"/>
            </a:xfrm>
            <a:solidFill>
              <a:schemeClr val="accent3"/>
            </a:solidFill>
          </p:grpSpPr>
          <p:sp>
            <p:nvSpPr>
              <p:cNvPr id="107" name="Rectangle 1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8" name="Rectangle 1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16" name="Group 115"/>
            <p:cNvGrpSpPr/>
            <p:nvPr/>
          </p:nvGrpSpPr>
          <p:grpSpPr>
            <a:xfrm>
              <a:off x="5334000" y="4724400"/>
              <a:ext cx="381000" cy="685800"/>
              <a:chOff x="7543800" y="3581400"/>
              <a:chExt cx="2362200" cy="685800"/>
            </a:xfrm>
            <a:solidFill>
              <a:schemeClr val="accent3"/>
            </a:solidFill>
          </p:grpSpPr>
          <p:sp>
            <p:nvSpPr>
              <p:cNvPr id="117" name="Rectangle 1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8" name="Rectangle 1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9" name="Rectangle 1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0" name="Rectangle 1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1" name="Rectangle 1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2" name="Rectangle 1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3" name="Rectangle 1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4" name="Rectangle 1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5" name="Rectangle 1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26" name="Group 125"/>
            <p:cNvGrpSpPr/>
            <p:nvPr/>
          </p:nvGrpSpPr>
          <p:grpSpPr>
            <a:xfrm>
              <a:off x="5715000" y="4724400"/>
              <a:ext cx="381000" cy="685800"/>
              <a:chOff x="7543800" y="3581400"/>
              <a:chExt cx="2362200" cy="685800"/>
            </a:xfrm>
            <a:solidFill>
              <a:schemeClr val="accent3"/>
            </a:solidFill>
          </p:grpSpPr>
          <p:sp>
            <p:nvSpPr>
              <p:cNvPr id="127" name="Rectangle 1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8" name="Rectangle 1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9" name="Rectangle 1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0" name="Rectangle 1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1" name="Rectangle 1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3" name="Rectangle 1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4" name="Rectangle 1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5" name="Rectangle 1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36" name="Group 135"/>
            <p:cNvGrpSpPr/>
            <p:nvPr/>
          </p:nvGrpSpPr>
          <p:grpSpPr>
            <a:xfrm>
              <a:off x="6096000" y="4724400"/>
              <a:ext cx="381000" cy="685800"/>
              <a:chOff x="7543800" y="3581400"/>
              <a:chExt cx="2362200" cy="685800"/>
            </a:xfrm>
            <a:solidFill>
              <a:schemeClr val="accent3"/>
            </a:solidFill>
          </p:grpSpPr>
          <p:sp>
            <p:nvSpPr>
              <p:cNvPr id="137" name="Rectangle 1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8" name="Rectangle 1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9" name="Rectangle 1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0" name="Rectangle 1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1" name="Rectangle 1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2" name="Rectangle 1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3" name="Rectangle 1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4" name="Rectangle 1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5" name="Rectangle 1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46" name="Group 145"/>
            <p:cNvGrpSpPr/>
            <p:nvPr/>
          </p:nvGrpSpPr>
          <p:grpSpPr>
            <a:xfrm>
              <a:off x="4953000" y="3352800"/>
              <a:ext cx="381000" cy="685800"/>
              <a:chOff x="7543800" y="3581400"/>
              <a:chExt cx="2362200" cy="685800"/>
            </a:xfrm>
            <a:solidFill>
              <a:srgbClr val="9BBB59"/>
            </a:solidFill>
          </p:grpSpPr>
          <p:sp>
            <p:nvSpPr>
              <p:cNvPr id="147" name="Rectangle 1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8" name="Rectangle 1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9" name="Rectangle 1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0" name="Rectangle 1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1" name="Rectangle 1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2" name="Rectangle 1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3" name="Rectangle 1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4" name="Rectangle 1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5" name="Rectangle 1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56" name="Group 155"/>
            <p:cNvGrpSpPr/>
            <p:nvPr/>
          </p:nvGrpSpPr>
          <p:grpSpPr>
            <a:xfrm>
              <a:off x="5334000" y="3352800"/>
              <a:ext cx="381000" cy="685800"/>
              <a:chOff x="7543800" y="3581400"/>
              <a:chExt cx="2362200" cy="685800"/>
            </a:xfrm>
            <a:solidFill>
              <a:schemeClr val="accent3"/>
            </a:solidFill>
          </p:grpSpPr>
          <p:sp>
            <p:nvSpPr>
              <p:cNvPr id="157" name="Rectangle 1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8" name="Rectangle 1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9" name="Rectangle 1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0" name="Rectangle 1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1" name="Rectangle 1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2" name="Rectangle 1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3" name="Rectangle 1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4" name="Rectangle 1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5" name="Rectangle 1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66" name="Group 165"/>
            <p:cNvGrpSpPr/>
            <p:nvPr/>
          </p:nvGrpSpPr>
          <p:grpSpPr>
            <a:xfrm>
              <a:off x="5715000" y="3352800"/>
              <a:ext cx="381000" cy="685800"/>
              <a:chOff x="7543800" y="3581400"/>
              <a:chExt cx="2362200" cy="685800"/>
            </a:xfrm>
            <a:solidFill>
              <a:schemeClr val="accent3"/>
            </a:solidFill>
          </p:grpSpPr>
          <p:sp>
            <p:nvSpPr>
              <p:cNvPr id="167" name="Rectangle 16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8" name="Rectangle 16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9" name="Rectangle 16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0" name="Rectangle 16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1" name="Rectangle 17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2" name="Rectangle 17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3" name="Rectangle 17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4" name="Rectangle 17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5" name="Rectangle 17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76" name="Group 175"/>
            <p:cNvGrpSpPr/>
            <p:nvPr/>
          </p:nvGrpSpPr>
          <p:grpSpPr>
            <a:xfrm>
              <a:off x="6096000" y="3352800"/>
              <a:ext cx="381000" cy="685800"/>
              <a:chOff x="7543800" y="3581400"/>
              <a:chExt cx="2362200" cy="685800"/>
            </a:xfrm>
            <a:solidFill>
              <a:schemeClr val="accent3"/>
            </a:solidFill>
          </p:grpSpPr>
          <p:sp>
            <p:nvSpPr>
              <p:cNvPr id="177" name="Rectangle 1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8" name="Rectangle 1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9" name="Rectangle 1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0" name="Rectangle 1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1" name="Rectangle 1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2" name="Rectangle 1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3" name="Rectangle 1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4" name="Rectangle 1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5" name="Rectangle 1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86" name="Group 185"/>
            <p:cNvGrpSpPr/>
            <p:nvPr/>
          </p:nvGrpSpPr>
          <p:grpSpPr>
            <a:xfrm>
              <a:off x="4953000" y="2667000"/>
              <a:ext cx="381000" cy="685800"/>
              <a:chOff x="7543800" y="3581400"/>
              <a:chExt cx="2362200" cy="685800"/>
            </a:xfrm>
            <a:solidFill>
              <a:schemeClr val="accent3"/>
            </a:solidFill>
          </p:grpSpPr>
          <p:sp>
            <p:nvSpPr>
              <p:cNvPr id="187" name="Rectangle 1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8" name="Rectangle 1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9" name="Rectangle 1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0" name="Rectangle 1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1" name="Rectangle 1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2" name="Rectangle 1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3" name="Rectangle 1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4" name="Rectangle 1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96" name="Group 195"/>
            <p:cNvGrpSpPr/>
            <p:nvPr/>
          </p:nvGrpSpPr>
          <p:grpSpPr>
            <a:xfrm>
              <a:off x="5334000" y="2667000"/>
              <a:ext cx="381000" cy="685800"/>
              <a:chOff x="7543800" y="3581400"/>
              <a:chExt cx="2362200" cy="685800"/>
            </a:xfrm>
            <a:solidFill>
              <a:schemeClr val="accent3"/>
            </a:solidFill>
          </p:grpSpPr>
          <p:sp>
            <p:nvSpPr>
              <p:cNvPr id="197" name="Rectangle 1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8" name="Rectangle 1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9" name="Rectangle 1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0" name="Rectangle 1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1" name="Rectangle 2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2" name="Rectangle 2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4" name="Rectangle 2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5" name="Rectangle 2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06" name="Group 205"/>
            <p:cNvGrpSpPr/>
            <p:nvPr/>
          </p:nvGrpSpPr>
          <p:grpSpPr>
            <a:xfrm>
              <a:off x="5715000" y="2667000"/>
              <a:ext cx="381000" cy="685800"/>
              <a:chOff x="7543800" y="3581400"/>
              <a:chExt cx="2362200" cy="685800"/>
            </a:xfrm>
            <a:solidFill>
              <a:schemeClr val="accent3"/>
            </a:solidFill>
          </p:grpSpPr>
          <p:sp>
            <p:nvSpPr>
              <p:cNvPr id="207" name="Rectangle 2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8" name="Rectangle 2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9" name="Rectangle 2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0" name="Rectangle 2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1" name="Rectangle 2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2" name="Rectangle 2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3" name="Rectangle 2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4" name="Rectangle 2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5" name="Rectangle 2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16" name="Group 215"/>
            <p:cNvGrpSpPr/>
            <p:nvPr/>
          </p:nvGrpSpPr>
          <p:grpSpPr>
            <a:xfrm>
              <a:off x="6096000" y="2667000"/>
              <a:ext cx="381000" cy="685800"/>
              <a:chOff x="7543800" y="3581400"/>
              <a:chExt cx="2362200" cy="685800"/>
            </a:xfrm>
            <a:solidFill>
              <a:schemeClr val="accent3"/>
            </a:solidFill>
          </p:grpSpPr>
          <p:sp>
            <p:nvSpPr>
              <p:cNvPr id="217" name="Rectangle 2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Rectangle 2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9" name="Rectangle 2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0" name="Rectangle 2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1" name="Rectangle 2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2" name="Rectangle 2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3" name="Rectangle 2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4" name="Rectangle 2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26" name="Group 225"/>
            <p:cNvGrpSpPr/>
            <p:nvPr/>
          </p:nvGrpSpPr>
          <p:grpSpPr>
            <a:xfrm>
              <a:off x="4953000" y="1981200"/>
              <a:ext cx="381000" cy="685800"/>
              <a:chOff x="7543800" y="3581400"/>
              <a:chExt cx="2362200" cy="685800"/>
            </a:xfrm>
            <a:solidFill>
              <a:schemeClr val="accent3"/>
            </a:solidFill>
          </p:grpSpPr>
          <p:sp>
            <p:nvSpPr>
              <p:cNvPr id="227" name="Rectangle 2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8" name="Rectangle 2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9" name="Rectangle 2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0" name="Rectangle 2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1" name="Rectangle 2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2" name="Rectangle 2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3" name="Rectangle 2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4" name="Rectangle 2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5" name="Rectangle 2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6" name="Group 235"/>
            <p:cNvGrpSpPr/>
            <p:nvPr/>
          </p:nvGrpSpPr>
          <p:grpSpPr>
            <a:xfrm>
              <a:off x="5334000" y="1981200"/>
              <a:ext cx="381000" cy="685800"/>
              <a:chOff x="7543800" y="3581400"/>
              <a:chExt cx="2362200" cy="685800"/>
            </a:xfrm>
            <a:solidFill>
              <a:schemeClr val="accent3"/>
            </a:solidFill>
          </p:grpSpPr>
          <p:sp>
            <p:nvSpPr>
              <p:cNvPr id="237" name="Rectangle 2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Rectangle 2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0" name="Rectangle 2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1" name="Rectangle 2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2" name="Rectangle 2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3" name="Rectangle 2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4" name="Rectangle 2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5" name="Rectangle 2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46" name="Group 245"/>
            <p:cNvGrpSpPr/>
            <p:nvPr/>
          </p:nvGrpSpPr>
          <p:grpSpPr>
            <a:xfrm>
              <a:off x="5715000" y="1981200"/>
              <a:ext cx="381000" cy="685800"/>
              <a:chOff x="7543800" y="3581400"/>
              <a:chExt cx="2362200" cy="685800"/>
            </a:xfrm>
            <a:solidFill>
              <a:schemeClr val="accent3"/>
            </a:solidFill>
          </p:grpSpPr>
          <p:sp>
            <p:nvSpPr>
              <p:cNvPr id="247" name="Rectangle 2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8" name="Rectangle 2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9" name="Rectangle 2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0" name="Rectangle 2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1" name="Rectangle 2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2" name="Rectangle 2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3" name="Rectangle 2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4" name="Rectangle 2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5" name="Rectangle 2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6096000" y="1981200"/>
              <a:ext cx="381000" cy="685800"/>
              <a:chOff x="7543800" y="3581400"/>
              <a:chExt cx="2362200" cy="685800"/>
            </a:xfrm>
            <a:solidFill>
              <a:schemeClr val="accent3"/>
            </a:solidFill>
          </p:grpSpPr>
          <p:sp>
            <p:nvSpPr>
              <p:cNvPr id="257" name="Rectangle 2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8" name="Rectangle 2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Rectangle 2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1" name="Rectangle 2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2" name="Rectangle 2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3" name="Rectangle 2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Rectangle 2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5" name="Rectangle 2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74" name="TextBox 73"/>
            <p:cNvSpPr txBox="1"/>
            <p:nvPr/>
          </p:nvSpPr>
          <p:spPr>
            <a:xfrm>
              <a:off x="5181600" y="3352800"/>
              <a:ext cx="1066800" cy="461665"/>
            </a:xfrm>
            <a:prstGeom prst="rect">
              <a:avLst/>
            </a:prstGeom>
            <a:noFill/>
          </p:spPr>
          <p:txBody>
            <a:bodyPr wrap="square" rtlCol="0">
              <a:spAutoFit/>
            </a:bodyPr>
            <a:lstStyle/>
            <a:p>
              <a:pPr algn="ctr"/>
              <a:r>
                <a:rPr lang="en-US" sz="2400" dirty="0" smtClean="0">
                  <a:effectLst>
                    <a:glow rad="228600">
                      <a:schemeClr val="bg1">
                        <a:alpha val="75000"/>
                      </a:schemeClr>
                    </a:glow>
                  </a:effectLst>
                </a:rPr>
                <a:t>Bytes</a:t>
              </a:r>
              <a:endParaRPr lang="en-US" sz="2400" dirty="0">
                <a:effectLst>
                  <a:glow rad="228600">
                    <a:schemeClr val="bg1">
                      <a:alpha val="75000"/>
                    </a:schemeClr>
                  </a:glow>
                </a:effectLst>
              </a:endParaRPr>
            </a:p>
          </p:txBody>
        </p:sp>
      </p:grpSp>
      <p:grpSp>
        <p:nvGrpSpPr>
          <p:cNvPr id="280" name="Group 279"/>
          <p:cNvGrpSpPr/>
          <p:nvPr/>
        </p:nvGrpSpPr>
        <p:grpSpPr>
          <a:xfrm>
            <a:off x="2743200" y="1828800"/>
            <a:ext cx="2854568" cy="4560332"/>
            <a:chOff x="2743200" y="1828800"/>
            <a:chExt cx="2854568" cy="4560332"/>
          </a:xfrm>
        </p:grpSpPr>
        <p:grpSp>
          <p:nvGrpSpPr>
            <p:cNvPr id="272" name="Group 271"/>
            <p:cNvGrpSpPr/>
            <p:nvPr/>
          </p:nvGrpSpPr>
          <p:grpSpPr>
            <a:xfrm>
              <a:off x="3429000" y="1828800"/>
              <a:ext cx="1415937" cy="3465731"/>
              <a:chOff x="3429000" y="1828800"/>
              <a:chExt cx="1415937" cy="3465731"/>
            </a:xfrm>
          </p:grpSpPr>
          <p:cxnSp>
            <p:nvCxnSpPr>
              <p:cNvPr id="31" name="Straight Arrow Connector 30"/>
              <p:cNvCxnSpPr/>
              <p:nvPr/>
            </p:nvCxnSpPr>
            <p:spPr>
              <a:xfrm>
                <a:off x="3429000" y="2514600"/>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30" idx="1"/>
              </p:cNvCxnSpPr>
              <p:nvPr/>
            </p:nvCxnSpPr>
            <p:spPr>
              <a:xfrm>
                <a:off x="3429000" y="3581400"/>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429000" y="4535269"/>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10800000">
                <a:off x="3429000" y="4725988"/>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581400" y="1828800"/>
                <a:ext cx="1263537" cy="646331"/>
              </a:xfrm>
              <a:prstGeom prst="rect">
                <a:avLst/>
              </a:prstGeom>
              <a:noFill/>
            </p:spPr>
            <p:txBody>
              <a:bodyPr wrap="none" rtlCol="0">
                <a:spAutoFit/>
              </a:bodyPr>
              <a:lstStyle/>
              <a:p>
                <a:r>
                  <a:rPr lang="en-US" dirty="0" smtClean="0"/>
                  <a:t>Enable?</a:t>
                </a:r>
              </a:p>
              <a:p>
                <a:r>
                  <a:rPr lang="en-US" dirty="0" smtClean="0"/>
                  <a:t>Read/Write</a:t>
                </a:r>
                <a:endParaRPr lang="en-US" dirty="0"/>
              </a:p>
            </p:txBody>
          </p:sp>
          <p:sp>
            <p:nvSpPr>
              <p:cNvPr id="44" name="TextBox 43"/>
              <p:cNvSpPr txBox="1"/>
              <p:nvPr/>
            </p:nvSpPr>
            <p:spPr>
              <a:xfrm>
                <a:off x="3657600" y="3276600"/>
                <a:ext cx="933632" cy="369332"/>
              </a:xfrm>
              <a:prstGeom prst="rect">
                <a:avLst/>
              </a:prstGeom>
              <a:noFill/>
            </p:spPr>
            <p:txBody>
              <a:bodyPr wrap="none" rtlCol="0">
                <a:spAutoFit/>
              </a:bodyPr>
              <a:lstStyle/>
              <a:p>
                <a:r>
                  <a:rPr lang="en-US" dirty="0" smtClean="0"/>
                  <a:t>Address</a:t>
                </a:r>
                <a:endParaRPr lang="en-US" dirty="0"/>
              </a:p>
            </p:txBody>
          </p:sp>
          <p:sp>
            <p:nvSpPr>
              <p:cNvPr id="45" name="TextBox 44"/>
              <p:cNvSpPr txBox="1"/>
              <p:nvPr/>
            </p:nvSpPr>
            <p:spPr>
              <a:xfrm>
                <a:off x="3733800" y="3925669"/>
                <a:ext cx="762000" cy="646331"/>
              </a:xfrm>
              <a:prstGeom prst="rect">
                <a:avLst/>
              </a:prstGeom>
              <a:noFill/>
            </p:spPr>
            <p:txBody>
              <a:bodyPr wrap="square" rtlCol="0">
                <a:spAutoFit/>
              </a:bodyPr>
              <a:lstStyle/>
              <a:p>
                <a:r>
                  <a:rPr lang="en-US" dirty="0" smtClean="0"/>
                  <a:t>Write Data</a:t>
                </a:r>
                <a:endParaRPr lang="en-US" dirty="0"/>
              </a:p>
            </p:txBody>
          </p:sp>
          <p:sp>
            <p:nvSpPr>
              <p:cNvPr id="46" name="TextBox 45"/>
              <p:cNvSpPr txBox="1"/>
              <p:nvPr/>
            </p:nvSpPr>
            <p:spPr>
              <a:xfrm>
                <a:off x="3810000" y="4648200"/>
                <a:ext cx="685799" cy="646331"/>
              </a:xfrm>
              <a:prstGeom prst="rect">
                <a:avLst/>
              </a:prstGeom>
              <a:noFill/>
            </p:spPr>
            <p:txBody>
              <a:bodyPr wrap="square" rtlCol="0">
                <a:spAutoFit/>
              </a:bodyPr>
              <a:lstStyle/>
              <a:p>
                <a:r>
                  <a:rPr lang="en-US" dirty="0" err="1" smtClean="0"/>
                  <a:t>ReadData</a:t>
                </a:r>
                <a:endParaRPr lang="en-US" dirty="0"/>
              </a:p>
            </p:txBody>
          </p:sp>
        </p:grpSp>
        <p:grpSp>
          <p:nvGrpSpPr>
            <p:cNvPr id="279" name="Group 278"/>
            <p:cNvGrpSpPr/>
            <p:nvPr/>
          </p:nvGrpSpPr>
          <p:grpSpPr>
            <a:xfrm>
              <a:off x="2743200" y="5715000"/>
              <a:ext cx="2854568" cy="674132"/>
              <a:chOff x="2819400" y="5791200"/>
              <a:chExt cx="2854568" cy="674132"/>
            </a:xfrm>
          </p:grpSpPr>
          <p:sp>
            <p:nvSpPr>
              <p:cNvPr id="276" name="Left Brace 275"/>
              <p:cNvSpPr/>
              <p:nvPr/>
            </p:nvSpPr>
            <p:spPr>
              <a:xfrm rot="16200000">
                <a:off x="4114800" y="5410200"/>
                <a:ext cx="381000" cy="1143000"/>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7" name="TextBox 276"/>
              <p:cNvSpPr txBox="1"/>
              <p:nvPr/>
            </p:nvSpPr>
            <p:spPr>
              <a:xfrm>
                <a:off x="2819400" y="6096000"/>
                <a:ext cx="2854568" cy="369332"/>
              </a:xfrm>
              <a:prstGeom prst="rect">
                <a:avLst/>
              </a:prstGeom>
              <a:noFill/>
            </p:spPr>
            <p:txBody>
              <a:bodyPr wrap="none" rtlCol="0">
                <a:spAutoFit/>
              </a:bodyPr>
              <a:lstStyle/>
              <a:p>
                <a:r>
                  <a:rPr lang="en-US" dirty="0" smtClean="0"/>
                  <a:t>Processor-Memory Interface</a:t>
                </a:r>
                <a:endParaRPr lang="en-US" dirty="0"/>
              </a:p>
            </p:txBody>
          </p:sp>
        </p:grpSp>
      </p:grpSp>
      <p:grpSp>
        <p:nvGrpSpPr>
          <p:cNvPr id="285" name="Group 284"/>
          <p:cNvGrpSpPr/>
          <p:nvPr/>
        </p:nvGrpSpPr>
        <p:grpSpPr>
          <a:xfrm>
            <a:off x="6324600" y="5791200"/>
            <a:ext cx="2339102" cy="674132"/>
            <a:chOff x="6324600" y="5791200"/>
            <a:chExt cx="2339102" cy="674132"/>
          </a:xfrm>
        </p:grpSpPr>
        <p:sp>
          <p:nvSpPr>
            <p:cNvPr id="283" name="Left Brace 282"/>
            <p:cNvSpPr/>
            <p:nvPr/>
          </p:nvSpPr>
          <p:spPr>
            <a:xfrm rot="16200000">
              <a:off x="6934200" y="5410200"/>
              <a:ext cx="381000" cy="1143000"/>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4" name="TextBox 283"/>
            <p:cNvSpPr txBox="1"/>
            <p:nvPr/>
          </p:nvSpPr>
          <p:spPr>
            <a:xfrm>
              <a:off x="6324600" y="6096000"/>
              <a:ext cx="2339102" cy="369332"/>
            </a:xfrm>
            <a:prstGeom prst="rect">
              <a:avLst/>
            </a:prstGeom>
            <a:noFill/>
          </p:spPr>
          <p:txBody>
            <a:bodyPr wrap="none" rtlCol="0">
              <a:spAutoFit/>
            </a:bodyPr>
            <a:lstStyle/>
            <a:p>
              <a:r>
                <a:rPr lang="en-US" dirty="0" smtClean="0"/>
                <a:t>I/O-Memory Interfaces</a:t>
              </a:r>
              <a:endParaRPr lang="en-US" dirty="0"/>
            </a:p>
          </p:txBody>
        </p:sp>
      </p:grpSp>
      <p:sp>
        <p:nvSpPr>
          <p:cNvPr id="4" name="Rectangle 3"/>
          <p:cNvSpPr/>
          <p:nvPr/>
        </p:nvSpPr>
        <p:spPr>
          <a:xfrm>
            <a:off x="4965587" y="2601652"/>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Program</a:t>
            </a:r>
            <a:endParaRPr lang="en-US" dirty="0">
              <a:solidFill>
                <a:schemeClr val="tx1"/>
              </a:solidFill>
            </a:endParaRPr>
          </a:p>
        </p:txBody>
      </p:sp>
      <p:sp>
        <p:nvSpPr>
          <p:cNvPr id="288" name="Rectangle 287"/>
          <p:cNvSpPr/>
          <p:nvPr/>
        </p:nvSpPr>
        <p:spPr>
          <a:xfrm>
            <a:off x="4941589" y="4420874"/>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Tree>
    <p:extLst>
      <p:ext uri="{BB962C8B-B14F-4D97-AF65-F5344CB8AC3E}">
        <p14:creationId xmlns:p14="http://schemas.microsoft.com/office/powerpoint/2010/main" val="30634376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04611" name="Rectangle 3"/>
          <p:cNvSpPr>
            <a:spLocks noGrp="1" noChangeArrowheads="1"/>
          </p:cNvSpPr>
          <p:nvPr>
            <p:ph type="body" idx="1"/>
          </p:nvPr>
        </p:nvSpPr>
        <p:spPr>
          <a:xfrm>
            <a:off x="457200" y="1151459"/>
            <a:ext cx="8077200" cy="680699"/>
          </a:xfrm>
          <a:noFill/>
          <a:ln/>
        </p:spPr>
        <p:txBody>
          <a:bodyPr lIns="90488" tIns="44450" rIns="90488" bIns="44450">
            <a:normAutofit fontScale="92500" lnSpcReduction="20000"/>
          </a:bodyPr>
          <a:lstStyle/>
          <a:p>
            <a:pPr marL="342900" indent="-342900">
              <a:lnSpc>
                <a:spcPct val="80000"/>
              </a:lnSpc>
            </a:pPr>
            <a:r>
              <a:rPr lang="en-US" dirty="0"/>
              <a:t>One </a:t>
            </a:r>
            <a:r>
              <a:rPr lang="en-US" dirty="0" smtClean="0"/>
              <a:t>word blocks, </a:t>
            </a:r>
            <a:r>
              <a:rPr lang="en-US" dirty="0"/>
              <a:t>cache size = 1K </a:t>
            </a:r>
            <a:r>
              <a:rPr lang="en-US" dirty="0" smtClean="0"/>
              <a:t>words (or 4KB)</a:t>
            </a:r>
            <a:r>
              <a:rPr lang="en-US" dirty="0"/>
              <a:t/>
            </a:r>
            <a:br>
              <a:rPr lang="en-US" dirty="0"/>
            </a:br>
            <a:endParaRPr lang="en-US" i="1" dirty="0">
              <a:solidFill>
                <a:schemeClr val="accent1"/>
              </a:solidFill>
            </a:endParaRPr>
          </a:p>
        </p:txBody>
      </p:sp>
      <p:sp>
        <p:nvSpPr>
          <p:cNvPr id="1604612" name="Rectangle 4"/>
          <p:cNvSpPr>
            <a:spLocks noGrp="1" noChangeArrowheads="1"/>
          </p:cNvSpPr>
          <p:nvPr>
            <p:ph type="title"/>
          </p:nvPr>
        </p:nvSpPr>
        <p:spPr>
          <a:noFill/>
          <a:ln/>
        </p:spPr>
        <p:txBody>
          <a:bodyPr lIns="90488" tIns="44450" rIns="90488" bIns="44450" anchor="ctr">
            <a:normAutofit/>
          </a:bodyPr>
          <a:lstStyle/>
          <a:p>
            <a:r>
              <a:rPr lang="en-US" dirty="0" smtClean="0"/>
              <a:t>Direct-Mapped </a:t>
            </a:r>
            <a:r>
              <a:rPr lang="en-US" dirty="0"/>
              <a:t>Cache Example</a:t>
            </a:r>
          </a:p>
        </p:txBody>
      </p:sp>
      <p:grpSp>
        <p:nvGrpSpPr>
          <p:cNvPr id="2" name="Group 11"/>
          <p:cNvGrpSpPr>
            <a:grpSpLocks/>
          </p:cNvGrpSpPr>
          <p:nvPr/>
        </p:nvGrpSpPr>
        <p:grpSpPr bwMode="auto">
          <a:xfrm>
            <a:off x="1970260" y="2080678"/>
            <a:ext cx="3028952" cy="3408363"/>
            <a:chOff x="1056" y="1183"/>
            <a:chExt cx="1908" cy="2147"/>
          </a:xfrm>
        </p:grpSpPr>
        <p:sp>
          <p:nvSpPr>
            <p:cNvPr id="1604620" name="Freeform 12"/>
            <p:cNvSpPr>
              <a:spLocks/>
            </p:cNvSpPr>
            <p:nvPr/>
          </p:nvSpPr>
          <p:spPr bwMode="auto">
            <a:xfrm>
              <a:off x="2430" y="3165"/>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04621" name="Freeform 13"/>
            <p:cNvSpPr>
              <a:spLocks noEditPoints="1"/>
            </p:cNvSpPr>
            <p:nvPr/>
          </p:nvSpPr>
          <p:spPr bwMode="auto">
            <a:xfrm>
              <a:off x="2518" y="3237"/>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nvGrpSpPr>
            <p:cNvPr id="3" name="Group 14"/>
            <p:cNvGrpSpPr>
              <a:grpSpLocks/>
            </p:cNvGrpSpPr>
            <p:nvPr/>
          </p:nvGrpSpPr>
          <p:grpSpPr bwMode="auto">
            <a:xfrm>
              <a:off x="1056" y="1183"/>
              <a:ext cx="1908" cy="2070"/>
              <a:chOff x="1056" y="1183"/>
              <a:chExt cx="1908" cy="2070"/>
            </a:xfrm>
          </p:grpSpPr>
          <p:sp>
            <p:nvSpPr>
              <p:cNvPr id="1604623" name="Text Box 15"/>
              <p:cNvSpPr txBox="1">
                <a:spLocks noChangeArrowheads="1"/>
              </p:cNvSpPr>
              <p:nvPr/>
            </p:nvSpPr>
            <p:spPr bwMode="auto">
              <a:xfrm>
                <a:off x="2704"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nvGrpSpPr>
              <p:cNvPr id="4" name="Group 16"/>
              <p:cNvGrpSpPr>
                <a:grpSpLocks/>
              </p:cNvGrpSpPr>
              <p:nvPr/>
            </p:nvGrpSpPr>
            <p:grpSpPr bwMode="auto">
              <a:xfrm>
                <a:off x="1056" y="1183"/>
                <a:ext cx="1681" cy="2070"/>
                <a:chOff x="1056" y="1183"/>
                <a:chExt cx="1681" cy="2070"/>
              </a:xfrm>
            </p:grpSpPr>
            <p:sp>
              <p:nvSpPr>
                <p:cNvPr id="1604625" name="Line 17"/>
                <p:cNvSpPr>
                  <a:spLocks noChangeShapeType="1"/>
                </p:cNvSpPr>
                <p:nvPr/>
              </p:nvSpPr>
              <p:spPr bwMode="auto">
                <a:xfrm>
                  <a:off x="2592" y="1296"/>
                  <a:ext cx="145" cy="55"/>
                </a:xfrm>
                <a:prstGeom prst="line">
                  <a:avLst/>
                </a:prstGeom>
                <a:noFill/>
                <a:ln w="20638">
                  <a:solidFill>
                    <a:srgbClr val="000000"/>
                  </a:solidFill>
                  <a:round/>
                  <a:headEnd/>
                  <a:tailEnd/>
                </a:ln>
              </p:spPr>
              <p:txBody>
                <a:bodyPr/>
                <a:lstStyle/>
                <a:p>
                  <a:endParaRPr lang="en-US"/>
                </a:p>
              </p:txBody>
            </p:sp>
            <p:sp>
              <p:nvSpPr>
                <p:cNvPr id="1604626" name="Freeform 18"/>
                <p:cNvSpPr>
                  <a:spLocks/>
                </p:cNvSpPr>
                <p:nvPr/>
              </p:nvSpPr>
              <p:spPr bwMode="auto">
                <a:xfrm>
                  <a:off x="1056" y="1200"/>
                  <a:ext cx="1620" cy="2053"/>
                </a:xfrm>
                <a:custGeom>
                  <a:avLst/>
                  <a:gdLst/>
                  <a:ahLst/>
                  <a:cxnLst>
                    <a:cxn ang="0">
                      <a:pos x="1540" y="0"/>
                    </a:cxn>
                    <a:cxn ang="0">
                      <a:pos x="1544" y="220"/>
                    </a:cxn>
                    <a:cxn ang="0">
                      <a:pos x="0" y="220"/>
                    </a:cxn>
                    <a:cxn ang="0">
                      <a:pos x="0" y="2040"/>
                    </a:cxn>
                    <a:cxn ang="0">
                      <a:pos x="1328" y="2040"/>
                    </a:cxn>
                  </a:cxnLst>
                  <a:rect l="0" t="0" r="r" b="b"/>
                  <a:pathLst>
                    <a:path w="1544" h="2040">
                      <a:moveTo>
                        <a:pt x="1540" y="0"/>
                      </a:moveTo>
                      <a:lnTo>
                        <a:pt x="1544" y="220"/>
                      </a:lnTo>
                      <a:lnTo>
                        <a:pt x="0" y="220"/>
                      </a:lnTo>
                      <a:lnTo>
                        <a:pt x="0" y="2040"/>
                      </a:lnTo>
                      <a:lnTo>
                        <a:pt x="1328" y="204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27" name="Text Box 19"/>
                <p:cNvSpPr txBox="1">
                  <a:spLocks noChangeArrowheads="1"/>
                </p:cNvSpPr>
                <p:nvPr/>
              </p:nvSpPr>
              <p:spPr bwMode="auto">
                <a:xfrm>
                  <a:off x="1632" y="1183"/>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grpSp>
        </p:grpSp>
      </p:grpSp>
      <p:grpSp>
        <p:nvGrpSpPr>
          <p:cNvPr id="5" name="Group 20"/>
          <p:cNvGrpSpPr>
            <a:grpSpLocks/>
          </p:cNvGrpSpPr>
          <p:nvPr/>
        </p:nvGrpSpPr>
        <p:grpSpPr bwMode="auto">
          <a:xfrm>
            <a:off x="2321098" y="2107666"/>
            <a:ext cx="3756023" cy="1820862"/>
            <a:chOff x="1277" y="1200"/>
            <a:chExt cx="2366" cy="1147"/>
          </a:xfrm>
        </p:grpSpPr>
        <p:sp>
          <p:nvSpPr>
            <p:cNvPr id="1604629" name="Line 21"/>
            <p:cNvSpPr>
              <a:spLocks noChangeShapeType="1"/>
            </p:cNvSpPr>
            <p:nvPr/>
          </p:nvSpPr>
          <p:spPr bwMode="auto">
            <a:xfrm>
              <a:off x="3282" y="1291"/>
              <a:ext cx="148" cy="57"/>
            </a:xfrm>
            <a:prstGeom prst="line">
              <a:avLst/>
            </a:prstGeom>
            <a:noFill/>
            <a:ln w="20638">
              <a:solidFill>
                <a:srgbClr val="000000"/>
              </a:solidFill>
              <a:round/>
              <a:headEnd/>
              <a:tailEnd/>
            </a:ln>
          </p:spPr>
          <p:txBody>
            <a:bodyPr/>
            <a:lstStyle/>
            <a:p>
              <a:endParaRPr lang="en-US"/>
            </a:p>
          </p:txBody>
        </p:sp>
        <p:sp>
          <p:nvSpPr>
            <p:cNvPr id="1604630" name="Freeform 22"/>
            <p:cNvSpPr>
              <a:spLocks/>
            </p:cNvSpPr>
            <p:nvPr/>
          </p:nvSpPr>
          <p:spPr bwMode="auto">
            <a:xfrm>
              <a:off x="1277" y="1206"/>
              <a:ext cx="2053" cy="1141"/>
            </a:xfrm>
            <a:custGeom>
              <a:avLst/>
              <a:gdLst/>
              <a:ahLst/>
              <a:cxnLst>
                <a:cxn ang="0">
                  <a:pos x="1974" y="0"/>
                </a:cxn>
                <a:cxn ang="0">
                  <a:pos x="1974" y="358"/>
                </a:cxn>
                <a:cxn ang="0">
                  <a:pos x="0" y="358"/>
                </a:cxn>
                <a:cxn ang="0">
                  <a:pos x="0" y="1110"/>
                </a:cxn>
                <a:cxn ang="0">
                  <a:pos x="884" y="1110"/>
                </a:cxn>
              </a:cxnLst>
              <a:rect l="0" t="0" r="r" b="b"/>
              <a:pathLst>
                <a:path w="1974" h="1110">
                  <a:moveTo>
                    <a:pt x="1974" y="0"/>
                  </a:moveTo>
                  <a:lnTo>
                    <a:pt x="1974" y="358"/>
                  </a:lnTo>
                  <a:lnTo>
                    <a:pt x="0" y="358"/>
                  </a:lnTo>
                  <a:lnTo>
                    <a:pt x="0" y="1110"/>
                  </a:lnTo>
                  <a:lnTo>
                    <a:pt x="884" y="111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31" name="Text Box 23"/>
            <p:cNvSpPr txBox="1">
              <a:spLocks noChangeArrowheads="1"/>
            </p:cNvSpPr>
            <p:nvPr/>
          </p:nvSpPr>
          <p:spPr bwMode="auto">
            <a:xfrm>
              <a:off x="3383"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10</a:t>
              </a:r>
            </a:p>
          </p:txBody>
        </p:sp>
        <p:sp>
          <p:nvSpPr>
            <p:cNvPr id="1604632" name="Text Box 24"/>
            <p:cNvSpPr txBox="1">
              <a:spLocks noChangeArrowheads="1"/>
            </p:cNvSpPr>
            <p:nvPr/>
          </p:nvSpPr>
          <p:spPr bwMode="auto">
            <a:xfrm>
              <a:off x="2754" y="1370"/>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grpSp>
      <p:grpSp>
        <p:nvGrpSpPr>
          <p:cNvPr id="6" name="Group 25"/>
          <p:cNvGrpSpPr>
            <a:grpSpLocks/>
          </p:cNvGrpSpPr>
          <p:nvPr/>
        </p:nvGrpSpPr>
        <p:grpSpPr bwMode="auto">
          <a:xfrm>
            <a:off x="2913235" y="2785528"/>
            <a:ext cx="4267200" cy="2135188"/>
            <a:chOff x="1650" y="1627"/>
            <a:chExt cx="2688" cy="1345"/>
          </a:xfrm>
        </p:grpSpPr>
        <p:sp>
          <p:nvSpPr>
            <p:cNvPr id="1604634" name="Freeform 26"/>
            <p:cNvSpPr>
              <a:spLocks/>
            </p:cNvSpPr>
            <p:nvPr/>
          </p:nvSpPr>
          <p:spPr bwMode="auto">
            <a:xfrm>
              <a:off x="2208" y="1824"/>
              <a:ext cx="2130"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sp>
          <p:nvSpPr>
            <p:cNvPr id="1604635" name="Freeform 27"/>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04636" name="Freeform 28"/>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04637" name="Line 29"/>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04638" name="Line 30"/>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04639" name="Line 31"/>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04640" name="Line 32"/>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04641" name="Line 33"/>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04642" name="Line 34"/>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04643" name="Line 35"/>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04644" name="Line 36"/>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sp>
          <p:nvSpPr>
            <p:cNvPr id="1604645" name="Line 37"/>
            <p:cNvSpPr>
              <a:spLocks noChangeShapeType="1"/>
            </p:cNvSpPr>
            <p:nvPr/>
          </p:nvSpPr>
          <p:spPr bwMode="auto">
            <a:xfrm>
              <a:off x="2299" y="1830"/>
              <a:ext cx="5" cy="1100"/>
            </a:xfrm>
            <a:prstGeom prst="line">
              <a:avLst/>
            </a:prstGeom>
            <a:noFill/>
            <a:ln w="20638">
              <a:solidFill>
                <a:srgbClr val="000000"/>
              </a:solidFill>
              <a:round/>
              <a:headEnd/>
              <a:tailEnd/>
            </a:ln>
          </p:spPr>
          <p:txBody>
            <a:bodyPr/>
            <a:lstStyle/>
            <a:p>
              <a:endParaRPr lang="en-US"/>
            </a:p>
          </p:txBody>
        </p:sp>
        <p:sp>
          <p:nvSpPr>
            <p:cNvPr id="1604646" name="Line 38"/>
            <p:cNvSpPr>
              <a:spLocks noChangeShapeType="1"/>
            </p:cNvSpPr>
            <p:nvPr/>
          </p:nvSpPr>
          <p:spPr bwMode="auto">
            <a:xfrm>
              <a:off x="3186" y="1819"/>
              <a:ext cx="1" cy="1106"/>
            </a:xfrm>
            <a:prstGeom prst="line">
              <a:avLst/>
            </a:prstGeom>
            <a:noFill/>
            <a:ln w="20638">
              <a:solidFill>
                <a:srgbClr val="000000"/>
              </a:solidFill>
              <a:round/>
              <a:headEnd/>
              <a:tailEnd/>
            </a:ln>
          </p:spPr>
          <p:txBody>
            <a:bodyPr/>
            <a:lstStyle/>
            <a:p>
              <a:endParaRPr lang="en-US"/>
            </a:p>
          </p:txBody>
        </p:sp>
        <p:sp>
          <p:nvSpPr>
            <p:cNvPr id="1604647" name="Text Box 39"/>
            <p:cNvSpPr txBox="1">
              <a:spLocks noChangeArrowheads="1"/>
            </p:cNvSpPr>
            <p:nvPr/>
          </p:nvSpPr>
          <p:spPr bwMode="auto">
            <a:xfrm>
              <a:off x="3522" y="162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04648" name="Text Box 40"/>
            <p:cNvSpPr txBox="1">
              <a:spLocks noChangeArrowheads="1"/>
            </p:cNvSpPr>
            <p:nvPr/>
          </p:nvSpPr>
          <p:spPr bwMode="auto">
            <a:xfrm>
              <a:off x="1650" y="1627"/>
              <a:ext cx="451" cy="192"/>
            </a:xfrm>
            <a:prstGeom prst="rect">
              <a:avLst/>
            </a:prstGeom>
            <a:noFill/>
            <a:ln w="12700">
              <a:noFill/>
              <a:miter lim="800000"/>
              <a:headEnd/>
              <a:tailEnd/>
            </a:ln>
            <a:effectLst/>
          </p:spPr>
          <p:txBody>
            <a:bodyPr wrap="none">
              <a:spAutoFit/>
            </a:bodyPr>
            <a:lstStyle/>
            <a:p>
              <a:r>
                <a:rPr lang="en-US" sz="1400">
                  <a:solidFill>
                    <a:schemeClr val="tx1"/>
                  </a:solidFill>
                </a:rPr>
                <a:t>  Index</a:t>
              </a:r>
            </a:p>
          </p:txBody>
        </p:sp>
        <p:sp>
          <p:nvSpPr>
            <p:cNvPr id="1604649" name="Text Box 41"/>
            <p:cNvSpPr txBox="1">
              <a:spLocks noChangeArrowheads="1"/>
            </p:cNvSpPr>
            <p:nvPr/>
          </p:nvSpPr>
          <p:spPr bwMode="auto">
            <a:xfrm>
              <a:off x="2466" y="1627"/>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04650" name="Text Box 42"/>
            <p:cNvSpPr txBox="1">
              <a:spLocks noChangeArrowheads="1"/>
            </p:cNvSpPr>
            <p:nvPr/>
          </p:nvSpPr>
          <p:spPr bwMode="auto">
            <a:xfrm>
              <a:off x="2034" y="1627"/>
              <a:ext cx="340" cy="194"/>
            </a:xfrm>
            <a:prstGeom prst="rect">
              <a:avLst/>
            </a:prstGeom>
            <a:noFill/>
            <a:ln w="12700">
              <a:noFill/>
              <a:miter lim="800000"/>
              <a:headEnd/>
              <a:tailEnd/>
            </a:ln>
            <a:effectLst/>
          </p:spPr>
          <p:txBody>
            <a:bodyPr wrap="none">
              <a:spAutoFit/>
            </a:bodyPr>
            <a:lstStyle/>
            <a:p>
              <a:r>
                <a:rPr lang="en-US" sz="1400" dirty="0">
                  <a:solidFill>
                    <a:srgbClr val="0000FF"/>
                  </a:solidFill>
                </a:rPr>
                <a:t>Valid</a:t>
              </a:r>
            </a:p>
          </p:txBody>
        </p:sp>
        <p:sp>
          <p:nvSpPr>
            <p:cNvPr id="1604651" name="Text Box 43"/>
            <p:cNvSpPr txBox="1">
              <a:spLocks noChangeArrowheads="1"/>
            </p:cNvSpPr>
            <p:nvPr/>
          </p:nvSpPr>
          <p:spPr bwMode="auto">
            <a:xfrm>
              <a:off x="1746" y="1771"/>
              <a:ext cx="328"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1021</a:t>
              </a:r>
            </a:p>
            <a:p>
              <a:pPr algn="r">
                <a:lnSpc>
                  <a:spcPct val="110000"/>
                </a:lnSpc>
              </a:pPr>
              <a:r>
                <a:rPr lang="en-US" sz="1200">
                  <a:solidFill>
                    <a:schemeClr val="tx1"/>
                  </a:solidFill>
                </a:rPr>
                <a:t>1022</a:t>
              </a:r>
            </a:p>
            <a:p>
              <a:pPr algn="r">
                <a:lnSpc>
                  <a:spcPct val="110000"/>
                </a:lnSpc>
              </a:pPr>
              <a:r>
                <a:rPr lang="en-US" sz="1200">
                  <a:solidFill>
                    <a:schemeClr val="tx1"/>
                  </a:solidFill>
                </a:rPr>
                <a:t>1023</a:t>
              </a:r>
            </a:p>
          </p:txBody>
        </p:sp>
      </p:grpSp>
      <p:grpSp>
        <p:nvGrpSpPr>
          <p:cNvPr id="7" name="Group 44"/>
          <p:cNvGrpSpPr>
            <a:grpSpLocks/>
          </p:cNvGrpSpPr>
          <p:nvPr/>
        </p:nvGrpSpPr>
        <p:grpSpPr bwMode="auto">
          <a:xfrm>
            <a:off x="3583160" y="1413928"/>
            <a:ext cx="3900488" cy="709613"/>
            <a:chOff x="2072" y="763"/>
            <a:chExt cx="2457" cy="447"/>
          </a:xfrm>
        </p:grpSpPr>
        <p:sp>
          <p:nvSpPr>
            <p:cNvPr id="1604653" name="Line 45"/>
            <p:cNvSpPr>
              <a:spLocks noChangeShapeType="1"/>
            </p:cNvSpPr>
            <p:nvPr/>
          </p:nvSpPr>
          <p:spPr bwMode="auto">
            <a:xfrm flipV="1">
              <a:off x="3026" y="1061"/>
              <a:ext cx="3" cy="149"/>
            </a:xfrm>
            <a:prstGeom prst="line">
              <a:avLst/>
            </a:prstGeom>
            <a:noFill/>
            <a:ln w="20638">
              <a:solidFill>
                <a:srgbClr val="000000"/>
              </a:solidFill>
              <a:round/>
              <a:headEnd/>
              <a:tailEnd/>
            </a:ln>
          </p:spPr>
          <p:txBody>
            <a:bodyPr/>
            <a:lstStyle/>
            <a:p>
              <a:endParaRPr lang="en-US"/>
            </a:p>
          </p:txBody>
        </p:sp>
        <p:sp>
          <p:nvSpPr>
            <p:cNvPr id="1604654" name="Line 46"/>
            <p:cNvSpPr>
              <a:spLocks noChangeShapeType="1"/>
            </p:cNvSpPr>
            <p:nvPr/>
          </p:nvSpPr>
          <p:spPr bwMode="auto">
            <a:xfrm flipV="1">
              <a:off x="3570" y="1051"/>
              <a:ext cx="1" cy="145"/>
            </a:xfrm>
            <a:prstGeom prst="line">
              <a:avLst/>
            </a:prstGeom>
            <a:noFill/>
            <a:ln w="20638">
              <a:solidFill>
                <a:srgbClr val="000000"/>
              </a:solidFill>
              <a:round/>
              <a:headEnd/>
              <a:tailEnd/>
            </a:ln>
          </p:spPr>
          <p:txBody>
            <a:bodyPr/>
            <a:lstStyle/>
            <a:p>
              <a:endParaRPr lang="en-US"/>
            </a:p>
          </p:txBody>
        </p:sp>
        <p:sp>
          <p:nvSpPr>
            <p:cNvPr id="1604655" name="Freeform 47"/>
            <p:cNvSpPr>
              <a:spLocks/>
            </p:cNvSpPr>
            <p:nvPr/>
          </p:nvSpPr>
          <p:spPr bwMode="auto">
            <a:xfrm>
              <a:off x="2158" y="1059"/>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04656" name="Text Box 48"/>
            <p:cNvSpPr txBox="1">
              <a:spLocks noChangeArrowheads="1"/>
            </p:cNvSpPr>
            <p:nvPr/>
          </p:nvSpPr>
          <p:spPr bwMode="auto">
            <a:xfrm>
              <a:off x="2072" y="896"/>
              <a:ext cx="1786" cy="154"/>
            </a:xfrm>
            <a:prstGeom prst="rect">
              <a:avLst/>
            </a:prstGeom>
            <a:noFill/>
            <a:ln w="12700">
              <a:noFill/>
              <a:miter lim="800000"/>
              <a:headEnd/>
              <a:tailEnd/>
            </a:ln>
            <a:effectLst/>
          </p:spPr>
          <p:txBody>
            <a:bodyPr>
              <a:spAutoFit/>
            </a:bodyPr>
            <a:lstStyle/>
            <a:p>
              <a:r>
                <a:rPr lang="en-US" sz="1000" dirty="0">
                  <a:solidFill>
                    <a:schemeClr val="tx1"/>
                  </a:solidFill>
                </a:rPr>
                <a:t>31 30       . . .       </a:t>
              </a:r>
              <a:r>
                <a:rPr lang="en-US" sz="1000" dirty="0" smtClean="0">
                  <a:solidFill>
                    <a:schemeClr val="tx1"/>
                  </a:solidFill>
                </a:rPr>
                <a:t>          13 </a:t>
              </a:r>
              <a:r>
                <a:rPr lang="en-US" sz="1000" dirty="0">
                  <a:solidFill>
                    <a:schemeClr val="tx1"/>
                  </a:solidFill>
                </a:rPr>
                <a:t>12  11     . . .       </a:t>
              </a:r>
              <a:r>
                <a:rPr lang="en-US" sz="1000" dirty="0" smtClean="0">
                  <a:solidFill>
                    <a:schemeClr val="tx1"/>
                  </a:solidFill>
                </a:rPr>
                <a:t>   2  </a:t>
              </a:r>
              <a:r>
                <a:rPr lang="en-US" sz="1000" dirty="0">
                  <a:solidFill>
                    <a:schemeClr val="tx1"/>
                  </a:solidFill>
                </a:rPr>
                <a:t>1  0</a:t>
              </a:r>
            </a:p>
          </p:txBody>
        </p:sp>
        <p:sp>
          <p:nvSpPr>
            <p:cNvPr id="1604657" name="Text Box 49"/>
            <p:cNvSpPr txBox="1">
              <a:spLocks noChangeArrowheads="1"/>
            </p:cNvSpPr>
            <p:nvPr/>
          </p:nvSpPr>
          <p:spPr bwMode="auto">
            <a:xfrm>
              <a:off x="3810" y="763"/>
              <a:ext cx="719" cy="213"/>
            </a:xfrm>
            <a:prstGeom prst="rect">
              <a:avLst/>
            </a:prstGeom>
            <a:noFill/>
            <a:ln w="12700">
              <a:noFill/>
              <a:miter lim="800000"/>
              <a:headEnd/>
              <a:tailEnd/>
            </a:ln>
            <a:effectLst/>
          </p:spPr>
          <p:txBody>
            <a:bodyPr wrap="square">
              <a:spAutoFit/>
            </a:bodyPr>
            <a:lstStyle/>
            <a:p>
              <a:r>
                <a:rPr lang="en-US" sz="1600" dirty="0" smtClean="0">
                  <a:solidFill>
                    <a:schemeClr val="tx1"/>
                  </a:solidFill>
                </a:rPr>
                <a:t>Block offset</a:t>
              </a:r>
              <a:endParaRPr lang="en-US" sz="1600" dirty="0">
                <a:solidFill>
                  <a:schemeClr val="tx1"/>
                </a:solidFill>
              </a:endParaRPr>
            </a:p>
          </p:txBody>
        </p:sp>
        <p:sp>
          <p:nvSpPr>
            <p:cNvPr id="1604658" name="Line 50"/>
            <p:cNvSpPr>
              <a:spLocks noChangeShapeType="1"/>
            </p:cNvSpPr>
            <p:nvPr/>
          </p:nvSpPr>
          <p:spPr bwMode="auto">
            <a:xfrm flipH="1">
              <a:off x="3666" y="955"/>
              <a:ext cx="192" cy="192"/>
            </a:xfrm>
            <a:prstGeom prst="line">
              <a:avLst/>
            </a:prstGeom>
            <a:noFill/>
            <a:ln w="12700">
              <a:solidFill>
                <a:schemeClr val="tx1"/>
              </a:solidFill>
              <a:round/>
              <a:headEnd/>
              <a:tailEnd type="triangle" w="med" len="med"/>
            </a:ln>
            <a:effectLst/>
          </p:spPr>
          <p:txBody>
            <a:bodyPr/>
            <a:lstStyle/>
            <a:p>
              <a:endParaRPr lang="en-US"/>
            </a:p>
          </p:txBody>
        </p:sp>
      </p:grpSp>
      <p:sp>
        <p:nvSpPr>
          <p:cNvPr id="1604659" name="Rectangle 51"/>
          <p:cNvSpPr>
            <a:spLocks noChangeArrowheads="1"/>
          </p:cNvSpPr>
          <p:nvPr/>
        </p:nvSpPr>
        <p:spPr bwMode="auto">
          <a:xfrm>
            <a:off x="1066800" y="6079067"/>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a:t>What kind of locality are we taking advantage of?</a:t>
            </a:r>
          </a:p>
        </p:txBody>
      </p:sp>
      <p:grpSp>
        <p:nvGrpSpPr>
          <p:cNvPr id="8" name="Group 52"/>
          <p:cNvGrpSpPr>
            <a:grpSpLocks/>
          </p:cNvGrpSpPr>
          <p:nvPr/>
        </p:nvGrpSpPr>
        <p:grpSpPr bwMode="auto">
          <a:xfrm>
            <a:off x="4180060" y="3860266"/>
            <a:ext cx="623888" cy="1371600"/>
            <a:chOff x="2477" y="2299"/>
            <a:chExt cx="393" cy="864"/>
          </a:xfrm>
        </p:grpSpPr>
        <p:sp>
          <p:nvSpPr>
            <p:cNvPr id="1604661" name="Line 53"/>
            <p:cNvSpPr>
              <a:spLocks noChangeShapeType="1"/>
            </p:cNvSpPr>
            <p:nvPr/>
          </p:nvSpPr>
          <p:spPr bwMode="auto">
            <a:xfrm>
              <a:off x="2477" y="2976"/>
              <a:ext cx="196" cy="54"/>
            </a:xfrm>
            <a:prstGeom prst="line">
              <a:avLst/>
            </a:prstGeom>
            <a:noFill/>
            <a:ln w="20638">
              <a:solidFill>
                <a:srgbClr val="000000"/>
              </a:solidFill>
              <a:round/>
              <a:headEnd/>
              <a:tailEnd/>
            </a:ln>
          </p:spPr>
          <p:txBody>
            <a:bodyPr/>
            <a:lstStyle/>
            <a:p>
              <a:endParaRPr lang="en-US"/>
            </a:p>
          </p:txBody>
        </p:sp>
        <p:sp>
          <p:nvSpPr>
            <p:cNvPr id="1604662" name="Line 54"/>
            <p:cNvSpPr>
              <a:spLocks noChangeShapeType="1"/>
            </p:cNvSpPr>
            <p:nvPr/>
          </p:nvSpPr>
          <p:spPr bwMode="auto">
            <a:xfrm>
              <a:off x="2562" y="2299"/>
              <a:ext cx="0" cy="864"/>
            </a:xfrm>
            <a:prstGeom prst="line">
              <a:avLst/>
            </a:prstGeom>
            <a:noFill/>
            <a:ln w="38100">
              <a:solidFill>
                <a:srgbClr val="000000"/>
              </a:solidFill>
              <a:round/>
              <a:headEnd type="oval" w="sm" len="sm"/>
              <a:tailEnd type="triangle" w="med" len="med"/>
            </a:ln>
          </p:spPr>
          <p:txBody>
            <a:bodyPr/>
            <a:lstStyle/>
            <a:p>
              <a:endParaRPr lang="en-US"/>
            </a:p>
          </p:txBody>
        </p:sp>
        <p:sp>
          <p:nvSpPr>
            <p:cNvPr id="1604663" name="Text Box 55"/>
            <p:cNvSpPr txBox="1">
              <a:spLocks noChangeArrowheads="1"/>
            </p:cNvSpPr>
            <p:nvPr/>
          </p:nvSpPr>
          <p:spPr bwMode="auto">
            <a:xfrm>
              <a:off x="2610"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grpSp>
        <p:nvGrpSpPr>
          <p:cNvPr id="9" name="Group 56"/>
          <p:cNvGrpSpPr>
            <a:grpSpLocks/>
          </p:cNvGrpSpPr>
          <p:nvPr/>
        </p:nvGrpSpPr>
        <p:grpSpPr bwMode="auto">
          <a:xfrm>
            <a:off x="6037435" y="2148941"/>
            <a:ext cx="2060575" cy="3043237"/>
            <a:chOff x="3618" y="1226"/>
            <a:chExt cx="1298" cy="1917"/>
          </a:xfrm>
        </p:grpSpPr>
        <p:sp>
          <p:nvSpPr>
            <p:cNvPr id="1604665" name="Freeform 57"/>
            <p:cNvSpPr>
              <a:spLocks/>
            </p:cNvSpPr>
            <p:nvPr/>
          </p:nvSpPr>
          <p:spPr bwMode="auto">
            <a:xfrm>
              <a:off x="3714" y="1404"/>
              <a:ext cx="996" cy="1739"/>
            </a:xfrm>
            <a:custGeom>
              <a:avLst/>
              <a:gdLst/>
              <a:ahLst/>
              <a:cxnLst>
                <a:cxn ang="0">
                  <a:pos x="0" y="919"/>
                </a:cxn>
                <a:cxn ang="0">
                  <a:pos x="3" y="1739"/>
                </a:cxn>
                <a:cxn ang="0">
                  <a:pos x="1432" y="1739"/>
                </a:cxn>
                <a:cxn ang="0">
                  <a:pos x="1432" y="0"/>
                </a:cxn>
              </a:cxnLst>
              <a:rect l="0" t="0" r="r" b="b"/>
              <a:pathLst>
                <a:path w="1432" h="1739">
                  <a:moveTo>
                    <a:pt x="0" y="919"/>
                  </a:moveTo>
                  <a:lnTo>
                    <a:pt x="3" y="1739"/>
                  </a:lnTo>
                  <a:lnTo>
                    <a:pt x="1432" y="1739"/>
                  </a:lnTo>
                  <a:lnTo>
                    <a:pt x="1432" y="0"/>
                  </a:lnTo>
                </a:path>
              </a:pathLst>
            </a:custGeom>
            <a:noFill/>
            <a:ln w="42926">
              <a:solidFill>
                <a:srgbClr val="000000"/>
              </a:solidFill>
              <a:prstDash val="solid"/>
              <a:round/>
              <a:headEnd type="oval" w="sm" len="sm"/>
              <a:tailEnd type="triangle" w="med" len="med"/>
            </a:ln>
          </p:spPr>
          <p:txBody>
            <a:bodyPr/>
            <a:lstStyle/>
            <a:p>
              <a:endParaRPr lang="en-US"/>
            </a:p>
          </p:txBody>
        </p:sp>
        <p:sp>
          <p:nvSpPr>
            <p:cNvPr id="1604666" name="Line 58"/>
            <p:cNvSpPr>
              <a:spLocks noChangeShapeType="1"/>
            </p:cNvSpPr>
            <p:nvPr/>
          </p:nvSpPr>
          <p:spPr bwMode="auto">
            <a:xfrm>
              <a:off x="3618" y="3019"/>
              <a:ext cx="192" cy="57"/>
            </a:xfrm>
            <a:prstGeom prst="line">
              <a:avLst/>
            </a:prstGeom>
            <a:noFill/>
            <a:ln w="20638">
              <a:solidFill>
                <a:srgbClr val="000000"/>
              </a:solidFill>
              <a:round/>
              <a:headEnd/>
              <a:tailEnd/>
            </a:ln>
          </p:spPr>
          <p:txBody>
            <a:bodyPr/>
            <a:lstStyle/>
            <a:p>
              <a:endParaRPr lang="en-US"/>
            </a:p>
          </p:txBody>
        </p:sp>
        <p:sp>
          <p:nvSpPr>
            <p:cNvPr id="1604667" name="Text Box 59"/>
            <p:cNvSpPr txBox="1">
              <a:spLocks noChangeArrowheads="1"/>
            </p:cNvSpPr>
            <p:nvPr/>
          </p:nvSpPr>
          <p:spPr bwMode="auto">
            <a:xfrm>
              <a:off x="4530" y="1226"/>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04668" name="Text Box 60"/>
            <p:cNvSpPr txBox="1">
              <a:spLocks noChangeArrowheads="1"/>
            </p:cNvSpPr>
            <p:nvPr/>
          </p:nvSpPr>
          <p:spPr bwMode="auto">
            <a:xfrm>
              <a:off x="3762"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grpSp>
      <p:grpSp>
        <p:nvGrpSpPr>
          <p:cNvPr id="10" name="Group 5"/>
          <p:cNvGrpSpPr>
            <a:grpSpLocks/>
          </p:cNvGrpSpPr>
          <p:nvPr/>
        </p:nvGrpSpPr>
        <p:grpSpPr bwMode="auto">
          <a:xfrm>
            <a:off x="1436860" y="2183866"/>
            <a:ext cx="2913063" cy="3905250"/>
            <a:chOff x="720" y="1248"/>
            <a:chExt cx="1835" cy="2460"/>
          </a:xfrm>
        </p:grpSpPr>
        <p:sp>
          <p:nvSpPr>
            <p:cNvPr id="1604614" name="Freeform 6"/>
            <p:cNvSpPr>
              <a:spLocks/>
            </p:cNvSpPr>
            <p:nvPr/>
          </p:nvSpPr>
          <p:spPr bwMode="auto">
            <a:xfrm>
              <a:off x="2222" y="3468"/>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04615" name="Line 7"/>
            <p:cNvSpPr>
              <a:spLocks noChangeShapeType="1"/>
            </p:cNvSpPr>
            <p:nvPr/>
          </p:nvSpPr>
          <p:spPr bwMode="auto">
            <a:xfrm>
              <a:off x="2252" y="2316"/>
              <a:ext cx="7" cy="1150"/>
            </a:xfrm>
            <a:prstGeom prst="line">
              <a:avLst/>
            </a:prstGeom>
            <a:noFill/>
            <a:ln w="20701">
              <a:solidFill>
                <a:srgbClr val="000000"/>
              </a:solidFill>
              <a:round/>
              <a:headEnd type="oval" w="sm" len="sm"/>
              <a:tailEnd/>
            </a:ln>
          </p:spPr>
          <p:txBody>
            <a:bodyPr/>
            <a:lstStyle/>
            <a:p>
              <a:endParaRPr lang="en-US"/>
            </a:p>
          </p:txBody>
        </p:sp>
        <p:sp>
          <p:nvSpPr>
            <p:cNvPr id="1604616" name="Freeform 8"/>
            <p:cNvSpPr>
              <a:spLocks/>
            </p:cNvSpPr>
            <p:nvPr/>
          </p:nvSpPr>
          <p:spPr bwMode="auto">
            <a:xfrm>
              <a:off x="2303" y="3330"/>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04617" name="Freeform 9"/>
            <p:cNvSpPr>
              <a:spLocks/>
            </p:cNvSpPr>
            <p:nvPr/>
          </p:nvSpPr>
          <p:spPr bwMode="auto">
            <a:xfrm>
              <a:off x="857" y="1410"/>
              <a:ext cx="1476" cy="2298"/>
            </a:xfrm>
            <a:custGeom>
              <a:avLst/>
              <a:gdLst/>
              <a:ahLst/>
              <a:cxnLst>
                <a:cxn ang="0">
                  <a:pos x="1476" y="2230"/>
                </a:cxn>
                <a:cxn ang="0">
                  <a:pos x="1476" y="2298"/>
                </a:cxn>
                <a:cxn ang="0">
                  <a:pos x="0" y="2298"/>
                </a:cxn>
                <a:cxn ang="0">
                  <a:pos x="0" y="0"/>
                </a:cxn>
              </a:cxnLst>
              <a:rect l="0" t="0" r="r" b="b"/>
              <a:pathLst>
                <a:path w="1476" h="2298">
                  <a:moveTo>
                    <a:pt x="1476" y="2230"/>
                  </a:moveTo>
                  <a:lnTo>
                    <a:pt x="1476" y="2298"/>
                  </a:lnTo>
                  <a:lnTo>
                    <a:pt x="0" y="2298"/>
                  </a:lnTo>
                  <a:lnTo>
                    <a:pt x="0" y="0"/>
                  </a:lnTo>
                </a:path>
              </a:pathLst>
            </a:custGeom>
            <a:noFill/>
            <a:ln w="20638">
              <a:solidFill>
                <a:srgbClr val="000000"/>
              </a:solidFill>
              <a:prstDash val="solid"/>
              <a:round/>
              <a:headEnd type="none" w="med" len="med"/>
              <a:tailEnd type="triangle" w="med" len="med"/>
            </a:ln>
          </p:spPr>
          <p:txBody>
            <a:bodyPr/>
            <a:lstStyle/>
            <a:p>
              <a:endParaRPr lang="en-US"/>
            </a:p>
          </p:txBody>
        </p:sp>
        <p:sp>
          <p:nvSpPr>
            <p:cNvPr id="1604618" name="Text Box 10"/>
            <p:cNvSpPr txBox="1">
              <a:spLocks noChangeArrowheads="1"/>
            </p:cNvSpPr>
            <p:nvPr/>
          </p:nvSpPr>
          <p:spPr bwMode="auto">
            <a:xfrm>
              <a:off x="720" y="1248"/>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grpSp>
      <p:sp>
        <p:nvSpPr>
          <p:cNvPr id="62" name="Slide Number Placeholder 61"/>
          <p:cNvSpPr>
            <a:spLocks noGrp="1"/>
          </p:cNvSpPr>
          <p:nvPr>
            <p:ph type="sldNum" sz="quarter" idx="12"/>
          </p:nvPr>
        </p:nvSpPr>
        <p:spPr/>
        <p:txBody>
          <a:bodyPr/>
          <a:lstStyle/>
          <a:p>
            <a:fld id="{3CC63E4C-4642-794D-A2FD-70F6B81535F5}" type="slidenum">
              <a:rPr lang="en-US" smtClean="0"/>
              <a:pPr/>
              <a:t>30</a:t>
            </a:fld>
            <a:endParaRPr lang="en-US" dirty="0"/>
          </a:p>
        </p:txBody>
      </p:sp>
      <p:sp>
        <p:nvSpPr>
          <p:cNvPr id="65" name="Rectangle 51"/>
          <p:cNvSpPr>
            <a:spLocks noChangeArrowheads="1"/>
          </p:cNvSpPr>
          <p:nvPr/>
        </p:nvSpPr>
        <p:spPr bwMode="auto">
          <a:xfrm>
            <a:off x="-195809" y="2221894"/>
            <a:ext cx="1979997"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Valid bit ensures something useful in cache for this index</a:t>
            </a:r>
            <a:endParaRPr lang="en-US" sz="2400" i="1" dirty="0"/>
          </a:p>
        </p:txBody>
      </p:sp>
      <p:sp>
        <p:nvSpPr>
          <p:cNvPr id="66" name="Rectangle 51"/>
          <p:cNvSpPr>
            <a:spLocks noChangeArrowheads="1"/>
          </p:cNvSpPr>
          <p:nvPr/>
        </p:nvSpPr>
        <p:spPr bwMode="auto">
          <a:xfrm>
            <a:off x="-457200" y="4507761"/>
            <a:ext cx="2209800" cy="2045439"/>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Compare </a:t>
            </a:r>
            <a:br>
              <a:rPr lang="en-US" sz="2400" i="1" dirty="0" smtClean="0"/>
            </a:br>
            <a:r>
              <a:rPr lang="en-US" sz="2400" i="1" dirty="0" smtClean="0"/>
              <a:t>Tag with upper part of Address to see if a Hit</a:t>
            </a:r>
            <a:endParaRPr lang="en-US" sz="2400" i="1" dirty="0"/>
          </a:p>
        </p:txBody>
      </p:sp>
      <p:sp>
        <p:nvSpPr>
          <p:cNvPr id="67" name="Rectangle 51"/>
          <p:cNvSpPr>
            <a:spLocks noChangeArrowheads="1"/>
          </p:cNvSpPr>
          <p:nvPr/>
        </p:nvSpPr>
        <p:spPr bwMode="auto">
          <a:xfrm>
            <a:off x="7504115" y="2526692"/>
            <a:ext cx="1639885"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Read</a:t>
            </a:r>
            <a:br>
              <a:rPr lang="en-US" sz="2400" i="1" dirty="0" smtClean="0"/>
            </a:br>
            <a:r>
              <a:rPr lang="en-US" sz="2400" i="1" dirty="0" smtClean="0"/>
              <a:t>data from cache instead of memory if a Hit</a:t>
            </a:r>
            <a:endParaRPr lang="en-US" sz="2400" i="1" dirty="0"/>
          </a:p>
        </p:txBody>
      </p:sp>
      <p:grpSp>
        <p:nvGrpSpPr>
          <p:cNvPr id="73" name="Group 72"/>
          <p:cNvGrpSpPr/>
          <p:nvPr/>
        </p:nvGrpSpPr>
        <p:grpSpPr>
          <a:xfrm>
            <a:off x="4502469" y="5384586"/>
            <a:ext cx="2027664" cy="461665"/>
            <a:chOff x="4502469" y="5384586"/>
            <a:chExt cx="2027664" cy="461665"/>
          </a:xfrm>
        </p:grpSpPr>
        <p:sp>
          <p:nvSpPr>
            <p:cNvPr id="68" name="TextBox 67"/>
            <p:cNvSpPr txBox="1"/>
            <p:nvPr/>
          </p:nvSpPr>
          <p:spPr>
            <a:xfrm>
              <a:off x="4848813" y="5384586"/>
              <a:ext cx="1681320" cy="461665"/>
            </a:xfrm>
            <a:prstGeom prst="rect">
              <a:avLst/>
            </a:prstGeom>
            <a:noFill/>
          </p:spPr>
          <p:txBody>
            <a:bodyPr wrap="none" rtlCol="0">
              <a:spAutoFit/>
            </a:bodyPr>
            <a:lstStyle/>
            <a:p>
              <a:r>
                <a:rPr lang="en-US" sz="2400" dirty="0" smtClean="0"/>
                <a:t>Comparator</a:t>
              </a:r>
              <a:endParaRPr lang="en-US" sz="2400" dirty="0"/>
            </a:p>
          </p:txBody>
        </p:sp>
        <p:cxnSp>
          <p:nvCxnSpPr>
            <p:cNvPr id="70" name="Straight Arrow Connector 69"/>
            <p:cNvCxnSpPr>
              <a:stCxn id="68" idx="1"/>
            </p:cNvCxnSpPr>
            <p:nvPr/>
          </p:nvCxnSpPr>
          <p:spPr>
            <a:xfrm rot="10800000">
              <a:off x="4502469" y="5426571"/>
              <a:ext cx="346344" cy="188848"/>
            </a:xfrm>
            <a:prstGeom prst="straightConnector1">
              <a:avLst/>
            </a:prstGeom>
            <a:ln w="3810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160946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04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4659" grpId="0" autoUpdateAnimBg="0"/>
      <p:bldP spid="65" grpId="0" autoUpdateAnimBg="0"/>
      <p:bldP spid="66" grpId="0" autoUpdateAnimBg="0"/>
      <p:bldP spid="6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035" name="Rectangle 91"/>
          <p:cNvSpPr>
            <a:spLocks noGrp="1" noChangeArrowheads="1"/>
          </p:cNvSpPr>
          <p:nvPr>
            <p:ph type="body" idx="1"/>
          </p:nvPr>
        </p:nvSpPr>
        <p:spPr>
          <a:xfrm>
            <a:off x="457200" y="1219191"/>
            <a:ext cx="8077200" cy="533400"/>
          </a:xfrm>
          <a:noFill/>
          <a:ln/>
        </p:spPr>
        <p:txBody>
          <a:bodyPr lIns="90488" tIns="44450" rIns="90488" bIns="44450">
            <a:normAutofit fontScale="70000" lnSpcReduction="20000"/>
          </a:bodyPr>
          <a:lstStyle/>
          <a:p>
            <a:pPr marL="342900" indent="-342900">
              <a:lnSpc>
                <a:spcPct val="80000"/>
              </a:lnSpc>
            </a:pPr>
            <a:r>
              <a:rPr lang="en-US" dirty="0"/>
              <a:t>Four  words/block, cache size = 1K words</a:t>
            </a:r>
            <a:r>
              <a:rPr lang="en-US" dirty="0" smtClean="0"/>
              <a:t/>
            </a:r>
            <a:br>
              <a:rPr lang="en-US" dirty="0" smtClean="0"/>
            </a:br>
            <a:r>
              <a:rPr lang="en-US" dirty="0" smtClean="0"/>
              <a:t> </a:t>
            </a:r>
            <a:endParaRPr lang="en-US" i="1" dirty="0">
              <a:solidFill>
                <a:schemeClr val="accent1"/>
              </a:solidFill>
            </a:endParaRPr>
          </a:p>
        </p:txBody>
      </p:sp>
      <p:sp>
        <p:nvSpPr>
          <p:cNvPr id="1618946"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18947" name="Rectangle 3"/>
          <p:cNvSpPr>
            <a:spLocks noGrp="1" noChangeArrowheads="1"/>
          </p:cNvSpPr>
          <p:nvPr>
            <p:ph type="title"/>
          </p:nvPr>
        </p:nvSpPr>
        <p:spPr>
          <a:noFill/>
          <a:ln/>
        </p:spPr>
        <p:txBody>
          <a:bodyPr lIns="90488" tIns="44450" rIns="90488" bIns="44450" anchor="ctr">
            <a:normAutofit fontScale="90000"/>
          </a:bodyPr>
          <a:lstStyle/>
          <a:p>
            <a:r>
              <a:rPr lang="en-US" dirty="0" smtClean="0"/>
              <a:t>Multiword-Block Direct-Mapped </a:t>
            </a:r>
            <a:r>
              <a:rPr lang="en-US" dirty="0"/>
              <a:t>Cache</a:t>
            </a:r>
          </a:p>
        </p:txBody>
      </p:sp>
      <p:grpSp>
        <p:nvGrpSpPr>
          <p:cNvPr id="2" name="Group 4"/>
          <p:cNvGrpSpPr>
            <a:grpSpLocks/>
          </p:cNvGrpSpPr>
          <p:nvPr/>
        </p:nvGrpSpPr>
        <p:grpSpPr bwMode="auto">
          <a:xfrm>
            <a:off x="914400" y="1998130"/>
            <a:ext cx="3760788" cy="1828800"/>
            <a:chOff x="576" y="1248"/>
            <a:chExt cx="2369" cy="1152"/>
          </a:xfrm>
        </p:grpSpPr>
        <p:grpSp>
          <p:nvGrpSpPr>
            <p:cNvPr id="3" name="Group 5"/>
            <p:cNvGrpSpPr>
              <a:grpSpLocks/>
            </p:cNvGrpSpPr>
            <p:nvPr/>
          </p:nvGrpSpPr>
          <p:grpSpPr bwMode="auto">
            <a:xfrm>
              <a:off x="576" y="1248"/>
              <a:ext cx="2369" cy="1152"/>
              <a:chOff x="576" y="1248"/>
              <a:chExt cx="2369" cy="1152"/>
            </a:xfrm>
          </p:grpSpPr>
          <p:sp>
            <p:nvSpPr>
              <p:cNvPr id="1618950" name="Line 6"/>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endParaRPr lang="en-US"/>
              </a:p>
            </p:txBody>
          </p:sp>
          <p:sp>
            <p:nvSpPr>
              <p:cNvPr id="1618951" name="Text Box 7"/>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r>
                  <a:rPr lang="en-US" sz="1600" dirty="0">
                    <a:solidFill>
                      <a:schemeClr val="tx1"/>
                    </a:solidFill>
                  </a:rPr>
                  <a:t>8</a:t>
                </a:r>
              </a:p>
            </p:txBody>
          </p:sp>
          <p:sp>
            <p:nvSpPr>
              <p:cNvPr id="1618952" name="Text Box 8"/>
              <p:cNvSpPr txBox="1">
                <a:spLocks noChangeArrowheads="1"/>
              </p:cNvSpPr>
              <p:nvPr/>
            </p:nvSpPr>
            <p:spPr bwMode="auto">
              <a:xfrm>
                <a:off x="2208" y="1423"/>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sp>
            <p:nvSpPr>
              <p:cNvPr id="1618953" name="Line 9"/>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endParaRPr lang="en-US"/>
              </a:p>
            </p:txBody>
          </p:sp>
          <p:sp>
            <p:nvSpPr>
              <p:cNvPr id="1618954" name="Line 10"/>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endParaRPr lang="en-US"/>
              </a:p>
            </p:txBody>
          </p:sp>
          <p:sp>
            <p:nvSpPr>
              <p:cNvPr id="1618955" name="Line 11"/>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endParaRPr lang="en-US"/>
              </a:p>
            </p:txBody>
          </p:sp>
        </p:grpSp>
        <p:sp>
          <p:nvSpPr>
            <p:cNvPr id="1618956" name="Line 12"/>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endParaRPr lang="en-US"/>
            </a:p>
          </p:txBody>
        </p:sp>
      </p:grpSp>
      <p:grpSp>
        <p:nvGrpSpPr>
          <p:cNvPr id="4" name="Group 13"/>
          <p:cNvGrpSpPr>
            <a:grpSpLocks/>
          </p:cNvGrpSpPr>
          <p:nvPr/>
        </p:nvGrpSpPr>
        <p:grpSpPr bwMode="auto">
          <a:xfrm>
            <a:off x="914400" y="2683930"/>
            <a:ext cx="7391400" cy="2211388"/>
            <a:chOff x="576" y="1680"/>
            <a:chExt cx="4656" cy="1393"/>
          </a:xfrm>
        </p:grpSpPr>
        <p:sp>
          <p:nvSpPr>
            <p:cNvPr id="1618958" name="Freeform 14"/>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18959" name="Freeform 15"/>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18960" name="Line 16"/>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endParaRPr lang="en-US"/>
            </a:p>
          </p:txBody>
        </p:sp>
        <p:sp>
          <p:nvSpPr>
            <p:cNvPr id="1618961" name="Line 17"/>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endParaRPr lang="en-US"/>
            </a:p>
          </p:txBody>
        </p:sp>
        <p:sp>
          <p:nvSpPr>
            <p:cNvPr id="1618962" name="Line 18"/>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endParaRPr lang="en-US"/>
            </a:p>
          </p:txBody>
        </p:sp>
        <p:sp>
          <p:nvSpPr>
            <p:cNvPr id="1618963" name="Line 19"/>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endParaRPr lang="en-US"/>
            </a:p>
          </p:txBody>
        </p:sp>
        <p:sp>
          <p:nvSpPr>
            <p:cNvPr id="1618964" name="Line 20"/>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endParaRPr lang="en-US"/>
            </a:p>
          </p:txBody>
        </p:sp>
        <p:sp>
          <p:nvSpPr>
            <p:cNvPr id="1618965" name="Line 21"/>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endParaRPr lang="en-US"/>
            </a:p>
          </p:txBody>
        </p:sp>
        <p:sp>
          <p:nvSpPr>
            <p:cNvPr id="1618966" name="Line 22"/>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endParaRPr lang="en-US"/>
            </a:p>
          </p:txBody>
        </p:sp>
        <p:sp>
          <p:nvSpPr>
            <p:cNvPr id="1618967" name="Text Box 23"/>
            <p:cNvSpPr txBox="1">
              <a:spLocks noChangeArrowheads="1"/>
            </p:cNvSpPr>
            <p:nvPr/>
          </p:nvSpPr>
          <p:spPr bwMode="auto">
            <a:xfrm>
              <a:off x="3216" y="1680"/>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18968" name="Text Box 24"/>
            <p:cNvSpPr txBox="1">
              <a:spLocks noChangeArrowheads="1"/>
            </p:cNvSpPr>
            <p:nvPr/>
          </p:nvSpPr>
          <p:spPr bwMode="auto">
            <a:xfrm>
              <a:off x="576" y="1728"/>
              <a:ext cx="389" cy="192"/>
            </a:xfrm>
            <a:prstGeom prst="rect">
              <a:avLst/>
            </a:prstGeom>
            <a:noFill/>
            <a:ln w="12700">
              <a:noFill/>
              <a:miter lim="800000"/>
              <a:headEnd/>
              <a:tailEnd/>
            </a:ln>
            <a:effectLst/>
          </p:spPr>
          <p:txBody>
            <a:bodyPr wrap="none">
              <a:spAutoFit/>
            </a:bodyPr>
            <a:lstStyle/>
            <a:p>
              <a:r>
                <a:rPr lang="en-US" sz="1400">
                  <a:solidFill>
                    <a:schemeClr val="tx1"/>
                  </a:solidFill>
                </a:rPr>
                <a:t>Index</a:t>
              </a:r>
            </a:p>
          </p:txBody>
        </p:sp>
        <p:sp>
          <p:nvSpPr>
            <p:cNvPr id="1618969" name="Text Box 25"/>
            <p:cNvSpPr txBox="1">
              <a:spLocks noChangeArrowheads="1"/>
            </p:cNvSpPr>
            <p:nvPr/>
          </p:nvSpPr>
          <p:spPr bwMode="auto">
            <a:xfrm>
              <a:off x="1200" y="1728"/>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18970" name="Text Box 26"/>
            <p:cNvSpPr txBox="1">
              <a:spLocks noChangeArrowheads="1"/>
            </p:cNvSpPr>
            <p:nvPr/>
          </p:nvSpPr>
          <p:spPr bwMode="auto">
            <a:xfrm>
              <a:off x="864" y="1728"/>
              <a:ext cx="365" cy="192"/>
            </a:xfrm>
            <a:prstGeom prst="rect">
              <a:avLst/>
            </a:prstGeom>
            <a:noFill/>
            <a:ln w="12700">
              <a:noFill/>
              <a:miter lim="800000"/>
              <a:headEnd/>
              <a:tailEnd/>
            </a:ln>
            <a:effectLst/>
          </p:spPr>
          <p:txBody>
            <a:bodyPr wrap="none">
              <a:spAutoFit/>
            </a:bodyPr>
            <a:lstStyle/>
            <a:p>
              <a:r>
                <a:rPr lang="en-US" sz="1400">
                  <a:solidFill>
                    <a:schemeClr val="tx1"/>
                  </a:solidFill>
                </a:rPr>
                <a:t>Valid</a:t>
              </a:r>
            </a:p>
          </p:txBody>
        </p:sp>
        <p:sp>
          <p:nvSpPr>
            <p:cNvPr id="1618971" name="Text Box 27"/>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253</a:t>
              </a:r>
            </a:p>
            <a:p>
              <a:pPr algn="r">
                <a:lnSpc>
                  <a:spcPct val="110000"/>
                </a:lnSpc>
              </a:pPr>
              <a:r>
                <a:rPr lang="en-US" sz="1200">
                  <a:solidFill>
                    <a:schemeClr val="tx1"/>
                  </a:solidFill>
                </a:rPr>
                <a:t>254</a:t>
              </a:r>
            </a:p>
            <a:p>
              <a:pPr algn="r">
                <a:lnSpc>
                  <a:spcPct val="110000"/>
                </a:lnSpc>
              </a:pPr>
              <a:r>
                <a:rPr lang="en-US" sz="1200">
                  <a:solidFill>
                    <a:schemeClr val="tx1"/>
                  </a:solidFill>
                </a:rPr>
                <a:t>255</a:t>
              </a:r>
            </a:p>
          </p:txBody>
        </p:sp>
        <p:sp>
          <p:nvSpPr>
            <p:cNvPr id="1618972" name="Rectangle 28"/>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endParaRPr lang="en-US"/>
            </a:p>
          </p:txBody>
        </p:sp>
        <p:sp>
          <p:nvSpPr>
            <p:cNvPr id="1618973" name="Line 29"/>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endParaRPr lang="en-US"/>
            </a:p>
          </p:txBody>
        </p:sp>
        <p:sp>
          <p:nvSpPr>
            <p:cNvPr id="1618974" name="Line 30"/>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endParaRPr lang="en-US"/>
            </a:p>
          </p:txBody>
        </p:sp>
        <p:sp>
          <p:nvSpPr>
            <p:cNvPr id="1618975" name="Line 31"/>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endParaRPr lang="en-US"/>
            </a:p>
          </p:txBody>
        </p:sp>
        <p:sp>
          <p:nvSpPr>
            <p:cNvPr id="1618976" name="Line 32"/>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endParaRPr lang="en-US"/>
            </a:p>
          </p:txBody>
        </p:sp>
        <p:sp>
          <p:nvSpPr>
            <p:cNvPr id="1618977" name="Line 33"/>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endParaRPr lang="en-US"/>
            </a:p>
          </p:txBody>
        </p:sp>
        <p:sp>
          <p:nvSpPr>
            <p:cNvPr id="1618978" name="Line 34"/>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5" name="Group 35"/>
          <p:cNvGrpSpPr>
            <a:grpSpLocks/>
          </p:cNvGrpSpPr>
          <p:nvPr/>
        </p:nvGrpSpPr>
        <p:grpSpPr bwMode="auto">
          <a:xfrm>
            <a:off x="2590800" y="1388530"/>
            <a:ext cx="3505200" cy="633413"/>
            <a:chOff x="1632" y="864"/>
            <a:chExt cx="2208" cy="399"/>
          </a:xfrm>
        </p:grpSpPr>
        <p:sp>
          <p:nvSpPr>
            <p:cNvPr id="1618980" name="Line 36"/>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endParaRPr lang="en-US"/>
            </a:p>
          </p:txBody>
        </p:sp>
        <p:sp>
          <p:nvSpPr>
            <p:cNvPr id="1618981" name="Line 37"/>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endParaRPr lang="en-US"/>
            </a:p>
          </p:txBody>
        </p:sp>
        <p:sp>
          <p:nvSpPr>
            <p:cNvPr id="1618982" name="Freeform 38"/>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18983" name="Text Box 39"/>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r>
                <a:rPr lang="en-US" sz="1000" dirty="0">
                  <a:solidFill>
                    <a:schemeClr val="tx1"/>
                  </a:solidFill>
                </a:rPr>
                <a:t>31 30   . . .      </a:t>
              </a:r>
              <a:r>
                <a:rPr lang="en-US" sz="1000" dirty="0" smtClean="0">
                  <a:solidFill>
                    <a:schemeClr val="tx1"/>
                  </a:solidFill>
                </a:rPr>
                <a:t>           </a:t>
              </a:r>
              <a:r>
                <a:rPr lang="en-US" sz="1000" dirty="0">
                  <a:solidFill>
                    <a:schemeClr val="tx1"/>
                  </a:solidFill>
                </a:rPr>
                <a:t>13 12</a:t>
              </a:r>
              <a:r>
                <a:rPr lang="en-US" sz="1000" dirty="0" smtClean="0">
                  <a:solidFill>
                    <a:schemeClr val="tx1"/>
                  </a:solidFill>
                </a:rPr>
                <a:t>  11    </a:t>
              </a:r>
              <a:r>
                <a:rPr lang="en-US" sz="1000" dirty="0">
                  <a:solidFill>
                    <a:schemeClr val="tx1"/>
                  </a:solidFill>
                </a:rPr>
                <a:t>. . .    4</a:t>
              </a:r>
              <a:r>
                <a:rPr lang="en-US" sz="1000" dirty="0" smtClean="0">
                  <a:solidFill>
                    <a:schemeClr val="tx1"/>
                  </a:solidFill>
                </a:rPr>
                <a:t>  3  2  1  </a:t>
              </a:r>
              <a:r>
                <a:rPr lang="en-US" sz="1000" dirty="0">
                  <a:solidFill>
                    <a:schemeClr val="tx1"/>
                  </a:solidFill>
                </a:rPr>
                <a:t>0</a:t>
              </a:r>
            </a:p>
          </p:txBody>
        </p:sp>
        <p:sp>
          <p:nvSpPr>
            <p:cNvPr id="1618984" name="Line 40"/>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endParaRPr lang="en-US"/>
            </a:p>
          </p:txBody>
        </p:sp>
        <p:sp>
          <p:nvSpPr>
            <p:cNvPr id="1618985" name="Text Box 41"/>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r>
                <a:rPr lang="en-US" sz="1600">
                  <a:solidFill>
                    <a:schemeClr val="tx1"/>
                  </a:solidFill>
                </a:rPr>
                <a:t>Byte offset</a:t>
              </a:r>
            </a:p>
          </p:txBody>
        </p:sp>
        <p:sp>
          <p:nvSpPr>
            <p:cNvPr id="1618986" name="Line 42"/>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endParaRPr lang="en-US"/>
            </a:p>
          </p:txBody>
        </p:sp>
      </p:grpSp>
      <p:grpSp>
        <p:nvGrpSpPr>
          <p:cNvPr id="6" name="Group 43"/>
          <p:cNvGrpSpPr>
            <a:grpSpLocks/>
          </p:cNvGrpSpPr>
          <p:nvPr/>
        </p:nvGrpSpPr>
        <p:grpSpPr bwMode="auto">
          <a:xfrm>
            <a:off x="1981200" y="3826930"/>
            <a:ext cx="623888" cy="1371600"/>
            <a:chOff x="1229" y="2400"/>
            <a:chExt cx="393" cy="864"/>
          </a:xfrm>
        </p:grpSpPr>
        <p:sp>
          <p:nvSpPr>
            <p:cNvPr id="1618988" name="Line 44"/>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endParaRPr lang="en-US"/>
            </a:p>
          </p:txBody>
        </p:sp>
        <p:sp>
          <p:nvSpPr>
            <p:cNvPr id="1618989" name="Text Box 45"/>
            <p:cNvSpPr txBox="1">
              <a:spLocks noChangeArrowheads="1"/>
            </p:cNvSpPr>
            <p:nvPr/>
          </p:nvSpPr>
          <p:spPr bwMode="auto">
            <a:xfrm>
              <a:off x="1362" y="2998"/>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sp>
          <p:nvSpPr>
            <p:cNvPr id="1618990" name="Line 46"/>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endParaRPr lang="en-US"/>
            </a:p>
          </p:txBody>
        </p:sp>
      </p:grpSp>
      <p:grpSp>
        <p:nvGrpSpPr>
          <p:cNvPr id="7" name="Group 47"/>
          <p:cNvGrpSpPr>
            <a:grpSpLocks/>
          </p:cNvGrpSpPr>
          <p:nvPr/>
        </p:nvGrpSpPr>
        <p:grpSpPr bwMode="auto">
          <a:xfrm>
            <a:off x="762000" y="1998130"/>
            <a:ext cx="3071814" cy="3424238"/>
            <a:chOff x="480" y="1248"/>
            <a:chExt cx="1935" cy="2157"/>
          </a:xfrm>
        </p:grpSpPr>
        <p:grpSp>
          <p:nvGrpSpPr>
            <p:cNvPr id="8" name="Group 48"/>
            <p:cNvGrpSpPr>
              <a:grpSpLocks/>
            </p:cNvGrpSpPr>
            <p:nvPr/>
          </p:nvGrpSpPr>
          <p:grpSpPr bwMode="auto">
            <a:xfrm>
              <a:off x="480" y="1248"/>
              <a:ext cx="1935" cy="2064"/>
              <a:chOff x="432" y="1248"/>
              <a:chExt cx="1935" cy="2064"/>
            </a:xfrm>
          </p:grpSpPr>
          <p:sp>
            <p:nvSpPr>
              <p:cNvPr id="1618993" name="Line 49"/>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endParaRPr lang="en-US"/>
              </a:p>
            </p:txBody>
          </p:sp>
          <p:sp>
            <p:nvSpPr>
              <p:cNvPr id="1618994" name="Text Box 50"/>
              <p:cNvSpPr txBox="1">
                <a:spLocks noChangeArrowheads="1"/>
              </p:cNvSpPr>
              <p:nvPr/>
            </p:nvSpPr>
            <p:spPr bwMode="auto">
              <a:xfrm>
                <a:off x="2107" y="1291"/>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sp>
            <p:nvSpPr>
              <p:cNvPr id="1618995" name="Text Box 51"/>
              <p:cNvSpPr txBox="1">
                <a:spLocks noChangeArrowheads="1"/>
              </p:cNvSpPr>
              <p:nvPr/>
            </p:nvSpPr>
            <p:spPr bwMode="auto">
              <a:xfrm>
                <a:off x="1152" y="1279"/>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sp>
            <p:nvSpPr>
              <p:cNvPr id="1618996" name="Line 52"/>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endParaRPr lang="en-US"/>
              </a:p>
            </p:txBody>
          </p:sp>
          <p:sp>
            <p:nvSpPr>
              <p:cNvPr id="1618997" name="Line 53"/>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endParaRPr lang="en-US"/>
              </a:p>
            </p:txBody>
          </p:sp>
          <p:sp>
            <p:nvSpPr>
              <p:cNvPr id="1618998" name="Line 54"/>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endParaRPr lang="en-US"/>
              </a:p>
            </p:txBody>
          </p:sp>
          <p:sp>
            <p:nvSpPr>
              <p:cNvPr id="1618999" name="Line 55"/>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endParaRPr lang="en-US"/>
              </a:p>
            </p:txBody>
          </p:sp>
        </p:grpSp>
        <p:sp>
          <p:nvSpPr>
            <p:cNvPr id="1619000" name="Freeform 56"/>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19001" name="Freeform 57"/>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grpSp>
        <p:nvGrpSpPr>
          <p:cNvPr id="9" name="Group 58"/>
          <p:cNvGrpSpPr>
            <a:grpSpLocks/>
          </p:cNvGrpSpPr>
          <p:nvPr/>
        </p:nvGrpSpPr>
        <p:grpSpPr bwMode="auto">
          <a:xfrm>
            <a:off x="304800" y="1540930"/>
            <a:ext cx="1770063" cy="4572000"/>
            <a:chOff x="192" y="960"/>
            <a:chExt cx="1115" cy="2880"/>
          </a:xfrm>
        </p:grpSpPr>
        <p:sp>
          <p:nvSpPr>
            <p:cNvPr id="1619003" name="Freeform 59"/>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19004" name="Line 60"/>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endParaRPr lang="en-US"/>
            </a:p>
          </p:txBody>
        </p:sp>
        <p:sp>
          <p:nvSpPr>
            <p:cNvPr id="1619005" name="Freeform 61"/>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19006" name="Text Box 62"/>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sp>
          <p:nvSpPr>
            <p:cNvPr id="1619007" name="Line 63"/>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endParaRPr lang="en-US"/>
            </a:p>
          </p:txBody>
        </p:sp>
        <p:sp>
          <p:nvSpPr>
            <p:cNvPr id="1619008" name="Line 64"/>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endParaRPr lang="en-US"/>
            </a:p>
          </p:txBody>
        </p:sp>
        <p:sp>
          <p:nvSpPr>
            <p:cNvPr id="1619009" name="Line 65"/>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endParaRPr lang="en-US"/>
            </a:p>
          </p:txBody>
        </p:sp>
      </p:grpSp>
      <p:grpSp>
        <p:nvGrpSpPr>
          <p:cNvPr id="10" name="Group 66"/>
          <p:cNvGrpSpPr>
            <a:grpSpLocks/>
          </p:cNvGrpSpPr>
          <p:nvPr/>
        </p:nvGrpSpPr>
        <p:grpSpPr bwMode="auto">
          <a:xfrm>
            <a:off x="3124200" y="1540930"/>
            <a:ext cx="5794375" cy="4757738"/>
            <a:chOff x="1968" y="960"/>
            <a:chExt cx="3650" cy="2997"/>
          </a:xfrm>
        </p:grpSpPr>
        <p:sp>
          <p:nvSpPr>
            <p:cNvPr id="1619011" name="Line 67"/>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endParaRPr lang="en-US"/>
            </a:p>
          </p:txBody>
        </p:sp>
        <p:sp>
          <p:nvSpPr>
            <p:cNvPr id="1619012" name="Text Box 68"/>
            <p:cNvSpPr txBox="1">
              <a:spLocks noChangeArrowheads="1"/>
            </p:cNvSpPr>
            <p:nvPr/>
          </p:nvSpPr>
          <p:spPr bwMode="auto">
            <a:xfrm>
              <a:off x="5232" y="960"/>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19013" name="Text Box 69"/>
            <p:cNvSpPr txBox="1">
              <a:spLocks noChangeArrowheads="1"/>
            </p:cNvSpPr>
            <p:nvPr/>
          </p:nvSpPr>
          <p:spPr bwMode="auto">
            <a:xfrm>
              <a:off x="3984" y="3744"/>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sp>
          <p:nvSpPr>
            <p:cNvPr id="1619014" name="Text Box 70"/>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r>
                <a:rPr lang="en-US" sz="1600" dirty="0">
                  <a:solidFill>
                    <a:schemeClr val="tx1"/>
                  </a:solidFill>
                </a:rPr>
                <a:t>Block offset</a:t>
              </a:r>
            </a:p>
          </p:txBody>
        </p:sp>
        <p:sp>
          <p:nvSpPr>
            <p:cNvPr id="1619015" name="Line 71"/>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endParaRPr lang="en-US"/>
            </a:p>
          </p:txBody>
        </p:sp>
        <p:sp>
          <p:nvSpPr>
            <p:cNvPr id="1619016" name="AutoShape 72"/>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619017" name="Line 73"/>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endParaRPr lang="en-US"/>
            </a:p>
          </p:txBody>
        </p:sp>
        <p:sp>
          <p:nvSpPr>
            <p:cNvPr id="1619018" name="Line 74"/>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endParaRPr lang="en-US"/>
            </a:p>
          </p:txBody>
        </p:sp>
        <p:sp>
          <p:nvSpPr>
            <p:cNvPr id="1619019" name="Line 75"/>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endParaRPr lang="en-US"/>
            </a:p>
          </p:txBody>
        </p:sp>
        <p:sp>
          <p:nvSpPr>
            <p:cNvPr id="1619020" name="Line 76"/>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endParaRPr lang="en-US"/>
            </a:p>
          </p:txBody>
        </p:sp>
        <p:sp>
          <p:nvSpPr>
            <p:cNvPr id="1619021" name="Line 77"/>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endParaRPr lang="en-US"/>
            </a:p>
          </p:txBody>
        </p:sp>
        <p:sp>
          <p:nvSpPr>
            <p:cNvPr id="1619022" name="Line 78"/>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endParaRPr lang="en-US"/>
            </a:p>
          </p:txBody>
        </p:sp>
        <p:sp>
          <p:nvSpPr>
            <p:cNvPr id="1619023" name="Line 79"/>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endParaRPr lang="en-US"/>
            </a:p>
          </p:txBody>
        </p:sp>
        <p:sp>
          <p:nvSpPr>
            <p:cNvPr id="1619024" name="Line 80"/>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endParaRPr lang="en-US"/>
            </a:p>
          </p:txBody>
        </p:sp>
        <p:sp>
          <p:nvSpPr>
            <p:cNvPr id="1619025" name="Line 81"/>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6" name="Line 82"/>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7" name="Line 83"/>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8" name="Line 84"/>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9" name="Line 85"/>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endParaRPr lang="en-US"/>
            </a:p>
          </p:txBody>
        </p:sp>
        <p:sp>
          <p:nvSpPr>
            <p:cNvPr id="1619030" name="Line 86"/>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endParaRPr lang="en-US"/>
            </a:p>
          </p:txBody>
        </p:sp>
        <p:sp>
          <p:nvSpPr>
            <p:cNvPr id="1619031" name="Line 87"/>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endParaRPr lang="en-US"/>
            </a:p>
          </p:txBody>
        </p:sp>
        <p:sp>
          <p:nvSpPr>
            <p:cNvPr id="1619032" name="Line 88"/>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endParaRPr lang="en-US"/>
            </a:p>
          </p:txBody>
        </p:sp>
        <p:sp>
          <p:nvSpPr>
            <p:cNvPr id="1619033" name="Line 89"/>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endParaRPr lang="en-US"/>
            </a:p>
          </p:txBody>
        </p:sp>
        <p:sp>
          <p:nvSpPr>
            <p:cNvPr id="1619034" name="Line 90"/>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endParaRPr lang="en-US"/>
            </a:p>
          </p:txBody>
        </p:sp>
      </p:grpSp>
      <p:sp>
        <p:nvSpPr>
          <p:cNvPr id="1619036" name="Rectangle 92"/>
          <p:cNvSpPr>
            <a:spLocks noChangeArrowheads="1"/>
          </p:cNvSpPr>
          <p:nvPr/>
        </p:nvSpPr>
        <p:spPr bwMode="auto">
          <a:xfrm>
            <a:off x="533400" y="6087535"/>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a:t>What kind of locality are we taking advantage of?</a:t>
            </a:r>
          </a:p>
        </p:txBody>
      </p:sp>
      <p:sp>
        <p:nvSpPr>
          <p:cNvPr id="97" name="Slide Number Placeholder 96"/>
          <p:cNvSpPr>
            <a:spLocks noGrp="1"/>
          </p:cNvSpPr>
          <p:nvPr>
            <p:ph type="sldNum" sz="quarter" idx="12"/>
          </p:nvPr>
        </p:nvSpPr>
        <p:spPr/>
        <p:txBody>
          <a:bodyPr/>
          <a:lstStyle/>
          <a:p>
            <a:fld id="{3CC63E4C-4642-794D-A2FD-70F6B81535F5}" type="slidenum">
              <a:rPr lang="en-US" smtClean="0"/>
              <a:pPr/>
              <a:t>31</a:t>
            </a:fld>
            <a:endParaRPr lang="en-US"/>
          </a:p>
        </p:txBody>
      </p:sp>
    </p:spTree>
    <p:extLst>
      <p:ext uri="{BB962C8B-B14F-4D97-AF65-F5344CB8AC3E}">
        <p14:creationId xmlns:p14="http://schemas.microsoft.com/office/powerpoint/2010/main" val="1207486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9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03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Cache Names for Each Organization</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a:t>
            </a:r>
            <a:r>
              <a:rPr lang="en-US" dirty="0" smtClean="0">
                <a:solidFill>
                  <a:srgbClr val="0000FF"/>
                </a:solidFill>
              </a:rPr>
              <a:t>Fully Associative</a:t>
            </a:r>
            <a:r>
              <a:rPr lang="en-US" dirty="0" smtClean="0"/>
              <a:t>”: Block can go anywhere</a:t>
            </a:r>
          </a:p>
          <a:p>
            <a:pPr lvl="1"/>
            <a:r>
              <a:rPr lang="en-US" dirty="0" smtClean="0"/>
              <a:t>First design in lecture</a:t>
            </a:r>
          </a:p>
          <a:p>
            <a:pPr lvl="1"/>
            <a:r>
              <a:rPr lang="en-US" dirty="0" smtClean="0"/>
              <a:t>Note: No Index field, but 1 comparator/block</a:t>
            </a:r>
          </a:p>
          <a:p>
            <a:r>
              <a:rPr lang="en-US" dirty="0" smtClean="0"/>
              <a:t>“</a:t>
            </a:r>
            <a:r>
              <a:rPr lang="en-US" dirty="0" smtClean="0">
                <a:solidFill>
                  <a:srgbClr val="0000FF"/>
                </a:solidFill>
              </a:rPr>
              <a:t>Direct Mapped</a:t>
            </a:r>
            <a:r>
              <a:rPr lang="en-US" dirty="0" smtClean="0"/>
              <a:t>”: Block goes one place </a:t>
            </a:r>
          </a:p>
          <a:p>
            <a:pPr lvl="1"/>
            <a:r>
              <a:rPr lang="en-US" dirty="0" smtClean="0"/>
              <a:t>Note: Only 1 comparator</a:t>
            </a:r>
          </a:p>
          <a:p>
            <a:pPr lvl="1"/>
            <a:r>
              <a:rPr lang="en-US" dirty="0" smtClean="0"/>
              <a:t>Number of sets = number blocks</a:t>
            </a:r>
          </a:p>
          <a:p>
            <a:r>
              <a:rPr lang="en-US" dirty="0" smtClean="0"/>
              <a:t>“</a:t>
            </a:r>
            <a:r>
              <a:rPr lang="en-US" dirty="0" smtClean="0">
                <a:solidFill>
                  <a:srgbClr val="0000FF"/>
                </a:solidFill>
              </a:rPr>
              <a:t>N-way Set Associative</a:t>
            </a:r>
            <a:r>
              <a:rPr lang="en-US" dirty="0" smtClean="0"/>
              <a:t>”: N places for a block</a:t>
            </a:r>
          </a:p>
          <a:p>
            <a:pPr lvl="1"/>
            <a:r>
              <a:rPr lang="en-US" dirty="0" smtClean="0"/>
              <a:t>Number of sets = number of blocks / N</a:t>
            </a:r>
          </a:p>
          <a:p>
            <a:pPr lvl="1"/>
            <a:r>
              <a:rPr lang="en-US" dirty="0" smtClean="0"/>
              <a:t>Fully Associative: N = number of blocks</a:t>
            </a:r>
          </a:p>
          <a:p>
            <a:pPr lvl="1"/>
            <a:r>
              <a:rPr lang="en-US" dirty="0" smtClean="0"/>
              <a:t>Direct Mapped: N =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32</a:t>
            </a:fld>
            <a:endParaRPr lang="en-US"/>
          </a:p>
        </p:txBody>
      </p:sp>
    </p:spTree>
    <p:extLst>
      <p:ext uri="{BB962C8B-B14F-4D97-AF65-F5344CB8AC3E}">
        <p14:creationId xmlns:p14="http://schemas.microsoft.com/office/powerpoint/2010/main" val="7472856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t>Range of </a:t>
            </a:r>
            <a:r>
              <a:rPr lang="en-US" dirty="0" smtClean="0"/>
              <a:t>Set-Associative </a:t>
            </a:r>
            <a:r>
              <a:rPr lang="en-US" dirty="0"/>
              <a:t>Caches</a:t>
            </a:r>
          </a:p>
        </p:txBody>
      </p:sp>
      <p:sp>
        <p:nvSpPr>
          <p:cNvPr id="1694723" name="Rectangle 3"/>
          <p:cNvSpPr>
            <a:spLocks noGrp="1" noChangeArrowheads="1"/>
          </p:cNvSpPr>
          <p:nvPr>
            <p:ph type="body" idx="1"/>
          </p:nvPr>
        </p:nvSpPr>
        <p:spPr>
          <a:xfrm>
            <a:off x="457200" y="1316038"/>
            <a:ext cx="8153400" cy="2231701"/>
          </a:xfrm>
        </p:spPr>
        <p:txBody>
          <a:bodyPr rtlCol="0">
            <a:normAutofit fontScale="85000" lnSpcReduction="20000"/>
          </a:bodyPr>
          <a:lstStyle/>
          <a:p>
            <a:pPr eaLnBrk="1" fontAlgn="auto" hangingPunct="1">
              <a:spcAft>
                <a:spcPts val="0"/>
              </a:spcAft>
              <a:buFont typeface="Arial"/>
              <a:buChar char="•"/>
              <a:defRPr/>
            </a:pPr>
            <a:r>
              <a:rPr lang="en-US" dirty="0">
                <a:ea typeface="+mn-ea"/>
                <a:cs typeface="+mn-cs"/>
              </a:rPr>
              <a:t>For a </a:t>
            </a:r>
            <a:r>
              <a:rPr lang="en-US" dirty="0" smtClean="0">
                <a:ea typeface="+mn-ea"/>
                <a:cs typeface="+mn-cs"/>
              </a:rPr>
              <a:t>fixed-size </a:t>
            </a:r>
            <a:r>
              <a:rPr lang="en-US" dirty="0">
                <a:ea typeface="+mn-ea"/>
                <a:cs typeface="+mn-cs"/>
              </a:rPr>
              <a:t>cache, each increase by a factor of</a:t>
            </a:r>
            <a:r>
              <a:rPr lang="en-US" dirty="0" smtClean="0">
                <a:ea typeface="+mn-ea"/>
                <a:cs typeface="+mn-cs"/>
              </a:rPr>
              <a:t> 2 in </a:t>
            </a:r>
            <a:r>
              <a:rPr lang="en-US" dirty="0">
                <a:ea typeface="+mn-ea"/>
                <a:cs typeface="+mn-cs"/>
              </a:rPr>
              <a:t>associativity doubles the number of blocks per set (i.e., the number </a:t>
            </a:r>
            <a:r>
              <a:rPr lang="en-US" dirty="0" smtClean="0">
                <a:ea typeface="+mn-ea"/>
                <a:cs typeface="+mn-cs"/>
              </a:rPr>
              <a:t>of “ways”) </a:t>
            </a:r>
            <a:r>
              <a:rPr lang="en-US" dirty="0">
                <a:ea typeface="+mn-ea"/>
                <a:cs typeface="+mn-cs"/>
              </a:rPr>
              <a:t>and halves the number of sets –</a:t>
            </a:r>
            <a:r>
              <a:rPr lang="en-US" dirty="0" smtClean="0">
                <a:ea typeface="+mn-ea"/>
                <a:cs typeface="+mn-cs"/>
              </a:rPr>
              <a:t> </a:t>
            </a:r>
          </a:p>
          <a:p>
            <a:pPr lvl="1">
              <a:buFont typeface="Arial"/>
              <a:buChar char="•"/>
              <a:defRPr/>
            </a:pPr>
            <a:r>
              <a:rPr lang="en-US" dirty="0" smtClean="0">
                <a:ea typeface="+mn-ea"/>
                <a:cs typeface="+mn-cs"/>
              </a:rPr>
              <a:t>decreases </a:t>
            </a:r>
            <a:r>
              <a:rPr lang="en-US" dirty="0">
                <a:ea typeface="+mn-ea"/>
                <a:cs typeface="+mn-cs"/>
              </a:rPr>
              <a:t>the size of the index by 1 bit and</a:t>
            </a:r>
            <a:r>
              <a:rPr lang="en-US" dirty="0" smtClean="0">
                <a:ea typeface="+mn-ea"/>
                <a:cs typeface="+mn-cs"/>
              </a:rPr>
              <a:t> </a:t>
            </a:r>
            <a:br>
              <a:rPr lang="en-US" dirty="0" smtClean="0">
                <a:ea typeface="+mn-ea"/>
                <a:cs typeface="+mn-cs"/>
              </a:rPr>
            </a:br>
            <a:r>
              <a:rPr lang="en-US" dirty="0" smtClean="0">
                <a:ea typeface="+mn-ea"/>
                <a:cs typeface="+mn-cs"/>
              </a:rPr>
              <a:t>increases </a:t>
            </a:r>
            <a:r>
              <a:rPr lang="en-US" dirty="0">
                <a:ea typeface="+mn-ea"/>
                <a:cs typeface="+mn-cs"/>
              </a:rPr>
              <a:t>the size of the tag by 1 bit</a:t>
            </a:r>
          </a:p>
        </p:txBody>
      </p:sp>
      <p:sp>
        <p:nvSpPr>
          <p:cNvPr id="16" name="Slide Number Placeholder 15"/>
          <p:cNvSpPr>
            <a:spLocks noGrp="1"/>
          </p:cNvSpPr>
          <p:nvPr>
            <p:ph type="sldNum" sz="quarter" idx="12"/>
          </p:nvPr>
        </p:nvSpPr>
        <p:spPr/>
        <p:txBody>
          <a:bodyPr/>
          <a:lstStyle/>
          <a:p>
            <a:fld id="{3CC63E4C-4642-794D-A2FD-70F6B81535F5}" type="slidenum">
              <a:rPr lang="en-US" smtClean="0"/>
              <a:pPr/>
              <a:t>33</a:t>
            </a:fld>
            <a:endParaRPr lang="en-US" dirty="0"/>
          </a:p>
        </p:txBody>
      </p:sp>
      <p:sp>
        <p:nvSpPr>
          <p:cNvPr id="19" name="Rectangle 4"/>
          <p:cNvSpPr>
            <a:spLocks noChangeArrowheads="1"/>
          </p:cNvSpPr>
          <p:nvPr/>
        </p:nvSpPr>
        <p:spPr bwMode="auto">
          <a:xfrm>
            <a:off x="848695" y="4381843"/>
            <a:ext cx="7067810" cy="737228"/>
          </a:xfrm>
          <a:prstGeom prst="rect">
            <a:avLst/>
          </a:prstGeom>
          <a:noFill/>
          <a:ln w="12700">
            <a:solidFill>
              <a:schemeClr val="tx1"/>
            </a:solidFill>
            <a:miter lim="800000"/>
            <a:headEnd/>
            <a:tailEnd/>
          </a:ln>
        </p:spPr>
        <p:txBody>
          <a:bodyPr wrap="none" anchor="ctr">
            <a:prstTxWarp prst="textNoShape">
              <a:avLst/>
            </a:prstTxWarp>
          </a:bodyPr>
          <a:lstStyle/>
          <a:p>
            <a:endParaRPr lang="en-US" sz="3200">
              <a:latin typeface="Calibri" charset="0"/>
            </a:endParaRPr>
          </a:p>
        </p:txBody>
      </p:sp>
      <p:sp>
        <p:nvSpPr>
          <p:cNvPr id="20" name="Line 5"/>
          <p:cNvSpPr>
            <a:spLocks noChangeShapeType="1"/>
          </p:cNvSpPr>
          <p:nvPr/>
        </p:nvSpPr>
        <p:spPr bwMode="auto">
          <a:xfrm>
            <a:off x="5950920" y="4381842"/>
            <a:ext cx="0" cy="722959"/>
          </a:xfrm>
          <a:prstGeom prst="line">
            <a:avLst/>
          </a:prstGeom>
          <a:noFill/>
          <a:ln w="57150" cap="flat" cmpd="sng" algn="ctr">
            <a:solidFill>
              <a:schemeClr val="tx1"/>
            </a:solidFill>
            <a:prstDash val="solid"/>
            <a:round/>
            <a:headEnd type="none" w="med" len="med"/>
            <a:tailEnd type="none" w="med" len="med"/>
          </a:ln>
        </p:spPr>
        <p:txBody>
          <a:bodyPr>
            <a:prstTxWarp prst="textNoShape">
              <a:avLst/>
            </a:prstTxWarp>
          </a:bodyPr>
          <a:lstStyle/>
          <a:p>
            <a:endParaRPr lang="en-US" sz="2800"/>
          </a:p>
        </p:txBody>
      </p:sp>
      <p:sp>
        <p:nvSpPr>
          <p:cNvPr id="22" name="Text Box 8"/>
          <p:cNvSpPr txBox="1">
            <a:spLocks noChangeArrowheads="1"/>
          </p:cNvSpPr>
          <p:nvPr/>
        </p:nvSpPr>
        <p:spPr bwMode="auto">
          <a:xfrm>
            <a:off x="5961415" y="4487871"/>
            <a:ext cx="1805081" cy="461665"/>
          </a:xfrm>
          <a:prstGeom prst="rect">
            <a:avLst/>
          </a:prstGeom>
          <a:noFill/>
          <a:ln w="12700">
            <a:noFill/>
            <a:miter lim="800000"/>
            <a:headEnd/>
            <a:tailEnd/>
          </a:ln>
        </p:spPr>
        <p:txBody>
          <a:bodyPr wrap="square">
            <a:prstTxWarp prst="textNoShape">
              <a:avLst/>
            </a:prstTxWarp>
            <a:spAutoFit/>
          </a:bodyPr>
          <a:lstStyle/>
          <a:p>
            <a:r>
              <a:rPr lang="en-US" sz="2400" dirty="0">
                <a:latin typeface="Calibri" charset="0"/>
              </a:rPr>
              <a:t>Block</a:t>
            </a:r>
            <a:r>
              <a:rPr lang="en-US" sz="2400" dirty="0" smtClean="0">
                <a:latin typeface="Calibri" charset="0"/>
              </a:rPr>
              <a:t> offset</a:t>
            </a:r>
            <a:endParaRPr lang="en-US" sz="2400" dirty="0">
              <a:latin typeface="Calibri" charset="0"/>
            </a:endParaRPr>
          </a:p>
        </p:txBody>
      </p:sp>
      <p:sp>
        <p:nvSpPr>
          <p:cNvPr id="23" name="Text Box 10"/>
          <p:cNvSpPr txBox="1">
            <a:spLocks noChangeArrowheads="1"/>
          </p:cNvSpPr>
          <p:nvPr/>
        </p:nvSpPr>
        <p:spPr bwMode="auto">
          <a:xfrm>
            <a:off x="5064683" y="4491158"/>
            <a:ext cx="867395" cy="461665"/>
          </a:xfrm>
          <a:prstGeom prst="rect">
            <a:avLst/>
          </a:prstGeom>
          <a:noFill/>
          <a:ln w="12700">
            <a:noFill/>
            <a:miter lim="800000"/>
            <a:headEnd/>
            <a:tailEnd/>
          </a:ln>
        </p:spPr>
        <p:txBody>
          <a:bodyPr wrap="none">
            <a:prstTxWarp prst="textNoShape">
              <a:avLst/>
            </a:prstTxWarp>
            <a:spAutoFit/>
          </a:bodyPr>
          <a:lstStyle/>
          <a:p>
            <a:r>
              <a:rPr lang="en-US" sz="2400" dirty="0">
                <a:latin typeface="Calibri" charset="0"/>
              </a:rPr>
              <a:t>Index</a:t>
            </a:r>
          </a:p>
        </p:txBody>
      </p:sp>
      <p:sp>
        <p:nvSpPr>
          <p:cNvPr id="24" name="Text Box 11"/>
          <p:cNvSpPr txBox="1">
            <a:spLocks noChangeArrowheads="1"/>
          </p:cNvSpPr>
          <p:nvPr/>
        </p:nvSpPr>
        <p:spPr bwMode="auto">
          <a:xfrm>
            <a:off x="2538831" y="4505427"/>
            <a:ext cx="602899" cy="461665"/>
          </a:xfrm>
          <a:prstGeom prst="rect">
            <a:avLst/>
          </a:prstGeom>
          <a:noFill/>
          <a:ln w="12700">
            <a:noFill/>
            <a:miter lim="800000"/>
            <a:headEnd/>
            <a:tailEnd/>
          </a:ln>
        </p:spPr>
        <p:txBody>
          <a:bodyPr wrap="none">
            <a:prstTxWarp prst="textNoShape">
              <a:avLst/>
            </a:prstTxWarp>
            <a:spAutoFit/>
          </a:bodyPr>
          <a:lstStyle/>
          <a:p>
            <a:r>
              <a:rPr lang="en-US" sz="2400" dirty="0">
                <a:latin typeface="Calibri" charset="0"/>
              </a:rPr>
              <a:t>Tag</a:t>
            </a:r>
          </a:p>
        </p:txBody>
      </p:sp>
      <p:grpSp>
        <p:nvGrpSpPr>
          <p:cNvPr id="33" name="Group 32"/>
          <p:cNvGrpSpPr/>
          <p:nvPr/>
        </p:nvGrpSpPr>
        <p:grpSpPr>
          <a:xfrm>
            <a:off x="2728769" y="3663198"/>
            <a:ext cx="4094390" cy="1441603"/>
            <a:chOff x="2728769" y="3663198"/>
            <a:chExt cx="4094390" cy="1441603"/>
          </a:xfrm>
        </p:grpSpPr>
        <p:sp>
          <p:nvSpPr>
            <p:cNvPr id="21" name="Line 6"/>
            <p:cNvSpPr>
              <a:spLocks noChangeShapeType="1"/>
            </p:cNvSpPr>
            <p:nvPr/>
          </p:nvSpPr>
          <p:spPr bwMode="auto">
            <a:xfrm>
              <a:off x="4523477" y="4381842"/>
              <a:ext cx="0" cy="722959"/>
            </a:xfrm>
            <a:prstGeom prst="line">
              <a:avLst/>
            </a:prstGeom>
            <a:noFill/>
            <a:ln w="57150" cap="flat" cmpd="sng" algn="ctr">
              <a:solidFill>
                <a:schemeClr val="tx1"/>
              </a:solidFill>
              <a:prstDash val="solid"/>
              <a:round/>
              <a:headEnd type="none" w="med" len="med"/>
              <a:tailEnd type="none" w="med" len="med"/>
            </a:ln>
          </p:spPr>
          <p:txBody>
            <a:bodyPr>
              <a:prstTxWarp prst="textNoShape">
                <a:avLst/>
              </a:prstTxWarp>
            </a:bodyPr>
            <a:lstStyle/>
            <a:p>
              <a:endParaRPr lang="en-US" sz="2800"/>
            </a:p>
          </p:txBody>
        </p:sp>
        <p:sp>
          <p:nvSpPr>
            <p:cNvPr id="28" name="TextBox 27"/>
            <p:cNvSpPr txBox="1"/>
            <p:nvPr/>
          </p:nvSpPr>
          <p:spPr>
            <a:xfrm>
              <a:off x="2728769" y="3663198"/>
              <a:ext cx="4094390" cy="461665"/>
            </a:xfrm>
            <a:prstGeom prst="rect">
              <a:avLst/>
            </a:prstGeom>
            <a:noFill/>
          </p:spPr>
          <p:txBody>
            <a:bodyPr wrap="none" rtlCol="0">
              <a:spAutoFit/>
            </a:bodyPr>
            <a:lstStyle/>
            <a:p>
              <a:r>
                <a:rPr lang="en-US" sz="2400" dirty="0" smtClean="0"/>
                <a:t>More Associativity (more ways)</a:t>
              </a:r>
              <a:endParaRPr lang="en-US" sz="2400" dirty="0"/>
            </a:p>
          </p:txBody>
        </p:sp>
        <p:cxnSp>
          <p:nvCxnSpPr>
            <p:cNvPr id="30" name="Straight Arrow Connector 29"/>
            <p:cNvCxnSpPr/>
            <p:nvPr/>
          </p:nvCxnSpPr>
          <p:spPr>
            <a:xfrm rot="10800000" flipH="1">
              <a:off x="3841267" y="4219500"/>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676400" y="5486400"/>
            <a:ext cx="7341435" cy="830997"/>
          </a:xfrm>
          <a:prstGeom prst="rect">
            <a:avLst/>
          </a:prstGeom>
          <a:noFill/>
        </p:spPr>
        <p:txBody>
          <a:bodyPr wrap="none" rtlCol="0">
            <a:spAutoFit/>
          </a:bodyPr>
          <a:lstStyle/>
          <a:p>
            <a:r>
              <a:rPr lang="en-US" sz="2400" i="1" dirty="0" smtClean="0"/>
              <a:t>Note: IBM persists in calling sets “ways” and ways “sets”.</a:t>
            </a:r>
          </a:p>
          <a:p>
            <a:r>
              <a:rPr lang="en-US" sz="2400" i="1" dirty="0" smtClean="0"/>
              <a:t>They’re wrong.</a:t>
            </a:r>
            <a:endParaRPr lang="en-US" sz="2400" i="1" dirty="0"/>
          </a:p>
        </p:txBody>
      </p:sp>
    </p:spTree>
    <p:extLst>
      <p:ext uri="{BB962C8B-B14F-4D97-AF65-F5344CB8AC3E}">
        <p14:creationId xmlns:p14="http://schemas.microsoft.com/office/powerpoint/2010/main" val="12999811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75478E-6 2.14451E-6 L 0.04602 2.14451E-6 " pathEditMode="relative" ptsTypes="AA">
                                      <p:cBhvr>
                                        <p:cTn id="6" dur="2000" fill="hold"/>
                                        <p:tgtEl>
                                          <p:spTgt spid="3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Clickers/Peer Instruction</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p>
            <a:r>
              <a:rPr lang="en-US" dirty="0" smtClean="0"/>
              <a:t>For a cache with constant total capacity, </a:t>
            </a:r>
            <a:r>
              <a:rPr lang="en-US" dirty="0"/>
              <a:t> </a:t>
            </a:r>
            <a:r>
              <a:rPr lang="en-US" dirty="0" smtClean="0"/>
              <a:t>if we increase the number of ways by a factor of 2, which statement is false:</a:t>
            </a:r>
          </a:p>
          <a:p>
            <a:r>
              <a:rPr lang="en-US" dirty="0" smtClean="0"/>
              <a:t>A: The number of sets could be doubled</a:t>
            </a:r>
          </a:p>
          <a:p>
            <a:r>
              <a:rPr lang="en-US" dirty="0" smtClean="0"/>
              <a:t>B: The </a:t>
            </a:r>
            <a:r>
              <a:rPr lang="en-US" dirty="0"/>
              <a:t>tag </a:t>
            </a:r>
            <a:r>
              <a:rPr lang="en-US" dirty="0" smtClean="0"/>
              <a:t>width could decrease</a:t>
            </a:r>
          </a:p>
          <a:p>
            <a:r>
              <a:rPr lang="en-US" dirty="0" smtClean="0"/>
              <a:t>C: The number of tags could stay the same</a:t>
            </a:r>
          </a:p>
          <a:p>
            <a:r>
              <a:rPr lang="en-US" dirty="0" smtClean="0"/>
              <a:t>D: The block size could be halved</a:t>
            </a:r>
          </a:p>
          <a:p>
            <a:r>
              <a:rPr lang="en-US" dirty="0" smtClean="0"/>
              <a:t>E:  Tag width must increase</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34</a:t>
            </a:fld>
            <a:endParaRPr lang="en-US"/>
          </a:p>
        </p:txBody>
      </p:sp>
    </p:spTree>
    <p:extLst>
      <p:ext uri="{BB962C8B-B14F-4D97-AF65-F5344CB8AC3E}">
        <p14:creationId xmlns:p14="http://schemas.microsoft.com/office/powerpoint/2010/main" val="1197024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7875" name="Rectangle 3" descr="10%"/>
          <p:cNvSpPr>
            <a:spLocks noChangeArrowheads="1"/>
          </p:cNvSpPr>
          <p:nvPr/>
        </p:nvSpPr>
        <p:spPr bwMode="auto">
          <a:xfrm>
            <a:off x="3863180" y="2362200"/>
            <a:ext cx="937420" cy="107465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90488" tIns="44450" rIns="90488" bIns="44450">
            <a:spAutoFit/>
          </a:bodyPr>
          <a:lstStyle/>
          <a:p>
            <a:pPr algn="ctr"/>
            <a:r>
              <a:rPr lang="en-US" sz="1600" dirty="0" smtClean="0">
                <a:solidFill>
                  <a:srgbClr val="000000"/>
                </a:solidFill>
              </a:rPr>
              <a:t>Second-Level</a:t>
            </a:r>
            <a:endParaRPr lang="en-US" sz="1600" dirty="0">
              <a:solidFill>
                <a:srgbClr val="000000"/>
              </a:solidFill>
            </a:endParaRPr>
          </a:p>
          <a:p>
            <a:pPr algn="ctr"/>
            <a:r>
              <a:rPr lang="en-US" sz="1600" dirty="0">
                <a:solidFill>
                  <a:srgbClr val="000000"/>
                </a:solidFill>
              </a:rPr>
              <a:t>Cache</a:t>
            </a:r>
          </a:p>
          <a:p>
            <a:pPr algn="ctr"/>
            <a:r>
              <a:rPr lang="en-US" sz="1600" dirty="0">
                <a:solidFill>
                  <a:srgbClr val="000000"/>
                </a:solidFill>
              </a:rPr>
              <a:t>(SRAM)</a:t>
            </a:r>
          </a:p>
        </p:txBody>
      </p:sp>
      <p:sp>
        <p:nvSpPr>
          <p:cNvPr id="1487877" name="Rectangle 5"/>
          <p:cNvSpPr>
            <a:spLocks noGrp="1" noChangeArrowheads="1"/>
          </p:cNvSpPr>
          <p:nvPr>
            <p:ph type="title"/>
          </p:nvPr>
        </p:nvSpPr>
        <p:spPr/>
        <p:txBody>
          <a:bodyPr>
            <a:normAutofit/>
          </a:bodyPr>
          <a:lstStyle/>
          <a:p>
            <a:r>
              <a:rPr lang="en-US" dirty="0" smtClean="0"/>
              <a:t>Typical </a:t>
            </a:r>
            <a:r>
              <a:rPr lang="en-US" dirty="0"/>
              <a:t>Memory Hierarchy</a:t>
            </a:r>
          </a:p>
        </p:txBody>
      </p:sp>
      <p:sp>
        <p:nvSpPr>
          <p:cNvPr id="1487878" name="Rectangle 6"/>
          <p:cNvSpPr>
            <a:spLocks noChangeArrowheads="1"/>
          </p:cNvSpPr>
          <p:nvPr/>
        </p:nvSpPr>
        <p:spPr bwMode="auto">
          <a:xfrm>
            <a:off x="1011587" y="1773592"/>
            <a:ext cx="2716213" cy="242888"/>
          </a:xfrm>
          <a:prstGeom prst="rect">
            <a:avLst/>
          </a:prstGeom>
          <a:noFill/>
          <a:ln w="25400">
            <a:solidFill>
              <a:schemeClr val="tx1"/>
            </a:solidFill>
            <a:miter lim="800000"/>
            <a:headEnd/>
            <a:tailEnd/>
          </a:ln>
          <a:effectLst/>
        </p:spPr>
        <p:txBody>
          <a:bodyPr wrap="none" anchor="ctr"/>
          <a:lstStyle/>
          <a:p>
            <a:endParaRPr lang="en-US"/>
          </a:p>
        </p:txBody>
      </p:sp>
      <p:sp>
        <p:nvSpPr>
          <p:cNvPr id="1487879" name="Rectangle 7"/>
          <p:cNvSpPr>
            <a:spLocks noChangeArrowheads="1"/>
          </p:cNvSpPr>
          <p:nvPr/>
        </p:nvSpPr>
        <p:spPr bwMode="auto">
          <a:xfrm>
            <a:off x="1925987" y="1697392"/>
            <a:ext cx="835025"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Control</a:t>
            </a:r>
          </a:p>
        </p:txBody>
      </p:sp>
      <p:sp>
        <p:nvSpPr>
          <p:cNvPr id="1487880" name="Rectangle 8"/>
          <p:cNvSpPr>
            <a:spLocks noChangeArrowheads="1"/>
          </p:cNvSpPr>
          <p:nvPr/>
        </p:nvSpPr>
        <p:spPr bwMode="auto">
          <a:xfrm>
            <a:off x="962375" y="2230792"/>
            <a:ext cx="1422400" cy="1347788"/>
          </a:xfrm>
          <a:prstGeom prst="rect">
            <a:avLst/>
          </a:prstGeom>
          <a:noFill/>
          <a:ln w="25400">
            <a:solidFill>
              <a:schemeClr val="tx1"/>
            </a:solidFill>
            <a:miter lim="800000"/>
            <a:headEnd/>
            <a:tailEnd/>
          </a:ln>
          <a:effectLst/>
        </p:spPr>
        <p:txBody>
          <a:bodyPr wrap="none" anchor="ctr"/>
          <a:lstStyle/>
          <a:p>
            <a:endParaRPr lang="en-US"/>
          </a:p>
        </p:txBody>
      </p:sp>
      <p:sp>
        <p:nvSpPr>
          <p:cNvPr id="1487881" name="Rectangle 9"/>
          <p:cNvSpPr>
            <a:spLocks noChangeArrowheads="1"/>
          </p:cNvSpPr>
          <p:nvPr/>
        </p:nvSpPr>
        <p:spPr bwMode="auto">
          <a:xfrm>
            <a:off x="1011587" y="2764192"/>
            <a:ext cx="1004888"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Datapath</a:t>
            </a:r>
          </a:p>
        </p:txBody>
      </p:sp>
      <p:sp>
        <p:nvSpPr>
          <p:cNvPr id="1487882" name="Rectangle 10"/>
          <p:cNvSpPr>
            <a:spLocks noChangeArrowheads="1"/>
          </p:cNvSpPr>
          <p:nvPr/>
        </p:nvSpPr>
        <p:spPr bwMode="auto">
          <a:xfrm>
            <a:off x="7640987" y="1240192"/>
            <a:ext cx="1117600" cy="2432050"/>
          </a:xfrm>
          <a:prstGeom prst="rect">
            <a:avLst/>
          </a:prstGeom>
          <a:noFill/>
          <a:ln w="25400">
            <a:solidFill>
              <a:schemeClr val="tx1"/>
            </a:solidFill>
            <a:miter lim="800000"/>
            <a:headEnd/>
            <a:tailEnd/>
          </a:ln>
          <a:effectLst/>
        </p:spPr>
        <p:txBody>
          <a:bodyPr wrap="none" anchor="ctr"/>
          <a:lstStyle/>
          <a:p>
            <a:endParaRPr lang="en-US"/>
          </a:p>
        </p:txBody>
      </p:sp>
      <p:sp>
        <p:nvSpPr>
          <p:cNvPr id="1487883" name="Rectangle 11"/>
          <p:cNvSpPr>
            <a:spLocks noChangeArrowheads="1"/>
          </p:cNvSpPr>
          <p:nvPr/>
        </p:nvSpPr>
        <p:spPr bwMode="auto">
          <a:xfrm>
            <a:off x="7662080" y="2230792"/>
            <a:ext cx="1054777" cy="1074653"/>
          </a:xfrm>
          <a:prstGeom prst="rect">
            <a:avLst/>
          </a:prstGeom>
          <a:noFill/>
          <a:ln w="12700">
            <a:noFill/>
            <a:miter lim="800000"/>
            <a:headEnd/>
            <a:tailEnd/>
          </a:ln>
          <a:effectLst/>
        </p:spPr>
        <p:txBody>
          <a:bodyPr wrap="square" lIns="90488" tIns="44450" rIns="90488" bIns="44450">
            <a:spAutoFit/>
          </a:bodyPr>
          <a:lstStyle/>
          <a:p>
            <a:pPr algn="ctr"/>
            <a:r>
              <a:rPr lang="en-US" sz="1600" dirty="0">
                <a:solidFill>
                  <a:schemeClr val="tx1"/>
                </a:solidFill>
              </a:rPr>
              <a:t>Secondary</a:t>
            </a:r>
          </a:p>
          <a:p>
            <a:pPr algn="ctr"/>
            <a:r>
              <a:rPr lang="en-US" sz="1600" dirty="0">
                <a:solidFill>
                  <a:schemeClr val="tx1"/>
                </a:solidFill>
              </a:rPr>
              <a:t>Memory</a:t>
            </a:r>
          </a:p>
          <a:p>
            <a:pPr algn="ctr"/>
            <a:r>
              <a:rPr lang="en-US" sz="1600" dirty="0">
                <a:solidFill>
                  <a:schemeClr val="tx1"/>
                </a:solidFill>
              </a:rPr>
              <a:t>(</a:t>
            </a:r>
            <a:r>
              <a:rPr lang="en-US" sz="1600" dirty="0" smtClean="0">
                <a:solidFill>
                  <a:schemeClr val="tx1"/>
                </a:solidFill>
              </a:rPr>
              <a:t>Disk</a:t>
            </a:r>
          </a:p>
          <a:p>
            <a:pPr algn="ctr"/>
            <a:r>
              <a:rPr lang="en-US" sz="1600" dirty="0" smtClean="0"/>
              <a:t>Or </a:t>
            </a:r>
            <a:r>
              <a:rPr lang="en-US" sz="1600" dirty="0" smtClean="0">
                <a:solidFill>
                  <a:schemeClr val="tx1"/>
                </a:solidFill>
              </a:rPr>
              <a:t>Flash)</a:t>
            </a:r>
            <a:endParaRPr lang="en-US" sz="1600" dirty="0">
              <a:solidFill>
                <a:schemeClr val="tx1"/>
              </a:solidFill>
            </a:endParaRPr>
          </a:p>
        </p:txBody>
      </p:sp>
      <p:sp>
        <p:nvSpPr>
          <p:cNvPr id="1487884" name="Rectangle 12"/>
          <p:cNvSpPr>
            <a:spLocks noChangeArrowheads="1"/>
          </p:cNvSpPr>
          <p:nvPr/>
        </p:nvSpPr>
        <p:spPr bwMode="auto">
          <a:xfrm>
            <a:off x="809974" y="1468792"/>
            <a:ext cx="5133626" cy="2219325"/>
          </a:xfrm>
          <a:prstGeom prst="rect">
            <a:avLst/>
          </a:prstGeom>
          <a:noFill/>
          <a:ln w="25400">
            <a:solidFill>
              <a:schemeClr val="tx1"/>
            </a:solidFill>
            <a:miter lim="800000"/>
            <a:headEnd/>
            <a:tailEnd/>
          </a:ln>
          <a:effectLst/>
        </p:spPr>
        <p:txBody>
          <a:bodyPr wrap="none" anchor="ctr"/>
          <a:lstStyle/>
          <a:p>
            <a:endParaRPr lang="en-US"/>
          </a:p>
        </p:txBody>
      </p:sp>
      <p:sp>
        <p:nvSpPr>
          <p:cNvPr id="1487885" name="Rectangle 13"/>
          <p:cNvSpPr>
            <a:spLocks noChangeArrowheads="1"/>
          </p:cNvSpPr>
          <p:nvPr/>
        </p:nvSpPr>
        <p:spPr bwMode="auto">
          <a:xfrm>
            <a:off x="2032798" y="1466066"/>
            <a:ext cx="2144713" cy="333375"/>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On-Chip Components</a:t>
            </a:r>
          </a:p>
        </p:txBody>
      </p:sp>
      <p:sp>
        <p:nvSpPr>
          <p:cNvPr id="1487886" name="Line 14"/>
          <p:cNvSpPr>
            <a:spLocks noChangeShapeType="1"/>
          </p:cNvSpPr>
          <p:nvPr/>
        </p:nvSpPr>
        <p:spPr bwMode="auto">
          <a:xfrm flipV="1">
            <a:off x="2230787" y="1087792"/>
            <a:ext cx="5791200" cy="1676400"/>
          </a:xfrm>
          <a:prstGeom prst="line">
            <a:avLst/>
          </a:prstGeom>
          <a:noFill/>
          <a:ln w="28575">
            <a:solidFill>
              <a:schemeClr val="tx1"/>
            </a:solidFill>
            <a:prstDash val="dashDot"/>
            <a:round/>
            <a:headEnd/>
            <a:tailEnd/>
          </a:ln>
          <a:effectLst/>
        </p:spPr>
        <p:txBody>
          <a:bodyPr wrap="none" anchor="ctr"/>
          <a:lstStyle/>
          <a:p>
            <a:endParaRPr lang="en-US"/>
          </a:p>
        </p:txBody>
      </p:sp>
      <p:sp>
        <p:nvSpPr>
          <p:cNvPr id="1487887" name="Line 15"/>
          <p:cNvSpPr>
            <a:spLocks noChangeShapeType="1"/>
          </p:cNvSpPr>
          <p:nvPr/>
        </p:nvSpPr>
        <p:spPr bwMode="auto">
          <a:xfrm>
            <a:off x="2327625" y="3537305"/>
            <a:ext cx="5541962" cy="217487"/>
          </a:xfrm>
          <a:prstGeom prst="line">
            <a:avLst/>
          </a:prstGeom>
          <a:noFill/>
          <a:ln w="28575">
            <a:solidFill>
              <a:schemeClr val="tx1"/>
            </a:solidFill>
            <a:prstDash val="dashDot"/>
            <a:round/>
            <a:headEnd/>
            <a:tailEnd/>
          </a:ln>
          <a:effectLst/>
        </p:spPr>
        <p:txBody>
          <a:bodyPr wrap="none" anchor="ctr"/>
          <a:lstStyle/>
          <a:p>
            <a:endParaRPr lang="en-US"/>
          </a:p>
        </p:txBody>
      </p:sp>
      <p:sp>
        <p:nvSpPr>
          <p:cNvPr id="1487888" name="Rectangle 16"/>
          <p:cNvSpPr>
            <a:spLocks noChangeArrowheads="1"/>
          </p:cNvSpPr>
          <p:nvPr/>
        </p:nvSpPr>
        <p:spPr bwMode="auto">
          <a:xfrm>
            <a:off x="1952975" y="2830867"/>
            <a:ext cx="355600" cy="693738"/>
          </a:xfrm>
          <a:prstGeom prst="rect">
            <a:avLst/>
          </a:prstGeom>
          <a:noFill/>
          <a:ln w="25400">
            <a:solidFill>
              <a:schemeClr val="tx1"/>
            </a:solidFill>
            <a:miter lim="800000"/>
            <a:headEnd/>
            <a:tailEnd/>
          </a:ln>
          <a:effectLst/>
        </p:spPr>
        <p:txBody>
          <a:bodyPr wrap="none" anchor="ctr"/>
          <a:lstStyle/>
          <a:p>
            <a:endParaRPr lang="en-US"/>
          </a:p>
        </p:txBody>
      </p:sp>
      <p:sp>
        <p:nvSpPr>
          <p:cNvPr id="1487889" name="Rectangle 17"/>
          <p:cNvSpPr>
            <a:spLocks noChangeArrowheads="1"/>
          </p:cNvSpPr>
          <p:nvPr/>
        </p:nvSpPr>
        <p:spPr bwMode="auto">
          <a:xfrm rot="5400000">
            <a:off x="1663256" y="3103123"/>
            <a:ext cx="1011238" cy="333375"/>
          </a:xfrm>
          <a:prstGeom prst="rect">
            <a:avLst/>
          </a:prstGeom>
          <a:noFill/>
          <a:ln w="12700">
            <a:noFill/>
            <a:miter lim="800000"/>
            <a:headEnd/>
            <a:tailEnd/>
          </a:ln>
          <a:effectLst/>
        </p:spPr>
        <p:txBody>
          <a:bodyPr lIns="90488" tIns="44450" rIns="90488" bIns="44450">
            <a:spAutoFit/>
          </a:bodyPr>
          <a:lstStyle/>
          <a:p>
            <a:r>
              <a:rPr lang="en-US" sz="1600">
                <a:solidFill>
                  <a:schemeClr val="tx1"/>
                </a:solidFill>
              </a:rPr>
              <a:t>RegFile</a:t>
            </a:r>
          </a:p>
        </p:txBody>
      </p:sp>
      <p:sp>
        <p:nvSpPr>
          <p:cNvPr id="1487891" name="Rectangle 19" descr="10%"/>
          <p:cNvSpPr>
            <a:spLocks noChangeArrowheads="1"/>
          </p:cNvSpPr>
          <p:nvPr/>
        </p:nvSpPr>
        <p:spPr bwMode="auto">
          <a:xfrm>
            <a:off x="6248400" y="1981200"/>
            <a:ext cx="1041400" cy="1350963"/>
          </a:xfrm>
          <a:prstGeom prst="rect">
            <a:avLst/>
          </a:prstGeom>
          <a:noFill/>
          <a:ln w="25400">
            <a:solidFill>
              <a:schemeClr val="tx1"/>
            </a:solidFill>
            <a:miter lim="800000"/>
            <a:headEnd/>
            <a:tailEnd/>
          </a:ln>
          <a:effectLst/>
        </p:spPr>
        <p:txBody>
          <a:bodyPr wrap="none" anchor="ctr"/>
          <a:lstStyle/>
          <a:p>
            <a:endParaRPr lang="en-US"/>
          </a:p>
        </p:txBody>
      </p:sp>
      <p:sp>
        <p:nvSpPr>
          <p:cNvPr id="1487892" name="Rectangle 20"/>
          <p:cNvSpPr>
            <a:spLocks noChangeArrowheads="1"/>
          </p:cNvSpPr>
          <p:nvPr/>
        </p:nvSpPr>
        <p:spPr bwMode="auto">
          <a:xfrm>
            <a:off x="6324600" y="2286000"/>
            <a:ext cx="915988" cy="822325"/>
          </a:xfrm>
          <a:prstGeom prst="rect">
            <a:avLst/>
          </a:prstGeom>
          <a:noFill/>
          <a:ln w="12700">
            <a:noFill/>
            <a:miter lim="800000"/>
            <a:headEnd/>
            <a:tailEnd/>
          </a:ln>
          <a:effectLst/>
        </p:spPr>
        <p:txBody>
          <a:bodyPr wrap="none" lIns="90488" tIns="44450" rIns="90488" bIns="44450">
            <a:spAutoFit/>
          </a:bodyPr>
          <a:lstStyle/>
          <a:p>
            <a:pPr algn="ctr"/>
            <a:r>
              <a:rPr lang="en-US" sz="1600" dirty="0">
                <a:solidFill>
                  <a:srgbClr val="000000"/>
                </a:solidFill>
              </a:rPr>
              <a:t>Main</a:t>
            </a:r>
          </a:p>
          <a:p>
            <a:pPr algn="ctr"/>
            <a:r>
              <a:rPr lang="en-US" sz="1600" dirty="0">
                <a:solidFill>
                  <a:srgbClr val="000000"/>
                </a:solidFill>
              </a:rPr>
              <a:t>Memory</a:t>
            </a:r>
          </a:p>
          <a:p>
            <a:pPr algn="ctr"/>
            <a:r>
              <a:rPr lang="en-US" sz="1600" dirty="0">
                <a:solidFill>
                  <a:srgbClr val="000000"/>
                </a:solidFill>
              </a:rPr>
              <a:t>(DRAM)</a:t>
            </a:r>
          </a:p>
        </p:txBody>
      </p:sp>
      <p:sp>
        <p:nvSpPr>
          <p:cNvPr id="1487893" name="Rectangle 21"/>
          <p:cNvSpPr>
            <a:spLocks noChangeArrowheads="1"/>
          </p:cNvSpPr>
          <p:nvPr/>
        </p:nvSpPr>
        <p:spPr bwMode="auto">
          <a:xfrm rot="5400000">
            <a:off x="3074544" y="2988824"/>
            <a:ext cx="766763" cy="57785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lIns="90488" tIns="44450" rIns="90488" bIns="44450">
            <a:spAutoFit/>
          </a:bodyPr>
          <a:lstStyle/>
          <a:p>
            <a:pPr algn="ctr"/>
            <a:r>
              <a:rPr lang="en-US" sz="1600" dirty="0">
                <a:solidFill>
                  <a:srgbClr val="000000"/>
                </a:solidFill>
              </a:rPr>
              <a:t>Data</a:t>
            </a:r>
          </a:p>
          <a:p>
            <a:pPr algn="ctr"/>
            <a:r>
              <a:rPr lang="en-US" sz="1600" dirty="0">
                <a:solidFill>
                  <a:srgbClr val="000000"/>
                </a:solidFill>
              </a:rPr>
              <a:t>Cache</a:t>
            </a:r>
          </a:p>
        </p:txBody>
      </p:sp>
      <p:sp>
        <p:nvSpPr>
          <p:cNvPr id="1487895" name="Rectangle 23"/>
          <p:cNvSpPr>
            <a:spLocks noChangeArrowheads="1"/>
          </p:cNvSpPr>
          <p:nvPr/>
        </p:nvSpPr>
        <p:spPr bwMode="auto">
          <a:xfrm rot="5400000">
            <a:off x="3082480" y="2303024"/>
            <a:ext cx="766763" cy="577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spAutoFit/>
          </a:bodyPr>
          <a:lstStyle/>
          <a:p>
            <a:pPr algn="ctr"/>
            <a:r>
              <a:rPr lang="en-US" sz="1600" dirty="0" err="1">
                <a:solidFill>
                  <a:srgbClr val="000000"/>
                </a:solidFill>
              </a:rPr>
              <a:t>Instr</a:t>
            </a:r>
            <a:endParaRPr lang="en-US" sz="1600" dirty="0">
              <a:solidFill>
                <a:srgbClr val="000000"/>
              </a:solidFill>
            </a:endParaRPr>
          </a:p>
          <a:p>
            <a:pPr algn="ctr"/>
            <a:r>
              <a:rPr lang="en-US" sz="1600" dirty="0">
                <a:solidFill>
                  <a:srgbClr val="000000"/>
                </a:solidFill>
              </a:rPr>
              <a:t>Cache</a:t>
            </a:r>
          </a:p>
        </p:txBody>
      </p:sp>
      <p:sp>
        <p:nvSpPr>
          <p:cNvPr id="1487901" name="Rectangle 29"/>
          <p:cNvSpPr>
            <a:spLocks noChangeArrowheads="1"/>
          </p:cNvSpPr>
          <p:nvPr/>
        </p:nvSpPr>
        <p:spPr bwMode="auto">
          <a:xfrm>
            <a:off x="173387" y="3907192"/>
            <a:ext cx="8566448" cy="293670"/>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Speed </a:t>
            </a:r>
            <a:r>
              <a:rPr lang="en-US" b="1" dirty="0" smtClean="0">
                <a:solidFill>
                  <a:schemeClr val="tx1"/>
                </a:solidFill>
              </a:rPr>
              <a:t>(cycles</a:t>
            </a:r>
            <a:r>
              <a:rPr lang="en-US" b="1" dirty="0">
                <a:solidFill>
                  <a:schemeClr val="tx1"/>
                </a:solidFill>
              </a:rPr>
              <a:t>)</a:t>
            </a:r>
            <a:r>
              <a:rPr lang="en-US" b="1" dirty="0" smtClean="0">
                <a:solidFill>
                  <a:schemeClr val="tx1"/>
                </a:solidFill>
              </a:rPr>
              <a:t>:        </a:t>
            </a:r>
            <a:r>
              <a:rPr lang="en-US" dirty="0">
                <a:solidFill>
                  <a:schemeClr val="tx1"/>
                </a:solidFill>
                <a:cs typeface="Arial" charset="0"/>
              </a:rPr>
              <a:t>½</a:t>
            </a:r>
            <a:r>
              <a:rPr lang="en-US" dirty="0">
                <a:solidFill>
                  <a:schemeClr val="tx1"/>
                </a:solidFill>
              </a:rPr>
              <a:t>’s            </a:t>
            </a:r>
            <a:r>
              <a:rPr lang="en-US" dirty="0" smtClean="0">
                <a:solidFill>
                  <a:schemeClr val="tx1"/>
                </a:solidFill>
              </a:rPr>
              <a:t>         1</a:t>
            </a:r>
            <a:r>
              <a:rPr lang="en-US" dirty="0">
                <a:solidFill>
                  <a:schemeClr val="tx1"/>
                </a:solidFill>
              </a:rPr>
              <a:t>’s                 </a:t>
            </a:r>
            <a:r>
              <a:rPr lang="en-US" dirty="0" smtClean="0">
                <a:solidFill>
                  <a:schemeClr val="tx1"/>
                </a:solidFill>
              </a:rPr>
              <a:t>          10</a:t>
            </a:r>
            <a:r>
              <a:rPr lang="en-US" dirty="0">
                <a:solidFill>
                  <a:schemeClr val="tx1"/>
                </a:solidFill>
              </a:rPr>
              <a:t>’s            </a:t>
            </a:r>
            <a:r>
              <a:rPr lang="en-US" dirty="0" smtClean="0">
                <a:solidFill>
                  <a:schemeClr val="tx1"/>
                </a:solidFill>
              </a:rPr>
              <a:t>   100</a:t>
            </a:r>
            <a:r>
              <a:rPr lang="en-US" dirty="0">
                <a:solidFill>
                  <a:schemeClr val="tx1"/>
                </a:solidFill>
              </a:rPr>
              <a:t>’s       </a:t>
            </a:r>
            <a:r>
              <a:rPr lang="en-US" dirty="0" smtClean="0">
                <a:solidFill>
                  <a:schemeClr val="tx1"/>
                </a:solidFill>
              </a:rPr>
              <a:t>        1,000,000’s</a:t>
            </a:r>
            <a:endParaRPr lang="en-US" dirty="0">
              <a:solidFill>
                <a:schemeClr val="tx1"/>
              </a:solidFill>
            </a:endParaRPr>
          </a:p>
        </p:txBody>
      </p:sp>
      <p:sp>
        <p:nvSpPr>
          <p:cNvPr id="1487902" name="Rectangle 30"/>
          <p:cNvSpPr>
            <a:spLocks noChangeArrowheads="1"/>
          </p:cNvSpPr>
          <p:nvPr/>
        </p:nvSpPr>
        <p:spPr bwMode="auto">
          <a:xfrm>
            <a:off x="173387" y="4288192"/>
            <a:ext cx="8401464" cy="293670"/>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Size (bytes):    </a:t>
            </a:r>
            <a:r>
              <a:rPr lang="en-US" dirty="0">
                <a:solidFill>
                  <a:schemeClr val="tx1"/>
                </a:solidFill>
              </a:rPr>
              <a:t>  </a:t>
            </a:r>
            <a:r>
              <a:rPr lang="en-US" dirty="0" smtClean="0">
                <a:solidFill>
                  <a:schemeClr val="tx1"/>
                </a:solidFill>
              </a:rPr>
              <a:t>   100</a:t>
            </a:r>
            <a:r>
              <a:rPr lang="en-US" dirty="0">
                <a:solidFill>
                  <a:schemeClr val="tx1"/>
                </a:solidFill>
              </a:rPr>
              <a:t>’s   </a:t>
            </a:r>
            <a:r>
              <a:rPr lang="en-US" b="1" dirty="0">
                <a:solidFill>
                  <a:schemeClr val="tx1"/>
                </a:solidFill>
              </a:rPr>
              <a:t>    </a:t>
            </a:r>
            <a:r>
              <a:rPr lang="en-US" b="1" dirty="0" smtClean="0">
                <a:solidFill>
                  <a:schemeClr val="tx1"/>
                </a:solidFill>
              </a:rPr>
              <a:t>  </a:t>
            </a:r>
            <a:r>
              <a:rPr lang="en-US" dirty="0" smtClean="0">
                <a:solidFill>
                  <a:schemeClr val="tx1"/>
                </a:solidFill>
              </a:rPr>
              <a:t>         10K’s                         M’s                    G’s                      T’s</a:t>
            </a:r>
            <a:endParaRPr lang="en-US" dirty="0">
              <a:solidFill>
                <a:schemeClr val="tx1"/>
              </a:solidFill>
            </a:endParaRPr>
          </a:p>
        </p:txBody>
      </p:sp>
      <p:sp>
        <p:nvSpPr>
          <p:cNvPr id="33" name="Slide Number Placeholder 32"/>
          <p:cNvSpPr>
            <a:spLocks noGrp="1"/>
          </p:cNvSpPr>
          <p:nvPr>
            <p:ph type="sldNum" sz="quarter" idx="12"/>
          </p:nvPr>
        </p:nvSpPr>
        <p:spPr/>
        <p:txBody>
          <a:bodyPr/>
          <a:lstStyle/>
          <a:p>
            <a:fld id="{3CC63E4C-4642-794D-A2FD-70F6B81535F5}" type="slidenum">
              <a:rPr lang="en-US" smtClean="0"/>
              <a:pPr/>
              <a:t>35</a:t>
            </a:fld>
            <a:endParaRPr lang="en-US"/>
          </a:p>
        </p:txBody>
      </p:sp>
      <p:sp>
        <p:nvSpPr>
          <p:cNvPr id="36" name="Content Placeholder 30"/>
          <p:cNvSpPr>
            <a:spLocks noGrp="1"/>
          </p:cNvSpPr>
          <p:nvPr>
            <p:ph idx="1"/>
          </p:nvPr>
        </p:nvSpPr>
        <p:spPr>
          <a:xfrm>
            <a:off x="320762" y="5179429"/>
            <a:ext cx="8229600" cy="1193800"/>
          </a:xfrm>
        </p:spPr>
        <p:txBody>
          <a:bodyPr>
            <a:normAutofit fontScale="70000" lnSpcReduction="20000"/>
          </a:bodyPr>
          <a:lstStyle/>
          <a:p>
            <a:pPr>
              <a:buClr>
                <a:schemeClr val="tx1"/>
              </a:buClr>
            </a:pPr>
            <a:r>
              <a:rPr lang="en-US" dirty="0" smtClean="0">
                <a:solidFill>
                  <a:srgbClr val="FF0000"/>
                </a:solidFill>
              </a:rPr>
              <a:t>Principle of locality + memory hierarchy </a:t>
            </a:r>
            <a:r>
              <a:rPr lang="en-US" dirty="0" smtClean="0"/>
              <a:t>presents programmer with ≈ as much memory as is available in the </a:t>
            </a:r>
            <a:r>
              <a:rPr lang="en-US" i="1" dirty="0" smtClean="0">
                <a:solidFill>
                  <a:srgbClr val="0000FF"/>
                </a:solidFill>
              </a:rPr>
              <a:t>cheapest</a:t>
            </a:r>
            <a:r>
              <a:rPr lang="en-US" dirty="0" smtClean="0">
                <a:solidFill>
                  <a:srgbClr val="0000FF"/>
                </a:solidFill>
              </a:rPr>
              <a:t> </a:t>
            </a:r>
            <a:r>
              <a:rPr lang="en-US" dirty="0" smtClean="0"/>
              <a:t>technology at the ≈ speed offered by the </a:t>
            </a:r>
            <a:r>
              <a:rPr lang="en-US" i="1" dirty="0" smtClean="0">
                <a:solidFill>
                  <a:srgbClr val="0000FF"/>
                </a:solidFill>
              </a:rPr>
              <a:t>fastest</a:t>
            </a:r>
            <a:r>
              <a:rPr lang="en-US" dirty="0" smtClean="0">
                <a:solidFill>
                  <a:srgbClr val="0000FF"/>
                </a:solidFill>
              </a:rPr>
              <a:t> </a:t>
            </a:r>
            <a:r>
              <a:rPr lang="en-US" dirty="0" smtClean="0"/>
              <a:t>technology</a:t>
            </a:r>
          </a:p>
          <a:p>
            <a:endParaRPr lang="en-US" dirty="0"/>
          </a:p>
        </p:txBody>
      </p:sp>
      <p:grpSp>
        <p:nvGrpSpPr>
          <p:cNvPr id="30" name="Group 29"/>
          <p:cNvGrpSpPr/>
          <p:nvPr/>
        </p:nvGrpSpPr>
        <p:grpSpPr>
          <a:xfrm>
            <a:off x="481357" y="4658696"/>
            <a:ext cx="7924800" cy="293670"/>
            <a:chOff x="481357" y="4658696"/>
            <a:chExt cx="7924800" cy="293670"/>
          </a:xfrm>
        </p:grpSpPr>
        <p:sp>
          <p:nvSpPr>
            <p:cNvPr id="1487903" name="Rectangle 31"/>
            <p:cNvSpPr>
              <a:spLocks noChangeArrowheads="1"/>
            </p:cNvSpPr>
            <p:nvPr/>
          </p:nvSpPr>
          <p:spPr bwMode="auto">
            <a:xfrm>
              <a:off x="481357" y="4658696"/>
              <a:ext cx="7924800" cy="293670"/>
            </a:xfrm>
            <a:prstGeom prst="rect">
              <a:avLst/>
            </a:prstGeom>
            <a:noFill/>
            <a:ln w="12700">
              <a:noFill/>
              <a:miter lim="800000"/>
              <a:headEnd/>
              <a:tailEnd/>
            </a:ln>
            <a:effectLst/>
          </p:spPr>
          <p:txBody>
            <a:bodyPr lIns="63500" tIns="25400" rIns="63500" bIns="25400">
              <a:spAutoFit/>
            </a:bodyPr>
            <a:lstStyle/>
            <a:p>
              <a:pPr>
                <a:lnSpc>
                  <a:spcPct val="85000"/>
                </a:lnSpc>
              </a:pPr>
              <a:r>
                <a:rPr lang="en-US" b="1" dirty="0">
                  <a:solidFill>
                    <a:schemeClr val="tx1"/>
                  </a:solidFill>
                </a:rPr>
                <a:t> </a:t>
              </a:r>
              <a:r>
                <a:rPr lang="en-US" b="1" dirty="0" smtClean="0">
                  <a:solidFill>
                    <a:schemeClr val="tx1"/>
                  </a:solidFill>
                </a:rPr>
                <a:t>Cost/bit:         </a:t>
              </a:r>
              <a:r>
                <a:rPr lang="en-US" dirty="0">
                  <a:solidFill>
                    <a:schemeClr val="tx1"/>
                  </a:solidFill>
                </a:rPr>
                <a:t>highest                                                                             </a:t>
              </a:r>
              <a:r>
                <a:rPr lang="en-US" dirty="0" smtClean="0">
                  <a:solidFill>
                    <a:schemeClr val="tx1"/>
                  </a:solidFill>
                </a:rPr>
                <a:t>                    </a:t>
              </a:r>
              <a:r>
                <a:rPr lang="en-US" dirty="0">
                  <a:solidFill>
                    <a:schemeClr val="tx1"/>
                  </a:solidFill>
                </a:rPr>
                <a:t>lowest</a:t>
              </a:r>
            </a:p>
          </p:txBody>
        </p:sp>
        <p:cxnSp>
          <p:nvCxnSpPr>
            <p:cNvPr id="29" name="Straight Arrow Connector 28"/>
            <p:cNvCxnSpPr/>
            <p:nvPr/>
          </p:nvCxnSpPr>
          <p:spPr>
            <a:xfrm>
              <a:off x="2739264" y="4817788"/>
              <a:ext cx="4743860" cy="1049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31" name="Rectangle 3" descr="10%"/>
          <p:cNvSpPr>
            <a:spLocks noChangeArrowheads="1"/>
          </p:cNvSpPr>
          <p:nvPr/>
        </p:nvSpPr>
        <p:spPr bwMode="auto">
          <a:xfrm>
            <a:off x="5029200" y="1905000"/>
            <a:ext cx="838200" cy="16002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90488" tIns="44450" rIns="90488" bIns="0">
            <a:normAutofit/>
          </a:bodyPr>
          <a:lstStyle/>
          <a:p>
            <a:pPr algn="ctr"/>
            <a:r>
              <a:rPr lang="en-US" sz="1600" dirty="0" smtClean="0">
                <a:solidFill>
                  <a:srgbClr val="000000"/>
                </a:solidFill>
              </a:rPr>
              <a:t>Third-Level</a:t>
            </a:r>
            <a:endParaRPr lang="en-US" sz="1600" dirty="0">
              <a:solidFill>
                <a:srgbClr val="000000"/>
              </a:solidFill>
            </a:endParaRPr>
          </a:p>
          <a:p>
            <a:pPr algn="ctr"/>
            <a:r>
              <a:rPr lang="en-US" sz="1600" dirty="0">
                <a:solidFill>
                  <a:srgbClr val="000000"/>
                </a:solidFill>
              </a:rPr>
              <a:t>Cache</a:t>
            </a:r>
          </a:p>
          <a:p>
            <a:pPr algn="ctr"/>
            <a:r>
              <a:rPr lang="en-US" sz="1600" dirty="0">
                <a:solidFill>
                  <a:srgbClr val="000000"/>
                </a:solidFill>
              </a:rPr>
              <a:t>(SRAM)</a:t>
            </a:r>
          </a:p>
        </p:txBody>
      </p:sp>
    </p:spTree>
    <p:extLst>
      <p:ext uri="{BB962C8B-B14F-4D97-AF65-F5344CB8AC3E}">
        <p14:creationId xmlns:p14="http://schemas.microsoft.com/office/powerpoint/2010/main" val="34283531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78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878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79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79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84" grpId="0" animBg="1"/>
      <p:bldP spid="1487885" grpId="0" autoUpdateAnimBg="0"/>
      <p:bldP spid="1487901" grpId="0"/>
      <p:bldP spid="148790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Handling Stores with Write-Through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Store instructions write to memory, changing values</a:t>
            </a:r>
          </a:p>
          <a:p>
            <a:r>
              <a:rPr lang="en-US" dirty="0" smtClean="0"/>
              <a:t>Need to make sure cache and memory have same values on writes: 2 policies</a:t>
            </a:r>
          </a:p>
          <a:p>
            <a:pPr>
              <a:buNone/>
            </a:pPr>
            <a:r>
              <a:rPr lang="en-US" dirty="0" smtClean="0">
                <a:solidFill>
                  <a:srgbClr val="0000FF"/>
                </a:solidFill>
              </a:rPr>
              <a:t>1) Write-Through Policy</a:t>
            </a:r>
            <a:r>
              <a:rPr lang="en-US" dirty="0" smtClean="0"/>
              <a:t>: write cache and write </a:t>
            </a:r>
            <a:r>
              <a:rPr lang="en-US" i="1" dirty="0" smtClean="0"/>
              <a:t>through </a:t>
            </a:r>
            <a:r>
              <a:rPr lang="en-US" dirty="0" smtClean="0"/>
              <a:t>the cache to memory</a:t>
            </a:r>
          </a:p>
          <a:p>
            <a:pPr lvl="1"/>
            <a:r>
              <a:rPr lang="en-US" dirty="0" smtClean="0"/>
              <a:t>Every write eventually gets to memory</a:t>
            </a:r>
          </a:p>
          <a:p>
            <a:pPr lvl="1"/>
            <a:r>
              <a:rPr lang="en-US" dirty="0" smtClean="0"/>
              <a:t>Too slow, so include Write Buffer to allow processor to continue once data in Buffer</a:t>
            </a:r>
          </a:p>
          <a:p>
            <a:pPr lvl="1"/>
            <a:r>
              <a:rPr lang="en-US" dirty="0" smtClean="0"/>
              <a:t>Buffer updates memory in parallel to processor</a:t>
            </a:r>
          </a:p>
          <a:p>
            <a:pPr lvl="1">
              <a:buNone/>
            </a:pPr>
            <a:endParaRPr lang="en-US" dirty="0" smtClean="0"/>
          </a:p>
          <a:p>
            <a:pPr lvl="1"/>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36</a:t>
            </a:fld>
            <a:endParaRPr lang="en-US"/>
          </a:p>
        </p:txBody>
      </p:sp>
    </p:spTree>
    <p:extLst>
      <p:ext uri="{BB962C8B-B14F-4D97-AF65-F5344CB8AC3E}">
        <p14:creationId xmlns:p14="http://schemas.microsoft.com/office/powerpoint/2010/main" val="24639707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Arrow Connector 52"/>
          <p:cNvCxnSpPr>
            <a:stCxn id="55" idx="2"/>
          </p:cNvCxnSpPr>
          <p:nvPr/>
        </p:nvCxnSpPr>
        <p:spPr>
          <a:xfrm rot="16200000" flipH="1">
            <a:off x="4994301" y="5288498"/>
            <a:ext cx="1297212" cy="12995"/>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a:xfrm>
            <a:off x="457200" y="274638"/>
            <a:ext cx="3809762" cy="1143000"/>
          </a:xfrm>
        </p:spPr>
        <p:txBody>
          <a:bodyPr>
            <a:normAutofit fontScale="90000"/>
          </a:bodyPr>
          <a:lstStyle/>
          <a:p>
            <a:r>
              <a:rPr lang="en-US" dirty="0" smtClean="0"/>
              <a:t>Write-Through Cache</a:t>
            </a:r>
            <a:endParaRPr lang="en-US" dirty="0"/>
          </a:p>
        </p:txBody>
      </p:sp>
      <p:sp>
        <p:nvSpPr>
          <p:cNvPr id="7" name="Content Placeholder 6"/>
          <p:cNvSpPr>
            <a:spLocks noGrp="1"/>
          </p:cNvSpPr>
          <p:nvPr>
            <p:ph sz="half" idx="1"/>
          </p:nvPr>
        </p:nvSpPr>
        <p:spPr/>
        <p:txBody>
          <a:bodyPr>
            <a:normAutofit lnSpcReduction="10000"/>
          </a:bodyPr>
          <a:lstStyle/>
          <a:p>
            <a:r>
              <a:rPr lang="en-US" dirty="0" smtClean="0"/>
              <a:t>Write both values in cache and in memory</a:t>
            </a:r>
          </a:p>
          <a:p>
            <a:r>
              <a:rPr lang="en-US" dirty="0" smtClean="0"/>
              <a:t>Write buffer stops CPU from stalling if memory cannot keep up</a:t>
            </a:r>
          </a:p>
          <a:p>
            <a:r>
              <a:rPr lang="en-US" dirty="0" smtClean="0"/>
              <a:t>Write buffer may have multiple entries to absorb bursts of writes</a:t>
            </a:r>
          </a:p>
          <a:p>
            <a:r>
              <a:rPr lang="en-US" dirty="0" smtClean="0"/>
              <a:t>What if store misses in cache?</a:t>
            </a:r>
            <a:endParaRPr lang="en-US" dirty="0"/>
          </a:p>
        </p:txBody>
      </p:sp>
      <p:sp>
        <p:nvSpPr>
          <p:cNvPr id="5" name="Slide Number Placeholder 4"/>
          <p:cNvSpPr>
            <a:spLocks noGrp="1"/>
          </p:cNvSpPr>
          <p:nvPr>
            <p:ph type="sldNum" sz="quarter" idx="12"/>
          </p:nvPr>
        </p:nvSpPr>
        <p:spPr>
          <a:xfrm>
            <a:off x="6695908" y="6299275"/>
            <a:ext cx="2133600" cy="365125"/>
          </a:xfrm>
        </p:spPr>
        <p:txBody>
          <a:bodyPr/>
          <a:lstStyle/>
          <a:p>
            <a:fld id="{3CC63E4C-4642-794D-A2FD-70F6B81535F5}" type="slidenum">
              <a:rPr lang="en-US" smtClean="0"/>
              <a:pPr/>
              <a:t>37</a:t>
            </a:fld>
            <a:endParaRPr lang="en-US"/>
          </a:p>
        </p:txBody>
      </p:sp>
      <p:sp>
        <p:nvSpPr>
          <p:cNvPr id="9" name="Rectangle 8"/>
          <p:cNvSpPr/>
          <p:nvPr/>
        </p:nvSpPr>
        <p:spPr>
          <a:xfrm>
            <a:off x="4951959" y="214034"/>
            <a:ext cx="3853109" cy="1612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Processor</a:t>
            </a:r>
            <a:endParaRPr lang="en-US" sz="3200" dirty="0"/>
          </a:p>
        </p:txBody>
      </p:sp>
      <p:sp>
        <p:nvSpPr>
          <p:cNvPr id="23" name="TextBox 22"/>
          <p:cNvSpPr txBox="1"/>
          <p:nvPr/>
        </p:nvSpPr>
        <p:spPr>
          <a:xfrm>
            <a:off x="4688114" y="1905000"/>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24" name="TextBox 23"/>
          <p:cNvSpPr txBox="1"/>
          <p:nvPr/>
        </p:nvSpPr>
        <p:spPr>
          <a:xfrm>
            <a:off x="7355114" y="1905000"/>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26" name="Rectangle 25"/>
          <p:cNvSpPr/>
          <p:nvPr/>
        </p:nvSpPr>
        <p:spPr>
          <a:xfrm>
            <a:off x="5037584" y="2590800"/>
            <a:ext cx="3824568" cy="2531743"/>
          </a:xfrm>
          <a:prstGeom prst="rect">
            <a:avLst/>
          </a:prstGeom>
          <a:noFill/>
          <a:ln w="28575" cap="flat" cmpd="sng" algn="ctr">
            <a:solidFill>
              <a:schemeClr val="accent1">
                <a:shade val="95000"/>
                <a:satMod val="105000"/>
              </a:schemeClr>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400800" y="2492829"/>
            <a:ext cx="1067269" cy="523220"/>
          </a:xfrm>
          <a:prstGeom prst="rect">
            <a:avLst/>
          </a:prstGeom>
          <a:noFill/>
        </p:spPr>
        <p:txBody>
          <a:bodyPr wrap="none" rtlCol="0">
            <a:spAutoFit/>
          </a:bodyPr>
          <a:lstStyle/>
          <a:p>
            <a:r>
              <a:rPr lang="en-US" sz="2800" dirty="0" smtClean="0"/>
              <a:t>Cache</a:t>
            </a:r>
            <a:endParaRPr lang="en-US" sz="2800" dirty="0"/>
          </a:p>
        </p:txBody>
      </p:sp>
      <p:sp>
        <p:nvSpPr>
          <p:cNvPr id="40" name="TextBox 39"/>
          <p:cNvSpPr txBox="1"/>
          <p:nvPr/>
        </p:nvSpPr>
        <p:spPr>
          <a:xfrm>
            <a:off x="4651828" y="5181600"/>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41" name="TextBox 40"/>
          <p:cNvSpPr txBox="1"/>
          <p:nvPr/>
        </p:nvSpPr>
        <p:spPr>
          <a:xfrm>
            <a:off x="7391400" y="5181600"/>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42" name="Rectangle 41"/>
          <p:cNvSpPr/>
          <p:nvPr/>
        </p:nvSpPr>
        <p:spPr>
          <a:xfrm>
            <a:off x="5080396" y="5964409"/>
            <a:ext cx="3781756" cy="8935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Memory</a:t>
            </a:r>
            <a:endParaRPr lang="en-US" dirty="0"/>
          </a:p>
        </p:txBody>
      </p:sp>
      <p:grpSp>
        <p:nvGrpSpPr>
          <p:cNvPr id="2" name="Group 48"/>
          <p:cNvGrpSpPr/>
          <p:nvPr/>
        </p:nvGrpSpPr>
        <p:grpSpPr>
          <a:xfrm>
            <a:off x="5638801" y="1828800"/>
            <a:ext cx="2971802" cy="4114802"/>
            <a:chOff x="3000691" y="1812156"/>
            <a:chExt cx="5395212" cy="4114802"/>
          </a:xfrm>
        </p:grpSpPr>
        <p:cxnSp>
          <p:nvCxnSpPr>
            <p:cNvPr id="45" name="Straight Arrow Connector 44"/>
            <p:cNvCxnSpPr>
              <a:stCxn id="13" idx="2"/>
            </p:cNvCxnSpPr>
            <p:nvPr/>
          </p:nvCxnSpPr>
          <p:spPr>
            <a:xfrm>
              <a:off x="7649136" y="4623132"/>
              <a:ext cx="55069" cy="1303826"/>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5400000">
              <a:off x="6892883" y="2568406"/>
              <a:ext cx="1512503" cy="4"/>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8" name="Group 47"/>
            <p:cNvGrpSpPr/>
            <p:nvPr/>
          </p:nvGrpSpPr>
          <p:grpSpPr>
            <a:xfrm>
              <a:off x="6890647" y="3324660"/>
              <a:ext cx="1505256" cy="1298472"/>
              <a:chOff x="6890647" y="3324660"/>
              <a:chExt cx="1505256" cy="1298472"/>
            </a:xfrm>
          </p:grpSpPr>
          <p:sp>
            <p:nvSpPr>
              <p:cNvPr id="13" name="Rectangle 12"/>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6" name="Straight Connector 35"/>
              <p:cNvCxnSpPr>
                <a:stCxn id="13" idx="1"/>
                <a:endCxn id="13"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890647"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43" name="Straight Arrow Connector 42"/>
            <p:cNvCxnSpPr/>
            <p:nvPr/>
          </p:nvCxnSpPr>
          <p:spPr>
            <a:xfrm>
              <a:off x="5905806" y="4707756"/>
              <a:ext cx="1798404" cy="304802"/>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68" idx="2"/>
            </p:cNvCxnSpPr>
            <p:nvPr/>
          </p:nvCxnSpPr>
          <p:spPr>
            <a:xfrm rot="5400000">
              <a:off x="3747493" y="3960954"/>
              <a:ext cx="304800" cy="1798403"/>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cxnSp>
        <p:nvCxnSpPr>
          <p:cNvPr id="51" name="Straight Arrow Connector 50"/>
          <p:cNvCxnSpPr>
            <a:endCxn id="55" idx="0"/>
          </p:cNvCxnSpPr>
          <p:nvPr/>
        </p:nvCxnSpPr>
        <p:spPr>
          <a:xfrm rot="16200000" flipH="1">
            <a:off x="4862587" y="2574095"/>
            <a:ext cx="1512504" cy="35141"/>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10" name="Group 53"/>
          <p:cNvGrpSpPr/>
          <p:nvPr/>
        </p:nvGrpSpPr>
        <p:grpSpPr>
          <a:xfrm>
            <a:off x="5181600" y="3347918"/>
            <a:ext cx="902593" cy="1298472"/>
            <a:chOff x="6890650" y="3324660"/>
            <a:chExt cx="1505253" cy="1298472"/>
          </a:xfrm>
        </p:grpSpPr>
        <p:sp>
          <p:nvSpPr>
            <p:cNvPr id="55" name="Rectangle 54"/>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6" name="Straight Connector 55"/>
            <p:cNvCxnSpPr>
              <a:stCxn id="55" idx="1"/>
              <a:endCxn id="55"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6890650"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sp>
        <p:nvSpPr>
          <p:cNvPr id="60" name="Rectangle 59"/>
          <p:cNvSpPr/>
          <p:nvPr/>
        </p:nvSpPr>
        <p:spPr>
          <a:xfrm>
            <a:off x="5343580" y="3653285"/>
            <a:ext cx="652643" cy="369332"/>
          </a:xfrm>
          <a:prstGeom prst="rect">
            <a:avLst/>
          </a:prstGeom>
        </p:spPr>
        <p:txBody>
          <a:bodyPr wrap="none">
            <a:spAutoFit/>
          </a:bodyPr>
          <a:lstStyle/>
          <a:p>
            <a:r>
              <a:rPr lang="en-US" dirty="0" smtClean="0"/>
              <a:t>1022</a:t>
            </a:r>
            <a:endParaRPr lang="en-US" dirty="0"/>
          </a:p>
        </p:txBody>
      </p:sp>
      <p:sp>
        <p:nvSpPr>
          <p:cNvPr id="61" name="Rectangle 60"/>
          <p:cNvSpPr/>
          <p:nvPr/>
        </p:nvSpPr>
        <p:spPr>
          <a:xfrm>
            <a:off x="8020753" y="3633495"/>
            <a:ext cx="418654" cy="369332"/>
          </a:xfrm>
          <a:prstGeom prst="rect">
            <a:avLst/>
          </a:prstGeom>
        </p:spPr>
        <p:txBody>
          <a:bodyPr wrap="none">
            <a:spAutoFit/>
          </a:bodyPr>
          <a:lstStyle/>
          <a:p>
            <a:r>
              <a:rPr lang="en-US" dirty="0" smtClean="0"/>
              <a:t>99</a:t>
            </a:r>
            <a:endParaRPr lang="en-US" dirty="0"/>
          </a:p>
        </p:txBody>
      </p:sp>
      <p:sp>
        <p:nvSpPr>
          <p:cNvPr id="62" name="Rectangle 61"/>
          <p:cNvSpPr/>
          <p:nvPr/>
        </p:nvSpPr>
        <p:spPr>
          <a:xfrm flipH="1">
            <a:off x="5433093" y="3287381"/>
            <a:ext cx="775008" cy="369332"/>
          </a:xfrm>
          <a:prstGeom prst="rect">
            <a:avLst/>
          </a:prstGeom>
        </p:spPr>
        <p:txBody>
          <a:bodyPr wrap="square">
            <a:spAutoFit/>
          </a:bodyPr>
          <a:lstStyle/>
          <a:p>
            <a:r>
              <a:rPr lang="en-US" dirty="0" smtClean="0"/>
              <a:t>252</a:t>
            </a:r>
            <a:endParaRPr lang="en-US" dirty="0"/>
          </a:p>
        </p:txBody>
      </p:sp>
      <p:sp>
        <p:nvSpPr>
          <p:cNvPr id="63" name="Rectangle 62"/>
          <p:cNvSpPr/>
          <p:nvPr/>
        </p:nvSpPr>
        <p:spPr>
          <a:xfrm>
            <a:off x="8020753" y="3915037"/>
            <a:ext cx="301660" cy="369332"/>
          </a:xfrm>
          <a:prstGeom prst="rect">
            <a:avLst/>
          </a:prstGeom>
        </p:spPr>
        <p:txBody>
          <a:bodyPr wrap="none">
            <a:spAutoFit/>
          </a:bodyPr>
          <a:lstStyle/>
          <a:p>
            <a:r>
              <a:rPr lang="en-US" dirty="0" smtClean="0"/>
              <a:t>7</a:t>
            </a:r>
            <a:endParaRPr lang="en-US" dirty="0"/>
          </a:p>
        </p:txBody>
      </p:sp>
      <p:sp>
        <p:nvSpPr>
          <p:cNvPr id="64" name="Rectangle 63"/>
          <p:cNvSpPr/>
          <p:nvPr/>
        </p:nvSpPr>
        <p:spPr>
          <a:xfrm>
            <a:off x="7924800" y="4267200"/>
            <a:ext cx="418654" cy="369332"/>
          </a:xfrm>
          <a:prstGeom prst="rect">
            <a:avLst/>
          </a:prstGeom>
        </p:spPr>
        <p:txBody>
          <a:bodyPr wrap="none">
            <a:spAutoFit/>
          </a:bodyPr>
          <a:lstStyle/>
          <a:p>
            <a:r>
              <a:rPr lang="en-US" dirty="0" smtClean="0"/>
              <a:t>20</a:t>
            </a:r>
            <a:endParaRPr lang="en-US" dirty="0"/>
          </a:p>
        </p:txBody>
      </p:sp>
      <p:sp>
        <p:nvSpPr>
          <p:cNvPr id="65" name="Rectangle 64"/>
          <p:cNvSpPr/>
          <p:nvPr/>
        </p:nvSpPr>
        <p:spPr>
          <a:xfrm>
            <a:off x="8020753" y="3269325"/>
            <a:ext cx="418654" cy="369332"/>
          </a:xfrm>
          <a:prstGeom prst="rect">
            <a:avLst/>
          </a:prstGeom>
        </p:spPr>
        <p:txBody>
          <a:bodyPr wrap="none">
            <a:spAutoFit/>
          </a:bodyPr>
          <a:lstStyle/>
          <a:p>
            <a:r>
              <a:rPr lang="en-US" dirty="0" smtClean="0"/>
              <a:t>12</a:t>
            </a:r>
            <a:endParaRPr lang="en-US" dirty="0"/>
          </a:p>
        </p:txBody>
      </p:sp>
      <p:sp>
        <p:nvSpPr>
          <p:cNvPr id="66" name="Rectangle 65"/>
          <p:cNvSpPr/>
          <p:nvPr/>
        </p:nvSpPr>
        <p:spPr>
          <a:xfrm flipH="1">
            <a:off x="5379274" y="3977874"/>
            <a:ext cx="775008" cy="369332"/>
          </a:xfrm>
          <a:prstGeom prst="rect">
            <a:avLst/>
          </a:prstGeom>
        </p:spPr>
        <p:txBody>
          <a:bodyPr wrap="square">
            <a:spAutoFit/>
          </a:bodyPr>
          <a:lstStyle/>
          <a:p>
            <a:r>
              <a:rPr lang="en-US" dirty="0" smtClean="0"/>
              <a:t>131</a:t>
            </a:r>
            <a:endParaRPr lang="en-US" dirty="0"/>
          </a:p>
        </p:txBody>
      </p:sp>
      <p:sp>
        <p:nvSpPr>
          <p:cNvPr id="67" name="Rectangle 66"/>
          <p:cNvSpPr/>
          <p:nvPr/>
        </p:nvSpPr>
        <p:spPr>
          <a:xfrm flipH="1">
            <a:off x="5390037" y="4302464"/>
            <a:ext cx="775008" cy="369332"/>
          </a:xfrm>
          <a:prstGeom prst="rect">
            <a:avLst/>
          </a:prstGeom>
        </p:spPr>
        <p:txBody>
          <a:bodyPr wrap="square">
            <a:spAutoFit/>
          </a:bodyPr>
          <a:lstStyle/>
          <a:p>
            <a:r>
              <a:rPr lang="en-US" dirty="0" smtClean="0"/>
              <a:t>2041</a:t>
            </a:r>
            <a:endParaRPr lang="en-US" dirty="0"/>
          </a:p>
        </p:txBody>
      </p:sp>
      <p:sp>
        <p:nvSpPr>
          <p:cNvPr id="68" name="Rectangle 67"/>
          <p:cNvSpPr/>
          <p:nvPr/>
        </p:nvSpPr>
        <p:spPr>
          <a:xfrm>
            <a:off x="6248400" y="4495800"/>
            <a:ext cx="762000" cy="228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Addr</a:t>
            </a:r>
            <a:endParaRPr lang="en-US" dirty="0"/>
          </a:p>
        </p:txBody>
      </p:sp>
      <p:sp>
        <p:nvSpPr>
          <p:cNvPr id="69" name="Rectangle 68"/>
          <p:cNvSpPr/>
          <p:nvPr/>
        </p:nvSpPr>
        <p:spPr>
          <a:xfrm>
            <a:off x="7010399" y="4499428"/>
            <a:ext cx="791029" cy="2249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a:t>
            </a:r>
            <a:endParaRPr lang="en-US" dirty="0"/>
          </a:p>
        </p:txBody>
      </p:sp>
      <p:sp>
        <p:nvSpPr>
          <p:cNvPr id="83" name="Freeform 82"/>
          <p:cNvSpPr/>
          <p:nvPr/>
        </p:nvSpPr>
        <p:spPr>
          <a:xfrm>
            <a:off x="5640917" y="2993570"/>
            <a:ext cx="836083" cy="1483179"/>
          </a:xfrm>
          <a:custGeom>
            <a:avLst/>
            <a:gdLst>
              <a:gd name="connsiteX0" fmla="*/ 0 w 867833"/>
              <a:gd name="connsiteY0" fmla="*/ 21167 h 1672167"/>
              <a:gd name="connsiteX1" fmla="*/ 825500 w 867833"/>
              <a:gd name="connsiteY1" fmla="*/ 0 h 1672167"/>
              <a:gd name="connsiteX2" fmla="*/ 867833 w 867833"/>
              <a:gd name="connsiteY2" fmla="*/ 1672167 h 1672167"/>
            </a:gdLst>
            <a:ahLst/>
            <a:cxnLst>
              <a:cxn ang="0">
                <a:pos x="connsiteX0" y="connsiteY0"/>
              </a:cxn>
              <a:cxn ang="0">
                <a:pos x="connsiteX1" y="connsiteY1"/>
              </a:cxn>
              <a:cxn ang="0">
                <a:pos x="connsiteX2" y="connsiteY2"/>
              </a:cxn>
            </a:cxnLst>
            <a:rect l="l" t="t" r="r" b="b"/>
            <a:pathLst>
              <a:path w="867833" h="1672167">
                <a:moveTo>
                  <a:pt x="0" y="21167"/>
                </a:moveTo>
                <a:lnTo>
                  <a:pt x="825500" y="0"/>
                </a:lnTo>
                <a:lnTo>
                  <a:pt x="867833" y="1672167"/>
                </a:lnTo>
              </a:path>
            </a:pathLst>
          </a:custGeom>
          <a:ln>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Freeform 83"/>
          <p:cNvSpPr/>
          <p:nvPr/>
        </p:nvSpPr>
        <p:spPr>
          <a:xfrm flipH="1">
            <a:off x="7391399" y="2993570"/>
            <a:ext cx="809171" cy="1513019"/>
          </a:xfrm>
          <a:custGeom>
            <a:avLst/>
            <a:gdLst>
              <a:gd name="connsiteX0" fmla="*/ 0 w 867833"/>
              <a:gd name="connsiteY0" fmla="*/ 21167 h 1672167"/>
              <a:gd name="connsiteX1" fmla="*/ 825500 w 867833"/>
              <a:gd name="connsiteY1" fmla="*/ 0 h 1672167"/>
              <a:gd name="connsiteX2" fmla="*/ 867833 w 867833"/>
              <a:gd name="connsiteY2" fmla="*/ 1672167 h 1672167"/>
            </a:gdLst>
            <a:ahLst/>
            <a:cxnLst>
              <a:cxn ang="0">
                <a:pos x="connsiteX0" y="connsiteY0"/>
              </a:cxn>
              <a:cxn ang="0">
                <a:pos x="connsiteX1" y="connsiteY1"/>
              </a:cxn>
              <a:cxn ang="0">
                <a:pos x="connsiteX2" y="connsiteY2"/>
              </a:cxn>
            </a:cxnLst>
            <a:rect l="l" t="t" r="r" b="b"/>
            <a:pathLst>
              <a:path w="867833" h="1672167">
                <a:moveTo>
                  <a:pt x="0" y="21167"/>
                </a:moveTo>
                <a:lnTo>
                  <a:pt x="825500" y="0"/>
                </a:lnTo>
                <a:lnTo>
                  <a:pt x="867833" y="1672167"/>
                </a:lnTo>
              </a:path>
            </a:pathLst>
          </a:custGeom>
          <a:ln>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5" name="TextBox 84"/>
          <p:cNvSpPr txBox="1"/>
          <p:nvPr/>
        </p:nvSpPr>
        <p:spPr>
          <a:xfrm>
            <a:off x="6324600" y="3810000"/>
            <a:ext cx="1066800" cy="646331"/>
          </a:xfrm>
          <a:prstGeom prst="rect">
            <a:avLst/>
          </a:prstGeom>
          <a:noFill/>
        </p:spPr>
        <p:txBody>
          <a:bodyPr wrap="square" rtlCol="0">
            <a:spAutoFit/>
          </a:bodyPr>
          <a:lstStyle/>
          <a:p>
            <a:pPr algn="ctr"/>
            <a:r>
              <a:rPr lang="en-US" dirty="0" smtClean="0"/>
              <a:t>Write Buffer</a:t>
            </a:r>
          </a:p>
        </p:txBody>
      </p:sp>
    </p:spTree>
    <p:extLst>
      <p:ext uri="{BB962C8B-B14F-4D97-AF65-F5344CB8AC3E}">
        <p14:creationId xmlns:p14="http://schemas.microsoft.com/office/powerpoint/2010/main" val="30836733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Stores with Write-Back</a:t>
            </a:r>
            <a:endParaRPr lang="en-US" dirty="0"/>
          </a:p>
        </p:txBody>
      </p:sp>
      <p:sp>
        <p:nvSpPr>
          <p:cNvPr id="3" name="Content Placeholder 2"/>
          <p:cNvSpPr>
            <a:spLocks noGrp="1"/>
          </p:cNvSpPr>
          <p:nvPr>
            <p:ph idx="1"/>
          </p:nvPr>
        </p:nvSpPr>
        <p:spPr>
          <a:xfrm>
            <a:off x="457200" y="1600200"/>
            <a:ext cx="8229600" cy="4655577"/>
          </a:xfrm>
        </p:spPr>
        <p:txBody>
          <a:bodyPr>
            <a:normAutofit/>
          </a:bodyPr>
          <a:lstStyle/>
          <a:p>
            <a:pPr>
              <a:buNone/>
            </a:pPr>
            <a:r>
              <a:rPr lang="en-US" dirty="0" smtClean="0">
                <a:solidFill>
                  <a:srgbClr val="0000FF"/>
                </a:solidFill>
              </a:rPr>
              <a:t>2) Write-Back Policy</a:t>
            </a:r>
            <a:r>
              <a:rPr lang="en-US" dirty="0" smtClean="0"/>
              <a:t>: write only to cache and then write cache block </a:t>
            </a:r>
            <a:r>
              <a:rPr lang="en-US" i="1" dirty="0" smtClean="0"/>
              <a:t>back </a:t>
            </a:r>
            <a:r>
              <a:rPr lang="en-US" dirty="0" smtClean="0"/>
              <a:t>to memory when evict block from cache</a:t>
            </a:r>
          </a:p>
          <a:p>
            <a:pPr lvl="1"/>
            <a:r>
              <a:rPr lang="en-US" dirty="0" smtClean="0"/>
              <a:t>Writes collected in cache, only single write to memory per block</a:t>
            </a:r>
          </a:p>
          <a:p>
            <a:pPr lvl="1"/>
            <a:r>
              <a:rPr lang="en-US" dirty="0" smtClean="0"/>
              <a:t>Include bit to see if wrote to block or not, and then only write back if bit is set</a:t>
            </a:r>
          </a:p>
          <a:p>
            <a:pPr lvl="2"/>
            <a:r>
              <a:rPr lang="en-US" dirty="0" smtClean="0"/>
              <a:t>Called “</a:t>
            </a:r>
            <a:r>
              <a:rPr lang="en-US" dirty="0" smtClean="0">
                <a:solidFill>
                  <a:srgbClr val="0000FF"/>
                </a:solidFill>
              </a:rPr>
              <a:t>Dirty</a:t>
            </a:r>
            <a:r>
              <a:rPr lang="en-US" dirty="0" smtClean="0"/>
              <a:t>” bit (writing makes it “dirty”)</a:t>
            </a:r>
          </a:p>
          <a:p>
            <a:pPr lvl="1">
              <a:buNone/>
            </a:pPr>
            <a:endParaRPr lang="en-US" dirty="0" smtClean="0"/>
          </a:p>
          <a:p>
            <a:pPr lvl="1"/>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38</a:t>
            </a:fld>
            <a:endParaRPr lang="en-US"/>
          </a:p>
        </p:txBody>
      </p:sp>
    </p:spTree>
    <p:extLst>
      <p:ext uri="{BB962C8B-B14F-4D97-AF65-F5344CB8AC3E}">
        <p14:creationId xmlns:p14="http://schemas.microsoft.com/office/powerpoint/2010/main" val="206282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Arrow Connector 52"/>
          <p:cNvCxnSpPr>
            <a:stCxn id="55" idx="2"/>
          </p:cNvCxnSpPr>
          <p:nvPr/>
        </p:nvCxnSpPr>
        <p:spPr>
          <a:xfrm rot="16200000" flipH="1">
            <a:off x="4994301" y="5288498"/>
            <a:ext cx="1297212" cy="12995"/>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a:xfrm>
            <a:off x="457200" y="274638"/>
            <a:ext cx="3809762" cy="1143000"/>
          </a:xfrm>
        </p:spPr>
        <p:txBody>
          <a:bodyPr>
            <a:normAutofit fontScale="90000"/>
          </a:bodyPr>
          <a:lstStyle/>
          <a:p>
            <a:r>
              <a:rPr lang="en-US" dirty="0" smtClean="0"/>
              <a:t>Write-Back Cache</a:t>
            </a:r>
            <a:endParaRPr lang="en-US" dirty="0"/>
          </a:p>
        </p:txBody>
      </p:sp>
      <p:sp>
        <p:nvSpPr>
          <p:cNvPr id="7" name="Content Placeholder 6"/>
          <p:cNvSpPr>
            <a:spLocks noGrp="1"/>
          </p:cNvSpPr>
          <p:nvPr>
            <p:ph sz="half" idx="1"/>
          </p:nvPr>
        </p:nvSpPr>
        <p:spPr>
          <a:xfrm>
            <a:off x="152400" y="1828800"/>
            <a:ext cx="4572000" cy="4525963"/>
          </a:xfrm>
        </p:spPr>
        <p:txBody>
          <a:bodyPr>
            <a:normAutofit fontScale="92500" lnSpcReduction="20000"/>
          </a:bodyPr>
          <a:lstStyle/>
          <a:p>
            <a:r>
              <a:rPr lang="en-US" dirty="0" smtClean="0"/>
              <a:t>Store/cache hit, write data in cache </a:t>
            </a:r>
            <a:r>
              <a:rPr lang="en-US" i="1" dirty="0" smtClean="0"/>
              <a:t>only </a:t>
            </a:r>
            <a:r>
              <a:rPr lang="en-US" dirty="0" smtClean="0"/>
              <a:t>&amp; set dirty bit</a:t>
            </a:r>
          </a:p>
          <a:p>
            <a:pPr lvl="1"/>
            <a:r>
              <a:rPr lang="en-US" dirty="0" smtClean="0"/>
              <a:t>Memory has stale value</a:t>
            </a:r>
          </a:p>
          <a:p>
            <a:r>
              <a:rPr lang="en-US" dirty="0" smtClean="0"/>
              <a:t>Store/cache miss, read data from memory, then update and set dirty bit</a:t>
            </a:r>
          </a:p>
          <a:p>
            <a:pPr lvl="1"/>
            <a:r>
              <a:rPr lang="en-US" dirty="0" smtClean="0"/>
              <a:t>“Write-allocate” policy</a:t>
            </a:r>
          </a:p>
          <a:p>
            <a:r>
              <a:rPr lang="en-US" dirty="0" smtClean="0"/>
              <a:t>Load/cache hit, use value from cache</a:t>
            </a:r>
          </a:p>
          <a:p>
            <a:r>
              <a:rPr lang="en-US" dirty="0" smtClean="0"/>
              <a:t>On any miss, write back evicted block, only if dirty. Update cache with new block and clear dirty bit.</a:t>
            </a:r>
          </a:p>
        </p:txBody>
      </p:sp>
      <p:sp>
        <p:nvSpPr>
          <p:cNvPr id="5" name="Slide Number Placeholder 4"/>
          <p:cNvSpPr>
            <a:spLocks noGrp="1"/>
          </p:cNvSpPr>
          <p:nvPr>
            <p:ph type="sldNum" sz="quarter" idx="12"/>
          </p:nvPr>
        </p:nvSpPr>
        <p:spPr>
          <a:xfrm>
            <a:off x="6695908" y="6299275"/>
            <a:ext cx="2133600" cy="365125"/>
          </a:xfrm>
        </p:spPr>
        <p:txBody>
          <a:bodyPr/>
          <a:lstStyle/>
          <a:p>
            <a:fld id="{3CC63E4C-4642-794D-A2FD-70F6B81535F5}" type="slidenum">
              <a:rPr lang="en-US" smtClean="0"/>
              <a:pPr/>
              <a:t>39</a:t>
            </a:fld>
            <a:endParaRPr lang="en-US"/>
          </a:p>
        </p:txBody>
      </p:sp>
      <p:sp>
        <p:nvSpPr>
          <p:cNvPr id="9" name="Rectangle 8"/>
          <p:cNvSpPr/>
          <p:nvPr/>
        </p:nvSpPr>
        <p:spPr>
          <a:xfrm>
            <a:off x="4951959" y="214034"/>
            <a:ext cx="3853109" cy="1612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Processor</a:t>
            </a:r>
            <a:endParaRPr lang="en-US" sz="3200" dirty="0"/>
          </a:p>
        </p:txBody>
      </p:sp>
      <p:sp>
        <p:nvSpPr>
          <p:cNvPr id="23" name="TextBox 22"/>
          <p:cNvSpPr txBox="1"/>
          <p:nvPr/>
        </p:nvSpPr>
        <p:spPr>
          <a:xfrm>
            <a:off x="4724400" y="1905000"/>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24" name="TextBox 23"/>
          <p:cNvSpPr txBox="1"/>
          <p:nvPr/>
        </p:nvSpPr>
        <p:spPr>
          <a:xfrm>
            <a:off x="7391400" y="1981200"/>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26" name="Rectangle 25"/>
          <p:cNvSpPr/>
          <p:nvPr/>
        </p:nvSpPr>
        <p:spPr>
          <a:xfrm>
            <a:off x="5037584" y="2590800"/>
            <a:ext cx="3824568" cy="2531743"/>
          </a:xfrm>
          <a:prstGeom prst="rect">
            <a:avLst/>
          </a:prstGeom>
          <a:noFill/>
          <a:ln w="28575" cap="flat" cmpd="sng" algn="ctr">
            <a:solidFill>
              <a:schemeClr val="accent1">
                <a:shade val="95000"/>
                <a:satMod val="105000"/>
              </a:schemeClr>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400800" y="2438400"/>
            <a:ext cx="1067269" cy="523220"/>
          </a:xfrm>
          <a:prstGeom prst="rect">
            <a:avLst/>
          </a:prstGeom>
          <a:noFill/>
        </p:spPr>
        <p:txBody>
          <a:bodyPr wrap="none" rtlCol="0">
            <a:spAutoFit/>
          </a:bodyPr>
          <a:lstStyle/>
          <a:p>
            <a:r>
              <a:rPr lang="en-US" sz="2800" dirty="0" smtClean="0"/>
              <a:t>Cache</a:t>
            </a:r>
            <a:endParaRPr lang="en-US" sz="2800" dirty="0"/>
          </a:p>
        </p:txBody>
      </p:sp>
      <p:sp>
        <p:nvSpPr>
          <p:cNvPr id="40" name="TextBox 39"/>
          <p:cNvSpPr txBox="1"/>
          <p:nvPr/>
        </p:nvSpPr>
        <p:spPr>
          <a:xfrm>
            <a:off x="4876800" y="5181600"/>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41" name="TextBox 40"/>
          <p:cNvSpPr txBox="1"/>
          <p:nvPr/>
        </p:nvSpPr>
        <p:spPr>
          <a:xfrm>
            <a:off x="7391400" y="5181600"/>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42" name="Rectangle 41"/>
          <p:cNvSpPr/>
          <p:nvPr/>
        </p:nvSpPr>
        <p:spPr>
          <a:xfrm>
            <a:off x="5080396" y="5964409"/>
            <a:ext cx="3781756" cy="8935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Memory</a:t>
            </a:r>
            <a:endParaRPr lang="en-US" dirty="0"/>
          </a:p>
        </p:txBody>
      </p:sp>
      <p:grpSp>
        <p:nvGrpSpPr>
          <p:cNvPr id="2" name="Group 48"/>
          <p:cNvGrpSpPr/>
          <p:nvPr/>
        </p:nvGrpSpPr>
        <p:grpSpPr>
          <a:xfrm>
            <a:off x="7781473" y="1828800"/>
            <a:ext cx="829128" cy="4104888"/>
            <a:chOff x="6890647" y="1812156"/>
            <a:chExt cx="1505256" cy="4104888"/>
          </a:xfrm>
        </p:grpSpPr>
        <p:cxnSp>
          <p:nvCxnSpPr>
            <p:cNvPr id="45" name="Straight Arrow Connector 44"/>
            <p:cNvCxnSpPr>
              <a:stCxn id="13" idx="2"/>
            </p:cNvCxnSpPr>
            <p:nvPr/>
          </p:nvCxnSpPr>
          <p:spPr>
            <a:xfrm rot="5400000">
              <a:off x="6992752" y="5260664"/>
              <a:ext cx="1293913" cy="18848"/>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5400000">
              <a:off x="6892883" y="2568406"/>
              <a:ext cx="1512503" cy="4"/>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8" name="Group 47"/>
            <p:cNvGrpSpPr/>
            <p:nvPr/>
          </p:nvGrpSpPr>
          <p:grpSpPr>
            <a:xfrm>
              <a:off x="6890647" y="3324660"/>
              <a:ext cx="1505256" cy="1298472"/>
              <a:chOff x="6890647" y="3324660"/>
              <a:chExt cx="1505256" cy="1298472"/>
            </a:xfrm>
          </p:grpSpPr>
          <p:sp>
            <p:nvSpPr>
              <p:cNvPr id="13" name="Rectangle 12"/>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6" name="Straight Connector 35"/>
              <p:cNvCxnSpPr>
                <a:stCxn id="13" idx="1"/>
                <a:endCxn id="13"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890647"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51" name="Straight Arrow Connector 50"/>
          <p:cNvCxnSpPr>
            <a:endCxn id="55" idx="0"/>
          </p:cNvCxnSpPr>
          <p:nvPr/>
        </p:nvCxnSpPr>
        <p:spPr>
          <a:xfrm rot="16200000" flipH="1">
            <a:off x="4862587" y="2574095"/>
            <a:ext cx="1512504" cy="35141"/>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10" name="Group 53"/>
          <p:cNvGrpSpPr/>
          <p:nvPr/>
        </p:nvGrpSpPr>
        <p:grpSpPr>
          <a:xfrm>
            <a:off x="5181600" y="3347918"/>
            <a:ext cx="902593" cy="1298472"/>
            <a:chOff x="6890650" y="3324660"/>
            <a:chExt cx="1505253" cy="1298472"/>
          </a:xfrm>
        </p:grpSpPr>
        <p:sp>
          <p:nvSpPr>
            <p:cNvPr id="55" name="Rectangle 54"/>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6" name="Straight Connector 55"/>
            <p:cNvCxnSpPr>
              <a:stCxn id="55" idx="1"/>
              <a:endCxn id="55"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6890650"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sp>
        <p:nvSpPr>
          <p:cNvPr id="60" name="Rectangle 59"/>
          <p:cNvSpPr/>
          <p:nvPr/>
        </p:nvSpPr>
        <p:spPr>
          <a:xfrm>
            <a:off x="5343580" y="3653285"/>
            <a:ext cx="652643" cy="369332"/>
          </a:xfrm>
          <a:prstGeom prst="rect">
            <a:avLst/>
          </a:prstGeom>
        </p:spPr>
        <p:txBody>
          <a:bodyPr wrap="none">
            <a:spAutoFit/>
          </a:bodyPr>
          <a:lstStyle/>
          <a:p>
            <a:r>
              <a:rPr lang="en-US" dirty="0" smtClean="0"/>
              <a:t>1022</a:t>
            </a:r>
            <a:endParaRPr lang="en-US" dirty="0"/>
          </a:p>
        </p:txBody>
      </p:sp>
      <p:sp>
        <p:nvSpPr>
          <p:cNvPr id="61" name="Rectangle 60"/>
          <p:cNvSpPr/>
          <p:nvPr/>
        </p:nvSpPr>
        <p:spPr>
          <a:xfrm>
            <a:off x="8020753" y="3633495"/>
            <a:ext cx="418654" cy="369332"/>
          </a:xfrm>
          <a:prstGeom prst="rect">
            <a:avLst/>
          </a:prstGeom>
        </p:spPr>
        <p:txBody>
          <a:bodyPr wrap="none">
            <a:spAutoFit/>
          </a:bodyPr>
          <a:lstStyle/>
          <a:p>
            <a:r>
              <a:rPr lang="en-US" dirty="0" smtClean="0"/>
              <a:t>99</a:t>
            </a:r>
            <a:endParaRPr lang="en-US" dirty="0"/>
          </a:p>
        </p:txBody>
      </p:sp>
      <p:sp>
        <p:nvSpPr>
          <p:cNvPr id="62" name="Rectangle 61"/>
          <p:cNvSpPr/>
          <p:nvPr/>
        </p:nvSpPr>
        <p:spPr>
          <a:xfrm flipH="1">
            <a:off x="5433093" y="3287381"/>
            <a:ext cx="775008" cy="369332"/>
          </a:xfrm>
          <a:prstGeom prst="rect">
            <a:avLst/>
          </a:prstGeom>
        </p:spPr>
        <p:txBody>
          <a:bodyPr wrap="square">
            <a:spAutoFit/>
          </a:bodyPr>
          <a:lstStyle/>
          <a:p>
            <a:r>
              <a:rPr lang="en-US" dirty="0" smtClean="0"/>
              <a:t>252</a:t>
            </a:r>
            <a:endParaRPr lang="en-US" dirty="0"/>
          </a:p>
        </p:txBody>
      </p:sp>
      <p:sp>
        <p:nvSpPr>
          <p:cNvPr id="63" name="Rectangle 62"/>
          <p:cNvSpPr/>
          <p:nvPr/>
        </p:nvSpPr>
        <p:spPr>
          <a:xfrm>
            <a:off x="8020753" y="3915037"/>
            <a:ext cx="301660" cy="369332"/>
          </a:xfrm>
          <a:prstGeom prst="rect">
            <a:avLst/>
          </a:prstGeom>
        </p:spPr>
        <p:txBody>
          <a:bodyPr wrap="none">
            <a:spAutoFit/>
          </a:bodyPr>
          <a:lstStyle/>
          <a:p>
            <a:r>
              <a:rPr lang="en-US" dirty="0" smtClean="0"/>
              <a:t>7</a:t>
            </a:r>
            <a:endParaRPr lang="en-US" dirty="0"/>
          </a:p>
        </p:txBody>
      </p:sp>
      <p:sp>
        <p:nvSpPr>
          <p:cNvPr id="64" name="Rectangle 63"/>
          <p:cNvSpPr/>
          <p:nvPr/>
        </p:nvSpPr>
        <p:spPr>
          <a:xfrm>
            <a:off x="7924800" y="4267200"/>
            <a:ext cx="418654" cy="369332"/>
          </a:xfrm>
          <a:prstGeom prst="rect">
            <a:avLst/>
          </a:prstGeom>
        </p:spPr>
        <p:txBody>
          <a:bodyPr wrap="none">
            <a:spAutoFit/>
          </a:bodyPr>
          <a:lstStyle/>
          <a:p>
            <a:r>
              <a:rPr lang="en-US" dirty="0" smtClean="0"/>
              <a:t>20</a:t>
            </a:r>
            <a:endParaRPr lang="en-US" dirty="0"/>
          </a:p>
        </p:txBody>
      </p:sp>
      <p:sp>
        <p:nvSpPr>
          <p:cNvPr id="65" name="Rectangle 64"/>
          <p:cNvSpPr/>
          <p:nvPr/>
        </p:nvSpPr>
        <p:spPr>
          <a:xfrm>
            <a:off x="8020753" y="3269325"/>
            <a:ext cx="418654" cy="369332"/>
          </a:xfrm>
          <a:prstGeom prst="rect">
            <a:avLst/>
          </a:prstGeom>
        </p:spPr>
        <p:txBody>
          <a:bodyPr wrap="none">
            <a:spAutoFit/>
          </a:bodyPr>
          <a:lstStyle/>
          <a:p>
            <a:r>
              <a:rPr lang="en-US" dirty="0" smtClean="0"/>
              <a:t>12</a:t>
            </a:r>
            <a:endParaRPr lang="en-US" dirty="0"/>
          </a:p>
        </p:txBody>
      </p:sp>
      <p:sp>
        <p:nvSpPr>
          <p:cNvPr id="66" name="Rectangle 65"/>
          <p:cNvSpPr/>
          <p:nvPr/>
        </p:nvSpPr>
        <p:spPr>
          <a:xfrm flipH="1">
            <a:off x="5379274" y="3977874"/>
            <a:ext cx="775008" cy="369332"/>
          </a:xfrm>
          <a:prstGeom prst="rect">
            <a:avLst/>
          </a:prstGeom>
        </p:spPr>
        <p:txBody>
          <a:bodyPr wrap="square">
            <a:spAutoFit/>
          </a:bodyPr>
          <a:lstStyle/>
          <a:p>
            <a:r>
              <a:rPr lang="en-US" dirty="0" smtClean="0"/>
              <a:t>131</a:t>
            </a:r>
            <a:endParaRPr lang="en-US" dirty="0"/>
          </a:p>
        </p:txBody>
      </p:sp>
      <p:sp>
        <p:nvSpPr>
          <p:cNvPr id="67" name="Rectangle 66"/>
          <p:cNvSpPr/>
          <p:nvPr/>
        </p:nvSpPr>
        <p:spPr>
          <a:xfrm flipH="1">
            <a:off x="5390037" y="4302464"/>
            <a:ext cx="775008" cy="369332"/>
          </a:xfrm>
          <a:prstGeom prst="rect">
            <a:avLst/>
          </a:prstGeom>
        </p:spPr>
        <p:txBody>
          <a:bodyPr wrap="square">
            <a:spAutoFit/>
          </a:bodyPr>
          <a:lstStyle/>
          <a:p>
            <a:r>
              <a:rPr lang="en-US" dirty="0" smtClean="0"/>
              <a:t>2041</a:t>
            </a:r>
            <a:endParaRPr lang="en-US" dirty="0"/>
          </a:p>
        </p:txBody>
      </p:sp>
      <p:sp>
        <p:nvSpPr>
          <p:cNvPr id="48" name="Rectangle 47"/>
          <p:cNvSpPr/>
          <p:nvPr/>
        </p:nvSpPr>
        <p:spPr>
          <a:xfrm>
            <a:off x="7391400" y="3352800"/>
            <a:ext cx="381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D</a:t>
            </a:r>
            <a:endParaRPr lang="en-US" dirty="0">
              <a:solidFill>
                <a:srgbClr val="FF0000"/>
              </a:solidFill>
            </a:endParaRPr>
          </a:p>
        </p:txBody>
      </p:sp>
      <p:sp>
        <p:nvSpPr>
          <p:cNvPr id="49" name="Rectangle 48"/>
          <p:cNvSpPr/>
          <p:nvPr/>
        </p:nvSpPr>
        <p:spPr>
          <a:xfrm>
            <a:off x="7391400" y="3657600"/>
            <a:ext cx="381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D</a:t>
            </a:r>
            <a:endParaRPr lang="en-US" dirty="0">
              <a:solidFill>
                <a:srgbClr val="FF0000"/>
              </a:solidFill>
            </a:endParaRPr>
          </a:p>
        </p:txBody>
      </p:sp>
      <p:sp>
        <p:nvSpPr>
          <p:cNvPr id="50" name="Rectangle 49"/>
          <p:cNvSpPr/>
          <p:nvPr/>
        </p:nvSpPr>
        <p:spPr>
          <a:xfrm>
            <a:off x="7391400" y="3962400"/>
            <a:ext cx="381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D</a:t>
            </a:r>
            <a:endParaRPr lang="en-US" dirty="0">
              <a:solidFill>
                <a:srgbClr val="FF0000"/>
              </a:solidFill>
            </a:endParaRPr>
          </a:p>
        </p:txBody>
      </p:sp>
      <p:sp>
        <p:nvSpPr>
          <p:cNvPr id="54" name="Rectangle 53"/>
          <p:cNvSpPr/>
          <p:nvPr/>
        </p:nvSpPr>
        <p:spPr>
          <a:xfrm>
            <a:off x="7391400" y="4267200"/>
            <a:ext cx="381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D</a:t>
            </a:r>
            <a:endParaRPr lang="en-US" dirty="0">
              <a:solidFill>
                <a:srgbClr val="FF0000"/>
              </a:solidFill>
            </a:endParaRPr>
          </a:p>
        </p:txBody>
      </p:sp>
      <p:sp>
        <p:nvSpPr>
          <p:cNvPr id="59" name="TextBox 58"/>
          <p:cNvSpPr txBox="1"/>
          <p:nvPr/>
        </p:nvSpPr>
        <p:spPr>
          <a:xfrm>
            <a:off x="6400800" y="3657600"/>
            <a:ext cx="817122" cy="646331"/>
          </a:xfrm>
          <a:prstGeom prst="rect">
            <a:avLst/>
          </a:prstGeom>
          <a:noFill/>
        </p:spPr>
        <p:txBody>
          <a:bodyPr wrap="square" rtlCol="0">
            <a:spAutoFit/>
          </a:bodyPr>
          <a:lstStyle/>
          <a:p>
            <a:pPr algn="ctr"/>
            <a:r>
              <a:rPr lang="en-US" dirty="0" smtClean="0"/>
              <a:t>Dirty Bits</a:t>
            </a:r>
            <a:endParaRPr lang="en-US" dirty="0"/>
          </a:p>
        </p:txBody>
      </p:sp>
      <p:sp>
        <p:nvSpPr>
          <p:cNvPr id="71" name="Left Brace 70"/>
          <p:cNvSpPr/>
          <p:nvPr/>
        </p:nvSpPr>
        <p:spPr>
          <a:xfrm>
            <a:off x="7010400" y="3352800"/>
            <a:ext cx="228600" cy="12954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926832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itle 315"/>
          <p:cNvSpPr>
            <a:spLocks noGrp="1"/>
          </p:cNvSpPr>
          <p:nvPr>
            <p:ph type="title"/>
          </p:nvPr>
        </p:nvSpPr>
        <p:spPr/>
        <p:txBody>
          <a:bodyPr>
            <a:normAutofit fontScale="90000"/>
          </a:bodyPr>
          <a:lstStyle/>
          <a:p>
            <a:r>
              <a:rPr lang="en-US" smtClean="0"/>
              <a:t>Processor-DRAM Gap (latency)</a:t>
            </a:r>
            <a:br>
              <a:rPr lang="en-US" smtClean="0"/>
            </a:br>
            <a:endParaRPr lang="en-US" dirty="0"/>
          </a:p>
        </p:txBody>
      </p:sp>
      <p:sp>
        <p:nvSpPr>
          <p:cNvPr id="317" name="Slide Number Placeholder 5"/>
          <p:cNvSpPr>
            <a:spLocks noGrp="1"/>
          </p:cNvSpPr>
          <p:nvPr>
            <p:ph type="sldNum" sz="quarter" idx="12"/>
          </p:nvPr>
        </p:nvSpPr>
        <p:spPr>
          <a:xfrm>
            <a:off x="6553200" y="6400800"/>
            <a:ext cx="2133600" cy="365125"/>
          </a:xfrm>
        </p:spPr>
        <p:txBody>
          <a:bodyPr/>
          <a:lstStyle/>
          <a:p>
            <a:fld id="{FAA9F3E1-965A-FF41-A9E3-F440928C2F1D}" type="slidenum">
              <a:rPr lang="en-US" smtClean="0"/>
              <a:pPr/>
              <a:t>4</a:t>
            </a:fld>
            <a:endParaRPr lang="en-US"/>
          </a:p>
        </p:txBody>
      </p:sp>
      <p:grpSp>
        <p:nvGrpSpPr>
          <p:cNvPr id="323" name="Group 322"/>
          <p:cNvGrpSpPr/>
          <p:nvPr/>
        </p:nvGrpSpPr>
        <p:grpSpPr>
          <a:xfrm>
            <a:off x="38916" y="990600"/>
            <a:ext cx="9105084" cy="4483055"/>
            <a:chOff x="38916" y="990600"/>
            <a:chExt cx="9105084" cy="4483055"/>
          </a:xfrm>
        </p:grpSpPr>
        <p:sp>
          <p:nvSpPr>
            <p:cNvPr id="1420291" name="Rectangle 3"/>
            <p:cNvSpPr>
              <a:spLocks noChangeArrowheads="1"/>
            </p:cNvSpPr>
            <p:nvPr/>
          </p:nvSpPr>
          <p:spPr bwMode="auto">
            <a:xfrm>
              <a:off x="4038600" y="4953000"/>
              <a:ext cx="905623" cy="520655"/>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2800">
                  <a:solidFill>
                    <a:schemeClr val="tx1"/>
                  </a:solidFill>
                  <a:latin typeface="Calibri"/>
                  <a:cs typeface="Calibri"/>
                </a:rPr>
                <a:t>Time</a:t>
              </a:r>
            </a:p>
          </p:txBody>
        </p:sp>
        <p:sp>
          <p:nvSpPr>
            <p:cNvPr id="1420292" name="Rectangle 4"/>
            <p:cNvSpPr>
              <a:spLocks noChangeArrowheads="1"/>
            </p:cNvSpPr>
            <p:nvPr/>
          </p:nvSpPr>
          <p:spPr bwMode="auto">
            <a:xfrm>
              <a:off x="3886200" y="990600"/>
              <a:ext cx="2801938" cy="459100"/>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2400">
                  <a:solidFill>
                    <a:schemeClr val="tx1"/>
                  </a:solidFill>
                  <a:latin typeface="Calibri"/>
                  <a:cs typeface="Calibri"/>
                </a:rPr>
                <a:t>µProc 60%/year</a:t>
              </a:r>
            </a:p>
          </p:txBody>
        </p:sp>
        <p:sp>
          <p:nvSpPr>
            <p:cNvPr id="1420293" name="Rectangle 5"/>
            <p:cNvSpPr>
              <a:spLocks noChangeArrowheads="1"/>
            </p:cNvSpPr>
            <p:nvPr/>
          </p:nvSpPr>
          <p:spPr bwMode="auto">
            <a:xfrm>
              <a:off x="7696200" y="3200400"/>
              <a:ext cx="1447800" cy="76687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2400">
                  <a:solidFill>
                    <a:schemeClr val="tx1"/>
                  </a:solidFill>
                  <a:latin typeface="Calibri"/>
                  <a:cs typeface="Calibri"/>
                </a:rPr>
                <a:t>DRAM</a:t>
              </a:r>
            </a:p>
            <a:p>
              <a:pPr>
                <a:spcBef>
                  <a:spcPct val="0"/>
                </a:spcBef>
              </a:pPr>
              <a:r>
                <a:rPr lang="en-US" sz="2000">
                  <a:solidFill>
                    <a:schemeClr val="tx1"/>
                  </a:solidFill>
                  <a:latin typeface="Calibri"/>
                  <a:cs typeface="Calibri"/>
                </a:rPr>
                <a:t>7%/year</a:t>
              </a:r>
            </a:p>
          </p:txBody>
        </p:sp>
        <p:sp>
          <p:nvSpPr>
            <p:cNvPr id="1420294" name="Arc 6"/>
            <p:cNvSpPr>
              <a:spLocks/>
            </p:cNvSpPr>
            <p:nvPr/>
          </p:nvSpPr>
          <p:spPr bwMode="auto">
            <a:xfrm>
              <a:off x="7572375" y="3505200"/>
              <a:ext cx="200025" cy="317500"/>
            </a:xfrm>
            <a:custGeom>
              <a:avLst/>
              <a:gdLst>
                <a:gd name="G0" fmla="+- 21599 0 0"/>
                <a:gd name="G1" fmla="+- 20439 0 0"/>
                <a:gd name="G2" fmla="+- 21600 0 0"/>
                <a:gd name="T0" fmla="*/ 0 w 21599"/>
                <a:gd name="T1" fmla="*/ 20268 h 20439"/>
                <a:gd name="T2" fmla="*/ 14614 w 21599"/>
                <a:gd name="T3" fmla="*/ 0 h 20439"/>
                <a:gd name="T4" fmla="*/ 21599 w 21599"/>
                <a:gd name="T5" fmla="*/ 20439 h 20439"/>
              </a:gdLst>
              <a:ahLst/>
              <a:cxnLst>
                <a:cxn ang="0">
                  <a:pos x="T0" y="T1"/>
                </a:cxn>
                <a:cxn ang="0">
                  <a:pos x="T2" y="T3"/>
                </a:cxn>
                <a:cxn ang="0">
                  <a:pos x="T4" y="T5"/>
                </a:cxn>
              </a:cxnLst>
              <a:rect l="0" t="0" r="r" b="b"/>
              <a:pathLst>
                <a:path w="21599" h="20439" fill="none" extrusionOk="0">
                  <a:moveTo>
                    <a:pt x="-1" y="20267"/>
                  </a:moveTo>
                  <a:cubicBezTo>
                    <a:pt x="72" y="11093"/>
                    <a:pt x="5932" y="2966"/>
                    <a:pt x="14613" y="-1"/>
                  </a:cubicBezTo>
                </a:path>
                <a:path w="21599" h="20439" stroke="0" extrusionOk="0">
                  <a:moveTo>
                    <a:pt x="-1" y="20267"/>
                  </a:moveTo>
                  <a:cubicBezTo>
                    <a:pt x="72" y="11093"/>
                    <a:pt x="5932" y="2966"/>
                    <a:pt x="14613" y="-1"/>
                  </a:cubicBezTo>
                  <a:lnTo>
                    <a:pt x="21599" y="20439"/>
                  </a:lnTo>
                  <a:close/>
                </a:path>
              </a:pathLst>
            </a:custGeom>
            <a:noFill/>
            <a:ln w="25400" cap="rnd">
              <a:solidFill>
                <a:schemeClr val="tx1"/>
              </a:solidFill>
              <a:round/>
              <a:headEnd type="triangle" w="med" len="med"/>
              <a:tailEnd/>
            </a:ln>
            <a:effectLst/>
          </p:spPr>
          <p:txBody>
            <a:bodyPr>
              <a:prstTxWarp prst="textNoShape">
                <a:avLst/>
              </a:prstTxWarp>
            </a:bodyPr>
            <a:lstStyle/>
            <a:p>
              <a:endParaRPr lang="en-US">
                <a:latin typeface="Calibri"/>
                <a:cs typeface="Calibri"/>
              </a:endParaRPr>
            </a:p>
          </p:txBody>
        </p:sp>
        <p:sp>
          <p:nvSpPr>
            <p:cNvPr id="1420295" name="Line 7"/>
            <p:cNvSpPr>
              <a:spLocks noChangeShapeType="1"/>
            </p:cNvSpPr>
            <p:nvPr/>
          </p:nvSpPr>
          <p:spPr bwMode="auto">
            <a:xfrm>
              <a:off x="16319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296" name="Line 8"/>
            <p:cNvSpPr>
              <a:spLocks noChangeShapeType="1"/>
            </p:cNvSpPr>
            <p:nvPr/>
          </p:nvSpPr>
          <p:spPr bwMode="auto">
            <a:xfrm>
              <a:off x="17176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297" name="Line 9"/>
            <p:cNvSpPr>
              <a:spLocks noChangeShapeType="1"/>
            </p:cNvSpPr>
            <p:nvPr/>
          </p:nvSpPr>
          <p:spPr bwMode="auto">
            <a:xfrm>
              <a:off x="18034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298" name="Line 10"/>
            <p:cNvSpPr>
              <a:spLocks noChangeShapeType="1"/>
            </p:cNvSpPr>
            <p:nvPr/>
          </p:nvSpPr>
          <p:spPr bwMode="auto">
            <a:xfrm>
              <a:off x="18891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299" name="Line 11"/>
            <p:cNvSpPr>
              <a:spLocks noChangeShapeType="1"/>
            </p:cNvSpPr>
            <p:nvPr/>
          </p:nvSpPr>
          <p:spPr bwMode="auto">
            <a:xfrm>
              <a:off x="19748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0" name="Line 12"/>
            <p:cNvSpPr>
              <a:spLocks noChangeShapeType="1"/>
            </p:cNvSpPr>
            <p:nvPr/>
          </p:nvSpPr>
          <p:spPr bwMode="auto">
            <a:xfrm>
              <a:off x="20605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1" name="Line 13"/>
            <p:cNvSpPr>
              <a:spLocks noChangeShapeType="1"/>
            </p:cNvSpPr>
            <p:nvPr/>
          </p:nvSpPr>
          <p:spPr bwMode="auto">
            <a:xfrm>
              <a:off x="21463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2" name="Line 14"/>
            <p:cNvSpPr>
              <a:spLocks noChangeShapeType="1"/>
            </p:cNvSpPr>
            <p:nvPr/>
          </p:nvSpPr>
          <p:spPr bwMode="auto">
            <a:xfrm>
              <a:off x="22320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3" name="Line 15"/>
            <p:cNvSpPr>
              <a:spLocks noChangeShapeType="1"/>
            </p:cNvSpPr>
            <p:nvPr/>
          </p:nvSpPr>
          <p:spPr bwMode="auto">
            <a:xfrm>
              <a:off x="23177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4" name="Line 16"/>
            <p:cNvSpPr>
              <a:spLocks noChangeShapeType="1"/>
            </p:cNvSpPr>
            <p:nvPr/>
          </p:nvSpPr>
          <p:spPr bwMode="auto">
            <a:xfrm>
              <a:off x="24034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5" name="Line 17"/>
            <p:cNvSpPr>
              <a:spLocks noChangeShapeType="1"/>
            </p:cNvSpPr>
            <p:nvPr/>
          </p:nvSpPr>
          <p:spPr bwMode="auto">
            <a:xfrm>
              <a:off x="24892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6" name="Line 18"/>
            <p:cNvSpPr>
              <a:spLocks noChangeShapeType="1"/>
            </p:cNvSpPr>
            <p:nvPr/>
          </p:nvSpPr>
          <p:spPr bwMode="auto">
            <a:xfrm>
              <a:off x="25749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7" name="Line 19"/>
            <p:cNvSpPr>
              <a:spLocks noChangeShapeType="1"/>
            </p:cNvSpPr>
            <p:nvPr/>
          </p:nvSpPr>
          <p:spPr bwMode="auto">
            <a:xfrm>
              <a:off x="26606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8" name="Line 20"/>
            <p:cNvSpPr>
              <a:spLocks noChangeShapeType="1"/>
            </p:cNvSpPr>
            <p:nvPr/>
          </p:nvSpPr>
          <p:spPr bwMode="auto">
            <a:xfrm>
              <a:off x="27463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9" name="Line 21"/>
            <p:cNvSpPr>
              <a:spLocks noChangeShapeType="1"/>
            </p:cNvSpPr>
            <p:nvPr/>
          </p:nvSpPr>
          <p:spPr bwMode="auto">
            <a:xfrm>
              <a:off x="28321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0" name="Line 22"/>
            <p:cNvSpPr>
              <a:spLocks noChangeShapeType="1"/>
            </p:cNvSpPr>
            <p:nvPr/>
          </p:nvSpPr>
          <p:spPr bwMode="auto">
            <a:xfrm>
              <a:off x="29178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1" name="Line 23"/>
            <p:cNvSpPr>
              <a:spLocks noChangeShapeType="1"/>
            </p:cNvSpPr>
            <p:nvPr/>
          </p:nvSpPr>
          <p:spPr bwMode="auto">
            <a:xfrm>
              <a:off x="30035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2" name="Line 24"/>
            <p:cNvSpPr>
              <a:spLocks noChangeShapeType="1"/>
            </p:cNvSpPr>
            <p:nvPr/>
          </p:nvSpPr>
          <p:spPr bwMode="auto">
            <a:xfrm>
              <a:off x="30892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3" name="Line 25"/>
            <p:cNvSpPr>
              <a:spLocks noChangeShapeType="1"/>
            </p:cNvSpPr>
            <p:nvPr/>
          </p:nvSpPr>
          <p:spPr bwMode="auto">
            <a:xfrm>
              <a:off x="31750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4" name="Line 26"/>
            <p:cNvSpPr>
              <a:spLocks noChangeShapeType="1"/>
            </p:cNvSpPr>
            <p:nvPr/>
          </p:nvSpPr>
          <p:spPr bwMode="auto">
            <a:xfrm>
              <a:off x="32607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5" name="Line 27"/>
            <p:cNvSpPr>
              <a:spLocks noChangeShapeType="1"/>
            </p:cNvSpPr>
            <p:nvPr/>
          </p:nvSpPr>
          <p:spPr bwMode="auto">
            <a:xfrm>
              <a:off x="33464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6" name="Line 28"/>
            <p:cNvSpPr>
              <a:spLocks noChangeShapeType="1"/>
            </p:cNvSpPr>
            <p:nvPr/>
          </p:nvSpPr>
          <p:spPr bwMode="auto">
            <a:xfrm>
              <a:off x="34321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7" name="Line 29"/>
            <p:cNvSpPr>
              <a:spLocks noChangeShapeType="1"/>
            </p:cNvSpPr>
            <p:nvPr/>
          </p:nvSpPr>
          <p:spPr bwMode="auto">
            <a:xfrm>
              <a:off x="35179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8" name="Line 30"/>
            <p:cNvSpPr>
              <a:spLocks noChangeShapeType="1"/>
            </p:cNvSpPr>
            <p:nvPr/>
          </p:nvSpPr>
          <p:spPr bwMode="auto">
            <a:xfrm>
              <a:off x="36036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9" name="Line 31"/>
            <p:cNvSpPr>
              <a:spLocks noChangeShapeType="1"/>
            </p:cNvSpPr>
            <p:nvPr/>
          </p:nvSpPr>
          <p:spPr bwMode="auto">
            <a:xfrm>
              <a:off x="36893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0" name="Line 32"/>
            <p:cNvSpPr>
              <a:spLocks noChangeShapeType="1"/>
            </p:cNvSpPr>
            <p:nvPr/>
          </p:nvSpPr>
          <p:spPr bwMode="auto">
            <a:xfrm>
              <a:off x="37750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1" name="Line 33"/>
            <p:cNvSpPr>
              <a:spLocks noChangeShapeType="1"/>
            </p:cNvSpPr>
            <p:nvPr/>
          </p:nvSpPr>
          <p:spPr bwMode="auto">
            <a:xfrm>
              <a:off x="38608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2" name="Line 34"/>
            <p:cNvSpPr>
              <a:spLocks noChangeShapeType="1"/>
            </p:cNvSpPr>
            <p:nvPr/>
          </p:nvSpPr>
          <p:spPr bwMode="auto">
            <a:xfrm>
              <a:off x="39465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3" name="Line 35"/>
            <p:cNvSpPr>
              <a:spLocks noChangeShapeType="1"/>
            </p:cNvSpPr>
            <p:nvPr/>
          </p:nvSpPr>
          <p:spPr bwMode="auto">
            <a:xfrm>
              <a:off x="40322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4" name="Line 36"/>
            <p:cNvSpPr>
              <a:spLocks noChangeShapeType="1"/>
            </p:cNvSpPr>
            <p:nvPr/>
          </p:nvSpPr>
          <p:spPr bwMode="auto">
            <a:xfrm>
              <a:off x="41179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5" name="Line 37"/>
            <p:cNvSpPr>
              <a:spLocks noChangeShapeType="1"/>
            </p:cNvSpPr>
            <p:nvPr/>
          </p:nvSpPr>
          <p:spPr bwMode="auto">
            <a:xfrm>
              <a:off x="42037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6" name="Line 38"/>
            <p:cNvSpPr>
              <a:spLocks noChangeShapeType="1"/>
            </p:cNvSpPr>
            <p:nvPr/>
          </p:nvSpPr>
          <p:spPr bwMode="auto">
            <a:xfrm>
              <a:off x="42894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7" name="Line 39"/>
            <p:cNvSpPr>
              <a:spLocks noChangeShapeType="1"/>
            </p:cNvSpPr>
            <p:nvPr/>
          </p:nvSpPr>
          <p:spPr bwMode="auto">
            <a:xfrm>
              <a:off x="43751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8" name="Line 40"/>
            <p:cNvSpPr>
              <a:spLocks noChangeShapeType="1"/>
            </p:cNvSpPr>
            <p:nvPr/>
          </p:nvSpPr>
          <p:spPr bwMode="auto">
            <a:xfrm>
              <a:off x="44608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9" name="Line 41"/>
            <p:cNvSpPr>
              <a:spLocks noChangeShapeType="1"/>
            </p:cNvSpPr>
            <p:nvPr/>
          </p:nvSpPr>
          <p:spPr bwMode="auto">
            <a:xfrm>
              <a:off x="45466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0" name="Line 42"/>
            <p:cNvSpPr>
              <a:spLocks noChangeShapeType="1"/>
            </p:cNvSpPr>
            <p:nvPr/>
          </p:nvSpPr>
          <p:spPr bwMode="auto">
            <a:xfrm>
              <a:off x="46323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1" name="Line 43"/>
            <p:cNvSpPr>
              <a:spLocks noChangeShapeType="1"/>
            </p:cNvSpPr>
            <p:nvPr/>
          </p:nvSpPr>
          <p:spPr bwMode="auto">
            <a:xfrm>
              <a:off x="47180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2" name="Line 44"/>
            <p:cNvSpPr>
              <a:spLocks noChangeShapeType="1"/>
            </p:cNvSpPr>
            <p:nvPr/>
          </p:nvSpPr>
          <p:spPr bwMode="auto">
            <a:xfrm>
              <a:off x="48037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3" name="Line 45"/>
            <p:cNvSpPr>
              <a:spLocks noChangeShapeType="1"/>
            </p:cNvSpPr>
            <p:nvPr/>
          </p:nvSpPr>
          <p:spPr bwMode="auto">
            <a:xfrm>
              <a:off x="48895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4" name="Line 46"/>
            <p:cNvSpPr>
              <a:spLocks noChangeShapeType="1"/>
            </p:cNvSpPr>
            <p:nvPr/>
          </p:nvSpPr>
          <p:spPr bwMode="auto">
            <a:xfrm>
              <a:off x="49752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5" name="Line 47"/>
            <p:cNvSpPr>
              <a:spLocks noChangeShapeType="1"/>
            </p:cNvSpPr>
            <p:nvPr/>
          </p:nvSpPr>
          <p:spPr bwMode="auto">
            <a:xfrm>
              <a:off x="50609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6" name="Line 48"/>
            <p:cNvSpPr>
              <a:spLocks noChangeShapeType="1"/>
            </p:cNvSpPr>
            <p:nvPr/>
          </p:nvSpPr>
          <p:spPr bwMode="auto">
            <a:xfrm>
              <a:off x="51466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7" name="Line 49"/>
            <p:cNvSpPr>
              <a:spLocks noChangeShapeType="1"/>
            </p:cNvSpPr>
            <p:nvPr/>
          </p:nvSpPr>
          <p:spPr bwMode="auto">
            <a:xfrm>
              <a:off x="52324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8" name="Line 50"/>
            <p:cNvSpPr>
              <a:spLocks noChangeShapeType="1"/>
            </p:cNvSpPr>
            <p:nvPr/>
          </p:nvSpPr>
          <p:spPr bwMode="auto">
            <a:xfrm>
              <a:off x="53181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9" name="Line 51"/>
            <p:cNvSpPr>
              <a:spLocks noChangeShapeType="1"/>
            </p:cNvSpPr>
            <p:nvPr/>
          </p:nvSpPr>
          <p:spPr bwMode="auto">
            <a:xfrm>
              <a:off x="54038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0" name="Line 52"/>
            <p:cNvSpPr>
              <a:spLocks noChangeShapeType="1"/>
            </p:cNvSpPr>
            <p:nvPr/>
          </p:nvSpPr>
          <p:spPr bwMode="auto">
            <a:xfrm>
              <a:off x="54895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1" name="Line 53"/>
            <p:cNvSpPr>
              <a:spLocks noChangeShapeType="1"/>
            </p:cNvSpPr>
            <p:nvPr/>
          </p:nvSpPr>
          <p:spPr bwMode="auto">
            <a:xfrm>
              <a:off x="55753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2" name="Line 54"/>
            <p:cNvSpPr>
              <a:spLocks noChangeShapeType="1"/>
            </p:cNvSpPr>
            <p:nvPr/>
          </p:nvSpPr>
          <p:spPr bwMode="auto">
            <a:xfrm>
              <a:off x="56610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3" name="Line 55"/>
            <p:cNvSpPr>
              <a:spLocks noChangeShapeType="1"/>
            </p:cNvSpPr>
            <p:nvPr/>
          </p:nvSpPr>
          <p:spPr bwMode="auto">
            <a:xfrm>
              <a:off x="57467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4" name="Line 56"/>
            <p:cNvSpPr>
              <a:spLocks noChangeShapeType="1"/>
            </p:cNvSpPr>
            <p:nvPr/>
          </p:nvSpPr>
          <p:spPr bwMode="auto">
            <a:xfrm>
              <a:off x="58324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5" name="Line 57"/>
            <p:cNvSpPr>
              <a:spLocks noChangeShapeType="1"/>
            </p:cNvSpPr>
            <p:nvPr/>
          </p:nvSpPr>
          <p:spPr bwMode="auto">
            <a:xfrm>
              <a:off x="59182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6" name="Line 58"/>
            <p:cNvSpPr>
              <a:spLocks noChangeShapeType="1"/>
            </p:cNvSpPr>
            <p:nvPr/>
          </p:nvSpPr>
          <p:spPr bwMode="auto">
            <a:xfrm>
              <a:off x="60039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7" name="Line 59"/>
            <p:cNvSpPr>
              <a:spLocks noChangeShapeType="1"/>
            </p:cNvSpPr>
            <p:nvPr/>
          </p:nvSpPr>
          <p:spPr bwMode="auto">
            <a:xfrm>
              <a:off x="60896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8" name="Line 60"/>
            <p:cNvSpPr>
              <a:spLocks noChangeShapeType="1"/>
            </p:cNvSpPr>
            <p:nvPr/>
          </p:nvSpPr>
          <p:spPr bwMode="auto">
            <a:xfrm>
              <a:off x="61753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9" name="Line 61"/>
            <p:cNvSpPr>
              <a:spLocks noChangeShapeType="1"/>
            </p:cNvSpPr>
            <p:nvPr/>
          </p:nvSpPr>
          <p:spPr bwMode="auto">
            <a:xfrm>
              <a:off x="62611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0" name="Line 62"/>
            <p:cNvSpPr>
              <a:spLocks noChangeShapeType="1"/>
            </p:cNvSpPr>
            <p:nvPr/>
          </p:nvSpPr>
          <p:spPr bwMode="auto">
            <a:xfrm>
              <a:off x="63468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1" name="Line 63"/>
            <p:cNvSpPr>
              <a:spLocks noChangeShapeType="1"/>
            </p:cNvSpPr>
            <p:nvPr/>
          </p:nvSpPr>
          <p:spPr bwMode="auto">
            <a:xfrm>
              <a:off x="64325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2" name="Line 64"/>
            <p:cNvSpPr>
              <a:spLocks noChangeShapeType="1"/>
            </p:cNvSpPr>
            <p:nvPr/>
          </p:nvSpPr>
          <p:spPr bwMode="auto">
            <a:xfrm>
              <a:off x="65182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3" name="Line 65"/>
            <p:cNvSpPr>
              <a:spLocks noChangeShapeType="1"/>
            </p:cNvSpPr>
            <p:nvPr/>
          </p:nvSpPr>
          <p:spPr bwMode="auto">
            <a:xfrm>
              <a:off x="66040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4" name="Line 66"/>
            <p:cNvSpPr>
              <a:spLocks noChangeShapeType="1"/>
            </p:cNvSpPr>
            <p:nvPr/>
          </p:nvSpPr>
          <p:spPr bwMode="auto">
            <a:xfrm>
              <a:off x="66897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5" name="Line 67"/>
            <p:cNvSpPr>
              <a:spLocks noChangeShapeType="1"/>
            </p:cNvSpPr>
            <p:nvPr/>
          </p:nvSpPr>
          <p:spPr bwMode="auto">
            <a:xfrm>
              <a:off x="67754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6" name="Line 68"/>
            <p:cNvSpPr>
              <a:spLocks noChangeShapeType="1"/>
            </p:cNvSpPr>
            <p:nvPr/>
          </p:nvSpPr>
          <p:spPr bwMode="auto">
            <a:xfrm>
              <a:off x="68611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7" name="Line 69"/>
            <p:cNvSpPr>
              <a:spLocks noChangeShapeType="1"/>
            </p:cNvSpPr>
            <p:nvPr/>
          </p:nvSpPr>
          <p:spPr bwMode="auto">
            <a:xfrm>
              <a:off x="69469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8" name="Line 70"/>
            <p:cNvSpPr>
              <a:spLocks noChangeShapeType="1"/>
            </p:cNvSpPr>
            <p:nvPr/>
          </p:nvSpPr>
          <p:spPr bwMode="auto">
            <a:xfrm>
              <a:off x="70326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9" name="Line 71"/>
            <p:cNvSpPr>
              <a:spLocks noChangeShapeType="1"/>
            </p:cNvSpPr>
            <p:nvPr/>
          </p:nvSpPr>
          <p:spPr bwMode="auto">
            <a:xfrm>
              <a:off x="71183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0" name="Line 72"/>
            <p:cNvSpPr>
              <a:spLocks noChangeShapeType="1"/>
            </p:cNvSpPr>
            <p:nvPr/>
          </p:nvSpPr>
          <p:spPr bwMode="auto">
            <a:xfrm>
              <a:off x="72040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1" name="Line 73"/>
            <p:cNvSpPr>
              <a:spLocks noChangeShapeType="1"/>
            </p:cNvSpPr>
            <p:nvPr/>
          </p:nvSpPr>
          <p:spPr bwMode="auto">
            <a:xfrm>
              <a:off x="72898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2" name="Line 74"/>
            <p:cNvSpPr>
              <a:spLocks noChangeShapeType="1"/>
            </p:cNvSpPr>
            <p:nvPr/>
          </p:nvSpPr>
          <p:spPr bwMode="auto">
            <a:xfrm>
              <a:off x="73755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3" name="Line 75"/>
            <p:cNvSpPr>
              <a:spLocks noChangeShapeType="1"/>
            </p:cNvSpPr>
            <p:nvPr/>
          </p:nvSpPr>
          <p:spPr bwMode="auto">
            <a:xfrm>
              <a:off x="74612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4" name="Line 76"/>
            <p:cNvSpPr>
              <a:spLocks noChangeShapeType="1"/>
            </p:cNvSpPr>
            <p:nvPr/>
          </p:nvSpPr>
          <p:spPr bwMode="auto">
            <a:xfrm>
              <a:off x="16319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5" name="Line 77"/>
            <p:cNvSpPr>
              <a:spLocks noChangeShapeType="1"/>
            </p:cNvSpPr>
            <p:nvPr/>
          </p:nvSpPr>
          <p:spPr bwMode="auto">
            <a:xfrm>
              <a:off x="17176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6" name="Line 78"/>
            <p:cNvSpPr>
              <a:spLocks noChangeShapeType="1"/>
            </p:cNvSpPr>
            <p:nvPr/>
          </p:nvSpPr>
          <p:spPr bwMode="auto">
            <a:xfrm>
              <a:off x="18034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7" name="Line 79"/>
            <p:cNvSpPr>
              <a:spLocks noChangeShapeType="1"/>
            </p:cNvSpPr>
            <p:nvPr/>
          </p:nvSpPr>
          <p:spPr bwMode="auto">
            <a:xfrm>
              <a:off x="18891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8" name="Line 80"/>
            <p:cNvSpPr>
              <a:spLocks noChangeShapeType="1"/>
            </p:cNvSpPr>
            <p:nvPr/>
          </p:nvSpPr>
          <p:spPr bwMode="auto">
            <a:xfrm>
              <a:off x="19748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9" name="Line 81"/>
            <p:cNvSpPr>
              <a:spLocks noChangeShapeType="1"/>
            </p:cNvSpPr>
            <p:nvPr/>
          </p:nvSpPr>
          <p:spPr bwMode="auto">
            <a:xfrm>
              <a:off x="20605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0" name="Line 82"/>
            <p:cNvSpPr>
              <a:spLocks noChangeShapeType="1"/>
            </p:cNvSpPr>
            <p:nvPr/>
          </p:nvSpPr>
          <p:spPr bwMode="auto">
            <a:xfrm>
              <a:off x="21463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1" name="Line 83"/>
            <p:cNvSpPr>
              <a:spLocks noChangeShapeType="1"/>
            </p:cNvSpPr>
            <p:nvPr/>
          </p:nvSpPr>
          <p:spPr bwMode="auto">
            <a:xfrm>
              <a:off x="22320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2" name="Line 84"/>
            <p:cNvSpPr>
              <a:spLocks noChangeShapeType="1"/>
            </p:cNvSpPr>
            <p:nvPr/>
          </p:nvSpPr>
          <p:spPr bwMode="auto">
            <a:xfrm>
              <a:off x="23177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3" name="Line 85"/>
            <p:cNvSpPr>
              <a:spLocks noChangeShapeType="1"/>
            </p:cNvSpPr>
            <p:nvPr/>
          </p:nvSpPr>
          <p:spPr bwMode="auto">
            <a:xfrm>
              <a:off x="24034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4" name="Line 86"/>
            <p:cNvSpPr>
              <a:spLocks noChangeShapeType="1"/>
            </p:cNvSpPr>
            <p:nvPr/>
          </p:nvSpPr>
          <p:spPr bwMode="auto">
            <a:xfrm>
              <a:off x="24892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5" name="Line 87"/>
            <p:cNvSpPr>
              <a:spLocks noChangeShapeType="1"/>
            </p:cNvSpPr>
            <p:nvPr/>
          </p:nvSpPr>
          <p:spPr bwMode="auto">
            <a:xfrm>
              <a:off x="25749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6" name="Line 88"/>
            <p:cNvSpPr>
              <a:spLocks noChangeShapeType="1"/>
            </p:cNvSpPr>
            <p:nvPr/>
          </p:nvSpPr>
          <p:spPr bwMode="auto">
            <a:xfrm>
              <a:off x="26606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7" name="Line 89"/>
            <p:cNvSpPr>
              <a:spLocks noChangeShapeType="1"/>
            </p:cNvSpPr>
            <p:nvPr/>
          </p:nvSpPr>
          <p:spPr bwMode="auto">
            <a:xfrm>
              <a:off x="27463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8" name="Line 90"/>
            <p:cNvSpPr>
              <a:spLocks noChangeShapeType="1"/>
            </p:cNvSpPr>
            <p:nvPr/>
          </p:nvSpPr>
          <p:spPr bwMode="auto">
            <a:xfrm>
              <a:off x="28321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9" name="Line 91"/>
            <p:cNvSpPr>
              <a:spLocks noChangeShapeType="1"/>
            </p:cNvSpPr>
            <p:nvPr/>
          </p:nvSpPr>
          <p:spPr bwMode="auto">
            <a:xfrm>
              <a:off x="29178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0" name="Line 92"/>
            <p:cNvSpPr>
              <a:spLocks noChangeShapeType="1"/>
            </p:cNvSpPr>
            <p:nvPr/>
          </p:nvSpPr>
          <p:spPr bwMode="auto">
            <a:xfrm>
              <a:off x="30035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1" name="Line 93"/>
            <p:cNvSpPr>
              <a:spLocks noChangeShapeType="1"/>
            </p:cNvSpPr>
            <p:nvPr/>
          </p:nvSpPr>
          <p:spPr bwMode="auto">
            <a:xfrm>
              <a:off x="30892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2" name="Line 94"/>
            <p:cNvSpPr>
              <a:spLocks noChangeShapeType="1"/>
            </p:cNvSpPr>
            <p:nvPr/>
          </p:nvSpPr>
          <p:spPr bwMode="auto">
            <a:xfrm>
              <a:off x="31750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3" name="Line 95"/>
            <p:cNvSpPr>
              <a:spLocks noChangeShapeType="1"/>
            </p:cNvSpPr>
            <p:nvPr/>
          </p:nvSpPr>
          <p:spPr bwMode="auto">
            <a:xfrm>
              <a:off x="32607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4" name="Line 96"/>
            <p:cNvSpPr>
              <a:spLocks noChangeShapeType="1"/>
            </p:cNvSpPr>
            <p:nvPr/>
          </p:nvSpPr>
          <p:spPr bwMode="auto">
            <a:xfrm>
              <a:off x="33464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5" name="Line 97"/>
            <p:cNvSpPr>
              <a:spLocks noChangeShapeType="1"/>
            </p:cNvSpPr>
            <p:nvPr/>
          </p:nvSpPr>
          <p:spPr bwMode="auto">
            <a:xfrm>
              <a:off x="34321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6" name="Line 98"/>
            <p:cNvSpPr>
              <a:spLocks noChangeShapeType="1"/>
            </p:cNvSpPr>
            <p:nvPr/>
          </p:nvSpPr>
          <p:spPr bwMode="auto">
            <a:xfrm>
              <a:off x="35179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7" name="Line 99"/>
            <p:cNvSpPr>
              <a:spLocks noChangeShapeType="1"/>
            </p:cNvSpPr>
            <p:nvPr/>
          </p:nvSpPr>
          <p:spPr bwMode="auto">
            <a:xfrm>
              <a:off x="36036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8" name="Line 100"/>
            <p:cNvSpPr>
              <a:spLocks noChangeShapeType="1"/>
            </p:cNvSpPr>
            <p:nvPr/>
          </p:nvSpPr>
          <p:spPr bwMode="auto">
            <a:xfrm>
              <a:off x="36893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9" name="Line 101"/>
            <p:cNvSpPr>
              <a:spLocks noChangeShapeType="1"/>
            </p:cNvSpPr>
            <p:nvPr/>
          </p:nvSpPr>
          <p:spPr bwMode="auto">
            <a:xfrm>
              <a:off x="37750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0" name="Line 102"/>
            <p:cNvSpPr>
              <a:spLocks noChangeShapeType="1"/>
            </p:cNvSpPr>
            <p:nvPr/>
          </p:nvSpPr>
          <p:spPr bwMode="auto">
            <a:xfrm>
              <a:off x="38608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1" name="Line 103"/>
            <p:cNvSpPr>
              <a:spLocks noChangeShapeType="1"/>
            </p:cNvSpPr>
            <p:nvPr/>
          </p:nvSpPr>
          <p:spPr bwMode="auto">
            <a:xfrm>
              <a:off x="39465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2" name="Line 104"/>
            <p:cNvSpPr>
              <a:spLocks noChangeShapeType="1"/>
            </p:cNvSpPr>
            <p:nvPr/>
          </p:nvSpPr>
          <p:spPr bwMode="auto">
            <a:xfrm>
              <a:off x="40322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3" name="Line 105"/>
            <p:cNvSpPr>
              <a:spLocks noChangeShapeType="1"/>
            </p:cNvSpPr>
            <p:nvPr/>
          </p:nvSpPr>
          <p:spPr bwMode="auto">
            <a:xfrm>
              <a:off x="41179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4" name="Line 106"/>
            <p:cNvSpPr>
              <a:spLocks noChangeShapeType="1"/>
            </p:cNvSpPr>
            <p:nvPr/>
          </p:nvSpPr>
          <p:spPr bwMode="auto">
            <a:xfrm>
              <a:off x="42037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5" name="Line 107"/>
            <p:cNvSpPr>
              <a:spLocks noChangeShapeType="1"/>
            </p:cNvSpPr>
            <p:nvPr/>
          </p:nvSpPr>
          <p:spPr bwMode="auto">
            <a:xfrm>
              <a:off x="42894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6" name="Line 108"/>
            <p:cNvSpPr>
              <a:spLocks noChangeShapeType="1"/>
            </p:cNvSpPr>
            <p:nvPr/>
          </p:nvSpPr>
          <p:spPr bwMode="auto">
            <a:xfrm>
              <a:off x="43751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7" name="Line 109"/>
            <p:cNvSpPr>
              <a:spLocks noChangeShapeType="1"/>
            </p:cNvSpPr>
            <p:nvPr/>
          </p:nvSpPr>
          <p:spPr bwMode="auto">
            <a:xfrm>
              <a:off x="44608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8" name="Line 110"/>
            <p:cNvSpPr>
              <a:spLocks noChangeShapeType="1"/>
            </p:cNvSpPr>
            <p:nvPr/>
          </p:nvSpPr>
          <p:spPr bwMode="auto">
            <a:xfrm>
              <a:off x="45466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9" name="Line 111"/>
            <p:cNvSpPr>
              <a:spLocks noChangeShapeType="1"/>
            </p:cNvSpPr>
            <p:nvPr/>
          </p:nvSpPr>
          <p:spPr bwMode="auto">
            <a:xfrm>
              <a:off x="46323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0" name="Line 112"/>
            <p:cNvSpPr>
              <a:spLocks noChangeShapeType="1"/>
            </p:cNvSpPr>
            <p:nvPr/>
          </p:nvSpPr>
          <p:spPr bwMode="auto">
            <a:xfrm>
              <a:off x="47180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1" name="Line 113"/>
            <p:cNvSpPr>
              <a:spLocks noChangeShapeType="1"/>
            </p:cNvSpPr>
            <p:nvPr/>
          </p:nvSpPr>
          <p:spPr bwMode="auto">
            <a:xfrm>
              <a:off x="48037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2" name="Line 114"/>
            <p:cNvSpPr>
              <a:spLocks noChangeShapeType="1"/>
            </p:cNvSpPr>
            <p:nvPr/>
          </p:nvSpPr>
          <p:spPr bwMode="auto">
            <a:xfrm>
              <a:off x="48895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3" name="Line 115"/>
            <p:cNvSpPr>
              <a:spLocks noChangeShapeType="1"/>
            </p:cNvSpPr>
            <p:nvPr/>
          </p:nvSpPr>
          <p:spPr bwMode="auto">
            <a:xfrm>
              <a:off x="49752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4" name="Line 116"/>
            <p:cNvSpPr>
              <a:spLocks noChangeShapeType="1"/>
            </p:cNvSpPr>
            <p:nvPr/>
          </p:nvSpPr>
          <p:spPr bwMode="auto">
            <a:xfrm>
              <a:off x="50609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5" name="Line 117"/>
            <p:cNvSpPr>
              <a:spLocks noChangeShapeType="1"/>
            </p:cNvSpPr>
            <p:nvPr/>
          </p:nvSpPr>
          <p:spPr bwMode="auto">
            <a:xfrm>
              <a:off x="51466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6" name="Line 118"/>
            <p:cNvSpPr>
              <a:spLocks noChangeShapeType="1"/>
            </p:cNvSpPr>
            <p:nvPr/>
          </p:nvSpPr>
          <p:spPr bwMode="auto">
            <a:xfrm>
              <a:off x="52324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7" name="Line 119"/>
            <p:cNvSpPr>
              <a:spLocks noChangeShapeType="1"/>
            </p:cNvSpPr>
            <p:nvPr/>
          </p:nvSpPr>
          <p:spPr bwMode="auto">
            <a:xfrm>
              <a:off x="53181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8" name="Line 120"/>
            <p:cNvSpPr>
              <a:spLocks noChangeShapeType="1"/>
            </p:cNvSpPr>
            <p:nvPr/>
          </p:nvSpPr>
          <p:spPr bwMode="auto">
            <a:xfrm>
              <a:off x="54038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9" name="Line 121"/>
            <p:cNvSpPr>
              <a:spLocks noChangeShapeType="1"/>
            </p:cNvSpPr>
            <p:nvPr/>
          </p:nvSpPr>
          <p:spPr bwMode="auto">
            <a:xfrm>
              <a:off x="54895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0" name="Line 122"/>
            <p:cNvSpPr>
              <a:spLocks noChangeShapeType="1"/>
            </p:cNvSpPr>
            <p:nvPr/>
          </p:nvSpPr>
          <p:spPr bwMode="auto">
            <a:xfrm>
              <a:off x="55753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1" name="Line 123"/>
            <p:cNvSpPr>
              <a:spLocks noChangeShapeType="1"/>
            </p:cNvSpPr>
            <p:nvPr/>
          </p:nvSpPr>
          <p:spPr bwMode="auto">
            <a:xfrm>
              <a:off x="56610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2" name="Line 124"/>
            <p:cNvSpPr>
              <a:spLocks noChangeShapeType="1"/>
            </p:cNvSpPr>
            <p:nvPr/>
          </p:nvSpPr>
          <p:spPr bwMode="auto">
            <a:xfrm>
              <a:off x="57467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3" name="Line 125"/>
            <p:cNvSpPr>
              <a:spLocks noChangeShapeType="1"/>
            </p:cNvSpPr>
            <p:nvPr/>
          </p:nvSpPr>
          <p:spPr bwMode="auto">
            <a:xfrm>
              <a:off x="58324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4" name="Line 126"/>
            <p:cNvSpPr>
              <a:spLocks noChangeShapeType="1"/>
            </p:cNvSpPr>
            <p:nvPr/>
          </p:nvSpPr>
          <p:spPr bwMode="auto">
            <a:xfrm>
              <a:off x="59182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5" name="Line 127"/>
            <p:cNvSpPr>
              <a:spLocks noChangeShapeType="1"/>
            </p:cNvSpPr>
            <p:nvPr/>
          </p:nvSpPr>
          <p:spPr bwMode="auto">
            <a:xfrm>
              <a:off x="60039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6" name="Line 128"/>
            <p:cNvSpPr>
              <a:spLocks noChangeShapeType="1"/>
            </p:cNvSpPr>
            <p:nvPr/>
          </p:nvSpPr>
          <p:spPr bwMode="auto">
            <a:xfrm>
              <a:off x="60896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7" name="Line 129"/>
            <p:cNvSpPr>
              <a:spLocks noChangeShapeType="1"/>
            </p:cNvSpPr>
            <p:nvPr/>
          </p:nvSpPr>
          <p:spPr bwMode="auto">
            <a:xfrm>
              <a:off x="61753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8" name="Line 130"/>
            <p:cNvSpPr>
              <a:spLocks noChangeShapeType="1"/>
            </p:cNvSpPr>
            <p:nvPr/>
          </p:nvSpPr>
          <p:spPr bwMode="auto">
            <a:xfrm>
              <a:off x="62611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9" name="Line 131"/>
            <p:cNvSpPr>
              <a:spLocks noChangeShapeType="1"/>
            </p:cNvSpPr>
            <p:nvPr/>
          </p:nvSpPr>
          <p:spPr bwMode="auto">
            <a:xfrm>
              <a:off x="63468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0" name="Line 132"/>
            <p:cNvSpPr>
              <a:spLocks noChangeShapeType="1"/>
            </p:cNvSpPr>
            <p:nvPr/>
          </p:nvSpPr>
          <p:spPr bwMode="auto">
            <a:xfrm>
              <a:off x="64325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1" name="Line 133"/>
            <p:cNvSpPr>
              <a:spLocks noChangeShapeType="1"/>
            </p:cNvSpPr>
            <p:nvPr/>
          </p:nvSpPr>
          <p:spPr bwMode="auto">
            <a:xfrm>
              <a:off x="65182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2" name="Line 134"/>
            <p:cNvSpPr>
              <a:spLocks noChangeShapeType="1"/>
            </p:cNvSpPr>
            <p:nvPr/>
          </p:nvSpPr>
          <p:spPr bwMode="auto">
            <a:xfrm>
              <a:off x="66040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3" name="Line 135"/>
            <p:cNvSpPr>
              <a:spLocks noChangeShapeType="1"/>
            </p:cNvSpPr>
            <p:nvPr/>
          </p:nvSpPr>
          <p:spPr bwMode="auto">
            <a:xfrm>
              <a:off x="66897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4" name="Line 136"/>
            <p:cNvSpPr>
              <a:spLocks noChangeShapeType="1"/>
            </p:cNvSpPr>
            <p:nvPr/>
          </p:nvSpPr>
          <p:spPr bwMode="auto">
            <a:xfrm>
              <a:off x="67754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5" name="Line 137"/>
            <p:cNvSpPr>
              <a:spLocks noChangeShapeType="1"/>
            </p:cNvSpPr>
            <p:nvPr/>
          </p:nvSpPr>
          <p:spPr bwMode="auto">
            <a:xfrm>
              <a:off x="68611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6" name="Line 138"/>
            <p:cNvSpPr>
              <a:spLocks noChangeShapeType="1"/>
            </p:cNvSpPr>
            <p:nvPr/>
          </p:nvSpPr>
          <p:spPr bwMode="auto">
            <a:xfrm>
              <a:off x="69469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7" name="Line 139"/>
            <p:cNvSpPr>
              <a:spLocks noChangeShapeType="1"/>
            </p:cNvSpPr>
            <p:nvPr/>
          </p:nvSpPr>
          <p:spPr bwMode="auto">
            <a:xfrm>
              <a:off x="70326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8" name="Line 140"/>
            <p:cNvSpPr>
              <a:spLocks noChangeShapeType="1"/>
            </p:cNvSpPr>
            <p:nvPr/>
          </p:nvSpPr>
          <p:spPr bwMode="auto">
            <a:xfrm>
              <a:off x="71183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9" name="Line 141"/>
            <p:cNvSpPr>
              <a:spLocks noChangeShapeType="1"/>
            </p:cNvSpPr>
            <p:nvPr/>
          </p:nvSpPr>
          <p:spPr bwMode="auto">
            <a:xfrm>
              <a:off x="72040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0" name="Line 142"/>
            <p:cNvSpPr>
              <a:spLocks noChangeShapeType="1"/>
            </p:cNvSpPr>
            <p:nvPr/>
          </p:nvSpPr>
          <p:spPr bwMode="auto">
            <a:xfrm>
              <a:off x="72898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1" name="Line 143"/>
            <p:cNvSpPr>
              <a:spLocks noChangeShapeType="1"/>
            </p:cNvSpPr>
            <p:nvPr/>
          </p:nvSpPr>
          <p:spPr bwMode="auto">
            <a:xfrm>
              <a:off x="73755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2" name="Line 144"/>
            <p:cNvSpPr>
              <a:spLocks noChangeShapeType="1"/>
            </p:cNvSpPr>
            <p:nvPr/>
          </p:nvSpPr>
          <p:spPr bwMode="auto">
            <a:xfrm>
              <a:off x="74612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3" name="Line 145"/>
            <p:cNvSpPr>
              <a:spLocks noChangeShapeType="1"/>
            </p:cNvSpPr>
            <p:nvPr/>
          </p:nvSpPr>
          <p:spPr bwMode="auto">
            <a:xfrm>
              <a:off x="16319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4" name="Line 146"/>
            <p:cNvSpPr>
              <a:spLocks noChangeShapeType="1"/>
            </p:cNvSpPr>
            <p:nvPr/>
          </p:nvSpPr>
          <p:spPr bwMode="auto">
            <a:xfrm>
              <a:off x="17176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5" name="Line 147"/>
            <p:cNvSpPr>
              <a:spLocks noChangeShapeType="1"/>
            </p:cNvSpPr>
            <p:nvPr/>
          </p:nvSpPr>
          <p:spPr bwMode="auto">
            <a:xfrm>
              <a:off x="18034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6" name="Line 148"/>
            <p:cNvSpPr>
              <a:spLocks noChangeShapeType="1"/>
            </p:cNvSpPr>
            <p:nvPr/>
          </p:nvSpPr>
          <p:spPr bwMode="auto">
            <a:xfrm>
              <a:off x="18891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7" name="Line 149"/>
            <p:cNvSpPr>
              <a:spLocks noChangeShapeType="1"/>
            </p:cNvSpPr>
            <p:nvPr/>
          </p:nvSpPr>
          <p:spPr bwMode="auto">
            <a:xfrm>
              <a:off x="19748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8" name="Line 150"/>
            <p:cNvSpPr>
              <a:spLocks noChangeShapeType="1"/>
            </p:cNvSpPr>
            <p:nvPr/>
          </p:nvSpPr>
          <p:spPr bwMode="auto">
            <a:xfrm>
              <a:off x="20605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9" name="Line 151"/>
            <p:cNvSpPr>
              <a:spLocks noChangeShapeType="1"/>
            </p:cNvSpPr>
            <p:nvPr/>
          </p:nvSpPr>
          <p:spPr bwMode="auto">
            <a:xfrm>
              <a:off x="21463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0" name="Line 152"/>
            <p:cNvSpPr>
              <a:spLocks noChangeShapeType="1"/>
            </p:cNvSpPr>
            <p:nvPr/>
          </p:nvSpPr>
          <p:spPr bwMode="auto">
            <a:xfrm>
              <a:off x="22320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1" name="Line 153"/>
            <p:cNvSpPr>
              <a:spLocks noChangeShapeType="1"/>
            </p:cNvSpPr>
            <p:nvPr/>
          </p:nvSpPr>
          <p:spPr bwMode="auto">
            <a:xfrm>
              <a:off x="23177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2" name="Line 154"/>
            <p:cNvSpPr>
              <a:spLocks noChangeShapeType="1"/>
            </p:cNvSpPr>
            <p:nvPr/>
          </p:nvSpPr>
          <p:spPr bwMode="auto">
            <a:xfrm>
              <a:off x="24034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3" name="Line 155"/>
            <p:cNvSpPr>
              <a:spLocks noChangeShapeType="1"/>
            </p:cNvSpPr>
            <p:nvPr/>
          </p:nvSpPr>
          <p:spPr bwMode="auto">
            <a:xfrm>
              <a:off x="24892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4" name="Line 156"/>
            <p:cNvSpPr>
              <a:spLocks noChangeShapeType="1"/>
            </p:cNvSpPr>
            <p:nvPr/>
          </p:nvSpPr>
          <p:spPr bwMode="auto">
            <a:xfrm>
              <a:off x="25749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5" name="Line 157"/>
            <p:cNvSpPr>
              <a:spLocks noChangeShapeType="1"/>
            </p:cNvSpPr>
            <p:nvPr/>
          </p:nvSpPr>
          <p:spPr bwMode="auto">
            <a:xfrm>
              <a:off x="26606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6" name="Line 158"/>
            <p:cNvSpPr>
              <a:spLocks noChangeShapeType="1"/>
            </p:cNvSpPr>
            <p:nvPr/>
          </p:nvSpPr>
          <p:spPr bwMode="auto">
            <a:xfrm>
              <a:off x="27463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7" name="Line 159"/>
            <p:cNvSpPr>
              <a:spLocks noChangeShapeType="1"/>
            </p:cNvSpPr>
            <p:nvPr/>
          </p:nvSpPr>
          <p:spPr bwMode="auto">
            <a:xfrm>
              <a:off x="28321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8" name="Line 160"/>
            <p:cNvSpPr>
              <a:spLocks noChangeShapeType="1"/>
            </p:cNvSpPr>
            <p:nvPr/>
          </p:nvSpPr>
          <p:spPr bwMode="auto">
            <a:xfrm>
              <a:off x="29178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9" name="Line 161"/>
            <p:cNvSpPr>
              <a:spLocks noChangeShapeType="1"/>
            </p:cNvSpPr>
            <p:nvPr/>
          </p:nvSpPr>
          <p:spPr bwMode="auto">
            <a:xfrm>
              <a:off x="30035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0" name="Line 162"/>
            <p:cNvSpPr>
              <a:spLocks noChangeShapeType="1"/>
            </p:cNvSpPr>
            <p:nvPr/>
          </p:nvSpPr>
          <p:spPr bwMode="auto">
            <a:xfrm>
              <a:off x="30892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1" name="Line 163"/>
            <p:cNvSpPr>
              <a:spLocks noChangeShapeType="1"/>
            </p:cNvSpPr>
            <p:nvPr/>
          </p:nvSpPr>
          <p:spPr bwMode="auto">
            <a:xfrm>
              <a:off x="31750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2" name="Line 164"/>
            <p:cNvSpPr>
              <a:spLocks noChangeShapeType="1"/>
            </p:cNvSpPr>
            <p:nvPr/>
          </p:nvSpPr>
          <p:spPr bwMode="auto">
            <a:xfrm>
              <a:off x="32607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3" name="Line 165"/>
            <p:cNvSpPr>
              <a:spLocks noChangeShapeType="1"/>
            </p:cNvSpPr>
            <p:nvPr/>
          </p:nvSpPr>
          <p:spPr bwMode="auto">
            <a:xfrm>
              <a:off x="33464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4" name="Line 166"/>
            <p:cNvSpPr>
              <a:spLocks noChangeShapeType="1"/>
            </p:cNvSpPr>
            <p:nvPr/>
          </p:nvSpPr>
          <p:spPr bwMode="auto">
            <a:xfrm>
              <a:off x="34321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5" name="Line 167"/>
            <p:cNvSpPr>
              <a:spLocks noChangeShapeType="1"/>
            </p:cNvSpPr>
            <p:nvPr/>
          </p:nvSpPr>
          <p:spPr bwMode="auto">
            <a:xfrm>
              <a:off x="35179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6" name="Line 168"/>
            <p:cNvSpPr>
              <a:spLocks noChangeShapeType="1"/>
            </p:cNvSpPr>
            <p:nvPr/>
          </p:nvSpPr>
          <p:spPr bwMode="auto">
            <a:xfrm>
              <a:off x="36036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7" name="Line 169"/>
            <p:cNvSpPr>
              <a:spLocks noChangeShapeType="1"/>
            </p:cNvSpPr>
            <p:nvPr/>
          </p:nvSpPr>
          <p:spPr bwMode="auto">
            <a:xfrm>
              <a:off x="36893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8" name="Line 170"/>
            <p:cNvSpPr>
              <a:spLocks noChangeShapeType="1"/>
            </p:cNvSpPr>
            <p:nvPr/>
          </p:nvSpPr>
          <p:spPr bwMode="auto">
            <a:xfrm>
              <a:off x="37750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9" name="Line 171"/>
            <p:cNvSpPr>
              <a:spLocks noChangeShapeType="1"/>
            </p:cNvSpPr>
            <p:nvPr/>
          </p:nvSpPr>
          <p:spPr bwMode="auto">
            <a:xfrm>
              <a:off x="38608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0" name="Line 172"/>
            <p:cNvSpPr>
              <a:spLocks noChangeShapeType="1"/>
            </p:cNvSpPr>
            <p:nvPr/>
          </p:nvSpPr>
          <p:spPr bwMode="auto">
            <a:xfrm>
              <a:off x="39465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1" name="Line 173"/>
            <p:cNvSpPr>
              <a:spLocks noChangeShapeType="1"/>
            </p:cNvSpPr>
            <p:nvPr/>
          </p:nvSpPr>
          <p:spPr bwMode="auto">
            <a:xfrm>
              <a:off x="40322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2" name="Line 174"/>
            <p:cNvSpPr>
              <a:spLocks noChangeShapeType="1"/>
            </p:cNvSpPr>
            <p:nvPr/>
          </p:nvSpPr>
          <p:spPr bwMode="auto">
            <a:xfrm>
              <a:off x="41179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3" name="Line 175"/>
            <p:cNvSpPr>
              <a:spLocks noChangeShapeType="1"/>
            </p:cNvSpPr>
            <p:nvPr/>
          </p:nvSpPr>
          <p:spPr bwMode="auto">
            <a:xfrm>
              <a:off x="42037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4" name="Line 176"/>
            <p:cNvSpPr>
              <a:spLocks noChangeShapeType="1"/>
            </p:cNvSpPr>
            <p:nvPr/>
          </p:nvSpPr>
          <p:spPr bwMode="auto">
            <a:xfrm>
              <a:off x="42894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5" name="Line 177"/>
            <p:cNvSpPr>
              <a:spLocks noChangeShapeType="1"/>
            </p:cNvSpPr>
            <p:nvPr/>
          </p:nvSpPr>
          <p:spPr bwMode="auto">
            <a:xfrm>
              <a:off x="43751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6" name="Line 178"/>
            <p:cNvSpPr>
              <a:spLocks noChangeShapeType="1"/>
            </p:cNvSpPr>
            <p:nvPr/>
          </p:nvSpPr>
          <p:spPr bwMode="auto">
            <a:xfrm>
              <a:off x="44608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7" name="Line 179"/>
            <p:cNvSpPr>
              <a:spLocks noChangeShapeType="1"/>
            </p:cNvSpPr>
            <p:nvPr/>
          </p:nvSpPr>
          <p:spPr bwMode="auto">
            <a:xfrm>
              <a:off x="45466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8" name="Line 180"/>
            <p:cNvSpPr>
              <a:spLocks noChangeShapeType="1"/>
            </p:cNvSpPr>
            <p:nvPr/>
          </p:nvSpPr>
          <p:spPr bwMode="auto">
            <a:xfrm>
              <a:off x="46323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9" name="Line 181"/>
            <p:cNvSpPr>
              <a:spLocks noChangeShapeType="1"/>
            </p:cNvSpPr>
            <p:nvPr/>
          </p:nvSpPr>
          <p:spPr bwMode="auto">
            <a:xfrm>
              <a:off x="47180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0" name="Line 182"/>
            <p:cNvSpPr>
              <a:spLocks noChangeShapeType="1"/>
            </p:cNvSpPr>
            <p:nvPr/>
          </p:nvSpPr>
          <p:spPr bwMode="auto">
            <a:xfrm>
              <a:off x="48037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1" name="Line 183"/>
            <p:cNvSpPr>
              <a:spLocks noChangeShapeType="1"/>
            </p:cNvSpPr>
            <p:nvPr/>
          </p:nvSpPr>
          <p:spPr bwMode="auto">
            <a:xfrm>
              <a:off x="48895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2" name="Line 184"/>
            <p:cNvSpPr>
              <a:spLocks noChangeShapeType="1"/>
            </p:cNvSpPr>
            <p:nvPr/>
          </p:nvSpPr>
          <p:spPr bwMode="auto">
            <a:xfrm>
              <a:off x="49752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3" name="Line 185"/>
            <p:cNvSpPr>
              <a:spLocks noChangeShapeType="1"/>
            </p:cNvSpPr>
            <p:nvPr/>
          </p:nvSpPr>
          <p:spPr bwMode="auto">
            <a:xfrm>
              <a:off x="50609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4" name="Line 186"/>
            <p:cNvSpPr>
              <a:spLocks noChangeShapeType="1"/>
            </p:cNvSpPr>
            <p:nvPr/>
          </p:nvSpPr>
          <p:spPr bwMode="auto">
            <a:xfrm>
              <a:off x="51466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5" name="Line 187"/>
            <p:cNvSpPr>
              <a:spLocks noChangeShapeType="1"/>
            </p:cNvSpPr>
            <p:nvPr/>
          </p:nvSpPr>
          <p:spPr bwMode="auto">
            <a:xfrm>
              <a:off x="52324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6" name="Line 188"/>
            <p:cNvSpPr>
              <a:spLocks noChangeShapeType="1"/>
            </p:cNvSpPr>
            <p:nvPr/>
          </p:nvSpPr>
          <p:spPr bwMode="auto">
            <a:xfrm>
              <a:off x="53181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7" name="Line 189"/>
            <p:cNvSpPr>
              <a:spLocks noChangeShapeType="1"/>
            </p:cNvSpPr>
            <p:nvPr/>
          </p:nvSpPr>
          <p:spPr bwMode="auto">
            <a:xfrm>
              <a:off x="54038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8" name="Line 190"/>
            <p:cNvSpPr>
              <a:spLocks noChangeShapeType="1"/>
            </p:cNvSpPr>
            <p:nvPr/>
          </p:nvSpPr>
          <p:spPr bwMode="auto">
            <a:xfrm>
              <a:off x="54895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9" name="Line 191"/>
            <p:cNvSpPr>
              <a:spLocks noChangeShapeType="1"/>
            </p:cNvSpPr>
            <p:nvPr/>
          </p:nvSpPr>
          <p:spPr bwMode="auto">
            <a:xfrm>
              <a:off x="55753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0" name="Line 192"/>
            <p:cNvSpPr>
              <a:spLocks noChangeShapeType="1"/>
            </p:cNvSpPr>
            <p:nvPr/>
          </p:nvSpPr>
          <p:spPr bwMode="auto">
            <a:xfrm>
              <a:off x="56610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1" name="Line 193"/>
            <p:cNvSpPr>
              <a:spLocks noChangeShapeType="1"/>
            </p:cNvSpPr>
            <p:nvPr/>
          </p:nvSpPr>
          <p:spPr bwMode="auto">
            <a:xfrm>
              <a:off x="57467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2" name="Line 194"/>
            <p:cNvSpPr>
              <a:spLocks noChangeShapeType="1"/>
            </p:cNvSpPr>
            <p:nvPr/>
          </p:nvSpPr>
          <p:spPr bwMode="auto">
            <a:xfrm>
              <a:off x="58324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3" name="Line 195"/>
            <p:cNvSpPr>
              <a:spLocks noChangeShapeType="1"/>
            </p:cNvSpPr>
            <p:nvPr/>
          </p:nvSpPr>
          <p:spPr bwMode="auto">
            <a:xfrm>
              <a:off x="59182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4" name="Line 196"/>
            <p:cNvSpPr>
              <a:spLocks noChangeShapeType="1"/>
            </p:cNvSpPr>
            <p:nvPr/>
          </p:nvSpPr>
          <p:spPr bwMode="auto">
            <a:xfrm>
              <a:off x="60039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5" name="Line 197"/>
            <p:cNvSpPr>
              <a:spLocks noChangeShapeType="1"/>
            </p:cNvSpPr>
            <p:nvPr/>
          </p:nvSpPr>
          <p:spPr bwMode="auto">
            <a:xfrm>
              <a:off x="60896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6" name="Line 198"/>
            <p:cNvSpPr>
              <a:spLocks noChangeShapeType="1"/>
            </p:cNvSpPr>
            <p:nvPr/>
          </p:nvSpPr>
          <p:spPr bwMode="auto">
            <a:xfrm>
              <a:off x="61753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7" name="Line 199"/>
            <p:cNvSpPr>
              <a:spLocks noChangeShapeType="1"/>
            </p:cNvSpPr>
            <p:nvPr/>
          </p:nvSpPr>
          <p:spPr bwMode="auto">
            <a:xfrm>
              <a:off x="62611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8" name="Line 200"/>
            <p:cNvSpPr>
              <a:spLocks noChangeShapeType="1"/>
            </p:cNvSpPr>
            <p:nvPr/>
          </p:nvSpPr>
          <p:spPr bwMode="auto">
            <a:xfrm>
              <a:off x="63468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9" name="Line 201"/>
            <p:cNvSpPr>
              <a:spLocks noChangeShapeType="1"/>
            </p:cNvSpPr>
            <p:nvPr/>
          </p:nvSpPr>
          <p:spPr bwMode="auto">
            <a:xfrm>
              <a:off x="64325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0" name="Line 202"/>
            <p:cNvSpPr>
              <a:spLocks noChangeShapeType="1"/>
            </p:cNvSpPr>
            <p:nvPr/>
          </p:nvSpPr>
          <p:spPr bwMode="auto">
            <a:xfrm>
              <a:off x="65182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1" name="Line 203"/>
            <p:cNvSpPr>
              <a:spLocks noChangeShapeType="1"/>
            </p:cNvSpPr>
            <p:nvPr/>
          </p:nvSpPr>
          <p:spPr bwMode="auto">
            <a:xfrm>
              <a:off x="66040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2" name="Line 204"/>
            <p:cNvSpPr>
              <a:spLocks noChangeShapeType="1"/>
            </p:cNvSpPr>
            <p:nvPr/>
          </p:nvSpPr>
          <p:spPr bwMode="auto">
            <a:xfrm>
              <a:off x="66897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3" name="Line 205"/>
            <p:cNvSpPr>
              <a:spLocks noChangeShapeType="1"/>
            </p:cNvSpPr>
            <p:nvPr/>
          </p:nvSpPr>
          <p:spPr bwMode="auto">
            <a:xfrm>
              <a:off x="67754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4" name="Line 206"/>
            <p:cNvSpPr>
              <a:spLocks noChangeShapeType="1"/>
            </p:cNvSpPr>
            <p:nvPr/>
          </p:nvSpPr>
          <p:spPr bwMode="auto">
            <a:xfrm>
              <a:off x="68611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5" name="Line 207"/>
            <p:cNvSpPr>
              <a:spLocks noChangeShapeType="1"/>
            </p:cNvSpPr>
            <p:nvPr/>
          </p:nvSpPr>
          <p:spPr bwMode="auto">
            <a:xfrm>
              <a:off x="69469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6" name="Line 208"/>
            <p:cNvSpPr>
              <a:spLocks noChangeShapeType="1"/>
            </p:cNvSpPr>
            <p:nvPr/>
          </p:nvSpPr>
          <p:spPr bwMode="auto">
            <a:xfrm>
              <a:off x="70326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7" name="Line 209"/>
            <p:cNvSpPr>
              <a:spLocks noChangeShapeType="1"/>
            </p:cNvSpPr>
            <p:nvPr/>
          </p:nvSpPr>
          <p:spPr bwMode="auto">
            <a:xfrm>
              <a:off x="71183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8" name="Line 210"/>
            <p:cNvSpPr>
              <a:spLocks noChangeShapeType="1"/>
            </p:cNvSpPr>
            <p:nvPr/>
          </p:nvSpPr>
          <p:spPr bwMode="auto">
            <a:xfrm>
              <a:off x="72040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9" name="Line 211"/>
            <p:cNvSpPr>
              <a:spLocks noChangeShapeType="1"/>
            </p:cNvSpPr>
            <p:nvPr/>
          </p:nvSpPr>
          <p:spPr bwMode="auto">
            <a:xfrm>
              <a:off x="72898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00" name="Line 212"/>
            <p:cNvSpPr>
              <a:spLocks noChangeShapeType="1"/>
            </p:cNvSpPr>
            <p:nvPr/>
          </p:nvSpPr>
          <p:spPr bwMode="auto">
            <a:xfrm>
              <a:off x="73755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01" name="Line 213"/>
            <p:cNvSpPr>
              <a:spLocks noChangeShapeType="1"/>
            </p:cNvSpPr>
            <p:nvPr/>
          </p:nvSpPr>
          <p:spPr bwMode="auto">
            <a:xfrm>
              <a:off x="74612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02" name="Line 214"/>
            <p:cNvSpPr>
              <a:spLocks noChangeShapeType="1"/>
            </p:cNvSpPr>
            <p:nvPr/>
          </p:nvSpPr>
          <p:spPr bwMode="auto">
            <a:xfrm flipV="1">
              <a:off x="1466850" y="1493838"/>
              <a:ext cx="0" cy="2908300"/>
            </a:xfrm>
            <a:prstGeom prst="line">
              <a:avLst/>
            </a:prstGeom>
            <a:noFill/>
            <a:ln w="12700">
              <a:solidFill>
                <a:schemeClr val="tx1"/>
              </a:solidFill>
              <a:round/>
              <a:headEnd/>
              <a:tailEnd/>
            </a:ln>
            <a:effectLst/>
          </p:spPr>
          <p:txBody>
            <a:bodyPr>
              <a:prstTxWarp prst="textNoShape">
                <a:avLst/>
              </a:prstTxWarp>
            </a:bodyPr>
            <a:lstStyle/>
            <a:p>
              <a:endParaRPr lang="en-US">
                <a:latin typeface="Calibri"/>
                <a:cs typeface="Calibri"/>
              </a:endParaRPr>
            </a:p>
          </p:txBody>
        </p:sp>
        <p:sp>
          <p:nvSpPr>
            <p:cNvPr id="1420503" name="Line 215"/>
            <p:cNvSpPr>
              <a:spLocks noChangeShapeType="1"/>
            </p:cNvSpPr>
            <p:nvPr/>
          </p:nvSpPr>
          <p:spPr bwMode="auto">
            <a:xfrm>
              <a:off x="1417638" y="4408488"/>
              <a:ext cx="8572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04" name="Line 216"/>
            <p:cNvSpPr>
              <a:spLocks noChangeShapeType="1"/>
            </p:cNvSpPr>
            <p:nvPr/>
          </p:nvSpPr>
          <p:spPr bwMode="auto">
            <a:xfrm>
              <a:off x="1460500" y="4408488"/>
              <a:ext cx="6043613" cy="0"/>
            </a:xfrm>
            <a:prstGeom prst="line">
              <a:avLst/>
            </a:prstGeom>
            <a:noFill/>
            <a:ln w="12700">
              <a:solidFill>
                <a:schemeClr val="tx1"/>
              </a:solidFill>
              <a:round/>
              <a:headEnd/>
              <a:tailEnd/>
            </a:ln>
            <a:effectLst/>
          </p:spPr>
          <p:txBody>
            <a:bodyPr>
              <a:prstTxWarp prst="textNoShape">
                <a:avLst/>
              </a:prstTxWarp>
            </a:bodyPr>
            <a:lstStyle/>
            <a:p>
              <a:endParaRPr lang="en-US">
                <a:latin typeface="Calibri"/>
                <a:cs typeface="Calibri"/>
              </a:endParaRPr>
            </a:p>
          </p:txBody>
        </p:sp>
        <p:sp>
          <p:nvSpPr>
            <p:cNvPr id="1420505" name="Line 217"/>
            <p:cNvSpPr>
              <a:spLocks noChangeShapeType="1"/>
            </p:cNvSpPr>
            <p:nvPr/>
          </p:nvSpPr>
          <p:spPr bwMode="auto">
            <a:xfrm flipV="1">
              <a:off x="1466850"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06" name="Line 218"/>
            <p:cNvSpPr>
              <a:spLocks noChangeShapeType="1"/>
            </p:cNvSpPr>
            <p:nvPr/>
          </p:nvSpPr>
          <p:spPr bwMode="auto">
            <a:xfrm flipV="1">
              <a:off x="1766888"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07" name="Line 219"/>
            <p:cNvSpPr>
              <a:spLocks noChangeShapeType="1"/>
            </p:cNvSpPr>
            <p:nvPr/>
          </p:nvSpPr>
          <p:spPr bwMode="auto">
            <a:xfrm flipV="1">
              <a:off x="2081213"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08" name="Line 220"/>
            <p:cNvSpPr>
              <a:spLocks noChangeShapeType="1"/>
            </p:cNvSpPr>
            <p:nvPr/>
          </p:nvSpPr>
          <p:spPr bwMode="auto">
            <a:xfrm flipV="1">
              <a:off x="2381250"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09" name="Line 221"/>
            <p:cNvSpPr>
              <a:spLocks noChangeShapeType="1"/>
            </p:cNvSpPr>
            <p:nvPr/>
          </p:nvSpPr>
          <p:spPr bwMode="auto">
            <a:xfrm flipV="1">
              <a:off x="2681288"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0" name="Line 222"/>
            <p:cNvSpPr>
              <a:spLocks noChangeShapeType="1"/>
            </p:cNvSpPr>
            <p:nvPr/>
          </p:nvSpPr>
          <p:spPr bwMode="auto">
            <a:xfrm flipV="1">
              <a:off x="2981325"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1" name="Line 223"/>
            <p:cNvSpPr>
              <a:spLocks noChangeShapeType="1"/>
            </p:cNvSpPr>
            <p:nvPr/>
          </p:nvSpPr>
          <p:spPr bwMode="auto">
            <a:xfrm flipV="1">
              <a:off x="3281363"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2" name="Line 224"/>
            <p:cNvSpPr>
              <a:spLocks noChangeShapeType="1"/>
            </p:cNvSpPr>
            <p:nvPr/>
          </p:nvSpPr>
          <p:spPr bwMode="auto">
            <a:xfrm flipV="1">
              <a:off x="3581400"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3" name="Line 225"/>
            <p:cNvSpPr>
              <a:spLocks noChangeShapeType="1"/>
            </p:cNvSpPr>
            <p:nvPr/>
          </p:nvSpPr>
          <p:spPr bwMode="auto">
            <a:xfrm flipV="1">
              <a:off x="3881438"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4" name="Line 226"/>
            <p:cNvSpPr>
              <a:spLocks noChangeShapeType="1"/>
            </p:cNvSpPr>
            <p:nvPr/>
          </p:nvSpPr>
          <p:spPr bwMode="auto">
            <a:xfrm flipV="1">
              <a:off x="4195763"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5" name="Line 227"/>
            <p:cNvSpPr>
              <a:spLocks noChangeShapeType="1"/>
            </p:cNvSpPr>
            <p:nvPr/>
          </p:nvSpPr>
          <p:spPr bwMode="auto">
            <a:xfrm flipV="1">
              <a:off x="4495800"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6" name="Line 228"/>
            <p:cNvSpPr>
              <a:spLocks noChangeShapeType="1"/>
            </p:cNvSpPr>
            <p:nvPr/>
          </p:nvSpPr>
          <p:spPr bwMode="auto">
            <a:xfrm flipV="1">
              <a:off x="4795838"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7" name="Line 229"/>
            <p:cNvSpPr>
              <a:spLocks noChangeShapeType="1"/>
            </p:cNvSpPr>
            <p:nvPr/>
          </p:nvSpPr>
          <p:spPr bwMode="auto">
            <a:xfrm flipV="1">
              <a:off x="5095875"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8" name="Line 230"/>
            <p:cNvSpPr>
              <a:spLocks noChangeShapeType="1"/>
            </p:cNvSpPr>
            <p:nvPr/>
          </p:nvSpPr>
          <p:spPr bwMode="auto">
            <a:xfrm flipV="1">
              <a:off x="5395913"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9" name="Line 231"/>
            <p:cNvSpPr>
              <a:spLocks noChangeShapeType="1"/>
            </p:cNvSpPr>
            <p:nvPr/>
          </p:nvSpPr>
          <p:spPr bwMode="auto">
            <a:xfrm flipV="1">
              <a:off x="5695950"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20" name="Line 232"/>
            <p:cNvSpPr>
              <a:spLocks noChangeShapeType="1"/>
            </p:cNvSpPr>
            <p:nvPr/>
          </p:nvSpPr>
          <p:spPr bwMode="auto">
            <a:xfrm flipV="1">
              <a:off x="5995988"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21" name="Line 233"/>
            <p:cNvSpPr>
              <a:spLocks noChangeShapeType="1"/>
            </p:cNvSpPr>
            <p:nvPr/>
          </p:nvSpPr>
          <p:spPr bwMode="auto">
            <a:xfrm flipV="1">
              <a:off x="6310313"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22" name="Line 234"/>
            <p:cNvSpPr>
              <a:spLocks noChangeShapeType="1"/>
            </p:cNvSpPr>
            <p:nvPr/>
          </p:nvSpPr>
          <p:spPr bwMode="auto">
            <a:xfrm flipV="1">
              <a:off x="6610350"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23" name="Line 235"/>
            <p:cNvSpPr>
              <a:spLocks noChangeShapeType="1"/>
            </p:cNvSpPr>
            <p:nvPr/>
          </p:nvSpPr>
          <p:spPr bwMode="auto">
            <a:xfrm flipV="1">
              <a:off x="6910388"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24" name="Line 236"/>
            <p:cNvSpPr>
              <a:spLocks noChangeShapeType="1"/>
            </p:cNvSpPr>
            <p:nvPr/>
          </p:nvSpPr>
          <p:spPr bwMode="auto">
            <a:xfrm flipV="1">
              <a:off x="7210425"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25" name="Line 237"/>
            <p:cNvSpPr>
              <a:spLocks noChangeShapeType="1"/>
            </p:cNvSpPr>
            <p:nvPr/>
          </p:nvSpPr>
          <p:spPr bwMode="auto">
            <a:xfrm flipV="1">
              <a:off x="7510463"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26" name="Freeform 238"/>
            <p:cNvSpPr>
              <a:spLocks/>
            </p:cNvSpPr>
            <p:nvPr/>
          </p:nvSpPr>
          <p:spPr bwMode="auto">
            <a:xfrm>
              <a:off x="1460500" y="1519238"/>
              <a:ext cx="6045200" cy="2884487"/>
            </a:xfrm>
            <a:custGeom>
              <a:avLst/>
              <a:gdLst/>
              <a:ahLst/>
              <a:cxnLst>
                <a:cxn ang="0">
                  <a:pos x="0" y="1816"/>
                </a:cxn>
                <a:cxn ang="0">
                  <a:pos x="189" y="1752"/>
                </a:cxn>
                <a:cxn ang="0">
                  <a:pos x="387" y="1696"/>
                </a:cxn>
                <a:cxn ang="0">
                  <a:pos x="576" y="1640"/>
                </a:cxn>
                <a:cxn ang="0">
                  <a:pos x="765" y="1576"/>
                </a:cxn>
                <a:cxn ang="0">
                  <a:pos x="954" y="1520"/>
                </a:cxn>
                <a:cxn ang="0">
                  <a:pos x="1143" y="1456"/>
                </a:cxn>
                <a:cxn ang="0">
                  <a:pos x="1332" y="1400"/>
                </a:cxn>
                <a:cxn ang="0">
                  <a:pos x="1521" y="1296"/>
                </a:cxn>
                <a:cxn ang="0">
                  <a:pos x="1719" y="1184"/>
                </a:cxn>
                <a:cxn ang="0">
                  <a:pos x="1908" y="1080"/>
                </a:cxn>
                <a:cxn ang="0">
                  <a:pos x="2097" y="968"/>
                </a:cxn>
                <a:cxn ang="0">
                  <a:pos x="2286" y="864"/>
                </a:cxn>
                <a:cxn ang="0">
                  <a:pos x="2475" y="752"/>
                </a:cxn>
                <a:cxn ang="0">
                  <a:pos x="2664" y="648"/>
                </a:cxn>
                <a:cxn ang="0">
                  <a:pos x="2853" y="536"/>
                </a:cxn>
                <a:cxn ang="0">
                  <a:pos x="3051" y="432"/>
                </a:cxn>
                <a:cxn ang="0">
                  <a:pos x="3240" y="328"/>
                </a:cxn>
                <a:cxn ang="0">
                  <a:pos x="3429" y="216"/>
                </a:cxn>
                <a:cxn ang="0">
                  <a:pos x="3618" y="112"/>
                </a:cxn>
                <a:cxn ang="0">
                  <a:pos x="3807" y="0"/>
                </a:cxn>
              </a:cxnLst>
              <a:rect l="0" t="0" r="r" b="b"/>
              <a:pathLst>
                <a:path w="3808" h="1817">
                  <a:moveTo>
                    <a:pt x="0" y="1816"/>
                  </a:moveTo>
                  <a:lnTo>
                    <a:pt x="189" y="1752"/>
                  </a:lnTo>
                  <a:lnTo>
                    <a:pt x="387" y="1696"/>
                  </a:lnTo>
                  <a:lnTo>
                    <a:pt x="576" y="1640"/>
                  </a:lnTo>
                  <a:lnTo>
                    <a:pt x="765" y="1576"/>
                  </a:lnTo>
                  <a:lnTo>
                    <a:pt x="954" y="1520"/>
                  </a:lnTo>
                  <a:lnTo>
                    <a:pt x="1143" y="1456"/>
                  </a:lnTo>
                  <a:lnTo>
                    <a:pt x="1332" y="1400"/>
                  </a:lnTo>
                  <a:lnTo>
                    <a:pt x="1521" y="1296"/>
                  </a:lnTo>
                  <a:lnTo>
                    <a:pt x="1719" y="1184"/>
                  </a:lnTo>
                  <a:lnTo>
                    <a:pt x="1908" y="1080"/>
                  </a:lnTo>
                  <a:lnTo>
                    <a:pt x="2097" y="968"/>
                  </a:lnTo>
                  <a:lnTo>
                    <a:pt x="2286" y="864"/>
                  </a:lnTo>
                  <a:lnTo>
                    <a:pt x="2475" y="752"/>
                  </a:lnTo>
                  <a:lnTo>
                    <a:pt x="2664" y="648"/>
                  </a:lnTo>
                  <a:lnTo>
                    <a:pt x="2853" y="536"/>
                  </a:lnTo>
                  <a:lnTo>
                    <a:pt x="3051" y="432"/>
                  </a:lnTo>
                  <a:lnTo>
                    <a:pt x="3240" y="328"/>
                  </a:lnTo>
                  <a:lnTo>
                    <a:pt x="3429" y="216"/>
                  </a:lnTo>
                  <a:lnTo>
                    <a:pt x="3618" y="112"/>
                  </a:lnTo>
                  <a:lnTo>
                    <a:pt x="3807" y="0"/>
                  </a:lnTo>
                </a:path>
              </a:pathLst>
            </a:custGeom>
            <a:noFill/>
            <a:ln w="12700" cap="rnd" cmpd="sng">
              <a:solidFill>
                <a:schemeClr val="tx1"/>
              </a:solidFill>
              <a:prstDash val="solid"/>
              <a:round/>
              <a:headEnd type="none" w="med" len="med"/>
              <a:tailEnd type="none" w="med" len="med"/>
            </a:ln>
            <a:effectLst/>
          </p:spPr>
          <p:txBody>
            <a:bodyPr>
              <a:prstTxWarp prst="textNoShape">
                <a:avLst/>
              </a:prstTxWarp>
            </a:bodyPr>
            <a:lstStyle/>
            <a:p>
              <a:endParaRPr lang="en-US">
                <a:latin typeface="Calibri"/>
                <a:cs typeface="Calibri"/>
              </a:endParaRPr>
            </a:p>
          </p:txBody>
        </p:sp>
        <p:sp>
          <p:nvSpPr>
            <p:cNvPr id="1420527" name="Freeform 239"/>
            <p:cNvSpPr>
              <a:spLocks/>
            </p:cNvSpPr>
            <p:nvPr/>
          </p:nvSpPr>
          <p:spPr bwMode="auto">
            <a:xfrm>
              <a:off x="1460500" y="3830638"/>
              <a:ext cx="6045200" cy="573087"/>
            </a:xfrm>
            <a:custGeom>
              <a:avLst/>
              <a:gdLst/>
              <a:ahLst/>
              <a:cxnLst>
                <a:cxn ang="0">
                  <a:pos x="0" y="360"/>
                </a:cxn>
                <a:cxn ang="0">
                  <a:pos x="189" y="344"/>
                </a:cxn>
                <a:cxn ang="0">
                  <a:pos x="387" y="320"/>
                </a:cxn>
                <a:cxn ang="0">
                  <a:pos x="576" y="304"/>
                </a:cxn>
                <a:cxn ang="0">
                  <a:pos x="765" y="288"/>
                </a:cxn>
                <a:cxn ang="0">
                  <a:pos x="954" y="272"/>
                </a:cxn>
                <a:cxn ang="0">
                  <a:pos x="1143" y="248"/>
                </a:cxn>
                <a:cxn ang="0">
                  <a:pos x="1332" y="232"/>
                </a:cxn>
                <a:cxn ang="0">
                  <a:pos x="1521" y="216"/>
                </a:cxn>
                <a:cxn ang="0">
                  <a:pos x="1719" y="200"/>
                </a:cxn>
                <a:cxn ang="0">
                  <a:pos x="1908" y="176"/>
                </a:cxn>
                <a:cxn ang="0">
                  <a:pos x="2097" y="160"/>
                </a:cxn>
                <a:cxn ang="0">
                  <a:pos x="2286" y="144"/>
                </a:cxn>
                <a:cxn ang="0">
                  <a:pos x="2475" y="128"/>
                </a:cxn>
                <a:cxn ang="0">
                  <a:pos x="2664" y="104"/>
                </a:cxn>
                <a:cxn ang="0">
                  <a:pos x="2853" y="88"/>
                </a:cxn>
                <a:cxn ang="0">
                  <a:pos x="3051" y="72"/>
                </a:cxn>
                <a:cxn ang="0">
                  <a:pos x="3240" y="56"/>
                </a:cxn>
                <a:cxn ang="0">
                  <a:pos x="3429" y="32"/>
                </a:cxn>
                <a:cxn ang="0">
                  <a:pos x="3618" y="16"/>
                </a:cxn>
                <a:cxn ang="0">
                  <a:pos x="3807" y="0"/>
                </a:cxn>
              </a:cxnLst>
              <a:rect l="0" t="0" r="r" b="b"/>
              <a:pathLst>
                <a:path w="3808" h="361">
                  <a:moveTo>
                    <a:pt x="0" y="360"/>
                  </a:moveTo>
                  <a:lnTo>
                    <a:pt x="189" y="344"/>
                  </a:lnTo>
                  <a:lnTo>
                    <a:pt x="387" y="320"/>
                  </a:lnTo>
                  <a:lnTo>
                    <a:pt x="576" y="304"/>
                  </a:lnTo>
                  <a:lnTo>
                    <a:pt x="765" y="288"/>
                  </a:lnTo>
                  <a:lnTo>
                    <a:pt x="954" y="272"/>
                  </a:lnTo>
                  <a:lnTo>
                    <a:pt x="1143" y="248"/>
                  </a:lnTo>
                  <a:lnTo>
                    <a:pt x="1332" y="232"/>
                  </a:lnTo>
                  <a:lnTo>
                    <a:pt x="1521" y="216"/>
                  </a:lnTo>
                  <a:lnTo>
                    <a:pt x="1719" y="200"/>
                  </a:lnTo>
                  <a:lnTo>
                    <a:pt x="1908" y="176"/>
                  </a:lnTo>
                  <a:lnTo>
                    <a:pt x="2097" y="160"/>
                  </a:lnTo>
                  <a:lnTo>
                    <a:pt x="2286" y="144"/>
                  </a:lnTo>
                  <a:lnTo>
                    <a:pt x="2475" y="128"/>
                  </a:lnTo>
                  <a:lnTo>
                    <a:pt x="2664" y="104"/>
                  </a:lnTo>
                  <a:lnTo>
                    <a:pt x="2853" y="88"/>
                  </a:lnTo>
                  <a:lnTo>
                    <a:pt x="3051" y="72"/>
                  </a:lnTo>
                  <a:lnTo>
                    <a:pt x="3240" y="56"/>
                  </a:lnTo>
                  <a:lnTo>
                    <a:pt x="3429" y="32"/>
                  </a:lnTo>
                  <a:lnTo>
                    <a:pt x="3618" y="16"/>
                  </a:lnTo>
                  <a:lnTo>
                    <a:pt x="3807" y="0"/>
                  </a:lnTo>
                </a:path>
              </a:pathLst>
            </a:custGeom>
            <a:noFill/>
            <a:ln w="12700" cap="rnd" cmpd="sng">
              <a:solidFill>
                <a:schemeClr val="tx1"/>
              </a:solidFill>
              <a:prstDash val="solid"/>
              <a:round/>
              <a:headEnd type="none" w="med" len="med"/>
              <a:tailEnd type="none" w="med" len="med"/>
            </a:ln>
            <a:effectLst/>
          </p:spPr>
          <p:txBody>
            <a:bodyPr>
              <a:prstTxWarp prst="textNoShape">
                <a:avLst/>
              </a:prstTxWarp>
            </a:bodyPr>
            <a:lstStyle/>
            <a:p>
              <a:endParaRPr lang="en-US">
                <a:latin typeface="Calibri"/>
                <a:cs typeface="Calibri"/>
              </a:endParaRPr>
            </a:p>
          </p:txBody>
        </p:sp>
        <p:sp>
          <p:nvSpPr>
            <p:cNvPr id="1420528" name="Rectangle 240"/>
            <p:cNvSpPr>
              <a:spLocks noChangeArrowheads="1"/>
            </p:cNvSpPr>
            <p:nvPr/>
          </p:nvSpPr>
          <p:spPr bwMode="auto">
            <a:xfrm>
              <a:off x="1423988" y="4362450"/>
              <a:ext cx="58737" cy="66675"/>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29" name="Rectangle 241"/>
            <p:cNvSpPr>
              <a:spLocks noChangeArrowheads="1"/>
            </p:cNvSpPr>
            <p:nvPr/>
          </p:nvSpPr>
          <p:spPr bwMode="auto">
            <a:xfrm>
              <a:off x="1724025" y="4260850"/>
              <a:ext cx="58738" cy="66675"/>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0" name="Rectangle 242"/>
            <p:cNvSpPr>
              <a:spLocks noChangeArrowheads="1"/>
            </p:cNvSpPr>
            <p:nvPr/>
          </p:nvSpPr>
          <p:spPr bwMode="auto">
            <a:xfrm>
              <a:off x="2038350" y="41798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1" name="Rectangle 243"/>
            <p:cNvSpPr>
              <a:spLocks noChangeArrowheads="1"/>
            </p:cNvSpPr>
            <p:nvPr/>
          </p:nvSpPr>
          <p:spPr bwMode="auto">
            <a:xfrm>
              <a:off x="2338388" y="4090988"/>
              <a:ext cx="58737"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2" name="Rectangle 244"/>
            <p:cNvSpPr>
              <a:spLocks noChangeArrowheads="1"/>
            </p:cNvSpPr>
            <p:nvPr/>
          </p:nvSpPr>
          <p:spPr bwMode="auto">
            <a:xfrm>
              <a:off x="2638425" y="39893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3" name="Rectangle 245"/>
            <p:cNvSpPr>
              <a:spLocks noChangeArrowheads="1"/>
            </p:cNvSpPr>
            <p:nvPr/>
          </p:nvSpPr>
          <p:spPr bwMode="auto">
            <a:xfrm>
              <a:off x="2938463" y="3900488"/>
              <a:ext cx="58737"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4" name="Rectangle 246"/>
            <p:cNvSpPr>
              <a:spLocks noChangeArrowheads="1"/>
            </p:cNvSpPr>
            <p:nvPr/>
          </p:nvSpPr>
          <p:spPr bwMode="auto">
            <a:xfrm>
              <a:off x="3238500" y="37988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5" name="Rectangle 247"/>
            <p:cNvSpPr>
              <a:spLocks noChangeArrowheads="1"/>
            </p:cNvSpPr>
            <p:nvPr/>
          </p:nvSpPr>
          <p:spPr bwMode="auto">
            <a:xfrm>
              <a:off x="3538538" y="3709988"/>
              <a:ext cx="58737"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6" name="Rectangle 248"/>
            <p:cNvSpPr>
              <a:spLocks noChangeArrowheads="1"/>
            </p:cNvSpPr>
            <p:nvPr/>
          </p:nvSpPr>
          <p:spPr bwMode="auto">
            <a:xfrm>
              <a:off x="3838575" y="35448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7" name="Rectangle 249"/>
            <p:cNvSpPr>
              <a:spLocks noChangeArrowheads="1"/>
            </p:cNvSpPr>
            <p:nvPr/>
          </p:nvSpPr>
          <p:spPr bwMode="auto">
            <a:xfrm>
              <a:off x="4152900" y="33670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8" name="Rectangle 250"/>
            <p:cNvSpPr>
              <a:spLocks noChangeArrowheads="1"/>
            </p:cNvSpPr>
            <p:nvPr/>
          </p:nvSpPr>
          <p:spPr bwMode="auto">
            <a:xfrm>
              <a:off x="4452938" y="3201988"/>
              <a:ext cx="58737"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9" name="Rectangle 251"/>
            <p:cNvSpPr>
              <a:spLocks noChangeArrowheads="1"/>
            </p:cNvSpPr>
            <p:nvPr/>
          </p:nvSpPr>
          <p:spPr bwMode="auto">
            <a:xfrm>
              <a:off x="4752975" y="30241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0" name="Rectangle 252"/>
            <p:cNvSpPr>
              <a:spLocks noChangeArrowheads="1"/>
            </p:cNvSpPr>
            <p:nvPr/>
          </p:nvSpPr>
          <p:spPr bwMode="auto">
            <a:xfrm>
              <a:off x="5053013" y="2859088"/>
              <a:ext cx="58737"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1" name="Rectangle 253"/>
            <p:cNvSpPr>
              <a:spLocks noChangeArrowheads="1"/>
            </p:cNvSpPr>
            <p:nvPr/>
          </p:nvSpPr>
          <p:spPr bwMode="auto">
            <a:xfrm>
              <a:off x="5353050" y="26812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2" name="Rectangle 254"/>
            <p:cNvSpPr>
              <a:spLocks noChangeArrowheads="1"/>
            </p:cNvSpPr>
            <p:nvPr/>
          </p:nvSpPr>
          <p:spPr bwMode="auto">
            <a:xfrm>
              <a:off x="5653088" y="2516188"/>
              <a:ext cx="58737"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3" name="Rectangle 255"/>
            <p:cNvSpPr>
              <a:spLocks noChangeArrowheads="1"/>
            </p:cNvSpPr>
            <p:nvPr/>
          </p:nvSpPr>
          <p:spPr bwMode="auto">
            <a:xfrm>
              <a:off x="5953125" y="23383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4" name="Rectangle 256"/>
            <p:cNvSpPr>
              <a:spLocks noChangeArrowheads="1"/>
            </p:cNvSpPr>
            <p:nvPr/>
          </p:nvSpPr>
          <p:spPr bwMode="auto">
            <a:xfrm>
              <a:off x="6267450" y="21732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5" name="Rectangle 257"/>
            <p:cNvSpPr>
              <a:spLocks noChangeArrowheads="1"/>
            </p:cNvSpPr>
            <p:nvPr/>
          </p:nvSpPr>
          <p:spPr bwMode="auto">
            <a:xfrm>
              <a:off x="6567488" y="2008188"/>
              <a:ext cx="58737"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6" name="Rectangle 258"/>
            <p:cNvSpPr>
              <a:spLocks noChangeArrowheads="1"/>
            </p:cNvSpPr>
            <p:nvPr/>
          </p:nvSpPr>
          <p:spPr bwMode="auto">
            <a:xfrm>
              <a:off x="6867525" y="18303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7" name="Rectangle 259"/>
            <p:cNvSpPr>
              <a:spLocks noChangeArrowheads="1"/>
            </p:cNvSpPr>
            <p:nvPr/>
          </p:nvSpPr>
          <p:spPr bwMode="auto">
            <a:xfrm>
              <a:off x="7167563" y="1665288"/>
              <a:ext cx="58737"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8" name="Rectangle 260"/>
            <p:cNvSpPr>
              <a:spLocks noChangeArrowheads="1"/>
            </p:cNvSpPr>
            <p:nvPr/>
          </p:nvSpPr>
          <p:spPr bwMode="auto">
            <a:xfrm>
              <a:off x="7467600" y="14874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9" name="Rectangle 261"/>
            <p:cNvSpPr>
              <a:spLocks noChangeArrowheads="1"/>
            </p:cNvSpPr>
            <p:nvPr/>
          </p:nvSpPr>
          <p:spPr bwMode="auto">
            <a:xfrm>
              <a:off x="1423988" y="4362450"/>
              <a:ext cx="58737" cy="66675"/>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0" name="Rectangle 262"/>
            <p:cNvSpPr>
              <a:spLocks noChangeArrowheads="1"/>
            </p:cNvSpPr>
            <p:nvPr/>
          </p:nvSpPr>
          <p:spPr bwMode="auto">
            <a:xfrm>
              <a:off x="1724025" y="4337050"/>
              <a:ext cx="58738" cy="66675"/>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1" name="Rectangle 263"/>
            <p:cNvSpPr>
              <a:spLocks noChangeArrowheads="1"/>
            </p:cNvSpPr>
            <p:nvPr/>
          </p:nvSpPr>
          <p:spPr bwMode="auto">
            <a:xfrm>
              <a:off x="2038350" y="4298950"/>
              <a:ext cx="58738" cy="66675"/>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2" name="Rectangle 264"/>
            <p:cNvSpPr>
              <a:spLocks noChangeArrowheads="1"/>
            </p:cNvSpPr>
            <p:nvPr/>
          </p:nvSpPr>
          <p:spPr bwMode="auto">
            <a:xfrm>
              <a:off x="2338388" y="4273550"/>
              <a:ext cx="58737" cy="66675"/>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3" name="Rectangle 265"/>
            <p:cNvSpPr>
              <a:spLocks noChangeArrowheads="1"/>
            </p:cNvSpPr>
            <p:nvPr/>
          </p:nvSpPr>
          <p:spPr bwMode="auto">
            <a:xfrm>
              <a:off x="2638425" y="4248150"/>
              <a:ext cx="58738" cy="66675"/>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4" name="Rectangle 266"/>
            <p:cNvSpPr>
              <a:spLocks noChangeArrowheads="1"/>
            </p:cNvSpPr>
            <p:nvPr/>
          </p:nvSpPr>
          <p:spPr bwMode="auto">
            <a:xfrm>
              <a:off x="2938463" y="4222750"/>
              <a:ext cx="58737" cy="66675"/>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5" name="Rectangle 267"/>
            <p:cNvSpPr>
              <a:spLocks noChangeArrowheads="1"/>
            </p:cNvSpPr>
            <p:nvPr/>
          </p:nvSpPr>
          <p:spPr bwMode="auto">
            <a:xfrm>
              <a:off x="3238500" y="4184650"/>
              <a:ext cx="58738" cy="66675"/>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6" name="Rectangle 268"/>
            <p:cNvSpPr>
              <a:spLocks noChangeArrowheads="1"/>
            </p:cNvSpPr>
            <p:nvPr/>
          </p:nvSpPr>
          <p:spPr bwMode="auto">
            <a:xfrm>
              <a:off x="3538538" y="4167188"/>
              <a:ext cx="58737"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7" name="Rectangle 269"/>
            <p:cNvSpPr>
              <a:spLocks noChangeArrowheads="1"/>
            </p:cNvSpPr>
            <p:nvPr/>
          </p:nvSpPr>
          <p:spPr bwMode="auto">
            <a:xfrm>
              <a:off x="3838575" y="4141788"/>
              <a:ext cx="58738"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8" name="Rectangle 270"/>
            <p:cNvSpPr>
              <a:spLocks noChangeArrowheads="1"/>
            </p:cNvSpPr>
            <p:nvPr/>
          </p:nvSpPr>
          <p:spPr bwMode="auto">
            <a:xfrm>
              <a:off x="4152900" y="4116388"/>
              <a:ext cx="58738"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9" name="Rectangle 271"/>
            <p:cNvSpPr>
              <a:spLocks noChangeArrowheads="1"/>
            </p:cNvSpPr>
            <p:nvPr/>
          </p:nvSpPr>
          <p:spPr bwMode="auto">
            <a:xfrm>
              <a:off x="4452938" y="4078288"/>
              <a:ext cx="58737"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0" name="Rectangle 272"/>
            <p:cNvSpPr>
              <a:spLocks noChangeArrowheads="1"/>
            </p:cNvSpPr>
            <p:nvPr/>
          </p:nvSpPr>
          <p:spPr bwMode="auto">
            <a:xfrm>
              <a:off x="4752975" y="4052888"/>
              <a:ext cx="58738"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1" name="Rectangle 273"/>
            <p:cNvSpPr>
              <a:spLocks noChangeArrowheads="1"/>
            </p:cNvSpPr>
            <p:nvPr/>
          </p:nvSpPr>
          <p:spPr bwMode="auto">
            <a:xfrm>
              <a:off x="5053013" y="4027488"/>
              <a:ext cx="58737"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2" name="Rectangle 274"/>
            <p:cNvSpPr>
              <a:spLocks noChangeArrowheads="1"/>
            </p:cNvSpPr>
            <p:nvPr/>
          </p:nvSpPr>
          <p:spPr bwMode="auto">
            <a:xfrm>
              <a:off x="5353050" y="4002088"/>
              <a:ext cx="58738"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3" name="Rectangle 275"/>
            <p:cNvSpPr>
              <a:spLocks noChangeArrowheads="1"/>
            </p:cNvSpPr>
            <p:nvPr/>
          </p:nvSpPr>
          <p:spPr bwMode="auto">
            <a:xfrm>
              <a:off x="5653088" y="3963988"/>
              <a:ext cx="58737"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4" name="Rectangle 276"/>
            <p:cNvSpPr>
              <a:spLocks noChangeArrowheads="1"/>
            </p:cNvSpPr>
            <p:nvPr/>
          </p:nvSpPr>
          <p:spPr bwMode="auto">
            <a:xfrm>
              <a:off x="5953125" y="3938588"/>
              <a:ext cx="58738"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5" name="Rectangle 277"/>
            <p:cNvSpPr>
              <a:spLocks noChangeArrowheads="1"/>
            </p:cNvSpPr>
            <p:nvPr/>
          </p:nvSpPr>
          <p:spPr bwMode="auto">
            <a:xfrm>
              <a:off x="6267450" y="3913188"/>
              <a:ext cx="58738"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6" name="Rectangle 278"/>
            <p:cNvSpPr>
              <a:spLocks noChangeArrowheads="1"/>
            </p:cNvSpPr>
            <p:nvPr/>
          </p:nvSpPr>
          <p:spPr bwMode="auto">
            <a:xfrm>
              <a:off x="6567488" y="3887788"/>
              <a:ext cx="58737"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7" name="Rectangle 279"/>
            <p:cNvSpPr>
              <a:spLocks noChangeArrowheads="1"/>
            </p:cNvSpPr>
            <p:nvPr/>
          </p:nvSpPr>
          <p:spPr bwMode="auto">
            <a:xfrm>
              <a:off x="6867525" y="3849688"/>
              <a:ext cx="58738"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8" name="Rectangle 280"/>
            <p:cNvSpPr>
              <a:spLocks noChangeArrowheads="1"/>
            </p:cNvSpPr>
            <p:nvPr/>
          </p:nvSpPr>
          <p:spPr bwMode="auto">
            <a:xfrm>
              <a:off x="7167563" y="3824288"/>
              <a:ext cx="58737"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9" name="Rectangle 281"/>
            <p:cNvSpPr>
              <a:spLocks noChangeArrowheads="1"/>
            </p:cNvSpPr>
            <p:nvPr/>
          </p:nvSpPr>
          <p:spPr bwMode="auto">
            <a:xfrm>
              <a:off x="7467600" y="3798888"/>
              <a:ext cx="58738"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70" name="Rectangle 282"/>
            <p:cNvSpPr>
              <a:spLocks noChangeArrowheads="1"/>
            </p:cNvSpPr>
            <p:nvPr/>
          </p:nvSpPr>
          <p:spPr bwMode="auto">
            <a:xfrm>
              <a:off x="1022350" y="4151313"/>
              <a:ext cx="364734" cy="520655"/>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2800">
                  <a:solidFill>
                    <a:schemeClr val="tx1"/>
                  </a:solidFill>
                  <a:latin typeface="Calibri"/>
                  <a:cs typeface="Calibri"/>
                </a:rPr>
                <a:t>1</a:t>
              </a:r>
            </a:p>
          </p:txBody>
        </p:sp>
        <p:sp>
          <p:nvSpPr>
            <p:cNvPr id="1420571" name="Rectangle 283"/>
            <p:cNvSpPr>
              <a:spLocks noChangeArrowheads="1"/>
            </p:cNvSpPr>
            <p:nvPr/>
          </p:nvSpPr>
          <p:spPr bwMode="auto">
            <a:xfrm>
              <a:off x="750888" y="3186113"/>
              <a:ext cx="546725" cy="520655"/>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2800">
                  <a:solidFill>
                    <a:schemeClr val="tx1"/>
                  </a:solidFill>
                  <a:latin typeface="Calibri"/>
                  <a:cs typeface="Calibri"/>
                </a:rPr>
                <a:t>10</a:t>
              </a:r>
            </a:p>
          </p:txBody>
        </p:sp>
        <p:sp>
          <p:nvSpPr>
            <p:cNvPr id="1420572" name="Rectangle 284"/>
            <p:cNvSpPr>
              <a:spLocks noChangeArrowheads="1"/>
            </p:cNvSpPr>
            <p:nvPr/>
          </p:nvSpPr>
          <p:spPr bwMode="auto">
            <a:xfrm>
              <a:off x="565150" y="2297113"/>
              <a:ext cx="728716" cy="520655"/>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2800">
                  <a:solidFill>
                    <a:schemeClr val="tx1"/>
                  </a:solidFill>
                  <a:latin typeface="Calibri"/>
                  <a:cs typeface="Calibri"/>
                </a:rPr>
                <a:t>100</a:t>
              </a:r>
            </a:p>
          </p:txBody>
        </p:sp>
        <p:sp>
          <p:nvSpPr>
            <p:cNvPr id="1420573" name="Rectangle 285"/>
            <p:cNvSpPr>
              <a:spLocks noChangeArrowheads="1"/>
            </p:cNvSpPr>
            <p:nvPr/>
          </p:nvSpPr>
          <p:spPr bwMode="auto">
            <a:xfrm>
              <a:off x="293688" y="1243013"/>
              <a:ext cx="910707" cy="520655"/>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2800">
                  <a:solidFill>
                    <a:schemeClr val="tx1"/>
                  </a:solidFill>
                  <a:latin typeface="Calibri"/>
                  <a:cs typeface="Calibri"/>
                </a:rPr>
                <a:t>1000</a:t>
              </a:r>
            </a:p>
          </p:txBody>
        </p:sp>
        <p:sp>
          <p:nvSpPr>
            <p:cNvPr id="1420574" name="Rectangle 286"/>
            <p:cNvSpPr>
              <a:spLocks noChangeArrowheads="1"/>
            </p:cNvSpPr>
            <p:nvPr/>
          </p:nvSpPr>
          <p:spPr bwMode="auto">
            <a:xfrm rot="16200000">
              <a:off x="1150937" y="4446588"/>
              <a:ext cx="900113"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1980</a:t>
              </a:r>
            </a:p>
          </p:txBody>
        </p:sp>
        <p:sp>
          <p:nvSpPr>
            <p:cNvPr id="1420575" name="Rectangle 287"/>
            <p:cNvSpPr>
              <a:spLocks noChangeArrowheads="1"/>
            </p:cNvSpPr>
            <p:nvPr/>
          </p:nvSpPr>
          <p:spPr bwMode="auto">
            <a:xfrm rot="16200000">
              <a:off x="1450975" y="4446588"/>
              <a:ext cx="900113"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1981</a:t>
              </a:r>
            </a:p>
          </p:txBody>
        </p:sp>
        <p:sp>
          <p:nvSpPr>
            <p:cNvPr id="1420576" name="Rectangle 288"/>
            <p:cNvSpPr>
              <a:spLocks noChangeArrowheads="1"/>
            </p:cNvSpPr>
            <p:nvPr/>
          </p:nvSpPr>
          <p:spPr bwMode="auto">
            <a:xfrm rot="16200000">
              <a:off x="2052637" y="4446588"/>
              <a:ext cx="900113"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dirty="0">
                  <a:solidFill>
                    <a:schemeClr val="tx1"/>
                  </a:solidFill>
                  <a:latin typeface="Calibri"/>
                  <a:cs typeface="Calibri"/>
                </a:rPr>
                <a:t>1983</a:t>
              </a:r>
            </a:p>
          </p:txBody>
        </p:sp>
        <p:sp>
          <p:nvSpPr>
            <p:cNvPr id="1420577" name="Rectangle 289"/>
            <p:cNvSpPr>
              <a:spLocks noChangeArrowheads="1"/>
            </p:cNvSpPr>
            <p:nvPr/>
          </p:nvSpPr>
          <p:spPr bwMode="auto">
            <a:xfrm rot="16200000">
              <a:off x="2352675" y="4446588"/>
              <a:ext cx="900113"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1984</a:t>
              </a:r>
            </a:p>
          </p:txBody>
        </p:sp>
        <p:sp>
          <p:nvSpPr>
            <p:cNvPr id="1420578" name="Rectangle 290"/>
            <p:cNvSpPr>
              <a:spLocks noChangeArrowheads="1"/>
            </p:cNvSpPr>
            <p:nvPr/>
          </p:nvSpPr>
          <p:spPr bwMode="auto">
            <a:xfrm rot="16200000">
              <a:off x="2652712" y="4446588"/>
              <a:ext cx="900113"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1985</a:t>
              </a:r>
            </a:p>
          </p:txBody>
        </p:sp>
        <p:sp>
          <p:nvSpPr>
            <p:cNvPr id="1420579" name="Rectangle 291"/>
            <p:cNvSpPr>
              <a:spLocks noChangeArrowheads="1"/>
            </p:cNvSpPr>
            <p:nvPr/>
          </p:nvSpPr>
          <p:spPr bwMode="auto">
            <a:xfrm rot="16200000">
              <a:off x="2967038" y="4445000"/>
              <a:ext cx="900112"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1986</a:t>
              </a:r>
            </a:p>
          </p:txBody>
        </p:sp>
        <p:sp>
          <p:nvSpPr>
            <p:cNvPr id="1420580" name="Rectangle 292"/>
            <p:cNvSpPr>
              <a:spLocks noChangeArrowheads="1"/>
            </p:cNvSpPr>
            <p:nvPr/>
          </p:nvSpPr>
          <p:spPr bwMode="auto">
            <a:xfrm rot="16200000">
              <a:off x="3267076" y="4445000"/>
              <a:ext cx="900112"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1987</a:t>
              </a:r>
            </a:p>
          </p:txBody>
        </p:sp>
        <p:sp>
          <p:nvSpPr>
            <p:cNvPr id="1420581" name="Rectangle 293"/>
            <p:cNvSpPr>
              <a:spLocks noChangeArrowheads="1"/>
            </p:cNvSpPr>
            <p:nvPr/>
          </p:nvSpPr>
          <p:spPr bwMode="auto">
            <a:xfrm rot="16200000">
              <a:off x="3559175" y="4441823"/>
              <a:ext cx="900112"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dirty="0">
                  <a:solidFill>
                    <a:schemeClr val="tx1"/>
                  </a:solidFill>
                  <a:latin typeface="Calibri"/>
                  <a:cs typeface="Calibri"/>
                </a:rPr>
                <a:t>1988</a:t>
              </a:r>
            </a:p>
          </p:txBody>
        </p:sp>
        <p:sp>
          <p:nvSpPr>
            <p:cNvPr id="1420582" name="Rectangle 294"/>
            <p:cNvSpPr>
              <a:spLocks noChangeArrowheads="1"/>
            </p:cNvSpPr>
            <p:nvPr/>
          </p:nvSpPr>
          <p:spPr bwMode="auto">
            <a:xfrm rot="16200000">
              <a:off x="3867151" y="4445000"/>
              <a:ext cx="900112"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1989</a:t>
              </a:r>
            </a:p>
          </p:txBody>
        </p:sp>
        <p:sp>
          <p:nvSpPr>
            <p:cNvPr id="1420583" name="Rectangle 295"/>
            <p:cNvSpPr>
              <a:spLocks noChangeArrowheads="1"/>
            </p:cNvSpPr>
            <p:nvPr/>
          </p:nvSpPr>
          <p:spPr bwMode="auto">
            <a:xfrm rot="16200000">
              <a:off x="4167188" y="4445000"/>
              <a:ext cx="900112"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1990</a:t>
              </a:r>
            </a:p>
          </p:txBody>
        </p:sp>
        <p:sp>
          <p:nvSpPr>
            <p:cNvPr id="1420584" name="Rectangle 296"/>
            <p:cNvSpPr>
              <a:spLocks noChangeArrowheads="1"/>
            </p:cNvSpPr>
            <p:nvPr/>
          </p:nvSpPr>
          <p:spPr bwMode="auto">
            <a:xfrm rot="16200000">
              <a:off x="4467226" y="4445000"/>
              <a:ext cx="900112"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1991</a:t>
              </a:r>
            </a:p>
          </p:txBody>
        </p:sp>
        <p:sp>
          <p:nvSpPr>
            <p:cNvPr id="1420585" name="Rectangle 297"/>
            <p:cNvSpPr>
              <a:spLocks noChangeArrowheads="1"/>
            </p:cNvSpPr>
            <p:nvPr/>
          </p:nvSpPr>
          <p:spPr bwMode="auto">
            <a:xfrm rot="16200000">
              <a:off x="4781551" y="4445000"/>
              <a:ext cx="900112"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1992</a:t>
              </a:r>
            </a:p>
          </p:txBody>
        </p:sp>
        <p:sp>
          <p:nvSpPr>
            <p:cNvPr id="1420586" name="Rectangle 298"/>
            <p:cNvSpPr>
              <a:spLocks noChangeArrowheads="1"/>
            </p:cNvSpPr>
            <p:nvPr/>
          </p:nvSpPr>
          <p:spPr bwMode="auto">
            <a:xfrm rot="16200000">
              <a:off x="5081588" y="4445000"/>
              <a:ext cx="900112"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1993</a:t>
              </a:r>
            </a:p>
          </p:txBody>
        </p:sp>
        <p:sp>
          <p:nvSpPr>
            <p:cNvPr id="1420587" name="Rectangle 299"/>
            <p:cNvSpPr>
              <a:spLocks noChangeArrowheads="1"/>
            </p:cNvSpPr>
            <p:nvPr/>
          </p:nvSpPr>
          <p:spPr bwMode="auto">
            <a:xfrm rot="16200000">
              <a:off x="5381626" y="4445000"/>
              <a:ext cx="900112"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1994</a:t>
              </a:r>
            </a:p>
          </p:txBody>
        </p:sp>
        <p:sp>
          <p:nvSpPr>
            <p:cNvPr id="1420588" name="Rectangle 300"/>
            <p:cNvSpPr>
              <a:spLocks noChangeArrowheads="1"/>
            </p:cNvSpPr>
            <p:nvPr/>
          </p:nvSpPr>
          <p:spPr bwMode="auto">
            <a:xfrm rot="16200000">
              <a:off x="5681663" y="4445000"/>
              <a:ext cx="900112"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1995</a:t>
              </a:r>
            </a:p>
          </p:txBody>
        </p:sp>
        <p:sp>
          <p:nvSpPr>
            <p:cNvPr id="1420589" name="Rectangle 301"/>
            <p:cNvSpPr>
              <a:spLocks noChangeArrowheads="1"/>
            </p:cNvSpPr>
            <p:nvPr/>
          </p:nvSpPr>
          <p:spPr bwMode="auto">
            <a:xfrm rot="16200000">
              <a:off x="5981701" y="4445000"/>
              <a:ext cx="900112"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1996</a:t>
              </a:r>
            </a:p>
          </p:txBody>
        </p:sp>
        <p:sp>
          <p:nvSpPr>
            <p:cNvPr id="1420590" name="Rectangle 302"/>
            <p:cNvSpPr>
              <a:spLocks noChangeArrowheads="1"/>
            </p:cNvSpPr>
            <p:nvPr/>
          </p:nvSpPr>
          <p:spPr bwMode="auto">
            <a:xfrm rot="16200000">
              <a:off x="6281737" y="4446588"/>
              <a:ext cx="900113"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1997</a:t>
              </a:r>
            </a:p>
          </p:txBody>
        </p:sp>
        <p:sp>
          <p:nvSpPr>
            <p:cNvPr id="1420591" name="Rectangle 303"/>
            <p:cNvSpPr>
              <a:spLocks noChangeArrowheads="1"/>
            </p:cNvSpPr>
            <p:nvPr/>
          </p:nvSpPr>
          <p:spPr bwMode="auto">
            <a:xfrm rot="16200000">
              <a:off x="6581775" y="4446588"/>
              <a:ext cx="900113"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1998</a:t>
              </a:r>
            </a:p>
          </p:txBody>
        </p:sp>
        <p:sp>
          <p:nvSpPr>
            <p:cNvPr id="1420592" name="Rectangle 304"/>
            <p:cNvSpPr>
              <a:spLocks noChangeArrowheads="1"/>
            </p:cNvSpPr>
            <p:nvPr/>
          </p:nvSpPr>
          <p:spPr bwMode="auto">
            <a:xfrm rot="16200000">
              <a:off x="6896100" y="4446588"/>
              <a:ext cx="900113"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1999</a:t>
              </a:r>
            </a:p>
          </p:txBody>
        </p:sp>
        <p:sp>
          <p:nvSpPr>
            <p:cNvPr id="1420593" name="Rectangle 305"/>
            <p:cNvSpPr>
              <a:spLocks noChangeArrowheads="1"/>
            </p:cNvSpPr>
            <p:nvPr/>
          </p:nvSpPr>
          <p:spPr bwMode="auto">
            <a:xfrm rot="16200000">
              <a:off x="7196137" y="4446588"/>
              <a:ext cx="900113"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2000</a:t>
              </a:r>
            </a:p>
          </p:txBody>
        </p:sp>
        <p:sp>
          <p:nvSpPr>
            <p:cNvPr id="1420594" name="Rectangle 306"/>
            <p:cNvSpPr>
              <a:spLocks noChangeArrowheads="1"/>
            </p:cNvSpPr>
            <p:nvPr/>
          </p:nvSpPr>
          <p:spPr bwMode="auto">
            <a:xfrm>
              <a:off x="6781800" y="3886200"/>
              <a:ext cx="714540" cy="335989"/>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a:solidFill>
                    <a:srgbClr val="000000"/>
                  </a:solidFill>
                  <a:latin typeface="Calibri"/>
                  <a:cs typeface="Calibri"/>
                </a:rPr>
                <a:t>DRAM</a:t>
              </a:r>
            </a:p>
          </p:txBody>
        </p:sp>
        <p:sp>
          <p:nvSpPr>
            <p:cNvPr id="1420595" name="Rectangle 307"/>
            <p:cNvSpPr>
              <a:spLocks noChangeArrowheads="1"/>
            </p:cNvSpPr>
            <p:nvPr/>
          </p:nvSpPr>
          <p:spPr bwMode="auto">
            <a:xfrm>
              <a:off x="7513638" y="1449388"/>
              <a:ext cx="529793" cy="335989"/>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a:solidFill>
                    <a:srgbClr val="000000"/>
                  </a:solidFill>
                  <a:latin typeface="Calibri"/>
                  <a:cs typeface="Calibri"/>
                </a:rPr>
                <a:t>CPU</a:t>
              </a:r>
            </a:p>
          </p:txBody>
        </p:sp>
        <p:sp>
          <p:nvSpPr>
            <p:cNvPr id="1420596" name="Arc 308"/>
            <p:cNvSpPr>
              <a:spLocks/>
            </p:cNvSpPr>
            <p:nvPr/>
          </p:nvSpPr>
          <p:spPr bwMode="auto">
            <a:xfrm flipH="1">
              <a:off x="5118100" y="1231900"/>
              <a:ext cx="2133600" cy="368300"/>
            </a:xfrm>
            <a:custGeom>
              <a:avLst/>
              <a:gdLst>
                <a:gd name="G0" fmla="+- 21599 0 0"/>
                <a:gd name="G1" fmla="+- 14827 0 0"/>
                <a:gd name="G2" fmla="+- 21600 0 0"/>
                <a:gd name="T0" fmla="*/ 0 w 21599"/>
                <a:gd name="T1" fmla="*/ 14656 h 14827"/>
                <a:gd name="T2" fmla="*/ 5892 w 21599"/>
                <a:gd name="T3" fmla="*/ 0 h 14827"/>
                <a:gd name="T4" fmla="*/ 21599 w 21599"/>
                <a:gd name="T5" fmla="*/ 14827 h 14827"/>
              </a:gdLst>
              <a:ahLst/>
              <a:cxnLst>
                <a:cxn ang="0">
                  <a:pos x="T0" y="T1"/>
                </a:cxn>
                <a:cxn ang="0">
                  <a:pos x="T2" y="T3"/>
                </a:cxn>
                <a:cxn ang="0">
                  <a:pos x="T4" y="T5"/>
                </a:cxn>
              </a:cxnLst>
              <a:rect l="0" t="0" r="r" b="b"/>
              <a:pathLst>
                <a:path w="21599" h="14827" fill="none" extrusionOk="0">
                  <a:moveTo>
                    <a:pt x="-1" y="14655"/>
                  </a:moveTo>
                  <a:cubicBezTo>
                    <a:pt x="42" y="9201"/>
                    <a:pt x="2147" y="3966"/>
                    <a:pt x="5891" y="-1"/>
                  </a:cubicBezTo>
                </a:path>
                <a:path w="21599" h="14827" stroke="0" extrusionOk="0">
                  <a:moveTo>
                    <a:pt x="-1" y="14655"/>
                  </a:moveTo>
                  <a:cubicBezTo>
                    <a:pt x="42" y="9201"/>
                    <a:pt x="2147" y="3966"/>
                    <a:pt x="5891" y="-1"/>
                  </a:cubicBezTo>
                  <a:lnTo>
                    <a:pt x="21599" y="14827"/>
                  </a:lnTo>
                  <a:close/>
                </a:path>
              </a:pathLst>
            </a:custGeom>
            <a:noFill/>
            <a:ln w="25400" cap="rnd">
              <a:solidFill>
                <a:schemeClr val="tx1"/>
              </a:solidFill>
              <a:round/>
              <a:headEnd type="triangle" w="med" len="med"/>
              <a:tailEnd/>
            </a:ln>
            <a:effectLst/>
          </p:spPr>
          <p:txBody>
            <a:bodyPr>
              <a:prstTxWarp prst="textNoShape">
                <a:avLst/>
              </a:prstTxWarp>
            </a:bodyPr>
            <a:lstStyle/>
            <a:p>
              <a:endParaRPr lang="en-US">
                <a:latin typeface="Calibri"/>
                <a:cs typeface="Calibri"/>
              </a:endParaRPr>
            </a:p>
          </p:txBody>
        </p:sp>
        <p:sp>
          <p:nvSpPr>
            <p:cNvPr id="1420597" name="Rectangle 309"/>
            <p:cNvSpPr>
              <a:spLocks noChangeArrowheads="1"/>
            </p:cNvSpPr>
            <p:nvPr/>
          </p:nvSpPr>
          <p:spPr bwMode="auto">
            <a:xfrm rot="16200000">
              <a:off x="1795462" y="4446588"/>
              <a:ext cx="900113"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1982</a:t>
              </a:r>
            </a:p>
          </p:txBody>
        </p:sp>
        <p:sp>
          <p:nvSpPr>
            <p:cNvPr id="1420598" name="Line 310"/>
            <p:cNvSpPr>
              <a:spLocks noChangeShapeType="1"/>
            </p:cNvSpPr>
            <p:nvPr/>
          </p:nvSpPr>
          <p:spPr bwMode="auto">
            <a:xfrm>
              <a:off x="6591300" y="2090738"/>
              <a:ext cx="0" cy="1828800"/>
            </a:xfrm>
            <a:prstGeom prst="line">
              <a:avLst/>
            </a:prstGeom>
            <a:noFill/>
            <a:ln w="25400">
              <a:solidFill>
                <a:srgbClr val="FC0128"/>
              </a:solidFill>
              <a:round/>
              <a:headEnd type="triangle" w="med" len="med"/>
              <a:tailEnd type="triangle" w="med" len="med"/>
            </a:ln>
            <a:effectLst/>
          </p:spPr>
          <p:txBody>
            <a:bodyPr>
              <a:prstTxWarp prst="textNoShape">
                <a:avLst/>
              </a:prstTxWarp>
            </a:bodyPr>
            <a:lstStyle/>
            <a:p>
              <a:endParaRPr lang="en-US">
                <a:latin typeface="Calibri"/>
                <a:cs typeface="Calibri"/>
              </a:endParaRPr>
            </a:p>
          </p:txBody>
        </p:sp>
        <p:sp>
          <p:nvSpPr>
            <p:cNvPr id="1420599" name="Rectangle 311"/>
            <p:cNvSpPr>
              <a:spLocks noChangeArrowheads="1"/>
            </p:cNvSpPr>
            <p:nvPr/>
          </p:nvSpPr>
          <p:spPr bwMode="auto">
            <a:xfrm>
              <a:off x="6556684" y="2133600"/>
              <a:ext cx="2172346" cy="1013098"/>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2000" dirty="0">
                  <a:solidFill>
                    <a:schemeClr val="tx1"/>
                  </a:solidFill>
                  <a:latin typeface="Calibri"/>
                  <a:cs typeface="Calibri"/>
                </a:rPr>
                <a:t>Processor-Memory</a:t>
              </a:r>
            </a:p>
            <a:p>
              <a:pPr>
                <a:spcBef>
                  <a:spcPct val="0"/>
                </a:spcBef>
              </a:pPr>
              <a:r>
                <a:rPr lang="en-US" sz="2000" dirty="0">
                  <a:solidFill>
                    <a:schemeClr val="tx1"/>
                  </a:solidFill>
                  <a:latin typeface="Calibri"/>
                  <a:cs typeface="Calibri"/>
                </a:rPr>
                <a:t>Performance Gap:</a:t>
              </a:r>
              <a:br>
                <a:rPr lang="en-US" sz="2000" dirty="0">
                  <a:solidFill>
                    <a:schemeClr val="tx1"/>
                  </a:solidFill>
                  <a:latin typeface="Calibri"/>
                  <a:cs typeface="Calibri"/>
                </a:rPr>
              </a:br>
              <a:r>
                <a:rPr lang="en-US" sz="2000" dirty="0">
                  <a:solidFill>
                    <a:schemeClr val="tx1"/>
                  </a:solidFill>
                  <a:latin typeface="Calibri"/>
                  <a:cs typeface="Calibri"/>
                </a:rPr>
                <a:t>(</a:t>
              </a:r>
              <a:r>
                <a:rPr lang="en-US" sz="2000" dirty="0" smtClean="0">
                  <a:solidFill>
                    <a:schemeClr val="tx1"/>
                  </a:solidFill>
                  <a:latin typeface="Calibri"/>
                  <a:cs typeface="Calibri"/>
                </a:rPr>
                <a:t>growing </a:t>
              </a:r>
              <a:r>
                <a:rPr lang="en-US" sz="2000" dirty="0">
                  <a:solidFill>
                    <a:schemeClr val="tx1"/>
                  </a:solidFill>
                  <a:latin typeface="Calibri"/>
                  <a:cs typeface="Calibri"/>
                </a:rPr>
                <a:t>50</a:t>
              </a:r>
              <a:r>
                <a:rPr lang="en-US" sz="2000" dirty="0" smtClean="0">
                  <a:solidFill>
                    <a:schemeClr val="tx1"/>
                  </a:solidFill>
                  <a:latin typeface="Calibri"/>
                  <a:cs typeface="Calibri"/>
                </a:rPr>
                <a:t>%/yr</a:t>
              </a:r>
              <a:r>
                <a:rPr lang="en-US" sz="2000" dirty="0">
                  <a:solidFill>
                    <a:schemeClr val="tx1"/>
                  </a:solidFill>
                  <a:latin typeface="Calibri"/>
                  <a:cs typeface="Calibri"/>
                </a:rPr>
                <a:t>)</a:t>
              </a:r>
            </a:p>
          </p:txBody>
        </p:sp>
        <p:sp>
          <p:nvSpPr>
            <p:cNvPr id="1420600" name="Rectangle 312"/>
            <p:cNvSpPr>
              <a:spLocks noChangeArrowheads="1"/>
            </p:cNvSpPr>
            <p:nvPr/>
          </p:nvSpPr>
          <p:spPr bwMode="auto">
            <a:xfrm rot="16200000">
              <a:off x="-737850" y="2615430"/>
              <a:ext cx="2074187" cy="520655"/>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2800">
                  <a:solidFill>
                    <a:schemeClr val="tx1"/>
                  </a:solidFill>
                  <a:latin typeface="Calibri"/>
                  <a:cs typeface="Calibri"/>
                </a:rPr>
                <a:t>Performance</a:t>
              </a:r>
            </a:p>
          </p:txBody>
        </p:sp>
      </p:grpSp>
      <p:sp>
        <p:nvSpPr>
          <p:cNvPr id="1420603" name="Rectangle 315"/>
          <p:cNvSpPr>
            <a:spLocks noChangeArrowheads="1"/>
          </p:cNvSpPr>
          <p:nvPr/>
        </p:nvSpPr>
        <p:spPr bwMode="auto">
          <a:xfrm>
            <a:off x="304800" y="5486400"/>
            <a:ext cx="8534400" cy="707886"/>
          </a:xfrm>
          <a:prstGeom prst="rect">
            <a:avLst/>
          </a:prstGeom>
          <a:noFill/>
          <a:ln w="25400">
            <a:noFill/>
            <a:miter lim="800000"/>
            <a:headEnd/>
            <a:tailEnd/>
          </a:ln>
          <a:effectLst/>
        </p:spPr>
        <p:txBody>
          <a:bodyPr>
            <a:prstTxWarp prst="textNoShape">
              <a:avLst/>
            </a:prstTxWarp>
            <a:spAutoFit/>
          </a:bodyPr>
          <a:lstStyle/>
          <a:p>
            <a:pPr>
              <a:spcBef>
                <a:spcPct val="0"/>
              </a:spcBef>
            </a:pPr>
            <a:r>
              <a:rPr lang="en-US" sz="2000" dirty="0" smtClean="0">
                <a:solidFill>
                  <a:srgbClr val="56127A"/>
                </a:solidFill>
                <a:latin typeface="Calibri"/>
                <a:cs typeface="Calibri"/>
              </a:rPr>
              <a:t>1980 microprocessor executes ~one instruction in same time as DRAM access</a:t>
            </a:r>
          </a:p>
          <a:p>
            <a:pPr>
              <a:spcBef>
                <a:spcPct val="0"/>
              </a:spcBef>
            </a:pPr>
            <a:r>
              <a:rPr lang="en-US" sz="2000" dirty="0" smtClean="0">
                <a:solidFill>
                  <a:srgbClr val="56127A"/>
                </a:solidFill>
                <a:latin typeface="Calibri"/>
                <a:cs typeface="Calibri"/>
              </a:rPr>
              <a:t>2015 microprocessor executes ~1000 instructions in same time as DRAM access</a:t>
            </a:r>
            <a:endParaRPr lang="en-US" sz="2000" dirty="0">
              <a:solidFill>
                <a:srgbClr val="56127A"/>
              </a:solidFill>
              <a:latin typeface="Calibri"/>
              <a:cs typeface="Calibri"/>
            </a:endParaRPr>
          </a:p>
        </p:txBody>
      </p:sp>
    </p:spTree>
    <p:extLst>
      <p:ext uri="{BB962C8B-B14F-4D97-AF65-F5344CB8AC3E}">
        <p14:creationId xmlns:p14="http://schemas.microsoft.com/office/powerpoint/2010/main" val="23222205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0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0603"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Write-Through vs. Write-Back</a:t>
            </a:r>
            <a:endParaRPr lang="en-US" dirty="0"/>
          </a:p>
        </p:txBody>
      </p:sp>
      <p:sp>
        <p:nvSpPr>
          <p:cNvPr id="3" name="Content Placeholder 2"/>
          <p:cNvSpPr>
            <a:spLocks noGrp="1"/>
          </p:cNvSpPr>
          <p:nvPr>
            <p:ph sz="half" idx="1"/>
          </p:nvPr>
        </p:nvSpPr>
        <p:spPr>
          <a:xfrm>
            <a:off x="152400" y="1600200"/>
            <a:ext cx="4648200" cy="4525963"/>
          </a:xfrm>
        </p:spPr>
        <p:txBody>
          <a:bodyPr/>
          <a:lstStyle/>
          <a:p>
            <a:r>
              <a:rPr lang="en-US" dirty="0" smtClean="0"/>
              <a:t>Write-Through:</a:t>
            </a:r>
          </a:p>
          <a:p>
            <a:pPr lvl="1"/>
            <a:r>
              <a:rPr lang="en-US" dirty="0" smtClean="0"/>
              <a:t>Simpler control logic</a:t>
            </a:r>
          </a:p>
          <a:p>
            <a:pPr lvl="1"/>
            <a:r>
              <a:rPr lang="en-US" dirty="0" smtClean="0"/>
              <a:t>More predictable timing simplifies processor control logic</a:t>
            </a:r>
          </a:p>
          <a:p>
            <a:pPr lvl="1"/>
            <a:r>
              <a:rPr lang="en-US" dirty="0" smtClean="0"/>
              <a:t>Easier to make reliable, since memory always has copy of data (big idea: Redundancy!)</a:t>
            </a:r>
            <a:endParaRPr lang="en-US" dirty="0"/>
          </a:p>
        </p:txBody>
      </p:sp>
      <p:sp>
        <p:nvSpPr>
          <p:cNvPr id="4" name="Content Placeholder 3"/>
          <p:cNvSpPr>
            <a:spLocks noGrp="1"/>
          </p:cNvSpPr>
          <p:nvPr>
            <p:ph sz="half" idx="2"/>
          </p:nvPr>
        </p:nvSpPr>
        <p:spPr>
          <a:xfrm>
            <a:off x="4572000" y="1600200"/>
            <a:ext cx="4343400" cy="4525963"/>
          </a:xfrm>
        </p:spPr>
        <p:txBody>
          <a:bodyPr/>
          <a:lstStyle/>
          <a:p>
            <a:r>
              <a:rPr lang="en-US" dirty="0" smtClean="0"/>
              <a:t>Write-Back</a:t>
            </a:r>
          </a:p>
          <a:p>
            <a:pPr lvl="1"/>
            <a:r>
              <a:rPr lang="en-US" dirty="0" smtClean="0"/>
              <a:t>More complex control logic</a:t>
            </a:r>
          </a:p>
          <a:p>
            <a:pPr lvl="1"/>
            <a:r>
              <a:rPr lang="en-US" dirty="0" smtClean="0"/>
              <a:t>More variable timing (0,1,2 memory accesses per cache access)</a:t>
            </a:r>
          </a:p>
          <a:p>
            <a:pPr lvl="1"/>
            <a:r>
              <a:rPr lang="en-US" dirty="0" smtClean="0"/>
              <a:t>Usually reduces write traffic</a:t>
            </a:r>
          </a:p>
          <a:p>
            <a:pPr lvl="1"/>
            <a:r>
              <a:rPr lang="en-US" dirty="0" smtClean="0"/>
              <a:t>Harder to make reliable, sometimes cache has only copy of data</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40</a:t>
            </a:fld>
            <a:endParaRPr lang="en-US"/>
          </a:p>
        </p:txBody>
      </p:sp>
    </p:spTree>
    <p:extLst>
      <p:ext uri="{BB962C8B-B14F-4D97-AF65-F5344CB8AC3E}">
        <p14:creationId xmlns:p14="http://schemas.microsoft.com/office/powerpoint/2010/main" val="73421619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In Conclusion, …</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41</a:t>
            </a:fld>
            <a:endParaRPr lang="en-US"/>
          </a:p>
        </p:txBody>
      </p:sp>
      <p:sp>
        <p:nvSpPr>
          <p:cNvPr id="7" name="Content Placeholder 2"/>
          <p:cNvSpPr txBox="1">
            <a:spLocks/>
          </p:cNvSpPr>
          <p:nvPr/>
        </p:nvSpPr>
        <p:spPr>
          <a:xfrm>
            <a:off x="444500" y="1219198"/>
            <a:ext cx="8394700" cy="5638801"/>
          </a:xfrm>
          <a:prstGeom prst="rect">
            <a:avLst/>
          </a:prstGeom>
        </p:spPr>
        <p:txBody>
          <a:bodyPr vert="horz" lIns="91440" tIns="45720" rIns="91440" bIns="45720" rtlCol="0">
            <a:normAutofit/>
          </a:bodyPr>
          <a:lstStyle/>
          <a:p>
            <a:pPr marL="457200" indent="-457200">
              <a:buFont typeface="Arial"/>
              <a:buChar char="•"/>
            </a:pPr>
            <a:r>
              <a:rPr lang="en-US" sz="3200" dirty="0" smtClean="0"/>
              <a:t>Principle </a:t>
            </a:r>
            <a:r>
              <a:rPr lang="en-US" sz="3200" dirty="0"/>
              <a:t>of Locality for Libraries /Computer Memory</a:t>
            </a:r>
          </a:p>
          <a:p>
            <a:pPr marL="457200" indent="-457200">
              <a:buFont typeface="Arial"/>
              <a:buChar char="•"/>
            </a:pPr>
            <a:r>
              <a:rPr lang="en-US" sz="3200" dirty="0"/>
              <a:t>Hierarchy of Memories (speed/size/cost per bit) to Exploit Locality</a:t>
            </a:r>
          </a:p>
          <a:p>
            <a:pPr marL="457200" indent="-457200">
              <a:buFont typeface="Arial"/>
              <a:buChar char="•"/>
            </a:pPr>
            <a:r>
              <a:rPr lang="en-US" sz="3200" dirty="0"/>
              <a:t>Cache – copy of data lower level in memory hierarchy</a:t>
            </a:r>
          </a:p>
          <a:p>
            <a:pPr marL="457200" indent="-457200">
              <a:buFont typeface="Arial"/>
              <a:buChar char="•"/>
            </a:pPr>
            <a:r>
              <a:rPr lang="en-US" sz="3200" dirty="0"/>
              <a:t>Direct Mapped to find block in cache using Tag field and Valid bit for </a:t>
            </a:r>
            <a:r>
              <a:rPr lang="en-US" sz="3200" dirty="0" smtClean="0"/>
              <a:t>Hit</a:t>
            </a:r>
          </a:p>
          <a:p>
            <a:pPr marL="457200" indent="-457200">
              <a:buFont typeface="Arial"/>
              <a:buChar char="•"/>
            </a:pPr>
            <a:r>
              <a:rPr lang="en-US" sz="3200" dirty="0" smtClean="0"/>
              <a:t>Cache design choice:</a:t>
            </a:r>
          </a:p>
          <a:p>
            <a:pPr marL="914400" lvl="1" indent="-457200">
              <a:buFont typeface="Arial"/>
              <a:buChar char="•"/>
            </a:pPr>
            <a:r>
              <a:rPr lang="en-US" sz="3200" dirty="0" smtClean="0"/>
              <a:t>Write-Through vs. Write-Back</a:t>
            </a:r>
            <a:endParaRPr lang="en-US" sz="3200" dirty="0"/>
          </a:p>
          <a:p>
            <a:pPr marL="457200" marR="0" lvl="0" indent="-457200" algn="l" defTabSz="457200" rtl="0" eaLnBrk="1" fontAlgn="auto" latinLnBrk="0" hangingPunct="1">
              <a:lnSpc>
                <a:spcPct val="100000"/>
              </a:lnSpc>
              <a:spcBef>
                <a:spcPct val="20000"/>
              </a:spcBef>
              <a:spcAft>
                <a:spcPts val="0"/>
              </a:spcAft>
              <a:buClrTx/>
              <a:buSzTx/>
              <a:buFont typeface="Arial"/>
              <a:buChar char="•"/>
              <a:tabLst>
                <a:tab pos="1257300" algn="l"/>
                <a:tab pos="1549400" algn="l"/>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2626" name="Rectangle 2"/>
          <p:cNvSpPr>
            <a:spLocks noGrp="1" noChangeArrowheads="1"/>
          </p:cNvSpPr>
          <p:nvPr>
            <p:ph type="title"/>
          </p:nvPr>
        </p:nvSpPr>
        <p:spPr/>
        <p:txBody>
          <a:bodyPr/>
          <a:lstStyle/>
          <a:p>
            <a:r>
              <a:rPr lang="en-US" dirty="0" smtClean="0"/>
              <a:t>Big Idea: Memory Hierarchy</a:t>
            </a:r>
            <a:endParaRPr lang="en-US" dirty="0"/>
          </a:p>
        </p:txBody>
      </p:sp>
      <p:grpSp>
        <p:nvGrpSpPr>
          <p:cNvPr id="2" name="Group 3"/>
          <p:cNvGrpSpPr>
            <a:grpSpLocks/>
          </p:cNvGrpSpPr>
          <p:nvPr/>
        </p:nvGrpSpPr>
        <p:grpSpPr bwMode="auto">
          <a:xfrm>
            <a:off x="628650" y="1144588"/>
            <a:ext cx="7924800" cy="954088"/>
            <a:chOff x="396" y="407"/>
            <a:chExt cx="4992" cy="601"/>
          </a:xfrm>
        </p:grpSpPr>
        <p:sp>
          <p:nvSpPr>
            <p:cNvPr id="2842628" name="Rectangle 4"/>
            <p:cNvSpPr>
              <a:spLocks noChangeArrowheads="1"/>
            </p:cNvSpPr>
            <p:nvPr/>
          </p:nvSpPr>
          <p:spPr bwMode="auto">
            <a:xfrm>
              <a:off x="396" y="407"/>
              <a:ext cx="4992" cy="278"/>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3200" dirty="0">
                  <a:solidFill>
                    <a:schemeClr val="tx1"/>
                  </a:solidFill>
                  <a:latin typeface="+mj-lt"/>
                </a:rPr>
                <a:t>Processor</a:t>
              </a:r>
            </a:p>
          </p:txBody>
        </p:sp>
        <p:sp>
          <p:nvSpPr>
            <p:cNvPr id="2842629" name="Line 5"/>
            <p:cNvSpPr>
              <a:spLocks noChangeShapeType="1"/>
            </p:cNvSpPr>
            <p:nvPr/>
          </p:nvSpPr>
          <p:spPr bwMode="auto">
            <a:xfrm flipV="1">
              <a:off x="2844" y="720"/>
              <a:ext cx="0" cy="288"/>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latin typeface="18 VAG Rounded Bold   07390"/>
              </a:endParaRPr>
            </a:p>
          </p:txBody>
        </p:sp>
      </p:grpSp>
      <p:grpSp>
        <p:nvGrpSpPr>
          <p:cNvPr id="3" name="Group 6"/>
          <p:cNvGrpSpPr>
            <a:grpSpLocks/>
          </p:cNvGrpSpPr>
          <p:nvPr/>
        </p:nvGrpSpPr>
        <p:grpSpPr bwMode="auto">
          <a:xfrm>
            <a:off x="704850" y="5527681"/>
            <a:ext cx="7620000" cy="427038"/>
            <a:chOff x="444" y="3168"/>
            <a:chExt cx="4800" cy="269"/>
          </a:xfrm>
        </p:grpSpPr>
        <p:sp>
          <p:nvSpPr>
            <p:cNvPr id="2842631" name="Rectangle 7"/>
            <p:cNvSpPr>
              <a:spLocks noChangeArrowheads="1"/>
            </p:cNvSpPr>
            <p:nvPr/>
          </p:nvSpPr>
          <p:spPr bwMode="auto">
            <a:xfrm>
              <a:off x="828" y="3190"/>
              <a:ext cx="4032" cy="247"/>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800" dirty="0">
                  <a:solidFill>
                    <a:schemeClr val="tx1"/>
                  </a:solidFill>
                  <a:latin typeface="+mj-lt"/>
                </a:rPr>
                <a:t>Size of memory at each level</a:t>
              </a:r>
            </a:p>
          </p:txBody>
        </p:sp>
        <p:sp>
          <p:nvSpPr>
            <p:cNvPr id="2842632" name="Line 8"/>
            <p:cNvSpPr>
              <a:spLocks noChangeShapeType="1"/>
            </p:cNvSpPr>
            <p:nvPr/>
          </p:nvSpPr>
          <p:spPr bwMode="auto">
            <a:xfrm flipV="1">
              <a:off x="444" y="3168"/>
              <a:ext cx="48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latin typeface="18 VAG Rounded Bold   07390"/>
              </a:endParaRPr>
            </a:p>
          </p:txBody>
        </p:sp>
      </p:grpSp>
      <p:grpSp>
        <p:nvGrpSpPr>
          <p:cNvPr id="4" name="Group 9"/>
          <p:cNvGrpSpPr>
            <a:grpSpLocks/>
          </p:cNvGrpSpPr>
          <p:nvPr/>
        </p:nvGrpSpPr>
        <p:grpSpPr bwMode="auto">
          <a:xfrm>
            <a:off x="6191250" y="1641475"/>
            <a:ext cx="2514600" cy="3657600"/>
            <a:chOff x="3900" y="720"/>
            <a:chExt cx="1584" cy="2304"/>
          </a:xfrm>
        </p:grpSpPr>
        <p:sp>
          <p:nvSpPr>
            <p:cNvPr id="2842634" name="Rectangle 10"/>
            <p:cNvSpPr>
              <a:spLocks noChangeArrowheads="1"/>
            </p:cNvSpPr>
            <p:nvPr/>
          </p:nvSpPr>
          <p:spPr bwMode="auto">
            <a:xfrm>
              <a:off x="3900" y="816"/>
              <a:ext cx="1536" cy="1061"/>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800" dirty="0">
                  <a:solidFill>
                    <a:schemeClr val="tx1"/>
                  </a:solidFill>
                  <a:latin typeface="+mj-lt"/>
                </a:rPr>
                <a:t>Increasing</a:t>
              </a:r>
              <a:r>
                <a:rPr lang="en-US" sz="2800" dirty="0" smtClean="0">
                  <a:solidFill>
                    <a:schemeClr val="tx1"/>
                  </a:solidFill>
                  <a:latin typeface="+mj-lt"/>
                </a:rPr>
                <a:t> distance </a:t>
              </a:r>
              <a:r>
                <a:rPr lang="en-US" sz="2800" dirty="0">
                  <a:solidFill>
                    <a:schemeClr val="tx1"/>
                  </a:solidFill>
                  <a:latin typeface="+mj-lt"/>
                </a:rPr>
                <a:t>from</a:t>
              </a:r>
              <a:r>
                <a:rPr lang="en-US" sz="2800" dirty="0" smtClean="0">
                  <a:solidFill>
                    <a:schemeClr val="tx1"/>
                  </a:solidFill>
                  <a:latin typeface="+mj-lt"/>
                </a:rPr>
                <a:t> processor,</a:t>
              </a:r>
              <a:br>
                <a:rPr lang="en-US" sz="2800" dirty="0" smtClean="0">
                  <a:solidFill>
                    <a:schemeClr val="tx1"/>
                  </a:solidFill>
                  <a:latin typeface="+mj-lt"/>
                </a:rPr>
              </a:br>
              <a:r>
                <a:rPr lang="en-US" sz="2800" dirty="0" smtClean="0">
                  <a:solidFill>
                    <a:schemeClr val="tx1"/>
                  </a:solidFill>
                  <a:latin typeface="+mj-lt"/>
                </a:rPr>
                <a:t>decreasing  </a:t>
              </a:r>
              <a:r>
                <a:rPr lang="en-US" sz="2800" dirty="0">
                  <a:solidFill>
                    <a:schemeClr val="tx1"/>
                  </a:solidFill>
                  <a:latin typeface="+mj-lt"/>
                </a:rPr>
                <a:t>speed</a:t>
              </a:r>
            </a:p>
          </p:txBody>
        </p:sp>
        <p:sp>
          <p:nvSpPr>
            <p:cNvPr id="2842635" name="Line 11"/>
            <p:cNvSpPr>
              <a:spLocks noChangeShapeType="1"/>
            </p:cNvSpPr>
            <p:nvPr/>
          </p:nvSpPr>
          <p:spPr bwMode="auto">
            <a:xfrm>
              <a:off x="5484" y="720"/>
              <a:ext cx="0" cy="2304"/>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latin typeface="18 VAG Rounded Bold   07390"/>
              </a:endParaRPr>
            </a:p>
          </p:txBody>
        </p:sp>
      </p:grpSp>
      <p:grpSp>
        <p:nvGrpSpPr>
          <p:cNvPr id="5" name="Group 12"/>
          <p:cNvGrpSpPr>
            <a:grpSpLocks/>
          </p:cNvGrpSpPr>
          <p:nvPr/>
        </p:nvGrpSpPr>
        <p:grpSpPr bwMode="auto">
          <a:xfrm>
            <a:off x="781050" y="2098675"/>
            <a:ext cx="7467600" cy="3276600"/>
            <a:chOff x="492" y="1008"/>
            <a:chExt cx="4704" cy="2064"/>
          </a:xfrm>
        </p:grpSpPr>
        <p:sp>
          <p:nvSpPr>
            <p:cNvPr id="2842637" name="AutoShape 13"/>
            <p:cNvSpPr>
              <a:spLocks noChangeArrowheads="1"/>
            </p:cNvSpPr>
            <p:nvPr/>
          </p:nvSpPr>
          <p:spPr bwMode="auto">
            <a:xfrm>
              <a:off x="492" y="1008"/>
              <a:ext cx="4704" cy="2064"/>
            </a:xfrm>
            <a:prstGeom prst="triangle">
              <a:avLst>
                <a:gd name="adj" fmla="val 50000"/>
              </a:avLst>
            </a:prstGeom>
            <a:noFill/>
            <a:ln w="38100">
              <a:solidFill>
                <a:schemeClr val="tx1"/>
              </a:solidFill>
              <a:miter lim="800000"/>
              <a:headEnd/>
              <a:tailEnd/>
            </a:ln>
            <a:effectLst/>
          </p:spPr>
          <p:txBody>
            <a:bodyPr wrap="none" anchor="ctr">
              <a:prstTxWarp prst="textNoShape">
                <a:avLst/>
              </a:prstTxWarp>
            </a:bodyPr>
            <a:lstStyle/>
            <a:p>
              <a:endParaRPr lang="en-US">
                <a:latin typeface="18 VAG Rounded Bold   07390"/>
              </a:endParaRPr>
            </a:p>
          </p:txBody>
        </p:sp>
        <p:grpSp>
          <p:nvGrpSpPr>
            <p:cNvPr id="6" name="Group 14"/>
            <p:cNvGrpSpPr>
              <a:grpSpLocks/>
            </p:cNvGrpSpPr>
            <p:nvPr/>
          </p:nvGrpSpPr>
          <p:grpSpPr bwMode="auto">
            <a:xfrm>
              <a:off x="2220" y="1270"/>
              <a:ext cx="1296" cy="314"/>
              <a:chOff x="2220" y="1270"/>
              <a:chExt cx="1296" cy="314"/>
            </a:xfrm>
          </p:grpSpPr>
          <p:sp>
            <p:nvSpPr>
              <p:cNvPr id="2842639" name="Rectangle 15"/>
              <p:cNvSpPr>
                <a:spLocks noChangeArrowheads="1"/>
              </p:cNvSpPr>
              <p:nvPr/>
            </p:nvSpPr>
            <p:spPr bwMode="auto">
              <a:xfrm>
                <a:off x="2364" y="1270"/>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400" dirty="0">
                    <a:solidFill>
                      <a:schemeClr val="tx1"/>
                    </a:solidFill>
                    <a:latin typeface="+mj-lt"/>
                  </a:rPr>
                  <a:t>Level 1</a:t>
                </a:r>
              </a:p>
            </p:txBody>
          </p:sp>
          <p:sp>
            <p:nvSpPr>
              <p:cNvPr id="2842640" name="Line 16"/>
              <p:cNvSpPr>
                <a:spLocks noChangeShapeType="1"/>
              </p:cNvSpPr>
              <p:nvPr/>
            </p:nvSpPr>
            <p:spPr bwMode="auto">
              <a:xfrm>
                <a:off x="2220" y="1584"/>
                <a:ext cx="1296" cy="0"/>
              </a:xfrm>
              <a:prstGeom prst="line">
                <a:avLst/>
              </a:prstGeom>
              <a:noFill/>
              <a:ln w="38100">
                <a:solidFill>
                  <a:schemeClr val="tx1"/>
                </a:solidFill>
                <a:round/>
                <a:headEnd/>
                <a:tailEnd/>
              </a:ln>
              <a:effectLst/>
            </p:spPr>
            <p:txBody>
              <a:bodyPr wrap="none" anchor="ctr">
                <a:prstTxWarp prst="textNoShape">
                  <a:avLst/>
                </a:prstTxWarp>
              </a:bodyPr>
              <a:lstStyle/>
              <a:p>
                <a:endParaRPr lang="en-US">
                  <a:latin typeface="18 VAG Rounded Bold   07390"/>
                </a:endParaRPr>
              </a:p>
            </p:txBody>
          </p:sp>
        </p:grpSp>
        <p:grpSp>
          <p:nvGrpSpPr>
            <p:cNvPr id="7" name="Group 17"/>
            <p:cNvGrpSpPr>
              <a:grpSpLocks/>
            </p:cNvGrpSpPr>
            <p:nvPr/>
          </p:nvGrpSpPr>
          <p:grpSpPr bwMode="auto">
            <a:xfrm>
              <a:off x="1788" y="1680"/>
              <a:ext cx="2160" cy="288"/>
              <a:chOff x="1788" y="1680"/>
              <a:chExt cx="2160" cy="288"/>
            </a:xfrm>
          </p:grpSpPr>
          <p:sp>
            <p:nvSpPr>
              <p:cNvPr id="2842642" name="Rectangle 18"/>
              <p:cNvSpPr>
                <a:spLocks noChangeArrowheads="1"/>
              </p:cNvSpPr>
              <p:nvPr/>
            </p:nvSpPr>
            <p:spPr bwMode="auto">
              <a:xfrm>
                <a:off x="2364" y="1680"/>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400" dirty="0">
                    <a:solidFill>
                      <a:schemeClr val="tx1"/>
                    </a:solidFill>
                    <a:latin typeface="+mj-lt"/>
                  </a:rPr>
                  <a:t>Level 2</a:t>
                </a:r>
              </a:p>
            </p:txBody>
          </p:sp>
          <p:sp>
            <p:nvSpPr>
              <p:cNvPr id="2842643" name="Line 19"/>
              <p:cNvSpPr>
                <a:spLocks noChangeShapeType="1"/>
              </p:cNvSpPr>
              <p:nvPr/>
            </p:nvSpPr>
            <p:spPr bwMode="auto">
              <a:xfrm>
                <a:off x="1788" y="1968"/>
                <a:ext cx="2160" cy="0"/>
              </a:xfrm>
              <a:prstGeom prst="line">
                <a:avLst/>
              </a:prstGeom>
              <a:noFill/>
              <a:ln w="38100">
                <a:solidFill>
                  <a:schemeClr val="tx1"/>
                </a:solidFill>
                <a:round/>
                <a:headEnd/>
                <a:tailEnd/>
              </a:ln>
              <a:effectLst/>
            </p:spPr>
            <p:txBody>
              <a:bodyPr wrap="none" anchor="ctr">
                <a:prstTxWarp prst="textNoShape">
                  <a:avLst/>
                </a:prstTxWarp>
              </a:bodyPr>
              <a:lstStyle/>
              <a:p>
                <a:endParaRPr lang="en-US">
                  <a:latin typeface="18 VAG Rounded Bold   07390"/>
                </a:endParaRPr>
              </a:p>
            </p:txBody>
          </p:sp>
        </p:grpSp>
        <p:sp>
          <p:nvSpPr>
            <p:cNvPr id="2842644" name="Rectangle 20"/>
            <p:cNvSpPr>
              <a:spLocks noChangeArrowheads="1"/>
            </p:cNvSpPr>
            <p:nvPr/>
          </p:nvSpPr>
          <p:spPr bwMode="auto">
            <a:xfrm>
              <a:off x="2364" y="2736"/>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400">
                  <a:solidFill>
                    <a:schemeClr val="tx1"/>
                  </a:solidFill>
                  <a:latin typeface="+mj-lt"/>
                </a:rPr>
                <a:t>Level n</a:t>
              </a:r>
            </a:p>
          </p:txBody>
        </p:sp>
        <p:grpSp>
          <p:nvGrpSpPr>
            <p:cNvPr id="8" name="Group 21"/>
            <p:cNvGrpSpPr>
              <a:grpSpLocks/>
            </p:cNvGrpSpPr>
            <p:nvPr/>
          </p:nvGrpSpPr>
          <p:grpSpPr bwMode="auto">
            <a:xfrm>
              <a:off x="1308" y="2064"/>
              <a:ext cx="3024" cy="288"/>
              <a:chOff x="1308" y="2064"/>
              <a:chExt cx="3024" cy="288"/>
            </a:xfrm>
          </p:grpSpPr>
          <p:sp>
            <p:nvSpPr>
              <p:cNvPr id="2842646" name="Rectangle 22"/>
              <p:cNvSpPr>
                <a:spLocks noChangeArrowheads="1"/>
              </p:cNvSpPr>
              <p:nvPr/>
            </p:nvSpPr>
            <p:spPr bwMode="auto">
              <a:xfrm>
                <a:off x="2364" y="2064"/>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400">
                    <a:solidFill>
                      <a:schemeClr val="tx1"/>
                    </a:solidFill>
                    <a:latin typeface="+mj-lt"/>
                  </a:rPr>
                  <a:t>Level 3</a:t>
                </a:r>
              </a:p>
            </p:txBody>
          </p:sp>
          <p:sp>
            <p:nvSpPr>
              <p:cNvPr id="2842647" name="Line 23"/>
              <p:cNvSpPr>
                <a:spLocks noChangeShapeType="1"/>
              </p:cNvSpPr>
              <p:nvPr/>
            </p:nvSpPr>
            <p:spPr bwMode="auto">
              <a:xfrm>
                <a:off x="1308" y="2352"/>
                <a:ext cx="3024" cy="0"/>
              </a:xfrm>
              <a:prstGeom prst="line">
                <a:avLst/>
              </a:prstGeom>
              <a:noFill/>
              <a:ln w="38100">
                <a:solidFill>
                  <a:schemeClr val="tx1"/>
                </a:solidFill>
                <a:round/>
                <a:headEnd/>
                <a:tailEnd/>
              </a:ln>
              <a:effectLst/>
            </p:spPr>
            <p:txBody>
              <a:bodyPr wrap="none" anchor="ctr">
                <a:prstTxWarp prst="textNoShape">
                  <a:avLst/>
                </a:prstTxWarp>
              </a:bodyPr>
              <a:lstStyle/>
              <a:p>
                <a:endParaRPr lang="en-US">
                  <a:latin typeface="18 VAG Rounded Bold   07390"/>
                </a:endParaRPr>
              </a:p>
            </p:txBody>
          </p:sp>
        </p:grpSp>
        <p:grpSp>
          <p:nvGrpSpPr>
            <p:cNvPr id="9" name="Group 24"/>
            <p:cNvGrpSpPr>
              <a:grpSpLocks/>
            </p:cNvGrpSpPr>
            <p:nvPr/>
          </p:nvGrpSpPr>
          <p:grpSpPr bwMode="auto">
            <a:xfrm>
              <a:off x="972" y="2400"/>
              <a:ext cx="3792" cy="288"/>
              <a:chOff x="972" y="2400"/>
              <a:chExt cx="3792" cy="288"/>
            </a:xfrm>
          </p:grpSpPr>
          <p:sp>
            <p:nvSpPr>
              <p:cNvPr id="2842649" name="Line 25"/>
              <p:cNvSpPr>
                <a:spLocks noChangeShapeType="1"/>
              </p:cNvSpPr>
              <p:nvPr/>
            </p:nvSpPr>
            <p:spPr bwMode="auto">
              <a:xfrm>
                <a:off x="972" y="2688"/>
                <a:ext cx="3792" cy="0"/>
              </a:xfrm>
              <a:prstGeom prst="line">
                <a:avLst/>
              </a:prstGeom>
              <a:noFill/>
              <a:ln w="38100">
                <a:solidFill>
                  <a:schemeClr val="tx1"/>
                </a:solidFill>
                <a:round/>
                <a:headEnd/>
                <a:tailEnd/>
              </a:ln>
              <a:effectLst/>
            </p:spPr>
            <p:txBody>
              <a:bodyPr wrap="none" anchor="ctr">
                <a:prstTxWarp prst="textNoShape">
                  <a:avLst/>
                </a:prstTxWarp>
              </a:bodyPr>
              <a:lstStyle/>
              <a:p>
                <a:endParaRPr lang="en-US">
                  <a:latin typeface="18 VAG Rounded Bold   07390"/>
                </a:endParaRPr>
              </a:p>
            </p:txBody>
          </p:sp>
          <p:sp>
            <p:nvSpPr>
              <p:cNvPr id="2842650" name="Rectangle 26"/>
              <p:cNvSpPr>
                <a:spLocks noChangeArrowheads="1"/>
              </p:cNvSpPr>
              <p:nvPr/>
            </p:nvSpPr>
            <p:spPr bwMode="auto">
              <a:xfrm>
                <a:off x="2364" y="2400"/>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400">
                    <a:solidFill>
                      <a:schemeClr val="tx1"/>
                    </a:solidFill>
                    <a:latin typeface="+mj-lt"/>
                  </a:rPr>
                  <a:t>. . .</a:t>
                </a:r>
              </a:p>
            </p:txBody>
          </p:sp>
        </p:grpSp>
      </p:grpSp>
      <p:sp>
        <p:nvSpPr>
          <p:cNvPr id="2842651" name="Text Box 27"/>
          <p:cNvSpPr txBox="1">
            <a:spLocks noChangeArrowheads="1"/>
          </p:cNvSpPr>
          <p:nvPr/>
        </p:nvSpPr>
        <p:spPr bwMode="auto">
          <a:xfrm>
            <a:off x="371451" y="1736401"/>
            <a:ext cx="1146806" cy="584776"/>
          </a:xfrm>
          <a:prstGeom prst="rect">
            <a:avLst/>
          </a:prstGeom>
          <a:noFill/>
          <a:ln w="12700">
            <a:noFill/>
            <a:miter lim="800000"/>
            <a:headEnd/>
            <a:tailEnd/>
          </a:ln>
          <a:effectLst/>
        </p:spPr>
        <p:txBody>
          <a:bodyPr wrap="none">
            <a:prstTxWarp prst="textNoShape">
              <a:avLst/>
            </a:prstTxWarp>
            <a:spAutoFit/>
          </a:bodyPr>
          <a:lstStyle/>
          <a:p>
            <a:r>
              <a:rPr lang="en-US" sz="3200" i="1" dirty="0" smtClean="0">
                <a:latin typeface="+mj-lt"/>
              </a:rPr>
              <a:t>Inner</a:t>
            </a:r>
            <a:endParaRPr lang="en-US" sz="3200" i="1" dirty="0">
              <a:solidFill>
                <a:schemeClr val="tx1"/>
              </a:solidFill>
              <a:latin typeface="+mj-lt"/>
            </a:endParaRPr>
          </a:p>
        </p:txBody>
      </p:sp>
      <p:sp>
        <p:nvSpPr>
          <p:cNvPr id="2842652" name="Text Box 28"/>
          <p:cNvSpPr txBox="1">
            <a:spLocks noChangeArrowheads="1"/>
          </p:cNvSpPr>
          <p:nvPr/>
        </p:nvSpPr>
        <p:spPr bwMode="auto">
          <a:xfrm>
            <a:off x="275965" y="4296216"/>
            <a:ext cx="1169746" cy="523220"/>
          </a:xfrm>
          <a:prstGeom prst="rect">
            <a:avLst/>
          </a:prstGeom>
          <a:noFill/>
          <a:ln w="12700">
            <a:noFill/>
            <a:miter lim="800000"/>
            <a:headEnd/>
            <a:tailEnd/>
          </a:ln>
          <a:effectLst/>
        </p:spPr>
        <p:txBody>
          <a:bodyPr wrap="none">
            <a:prstTxWarp prst="textNoShape">
              <a:avLst/>
            </a:prstTxWarp>
            <a:spAutoFit/>
          </a:bodyPr>
          <a:lstStyle/>
          <a:p>
            <a:r>
              <a:rPr lang="en-US" sz="2800" i="1" dirty="0" smtClean="0">
                <a:latin typeface="18 VAG Rounded Bold   07390"/>
              </a:rPr>
              <a:t>Outer</a:t>
            </a:r>
            <a:endParaRPr lang="en-US" sz="2800" i="1" dirty="0">
              <a:latin typeface="18 VAG Rounded Bold   07390"/>
            </a:endParaRPr>
          </a:p>
        </p:txBody>
      </p:sp>
      <p:grpSp>
        <p:nvGrpSpPr>
          <p:cNvPr id="10" name="Group 29"/>
          <p:cNvGrpSpPr>
            <a:grpSpLocks/>
          </p:cNvGrpSpPr>
          <p:nvPr/>
        </p:nvGrpSpPr>
        <p:grpSpPr bwMode="auto">
          <a:xfrm>
            <a:off x="238125" y="1804988"/>
            <a:ext cx="2135188" cy="3625850"/>
            <a:chOff x="150" y="823"/>
            <a:chExt cx="1345" cy="2284"/>
          </a:xfrm>
        </p:grpSpPr>
        <p:sp>
          <p:nvSpPr>
            <p:cNvPr id="2842654" name="Text Box 30"/>
            <p:cNvSpPr txBox="1">
              <a:spLocks noChangeArrowheads="1"/>
            </p:cNvSpPr>
            <p:nvPr/>
          </p:nvSpPr>
          <p:spPr bwMode="auto">
            <a:xfrm>
              <a:off x="150" y="1237"/>
              <a:ext cx="1345" cy="989"/>
            </a:xfrm>
            <a:prstGeom prst="rect">
              <a:avLst/>
            </a:prstGeom>
            <a:noFill/>
            <a:ln w="12700">
              <a:noFill/>
              <a:miter lim="800000"/>
              <a:headEnd/>
              <a:tailEnd/>
            </a:ln>
            <a:effectLst/>
          </p:spPr>
          <p:txBody>
            <a:bodyPr>
              <a:prstTxWarp prst="textNoShape">
                <a:avLst/>
              </a:prstTxWarp>
              <a:spAutoFit/>
            </a:bodyPr>
            <a:lstStyle/>
            <a:p>
              <a:pPr algn="ctr"/>
              <a:r>
                <a:rPr lang="en-US" sz="3200" dirty="0">
                  <a:solidFill>
                    <a:schemeClr val="tx1"/>
                  </a:solidFill>
                  <a:latin typeface="+mj-lt"/>
                </a:rPr>
                <a:t>Levels in memory hierarchy</a:t>
              </a:r>
            </a:p>
          </p:txBody>
        </p:sp>
        <p:sp>
          <p:nvSpPr>
            <p:cNvPr id="2842655" name="Line 31"/>
            <p:cNvSpPr>
              <a:spLocks noChangeShapeType="1"/>
            </p:cNvSpPr>
            <p:nvPr/>
          </p:nvSpPr>
          <p:spPr bwMode="auto">
            <a:xfrm>
              <a:off x="155" y="823"/>
              <a:ext cx="0" cy="2284"/>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latin typeface="18 VAG Rounded Bold   07390"/>
              </a:endParaRPr>
            </a:p>
          </p:txBody>
        </p:sp>
      </p:grpSp>
      <p:sp>
        <p:nvSpPr>
          <p:cNvPr id="2842656" name="Text Box 32"/>
          <p:cNvSpPr txBox="1">
            <a:spLocks noChangeArrowheads="1"/>
          </p:cNvSpPr>
          <p:nvPr/>
        </p:nvSpPr>
        <p:spPr bwMode="auto">
          <a:xfrm>
            <a:off x="1143000" y="5829300"/>
            <a:ext cx="7086600" cy="695575"/>
          </a:xfrm>
          <a:prstGeom prst="rect">
            <a:avLst/>
          </a:prstGeom>
          <a:noFill/>
          <a:ln w="12700">
            <a:noFill/>
            <a:miter lim="800000"/>
            <a:headEnd/>
            <a:tailEnd/>
          </a:ln>
          <a:effectLst/>
        </p:spPr>
        <p:txBody>
          <a:bodyPr>
            <a:prstTxWarp prst="textNoShape">
              <a:avLst/>
            </a:prstTxWarp>
            <a:spAutoFit/>
          </a:bodyPr>
          <a:lstStyle/>
          <a:p>
            <a:pPr algn="ctr">
              <a:lnSpc>
                <a:spcPct val="80000"/>
              </a:lnSpc>
            </a:pPr>
            <a:r>
              <a:rPr lang="en-US" sz="2400" i="1" dirty="0">
                <a:latin typeface="+mj-lt"/>
              </a:rPr>
              <a:t>As we move to</a:t>
            </a:r>
            <a:r>
              <a:rPr lang="en-US" sz="2400" i="1" dirty="0" smtClean="0">
                <a:latin typeface="+mj-lt"/>
              </a:rPr>
              <a:t> outer levels </a:t>
            </a:r>
            <a:r>
              <a:rPr lang="en-US" sz="2400" i="1" dirty="0">
                <a:latin typeface="+mj-lt"/>
              </a:rPr>
              <a:t>the latency goes </a:t>
            </a:r>
            <a:r>
              <a:rPr lang="en-US" sz="2400" i="1" dirty="0" smtClean="0">
                <a:latin typeface="+mj-lt"/>
              </a:rPr>
              <a:t>up</a:t>
            </a:r>
            <a:br>
              <a:rPr lang="en-US" sz="2400" i="1" dirty="0" smtClean="0">
                <a:latin typeface="+mj-lt"/>
              </a:rPr>
            </a:br>
            <a:r>
              <a:rPr lang="en-US" sz="2400" i="1" dirty="0" smtClean="0">
                <a:latin typeface="+mj-lt"/>
              </a:rPr>
              <a:t> </a:t>
            </a:r>
            <a:r>
              <a:rPr lang="en-US" sz="2400" i="1" dirty="0">
                <a:latin typeface="+mj-lt"/>
              </a:rPr>
              <a:t>and price per bit goes </a:t>
            </a:r>
            <a:r>
              <a:rPr lang="en-US" sz="2400" i="1" dirty="0" smtClean="0">
                <a:latin typeface="+mj-lt"/>
              </a:rPr>
              <a:t>down. Why?</a:t>
            </a:r>
            <a:endParaRPr lang="en-US" sz="2400" i="1" dirty="0">
              <a:latin typeface="+mj-lt"/>
            </a:endParaRPr>
          </a:p>
        </p:txBody>
      </p:sp>
      <p:sp>
        <p:nvSpPr>
          <p:cNvPr id="34" name="Slide Number Placeholder 33"/>
          <p:cNvSpPr>
            <a:spLocks noGrp="1"/>
          </p:cNvSpPr>
          <p:nvPr>
            <p:ph type="sldNum" sz="quarter" idx="12"/>
          </p:nvPr>
        </p:nvSpPr>
        <p:spPr/>
        <p:txBody>
          <a:bodyPr/>
          <a:lstStyle/>
          <a:p>
            <a:fld id="{3CC63E4C-4642-794D-A2FD-70F6B81535F5}" type="slidenum">
              <a:rPr lang="en-US" smtClean="0"/>
              <a:pPr/>
              <a:t>5</a:t>
            </a:fld>
            <a:endParaRPr lang="en-US" dirty="0"/>
          </a:p>
        </p:txBody>
      </p:sp>
    </p:spTree>
    <p:extLst>
      <p:ext uri="{BB962C8B-B14F-4D97-AF65-F5344CB8AC3E}">
        <p14:creationId xmlns:p14="http://schemas.microsoft.com/office/powerpoint/2010/main" val="206080777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ou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426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8426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2842656"/>
                                        </p:tgtEl>
                                        <p:attrNameLst>
                                          <p:attrName>style.visibility</p:attrName>
                                        </p:attrNameLst>
                                      </p:cBhvr>
                                      <p:to>
                                        <p:strVal val="visible"/>
                                      </p:to>
                                    </p:set>
                                    <p:anim calcmode="lin" valueType="num">
                                      <p:cBhvr>
                                        <p:cTn id="38" dur="500" fill="hold"/>
                                        <p:tgtEl>
                                          <p:spTgt spid="2842656"/>
                                        </p:tgtEl>
                                        <p:attrNameLst>
                                          <p:attrName>ppt_w</p:attrName>
                                        </p:attrNameLst>
                                      </p:cBhvr>
                                      <p:tavLst>
                                        <p:tav tm="0">
                                          <p:val>
                                            <p:fltVal val="0"/>
                                          </p:val>
                                        </p:tav>
                                        <p:tav tm="100000">
                                          <p:val>
                                            <p:strVal val="#ppt_w"/>
                                          </p:val>
                                        </p:tav>
                                      </p:tavLst>
                                    </p:anim>
                                    <p:anim calcmode="lin" valueType="num">
                                      <p:cBhvr>
                                        <p:cTn id="39" dur="500" fill="hold"/>
                                        <p:tgtEl>
                                          <p:spTgt spid="28426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2651" grpId="0" autoUpdateAnimBg="0"/>
      <p:bldP spid="2842652" grpId="0" autoUpdateAnimBg="0"/>
      <p:bldP spid="284265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Analogy</a:t>
            </a:r>
            <a:endParaRPr lang="en-US" dirty="0"/>
          </a:p>
        </p:txBody>
      </p:sp>
      <p:sp>
        <p:nvSpPr>
          <p:cNvPr id="3" name="Content Placeholder 2"/>
          <p:cNvSpPr>
            <a:spLocks noGrp="1"/>
          </p:cNvSpPr>
          <p:nvPr>
            <p:ph idx="1"/>
          </p:nvPr>
        </p:nvSpPr>
        <p:spPr/>
        <p:txBody>
          <a:bodyPr>
            <a:normAutofit fontScale="92500"/>
          </a:bodyPr>
          <a:lstStyle/>
          <a:p>
            <a:r>
              <a:rPr lang="en-US" dirty="0" smtClean="0"/>
              <a:t>Writing a report based on books on reserve</a:t>
            </a:r>
          </a:p>
          <a:p>
            <a:pPr lvl="1"/>
            <a:r>
              <a:rPr lang="en-US" dirty="0" smtClean="0"/>
              <a:t>E.g., works of J.D. Salinger</a:t>
            </a:r>
          </a:p>
          <a:p>
            <a:r>
              <a:rPr lang="en-US" dirty="0" smtClean="0"/>
              <a:t>Go to library to get reserved book and place on desk in library</a:t>
            </a:r>
          </a:p>
          <a:p>
            <a:r>
              <a:rPr lang="en-US" dirty="0" smtClean="0"/>
              <a:t>If need more, check them out and keep on desk</a:t>
            </a:r>
          </a:p>
          <a:p>
            <a:pPr lvl="1"/>
            <a:r>
              <a:rPr lang="en-US" dirty="0" smtClean="0"/>
              <a:t>But don’t return earlier books since might need them</a:t>
            </a:r>
          </a:p>
          <a:p>
            <a:r>
              <a:rPr lang="en-US" dirty="0" smtClean="0"/>
              <a:t>You hope this collection of ~10 books on desk enough to write report, despite 10 being only 0.00001% of books in UC Berkeley libraries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6</a:t>
            </a:fld>
            <a:endParaRPr lang="en-US"/>
          </a:p>
        </p:txBody>
      </p:sp>
    </p:spTree>
    <p:extLst>
      <p:ext uri="{BB962C8B-B14F-4D97-AF65-F5344CB8AC3E}">
        <p14:creationId xmlns:p14="http://schemas.microsoft.com/office/powerpoint/2010/main" val="37893807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2514" name="Picture 2"/>
          <p:cNvPicPr>
            <a:picLocks noChangeAspect="1" noChangeArrowheads="1"/>
          </p:cNvPicPr>
          <p:nvPr/>
        </p:nvPicPr>
        <p:blipFill>
          <a:blip r:embed="rId3">
            <a:alphaModFix amt="82000"/>
          </a:blip>
          <a:srcRect/>
          <a:stretch>
            <a:fillRect/>
          </a:stretch>
        </p:blipFill>
        <p:spPr bwMode="auto">
          <a:xfrm>
            <a:off x="444500" y="850900"/>
            <a:ext cx="8442325" cy="5180013"/>
          </a:xfrm>
          <a:prstGeom prst="rect">
            <a:avLst/>
          </a:prstGeom>
          <a:noFill/>
          <a:ln w="25400">
            <a:noFill/>
            <a:miter lim="800000"/>
            <a:headEnd/>
            <a:tailEnd/>
          </a:ln>
          <a:effectLst/>
        </p:spPr>
      </p:pic>
      <p:sp>
        <p:nvSpPr>
          <p:cNvPr id="1472515" name="Rectangle 3"/>
          <p:cNvSpPr>
            <a:spLocks noGrp="1" noChangeArrowheads="1"/>
          </p:cNvSpPr>
          <p:nvPr>
            <p:ph type="title"/>
          </p:nvPr>
        </p:nvSpPr>
        <p:spPr>
          <a:xfrm>
            <a:off x="457200" y="228600"/>
            <a:ext cx="8229600" cy="411162"/>
          </a:xfrm>
        </p:spPr>
        <p:txBody>
          <a:bodyPr>
            <a:normAutofit fontScale="90000"/>
          </a:bodyPr>
          <a:lstStyle/>
          <a:p>
            <a:r>
              <a:rPr lang="en-US" dirty="0" smtClean="0"/>
              <a:t>Real Memory Reference Patterns</a:t>
            </a:r>
            <a:endParaRPr lang="en-US" dirty="0"/>
          </a:p>
        </p:txBody>
      </p:sp>
      <p:sp>
        <p:nvSpPr>
          <p:cNvPr id="1472516" name="Text Box 4"/>
          <p:cNvSpPr txBox="1">
            <a:spLocks noChangeArrowheads="1"/>
          </p:cNvSpPr>
          <p:nvPr/>
        </p:nvSpPr>
        <p:spPr bwMode="auto">
          <a:xfrm>
            <a:off x="1612900" y="6102350"/>
            <a:ext cx="6616700" cy="492443"/>
          </a:xfrm>
          <a:prstGeom prst="rect">
            <a:avLst/>
          </a:prstGeom>
          <a:noFill/>
          <a:ln w="9525">
            <a:noFill/>
            <a:miter lim="800000"/>
            <a:headEnd/>
            <a:tailEnd/>
          </a:ln>
          <a:effectLst/>
        </p:spPr>
        <p:txBody>
          <a:bodyPr wrap="square" lIns="0" tIns="0" rIns="0" bIns="0">
            <a:prstTxWarp prst="textNoShape">
              <a:avLst/>
            </a:prstTxWarp>
            <a:spAutoFit/>
          </a:bodyPr>
          <a:lstStyle/>
          <a:p>
            <a:pPr eaLnBrk="1" hangingPunct="1">
              <a:spcBef>
                <a:spcPct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chemeClr val="tx1"/>
                </a:solidFill>
                <a:latin typeface="Times" charset="0"/>
              </a:rPr>
              <a:t>Donald J. Hatfield, Jeanette Gerald: Program Restructuring for Virtual Memory. IBM Systems Journal 10(3): 168-192 (1971)</a:t>
            </a:r>
          </a:p>
        </p:txBody>
      </p:sp>
      <p:sp>
        <p:nvSpPr>
          <p:cNvPr id="1472517" name="Text Box 5"/>
          <p:cNvSpPr txBox="1">
            <a:spLocks noChangeArrowheads="1"/>
          </p:cNvSpPr>
          <p:nvPr/>
        </p:nvSpPr>
        <p:spPr bwMode="auto">
          <a:xfrm>
            <a:off x="8153400" y="6096000"/>
            <a:ext cx="738834" cy="210741"/>
          </a:xfrm>
          <a:prstGeom prst="rect">
            <a:avLst/>
          </a:prstGeom>
          <a:noFill/>
          <a:ln w="9525">
            <a:noFill/>
            <a:miter lim="800000"/>
            <a:headEnd/>
            <a:tailEnd/>
          </a:ln>
          <a:effectLst/>
        </p:spPr>
        <p:txBody>
          <a:bodyPr wrap="none" lIns="0" tIns="0" rIns="0" bIns="0">
            <a:prstTxWarp prst="textNoShape">
              <a:avLst/>
            </a:prstTxWarp>
            <a:spAutoFit/>
          </a:bodyPr>
          <a:lstStyle/>
          <a:p>
            <a:pPr algn="ctr" eaLnBrk="1" hangingPunct="1">
              <a:lnSpc>
                <a:spcPts val="1300"/>
              </a:lnSpc>
              <a:spcBef>
                <a:spcPct val="0"/>
              </a:spcBef>
              <a:tabLst>
                <a:tab pos="596900" algn="l"/>
                <a:tab pos="1511300" algn="l"/>
                <a:tab pos="2425700" algn="l"/>
                <a:tab pos="3340100" algn="l"/>
                <a:tab pos="4254500" algn="l"/>
                <a:tab pos="5168900" algn="l"/>
                <a:tab pos="6083300" algn="l"/>
                <a:tab pos="6997700" algn="l"/>
              </a:tabLst>
            </a:pPr>
            <a:r>
              <a:rPr lang="en-US" sz="2800" b="1" dirty="0">
                <a:solidFill>
                  <a:srgbClr val="053DE8"/>
                </a:solidFill>
                <a:latin typeface="Calibri"/>
                <a:cs typeface="Calibri"/>
              </a:rPr>
              <a:t>Time</a:t>
            </a:r>
          </a:p>
        </p:txBody>
      </p:sp>
      <p:sp>
        <p:nvSpPr>
          <p:cNvPr id="1472518" name="Text Box 6"/>
          <p:cNvSpPr txBox="1">
            <a:spLocks noChangeArrowheads="1"/>
          </p:cNvSpPr>
          <p:nvPr/>
        </p:nvSpPr>
        <p:spPr bwMode="auto">
          <a:xfrm rot="16200000">
            <a:off x="-2100035" y="3166835"/>
            <a:ext cx="4857752" cy="200482"/>
          </a:xfrm>
          <a:prstGeom prst="rect">
            <a:avLst/>
          </a:prstGeom>
          <a:noFill/>
          <a:ln w="9525">
            <a:noFill/>
            <a:miter lim="800000"/>
            <a:headEnd/>
            <a:tailEnd/>
          </a:ln>
          <a:effectLst/>
        </p:spPr>
        <p:txBody>
          <a:bodyPr wrap="square" lIns="0" tIns="0" rIns="0" bIns="0">
            <a:prstTxWarp prst="textNoShape">
              <a:avLst/>
            </a:prstTxWarp>
            <a:spAutoFit/>
          </a:bodyPr>
          <a:lstStyle/>
          <a:p>
            <a:pPr algn="ctr" eaLnBrk="1" hangingPunct="1">
              <a:lnSpc>
                <a:spcPts val="1300"/>
              </a:lnSpc>
              <a:spcBef>
                <a:spcPct val="0"/>
              </a:spcBef>
              <a:tabLst>
                <a:tab pos="596900" algn="l"/>
                <a:tab pos="1511300" algn="l"/>
                <a:tab pos="2425700" algn="l"/>
                <a:tab pos="3340100" algn="l"/>
                <a:tab pos="4254500" algn="l"/>
                <a:tab pos="5168900" algn="l"/>
                <a:tab pos="6083300" algn="l"/>
                <a:tab pos="6997700" algn="l"/>
              </a:tabLst>
            </a:pPr>
            <a:r>
              <a:rPr lang="en-US" sz="2400" b="1" dirty="0">
                <a:solidFill>
                  <a:srgbClr val="053DE8"/>
                </a:solidFill>
                <a:latin typeface="Calibri"/>
                <a:cs typeface="Calibri"/>
              </a:rPr>
              <a:t>Memory Address (one dot per access)</a:t>
            </a:r>
          </a:p>
        </p:txBody>
      </p:sp>
    </p:spTree>
    <p:extLst>
      <p:ext uri="{BB962C8B-B14F-4D97-AF65-F5344CB8AC3E}">
        <p14:creationId xmlns:p14="http://schemas.microsoft.com/office/powerpoint/2010/main" val="19966746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smtClean="0"/>
              <a:t>Big Idea: Locality</a:t>
            </a:r>
            <a:endParaRPr lang="en-US" dirty="0"/>
          </a:p>
        </p:txBody>
      </p:sp>
      <p:sp>
        <p:nvSpPr>
          <p:cNvPr id="1511427" name="Rectangle 3"/>
          <p:cNvSpPr>
            <a:spLocks noGrp="1" noChangeArrowheads="1"/>
          </p:cNvSpPr>
          <p:nvPr>
            <p:ph type="body" idx="1"/>
          </p:nvPr>
        </p:nvSpPr>
        <p:spPr/>
        <p:txBody>
          <a:bodyPr>
            <a:normAutofit fontScale="92500"/>
          </a:bodyPr>
          <a:lstStyle/>
          <a:p>
            <a:pPr>
              <a:buClr>
                <a:schemeClr val="tx1"/>
              </a:buClr>
            </a:pPr>
            <a:r>
              <a:rPr lang="en-US" i="1" dirty="0" smtClean="0">
                <a:solidFill>
                  <a:srgbClr val="0000FF"/>
                </a:solidFill>
              </a:rPr>
              <a:t>Temporal Locality </a:t>
            </a:r>
            <a:r>
              <a:rPr lang="en-US" dirty="0" smtClean="0"/>
              <a:t>(locality in time)</a:t>
            </a:r>
          </a:p>
          <a:p>
            <a:pPr lvl="1"/>
            <a:r>
              <a:rPr lang="en-US" dirty="0" smtClean="0"/>
              <a:t>Go back to same book on desktop multiple times</a:t>
            </a:r>
          </a:p>
          <a:p>
            <a:pPr lvl="1"/>
            <a:r>
              <a:rPr lang="en-US" dirty="0" smtClean="0"/>
              <a:t>If a memory location is referenced, then it will tend to be referenced again soon</a:t>
            </a:r>
          </a:p>
          <a:p>
            <a:pPr>
              <a:buClr>
                <a:schemeClr val="tx1"/>
              </a:buClr>
            </a:pPr>
            <a:r>
              <a:rPr lang="en-US" i="1" dirty="0" smtClean="0">
                <a:solidFill>
                  <a:srgbClr val="0000FF"/>
                </a:solidFill>
              </a:rPr>
              <a:t>Spatial Locality</a:t>
            </a:r>
            <a:r>
              <a:rPr lang="en-US" dirty="0" smtClean="0">
                <a:solidFill>
                  <a:srgbClr val="0000FF"/>
                </a:solidFill>
              </a:rPr>
              <a:t> </a:t>
            </a:r>
            <a:r>
              <a:rPr lang="en-US" dirty="0" smtClean="0"/>
              <a:t>(locality in space)</a:t>
            </a:r>
          </a:p>
          <a:p>
            <a:pPr lvl="1"/>
            <a:r>
              <a:rPr lang="en-US" dirty="0" smtClean="0"/>
              <a:t>When go to book shelf, pick up multiple books on J.D. Salinger since library stores related books together</a:t>
            </a:r>
          </a:p>
          <a:p>
            <a:pPr lvl="1"/>
            <a:r>
              <a:rPr lang="en-US" dirty="0" smtClean="0"/>
              <a:t>If a memory location is referenced, the locations with nearby addresses will tend to be referenced soon</a:t>
            </a:r>
          </a:p>
        </p:txBody>
      </p:sp>
      <p:sp>
        <p:nvSpPr>
          <p:cNvPr id="7" name="Slide Number Placeholder 6"/>
          <p:cNvSpPr>
            <a:spLocks noGrp="1"/>
          </p:cNvSpPr>
          <p:nvPr>
            <p:ph type="sldNum" sz="quarter" idx="12"/>
          </p:nvPr>
        </p:nvSpPr>
        <p:spPr/>
        <p:txBody>
          <a:bodyPr/>
          <a:lstStyle/>
          <a:p>
            <a:fld id="{3CC63E4C-4642-794D-A2FD-70F6B81535F5}" type="slidenum">
              <a:rPr lang="en-US" smtClean="0"/>
              <a:pPr/>
              <a:t>8</a:t>
            </a:fld>
            <a:endParaRPr lang="en-US"/>
          </a:p>
        </p:txBody>
      </p:sp>
    </p:spTree>
    <p:extLst>
      <p:ext uri="{BB962C8B-B14F-4D97-AF65-F5344CB8AC3E}">
        <p14:creationId xmlns:p14="http://schemas.microsoft.com/office/powerpoint/2010/main" val="31770930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14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14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1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2514" name="Picture 2"/>
          <p:cNvPicPr>
            <a:picLocks noChangeAspect="1" noChangeArrowheads="1"/>
          </p:cNvPicPr>
          <p:nvPr/>
        </p:nvPicPr>
        <p:blipFill>
          <a:blip r:embed="rId3">
            <a:alphaModFix amt="82000"/>
          </a:blip>
          <a:srcRect/>
          <a:stretch>
            <a:fillRect/>
          </a:stretch>
        </p:blipFill>
        <p:spPr bwMode="auto">
          <a:xfrm>
            <a:off x="444500" y="850900"/>
            <a:ext cx="8442325" cy="5180013"/>
          </a:xfrm>
          <a:prstGeom prst="rect">
            <a:avLst/>
          </a:prstGeom>
          <a:noFill/>
          <a:ln w="25400">
            <a:noFill/>
            <a:miter lim="800000"/>
            <a:headEnd/>
            <a:tailEnd/>
          </a:ln>
          <a:effectLst/>
        </p:spPr>
      </p:pic>
      <p:sp>
        <p:nvSpPr>
          <p:cNvPr id="1472515" name="Rectangle 3"/>
          <p:cNvSpPr>
            <a:spLocks noGrp="1" noChangeArrowheads="1"/>
          </p:cNvSpPr>
          <p:nvPr>
            <p:ph type="title"/>
          </p:nvPr>
        </p:nvSpPr>
        <p:spPr>
          <a:xfrm>
            <a:off x="546100" y="38100"/>
            <a:ext cx="8064500" cy="812800"/>
          </a:xfrm>
          <a:noFill/>
        </p:spPr>
        <p:txBody>
          <a:bodyPr/>
          <a:lstStyle/>
          <a:p>
            <a:pPr marL="25400">
              <a:tabLst>
                <a:tab pos="317500" algn="l"/>
                <a:tab pos="1231900" algn="l"/>
                <a:tab pos="2146300" algn="l"/>
                <a:tab pos="3060700" algn="l"/>
                <a:tab pos="3975100" algn="l"/>
                <a:tab pos="4889500" algn="l"/>
                <a:tab pos="5803900" algn="l"/>
              </a:tabLst>
            </a:pPr>
            <a:r>
              <a:rPr lang="en-US" dirty="0"/>
              <a:t>Memory Reference Patterns</a:t>
            </a:r>
          </a:p>
        </p:txBody>
      </p:sp>
      <p:sp>
        <p:nvSpPr>
          <p:cNvPr id="1472516" name="Text Box 4"/>
          <p:cNvSpPr txBox="1">
            <a:spLocks noChangeArrowheads="1"/>
          </p:cNvSpPr>
          <p:nvPr/>
        </p:nvSpPr>
        <p:spPr bwMode="auto">
          <a:xfrm>
            <a:off x="4419600" y="6102350"/>
            <a:ext cx="4635500" cy="733425"/>
          </a:xfrm>
          <a:prstGeom prst="rect">
            <a:avLst/>
          </a:prstGeom>
          <a:noFill/>
          <a:ln w="9525">
            <a:noFill/>
            <a:miter lim="800000"/>
            <a:headEnd/>
            <a:tailEnd/>
          </a:ln>
          <a:effectLst/>
        </p:spPr>
        <p:txBody>
          <a:bodyPr lIns="0" tIns="0" rIns="0" bIns="0">
            <a:prstTxWarp prst="textNoShape">
              <a:avLst/>
            </a:prstTxWarp>
            <a:spAutoFit/>
          </a:bodyPr>
          <a:lstStyle/>
          <a:p>
            <a:pPr eaLnBrk="1" hangingPunct="1">
              <a:spcBef>
                <a:spcPct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chemeClr val="tx1"/>
                </a:solidFill>
                <a:latin typeface="Times" charset="0"/>
              </a:rPr>
              <a:t>Donald J. Hatfield, Jeanette Gerald: Program Restructuring for Virtual Memory. IBM Systems Journal 10(3): 168-192 (1971)</a:t>
            </a:r>
          </a:p>
        </p:txBody>
      </p:sp>
      <p:sp>
        <p:nvSpPr>
          <p:cNvPr id="1472517" name="Text Box 5"/>
          <p:cNvSpPr txBox="1">
            <a:spLocks noChangeArrowheads="1"/>
          </p:cNvSpPr>
          <p:nvPr/>
        </p:nvSpPr>
        <p:spPr bwMode="auto">
          <a:xfrm>
            <a:off x="8229600" y="6096000"/>
            <a:ext cx="633286" cy="200482"/>
          </a:xfrm>
          <a:prstGeom prst="rect">
            <a:avLst/>
          </a:prstGeom>
          <a:noFill/>
          <a:ln w="9525">
            <a:noFill/>
            <a:miter lim="800000"/>
            <a:headEnd/>
            <a:tailEnd/>
          </a:ln>
          <a:effectLst/>
        </p:spPr>
        <p:txBody>
          <a:bodyPr wrap="none" lIns="0" tIns="0" rIns="0" bIns="0">
            <a:prstTxWarp prst="textNoShape">
              <a:avLst/>
            </a:prstTxWarp>
            <a:spAutoFit/>
          </a:bodyPr>
          <a:lstStyle/>
          <a:p>
            <a:pPr algn="ctr" eaLnBrk="1" hangingPunct="1">
              <a:lnSpc>
                <a:spcPts val="1300"/>
              </a:lnSpc>
              <a:spcBef>
                <a:spcPct val="0"/>
              </a:spcBef>
              <a:tabLst>
                <a:tab pos="596900" algn="l"/>
                <a:tab pos="1511300" algn="l"/>
                <a:tab pos="2425700" algn="l"/>
                <a:tab pos="3340100" algn="l"/>
                <a:tab pos="4254500" algn="l"/>
                <a:tab pos="5168900" algn="l"/>
                <a:tab pos="6083300" algn="l"/>
                <a:tab pos="6997700" algn="l"/>
              </a:tabLst>
            </a:pPr>
            <a:r>
              <a:rPr lang="en-US" sz="2400" b="1" dirty="0">
                <a:solidFill>
                  <a:srgbClr val="053DE8"/>
                </a:solidFill>
                <a:latin typeface="Calibri"/>
                <a:cs typeface="Calibri"/>
              </a:rPr>
              <a:t>Time</a:t>
            </a:r>
          </a:p>
        </p:txBody>
      </p:sp>
      <p:sp>
        <p:nvSpPr>
          <p:cNvPr id="1472518" name="Text Box 6"/>
          <p:cNvSpPr txBox="1">
            <a:spLocks noChangeArrowheads="1"/>
          </p:cNvSpPr>
          <p:nvPr/>
        </p:nvSpPr>
        <p:spPr bwMode="auto">
          <a:xfrm rot="16200000">
            <a:off x="-2092097" y="3235098"/>
            <a:ext cx="4841877" cy="200482"/>
          </a:xfrm>
          <a:prstGeom prst="rect">
            <a:avLst/>
          </a:prstGeom>
          <a:noFill/>
          <a:ln w="9525">
            <a:noFill/>
            <a:miter lim="800000"/>
            <a:headEnd/>
            <a:tailEnd/>
          </a:ln>
          <a:effectLst/>
        </p:spPr>
        <p:txBody>
          <a:bodyPr wrap="square" lIns="0" tIns="0" rIns="0" bIns="0">
            <a:prstTxWarp prst="textNoShape">
              <a:avLst/>
            </a:prstTxWarp>
            <a:spAutoFit/>
          </a:bodyPr>
          <a:lstStyle/>
          <a:p>
            <a:pPr algn="ctr" eaLnBrk="1" hangingPunct="1">
              <a:lnSpc>
                <a:spcPts val="1300"/>
              </a:lnSpc>
              <a:spcBef>
                <a:spcPct val="0"/>
              </a:spcBef>
              <a:tabLst>
                <a:tab pos="596900" algn="l"/>
                <a:tab pos="1511300" algn="l"/>
                <a:tab pos="2425700" algn="l"/>
                <a:tab pos="3340100" algn="l"/>
                <a:tab pos="4254500" algn="l"/>
                <a:tab pos="5168900" algn="l"/>
                <a:tab pos="6083300" algn="l"/>
                <a:tab pos="6997700" algn="l"/>
              </a:tabLst>
            </a:pPr>
            <a:r>
              <a:rPr lang="en-US" sz="2400" b="1" dirty="0">
                <a:solidFill>
                  <a:srgbClr val="053DE8"/>
                </a:solidFill>
                <a:latin typeface="Calibri"/>
                <a:cs typeface="Calibri"/>
              </a:rPr>
              <a:t>Memory Address (one dot per access)</a:t>
            </a:r>
          </a:p>
        </p:txBody>
      </p:sp>
      <p:grpSp>
        <p:nvGrpSpPr>
          <p:cNvPr id="2" name="Group 8"/>
          <p:cNvGrpSpPr>
            <a:grpSpLocks/>
          </p:cNvGrpSpPr>
          <p:nvPr/>
        </p:nvGrpSpPr>
        <p:grpSpPr bwMode="auto">
          <a:xfrm>
            <a:off x="3962400" y="4711700"/>
            <a:ext cx="5014913" cy="1282700"/>
            <a:chOff x="2198" y="2555"/>
            <a:chExt cx="3159" cy="808"/>
          </a:xfrm>
        </p:grpSpPr>
        <p:sp>
          <p:nvSpPr>
            <p:cNvPr id="1472521" name="Freeform 9"/>
            <p:cNvSpPr>
              <a:spLocks/>
            </p:cNvSpPr>
            <p:nvPr/>
          </p:nvSpPr>
          <p:spPr bwMode="auto">
            <a:xfrm>
              <a:off x="2198" y="2555"/>
              <a:ext cx="639" cy="440"/>
            </a:xfrm>
            <a:custGeom>
              <a:avLst/>
              <a:gdLst/>
              <a:ahLst/>
              <a:cxnLst>
                <a:cxn ang="0">
                  <a:pos x="7777" y="1334"/>
                </a:cxn>
                <a:cxn ang="0">
                  <a:pos x="7777" y="7777"/>
                </a:cxn>
                <a:cxn ang="0">
                  <a:pos x="1334" y="7777"/>
                </a:cxn>
                <a:cxn ang="0">
                  <a:pos x="1334" y="1334"/>
                </a:cxn>
                <a:cxn ang="0">
                  <a:pos x="7777" y="1334"/>
                </a:cxn>
                <a:cxn ang="0">
                  <a:pos x="7777" y="1334"/>
                </a:cxn>
              </a:cxnLst>
              <a:rect l="0" t="0" r="r" b="b"/>
              <a:pathLst>
                <a:path w="9111" h="9111">
                  <a:moveTo>
                    <a:pt x="7777" y="1334"/>
                  </a:moveTo>
                  <a:cubicBezTo>
                    <a:pt x="9556" y="3113"/>
                    <a:pt x="9556" y="5998"/>
                    <a:pt x="7777" y="7777"/>
                  </a:cubicBezTo>
                  <a:cubicBezTo>
                    <a:pt x="5998" y="9556"/>
                    <a:pt x="3113" y="9556"/>
                    <a:pt x="1334" y="7777"/>
                  </a:cubicBezTo>
                  <a:cubicBezTo>
                    <a:pt x="-445" y="5998"/>
                    <a:pt x="-445" y="3113"/>
                    <a:pt x="1334" y="1334"/>
                  </a:cubicBezTo>
                  <a:cubicBezTo>
                    <a:pt x="3113" y="-445"/>
                    <a:pt x="5998" y="-445"/>
                    <a:pt x="7777" y="1334"/>
                  </a:cubicBezTo>
                  <a:close/>
                  <a:moveTo>
                    <a:pt x="7777" y="1334"/>
                  </a:moveTo>
                </a:path>
              </a:pathLst>
            </a:custGeom>
            <a:noFill/>
            <a:ln w="25400">
              <a:solidFill>
                <a:srgbClr val="053DE8"/>
              </a:solidFill>
              <a:prstDash val="solid"/>
              <a:round/>
              <a:headEnd/>
              <a:tailEnd/>
            </a:ln>
            <a:effectLst>
              <a:outerShdw blurRad="63500" dist="63499" dir="2339991" algn="ctr" rotWithShape="0">
                <a:srgbClr val="0D0D0D">
                  <a:alpha val="50000"/>
                </a:srgbClr>
              </a:outerShdw>
            </a:effectLst>
          </p:spPr>
          <p:txBody>
            <a:bodyPr>
              <a:prstTxWarp prst="textNoShape">
                <a:avLst/>
              </a:prstTxWarp>
            </a:bodyPr>
            <a:lstStyle/>
            <a:p>
              <a:endParaRPr lang="en-US">
                <a:latin typeface="Calibri"/>
                <a:cs typeface="Calibri"/>
              </a:endParaRPr>
            </a:p>
          </p:txBody>
        </p:sp>
        <p:sp>
          <p:nvSpPr>
            <p:cNvPr id="1472522" name="Line 10"/>
            <p:cNvSpPr>
              <a:spLocks noChangeShapeType="1"/>
            </p:cNvSpPr>
            <p:nvPr/>
          </p:nvSpPr>
          <p:spPr bwMode="auto">
            <a:xfrm rot="10800000">
              <a:off x="2846" y="2923"/>
              <a:ext cx="576" cy="120"/>
            </a:xfrm>
            <a:prstGeom prst="line">
              <a:avLst/>
            </a:prstGeom>
            <a:noFill/>
            <a:ln w="25400">
              <a:solidFill>
                <a:srgbClr val="053DE8"/>
              </a:solidFill>
              <a:round/>
              <a:headEnd/>
              <a:tailEnd type="stealth" w="med" len="med"/>
            </a:ln>
            <a:effectLst>
              <a:outerShdw blurRad="63500" dist="76199" dir="3420002" algn="ctr" rotWithShape="0">
                <a:srgbClr val="053DE8">
                  <a:alpha val="25000"/>
                </a:srgbClr>
              </a:outerShdw>
            </a:effectLst>
          </p:spPr>
          <p:txBody>
            <a:bodyPr>
              <a:prstTxWarp prst="textNoShape">
                <a:avLst/>
              </a:prstTxWarp>
            </a:bodyPr>
            <a:lstStyle/>
            <a:p>
              <a:endParaRPr lang="en-US">
                <a:latin typeface="Calibri"/>
                <a:cs typeface="Calibri"/>
              </a:endParaRPr>
            </a:p>
          </p:txBody>
        </p:sp>
        <p:sp>
          <p:nvSpPr>
            <p:cNvPr id="1472523" name="Line 11"/>
            <p:cNvSpPr>
              <a:spLocks noChangeShapeType="1"/>
            </p:cNvSpPr>
            <p:nvPr/>
          </p:nvSpPr>
          <p:spPr bwMode="auto">
            <a:xfrm>
              <a:off x="4222" y="3019"/>
              <a:ext cx="448" cy="104"/>
            </a:xfrm>
            <a:prstGeom prst="line">
              <a:avLst/>
            </a:prstGeom>
            <a:noFill/>
            <a:ln w="25400">
              <a:solidFill>
                <a:srgbClr val="053DE8"/>
              </a:solidFill>
              <a:round/>
              <a:headEnd/>
              <a:tailEnd type="stealth" w="med" len="med"/>
            </a:ln>
            <a:effectLst>
              <a:outerShdw blurRad="63500" dist="76199" dir="3420002" algn="ctr" rotWithShape="0">
                <a:srgbClr val="053DE8">
                  <a:alpha val="25000"/>
                </a:srgbClr>
              </a:outerShdw>
            </a:effectLst>
          </p:spPr>
          <p:txBody>
            <a:bodyPr>
              <a:prstTxWarp prst="textNoShape">
                <a:avLst/>
              </a:prstTxWarp>
            </a:bodyPr>
            <a:lstStyle/>
            <a:p>
              <a:endParaRPr lang="en-US">
                <a:latin typeface="Calibri"/>
                <a:cs typeface="Calibri"/>
              </a:endParaRPr>
            </a:p>
          </p:txBody>
        </p:sp>
        <p:sp>
          <p:nvSpPr>
            <p:cNvPr id="1472524" name="Freeform 12"/>
            <p:cNvSpPr>
              <a:spLocks/>
            </p:cNvSpPr>
            <p:nvPr/>
          </p:nvSpPr>
          <p:spPr bwMode="auto">
            <a:xfrm>
              <a:off x="4718" y="2763"/>
              <a:ext cx="639" cy="600"/>
            </a:xfrm>
            <a:custGeom>
              <a:avLst/>
              <a:gdLst/>
              <a:ahLst/>
              <a:cxnLst>
                <a:cxn ang="0">
                  <a:pos x="7777" y="1334"/>
                </a:cxn>
                <a:cxn ang="0">
                  <a:pos x="7777" y="7777"/>
                </a:cxn>
                <a:cxn ang="0">
                  <a:pos x="1334" y="7777"/>
                </a:cxn>
                <a:cxn ang="0">
                  <a:pos x="1334" y="1334"/>
                </a:cxn>
                <a:cxn ang="0">
                  <a:pos x="7777" y="1334"/>
                </a:cxn>
                <a:cxn ang="0">
                  <a:pos x="7777" y="1334"/>
                </a:cxn>
              </a:cxnLst>
              <a:rect l="0" t="0" r="r" b="b"/>
              <a:pathLst>
                <a:path w="9111" h="9111">
                  <a:moveTo>
                    <a:pt x="7777" y="1334"/>
                  </a:moveTo>
                  <a:cubicBezTo>
                    <a:pt x="9556" y="3113"/>
                    <a:pt x="9556" y="5998"/>
                    <a:pt x="7777" y="7777"/>
                  </a:cubicBezTo>
                  <a:cubicBezTo>
                    <a:pt x="5998" y="9556"/>
                    <a:pt x="3113" y="9556"/>
                    <a:pt x="1334" y="7777"/>
                  </a:cubicBezTo>
                  <a:cubicBezTo>
                    <a:pt x="-445" y="5998"/>
                    <a:pt x="-445" y="3113"/>
                    <a:pt x="1334" y="1334"/>
                  </a:cubicBezTo>
                  <a:cubicBezTo>
                    <a:pt x="3113" y="-445"/>
                    <a:pt x="5998" y="-445"/>
                    <a:pt x="7777" y="1334"/>
                  </a:cubicBezTo>
                  <a:close/>
                  <a:moveTo>
                    <a:pt x="7777" y="1334"/>
                  </a:moveTo>
                </a:path>
              </a:pathLst>
            </a:custGeom>
            <a:noFill/>
            <a:ln w="25400">
              <a:solidFill>
                <a:srgbClr val="053DE8"/>
              </a:solidFill>
              <a:prstDash val="solid"/>
              <a:round/>
              <a:headEnd/>
              <a:tailEnd/>
            </a:ln>
            <a:effectLst>
              <a:outerShdw blurRad="63500" dist="63499" dir="2339991" algn="ctr" rotWithShape="0">
                <a:srgbClr val="0D0D0D">
                  <a:alpha val="50000"/>
                </a:srgbClr>
              </a:outerShdw>
            </a:effectLst>
          </p:spPr>
          <p:txBody>
            <a:bodyPr>
              <a:prstTxWarp prst="textNoShape">
                <a:avLst/>
              </a:prstTxWarp>
            </a:bodyPr>
            <a:lstStyle/>
            <a:p>
              <a:endParaRPr lang="en-US">
                <a:latin typeface="Calibri"/>
                <a:cs typeface="Calibri"/>
              </a:endParaRPr>
            </a:p>
          </p:txBody>
        </p:sp>
        <p:sp>
          <p:nvSpPr>
            <p:cNvPr id="1472525" name="Text Box 13"/>
            <p:cNvSpPr txBox="1">
              <a:spLocks noChangeArrowheads="1"/>
            </p:cNvSpPr>
            <p:nvPr/>
          </p:nvSpPr>
          <p:spPr bwMode="auto">
            <a:xfrm>
              <a:off x="3302" y="2707"/>
              <a:ext cx="1172" cy="5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0" tIns="0" rIns="0" bIns="0">
              <a:prstTxWarp prst="textNoShape">
                <a:avLst/>
              </a:prstTxWarp>
              <a:spAutoFit/>
            </a:bodyPr>
            <a:lstStyle/>
            <a:p>
              <a:pPr algn="ctr" eaLnBrk="1" hangingPunct="1">
                <a:spcBef>
                  <a:spcPct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600" b="1" dirty="0">
                  <a:solidFill>
                    <a:srgbClr val="053DE8"/>
                  </a:solidFill>
                  <a:latin typeface="Calibri"/>
                  <a:cs typeface="Calibri"/>
                </a:rPr>
                <a:t>Spatial</a:t>
              </a:r>
            </a:p>
            <a:p>
              <a:pPr algn="ctr" eaLnBrk="1" hangingPunct="1">
                <a:spcBef>
                  <a:spcPct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600" b="1" dirty="0">
                  <a:solidFill>
                    <a:srgbClr val="053DE8"/>
                  </a:solidFill>
                  <a:latin typeface="Calibri"/>
                  <a:cs typeface="Calibri"/>
                </a:rPr>
                <a:t>Locality</a:t>
              </a:r>
            </a:p>
          </p:txBody>
        </p:sp>
      </p:grpSp>
      <p:grpSp>
        <p:nvGrpSpPr>
          <p:cNvPr id="3" name="Group 15"/>
          <p:cNvGrpSpPr>
            <a:grpSpLocks/>
          </p:cNvGrpSpPr>
          <p:nvPr/>
        </p:nvGrpSpPr>
        <p:grpSpPr bwMode="auto">
          <a:xfrm>
            <a:off x="4203700" y="2362200"/>
            <a:ext cx="4819650" cy="793750"/>
            <a:chOff x="2317" y="1288"/>
            <a:chExt cx="3036" cy="500"/>
          </a:xfrm>
        </p:grpSpPr>
        <p:sp>
          <p:nvSpPr>
            <p:cNvPr id="1472528" name="Freeform 16"/>
            <p:cNvSpPr>
              <a:spLocks/>
            </p:cNvSpPr>
            <p:nvPr/>
          </p:nvSpPr>
          <p:spPr bwMode="auto">
            <a:xfrm>
              <a:off x="2317" y="1552"/>
              <a:ext cx="1735" cy="216"/>
            </a:xfrm>
            <a:custGeom>
              <a:avLst/>
              <a:gdLst/>
              <a:ahLst/>
              <a:cxnLst>
                <a:cxn ang="0">
                  <a:pos x="7777" y="1334"/>
                </a:cxn>
                <a:cxn ang="0">
                  <a:pos x="7777" y="7777"/>
                </a:cxn>
                <a:cxn ang="0">
                  <a:pos x="1334" y="7777"/>
                </a:cxn>
                <a:cxn ang="0">
                  <a:pos x="1334" y="1334"/>
                </a:cxn>
                <a:cxn ang="0">
                  <a:pos x="7777" y="1334"/>
                </a:cxn>
                <a:cxn ang="0">
                  <a:pos x="7777" y="1334"/>
                </a:cxn>
              </a:cxnLst>
              <a:rect l="0" t="0" r="r" b="b"/>
              <a:pathLst>
                <a:path w="9111" h="9111">
                  <a:moveTo>
                    <a:pt x="7777" y="1334"/>
                  </a:moveTo>
                  <a:cubicBezTo>
                    <a:pt x="9556" y="3113"/>
                    <a:pt x="9556" y="5998"/>
                    <a:pt x="7777" y="7777"/>
                  </a:cubicBezTo>
                  <a:cubicBezTo>
                    <a:pt x="5998" y="9556"/>
                    <a:pt x="3113" y="9556"/>
                    <a:pt x="1334" y="7777"/>
                  </a:cubicBezTo>
                  <a:cubicBezTo>
                    <a:pt x="-445" y="5998"/>
                    <a:pt x="-445" y="3113"/>
                    <a:pt x="1334" y="1334"/>
                  </a:cubicBezTo>
                  <a:cubicBezTo>
                    <a:pt x="3113" y="-445"/>
                    <a:pt x="5998" y="-445"/>
                    <a:pt x="7777" y="1334"/>
                  </a:cubicBezTo>
                  <a:close/>
                  <a:moveTo>
                    <a:pt x="7777" y="1334"/>
                  </a:moveTo>
                </a:path>
              </a:pathLst>
            </a:custGeom>
            <a:noFill/>
            <a:ln w="25400">
              <a:solidFill>
                <a:srgbClr val="053DE8"/>
              </a:solidFill>
              <a:prstDash val="solid"/>
              <a:round/>
              <a:headEnd/>
              <a:tailEnd/>
            </a:ln>
            <a:effectLst>
              <a:outerShdw blurRad="63500" dist="63499" dir="2339991" algn="ctr" rotWithShape="0">
                <a:srgbClr val="0D0D0D">
                  <a:alpha val="50000"/>
                </a:srgbClr>
              </a:outerShdw>
            </a:effectLst>
          </p:spPr>
          <p:txBody>
            <a:bodyPr>
              <a:prstTxWarp prst="textNoShape">
                <a:avLst/>
              </a:prstTxWarp>
            </a:bodyPr>
            <a:lstStyle/>
            <a:p>
              <a:endParaRPr lang="en-US">
                <a:latin typeface="Calibri"/>
                <a:cs typeface="Calibri"/>
              </a:endParaRPr>
            </a:p>
          </p:txBody>
        </p:sp>
        <p:sp>
          <p:nvSpPr>
            <p:cNvPr id="1472529" name="Line 17"/>
            <p:cNvSpPr>
              <a:spLocks noChangeShapeType="1"/>
            </p:cNvSpPr>
            <p:nvPr/>
          </p:nvSpPr>
          <p:spPr bwMode="auto">
            <a:xfrm flipH="1">
              <a:off x="4077" y="1488"/>
              <a:ext cx="208" cy="152"/>
            </a:xfrm>
            <a:prstGeom prst="line">
              <a:avLst/>
            </a:prstGeom>
            <a:noFill/>
            <a:ln w="25400">
              <a:solidFill>
                <a:srgbClr val="053DE8"/>
              </a:solidFill>
              <a:round/>
              <a:headEnd/>
              <a:tailEnd type="stealth" w="med" len="med"/>
            </a:ln>
            <a:effectLst>
              <a:outerShdw blurRad="63500" dist="76199" dir="3420002" algn="ctr" rotWithShape="0">
                <a:srgbClr val="053DE8">
                  <a:alpha val="25000"/>
                </a:srgbClr>
              </a:outerShdw>
            </a:effectLst>
          </p:spPr>
          <p:txBody>
            <a:bodyPr>
              <a:prstTxWarp prst="textNoShape">
                <a:avLst/>
              </a:prstTxWarp>
            </a:bodyPr>
            <a:lstStyle/>
            <a:p>
              <a:endParaRPr lang="en-US">
                <a:latin typeface="Calibri"/>
                <a:cs typeface="Calibri"/>
              </a:endParaRPr>
            </a:p>
          </p:txBody>
        </p:sp>
        <p:sp>
          <p:nvSpPr>
            <p:cNvPr id="1472530" name="Text Box 18"/>
            <p:cNvSpPr txBox="1">
              <a:spLocks noChangeArrowheads="1"/>
            </p:cNvSpPr>
            <p:nvPr/>
          </p:nvSpPr>
          <p:spPr bwMode="auto">
            <a:xfrm>
              <a:off x="4181" y="1288"/>
              <a:ext cx="1172" cy="5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0" tIns="0" rIns="0" bIns="0">
              <a:prstTxWarp prst="textNoShape">
                <a:avLst/>
              </a:prstTxWarp>
              <a:spAutoFit/>
            </a:bodyPr>
            <a:lstStyle/>
            <a:p>
              <a:pPr algn="ctr" eaLnBrk="1" hangingPunct="1">
                <a:spcBef>
                  <a:spcPct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600" b="1" dirty="0">
                  <a:solidFill>
                    <a:srgbClr val="053DE8"/>
                  </a:solidFill>
                  <a:latin typeface="Calibri"/>
                  <a:cs typeface="Calibri"/>
                </a:rPr>
                <a:t>Temporal</a:t>
              </a:r>
            </a:p>
            <a:p>
              <a:pPr algn="ctr" eaLnBrk="1" hangingPunct="1">
                <a:spcBef>
                  <a:spcPct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600" b="1" dirty="0">
                  <a:solidFill>
                    <a:srgbClr val="053DE8"/>
                  </a:solidFill>
                  <a:latin typeface="Calibri"/>
                  <a:cs typeface="Calibri"/>
                </a:rPr>
                <a:t> Locality</a:t>
              </a:r>
            </a:p>
          </p:txBody>
        </p:sp>
      </p:grpSp>
    </p:spTree>
    <p:extLst>
      <p:ext uri="{BB962C8B-B14F-4D97-AF65-F5344CB8AC3E}">
        <p14:creationId xmlns:p14="http://schemas.microsoft.com/office/powerpoint/2010/main" val="37322459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13220</TotalTime>
  <Words>3312</Words>
  <Application>Microsoft Macintosh PowerPoint</Application>
  <PresentationFormat>On-screen Show (4:3)</PresentationFormat>
  <Paragraphs>701</Paragraphs>
  <Slides>41</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Office Theme</vt:lpstr>
      <vt:lpstr>Image</vt:lpstr>
      <vt:lpstr>CS 61C: Great Ideas in Computer Architecture (Machine Structures) Caches Part I</vt:lpstr>
      <vt:lpstr>New-School Machine Structures (It’s a bit more complicated!)</vt:lpstr>
      <vt:lpstr>Components of a Computer</vt:lpstr>
      <vt:lpstr>Processor-DRAM Gap (latency) </vt:lpstr>
      <vt:lpstr>Big Idea: Memory Hierarchy</vt:lpstr>
      <vt:lpstr>Library Analogy</vt:lpstr>
      <vt:lpstr>Real Memory Reference Patterns</vt:lpstr>
      <vt:lpstr>Big Idea: Locality</vt:lpstr>
      <vt:lpstr>Memory Reference Patterns</vt:lpstr>
      <vt:lpstr>Principle of Locality</vt:lpstr>
      <vt:lpstr>Memory Reference Patterns</vt:lpstr>
      <vt:lpstr>Cache Philosophy</vt:lpstr>
      <vt:lpstr>Memory Access without Cache</vt:lpstr>
      <vt:lpstr>Adding Cache to Computer</vt:lpstr>
      <vt:lpstr>Memory Access with Cache</vt:lpstr>
      <vt:lpstr>Administrivia</vt:lpstr>
      <vt:lpstr>Midterm Score Distribution</vt:lpstr>
      <vt:lpstr>In the News: RowHammer Exploit</vt:lpstr>
      <vt:lpstr>Cache “Tags”</vt:lpstr>
      <vt:lpstr>Anatomy of a  16 Byte Cache,  4 Byte Block</vt:lpstr>
      <vt:lpstr>Cache Replacement</vt:lpstr>
      <vt:lpstr>Block Must be Aligned in Memory</vt:lpstr>
      <vt:lpstr>Anatomy of a 32B Cache, 8B Block</vt:lpstr>
      <vt:lpstr>Hardware Cost of Cache</vt:lpstr>
      <vt:lpstr>Processor Address Fields used by Cache Controller</vt:lpstr>
      <vt:lpstr>What is limit to number of sets?</vt:lpstr>
      <vt:lpstr>Mapping a 6-bit Memory Address</vt:lpstr>
      <vt:lpstr>One More Detail: Valid Bit</vt:lpstr>
      <vt:lpstr>Caching:  A Simple First Example</vt:lpstr>
      <vt:lpstr>Direct-Mapped Cache Example</vt:lpstr>
      <vt:lpstr>Multiword-Block Direct-Mapped Cache</vt:lpstr>
      <vt:lpstr>Cache Names for Each Organization</vt:lpstr>
      <vt:lpstr>Range of Set-Associative Caches</vt:lpstr>
      <vt:lpstr>Clickers/Peer Instruction</vt:lpstr>
      <vt:lpstr>Typical Memory Hierarchy</vt:lpstr>
      <vt:lpstr>Handling Stores with Write-Through</vt:lpstr>
      <vt:lpstr>Write-Through Cache</vt:lpstr>
      <vt:lpstr>Handling Stores with Write-Back</vt:lpstr>
      <vt:lpstr>Write-Back Cache</vt:lpstr>
      <vt:lpstr>Write-Through vs. Write-Back</vt:lpstr>
      <vt:lpstr>And In Conclusion, …</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Sagar Karandikar</cp:lastModifiedBy>
  <cp:revision>136</cp:revision>
  <cp:lastPrinted>2013-10-02T04:31:49Z</cp:lastPrinted>
  <dcterms:created xsi:type="dcterms:W3CDTF">2012-02-15T14:17:37Z</dcterms:created>
  <dcterms:modified xsi:type="dcterms:W3CDTF">2015-03-10T13:21:46Z</dcterms:modified>
</cp:coreProperties>
</file>