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68" r:id="rId6"/>
    <p:sldId id="267" r:id="rId7"/>
    <p:sldId id="264" r:id="rId8"/>
    <p:sldId id="272" r:id="rId9"/>
    <p:sldId id="273" r:id="rId10"/>
    <p:sldId id="274" r:id="rId11"/>
    <p:sldId id="276" r:id="rId12"/>
    <p:sldId id="278" r:id="rId13"/>
    <p:sldId id="281" r:id="rId14"/>
    <p:sldId id="277" r:id="rId15"/>
    <p:sldId id="279" r:id="rId16"/>
    <p:sldId id="290" r:id="rId17"/>
    <p:sldId id="270" r:id="rId18"/>
    <p:sldId id="280" r:id="rId19"/>
    <p:sldId id="287" r:id="rId20"/>
    <p:sldId id="282" r:id="rId21"/>
    <p:sldId id="283" r:id="rId22"/>
    <p:sldId id="284" r:id="rId23"/>
    <p:sldId id="285" r:id="rId24"/>
    <p:sldId id="286" r:id="rId25"/>
    <p:sldId id="289" r:id="rId26"/>
    <p:sldId id="299" r:id="rId27"/>
    <p:sldId id="291" r:id="rId28"/>
    <p:sldId id="298" r:id="rId29"/>
    <p:sldId id="293" r:id="rId30"/>
    <p:sldId id="292" r:id="rId31"/>
    <p:sldId id="301" r:id="rId32"/>
    <p:sldId id="294" r:id="rId33"/>
    <p:sldId id="295" r:id="rId34"/>
    <p:sldId id="296" r:id="rId35"/>
    <p:sldId id="297" r:id="rId36"/>
    <p:sldId id="300" r:id="rId37"/>
    <p:sldId id="30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856" y="-96"/>
      </p:cViewPr>
      <p:guideLst>
        <p:guide orient="horz" pos="2179"/>
        <p:guide pos="3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DC29CE1-9F6C-DE40-8F0F-B41571A4E65D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6D07C9A-FEE7-DE46-B696-C66931484D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C/C++ Primer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CMPT 115/117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014055"/>
            <a:ext cx="6019967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;  // declare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= 7;  // literal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arithmetic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= (2 % 3 + 4 * 5 – 6) / 7;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// relational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bool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aValue</a:t>
            </a:r>
            <a:r>
              <a:rPr lang="en-US" dirty="0" smtClean="0">
                <a:latin typeface="Source Code Pro"/>
                <a:cs typeface="Source Code Pro"/>
              </a:rPr>
              <a:t> = true;  // literal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aValue</a:t>
            </a:r>
            <a:r>
              <a:rPr lang="en-US" dirty="0" smtClean="0">
                <a:latin typeface="Source Code Pro"/>
                <a:cs typeface="Source Code Pro"/>
              </a:rPr>
              <a:t> = (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&gt; 5);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// more later with if-statements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</a:t>
            </a:r>
            <a:r>
              <a:rPr lang="en-US" dirty="0" err="1" smtClean="0">
                <a:latin typeface="Source Code Pro"/>
                <a:cs typeface="Source Code Pro"/>
              </a:rPr>
              <a:t>boolean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aValue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&gt; 5) &amp;&amp; (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&lt; 10);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Expressions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425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758618"/>
            <a:ext cx="601996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= 7/2;  // 3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float </a:t>
            </a:r>
            <a:r>
              <a:rPr lang="en-US" dirty="0" err="1" smtClean="0">
                <a:latin typeface="Source Code Pro"/>
                <a:cs typeface="Source Code Pro"/>
              </a:rPr>
              <a:t>aFloat</a:t>
            </a:r>
            <a:r>
              <a:rPr lang="en-US" dirty="0" smtClean="0">
                <a:latin typeface="Source Code Pro"/>
                <a:cs typeface="Source Code Pro"/>
              </a:rPr>
              <a:t>;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aFloat</a:t>
            </a:r>
            <a:r>
              <a:rPr lang="en-US" dirty="0" smtClean="0">
                <a:latin typeface="Source Code Pro"/>
                <a:cs typeface="Source Code Pro"/>
              </a:rPr>
              <a:t> = 7/2;    // 3.0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aFloat</a:t>
            </a:r>
            <a:r>
              <a:rPr lang="en-US" dirty="0" smtClean="0">
                <a:latin typeface="Source Code Pro"/>
                <a:cs typeface="Source Code Pro"/>
              </a:rPr>
              <a:t> = 7.0/2;  // 3.5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aFloat</a:t>
            </a:r>
            <a:r>
              <a:rPr lang="en-US" dirty="0" smtClean="0">
                <a:latin typeface="Source Code Pro"/>
                <a:cs typeface="Source Code Pro"/>
              </a:rPr>
              <a:t> = 7/2.0;  // 3.5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integer division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= 1/10;  // zero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Expression</a:t>
            </a:r>
            <a:br>
              <a:rPr lang="en-US" sz="3600" dirty="0" smtClean="0"/>
            </a:br>
            <a:r>
              <a:rPr lang="en-US" sz="3600" dirty="0" smtClean="0"/>
              <a:t>Pitfalls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00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583928"/>
            <a:ext cx="601996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;  // declare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= 7;  // literal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“Here’s a number: “ 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&lt;&lt;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“Here’s your number: “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  &lt;&lt;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Console input</a:t>
            </a:r>
            <a:br>
              <a:rPr lang="en-US" sz="3600" dirty="0" smtClean="0"/>
            </a:br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output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532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049961"/>
            <a:ext cx="601996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seem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else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don’t seem positive.”;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Conditionals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198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049961"/>
            <a:ext cx="60199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seem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Conditionals</a:t>
            </a:r>
            <a:br>
              <a:rPr lang="en-US" sz="3600" dirty="0" smtClean="0"/>
            </a:br>
            <a:r>
              <a:rPr lang="en-US" sz="3600" dirty="0" smtClean="0"/>
              <a:t>(no-else)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015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781506"/>
            <a:ext cx="6019967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seem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else 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==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means nothing to me”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else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don’t seem positive.”;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Chained</a:t>
            </a:r>
            <a:br>
              <a:rPr lang="en-US" sz="3600" dirty="0" smtClean="0"/>
            </a:br>
            <a:r>
              <a:rPr lang="en-US" sz="3600" dirty="0" smtClean="0"/>
              <a:t>Conditionals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868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920006"/>
            <a:ext cx="6019967" cy="507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0 &amp;&amp;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&lt;= 9000)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seem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else 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9000)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“It’s over 9000!”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else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don’t seem positive.”;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/>
              <a:t>Chained</a:t>
            </a:r>
            <a:br>
              <a:rPr lang="en-US" sz="3600" dirty="0"/>
            </a:br>
            <a:r>
              <a:rPr lang="en-US" sz="3600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123935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useful for 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operators: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latin typeface="Source Code Pro"/>
                <a:cs typeface="Source Code Pro"/>
              </a:rPr>
              <a:t>==  !=  </a:t>
            </a:r>
          </a:p>
          <a:p>
            <a:pPr lvl="1"/>
            <a:r>
              <a:rPr lang="en-US" b="1" dirty="0" smtClean="0">
                <a:latin typeface="Source Code Pro"/>
                <a:cs typeface="Source Code Pro"/>
              </a:rPr>
              <a:t>&lt;  &gt;  &lt;=  &gt;= </a:t>
            </a:r>
          </a:p>
          <a:p>
            <a:r>
              <a:rPr lang="en-US" dirty="0" smtClean="0"/>
              <a:t>Boolean </a:t>
            </a:r>
            <a:r>
              <a:rPr lang="en-US" dirty="0" err="1" smtClean="0"/>
              <a:t>oprerators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>
                <a:latin typeface="Source Code Pro"/>
                <a:cs typeface="Source Code Pro"/>
              </a:rPr>
              <a:t>and &amp;&amp; </a:t>
            </a:r>
          </a:p>
          <a:p>
            <a:pPr lvl="1"/>
            <a:r>
              <a:rPr lang="en-US" b="1" dirty="0" smtClean="0">
                <a:latin typeface="Source Code Pro"/>
                <a:cs typeface="Source Code Pro"/>
              </a:rPr>
              <a:t>or || </a:t>
            </a:r>
          </a:p>
          <a:p>
            <a:pPr lvl="1"/>
            <a:r>
              <a:rPr lang="en-US" b="1" dirty="0" smtClean="0">
                <a:latin typeface="Source Code Pro"/>
                <a:cs typeface="Source Code Pro"/>
              </a:rPr>
              <a:t>!</a:t>
            </a:r>
          </a:p>
          <a:p>
            <a:pPr lvl="1"/>
            <a:endParaRPr lang="en-US" b="1" dirty="0">
              <a:latin typeface="Source Code Pro"/>
              <a:cs typeface="Source Code Pro"/>
            </a:endParaRPr>
          </a:p>
          <a:p>
            <a:r>
              <a:rPr lang="en-US" dirty="0" smtClean="0">
                <a:cs typeface="Source Code Pro"/>
              </a:rPr>
              <a:t>Can be used anywhere, but especially useful in loops and if-statements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332" y="1809367"/>
            <a:ext cx="389741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Expression pitfall: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Assignment operator =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Equality operator ==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if (x=3)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{ </a:t>
            </a:r>
          </a:p>
          <a:p>
            <a:r>
              <a:rPr lang="en-US" sz="2000" b="1" dirty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 &lt;&lt; “Yes” &lt;&lt; </a:t>
            </a:r>
            <a:r>
              <a:rPr lang="en-US" sz="2000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endl</a:t>
            </a:r>
            <a:r>
              <a:rPr lang="en-US" sz="20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82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337433"/>
            <a:ext cx="6019967" cy="6186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seem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else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==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means nothing to me”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  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else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don’t seem positive.”;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}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Nested</a:t>
            </a:r>
            <a:br>
              <a:rPr lang="en-US" sz="3600" dirty="0" smtClean="0"/>
            </a:br>
            <a:r>
              <a:rPr lang="en-US" sz="3600" dirty="0" smtClean="0"/>
              <a:t>Conditionals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111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049961"/>
            <a:ext cx="601996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an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if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&gt; 0)</a:t>
            </a:r>
            <a:r>
              <a:rPr lang="en-US" sz="2400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seem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Pitfalls </a:t>
            </a:r>
            <a:br>
              <a:rPr lang="en-US" sz="3600" dirty="0" smtClean="0"/>
            </a:br>
            <a:r>
              <a:rPr lang="en-US" sz="3600" dirty="0" smtClean="0"/>
              <a:t>for</a:t>
            </a:r>
            <a:br>
              <a:rPr lang="en-US" sz="3600" dirty="0" smtClean="0"/>
            </a:br>
            <a:r>
              <a:rPr lang="en-US" sz="3600" strike="sngStrike" dirty="0" smtClean="0">
                <a:solidFill>
                  <a:srgbClr val="FF0000"/>
                </a:solidFill>
              </a:rPr>
              <a:t>Conditionals</a:t>
            </a:r>
            <a:r>
              <a:rPr lang="en-US" sz="3600" strike="sngStrike" dirty="0" smtClean="0"/>
              <a:t/>
            </a:r>
            <a:br>
              <a:rPr lang="en-US" sz="3600" strike="sngStrike" dirty="0" smtClean="0"/>
            </a:br>
            <a:r>
              <a:rPr lang="en-US" sz="3600" dirty="0" smtClean="0"/>
              <a:t>semicolons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343007" y="4613364"/>
            <a:ext cx="49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Never put a semicolon before a block { … }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1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C or C++?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Atomic types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Records</a:t>
            </a:r>
          </a:p>
          <a:p>
            <a:endParaRPr lang="en-US" dirty="0"/>
          </a:p>
          <a:p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console input/output</a:t>
            </a:r>
          </a:p>
          <a:p>
            <a:pPr lvl="1"/>
            <a:r>
              <a:rPr lang="en-US" dirty="0" smtClean="0"/>
              <a:t>if-statements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 positive integer: “;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while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&lt;=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not positive!” 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 positive integer: “;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While</a:t>
            </a:r>
            <a:br>
              <a:rPr lang="en-US" sz="3600" dirty="0" smtClean="0"/>
            </a:br>
            <a:r>
              <a:rPr lang="en-US" sz="3600" dirty="0" smtClean="0"/>
              <a:t>Loops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175109" y="5606114"/>
            <a:ext cx="361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Condition checked before body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4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0;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while (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&lt;= 10)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+ 1;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fun counting!”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While</a:t>
            </a:r>
            <a:br>
              <a:rPr lang="en-US" sz="3600" dirty="0" smtClean="0"/>
            </a:br>
            <a:r>
              <a:rPr lang="en-US" sz="3600" dirty="0" smtClean="0"/>
              <a:t>Loops</a:t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br>
              <a:rPr lang="en-US" sz="3600" dirty="0" smtClean="0"/>
            </a:br>
            <a:r>
              <a:rPr lang="en-US" sz="3600" dirty="0" smtClean="0"/>
              <a:t>counting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111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0 ;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&lt;= 10 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+ 1)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fun counting!”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</a:t>
            </a:r>
            <a:br>
              <a:rPr lang="en-US" sz="3600" dirty="0" smtClean="0"/>
            </a:br>
            <a:r>
              <a:rPr lang="en-US" sz="3600" dirty="0" smtClean="0"/>
              <a:t>Loops</a:t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br>
              <a:rPr lang="en-US" sz="3600" dirty="0" smtClean="0"/>
            </a:br>
            <a:r>
              <a:rPr lang="en-US" sz="3600" dirty="0" smtClean="0"/>
              <a:t>counting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75109" y="4452773"/>
            <a:ext cx="361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Condition checked before body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6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0 ;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&lt;= 10 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++ 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fun counting!”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</a:t>
            </a:r>
            <a:br>
              <a:rPr lang="en-US" sz="3600" dirty="0" smtClean="0"/>
            </a:br>
            <a:r>
              <a:rPr lang="en-US" sz="3600" dirty="0" smtClean="0"/>
              <a:t>Loops</a:t>
            </a:r>
            <a:br>
              <a:rPr lang="en-US" sz="3600" dirty="0" smtClean="0"/>
            </a:br>
            <a:r>
              <a:rPr lang="en-US" sz="3600" dirty="0" smtClean="0"/>
              <a:t>for </a:t>
            </a:r>
            <a:br>
              <a:rPr lang="en-US" sz="3600" dirty="0" smtClean="0"/>
            </a:br>
            <a:r>
              <a:rPr lang="en-US" sz="3600" dirty="0" smtClean="0"/>
              <a:t>counting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26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do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 positive integer: “;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 &gt;&gt; 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; 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 </a:t>
            </a:r>
            <a:r>
              <a:rPr lang="en-US" dirty="0" smtClean="0">
                <a:latin typeface="Source Code Pro"/>
                <a:cs typeface="Source Code Pro"/>
              </a:rPr>
              <a:t>while (</a:t>
            </a:r>
            <a:r>
              <a:rPr lang="en-US" dirty="0" err="1" smtClean="0">
                <a:latin typeface="Source Code Pro"/>
                <a:cs typeface="Source Code Pro"/>
              </a:rPr>
              <a:t>anInteger</a:t>
            </a:r>
            <a:r>
              <a:rPr lang="en-US" dirty="0" smtClean="0">
                <a:latin typeface="Source Code Pro"/>
                <a:cs typeface="Source Code Pro"/>
              </a:rPr>
              <a:t> &lt;= 0);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positive!”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Do-While</a:t>
            </a:r>
            <a:br>
              <a:rPr lang="en-US" sz="3600" dirty="0" smtClean="0"/>
            </a:br>
            <a:r>
              <a:rPr lang="en-US" sz="3600" dirty="0" smtClean="0"/>
              <a:t>Loops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306494" y="491994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Condition checked </a:t>
            </a:r>
            <a:r>
              <a:rPr lang="en-US" b="1" i="1" dirty="0" smtClean="0">
                <a:solidFill>
                  <a:srgbClr val="FF0000"/>
                </a:solidFill>
              </a:rPr>
              <a:t>after</a:t>
            </a:r>
            <a:r>
              <a:rPr lang="en-US" b="1" dirty="0" smtClean="0">
                <a:solidFill>
                  <a:srgbClr val="FF0000"/>
                </a:solidFill>
              </a:rPr>
              <a:t> body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3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049961"/>
            <a:ext cx="6019967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0 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&lt;= 10 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++ )</a:t>
            </a:r>
            <a:r>
              <a:rPr lang="en-US" sz="2400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fun counting!”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Pitfalls </a:t>
            </a:r>
            <a:br>
              <a:rPr lang="en-US" sz="3600" dirty="0" smtClean="0"/>
            </a:br>
            <a:r>
              <a:rPr lang="en-US" sz="3600" dirty="0" smtClean="0"/>
              <a:t>for</a:t>
            </a:r>
            <a:br>
              <a:rPr lang="en-US" sz="3600" dirty="0" smtClean="0"/>
            </a:br>
            <a:r>
              <a:rPr lang="en-US" sz="3600" strike="sngStrike" dirty="0" smtClean="0">
                <a:solidFill>
                  <a:srgbClr val="FF0000"/>
                </a:solidFill>
              </a:rPr>
              <a:t>loops</a:t>
            </a:r>
            <a:r>
              <a:rPr lang="en-US" sz="3600" strike="sngStrike" dirty="0" smtClean="0"/>
              <a:t/>
            </a:r>
            <a:br>
              <a:rPr lang="en-US" sz="3600" strike="sngStrike" dirty="0" smtClean="0"/>
            </a:br>
            <a:r>
              <a:rPr lang="en-US" sz="3600" dirty="0" smtClean="0"/>
              <a:t>semicolons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343007" y="4613364"/>
            <a:ext cx="49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Never put a semicolon before a block { … }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9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049961"/>
            <a:ext cx="6019967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0;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while</a:t>
            </a:r>
            <a:r>
              <a:rPr lang="en-US" dirty="0" smtClean="0">
                <a:latin typeface="Source Code Pro"/>
                <a:cs typeface="Source Code Pro"/>
              </a:rPr>
              <a:t> (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&lt;= 10)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+ 1;</a:t>
            </a:r>
            <a:endParaRPr lang="en-US" dirty="0" smtClean="0">
              <a:latin typeface="Source Code Pro"/>
              <a:cs typeface="Source Code Pro"/>
            </a:endParaRP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“That was fun counting!”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Pitfalls </a:t>
            </a:r>
            <a:br>
              <a:rPr lang="en-US" sz="3600" dirty="0" smtClean="0"/>
            </a:br>
            <a:r>
              <a:rPr lang="en-US" sz="3600" dirty="0" smtClean="0"/>
              <a:t>for</a:t>
            </a:r>
            <a:br>
              <a:rPr lang="en-US" sz="3600" dirty="0" smtClean="0"/>
            </a:br>
            <a:r>
              <a:rPr lang="en-US" sz="3600" dirty="0" smtClean="0"/>
              <a:t>loops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343007" y="4613364"/>
            <a:ext cx="465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Always use { … }  even when its optional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4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657069"/>
            <a:ext cx="6019967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void </a:t>
            </a:r>
            <a:r>
              <a:rPr lang="en-US" dirty="0" err="1" smtClean="0">
                <a:latin typeface="Source Code Pro"/>
                <a:cs typeface="Source Code Pro"/>
              </a:rPr>
              <a:t>countDown</a:t>
            </a:r>
            <a:r>
              <a:rPr lang="en-US" dirty="0" smtClean="0">
                <a:latin typeface="Source Code Pro"/>
                <a:cs typeface="Source Code Pro"/>
              </a:rPr>
              <a:t>(float value)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I = value; I &gt; 0; I--)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“Here’s a “ &lt;&lt; I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}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“BOOOM!!”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return; // optional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main() {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x = 10;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coutnDown</a:t>
            </a:r>
            <a:r>
              <a:rPr lang="en-US" dirty="0" smtClean="0">
                <a:latin typeface="Source Code Pro"/>
                <a:cs typeface="Source Code Pro"/>
              </a:rPr>
              <a:t>(x);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return EXIT_SUCCESS;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Functions</a:t>
            </a:r>
            <a:br>
              <a:rPr lang="en-US" sz="3600" dirty="0" smtClean="0"/>
            </a:br>
            <a:r>
              <a:rPr lang="en-US" sz="3600" dirty="0" smtClean="0"/>
              <a:t>that don’t</a:t>
            </a:r>
            <a:br>
              <a:rPr lang="en-US" sz="3600" dirty="0" smtClean="0"/>
            </a:br>
            <a:r>
              <a:rPr lang="en-US" sz="3600" dirty="0" smtClean="0"/>
              <a:t>return a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243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730066"/>
            <a:ext cx="6019967" cy="507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void </a:t>
            </a:r>
            <a:r>
              <a:rPr lang="en-US" dirty="0" err="1" smtClean="0">
                <a:latin typeface="Source Code Pro"/>
                <a:cs typeface="Source Code Pro"/>
              </a:rPr>
              <a:t>countDown</a:t>
            </a:r>
            <a:r>
              <a:rPr lang="en-US" dirty="0" smtClean="0">
                <a:latin typeface="Source Code Pro"/>
                <a:cs typeface="Source Code Pro"/>
              </a:rPr>
              <a:t>(float value)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while (value &gt; 0)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“Here’s a “ &lt;&lt; value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value = value – 1;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}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“BOOOM!!”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main() {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x = 10;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coutnDown</a:t>
            </a:r>
            <a:r>
              <a:rPr lang="en-US" dirty="0" smtClean="0">
                <a:latin typeface="Source Code Pro"/>
                <a:cs typeface="Source Code Pro"/>
              </a:rPr>
              <a:t>(x);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x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return EXIT_SUCCESS;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Functions</a:t>
            </a:r>
            <a:br>
              <a:rPr lang="en-US" sz="3600" dirty="0" smtClean="0"/>
            </a:br>
            <a:r>
              <a:rPr lang="en-US" sz="3600" dirty="0" smtClean="0"/>
              <a:t>that don’t</a:t>
            </a:r>
            <a:br>
              <a:rPr lang="en-US" sz="3600" dirty="0" smtClean="0"/>
            </a:br>
            <a:r>
              <a:rPr lang="en-US" sz="3600" dirty="0" smtClean="0"/>
              <a:t>return a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7649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262890"/>
            <a:ext cx="6019967" cy="6463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askForInteger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low,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high)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result;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do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“Enter a number between “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   &lt;&lt; low &lt;&lt; “ and “ &lt;&lt; high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   &lt;&lt; “: “;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</a:t>
            </a:r>
            <a:r>
              <a:rPr lang="en-US" dirty="0" err="1" smtClean="0">
                <a:latin typeface="Source Code Pro"/>
                <a:cs typeface="Source Code Pro"/>
              </a:rPr>
              <a:t>cin</a:t>
            </a:r>
            <a:r>
              <a:rPr lang="en-US" dirty="0" smtClean="0">
                <a:latin typeface="Source Code Pro"/>
                <a:cs typeface="Source Code Pro"/>
              </a:rPr>
              <a:t> &gt;&gt; result;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if (result &lt; low || result &gt; high)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</a:t>
            </a:r>
            <a:r>
              <a:rPr lang="en-US" dirty="0" err="1" smtClean="0">
                <a:latin typeface="Source Code Pro"/>
                <a:cs typeface="Source Code Pro"/>
              </a:rPr>
              <a:t>cout</a:t>
            </a:r>
            <a:r>
              <a:rPr lang="en-US" dirty="0" smtClean="0">
                <a:latin typeface="Source Code Pro"/>
                <a:cs typeface="Source Code Pro"/>
              </a:rPr>
              <a:t> &lt;&lt; “You missed!” &lt;&lt; </a:t>
            </a:r>
            <a:r>
              <a:rPr lang="en-US" dirty="0" err="1" smtClean="0">
                <a:latin typeface="Source Code Pro"/>
                <a:cs typeface="Source Code Pro"/>
              </a:rPr>
              <a:t>endl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}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} while (result &lt; low || result &gt; high);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return result;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main() {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x = </a:t>
            </a:r>
            <a:r>
              <a:rPr lang="en-US" dirty="0" err="1" smtClean="0">
                <a:latin typeface="Source Code Pro"/>
                <a:cs typeface="Source Code Pro"/>
              </a:rPr>
              <a:t>askForInteger</a:t>
            </a:r>
            <a:r>
              <a:rPr lang="en-US" dirty="0" smtClean="0">
                <a:latin typeface="Source Code Pro"/>
                <a:cs typeface="Source Code Pro"/>
              </a:rPr>
              <a:t>(1,10);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20639"/>
            <a:ext cx="2890460" cy="3163835"/>
          </a:xfrm>
        </p:spPr>
        <p:txBody>
          <a:bodyPr/>
          <a:lstStyle/>
          <a:p>
            <a:r>
              <a:rPr lang="en-US" sz="3600" dirty="0" smtClean="0"/>
              <a:t>Functions</a:t>
            </a:r>
            <a:br>
              <a:rPr lang="en-US" sz="3600" dirty="0" smtClean="0"/>
            </a:br>
            <a:r>
              <a:rPr lang="en-US" sz="3600" dirty="0" smtClean="0"/>
              <a:t>that</a:t>
            </a:r>
            <a:br>
              <a:rPr lang="en-US" sz="3600" dirty="0" smtClean="0"/>
            </a:br>
            <a:r>
              <a:rPr lang="en-US" sz="3600" dirty="0" smtClean="0"/>
              <a:t>return a value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64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programming experience comparable to CMPT 111/116</a:t>
            </a:r>
          </a:p>
          <a:p>
            <a:pPr lvl="1"/>
            <a:r>
              <a:rPr lang="en-US" dirty="0" smtClean="0"/>
              <a:t>loops, if-statement, arrays or lists, functions/procedures</a:t>
            </a:r>
          </a:p>
          <a:p>
            <a:r>
              <a:rPr lang="en-US" dirty="0" smtClean="0"/>
              <a:t>Some languages commonly used: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Java, C#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89345" y="4208708"/>
            <a:ext cx="2904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All computation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is based on the same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concepts; if you know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the concepts, a new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language is a minor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barrier.</a:t>
            </a:r>
          </a:p>
        </p:txBody>
      </p:sp>
    </p:spTree>
    <p:extLst>
      <p:ext uri="{BB962C8B-B14F-4D97-AF65-F5344CB8AC3E}">
        <p14:creationId xmlns:p14="http://schemas.microsoft.com/office/powerpoint/2010/main" val="26469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numbers[100];  // declare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initialize with a loop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0;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 100;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++)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numbers[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] = 0;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only at declaration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smallArray</a:t>
            </a:r>
            <a:r>
              <a:rPr lang="en-US" dirty="0" smtClean="0">
                <a:latin typeface="Source Code Pro"/>
                <a:cs typeface="Source Code Pro"/>
              </a:rPr>
              <a:t>[5] = {1,2,3,4,5};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C++ can set the size exactly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smallish[] = {1,2,3,4,5,6,7};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Arrays</a:t>
            </a:r>
            <a:br>
              <a:rPr lang="en-US" sz="3600" dirty="0" smtClean="0"/>
            </a:br>
            <a:r>
              <a:rPr lang="en-US" sz="3600" dirty="0" smtClean="0"/>
              <a:t>for lots </a:t>
            </a:r>
            <a:br>
              <a:rPr lang="en-US" sz="3600" dirty="0" smtClean="0"/>
            </a:br>
            <a:r>
              <a:rPr lang="en-US" sz="3600" dirty="0" smtClean="0"/>
              <a:t>of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733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[100];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[0] = 1;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[1] = 1;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2;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 100;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++)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 [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] =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[i-1] +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[i-2];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Arrays</a:t>
            </a:r>
            <a:br>
              <a:rPr lang="en-US" sz="3600" dirty="0" smtClean="0"/>
            </a:br>
            <a:r>
              <a:rPr lang="en-US" sz="3600" dirty="0" smtClean="0"/>
              <a:t>for lots </a:t>
            </a:r>
            <a:br>
              <a:rPr lang="en-US" sz="3600" dirty="0" smtClean="0"/>
            </a:br>
            <a:r>
              <a:rPr lang="en-US" sz="3600" dirty="0" smtClean="0"/>
              <a:t>of data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165584" y="2379678"/>
            <a:ext cx="246267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valid indices 0 to 99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21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920006"/>
            <a:ext cx="6019967" cy="507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void </a:t>
            </a:r>
            <a:r>
              <a:rPr lang="en-US" dirty="0" err="1" smtClean="0">
                <a:latin typeface="Source Code Pro"/>
                <a:cs typeface="Source Code Pro"/>
              </a:rPr>
              <a:t>initFib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[],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size)</a:t>
            </a:r>
          </a:p>
          <a:p>
            <a:r>
              <a:rPr lang="en-US" dirty="0">
                <a:latin typeface="Source Code Pro"/>
                <a:cs typeface="Source Code Pro"/>
              </a:rPr>
              <a:t>{</a:t>
            </a:r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[0] = 1;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[1] = 1;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= 2;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 &lt; size; 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++)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 [</a:t>
            </a:r>
            <a:r>
              <a:rPr lang="en-US" dirty="0" err="1" smtClean="0">
                <a:latin typeface="Source Code Pro"/>
                <a:cs typeface="Source Code Pro"/>
              </a:rPr>
              <a:t>i</a:t>
            </a:r>
            <a:r>
              <a:rPr lang="en-US" dirty="0" smtClean="0">
                <a:latin typeface="Source Code Pro"/>
                <a:cs typeface="Source Code Pro"/>
              </a:rPr>
              <a:t>] =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[i-1] + </a:t>
            </a:r>
            <a:r>
              <a:rPr lang="en-US" dirty="0" err="1" smtClean="0">
                <a:latin typeface="Source Code Pro"/>
                <a:cs typeface="Source Code Pro"/>
              </a:rPr>
              <a:t>fibo</a:t>
            </a:r>
            <a:r>
              <a:rPr lang="en-US" dirty="0" smtClean="0">
                <a:latin typeface="Source Code Pro"/>
                <a:cs typeface="Source Code Pro"/>
              </a:rPr>
              <a:t>[i-2];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main() </a:t>
            </a:r>
          </a:p>
          <a:p>
            <a:r>
              <a:rPr lang="en-US" dirty="0">
                <a:latin typeface="Source Code Pro"/>
                <a:cs typeface="Source Code Pro"/>
              </a:rPr>
              <a:t>{</a:t>
            </a:r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array[100];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initFib</a:t>
            </a:r>
            <a:r>
              <a:rPr lang="en-US" dirty="0" smtClean="0">
                <a:latin typeface="Source Code Pro"/>
                <a:cs typeface="Source Code Pro"/>
              </a:rPr>
              <a:t>(array, 100);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return EXIT_SUCCESS;</a:t>
            </a:r>
          </a:p>
          <a:p>
            <a:r>
              <a:rPr lang="en-US" dirty="0">
                <a:latin typeface="Source Code Pro"/>
                <a:cs typeface="Source Code Pro"/>
              </a:rPr>
              <a:t>}</a:t>
            </a:r>
            <a:r>
              <a:rPr lang="en-US" dirty="0" smtClean="0">
                <a:latin typeface="Source Code Pro"/>
                <a:cs typeface="Source Code Pro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Arrays</a:t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br>
              <a:rPr lang="en-US" sz="3600" dirty="0" smtClean="0"/>
            </a:br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486746" y="1801605"/>
            <a:ext cx="298959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valid indices 0 to size - 1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9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562033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char </a:t>
            </a:r>
            <a:r>
              <a:rPr lang="en-US" dirty="0" err="1" smtClean="0">
                <a:latin typeface="Source Code Pro"/>
                <a:cs typeface="Source Code Pro"/>
              </a:rPr>
              <a:t>tictactoe</a:t>
            </a:r>
            <a:r>
              <a:rPr lang="en-US" dirty="0" smtClean="0">
                <a:latin typeface="Source Code Pro"/>
                <a:cs typeface="Source Code Pro"/>
              </a:rPr>
              <a:t>[3][3];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initialize to all blanks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r = 0; r &lt; 3; r++)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c = 0; c &lt; 3; </a:t>
            </a:r>
            <a:r>
              <a:rPr lang="en-US" dirty="0" err="1" smtClean="0">
                <a:latin typeface="Source Code Pro"/>
                <a:cs typeface="Source Code Pro"/>
              </a:rPr>
              <a:t>c++</a:t>
            </a:r>
            <a:r>
              <a:rPr lang="en-US" dirty="0" smtClean="0">
                <a:latin typeface="Source Code Pro"/>
                <a:cs typeface="Source Code Pro"/>
              </a:rPr>
              <a:t>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tictactoe</a:t>
            </a:r>
            <a:r>
              <a:rPr lang="en-US" dirty="0" smtClean="0">
                <a:latin typeface="Source Code Pro"/>
                <a:cs typeface="Source Code Pro"/>
              </a:rPr>
              <a:t>[r][c] = ‘ ‘; // blank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place ‘X’ in the center square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tictactoe</a:t>
            </a:r>
            <a:r>
              <a:rPr lang="en-US" dirty="0" smtClean="0">
                <a:latin typeface="Source Code Pro"/>
                <a:cs typeface="Source Code Pro"/>
              </a:rPr>
              <a:t>[1][1] = ‘X’;</a:t>
            </a:r>
          </a:p>
          <a:p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2-D</a:t>
            </a:r>
            <a:br>
              <a:rPr lang="en-US" sz="3600" dirty="0" smtClean="0"/>
            </a:br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861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5620339" cy="480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char </a:t>
            </a:r>
            <a:r>
              <a:rPr lang="en-US" dirty="0" err="1" smtClean="0">
                <a:latin typeface="Source Code Pro"/>
                <a:cs typeface="Source Code Pro"/>
              </a:rPr>
              <a:t>vulcanChessBoard</a:t>
            </a:r>
            <a:r>
              <a:rPr lang="en-US" dirty="0" smtClean="0">
                <a:latin typeface="Source Code Pro"/>
                <a:cs typeface="Source Code Pro"/>
              </a:rPr>
              <a:t>[8][8][8];  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initialize to all blanks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r = 0; r &lt; 8; r++)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c = 0; c &lt; 8; </a:t>
            </a:r>
            <a:r>
              <a:rPr lang="en-US" dirty="0" err="1" smtClean="0">
                <a:latin typeface="Source Code Pro"/>
                <a:cs typeface="Source Code Pro"/>
              </a:rPr>
              <a:t>c++</a:t>
            </a:r>
            <a:r>
              <a:rPr lang="en-US" dirty="0" smtClean="0">
                <a:latin typeface="Source Code Pro"/>
                <a:cs typeface="Source Code Pro"/>
              </a:rPr>
              <a:t>)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 for (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h = 0; h &lt; 8; h++)   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{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    </a:t>
            </a:r>
            <a:r>
              <a:rPr lang="en-US" dirty="0" err="1" smtClean="0">
                <a:latin typeface="Source Code Pro"/>
                <a:cs typeface="Source Code Pro"/>
              </a:rPr>
              <a:t>vulcanChessBoard</a:t>
            </a:r>
            <a:r>
              <a:rPr lang="en-US" dirty="0" smtClean="0">
                <a:latin typeface="Source Code Pro"/>
                <a:cs typeface="Source Code Pro"/>
              </a:rPr>
              <a:t>[r][c][h] = ‘ ‘;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 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// place ‘Q’ </a:t>
            </a:r>
          </a:p>
          <a:p>
            <a:r>
              <a:rPr lang="en-US" dirty="0" err="1" smtClean="0">
                <a:latin typeface="Source Code Pro"/>
                <a:cs typeface="Source Code Pro"/>
              </a:rPr>
              <a:t>vulcanChessBoard</a:t>
            </a:r>
            <a:r>
              <a:rPr lang="en-US" dirty="0" smtClean="0">
                <a:latin typeface="Source Code Pro"/>
                <a:cs typeface="Source Code Pro"/>
              </a:rPr>
              <a:t>[</a:t>
            </a:r>
            <a:r>
              <a:rPr lang="en-US" dirty="0">
                <a:latin typeface="Source Code Pro"/>
                <a:cs typeface="Source Code Pro"/>
              </a:rPr>
              <a:t>0</a:t>
            </a:r>
            <a:r>
              <a:rPr lang="en-US" dirty="0" smtClean="0">
                <a:latin typeface="Source Code Pro"/>
                <a:cs typeface="Source Code Pro"/>
              </a:rPr>
              <a:t>][3][0] = ‘Q’;</a:t>
            </a:r>
          </a:p>
          <a:p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/>
              <a:t>3</a:t>
            </a:r>
            <a:r>
              <a:rPr lang="en-US" sz="3600" dirty="0" smtClean="0"/>
              <a:t>-D</a:t>
            </a:r>
            <a:br>
              <a:rPr lang="en-US" sz="3600" dirty="0" smtClean="0"/>
            </a:br>
            <a:r>
              <a:rPr lang="en-US" sz="3600" dirty="0" smtClean="0"/>
              <a:t>Arrays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2474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1445429"/>
            <a:ext cx="6019967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struct</a:t>
            </a:r>
            <a:r>
              <a:rPr lang="en-US" dirty="0" smtClean="0">
                <a:latin typeface="Source Code Pro"/>
                <a:cs typeface="Source Code Pro"/>
              </a:rPr>
              <a:t> Date 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day;    // 1-31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month;  // 1-12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year;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main() {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Date </a:t>
            </a:r>
            <a:r>
              <a:rPr lang="en-US" dirty="0" err="1" smtClean="0">
                <a:latin typeface="Source Code Pro"/>
                <a:cs typeface="Source Code Pro"/>
              </a:rPr>
              <a:t>aDate</a:t>
            </a:r>
            <a:r>
              <a:rPr lang="en-US" dirty="0" smtClean="0">
                <a:latin typeface="Source Code Pro"/>
                <a:cs typeface="Source Code Pro"/>
              </a:rPr>
              <a:t>;  // declare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aDate.day</a:t>
            </a:r>
            <a:r>
              <a:rPr lang="en-US" dirty="0" smtClean="0">
                <a:latin typeface="Source Code Pro"/>
                <a:cs typeface="Source Code Pro"/>
              </a:rPr>
              <a:t> = 12;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aDate.month</a:t>
            </a:r>
            <a:r>
              <a:rPr lang="en-US" dirty="0" smtClean="0">
                <a:latin typeface="Source Code Pro"/>
                <a:cs typeface="Source Code Pro"/>
              </a:rPr>
              <a:t> = 1;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aDate.year</a:t>
            </a:r>
            <a:r>
              <a:rPr lang="en-US" dirty="0" smtClean="0">
                <a:latin typeface="Source Code Pro"/>
                <a:cs typeface="Source Code Pro"/>
              </a:rPr>
              <a:t> = 2015;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endParaRPr lang="en-US" dirty="0" smtClean="0">
              <a:latin typeface="Source Code Pro"/>
              <a:cs typeface="Source Code Pro"/>
            </a:endParaRPr>
          </a:p>
          <a:p>
            <a:r>
              <a:rPr lang="da-DK" dirty="0" smtClean="0">
                <a:latin typeface="Source Code Pro"/>
                <a:cs typeface="Source Code Pro"/>
              </a:rPr>
              <a:t>  </a:t>
            </a:r>
            <a:r>
              <a:rPr lang="da-DK" dirty="0" err="1" smtClean="0">
                <a:latin typeface="Source Code Pro"/>
                <a:cs typeface="Source Code Pro"/>
              </a:rPr>
              <a:t>return</a:t>
            </a:r>
            <a:r>
              <a:rPr lang="da-DK" dirty="0" smtClean="0">
                <a:latin typeface="Source Code Pro"/>
                <a:cs typeface="Source Code Pro"/>
              </a:rPr>
              <a:t> EXIT_SUCCESS;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Records</a:t>
            </a:r>
            <a:br>
              <a:rPr lang="en-US" sz="3600" dirty="0" smtClean="0"/>
            </a:br>
            <a:r>
              <a:rPr lang="en-US" sz="3600" dirty="0" smtClean="0"/>
              <a:t>for organized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8157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033" y="584073"/>
            <a:ext cx="6019967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struct</a:t>
            </a:r>
            <a:r>
              <a:rPr lang="en-US" dirty="0" smtClean="0">
                <a:latin typeface="Source Code Pro"/>
                <a:cs typeface="Source Code Pro"/>
              </a:rPr>
              <a:t> Card {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value;   // 1-13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char suit;   // ‘c’ ‘d’ ‘h’ ‘s’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main() {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Card </a:t>
            </a:r>
            <a:r>
              <a:rPr lang="en-US" dirty="0" err="1" smtClean="0">
                <a:latin typeface="Source Code Pro"/>
                <a:cs typeface="Source Code Pro"/>
              </a:rPr>
              <a:t>aCard</a:t>
            </a:r>
            <a:r>
              <a:rPr lang="en-US" dirty="0" smtClean="0">
                <a:latin typeface="Source Code Pro"/>
                <a:cs typeface="Source Code Pro"/>
              </a:rPr>
              <a:t>;  // declare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aCard.value</a:t>
            </a:r>
            <a:r>
              <a:rPr lang="en-US" dirty="0" smtClean="0">
                <a:latin typeface="Source Code Pro"/>
                <a:cs typeface="Source Code Pro"/>
              </a:rPr>
              <a:t> = 1;  // ace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aCard.suit</a:t>
            </a:r>
            <a:r>
              <a:rPr lang="en-US" dirty="0" smtClean="0">
                <a:latin typeface="Source Code Pro"/>
                <a:cs typeface="Source Code Pro"/>
              </a:rPr>
              <a:t>  = ‘s’; /spades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Card deck[52];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deck[0].value = 1;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deck[0].suit = ‘c’;</a:t>
            </a: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endParaRPr lang="en-US" dirty="0" smtClean="0">
              <a:latin typeface="Source Code Pro"/>
              <a:cs typeface="Source Code Pro"/>
            </a:endParaRPr>
          </a:p>
          <a:p>
            <a:r>
              <a:rPr lang="da-DK" dirty="0" smtClean="0">
                <a:latin typeface="Source Code Pro"/>
                <a:cs typeface="Source Code Pro"/>
              </a:rPr>
              <a:t>  </a:t>
            </a:r>
            <a:r>
              <a:rPr lang="da-DK" dirty="0" err="1" smtClean="0">
                <a:latin typeface="Source Code Pro"/>
                <a:cs typeface="Source Code Pro"/>
              </a:rPr>
              <a:t>return</a:t>
            </a:r>
            <a:r>
              <a:rPr lang="da-DK" dirty="0" smtClean="0">
                <a:latin typeface="Source Code Pro"/>
                <a:cs typeface="Source Code Pro"/>
              </a:rPr>
              <a:t> EXIT_SUCCESS;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 smtClean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Records</a:t>
            </a:r>
            <a:br>
              <a:rPr lang="en-US" sz="3600" dirty="0" smtClean="0"/>
            </a:br>
            <a:r>
              <a:rPr lang="en-US" sz="3600" dirty="0" smtClean="0"/>
              <a:t>for organized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3099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compilation in Lab01</a:t>
            </a:r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i</a:t>
            </a:r>
            <a:r>
              <a:rPr lang="en-US" dirty="0" smtClean="0"/>
              <a:t>n the lab on </a:t>
            </a:r>
            <a:r>
              <a:rPr lang="en-US" b="1" dirty="0" smtClean="0"/>
              <a:t>all</a:t>
            </a:r>
            <a:r>
              <a:rPr lang="en-US" dirty="0" smtClean="0"/>
              <a:t> platforms</a:t>
            </a:r>
          </a:p>
          <a:p>
            <a:pPr lvl="1"/>
            <a:r>
              <a:rPr lang="en-US" b="1" dirty="0" smtClean="0"/>
              <a:t>Don’t</a:t>
            </a:r>
            <a:r>
              <a:rPr lang="en-US" dirty="0" smtClean="0"/>
              <a:t> install yourself on Windows!</a:t>
            </a:r>
          </a:p>
          <a:p>
            <a:pPr lvl="1"/>
            <a:r>
              <a:rPr lang="en-US" dirty="0" smtClean="0"/>
              <a:t>Ideal for Linux (therefore: dual boot!)</a:t>
            </a:r>
          </a:p>
          <a:p>
            <a:pPr lvl="1"/>
            <a:r>
              <a:rPr lang="en-US" dirty="0" smtClean="0"/>
              <a:t>Mac home installation feasible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MSVS, </a:t>
            </a:r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CodeLite</a:t>
            </a:r>
            <a:r>
              <a:rPr lang="en-US" dirty="0" smtClean="0"/>
              <a:t> all viable but not supported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or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CMPT111/116 teaches “Procedural subset of C++”</a:t>
            </a:r>
          </a:p>
          <a:p>
            <a:pPr lvl="1"/>
            <a:r>
              <a:rPr lang="en-US" dirty="0" smtClean="0"/>
              <a:t>C++ contains all of C, but adds </a:t>
            </a:r>
            <a:r>
              <a:rPr lang="en-US" dirty="0" smtClean="0">
                <a:solidFill>
                  <a:srgbClr val="FF0000"/>
                </a:solidFill>
              </a:rPr>
              <a:t>OOP</a:t>
            </a:r>
            <a:r>
              <a:rPr lang="en-US" dirty="0" smtClean="0"/>
              <a:t> to it</a:t>
            </a:r>
          </a:p>
          <a:p>
            <a:r>
              <a:rPr lang="en-US" dirty="0" smtClean="0"/>
              <a:t>If you have learned strict C, almost everything you know is the same</a:t>
            </a:r>
          </a:p>
          <a:p>
            <a:r>
              <a:rPr lang="en-US" dirty="0" smtClean="0"/>
              <a:t>In CMPT 115/117, we’ll move into </a:t>
            </a:r>
            <a:r>
              <a:rPr lang="en-US" dirty="0" smtClean="0">
                <a:solidFill>
                  <a:srgbClr val="FF0000"/>
                </a:solidFill>
              </a:rPr>
              <a:t>OOP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do not assume it.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know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stdlib</a:t>
            </a:r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(),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are awkward</a:t>
            </a:r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iostream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err="1" smtClean="0"/>
              <a:t>structs</a:t>
            </a:r>
            <a:r>
              <a:rPr lang="en-US" dirty="0" smtClean="0"/>
              <a:t> are simplified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namespaces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881" y="5400784"/>
            <a:ext cx="676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All programming constructs in C are valid in C++.</a:t>
            </a:r>
          </a:p>
        </p:txBody>
      </p:sp>
    </p:spTree>
    <p:extLst>
      <p:ext uri="{BB962C8B-B14F-4D97-AF65-F5344CB8AC3E}">
        <p14:creationId xmlns:p14="http://schemas.microsoft.com/office/powerpoint/2010/main" val="19391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already know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(), stream objects</a:t>
            </a:r>
          </a:p>
          <a:p>
            <a:r>
              <a:rPr lang="en-US" dirty="0" smtClean="0"/>
              <a:t>Classes, instances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smtClean="0"/>
              <a:t>Classes, instances covered in CMPT 115 later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881" y="5400784"/>
            <a:ext cx="676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Most basic programming constructs in Java are valid in C++.  </a:t>
            </a:r>
          </a:p>
        </p:txBody>
      </p:sp>
    </p:spTree>
    <p:extLst>
      <p:ext uri="{BB962C8B-B14F-4D97-AF65-F5344CB8AC3E}">
        <p14:creationId xmlns:p14="http://schemas.microsoft.com/office/powerpoint/2010/main" val="154845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4" y="2979511"/>
            <a:ext cx="1976228" cy="1336956"/>
          </a:xfrm>
        </p:spPr>
        <p:txBody>
          <a:bodyPr/>
          <a:lstStyle/>
          <a:p>
            <a:pPr algn="l"/>
            <a:r>
              <a:rPr lang="en-US" sz="3600" dirty="0" smtClean="0"/>
              <a:t>Hello, world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71373" y="920006"/>
            <a:ext cx="5309140" cy="5078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/>
                <a:cs typeface="Source Code Pro"/>
              </a:rPr>
              <a:t>/* Your Name Here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Your Student Number Here 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Assignment or Lab Information Here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   Synopsis: Our first C++ program</a:t>
            </a:r>
          </a:p>
          <a:p>
            <a:r>
              <a:rPr lang="en-US" dirty="0" smtClean="0">
                <a:latin typeface="Source Code Pro"/>
                <a:cs typeface="Source Code Pro"/>
              </a:rPr>
              <a:t>*/</a:t>
            </a:r>
            <a:endParaRPr lang="en-US" dirty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#include &lt;</a:t>
            </a:r>
            <a:r>
              <a:rPr lang="en-US" dirty="0" err="1">
                <a:latin typeface="Source Code Pro"/>
                <a:cs typeface="Source Code Pro"/>
              </a:rPr>
              <a:t>iostream</a:t>
            </a:r>
            <a:r>
              <a:rPr lang="en-US" dirty="0">
                <a:latin typeface="Source Code Pro"/>
                <a:cs typeface="Source Code Pro"/>
              </a:rPr>
              <a:t>&gt;</a:t>
            </a:r>
          </a:p>
          <a:p>
            <a:r>
              <a:rPr lang="en-US" dirty="0">
                <a:latin typeface="Source Code Pro"/>
                <a:cs typeface="Source Code Pro"/>
              </a:rPr>
              <a:t>#include &lt;</a:t>
            </a:r>
            <a:r>
              <a:rPr lang="en-US" dirty="0" err="1">
                <a:latin typeface="Source Code Pro"/>
                <a:cs typeface="Source Code Pro"/>
              </a:rPr>
              <a:t>cstdlib</a:t>
            </a:r>
            <a:r>
              <a:rPr lang="en-US" dirty="0">
                <a:latin typeface="Source Code Pro"/>
                <a:cs typeface="Source Code Pro"/>
              </a:rPr>
              <a:t>&gt;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using namespace </a:t>
            </a:r>
            <a:r>
              <a:rPr lang="en-US" dirty="0" err="1">
                <a:latin typeface="Source Code Pro"/>
                <a:cs typeface="Source Code Pro"/>
              </a:rPr>
              <a:t>std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// main program entry point</a:t>
            </a:r>
          </a:p>
          <a:p>
            <a:r>
              <a:rPr lang="en-US" dirty="0" err="1">
                <a:latin typeface="Source Code Pro"/>
                <a:cs typeface="Source Code Pro"/>
              </a:rPr>
              <a:t>int</a:t>
            </a:r>
            <a:r>
              <a:rPr lang="en-US" dirty="0">
                <a:latin typeface="Source Code Pro"/>
                <a:cs typeface="Source Code Pro"/>
              </a:rPr>
              <a:t> main(){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cout</a:t>
            </a:r>
            <a:r>
              <a:rPr lang="en-US" dirty="0">
                <a:latin typeface="Source Code Pro"/>
                <a:cs typeface="Source Code Pro"/>
              </a:rPr>
              <a:t> &lt;&lt; "Hello, world!" &lt;&lt; </a:t>
            </a:r>
            <a:r>
              <a:rPr lang="en-US" dirty="0" err="1">
                <a:latin typeface="Source Code Pro"/>
                <a:cs typeface="Source Code Pro"/>
              </a:rPr>
              <a:t>endl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 return EXIT_SUCCESS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8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108" y="1014055"/>
            <a:ext cx="5289068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main(){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// variables declared before use</a:t>
            </a:r>
            <a:endParaRPr lang="en-US" dirty="0">
              <a:latin typeface="Source Code Pro"/>
              <a:cs typeface="Source Code Pro"/>
            </a:endParaRP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int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;    // declaration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aNumber</a:t>
            </a:r>
            <a:r>
              <a:rPr lang="en-US" dirty="0" smtClean="0">
                <a:latin typeface="Source Code Pro"/>
                <a:cs typeface="Source Code Pro"/>
              </a:rPr>
              <a:t> = 7;    // assignment</a:t>
            </a:r>
          </a:p>
          <a:p>
            <a:endParaRPr lang="en-US" dirty="0" smtClean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// declare and initialize</a:t>
            </a:r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int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anotherNumber</a:t>
            </a:r>
            <a:r>
              <a:rPr lang="en-US" dirty="0">
                <a:latin typeface="Source Code Pro"/>
                <a:cs typeface="Source Code Pro"/>
              </a:rPr>
              <a:t> = -1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da-DK" dirty="0" smtClean="0">
                <a:latin typeface="Source Code Pro"/>
                <a:cs typeface="Source Code Pro"/>
              </a:rPr>
              <a:t>  // </a:t>
            </a:r>
            <a:r>
              <a:rPr lang="da-DK" dirty="0" err="1" smtClean="0">
                <a:latin typeface="Source Code Pro"/>
                <a:cs typeface="Source Code Pro"/>
              </a:rPr>
              <a:t>declaration</a:t>
            </a:r>
            <a:r>
              <a:rPr lang="da-DK" dirty="0" smtClean="0">
                <a:latin typeface="Source Code Pro"/>
                <a:cs typeface="Source Code Pro"/>
              </a:rPr>
              <a:t> pattern:</a:t>
            </a:r>
          </a:p>
          <a:p>
            <a:r>
              <a:rPr lang="da-DK" dirty="0" smtClean="0">
                <a:latin typeface="Source Code Pro"/>
                <a:cs typeface="Source Code Pro"/>
              </a:rPr>
              <a:t>  // &lt;type&gt; &lt;variable </a:t>
            </a:r>
            <a:r>
              <a:rPr lang="da-DK" dirty="0" err="1" smtClean="0">
                <a:latin typeface="Source Code Pro"/>
                <a:cs typeface="Source Code Pro"/>
              </a:rPr>
              <a:t>name</a:t>
            </a:r>
            <a:r>
              <a:rPr lang="da-DK" dirty="0" smtClean="0">
                <a:latin typeface="Source Code Pro"/>
                <a:cs typeface="Source Code Pro"/>
              </a:rPr>
              <a:t>&gt; ;</a:t>
            </a:r>
          </a:p>
          <a:p>
            <a:endParaRPr lang="da-DK" dirty="0">
              <a:latin typeface="Source Code Pro"/>
              <a:cs typeface="Source Code Pro"/>
            </a:endParaRPr>
          </a:p>
          <a:p>
            <a:r>
              <a:rPr lang="da-DK" dirty="0">
                <a:latin typeface="Source Code Pro"/>
                <a:cs typeface="Source Code Pro"/>
              </a:rPr>
              <a:t>  </a:t>
            </a:r>
            <a:r>
              <a:rPr lang="da-DK" dirty="0" err="1">
                <a:latin typeface="Source Code Pro"/>
                <a:cs typeface="Source Code Pro"/>
              </a:rPr>
              <a:t>return</a:t>
            </a:r>
            <a:r>
              <a:rPr lang="da-DK" dirty="0">
                <a:latin typeface="Source Code Pro"/>
                <a:cs typeface="Source Code Pro"/>
              </a:rPr>
              <a:t> EXIT_SUCCESS</a:t>
            </a:r>
            <a:r>
              <a:rPr lang="da-DK" dirty="0" smtClean="0">
                <a:latin typeface="Source Code Pro"/>
                <a:cs typeface="Source Code Pro"/>
              </a:rPr>
              <a:t>;</a:t>
            </a:r>
            <a:endParaRPr lang="da-DK" dirty="0">
              <a:latin typeface="Source Code Pro"/>
              <a:cs typeface="Source Code Pro"/>
            </a:endParaRPr>
          </a:p>
          <a:p>
            <a:r>
              <a:rPr lang="da-DK" dirty="0" smtClean="0">
                <a:latin typeface="Source Code Pro"/>
                <a:cs typeface="Source Code Pro"/>
              </a:rPr>
              <a:t>}</a:t>
            </a:r>
            <a:endParaRPr lang="da-DK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58495"/>
            <a:ext cx="2890460" cy="25001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Variables </a:t>
            </a:r>
            <a:br>
              <a:rPr lang="en-US" sz="3200" dirty="0" smtClean="0"/>
            </a:br>
            <a:r>
              <a:rPr lang="en-US" sz="3200" dirty="0" smtClean="0"/>
              <a:t>&amp;</a:t>
            </a:r>
            <a:br>
              <a:rPr lang="en-US" sz="3200" dirty="0" smtClean="0"/>
            </a:br>
            <a:r>
              <a:rPr lang="en-US" sz="3200" dirty="0" smtClean="0"/>
              <a:t>Assignment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3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108" y="1043253"/>
            <a:ext cx="5717892" cy="480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Source Code Pro"/>
                <a:cs typeface="Source Code Pro"/>
              </a:rPr>
              <a:t>int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main(){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int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aNumber</a:t>
            </a:r>
            <a:r>
              <a:rPr lang="en-US" dirty="0">
                <a:latin typeface="Source Code Pro"/>
                <a:cs typeface="Source Code Pro"/>
              </a:rPr>
              <a:t> = 7;</a:t>
            </a:r>
          </a:p>
          <a:p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>
                <a:latin typeface="Source Code Pro"/>
                <a:cs typeface="Source Code Pro"/>
              </a:rPr>
              <a:t>int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anotherNumber</a:t>
            </a:r>
            <a:r>
              <a:rPr lang="en-US" dirty="0">
                <a:latin typeface="Source Code Pro"/>
                <a:cs typeface="Source Code Pro"/>
              </a:rPr>
              <a:t> = -1;</a:t>
            </a:r>
          </a:p>
          <a:p>
            <a:endParaRPr lang="en-US" dirty="0">
              <a:latin typeface="Source Code Pro"/>
              <a:cs typeface="Source Code Pro"/>
            </a:endParaRPr>
          </a:p>
          <a:p>
            <a:r>
              <a:rPr lang="ro-RO" dirty="0">
                <a:latin typeface="Source Code Pro"/>
                <a:cs typeface="Source Code Pro"/>
              </a:rPr>
              <a:t>  float pi      </a:t>
            </a:r>
            <a:r>
              <a:rPr lang="ro-RO" dirty="0" smtClean="0">
                <a:latin typeface="Source Code Pro"/>
                <a:cs typeface="Source Code Pro"/>
              </a:rPr>
              <a:t> = </a:t>
            </a:r>
            <a:r>
              <a:rPr lang="ro-RO" dirty="0">
                <a:latin typeface="Source Code Pro"/>
                <a:cs typeface="Source Code Pro"/>
              </a:rPr>
              <a:t>3.14159;</a:t>
            </a:r>
          </a:p>
          <a:p>
            <a:r>
              <a:rPr lang="en-US" dirty="0">
                <a:latin typeface="Source Code Pro"/>
                <a:cs typeface="Source Code Pro"/>
              </a:rPr>
              <a:t>  double </a:t>
            </a:r>
            <a:r>
              <a:rPr lang="en-US" dirty="0" err="1">
                <a:latin typeface="Source Code Pro"/>
                <a:cs typeface="Source Code Pro"/>
              </a:rPr>
              <a:t>morePi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>
                <a:latin typeface="Source Code Pro"/>
                <a:cs typeface="Source Code Pro"/>
              </a:rPr>
              <a:t>3.1415926583;</a:t>
            </a:r>
          </a:p>
          <a:p>
            <a:r>
              <a:rPr lang="nb-NO" dirty="0">
                <a:latin typeface="Source Code Pro"/>
                <a:cs typeface="Source Code Pro"/>
              </a:rPr>
              <a:t>  float </a:t>
            </a:r>
            <a:r>
              <a:rPr lang="nb-NO" dirty="0" err="1">
                <a:latin typeface="Source Code Pro"/>
                <a:cs typeface="Source Code Pro"/>
              </a:rPr>
              <a:t>avogadro</a:t>
            </a:r>
            <a:r>
              <a:rPr lang="nb-NO" dirty="0">
                <a:latin typeface="Source Code Pro"/>
                <a:cs typeface="Source Code Pro"/>
              </a:rPr>
              <a:t> = 6.02e+23;</a:t>
            </a:r>
          </a:p>
          <a:p>
            <a:endParaRPr lang="nb-NO" dirty="0">
              <a:latin typeface="Source Code Pro"/>
              <a:cs typeface="Source Code Pro"/>
            </a:endParaRPr>
          </a:p>
          <a:p>
            <a:r>
              <a:rPr lang="nb-NO" dirty="0">
                <a:latin typeface="Source Code Pro"/>
                <a:cs typeface="Source Code Pro"/>
              </a:rPr>
              <a:t>  </a:t>
            </a:r>
            <a:r>
              <a:rPr lang="nb-NO" dirty="0" err="1">
                <a:latin typeface="Source Code Pro"/>
                <a:cs typeface="Source Code Pro"/>
              </a:rPr>
              <a:t>char</a:t>
            </a:r>
            <a:r>
              <a:rPr lang="nb-NO" dirty="0">
                <a:latin typeface="Source Code Pro"/>
                <a:cs typeface="Source Code Pro"/>
              </a:rPr>
              <a:t> </a:t>
            </a:r>
            <a:r>
              <a:rPr lang="nb-NO" dirty="0" err="1">
                <a:latin typeface="Source Code Pro"/>
                <a:cs typeface="Source Code Pro"/>
              </a:rPr>
              <a:t>aLetter</a:t>
            </a:r>
            <a:r>
              <a:rPr lang="nb-NO" dirty="0">
                <a:latin typeface="Source Code Pro"/>
                <a:cs typeface="Source Code Pro"/>
              </a:rPr>
              <a:t> = 'D';</a:t>
            </a:r>
          </a:p>
          <a:p>
            <a:r>
              <a:rPr lang="da-DK" dirty="0">
                <a:latin typeface="Source Code Pro"/>
                <a:cs typeface="Source Code Pro"/>
              </a:rPr>
              <a:t>  </a:t>
            </a:r>
            <a:r>
              <a:rPr lang="da-DK" dirty="0" err="1">
                <a:latin typeface="Source Code Pro"/>
                <a:cs typeface="Source Code Pro"/>
              </a:rPr>
              <a:t>char</a:t>
            </a:r>
            <a:r>
              <a:rPr lang="da-DK" dirty="0">
                <a:latin typeface="Source Code Pro"/>
                <a:cs typeface="Source Code Pro"/>
              </a:rPr>
              <a:t> </a:t>
            </a:r>
            <a:r>
              <a:rPr lang="da-DK" dirty="0" err="1">
                <a:latin typeface="Source Code Pro"/>
                <a:cs typeface="Source Code Pro"/>
              </a:rPr>
              <a:t>aDigit</a:t>
            </a:r>
            <a:r>
              <a:rPr lang="da-DK" dirty="0">
                <a:latin typeface="Source Code Pro"/>
                <a:cs typeface="Source Code Pro"/>
              </a:rPr>
              <a:t>  = '7';</a:t>
            </a:r>
          </a:p>
          <a:p>
            <a:endParaRPr lang="da-DK" dirty="0">
              <a:latin typeface="Source Code Pro"/>
              <a:cs typeface="Source Code Pro"/>
            </a:endParaRPr>
          </a:p>
          <a:p>
            <a:r>
              <a:rPr lang="da-DK" dirty="0">
                <a:latin typeface="Source Code Pro"/>
                <a:cs typeface="Source Code Pro"/>
              </a:rPr>
              <a:t>  </a:t>
            </a:r>
            <a:r>
              <a:rPr lang="da-DK" dirty="0" err="1">
                <a:latin typeface="Source Code Pro"/>
                <a:cs typeface="Source Code Pro"/>
              </a:rPr>
              <a:t>bool</a:t>
            </a:r>
            <a:r>
              <a:rPr lang="da-DK" dirty="0">
                <a:latin typeface="Source Code Pro"/>
                <a:cs typeface="Source Code Pro"/>
              </a:rPr>
              <a:t> </a:t>
            </a:r>
            <a:r>
              <a:rPr lang="da-DK" dirty="0" err="1">
                <a:latin typeface="Source Code Pro"/>
                <a:cs typeface="Source Code Pro"/>
              </a:rPr>
              <a:t>aValue</a:t>
            </a:r>
            <a:r>
              <a:rPr lang="da-DK" dirty="0">
                <a:latin typeface="Source Code Pro"/>
                <a:cs typeface="Source Code Pro"/>
              </a:rPr>
              <a:t> </a:t>
            </a:r>
            <a:r>
              <a:rPr lang="da-DK" dirty="0" smtClean="0">
                <a:latin typeface="Source Code Pro"/>
                <a:cs typeface="Source Code Pro"/>
              </a:rPr>
              <a:t>      = </a:t>
            </a:r>
            <a:r>
              <a:rPr lang="da-DK" dirty="0">
                <a:latin typeface="Source Code Pro"/>
                <a:cs typeface="Source Code Pro"/>
              </a:rPr>
              <a:t>true;</a:t>
            </a:r>
          </a:p>
          <a:p>
            <a:r>
              <a:rPr lang="da-DK" dirty="0">
                <a:latin typeface="Source Code Pro"/>
                <a:cs typeface="Source Code Pro"/>
              </a:rPr>
              <a:t>  </a:t>
            </a:r>
            <a:r>
              <a:rPr lang="da-DK" dirty="0" err="1">
                <a:latin typeface="Source Code Pro"/>
                <a:cs typeface="Source Code Pro"/>
              </a:rPr>
              <a:t>bool</a:t>
            </a:r>
            <a:r>
              <a:rPr lang="da-DK" dirty="0">
                <a:latin typeface="Source Code Pro"/>
                <a:cs typeface="Source Code Pro"/>
              </a:rPr>
              <a:t> </a:t>
            </a:r>
            <a:r>
              <a:rPr lang="da-DK" dirty="0" err="1">
                <a:latin typeface="Source Code Pro"/>
                <a:cs typeface="Source Code Pro"/>
              </a:rPr>
              <a:t>anotherValue</a:t>
            </a:r>
            <a:r>
              <a:rPr lang="da-DK" dirty="0">
                <a:latin typeface="Source Code Pro"/>
                <a:cs typeface="Source Code Pro"/>
              </a:rPr>
              <a:t> = false;</a:t>
            </a:r>
          </a:p>
          <a:p>
            <a:endParaRPr lang="da-DK" dirty="0">
              <a:latin typeface="Source Code Pro"/>
              <a:cs typeface="Source Code Pro"/>
            </a:endParaRPr>
          </a:p>
          <a:p>
            <a:r>
              <a:rPr lang="da-DK" dirty="0">
                <a:latin typeface="Source Code Pro"/>
                <a:cs typeface="Source Code Pro"/>
              </a:rPr>
              <a:t>  </a:t>
            </a:r>
            <a:r>
              <a:rPr lang="da-DK" dirty="0" err="1">
                <a:latin typeface="Source Code Pro"/>
                <a:cs typeface="Source Code Pro"/>
              </a:rPr>
              <a:t>return</a:t>
            </a:r>
            <a:r>
              <a:rPr lang="da-DK" dirty="0">
                <a:latin typeface="Source Code Pro"/>
                <a:cs typeface="Source Code Pro"/>
              </a:rPr>
              <a:t> EXIT_SUCCESS</a:t>
            </a:r>
            <a:r>
              <a:rPr lang="da-DK" dirty="0" smtClean="0">
                <a:latin typeface="Source Code Pro"/>
                <a:cs typeface="Source Code Pro"/>
              </a:rPr>
              <a:t>;</a:t>
            </a:r>
            <a:endParaRPr lang="da-DK" dirty="0">
              <a:latin typeface="Source Code Pro"/>
              <a:cs typeface="Source Code Pro"/>
            </a:endParaRPr>
          </a:p>
          <a:p>
            <a:r>
              <a:rPr lang="da-DK" dirty="0" smtClean="0">
                <a:latin typeface="Source Code Pro"/>
                <a:cs typeface="Source Code Pro"/>
              </a:rPr>
              <a:t>}</a:t>
            </a:r>
            <a:endParaRPr lang="da-DK" dirty="0">
              <a:latin typeface="Source Code Pro"/>
              <a:cs typeface="Source Code Pr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14055"/>
            <a:ext cx="2890460" cy="3163835"/>
          </a:xfrm>
        </p:spPr>
        <p:txBody>
          <a:bodyPr/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600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327</TotalTime>
  <Words>2474</Words>
  <Application>Microsoft Macintosh PowerPoint</Application>
  <PresentationFormat>On-screen Show (4:3)</PresentationFormat>
  <Paragraphs>526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Breeze</vt:lpstr>
      <vt:lpstr>C/C++ Primer for  CMPT 115/117</vt:lpstr>
      <vt:lpstr>Outline</vt:lpstr>
      <vt:lpstr>Assumptions</vt:lpstr>
      <vt:lpstr>C or C++</vt:lpstr>
      <vt:lpstr>If you already know C</vt:lpstr>
      <vt:lpstr>If you already know Java</vt:lpstr>
      <vt:lpstr>Hello, world</vt:lpstr>
      <vt:lpstr>Variables  &amp; Assignment</vt:lpstr>
      <vt:lpstr>Atomic Types</vt:lpstr>
      <vt:lpstr>Expressions</vt:lpstr>
      <vt:lpstr>Expression Pitfalls</vt:lpstr>
      <vt:lpstr>Console input &amp; output</vt:lpstr>
      <vt:lpstr>Conditionals</vt:lpstr>
      <vt:lpstr>Conditionals (no-else)</vt:lpstr>
      <vt:lpstr>Chained Conditionals</vt:lpstr>
      <vt:lpstr>Chained Conditionals</vt:lpstr>
      <vt:lpstr>Expressions useful for  conditionals</vt:lpstr>
      <vt:lpstr>Nested Conditionals</vt:lpstr>
      <vt:lpstr>Pitfalls  for Conditionals semicolons</vt:lpstr>
      <vt:lpstr> While Loops</vt:lpstr>
      <vt:lpstr> While Loops for  counting</vt:lpstr>
      <vt:lpstr> For Loops for  counting</vt:lpstr>
      <vt:lpstr> For Loops for  counting</vt:lpstr>
      <vt:lpstr> Do-While Loops</vt:lpstr>
      <vt:lpstr>Pitfalls  for loops semicolons</vt:lpstr>
      <vt:lpstr>Pitfalls  for loops</vt:lpstr>
      <vt:lpstr>Functions that don’t return a value</vt:lpstr>
      <vt:lpstr>Functions that don’t return a value</vt:lpstr>
      <vt:lpstr>Functions that return a value</vt:lpstr>
      <vt:lpstr>Arrays for lots  of data</vt:lpstr>
      <vt:lpstr>Arrays for lots  of data</vt:lpstr>
      <vt:lpstr>Arrays and  functions</vt:lpstr>
      <vt:lpstr>2-D Arrays</vt:lpstr>
      <vt:lpstr>3-D Arrays</vt:lpstr>
      <vt:lpstr>Records for organized data</vt:lpstr>
      <vt:lpstr>Records for organized data</vt:lpstr>
      <vt:lpstr>Development Tools</vt:lpstr>
    </vt:vector>
  </TitlesOfParts>
  <Company>Dept. of Computer Science, University of Saskatchewan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Primer for  CMPT 115/117</dc:title>
  <dc:creator>Michael Horsch</dc:creator>
  <cp:lastModifiedBy>Michael Horsch</cp:lastModifiedBy>
  <cp:revision>24</cp:revision>
  <dcterms:created xsi:type="dcterms:W3CDTF">2015-01-12T17:49:57Z</dcterms:created>
  <dcterms:modified xsi:type="dcterms:W3CDTF">2015-01-12T23:17:45Z</dcterms:modified>
</cp:coreProperties>
</file>