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45"/>
  </p:notesMasterIdLst>
  <p:sldIdLst>
    <p:sldId id="305" r:id="rId3"/>
    <p:sldId id="306" r:id="rId4"/>
    <p:sldId id="307" r:id="rId5"/>
    <p:sldId id="310" r:id="rId6"/>
    <p:sldId id="308" r:id="rId7"/>
    <p:sldId id="297" r:id="rId8"/>
    <p:sldId id="304" r:id="rId9"/>
    <p:sldId id="309" r:id="rId10"/>
    <p:sldId id="298" r:id="rId11"/>
    <p:sldId id="299" r:id="rId12"/>
    <p:sldId id="300" r:id="rId13"/>
    <p:sldId id="301" r:id="rId14"/>
    <p:sldId id="302" r:id="rId15"/>
    <p:sldId id="261" r:id="rId16"/>
    <p:sldId id="264" r:id="rId17"/>
    <p:sldId id="258" r:id="rId18"/>
    <p:sldId id="262" r:id="rId19"/>
    <p:sldId id="269" r:id="rId20"/>
    <p:sldId id="267" r:id="rId21"/>
    <p:sldId id="268" r:id="rId22"/>
    <p:sldId id="265" r:id="rId23"/>
    <p:sldId id="263" r:id="rId24"/>
    <p:sldId id="270" r:id="rId25"/>
    <p:sldId id="271" r:id="rId26"/>
    <p:sldId id="273" r:id="rId27"/>
    <p:sldId id="272" r:id="rId28"/>
    <p:sldId id="275" r:id="rId29"/>
    <p:sldId id="274" r:id="rId30"/>
    <p:sldId id="279" r:id="rId31"/>
    <p:sldId id="276" r:id="rId32"/>
    <p:sldId id="277" r:id="rId33"/>
    <p:sldId id="278" r:id="rId34"/>
    <p:sldId id="280" r:id="rId35"/>
    <p:sldId id="281" r:id="rId36"/>
    <p:sldId id="287" r:id="rId37"/>
    <p:sldId id="288" r:id="rId38"/>
    <p:sldId id="290" r:id="rId39"/>
    <p:sldId id="291" r:id="rId40"/>
    <p:sldId id="292" r:id="rId41"/>
    <p:sldId id="293" r:id="rId42"/>
    <p:sldId id="295"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906" autoAdjust="0"/>
  </p:normalViewPr>
  <p:slideViewPr>
    <p:cSldViewPr snapToGrid="0">
      <p:cViewPr varScale="1">
        <p:scale>
          <a:sx n="68" d="100"/>
          <a:sy n="68" d="100"/>
        </p:scale>
        <p:origin x="1145"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242B4-D38B-4385-AB27-7E12C1CE3ABC}" type="datetimeFigureOut">
              <a:rPr lang="en-US" smtClean="0"/>
              <a:t>4/6/2021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89142-C578-41A4-B6AE-D843C09DCECE}" type="slidenum">
              <a:rPr lang="en-US" smtClean="0"/>
              <a:t>‹#›</a:t>
            </a:fld>
            <a:endParaRPr lang="en-US"/>
          </a:p>
        </p:txBody>
      </p:sp>
    </p:spTree>
    <p:extLst>
      <p:ext uri="{BB962C8B-B14F-4D97-AF65-F5344CB8AC3E}">
        <p14:creationId xmlns:p14="http://schemas.microsoft.com/office/powerpoint/2010/main" val="1548427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登陆之后会来到这个页面。具体按钮的文字内容以及上面的提示文字内容根据</a:t>
            </a:r>
            <a:r>
              <a:rPr lang="en-US" altLang="zh-CN" dirty="0"/>
              <a:t>User Experience</a:t>
            </a:r>
            <a:r>
              <a:rPr lang="zh-CN" altLang="en-US" dirty="0"/>
              <a:t>原则定就行，不一定和这个</a:t>
            </a:r>
            <a:r>
              <a:rPr lang="en-US" altLang="zh-CN" dirty="0"/>
              <a:t>ppt</a:t>
            </a:r>
            <a:r>
              <a:rPr lang="zh-CN" altLang="en-US" dirty="0"/>
              <a:t>上的完全一致</a:t>
            </a:r>
            <a:r>
              <a:rPr lang="en-US" altLang="zh-CN" dirty="0"/>
              <a:t>233</a:t>
            </a:r>
            <a:endParaRPr lang="en-US" dirty="0"/>
          </a:p>
        </p:txBody>
      </p:sp>
      <p:sp>
        <p:nvSpPr>
          <p:cNvPr id="4" name="灯片编号占位符 3"/>
          <p:cNvSpPr>
            <a:spLocks noGrp="1"/>
          </p:cNvSpPr>
          <p:nvPr>
            <p:ph type="sldNum" sz="quarter" idx="5"/>
          </p:nvPr>
        </p:nvSpPr>
        <p:spPr/>
        <p:txBody>
          <a:bodyPr/>
          <a:lstStyle/>
          <a:p>
            <a:fld id="{13F89142-C578-41A4-B6AE-D843C09DCECE}" type="slidenum">
              <a:rPr lang="en-US" smtClean="0"/>
              <a:t>3</a:t>
            </a:fld>
            <a:endParaRPr lang="en-US"/>
          </a:p>
        </p:txBody>
      </p:sp>
    </p:spTree>
    <p:extLst>
      <p:ext uri="{BB962C8B-B14F-4D97-AF65-F5344CB8AC3E}">
        <p14:creationId xmlns:p14="http://schemas.microsoft.com/office/powerpoint/2010/main" val="232940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用户如果选择“</a:t>
            </a:r>
            <a:r>
              <a:rPr lang="en-US" altLang="zh-CN" dirty="0">
                <a:solidFill>
                  <a:schemeClr val="tx1"/>
                </a:solidFill>
              </a:rPr>
              <a:t>Return to your Game</a:t>
            </a:r>
            <a:r>
              <a:rPr lang="zh-CN" altLang="en-US" dirty="0">
                <a:solidFill>
                  <a:schemeClr val="tx1"/>
                </a:solidFill>
              </a:rPr>
              <a:t>“按钮则会来到这个界面。这里列出了所有自己先前离开并且游戏还没结束的房间（即并不包含还在等人的或者已经有人赢了的</a:t>
            </a:r>
            <a:r>
              <a:rPr lang="en-US" altLang="zh-CN" dirty="0">
                <a:solidFill>
                  <a:schemeClr val="tx1"/>
                </a:solidFill>
              </a:rPr>
              <a:t>room</a:t>
            </a:r>
            <a:r>
              <a:rPr lang="zh-CN" altLang="en-US" dirty="0">
                <a:solidFill>
                  <a:schemeClr val="tx1"/>
                </a:solidFill>
              </a:rPr>
              <a:t>）。玩家选好一个</a:t>
            </a:r>
            <a:r>
              <a:rPr lang="en-US" altLang="zh-CN" dirty="0">
                <a:solidFill>
                  <a:schemeClr val="tx1"/>
                </a:solidFill>
              </a:rPr>
              <a:t>room</a:t>
            </a:r>
            <a:r>
              <a:rPr lang="zh-CN" altLang="en-US" dirty="0">
                <a:solidFill>
                  <a:schemeClr val="tx1"/>
                </a:solidFill>
              </a:rPr>
              <a:t>后，点击</a:t>
            </a:r>
            <a:r>
              <a:rPr lang="en-US" altLang="zh-CN" dirty="0">
                <a:solidFill>
                  <a:schemeClr val="tx1"/>
                </a:solidFill>
              </a:rPr>
              <a:t>confirm</a:t>
            </a:r>
            <a:r>
              <a:rPr lang="zh-CN" altLang="en-US" dirty="0">
                <a:solidFill>
                  <a:schemeClr val="tx1"/>
                </a:solidFill>
              </a:rPr>
              <a:t>按钮，把请求发给</a:t>
            </a:r>
            <a:r>
              <a:rPr lang="en-US" altLang="zh-CN" dirty="0">
                <a:solidFill>
                  <a:schemeClr val="tx1"/>
                </a:solidFill>
              </a:rPr>
              <a:t>server</a:t>
            </a:r>
            <a:r>
              <a:rPr lang="zh-CN" altLang="en-US" dirty="0">
                <a:solidFill>
                  <a:schemeClr val="tx1"/>
                </a:solidFill>
              </a:rPr>
              <a:t>。</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灯片编号占位符 3"/>
          <p:cNvSpPr>
            <a:spLocks noGrp="1"/>
          </p:cNvSpPr>
          <p:nvPr>
            <p:ph type="sldNum" sz="quarter" idx="5"/>
          </p:nvPr>
        </p:nvSpPr>
        <p:spPr/>
        <p:txBody>
          <a:bodyPr/>
          <a:lstStyle/>
          <a:p>
            <a:fld id="{13F89142-C578-41A4-B6AE-D843C09DCECE}" type="slidenum">
              <a:rPr lang="en-US" smtClean="0"/>
              <a:t>4</a:t>
            </a:fld>
            <a:endParaRPr lang="en-US"/>
          </a:p>
        </p:txBody>
      </p:sp>
    </p:spTree>
    <p:extLst>
      <p:ext uri="{BB962C8B-B14F-4D97-AF65-F5344CB8AC3E}">
        <p14:creationId xmlns:p14="http://schemas.microsoft.com/office/powerpoint/2010/main" val="1050174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用户如果选择“</a:t>
            </a:r>
            <a:r>
              <a:rPr lang="en-US" altLang="zh-CN" dirty="0">
                <a:solidFill>
                  <a:schemeClr val="tx1"/>
                </a:solidFill>
              </a:rPr>
              <a:t>Join an existing Game</a:t>
            </a:r>
            <a:r>
              <a:rPr lang="zh-CN" altLang="en-US" dirty="0">
                <a:solidFill>
                  <a:schemeClr val="tx1"/>
                </a:solidFill>
              </a:rPr>
              <a:t>“按钮则会来到这个界面。这里列出了所有正在等人、还没开始玩的</a:t>
            </a:r>
            <a:r>
              <a:rPr lang="en-US" altLang="zh-CN" dirty="0">
                <a:solidFill>
                  <a:schemeClr val="tx1"/>
                </a:solidFill>
              </a:rPr>
              <a:t>game room</a:t>
            </a:r>
            <a:r>
              <a:rPr lang="zh-CN" altLang="en-US" dirty="0">
                <a:solidFill>
                  <a:schemeClr val="tx1"/>
                </a:solidFill>
              </a:rPr>
              <a:t>（并不包含游戏已经开始玩了但是有人离开了的</a:t>
            </a:r>
            <a:r>
              <a:rPr lang="en-US" altLang="zh-CN" dirty="0">
                <a:solidFill>
                  <a:schemeClr val="tx1"/>
                </a:solidFill>
              </a:rPr>
              <a:t>room</a:t>
            </a:r>
            <a:r>
              <a:rPr lang="zh-CN" altLang="en-US" dirty="0">
                <a:solidFill>
                  <a:schemeClr val="tx1"/>
                </a:solidFill>
              </a:rPr>
              <a:t>）。玩家选好一个</a:t>
            </a:r>
            <a:r>
              <a:rPr lang="en-US" altLang="zh-CN" dirty="0">
                <a:solidFill>
                  <a:schemeClr val="tx1"/>
                </a:solidFill>
              </a:rPr>
              <a:t>room</a:t>
            </a:r>
            <a:r>
              <a:rPr lang="zh-CN" altLang="en-US" dirty="0">
                <a:solidFill>
                  <a:schemeClr val="tx1"/>
                </a:solidFill>
              </a:rPr>
              <a:t>后，点击</a:t>
            </a:r>
            <a:r>
              <a:rPr lang="en-US" altLang="zh-CN" dirty="0">
                <a:solidFill>
                  <a:schemeClr val="tx1"/>
                </a:solidFill>
              </a:rPr>
              <a:t>confirm</a:t>
            </a:r>
            <a:r>
              <a:rPr lang="zh-CN" altLang="en-US" dirty="0">
                <a:solidFill>
                  <a:schemeClr val="tx1"/>
                </a:solidFill>
              </a:rPr>
              <a:t>按钮，把请求发给</a:t>
            </a:r>
            <a:r>
              <a:rPr lang="en-US" altLang="zh-CN" dirty="0">
                <a:solidFill>
                  <a:schemeClr val="tx1"/>
                </a:solidFill>
              </a:rPr>
              <a:t>server</a:t>
            </a:r>
            <a:r>
              <a:rPr lang="zh-CN" altLang="en-US" dirty="0">
                <a:solidFill>
                  <a:schemeClr val="tx1"/>
                </a:solidFill>
              </a:rPr>
              <a:t>。</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灯片编号占位符 3"/>
          <p:cNvSpPr>
            <a:spLocks noGrp="1"/>
          </p:cNvSpPr>
          <p:nvPr>
            <p:ph type="sldNum" sz="quarter" idx="5"/>
          </p:nvPr>
        </p:nvSpPr>
        <p:spPr/>
        <p:txBody>
          <a:bodyPr/>
          <a:lstStyle/>
          <a:p>
            <a:fld id="{13F89142-C578-41A4-B6AE-D843C09DCECE}" type="slidenum">
              <a:rPr lang="en-US" smtClean="0"/>
              <a:t>5</a:t>
            </a:fld>
            <a:endParaRPr lang="en-US"/>
          </a:p>
        </p:txBody>
      </p:sp>
    </p:spTree>
    <p:extLst>
      <p:ext uri="{BB962C8B-B14F-4D97-AF65-F5344CB8AC3E}">
        <p14:creationId xmlns:p14="http://schemas.microsoft.com/office/powerpoint/2010/main" val="311747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用户如果选择“</a:t>
            </a:r>
            <a:r>
              <a:rPr lang="en-US" altLang="zh-CN" dirty="0">
                <a:solidFill>
                  <a:schemeClr val="tx1"/>
                </a:solidFill>
              </a:rPr>
              <a:t>Create a New Game</a:t>
            </a:r>
            <a:r>
              <a:rPr lang="zh-CN" altLang="en-US" dirty="0"/>
              <a:t>”按钮则会来到此界面，玩家选好人数后点击</a:t>
            </a:r>
            <a:r>
              <a:rPr lang="en-US" altLang="zh-CN" dirty="0"/>
              <a:t>confirm</a:t>
            </a:r>
            <a:r>
              <a:rPr lang="zh-CN" altLang="en-US" dirty="0"/>
              <a:t>按钮，向服务器建立（长）连接并开始等剩余玩家到齐后开玩。</a:t>
            </a:r>
            <a:endParaRPr lang="en-US" dirty="0"/>
          </a:p>
        </p:txBody>
      </p:sp>
      <p:sp>
        <p:nvSpPr>
          <p:cNvPr id="4" name="灯片编号占位符 3"/>
          <p:cNvSpPr>
            <a:spLocks noGrp="1"/>
          </p:cNvSpPr>
          <p:nvPr>
            <p:ph type="sldNum" sz="quarter" idx="5"/>
          </p:nvPr>
        </p:nvSpPr>
        <p:spPr/>
        <p:txBody>
          <a:bodyPr/>
          <a:lstStyle/>
          <a:p>
            <a:fld id="{13F89142-C578-41A4-B6AE-D843C09DCECE}" type="slidenum">
              <a:rPr lang="en-US" smtClean="0"/>
              <a:t>6</a:t>
            </a:fld>
            <a:endParaRPr lang="en-US"/>
          </a:p>
        </p:txBody>
      </p:sp>
    </p:spTree>
    <p:extLst>
      <p:ext uri="{BB962C8B-B14F-4D97-AF65-F5344CB8AC3E}">
        <p14:creationId xmlns:p14="http://schemas.microsoft.com/office/powerpoint/2010/main" val="84016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等待其他玩家到齐的画面。没有可以点击的东西。</a:t>
            </a:r>
            <a:endParaRPr lang="en-US" dirty="0"/>
          </a:p>
        </p:txBody>
      </p:sp>
      <p:sp>
        <p:nvSpPr>
          <p:cNvPr id="4" name="灯片编号占位符 3"/>
          <p:cNvSpPr>
            <a:spLocks noGrp="1"/>
          </p:cNvSpPr>
          <p:nvPr>
            <p:ph type="sldNum" sz="quarter" idx="5"/>
          </p:nvPr>
        </p:nvSpPr>
        <p:spPr/>
        <p:txBody>
          <a:bodyPr/>
          <a:lstStyle/>
          <a:p>
            <a:fld id="{13F89142-C578-41A4-B6AE-D843C09DCECE}" type="slidenum">
              <a:rPr lang="en-US" smtClean="0"/>
              <a:t>8</a:t>
            </a:fld>
            <a:endParaRPr lang="en-US"/>
          </a:p>
        </p:txBody>
      </p:sp>
    </p:spTree>
    <p:extLst>
      <p:ext uri="{BB962C8B-B14F-4D97-AF65-F5344CB8AC3E}">
        <p14:creationId xmlns:p14="http://schemas.microsoft.com/office/powerpoint/2010/main" val="15477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3F89142-C578-41A4-B6AE-D843C09DCECE}" type="slidenum">
              <a:rPr lang="en-US" smtClean="0"/>
              <a:t>16</a:t>
            </a:fld>
            <a:endParaRPr lang="en-US"/>
          </a:p>
        </p:txBody>
      </p:sp>
    </p:spTree>
    <p:extLst>
      <p:ext uri="{BB962C8B-B14F-4D97-AF65-F5344CB8AC3E}">
        <p14:creationId xmlns:p14="http://schemas.microsoft.com/office/powerpoint/2010/main" val="199975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3F89142-C578-41A4-B6AE-D843C09DCECE}" type="slidenum">
              <a:rPr lang="en-US" smtClean="0"/>
              <a:t>17</a:t>
            </a:fld>
            <a:endParaRPr lang="en-US"/>
          </a:p>
        </p:txBody>
      </p:sp>
    </p:spTree>
    <p:extLst>
      <p:ext uri="{BB962C8B-B14F-4D97-AF65-F5344CB8AC3E}">
        <p14:creationId xmlns:p14="http://schemas.microsoft.com/office/powerpoint/2010/main" val="1283496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3F89142-C578-41A4-B6AE-D843C09DCECE}" type="slidenum">
              <a:rPr lang="en-US" smtClean="0"/>
              <a:t>24</a:t>
            </a:fld>
            <a:endParaRPr lang="en-US"/>
          </a:p>
        </p:txBody>
      </p:sp>
    </p:spTree>
    <p:extLst>
      <p:ext uri="{BB962C8B-B14F-4D97-AF65-F5344CB8AC3E}">
        <p14:creationId xmlns:p14="http://schemas.microsoft.com/office/powerpoint/2010/main" val="2017103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如果这里也显示</a:t>
            </a:r>
            <a:r>
              <a:rPr lang="en-US" altLang="zh-CN" dirty="0"/>
              <a:t>leave room</a:t>
            </a:r>
            <a:r>
              <a:rPr lang="zh-CN" altLang="en-US" dirty="0"/>
              <a:t>按钮的话，需要考虑的情况就会立刻变得非常多：</a:t>
            </a:r>
            <a:endParaRPr lang="en-US" altLang="zh-CN" dirty="0"/>
          </a:p>
          <a:p>
            <a:r>
              <a:rPr lang="zh-CN" altLang="en-US" dirty="0"/>
              <a:t>如果自己</a:t>
            </a:r>
            <a:r>
              <a:rPr lang="en-US" altLang="zh-CN" dirty="0"/>
              <a:t>done</a:t>
            </a:r>
            <a:r>
              <a:rPr lang="zh-CN" altLang="en-US" dirty="0"/>
              <a:t>了之后</a:t>
            </a:r>
            <a:r>
              <a:rPr lang="en-US" altLang="zh-CN" dirty="0"/>
              <a:t>leave</a:t>
            </a:r>
            <a:r>
              <a:rPr lang="zh-CN" altLang="en-US" dirty="0"/>
              <a:t>，</a:t>
            </a:r>
            <a:r>
              <a:rPr lang="en-US" altLang="zh-CN" dirty="0"/>
              <a:t>game room</a:t>
            </a:r>
            <a:r>
              <a:rPr lang="zh-CN" altLang="en-US" dirty="0"/>
              <a:t>等别人</a:t>
            </a:r>
            <a:r>
              <a:rPr lang="en-US" altLang="zh-CN" dirty="0"/>
              <a:t>done</a:t>
            </a:r>
            <a:r>
              <a:rPr lang="zh-CN" altLang="en-US" dirty="0"/>
              <a:t>了之后自己输了，这时如何确保能正常走</a:t>
            </a:r>
            <a:r>
              <a:rPr lang="en-US" altLang="zh-CN" dirty="0" err="1"/>
              <a:t>loseChoice</a:t>
            </a:r>
            <a:r>
              <a:rPr lang="zh-CN" altLang="en-US" dirty="0"/>
              <a:t>等流程保证能正常</a:t>
            </a:r>
            <a:r>
              <a:rPr lang="en-US" altLang="zh-CN" dirty="0"/>
              <a:t>hit barrier</a:t>
            </a:r>
            <a:r>
              <a:rPr lang="zh-CN" altLang="en-US" dirty="0"/>
              <a:t>以确保其他的</a:t>
            </a:r>
            <a:r>
              <a:rPr lang="en-US" altLang="zh-CN" dirty="0" err="1"/>
              <a:t>gamehostthread</a:t>
            </a:r>
            <a:r>
              <a:rPr lang="zh-CN" altLang="en-US" dirty="0"/>
              <a:t>不被卡死？如果有人赢了，需要广播赢家信息呢？如何能确保</a:t>
            </a:r>
            <a:r>
              <a:rPr lang="en-US" altLang="zh-CN" dirty="0" err="1"/>
              <a:t>gameroom</a:t>
            </a:r>
            <a:r>
              <a:rPr lang="zh-CN" altLang="en-US" dirty="0"/>
              <a:t>能正常走到广播赢家</a:t>
            </a:r>
            <a:r>
              <a:rPr lang="en-US" altLang="zh-CN" dirty="0"/>
              <a:t>id</a:t>
            </a:r>
            <a:r>
              <a:rPr lang="zh-CN" altLang="en-US" dirty="0"/>
              <a:t>的那一行，而不让</a:t>
            </a:r>
            <a:r>
              <a:rPr lang="en-US" altLang="zh-CN" dirty="0"/>
              <a:t>GUI</a:t>
            </a:r>
            <a:r>
              <a:rPr lang="zh-CN" altLang="en-US" dirty="0"/>
              <a:t>卡死在接收</a:t>
            </a:r>
            <a:r>
              <a:rPr lang="en-US" altLang="zh-CN" dirty="0"/>
              <a:t>winner id</a:t>
            </a:r>
            <a:r>
              <a:rPr lang="zh-CN" altLang="en-US" dirty="0"/>
              <a:t>的那一行上？</a:t>
            </a:r>
            <a:endParaRPr lang="en-US" altLang="zh-CN" dirty="0"/>
          </a:p>
          <a:p>
            <a:r>
              <a:rPr lang="zh-CN" altLang="en-US" dirty="0"/>
              <a:t>目前还在考虑这个的可行性。以及是否有</a:t>
            </a:r>
            <a:r>
              <a:rPr lang="en-US" altLang="zh-CN" dirty="0"/>
              <a:t>bug</a:t>
            </a:r>
            <a:r>
              <a:rPr lang="zh-CN" altLang="en-US"/>
              <a:t>。</a:t>
            </a:r>
            <a:endParaRPr lang="en-US" dirty="0"/>
          </a:p>
        </p:txBody>
      </p:sp>
      <p:sp>
        <p:nvSpPr>
          <p:cNvPr id="4" name="灯片编号占位符 3"/>
          <p:cNvSpPr>
            <a:spLocks noGrp="1"/>
          </p:cNvSpPr>
          <p:nvPr>
            <p:ph type="sldNum" sz="quarter" idx="5"/>
          </p:nvPr>
        </p:nvSpPr>
        <p:spPr/>
        <p:txBody>
          <a:bodyPr/>
          <a:lstStyle/>
          <a:p>
            <a:fld id="{13F89142-C578-41A4-B6AE-D843C09DCECE}" type="slidenum">
              <a:rPr lang="en-US" smtClean="0"/>
              <a:t>38</a:t>
            </a:fld>
            <a:endParaRPr lang="en-US"/>
          </a:p>
        </p:txBody>
      </p:sp>
    </p:spTree>
    <p:extLst>
      <p:ext uri="{BB962C8B-B14F-4D97-AF65-F5344CB8AC3E}">
        <p14:creationId xmlns:p14="http://schemas.microsoft.com/office/powerpoint/2010/main" val="34809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ABE0B984-ACE8-4889-BA9F-CEC75BE1DEB8}" type="datetimeFigureOut">
              <a:rPr lang="en-US" smtClean="0"/>
              <a:t>4/6/2021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BE0B984-ACE8-4889-BA9F-CEC75BE1DEB8}" type="datetimeFigureOut">
              <a:rPr lang="en-US" smtClean="0"/>
              <a:t>4/6/2021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ABE0B984-ACE8-4889-BA9F-CEC75BE1DEB8}" type="datetimeFigureOut">
              <a:rPr lang="en-US" smtClean="0"/>
              <a:t>4/6/2021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ABE0B984-ACE8-4889-BA9F-CEC75BE1DEB8}" type="datetimeFigureOut">
              <a:rPr lang="en-US" smtClean="0"/>
              <a:t>4/6/2021</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ABE0B984-ACE8-4889-BA9F-CEC75BE1DEB8}" type="datetimeFigureOut">
              <a:rPr lang="en-US" smtClean="0"/>
              <a:t>4/6/2021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E0B984-ACE8-4889-BA9F-CEC75BE1DEB8}" type="datetimeFigureOut">
              <a:rPr lang="en-US" smtClean="0"/>
              <a:t>4/6/2021</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BE0B984-ACE8-4889-BA9F-CEC75BE1DEB8}" type="datetimeFigureOut">
              <a:rPr lang="en-US" smtClean="0"/>
              <a:t>4/6/2021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BE0B984-ACE8-4889-BA9F-CEC75BE1DEB8}" type="datetimeFigureOut">
              <a:rPr lang="en-US" smtClean="0"/>
              <a:t>4/6/2021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ABE0B984-ACE8-4889-BA9F-CEC75BE1DEB8}" type="datetimeFigureOut">
              <a:rPr lang="en-US" smtClean="0"/>
              <a:t>4/6/2021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ABE0B984-ACE8-4889-BA9F-CEC75BE1DEB8}" type="datetimeFigureOut">
              <a:rPr lang="en-US" smtClean="0"/>
              <a:t>4/6/2021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p:nvPr>
        </p:nvSpPr>
        <p:spPr>
          <a:xfrm>
            <a:off x="669925" y="5605145"/>
            <a:ext cx="10852150"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669925" y="641350"/>
            <a:ext cx="10852150"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4572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t>2021/4/6</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ABE0B984-ACE8-4889-BA9F-CEC75BE1DEB8}" type="datetimeFigureOut">
              <a:rPr lang="en-US" smtClean="0"/>
              <a:t>4/6/2021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3DB7D9E6-A8CA-40A0-B32E-BDBEF126964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2021/4/6</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defTabSz="914400">
              <a:defRPr lang="zh-CN" altLang="en-US" sz="3200" dirty="0">
                <a:sym typeface="+mn-ea"/>
              </a:defRPr>
            </a:lvl1pPr>
          </a:lstStyle>
          <a:p>
            <a:pPr lvl="0"/>
            <a:r>
              <a:rPr dirty="0">
                <a:sym typeface="+mn-ea"/>
              </a:rPr>
              <a:t>单击此处编辑母版标题样式</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b="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0B984-ACE8-4889-BA9F-CEC75BE1DEB8}" type="datetimeFigureOut">
              <a:rPr lang="en-US" smtClean="0"/>
              <a:t>4/6/2021</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7D9E6-A8CA-40A0-B32E-BDBEF126964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slide" Target="slide4.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文本框 15"/>
          <p:cNvSpPr txBox="1"/>
          <p:nvPr userDrawn="1"/>
        </p:nvSpPr>
        <p:spPr>
          <a:xfrm>
            <a:off x="3625667" y="1465942"/>
            <a:ext cx="5191760" cy="2557418"/>
          </a:xfrm>
          <a:prstGeom prst="rect">
            <a:avLst/>
          </a:prstGeom>
        </p:spPr>
        <p:txBody>
          <a:bodyPr wrap="square" rtlCol="0">
            <a:noAutofit/>
          </a:bodyPr>
          <a:lstStyle/>
          <a:p>
            <a:pPr algn="ctr"/>
            <a:r>
              <a:rPr lang="en-US" altLang="zh-CN" sz="3200" dirty="0"/>
              <a:t>RISC</a:t>
            </a:r>
          </a:p>
          <a:p>
            <a:pPr algn="ctr"/>
            <a:endParaRPr lang="en-US" altLang="zh-CN" sz="3200" dirty="0"/>
          </a:p>
          <a:p>
            <a:pPr algn="ctr"/>
            <a:endParaRPr lang="en-US" altLang="zh-CN" sz="3200" dirty="0"/>
          </a:p>
          <a:p>
            <a:pPr algn="ctr"/>
            <a:endParaRPr lang="en-US" altLang="zh-CN" sz="3200" dirty="0"/>
          </a:p>
          <a:p>
            <a:pPr algn="ctr"/>
            <a:r>
              <a:rPr lang="en-US" altLang="zh-CN" sz="2000" dirty="0"/>
              <a:t>Team3</a:t>
            </a:r>
            <a:endParaRPr lang="en-US" altLang="zh-CN" sz="3200" dirty="0"/>
          </a:p>
        </p:txBody>
      </p:sp>
      <p:sp>
        <p:nvSpPr>
          <p:cNvPr id="70" name="矩形: 圆角 2"/>
          <p:cNvSpPr/>
          <p:nvPr/>
        </p:nvSpPr>
        <p:spPr>
          <a:xfrm>
            <a:off x="5653499" y="4571597"/>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Start</a:t>
            </a:r>
            <a:endParaRPr lang="en-US" dirty="0">
              <a:solidFill>
                <a:schemeClr val="tx1"/>
              </a:solidFill>
            </a:endParaRPr>
          </a:p>
        </p:txBody>
      </p:sp>
    </p:spTree>
    <p:extLst>
      <p:ext uri="{BB962C8B-B14F-4D97-AF65-F5344CB8AC3E}">
        <p14:creationId xmlns:p14="http://schemas.microsoft.com/office/powerpoint/2010/main" val="4152505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userDrawn="1"/>
        </p:nvSpPr>
        <p:spPr>
          <a:xfrm>
            <a:off x="6604000" y="690880"/>
            <a:ext cx="5191760" cy="1310640"/>
          </a:xfrm>
          <a:prstGeom prst="rect">
            <a:avLst/>
          </a:prstGeom>
        </p:spPr>
        <p:txBody>
          <a:bodyPr wrap="square" rtlCol="0">
            <a:noAutofit/>
          </a:bodyPr>
          <a:lstStyle/>
          <a:p>
            <a:r>
              <a:rPr lang="en-US" altLang="zh-CN"/>
              <a:t>Now please pick a territory group</a:t>
            </a:r>
            <a:endParaRPr lang="zh-CN" altLang="en-US"/>
          </a:p>
        </p:txBody>
      </p:sp>
      <p:grpSp>
        <p:nvGrpSpPr>
          <p:cNvPr id="19" name="组合 18"/>
          <p:cNvGrpSpPr/>
          <p:nvPr/>
        </p:nvGrpSpPr>
        <p:grpSpPr>
          <a:xfrm>
            <a:off x="913275" y="1280160"/>
            <a:ext cx="4790963" cy="4181883"/>
            <a:chOff x="1146955" y="1524000"/>
            <a:chExt cx="4790963" cy="4181883"/>
          </a:xfrm>
        </p:grpSpPr>
        <p:grpSp>
          <p:nvGrpSpPr>
            <p:cNvPr id="44" name="组合 43"/>
            <p:cNvGrpSpPr/>
            <p:nvPr/>
          </p:nvGrpSpPr>
          <p:grpSpPr>
            <a:xfrm>
              <a:off x="1146955" y="1524000"/>
              <a:ext cx="4790963" cy="4181883"/>
              <a:chOff x="1304692" y="669073"/>
              <a:chExt cx="4605454" cy="4605454"/>
            </a:xfrm>
          </p:grpSpPr>
          <p:sp>
            <p:nvSpPr>
              <p:cNvPr id="46" name="矩形 45"/>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7" name="直接连接符 46"/>
              <p:cNvCxnSpPr>
                <a:stCxn id="46" idx="0"/>
                <a:endCxn id="46"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6" idx="1"/>
                <a:endCxn id="46"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0"/>
                <a:endCxn id="46"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46" idx="3"/>
                <a:endCxn id="46"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6"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6"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6"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2701688" y="3119304"/>
              <a:ext cx="956777" cy="229870"/>
            </a:xfrm>
            <a:prstGeom prst="rect">
              <a:avLst/>
            </a:prstGeom>
            <a:noFill/>
          </p:spPr>
          <p:txBody>
            <a:bodyPr wrap="square" rtlCol="0">
              <a:spAutoFit/>
            </a:bodyPr>
            <a:lstStyle/>
            <a:p>
              <a:pPr algn="ctr"/>
              <a:r>
                <a:rPr lang="en-US" altLang="zh-CN" sz="900" dirty="0"/>
                <a:t>Narnia</a:t>
              </a:r>
              <a:endParaRPr lang="en-US" sz="900" dirty="0"/>
            </a:p>
          </p:txBody>
        </p:sp>
        <p:sp>
          <p:nvSpPr>
            <p:cNvPr id="57" name="文本框 56"/>
            <p:cNvSpPr txBox="1"/>
            <p:nvPr/>
          </p:nvSpPr>
          <p:spPr>
            <a:xfrm>
              <a:off x="1965183" y="2704171"/>
              <a:ext cx="956777" cy="229870"/>
            </a:xfrm>
            <a:prstGeom prst="rect">
              <a:avLst/>
            </a:prstGeom>
            <a:noFill/>
          </p:spPr>
          <p:txBody>
            <a:bodyPr wrap="square" rtlCol="0">
              <a:spAutoFit/>
            </a:bodyPr>
            <a:lstStyle/>
            <a:p>
              <a:pPr algn="ctr"/>
              <a:r>
                <a:rPr lang="en-US" altLang="zh-CN" sz="900" dirty="0" err="1"/>
                <a:t>Midkemia</a:t>
              </a:r>
              <a:endParaRPr lang="en-US" sz="900" dirty="0"/>
            </a:p>
          </p:txBody>
        </p:sp>
        <p:sp>
          <p:nvSpPr>
            <p:cNvPr id="58" name="文本框 57"/>
            <p:cNvSpPr txBox="1"/>
            <p:nvPr/>
          </p:nvSpPr>
          <p:spPr>
            <a:xfrm>
              <a:off x="1152796" y="1929420"/>
              <a:ext cx="1203034" cy="368300"/>
            </a:xfrm>
            <a:prstGeom prst="rect">
              <a:avLst/>
            </a:prstGeom>
            <a:noFill/>
          </p:spPr>
          <p:txBody>
            <a:bodyPr wrap="square" rtlCol="0">
              <a:spAutoFit/>
            </a:bodyPr>
            <a:lstStyle/>
            <a:p>
              <a:pPr algn="ctr"/>
              <a:r>
                <a:rPr lang="en-US" altLang="zh-CN" sz="900" dirty="0"/>
                <a:t>Oz</a:t>
              </a:r>
            </a:p>
            <a:p>
              <a:pPr algn="ctr"/>
              <a:r>
                <a:rPr lang="en-US" altLang="zh-CN" sz="900" dirty="0"/>
                <a:t>Group 0</a:t>
              </a:r>
              <a:endParaRPr lang="en-US" sz="900" dirty="0"/>
            </a:p>
          </p:txBody>
        </p:sp>
        <p:sp>
          <p:nvSpPr>
            <p:cNvPr id="59" name="文本框 58"/>
            <p:cNvSpPr txBox="1"/>
            <p:nvPr/>
          </p:nvSpPr>
          <p:spPr>
            <a:xfrm>
              <a:off x="3493738" y="3101913"/>
              <a:ext cx="956777" cy="229870"/>
            </a:xfrm>
            <a:prstGeom prst="rect">
              <a:avLst/>
            </a:prstGeom>
            <a:noFill/>
          </p:spPr>
          <p:txBody>
            <a:bodyPr wrap="square" rtlCol="0">
              <a:spAutoFit/>
            </a:bodyPr>
            <a:lstStyle/>
            <a:p>
              <a:pPr algn="ctr"/>
              <a:r>
                <a:rPr lang="en-US" altLang="zh-CN" sz="900" dirty="0" err="1"/>
                <a:t>Elantris</a:t>
              </a:r>
              <a:endParaRPr lang="en-US" sz="900" dirty="0"/>
            </a:p>
          </p:txBody>
        </p:sp>
        <p:sp>
          <p:nvSpPr>
            <p:cNvPr id="60" name="文本框 59"/>
            <p:cNvSpPr txBox="1"/>
            <p:nvPr/>
          </p:nvSpPr>
          <p:spPr>
            <a:xfrm>
              <a:off x="3493738" y="3653719"/>
              <a:ext cx="956777" cy="229870"/>
            </a:xfrm>
            <a:prstGeom prst="rect">
              <a:avLst/>
            </a:prstGeom>
            <a:noFill/>
          </p:spPr>
          <p:txBody>
            <a:bodyPr wrap="square" rtlCol="0">
              <a:spAutoFit/>
            </a:bodyPr>
            <a:lstStyle/>
            <a:p>
              <a:pPr algn="ctr"/>
              <a:r>
                <a:rPr lang="en-US" altLang="zh-CN" sz="900" dirty="0"/>
                <a:t>Gondor</a:t>
              </a:r>
              <a:endParaRPr lang="en-US" sz="900" dirty="0"/>
            </a:p>
          </p:txBody>
        </p:sp>
        <p:sp>
          <p:nvSpPr>
            <p:cNvPr id="61" name="文本框 60"/>
            <p:cNvSpPr txBox="1"/>
            <p:nvPr/>
          </p:nvSpPr>
          <p:spPr>
            <a:xfrm>
              <a:off x="2643650" y="3653718"/>
              <a:ext cx="956777" cy="229870"/>
            </a:xfrm>
            <a:prstGeom prst="rect">
              <a:avLst/>
            </a:prstGeom>
            <a:noFill/>
          </p:spPr>
          <p:txBody>
            <a:bodyPr wrap="square" rtlCol="0">
              <a:spAutoFit/>
            </a:bodyPr>
            <a:lstStyle/>
            <a:p>
              <a:pPr algn="ctr"/>
              <a:r>
                <a:rPr lang="en-US" altLang="zh-CN" sz="900" dirty="0" err="1"/>
                <a:t>Asgard</a:t>
              </a:r>
              <a:endParaRPr lang="en-US" sz="900" dirty="0"/>
            </a:p>
          </p:txBody>
        </p:sp>
        <p:sp>
          <p:nvSpPr>
            <p:cNvPr id="62" name="文本框 61"/>
            <p:cNvSpPr txBox="1"/>
            <p:nvPr/>
          </p:nvSpPr>
          <p:spPr>
            <a:xfrm>
              <a:off x="2176502" y="4253674"/>
              <a:ext cx="956777" cy="229870"/>
            </a:xfrm>
            <a:prstGeom prst="rect">
              <a:avLst/>
            </a:prstGeom>
            <a:noFill/>
          </p:spPr>
          <p:txBody>
            <a:bodyPr wrap="square" rtlCol="0">
              <a:spAutoFit/>
            </a:bodyPr>
            <a:lstStyle/>
            <a:p>
              <a:pPr algn="ctr"/>
              <a:r>
                <a:rPr lang="en-US" altLang="zh-CN" sz="900" dirty="0"/>
                <a:t>Britt</a:t>
              </a:r>
              <a:endParaRPr lang="en-US" sz="900" dirty="0"/>
            </a:p>
          </p:txBody>
        </p:sp>
        <p:sp>
          <p:nvSpPr>
            <p:cNvPr id="63" name="文本框 62"/>
            <p:cNvSpPr txBox="1"/>
            <p:nvPr/>
          </p:nvSpPr>
          <p:spPr>
            <a:xfrm>
              <a:off x="1399053" y="4985301"/>
              <a:ext cx="956777" cy="229870"/>
            </a:xfrm>
            <a:prstGeom prst="rect">
              <a:avLst/>
            </a:prstGeom>
            <a:noFill/>
          </p:spPr>
          <p:txBody>
            <a:bodyPr wrap="square" rtlCol="0">
              <a:spAutoFit/>
            </a:bodyPr>
            <a:lstStyle/>
            <a:p>
              <a:pPr algn="ctr"/>
              <a:r>
                <a:rPr lang="en-US" altLang="zh-CN" sz="900" dirty="0" err="1"/>
                <a:t>Calibre</a:t>
              </a:r>
              <a:endParaRPr lang="en-US" sz="900" dirty="0"/>
            </a:p>
          </p:txBody>
        </p:sp>
        <p:sp>
          <p:nvSpPr>
            <p:cNvPr id="64" name="文本框 63"/>
            <p:cNvSpPr txBox="1"/>
            <p:nvPr/>
          </p:nvSpPr>
          <p:spPr>
            <a:xfrm>
              <a:off x="4585148" y="4994122"/>
              <a:ext cx="956777" cy="229870"/>
            </a:xfrm>
            <a:prstGeom prst="rect">
              <a:avLst/>
            </a:prstGeom>
            <a:noFill/>
          </p:spPr>
          <p:txBody>
            <a:bodyPr wrap="square" rtlCol="0">
              <a:spAutoFit/>
            </a:bodyPr>
            <a:lstStyle/>
            <a:p>
              <a:pPr algn="ctr"/>
              <a:r>
                <a:rPr lang="en-US" altLang="zh-CN" sz="900" dirty="0"/>
                <a:t>Hogwarts</a:t>
              </a:r>
              <a:endParaRPr lang="en-US" sz="900" dirty="0"/>
            </a:p>
          </p:txBody>
        </p:sp>
        <p:sp>
          <p:nvSpPr>
            <p:cNvPr id="65" name="文本框 64"/>
            <p:cNvSpPr txBox="1"/>
            <p:nvPr/>
          </p:nvSpPr>
          <p:spPr>
            <a:xfrm>
              <a:off x="4002469" y="4218595"/>
              <a:ext cx="956777" cy="229870"/>
            </a:xfrm>
            <a:prstGeom prst="rect">
              <a:avLst/>
            </a:prstGeom>
            <a:noFill/>
          </p:spPr>
          <p:txBody>
            <a:bodyPr wrap="square" rtlCol="0">
              <a:spAutoFit/>
            </a:bodyPr>
            <a:lstStyle/>
            <a:p>
              <a:pPr algn="ctr"/>
              <a:r>
                <a:rPr lang="en-US" altLang="zh-CN" sz="900" dirty="0"/>
                <a:t>Mordor</a:t>
              </a:r>
              <a:endParaRPr lang="en-US" sz="900" dirty="0"/>
            </a:p>
          </p:txBody>
        </p:sp>
        <p:sp>
          <p:nvSpPr>
            <p:cNvPr id="66" name="文本框 65"/>
            <p:cNvSpPr txBox="1"/>
            <p:nvPr/>
          </p:nvSpPr>
          <p:spPr>
            <a:xfrm>
              <a:off x="4092721" y="2657568"/>
              <a:ext cx="956777" cy="229870"/>
            </a:xfrm>
            <a:prstGeom prst="rect">
              <a:avLst/>
            </a:prstGeom>
            <a:noFill/>
          </p:spPr>
          <p:txBody>
            <a:bodyPr wrap="square" rtlCol="0">
              <a:spAutoFit/>
            </a:bodyPr>
            <a:lstStyle/>
            <a:p>
              <a:pPr algn="ctr"/>
              <a:r>
                <a:rPr lang="en-US" altLang="zh-CN" sz="900" dirty="0" err="1"/>
                <a:t>Roshar</a:t>
              </a:r>
              <a:endParaRPr lang="en-US" sz="900" dirty="0"/>
            </a:p>
          </p:txBody>
        </p:sp>
        <p:sp>
          <p:nvSpPr>
            <p:cNvPr id="67" name="文本框 66"/>
            <p:cNvSpPr txBox="1"/>
            <p:nvPr/>
          </p:nvSpPr>
          <p:spPr>
            <a:xfrm>
              <a:off x="4585147" y="1945807"/>
              <a:ext cx="956777" cy="229870"/>
            </a:xfrm>
            <a:prstGeom prst="rect">
              <a:avLst/>
            </a:prstGeom>
            <a:noFill/>
          </p:spPr>
          <p:txBody>
            <a:bodyPr wrap="square" rtlCol="0">
              <a:spAutoFit/>
            </a:bodyPr>
            <a:lstStyle/>
            <a:p>
              <a:pPr algn="ctr"/>
              <a:r>
                <a:rPr lang="en-US" altLang="zh-CN" sz="900" dirty="0" err="1"/>
                <a:t>Scadrial</a:t>
              </a:r>
              <a:endParaRPr lang="en-US" sz="900" dirty="0"/>
            </a:p>
          </p:txBody>
        </p:sp>
      </p:grpSp>
      <p:sp>
        <p:nvSpPr>
          <p:cNvPr id="68" name="矩形: 圆角 31"/>
          <p:cNvSpPr/>
          <p:nvPr/>
        </p:nvSpPr>
        <p:spPr>
          <a:xfrm>
            <a:off x="8223468" y="283065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Group 0</a:t>
            </a:r>
            <a:endParaRPr lang="en-US" dirty="0">
              <a:solidFill>
                <a:schemeClr val="tx1"/>
              </a:solidFill>
            </a:endParaRPr>
          </a:p>
        </p:txBody>
      </p:sp>
      <p:sp>
        <p:nvSpPr>
          <p:cNvPr id="69" name="箭头: V 形 33"/>
          <p:cNvSpPr/>
          <p:nvPr/>
        </p:nvSpPr>
        <p:spPr>
          <a:xfrm rot="5400000">
            <a:off x="9415379" y="294511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矩形: 圆角 2"/>
          <p:cNvSpPr/>
          <p:nvPr/>
        </p:nvSpPr>
        <p:spPr>
          <a:xfrm>
            <a:off x="8380236" y="3788234"/>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Confirm</a:t>
            </a:r>
            <a:endParaRPr lang="en-US" dirty="0">
              <a:solidFill>
                <a:schemeClr val="tx1"/>
              </a:solidFill>
            </a:endParaRPr>
          </a:p>
        </p:txBody>
      </p:sp>
      <p:sp>
        <p:nvSpPr>
          <p:cNvPr id="2" name="矩形: 圆角 1"/>
          <p:cNvSpPr/>
          <p:nvPr/>
        </p:nvSpPr>
        <p:spPr>
          <a:xfrm>
            <a:off x="4520535" y="2345145"/>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This group has already been picked by other player!</a:t>
            </a:r>
          </a:p>
          <a:p>
            <a:pPr algn="ctr"/>
            <a:r>
              <a:rPr lang="en-US" altLang="zh-CN" dirty="0">
                <a:solidFill>
                  <a:schemeClr val="tx1"/>
                </a:solidFill>
              </a:rPr>
              <a:t>Please pick another one.</a:t>
            </a:r>
            <a:endParaRPr lang="en-US" dirty="0">
              <a:solidFill>
                <a:schemeClr val="tx1"/>
              </a:solidFill>
            </a:endParaRPr>
          </a:p>
          <a:p>
            <a:pPr algn="ctr"/>
            <a:endParaRPr lang="en-US" dirty="0">
              <a:solidFill>
                <a:schemeClr val="tx1"/>
              </a:solidFill>
            </a:endParaRPr>
          </a:p>
        </p:txBody>
      </p:sp>
      <p:sp>
        <p:nvSpPr>
          <p:cNvPr id="4" name="矩形: 圆角 2"/>
          <p:cNvSpPr/>
          <p:nvPr/>
        </p:nvSpPr>
        <p:spPr>
          <a:xfrm>
            <a:off x="5962156" y="3818714"/>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41" name="矩形 40">
            <a:extLst>
              <a:ext uri="{FF2B5EF4-FFF2-40B4-BE49-F238E27FC236}">
                <a16:creationId xmlns:a16="http://schemas.microsoft.com/office/drawing/2014/main" id="{E1AF4D02-FC83-41BD-A476-167393390C4C}"/>
              </a:ext>
            </a:extLst>
          </p:cNvPr>
          <p:cNvSpPr/>
          <p:nvPr/>
        </p:nvSpPr>
        <p:spPr>
          <a:xfrm>
            <a:off x="4168093" y="2086852"/>
            <a:ext cx="4702175" cy="27281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1" name="文本框 70">
            <a:extLst>
              <a:ext uri="{FF2B5EF4-FFF2-40B4-BE49-F238E27FC236}">
                <a16:creationId xmlns:a16="http://schemas.microsoft.com/office/drawing/2014/main" id="{5EFE1463-9388-4BCC-A2A7-4B652BD7CD2D}"/>
              </a:ext>
            </a:extLst>
          </p:cNvPr>
          <p:cNvSpPr txBox="1"/>
          <p:nvPr/>
        </p:nvSpPr>
        <p:spPr>
          <a:xfrm>
            <a:off x="4229550" y="5025166"/>
            <a:ext cx="4601307" cy="1200329"/>
          </a:xfrm>
          <a:prstGeom prst="rect">
            <a:avLst/>
          </a:prstGeom>
          <a:solidFill>
            <a:schemeClr val="accent1">
              <a:lumMod val="40000"/>
              <a:lumOff val="60000"/>
            </a:schemeClr>
          </a:solidFill>
        </p:spPr>
        <p:txBody>
          <a:bodyPr wrap="square" rtlCol="0">
            <a:spAutoFit/>
          </a:bodyPr>
          <a:lstStyle/>
          <a:p>
            <a:r>
              <a:rPr lang="en-US" b="1" dirty="0">
                <a:solidFill>
                  <a:schemeClr val="accent2"/>
                </a:solidFill>
              </a:rPr>
              <a:t>UX Principle – Focal Point</a:t>
            </a:r>
          </a:p>
          <a:p>
            <a:r>
              <a:rPr lang="en-US" dirty="0"/>
              <a:t>If a user selects a territory group that is picked by other player, we will pop-up a separate window to attract user’s attention.</a:t>
            </a:r>
          </a:p>
        </p:txBody>
      </p:sp>
      <p:sp>
        <p:nvSpPr>
          <p:cNvPr id="72" name="文本框 71">
            <a:extLst>
              <a:ext uri="{FF2B5EF4-FFF2-40B4-BE49-F238E27FC236}">
                <a16:creationId xmlns:a16="http://schemas.microsoft.com/office/drawing/2014/main" id="{E0189113-C2ED-48BF-91E9-C8C7337C7012}"/>
              </a:ext>
            </a:extLst>
          </p:cNvPr>
          <p:cNvSpPr txBox="1"/>
          <p:nvPr/>
        </p:nvSpPr>
        <p:spPr>
          <a:xfrm>
            <a:off x="4229550" y="4996208"/>
            <a:ext cx="4601307" cy="1477328"/>
          </a:xfrm>
          <a:prstGeom prst="rect">
            <a:avLst/>
          </a:prstGeom>
          <a:solidFill>
            <a:schemeClr val="accent1">
              <a:lumMod val="40000"/>
              <a:lumOff val="60000"/>
            </a:schemeClr>
          </a:solidFill>
        </p:spPr>
        <p:txBody>
          <a:bodyPr wrap="square" rtlCol="0">
            <a:spAutoFit/>
          </a:bodyPr>
          <a:lstStyle/>
          <a:p>
            <a:r>
              <a:rPr lang="en-US" b="1" dirty="0">
                <a:solidFill>
                  <a:schemeClr val="accent2"/>
                </a:solidFill>
              </a:rPr>
              <a:t>UX Principle – </a:t>
            </a:r>
            <a:r>
              <a:rPr lang="en-US" altLang="zh-CN" b="1" dirty="0">
                <a:solidFill>
                  <a:schemeClr val="accent2"/>
                </a:solidFill>
              </a:rPr>
              <a:t>Help Users with Errors</a:t>
            </a:r>
            <a:endParaRPr lang="en-US" b="1" dirty="0">
              <a:solidFill>
                <a:schemeClr val="accent2"/>
              </a:solidFill>
            </a:endParaRPr>
          </a:p>
          <a:p>
            <a:r>
              <a:rPr lang="en-US" dirty="0"/>
              <a:t>In this pop-up window, we include the reason of why this picking action is failed. The user can easily read the reason and correct his/her mistakes.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fade">
                                      <p:cBhvr>
                                        <p:cTn id="1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71" grpId="0" animBg="1"/>
      <p:bldP spid="71" grpId="1" animBg="1"/>
      <p:bldP spid="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userDrawn="1"/>
        </p:nvSpPr>
        <p:spPr>
          <a:xfrm>
            <a:off x="6604000" y="690880"/>
            <a:ext cx="5191760" cy="1310640"/>
          </a:xfrm>
          <a:prstGeom prst="rect">
            <a:avLst/>
          </a:prstGeom>
        </p:spPr>
        <p:txBody>
          <a:bodyPr wrap="square" rtlCol="0">
            <a:noAutofit/>
          </a:bodyPr>
          <a:lstStyle/>
          <a:p>
            <a:r>
              <a:rPr lang="en-US" altLang="zh-CN"/>
              <a:t>Now please pick a territory group</a:t>
            </a:r>
            <a:endParaRPr lang="zh-CN" altLang="en-US"/>
          </a:p>
        </p:txBody>
      </p:sp>
      <p:grpSp>
        <p:nvGrpSpPr>
          <p:cNvPr id="19" name="组合 18"/>
          <p:cNvGrpSpPr/>
          <p:nvPr/>
        </p:nvGrpSpPr>
        <p:grpSpPr>
          <a:xfrm>
            <a:off x="913275" y="1280160"/>
            <a:ext cx="4790963" cy="4181883"/>
            <a:chOff x="1146955" y="1524000"/>
            <a:chExt cx="4790963" cy="4181883"/>
          </a:xfrm>
        </p:grpSpPr>
        <p:grpSp>
          <p:nvGrpSpPr>
            <p:cNvPr id="44" name="组合 43"/>
            <p:cNvGrpSpPr/>
            <p:nvPr/>
          </p:nvGrpSpPr>
          <p:grpSpPr>
            <a:xfrm>
              <a:off x="1146955" y="1524000"/>
              <a:ext cx="4790963" cy="4181883"/>
              <a:chOff x="1304692" y="669073"/>
              <a:chExt cx="4605454" cy="4605454"/>
            </a:xfrm>
          </p:grpSpPr>
          <p:sp>
            <p:nvSpPr>
              <p:cNvPr id="46" name="矩形 45"/>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7" name="直接连接符 46"/>
              <p:cNvCxnSpPr>
                <a:stCxn id="46" idx="0"/>
                <a:endCxn id="46"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6" idx="1"/>
                <a:endCxn id="46"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0"/>
                <a:endCxn id="46"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46" idx="3"/>
                <a:endCxn id="46"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6"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6"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6"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2701688" y="3119304"/>
              <a:ext cx="956777" cy="229870"/>
            </a:xfrm>
            <a:prstGeom prst="rect">
              <a:avLst/>
            </a:prstGeom>
            <a:noFill/>
          </p:spPr>
          <p:txBody>
            <a:bodyPr wrap="square" rtlCol="0">
              <a:spAutoFit/>
            </a:bodyPr>
            <a:lstStyle/>
            <a:p>
              <a:pPr algn="ctr"/>
              <a:r>
                <a:rPr lang="en-US" altLang="zh-CN" sz="900" dirty="0"/>
                <a:t>Narnia</a:t>
              </a:r>
              <a:endParaRPr lang="en-US" sz="900" dirty="0"/>
            </a:p>
          </p:txBody>
        </p:sp>
        <p:sp>
          <p:nvSpPr>
            <p:cNvPr id="57" name="文本框 56"/>
            <p:cNvSpPr txBox="1"/>
            <p:nvPr/>
          </p:nvSpPr>
          <p:spPr>
            <a:xfrm>
              <a:off x="1965183" y="2704171"/>
              <a:ext cx="956777" cy="229870"/>
            </a:xfrm>
            <a:prstGeom prst="rect">
              <a:avLst/>
            </a:prstGeom>
            <a:noFill/>
          </p:spPr>
          <p:txBody>
            <a:bodyPr wrap="square" rtlCol="0">
              <a:spAutoFit/>
            </a:bodyPr>
            <a:lstStyle/>
            <a:p>
              <a:pPr algn="ctr"/>
              <a:r>
                <a:rPr lang="en-US" altLang="zh-CN" sz="900" dirty="0" err="1"/>
                <a:t>Midkemia</a:t>
              </a:r>
              <a:endParaRPr lang="en-US" sz="900" dirty="0"/>
            </a:p>
          </p:txBody>
        </p:sp>
        <p:sp>
          <p:nvSpPr>
            <p:cNvPr id="58" name="文本框 57"/>
            <p:cNvSpPr txBox="1"/>
            <p:nvPr/>
          </p:nvSpPr>
          <p:spPr>
            <a:xfrm>
              <a:off x="1152796" y="1929420"/>
              <a:ext cx="1203034" cy="368300"/>
            </a:xfrm>
            <a:prstGeom prst="rect">
              <a:avLst/>
            </a:prstGeom>
            <a:noFill/>
          </p:spPr>
          <p:txBody>
            <a:bodyPr wrap="square" rtlCol="0">
              <a:spAutoFit/>
            </a:bodyPr>
            <a:lstStyle/>
            <a:p>
              <a:pPr algn="ctr"/>
              <a:r>
                <a:rPr lang="en-US" altLang="zh-CN" sz="900" dirty="0"/>
                <a:t>Oz</a:t>
              </a:r>
            </a:p>
            <a:p>
              <a:pPr algn="ctr"/>
              <a:r>
                <a:rPr lang="en-US" altLang="zh-CN" sz="900" dirty="0"/>
                <a:t>Group 0</a:t>
              </a:r>
              <a:endParaRPr lang="en-US" sz="900" dirty="0"/>
            </a:p>
          </p:txBody>
        </p:sp>
        <p:sp>
          <p:nvSpPr>
            <p:cNvPr id="59" name="文本框 58"/>
            <p:cNvSpPr txBox="1"/>
            <p:nvPr/>
          </p:nvSpPr>
          <p:spPr>
            <a:xfrm>
              <a:off x="3493738" y="3101913"/>
              <a:ext cx="956777" cy="229870"/>
            </a:xfrm>
            <a:prstGeom prst="rect">
              <a:avLst/>
            </a:prstGeom>
            <a:noFill/>
          </p:spPr>
          <p:txBody>
            <a:bodyPr wrap="square" rtlCol="0">
              <a:spAutoFit/>
            </a:bodyPr>
            <a:lstStyle/>
            <a:p>
              <a:pPr algn="ctr"/>
              <a:r>
                <a:rPr lang="en-US" altLang="zh-CN" sz="900" dirty="0" err="1"/>
                <a:t>Elantris</a:t>
              </a:r>
              <a:endParaRPr lang="en-US" sz="900" dirty="0"/>
            </a:p>
          </p:txBody>
        </p:sp>
        <p:sp>
          <p:nvSpPr>
            <p:cNvPr id="60" name="文本框 59"/>
            <p:cNvSpPr txBox="1"/>
            <p:nvPr/>
          </p:nvSpPr>
          <p:spPr>
            <a:xfrm>
              <a:off x="3493738" y="3653719"/>
              <a:ext cx="956777" cy="229870"/>
            </a:xfrm>
            <a:prstGeom prst="rect">
              <a:avLst/>
            </a:prstGeom>
            <a:noFill/>
          </p:spPr>
          <p:txBody>
            <a:bodyPr wrap="square" rtlCol="0">
              <a:spAutoFit/>
            </a:bodyPr>
            <a:lstStyle/>
            <a:p>
              <a:pPr algn="ctr"/>
              <a:r>
                <a:rPr lang="en-US" altLang="zh-CN" sz="900" dirty="0"/>
                <a:t>Gondor</a:t>
              </a:r>
              <a:endParaRPr lang="en-US" sz="900" dirty="0"/>
            </a:p>
          </p:txBody>
        </p:sp>
        <p:sp>
          <p:nvSpPr>
            <p:cNvPr id="61" name="文本框 60"/>
            <p:cNvSpPr txBox="1"/>
            <p:nvPr/>
          </p:nvSpPr>
          <p:spPr>
            <a:xfrm>
              <a:off x="2643650" y="3653718"/>
              <a:ext cx="956777" cy="229870"/>
            </a:xfrm>
            <a:prstGeom prst="rect">
              <a:avLst/>
            </a:prstGeom>
            <a:noFill/>
          </p:spPr>
          <p:txBody>
            <a:bodyPr wrap="square" rtlCol="0">
              <a:spAutoFit/>
            </a:bodyPr>
            <a:lstStyle/>
            <a:p>
              <a:pPr algn="ctr"/>
              <a:r>
                <a:rPr lang="en-US" altLang="zh-CN" sz="900" dirty="0" err="1"/>
                <a:t>Asgard</a:t>
              </a:r>
              <a:endParaRPr lang="en-US" sz="900" dirty="0"/>
            </a:p>
          </p:txBody>
        </p:sp>
        <p:sp>
          <p:nvSpPr>
            <p:cNvPr id="62" name="文本框 61"/>
            <p:cNvSpPr txBox="1"/>
            <p:nvPr/>
          </p:nvSpPr>
          <p:spPr>
            <a:xfrm>
              <a:off x="2176502" y="4253674"/>
              <a:ext cx="956777" cy="229870"/>
            </a:xfrm>
            <a:prstGeom prst="rect">
              <a:avLst/>
            </a:prstGeom>
            <a:noFill/>
          </p:spPr>
          <p:txBody>
            <a:bodyPr wrap="square" rtlCol="0">
              <a:spAutoFit/>
            </a:bodyPr>
            <a:lstStyle/>
            <a:p>
              <a:pPr algn="ctr"/>
              <a:r>
                <a:rPr lang="en-US" altLang="zh-CN" sz="900" dirty="0"/>
                <a:t>Britt</a:t>
              </a:r>
              <a:endParaRPr lang="en-US" sz="900" dirty="0"/>
            </a:p>
          </p:txBody>
        </p:sp>
        <p:sp>
          <p:nvSpPr>
            <p:cNvPr id="63" name="文本框 62"/>
            <p:cNvSpPr txBox="1"/>
            <p:nvPr/>
          </p:nvSpPr>
          <p:spPr>
            <a:xfrm>
              <a:off x="1399053" y="4985301"/>
              <a:ext cx="956777" cy="229870"/>
            </a:xfrm>
            <a:prstGeom prst="rect">
              <a:avLst/>
            </a:prstGeom>
            <a:noFill/>
          </p:spPr>
          <p:txBody>
            <a:bodyPr wrap="square" rtlCol="0">
              <a:spAutoFit/>
            </a:bodyPr>
            <a:lstStyle/>
            <a:p>
              <a:pPr algn="ctr"/>
              <a:r>
                <a:rPr lang="en-US" altLang="zh-CN" sz="900" dirty="0" err="1"/>
                <a:t>Calibre</a:t>
              </a:r>
              <a:endParaRPr lang="en-US" sz="900" dirty="0"/>
            </a:p>
          </p:txBody>
        </p:sp>
        <p:sp>
          <p:nvSpPr>
            <p:cNvPr id="64" name="文本框 63"/>
            <p:cNvSpPr txBox="1"/>
            <p:nvPr/>
          </p:nvSpPr>
          <p:spPr>
            <a:xfrm>
              <a:off x="4585148" y="4994122"/>
              <a:ext cx="956777" cy="229870"/>
            </a:xfrm>
            <a:prstGeom prst="rect">
              <a:avLst/>
            </a:prstGeom>
            <a:noFill/>
          </p:spPr>
          <p:txBody>
            <a:bodyPr wrap="square" rtlCol="0">
              <a:spAutoFit/>
            </a:bodyPr>
            <a:lstStyle/>
            <a:p>
              <a:pPr algn="ctr"/>
              <a:r>
                <a:rPr lang="en-US" altLang="zh-CN" sz="900" dirty="0"/>
                <a:t>Hogwarts</a:t>
              </a:r>
              <a:endParaRPr lang="en-US" sz="900" dirty="0"/>
            </a:p>
          </p:txBody>
        </p:sp>
        <p:sp>
          <p:nvSpPr>
            <p:cNvPr id="65" name="文本框 64"/>
            <p:cNvSpPr txBox="1"/>
            <p:nvPr/>
          </p:nvSpPr>
          <p:spPr>
            <a:xfrm>
              <a:off x="4002469" y="4218595"/>
              <a:ext cx="956777" cy="229870"/>
            </a:xfrm>
            <a:prstGeom prst="rect">
              <a:avLst/>
            </a:prstGeom>
            <a:noFill/>
          </p:spPr>
          <p:txBody>
            <a:bodyPr wrap="square" rtlCol="0">
              <a:spAutoFit/>
            </a:bodyPr>
            <a:lstStyle/>
            <a:p>
              <a:pPr algn="ctr"/>
              <a:r>
                <a:rPr lang="en-US" altLang="zh-CN" sz="900" dirty="0"/>
                <a:t>Mordor</a:t>
              </a:r>
              <a:endParaRPr lang="en-US" sz="900" dirty="0"/>
            </a:p>
          </p:txBody>
        </p:sp>
        <p:sp>
          <p:nvSpPr>
            <p:cNvPr id="66" name="文本框 65"/>
            <p:cNvSpPr txBox="1"/>
            <p:nvPr/>
          </p:nvSpPr>
          <p:spPr>
            <a:xfrm>
              <a:off x="4092721" y="2657568"/>
              <a:ext cx="956777" cy="229870"/>
            </a:xfrm>
            <a:prstGeom prst="rect">
              <a:avLst/>
            </a:prstGeom>
            <a:noFill/>
          </p:spPr>
          <p:txBody>
            <a:bodyPr wrap="square" rtlCol="0">
              <a:spAutoFit/>
            </a:bodyPr>
            <a:lstStyle/>
            <a:p>
              <a:pPr algn="ctr"/>
              <a:r>
                <a:rPr lang="en-US" altLang="zh-CN" sz="900" dirty="0" err="1"/>
                <a:t>Roshar</a:t>
              </a:r>
              <a:endParaRPr lang="en-US" sz="900" dirty="0"/>
            </a:p>
          </p:txBody>
        </p:sp>
        <p:sp>
          <p:nvSpPr>
            <p:cNvPr id="67" name="文本框 66"/>
            <p:cNvSpPr txBox="1"/>
            <p:nvPr/>
          </p:nvSpPr>
          <p:spPr>
            <a:xfrm>
              <a:off x="4585147" y="1945807"/>
              <a:ext cx="956777" cy="229870"/>
            </a:xfrm>
            <a:prstGeom prst="rect">
              <a:avLst/>
            </a:prstGeom>
            <a:noFill/>
          </p:spPr>
          <p:txBody>
            <a:bodyPr wrap="square" rtlCol="0">
              <a:spAutoFit/>
            </a:bodyPr>
            <a:lstStyle/>
            <a:p>
              <a:pPr algn="ctr"/>
              <a:r>
                <a:rPr lang="en-US" altLang="zh-CN" sz="900" dirty="0" err="1"/>
                <a:t>Scadrial</a:t>
              </a:r>
              <a:endParaRPr lang="en-US" sz="900" dirty="0"/>
            </a:p>
          </p:txBody>
        </p:sp>
      </p:grpSp>
      <p:sp>
        <p:nvSpPr>
          <p:cNvPr id="68" name="矩形: 圆角 31"/>
          <p:cNvSpPr/>
          <p:nvPr/>
        </p:nvSpPr>
        <p:spPr>
          <a:xfrm>
            <a:off x="8223468" y="283065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Group 0</a:t>
            </a:r>
            <a:endParaRPr lang="en-US" dirty="0">
              <a:solidFill>
                <a:schemeClr val="tx1"/>
              </a:solidFill>
            </a:endParaRPr>
          </a:p>
        </p:txBody>
      </p:sp>
      <p:sp>
        <p:nvSpPr>
          <p:cNvPr id="69" name="箭头: V 形 33"/>
          <p:cNvSpPr/>
          <p:nvPr/>
        </p:nvSpPr>
        <p:spPr>
          <a:xfrm rot="5400000">
            <a:off x="9415379" y="294511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矩形: 圆角 2"/>
          <p:cNvSpPr/>
          <p:nvPr/>
        </p:nvSpPr>
        <p:spPr>
          <a:xfrm>
            <a:off x="8380236" y="3788234"/>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Confirm</a:t>
            </a:r>
            <a:endParaRPr lang="en-US" dirty="0">
              <a:solidFill>
                <a:schemeClr val="tx1"/>
              </a:solidFill>
            </a:endParaRPr>
          </a:p>
        </p:txBody>
      </p:sp>
      <p:sp>
        <p:nvSpPr>
          <p:cNvPr id="2" name="矩形: 圆角 1"/>
          <p:cNvSpPr/>
          <p:nvPr/>
        </p:nvSpPr>
        <p:spPr>
          <a:xfrm>
            <a:off x="4520535" y="2345145"/>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Successful pick this group of territories!</a:t>
            </a:r>
            <a:endParaRPr lang="en-US" dirty="0">
              <a:solidFill>
                <a:schemeClr val="tx1"/>
              </a:solidFill>
            </a:endParaRPr>
          </a:p>
          <a:p>
            <a:pPr algn="ctr"/>
            <a:endParaRPr lang="en-US" dirty="0">
              <a:solidFill>
                <a:schemeClr val="tx1"/>
              </a:solidFill>
            </a:endParaRPr>
          </a:p>
        </p:txBody>
      </p:sp>
      <p:sp>
        <p:nvSpPr>
          <p:cNvPr id="4" name="矩形: 圆角 2"/>
          <p:cNvSpPr/>
          <p:nvPr/>
        </p:nvSpPr>
        <p:spPr>
          <a:xfrm>
            <a:off x="5962156" y="3818714"/>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userDrawn="1"/>
        </p:nvSpPr>
        <p:spPr>
          <a:xfrm>
            <a:off x="6766560" y="3464560"/>
            <a:ext cx="5191760" cy="883920"/>
          </a:xfrm>
          <a:prstGeom prst="rect">
            <a:avLst/>
          </a:prstGeom>
        </p:spPr>
        <p:txBody>
          <a:bodyPr wrap="square" rtlCol="0">
            <a:noAutofit/>
          </a:bodyPr>
          <a:lstStyle/>
          <a:p>
            <a:r>
              <a:rPr lang="en-US" altLang="zh-CN"/>
              <a:t>Now please deploy your units.</a:t>
            </a:r>
            <a:endParaRPr lang="zh-CN" altLang="en-US"/>
          </a:p>
          <a:p>
            <a:r>
              <a:rPr lang="en-US" altLang="zh-CN"/>
              <a:t>You have 15 units left.</a:t>
            </a:r>
            <a:endParaRPr lang="zh-CN" altLang="en-US"/>
          </a:p>
        </p:txBody>
      </p:sp>
      <p:grpSp>
        <p:nvGrpSpPr>
          <p:cNvPr id="19" name="组合 18"/>
          <p:cNvGrpSpPr/>
          <p:nvPr/>
        </p:nvGrpSpPr>
        <p:grpSpPr>
          <a:xfrm>
            <a:off x="913275" y="1280160"/>
            <a:ext cx="4790963" cy="4181883"/>
            <a:chOff x="1146955" y="1524000"/>
            <a:chExt cx="4790963" cy="4181883"/>
          </a:xfrm>
        </p:grpSpPr>
        <p:grpSp>
          <p:nvGrpSpPr>
            <p:cNvPr id="44" name="组合 43"/>
            <p:cNvGrpSpPr/>
            <p:nvPr/>
          </p:nvGrpSpPr>
          <p:grpSpPr>
            <a:xfrm>
              <a:off x="1146955" y="1524000"/>
              <a:ext cx="4790963" cy="4181883"/>
              <a:chOff x="1304692" y="669073"/>
              <a:chExt cx="4605454" cy="4605454"/>
            </a:xfrm>
          </p:grpSpPr>
          <p:sp>
            <p:nvSpPr>
              <p:cNvPr id="46" name="矩形 45"/>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7" name="直接连接符 46"/>
              <p:cNvCxnSpPr>
                <a:stCxn id="46" idx="0"/>
                <a:endCxn id="46"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6" idx="1"/>
                <a:endCxn id="46"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0"/>
                <a:endCxn id="46"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46" idx="3"/>
                <a:endCxn id="46"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6"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6"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6"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2701688" y="3119304"/>
              <a:ext cx="956777" cy="229870"/>
            </a:xfrm>
            <a:prstGeom prst="rect">
              <a:avLst/>
            </a:prstGeom>
            <a:noFill/>
          </p:spPr>
          <p:txBody>
            <a:bodyPr wrap="square" rtlCol="0">
              <a:spAutoFit/>
            </a:bodyPr>
            <a:lstStyle/>
            <a:p>
              <a:pPr algn="ctr"/>
              <a:r>
                <a:rPr lang="en-US" altLang="zh-CN" sz="900" dirty="0"/>
                <a:t>Narnia</a:t>
              </a:r>
              <a:endParaRPr lang="en-US" sz="900" dirty="0"/>
            </a:p>
          </p:txBody>
        </p:sp>
        <p:sp>
          <p:nvSpPr>
            <p:cNvPr id="57" name="文本框 56"/>
            <p:cNvSpPr txBox="1"/>
            <p:nvPr/>
          </p:nvSpPr>
          <p:spPr>
            <a:xfrm>
              <a:off x="1965183" y="2704171"/>
              <a:ext cx="956777" cy="229870"/>
            </a:xfrm>
            <a:prstGeom prst="rect">
              <a:avLst/>
            </a:prstGeom>
            <a:noFill/>
          </p:spPr>
          <p:txBody>
            <a:bodyPr wrap="square" rtlCol="0">
              <a:spAutoFit/>
            </a:bodyPr>
            <a:lstStyle/>
            <a:p>
              <a:pPr algn="ctr"/>
              <a:r>
                <a:rPr lang="en-US" altLang="zh-CN" sz="900" dirty="0" err="1"/>
                <a:t>Midkemia</a:t>
              </a:r>
              <a:endParaRPr lang="en-US" sz="900" dirty="0"/>
            </a:p>
          </p:txBody>
        </p:sp>
        <p:sp>
          <p:nvSpPr>
            <p:cNvPr id="58" name="文本框 57"/>
            <p:cNvSpPr txBox="1"/>
            <p:nvPr/>
          </p:nvSpPr>
          <p:spPr>
            <a:xfrm>
              <a:off x="1152796" y="1929420"/>
              <a:ext cx="1203034" cy="368300"/>
            </a:xfrm>
            <a:prstGeom prst="rect">
              <a:avLst/>
            </a:prstGeom>
            <a:noFill/>
          </p:spPr>
          <p:txBody>
            <a:bodyPr wrap="square" rtlCol="0">
              <a:spAutoFit/>
            </a:bodyPr>
            <a:lstStyle/>
            <a:p>
              <a:pPr algn="ctr"/>
              <a:r>
                <a:rPr lang="en-US" altLang="zh-CN" sz="900" dirty="0"/>
                <a:t>Oz</a:t>
              </a:r>
            </a:p>
            <a:p>
              <a:pPr algn="ctr"/>
              <a:r>
                <a:rPr lang="en-US" altLang="zh-CN" sz="900" dirty="0"/>
                <a:t>Owner: player 0</a:t>
              </a:r>
              <a:endParaRPr lang="en-US" sz="900" dirty="0"/>
            </a:p>
          </p:txBody>
        </p:sp>
        <p:sp>
          <p:nvSpPr>
            <p:cNvPr id="59" name="文本框 58"/>
            <p:cNvSpPr txBox="1"/>
            <p:nvPr/>
          </p:nvSpPr>
          <p:spPr>
            <a:xfrm>
              <a:off x="3493738" y="3101913"/>
              <a:ext cx="956777" cy="229870"/>
            </a:xfrm>
            <a:prstGeom prst="rect">
              <a:avLst/>
            </a:prstGeom>
            <a:noFill/>
          </p:spPr>
          <p:txBody>
            <a:bodyPr wrap="square" rtlCol="0">
              <a:spAutoFit/>
            </a:bodyPr>
            <a:lstStyle/>
            <a:p>
              <a:pPr algn="ctr"/>
              <a:r>
                <a:rPr lang="en-US" altLang="zh-CN" sz="900" dirty="0" err="1"/>
                <a:t>Elantris</a:t>
              </a:r>
              <a:endParaRPr lang="en-US" sz="900" dirty="0"/>
            </a:p>
          </p:txBody>
        </p:sp>
        <p:sp>
          <p:nvSpPr>
            <p:cNvPr id="60" name="文本框 59"/>
            <p:cNvSpPr txBox="1"/>
            <p:nvPr/>
          </p:nvSpPr>
          <p:spPr>
            <a:xfrm>
              <a:off x="3493738" y="3653719"/>
              <a:ext cx="956777" cy="229870"/>
            </a:xfrm>
            <a:prstGeom prst="rect">
              <a:avLst/>
            </a:prstGeom>
            <a:noFill/>
          </p:spPr>
          <p:txBody>
            <a:bodyPr wrap="square" rtlCol="0">
              <a:spAutoFit/>
            </a:bodyPr>
            <a:lstStyle/>
            <a:p>
              <a:pPr algn="ctr"/>
              <a:r>
                <a:rPr lang="en-US" altLang="zh-CN" sz="900" dirty="0"/>
                <a:t>Gondor</a:t>
              </a:r>
              <a:endParaRPr lang="en-US" sz="900" dirty="0"/>
            </a:p>
          </p:txBody>
        </p:sp>
        <p:sp>
          <p:nvSpPr>
            <p:cNvPr id="61" name="文本框 60"/>
            <p:cNvSpPr txBox="1"/>
            <p:nvPr/>
          </p:nvSpPr>
          <p:spPr>
            <a:xfrm>
              <a:off x="2643650" y="3653718"/>
              <a:ext cx="956777" cy="229870"/>
            </a:xfrm>
            <a:prstGeom prst="rect">
              <a:avLst/>
            </a:prstGeom>
            <a:noFill/>
          </p:spPr>
          <p:txBody>
            <a:bodyPr wrap="square" rtlCol="0">
              <a:spAutoFit/>
            </a:bodyPr>
            <a:lstStyle/>
            <a:p>
              <a:pPr algn="ctr"/>
              <a:r>
                <a:rPr lang="en-US" altLang="zh-CN" sz="900" dirty="0" err="1"/>
                <a:t>Asgard</a:t>
              </a:r>
              <a:endParaRPr lang="en-US" sz="900" dirty="0"/>
            </a:p>
          </p:txBody>
        </p:sp>
        <p:sp>
          <p:nvSpPr>
            <p:cNvPr id="62" name="文本框 61"/>
            <p:cNvSpPr txBox="1"/>
            <p:nvPr/>
          </p:nvSpPr>
          <p:spPr>
            <a:xfrm>
              <a:off x="2176502" y="4253674"/>
              <a:ext cx="956777" cy="229870"/>
            </a:xfrm>
            <a:prstGeom prst="rect">
              <a:avLst/>
            </a:prstGeom>
            <a:noFill/>
          </p:spPr>
          <p:txBody>
            <a:bodyPr wrap="square" rtlCol="0">
              <a:spAutoFit/>
            </a:bodyPr>
            <a:lstStyle/>
            <a:p>
              <a:pPr algn="ctr"/>
              <a:r>
                <a:rPr lang="en-US" altLang="zh-CN" sz="900" dirty="0"/>
                <a:t>Britt</a:t>
              </a:r>
              <a:endParaRPr lang="en-US" sz="900" dirty="0"/>
            </a:p>
          </p:txBody>
        </p:sp>
        <p:sp>
          <p:nvSpPr>
            <p:cNvPr id="63" name="文本框 62"/>
            <p:cNvSpPr txBox="1"/>
            <p:nvPr/>
          </p:nvSpPr>
          <p:spPr>
            <a:xfrm>
              <a:off x="1399053" y="4985301"/>
              <a:ext cx="956777" cy="229870"/>
            </a:xfrm>
            <a:prstGeom prst="rect">
              <a:avLst/>
            </a:prstGeom>
            <a:noFill/>
          </p:spPr>
          <p:txBody>
            <a:bodyPr wrap="square" rtlCol="0">
              <a:spAutoFit/>
            </a:bodyPr>
            <a:lstStyle/>
            <a:p>
              <a:pPr algn="ctr"/>
              <a:r>
                <a:rPr lang="en-US" altLang="zh-CN" sz="900" dirty="0" err="1"/>
                <a:t>Calibre</a:t>
              </a:r>
              <a:endParaRPr lang="en-US" sz="900" dirty="0"/>
            </a:p>
          </p:txBody>
        </p:sp>
        <p:sp>
          <p:nvSpPr>
            <p:cNvPr id="64" name="文本框 63"/>
            <p:cNvSpPr txBox="1"/>
            <p:nvPr/>
          </p:nvSpPr>
          <p:spPr>
            <a:xfrm>
              <a:off x="4585148" y="4994122"/>
              <a:ext cx="956777" cy="229870"/>
            </a:xfrm>
            <a:prstGeom prst="rect">
              <a:avLst/>
            </a:prstGeom>
            <a:noFill/>
          </p:spPr>
          <p:txBody>
            <a:bodyPr wrap="square" rtlCol="0">
              <a:spAutoFit/>
            </a:bodyPr>
            <a:lstStyle/>
            <a:p>
              <a:pPr algn="ctr"/>
              <a:r>
                <a:rPr lang="en-US" altLang="zh-CN" sz="900" dirty="0"/>
                <a:t>Hogwarts</a:t>
              </a:r>
              <a:endParaRPr lang="en-US" sz="900" dirty="0"/>
            </a:p>
          </p:txBody>
        </p:sp>
        <p:sp>
          <p:nvSpPr>
            <p:cNvPr id="65" name="文本框 64"/>
            <p:cNvSpPr txBox="1"/>
            <p:nvPr/>
          </p:nvSpPr>
          <p:spPr>
            <a:xfrm>
              <a:off x="4002469" y="4218595"/>
              <a:ext cx="956777" cy="229870"/>
            </a:xfrm>
            <a:prstGeom prst="rect">
              <a:avLst/>
            </a:prstGeom>
            <a:noFill/>
          </p:spPr>
          <p:txBody>
            <a:bodyPr wrap="square" rtlCol="0">
              <a:spAutoFit/>
            </a:bodyPr>
            <a:lstStyle/>
            <a:p>
              <a:pPr algn="ctr"/>
              <a:r>
                <a:rPr lang="en-US" altLang="zh-CN" sz="900" dirty="0"/>
                <a:t>Mordor</a:t>
              </a:r>
              <a:endParaRPr lang="en-US" sz="900" dirty="0"/>
            </a:p>
          </p:txBody>
        </p:sp>
        <p:sp>
          <p:nvSpPr>
            <p:cNvPr id="66" name="文本框 65"/>
            <p:cNvSpPr txBox="1"/>
            <p:nvPr/>
          </p:nvSpPr>
          <p:spPr>
            <a:xfrm>
              <a:off x="4092721" y="2657568"/>
              <a:ext cx="956777" cy="229870"/>
            </a:xfrm>
            <a:prstGeom prst="rect">
              <a:avLst/>
            </a:prstGeom>
            <a:noFill/>
          </p:spPr>
          <p:txBody>
            <a:bodyPr wrap="square" rtlCol="0">
              <a:spAutoFit/>
            </a:bodyPr>
            <a:lstStyle/>
            <a:p>
              <a:pPr algn="ctr"/>
              <a:r>
                <a:rPr lang="en-US" altLang="zh-CN" sz="900" dirty="0" err="1"/>
                <a:t>Roshar</a:t>
              </a:r>
              <a:endParaRPr lang="en-US" sz="900" dirty="0"/>
            </a:p>
          </p:txBody>
        </p:sp>
        <p:sp>
          <p:nvSpPr>
            <p:cNvPr id="67" name="文本框 66"/>
            <p:cNvSpPr txBox="1"/>
            <p:nvPr/>
          </p:nvSpPr>
          <p:spPr>
            <a:xfrm>
              <a:off x="4585147" y="1945807"/>
              <a:ext cx="956777" cy="229870"/>
            </a:xfrm>
            <a:prstGeom prst="rect">
              <a:avLst/>
            </a:prstGeom>
            <a:noFill/>
          </p:spPr>
          <p:txBody>
            <a:bodyPr wrap="square" rtlCol="0">
              <a:spAutoFit/>
            </a:bodyPr>
            <a:lstStyle/>
            <a:p>
              <a:pPr algn="ctr"/>
              <a:r>
                <a:rPr lang="en-US" altLang="zh-CN" sz="900" dirty="0" err="1"/>
                <a:t>Scadrial</a:t>
              </a:r>
              <a:endParaRPr lang="en-US" sz="900" dirty="0"/>
            </a:p>
          </p:txBody>
        </p:sp>
      </p:grpSp>
      <p:sp>
        <p:nvSpPr>
          <p:cNvPr id="68" name="矩形: 圆角 31"/>
          <p:cNvSpPr/>
          <p:nvPr/>
        </p:nvSpPr>
        <p:spPr>
          <a:xfrm>
            <a:off x="7624028" y="491345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Oz</a:t>
            </a:r>
            <a:endParaRPr lang="en-US" dirty="0">
              <a:solidFill>
                <a:schemeClr val="tx1"/>
              </a:solidFill>
            </a:endParaRPr>
          </a:p>
        </p:txBody>
      </p:sp>
      <p:sp>
        <p:nvSpPr>
          <p:cNvPr id="69" name="箭头: V 形 33"/>
          <p:cNvSpPr/>
          <p:nvPr/>
        </p:nvSpPr>
        <p:spPr>
          <a:xfrm rot="5400000">
            <a:off x="8815939" y="504823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矩形: 圆角 2"/>
          <p:cNvSpPr/>
          <p:nvPr/>
        </p:nvSpPr>
        <p:spPr>
          <a:xfrm>
            <a:off x="8773301" y="5877702"/>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Confirm</a:t>
            </a:r>
            <a:endParaRPr lang="en-US" dirty="0">
              <a:solidFill>
                <a:schemeClr val="tx1"/>
              </a:solidFill>
            </a:endParaRPr>
          </a:p>
        </p:txBody>
      </p:sp>
      <p:sp>
        <p:nvSpPr>
          <p:cNvPr id="6" name="矩形: 圆角 31"/>
          <p:cNvSpPr/>
          <p:nvPr/>
        </p:nvSpPr>
        <p:spPr>
          <a:xfrm>
            <a:off x="9620468" y="490837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en-US" dirty="0">
              <a:solidFill>
                <a:schemeClr val="tx1"/>
              </a:solidFill>
            </a:endParaRPr>
          </a:p>
        </p:txBody>
      </p:sp>
      <p:sp>
        <p:nvSpPr>
          <p:cNvPr id="7" name="箭头: V 形 33"/>
          <p:cNvSpPr/>
          <p:nvPr/>
        </p:nvSpPr>
        <p:spPr>
          <a:xfrm rot="5400000">
            <a:off x="10812379" y="500251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文本框 7"/>
          <p:cNvSpPr txBox="1"/>
          <p:nvPr userDrawn="1"/>
        </p:nvSpPr>
        <p:spPr>
          <a:xfrm>
            <a:off x="7366000" y="4470400"/>
            <a:ext cx="1991360" cy="365760"/>
          </a:xfrm>
          <a:prstGeom prst="rect">
            <a:avLst/>
          </a:prstGeom>
        </p:spPr>
        <p:txBody>
          <a:bodyPr wrap="square" rtlCol="0">
            <a:noAutofit/>
          </a:bodyPr>
          <a:lstStyle/>
          <a:p>
            <a:pPr algn="ctr"/>
            <a:r>
              <a:rPr lang="en-US" altLang="zh-CN"/>
              <a:t>Territory to Deploy</a:t>
            </a:r>
            <a:endParaRPr lang="zh-CN" altLang="en-US"/>
          </a:p>
        </p:txBody>
      </p:sp>
      <p:sp>
        <p:nvSpPr>
          <p:cNvPr id="9" name="文本框 8"/>
          <p:cNvSpPr txBox="1"/>
          <p:nvPr userDrawn="1"/>
        </p:nvSpPr>
        <p:spPr>
          <a:xfrm>
            <a:off x="9342120" y="4495800"/>
            <a:ext cx="1991360" cy="365760"/>
          </a:xfrm>
          <a:prstGeom prst="rect">
            <a:avLst/>
          </a:prstGeom>
        </p:spPr>
        <p:txBody>
          <a:bodyPr wrap="square" rtlCol="0">
            <a:noAutofit/>
          </a:bodyPr>
          <a:lstStyle/>
          <a:p>
            <a:pPr algn="ctr"/>
            <a:r>
              <a:rPr lang="zh-CN" altLang="en-US"/>
              <a:t>#</a:t>
            </a:r>
            <a:r>
              <a:rPr lang="en-US" altLang="zh-CN"/>
              <a:t> of units</a:t>
            </a:r>
            <a:endParaRPr lang="zh-CN" altLang="en-US"/>
          </a:p>
        </p:txBody>
      </p:sp>
      <p:sp>
        <p:nvSpPr>
          <p:cNvPr id="144" name="矩形: 圆角 143"/>
          <p:cNvSpPr/>
          <p:nvPr/>
        </p:nvSpPr>
        <p:spPr>
          <a:xfrm>
            <a:off x="6969722" y="610008"/>
            <a:ext cx="4075323" cy="2618968"/>
          </a:xfrm>
          <a:prstGeom prst="roundRect">
            <a:avLst>
              <a:gd name="adj" fmla="val 7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3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userDrawn="1"/>
        </p:nvSpPr>
        <p:spPr>
          <a:xfrm>
            <a:off x="6675120" y="924560"/>
            <a:ext cx="4978400" cy="487680"/>
          </a:xfrm>
          <a:prstGeom prst="rect">
            <a:avLst/>
          </a:prstGeom>
        </p:spPr>
        <p:txBody>
          <a:bodyPr wrap="square" rtlCol="0">
            <a:noAutofit/>
          </a:bodyPr>
          <a:lstStyle/>
          <a:p>
            <a:r>
              <a:rPr lang="en-US" altLang="zh-CN"/>
              <a:t>Now please wait for other players finish deploying.</a:t>
            </a:r>
            <a:endParaRPr lang="zh-CN" altLang="en-US"/>
          </a:p>
        </p:txBody>
      </p:sp>
      <p:grpSp>
        <p:nvGrpSpPr>
          <p:cNvPr id="19" name="组合 18"/>
          <p:cNvGrpSpPr/>
          <p:nvPr/>
        </p:nvGrpSpPr>
        <p:grpSpPr>
          <a:xfrm>
            <a:off x="913275" y="1280160"/>
            <a:ext cx="4790963" cy="4181883"/>
            <a:chOff x="1146955" y="1524000"/>
            <a:chExt cx="4790963" cy="4181883"/>
          </a:xfrm>
        </p:grpSpPr>
        <p:grpSp>
          <p:nvGrpSpPr>
            <p:cNvPr id="44" name="组合 43"/>
            <p:cNvGrpSpPr/>
            <p:nvPr/>
          </p:nvGrpSpPr>
          <p:grpSpPr>
            <a:xfrm>
              <a:off x="1146955" y="1524000"/>
              <a:ext cx="4790963" cy="4181883"/>
              <a:chOff x="1304692" y="669073"/>
              <a:chExt cx="4605454" cy="4605454"/>
            </a:xfrm>
          </p:grpSpPr>
          <p:sp>
            <p:nvSpPr>
              <p:cNvPr id="46" name="矩形 45"/>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7" name="直接连接符 46"/>
              <p:cNvCxnSpPr>
                <a:stCxn id="46" idx="0"/>
                <a:endCxn id="46"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6" idx="1"/>
                <a:endCxn id="46"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0"/>
                <a:endCxn id="46"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46" idx="3"/>
                <a:endCxn id="46"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6"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6"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6"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2701688" y="3119304"/>
              <a:ext cx="956777" cy="229870"/>
            </a:xfrm>
            <a:prstGeom prst="rect">
              <a:avLst/>
            </a:prstGeom>
            <a:noFill/>
          </p:spPr>
          <p:txBody>
            <a:bodyPr wrap="square" rtlCol="0">
              <a:spAutoFit/>
            </a:bodyPr>
            <a:lstStyle/>
            <a:p>
              <a:pPr algn="ctr"/>
              <a:r>
                <a:rPr lang="en-US" altLang="zh-CN" sz="900" dirty="0"/>
                <a:t>Narnia</a:t>
              </a:r>
              <a:endParaRPr lang="en-US" sz="900" dirty="0"/>
            </a:p>
          </p:txBody>
        </p:sp>
        <p:sp>
          <p:nvSpPr>
            <p:cNvPr id="57" name="文本框 56"/>
            <p:cNvSpPr txBox="1"/>
            <p:nvPr/>
          </p:nvSpPr>
          <p:spPr>
            <a:xfrm>
              <a:off x="1965183" y="2704171"/>
              <a:ext cx="956777" cy="229870"/>
            </a:xfrm>
            <a:prstGeom prst="rect">
              <a:avLst/>
            </a:prstGeom>
            <a:noFill/>
          </p:spPr>
          <p:txBody>
            <a:bodyPr wrap="square" rtlCol="0">
              <a:spAutoFit/>
            </a:bodyPr>
            <a:lstStyle/>
            <a:p>
              <a:pPr algn="ctr"/>
              <a:r>
                <a:rPr lang="en-US" altLang="zh-CN" sz="900" dirty="0" err="1"/>
                <a:t>Midkemia</a:t>
              </a:r>
              <a:endParaRPr lang="en-US" sz="900" dirty="0"/>
            </a:p>
          </p:txBody>
        </p:sp>
        <p:sp>
          <p:nvSpPr>
            <p:cNvPr id="58" name="文本框 57"/>
            <p:cNvSpPr txBox="1"/>
            <p:nvPr/>
          </p:nvSpPr>
          <p:spPr>
            <a:xfrm>
              <a:off x="1152796" y="1929420"/>
              <a:ext cx="1203034" cy="368300"/>
            </a:xfrm>
            <a:prstGeom prst="rect">
              <a:avLst/>
            </a:prstGeom>
            <a:noFill/>
          </p:spPr>
          <p:txBody>
            <a:bodyPr wrap="square" rtlCol="0">
              <a:spAutoFit/>
            </a:bodyPr>
            <a:lstStyle/>
            <a:p>
              <a:pPr algn="ctr"/>
              <a:r>
                <a:rPr lang="en-US" altLang="zh-CN" sz="900" dirty="0"/>
                <a:t>Oz</a:t>
              </a:r>
            </a:p>
            <a:p>
              <a:pPr algn="ctr"/>
              <a:r>
                <a:rPr lang="en-US" altLang="zh-CN" sz="900" dirty="0"/>
                <a:t>Owner: player 0</a:t>
              </a:r>
              <a:endParaRPr lang="en-US" sz="900" dirty="0"/>
            </a:p>
          </p:txBody>
        </p:sp>
        <p:sp>
          <p:nvSpPr>
            <p:cNvPr id="59" name="文本框 58"/>
            <p:cNvSpPr txBox="1"/>
            <p:nvPr/>
          </p:nvSpPr>
          <p:spPr>
            <a:xfrm>
              <a:off x="3493738" y="3101913"/>
              <a:ext cx="956777" cy="229870"/>
            </a:xfrm>
            <a:prstGeom prst="rect">
              <a:avLst/>
            </a:prstGeom>
            <a:noFill/>
          </p:spPr>
          <p:txBody>
            <a:bodyPr wrap="square" rtlCol="0">
              <a:spAutoFit/>
            </a:bodyPr>
            <a:lstStyle/>
            <a:p>
              <a:pPr algn="ctr"/>
              <a:r>
                <a:rPr lang="en-US" altLang="zh-CN" sz="900" dirty="0" err="1"/>
                <a:t>Elantris</a:t>
              </a:r>
              <a:endParaRPr lang="en-US" sz="900" dirty="0"/>
            </a:p>
          </p:txBody>
        </p:sp>
        <p:sp>
          <p:nvSpPr>
            <p:cNvPr id="60" name="文本框 59"/>
            <p:cNvSpPr txBox="1"/>
            <p:nvPr/>
          </p:nvSpPr>
          <p:spPr>
            <a:xfrm>
              <a:off x="3493738" y="3653719"/>
              <a:ext cx="956777" cy="229870"/>
            </a:xfrm>
            <a:prstGeom prst="rect">
              <a:avLst/>
            </a:prstGeom>
            <a:noFill/>
          </p:spPr>
          <p:txBody>
            <a:bodyPr wrap="square" rtlCol="0">
              <a:spAutoFit/>
            </a:bodyPr>
            <a:lstStyle/>
            <a:p>
              <a:pPr algn="ctr"/>
              <a:r>
                <a:rPr lang="en-US" altLang="zh-CN" sz="900" dirty="0"/>
                <a:t>Gondor</a:t>
              </a:r>
              <a:endParaRPr lang="en-US" sz="900" dirty="0"/>
            </a:p>
          </p:txBody>
        </p:sp>
        <p:sp>
          <p:nvSpPr>
            <p:cNvPr id="61" name="文本框 60"/>
            <p:cNvSpPr txBox="1"/>
            <p:nvPr/>
          </p:nvSpPr>
          <p:spPr>
            <a:xfrm>
              <a:off x="2643650" y="3653718"/>
              <a:ext cx="956777" cy="229870"/>
            </a:xfrm>
            <a:prstGeom prst="rect">
              <a:avLst/>
            </a:prstGeom>
            <a:noFill/>
          </p:spPr>
          <p:txBody>
            <a:bodyPr wrap="square" rtlCol="0">
              <a:spAutoFit/>
            </a:bodyPr>
            <a:lstStyle/>
            <a:p>
              <a:pPr algn="ctr"/>
              <a:r>
                <a:rPr lang="en-US" altLang="zh-CN" sz="900" dirty="0" err="1"/>
                <a:t>Asgard</a:t>
              </a:r>
              <a:endParaRPr lang="en-US" sz="900" dirty="0"/>
            </a:p>
          </p:txBody>
        </p:sp>
        <p:sp>
          <p:nvSpPr>
            <p:cNvPr id="62" name="文本框 61"/>
            <p:cNvSpPr txBox="1"/>
            <p:nvPr/>
          </p:nvSpPr>
          <p:spPr>
            <a:xfrm>
              <a:off x="2176502" y="4253674"/>
              <a:ext cx="956777" cy="229870"/>
            </a:xfrm>
            <a:prstGeom prst="rect">
              <a:avLst/>
            </a:prstGeom>
            <a:noFill/>
          </p:spPr>
          <p:txBody>
            <a:bodyPr wrap="square" rtlCol="0">
              <a:spAutoFit/>
            </a:bodyPr>
            <a:lstStyle/>
            <a:p>
              <a:pPr algn="ctr"/>
              <a:r>
                <a:rPr lang="en-US" altLang="zh-CN" sz="900" dirty="0"/>
                <a:t>Britt</a:t>
              </a:r>
              <a:endParaRPr lang="en-US" sz="900" dirty="0"/>
            </a:p>
          </p:txBody>
        </p:sp>
        <p:sp>
          <p:nvSpPr>
            <p:cNvPr id="63" name="文本框 62"/>
            <p:cNvSpPr txBox="1"/>
            <p:nvPr/>
          </p:nvSpPr>
          <p:spPr>
            <a:xfrm>
              <a:off x="1399053" y="4985301"/>
              <a:ext cx="956777" cy="229870"/>
            </a:xfrm>
            <a:prstGeom prst="rect">
              <a:avLst/>
            </a:prstGeom>
            <a:noFill/>
          </p:spPr>
          <p:txBody>
            <a:bodyPr wrap="square" rtlCol="0">
              <a:spAutoFit/>
            </a:bodyPr>
            <a:lstStyle/>
            <a:p>
              <a:pPr algn="ctr"/>
              <a:r>
                <a:rPr lang="en-US" altLang="zh-CN" sz="900" dirty="0" err="1"/>
                <a:t>Calibre</a:t>
              </a:r>
              <a:endParaRPr lang="en-US" sz="900" dirty="0"/>
            </a:p>
          </p:txBody>
        </p:sp>
        <p:sp>
          <p:nvSpPr>
            <p:cNvPr id="64" name="文本框 63"/>
            <p:cNvSpPr txBox="1"/>
            <p:nvPr/>
          </p:nvSpPr>
          <p:spPr>
            <a:xfrm>
              <a:off x="4585148" y="4994122"/>
              <a:ext cx="956777" cy="229870"/>
            </a:xfrm>
            <a:prstGeom prst="rect">
              <a:avLst/>
            </a:prstGeom>
            <a:noFill/>
          </p:spPr>
          <p:txBody>
            <a:bodyPr wrap="square" rtlCol="0">
              <a:spAutoFit/>
            </a:bodyPr>
            <a:lstStyle/>
            <a:p>
              <a:pPr algn="ctr"/>
              <a:r>
                <a:rPr lang="en-US" altLang="zh-CN" sz="900" dirty="0"/>
                <a:t>Hogwarts</a:t>
              </a:r>
              <a:endParaRPr lang="en-US" sz="900" dirty="0"/>
            </a:p>
          </p:txBody>
        </p:sp>
        <p:sp>
          <p:nvSpPr>
            <p:cNvPr id="65" name="文本框 64"/>
            <p:cNvSpPr txBox="1"/>
            <p:nvPr/>
          </p:nvSpPr>
          <p:spPr>
            <a:xfrm>
              <a:off x="4002469" y="4218595"/>
              <a:ext cx="956777" cy="229870"/>
            </a:xfrm>
            <a:prstGeom prst="rect">
              <a:avLst/>
            </a:prstGeom>
            <a:noFill/>
          </p:spPr>
          <p:txBody>
            <a:bodyPr wrap="square" rtlCol="0">
              <a:spAutoFit/>
            </a:bodyPr>
            <a:lstStyle/>
            <a:p>
              <a:pPr algn="ctr"/>
              <a:r>
                <a:rPr lang="en-US" altLang="zh-CN" sz="900" dirty="0"/>
                <a:t>Mordor</a:t>
              </a:r>
              <a:endParaRPr lang="en-US" sz="900" dirty="0"/>
            </a:p>
          </p:txBody>
        </p:sp>
        <p:sp>
          <p:nvSpPr>
            <p:cNvPr id="66" name="文本框 65"/>
            <p:cNvSpPr txBox="1"/>
            <p:nvPr/>
          </p:nvSpPr>
          <p:spPr>
            <a:xfrm>
              <a:off x="4092721" y="2657568"/>
              <a:ext cx="956777" cy="229870"/>
            </a:xfrm>
            <a:prstGeom prst="rect">
              <a:avLst/>
            </a:prstGeom>
            <a:noFill/>
          </p:spPr>
          <p:txBody>
            <a:bodyPr wrap="square" rtlCol="0">
              <a:spAutoFit/>
            </a:bodyPr>
            <a:lstStyle/>
            <a:p>
              <a:pPr algn="ctr"/>
              <a:r>
                <a:rPr lang="en-US" altLang="zh-CN" sz="900" dirty="0" err="1"/>
                <a:t>Roshar</a:t>
              </a:r>
              <a:endParaRPr lang="en-US" sz="900" dirty="0"/>
            </a:p>
          </p:txBody>
        </p:sp>
        <p:sp>
          <p:nvSpPr>
            <p:cNvPr id="67" name="文本框 66"/>
            <p:cNvSpPr txBox="1"/>
            <p:nvPr/>
          </p:nvSpPr>
          <p:spPr>
            <a:xfrm>
              <a:off x="4585147" y="1945807"/>
              <a:ext cx="956777" cy="229870"/>
            </a:xfrm>
            <a:prstGeom prst="rect">
              <a:avLst/>
            </a:prstGeom>
            <a:noFill/>
          </p:spPr>
          <p:txBody>
            <a:bodyPr wrap="square" rtlCol="0">
              <a:spAutoFit/>
            </a:bodyPr>
            <a:lstStyle/>
            <a:p>
              <a:pPr algn="ctr"/>
              <a:r>
                <a:rPr lang="en-US" altLang="zh-CN" sz="900" dirty="0" err="1"/>
                <a:t>Scadrial</a:t>
              </a:r>
              <a:endParaRPr lang="en-US" sz="9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3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27" name="矩形: 圆角 26"/>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28" name="矩形: 圆角 27">
            <a:hlinkClick r:id="rId2" action="ppaction://hlinksldjump"/>
          </p:cNvPr>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29" name="矩形: 圆角 28"/>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30" name="矩形: 圆角 29"/>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31" name="矩形 30"/>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grpSp>
        <p:nvGrpSpPr>
          <p:cNvPr id="2" name="组合 1"/>
          <p:cNvGrpSpPr/>
          <p:nvPr/>
        </p:nvGrpSpPr>
        <p:grpSpPr>
          <a:xfrm>
            <a:off x="1146955" y="1524000"/>
            <a:ext cx="4790963" cy="4181883"/>
            <a:chOff x="1146955" y="1524000"/>
            <a:chExt cx="4790963" cy="4181883"/>
          </a:xfrm>
        </p:grpSpPr>
        <p:grpSp>
          <p:nvGrpSpPr>
            <p:cNvPr id="17" name="组合 16"/>
            <p:cNvGrpSpPr/>
            <p:nvPr/>
          </p:nvGrpSpPr>
          <p:grpSpPr>
            <a:xfrm>
              <a:off x="1146955" y="1524000"/>
              <a:ext cx="4790963" cy="4181883"/>
              <a:chOff x="1304692" y="669073"/>
              <a:chExt cx="4605454" cy="4605454"/>
            </a:xfrm>
          </p:grpSpPr>
          <p:sp>
            <p:nvSpPr>
              <p:cNvPr id="4" name="矩形 3"/>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5" name="直接连接符 4"/>
              <p:cNvCxnSpPr>
                <a:stCxn id="4" idx="0"/>
                <a:endCxn id="4"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4" idx="1"/>
                <a:endCxn id="4"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4" idx="0"/>
                <a:endCxn id="4"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4" idx="3"/>
                <a:endCxn id="4"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4"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4"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23" name="文本框 22"/>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24" name="文本框 23"/>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25" name="文本框 24"/>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2" name="文本框 31"/>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3" name="文本框 32"/>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4" name="文本框 33"/>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35" name="文本框 34"/>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36" name="文本框 35"/>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37" name="文本框 36"/>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38" name="文本框 37"/>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39" name="文本框 38"/>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40" name="直接连接符 39"/>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30 | Technology Resource: 50 | Max Tech Level: 3</a:t>
            </a:r>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矩形: 圆角 43">
            <a:hlinkClick r:id="rId2" action="ppaction://hlinksldjump"/>
            <a:extLst>
              <a:ext uri="{FF2B5EF4-FFF2-40B4-BE49-F238E27FC236}">
                <a16:creationId xmlns:a16="http://schemas.microsoft.com/office/drawing/2014/main" id="{B972E7E7-D936-4C42-B222-4AFF44664061}"/>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5725" y="76201"/>
            <a:ext cx="12039600" cy="6715124"/>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圆角 26"/>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28" name="矩形: 圆角 27"/>
          <p:cNvSpPr/>
          <p:nvPr/>
        </p:nvSpPr>
        <p:spPr>
          <a:xfrm>
            <a:off x="8153217" y="4665180"/>
            <a:ext cx="825592" cy="328942"/>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29" name="矩形: 圆角 28"/>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30" name="矩形: 圆角 29"/>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31" name="矩形 30"/>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grpSp>
        <p:nvGrpSpPr>
          <p:cNvPr id="42" name="组合 41"/>
          <p:cNvGrpSpPr/>
          <p:nvPr/>
        </p:nvGrpSpPr>
        <p:grpSpPr>
          <a:xfrm>
            <a:off x="1146955" y="1524000"/>
            <a:ext cx="4790963" cy="4181883"/>
            <a:chOff x="1146955" y="1524000"/>
            <a:chExt cx="4790963" cy="4181883"/>
          </a:xfrm>
        </p:grpSpPr>
        <p:grpSp>
          <p:nvGrpSpPr>
            <p:cNvPr id="43" name="组合 42"/>
            <p:cNvGrpSpPr/>
            <p:nvPr/>
          </p:nvGrpSpPr>
          <p:grpSpPr>
            <a:xfrm>
              <a:off x="1146955" y="1524000"/>
              <a:ext cx="4790963" cy="4181883"/>
              <a:chOff x="1304692" y="669073"/>
              <a:chExt cx="4605454" cy="4605454"/>
            </a:xfrm>
          </p:grpSpPr>
          <p:sp>
            <p:nvSpPr>
              <p:cNvPr id="56" name="矩形 55"/>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57" name="直接连接符 56"/>
              <p:cNvCxnSpPr>
                <a:cxnSpLocks/>
                <a:stCxn id="56" idx="0"/>
                <a:endCxn id="56"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cxnSpLocks/>
                <a:stCxn id="56" idx="1"/>
                <a:endCxn id="56"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cxnSpLocks/>
                <a:stCxn id="56" idx="0"/>
                <a:endCxn id="56"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a:cxnSpLocks/>
                <a:stCxn id="56" idx="3"/>
                <a:endCxn id="56"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cxnSpLocks/>
                <a:stCxn id="56"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cxnSpLocks/>
                <a:stCxn id="56"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cxnSpLocks/>
                <a:endCxn id="56"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cxnSpLocks/>
                <a:endCxn id="56"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文本框 43"/>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45" name="文本框 44"/>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46" name="文本框 45"/>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47" name="文本框 46"/>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48" name="文本框 47"/>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49" name="文本框 48"/>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50" name="文本框 49"/>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51" name="文本框 50"/>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52" name="文本框 51"/>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53" name="文本框 52"/>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54" name="文本框 53"/>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55" name="文本框 54"/>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sp>
        <p:nvSpPr>
          <p:cNvPr id="67" name="矩形: 圆角 66"/>
          <p:cNvSpPr/>
          <p:nvPr/>
        </p:nvSpPr>
        <p:spPr>
          <a:xfrm>
            <a:off x="6969722" y="610008"/>
            <a:ext cx="4075323" cy="2618968"/>
          </a:xfrm>
          <a:prstGeom prst="roundRect">
            <a:avLst>
              <a:gd name="adj" fmla="val 7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3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cxnSp>
        <p:nvCxnSpPr>
          <p:cNvPr id="68" name="直接连接符 67"/>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30 | Technology Resource: 50 | Max Tech Level: 3</a:t>
            </a:r>
          </a:p>
        </p:txBody>
      </p:sp>
      <p:grpSp>
        <p:nvGrpSpPr>
          <p:cNvPr id="77" name="组合 76"/>
          <p:cNvGrpSpPr/>
          <p:nvPr/>
        </p:nvGrpSpPr>
        <p:grpSpPr>
          <a:xfrm>
            <a:off x="11249026" y="206375"/>
            <a:ext cx="704850" cy="188102"/>
            <a:chOff x="10744200" y="193675"/>
            <a:chExt cx="1070755" cy="285750"/>
          </a:xfrm>
        </p:grpSpPr>
        <p:sp>
          <p:nvSpPr>
            <p:cNvPr id="78" name="矩形 7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矩形 7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矩形 7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直接连接符 8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乘号 8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矩形: 圆角 65">
            <a:hlinkClick r:id="rId2" action="ppaction://hlinksldjump"/>
            <a:extLst>
              <a:ext uri="{FF2B5EF4-FFF2-40B4-BE49-F238E27FC236}">
                <a16:creationId xmlns:a16="http://schemas.microsoft.com/office/drawing/2014/main" id="{7F22FF08-8298-43BF-ACFE-65724856CF41}"/>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3026" y="60325"/>
            <a:ext cx="12030074" cy="6772275"/>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30 | Technology Resource: 50 | Max Tech Level: 3</a:t>
            </a:r>
          </a:p>
        </p:txBody>
      </p:sp>
      <p:sp>
        <p:nvSpPr>
          <p:cNvPr id="31" name="矩形 30"/>
          <p:cNvSpPr/>
          <p:nvPr/>
        </p:nvSpPr>
        <p:spPr>
          <a:xfrm>
            <a:off x="6788748" y="3357643"/>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 decide to attack, please choose the source and target, and the units you want ?</a:t>
            </a:r>
          </a:p>
        </p:txBody>
      </p:sp>
      <p:sp>
        <p:nvSpPr>
          <p:cNvPr id="32" name="矩形: 圆角 31"/>
          <p:cNvSpPr/>
          <p:nvPr/>
        </p:nvSpPr>
        <p:spPr>
          <a:xfrm>
            <a:off x="6902668" y="412097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Narnia</a:t>
            </a:r>
          </a:p>
        </p:txBody>
      </p:sp>
      <p:sp>
        <p:nvSpPr>
          <p:cNvPr id="33" name="文本框 32"/>
          <p:cNvSpPr txBox="1"/>
          <p:nvPr/>
        </p:nvSpPr>
        <p:spPr>
          <a:xfrm>
            <a:off x="6788747" y="3829050"/>
            <a:ext cx="2195441" cy="307777"/>
          </a:xfrm>
          <a:prstGeom prst="rect">
            <a:avLst/>
          </a:prstGeom>
          <a:noFill/>
        </p:spPr>
        <p:txBody>
          <a:bodyPr wrap="square" rtlCol="0">
            <a:spAutoFit/>
          </a:bodyPr>
          <a:lstStyle/>
          <a:p>
            <a:r>
              <a:rPr lang="en-US" sz="1400" dirty="0"/>
              <a:t>Source Territory:</a:t>
            </a:r>
          </a:p>
        </p:txBody>
      </p:sp>
      <p:sp>
        <p:nvSpPr>
          <p:cNvPr id="34" name="箭头: V 形 33"/>
          <p:cNvSpPr/>
          <p:nvPr/>
        </p:nvSpPr>
        <p:spPr>
          <a:xfrm rot="5400000">
            <a:off x="8094579" y="423543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矩形: 圆角 34"/>
          <p:cNvSpPr/>
          <p:nvPr/>
        </p:nvSpPr>
        <p:spPr>
          <a:xfrm>
            <a:off x="9072675" y="4120972"/>
            <a:ext cx="1430121"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Narnia</a:t>
            </a:r>
          </a:p>
        </p:txBody>
      </p:sp>
      <p:sp>
        <p:nvSpPr>
          <p:cNvPr id="36" name="文本框 35"/>
          <p:cNvSpPr txBox="1"/>
          <p:nvPr/>
        </p:nvSpPr>
        <p:spPr>
          <a:xfrm>
            <a:off x="8958755" y="3829050"/>
            <a:ext cx="2195441" cy="307777"/>
          </a:xfrm>
          <a:prstGeom prst="rect">
            <a:avLst/>
          </a:prstGeom>
          <a:noFill/>
        </p:spPr>
        <p:txBody>
          <a:bodyPr wrap="square" rtlCol="0">
            <a:spAutoFit/>
          </a:bodyPr>
          <a:lstStyle/>
          <a:p>
            <a:r>
              <a:rPr lang="en-US" sz="1400" dirty="0"/>
              <a:t>Target Territory:</a:t>
            </a:r>
          </a:p>
        </p:txBody>
      </p:sp>
      <p:sp>
        <p:nvSpPr>
          <p:cNvPr id="37" name="箭头: V 形 36"/>
          <p:cNvSpPr/>
          <p:nvPr/>
        </p:nvSpPr>
        <p:spPr>
          <a:xfrm rot="5400000">
            <a:off x="10250299" y="4229285"/>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文本框 40"/>
          <p:cNvSpPr txBox="1"/>
          <p:nvPr/>
        </p:nvSpPr>
        <p:spPr>
          <a:xfrm>
            <a:off x="6807957" y="4587947"/>
            <a:ext cx="1393779" cy="307777"/>
          </a:xfrm>
          <a:prstGeom prst="rect">
            <a:avLst/>
          </a:prstGeom>
          <a:noFill/>
        </p:spPr>
        <p:txBody>
          <a:bodyPr wrap="none" rtlCol="0">
            <a:spAutoFit/>
          </a:bodyPr>
          <a:lstStyle/>
          <a:p>
            <a:r>
              <a:rPr lang="en-US" sz="1400" dirty="0"/>
              <a:t>Dispatch Troops:</a:t>
            </a:r>
          </a:p>
        </p:txBody>
      </p:sp>
      <p:grpSp>
        <p:nvGrpSpPr>
          <p:cNvPr id="45" name="组合 44"/>
          <p:cNvGrpSpPr/>
          <p:nvPr/>
        </p:nvGrpSpPr>
        <p:grpSpPr>
          <a:xfrm>
            <a:off x="7251238" y="5011857"/>
            <a:ext cx="1444408" cy="328942"/>
            <a:chOff x="9127663" y="5019611"/>
            <a:chExt cx="1444408" cy="328942"/>
          </a:xfrm>
        </p:grpSpPr>
        <p:sp>
          <p:nvSpPr>
            <p:cNvPr id="42" name="矩形: 圆角 41"/>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3" name="箭头: V 形 42"/>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6" name="组合 45"/>
          <p:cNvGrpSpPr/>
          <p:nvPr/>
        </p:nvGrpSpPr>
        <p:grpSpPr>
          <a:xfrm>
            <a:off x="7251238" y="5394220"/>
            <a:ext cx="1444408" cy="328942"/>
            <a:chOff x="9127663" y="5019611"/>
            <a:chExt cx="1444408" cy="328942"/>
          </a:xfrm>
        </p:grpSpPr>
        <p:sp>
          <p:nvSpPr>
            <p:cNvPr id="47" name="矩形: 圆角 46"/>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8" name="箭头: V 形 47"/>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9" name="组合 48"/>
          <p:cNvGrpSpPr/>
          <p:nvPr/>
        </p:nvGrpSpPr>
        <p:grpSpPr>
          <a:xfrm>
            <a:off x="7251238" y="5776583"/>
            <a:ext cx="1444408" cy="328942"/>
            <a:chOff x="9127663" y="5019611"/>
            <a:chExt cx="1444408" cy="328942"/>
          </a:xfrm>
        </p:grpSpPr>
        <p:sp>
          <p:nvSpPr>
            <p:cNvPr id="50" name="矩形: 圆角 49"/>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1" name="箭头: V 形 50"/>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3" name="组合 52"/>
          <p:cNvGrpSpPr/>
          <p:nvPr/>
        </p:nvGrpSpPr>
        <p:grpSpPr>
          <a:xfrm>
            <a:off x="9251334" y="4977442"/>
            <a:ext cx="1444408" cy="328942"/>
            <a:chOff x="9127663" y="5019611"/>
            <a:chExt cx="1444408" cy="328942"/>
          </a:xfrm>
        </p:grpSpPr>
        <p:sp>
          <p:nvSpPr>
            <p:cNvPr id="54" name="矩形: 圆角 53"/>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5" name="箭头: V 形 54"/>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6" name="组合 55"/>
          <p:cNvGrpSpPr/>
          <p:nvPr/>
        </p:nvGrpSpPr>
        <p:grpSpPr>
          <a:xfrm>
            <a:off x="9251334" y="5359805"/>
            <a:ext cx="1444408" cy="328942"/>
            <a:chOff x="9127663" y="5019611"/>
            <a:chExt cx="1444408" cy="328942"/>
          </a:xfrm>
        </p:grpSpPr>
        <p:sp>
          <p:nvSpPr>
            <p:cNvPr id="57" name="矩形: 圆角 56"/>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8" name="箭头: V 形 57"/>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组合 58"/>
          <p:cNvGrpSpPr/>
          <p:nvPr/>
        </p:nvGrpSpPr>
        <p:grpSpPr>
          <a:xfrm>
            <a:off x="9251334" y="5742168"/>
            <a:ext cx="1444408" cy="328942"/>
            <a:chOff x="9127663" y="5019611"/>
            <a:chExt cx="1444408" cy="328942"/>
          </a:xfrm>
        </p:grpSpPr>
        <p:sp>
          <p:nvSpPr>
            <p:cNvPr id="60" name="矩形: 圆角 59"/>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1" name="箭头: V 形 60"/>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2" name="文本框 61"/>
          <p:cNvSpPr txBox="1"/>
          <p:nvPr/>
        </p:nvSpPr>
        <p:spPr>
          <a:xfrm>
            <a:off x="6788747" y="5011857"/>
            <a:ext cx="380694" cy="276999"/>
          </a:xfrm>
          <a:prstGeom prst="rect">
            <a:avLst/>
          </a:prstGeom>
          <a:noFill/>
        </p:spPr>
        <p:txBody>
          <a:bodyPr wrap="square" rtlCol="0">
            <a:spAutoFit/>
          </a:bodyPr>
          <a:lstStyle/>
          <a:p>
            <a:r>
              <a:rPr lang="en-US" sz="1200" dirty="0"/>
              <a:t>lv1</a:t>
            </a:r>
          </a:p>
        </p:txBody>
      </p:sp>
      <p:sp>
        <p:nvSpPr>
          <p:cNvPr id="64" name="文本框 63"/>
          <p:cNvSpPr txBox="1"/>
          <p:nvPr/>
        </p:nvSpPr>
        <p:spPr>
          <a:xfrm>
            <a:off x="6781808" y="5428884"/>
            <a:ext cx="380694" cy="276999"/>
          </a:xfrm>
          <a:prstGeom prst="rect">
            <a:avLst/>
          </a:prstGeom>
          <a:noFill/>
        </p:spPr>
        <p:txBody>
          <a:bodyPr wrap="square" rtlCol="0">
            <a:spAutoFit/>
          </a:bodyPr>
          <a:lstStyle/>
          <a:p>
            <a:r>
              <a:rPr lang="en-US" sz="1200" dirty="0"/>
              <a:t>lv2</a:t>
            </a:r>
          </a:p>
        </p:txBody>
      </p:sp>
      <p:sp>
        <p:nvSpPr>
          <p:cNvPr id="65" name="文本框 64"/>
          <p:cNvSpPr txBox="1"/>
          <p:nvPr/>
        </p:nvSpPr>
        <p:spPr>
          <a:xfrm>
            <a:off x="6781808" y="5789670"/>
            <a:ext cx="380694" cy="276999"/>
          </a:xfrm>
          <a:prstGeom prst="rect">
            <a:avLst/>
          </a:prstGeom>
          <a:noFill/>
        </p:spPr>
        <p:txBody>
          <a:bodyPr wrap="square" rtlCol="0">
            <a:spAutoFit/>
          </a:bodyPr>
          <a:lstStyle/>
          <a:p>
            <a:r>
              <a:rPr lang="en-US" sz="1200" dirty="0"/>
              <a:t>lv3</a:t>
            </a:r>
          </a:p>
        </p:txBody>
      </p:sp>
      <p:sp>
        <p:nvSpPr>
          <p:cNvPr id="66" name="文本框 65"/>
          <p:cNvSpPr txBox="1"/>
          <p:nvPr/>
        </p:nvSpPr>
        <p:spPr>
          <a:xfrm>
            <a:off x="8784117" y="5023545"/>
            <a:ext cx="380694" cy="276999"/>
          </a:xfrm>
          <a:prstGeom prst="rect">
            <a:avLst/>
          </a:prstGeom>
          <a:noFill/>
        </p:spPr>
        <p:txBody>
          <a:bodyPr wrap="square" rtlCol="0">
            <a:spAutoFit/>
          </a:bodyPr>
          <a:lstStyle/>
          <a:p>
            <a:r>
              <a:rPr lang="en-US" sz="1200" dirty="0"/>
              <a:t>lv4</a:t>
            </a:r>
          </a:p>
        </p:txBody>
      </p:sp>
      <p:sp>
        <p:nvSpPr>
          <p:cNvPr id="67" name="文本框 66"/>
          <p:cNvSpPr txBox="1"/>
          <p:nvPr/>
        </p:nvSpPr>
        <p:spPr>
          <a:xfrm>
            <a:off x="8784117" y="5404997"/>
            <a:ext cx="380694" cy="276999"/>
          </a:xfrm>
          <a:prstGeom prst="rect">
            <a:avLst/>
          </a:prstGeom>
          <a:noFill/>
        </p:spPr>
        <p:txBody>
          <a:bodyPr wrap="square" rtlCol="0">
            <a:spAutoFit/>
          </a:bodyPr>
          <a:lstStyle/>
          <a:p>
            <a:r>
              <a:rPr lang="en-US" sz="1200" dirty="0"/>
              <a:t>lv5</a:t>
            </a:r>
          </a:p>
        </p:txBody>
      </p:sp>
      <p:sp>
        <p:nvSpPr>
          <p:cNvPr id="68" name="文本框 67"/>
          <p:cNvSpPr txBox="1"/>
          <p:nvPr/>
        </p:nvSpPr>
        <p:spPr>
          <a:xfrm>
            <a:off x="8784117" y="5768139"/>
            <a:ext cx="380694" cy="276999"/>
          </a:xfrm>
          <a:prstGeom prst="rect">
            <a:avLst/>
          </a:prstGeom>
          <a:noFill/>
        </p:spPr>
        <p:txBody>
          <a:bodyPr wrap="square" rtlCol="0">
            <a:spAutoFit/>
          </a:bodyPr>
          <a:lstStyle/>
          <a:p>
            <a:r>
              <a:rPr lang="en-US" sz="1200" dirty="0"/>
              <a:t>lv6</a:t>
            </a:r>
          </a:p>
        </p:txBody>
      </p:sp>
      <p:sp>
        <p:nvSpPr>
          <p:cNvPr id="70" name="矩形: 圆角 69"/>
          <p:cNvSpPr/>
          <p:nvPr/>
        </p:nvSpPr>
        <p:spPr>
          <a:xfrm>
            <a:off x="9363071" y="6287384"/>
            <a:ext cx="1444408" cy="328942"/>
          </a:xfrm>
          <a:prstGeom prst="roundRect">
            <a:avLst/>
          </a:prstGeom>
          <a:solidFill>
            <a:schemeClr val="accent1">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a:t>
            </a:r>
          </a:p>
        </p:txBody>
      </p:sp>
      <p:sp>
        <p:nvSpPr>
          <p:cNvPr id="71" name="矩形: 圆角 70"/>
          <p:cNvSpPr/>
          <p:nvPr/>
        </p:nvSpPr>
        <p:spPr>
          <a:xfrm>
            <a:off x="6994939" y="6295066"/>
            <a:ext cx="1444408" cy="328942"/>
          </a:xfrm>
          <a:prstGeom prst="roundRect">
            <a:avLst/>
          </a:prstGeom>
          <a:solidFill>
            <a:schemeClr val="accent4">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grpSp>
        <p:nvGrpSpPr>
          <p:cNvPr id="120" name="组合 119"/>
          <p:cNvGrpSpPr/>
          <p:nvPr/>
        </p:nvGrpSpPr>
        <p:grpSpPr>
          <a:xfrm>
            <a:off x="1146955" y="1524000"/>
            <a:ext cx="4790963" cy="4181883"/>
            <a:chOff x="1146955" y="1524000"/>
            <a:chExt cx="4790963" cy="4181883"/>
          </a:xfrm>
        </p:grpSpPr>
        <p:grpSp>
          <p:nvGrpSpPr>
            <p:cNvPr id="121" name="组合 120"/>
            <p:cNvGrpSpPr/>
            <p:nvPr/>
          </p:nvGrpSpPr>
          <p:grpSpPr>
            <a:xfrm>
              <a:off x="1146955" y="1524000"/>
              <a:ext cx="4790963" cy="4181883"/>
              <a:chOff x="1304692" y="669073"/>
              <a:chExt cx="4605454" cy="4605454"/>
            </a:xfrm>
          </p:grpSpPr>
          <p:sp>
            <p:nvSpPr>
              <p:cNvPr id="134" name="矩形 133"/>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135" name="直接连接符 134"/>
              <p:cNvCxnSpPr>
                <a:cxnSpLocks/>
                <a:stCxn id="134" idx="0"/>
                <a:endCxn id="134"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p:cNvCxnSpPr>
                <a:cxnSpLocks/>
                <a:stCxn id="134" idx="1"/>
                <a:endCxn id="134"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接连接符 136"/>
              <p:cNvCxnSpPr>
                <a:cxnSpLocks/>
                <a:stCxn id="134" idx="0"/>
                <a:endCxn id="134"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p:cNvCxnSpPr>
                <a:cxnSpLocks/>
                <a:stCxn id="134" idx="3"/>
                <a:endCxn id="134"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p:cNvCxnSpPr>
                <a:cxnSpLocks/>
                <a:stCxn id="134"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p:cNvCxnSpPr>
                <a:cxnSpLocks/>
                <a:stCxn id="134"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p:cNvCxnSpPr>
                <a:cxnSpLocks/>
                <a:endCxn id="134"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p:cNvCxnSpPr>
                <a:cxnSpLocks/>
                <a:endCxn id="134"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2" name="文本框 121"/>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123" name="文本框 122"/>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124" name="文本框 123"/>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125" name="文本框 124"/>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126" name="文本框 125"/>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127" name="文本框 126"/>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128" name="文本框 127"/>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129" name="文本框 128"/>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130" name="文本框 129"/>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131" name="文本框 130"/>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132" name="文本框 131"/>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133" name="文本框 132"/>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sp>
        <p:nvSpPr>
          <p:cNvPr id="144" name="矩形: 圆角 143"/>
          <p:cNvSpPr/>
          <p:nvPr/>
        </p:nvSpPr>
        <p:spPr>
          <a:xfrm>
            <a:off x="6969722" y="610008"/>
            <a:ext cx="4075323" cy="2618968"/>
          </a:xfrm>
          <a:prstGeom prst="roundRect">
            <a:avLst>
              <a:gd name="adj" fmla="val 7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3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145" name="组合 144"/>
          <p:cNvGrpSpPr/>
          <p:nvPr/>
        </p:nvGrpSpPr>
        <p:grpSpPr>
          <a:xfrm>
            <a:off x="11249026" y="220889"/>
            <a:ext cx="704850" cy="188102"/>
            <a:chOff x="10744200" y="193675"/>
            <a:chExt cx="1070755" cy="285750"/>
          </a:xfrm>
        </p:grpSpPr>
        <p:sp>
          <p:nvSpPr>
            <p:cNvPr id="146" name="矩形 145"/>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矩形 146"/>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矩形 147"/>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直接连接符 148"/>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0" name="矩形 149"/>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乘号 150"/>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矩形 1">
            <a:extLst>
              <a:ext uri="{FF2B5EF4-FFF2-40B4-BE49-F238E27FC236}">
                <a16:creationId xmlns:a16="http://schemas.microsoft.com/office/drawing/2014/main" id="{D4D06E4D-CF04-45FA-83F3-777F0A20F226}"/>
              </a:ext>
            </a:extLst>
          </p:cNvPr>
          <p:cNvSpPr/>
          <p:nvPr/>
        </p:nvSpPr>
        <p:spPr>
          <a:xfrm>
            <a:off x="6642022" y="6105525"/>
            <a:ext cx="4442974" cy="586985"/>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 name="文本框 2">
            <a:extLst>
              <a:ext uri="{FF2B5EF4-FFF2-40B4-BE49-F238E27FC236}">
                <a16:creationId xmlns:a16="http://schemas.microsoft.com/office/drawing/2014/main" id="{5C086D24-A48F-41BF-BCC9-778340900341}"/>
              </a:ext>
            </a:extLst>
          </p:cNvPr>
          <p:cNvSpPr txBox="1"/>
          <p:nvPr/>
        </p:nvSpPr>
        <p:spPr>
          <a:xfrm>
            <a:off x="1760241" y="5175586"/>
            <a:ext cx="4601307" cy="1477328"/>
          </a:xfrm>
          <a:prstGeom prst="rect">
            <a:avLst/>
          </a:prstGeom>
          <a:solidFill>
            <a:schemeClr val="accent1">
              <a:lumMod val="40000"/>
              <a:lumOff val="60000"/>
            </a:schemeClr>
          </a:solidFill>
        </p:spPr>
        <p:txBody>
          <a:bodyPr wrap="square" rtlCol="0">
            <a:spAutoFit/>
          </a:bodyPr>
          <a:lstStyle/>
          <a:p>
            <a:r>
              <a:rPr lang="en-US" b="1" dirty="0">
                <a:solidFill>
                  <a:schemeClr val="accent2"/>
                </a:solidFill>
              </a:rPr>
              <a:t>UX Principle – User Control and Freedom</a:t>
            </a:r>
          </a:p>
          <a:p>
            <a:r>
              <a:rPr lang="en-US" dirty="0"/>
              <a:t>If a user click one type of order button, but decide to give up on this order (issuing another type of order or do nothing), the user can click the “Cancel” button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圆角 93"/>
          <p:cNvSpPr/>
          <p:nvPr/>
        </p:nvSpPr>
        <p:spPr>
          <a:xfrm>
            <a:off x="6969722" y="610008"/>
            <a:ext cx="4075323" cy="2618968"/>
          </a:xfrm>
          <a:prstGeom prst="roundRect">
            <a:avLst>
              <a:gd name="adj" fmla="val 7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3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14" name="矩形 13"/>
          <p:cNvSpPr/>
          <p:nvPr/>
        </p:nvSpPr>
        <p:spPr>
          <a:xfrm>
            <a:off x="73026" y="60325"/>
            <a:ext cx="12030074" cy="6772275"/>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30 | Technology Resource: 50 | Max Tech Level: 3</a:t>
            </a:r>
          </a:p>
        </p:txBody>
      </p:sp>
      <p:sp>
        <p:nvSpPr>
          <p:cNvPr id="31" name="矩形 30"/>
          <p:cNvSpPr/>
          <p:nvPr/>
        </p:nvSpPr>
        <p:spPr>
          <a:xfrm>
            <a:off x="6788748" y="3357643"/>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 decide to attack, please choose the source and target, and the units you want ?</a:t>
            </a:r>
          </a:p>
        </p:txBody>
      </p:sp>
      <p:sp>
        <p:nvSpPr>
          <p:cNvPr id="32" name="矩形: 圆角 31"/>
          <p:cNvSpPr/>
          <p:nvPr/>
        </p:nvSpPr>
        <p:spPr>
          <a:xfrm>
            <a:off x="6902668" y="412097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Narnia</a:t>
            </a:r>
          </a:p>
        </p:txBody>
      </p:sp>
      <p:sp>
        <p:nvSpPr>
          <p:cNvPr id="33" name="文本框 32"/>
          <p:cNvSpPr txBox="1"/>
          <p:nvPr/>
        </p:nvSpPr>
        <p:spPr>
          <a:xfrm>
            <a:off x="6788747" y="3829050"/>
            <a:ext cx="2195441" cy="307777"/>
          </a:xfrm>
          <a:prstGeom prst="rect">
            <a:avLst/>
          </a:prstGeom>
          <a:noFill/>
        </p:spPr>
        <p:txBody>
          <a:bodyPr wrap="square" rtlCol="0">
            <a:spAutoFit/>
          </a:bodyPr>
          <a:lstStyle/>
          <a:p>
            <a:r>
              <a:rPr lang="en-US" sz="1400" dirty="0"/>
              <a:t>Source Territory:</a:t>
            </a:r>
          </a:p>
        </p:txBody>
      </p:sp>
      <p:sp>
        <p:nvSpPr>
          <p:cNvPr id="34" name="箭头: V 形 33"/>
          <p:cNvSpPr/>
          <p:nvPr/>
        </p:nvSpPr>
        <p:spPr>
          <a:xfrm rot="5400000">
            <a:off x="8094579" y="423543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矩形: 圆角 34"/>
          <p:cNvSpPr/>
          <p:nvPr/>
        </p:nvSpPr>
        <p:spPr>
          <a:xfrm>
            <a:off x="9072675" y="4120972"/>
            <a:ext cx="1430121"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Narnia</a:t>
            </a:r>
          </a:p>
        </p:txBody>
      </p:sp>
      <p:sp>
        <p:nvSpPr>
          <p:cNvPr id="36" name="文本框 35"/>
          <p:cNvSpPr txBox="1"/>
          <p:nvPr/>
        </p:nvSpPr>
        <p:spPr>
          <a:xfrm>
            <a:off x="8958755" y="3829050"/>
            <a:ext cx="2195441" cy="307777"/>
          </a:xfrm>
          <a:prstGeom prst="rect">
            <a:avLst/>
          </a:prstGeom>
          <a:noFill/>
        </p:spPr>
        <p:txBody>
          <a:bodyPr wrap="square" rtlCol="0">
            <a:spAutoFit/>
          </a:bodyPr>
          <a:lstStyle/>
          <a:p>
            <a:r>
              <a:rPr lang="en-US" sz="1400" dirty="0"/>
              <a:t>Target Territory:</a:t>
            </a:r>
          </a:p>
        </p:txBody>
      </p:sp>
      <p:sp>
        <p:nvSpPr>
          <p:cNvPr id="37" name="箭头: V 形 36"/>
          <p:cNvSpPr/>
          <p:nvPr/>
        </p:nvSpPr>
        <p:spPr>
          <a:xfrm rot="5400000">
            <a:off x="10250299" y="4229285"/>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文本框 40"/>
          <p:cNvSpPr txBox="1"/>
          <p:nvPr/>
        </p:nvSpPr>
        <p:spPr>
          <a:xfrm>
            <a:off x="6807957" y="4587947"/>
            <a:ext cx="1393779" cy="307777"/>
          </a:xfrm>
          <a:prstGeom prst="rect">
            <a:avLst/>
          </a:prstGeom>
          <a:noFill/>
        </p:spPr>
        <p:txBody>
          <a:bodyPr wrap="none" rtlCol="0">
            <a:spAutoFit/>
          </a:bodyPr>
          <a:lstStyle/>
          <a:p>
            <a:r>
              <a:rPr lang="en-US" sz="1400" dirty="0"/>
              <a:t>Dispatch Troops:</a:t>
            </a:r>
          </a:p>
        </p:txBody>
      </p:sp>
      <p:grpSp>
        <p:nvGrpSpPr>
          <p:cNvPr id="45" name="组合 44"/>
          <p:cNvGrpSpPr/>
          <p:nvPr/>
        </p:nvGrpSpPr>
        <p:grpSpPr>
          <a:xfrm>
            <a:off x="7251238" y="5011857"/>
            <a:ext cx="1444408" cy="328942"/>
            <a:chOff x="9127663" y="5019611"/>
            <a:chExt cx="1444408" cy="328942"/>
          </a:xfrm>
        </p:grpSpPr>
        <p:sp>
          <p:nvSpPr>
            <p:cNvPr id="42" name="矩形: 圆角 41"/>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3" name="箭头: V 形 42"/>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6" name="组合 45"/>
          <p:cNvGrpSpPr/>
          <p:nvPr/>
        </p:nvGrpSpPr>
        <p:grpSpPr>
          <a:xfrm>
            <a:off x="7251238" y="5394220"/>
            <a:ext cx="1444408" cy="328942"/>
            <a:chOff x="9127663" y="5019611"/>
            <a:chExt cx="1444408" cy="328942"/>
          </a:xfrm>
        </p:grpSpPr>
        <p:sp>
          <p:nvSpPr>
            <p:cNvPr id="47" name="矩形: 圆角 46"/>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8" name="箭头: V 形 47"/>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9" name="组合 48"/>
          <p:cNvGrpSpPr/>
          <p:nvPr/>
        </p:nvGrpSpPr>
        <p:grpSpPr>
          <a:xfrm>
            <a:off x="7251238" y="5776583"/>
            <a:ext cx="1444408" cy="328942"/>
            <a:chOff x="9127663" y="5019611"/>
            <a:chExt cx="1444408" cy="328942"/>
          </a:xfrm>
        </p:grpSpPr>
        <p:sp>
          <p:nvSpPr>
            <p:cNvPr id="50" name="矩形: 圆角 49"/>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1" name="箭头: V 形 50"/>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3" name="组合 52"/>
          <p:cNvGrpSpPr/>
          <p:nvPr/>
        </p:nvGrpSpPr>
        <p:grpSpPr>
          <a:xfrm>
            <a:off x="9251334" y="4977442"/>
            <a:ext cx="1444408" cy="328942"/>
            <a:chOff x="9127663" y="5019611"/>
            <a:chExt cx="1444408" cy="328942"/>
          </a:xfrm>
        </p:grpSpPr>
        <p:sp>
          <p:nvSpPr>
            <p:cNvPr id="54" name="矩形: 圆角 53"/>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5" name="箭头: V 形 54"/>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6" name="组合 55"/>
          <p:cNvGrpSpPr/>
          <p:nvPr/>
        </p:nvGrpSpPr>
        <p:grpSpPr>
          <a:xfrm>
            <a:off x="9251334" y="5359805"/>
            <a:ext cx="1444408" cy="328942"/>
            <a:chOff x="9127663" y="5019611"/>
            <a:chExt cx="1444408" cy="328942"/>
          </a:xfrm>
        </p:grpSpPr>
        <p:sp>
          <p:nvSpPr>
            <p:cNvPr id="57" name="矩形: 圆角 56"/>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8" name="箭头: V 形 57"/>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组合 58"/>
          <p:cNvGrpSpPr/>
          <p:nvPr/>
        </p:nvGrpSpPr>
        <p:grpSpPr>
          <a:xfrm>
            <a:off x="9251334" y="5742168"/>
            <a:ext cx="1444408" cy="328942"/>
            <a:chOff x="9127663" y="5019611"/>
            <a:chExt cx="1444408" cy="328942"/>
          </a:xfrm>
        </p:grpSpPr>
        <p:sp>
          <p:nvSpPr>
            <p:cNvPr id="60" name="矩形: 圆角 59"/>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1" name="箭头: V 形 60"/>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2" name="文本框 61"/>
          <p:cNvSpPr txBox="1"/>
          <p:nvPr/>
        </p:nvSpPr>
        <p:spPr>
          <a:xfrm>
            <a:off x="6788747" y="5011857"/>
            <a:ext cx="380694" cy="276999"/>
          </a:xfrm>
          <a:prstGeom prst="rect">
            <a:avLst/>
          </a:prstGeom>
          <a:noFill/>
        </p:spPr>
        <p:txBody>
          <a:bodyPr wrap="square" rtlCol="0">
            <a:spAutoFit/>
          </a:bodyPr>
          <a:lstStyle/>
          <a:p>
            <a:r>
              <a:rPr lang="en-US" sz="1200" dirty="0"/>
              <a:t>lv1</a:t>
            </a:r>
          </a:p>
        </p:txBody>
      </p:sp>
      <p:sp>
        <p:nvSpPr>
          <p:cNvPr id="64" name="文本框 63"/>
          <p:cNvSpPr txBox="1"/>
          <p:nvPr/>
        </p:nvSpPr>
        <p:spPr>
          <a:xfrm>
            <a:off x="6781808" y="5428884"/>
            <a:ext cx="380694" cy="276999"/>
          </a:xfrm>
          <a:prstGeom prst="rect">
            <a:avLst/>
          </a:prstGeom>
          <a:noFill/>
        </p:spPr>
        <p:txBody>
          <a:bodyPr wrap="square" rtlCol="0">
            <a:spAutoFit/>
          </a:bodyPr>
          <a:lstStyle/>
          <a:p>
            <a:r>
              <a:rPr lang="en-US" sz="1200" dirty="0"/>
              <a:t>lv2</a:t>
            </a:r>
          </a:p>
        </p:txBody>
      </p:sp>
      <p:sp>
        <p:nvSpPr>
          <p:cNvPr id="65" name="文本框 64"/>
          <p:cNvSpPr txBox="1"/>
          <p:nvPr/>
        </p:nvSpPr>
        <p:spPr>
          <a:xfrm>
            <a:off x="6781808" y="5789670"/>
            <a:ext cx="380694" cy="276999"/>
          </a:xfrm>
          <a:prstGeom prst="rect">
            <a:avLst/>
          </a:prstGeom>
          <a:noFill/>
        </p:spPr>
        <p:txBody>
          <a:bodyPr wrap="square" rtlCol="0">
            <a:spAutoFit/>
          </a:bodyPr>
          <a:lstStyle/>
          <a:p>
            <a:r>
              <a:rPr lang="en-US" sz="1200" dirty="0"/>
              <a:t>lv3</a:t>
            </a:r>
          </a:p>
        </p:txBody>
      </p:sp>
      <p:sp>
        <p:nvSpPr>
          <p:cNvPr id="66" name="文本框 65"/>
          <p:cNvSpPr txBox="1"/>
          <p:nvPr/>
        </p:nvSpPr>
        <p:spPr>
          <a:xfrm>
            <a:off x="8784117" y="5023545"/>
            <a:ext cx="380694" cy="276999"/>
          </a:xfrm>
          <a:prstGeom prst="rect">
            <a:avLst/>
          </a:prstGeom>
          <a:noFill/>
        </p:spPr>
        <p:txBody>
          <a:bodyPr wrap="square" rtlCol="0">
            <a:spAutoFit/>
          </a:bodyPr>
          <a:lstStyle/>
          <a:p>
            <a:r>
              <a:rPr lang="en-US" sz="1200" dirty="0"/>
              <a:t>lv4</a:t>
            </a:r>
          </a:p>
        </p:txBody>
      </p:sp>
      <p:sp>
        <p:nvSpPr>
          <p:cNvPr id="67" name="文本框 66"/>
          <p:cNvSpPr txBox="1"/>
          <p:nvPr/>
        </p:nvSpPr>
        <p:spPr>
          <a:xfrm>
            <a:off x="8784117" y="5404997"/>
            <a:ext cx="380694" cy="276999"/>
          </a:xfrm>
          <a:prstGeom prst="rect">
            <a:avLst/>
          </a:prstGeom>
          <a:noFill/>
        </p:spPr>
        <p:txBody>
          <a:bodyPr wrap="square" rtlCol="0">
            <a:spAutoFit/>
          </a:bodyPr>
          <a:lstStyle/>
          <a:p>
            <a:r>
              <a:rPr lang="en-US" sz="1200" dirty="0"/>
              <a:t>lv5</a:t>
            </a:r>
          </a:p>
        </p:txBody>
      </p:sp>
      <p:sp>
        <p:nvSpPr>
          <p:cNvPr id="68" name="文本框 67"/>
          <p:cNvSpPr txBox="1"/>
          <p:nvPr/>
        </p:nvSpPr>
        <p:spPr>
          <a:xfrm>
            <a:off x="8784117" y="5768139"/>
            <a:ext cx="380694" cy="276999"/>
          </a:xfrm>
          <a:prstGeom prst="rect">
            <a:avLst/>
          </a:prstGeom>
          <a:noFill/>
        </p:spPr>
        <p:txBody>
          <a:bodyPr wrap="square" rtlCol="0">
            <a:spAutoFit/>
          </a:bodyPr>
          <a:lstStyle/>
          <a:p>
            <a:r>
              <a:rPr lang="en-US" sz="1200" dirty="0"/>
              <a:t>lv6</a:t>
            </a:r>
          </a:p>
        </p:txBody>
      </p:sp>
      <p:sp>
        <p:nvSpPr>
          <p:cNvPr id="70" name="矩形: 圆角 69"/>
          <p:cNvSpPr/>
          <p:nvPr/>
        </p:nvSpPr>
        <p:spPr>
          <a:xfrm>
            <a:off x="9363071" y="6287384"/>
            <a:ext cx="1444408"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a:t>
            </a:r>
          </a:p>
        </p:txBody>
      </p:sp>
      <p:sp>
        <p:nvSpPr>
          <p:cNvPr id="71" name="矩形: 圆角 70"/>
          <p:cNvSpPr/>
          <p:nvPr/>
        </p:nvSpPr>
        <p:spPr>
          <a:xfrm>
            <a:off x="6994939" y="6295066"/>
            <a:ext cx="1444408" cy="328942"/>
          </a:xfrm>
          <a:prstGeom prst="roundRect">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grpSp>
        <p:nvGrpSpPr>
          <p:cNvPr id="63" name="组合 62"/>
          <p:cNvGrpSpPr/>
          <p:nvPr/>
        </p:nvGrpSpPr>
        <p:grpSpPr>
          <a:xfrm>
            <a:off x="1146955" y="1524000"/>
            <a:ext cx="4790963" cy="4181883"/>
            <a:chOff x="1146955" y="1524000"/>
            <a:chExt cx="4790963" cy="4181883"/>
          </a:xfrm>
        </p:grpSpPr>
        <p:grpSp>
          <p:nvGrpSpPr>
            <p:cNvPr id="69" name="组合 68"/>
            <p:cNvGrpSpPr/>
            <p:nvPr/>
          </p:nvGrpSpPr>
          <p:grpSpPr>
            <a:xfrm>
              <a:off x="1146955" y="1524000"/>
              <a:ext cx="4790963" cy="4181883"/>
              <a:chOff x="1304692" y="669073"/>
              <a:chExt cx="4605454" cy="4605454"/>
            </a:xfrm>
          </p:grpSpPr>
          <p:sp>
            <p:nvSpPr>
              <p:cNvPr id="84" name="矩形 83"/>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85" name="直接连接符 84"/>
              <p:cNvCxnSpPr>
                <a:stCxn id="84" idx="0"/>
                <a:endCxn id="84"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4" idx="1"/>
                <a:endCxn id="84"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4" idx="0"/>
                <a:endCxn id="84"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a:stCxn id="84" idx="3"/>
                <a:endCxn id="84"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4"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4"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84"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endCxn id="84"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文本框 71"/>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73" name="文本框 72"/>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74" name="文本框 73"/>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75" name="文本框 74"/>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76" name="文本框 75"/>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77" name="文本框 76"/>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78" name="文本框 77"/>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79" name="文本框 78"/>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80" name="文本框 79"/>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81" name="文本框 80"/>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82" name="文本框 81"/>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83" name="文本框 82"/>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sp>
        <p:nvSpPr>
          <p:cNvPr id="2" name="矩形: 圆角 1"/>
          <p:cNvSpPr/>
          <p:nvPr/>
        </p:nvSpPr>
        <p:spPr>
          <a:xfrm>
            <a:off x="4520535" y="2345145"/>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order is illegal, because </a:t>
            </a:r>
            <a:r>
              <a:rPr lang="en-US" dirty="0" err="1">
                <a:solidFill>
                  <a:schemeClr val="tx1"/>
                </a:solidFill>
              </a:rPr>
              <a:t>xxxx</a:t>
            </a:r>
            <a:r>
              <a:rPr lang="en-US" dirty="0">
                <a:solidFill>
                  <a:schemeClr val="tx1"/>
                </a:solidFill>
              </a:rPr>
              <a:t>!</a:t>
            </a:r>
          </a:p>
          <a:p>
            <a:pPr algn="ctr"/>
            <a:endParaRPr lang="en-US" dirty="0">
              <a:solidFill>
                <a:schemeClr val="tx1"/>
              </a:solidFill>
            </a:endParaRPr>
          </a:p>
        </p:txBody>
      </p:sp>
      <p:sp>
        <p:nvSpPr>
          <p:cNvPr id="3" name="矩形: 圆角 2"/>
          <p:cNvSpPr/>
          <p:nvPr/>
        </p:nvSpPr>
        <p:spPr>
          <a:xfrm>
            <a:off x="5962156" y="3818714"/>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grpSp>
        <p:nvGrpSpPr>
          <p:cNvPr id="95" name="组合 94"/>
          <p:cNvGrpSpPr/>
          <p:nvPr/>
        </p:nvGrpSpPr>
        <p:grpSpPr>
          <a:xfrm>
            <a:off x="11249026" y="206375"/>
            <a:ext cx="704850" cy="188102"/>
            <a:chOff x="10744200" y="193675"/>
            <a:chExt cx="1070755" cy="285750"/>
          </a:xfrm>
        </p:grpSpPr>
        <p:sp>
          <p:nvSpPr>
            <p:cNvPr id="96" name="矩形 95"/>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矩形 96"/>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矩形 97"/>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直接连接符 98"/>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乘号 100"/>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6675" y="76200"/>
            <a:ext cx="12058650" cy="670560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圆角 26"/>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28" name="矩形: 圆角 27"/>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29" name="矩形: 圆角 28"/>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30" name="矩形: 圆角 29"/>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31" name="矩形 30"/>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grpSp>
        <p:nvGrpSpPr>
          <p:cNvPr id="2" name="组合 1"/>
          <p:cNvGrpSpPr/>
          <p:nvPr/>
        </p:nvGrpSpPr>
        <p:grpSpPr>
          <a:xfrm>
            <a:off x="1146955" y="1524000"/>
            <a:ext cx="4790963" cy="4181883"/>
            <a:chOff x="1146955" y="1524000"/>
            <a:chExt cx="4790963" cy="4181883"/>
          </a:xfrm>
        </p:grpSpPr>
        <p:grpSp>
          <p:nvGrpSpPr>
            <p:cNvPr id="17" name="组合 16"/>
            <p:cNvGrpSpPr/>
            <p:nvPr/>
          </p:nvGrpSpPr>
          <p:grpSpPr>
            <a:xfrm>
              <a:off x="1146955" y="1524000"/>
              <a:ext cx="4790963" cy="4181883"/>
              <a:chOff x="1304692" y="669073"/>
              <a:chExt cx="4605454" cy="4605454"/>
            </a:xfrm>
          </p:grpSpPr>
          <p:sp>
            <p:nvSpPr>
              <p:cNvPr id="4" name="矩形 3"/>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5" name="直接连接符 4"/>
              <p:cNvCxnSpPr>
                <a:stCxn id="4" idx="0"/>
                <a:endCxn id="4"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4" idx="1"/>
                <a:endCxn id="4"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4" idx="0"/>
                <a:endCxn id="4"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4" idx="3"/>
                <a:endCxn id="4"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4"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4"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23" name="文本框 22"/>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24" name="文本框 23"/>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25" name="文本框 24"/>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2" name="文本框 31"/>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3" name="文本框 32"/>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4" name="文本框 33"/>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35" name="文本框 34"/>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36" name="文本框 35"/>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37" name="文本框 36"/>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38" name="文本框 37"/>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39" name="文本框 38"/>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sp>
        <p:nvSpPr>
          <p:cNvPr id="40" name="矩形: 圆角 39"/>
          <p:cNvSpPr/>
          <p:nvPr/>
        </p:nvSpPr>
        <p:spPr>
          <a:xfrm>
            <a:off x="6969722" y="610008"/>
            <a:ext cx="4075323" cy="2618968"/>
          </a:xfrm>
          <a:prstGeom prst="roundRect">
            <a:avLst>
              <a:gd name="adj" fmla="val 7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3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cxnSp>
        <p:nvCxnSpPr>
          <p:cNvPr id="41" name="直接连接符 40"/>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30 | Technology Resource: 50 | Max Tech Level: 3</a:t>
            </a:r>
          </a:p>
        </p:txBody>
      </p:sp>
      <p:grpSp>
        <p:nvGrpSpPr>
          <p:cNvPr id="43" name="组合 42"/>
          <p:cNvGrpSpPr/>
          <p:nvPr/>
        </p:nvGrpSpPr>
        <p:grpSpPr>
          <a:xfrm>
            <a:off x="11249026" y="206375"/>
            <a:ext cx="704850" cy="188102"/>
            <a:chOff x="10744200" y="193675"/>
            <a:chExt cx="1070755" cy="285750"/>
          </a:xfrm>
        </p:grpSpPr>
        <p:sp>
          <p:nvSpPr>
            <p:cNvPr id="44" name="矩形 43"/>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直接连接符 46"/>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乘号 48"/>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矩形: 圆角 49">
            <a:hlinkClick r:id="rId2" action="ppaction://hlinksldjump"/>
            <a:extLst>
              <a:ext uri="{FF2B5EF4-FFF2-40B4-BE49-F238E27FC236}">
                <a16:creationId xmlns:a16="http://schemas.microsoft.com/office/drawing/2014/main" id="{143104CC-7F28-4BBD-9F73-FE3AEE05240A}"/>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6675" y="76199"/>
            <a:ext cx="12039600" cy="6696075"/>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圆角 26"/>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28" name="矩形: 圆角 27"/>
          <p:cNvSpPr/>
          <p:nvPr/>
        </p:nvSpPr>
        <p:spPr>
          <a:xfrm>
            <a:off x="8153217" y="4665180"/>
            <a:ext cx="825592" cy="328942"/>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29" name="矩形: 圆角 28"/>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30" name="矩形: 圆角 29"/>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31" name="矩形 30"/>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sp>
        <p:nvSpPr>
          <p:cNvPr id="55" name="矩形: 圆角 54"/>
          <p:cNvSpPr/>
          <p:nvPr/>
        </p:nvSpPr>
        <p:spPr>
          <a:xfrm>
            <a:off x="6969722" y="610008"/>
            <a:ext cx="4075323" cy="2618968"/>
          </a:xfrm>
          <a:prstGeom prst="roundRect">
            <a:avLst>
              <a:gd name="adj" fmla="val 7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3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cxnSp>
        <p:nvCxnSpPr>
          <p:cNvPr id="56" name="直接连接符 55"/>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30 | Technology Resource: 50 | Max Tech Level: 3</a:t>
            </a:r>
          </a:p>
        </p:txBody>
      </p:sp>
      <p:grpSp>
        <p:nvGrpSpPr>
          <p:cNvPr id="58" name="组合 57"/>
          <p:cNvGrpSpPr/>
          <p:nvPr/>
        </p:nvGrpSpPr>
        <p:grpSpPr>
          <a:xfrm>
            <a:off x="11249026" y="206375"/>
            <a:ext cx="704850" cy="188102"/>
            <a:chOff x="10744200" y="193675"/>
            <a:chExt cx="1070755" cy="285750"/>
          </a:xfrm>
        </p:grpSpPr>
        <p:sp>
          <p:nvSpPr>
            <p:cNvPr id="59" name="矩形 58"/>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矩形 60"/>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乘号 63"/>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矩形: 圆角 64">
            <a:hlinkClick r:id="rId2" action="ppaction://hlinksldjump"/>
            <a:extLst>
              <a:ext uri="{FF2B5EF4-FFF2-40B4-BE49-F238E27FC236}">
                <a16:creationId xmlns:a16="http://schemas.microsoft.com/office/drawing/2014/main" id="{79F4AF27-6B3F-41D7-B4CF-864EC5634685}"/>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矩形: 圆角 2"/>
          <p:cNvSpPr/>
          <p:nvPr/>
        </p:nvSpPr>
        <p:spPr>
          <a:xfrm>
            <a:off x="6511935" y="4406132"/>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Login</a:t>
            </a:r>
            <a:endParaRPr lang="en-US" dirty="0">
              <a:solidFill>
                <a:schemeClr val="tx1"/>
              </a:solidFill>
            </a:endParaRPr>
          </a:p>
        </p:txBody>
      </p:sp>
      <p:sp>
        <p:nvSpPr>
          <p:cNvPr id="12" name="矩形: 圆角 2">
            <a:extLst>
              <a:ext uri="{FF2B5EF4-FFF2-40B4-BE49-F238E27FC236}">
                <a16:creationId xmlns:a16="http://schemas.microsoft.com/office/drawing/2014/main" id="{328709BB-5110-441E-A0FD-CF7B6BCD961F}"/>
              </a:ext>
            </a:extLst>
          </p:cNvPr>
          <p:cNvSpPr/>
          <p:nvPr/>
        </p:nvSpPr>
        <p:spPr>
          <a:xfrm>
            <a:off x="4765224" y="4406133"/>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Register</a:t>
            </a:r>
            <a:endParaRPr lang="en-US" dirty="0">
              <a:solidFill>
                <a:schemeClr val="tx1"/>
              </a:solidFill>
            </a:endParaRPr>
          </a:p>
        </p:txBody>
      </p:sp>
      <p:sp>
        <p:nvSpPr>
          <p:cNvPr id="2" name="文本框 1">
            <a:extLst>
              <a:ext uri="{FF2B5EF4-FFF2-40B4-BE49-F238E27FC236}">
                <a16:creationId xmlns:a16="http://schemas.microsoft.com/office/drawing/2014/main" id="{C06ACCD3-C529-47D7-AC88-944485C5B6A1}"/>
              </a:ext>
            </a:extLst>
          </p:cNvPr>
          <p:cNvSpPr txBox="1"/>
          <p:nvPr/>
        </p:nvSpPr>
        <p:spPr>
          <a:xfrm>
            <a:off x="4099018" y="2565456"/>
            <a:ext cx="1332412" cy="369332"/>
          </a:xfrm>
          <a:prstGeom prst="rect">
            <a:avLst/>
          </a:prstGeom>
          <a:noFill/>
        </p:spPr>
        <p:txBody>
          <a:bodyPr wrap="square" rtlCol="0">
            <a:spAutoFit/>
          </a:bodyPr>
          <a:lstStyle/>
          <a:p>
            <a:r>
              <a:rPr lang="en-US" dirty="0"/>
              <a:t>User Name</a:t>
            </a:r>
          </a:p>
        </p:txBody>
      </p:sp>
      <p:sp>
        <p:nvSpPr>
          <p:cNvPr id="15" name="文本框 14">
            <a:extLst>
              <a:ext uri="{FF2B5EF4-FFF2-40B4-BE49-F238E27FC236}">
                <a16:creationId xmlns:a16="http://schemas.microsoft.com/office/drawing/2014/main" id="{917B9A2F-8879-49B8-9A34-DC72E4D1B249}"/>
              </a:ext>
            </a:extLst>
          </p:cNvPr>
          <p:cNvSpPr txBox="1"/>
          <p:nvPr/>
        </p:nvSpPr>
        <p:spPr>
          <a:xfrm>
            <a:off x="4099018" y="3094725"/>
            <a:ext cx="1332412" cy="369332"/>
          </a:xfrm>
          <a:prstGeom prst="rect">
            <a:avLst/>
          </a:prstGeom>
          <a:noFill/>
        </p:spPr>
        <p:txBody>
          <a:bodyPr wrap="square" rtlCol="0">
            <a:spAutoFit/>
          </a:bodyPr>
          <a:lstStyle/>
          <a:p>
            <a:r>
              <a:rPr lang="en-US" altLang="zh-CN" dirty="0"/>
              <a:t>Password</a:t>
            </a:r>
            <a:endParaRPr lang="en-US" dirty="0"/>
          </a:p>
        </p:txBody>
      </p:sp>
      <p:sp>
        <p:nvSpPr>
          <p:cNvPr id="4" name="矩形 3">
            <a:extLst>
              <a:ext uri="{FF2B5EF4-FFF2-40B4-BE49-F238E27FC236}">
                <a16:creationId xmlns:a16="http://schemas.microsoft.com/office/drawing/2014/main" id="{F58E6D40-0E64-4923-B2AF-86181D90CD32}"/>
              </a:ext>
            </a:extLst>
          </p:cNvPr>
          <p:cNvSpPr/>
          <p:nvPr/>
        </p:nvSpPr>
        <p:spPr>
          <a:xfrm>
            <a:off x="5431430" y="2565456"/>
            <a:ext cx="2502079" cy="369332"/>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 name="矩形 16">
            <a:extLst>
              <a:ext uri="{FF2B5EF4-FFF2-40B4-BE49-F238E27FC236}">
                <a16:creationId xmlns:a16="http://schemas.microsoft.com/office/drawing/2014/main" id="{93A405AA-B88D-4C02-89CD-6FB648551A17}"/>
              </a:ext>
            </a:extLst>
          </p:cNvPr>
          <p:cNvSpPr/>
          <p:nvPr/>
        </p:nvSpPr>
        <p:spPr>
          <a:xfrm>
            <a:off x="5431430" y="3114863"/>
            <a:ext cx="2502079" cy="369332"/>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矩形 4">
            <a:extLst>
              <a:ext uri="{FF2B5EF4-FFF2-40B4-BE49-F238E27FC236}">
                <a16:creationId xmlns:a16="http://schemas.microsoft.com/office/drawing/2014/main" id="{203A1FA5-EA43-4302-AB9D-C33BEB5712F0}"/>
              </a:ext>
            </a:extLst>
          </p:cNvPr>
          <p:cNvSpPr/>
          <p:nvPr/>
        </p:nvSpPr>
        <p:spPr>
          <a:xfrm>
            <a:off x="4181475" y="3762375"/>
            <a:ext cx="4448175" cy="405663"/>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r>
              <a:rPr lang="zh-CN" altLang="en-US" sz="1200" dirty="0">
                <a:solidFill>
                  <a:schemeClr val="tx1"/>
                </a:solidFill>
              </a:rPr>
              <a:t>如果注册</a:t>
            </a:r>
            <a:r>
              <a:rPr lang="en-US" altLang="zh-CN" sz="1200" dirty="0">
                <a:solidFill>
                  <a:schemeClr val="tx1"/>
                </a:solidFill>
              </a:rPr>
              <a:t>/</a:t>
            </a:r>
            <a:r>
              <a:rPr lang="zh-CN" altLang="en-US" sz="1200" dirty="0">
                <a:solidFill>
                  <a:schemeClr val="tx1"/>
                </a:solidFill>
              </a:rPr>
              <a:t>登录失败这里会显示原因</a:t>
            </a:r>
            <a:r>
              <a:rPr lang="en-US" sz="1200" dirty="0">
                <a:solidFill>
                  <a:schemeClr val="tx1"/>
                </a:solidFill>
              </a:rPr>
              <a:t>)</a:t>
            </a:r>
          </a:p>
        </p:txBody>
      </p:sp>
      <p:sp>
        <p:nvSpPr>
          <p:cNvPr id="6" name="文本框 5">
            <a:extLst>
              <a:ext uri="{FF2B5EF4-FFF2-40B4-BE49-F238E27FC236}">
                <a16:creationId xmlns:a16="http://schemas.microsoft.com/office/drawing/2014/main" id="{279B86AB-0EAE-452F-B626-4D4475FE2A3A}"/>
              </a:ext>
            </a:extLst>
          </p:cNvPr>
          <p:cNvSpPr txBox="1"/>
          <p:nvPr/>
        </p:nvSpPr>
        <p:spPr>
          <a:xfrm>
            <a:off x="4087634" y="1782331"/>
            <a:ext cx="3560398" cy="369332"/>
          </a:xfrm>
          <a:prstGeom prst="rect">
            <a:avLst/>
          </a:prstGeom>
          <a:noFill/>
        </p:spPr>
        <p:txBody>
          <a:bodyPr wrap="none" rtlCol="0">
            <a:spAutoFit/>
          </a:bodyPr>
          <a:lstStyle/>
          <a:p>
            <a:r>
              <a:rPr lang="en-US" dirty="0"/>
              <a:t>Please register or login to the game.</a:t>
            </a:r>
          </a:p>
        </p:txBody>
      </p:sp>
    </p:spTree>
    <p:extLst>
      <p:ext uri="{BB962C8B-B14F-4D97-AF65-F5344CB8AC3E}">
        <p14:creationId xmlns:p14="http://schemas.microsoft.com/office/powerpoint/2010/main" val="3327495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3026" y="60325"/>
            <a:ext cx="12030074" cy="6772275"/>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30 | Technology Resource: 50 | Max Tech Level: 3</a:t>
            </a:r>
          </a:p>
        </p:txBody>
      </p:sp>
      <p:sp>
        <p:nvSpPr>
          <p:cNvPr id="31" name="矩形 30"/>
          <p:cNvSpPr/>
          <p:nvPr/>
        </p:nvSpPr>
        <p:spPr>
          <a:xfrm>
            <a:off x="6788748" y="3357643"/>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 decide to attack, please choose the source and target, and the units you want ?</a:t>
            </a:r>
          </a:p>
        </p:txBody>
      </p:sp>
      <p:sp>
        <p:nvSpPr>
          <p:cNvPr id="32" name="矩形: 圆角 31"/>
          <p:cNvSpPr/>
          <p:nvPr/>
        </p:nvSpPr>
        <p:spPr>
          <a:xfrm>
            <a:off x="6902668" y="412097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Narnia</a:t>
            </a:r>
          </a:p>
        </p:txBody>
      </p:sp>
      <p:sp>
        <p:nvSpPr>
          <p:cNvPr id="33" name="文本框 32"/>
          <p:cNvSpPr txBox="1"/>
          <p:nvPr/>
        </p:nvSpPr>
        <p:spPr>
          <a:xfrm>
            <a:off x="6788747" y="3829050"/>
            <a:ext cx="2195441" cy="307777"/>
          </a:xfrm>
          <a:prstGeom prst="rect">
            <a:avLst/>
          </a:prstGeom>
          <a:noFill/>
        </p:spPr>
        <p:txBody>
          <a:bodyPr wrap="square" rtlCol="0">
            <a:spAutoFit/>
          </a:bodyPr>
          <a:lstStyle/>
          <a:p>
            <a:r>
              <a:rPr lang="en-US" sz="1400" dirty="0"/>
              <a:t>Source Territory:</a:t>
            </a:r>
          </a:p>
        </p:txBody>
      </p:sp>
      <p:sp>
        <p:nvSpPr>
          <p:cNvPr id="34" name="箭头: V 形 33"/>
          <p:cNvSpPr/>
          <p:nvPr/>
        </p:nvSpPr>
        <p:spPr>
          <a:xfrm rot="5400000">
            <a:off x="8094579" y="423543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矩形: 圆角 34"/>
          <p:cNvSpPr/>
          <p:nvPr/>
        </p:nvSpPr>
        <p:spPr>
          <a:xfrm>
            <a:off x="9072675" y="4120972"/>
            <a:ext cx="1430121"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Elantris</a:t>
            </a:r>
            <a:endParaRPr lang="en-US" dirty="0">
              <a:solidFill>
                <a:schemeClr val="tx1"/>
              </a:solidFill>
            </a:endParaRPr>
          </a:p>
        </p:txBody>
      </p:sp>
      <p:sp>
        <p:nvSpPr>
          <p:cNvPr id="36" name="文本框 35"/>
          <p:cNvSpPr txBox="1"/>
          <p:nvPr/>
        </p:nvSpPr>
        <p:spPr>
          <a:xfrm>
            <a:off x="8958755" y="3829050"/>
            <a:ext cx="2195441" cy="307777"/>
          </a:xfrm>
          <a:prstGeom prst="rect">
            <a:avLst/>
          </a:prstGeom>
          <a:noFill/>
        </p:spPr>
        <p:txBody>
          <a:bodyPr wrap="square" rtlCol="0">
            <a:spAutoFit/>
          </a:bodyPr>
          <a:lstStyle/>
          <a:p>
            <a:r>
              <a:rPr lang="en-US" sz="1400" dirty="0"/>
              <a:t>Target Territory:</a:t>
            </a:r>
          </a:p>
        </p:txBody>
      </p:sp>
      <p:sp>
        <p:nvSpPr>
          <p:cNvPr id="37" name="箭头: V 形 36"/>
          <p:cNvSpPr/>
          <p:nvPr/>
        </p:nvSpPr>
        <p:spPr>
          <a:xfrm rot="5400000">
            <a:off x="10250299" y="4229285"/>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文本框 40"/>
          <p:cNvSpPr txBox="1"/>
          <p:nvPr/>
        </p:nvSpPr>
        <p:spPr>
          <a:xfrm>
            <a:off x="6807957" y="4587947"/>
            <a:ext cx="1393779" cy="307777"/>
          </a:xfrm>
          <a:prstGeom prst="rect">
            <a:avLst/>
          </a:prstGeom>
          <a:noFill/>
        </p:spPr>
        <p:txBody>
          <a:bodyPr wrap="none" rtlCol="0">
            <a:spAutoFit/>
          </a:bodyPr>
          <a:lstStyle/>
          <a:p>
            <a:r>
              <a:rPr lang="en-US" sz="1400" dirty="0"/>
              <a:t>Dispatch Troops:</a:t>
            </a:r>
          </a:p>
        </p:txBody>
      </p:sp>
      <p:grpSp>
        <p:nvGrpSpPr>
          <p:cNvPr id="45" name="组合 44"/>
          <p:cNvGrpSpPr/>
          <p:nvPr/>
        </p:nvGrpSpPr>
        <p:grpSpPr>
          <a:xfrm>
            <a:off x="7251238" y="5011857"/>
            <a:ext cx="1444408" cy="328942"/>
            <a:chOff x="9127663" y="5019611"/>
            <a:chExt cx="1444408" cy="328942"/>
          </a:xfrm>
        </p:grpSpPr>
        <p:sp>
          <p:nvSpPr>
            <p:cNvPr id="42" name="矩形: 圆角 41"/>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3" name="箭头: V 形 42"/>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6" name="组合 45"/>
          <p:cNvGrpSpPr/>
          <p:nvPr/>
        </p:nvGrpSpPr>
        <p:grpSpPr>
          <a:xfrm>
            <a:off x="7251238" y="5394220"/>
            <a:ext cx="1444408" cy="328942"/>
            <a:chOff x="9127663" y="5019611"/>
            <a:chExt cx="1444408" cy="328942"/>
          </a:xfrm>
        </p:grpSpPr>
        <p:sp>
          <p:nvSpPr>
            <p:cNvPr id="47" name="矩形: 圆角 46"/>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8" name="箭头: V 形 47"/>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9" name="组合 48"/>
          <p:cNvGrpSpPr/>
          <p:nvPr/>
        </p:nvGrpSpPr>
        <p:grpSpPr>
          <a:xfrm>
            <a:off x="7251238" y="5776583"/>
            <a:ext cx="1444408" cy="328942"/>
            <a:chOff x="9127663" y="5019611"/>
            <a:chExt cx="1444408" cy="328942"/>
          </a:xfrm>
        </p:grpSpPr>
        <p:sp>
          <p:nvSpPr>
            <p:cNvPr id="50" name="矩形: 圆角 49"/>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1" name="箭头: V 形 50"/>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3" name="组合 52"/>
          <p:cNvGrpSpPr/>
          <p:nvPr/>
        </p:nvGrpSpPr>
        <p:grpSpPr>
          <a:xfrm>
            <a:off x="9251334" y="4977442"/>
            <a:ext cx="1444408" cy="328942"/>
            <a:chOff x="9127663" y="5019611"/>
            <a:chExt cx="1444408" cy="328942"/>
          </a:xfrm>
        </p:grpSpPr>
        <p:sp>
          <p:nvSpPr>
            <p:cNvPr id="54" name="矩形: 圆角 53"/>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5" name="箭头: V 形 54"/>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6" name="组合 55"/>
          <p:cNvGrpSpPr/>
          <p:nvPr/>
        </p:nvGrpSpPr>
        <p:grpSpPr>
          <a:xfrm>
            <a:off x="9251334" y="5359805"/>
            <a:ext cx="1444408" cy="328942"/>
            <a:chOff x="9127663" y="5019611"/>
            <a:chExt cx="1444408" cy="328942"/>
          </a:xfrm>
        </p:grpSpPr>
        <p:sp>
          <p:nvSpPr>
            <p:cNvPr id="57" name="矩形: 圆角 56"/>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8" name="箭头: V 形 57"/>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组合 58"/>
          <p:cNvGrpSpPr/>
          <p:nvPr/>
        </p:nvGrpSpPr>
        <p:grpSpPr>
          <a:xfrm>
            <a:off x="9251334" y="5742168"/>
            <a:ext cx="1444408" cy="328942"/>
            <a:chOff x="9127663" y="5019611"/>
            <a:chExt cx="1444408" cy="328942"/>
          </a:xfrm>
        </p:grpSpPr>
        <p:sp>
          <p:nvSpPr>
            <p:cNvPr id="60" name="矩形: 圆角 59"/>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1" name="箭头: V 形 60"/>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2" name="文本框 61"/>
          <p:cNvSpPr txBox="1"/>
          <p:nvPr/>
        </p:nvSpPr>
        <p:spPr>
          <a:xfrm>
            <a:off x="6788747" y="5011857"/>
            <a:ext cx="380694" cy="276999"/>
          </a:xfrm>
          <a:prstGeom prst="rect">
            <a:avLst/>
          </a:prstGeom>
          <a:noFill/>
        </p:spPr>
        <p:txBody>
          <a:bodyPr wrap="square" rtlCol="0">
            <a:spAutoFit/>
          </a:bodyPr>
          <a:lstStyle/>
          <a:p>
            <a:r>
              <a:rPr lang="en-US" sz="1200" dirty="0"/>
              <a:t>lv1</a:t>
            </a:r>
          </a:p>
        </p:txBody>
      </p:sp>
      <p:sp>
        <p:nvSpPr>
          <p:cNvPr id="64" name="文本框 63"/>
          <p:cNvSpPr txBox="1"/>
          <p:nvPr/>
        </p:nvSpPr>
        <p:spPr>
          <a:xfrm>
            <a:off x="6781808" y="5428884"/>
            <a:ext cx="380694" cy="276999"/>
          </a:xfrm>
          <a:prstGeom prst="rect">
            <a:avLst/>
          </a:prstGeom>
          <a:noFill/>
        </p:spPr>
        <p:txBody>
          <a:bodyPr wrap="square" rtlCol="0">
            <a:spAutoFit/>
          </a:bodyPr>
          <a:lstStyle/>
          <a:p>
            <a:r>
              <a:rPr lang="en-US" sz="1200" dirty="0"/>
              <a:t>lv2</a:t>
            </a:r>
          </a:p>
        </p:txBody>
      </p:sp>
      <p:sp>
        <p:nvSpPr>
          <p:cNvPr id="65" name="文本框 64"/>
          <p:cNvSpPr txBox="1"/>
          <p:nvPr/>
        </p:nvSpPr>
        <p:spPr>
          <a:xfrm>
            <a:off x="6781808" y="5789670"/>
            <a:ext cx="380694" cy="276999"/>
          </a:xfrm>
          <a:prstGeom prst="rect">
            <a:avLst/>
          </a:prstGeom>
          <a:noFill/>
        </p:spPr>
        <p:txBody>
          <a:bodyPr wrap="square" rtlCol="0">
            <a:spAutoFit/>
          </a:bodyPr>
          <a:lstStyle/>
          <a:p>
            <a:r>
              <a:rPr lang="en-US" sz="1200" dirty="0"/>
              <a:t>lv3</a:t>
            </a:r>
          </a:p>
        </p:txBody>
      </p:sp>
      <p:sp>
        <p:nvSpPr>
          <p:cNvPr id="66" name="文本框 65"/>
          <p:cNvSpPr txBox="1"/>
          <p:nvPr/>
        </p:nvSpPr>
        <p:spPr>
          <a:xfrm>
            <a:off x="8784117" y="5023545"/>
            <a:ext cx="380694" cy="276999"/>
          </a:xfrm>
          <a:prstGeom prst="rect">
            <a:avLst/>
          </a:prstGeom>
          <a:noFill/>
        </p:spPr>
        <p:txBody>
          <a:bodyPr wrap="square" rtlCol="0">
            <a:spAutoFit/>
          </a:bodyPr>
          <a:lstStyle/>
          <a:p>
            <a:r>
              <a:rPr lang="en-US" sz="1200" dirty="0"/>
              <a:t>lv4</a:t>
            </a:r>
          </a:p>
        </p:txBody>
      </p:sp>
      <p:sp>
        <p:nvSpPr>
          <p:cNvPr id="67" name="文本框 66"/>
          <p:cNvSpPr txBox="1"/>
          <p:nvPr/>
        </p:nvSpPr>
        <p:spPr>
          <a:xfrm>
            <a:off x="8784117" y="5404997"/>
            <a:ext cx="380694" cy="276999"/>
          </a:xfrm>
          <a:prstGeom prst="rect">
            <a:avLst/>
          </a:prstGeom>
          <a:noFill/>
        </p:spPr>
        <p:txBody>
          <a:bodyPr wrap="square" rtlCol="0">
            <a:spAutoFit/>
          </a:bodyPr>
          <a:lstStyle/>
          <a:p>
            <a:r>
              <a:rPr lang="en-US" sz="1200" dirty="0"/>
              <a:t>lv5</a:t>
            </a:r>
          </a:p>
        </p:txBody>
      </p:sp>
      <p:sp>
        <p:nvSpPr>
          <p:cNvPr id="68" name="文本框 67"/>
          <p:cNvSpPr txBox="1"/>
          <p:nvPr/>
        </p:nvSpPr>
        <p:spPr>
          <a:xfrm>
            <a:off x="8784117" y="5768139"/>
            <a:ext cx="380694" cy="276999"/>
          </a:xfrm>
          <a:prstGeom prst="rect">
            <a:avLst/>
          </a:prstGeom>
          <a:noFill/>
        </p:spPr>
        <p:txBody>
          <a:bodyPr wrap="square" rtlCol="0">
            <a:spAutoFit/>
          </a:bodyPr>
          <a:lstStyle/>
          <a:p>
            <a:r>
              <a:rPr lang="en-US" sz="1200" dirty="0"/>
              <a:t>lv6</a:t>
            </a:r>
          </a:p>
        </p:txBody>
      </p:sp>
      <p:sp>
        <p:nvSpPr>
          <p:cNvPr id="70" name="矩形: 圆角 69"/>
          <p:cNvSpPr/>
          <p:nvPr/>
        </p:nvSpPr>
        <p:spPr>
          <a:xfrm>
            <a:off x="9363071" y="6287384"/>
            <a:ext cx="1444408" cy="328942"/>
          </a:xfrm>
          <a:prstGeom prst="roundRect">
            <a:avLst/>
          </a:prstGeom>
          <a:solidFill>
            <a:schemeClr val="accent1">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a:t>
            </a:r>
          </a:p>
        </p:txBody>
      </p:sp>
      <p:sp>
        <p:nvSpPr>
          <p:cNvPr id="71" name="矩形: 圆角 70"/>
          <p:cNvSpPr/>
          <p:nvPr/>
        </p:nvSpPr>
        <p:spPr>
          <a:xfrm>
            <a:off x="6994939" y="6295066"/>
            <a:ext cx="1444408" cy="328942"/>
          </a:xfrm>
          <a:prstGeom prst="roundRect">
            <a:avLst/>
          </a:prstGeom>
          <a:solidFill>
            <a:schemeClr val="accent4">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grpSp>
        <p:nvGrpSpPr>
          <p:cNvPr id="63" name="组合 62"/>
          <p:cNvGrpSpPr/>
          <p:nvPr/>
        </p:nvGrpSpPr>
        <p:grpSpPr>
          <a:xfrm>
            <a:off x="1146955" y="1524000"/>
            <a:ext cx="4790963" cy="4181883"/>
            <a:chOff x="1146955" y="1524000"/>
            <a:chExt cx="4790963" cy="4181883"/>
          </a:xfrm>
        </p:grpSpPr>
        <p:grpSp>
          <p:nvGrpSpPr>
            <p:cNvPr id="69" name="组合 68"/>
            <p:cNvGrpSpPr/>
            <p:nvPr/>
          </p:nvGrpSpPr>
          <p:grpSpPr>
            <a:xfrm>
              <a:off x="1146955" y="1524000"/>
              <a:ext cx="4790963" cy="4181883"/>
              <a:chOff x="1304692" y="669073"/>
              <a:chExt cx="4605454" cy="4605454"/>
            </a:xfrm>
          </p:grpSpPr>
          <p:sp>
            <p:nvSpPr>
              <p:cNvPr id="84" name="矩形 83"/>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85" name="直接连接符 84"/>
              <p:cNvCxnSpPr>
                <a:stCxn id="84" idx="0"/>
                <a:endCxn id="84"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4" idx="1"/>
                <a:endCxn id="84"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4" idx="0"/>
                <a:endCxn id="84"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a:stCxn id="84" idx="3"/>
                <a:endCxn id="84"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4"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4"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84"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endCxn id="84"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文本框 71"/>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73" name="文本框 72"/>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74" name="文本框 73"/>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75" name="文本框 74"/>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76" name="文本框 75"/>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77" name="文本框 76"/>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78" name="文本框 77"/>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79" name="文本框 78"/>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80" name="文本框 79"/>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81" name="文本框 80"/>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82" name="文本框 81"/>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83" name="文本框 82"/>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sp>
        <p:nvSpPr>
          <p:cNvPr id="94" name="矩形: 圆角 93"/>
          <p:cNvSpPr/>
          <p:nvPr/>
        </p:nvSpPr>
        <p:spPr>
          <a:xfrm>
            <a:off x="6969722" y="610008"/>
            <a:ext cx="4075323" cy="2618968"/>
          </a:xfrm>
          <a:prstGeom prst="roundRect">
            <a:avLst>
              <a:gd name="adj" fmla="val 7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3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95" name="组合 94"/>
          <p:cNvGrpSpPr/>
          <p:nvPr/>
        </p:nvGrpSpPr>
        <p:grpSpPr>
          <a:xfrm>
            <a:off x="11249026" y="206375"/>
            <a:ext cx="704850" cy="188102"/>
            <a:chOff x="10744200" y="193675"/>
            <a:chExt cx="1070755" cy="285750"/>
          </a:xfrm>
        </p:grpSpPr>
        <p:sp>
          <p:nvSpPr>
            <p:cNvPr id="96" name="矩形 95"/>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矩形 96"/>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矩形 97"/>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直接连接符 98"/>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乘号 100"/>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矩形 101">
            <a:extLst>
              <a:ext uri="{FF2B5EF4-FFF2-40B4-BE49-F238E27FC236}">
                <a16:creationId xmlns:a16="http://schemas.microsoft.com/office/drawing/2014/main" id="{B0E5D627-1741-4965-9AE6-FAE4DCE04635}"/>
              </a:ext>
            </a:extLst>
          </p:cNvPr>
          <p:cNvSpPr/>
          <p:nvPr/>
        </p:nvSpPr>
        <p:spPr>
          <a:xfrm>
            <a:off x="476247" y="528297"/>
            <a:ext cx="5731479" cy="5801406"/>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3" name="矩形 102">
            <a:extLst>
              <a:ext uri="{FF2B5EF4-FFF2-40B4-BE49-F238E27FC236}">
                <a16:creationId xmlns:a16="http://schemas.microsoft.com/office/drawing/2014/main" id="{CC85B3C9-C2AC-4686-81F8-104D67655EC1}"/>
              </a:ext>
            </a:extLst>
          </p:cNvPr>
          <p:cNvSpPr/>
          <p:nvPr/>
        </p:nvSpPr>
        <p:spPr>
          <a:xfrm>
            <a:off x="6654240" y="519850"/>
            <a:ext cx="4775942" cy="3289549"/>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4" name="矩形 103">
            <a:extLst>
              <a:ext uri="{FF2B5EF4-FFF2-40B4-BE49-F238E27FC236}">
                <a16:creationId xmlns:a16="http://schemas.microsoft.com/office/drawing/2014/main" id="{3B358F15-293F-475B-8AC5-6C82ED83866A}"/>
              </a:ext>
            </a:extLst>
          </p:cNvPr>
          <p:cNvSpPr/>
          <p:nvPr/>
        </p:nvSpPr>
        <p:spPr>
          <a:xfrm>
            <a:off x="6652637" y="3998940"/>
            <a:ext cx="4775942" cy="2568246"/>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5" name="文本框 104">
            <a:extLst>
              <a:ext uri="{FF2B5EF4-FFF2-40B4-BE49-F238E27FC236}">
                <a16:creationId xmlns:a16="http://schemas.microsoft.com/office/drawing/2014/main" id="{2B367ADE-5A11-4EAF-A7E8-2DA572DFAAEE}"/>
              </a:ext>
            </a:extLst>
          </p:cNvPr>
          <p:cNvSpPr txBox="1"/>
          <p:nvPr/>
        </p:nvSpPr>
        <p:spPr>
          <a:xfrm>
            <a:off x="3905044" y="2752244"/>
            <a:ext cx="4545365" cy="2031325"/>
          </a:xfrm>
          <a:prstGeom prst="rect">
            <a:avLst/>
          </a:prstGeom>
          <a:solidFill>
            <a:schemeClr val="accent1">
              <a:lumMod val="40000"/>
              <a:lumOff val="60000"/>
            </a:schemeClr>
          </a:solidFill>
        </p:spPr>
        <p:txBody>
          <a:bodyPr wrap="square" rtlCol="0">
            <a:spAutoFit/>
          </a:bodyPr>
          <a:lstStyle/>
          <a:p>
            <a:r>
              <a:rPr lang="en-US" b="1" dirty="0">
                <a:solidFill>
                  <a:schemeClr val="accent2"/>
                </a:solidFill>
              </a:rPr>
              <a:t>UX Principle – Common Region:</a:t>
            </a:r>
          </a:p>
          <a:p>
            <a:r>
              <a:rPr lang="en-US" dirty="0"/>
              <a:t>We let out window has three main parts: the map is showed on the left, the detail, information and prompt message are showed on the right, the control panel of issuing an order or deciding what to do next is on the right bottom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fade">
                                      <p:cBhvr>
                                        <p:cTn id="10" dur="500"/>
                                        <p:tgtEl>
                                          <p:spTgt spid="1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圆角 93"/>
          <p:cNvSpPr/>
          <p:nvPr/>
        </p:nvSpPr>
        <p:spPr>
          <a:xfrm>
            <a:off x="6969722" y="610008"/>
            <a:ext cx="4075323" cy="2618968"/>
          </a:xfrm>
          <a:prstGeom prst="roundRect">
            <a:avLst>
              <a:gd name="adj" fmla="val 7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3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14" name="矩形 13"/>
          <p:cNvSpPr/>
          <p:nvPr/>
        </p:nvSpPr>
        <p:spPr>
          <a:xfrm>
            <a:off x="73026" y="60325"/>
            <a:ext cx="12030074" cy="6772275"/>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30 | Technology Resource: 50 | Max Tech Level: 3</a:t>
            </a:r>
          </a:p>
        </p:txBody>
      </p:sp>
      <p:sp>
        <p:nvSpPr>
          <p:cNvPr id="31" name="矩形 30"/>
          <p:cNvSpPr/>
          <p:nvPr/>
        </p:nvSpPr>
        <p:spPr>
          <a:xfrm>
            <a:off x="6788748" y="3357643"/>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 decide to attack, please choose the source and target, and the units you want ?</a:t>
            </a:r>
          </a:p>
        </p:txBody>
      </p:sp>
      <p:sp>
        <p:nvSpPr>
          <p:cNvPr id="32" name="矩形: 圆角 31"/>
          <p:cNvSpPr/>
          <p:nvPr/>
        </p:nvSpPr>
        <p:spPr>
          <a:xfrm>
            <a:off x="6902668" y="412097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Narnia</a:t>
            </a:r>
          </a:p>
        </p:txBody>
      </p:sp>
      <p:sp>
        <p:nvSpPr>
          <p:cNvPr id="33" name="文本框 32"/>
          <p:cNvSpPr txBox="1"/>
          <p:nvPr/>
        </p:nvSpPr>
        <p:spPr>
          <a:xfrm>
            <a:off x="6788747" y="3829050"/>
            <a:ext cx="2195441" cy="307777"/>
          </a:xfrm>
          <a:prstGeom prst="rect">
            <a:avLst/>
          </a:prstGeom>
          <a:noFill/>
        </p:spPr>
        <p:txBody>
          <a:bodyPr wrap="square" rtlCol="0">
            <a:spAutoFit/>
          </a:bodyPr>
          <a:lstStyle/>
          <a:p>
            <a:r>
              <a:rPr lang="en-US" sz="1400" dirty="0"/>
              <a:t>Source Territory:</a:t>
            </a:r>
          </a:p>
        </p:txBody>
      </p:sp>
      <p:sp>
        <p:nvSpPr>
          <p:cNvPr id="34" name="箭头: V 形 33"/>
          <p:cNvSpPr/>
          <p:nvPr/>
        </p:nvSpPr>
        <p:spPr>
          <a:xfrm rot="5400000">
            <a:off x="8094579" y="423543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矩形: 圆角 34"/>
          <p:cNvSpPr/>
          <p:nvPr/>
        </p:nvSpPr>
        <p:spPr>
          <a:xfrm>
            <a:off x="9072675" y="4120972"/>
            <a:ext cx="1430121"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Elantris</a:t>
            </a:r>
            <a:endParaRPr lang="en-US" dirty="0">
              <a:solidFill>
                <a:schemeClr val="tx1"/>
              </a:solidFill>
            </a:endParaRPr>
          </a:p>
        </p:txBody>
      </p:sp>
      <p:sp>
        <p:nvSpPr>
          <p:cNvPr id="36" name="文本框 35"/>
          <p:cNvSpPr txBox="1"/>
          <p:nvPr/>
        </p:nvSpPr>
        <p:spPr>
          <a:xfrm>
            <a:off x="8958755" y="3829050"/>
            <a:ext cx="2195441" cy="307777"/>
          </a:xfrm>
          <a:prstGeom prst="rect">
            <a:avLst/>
          </a:prstGeom>
          <a:noFill/>
        </p:spPr>
        <p:txBody>
          <a:bodyPr wrap="square" rtlCol="0">
            <a:spAutoFit/>
          </a:bodyPr>
          <a:lstStyle/>
          <a:p>
            <a:r>
              <a:rPr lang="en-US" sz="1400" dirty="0"/>
              <a:t>Target Territory:</a:t>
            </a:r>
          </a:p>
        </p:txBody>
      </p:sp>
      <p:sp>
        <p:nvSpPr>
          <p:cNvPr id="37" name="箭头: V 形 36"/>
          <p:cNvSpPr/>
          <p:nvPr/>
        </p:nvSpPr>
        <p:spPr>
          <a:xfrm rot="5400000">
            <a:off x="10250299" y="4229285"/>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文本框 40"/>
          <p:cNvSpPr txBox="1"/>
          <p:nvPr/>
        </p:nvSpPr>
        <p:spPr>
          <a:xfrm>
            <a:off x="6807957" y="4587947"/>
            <a:ext cx="1393779" cy="307777"/>
          </a:xfrm>
          <a:prstGeom prst="rect">
            <a:avLst/>
          </a:prstGeom>
          <a:noFill/>
        </p:spPr>
        <p:txBody>
          <a:bodyPr wrap="none" rtlCol="0">
            <a:spAutoFit/>
          </a:bodyPr>
          <a:lstStyle/>
          <a:p>
            <a:r>
              <a:rPr lang="en-US" sz="1400" dirty="0"/>
              <a:t>Dispatch Troops:</a:t>
            </a:r>
          </a:p>
        </p:txBody>
      </p:sp>
      <p:grpSp>
        <p:nvGrpSpPr>
          <p:cNvPr id="45" name="组合 44"/>
          <p:cNvGrpSpPr/>
          <p:nvPr/>
        </p:nvGrpSpPr>
        <p:grpSpPr>
          <a:xfrm>
            <a:off x="7251238" y="5011857"/>
            <a:ext cx="1444408" cy="328942"/>
            <a:chOff x="9127663" y="5019611"/>
            <a:chExt cx="1444408" cy="328942"/>
          </a:xfrm>
        </p:grpSpPr>
        <p:sp>
          <p:nvSpPr>
            <p:cNvPr id="42" name="矩形: 圆角 41"/>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3" name="箭头: V 形 42"/>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6" name="组合 45"/>
          <p:cNvGrpSpPr/>
          <p:nvPr/>
        </p:nvGrpSpPr>
        <p:grpSpPr>
          <a:xfrm>
            <a:off x="7251238" y="5394220"/>
            <a:ext cx="1444408" cy="328942"/>
            <a:chOff x="9127663" y="5019611"/>
            <a:chExt cx="1444408" cy="328942"/>
          </a:xfrm>
        </p:grpSpPr>
        <p:sp>
          <p:nvSpPr>
            <p:cNvPr id="47" name="矩形: 圆角 46"/>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8" name="箭头: V 形 47"/>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9" name="组合 48"/>
          <p:cNvGrpSpPr/>
          <p:nvPr/>
        </p:nvGrpSpPr>
        <p:grpSpPr>
          <a:xfrm>
            <a:off x="7251238" y="5776583"/>
            <a:ext cx="1444408" cy="328942"/>
            <a:chOff x="9127663" y="5019611"/>
            <a:chExt cx="1444408" cy="328942"/>
          </a:xfrm>
        </p:grpSpPr>
        <p:sp>
          <p:nvSpPr>
            <p:cNvPr id="50" name="矩形: 圆角 49"/>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1" name="箭头: V 形 50"/>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3" name="组合 52"/>
          <p:cNvGrpSpPr/>
          <p:nvPr/>
        </p:nvGrpSpPr>
        <p:grpSpPr>
          <a:xfrm>
            <a:off x="9251334" y="4977442"/>
            <a:ext cx="1444408" cy="328942"/>
            <a:chOff x="9127663" y="5019611"/>
            <a:chExt cx="1444408" cy="328942"/>
          </a:xfrm>
        </p:grpSpPr>
        <p:sp>
          <p:nvSpPr>
            <p:cNvPr id="54" name="矩形: 圆角 53"/>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5" name="箭头: V 形 54"/>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6" name="组合 55"/>
          <p:cNvGrpSpPr/>
          <p:nvPr/>
        </p:nvGrpSpPr>
        <p:grpSpPr>
          <a:xfrm>
            <a:off x="9251334" y="5359805"/>
            <a:ext cx="1444408" cy="328942"/>
            <a:chOff x="9127663" y="5019611"/>
            <a:chExt cx="1444408" cy="328942"/>
          </a:xfrm>
        </p:grpSpPr>
        <p:sp>
          <p:nvSpPr>
            <p:cNvPr id="57" name="矩形: 圆角 56"/>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8" name="箭头: V 形 57"/>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组合 58"/>
          <p:cNvGrpSpPr/>
          <p:nvPr/>
        </p:nvGrpSpPr>
        <p:grpSpPr>
          <a:xfrm>
            <a:off x="9251334" y="5742168"/>
            <a:ext cx="1444408" cy="328942"/>
            <a:chOff x="9127663" y="5019611"/>
            <a:chExt cx="1444408" cy="328942"/>
          </a:xfrm>
        </p:grpSpPr>
        <p:sp>
          <p:nvSpPr>
            <p:cNvPr id="60" name="矩形: 圆角 59"/>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1" name="箭头: V 形 60"/>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2" name="文本框 61"/>
          <p:cNvSpPr txBox="1"/>
          <p:nvPr/>
        </p:nvSpPr>
        <p:spPr>
          <a:xfrm>
            <a:off x="6788747" y="5011857"/>
            <a:ext cx="380694" cy="276999"/>
          </a:xfrm>
          <a:prstGeom prst="rect">
            <a:avLst/>
          </a:prstGeom>
          <a:noFill/>
        </p:spPr>
        <p:txBody>
          <a:bodyPr wrap="square" rtlCol="0">
            <a:spAutoFit/>
          </a:bodyPr>
          <a:lstStyle/>
          <a:p>
            <a:r>
              <a:rPr lang="en-US" sz="1200" dirty="0"/>
              <a:t>lv1</a:t>
            </a:r>
          </a:p>
        </p:txBody>
      </p:sp>
      <p:sp>
        <p:nvSpPr>
          <p:cNvPr id="64" name="文本框 63"/>
          <p:cNvSpPr txBox="1"/>
          <p:nvPr/>
        </p:nvSpPr>
        <p:spPr>
          <a:xfrm>
            <a:off x="6781808" y="5428884"/>
            <a:ext cx="380694" cy="276999"/>
          </a:xfrm>
          <a:prstGeom prst="rect">
            <a:avLst/>
          </a:prstGeom>
          <a:noFill/>
        </p:spPr>
        <p:txBody>
          <a:bodyPr wrap="square" rtlCol="0">
            <a:spAutoFit/>
          </a:bodyPr>
          <a:lstStyle/>
          <a:p>
            <a:r>
              <a:rPr lang="en-US" sz="1200" dirty="0"/>
              <a:t>lv2</a:t>
            </a:r>
          </a:p>
        </p:txBody>
      </p:sp>
      <p:sp>
        <p:nvSpPr>
          <p:cNvPr id="65" name="文本框 64"/>
          <p:cNvSpPr txBox="1"/>
          <p:nvPr/>
        </p:nvSpPr>
        <p:spPr>
          <a:xfrm>
            <a:off x="6781808" y="5789670"/>
            <a:ext cx="380694" cy="276999"/>
          </a:xfrm>
          <a:prstGeom prst="rect">
            <a:avLst/>
          </a:prstGeom>
          <a:noFill/>
        </p:spPr>
        <p:txBody>
          <a:bodyPr wrap="square" rtlCol="0">
            <a:spAutoFit/>
          </a:bodyPr>
          <a:lstStyle/>
          <a:p>
            <a:r>
              <a:rPr lang="en-US" sz="1200" dirty="0"/>
              <a:t>lv3</a:t>
            </a:r>
          </a:p>
        </p:txBody>
      </p:sp>
      <p:sp>
        <p:nvSpPr>
          <p:cNvPr id="66" name="文本框 65"/>
          <p:cNvSpPr txBox="1"/>
          <p:nvPr/>
        </p:nvSpPr>
        <p:spPr>
          <a:xfrm>
            <a:off x="8784117" y="5023545"/>
            <a:ext cx="380694" cy="276999"/>
          </a:xfrm>
          <a:prstGeom prst="rect">
            <a:avLst/>
          </a:prstGeom>
          <a:noFill/>
        </p:spPr>
        <p:txBody>
          <a:bodyPr wrap="square" rtlCol="0">
            <a:spAutoFit/>
          </a:bodyPr>
          <a:lstStyle/>
          <a:p>
            <a:r>
              <a:rPr lang="en-US" sz="1200" dirty="0"/>
              <a:t>lv4</a:t>
            </a:r>
          </a:p>
        </p:txBody>
      </p:sp>
      <p:sp>
        <p:nvSpPr>
          <p:cNvPr id="67" name="文本框 66"/>
          <p:cNvSpPr txBox="1"/>
          <p:nvPr/>
        </p:nvSpPr>
        <p:spPr>
          <a:xfrm>
            <a:off x="8784117" y="5404997"/>
            <a:ext cx="380694" cy="276999"/>
          </a:xfrm>
          <a:prstGeom prst="rect">
            <a:avLst/>
          </a:prstGeom>
          <a:noFill/>
        </p:spPr>
        <p:txBody>
          <a:bodyPr wrap="square" rtlCol="0">
            <a:spAutoFit/>
          </a:bodyPr>
          <a:lstStyle/>
          <a:p>
            <a:r>
              <a:rPr lang="en-US" sz="1200" dirty="0"/>
              <a:t>lv5</a:t>
            </a:r>
          </a:p>
        </p:txBody>
      </p:sp>
      <p:sp>
        <p:nvSpPr>
          <p:cNvPr id="68" name="文本框 67"/>
          <p:cNvSpPr txBox="1"/>
          <p:nvPr/>
        </p:nvSpPr>
        <p:spPr>
          <a:xfrm>
            <a:off x="8784117" y="5768139"/>
            <a:ext cx="380694" cy="276999"/>
          </a:xfrm>
          <a:prstGeom prst="rect">
            <a:avLst/>
          </a:prstGeom>
          <a:noFill/>
        </p:spPr>
        <p:txBody>
          <a:bodyPr wrap="square" rtlCol="0">
            <a:spAutoFit/>
          </a:bodyPr>
          <a:lstStyle/>
          <a:p>
            <a:r>
              <a:rPr lang="en-US" sz="1200" dirty="0"/>
              <a:t>lv6</a:t>
            </a:r>
          </a:p>
        </p:txBody>
      </p:sp>
      <p:sp>
        <p:nvSpPr>
          <p:cNvPr id="70" name="矩形: 圆角 69"/>
          <p:cNvSpPr/>
          <p:nvPr/>
        </p:nvSpPr>
        <p:spPr>
          <a:xfrm>
            <a:off x="9363071" y="6287384"/>
            <a:ext cx="1444408"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a:t>
            </a:r>
          </a:p>
        </p:txBody>
      </p:sp>
      <p:sp>
        <p:nvSpPr>
          <p:cNvPr id="71" name="矩形: 圆角 70"/>
          <p:cNvSpPr/>
          <p:nvPr/>
        </p:nvSpPr>
        <p:spPr>
          <a:xfrm>
            <a:off x="6994939" y="6295066"/>
            <a:ext cx="1444408" cy="328942"/>
          </a:xfrm>
          <a:prstGeom prst="roundRect">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grpSp>
        <p:nvGrpSpPr>
          <p:cNvPr id="63" name="组合 62"/>
          <p:cNvGrpSpPr/>
          <p:nvPr/>
        </p:nvGrpSpPr>
        <p:grpSpPr>
          <a:xfrm>
            <a:off x="1146955" y="1524000"/>
            <a:ext cx="4790963" cy="4181883"/>
            <a:chOff x="1146955" y="1524000"/>
            <a:chExt cx="4790963" cy="4181883"/>
          </a:xfrm>
        </p:grpSpPr>
        <p:grpSp>
          <p:nvGrpSpPr>
            <p:cNvPr id="69" name="组合 68"/>
            <p:cNvGrpSpPr/>
            <p:nvPr/>
          </p:nvGrpSpPr>
          <p:grpSpPr>
            <a:xfrm>
              <a:off x="1146955" y="1524000"/>
              <a:ext cx="4790963" cy="4181883"/>
              <a:chOff x="1304692" y="669073"/>
              <a:chExt cx="4605454" cy="4605454"/>
            </a:xfrm>
          </p:grpSpPr>
          <p:sp>
            <p:nvSpPr>
              <p:cNvPr id="84" name="矩形 83"/>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85" name="直接连接符 84"/>
              <p:cNvCxnSpPr>
                <a:stCxn id="84" idx="0"/>
                <a:endCxn id="84"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4" idx="1"/>
                <a:endCxn id="84"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4" idx="0"/>
                <a:endCxn id="84"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a:stCxn id="84" idx="3"/>
                <a:endCxn id="84"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4"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4"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84"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endCxn id="84"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文本框 71"/>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73" name="文本框 72"/>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74" name="文本框 73"/>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75" name="文本框 74"/>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76" name="文本框 75"/>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77" name="文本框 76"/>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78" name="文本框 77"/>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79" name="文本框 78"/>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80" name="文本框 79"/>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81" name="文本框 80"/>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82" name="文本框 81"/>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83" name="文本框 82"/>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sp>
        <p:nvSpPr>
          <p:cNvPr id="2" name="矩形: 圆角 1"/>
          <p:cNvSpPr/>
          <p:nvPr/>
        </p:nvSpPr>
        <p:spPr>
          <a:xfrm>
            <a:off x="4565864" y="2368204"/>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order is legal!</a:t>
            </a:r>
          </a:p>
          <a:p>
            <a:pPr algn="ctr"/>
            <a:endParaRPr lang="en-US" dirty="0">
              <a:solidFill>
                <a:schemeClr val="tx1"/>
              </a:solidFill>
            </a:endParaRPr>
          </a:p>
        </p:txBody>
      </p:sp>
      <p:sp>
        <p:nvSpPr>
          <p:cNvPr id="3" name="矩形: 圆角 2"/>
          <p:cNvSpPr/>
          <p:nvPr/>
        </p:nvSpPr>
        <p:spPr>
          <a:xfrm>
            <a:off x="5962156" y="3818714"/>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grpSp>
        <p:nvGrpSpPr>
          <p:cNvPr id="95" name="组合 94"/>
          <p:cNvGrpSpPr/>
          <p:nvPr/>
        </p:nvGrpSpPr>
        <p:grpSpPr>
          <a:xfrm>
            <a:off x="11249026" y="206375"/>
            <a:ext cx="704850" cy="188102"/>
            <a:chOff x="10744200" y="193675"/>
            <a:chExt cx="1070755" cy="285750"/>
          </a:xfrm>
        </p:grpSpPr>
        <p:sp>
          <p:nvSpPr>
            <p:cNvPr id="96" name="矩形 95"/>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矩形 96"/>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矩形 97"/>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直接连接符 98"/>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乘号 100"/>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27" name="矩形: 圆角 26"/>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28" name="矩形: 圆角 27"/>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29" name="矩形: 圆角 28"/>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30" name="矩形: 圆角 29"/>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31" name="矩形 30"/>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a:hlinkClick r:id="rId2" action="ppaction://hlinksldjump"/>
            <a:extLst>
              <a:ext uri="{FF2B5EF4-FFF2-40B4-BE49-F238E27FC236}">
                <a16:creationId xmlns:a16="http://schemas.microsoft.com/office/drawing/2014/main" id="{E50FB537-5EEE-4E4B-91FE-2E7C45ECC85D}"/>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27" name="矩形: 圆角 26"/>
          <p:cNvSpPr/>
          <p:nvPr/>
        </p:nvSpPr>
        <p:spPr>
          <a:xfrm>
            <a:off x="7113585" y="4665180"/>
            <a:ext cx="825592" cy="3289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28" name="矩形: 圆角 27"/>
          <p:cNvSpPr/>
          <p:nvPr/>
        </p:nvSpPr>
        <p:spPr>
          <a:xfrm>
            <a:off x="804662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29" name="矩形: 圆角 28"/>
          <p:cNvSpPr/>
          <p:nvPr/>
        </p:nvSpPr>
        <p:spPr>
          <a:xfrm>
            <a:off x="897966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30" name="矩形: 圆角 29"/>
          <p:cNvSpPr/>
          <p:nvPr/>
        </p:nvSpPr>
        <p:spPr>
          <a:xfrm>
            <a:off x="991271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31" name="矩形 30"/>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a:hlinkClick r:id="rId2" action="ppaction://hlinksldjump"/>
            <a:extLst>
              <a:ext uri="{FF2B5EF4-FFF2-40B4-BE49-F238E27FC236}">
                <a16:creationId xmlns:a16="http://schemas.microsoft.com/office/drawing/2014/main" id="{4F42EF3D-DBC8-4BE5-B37D-FD937BB0CB81}"/>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
        <p:nvSpPr>
          <p:cNvPr id="2" name="矩形 1">
            <a:extLst>
              <a:ext uri="{FF2B5EF4-FFF2-40B4-BE49-F238E27FC236}">
                <a16:creationId xmlns:a16="http://schemas.microsoft.com/office/drawing/2014/main" id="{8DE8C01E-C05F-4A21-996A-3E8F56E9244C}"/>
              </a:ext>
            </a:extLst>
          </p:cNvPr>
          <p:cNvSpPr/>
          <p:nvPr/>
        </p:nvSpPr>
        <p:spPr>
          <a:xfrm>
            <a:off x="6967465" y="4458954"/>
            <a:ext cx="3926866" cy="78429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5" name="文本框 64">
            <a:extLst>
              <a:ext uri="{FF2B5EF4-FFF2-40B4-BE49-F238E27FC236}">
                <a16:creationId xmlns:a16="http://schemas.microsoft.com/office/drawing/2014/main" id="{4ED5D742-D634-40D5-802D-B1B2BB820FFB}"/>
              </a:ext>
            </a:extLst>
          </p:cNvPr>
          <p:cNvSpPr txBox="1"/>
          <p:nvPr/>
        </p:nvSpPr>
        <p:spPr>
          <a:xfrm>
            <a:off x="1877441" y="3968579"/>
            <a:ext cx="4545365" cy="1200329"/>
          </a:xfrm>
          <a:prstGeom prst="rect">
            <a:avLst/>
          </a:prstGeom>
          <a:solidFill>
            <a:schemeClr val="accent1">
              <a:lumMod val="40000"/>
              <a:lumOff val="60000"/>
            </a:schemeClr>
          </a:solidFill>
        </p:spPr>
        <p:txBody>
          <a:bodyPr wrap="square" rtlCol="0">
            <a:spAutoFit/>
          </a:bodyPr>
          <a:lstStyle/>
          <a:p>
            <a:r>
              <a:rPr lang="en-US" b="1" dirty="0">
                <a:solidFill>
                  <a:schemeClr val="accent2"/>
                </a:solidFill>
              </a:rPr>
              <a:t>UX Principle – Similarity / Proximity</a:t>
            </a:r>
          </a:p>
          <a:p>
            <a:r>
              <a:rPr lang="en-US" dirty="0"/>
              <a:t>Those buttons of different types of order are similar (each means a type of order to issue). So we put those buttons together.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63"/>
          <p:cNvSpPr/>
          <p:nvPr/>
        </p:nvSpPr>
        <p:spPr>
          <a:xfrm>
            <a:off x="6788748" y="3357643"/>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 decide to </a:t>
            </a:r>
            <a:r>
              <a:rPr lang="en-US" altLang="zh-CN" sz="1600" dirty="0">
                <a:solidFill>
                  <a:schemeClr val="tx1"/>
                </a:solidFill>
              </a:rPr>
              <a:t>move</a:t>
            </a:r>
            <a:r>
              <a:rPr lang="en-US" sz="1600" dirty="0">
                <a:solidFill>
                  <a:schemeClr val="tx1"/>
                </a:solidFill>
              </a:rPr>
              <a:t>, please choose the source and target, and the units you want ?</a:t>
            </a:r>
          </a:p>
        </p:txBody>
      </p:sp>
      <p:sp>
        <p:nvSpPr>
          <p:cNvPr id="65" name="矩形: 圆角 64"/>
          <p:cNvSpPr/>
          <p:nvPr/>
        </p:nvSpPr>
        <p:spPr>
          <a:xfrm>
            <a:off x="6902668" y="412097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Narnia</a:t>
            </a:r>
          </a:p>
        </p:txBody>
      </p:sp>
      <p:sp>
        <p:nvSpPr>
          <p:cNvPr id="66" name="文本框 65"/>
          <p:cNvSpPr txBox="1"/>
          <p:nvPr/>
        </p:nvSpPr>
        <p:spPr>
          <a:xfrm>
            <a:off x="6788747" y="3829050"/>
            <a:ext cx="2195441" cy="307777"/>
          </a:xfrm>
          <a:prstGeom prst="rect">
            <a:avLst/>
          </a:prstGeom>
          <a:noFill/>
        </p:spPr>
        <p:txBody>
          <a:bodyPr wrap="square" rtlCol="0">
            <a:spAutoFit/>
          </a:bodyPr>
          <a:lstStyle/>
          <a:p>
            <a:r>
              <a:rPr lang="en-US" sz="1400" dirty="0"/>
              <a:t>Source Territory:</a:t>
            </a:r>
          </a:p>
        </p:txBody>
      </p:sp>
      <p:sp>
        <p:nvSpPr>
          <p:cNvPr id="67" name="箭头: V 形 66"/>
          <p:cNvSpPr/>
          <p:nvPr/>
        </p:nvSpPr>
        <p:spPr>
          <a:xfrm rot="5400000">
            <a:off x="8094579" y="423543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矩形: 圆角 67"/>
          <p:cNvSpPr/>
          <p:nvPr/>
        </p:nvSpPr>
        <p:spPr>
          <a:xfrm>
            <a:off x="9072675" y="4120972"/>
            <a:ext cx="1430121"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Elantris</a:t>
            </a:r>
            <a:endParaRPr lang="en-US" dirty="0">
              <a:solidFill>
                <a:schemeClr val="tx1"/>
              </a:solidFill>
            </a:endParaRPr>
          </a:p>
        </p:txBody>
      </p:sp>
      <p:sp>
        <p:nvSpPr>
          <p:cNvPr id="69" name="文本框 68"/>
          <p:cNvSpPr txBox="1"/>
          <p:nvPr/>
        </p:nvSpPr>
        <p:spPr>
          <a:xfrm>
            <a:off x="8958755" y="3829050"/>
            <a:ext cx="2195441" cy="307777"/>
          </a:xfrm>
          <a:prstGeom prst="rect">
            <a:avLst/>
          </a:prstGeom>
          <a:noFill/>
        </p:spPr>
        <p:txBody>
          <a:bodyPr wrap="square" rtlCol="0">
            <a:spAutoFit/>
          </a:bodyPr>
          <a:lstStyle/>
          <a:p>
            <a:r>
              <a:rPr lang="en-US" sz="1400" dirty="0"/>
              <a:t>Target Territory:</a:t>
            </a:r>
          </a:p>
        </p:txBody>
      </p:sp>
      <p:sp>
        <p:nvSpPr>
          <p:cNvPr id="70" name="箭头: V 形 69"/>
          <p:cNvSpPr/>
          <p:nvPr/>
        </p:nvSpPr>
        <p:spPr>
          <a:xfrm rot="5400000">
            <a:off x="10250299" y="4229285"/>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文本框 70"/>
          <p:cNvSpPr txBox="1"/>
          <p:nvPr/>
        </p:nvSpPr>
        <p:spPr>
          <a:xfrm>
            <a:off x="6807957" y="4587947"/>
            <a:ext cx="1393779" cy="307777"/>
          </a:xfrm>
          <a:prstGeom prst="rect">
            <a:avLst/>
          </a:prstGeom>
          <a:noFill/>
        </p:spPr>
        <p:txBody>
          <a:bodyPr wrap="none" rtlCol="0">
            <a:spAutoFit/>
          </a:bodyPr>
          <a:lstStyle/>
          <a:p>
            <a:r>
              <a:rPr lang="en-US" sz="1400" dirty="0"/>
              <a:t>Dispatch Troops:</a:t>
            </a:r>
          </a:p>
        </p:txBody>
      </p:sp>
      <p:grpSp>
        <p:nvGrpSpPr>
          <p:cNvPr id="72" name="组合 71"/>
          <p:cNvGrpSpPr/>
          <p:nvPr/>
        </p:nvGrpSpPr>
        <p:grpSpPr>
          <a:xfrm>
            <a:off x="7251238" y="5011857"/>
            <a:ext cx="1444408" cy="328942"/>
            <a:chOff x="9127663" y="5019611"/>
            <a:chExt cx="1444408" cy="328942"/>
          </a:xfrm>
        </p:grpSpPr>
        <p:sp>
          <p:nvSpPr>
            <p:cNvPr id="73" name="矩形: 圆角 72"/>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4" name="箭头: V 形 73"/>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5" name="组合 74"/>
          <p:cNvGrpSpPr/>
          <p:nvPr/>
        </p:nvGrpSpPr>
        <p:grpSpPr>
          <a:xfrm>
            <a:off x="7251238" y="5394220"/>
            <a:ext cx="1444408" cy="328942"/>
            <a:chOff x="9127663" y="5019611"/>
            <a:chExt cx="1444408" cy="328942"/>
          </a:xfrm>
        </p:grpSpPr>
        <p:sp>
          <p:nvSpPr>
            <p:cNvPr id="76" name="矩形: 圆角 75"/>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77" name="箭头: V 形 76"/>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8" name="组合 77"/>
          <p:cNvGrpSpPr/>
          <p:nvPr/>
        </p:nvGrpSpPr>
        <p:grpSpPr>
          <a:xfrm>
            <a:off x="7251238" y="5776583"/>
            <a:ext cx="1444408" cy="328942"/>
            <a:chOff x="9127663" y="5019611"/>
            <a:chExt cx="1444408" cy="328942"/>
          </a:xfrm>
        </p:grpSpPr>
        <p:sp>
          <p:nvSpPr>
            <p:cNvPr id="79" name="矩形: 圆角 78"/>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80" name="箭头: V 形 79"/>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1" name="组合 80"/>
          <p:cNvGrpSpPr/>
          <p:nvPr/>
        </p:nvGrpSpPr>
        <p:grpSpPr>
          <a:xfrm>
            <a:off x="9251334" y="4977442"/>
            <a:ext cx="1444408" cy="328942"/>
            <a:chOff x="9127663" y="5019611"/>
            <a:chExt cx="1444408" cy="328942"/>
          </a:xfrm>
        </p:grpSpPr>
        <p:sp>
          <p:nvSpPr>
            <p:cNvPr id="82" name="矩形: 圆角 81"/>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83" name="箭头: V 形 82"/>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4" name="组合 83"/>
          <p:cNvGrpSpPr/>
          <p:nvPr/>
        </p:nvGrpSpPr>
        <p:grpSpPr>
          <a:xfrm>
            <a:off x="9251334" y="5359805"/>
            <a:ext cx="1444408" cy="328942"/>
            <a:chOff x="9127663" y="5019611"/>
            <a:chExt cx="1444408" cy="328942"/>
          </a:xfrm>
        </p:grpSpPr>
        <p:sp>
          <p:nvSpPr>
            <p:cNvPr id="85" name="矩形: 圆角 84"/>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86" name="箭头: V 形 85"/>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7" name="组合 86"/>
          <p:cNvGrpSpPr/>
          <p:nvPr/>
        </p:nvGrpSpPr>
        <p:grpSpPr>
          <a:xfrm>
            <a:off x="9251334" y="5742168"/>
            <a:ext cx="1444408" cy="328942"/>
            <a:chOff x="9127663" y="5019611"/>
            <a:chExt cx="1444408" cy="328942"/>
          </a:xfrm>
        </p:grpSpPr>
        <p:sp>
          <p:nvSpPr>
            <p:cNvPr id="88" name="矩形: 圆角 87"/>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89" name="箭头: V 形 88"/>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0" name="文本框 89"/>
          <p:cNvSpPr txBox="1"/>
          <p:nvPr/>
        </p:nvSpPr>
        <p:spPr>
          <a:xfrm>
            <a:off x="6788747" y="5011857"/>
            <a:ext cx="380694" cy="276999"/>
          </a:xfrm>
          <a:prstGeom prst="rect">
            <a:avLst/>
          </a:prstGeom>
          <a:noFill/>
        </p:spPr>
        <p:txBody>
          <a:bodyPr wrap="square" rtlCol="0">
            <a:spAutoFit/>
          </a:bodyPr>
          <a:lstStyle/>
          <a:p>
            <a:r>
              <a:rPr lang="en-US" sz="1200" dirty="0"/>
              <a:t>lv1</a:t>
            </a:r>
          </a:p>
        </p:txBody>
      </p:sp>
      <p:sp>
        <p:nvSpPr>
          <p:cNvPr id="91" name="文本框 90"/>
          <p:cNvSpPr txBox="1"/>
          <p:nvPr/>
        </p:nvSpPr>
        <p:spPr>
          <a:xfrm>
            <a:off x="6781808" y="5428884"/>
            <a:ext cx="380694" cy="276999"/>
          </a:xfrm>
          <a:prstGeom prst="rect">
            <a:avLst/>
          </a:prstGeom>
          <a:noFill/>
        </p:spPr>
        <p:txBody>
          <a:bodyPr wrap="square" rtlCol="0">
            <a:spAutoFit/>
          </a:bodyPr>
          <a:lstStyle/>
          <a:p>
            <a:r>
              <a:rPr lang="en-US" sz="1200" dirty="0"/>
              <a:t>lv2</a:t>
            </a:r>
          </a:p>
        </p:txBody>
      </p:sp>
      <p:sp>
        <p:nvSpPr>
          <p:cNvPr id="92" name="文本框 91"/>
          <p:cNvSpPr txBox="1"/>
          <p:nvPr/>
        </p:nvSpPr>
        <p:spPr>
          <a:xfrm>
            <a:off x="6781808" y="5789670"/>
            <a:ext cx="380694" cy="276999"/>
          </a:xfrm>
          <a:prstGeom prst="rect">
            <a:avLst/>
          </a:prstGeom>
          <a:noFill/>
        </p:spPr>
        <p:txBody>
          <a:bodyPr wrap="square" rtlCol="0">
            <a:spAutoFit/>
          </a:bodyPr>
          <a:lstStyle/>
          <a:p>
            <a:r>
              <a:rPr lang="en-US" sz="1200" dirty="0"/>
              <a:t>lv3</a:t>
            </a:r>
          </a:p>
        </p:txBody>
      </p:sp>
      <p:sp>
        <p:nvSpPr>
          <p:cNvPr id="93" name="文本框 92"/>
          <p:cNvSpPr txBox="1"/>
          <p:nvPr/>
        </p:nvSpPr>
        <p:spPr>
          <a:xfrm>
            <a:off x="8784117" y="5023545"/>
            <a:ext cx="380694" cy="276999"/>
          </a:xfrm>
          <a:prstGeom prst="rect">
            <a:avLst/>
          </a:prstGeom>
          <a:noFill/>
        </p:spPr>
        <p:txBody>
          <a:bodyPr wrap="square" rtlCol="0">
            <a:spAutoFit/>
          </a:bodyPr>
          <a:lstStyle/>
          <a:p>
            <a:r>
              <a:rPr lang="en-US" sz="1200" dirty="0"/>
              <a:t>lv4</a:t>
            </a:r>
          </a:p>
        </p:txBody>
      </p:sp>
      <p:sp>
        <p:nvSpPr>
          <p:cNvPr id="94" name="文本框 93"/>
          <p:cNvSpPr txBox="1"/>
          <p:nvPr/>
        </p:nvSpPr>
        <p:spPr>
          <a:xfrm>
            <a:off x="8784117" y="5404997"/>
            <a:ext cx="380694" cy="276999"/>
          </a:xfrm>
          <a:prstGeom prst="rect">
            <a:avLst/>
          </a:prstGeom>
          <a:noFill/>
        </p:spPr>
        <p:txBody>
          <a:bodyPr wrap="square" rtlCol="0">
            <a:spAutoFit/>
          </a:bodyPr>
          <a:lstStyle/>
          <a:p>
            <a:r>
              <a:rPr lang="en-US" sz="1200" dirty="0"/>
              <a:t>lv5</a:t>
            </a:r>
          </a:p>
        </p:txBody>
      </p:sp>
      <p:sp>
        <p:nvSpPr>
          <p:cNvPr id="95" name="文本框 94"/>
          <p:cNvSpPr txBox="1"/>
          <p:nvPr/>
        </p:nvSpPr>
        <p:spPr>
          <a:xfrm>
            <a:off x="8784117" y="5768139"/>
            <a:ext cx="380694" cy="276999"/>
          </a:xfrm>
          <a:prstGeom prst="rect">
            <a:avLst/>
          </a:prstGeom>
          <a:noFill/>
        </p:spPr>
        <p:txBody>
          <a:bodyPr wrap="square" rtlCol="0">
            <a:spAutoFit/>
          </a:bodyPr>
          <a:lstStyle/>
          <a:p>
            <a:r>
              <a:rPr lang="en-US" sz="1200" dirty="0"/>
              <a:t>lv6</a:t>
            </a:r>
          </a:p>
        </p:txBody>
      </p:sp>
      <p:sp>
        <p:nvSpPr>
          <p:cNvPr id="96" name="矩形: 圆角 95"/>
          <p:cNvSpPr/>
          <p:nvPr/>
        </p:nvSpPr>
        <p:spPr>
          <a:xfrm>
            <a:off x="9363071" y="6287384"/>
            <a:ext cx="1444408" cy="328942"/>
          </a:xfrm>
          <a:prstGeom prst="roundRect">
            <a:avLst/>
          </a:prstGeom>
          <a:solidFill>
            <a:schemeClr val="accent1">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a:t>
            </a:r>
          </a:p>
        </p:txBody>
      </p:sp>
      <p:sp>
        <p:nvSpPr>
          <p:cNvPr id="97" name="矩形: 圆角 96"/>
          <p:cNvSpPr/>
          <p:nvPr/>
        </p:nvSpPr>
        <p:spPr>
          <a:xfrm>
            <a:off x="6994939" y="6295066"/>
            <a:ext cx="1444408" cy="328942"/>
          </a:xfrm>
          <a:prstGeom prst="roundRect">
            <a:avLst/>
          </a:prstGeom>
          <a:solidFill>
            <a:schemeClr val="accent4">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grpSp>
        <p:nvGrpSpPr>
          <p:cNvPr id="98" name="组合 97"/>
          <p:cNvGrpSpPr/>
          <p:nvPr/>
        </p:nvGrpSpPr>
        <p:grpSpPr>
          <a:xfrm>
            <a:off x="9251334" y="4614621"/>
            <a:ext cx="1444408" cy="328942"/>
            <a:chOff x="9127663" y="5019611"/>
            <a:chExt cx="1444408" cy="328942"/>
          </a:xfrm>
        </p:grpSpPr>
        <p:sp>
          <p:nvSpPr>
            <p:cNvPr id="99" name="矩形: 圆角 98"/>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00" name="箭头: V 形 99"/>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1" name="文本框 100"/>
          <p:cNvSpPr txBox="1"/>
          <p:nvPr/>
        </p:nvSpPr>
        <p:spPr>
          <a:xfrm>
            <a:off x="8788843" y="4614621"/>
            <a:ext cx="380694" cy="276999"/>
          </a:xfrm>
          <a:prstGeom prst="rect">
            <a:avLst/>
          </a:prstGeom>
          <a:noFill/>
        </p:spPr>
        <p:txBody>
          <a:bodyPr wrap="square" rtlCol="0">
            <a:spAutoFit/>
          </a:bodyPr>
          <a:lstStyle/>
          <a:p>
            <a:r>
              <a:rPr lang="en-US" sz="1200" dirty="0"/>
              <a:t>lv0</a:t>
            </a:r>
          </a:p>
        </p:txBody>
      </p:sp>
      <p:sp>
        <p:nvSpPr>
          <p:cNvPr id="102" name="矩形 101">
            <a:extLst>
              <a:ext uri="{FF2B5EF4-FFF2-40B4-BE49-F238E27FC236}">
                <a16:creationId xmlns:a16="http://schemas.microsoft.com/office/drawing/2014/main" id="{2F8E1BEE-DA97-406E-917D-8BD4F0D68434}"/>
              </a:ext>
            </a:extLst>
          </p:cNvPr>
          <p:cNvSpPr/>
          <p:nvPr/>
        </p:nvSpPr>
        <p:spPr>
          <a:xfrm>
            <a:off x="6652637" y="3851293"/>
            <a:ext cx="4252842" cy="709944"/>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3" name="文本框 102">
            <a:extLst>
              <a:ext uri="{FF2B5EF4-FFF2-40B4-BE49-F238E27FC236}">
                <a16:creationId xmlns:a16="http://schemas.microsoft.com/office/drawing/2014/main" id="{005424E2-2A75-4F1C-B595-30918FC12321}"/>
              </a:ext>
            </a:extLst>
          </p:cNvPr>
          <p:cNvSpPr txBox="1"/>
          <p:nvPr/>
        </p:nvSpPr>
        <p:spPr>
          <a:xfrm>
            <a:off x="1884199" y="4282247"/>
            <a:ext cx="4545365" cy="2308324"/>
          </a:xfrm>
          <a:prstGeom prst="rect">
            <a:avLst/>
          </a:prstGeom>
          <a:solidFill>
            <a:schemeClr val="accent1">
              <a:lumMod val="40000"/>
              <a:lumOff val="60000"/>
            </a:schemeClr>
          </a:solidFill>
        </p:spPr>
        <p:txBody>
          <a:bodyPr wrap="square" rtlCol="0">
            <a:spAutoFit/>
          </a:bodyPr>
          <a:lstStyle/>
          <a:p>
            <a:r>
              <a:rPr lang="en-US" b="1" dirty="0">
                <a:solidFill>
                  <a:schemeClr val="accent2"/>
                </a:solidFill>
              </a:rPr>
              <a:t>UX Principle – Error Prevention:</a:t>
            </a:r>
          </a:p>
          <a:p>
            <a:r>
              <a:rPr lang="en-US" dirty="0"/>
              <a:t>We constrained the choice that a user can select. For example, if the user wants to issue an attack order, the list of source territory will only contain the territories that the user currently owns, and the list of target territories only contains the territories that does not belong to the user.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fade">
                                      <p:cBhvr>
                                        <p:cTn id="10" dur="500"/>
                                        <p:tgtEl>
                                          <p:spTgt spid="10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2" grpId="1" animBg="1"/>
      <p:bldP spid="103" grpId="0" animBg="1"/>
      <p:bldP spid="10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圆角 93"/>
          <p:cNvSpPr/>
          <p:nvPr/>
        </p:nvSpPr>
        <p:spPr>
          <a:xfrm>
            <a:off x="6969722" y="610008"/>
            <a:ext cx="4075323" cy="2618968"/>
          </a:xfrm>
          <a:prstGeom prst="roundRect">
            <a:avLst>
              <a:gd name="adj" fmla="val 7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3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14" name="矩形 13"/>
          <p:cNvSpPr/>
          <p:nvPr/>
        </p:nvSpPr>
        <p:spPr>
          <a:xfrm>
            <a:off x="73026" y="60325"/>
            <a:ext cx="12030074" cy="6772275"/>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30 | Technology Resource: 50 | Max Tech Level: 3</a:t>
            </a:r>
          </a:p>
        </p:txBody>
      </p:sp>
      <p:sp>
        <p:nvSpPr>
          <p:cNvPr id="31" name="矩形 30"/>
          <p:cNvSpPr/>
          <p:nvPr/>
        </p:nvSpPr>
        <p:spPr>
          <a:xfrm>
            <a:off x="6788748" y="3357643"/>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 decide to attack, please choose the source and target, and the units you want ?</a:t>
            </a:r>
          </a:p>
        </p:txBody>
      </p:sp>
      <p:sp>
        <p:nvSpPr>
          <p:cNvPr id="32" name="矩形: 圆角 31"/>
          <p:cNvSpPr/>
          <p:nvPr/>
        </p:nvSpPr>
        <p:spPr>
          <a:xfrm>
            <a:off x="6902668" y="412097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Narnia</a:t>
            </a:r>
          </a:p>
        </p:txBody>
      </p:sp>
      <p:sp>
        <p:nvSpPr>
          <p:cNvPr id="33" name="文本框 32"/>
          <p:cNvSpPr txBox="1"/>
          <p:nvPr/>
        </p:nvSpPr>
        <p:spPr>
          <a:xfrm>
            <a:off x="6788747" y="3829050"/>
            <a:ext cx="2195441" cy="307777"/>
          </a:xfrm>
          <a:prstGeom prst="rect">
            <a:avLst/>
          </a:prstGeom>
          <a:noFill/>
        </p:spPr>
        <p:txBody>
          <a:bodyPr wrap="square" rtlCol="0">
            <a:spAutoFit/>
          </a:bodyPr>
          <a:lstStyle/>
          <a:p>
            <a:r>
              <a:rPr lang="en-US" sz="1400" dirty="0"/>
              <a:t>Source Territory:</a:t>
            </a:r>
          </a:p>
        </p:txBody>
      </p:sp>
      <p:sp>
        <p:nvSpPr>
          <p:cNvPr id="34" name="箭头: V 形 33"/>
          <p:cNvSpPr/>
          <p:nvPr/>
        </p:nvSpPr>
        <p:spPr>
          <a:xfrm rot="5400000">
            <a:off x="8094579" y="423543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矩形: 圆角 34"/>
          <p:cNvSpPr/>
          <p:nvPr/>
        </p:nvSpPr>
        <p:spPr>
          <a:xfrm>
            <a:off x="9072675" y="4120972"/>
            <a:ext cx="1430121"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Elantris</a:t>
            </a:r>
            <a:endParaRPr lang="en-US" dirty="0">
              <a:solidFill>
                <a:schemeClr val="tx1"/>
              </a:solidFill>
            </a:endParaRPr>
          </a:p>
        </p:txBody>
      </p:sp>
      <p:sp>
        <p:nvSpPr>
          <p:cNvPr id="36" name="文本框 35"/>
          <p:cNvSpPr txBox="1"/>
          <p:nvPr/>
        </p:nvSpPr>
        <p:spPr>
          <a:xfrm>
            <a:off x="8958755" y="3829050"/>
            <a:ext cx="2195441" cy="307777"/>
          </a:xfrm>
          <a:prstGeom prst="rect">
            <a:avLst/>
          </a:prstGeom>
          <a:noFill/>
        </p:spPr>
        <p:txBody>
          <a:bodyPr wrap="square" rtlCol="0">
            <a:spAutoFit/>
          </a:bodyPr>
          <a:lstStyle/>
          <a:p>
            <a:r>
              <a:rPr lang="en-US" sz="1400" dirty="0"/>
              <a:t>Target Territory:</a:t>
            </a:r>
          </a:p>
        </p:txBody>
      </p:sp>
      <p:sp>
        <p:nvSpPr>
          <p:cNvPr id="37" name="箭头: V 形 36"/>
          <p:cNvSpPr/>
          <p:nvPr/>
        </p:nvSpPr>
        <p:spPr>
          <a:xfrm rot="5400000">
            <a:off x="10250299" y="4229285"/>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文本框 40"/>
          <p:cNvSpPr txBox="1"/>
          <p:nvPr/>
        </p:nvSpPr>
        <p:spPr>
          <a:xfrm>
            <a:off x="6807957" y="4587947"/>
            <a:ext cx="1393779" cy="307777"/>
          </a:xfrm>
          <a:prstGeom prst="rect">
            <a:avLst/>
          </a:prstGeom>
          <a:noFill/>
        </p:spPr>
        <p:txBody>
          <a:bodyPr wrap="none" rtlCol="0">
            <a:spAutoFit/>
          </a:bodyPr>
          <a:lstStyle/>
          <a:p>
            <a:r>
              <a:rPr lang="en-US" sz="1400" dirty="0"/>
              <a:t>Dispatch Troops:</a:t>
            </a:r>
          </a:p>
        </p:txBody>
      </p:sp>
      <p:grpSp>
        <p:nvGrpSpPr>
          <p:cNvPr id="45" name="组合 44"/>
          <p:cNvGrpSpPr/>
          <p:nvPr/>
        </p:nvGrpSpPr>
        <p:grpSpPr>
          <a:xfrm>
            <a:off x="7251238" y="5011857"/>
            <a:ext cx="1444408" cy="328942"/>
            <a:chOff x="9127663" y="5019611"/>
            <a:chExt cx="1444408" cy="328942"/>
          </a:xfrm>
        </p:grpSpPr>
        <p:sp>
          <p:nvSpPr>
            <p:cNvPr id="42" name="矩形: 圆角 41"/>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3" name="箭头: V 形 42"/>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6" name="组合 45"/>
          <p:cNvGrpSpPr/>
          <p:nvPr/>
        </p:nvGrpSpPr>
        <p:grpSpPr>
          <a:xfrm>
            <a:off x="7251238" y="5394220"/>
            <a:ext cx="1444408" cy="328942"/>
            <a:chOff x="9127663" y="5019611"/>
            <a:chExt cx="1444408" cy="328942"/>
          </a:xfrm>
        </p:grpSpPr>
        <p:sp>
          <p:nvSpPr>
            <p:cNvPr id="47" name="矩形: 圆角 46"/>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8" name="箭头: V 形 47"/>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9" name="组合 48"/>
          <p:cNvGrpSpPr/>
          <p:nvPr/>
        </p:nvGrpSpPr>
        <p:grpSpPr>
          <a:xfrm>
            <a:off x="7251238" y="5776583"/>
            <a:ext cx="1444408" cy="328942"/>
            <a:chOff x="9127663" y="5019611"/>
            <a:chExt cx="1444408" cy="328942"/>
          </a:xfrm>
        </p:grpSpPr>
        <p:sp>
          <p:nvSpPr>
            <p:cNvPr id="50" name="矩形: 圆角 49"/>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1" name="箭头: V 形 50"/>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3" name="组合 52"/>
          <p:cNvGrpSpPr/>
          <p:nvPr/>
        </p:nvGrpSpPr>
        <p:grpSpPr>
          <a:xfrm>
            <a:off x="9251334" y="4977442"/>
            <a:ext cx="1444408" cy="328942"/>
            <a:chOff x="9127663" y="5019611"/>
            <a:chExt cx="1444408" cy="328942"/>
          </a:xfrm>
        </p:grpSpPr>
        <p:sp>
          <p:nvSpPr>
            <p:cNvPr id="54" name="矩形: 圆角 53"/>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5" name="箭头: V 形 54"/>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6" name="组合 55"/>
          <p:cNvGrpSpPr/>
          <p:nvPr/>
        </p:nvGrpSpPr>
        <p:grpSpPr>
          <a:xfrm>
            <a:off x="9251334" y="5359805"/>
            <a:ext cx="1444408" cy="328942"/>
            <a:chOff x="9127663" y="5019611"/>
            <a:chExt cx="1444408" cy="328942"/>
          </a:xfrm>
        </p:grpSpPr>
        <p:sp>
          <p:nvSpPr>
            <p:cNvPr id="57" name="矩形: 圆角 56"/>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8" name="箭头: V 形 57"/>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组合 58"/>
          <p:cNvGrpSpPr/>
          <p:nvPr/>
        </p:nvGrpSpPr>
        <p:grpSpPr>
          <a:xfrm>
            <a:off x="9251334" y="5742168"/>
            <a:ext cx="1444408" cy="328942"/>
            <a:chOff x="9127663" y="5019611"/>
            <a:chExt cx="1444408" cy="328942"/>
          </a:xfrm>
        </p:grpSpPr>
        <p:sp>
          <p:nvSpPr>
            <p:cNvPr id="60" name="矩形: 圆角 59"/>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1" name="箭头: V 形 60"/>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2" name="文本框 61"/>
          <p:cNvSpPr txBox="1"/>
          <p:nvPr/>
        </p:nvSpPr>
        <p:spPr>
          <a:xfrm>
            <a:off x="6788747" y="5011857"/>
            <a:ext cx="380694" cy="276999"/>
          </a:xfrm>
          <a:prstGeom prst="rect">
            <a:avLst/>
          </a:prstGeom>
          <a:noFill/>
        </p:spPr>
        <p:txBody>
          <a:bodyPr wrap="square" rtlCol="0">
            <a:spAutoFit/>
          </a:bodyPr>
          <a:lstStyle/>
          <a:p>
            <a:r>
              <a:rPr lang="en-US" sz="1200" dirty="0"/>
              <a:t>lv1</a:t>
            </a:r>
          </a:p>
        </p:txBody>
      </p:sp>
      <p:sp>
        <p:nvSpPr>
          <p:cNvPr id="64" name="文本框 63"/>
          <p:cNvSpPr txBox="1"/>
          <p:nvPr/>
        </p:nvSpPr>
        <p:spPr>
          <a:xfrm>
            <a:off x="6781808" y="5428884"/>
            <a:ext cx="380694" cy="276999"/>
          </a:xfrm>
          <a:prstGeom prst="rect">
            <a:avLst/>
          </a:prstGeom>
          <a:noFill/>
        </p:spPr>
        <p:txBody>
          <a:bodyPr wrap="square" rtlCol="0">
            <a:spAutoFit/>
          </a:bodyPr>
          <a:lstStyle/>
          <a:p>
            <a:r>
              <a:rPr lang="en-US" sz="1200" dirty="0"/>
              <a:t>lv2</a:t>
            </a:r>
          </a:p>
        </p:txBody>
      </p:sp>
      <p:sp>
        <p:nvSpPr>
          <p:cNvPr id="65" name="文本框 64"/>
          <p:cNvSpPr txBox="1"/>
          <p:nvPr/>
        </p:nvSpPr>
        <p:spPr>
          <a:xfrm>
            <a:off x="6781808" y="5789670"/>
            <a:ext cx="380694" cy="276999"/>
          </a:xfrm>
          <a:prstGeom prst="rect">
            <a:avLst/>
          </a:prstGeom>
          <a:noFill/>
        </p:spPr>
        <p:txBody>
          <a:bodyPr wrap="square" rtlCol="0">
            <a:spAutoFit/>
          </a:bodyPr>
          <a:lstStyle/>
          <a:p>
            <a:r>
              <a:rPr lang="en-US" sz="1200" dirty="0"/>
              <a:t>lv3</a:t>
            </a:r>
          </a:p>
        </p:txBody>
      </p:sp>
      <p:sp>
        <p:nvSpPr>
          <p:cNvPr id="66" name="文本框 65"/>
          <p:cNvSpPr txBox="1"/>
          <p:nvPr/>
        </p:nvSpPr>
        <p:spPr>
          <a:xfrm>
            <a:off x="8784117" y="5023545"/>
            <a:ext cx="380694" cy="276999"/>
          </a:xfrm>
          <a:prstGeom prst="rect">
            <a:avLst/>
          </a:prstGeom>
          <a:noFill/>
        </p:spPr>
        <p:txBody>
          <a:bodyPr wrap="square" rtlCol="0">
            <a:spAutoFit/>
          </a:bodyPr>
          <a:lstStyle/>
          <a:p>
            <a:r>
              <a:rPr lang="en-US" sz="1200" dirty="0"/>
              <a:t>lv4</a:t>
            </a:r>
          </a:p>
        </p:txBody>
      </p:sp>
      <p:sp>
        <p:nvSpPr>
          <p:cNvPr id="67" name="文本框 66"/>
          <p:cNvSpPr txBox="1"/>
          <p:nvPr/>
        </p:nvSpPr>
        <p:spPr>
          <a:xfrm>
            <a:off x="8784117" y="5404997"/>
            <a:ext cx="380694" cy="276999"/>
          </a:xfrm>
          <a:prstGeom prst="rect">
            <a:avLst/>
          </a:prstGeom>
          <a:noFill/>
        </p:spPr>
        <p:txBody>
          <a:bodyPr wrap="square" rtlCol="0">
            <a:spAutoFit/>
          </a:bodyPr>
          <a:lstStyle/>
          <a:p>
            <a:r>
              <a:rPr lang="en-US" sz="1200" dirty="0"/>
              <a:t>lv5</a:t>
            </a:r>
          </a:p>
        </p:txBody>
      </p:sp>
      <p:sp>
        <p:nvSpPr>
          <p:cNvPr id="68" name="文本框 67"/>
          <p:cNvSpPr txBox="1"/>
          <p:nvPr/>
        </p:nvSpPr>
        <p:spPr>
          <a:xfrm>
            <a:off x="8784117" y="5768139"/>
            <a:ext cx="380694" cy="276999"/>
          </a:xfrm>
          <a:prstGeom prst="rect">
            <a:avLst/>
          </a:prstGeom>
          <a:noFill/>
        </p:spPr>
        <p:txBody>
          <a:bodyPr wrap="square" rtlCol="0">
            <a:spAutoFit/>
          </a:bodyPr>
          <a:lstStyle/>
          <a:p>
            <a:r>
              <a:rPr lang="en-US" sz="1200" dirty="0"/>
              <a:t>lv6</a:t>
            </a:r>
          </a:p>
        </p:txBody>
      </p:sp>
      <p:sp>
        <p:nvSpPr>
          <p:cNvPr id="70" name="矩形: 圆角 69"/>
          <p:cNvSpPr/>
          <p:nvPr/>
        </p:nvSpPr>
        <p:spPr>
          <a:xfrm>
            <a:off x="9363071" y="6287384"/>
            <a:ext cx="1444408"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a:t>
            </a:r>
          </a:p>
        </p:txBody>
      </p:sp>
      <p:sp>
        <p:nvSpPr>
          <p:cNvPr id="71" name="矩形: 圆角 70"/>
          <p:cNvSpPr/>
          <p:nvPr/>
        </p:nvSpPr>
        <p:spPr>
          <a:xfrm>
            <a:off x="6994939" y="6295066"/>
            <a:ext cx="1444408" cy="328942"/>
          </a:xfrm>
          <a:prstGeom prst="roundRect">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grpSp>
        <p:nvGrpSpPr>
          <p:cNvPr id="63" name="组合 62"/>
          <p:cNvGrpSpPr/>
          <p:nvPr/>
        </p:nvGrpSpPr>
        <p:grpSpPr>
          <a:xfrm>
            <a:off x="1146955" y="1524000"/>
            <a:ext cx="4790963" cy="4181883"/>
            <a:chOff x="1146955" y="1524000"/>
            <a:chExt cx="4790963" cy="4181883"/>
          </a:xfrm>
        </p:grpSpPr>
        <p:grpSp>
          <p:nvGrpSpPr>
            <p:cNvPr id="69" name="组合 68"/>
            <p:cNvGrpSpPr/>
            <p:nvPr/>
          </p:nvGrpSpPr>
          <p:grpSpPr>
            <a:xfrm>
              <a:off x="1146955" y="1524000"/>
              <a:ext cx="4790963" cy="4181883"/>
              <a:chOff x="1304692" y="669073"/>
              <a:chExt cx="4605454" cy="4605454"/>
            </a:xfrm>
          </p:grpSpPr>
          <p:sp>
            <p:nvSpPr>
              <p:cNvPr id="84" name="矩形 83"/>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85" name="直接连接符 84"/>
              <p:cNvCxnSpPr>
                <a:stCxn id="84" idx="0"/>
                <a:endCxn id="84"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4" idx="1"/>
                <a:endCxn id="84"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4" idx="0"/>
                <a:endCxn id="84"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a:stCxn id="84" idx="3"/>
                <a:endCxn id="84"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4"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4"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84"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endCxn id="84"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文本框 71"/>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73" name="文本框 72"/>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74" name="文本框 73"/>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75" name="文本框 74"/>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76" name="文本框 75"/>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77" name="文本框 76"/>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78" name="文本框 77"/>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79" name="文本框 78"/>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80" name="文本框 79"/>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81" name="文本框 80"/>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82" name="文本框 81"/>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83" name="文本框 82"/>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sp>
        <p:nvSpPr>
          <p:cNvPr id="2" name="矩形: 圆角 1"/>
          <p:cNvSpPr/>
          <p:nvPr/>
        </p:nvSpPr>
        <p:spPr>
          <a:xfrm>
            <a:off x="4565864" y="2368204"/>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order is legal!</a:t>
            </a:r>
          </a:p>
          <a:p>
            <a:pPr algn="ctr"/>
            <a:endParaRPr lang="en-US" dirty="0">
              <a:solidFill>
                <a:schemeClr val="tx1"/>
              </a:solidFill>
            </a:endParaRPr>
          </a:p>
        </p:txBody>
      </p:sp>
      <p:sp>
        <p:nvSpPr>
          <p:cNvPr id="3" name="矩形: 圆角 2"/>
          <p:cNvSpPr/>
          <p:nvPr/>
        </p:nvSpPr>
        <p:spPr>
          <a:xfrm>
            <a:off x="5962156" y="3818714"/>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grpSp>
        <p:nvGrpSpPr>
          <p:cNvPr id="95" name="组合 94"/>
          <p:cNvGrpSpPr/>
          <p:nvPr/>
        </p:nvGrpSpPr>
        <p:grpSpPr>
          <a:xfrm>
            <a:off x="11249026" y="206375"/>
            <a:ext cx="704850" cy="188102"/>
            <a:chOff x="10744200" y="193675"/>
            <a:chExt cx="1070755" cy="285750"/>
          </a:xfrm>
        </p:grpSpPr>
        <p:sp>
          <p:nvSpPr>
            <p:cNvPr id="96" name="矩形 95"/>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矩形 96"/>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矩形 97"/>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直接连接符 98"/>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乘号 100"/>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27" name="矩形: 圆角 26"/>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28" name="矩形: 圆角 27"/>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29" name="矩形: 圆角 28"/>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30" name="矩形: 圆角 29"/>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31" name="矩形 30"/>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a:hlinkClick r:id="rId2" action="ppaction://hlinksldjump"/>
            <a:extLst>
              <a:ext uri="{FF2B5EF4-FFF2-40B4-BE49-F238E27FC236}">
                <a16:creationId xmlns:a16="http://schemas.microsoft.com/office/drawing/2014/main" id="{59D3104F-4DDA-4251-8552-515EF2319463}"/>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27" name="矩形: 圆角 26"/>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28" name="矩形: 圆角 27"/>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29" name="矩形: 圆角 28"/>
          <p:cNvSpPr/>
          <p:nvPr/>
        </p:nvSpPr>
        <p:spPr>
          <a:xfrm>
            <a:off x="9086259" y="4665180"/>
            <a:ext cx="825592" cy="3289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30" name="矩形: 圆角 29"/>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31" name="矩形 30"/>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a:hlinkClick r:id="rId2" action="ppaction://hlinksldjump"/>
            <a:extLst>
              <a:ext uri="{FF2B5EF4-FFF2-40B4-BE49-F238E27FC236}">
                <a16:creationId xmlns:a16="http://schemas.microsoft.com/office/drawing/2014/main" id="{CA7E2116-8CCC-4DE5-AECB-EF92564E2C1F}"/>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圆角 67"/>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69" name="矩形: 圆角 68"/>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70" name="矩形: 圆角 69"/>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71" name="矩形: 圆角 70"/>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72" name="矩形 71"/>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p:cNvSpPr/>
          <p:nvPr/>
        </p:nvSpPr>
        <p:spPr>
          <a:xfrm>
            <a:off x="4565864" y="2368204"/>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choose one to upgrade:</a:t>
            </a:r>
          </a:p>
          <a:p>
            <a:pPr algn="ctr"/>
            <a:endParaRPr lang="en-US" dirty="0">
              <a:solidFill>
                <a:schemeClr val="tx1"/>
              </a:solidFill>
            </a:endParaRPr>
          </a:p>
        </p:txBody>
      </p:sp>
      <p:sp>
        <p:nvSpPr>
          <p:cNvPr id="66" name="矩形: 圆角 65"/>
          <p:cNvSpPr/>
          <p:nvPr/>
        </p:nvSpPr>
        <p:spPr>
          <a:xfrm>
            <a:off x="5230887" y="3754631"/>
            <a:ext cx="1107997" cy="39700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 Tech Level</a:t>
            </a:r>
          </a:p>
        </p:txBody>
      </p:sp>
      <p:sp>
        <p:nvSpPr>
          <p:cNvPr id="67" name="矩形: 圆角 66"/>
          <p:cNvSpPr/>
          <p:nvPr/>
        </p:nvSpPr>
        <p:spPr>
          <a:xfrm>
            <a:off x="6626751" y="3754631"/>
            <a:ext cx="1107997" cy="39700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 Units</a:t>
            </a:r>
          </a:p>
        </p:txBody>
      </p:sp>
      <p:sp>
        <p:nvSpPr>
          <p:cNvPr id="65" name="矩形: 圆角 64">
            <a:hlinkClick r:id="rId2" action="ppaction://hlinksldjump"/>
            <a:extLst>
              <a:ext uri="{FF2B5EF4-FFF2-40B4-BE49-F238E27FC236}">
                <a16:creationId xmlns:a16="http://schemas.microsoft.com/office/drawing/2014/main" id="{BEC5B3CF-9E86-4808-9734-F7E2BF500797}"/>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圆角 67"/>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69" name="矩形: 圆角 68"/>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70" name="矩形: 圆角 69"/>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71" name="矩形: 圆角 70"/>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72" name="矩形 71"/>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p:cNvSpPr/>
          <p:nvPr/>
        </p:nvSpPr>
        <p:spPr>
          <a:xfrm>
            <a:off x="4565864" y="2368204"/>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choose one to upgrade:</a:t>
            </a:r>
          </a:p>
          <a:p>
            <a:pPr algn="ctr"/>
            <a:endParaRPr lang="en-US" dirty="0">
              <a:solidFill>
                <a:schemeClr val="tx1"/>
              </a:solidFill>
            </a:endParaRPr>
          </a:p>
        </p:txBody>
      </p:sp>
      <p:sp>
        <p:nvSpPr>
          <p:cNvPr id="66" name="矩形: 圆角 65"/>
          <p:cNvSpPr/>
          <p:nvPr/>
        </p:nvSpPr>
        <p:spPr>
          <a:xfrm>
            <a:off x="5230887" y="3754631"/>
            <a:ext cx="1107997" cy="39700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 Tech Level</a:t>
            </a:r>
          </a:p>
        </p:txBody>
      </p:sp>
      <p:sp>
        <p:nvSpPr>
          <p:cNvPr id="67" name="矩形: 圆角 66"/>
          <p:cNvSpPr/>
          <p:nvPr/>
        </p:nvSpPr>
        <p:spPr>
          <a:xfrm>
            <a:off x="6626751" y="3754631"/>
            <a:ext cx="1107997" cy="39700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 Units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5725"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文本框 15"/>
          <p:cNvSpPr txBox="1"/>
          <p:nvPr userDrawn="1"/>
        </p:nvSpPr>
        <p:spPr>
          <a:xfrm>
            <a:off x="4695371" y="1692366"/>
            <a:ext cx="2801257" cy="406400"/>
          </a:xfrm>
          <a:prstGeom prst="rect">
            <a:avLst/>
          </a:prstGeom>
        </p:spPr>
        <p:txBody>
          <a:bodyPr wrap="square" rtlCol="0">
            <a:noAutofit/>
          </a:bodyPr>
          <a:lstStyle/>
          <a:p>
            <a:pPr algn="ctr"/>
            <a:r>
              <a:rPr lang="en-US" altLang="zh-CN" dirty="0"/>
              <a:t>What would you like to do?</a:t>
            </a:r>
          </a:p>
        </p:txBody>
      </p:sp>
      <p:sp>
        <p:nvSpPr>
          <p:cNvPr id="15" name="矩形: 圆角 2">
            <a:hlinkClick r:id="rId3" action="ppaction://hlinksldjump"/>
            <a:extLst>
              <a:ext uri="{FF2B5EF4-FFF2-40B4-BE49-F238E27FC236}">
                <a16:creationId xmlns:a16="http://schemas.microsoft.com/office/drawing/2014/main" id="{36FEBF4C-2D3B-4C65-9148-8E22D6F921C5}"/>
              </a:ext>
            </a:extLst>
          </p:cNvPr>
          <p:cNvSpPr/>
          <p:nvPr/>
        </p:nvSpPr>
        <p:spPr>
          <a:xfrm>
            <a:off x="2220043" y="3429000"/>
            <a:ext cx="2322165" cy="661845"/>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Create a New Game</a:t>
            </a:r>
            <a:endParaRPr lang="en-US" dirty="0">
              <a:solidFill>
                <a:schemeClr val="tx1"/>
              </a:solidFill>
            </a:endParaRPr>
          </a:p>
        </p:txBody>
      </p:sp>
      <p:sp>
        <p:nvSpPr>
          <p:cNvPr id="17" name="矩形: 圆角 2">
            <a:hlinkClick r:id="rId4" action="ppaction://hlinksldjump"/>
            <a:extLst>
              <a:ext uri="{FF2B5EF4-FFF2-40B4-BE49-F238E27FC236}">
                <a16:creationId xmlns:a16="http://schemas.microsoft.com/office/drawing/2014/main" id="{A8DB83C0-9A56-4060-8970-D071564BD2D1}"/>
              </a:ext>
            </a:extLst>
          </p:cNvPr>
          <p:cNvSpPr/>
          <p:nvPr/>
        </p:nvSpPr>
        <p:spPr>
          <a:xfrm>
            <a:off x="4932284" y="3429000"/>
            <a:ext cx="2327432" cy="661845"/>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Join an existing Game</a:t>
            </a:r>
            <a:endParaRPr lang="en-US" dirty="0">
              <a:solidFill>
                <a:schemeClr val="tx1"/>
              </a:solidFill>
            </a:endParaRPr>
          </a:p>
        </p:txBody>
      </p:sp>
      <p:sp>
        <p:nvSpPr>
          <p:cNvPr id="18" name="矩形: 圆角 2">
            <a:hlinkClick r:id="rId5" action="ppaction://hlinksldjump"/>
            <a:extLst>
              <a:ext uri="{FF2B5EF4-FFF2-40B4-BE49-F238E27FC236}">
                <a16:creationId xmlns:a16="http://schemas.microsoft.com/office/drawing/2014/main" id="{B6003231-E3B8-4164-B12B-CBD4B1236E58}"/>
              </a:ext>
            </a:extLst>
          </p:cNvPr>
          <p:cNvSpPr/>
          <p:nvPr/>
        </p:nvSpPr>
        <p:spPr>
          <a:xfrm>
            <a:off x="7644525" y="3429000"/>
            <a:ext cx="2322165" cy="661845"/>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Return to your Game</a:t>
            </a:r>
            <a:endParaRPr lang="en-US" dirty="0">
              <a:solidFill>
                <a:schemeClr val="tx1"/>
              </a:solidFill>
            </a:endParaRPr>
          </a:p>
        </p:txBody>
      </p:sp>
      <p:sp>
        <p:nvSpPr>
          <p:cNvPr id="2" name="矩形 1">
            <a:extLst>
              <a:ext uri="{FF2B5EF4-FFF2-40B4-BE49-F238E27FC236}">
                <a16:creationId xmlns:a16="http://schemas.microsoft.com/office/drawing/2014/main" id="{A732745E-8D5E-4A02-97B8-207E6365B69A}"/>
              </a:ext>
            </a:extLst>
          </p:cNvPr>
          <p:cNvSpPr/>
          <p:nvPr/>
        </p:nvSpPr>
        <p:spPr>
          <a:xfrm>
            <a:off x="1688555" y="2894665"/>
            <a:ext cx="9037413" cy="1677335"/>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 name="文本框 3">
            <a:extLst>
              <a:ext uri="{FF2B5EF4-FFF2-40B4-BE49-F238E27FC236}">
                <a16:creationId xmlns:a16="http://schemas.microsoft.com/office/drawing/2014/main" id="{B9AD351C-93E0-4243-8054-3EB92C13362E}"/>
              </a:ext>
            </a:extLst>
          </p:cNvPr>
          <p:cNvSpPr txBox="1"/>
          <p:nvPr/>
        </p:nvSpPr>
        <p:spPr>
          <a:xfrm>
            <a:off x="1688554" y="4762733"/>
            <a:ext cx="5430301" cy="1508105"/>
          </a:xfrm>
          <a:prstGeom prst="rect">
            <a:avLst/>
          </a:prstGeom>
          <a:solidFill>
            <a:schemeClr val="accent1">
              <a:lumMod val="40000"/>
              <a:lumOff val="60000"/>
            </a:schemeClr>
          </a:solidFill>
        </p:spPr>
        <p:txBody>
          <a:bodyPr wrap="square" rtlCol="0">
            <a:spAutoFit/>
          </a:bodyPr>
          <a:lstStyle/>
          <a:p>
            <a:r>
              <a:rPr lang="en-US" sz="2000" b="1" dirty="0">
                <a:solidFill>
                  <a:schemeClr val="accent2"/>
                </a:solidFill>
              </a:rPr>
              <a:t>UX Principle – Similarity / Proximity: </a:t>
            </a:r>
          </a:p>
          <a:p>
            <a:r>
              <a:rPr lang="en-US" dirty="0"/>
              <a:t>These three choices buttons are similar in their shapes and colors, and they all asking what you want do to play a game after logging in. So we group these buttons together.</a:t>
            </a:r>
          </a:p>
        </p:txBody>
      </p:sp>
    </p:spTree>
    <p:extLst>
      <p:ext uri="{BB962C8B-B14F-4D97-AF65-F5344CB8AC3E}">
        <p14:creationId xmlns:p14="http://schemas.microsoft.com/office/powerpoint/2010/main" val="239297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圆角 64"/>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66" name="矩形: 圆角 65"/>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67" name="矩形: 圆角 66"/>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68" name="矩形: 圆角 67"/>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69" name="矩形 68"/>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p:cNvSpPr/>
          <p:nvPr/>
        </p:nvSpPr>
        <p:spPr>
          <a:xfrm>
            <a:off x="4565864" y="2368204"/>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order is confirmed!</a:t>
            </a:r>
          </a:p>
        </p:txBody>
      </p:sp>
      <p:sp>
        <p:nvSpPr>
          <p:cNvPr id="70" name="矩形: 圆角 69">
            <a:hlinkClick r:id="rId2" action="ppaction://hlinksldjump"/>
            <a:extLst>
              <a:ext uri="{FF2B5EF4-FFF2-40B4-BE49-F238E27FC236}">
                <a16:creationId xmlns:a16="http://schemas.microsoft.com/office/drawing/2014/main" id="{4C690A37-27C3-4613-9484-33E36019DEE5}"/>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圆角 64"/>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66" name="矩形: 圆角 65"/>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67" name="矩形: 圆角 66"/>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68" name="矩形: 圆角 67"/>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69" name="矩形 68"/>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p:cNvSpPr/>
          <p:nvPr/>
        </p:nvSpPr>
        <p:spPr>
          <a:xfrm>
            <a:off x="4565864" y="2368204"/>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order is illegal, because XXXX!</a:t>
            </a:r>
          </a:p>
        </p:txBody>
      </p:sp>
      <p:sp>
        <p:nvSpPr>
          <p:cNvPr id="70" name="矩形: 圆角 69">
            <a:hlinkClick r:id="rId2" action="ppaction://hlinksldjump"/>
            <a:extLst>
              <a:ext uri="{FF2B5EF4-FFF2-40B4-BE49-F238E27FC236}">
                <a16:creationId xmlns:a16="http://schemas.microsoft.com/office/drawing/2014/main" id="{3D8ADA27-F042-40BE-8775-4DC5D59A2C46}"/>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27" name="矩形: 圆角 26"/>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28" name="矩形: 圆角 27"/>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29" name="矩形: 圆角 28"/>
          <p:cNvSpPr/>
          <p:nvPr/>
        </p:nvSpPr>
        <p:spPr>
          <a:xfrm>
            <a:off x="9086259" y="4665180"/>
            <a:ext cx="825592" cy="3289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30" name="矩形: 圆角 29"/>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31" name="矩形 30"/>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a:hlinkClick r:id="rId2" action="ppaction://hlinksldjump"/>
            <a:extLst>
              <a:ext uri="{FF2B5EF4-FFF2-40B4-BE49-F238E27FC236}">
                <a16:creationId xmlns:a16="http://schemas.microsoft.com/office/drawing/2014/main" id="{72B0F026-A996-462D-BA7E-41AEAE48D155}"/>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圆角 67"/>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69" name="矩形: 圆角 68"/>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70" name="矩形: 圆角 69"/>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71" name="矩形: 圆角 70"/>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72" name="矩形 71"/>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p:cNvSpPr/>
          <p:nvPr/>
        </p:nvSpPr>
        <p:spPr>
          <a:xfrm>
            <a:off x="4565864" y="2368204"/>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choose one to upgrade:</a:t>
            </a:r>
          </a:p>
          <a:p>
            <a:pPr algn="ctr"/>
            <a:endParaRPr lang="en-US" dirty="0">
              <a:solidFill>
                <a:schemeClr val="tx1"/>
              </a:solidFill>
            </a:endParaRPr>
          </a:p>
        </p:txBody>
      </p:sp>
      <p:sp>
        <p:nvSpPr>
          <p:cNvPr id="66" name="矩形: 圆角 65"/>
          <p:cNvSpPr/>
          <p:nvPr/>
        </p:nvSpPr>
        <p:spPr>
          <a:xfrm>
            <a:off x="5230887" y="3754631"/>
            <a:ext cx="1107997" cy="39700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 Tech Level</a:t>
            </a:r>
          </a:p>
        </p:txBody>
      </p:sp>
      <p:sp>
        <p:nvSpPr>
          <p:cNvPr id="67" name="矩形: 圆角 66"/>
          <p:cNvSpPr/>
          <p:nvPr/>
        </p:nvSpPr>
        <p:spPr>
          <a:xfrm>
            <a:off x="6626751" y="3754631"/>
            <a:ext cx="1107997" cy="39700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 Units</a:t>
            </a:r>
          </a:p>
        </p:txBody>
      </p:sp>
      <p:sp>
        <p:nvSpPr>
          <p:cNvPr id="65" name="矩形: 圆角 64">
            <a:hlinkClick r:id="rId2" action="ppaction://hlinksldjump"/>
            <a:extLst>
              <a:ext uri="{FF2B5EF4-FFF2-40B4-BE49-F238E27FC236}">
                <a16:creationId xmlns:a16="http://schemas.microsoft.com/office/drawing/2014/main" id="{4A8E67B4-B065-4537-8DC7-0744A8A0D527}"/>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63"/>
          <p:cNvSpPr/>
          <p:nvPr/>
        </p:nvSpPr>
        <p:spPr>
          <a:xfrm>
            <a:off x="6788748" y="3357643"/>
            <a:ext cx="4658316" cy="534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 decide to </a:t>
            </a:r>
            <a:r>
              <a:rPr lang="en-US" altLang="zh-CN" sz="1600" dirty="0">
                <a:solidFill>
                  <a:schemeClr val="tx1"/>
                </a:solidFill>
              </a:rPr>
              <a:t>upgrade units</a:t>
            </a:r>
            <a:r>
              <a:rPr lang="en-US" sz="1600" dirty="0">
                <a:solidFill>
                  <a:schemeClr val="tx1"/>
                </a:solidFill>
              </a:rPr>
              <a:t>, please choose the territory, from which level to which level, and the amount of units you want to upgrade.</a:t>
            </a:r>
          </a:p>
        </p:txBody>
      </p:sp>
      <p:sp>
        <p:nvSpPr>
          <p:cNvPr id="65" name="矩形: 圆角 64"/>
          <p:cNvSpPr/>
          <p:nvPr/>
        </p:nvSpPr>
        <p:spPr>
          <a:xfrm>
            <a:off x="6693011" y="4740921"/>
            <a:ext cx="1204172"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Narnia</a:t>
            </a:r>
          </a:p>
        </p:txBody>
      </p:sp>
      <p:sp>
        <p:nvSpPr>
          <p:cNvPr id="66" name="文本框 65"/>
          <p:cNvSpPr txBox="1"/>
          <p:nvPr/>
        </p:nvSpPr>
        <p:spPr>
          <a:xfrm>
            <a:off x="6693012" y="4276297"/>
            <a:ext cx="1298506" cy="311630"/>
          </a:xfrm>
          <a:prstGeom prst="rect">
            <a:avLst/>
          </a:prstGeom>
          <a:noFill/>
        </p:spPr>
        <p:txBody>
          <a:bodyPr wrap="square" rtlCol="0">
            <a:spAutoFit/>
          </a:bodyPr>
          <a:lstStyle/>
          <a:p>
            <a:pPr algn="ctr"/>
            <a:r>
              <a:rPr lang="en-US" sz="1400" dirty="0"/>
              <a:t>Territory</a:t>
            </a:r>
          </a:p>
        </p:txBody>
      </p:sp>
      <p:sp>
        <p:nvSpPr>
          <p:cNvPr id="67" name="箭头: V 形 66"/>
          <p:cNvSpPr/>
          <p:nvPr/>
        </p:nvSpPr>
        <p:spPr>
          <a:xfrm rot="5400000">
            <a:off x="7739061" y="4837869"/>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1" name="组合 80"/>
          <p:cNvGrpSpPr/>
          <p:nvPr/>
        </p:nvGrpSpPr>
        <p:grpSpPr>
          <a:xfrm>
            <a:off x="9298143" y="4723405"/>
            <a:ext cx="1190995" cy="328942"/>
            <a:chOff x="9127663" y="5019611"/>
            <a:chExt cx="1444408" cy="328942"/>
          </a:xfrm>
        </p:grpSpPr>
        <p:sp>
          <p:nvSpPr>
            <p:cNvPr id="82" name="矩形: 圆角 81"/>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83" name="箭头: V 形 82"/>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4" name="组合 83"/>
          <p:cNvGrpSpPr/>
          <p:nvPr/>
        </p:nvGrpSpPr>
        <p:grpSpPr>
          <a:xfrm>
            <a:off x="7992618" y="4730448"/>
            <a:ext cx="1190995" cy="328942"/>
            <a:chOff x="9127663" y="5019611"/>
            <a:chExt cx="1444408" cy="328942"/>
          </a:xfrm>
        </p:grpSpPr>
        <p:sp>
          <p:nvSpPr>
            <p:cNvPr id="85" name="矩形: 圆角 84"/>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86" name="箭头: V 形 85"/>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6" name="矩形: 圆角 95"/>
          <p:cNvSpPr/>
          <p:nvPr/>
        </p:nvSpPr>
        <p:spPr>
          <a:xfrm>
            <a:off x="9766934" y="5853810"/>
            <a:ext cx="1444408" cy="328942"/>
          </a:xfrm>
          <a:prstGeom prst="roundRect">
            <a:avLst/>
          </a:prstGeom>
          <a:solidFill>
            <a:schemeClr val="accent1">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a:t>
            </a:r>
          </a:p>
        </p:txBody>
      </p:sp>
      <p:sp>
        <p:nvSpPr>
          <p:cNvPr id="97" name="矩形: 圆角 96"/>
          <p:cNvSpPr/>
          <p:nvPr/>
        </p:nvSpPr>
        <p:spPr>
          <a:xfrm>
            <a:off x="7398802" y="5861492"/>
            <a:ext cx="1444408" cy="328942"/>
          </a:xfrm>
          <a:prstGeom prst="roundRect">
            <a:avLst/>
          </a:prstGeom>
          <a:solidFill>
            <a:schemeClr val="accent4">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grpSp>
        <p:nvGrpSpPr>
          <p:cNvPr id="98" name="组合 97"/>
          <p:cNvGrpSpPr/>
          <p:nvPr/>
        </p:nvGrpSpPr>
        <p:grpSpPr>
          <a:xfrm>
            <a:off x="10546403" y="4716362"/>
            <a:ext cx="1190995" cy="328942"/>
            <a:chOff x="9127663" y="5019611"/>
            <a:chExt cx="1444408" cy="328942"/>
          </a:xfrm>
        </p:grpSpPr>
        <p:sp>
          <p:nvSpPr>
            <p:cNvPr id="99" name="矩形: 圆角 98"/>
            <p:cNvSpPr/>
            <p:nvPr/>
          </p:nvSpPr>
          <p:spPr>
            <a:xfrm>
              <a:off x="9127663" y="501961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00" name="箭头: V 形 99"/>
            <p:cNvSpPr/>
            <p:nvPr/>
          </p:nvSpPr>
          <p:spPr>
            <a:xfrm rot="5400000">
              <a:off x="10319464" y="5127032"/>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2" name="文本框 101"/>
          <p:cNvSpPr txBox="1"/>
          <p:nvPr/>
        </p:nvSpPr>
        <p:spPr>
          <a:xfrm>
            <a:off x="7938916" y="4298364"/>
            <a:ext cx="1298506" cy="276999"/>
          </a:xfrm>
          <a:prstGeom prst="rect">
            <a:avLst/>
          </a:prstGeom>
          <a:noFill/>
        </p:spPr>
        <p:txBody>
          <a:bodyPr wrap="square" rtlCol="0">
            <a:spAutoFit/>
          </a:bodyPr>
          <a:lstStyle/>
          <a:p>
            <a:pPr algn="ctr"/>
            <a:r>
              <a:rPr lang="en-US" sz="1200" dirty="0"/>
              <a:t>From which level</a:t>
            </a:r>
          </a:p>
        </p:txBody>
      </p:sp>
      <p:sp>
        <p:nvSpPr>
          <p:cNvPr id="103" name="文本框 102"/>
          <p:cNvSpPr txBox="1"/>
          <p:nvPr/>
        </p:nvSpPr>
        <p:spPr>
          <a:xfrm>
            <a:off x="9237422" y="4298364"/>
            <a:ext cx="1298506" cy="276999"/>
          </a:xfrm>
          <a:prstGeom prst="rect">
            <a:avLst/>
          </a:prstGeom>
          <a:noFill/>
        </p:spPr>
        <p:txBody>
          <a:bodyPr wrap="square" rtlCol="0">
            <a:spAutoFit/>
          </a:bodyPr>
          <a:lstStyle/>
          <a:p>
            <a:pPr algn="ctr"/>
            <a:r>
              <a:rPr lang="en-US" sz="1200" dirty="0"/>
              <a:t>To which level</a:t>
            </a:r>
          </a:p>
        </p:txBody>
      </p:sp>
      <p:sp>
        <p:nvSpPr>
          <p:cNvPr id="104" name="文本框 103"/>
          <p:cNvSpPr txBox="1"/>
          <p:nvPr/>
        </p:nvSpPr>
        <p:spPr>
          <a:xfrm>
            <a:off x="10492647" y="4298364"/>
            <a:ext cx="1298506" cy="261610"/>
          </a:xfrm>
          <a:prstGeom prst="rect">
            <a:avLst/>
          </a:prstGeom>
          <a:noFill/>
        </p:spPr>
        <p:txBody>
          <a:bodyPr wrap="square" rtlCol="0">
            <a:spAutoFit/>
          </a:bodyPr>
          <a:lstStyle/>
          <a:p>
            <a:pPr algn="ctr"/>
            <a:r>
              <a:rPr lang="en-US" sz="1100" dirty="0"/>
              <a:t>Amount to upgrade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圆角 64"/>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66" name="矩形: 圆角 65"/>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67" name="矩形: 圆角 66"/>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68" name="矩形: 圆角 67"/>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69" name="矩形 68"/>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p:cNvSpPr/>
          <p:nvPr/>
        </p:nvSpPr>
        <p:spPr>
          <a:xfrm>
            <a:off x="4565864" y="2368204"/>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order is </a:t>
            </a:r>
            <a:r>
              <a:rPr lang="en-US" altLang="zh-CN" dirty="0">
                <a:solidFill>
                  <a:schemeClr val="tx1"/>
                </a:solidFill>
              </a:rPr>
              <a:t>legal</a:t>
            </a:r>
            <a:r>
              <a:rPr lang="en-US" dirty="0">
                <a:solidFill>
                  <a:schemeClr val="tx1"/>
                </a:solidFill>
              </a:rPr>
              <a:t>!</a:t>
            </a:r>
          </a:p>
        </p:txBody>
      </p:sp>
      <p:sp>
        <p:nvSpPr>
          <p:cNvPr id="70" name="矩形: 圆角 69">
            <a:hlinkClick r:id="rId2" action="ppaction://hlinksldjump"/>
            <a:extLst>
              <a:ext uri="{FF2B5EF4-FFF2-40B4-BE49-F238E27FC236}">
                <a16:creationId xmlns:a16="http://schemas.microsoft.com/office/drawing/2014/main" id="{781189B3-DDED-403A-986F-560BF13D5E5F}"/>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圆角 64"/>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66" name="矩形: 圆角 65"/>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67" name="矩形: 圆角 66"/>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68" name="矩形: 圆角 67"/>
          <p:cNvSpPr/>
          <p:nvPr/>
        </p:nvSpPr>
        <p:spPr>
          <a:xfrm>
            <a:off x="10019301" y="4665180"/>
            <a:ext cx="825592" cy="328942"/>
          </a:xfrm>
          <a:prstGeom prst="round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69" name="矩形 68"/>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p:cNvSpPr/>
          <p:nvPr/>
        </p:nvSpPr>
        <p:spPr>
          <a:xfrm>
            <a:off x="4565864" y="2368204"/>
            <a:ext cx="3974714" cy="21860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order is illegal, because XXXX!</a:t>
            </a:r>
          </a:p>
        </p:txBody>
      </p:sp>
      <p:sp>
        <p:nvSpPr>
          <p:cNvPr id="70" name="矩形: 圆角 69">
            <a:hlinkClick r:id="rId2" action="ppaction://hlinksldjump"/>
            <a:extLst>
              <a:ext uri="{FF2B5EF4-FFF2-40B4-BE49-F238E27FC236}">
                <a16:creationId xmlns:a16="http://schemas.microsoft.com/office/drawing/2014/main" id="{3BA8E533-3753-443A-BF34-CAEBA7ED1FF8}"/>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27" name="矩形: 圆角 26"/>
          <p:cNvSpPr/>
          <p:nvPr/>
        </p:nvSpPr>
        <p:spPr>
          <a:xfrm>
            <a:off x="7220175"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Move</a:t>
            </a:r>
          </a:p>
        </p:txBody>
      </p:sp>
      <p:sp>
        <p:nvSpPr>
          <p:cNvPr id="28" name="矩形: 圆角 27"/>
          <p:cNvSpPr/>
          <p:nvPr/>
        </p:nvSpPr>
        <p:spPr>
          <a:xfrm>
            <a:off x="8153217"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Attack</a:t>
            </a:r>
          </a:p>
        </p:txBody>
      </p:sp>
      <p:sp>
        <p:nvSpPr>
          <p:cNvPr id="29" name="矩形: 圆角 28"/>
          <p:cNvSpPr/>
          <p:nvPr/>
        </p:nvSpPr>
        <p:spPr>
          <a:xfrm>
            <a:off x="90862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Upgrade</a:t>
            </a:r>
          </a:p>
        </p:txBody>
      </p:sp>
      <p:sp>
        <p:nvSpPr>
          <p:cNvPr id="30" name="矩形: 圆角 29"/>
          <p:cNvSpPr/>
          <p:nvPr/>
        </p:nvSpPr>
        <p:spPr>
          <a:xfrm>
            <a:off x="10019301" y="4665180"/>
            <a:ext cx="825592" cy="328942"/>
          </a:xfrm>
          <a:prstGeom prst="roundRect">
            <a:avLst/>
          </a:prstGeom>
          <a:solidFill>
            <a:schemeClr val="accent6">
              <a:alpha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Done</a:t>
            </a:r>
          </a:p>
        </p:txBody>
      </p:sp>
      <p:sp>
        <p:nvSpPr>
          <p:cNvPr id="31" name="矩形 30"/>
          <p:cNvSpPr/>
          <p:nvPr/>
        </p:nvSpPr>
        <p:spPr>
          <a:xfrm>
            <a:off x="7013266" y="4241398"/>
            <a:ext cx="4075322" cy="328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You’re Player 0, what would you like to do?</a:t>
            </a: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矩形: 圆角 63">
            <a:hlinkClick r:id="rId2" action="ppaction://hlinksldjump"/>
            <a:extLst>
              <a:ext uri="{FF2B5EF4-FFF2-40B4-BE49-F238E27FC236}">
                <a16:creationId xmlns:a16="http://schemas.microsoft.com/office/drawing/2014/main" id="{19DC85EC-0AC8-44E9-B283-DFF291F9CDAB}"/>
              </a:ext>
            </a:extLst>
          </p:cNvPr>
          <p:cNvSpPr/>
          <p:nvPr/>
        </p:nvSpPr>
        <p:spPr>
          <a:xfrm>
            <a:off x="10963359" y="4665180"/>
            <a:ext cx="825592" cy="3289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Leave Room</a:t>
            </a:r>
            <a:endParaRPr lang="en-US"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22" y="610008"/>
            <a:ext cx="4075323" cy="2618968"/>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Territory Info:</a:t>
            </a:r>
          </a:p>
          <a:p>
            <a:r>
              <a:rPr lang="en-US" sz="1400" dirty="0">
                <a:solidFill>
                  <a:schemeClr val="tx1"/>
                </a:solidFill>
              </a:rPr>
              <a:t>Owner: Player 0</a:t>
            </a:r>
          </a:p>
          <a:p>
            <a:r>
              <a:rPr lang="en-US" sz="1400" dirty="0">
                <a:solidFill>
                  <a:schemeClr val="tx1"/>
                </a:solidFill>
              </a:rPr>
              <a:t>Name: Narnia</a:t>
            </a:r>
          </a:p>
          <a:p>
            <a:r>
              <a:rPr lang="en-US" sz="1400" dirty="0">
                <a:solidFill>
                  <a:schemeClr val="tx1"/>
                </a:solidFill>
              </a:rPr>
              <a:t>Food Production: +20/round</a:t>
            </a:r>
          </a:p>
          <a:p>
            <a:r>
              <a:rPr lang="en-US" sz="1400" dirty="0">
                <a:solidFill>
                  <a:schemeClr val="tx1"/>
                </a:solidFill>
              </a:rPr>
              <a:t>Technology Production: +20/round</a:t>
            </a:r>
          </a:p>
          <a:p>
            <a:r>
              <a:rPr lang="en-US" sz="1400" dirty="0">
                <a:solidFill>
                  <a:schemeClr val="tx1"/>
                </a:solidFill>
              </a:rPr>
              <a:t>Army:</a:t>
            </a:r>
          </a:p>
          <a:p>
            <a:r>
              <a:rPr lang="en-US" sz="1400" dirty="0">
                <a:solidFill>
                  <a:schemeClr val="tx1"/>
                </a:solidFill>
              </a:rPr>
              <a:t>  level 1: 0 units</a:t>
            </a:r>
          </a:p>
          <a:p>
            <a:r>
              <a:rPr lang="en-US" sz="1400" dirty="0">
                <a:solidFill>
                  <a:schemeClr val="tx1"/>
                </a:solidFill>
              </a:rPr>
              <a:t>  level 2: 0 units</a:t>
            </a:r>
          </a:p>
          <a:p>
            <a:r>
              <a:rPr lang="en-US" sz="1400" dirty="0">
                <a:solidFill>
                  <a:schemeClr val="tx1"/>
                </a:solidFill>
              </a:rPr>
              <a:t>  level 3: 0 units</a:t>
            </a:r>
          </a:p>
          <a:p>
            <a:r>
              <a:rPr lang="en-US" sz="1400" dirty="0">
                <a:solidFill>
                  <a:schemeClr val="tx1"/>
                </a:solidFill>
              </a:rPr>
              <a:t>  level 4: 0 units</a:t>
            </a:r>
          </a:p>
          <a:p>
            <a:r>
              <a:rPr lang="en-US" sz="1400" dirty="0">
                <a:solidFill>
                  <a:schemeClr val="tx1"/>
                </a:solidFill>
              </a:rPr>
              <a:t>  level 5: 0 units</a:t>
            </a:r>
          </a:p>
          <a:p>
            <a:r>
              <a:rPr lang="en-US" sz="1400" dirty="0">
                <a:solidFill>
                  <a:schemeClr val="tx1"/>
                </a:solidFill>
              </a:rPr>
              <a:t>  level 6: 0 units</a:t>
            </a:r>
          </a:p>
        </p:txBody>
      </p:sp>
      <p:sp>
        <p:nvSpPr>
          <p:cNvPr id="31" name="矩形 30"/>
          <p:cNvSpPr/>
          <p:nvPr/>
        </p:nvSpPr>
        <p:spPr>
          <a:xfrm>
            <a:off x="7010400" y="4094480"/>
            <a:ext cx="4277360" cy="619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Please wait for other players finish issuing orders...</a:t>
            </a:r>
            <a:endParaRPr lang="en-US" sz="1600" dirty="0">
              <a:solidFill>
                <a:schemeClr val="tx1"/>
              </a:solidFill>
            </a:endParaRP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9332"/>
            </a:xfrm>
            <a:prstGeom prst="rect">
              <a:avLst/>
            </a:prstGeom>
            <a:noFill/>
          </p:spPr>
          <p:txBody>
            <a:bodyPr wrap="square" rtlCol="0">
              <a:spAutoFit/>
            </a:bodyPr>
            <a:lstStyle/>
            <a:p>
              <a:pPr algn="ctr"/>
              <a:r>
                <a:rPr lang="en-US" altLang="zh-CN" sz="900" dirty="0"/>
                <a:t>Gondor</a:t>
              </a:r>
            </a:p>
            <a:p>
              <a:r>
                <a:rPr lang="en-US" sz="900" dirty="0"/>
                <a:t>Owner: Player 2</a:t>
              </a:r>
            </a:p>
          </p:txBody>
        </p:sp>
        <p:sp>
          <p:nvSpPr>
            <p:cNvPr id="38" name="文本框 37"/>
            <p:cNvSpPr txBox="1"/>
            <p:nvPr/>
          </p:nvSpPr>
          <p:spPr>
            <a:xfrm>
              <a:off x="2643650" y="3653718"/>
              <a:ext cx="956777" cy="369332"/>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3</a:t>
              </a:r>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60" y="609600"/>
            <a:ext cx="4622800" cy="2733040"/>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In last round:</a:t>
            </a:r>
          </a:p>
          <a:p>
            <a:r>
              <a:rPr lang="en-US" altLang="zh-CN" sz="1400" dirty="0">
                <a:solidFill>
                  <a:schemeClr val="tx1"/>
                </a:solidFill>
              </a:rPr>
              <a:t>player 0 win the battle with player 3 on territory Asgard</a:t>
            </a:r>
          </a:p>
          <a:p>
            <a:r>
              <a:rPr lang="en-US" altLang="zh-CN" sz="1400" dirty="0">
                <a:solidFill>
                  <a:schemeClr val="tx1"/>
                </a:solidFill>
                <a:sym typeface="+mn-ea"/>
              </a:rPr>
              <a:t>player 1 win the battle with player 2 on territory </a:t>
            </a:r>
            <a:r>
              <a:rPr lang="en-US" altLang="zh-CN" sz="1400" dirty="0">
                <a:solidFill>
                  <a:schemeClr val="tx1"/>
                </a:solidFill>
                <a:latin typeface="Arial" panose="020B0604020202020204" pitchFamily="34" charset="0"/>
                <a:sym typeface="+mn-ea"/>
              </a:rPr>
              <a:t>Gondor</a:t>
            </a:r>
          </a:p>
          <a:p>
            <a:r>
              <a:rPr lang="en-US" altLang="zh-CN" sz="1400" dirty="0">
                <a:solidFill>
                  <a:schemeClr val="tx1"/>
                </a:solidFill>
              </a:rPr>
              <a:t>...</a:t>
            </a:r>
            <a:endParaRPr lang="en-US" sz="1400" dirty="0">
              <a:solidFill>
                <a:schemeClr val="tx1"/>
              </a:solidFill>
            </a:endParaRP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8300"/>
            </a:xfrm>
            <a:prstGeom prst="rect">
              <a:avLst/>
            </a:prstGeom>
            <a:noFill/>
          </p:spPr>
          <p:txBody>
            <a:bodyPr wrap="square" rtlCol="0">
              <a:spAutoFit/>
            </a:bodyPr>
            <a:lstStyle/>
            <a:p>
              <a:pPr algn="ctr"/>
              <a:r>
                <a:rPr lang="en-US" altLang="zh-CN" sz="900" dirty="0"/>
                <a:t>Gondor</a:t>
              </a:r>
            </a:p>
            <a:p>
              <a:r>
                <a:rPr lang="en-US" sz="900" dirty="0"/>
                <a:t>Owner: Player </a:t>
              </a:r>
              <a:r>
                <a:rPr lang="en-US" altLang="zh-CN" sz="900" dirty="0"/>
                <a:t>1</a:t>
              </a:r>
              <a:endParaRPr lang="en-US" sz="900" dirty="0"/>
            </a:p>
          </p:txBody>
        </p:sp>
        <p:sp>
          <p:nvSpPr>
            <p:cNvPr id="38" name="文本框 37"/>
            <p:cNvSpPr txBox="1"/>
            <p:nvPr/>
          </p:nvSpPr>
          <p:spPr>
            <a:xfrm>
              <a:off x="2643650" y="3653718"/>
              <a:ext cx="956777" cy="368300"/>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a:t>
              </a:r>
              <a:r>
                <a:rPr lang="en-US" altLang="zh-CN" sz="900" dirty="0"/>
                <a:t>0</a:t>
              </a:r>
              <a:endParaRPr lang="en-US" sz="900" dirty="0"/>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矩形 1"/>
          <p:cNvSpPr/>
          <p:nvPr userDrawn="1"/>
        </p:nvSpPr>
        <p:spPr>
          <a:xfrm>
            <a:off x="11343640" y="868680"/>
            <a:ext cx="193040" cy="2194560"/>
          </a:xfrm>
          <a:prstGeom prst="rect">
            <a:avLst/>
          </a:prstGeom>
          <a:solidFill>
            <a:srgbClr val="E2E6ED">
              <a:alpha val="5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solidFill>
                <a:srgbClr val="000000"/>
              </a:solidFill>
            </a:endParaRPr>
          </a:p>
        </p:txBody>
      </p:sp>
      <p:sp>
        <p:nvSpPr>
          <p:cNvPr id="3" name="矩形 2"/>
          <p:cNvSpPr/>
          <p:nvPr userDrawn="1"/>
        </p:nvSpPr>
        <p:spPr>
          <a:xfrm>
            <a:off x="11353800" y="1574800"/>
            <a:ext cx="182880" cy="579120"/>
          </a:xfrm>
          <a:prstGeom prst="rect">
            <a:avLst/>
          </a:prstGeom>
          <a:solidFill>
            <a:srgbClr val="E2E6E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solidFill>
                <a:srgbClr val="000000"/>
              </a:solidFill>
            </a:endParaRPr>
          </a:p>
        </p:txBody>
      </p:sp>
      <p:sp>
        <p:nvSpPr>
          <p:cNvPr id="4" name="圆角矩形 3"/>
          <p:cNvSpPr/>
          <p:nvPr userDrawn="1"/>
        </p:nvSpPr>
        <p:spPr>
          <a:xfrm>
            <a:off x="8580120" y="4206240"/>
            <a:ext cx="1259840" cy="416560"/>
          </a:xfrm>
          <a:prstGeom prst="roundRect">
            <a:avLst/>
          </a:prstGeom>
          <a:solidFill>
            <a:srgbClr val="5B9BD5">
              <a:alpha val="50000"/>
            </a:srgbClr>
          </a:solidFill>
          <a:ln w="12700" cap="flat" cmpd="sng" algn="ctr">
            <a:solidFill>
              <a:srgbClr val="5B9BD5">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dirty="0">
                <a:solidFill>
                  <a:srgbClr val="000000"/>
                </a:solidFill>
              </a:rPr>
              <a:t>Confirm</a:t>
            </a:r>
            <a:endParaRPr lang="zh-CN" altLang="en-US" sz="12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文本框 15"/>
          <p:cNvSpPr txBox="1"/>
          <p:nvPr userDrawn="1"/>
        </p:nvSpPr>
        <p:spPr>
          <a:xfrm>
            <a:off x="4190410" y="1709782"/>
            <a:ext cx="3830230" cy="406400"/>
          </a:xfrm>
          <a:prstGeom prst="rect">
            <a:avLst/>
          </a:prstGeom>
        </p:spPr>
        <p:txBody>
          <a:bodyPr wrap="square" rtlCol="0">
            <a:noAutofit/>
          </a:bodyPr>
          <a:lstStyle/>
          <a:p>
            <a:pPr algn="ctr"/>
            <a:r>
              <a:rPr lang="en-US" altLang="zh-CN" dirty="0"/>
              <a:t>Please select a game room to back to.</a:t>
            </a:r>
          </a:p>
        </p:txBody>
      </p:sp>
      <p:sp>
        <p:nvSpPr>
          <p:cNvPr id="19" name="矩形: 圆角 18">
            <a:extLst>
              <a:ext uri="{FF2B5EF4-FFF2-40B4-BE49-F238E27FC236}">
                <a16:creationId xmlns:a16="http://schemas.microsoft.com/office/drawing/2014/main" id="{8B065061-807E-4024-B46C-FC48610FFE3F}"/>
              </a:ext>
            </a:extLst>
          </p:cNvPr>
          <p:cNvSpPr/>
          <p:nvPr/>
        </p:nvSpPr>
        <p:spPr>
          <a:xfrm>
            <a:off x="4476632" y="2997566"/>
            <a:ext cx="3465583"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Room 2</a:t>
            </a:r>
          </a:p>
        </p:txBody>
      </p:sp>
      <p:sp>
        <p:nvSpPr>
          <p:cNvPr id="23" name="箭头: V 形 22">
            <a:extLst>
              <a:ext uri="{FF2B5EF4-FFF2-40B4-BE49-F238E27FC236}">
                <a16:creationId xmlns:a16="http://schemas.microsoft.com/office/drawing/2014/main" id="{AC63BF19-A82A-4935-8DA2-98F403F2DA9B}"/>
              </a:ext>
            </a:extLst>
          </p:cNvPr>
          <p:cNvSpPr/>
          <p:nvPr/>
        </p:nvSpPr>
        <p:spPr>
          <a:xfrm rot="5400000">
            <a:off x="7711402" y="3112030"/>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矩形: 圆角 2">
            <a:hlinkClick r:id="rId3" action="ppaction://hlinksldjump"/>
            <a:extLst>
              <a:ext uri="{FF2B5EF4-FFF2-40B4-BE49-F238E27FC236}">
                <a16:creationId xmlns:a16="http://schemas.microsoft.com/office/drawing/2014/main" id="{F3037DED-C4DF-4D2A-B2F5-BB6B953C4315}"/>
              </a:ext>
            </a:extLst>
          </p:cNvPr>
          <p:cNvSpPr/>
          <p:nvPr/>
        </p:nvSpPr>
        <p:spPr>
          <a:xfrm>
            <a:off x="5537476" y="4241397"/>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Confirm</a:t>
            </a:r>
            <a:endParaRPr lang="en-US" dirty="0">
              <a:solidFill>
                <a:schemeClr val="tx1"/>
              </a:solidFill>
            </a:endParaRPr>
          </a:p>
        </p:txBody>
      </p:sp>
    </p:spTree>
    <p:extLst>
      <p:ext uri="{BB962C8B-B14F-4D97-AF65-F5344CB8AC3E}">
        <p14:creationId xmlns:p14="http://schemas.microsoft.com/office/powerpoint/2010/main" val="3112776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6969760" y="609600"/>
            <a:ext cx="4622800" cy="2733040"/>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Sorry, you lose the game. Would you like to continue watching the game or directly quit the game?</a:t>
            </a:r>
            <a:endParaRPr lang="en-US" sz="1400" dirty="0">
              <a:solidFill>
                <a:schemeClr val="tx1"/>
              </a:solidFill>
            </a:endParaRPr>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8300"/>
            </a:xfrm>
            <a:prstGeom prst="rect">
              <a:avLst/>
            </a:prstGeom>
            <a:noFill/>
          </p:spPr>
          <p:txBody>
            <a:bodyPr wrap="square" rtlCol="0">
              <a:spAutoFit/>
            </a:bodyPr>
            <a:lstStyle/>
            <a:p>
              <a:pPr algn="ctr"/>
              <a:r>
                <a:rPr lang="en-US" altLang="zh-CN" sz="900" dirty="0"/>
                <a:t>Gondor</a:t>
              </a:r>
            </a:p>
            <a:p>
              <a:r>
                <a:rPr lang="en-US" sz="900" dirty="0"/>
                <a:t>Owner: Player </a:t>
              </a:r>
              <a:r>
                <a:rPr lang="en-US" altLang="zh-CN" sz="900" dirty="0"/>
                <a:t>1</a:t>
              </a:r>
              <a:endParaRPr lang="en-US" sz="900" dirty="0"/>
            </a:p>
          </p:txBody>
        </p:sp>
        <p:sp>
          <p:nvSpPr>
            <p:cNvPr id="38" name="文本框 37"/>
            <p:cNvSpPr txBox="1"/>
            <p:nvPr/>
          </p:nvSpPr>
          <p:spPr>
            <a:xfrm>
              <a:off x="2643650" y="3653718"/>
              <a:ext cx="956777" cy="368300"/>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a:t>
              </a:r>
              <a:r>
                <a:rPr lang="en-US" altLang="zh-CN" sz="900" dirty="0"/>
                <a:t>0</a:t>
              </a:r>
              <a:endParaRPr lang="en-US" sz="900" dirty="0"/>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圆角矩形 3"/>
          <p:cNvSpPr/>
          <p:nvPr userDrawn="1"/>
        </p:nvSpPr>
        <p:spPr>
          <a:xfrm>
            <a:off x="7797800" y="4140200"/>
            <a:ext cx="1259840" cy="416560"/>
          </a:xfrm>
          <a:prstGeom prst="roundRect">
            <a:avLst/>
          </a:prstGeom>
          <a:solidFill>
            <a:srgbClr val="5B9BD5">
              <a:alpha val="50000"/>
            </a:srgbClr>
          </a:solidFill>
          <a:ln w="12700" cap="flat" cmpd="sng" algn="ctr">
            <a:solidFill>
              <a:srgbClr val="5B9BD5">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dirty="0">
                <a:solidFill>
                  <a:srgbClr val="000000"/>
                </a:solidFill>
              </a:rPr>
              <a:t>Watch</a:t>
            </a:r>
            <a:endParaRPr lang="zh-CN" altLang="en-US" sz="1200" dirty="0">
              <a:solidFill>
                <a:srgbClr val="000000"/>
              </a:solidFill>
            </a:endParaRPr>
          </a:p>
        </p:txBody>
      </p:sp>
      <p:sp>
        <p:nvSpPr>
          <p:cNvPr id="5" name="圆角矩形 4"/>
          <p:cNvSpPr/>
          <p:nvPr userDrawn="1"/>
        </p:nvSpPr>
        <p:spPr>
          <a:xfrm>
            <a:off x="9392920" y="4160520"/>
            <a:ext cx="1259840" cy="416560"/>
          </a:xfrm>
          <a:prstGeom prst="roundRect">
            <a:avLst/>
          </a:prstGeom>
          <a:solidFill>
            <a:srgbClr val="5B9BD5">
              <a:alpha val="50000"/>
            </a:srgbClr>
          </a:solidFill>
          <a:ln w="12700" cap="flat" cmpd="sng" algn="ctr">
            <a:solidFill>
              <a:srgbClr val="5B9BD5">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dirty="0">
                <a:solidFill>
                  <a:srgbClr val="000000"/>
                </a:solidFill>
              </a:rPr>
              <a:t>Quit</a:t>
            </a:r>
            <a:endParaRPr lang="zh-CN" altLang="en-US" sz="1200" dirty="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8300"/>
            </a:xfrm>
            <a:prstGeom prst="rect">
              <a:avLst/>
            </a:prstGeom>
            <a:noFill/>
          </p:spPr>
          <p:txBody>
            <a:bodyPr wrap="square" rtlCol="0">
              <a:spAutoFit/>
            </a:bodyPr>
            <a:lstStyle/>
            <a:p>
              <a:pPr algn="ctr"/>
              <a:r>
                <a:rPr lang="en-US" altLang="zh-CN" sz="900" dirty="0"/>
                <a:t>Gondor</a:t>
              </a:r>
            </a:p>
            <a:p>
              <a:r>
                <a:rPr lang="en-US" sz="900" dirty="0"/>
                <a:t>Owner: Player </a:t>
              </a:r>
              <a:r>
                <a:rPr lang="en-US" altLang="zh-CN" sz="900" dirty="0"/>
                <a:t>1</a:t>
              </a:r>
              <a:endParaRPr lang="en-US" sz="900" dirty="0"/>
            </a:p>
          </p:txBody>
        </p:sp>
        <p:sp>
          <p:nvSpPr>
            <p:cNvPr id="38" name="文本框 37"/>
            <p:cNvSpPr txBox="1"/>
            <p:nvPr/>
          </p:nvSpPr>
          <p:spPr>
            <a:xfrm>
              <a:off x="2643650" y="3653718"/>
              <a:ext cx="956777" cy="368300"/>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a:t>
              </a:r>
              <a:r>
                <a:rPr lang="en-US" altLang="zh-CN" sz="900" dirty="0"/>
                <a:t>0</a:t>
              </a:r>
              <a:endParaRPr lang="en-US" sz="900" dirty="0"/>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矩形: 圆角 25"/>
          <p:cNvSpPr/>
          <p:nvPr/>
        </p:nvSpPr>
        <p:spPr>
          <a:xfrm>
            <a:off x="6969760" y="609600"/>
            <a:ext cx="4622800" cy="2733040"/>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In last round:</a:t>
            </a:r>
          </a:p>
          <a:p>
            <a:r>
              <a:rPr lang="en-US" altLang="zh-CN" sz="1400" dirty="0">
                <a:solidFill>
                  <a:schemeClr val="tx1"/>
                </a:solidFill>
              </a:rPr>
              <a:t>player 0 win the battle with player 3 on territory Asgard</a:t>
            </a:r>
          </a:p>
          <a:p>
            <a:r>
              <a:rPr lang="en-US" altLang="zh-CN" sz="1400" dirty="0">
                <a:solidFill>
                  <a:schemeClr val="tx1"/>
                </a:solidFill>
                <a:sym typeface="+mn-ea"/>
              </a:rPr>
              <a:t>player 1 win the battle with player 2 on territory </a:t>
            </a:r>
            <a:r>
              <a:rPr lang="en-US" altLang="zh-CN" sz="1400" dirty="0">
                <a:solidFill>
                  <a:schemeClr val="tx1"/>
                </a:solidFill>
                <a:latin typeface="Arial" panose="020B0604020202020204" pitchFamily="34" charset="0"/>
                <a:sym typeface="+mn-ea"/>
              </a:rPr>
              <a:t>Gondor</a:t>
            </a:r>
          </a:p>
          <a:p>
            <a:r>
              <a:rPr lang="en-US" altLang="zh-CN" sz="1400" dirty="0">
                <a:solidFill>
                  <a:schemeClr val="tx1"/>
                </a:solidFill>
              </a:rPr>
              <a:t>...</a:t>
            </a:r>
            <a:endParaRPr lang="en-US" sz="1400"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66675"/>
            <a:ext cx="12011025" cy="6686549"/>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组合 24"/>
          <p:cNvGrpSpPr/>
          <p:nvPr/>
        </p:nvGrpSpPr>
        <p:grpSpPr>
          <a:xfrm>
            <a:off x="1146955" y="1524000"/>
            <a:ext cx="4790963" cy="4181883"/>
            <a:chOff x="1146955" y="1524000"/>
            <a:chExt cx="4790963" cy="4181883"/>
          </a:xfrm>
        </p:grpSpPr>
        <p:grpSp>
          <p:nvGrpSpPr>
            <p:cNvPr id="32" name="组合 31"/>
            <p:cNvGrpSpPr/>
            <p:nvPr/>
          </p:nvGrpSpPr>
          <p:grpSpPr>
            <a:xfrm>
              <a:off x="1146955" y="1524000"/>
              <a:ext cx="4790963" cy="4181883"/>
              <a:chOff x="1304692" y="669073"/>
              <a:chExt cx="4605454" cy="4605454"/>
            </a:xfrm>
          </p:grpSpPr>
          <p:sp>
            <p:nvSpPr>
              <p:cNvPr id="45" name="矩形 44"/>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6" name="直接连接符 45"/>
              <p:cNvCxnSpPr>
                <a:stCxn id="45" idx="0"/>
                <a:endCxn id="45"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
                <a:endCxn id="45"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0"/>
                <a:endCxn id="45"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5" idx="3"/>
                <a:endCxn id="45"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5"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5"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684297" y="3101913"/>
              <a:ext cx="956777" cy="369332"/>
            </a:xfrm>
            <a:prstGeom prst="rect">
              <a:avLst/>
            </a:prstGeom>
            <a:noFill/>
          </p:spPr>
          <p:txBody>
            <a:bodyPr wrap="square" rtlCol="0">
              <a:spAutoFit/>
            </a:bodyPr>
            <a:lstStyle/>
            <a:p>
              <a:pPr algn="ctr"/>
              <a:r>
                <a:rPr lang="en-US" altLang="zh-CN" sz="900" dirty="0"/>
                <a:t>Narnia</a:t>
              </a:r>
            </a:p>
            <a:p>
              <a:r>
                <a:rPr lang="en-US" sz="900" dirty="0"/>
                <a:t>Owner: Player 0</a:t>
              </a:r>
            </a:p>
          </p:txBody>
        </p:sp>
        <p:sp>
          <p:nvSpPr>
            <p:cNvPr id="34" name="文本框 33"/>
            <p:cNvSpPr txBox="1"/>
            <p:nvPr/>
          </p:nvSpPr>
          <p:spPr>
            <a:xfrm>
              <a:off x="1965183" y="2704171"/>
              <a:ext cx="956777" cy="369332"/>
            </a:xfrm>
            <a:prstGeom prst="rect">
              <a:avLst/>
            </a:prstGeom>
            <a:noFill/>
          </p:spPr>
          <p:txBody>
            <a:bodyPr wrap="square" rtlCol="0">
              <a:spAutoFit/>
            </a:bodyPr>
            <a:lstStyle/>
            <a:p>
              <a:pPr algn="ctr"/>
              <a:r>
                <a:rPr lang="en-US" altLang="zh-CN" sz="900" dirty="0" err="1"/>
                <a:t>Midkemia</a:t>
              </a:r>
              <a:endParaRPr lang="en-US" altLang="zh-CN" sz="900" dirty="0"/>
            </a:p>
            <a:p>
              <a:pPr algn="ctr"/>
              <a:r>
                <a:rPr lang="en-US" sz="900" dirty="0"/>
                <a:t>Owner: Player 0</a:t>
              </a:r>
            </a:p>
          </p:txBody>
        </p:sp>
        <p:sp>
          <p:nvSpPr>
            <p:cNvPr id="35" name="文本框 34"/>
            <p:cNvSpPr txBox="1"/>
            <p:nvPr/>
          </p:nvSpPr>
          <p:spPr>
            <a:xfrm>
              <a:off x="1152796" y="1929420"/>
              <a:ext cx="1203034" cy="369332"/>
            </a:xfrm>
            <a:prstGeom prst="rect">
              <a:avLst/>
            </a:prstGeom>
            <a:noFill/>
          </p:spPr>
          <p:txBody>
            <a:bodyPr wrap="square" rtlCol="0">
              <a:spAutoFit/>
            </a:bodyPr>
            <a:lstStyle/>
            <a:p>
              <a:pPr algn="ctr"/>
              <a:r>
                <a:rPr lang="en-US" altLang="zh-CN" sz="900" dirty="0"/>
                <a:t>Oz</a:t>
              </a:r>
            </a:p>
            <a:p>
              <a:pPr algn="ctr"/>
              <a:r>
                <a:rPr lang="en-US" sz="900" dirty="0"/>
                <a:t>Owner: Player 0</a:t>
              </a:r>
            </a:p>
          </p:txBody>
        </p:sp>
        <p:sp>
          <p:nvSpPr>
            <p:cNvPr id="36" name="文本框 35"/>
            <p:cNvSpPr txBox="1"/>
            <p:nvPr/>
          </p:nvSpPr>
          <p:spPr>
            <a:xfrm>
              <a:off x="3493738" y="3101913"/>
              <a:ext cx="956777" cy="369332"/>
            </a:xfrm>
            <a:prstGeom prst="rect">
              <a:avLst/>
            </a:prstGeom>
            <a:noFill/>
          </p:spPr>
          <p:txBody>
            <a:bodyPr wrap="square" rtlCol="0">
              <a:spAutoFit/>
            </a:bodyPr>
            <a:lstStyle/>
            <a:p>
              <a:pPr algn="ctr"/>
              <a:r>
                <a:rPr lang="en-US" altLang="zh-CN" sz="900" dirty="0" err="1"/>
                <a:t>Elantris</a:t>
              </a:r>
              <a:endParaRPr lang="en-US" altLang="zh-CN" sz="900" dirty="0"/>
            </a:p>
            <a:p>
              <a:r>
                <a:rPr lang="en-US" sz="900" dirty="0"/>
                <a:t>Owner: Player 1</a:t>
              </a:r>
            </a:p>
          </p:txBody>
        </p:sp>
        <p:sp>
          <p:nvSpPr>
            <p:cNvPr id="37" name="文本框 36"/>
            <p:cNvSpPr txBox="1"/>
            <p:nvPr/>
          </p:nvSpPr>
          <p:spPr>
            <a:xfrm>
              <a:off x="3493738" y="3653719"/>
              <a:ext cx="956777" cy="368300"/>
            </a:xfrm>
            <a:prstGeom prst="rect">
              <a:avLst/>
            </a:prstGeom>
            <a:noFill/>
          </p:spPr>
          <p:txBody>
            <a:bodyPr wrap="square" rtlCol="0">
              <a:spAutoFit/>
            </a:bodyPr>
            <a:lstStyle/>
            <a:p>
              <a:pPr algn="ctr"/>
              <a:r>
                <a:rPr lang="en-US" altLang="zh-CN" sz="900" dirty="0"/>
                <a:t>Gondor</a:t>
              </a:r>
            </a:p>
            <a:p>
              <a:r>
                <a:rPr lang="en-US" sz="900" dirty="0"/>
                <a:t>Owner: Player </a:t>
              </a:r>
              <a:r>
                <a:rPr lang="en-US" altLang="zh-CN" sz="900" dirty="0"/>
                <a:t>1</a:t>
              </a:r>
              <a:endParaRPr lang="en-US" sz="900" dirty="0"/>
            </a:p>
          </p:txBody>
        </p:sp>
        <p:sp>
          <p:nvSpPr>
            <p:cNvPr id="38" name="文本框 37"/>
            <p:cNvSpPr txBox="1"/>
            <p:nvPr/>
          </p:nvSpPr>
          <p:spPr>
            <a:xfrm>
              <a:off x="2643650" y="3653718"/>
              <a:ext cx="956777" cy="368300"/>
            </a:xfrm>
            <a:prstGeom prst="rect">
              <a:avLst/>
            </a:prstGeom>
            <a:noFill/>
          </p:spPr>
          <p:txBody>
            <a:bodyPr wrap="square" rtlCol="0">
              <a:spAutoFit/>
            </a:bodyPr>
            <a:lstStyle/>
            <a:p>
              <a:pPr algn="ctr"/>
              <a:r>
                <a:rPr lang="en-US" altLang="zh-CN" sz="900" dirty="0" err="1"/>
                <a:t>Asgard</a:t>
              </a:r>
              <a:endParaRPr lang="en-US" altLang="zh-CN" sz="900" dirty="0"/>
            </a:p>
            <a:p>
              <a:r>
                <a:rPr lang="en-US" sz="900" dirty="0"/>
                <a:t>Owner: Player </a:t>
              </a:r>
              <a:r>
                <a:rPr lang="en-US" altLang="zh-CN" sz="900" dirty="0"/>
                <a:t>0</a:t>
              </a:r>
              <a:endParaRPr lang="en-US" sz="900" dirty="0"/>
            </a:p>
          </p:txBody>
        </p:sp>
        <p:sp>
          <p:nvSpPr>
            <p:cNvPr id="39" name="文本框 38"/>
            <p:cNvSpPr txBox="1"/>
            <p:nvPr/>
          </p:nvSpPr>
          <p:spPr>
            <a:xfrm>
              <a:off x="2176502" y="4253674"/>
              <a:ext cx="956777" cy="369332"/>
            </a:xfrm>
            <a:prstGeom prst="rect">
              <a:avLst/>
            </a:prstGeom>
            <a:noFill/>
          </p:spPr>
          <p:txBody>
            <a:bodyPr wrap="square" rtlCol="0">
              <a:spAutoFit/>
            </a:bodyPr>
            <a:lstStyle/>
            <a:p>
              <a:pPr algn="ctr"/>
              <a:r>
                <a:rPr lang="en-US" altLang="zh-CN" sz="900" dirty="0"/>
                <a:t>Britt</a:t>
              </a:r>
            </a:p>
            <a:p>
              <a:r>
                <a:rPr lang="en-US" sz="900" dirty="0"/>
                <a:t>Owner: Player 3</a:t>
              </a:r>
            </a:p>
          </p:txBody>
        </p:sp>
        <p:sp>
          <p:nvSpPr>
            <p:cNvPr id="40" name="文本框 39"/>
            <p:cNvSpPr txBox="1"/>
            <p:nvPr/>
          </p:nvSpPr>
          <p:spPr>
            <a:xfrm>
              <a:off x="1399053" y="4985301"/>
              <a:ext cx="956777" cy="369332"/>
            </a:xfrm>
            <a:prstGeom prst="rect">
              <a:avLst/>
            </a:prstGeom>
            <a:noFill/>
          </p:spPr>
          <p:txBody>
            <a:bodyPr wrap="square" rtlCol="0">
              <a:spAutoFit/>
            </a:bodyPr>
            <a:lstStyle/>
            <a:p>
              <a:pPr algn="ctr"/>
              <a:r>
                <a:rPr lang="en-US" altLang="zh-CN" sz="900" dirty="0" err="1"/>
                <a:t>Calibre</a:t>
              </a:r>
              <a:endParaRPr lang="en-US" altLang="zh-CN" sz="900" dirty="0"/>
            </a:p>
            <a:p>
              <a:r>
                <a:rPr lang="en-US" sz="900" dirty="0"/>
                <a:t>Owner: Player 3</a:t>
              </a:r>
            </a:p>
          </p:txBody>
        </p:sp>
        <p:sp>
          <p:nvSpPr>
            <p:cNvPr id="41" name="文本框 40"/>
            <p:cNvSpPr txBox="1"/>
            <p:nvPr/>
          </p:nvSpPr>
          <p:spPr>
            <a:xfrm>
              <a:off x="4585148" y="4994122"/>
              <a:ext cx="956777" cy="369332"/>
            </a:xfrm>
            <a:prstGeom prst="rect">
              <a:avLst/>
            </a:prstGeom>
            <a:noFill/>
          </p:spPr>
          <p:txBody>
            <a:bodyPr wrap="square" rtlCol="0">
              <a:spAutoFit/>
            </a:bodyPr>
            <a:lstStyle/>
            <a:p>
              <a:pPr algn="ctr"/>
              <a:r>
                <a:rPr lang="en-US" altLang="zh-CN" sz="900" dirty="0"/>
                <a:t>Hogwarts</a:t>
              </a:r>
            </a:p>
            <a:p>
              <a:r>
                <a:rPr lang="en-US" sz="900" dirty="0"/>
                <a:t>Owner: Player 2</a:t>
              </a:r>
            </a:p>
          </p:txBody>
        </p:sp>
        <p:sp>
          <p:nvSpPr>
            <p:cNvPr id="42" name="文本框 41"/>
            <p:cNvSpPr txBox="1"/>
            <p:nvPr/>
          </p:nvSpPr>
          <p:spPr>
            <a:xfrm>
              <a:off x="4002469" y="4218595"/>
              <a:ext cx="956777" cy="369332"/>
            </a:xfrm>
            <a:prstGeom prst="rect">
              <a:avLst/>
            </a:prstGeom>
            <a:noFill/>
          </p:spPr>
          <p:txBody>
            <a:bodyPr wrap="square" rtlCol="0">
              <a:spAutoFit/>
            </a:bodyPr>
            <a:lstStyle/>
            <a:p>
              <a:pPr algn="ctr"/>
              <a:r>
                <a:rPr lang="en-US" altLang="zh-CN" sz="900" dirty="0"/>
                <a:t>Mordor</a:t>
              </a:r>
            </a:p>
            <a:p>
              <a:r>
                <a:rPr lang="en-US" sz="900" dirty="0"/>
                <a:t>Owner: Player 2</a:t>
              </a:r>
            </a:p>
          </p:txBody>
        </p:sp>
        <p:sp>
          <p:nvSpPr>
            <p:cNvPr id="43" name="文本框 42"/>
            <p:cNvSpPr txBox="1"/>
            <p:nvPr/>
          </p:nvSpPr>
          <p:spPr>
            <a:xfrm>
              <a:off x="4092721" y="2657568"/>
              <a:ext cx="956777" cy="369332"/>
            </a:xfrm>
            <a:prstGeom prst="rect">
              <a:avLst/>
            </a:prstGeom>
            <a:noFill/>
          </p:spPr>
          <p:txBody>
            <a:bodyPr wrap="square" rtlCol="0">
              <a:spAutoFit/>
            </a:bodyPr>
            <a:lstStyle/>
            <a:p>
              <a:pPr algn="ctr"/>
              <a:r>
                <a:rPr lang="en-US" altLang="zh-CN" sz="900" dirty="0" err="1"/>
                <a:t>Roshar</a:t>
              </a:r>
              <a:endParaRPr lang="en-US" altLang="zh-CN" sz="900" dirty="0"/>
            </a:p>
            <a:p>
              <a:r>
                <a:rPr lang="en-US" sz="900" dirty="0"/>
                <a:t>Owner: Player 1</a:t>
              </a:r>
            </a:p>
          </p:txBody>
        </p:sp>
        <p:sp>
          <p:nvSpPr>
            <p:cNvPr id="44" name="文本框 43"/>
            <p:cNvSpPr txBox="1"/>
            <p:nvPr/>
          </p:nvSpPr>
          <p:spPr>
            <a:xfrm>
              <a:off x="4585147" y="1945807"/>
              <a:ext cx="956777" cy="369332"/>
            </a:xfrm>
            <a:prstGeom prst="rect">
              <a:avLst/>
            </a:prstGeom>
            <a:noFill/>
          </p:spPr>
          <p:txBody>
            <a:bodyPr wrap="square" rtlCol="0">
              <a:spAutoFit/>
            </a:bodyPr>
            <a:lstStyle/>
            <a:p>
              <a:pPr algn="ctr"/>
              <a:r>
                <a:rPr lang="en-US" altLang="zh-CN" sz="900" dirty="0" err="1"/>
                <a:t>Scadrial</a:t>
              </a:r>
              <a:endParaRPr lang="en-US" altLang="zh-CN" sz="900" dirty="0"/>
            </a:p>
            <a:p>
              <a:r>
                <a:rPr lang="en-US" sz="900" dirty="0"/>
                <a:t>Owner: Player 1</a:t>
              </a:r>
            </a:p>
          </p:txBody>
        </p:sp>
      </p:grpSp>
      <p:cxnSp>
        <p:nvCxnSpPr>
          <p:cNvPr id="55" name="直接连接符 5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8031" y="643609"/>
            <a:ext cx="5703212" cy="615553"/>
          </a:xfrm>
          <a:prstGeom prst="rect">
            <a:avLst/>
          </a:prstGeom>
          <a:noFill/>
        </p:spPr>
        <p:txBody>
          <a:bodyPr wrap="square" rtlCol="0">
            <a:spAutoFit/>
          </a:bodyPr>
          <a:lstStyle/>
          <a:p>
            <a:pPr algn="ctr"/>
            <a:r>
              <a:rPr lang="en-US" dirty="0"/>
              <a:t>Player 0</a:t>
            </a:r>
          </a:p>
          <a:p>
            <a:pPr algn="ctr"/>
            <a:r>
              <a:rPr lang="en-US" sz="1600" dirty="0"/>
              <a:t>Food Resources: 27 | Technology Resource: 50 | Max Tech Level: 3</a:t>
            </a:r>
          </a:p>
        </p:txBody>
      </p:sp>
      <p:grpSp>
        <p:nvGrpSpPr>
          <p:cNvPr id="57" name="组合 56"/>
          <p:cNvGrpSpPr/>
          <p:nvPr/>
        </p:nvGrpSpPr>
        <p:grpSpPr>
          <a:xfrm>
            <a:off x="11249026" y="206375"/>
            <a:ext cx="704850" cy="188102"/>
            <a:chOff x="10744200" y="193675"/>
            <a:chExt cx="1070755" cy="285750"/>
          </a:xfrm>
        </p:grpSpPr>
        <p:sp>
          <p:nvSpPr>
            <p:cNvPr id="58" name="矩形 57"/>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直接连接符 60"/>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乘号 62"/>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矩形: 圆角 25"/>
          <p:cNvSpPr/>
          <p:nvPr/>
        </p:nvSpPr>
        <p:spPr>
          <a:xfrm>
            <a:off x="6969760" y="609600"/>
            <a:ext cx="4622800" cy="2733040"/>
          </a:xfrm>
          <a:prstGeom prst="roundRect">
            <a:avLst>
              <a:gd name="adj" fmla="val 7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In last round:</a:t>
            </a:r>
          </a:p>
          <a:p>
            <a:r>
              <a:rPr lang="en-US" altLang="zh-CN" sz="1400" dirty="0">
                <a:solidFill>
                  <a:schemeClr val="tx1"/>
                </a:solidFill>
              </a:rPr>
              <a:t>player 0 win the battle with player 3 on territory Asgard</a:t>
            </a:r>
          </a:p>
          <a:p>
            <a:r>
              <a:rPr lang="en-US" altLang="zh-CN" sz="1400" dirty="0">
                <a:solidFill>
                  <a:schemeClr val="tx1"/>
                </a:solidFill>
                <a:sym typeface="+mn-ea"/>
              </a:rPr>
              <a:t>player 1 win the battle with player 2 on territory </a:t>
            </a:r>
            <a:r>
              <a:rPr lang="en-US" altLang="zh-CN" sz="1400" dirty="0">
                <a:solidFill>
                  <a:schemeClr val="tx1"/>
                </a:solidFill>
                <a:latin typeface="Arial" panose="020B0604020202020204" pitchFamily="34" charset="0"/>
                <a:sym typeface="+mn-ea"/>
              </a:rPr>
              <a:t>Gondor</a:t>
            </a:r>
          </a:p>
          <a:p>
            <a:r>
              <a:rPr lang="en-US" altLang="zh-CN" sz="1400" dirty="0">
                <a:solidFill>
                  <a:schemeClr val="tx1"/>
                </a:solidFill>
              </a:rPr>
              <a:t>...</a:t>
            </a:r>
            <a:endParaRPr lang="en-US" sz="1400" dirty="0">
              <a:solidFill>
                <a:schemeClr val="tx1"/>
              </a:solidFill>
            </a:endParaRPr>
          </a:p>
        </p:txBody>
      </p:sp>
      <p:sp>
        <p:nvSpPr>
          <p:cNvPr id="64" name="矩形: 圆角 63"/>
          <p:cNvSpPr/>
          <p:nvPr/>
        </p:nvSpPr>
        <p:spPr>
          <a:xfrm>
            <a:off x="4434840" y="2341880"/>
            <a:ext cx="4104640" cy="218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rPr>
              <a:t>The game is end. The winner is player 3.</a:t>
            </a:r>
            <a:endParaRPr lang="en-US" dirty="0">
              <a:solidFill>
                <a:schemeClr val="tx1"/>
              </a:solidFill>
            </a:endParaRPr>
          </a:p>
        </p:txBody>
      </p:sp>
      <p:sp>
        <p:nvSpPr>
          <p:cNvPr id="96" name="矩形: 圆角 95"/>
          <p:cNvSpPr/>
          <p:nvPr/>
        </p:nvSpPr>
        <p:spPr>
          <a:xfrm>
            <a:off x="5763894" y="3923410"/>
            <a:ext cx="1444408" cy="328942"/>
          </a:xfrm>
          <a:prstGeom prst="roundRect">
            <a:avLst/>
          </a:prstGeom>
          <a:solidFill>
            <a:schemeClr val="accent1">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文本框 15"/>
          <p:cNvSpPr txBox="1"/>
          <p:nvPr userDrawn="1"/>
        </p:nvSpPr>
        <p:spPr>
          <a:xfrm>
            <a:off x="4190410" y="1709782"/>
            <a:ext cx="3830230" cy="406400"/>
          </a:xfrm>
          <a:prstGeom prst="rect">
            <a:avLst/>
          </a:prstGeom>
        </p:spPr>
        <p:txBody>
          <a:bodyPr wrap="square" rtlCol="0">
            <a:noAutofit/>
          </a:bodyPr>
          <a:lstStyle/>
          <a:p>
            <a:pPr algn="ctr"/>
            <a:r>
              <a:rPr lang="en-US" altLang="zh-CN" dirty="0"/>
              <a:t>Please select a game room to join in.</a:t>
            </a:r>
          </a:p>
        </p:txBody>
      </p:sp>
      <p:sp>
        <p:nvSpPr>
          <p:cNvPr id="19" name="矩形: 圆角 18">
            <a:extLst>
              <a:ext uri="{FF2B5EF4-FFF2-40B4-BE49-F238E27FC236}">
                <a16:creationId xmlns:a16="http://schemas.microsoft.com/office/drawing/2014/main" id="{8B065061-807E-4024-B46C-FC48610FFE3F}"/>
              </a:ext>
            </a:extLst>
          </p:cNvPr>
          <p:cNvSpPr/>
          <p:nvPr/>
        </p:nvSpPr>
        <p:spPr>
          <a:xfrm>
            <a:off x="4549560" y="2997566"/>
            <a:ext cx="3392655"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Room 2</a:t>
            </a:r>
          </a:p>
        </p:txBody>
      </p:sp>
      <p:sp>
        <p:nvSpPr>
          <p:cNvPr id="23" name="箭头: V 形 22">
            <a:extLst>
              <a:ext uri="{FF2B5EF4-FFF2-40B4-BE49-F238E27FC236}">
                <a16:creationId xmlns:a16="http://schemas.microsoft.com/office/drawing/2014/main" id="{AC63BF19-A82A-4935-8DA2-98F403F2DA9B}"/>
              </a:ext>
            </a:extLst>
          </p:cNvPr>
          <p:cNvSpPr/>
          <p:nvPr/>
        </p:nvSpPr>
        <p:spPr>
          <a:xfrm rot="5400000">
            <a:off x="7711402" y="3112030"/>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矩形: 圆角 2">
            <a:hlinkClick r:id="rId3" action="ppaction://hlinksldjump"/>
            <a:extLst>
              <a:ext uri="{FF2B5EF4-FFF2-40B4-BE49-F238E27FC236}">
                <a16:creationId xmlns:a16="http://schemas.microsoft.com/office/drawing/2014/main" id="{F3037DED-C4DF-4D2A-B2F5-BB6B953C4315}"/>
              </a:ext>
            </a:extLst>
          </p:cNvPr>
          <p:cNvSpPr/>
          <p:nvPr/>
        </p:nvSpPr>
        <p:spPr>
          <a:xfrm>
            <a:off x="5537476" y="4241397"/>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Confirm</a:t>
            </a:r>
            <a:endParaRPr lang="en-US" dirty="0">
              <a:solidFill>
                <a:schemeClr val="tx1"/>
              </a:solidFill>
            </a:endParaRPr>
          </a:p>
        </p:txBody>
      </p:sp>
    </p:spTree>
    <p:extLst>
      <p:ext uri="{BB962C8B-B14F-4D97-AF65-F5344CB8AC3E}">
        <p14:creationId xmlns:p14="http://schemas.microsoft.com/office/powerpoint/2010/main" val="400750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文本框 15"/>
          <p:cNvSpPr txBox="1"/>
          <p:nvPr userDrawn="1"/>
        </p:nvSpPr>
        <p:spPr>
          <a:xfrm>
            <a:off x="3677920" y="1431109"/>
            <a:ext cx="5191760" cy="1310640"/>
          </a:xfrm>
          <a:prstGeom prst="rect">
            <a:avLst/>
          </a:prstGeom>
        </p:spPr>
        <p:txBody>
          <a:bodyPr wrap="square" rtlCol="0">
            <a:noAutofit/>
          </a:bodyPr>
          <a:lstStyle/>
          <a:p>
            <a:r>
              <a:rPr lang="en-US" altLang="zh-CN" dirty="0"/>
              <a:t>Please select how many players…..</a:t>
            </a:r>
          </a:p>
        </p:txBody>
      </p:sp>
      <p:sp>
        <p:nvSpPr>
          <p:cNvPr id="68" name="矩形: 圆角 31"/>
          <p:cNvSpPr/>
          <p:nvPr/>
        </p:nvSpPr>
        <p:spPr>
          <a:xfrm>
            <a:off x="5297388" y="3570881"/>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a:t>
            </a:r>
            <a:r>
              <a:rPr lang="en-US" altLang="zh-CN" dirty="0">
                <a:solidFill>
                  <a:schemeClr val="tx1"/>
                </a:solidFill>
              </a:rPr>
              <a:t>players</a:t>
            </a:r>
            <a:endParaRPr lang="en-US" dirty="0">
              <a:solidFill>
                <a:schemeClr val="tx1"/>
              </a:solidFill>
            </a:endParaRPr>
          </a:p>
        </p:txBody>
      </p:sp>
      <p:sp>
        <p:nvSpPr>
          <p:cNvPr id="69" name="箭头: V 形 33"/>
          <p:cNvSpPr/>
          <p:nvPr/>
        </p:nvSpPr>
        <p:spPr>
          <a:xfrm rot="5400000">
            <a:off x="6489299" y="3685345"/>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矩形: 圆角 2"/>
          <p:cNvSpPr/>
          <p:nvPr/>
        </p:nvSpPr>
        <p:spPr>
          <a:xfrm>
            <a:off x="5454156" y="4528463"/>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Confirm</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userDrawn="1"/>
        </p:nvSpPr>
        <p:spPr>
          <a:xfrm>
            <a:off x="6604000" y="690880"/>
            <a:ext cx="5191760" cy="1310640"/>
          </a:xfrm>
          <a:prstGeom prst="rect">
            <a:avLst/>
          </a:prstGeom>
        </p:spPr>
        <p:txBody>
          <a:bodyPr wrap="square" rtlCol="0">
            <a:noAutofit/>
          </a:bodyPr>
          <a:lstStyle/>
          <a:p>
            <a:r>
              <a:rPr lang="en-US" altLang="zh-CN"/>
              <a:t>You select a 4</a:t>
            </a:r>
            <a:r>
              <a:rPr lang="zh-CN" altLang="en-US"/>
              <a:t>-</a:t>
            </a:r>
            <a:r>
              <a:rPr lang="en-US" altLang="zh-CN"/>
              <a:t>player game, please choose a map which is for 4</a:t>
            </a:r>
            <a:r>
              <a:rPr lang="zh-CN" altLang="en-US"/>
              <a:t>-</a:t>
            </a:r>
            <a:r>
              <a:rPr lang="en-US" altLang="zh-CN"/>
              <a:t>player.</a:t>
            </a:r>
          </a:p>
          <a:p>
            <a:r>
              <a:rPr lang="en-US" altLang="zh-CN"/>
              <a:t>Currently we only have one map, please cllick the confirm button.</a:t>
            </a:r>
            <a:endParaRPr lang="zh-CN" altLang="en-US"/>
          </a:p>
        </p:txBody>
      </p:sp>
      <p:grpSp>
        <p:nvGrpSpPr>
          <p:cNvPr id="19" name="组合 18"/>
          <p:cNvGrpSpPr/>
          <p:nvPr/>
        </p:nvGrpSpPr>
        <p:grpSpPr>
          <a:xfrm>
            <a:off x="913275" y="1280160"/>
            <a:ext cx="4790963" cy="4181883"/>
            <a:chOff x="1146955" y="1524000"/>
            <a:chExt cx="4790963" cy="4181883"/>
          </a:xfrm>
        </p:grpSpPr>
        <p:grpSp>
          <p:nvGrpSpPr>
            <p:cNvPr id="44" name="组合 43"/>
            <p:cNvGrpSpPr/>
            <p:nvPr/>
          </p:nvGrpSpPr>
          <p:grpSpPr>
            <a:xfrm>
              <a:off x="1146955" y="1524000"/>
              <a:ext cx="4790963" cy="4181883"/>
              <a:chOff x="1304692" y="669073"/>
              <a:chExt cx="4605454" cy="4605454"/>
            </a:xfrm>
          </p:grpSpPr>
          <p:sp>
            <p:nvSpPr>
              <p:cNvPr id="46" name="矩形 45"/>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7" name="直接连接符 46"/>
              <p:cNvCxnSpPr>
                <a:stCxn id="46" idx="0"/>
                <a:endCxn id="46"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6" idx="1"/>
                <a:endCxn id="46"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0"/>
                <a:endCxn id="46"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46" idx="3"/>
                <a:endCxn id="46"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6"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6"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6"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2701688" y="3119304"/>
              <a:ext cx="956777" cy="229870"/>
            </a:xfrm>
            <a:prstGeom prst="rect">
              <a:avLst/>
            </a:prstGeom>
            <a:noFill/>
          </p:spPr>
          <p:txBody>
            <a:bodyPr wrap="square" rtlCol="0">
              <a:spAutoFit/>
            </a:bodyPr>
            <a:lstStyle/>
            <a:p>
              <a:pPr algn="ctr"/>
              <a:r>
                <a:rPr lang="en-US" altLang="zh-CN" sz="900" dirty="0"/>
                <a:t>Narnia</a:t>
              </a:r>
              <a:endParaRPr lang="en-US" sz="900" dirty="0"/>
            </a:p>
          </p:txBody>
        </p:sp>
        <p:sp>
          <p:nvSpPr>
            <p:cNvPr id="57" name="文本框 56"/>
            <p:cNvSpPr txBox="1"/>
            <p:nvPr/>
          </p:nvSpPr>
          <p:spPr>
            <a:xfrm>
              <a:off x="1965183" y="2704171"/>
              <a:ext cx="956777" cy="229870"/>
            </a:xfrm>
            <a:prstGeom prst="rect">
              <a:avLst/>
            </a:prstGeom>
            <a:noFill/>
          </p:spPr>
          <p:txBody>
            <a:bodyPr wrap="square" rtlCol="0">
              <a:spAutoFit/>
            </a:bodyPr>
            <a:lstStyle/>
            <a:p>
              <a:pPr algn="ctr"/>
              <a:r>
                <a:rPr lang="en-US" altLang="zh-CN" sz="900" dirty="0" err="1"/>
                <a:t>Midkemia</a:t>
              </a:r>
              <a:endParaRPr lang="en-US" sz="900" dirty="0"/>
            </a:p>
          </p:txBody>
        </p:sp>
        <p:sp>
          <p:nvSpPr>
            <p:cNvPr id="58" name="文本框 57"/>
            <p:cNvSpPr txBox="1"/>
            <p:nvPr/>
          </p:nvSpPr>
          <p:spPr>
            <a:xfrm>
              <a:off x="1152796" y="1929420"/>
              <a:ext cx="1203034" cy="368300"/>
            </a:xfrm>
            <a:prstGeom prst="rect">
              <a:avLst/>
            </a:prstGeom>
            <a:noFill/>
          </p:spPr>
          <p:txBody>
            <a:bodyPr wrap="square" rtlCol="0">
              <a:spAutoFit/>
            </a:bodyPr>
            <a:lstStyle/>
            <a:p>
              <a:pPr algn="ctr"/>
              <a:r>
                <a:rPr lang="en-US" altLang="zh-CN" sz="900" dirty="0"/>
                <a:t>Oz</a:t>
              </a:r>
            </a:p>
            <a:p>
              <a:pPr algn="ctr"/>
              <a:r>
                <a:rPr lang="en-US" altLang="zh-CN" sz="900" dirty="0"/>
                <a:t>Group 0</a:t>
              </a:r>
              <a:endParaRPr lang="en-US" sz="900" dirty="0"/>
            </a:p>
          </p:txBody>
        </p:sp>
        <p:sp>
          <p:nvSpPr>
            <p:cNvPr id="59" name="文本框 58"/>
            <p:cNvSpPr txBox="1"/>
            <p:nvPr/>
          </p:nvSpPr>
          <p:spPr>
            <a:xfrm>
              <a:off x="3493738" y="3101913"/>
              <a:ext cx="956777" cy="229870"/>
            </a:xfrm>
            <a:prstGeom prst="rect">
              <a:avLst/>
            </a:prstGeom>
            <a:noFill/>
          </p:spPr>
          <p:txBody>
            <a:bodyPr wrap="square" rtlCol="0">
              <a:spAutoFit/>
            </a:bodyPr>
            <a:lstStyle/>
            <a:p>
              <a:pPr algn="ctr"/>
              <a:r>
                <a:rPr lang="en-US" altLang="zh-CN" sz="900" dirty="0" err="1"/>
                <a:t>Elantris</a:t>
              </a:r>
              <a:endParaRPr lang="en-US" sz="900" dirty="0"/>
            </a:p>
          </p:txBody>
        </p:sp>
        <p:sp>
          <p:nvSpPr>
            <p:cNvPr id="60" name="文本框 59"/>
            <p:cNvSpPr txBox="1"/>
            <p:nvPr/>
          </p:nvSpPr>
          <p:spPr>
            <a:xfrm>
              <a:off x="3493738" y="3653719"/>
              <a:ext cx="956777" cy="229870"/>
            </a:xfrm>
            <a:prstGeom prst="rect">
              <a:avLst/>
            </a:prstGeom>
            <a:noFill/>
          </p:spPr>
          <p:txBody>
            <a:bodyPr wrap="square" rtlCol="0">
              <a:spAutoFit/>
            </a:bodyPr>
            <a:lstStyle/>
            <a:p>
              <a:pPr algn="ctr"/>
              <a:r>
                <a:rPr lang="en-US" altLang="zh-CN" sz="900" dirty="0"/>
                <a:t>Gondor</a:t>
              </a:r>
              <a:endParaRPr lang="en-US" sz="900" dirty="0"/>
            </a:p>
          </p:txBody>
        </p:sp>
        <p:sp>
          <p:nvSpPr>
            <p:cNvPr id="61" name="文本框 60"/>
            <p:cNvSpPr txBox="1"/>
            <p:nvPr/>
          </p:nvSpPr>
          <p:spPr>
            <a:xfrm>
              <a:off x="2643650" y="3653718"/>
              <a:ext cx="956777" cy="229870"/>
            </a:xfrm>
            <a:prstGeom prst="rect">
              <a:avLst/>
            </a:prstGeom>
            <a:noFill/>
          </p:spPr>
          <p:txBody>
            <a:bodyPr wrap="square" rtlCol="0">
              <a:spAutoFit/>
            </a:bodyPr>
            <a:lstStyle/>
            <a:p>
              <a:pPr algn="ctr"/>
              <a:r>
                <a:rPr lang="en-US" altLang="zh-CN" sz="900" dirty="0" err="1"/>
                <a:t>Asgard</a:t>
              </a:r>
              <a:endParaRPr lang="en-US" sz="900" dirty="0"/>
            </a:p>
          </p:txBody>
        </p:sp>
        <p:sp>
          <p:nvSpPr>
            <p:cNvPr id="62" name="文本框 61"/>
            <p:cNvSpPr txBox="1"/>
            <p:nvPr/>
          </p:nvSpPr>
          <p:spPr>
            <a:xfrm>
              <a:off x="2176502" y="4253674"/>
              <a:ext cx="956777" cy="229870"/>
            </a:xfrm>
            <a:prstGeom prst="rect">
              <a:avLst/>
            </a:prstGeom>
            <a:noFill/>
          </p:spPr>
          <p:txBody>
            <a:bodyPr wrap="square" rtlCol="0">
              <a:spAutoFit/>
            </a:bodyPr>
            <a:lstStyle/>
            <a:p>
              <a:pPr algn="ctr"/>
              <a:r>
                <a:rPr lang="en-US" altLang="zh-CN" sz="900" dirty="0"/>
                <a:t>Britt</a:t>
              </a:r>
              <a:endParaRPr lang="en-US" sz="900" dirty="0"/>
            </a:p>
          </p:txBody>
        </p:sp>
        <p:sp>
          <p:nvSpPr>
            <p:cNvPr id="63" name="文本框 62"/>
            <p:cNvSpPr txBox="1"/>
            <p:nvPr/>
          </p:nvSpPr>
          <p:spPr>
            <a:xfrm>
              <a:off x="1399053" y="4985301"/>
              <a:ext cx="956777" cy="229870"/>
            </a:xfrm>
            <a:prstGeom prst="rect">
              <a:avLst/>
            </a:prstGeom>
            <a:noFill/>
          </p:spPr>
          <p:txBody>
            <a:bodyPr wrap="square" rtlCol="0">
              <a:spAutoFit/>
            </a:bodyPr>
            <a:lstStyle/>
            <a:p>
              <a:pPr algn="ctr"/>
              <a:r>
                <a:rPr lang="en-US" altLang="zh-CN" sz="900" dirty="0" err="1"/>
                <a:t>Calibre</a:t>
              </a:r>
              <a:endParaRPr lang="en-US" sz="900" dirty="0"/>
            </a:p>
          </p:txBody>
        </p:sp>
        <p:sp>
          <p:nvSpPr>
            <p:cNvPr id="64" name="文本框 63"/>
            <p:cNvSpPr txBox="1"/>
            <p:nvPr/>
          </p:nvSpPr>
          <p:spPr>
            <a:xfrm>
              <a:off x="4585148" y="4994122"/>
              <a:ext cx="956777" cy="229870"/>
            </a:xfrm>
            <a:prstGeom prst="rect">
              <a:avLst/>
            </a:prstGeom>
            <a:noFill/>
          </p:spPr>
          <p:txBody>
            <a:bodyPr wrap="square" rtlCol="0">
              <a:spAutoFit/>
            </a:bodyPr>
            <a:lstStyle/>
            <a:p>
              <a:pPr algn="ctr"/>
              <a:r>
                <a:rPr lang="en-US" altLang="zh-CN" sz="900" dirty="0"/>
                <a:t>Hogwarts</a:t>
              </a:r>
              <a:endParaRPr lang="en-US" sz="900" dirty="0"/>
            </a:p>
          </p:txBody>
        </p:sp>
        <p:sp>
          <p:nvSpPr>
            <p:cNvPr id="65" name="文本框 64"/>
            <p:cNvSpPr txBox="1"/>
            <p:nvPr/>
          </p:nvSpPr>
          <p:spPr>
            <a:xfrm>
              <a:off x="4002469" y="4218595"/>
              <a:ext cx="956777" cy="229870"/>
            </a:xfrm>
            <a:prstGeom prst="rect">
              <a:avLst/>
            </a:prstGeom>
            <a:noFill/>
          </p:spPr>
          <p:txBody>
            <a:bodyPr wrap="square" rtlCol="0">
              <a:spAutoFit/>
            </a:bodyPr>
            <a:lstStyle/>
            <a:p>
              <a:pPr algn="ctr"/>
              <a:r>
                <a:rPr lang="en-US" altLang="zh-CN" sz="900" dirty="0"/>
                <a:t>Mordor</a:t>
              </a:r>
              <a:endParaRPr lang="en-US" sz="900" dirty="0"/>
            </a:p>
          </p:txBody>
        </p:sp>
        <p:sp>
          <p:nvSpPr>
            <p:cNvPr id="66" name="文本框 65"/>
            <p:cNvSpPr txBox="1"/>
            <p:nvPr/>
          </p:nvSpPr>
          <p:spPr>
            <a:xfrm>
              <a:off x="4092721" y="2657568"/>
              <a:ext cx="956777" cy="229870"/>
            </a:xfrm>
            <a:prstGeom prst="rect">
              <a:avLst/>
            </a:prstGeom>
            <a:noFill/>
          </p:spPr>
          <p:txBody>
            <a:bodyPr wrap="square" rtlCol="0">
              <a:spAutoFit/>
            </a:bodyPr>
            <a:lstStyle/>
            <a:p>
              <a:pPr algn="ctr"/>
              <a:r>
                <a:rPr lang="en-US" altLang="zh-CN" sz="900" dirty="0" err="1"/>
                <a:t>Roshar</a:t>
              </a:r>
              <a:endParaRPr lang="en-US" sz="900" dirty="0"/>
            </a:p>
          </p:txBody>
        </p:sp>
        <p:sp>
          <p:nvSpPr>
            <p:cNvPr id="67" name="文本框 66"/>
            <p:cNvSpPr txBox="1"/>
            <p:nvPr/>
          </p:nvSpPr>
          <p:spPr>
            <a:xfrm>
              <a:off x="4585147" y="1945807"/>
              <a:ext cx="956777" cy="229870"/>
            </a:xfrm>
            <a:prstGeom prst="rect">
              <a:avLst/>
            </a:prstGeom>
            <a:noFill/>
          </p:spPr>
          <p:txBody>
            <a:bodyPr wrap="square" rtlCol="0">
              <a:spAutoFit/>
            </a:bodyPr>
            <a:lstStyle/>
            <a:p>
              <a:pPr algn="ctr"/>
              <a:r>
                <a:rPr lang="en-US" altLang="zh-CN" sz="900" dirty="0" err="1"/>
                <a:t>Scadrial</a:t>
              </a:r>
              <a:endParaRPr lang="en-US" sz="900" dirty="0"/>
            </a:p>
          </p:txBody>
        </p:sp>
      </p:grpSp>
      <p:sp>
        <p:nvSpPr>
          <p:cNvPr id="68" name="矩形: 圆角 31"/>
          <p:cNvSpPr/>
          <p:nvPr/>
        </p:nvSpPr>
        <p:spPr>
          <a:xfrm>
            <a:off x="8223468" y="283065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Map 0</a:t>
            </a:r>
            <a:endParaRPr lang="en-US" dirty="0">
              <a:solidFill>
                <a:schemeClr val="tx1"/>
              </a:solidFill>
            </a:endParaRPr>
          </a:p>
        </p:txBody>
      </p:sp>
      <p:sp>
        <p:nvSpPr>
          <p:cNvPr id="69" name="箭头: V 形 33"/>
          <p:cNvSpPr/>
          <p:nvPr/>
        </p:nvSpPr>
        <p:spPr>
          <a:xfrm rot="5400000">
            <a:off x="9415379" y="294511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矩形: 圆角 2">
            <a:hlinkClick r:id="rId2" action="ppaction://hlinksldjump"/>
          </p:cNvPr>
          <p:cNvSpPr/>
          <p:nvPr/>
        </p:nvSpPr>
        <p:spPr>
          <a:xfrm>
            <a:off x="8380236" y="3788234"/>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Confirm</a:t>
            </a:r>
            <a:endParaRPr lang="en-US" dirty="0">
              <a:solidFill>
                <a:schemeClr val="tx1"/>
              </a:solidFill>
            </a:endParaRPr>
          </a:p>
        </p:txBody>
      </p:sp>
    </p:spTree>
    <p:extLst>
      <p:ext uri="{BB962C8B-B14F-4D97-AF65-F5344CB8AC3E}">
        <p14:creationId xmlns:p14="http://schemas.microsoft.com/office/powerpoint/2010/main" val="269430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userDrawn="1"/>
        </p:nvSpPr>
        <p:spPr>
          <a:xfrm>
            <a:off x="6604000" y="690880"/>
            <a:ext cx="5191760" cy="1310640"/>
          </a:xfrm>
          <a:prstGeom prst="rect">
            <a:avLst/>
          </a:prstGeom>
        </p:spPr>
        <p:txBody>
          <a:bodyPr wrap="square" rtlCol="0">
            <a:noAutofit/>
          </a:bodyPr>
          <a:lstStyle/>
          <a:p>
            <a:r>
              <a:rPr lang="en-US" altLang="zh-CN" dirty="0"/>
              <a:t>Please be patient to wait for other players coming…</a:t>
            </a:r>
            <a:endParaRPr lang="zh-CN" altLang="en-US" dirty="0"/>
          </a:p>
        </p:txBody>
      </p:sp>
      <p:grpSp>
        <p:nvGrpSpPr>
          <p:cNvPr id="19" name="组合 18"/>
          <p:cNvGrpSpPr/>
          <p:nvPr/>
        </p:nvGrpSpPr>
        <p:grpSpPr>
          <a:xfrm>
            <a:off x="913275" y="1280160"/>
            <a:ext cx="4790963" cy="4181883"/>
            <a:chOff x="1146955" y="1524000"/>
            <a:chExt cx="4790963" cy="4181883"/>
          </a:xfrm>
        </p:grpSpPr>
        <p:grpSp>
          <p:nvGrpSpPr>
            <p:cNvPr id="44" name="组合 43"/>
            <p:cNvGrpSpPr/>
            <p:nvPr/>
          </p:nvGrpSpPr>
          <p:grpSpPr>
            <a:xfrm>
              <a:off x="1146955" y="1524000"/>
              <a:ext cx="4790963" cy="4181883"/>
              <a:chOff x="1304692" y="669073"/>
              <a:chExt cx="4605454" cy="4605454"/>
            </a:xfrm>
          </p:grpSpPr>
          <p:sp>
            <p:nvSpPr>
              <p:cNvPr id="46" name="矩形 45"/>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7" name="直接连接符 46"/>
              <p:cNvCxnSpPr>
                <a:stCxn id="46" idx="0"/>
                <a:endCxn id="46"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6" idx="1"/>
                <a:endCxn id="46"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0"/>
                <a:endCxn id="46"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46" idx="3"/>
                <a:endCxn id="46"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6"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6"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6"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2701688" y="3119304"/>
              <a:ext cx="956777" cy="229870"/>
            </a:xfrm>
            <a:prstGeom prst="rect">
              <a:avLst/>
            </a:prstGeom>
            <a:noFill/>
          </p:spPr>
          <p:txBody>
            <a:bodyPr wrap="square" rtlCol="0">
              <a:spAutoFit/>
            </a:bodyPr>
            <a:lstStyle/>
            <a:p>
              <a:pPr algn="ctr"/>
              <a:r>
                <a:rPr lang="en-US" altLang="zh-CN" sz="900" dirty="0"/>
                <a:t>Narnia</a:t>
              </a:r>
              <a:endParaRPr lang="en-US" sz="900" dirty="0"/>
            </a:p>
          </p:txBody>
        </p:sp>
        <p:sp>
          <p:nvSpPr>
            <p:cNvPr id="57" name="文本框 56"/>
            <p:cNvSpPr txBox="1"/>
            <p:nvPr/>
          </p:nvSpPr>
          <p:spPr>
            <a:xfrm>
              <a:off x="1965183" y="2704171"/>
              <a:ext cx="956777" cy="229870"/>
            </a:xfrm>
            <a:prstGeom prst="rect">
              <a:avLst/>
            </a:prstGeom>
            <a:noFill/>
          </p:spPr>
          <p:txBody>
            <a:bodyPr wrap="square" rtlCol="0">
              <a:spAutoFit/>
            </a:bodyPr>
            <a:lstStyle/>
            <a:p>
              <a:pPr algn="ctr"/>
              <a:r>
                <a:rPr lang="en-US" altLang="zh-CN" sz="900" dirty="0" err="1"/>
                <a:t>Midkemia</a:t>
              </a:r>
              <a:endParaRPr lang="en-US" sz="900" dirty="0"/>
            </a:p>
          </p:txBody>
        </p:sp>
        <p:sp>
          <p:nvSpPr>
            <p:cNvPr id="58" name="文本框 57"/>
            <p:cNvSpPr txBox="1"/>
            <p:nvPr/>
          </p:nvSpPr>
          <p:spPr>
            <a:xfrm>
              <a:off x="1152796" y="1929420"/>
              <a:ext cx="1203034" cy="368300"/>
            </a:xfrm>
            <a:prstGeom prst="rect">
              <a:avLst/>
            </a:prstGeom>
            <a:noFill/>
          </p:spPr>
          <p:txBody>
            <a:bodyPr wrap="square" rtlCol="0">
              <a:spAutoFit/>
            </a:bodyPr>
            <a:lstStyle/>
            <a:p>
              <a:pPr algn="ctr"/>
              <a:r>
                <a:rPr lang="en-US" altLang="zh-CN" sz="900" dirty="0"/>
                <a:t>Oz</a:t>
              </a:r>
            </a:p>
            <a:p>
              <a:pPr algn="ctr"/>
              <a:r>
                <a:rPr lang="en-US" altLang="zh-CN" sz="900" dirty="0"/>
                <a:t>Group 0</a:t>
              </a:r>
              <a:endParaRPr lang="en-US" sz="900" dirty="0"/>
            </a:p>
          </p:txBody>
        </p:sp>
        <p:sp>
          <p:nvSpPr>
            <p:cNvPr id="59" name="文本框 58"/>
            <p:cNvSpPr txBox="1"/>
            <p:nvPr/>
          </p:nvSpPr>
          <p:spPr>
            <a:xfrm>
              <a:off x="3493738" y="3101913"/>
              <a:ext cx="956777" cy="229870"/>
            </a:xfrm>
            <a:prstGeom prst="rect">
              <a:avLst/>
            </a:prstGeom>
            <a:noFill/>
          </p:spPr>
          <p:txBody>
            <a:bodyPr wrap="square" rtlCol="0">
              <a:spAutoFit/>
            </a:bodyPr>
            <a:lstStyle/>
            <a:p>
              <a:pPr algn="ctr"/>
              <a:r>
                <a:rPr lang="en-US" altLang="zh-CN" sz="900" dirty="0" err="1"/>
                <a:t>Elantris</a:t>
              </a:r>
              <a:endParaRPr lang="en-US" sz="900" dirty="0"/>
            </a:p>
          </p:txBody>
        </p:sp>
        <p:sp>
          <p:nvSpPr>
            <p:cNvPr id="60" name="文本框 59"/>
            <p:cNvSpPr txBox="1"/>
            <p:nvPr/>
          </p:nvSpPr>
          <p:spPr>
            <a:xfrm>
              <a:off x="3493738" y="3653719"/>
              <a:ext cx="956777" cy="229870"/>
            </a:xfrm>
            <a:prstGeom prst="rect">
              <a:avLst/>
            </a:prstGeom>
            <a:noFill/>
          </p:spPr>
          <p:txBody>
            <a:bodyPr wrap="square" rtlCol="0">
              <a:spAutoFit/>
            </a:bodyPr>
            <a:lstStyle/>
            <a:p>
              <a:pPr algn="ctr"/>
              <a:r>
                <a:rPr lang="en-US" altLang="zh-CN" sz="900" dirty="0"/>
                <a:t>Gondor</a:t>
              </a:r>
              <a:endParaRPr lang="en-US" sz="900" dirty="0"/>
            </a:p>
          </p:txBody>
        </p:sp>
        <p:sp>
          <p:nvSpPr>
            <p:cNvPr id="61" name="文本框 60"/>
            <p:cNvSpPr txBox="1"/>
            <p:nvPr/>
          </p:nvSpPr>
          <p:spPr>
            <a:xfrm>
              <a:off x="2643650" y="3653718"/>
              <a:ext cx="956777" cy="229870"/>
            </a:xfrm>
            <a:prstGeom prst="rect">
              <a:avLst/>
            </a:prstGeom>
            <a:noFill/>
          </p:spPr>
          <p:txBody>
            <a:bodyPr wrap="square" rtlCol="0">
              <a:spAutoFit/>
            </a:bodyPr>
            <a:lstStyle/>
            <a:p>
              <a:pPr algn="ctr"/>
              <a:r>
                <a:rPr lang="en-US" altLang="zh-CN" sz="900" dirty="0" err="1"/>
                <a:t>Asgard</a:t>
              </a:r>
              <a:endParaRPr lang="en-US" sz="900" dirty="0"/>
            </a:p>
          </p:txBody>
        </p:sp>
        <p:sp>
          <p:nvSpPr>
            <p:cNvPr id="62" name="文本框 61"/>
            <p:cNvSpPr txBox="1"/>
            <p:nvPr/>
          </p:nvSpPr>
          <p:spPr>
            <a:xfrm>
              <a:off x="2176502" y="4253674"/>
              <a:ext cx="956777" cy="229870"/>
            </a:xfrm>
            <a:prstGeom prst="rect">
              <a:avLst/>
            </a:prstGeom>
            <a:noFill/>
          </p:spPr>
          <p:txBody>
            <a:bodyPr wrap="square" rtlCol="0">
              <a:spAutoFit/>
            </a:bodyPr>
            <a:lstStyle/>
            <a:p>
              <a:pPr algn="ctr"/>
              <a:r>
                <a:rPr lang="en-US" altLang="zh-CN" sz="900" dirty="0"/>
                <a:t>Britt</a:t>
              </a:r>
              <a:endParaRPr lang="en-US" sz="900" dirty="0"/>
            </a:p>
          </p:txBody>
        </p:sp>
        <p:sp>
          <p:nvSpPr>
            <p:cNvPr id="63" name="文本框 62"/>
            <p:cNvSpPr txBox="1"/>
            <p:nvPr/>
          </p:nvSpPr>
          <p:spPr>
            <a:xfrm>
              <a:off x="1399053" y="4985301"/>
              <a:ext cx="956777" cy="229870"/>
            </a:xfrm>
            <a:prstGeom prst="rect">
              <a:avLst/>
            </a:prstGeom>
            <a:noFill/>
          </p:spPr>
          <p:txBody>
            <a:bodyPr wrap="square" rtlCol="0">
              <a:spAutoFit/>
            </a:bodyPr>
            <a:lstStyle/>
            <a:p>
              <a:pPr algn="ctr"/>
              <a:r>
                <a:rPr lang="en-US" altLang="zh-CN" sz="900" dirty="0" err="1"/>
                <a:t>Calibre</a:t>
              </a:r>
              <a:endParaRPr lang="en-US" sz="900" dirty="0"/>
            </a:p>
          </p:txBody>
        </p:sp>
        <p:sp>
          <p:nvSpPr>
            <p:cNvPr id="64" name="文本框 63"/>
            <p:cNvSpPr txBox="1"/>
            <p:nvPr/>
          </p:nvSpPr>
          <p:spPr>
            <a:xfrm>
              <a:off x="4585148" y="4994122"/>
              <a:ext cx="956777" cy="229870"/>
            </a:xfrm>
            <a:prstGeom prst="rect">
              <a:avLst/>
            </a:prstGeom>
            <a:noFill/>
          </p:spPr>
          <p:txBody>
            <a:bodyPr wrap="square" rtlCol="0">
              <a:spAutoFit/>
            </a:bodyPr>
            <a:lstStyle/>
            <a:p>
              <a:pPr algn="ctr"/>
              <a:r>
                <a:rPr lang="en-US" altLang="zh-CN" sz="900" dirty="0"/>
                <a:t>Hogwarts</a:t>
              </a:r>
              <a:endParaRPr lang="en-US" sz="900" dirty="0"/>
            </a:p>
          </p:txBody>
        </p:sp>
        <p:sp>
          <p:nvSpPr>
            <p:cNvPr id="65" name="文本框 64"/>
            <p:cNvSpPr txBox="1"/>
            <p:nvPr/>
          </p:nvSpPr>
          <p:spPr>
            <a:xfrm>
              <a:off x="4002469" y="4218595"/>
              <a:ext cx="956777" cy="229870"/>
            </a:xfrm>
            <a:prstGeom prst="rect">
              <a:avLst/>
            </a:prstGeom>
            <a:noFill/>
          </p:spPr>
          <p:txBody>
            <a:bodyPr wrap="square" rtlCol="0">
              <a:spAutoFit/>
            </a:bodyPr>
            <a:lstStyle/>
            <a:p>
              <a:pPr algn="ctr"/>
              <a:r>
                <a:rPr lang="en-US" altLang="zh-CN" sz="900" dirty="0"/>
                <a:t>Mordor</a:t>
              </a:r>
              <a:endParaRPr lang="en-US" sz="900" dirty="0"/>
            </a:p>
          </p:txBody>
        </p:sp>
        <p:sp>
          <p:nvSpPr>
            <p:cNvPr id="66" name="文本框 65"/>
            <p:cNvSpPr txBox="1"/>
            <p:nvPr/>
          </p:nvSpPr>
          <p:spPr>
            <a:xfrm>
              <a:off x="4092721" y="2657568"/>
              <a:ext cx="956777" cy="229870"/>
            </a:xfrm>
            <a:prstGeom prst="rect">
              <a:avLst/>
            </a:prstGeom>
            <a:noFill/>
          </p:spPr>
          <p:txBody>
            <a:bodyPr wrap="square" rtlCol="0">
              <a:spAutoFit/>
            </a:bodyPr>
            <a:lstStyle/>
            <a:p>
              <a:pPr algn="ctr"/>
              <a:r>
                <a:rPr lang="en-US" altLang="zh-CN" sz="900" dirty="0" err="1"/>
                <a:t>Roshar</a:t>
              </a:r>
              <a:endParaRPr lang="en-US" sz="900" dirty="0"/>
            </a:p>
          </p:txBody>
        </p:sp>
        <p:sp>
          <p:nvSpPr>
            <p:cNvPr id="67" name="文本框 66"/>
            <p:cNvSpPr txBox="1"/>
            <p:nvPr/>
          </p:nvSpPr>
          <p:spPr>
            <a:xfrm>
              <a:off x="4585147" y="1945807"/>
              <a:ext cx="956777" cy="229870"/>
            </a:xfrm>
            <a:prstGeom prst="rect">
              <a:avLst/>
            </a:prstGeom>
            <a:noFill/>
          </p:spPr>
          <p:txBody>
            <a:bodyPr wrap="square" rtlCol="0">
              <a:spAutoFit/>
            </a:bodyPr>
            <a:lstStyle/>
            <a:p>
              <a:pPr algn="ctr"/>
              <a:r>
                <a:rPr lang="en-US" altLang="zh-CN" sz="900" dirty="0" err="1"/>
                <a:t>Scadrial</a:t>
              </a:r>
              <a:endParaRPr lang="en-US" sz="900" dirty="0"/>
            </a:p>
          </p:txBody>
        </p:sp>
      </p:grpSp>
    </p:spTree>
    <p:extLst>
      <p:ext uri="{BB962C8B-B14F-4D97-AF65-F5344CB8AC3E}">
        <p14:creationId xmlns:p14="http://schemas.microsoft.com/office/powerpoint/2010/main" val="203661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250" y="85725"/>
            <a:ext cx="12020550" cy="6686550"/>
          </a:xfrm>
          <a:prstGeom prst="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组合 44"/>
          <p:cNvGrpSpPr/>
          <p:nvPr/>
        </p:nvGrpSpPr>
        <p:grpSpPr>
          <a:xfrm>
            <a:off x="11249026" y="206375"/>
            <a:ext cx="704850" cy="188102"/>
            <a:chOff x="10744200" y="193675"/>
            <a:chExt cx="1070755" cy="285750"/>
          </a:xfrm>
        </p:grpSpPr>
        <p:sp>
          <p:nvSpPr>
            <p:cNvPr id="3" name="矩形 2"/>
            <p:cNvSpPr/>
            <p:nvPr/>
          </p:nvSpPr>
          <p:spPr>
            <a:xfrm>
              <a:off x="10744200"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11129155" y="193675"/>
              <a:ext cx="300845" cy="282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1514110" y="196850"/>
              <a:ext cx="300845" cy="282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10801350" y="334962"/>
              <a:ext cx="1873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191875" y="249237"/>
              <a:ext cx="171450" cy="17145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号 21"/>
            <p:cNvSpPr/>
            <p:nvPr/>
          </p:nvSpPr>
          <p:spPr>
            <a:xfrm>
              <a:off x="11514110" y="193675"/>
              <a:ext cx="300845" cy="282575"/>
            </a:xfrm>
            <a:prstGeom prst="mathMultiply">
              <a:avLst>
                <a:gd name="adj1" fmla="val 134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直接连接符 14"/>
          <p:cNvCxnSpPr/>
          <p:nvPr/>
        </p:nvCxnSpPr>
        <p:spPr>
          <a:xfrm>
            <a:off x="6486525" y="679895"/>
            <a:ext cx="0" cy="5930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userDrawn="1"/>
        </p:nvSpPr>
        <p:spPr>
          <a:xfrm>
            <a:off x="6604000" y="690880"/>
            <a:ext cx="5191760" cy="1310640"/>
          </a:xfrm>
          <a:prstGeom prst="rect">
            <a:avLst/>
          </a:prstGeom>
        </p:spPr>
        <p:txBody>
          <a:bodyPr wrap="square" rtlCol="0">
            <a:noAutofit/>
          </a:bodyPr>
          <a:lstStyle/>
          <a:p>
            <a:r>
              <a:rPr lang="en-US" altLang="zh-CN"/>
              <a:t>Now please pick a territory group</a:t>
            </a:r>
            <a:endParaRPr lang="zh-CN" altLang="en-US"/>
          </a:p>
        </p:txBody>
      </p:sp>
      <p:grpSp>
        <p:nvGrpSpPr>
          <p:cNvPr id="19" name="组合 18"/>
          <p:cNvGrpSpPr/>
          <p:nvPr/>
        </p:nvGrpSpPr>
        <p:grpSpPr>
          <a:xfrm>
            <a:off x="913275" y="1280160"/>
            <a:ext cx="4790963" cy="4181883"/>
            <a:chOff x="1146955" y="1524000"/>
            <a:chExt cx="4790963" cy="4181883"/>
          </a:xfrm>
        </p:grpSpPr>
        <p:grpSp>
          <p:nvGrpSpPr>
            <p:cNvPr id="44" name="组合 43"/>
            <p:cNvGrpSpPr/>
            <p:nvPr/>
          </p:nvGrpSpPr>
          <p:grpSpPr>
            <a:xfrm>
              <a:off x="1146955" y="1524000"/>
              <a:ext cx="4790963" cy="4181883"/>
              <a:chOff x="1304692" y="669073"/>
              <a:chExt cx="4605454" cy="4605454"/>
            </a:xfrm>
          </p:grpSpPr>
          <p:sp>
            <p:nvSpPr>
              <p:cNvPr id="46" name="矩形 45"/>
              <p:cNvSpPr/>
              <p:nvPr/>
            </p:nvSpPr>
            <p:spPr>
              <a:xfrm>
                <a:off x="1304692" y="669073"/>
                <a:ext cx="4605454" cy="460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47" name="直接连接符 46"/>
              <p:cNvCxnSpPr>
                <a:stCxn id="46" idx="0"/>
                <a:endCxn id="46" idx="1"/>
              </p:cNvCxnSpPr>
              <p:nvPr/>
            </p:nvCxnSpPr>
            <p:spPr>
              <a:xfrm flipH="1">
                <a:off x="1304692"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6" idx="1"/>
                <a:endCxn id="46" idx="2"/>
              </p:cNvCxnSpPr>
              <p:nvPr/>
            </p:nvCxnSpPr>
            <p:spPr>
              <a:xfrm>
                <a:off x="1304692"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0"/>
                <a:endCxn id="46" idx="3"/>
              </p:cNvCxnSpPr>
              <p:nvPr/>
            </p:nvCxnSpPr>
            <p:spPr>
              <a:xfrm>
                <a:off x="3607419" y="669073"/>
                <a:ext cx="2302727" cy="2302727"/>
              </a:xfrm>
              <a:prstGeom prst="line">
                <a:avLst/>
              </a:prstGeom>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2753399" y="1981474"/>
                <a:ext cx="1697829" cy="19806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46" idx="3"/>
                <a:endCxn id="46" idx="2"/>
              </p:cNvCxnSpPr>
              <p:nvPr/>
            </p:nvCxnSpPr>
            <p:spPr>
              <a:xfrm flipH="1">
                <a:off x="3607419" y="2971800"/>
                <a:ext cx="2302727" cy="230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1"/>
              </p:cNvCxnSpPr>
              <p:nvPr/>
            </p:nvCxnSpPr>
            <p:spPr>
              <a:xfrm>
                <a:off x="1304692" y="2971800"/>
                <a:ext cx="2758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6" idx="0"/>
              </p:cNvCxnSpPr>
              <p:nvPr/>
            </p:nvCxnSpPr>
            <p:spPr>
              <a:xfrm>
                <a:off x="3607419" y="669073"/>
                <a:ext cx="0" cy="2879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6" idx="3"/>
              </p:cNvCxnSpPr>
              <p:nvPr/>
            </p:nvCxnSpPr>
            <p:spPr>
              <a:xfrm>
                <a:off x="2982950" y="2971800"/>
                <a:ext cx="2927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6" idx="2"/>
              </p:cNvCxnSpPr>
              <p:nvPr/>
            </p:nvCxnSpPr>
            <p:spPr>
              <a:xfrm>
                <a:off x="3607418" y="3548875"/>
                <a:ext cx="1" cy="17256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2701688" y="3119304"/>
              <a:ext cx="956777" cy="229870"/>
            </a:xfrm>
            <a:prstGeom prst="rect">
              <a:avLst/>
            </a:prstGeom>
            <a:noFill/>
          </p:spPr>
          <p:txBody>
            <a:bodyPr wrap="square" rtlCol="0">
              <a:spAutoFit/>
            </a:bodyPr>
            <a:lstStyle/>
            <a:p>
              <a:pPr algn="ctr"/>
              <a:r>
                <a:rPr lang="en-US" altLang="zh-CN" sz="900" dirty="0"/>
                <a:t>Narnia</a:t>
              </a:r>
              <a:endParaRPr lang="en-US" sz="900" dirty="0"/>
            </a:p>
          </p:txBody>
        </p:sp>
        <p:sp>
          <p:nvSpPr>
            <p:cNvPr id="57" name="文本框 56"/>
            <p:cNvSpPr txBox="1"/>
            <p:nvPr/>
          </p:nvSpPr>
          <p:spPr>
            <a:xfrm>
              <a:off x="1965183" y="2704171"/>
              <a:ext cx="956777" cy="229870"/>
            </a:xfrm>
            <a:prstGeom prst="rect">
              <a:avLst/>
            </a:prstGeom>
            <a:noFill/>
          </p:spPr>
          <p:txBody>
            <a:bodyPr wrap="square" rtlCol="0">
              <a:spAutoFit/>
            </a:bodyPr>
            <a:lstStyle/>
            <a:p>
              <a:pPr algn="ctr"/>
              <a:r>
                <a:rPr lang="en-US" altLang="zh-CN" sz="900" dirty="0" err="1"/>
                <a:t>Midkemia</a:t>
              </a:r>
              <a:endParaRPr lang="en-US" sz="900" dirty="0"/>
            </a:p>
          </p:txBody>
        </p:sp>
        <p:sp>
          <p:nvSpPr>
            <p:cNvPr id="58" name="文本框 57"/>
            <p:cNvSpPr txBox="1"/>
            <p:nvPr/>
          </p:nvSpPr>
          <p:spPr>
            <a:xfrm>
              <a:off x="1152796" y="1929420"/>
              <a:ext cx="1203034" cy="368300"/>
            </a:xfrm>
            <a:prstGeom prst="rect">
              <a:avLst/>
            </a:prstGeom>
            <a:noFill/>
          </p:spPr>
          <p:txBody>
            <a:bodyPr wrap="square" rtlCol="0">
              <a:spAutoFit/>
            </a:bodyPr>
            <a:lstStyle/>
            <a:p>
              <a:pPr algn="ctr"/>
              <a:r>
                <a:rPr lang="en-US" altLang="zh-CN" sz="900" dirty="0"/>
                <a:t>Oz</a:t>
              </a:r>
            </a:p>
            <a:p>
              <a:pPr algn="ctr"/>
              <a:r>
                <a:rPr lang="en-US" altLang="zh-CN" sz="900" dirty="0"/>
                <a:t>Group 0</a:t>
              </a:r>
              <a:endParaRPr lang="en-US" sz="900" dirty="0"/>
            </a:p>
          </p:txBody>
        </p:sp>
        <p:sp>
          <p:nvSpPr>
            <p:cNvPr id="59" name="文本框 58"/>
            <p:cNvSpPr txBox="1"/>
            <p:nvPr/>
          </p:nvSpPr>
          <p:spPr>
            <a:xfrm>
              <a:off x="3493738" y="3101913"/>
              <a:ext cx="956777" cy="229870"/>
            </a:xfrm>
            <a:prstGeom prst="rect">
              <a:avLst/>
            </a:prstGeom>
            <a:noFill/>
          </p:spPr>
          <p:txBody>
            <a:bodyPr wrap="square" rtlCol="0">
              <a:spAutoFit/>
            </a:bodyPr>
            <a:lstStyle/>
            <a:p>
              <a:pPr algn="ctr"/>
              <a:r>
                <a:rPr lang="en-US" altLang="zh-CN" sz="900" dirty="0" err="1"/>
                <a:t>Elantris</a:t>
              </a:r>
              <a:endParaRPr lang="en-US" sz="900" dirty="0"/>
            </a:p>
          </p:txBody>
        </p:sp>
        <p:sp>
          <p:nvSpPr>
            <p:cNvPr id="60" name="文本框 59"/>
            <p:cNvSpPr txBox="1"/>
            <p:nvPr/>
          </p:nvSpPr>
          <p:spPr>
            <a:xfrm>
              <a:off x="3493738" y="3653719"/>
              <a:ext cx="956777" cy="229870"/>
            </a:xfrm>
            <a:prstGeom prst="rect">
              <a:avLst/>
            </a:prstGeom>
            <a:noFill/>
          </p:spPr>
          <p:txBody>
            <a:bodyPr wrap="square" rtlCol="0">
              <a:spAutoFit/>
            </a:bodyPr>
            <a:lstStyle/>
            <a:p>
              <a:pPr algn="ctr"/>
              <a:r>
                <a:rPr lang="en-US" altLang="zh-CN" sz="900" dirty="0"/>
                <a:t>Gondor</a:t>
              </a:r>
              <a:endParaRPr lang="en-US" sz="900" dirty="0"/>
            </a:p>
          </p:txBody>
        </p:sp>
        <p:sp>
          <p:nvSpPr>
            <p:cNvPr id="61" name="文本框 60"/>
            <p:cNvSpPr txBox="1"/>
            <p:nvPr/>
          </p:nvSpPr>
          <p:spPr>
            <a:xfrm>
              <a:off x="2643650" y="3653718"/>
              <a:ext cx="956777" cy="229870"/>
            </a:xfrm>
            <a:prstGeom prst="rect">
              <a:avLst/>
            </a:prstGeom>
            <a:noFill/>
          </p:spPr>
          <p:txBody>
            <a:bodyPr wrap="square" rtlCol="0">
              <a:spAutoFit/>
            </a:bodyPr>
            <a:lstStyle/>
            <a:p>
              <a:pPr algn="ctr"/>
              <a:r>
                <a:rPr lang="en-US" altLang="zh-CN" sz="900" dirty="0" err="1"/>
                <a:t>Asgard</a:t>
              </a:r>
              <a:endParaRPr lang="en-US" sz="900" dirty="0"/>
            </a:p>
          </p:txBody>
        </p:sp>
        <p:sp>
          <p:nvSpPr>
            <p:cNvPr id="62" name="文本框 61"/>
            <p:cNvSpPr txBox="1"/>
            <p:nvPr/>
          </p:nvSpPr>
          <p:spPr>
            <a:xfrm>
              <a:off x="2176502" y="4253674"/>
              <a:ext cx="956777" cy="229870"/>
            </a:xfrm>
            <a:prstGeom prst="rect">
              <a:avLst/>
            </a:prstGeom>
            <a:noFill/>
          </p:spPr>
          <p:txBody>
            <a:bodyPr wrap="square" rtlCol="0">
              <a:spAutoFit/>
            </a:bodyPr>
            <a:lstStyle/>
            <a:p>
              <a:pPr algn="ctr"/>
              <a:r>
                <a:rPr lang="en-US" altLang="zh-CN" sz="900" dirty="0"/>
                <a:t>Britt</a:t>
              </a:r>
              <a:endParaRPr lang="en-US" sz="900" dirty="0"/>
            </a:p>
          </p:txBody>
        </p:sp>
        <p:sp>
          <p:nvSpPr>
            <p:cNvPr id="63" name="文本框 62"/>
            <p:cNvSpPr txBox="1"/>
            <p:nvPr/>
          </p:nvSpPr>
          <p:spPr>
            <a:xfrm>
              <a:off x="1399053" y="4985301"/>
              <a:ext cx="956777" cy="229870"/>
            </a:xfrm>
            <a:prstGeom prst="rect">
              <a:avLst/>
            </a:prstGeom>
            <a:noFill/>
          </p:spPr>
          <p:txBody>
            <a:bodyPr wrap="square" rtlCol="0">
              <a:spAutoFit/>
            </a:bodyPr>
            <a:lstStyle/>
            <a:p>
              <a:pPr algn="ctr"/>
              <a:r>
                <a:rPr lang="en-US" altLang="zh-CN" sz="900" dirty="0" err="1"/>
                <a:t>Calibre</a:t>
              </a:r>
              <a:endParaRPr lang="en-US" sz="900" dirty="0"/>
            </a:p>
          </p:txBody>
        </p:sp>
        <p:sp>
          <p:nvSpPr>
            <p:cNvPr id="64" name="文本框 63"/>
            <p:cNvSpPr txBox="1"/>
            <p:nvPr/>
          </p:nvSpPr>
          <p:spPr>
            <a:xfrm>
              <a:off x="4585148" y="4994122"/>
              <a:ext cx="956777" cy="229870"/>
            </a:xfrm>
            <a:prstGeom prst="rect">
              <a:avLst/>
            </a:prstGeom>
            <a:noFill/>
          </p:spPr>
          <p:txBody>
            <a:bodyPr wrap="square" rtlCol="0">
              <a:spAutoFit/>
            </a:bodyPr>
            <a:lstStyle/>
            <a:p>
              <a:pPr algn="ctr"/>
              <a:r>
                <a:rPr lang="en-US" altLang="zh-CN" sz="900" dirty="0"/>
                <a:t>Hogwarts</a:t>
              </a:r>
              <a:endParaRPr lang="en-US" sz="900" dirty="0"/>
            </a:p>
          </p:txBody>
        </p:sp>
        <p:sp>
          <p:nvSpPr>
            <p:cNvPr id="65" name="文本框 64"/>
            <p:cNvSpPr txBox="1"/>
            <p:nvPr/>
          </p:nvSpPr>
          <p:spPr>
            <a:xfrm>
              <a:off x="4002469" y="4218595"/>
              <a:ext cx="956777" cy="229870"/>
            </a:xfrm>
            <a:prstGeom prst="rect">
              <a:avLst/>
            </a:prstGeom>
            <a:noFill/>
          </p:spPr>
          <p:txBody>
            <a:bodyPr wrap="square" rtlCol="0">
              <a:spAutoFit/>
            </a:bodyPr>
            <a:lstStyle/>
            <a:p>
              <a:pPr algn="ctr"/>
              <a:r>
                <a:rPr lang="en-US" altLang="zh-CN" sz="900" dirty="0"/>
                <a:t>Mordor</a:t>
              </a:r>
              <a:endParaRPr lang="en-US" sz="900" dirty="0"/>
            </a:p>
          </p:txBody>
        </p:sp>
        <p:sp>
          <p:nvSpPr>
            <p:cNvPr id="66" name="文本框 65"/>
            <p:cNvSpPr txBox="1"/>
            <p:nvPr/>
          </p:nvSpPr>
          <p:spPr>
            <a:xfrm>
              <a:off x="4092721" y="2657568"/>
              <a:ext cx="956777" cy="229870"/>
            </a:xfrm>
            <a:prstGeom prst="rect">
              <a:avLst/>
            </a:prstGeom>
            <a:noFill/>
          </p:spPr>
          <p:txBody>
            <a:bodyPr wrap="square" rtlCol="0">
              <a:spAutoFit/>
            </a:bodyPr>
            <a:lstStyle/>
            <a:p>
              <a:pPr algn="ctr"/>
              <a:r>
                <a:rPr lang="en-US" altLang="zh-CN" sz="900" dirty="0" err="1"/>
                <a:t>Roshar</a:t>
              </a:r>
              <a:endParaRPr lang="en-US" sz="900" dirty="0"/>
            </a:p>
          </p:txBody>
        </p:sp>
        <p:sp>
          <p:nvSpPr>
            <p:cNvPr id="67" name="文本框 66"/>
            <p:cNvSpPr txBox="1"/>
            <p:nvPr/>
          </p:nvSpPr>
          <p:spPr>
            <a:xfrm>
              <a:off x="4585147" y="1945807"/>
              <a:ext cx="956777" cy="229870"/>
            </a:xfrm>
            <a:prstGeom prst="rect">
              <a:avLst/>
            </a:prstGeom>
            <a:noFill/>
          </p:spPr>
          <p:txBody>
            <a:bodyPr wrap="square" rtlCol="0">
              <a:spAutoFit/>
            </a:bodyPr>
            <a:lstStyle/>
            <a:p>
              <a:pPr algn="ctr"/>
              <a:r>
                <a:rPr lang="en-US" altLang="zh-CN" sz="900" dirty="0" err="1"/>
                <a:t>Scadrial</a:t>
              </a:r>
              <a:endParaRPr lang="en-US" sz="900" dirty="0"/>
            </a:p>
          </p:txBody>
        </p:sp>
      </p:grpSp>
      <p:sp>
        <p:nvSpPr>
          <p:cNvPr id="68" name="矩形: 圆角 31"/>
          <p:cNvSpPr/>
          <p:nvPr/>
        </p:nvSpPr>
        <p:spPr>
          <a:xfrm>
            <a:off x="8223468" y="2830652"/>
            <a:ext cx="1444408" cy="328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Group 0</a:t>
            </a:r>
            <a:endParaRPr lang="en-US" dirty="0">
              <a:solidFill>
                <a:schemeClr val="tx1"/>
              </a:solidFill>
            </a:endParaRPr>
          </a:p>
        </p:txBody>
      </p:sp>
      <p:sp>
        <p:nvSpPr>
          <p:cNvPr id="69" name="箭头: V 形 33"/>
          <p:cNvSpPr/>
          <p:nvPr/>
        </p:nvSpPr>
        <p:spPr>
          <a:xfrm rot="5400000">
            <a:off x="9415379" y="2945116"/>
            <a:ext cx="57149" cy="1571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矩形: 圆角 2"/>
          <p:cNvSpPr/>
          <p:nvPr/>
        </p:nvSpPr>
        <p:spPr>
          <a:xfrm>
            <a:off x="8380236" y="3788234"/>
            <a:ext cx="1136097" cy="40566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Confirm</a:t>
            </a:r>
            <a:endParaRPr lang="en-US" dirty="0">
              <a:solidFill>
                <a:schemeClr val="tx1"/>
              </a:solidFill>
            </a:endParaRPr>
          </a:p>
        </p:txBody>
      </p:sp>
    </p:spTree>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0000"/>
          </a:schemeClr>
        </a:solidFill>
      </a:spPr>
      <a:bodyPr rtlCol="0" anchor="ctr"/>
      <a:lstStyle>
        <a:defPPr algn="ctr">
          <a:defRPr sz="12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5595</Words>
  <Application>Microsoft Office PowerPoint</Application>
  <PresentationFormat>宽屏</PresentationFormat>
  <Paragraphs>1512</Paragraphs>
  <Slides>42</Slides>
  <Notes>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42</vt:i4>
      </vt:variant>
    </vt:vector>
  </HeadingPairs>
  <TitlesOfParts>
    <vt:vector size="50" baseType="lpstr">
      <vt:lpstr>等线</vt:lpstr>
      <vt:lpstr>等线 Light</vt:lpstr>
      <vt:lpstr>微软雅黑</vt:lpstr>
      <vt:lpstr>Arial</vt:lpstr>
      <vt:lpstr>Calibri</vt:lpstr>
      <vt:lpstr>Calibri Light</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Zhengyang Liu</dc:creator>
  <cp:lastModifiedBy>Zhengyang Liu</cp:lastModifiedBy>
  <cp:revision>33</cp:revision>
  <dcterms:created xsi:type="dcterms:W3CDTF">2021-03-28T02:26:11Z</dcterms:created>
  <dcterms:modified xsi:type="dcterms:W3CDTF">2021-04-07T01:15:57Z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