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879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9A04D-5BA7-485C-8D7D-7FA6CEE480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C9214C-2923-4D34-A5D4-CB0540CE944C}">
      <dgm:prSet/>
      <dgm:spPr/>
      <dgm:t>
        <a:bodyPr/>
        <a:lstStyle/>
        <a:p>
          <a:r>
            <a:rPr lang="en-US"/>
            <a:t>If the robot steps on a mine, the point loss is 100 and the game ends.</a:t>
          </a:r>
        </a:p>
      </dgm:t>
    </dgm:pt>
    <dgm:pt modelId="{2253284E-ADF7-417B-9B0A-3A6BED57336E}" type="parTrans" cxnId="{9497ED94-A7B5-4EDE-829F-C2CD0259D9F9}">
      <dgm:prSet/>
      <dgm:spPr/>
      <dgm:t>
        <a:bodyPr/>
        <a:lstStyle/>
        <a:p>
          <a:endParaRPr lang="en-US"/>
        </a:p>
      </dgm:t>
    </dgm:pt>
    <dgm:pt modelId="{D1638FF5-F3DF-4D50-82EF-EAE0851FE0EB}" type="sibTrans" cxnId="{9497ED94-A7B5-4EDE-829F-C2CD0259D9F9}">
      <dgm:prSet/>
      <dgm:spPr/>
      <dgm:t>
        <a:bodyPr/>
        <a:lstStyle/>
        <a:p>
          <a:endParaRPr lang="en-US"/>
        </a:p>
      </dgm:t>
    </dgm:pt>
    <dgm:pt modelId="{A08C9A3A-97DB-43E9-929F-F16600C3216B}">
      <dgm:prSet/>
      <dgm:spPr/>
      <dgm:t>
        <a:bodyPr/>
        <a:lstStyle/>
        <a:p>
          <a:r>
            <a:rPr lang="en-US" dirty="0"/>
            <a:t>If the robot gets power ⚡️, it gains 1 point.</a:t>
          </a:r>
        </a:p>
      </dgm:t>
    </dgm:pt>
    <dgm:pt modelId="{4CCA7DE6-9018-4DA4-9961-178FF597D52B}" type="parTrans" cxnId="{14EABAB8-2C49-43F8-B641-C32D547C7CD1}">
      <dgm:prSet/>
      <dgm:spPr/>
      <dgm:t>
        <a:bodyPr/>
        <a:lstStyle/>
        <a:p>
          <a:endParaRPr lang="en-US"/>
        </a:p>
      </dgm:t>
    </dgm:pt>
    <dgm:pt modelId="{F0F32321-3E02-497A-B937-930AFB073CF2}" type="sibTrans" cxnId="{14EABAB8-2C49-43F8-B641-C32D547C7CD1}">
      <dgm:prSet/>
      <dgm:spPr/>
      <dgm:t>
        <a:bodyPr/>
        <a:lstStyle/>
        <a:p>
          <a:endParaRPr lang="en-US"/>
        </a:p>
      </dgm:t>
    </dgm:pt>
    <dgm:pt modelId="{9AB3C31D-660F-4368-9963-A26C258A5A68}">
      <dgm:prSet/>
      <dgm:spPr/>
      <dgm:t>
        <a:bodyPr/>
        <a:lstStyle/>
        <a:p>
          <a:r>
            <a:rPr lang="en-US"/>
            <a:t>If the robot reaches the end goal, the robot gets 100 points.</a:t>
          </a:r>
        </a:p>
      </dgm:t>
    </dgm:pt>
    <dgm:pt modelId="{E07699A9-9AC7-4282-A5F9-00520904F74C}" type="parTrans" cxnId="{8249C62E-31B2-4272-81A9-F39ED897C2CD}">
      <dgm:prSet/>
      <dgm:spPr/>
      <dgm:t>
        <a:bodyPr/>
        <a:lstStyle/>
        <a:p>
          <a:endParaRPr lang="en-US"/>
        </a:p>
      </dgm:t>
    </dgm:pt>
    <dgm:pt modelId="{6AD93DB5-00BE-4D63-AF17-E239344CEB3A}" type="sibTrans" cxnId="{8249C62E-31B2-4272-81A9-F39ED897C2CD}">
      <dgm:prSet/>
      <dgm:spPr/>
      <dgm:t>
        <a:bodyPr/>
        <a:lstStyle/>
        <a:p>
          <a:endParaRPr lang="en-US"/>
        </a:p>
      </dgm:t>
    </dgm:pt>
    <dgm:pt modelId="{B0C7CA2D-AFC1-49BC-A422-ADFCD58816D9}" type="pres">
      <dgm:prSet presAssocID="{7039A04D-5BA7-485C-8D7D-7FA6CEE48050}" presName="linear" presStyleCnt="0">
        <dgm:presLayoutVars>
          <dgm:animLvl val="lvl"/>
          <dgm:resizeHandles val="exact"/>
        </dgm:presLayoutVars>
      </dgm:prSet>
      <dgm:spPr/>
    </dgm:pt>
    <dgm:pt modelId="{C018CDC3-B818-4380-BF28-F20E4E26C854}" type="pres">
      <dgm:prSet presAssocID="{95C9214C-2923-4D34-A5D4-CB0540CE94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D92227-CB50-4E41-BE24-AFBFA361D2F0}" type="pres">
      <dgm:prSet presAssocID="{D1638FF5-F3DF-4D50-82EF-EAE0851FE0EB}" presName="spacer" presStyleCnt="0"/>
      <dgm:spPr/>
    </dgm:pt>
    <dgm:pt modelId="{C4DEF6ED-A8FE-4A06-9C07-245128028FBC}" type="pres">
      <dgm:prSet presAssocID="{A08C9A3A-97DB-43E9-929F-F16600C321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4DA721-A5AF-477A-9923-B347F908F4F2}" type="pres">
      <dgm:prSet presAssocID="{F0F32321-3E02-497A-B937-930AFB073CF2}" presName="spacer" presStyleCnt="0"/>
      <dgm:spPr/>
    </dgm:pt>
    <dgm:pt modelId="{5F58F71E-FF7B-4ACC-A6C9-1E757BE50808}" type="pres">
      <dgm:prSet presAssocID="{9AB3C31D-660F-4368-9963-A26C258A5A6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249C62E-31B2-4272-81A9-F39ED897C2CD}" srcId="{7039A04D-5BA7-485C-8D7D-7FA6CEE48050}" destId="{9AB3C31D-660F-4368-9963-A26C258A5A68}" srcOrd="2" destOrd="0" parTransId="{E07699A9-9AC7-4282-A5F9-00520904F74C}" sibTransId="{6AD93DB5-00BE-4D63-AF17-E239344CEB3A}"/>
    <dgm:cxn modelId="{6D0E5930-6C05-4AC9-9318-C7B842DAEC91}" type="presOf" srcId="{A08C9A3A-97DB-43E9-929F-F16600C3216B}" destId="{C4DEF6ED-A8FE-4A06-9C07-245128028FBC}" srcOrd="0" destOrd="0" presId="urn:microsoft.com/office/officeart/2005/8/layout/vList2"/>
    <dgm:cxn modelId="{B5EB7B77-07A1-4248-9D35-FABE6A42717D}" type="presOf" srcId="{7039A04D-5BA7-485C-8D7D-7FA6CEE48050}" destId="{B0C7CA2D-AFC1-49BC-A422-ADFCD58816D9}" srcOrd="0" destOrd="0" presId="urn:microsoft.com/office/officeart/2005/8/layout/vList2"/>
    <dgm:cxn modelId="{12E6918C-85D5-4E06-AC57-0BDD8ACFDA73}" type="presOf" srcId="{95C9214C-2923-4D34-A5D4-CB0540CE944C}" destId="{C018CDC3-B818-4380-BF28-F20E4E26C854}" srcOrd="0" destOrd="0" presId="urn:microsoft.com/office/officeart/2005/8/layout/vList2"/>
    <dgm:cxn modelId="{9497ED94-A7B5-4EDE-829F-C2CD0259D9F9}" srcId="{7039A04D-5BA7-485C-8D7D-7FA6CEE48050}" destId="{95C9214C-2923-4D34-A5D4-CB0540CE944C}" srcOrd="0" destOrd="0" parTransId="{2253284E-ADF7-417B-9B0A-3A6BED57336E}" sibTransId="{D1638FF5-F3DF-4D50-82EF-EAE0851FE0EB}"/>
    <dgm:cxn modelId="{A92BA8B4-32BE-4D81-9AD7-90086836B5BD}" type="presOf" srcId="{9AB3C31D-660F-4368-9963-A26C258A5A68}" destId="{5F58F71E-FF7B-4ACC-A6C9-1E757BE50808}" srcOrd="0" destOrd="0" presId="urn:microsoft.com/office/officeart/2005/8/layout/vList2"/>
    <dgm:cxn modelId="{14EABAB8-2C49-43F8-B641-C32D547C7CD1}" srcId="{7039A04D-5BA7-485C-8D7D-7FA6CEE48050}" destId="{A08C9A3A-97DB-43E9-929F-F16600C3216B}" srcOrd="1" destOrd="0" parTransId="{4CCA7DE6-9018-4DA4-9961-178FF597D52B}" sibTransId="{F0F32321-3E02-497A-B937-930AFB073CF2}"/>
    <dgm:cxn modelId="{2CA5752A-9185-432C-B7A3-70C2D2AD649E}" type="presParOf" srcId="{B0C7CA2D-AFC1-49BC-A422-ADFCD58816D9}" destId="{C018CDC3-B818-4380-BF28-F20E4E26C854}" srcOrd="0" destOrd="0" presId="urn:microsoft.com/office/officeart/2005/8/layout/vList2"/>
    <dgm:cxn modelId="{1594E55E-C29F-4A24-BD7C-CF49501937A8}" type="presParOf" srcId="{B0C7CA2D-AFC1-49BC-A422-ADFCD58816D9}" destId="{71D92227-CB50-4E41-BE24-AFBFA361D2F0}" srcOrd="1" destOrd="0" presId="urn:microsoft.com/office/officeart/2005/8/layout/vList2"/>
    <dgm:cxn modelId="{FBED3534-5834-4DFA-9763-581DE711BBA9}" type="presParOf" srcId="{B0C7CA2D-AFC1-49BC-A422-ADFCD58816D9}" destId="{C4DEF6ED-A8FE-4A06-9C07-245128028FBC}" srcOrd="2" destOrd="0" presId="urn:microsoft.com/office/officeart/2005/8/layout/vList2"/>
    <dgm:cxn modelId="{E5FB403E-3A20-4B77-B616-87812542D8EA}" type="presParOf" srcId="{B0C7CA2D-AFC1-49BC-A422-ADFCD58816D9}" destId="{F74DA721-A5AF-477A-9923-B347F908F4F2}" srcOrd="3" destOrd="0" presId="urn:microsoft.com/office/officeart/2005/8/layout/vList2"/>
    <dgm:cxn modelId="{2DF3805F-F898-4905-B7A3-C7584EFE3ADB}" type="presParOf" srcId="{B0C7CA2D-AFC1-49BC-A422-ADFCD58816D9}" destId="{5F58F71E-FF7B-4ACC-A6C9-1E757BE508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8CDC3-B818-4380-BF28-F20E4E26C854}">
      <dsp:nvSpPr>
        <dsp:cNvPr id="0" name=""/>
        <dsp:cNvSpPr/>
      </dsp:nvSpPr>
      <dsp:spPr>
        <a:xfrm>
          <a:off x="0" y="77854"/>
          <a:ext cx="5906181" cy="16321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the robot steps on a mine, the point loss is 100 and the game ends.</a:t>
          </a:r>
        </a:p>
      </dsp:txBody>
      <dsp:txXfrm>
        <a:off x="79675" y="157529"/>
        <a:ext cx="5746831" cy="1472800"/>
      </dsp:txXfrm>
    </dsp:sp>
    <dsp:sp modelId="{C4DEF6ED-A8FE-4A06-9C07-245128028FBC}">
      <dsp:nvSpPr>
        <dsp:cNvPr id="0" name=""/>
        <dsp:cNvSpPr/>
      </dsp:nvSpPr>
      <dsp:spPr>
        <a:xfrm>
          <a:off x="0" y="1799284"/>
          <a:ext cx="5906181" cy="1632150"/>
        </a:xfrm>
        <a:prstGeom prst="roundRect">
          <a:avLst/>
        </a:prstGeom>
        <a:solidFill>
          <a:schemeClr val="accent2">
            <a:hueOff val="767609"/>
            <a:satOff val="-3493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If the robot gets power ⚡️, it gains 1 point.</a:t>
          </a:r>
        </a:p>
      </dsp:txBody>
      <dsp:txXfrm>
        <a:off x="79675" y="1878959"/>
        <a:ext cx="5746831" cy="1472800"/>
      </dsp:txXfrm>
    </dsp:sp>
    <dsp:sp modelId="{5F58F71E-FF7B-4ACC-A6C9-1E757BE50808}">
      <dsp:nvSpPr>
        <dsp:cNvPr id="0" name=""/>
        <dsp:cNvSpPr/>
      </dsp:nvSpPr>
      <dsp:spPr>
        <a:xfrm>
          <a:off x="0" y="3520714"/>
          <a:ext cx="5906181" cy="1632150"/>
        </a:xfrm>
        <a:prstGeom prst="roundRect">
          <a:avLst/>
        </a:prstGeom>
        <a:solidFill>
          <a:schemeClr val="accent2">
            <a:hueOff val="1535219"/>
            <a:satOff val="-6986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the robot reaches the end goal, the robot gets 100 points.</a:t>
          </a:r>
        </a:p>
      </dsp:txBody>
      <dsp:txXfrm>
        <a:off x="79675" y="3600389"/>
        <a:ext cx="5746831" cy="147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1A80C-83BB-4982-A165-7D9CC41EF815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7132C-640E-43D1-83AD-6F2534AEC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9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上面那个式子是</a:t>
            </a:r>
            <a:r>
              <a:rPr lang="en-US" altLang="zh-CN" dirty="0"/>
              <a:t>conditional expectation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7132C-640E-43D1-83AD-6F2534AEC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70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7132C-640E-43D1-83AD-6F2534AEC9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9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9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8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4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0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043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2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0452BB0C-0025-4A18-B213-C69C052E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6948" b="5504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44725AA-C954-4B3F-B411-00F8C9EFA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altLang="zh-TW"/>
              <a:t>Reinforcement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052C94-0830-4545-845B-905AEAF3F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57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90" name="Rectangle 74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191" name="Rectangle 7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192" name="Rectangle 78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18D8845F-30A4-4D73-83CB-ABA691F5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4B035D-95AC-44AF-8EC8-241A3A07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5400" cap="all" spc="-100"/>
              <a:t>Updating Q-Table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>
            <a:extLst>
              <a:ext uri="{FF2B5EF4-FFF2-40B4-BE49-F238E27FC236}">
                <a16:creationId xmlns:a16="http://schemas.microsoft.com/office/drawing/2014/main" id="{E0C52164-209C-4D44-A396-13D47D516F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2041468"/>
            <a:ext cx="4563534" cy="9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18F1A42-7006-4FE1-8595-CF90416D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1596" y="1419849"/>
            <a:ext cx="4562856" cy="216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28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BB7DCB-0459-4B9D-9AB8-E69E232A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cap="all" spc="-100" dirty="0">
                <a:solidFill>
                  <a:schemeClr val="bg1"/>
                </a:solidFill>
              </a:rPr>
              <a:t>Q-learning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一張含有 黑色, 光, 白色, 球 的圖片&#10;&#10;自動產生的描述">
            <a:extLst>
              <a:ext uri="{FF2B5EF4-FFF2-40B4-BE49-F238E27FC236}">
                <a16:creationId xmlns:a16="http://schemas.microsoft.com/office/drawing/2014/main" id="{BA9100E1-2607-43FC-90B5-6826EBBFAB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730812"/>
            <a:ext cx="6202238" cy="5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082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ABE084-7DAC-4796-8676-E3D17936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The Game Rule</a:t>
            </a:r>
            <a:endParaRPr lang="zh-TW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0510C838-27BA-4AA5-8591-813B83B1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54034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13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16A63-F7D7-4D27-8E0E-FE98EFC6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How do we train a robot to reach the end goal with the shortest path without stepping on a mine?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680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90C03F-33EC-44EA-87A0-6D5DF466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4800" cap="all" spc="-100">
                <a:solidFill>
                  <a:schemeClr val="bg1"/>
                </a:solidFill>
              </a:rPr>
              <a:t>Q-Table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一張含有 黑色, 白色, 光, 臉 的圖片&#10;&#10;自動產生的描述">
            <a:extLst>
              <a:ext uri="{FF2B5EF4-FFF2-40B4-BE49-F238E27FC236}">
                <a16:creationId xmlns:a16="http://schemas.microsoft.com/office/drawing/2014/main" id="{8B8DBCDF-CCDA-4D4E-A8B5-ABBFD32E1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811711"/>
            <a:ext cx="6202238" cy="523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04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C42D4C-8A6D-428F-8940-3312FD35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4800" cap="all" spc="-100">
                <a:solidFill>
                  <a:schemeClr val="bg1"/>
                </a:solidFill>
              </a:rPr>
              <a:t>Q-Table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一張含有 螢幕, 建築物, 時鐘 的圖片&#10;&#10;自動產生的描述">
            <a:extLst>
              <a:ext uri="{FF2B5EF4-FFF2-40B4-BE49-F238E27FC236}">
                <a16:creationId xmlns:a16="http://schemas.microsoft.com/office/drawing/2014/main" id="{A262FF75-B844-4B29-8580-AA51ABFBB7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762" y="645106"/>
            <a:ext cx="5921854" cy="556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556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2A16E3-F289-4C1B-9128-83BAFA8419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5120" y="645106"/>
            <a:ext cx="7688752" cy="32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4EEDE5-6AE1-4370-82EF-1FE380AC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032" y="4519486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4800" cap="all" spc="-100">
                <a:solidFill>
                  <a:schemeClr val="bg1"/>
                </a:solidFill>
              </a:rPr>
              <a:t>Q-Function</a:t>
            </a:r>
          </a:p>
        </p:txBody>
      </p:sp>
    </p:spTree>
    <p:extLst>
      <p:ext uri="{BB962C8B-B14F-4D97-AF65-F5344CB8AC3E}">
        <p14:creationId xmlns:p14="http://schemas.microsoft.com/office/powerpoint/2010/main" val="69709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54E562-FEF2-4320-A3FD-2FAC511A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sz="3700" cap="all" spc="-100">
                <a:solidFill>
                  <a:schemeClr val="bg1"/>
                </a:solidFill>
              </a:rPr>
              <a:t>The Algorithm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>
            <a:extLst>
              <a:ext uri="{FF2B5EF4-FFF2-40B4-BE49-F238E27FC236}">
                <a16:creationId xmlns:a16="http://schemas.microsoft.com/office/drawing/2014/main" id="{79F322A0-2A98-4210-B94C-33A73ABCF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6570" y="1683058"/>
            <a:ext cx="6202238" cy="348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F1A15C-4E26-4591-A7A0-5F2A2CC9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TW" cap="all" spc="-100" dirty="0"/>
              <a:t>Updating Equation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4100F8C-C49C-4E23-9DE1-9E063C142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371599" y="1677057"/>
            <a:ext cx="9459385" cy="16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009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E301B"/>
      </a:dk2>
      <a:lt2>
        <a:srgbClr val="F1F2F4"/>
      </a:lt2>
      <a:accent1>
        <a:srgbClr val="C89835"/>
      </a:accent1>
      <a:accent2>
        <a:srgbClr val="9EA73B"/>
      </a:accent2>
      <a:accent3>
        <a:srgbClr val="7CB04A"/>
      </a:accent3>
      <a:accent4>
        <a:srgbClr val="42B938"/>
      </a:accent4>
      <a:accent5>
        <a:srgbClr val="39B763"/>
      </a:accent5>
      <a:accent6>
        <a:srgbClr val="3EB497"/>
      </a:accent6>
      <a:hlink>
        <a:srgbClr val="7388B3"/>
      </a:hlink>
      <a:folHlink>
        <a:srgbClr val="7F7F7F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88</Words>
  <Application>Microsoft Office PowerPoint</Application>
  <PresentationFormat>宽屏</PresentationFormat>
  <Paragraphs>16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Garamond</vt:lpstr>
      <vt:lpstr>Gill Sans MT</vt:lpstr>
      <vt:lpstr>SavonVTI</vt:lpstr>
      <vt:lpstr>Reinforcement Learning</vt:lpstr>
      <vt:lpstr>Q-learning</vt:lpstr>
      <vt:lpstr>The Game Rule</vt:lpstr>
      <vt:lpstr>How do we train a robot to reach the end goal with the shortest path without stepping on a mine?</vt:lpstr>
      <vt:lpstr>Q-Table</vt:lpstr>
      <vt:lpstr>Q-Table</vt:lpstr>
      <vt:lpstr>Q-Function</vt:lpstr>
      <vt:lpstr>The Algorithm</vt:lpstr>
      <vt:lpstr>Updating Equation</vt:lpstr>
      <vt:lpstr>Updating Q-Table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Howard</dc:creator>
  <cp:lastModifiedBy>1709853vb011005@student.must.edu.mo</cp:lastModifiedBy>
  <cp:revision>4</cp:revision>
  <dcterms:created xsi:type="dcterms:W3CDTF">2020-04-16T22:11:16Z</dcterms:created>
  <dcterms:modified xsi:type="dcterms:W3CDTF">2020-04-17T09:38:15Z</dcterms:modified>
</cp:coreProperties>
</file>