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909" autoAdjust="0"/>
  </p:normalViewPr>
  <p:slideViewPr>
    <p:cSldViewPr snapToGrid="0">
      <p:cViewPr varScale="1">
        <p:scale>
          <a:sx n="75" d="100"/>
          <a:sy n="75" d="100"/>
        </p:scale>
        <p:origin x="9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A5F17A-F174-4EA3-937C-405D0D59AFF1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70A97C7-1553-48B1-803A-731BB081E013}">
      <dgm:prSet/>
      <dgm:spPr/>
      <dgm:t>
        <a:bodyPr/>
        <a:lstStyle/>
        <a:p>
          <a:r>
            <a:rPr lang="en-US" dirty="0"/>
            <a:t>Task 1: Write a function that converts a sequence into X and Y for machine learning</a:t>
          </a:r>
        </a:p>
      </dgm:t>
    </dgm:pt>
    <dgm:pt modelId="{17DC8326-7956-4FE8-ACF2-AE10A2B1FBA3}" type="parTrans" cxnId="{7930C9B3-2C6A-4DE0-8222-57537E516854}">
      <dgm:prSet/>
      <dgm:spPr/>
      <dgm:t>
        <a:bodyPr/>
        <a:lstStyle/>
        <a:p>
          <a:endParaRPr lang="en-US"/>
        </a:p>
      </dgm:t>
    </dgm:pt>
    <dgm:pt modelId="{B14470B2-1D86-494C-B235-B9347567C153}" type="sibTrans" cxnId="{7930C9B3-2C6A-4DE0-8222-57537E516854}">
      <dgm:prSet/>
      <dgm:spPr/>
      <dgm:t>
        <a:bodyPr/>
        <a:lstStyle/>
        <a:p>
          <a:endParaRPr lang="en-US"/>
        </a:p>
      </dgm:t>
    </dgm:pt>
    <dgm:pt modelId="{7C0384F0-8D68-4894-B6D5-E2B0FD60BFF2}">
      <dgm:prSet/>
      <dgm:spPr/>
      <dgm:t>
        <a:bodyPr/>
        <a:lstStyle/>
        <a:p>
          <a:r>
            <a:rPr lang="en-US" dirty="0"/>
            <a:t>Task 2: Compare the results with or without LSTM</a:t>
          </a:r>
        </a:p>
      </dgm:t>
    </dgm:pt>
    <dgm:pt modelId="{F0A725D3-03B5-4F27-89E6-FD732D3AFD6F}" type="parTrans" cxnId="{D336BD9D-308E-4805-B803-D10969E0B2AC}">
      <dgm:prSet/>
      <dgm:spPr/>
      <dgm:t>
        <a:bodyPr/>
        <a:lstStyle/>
        <a:p>
          <a:endParaRPr lang="en-US"/>
        </a:p>
      </dgm:t>
    </dgm:pt>
    <dgm:pt modelId="{FDDED477-1813-417D-AE46-B493C874DA65}" type="sibTrans" cxnId="{D336BD9D-308E-4805-B803-D10969E0B2AC}">
      <dgm:prSet/>
      <dgm:spPr/>
      <dgm:t>
        <a:bodyPr/>
        <a:lstStyle/>
        <a:p>
          <a:endParaRPr lang="en-US"/>
        </a:p>
      </dgm:t>
    </dgm:pt>
    <dgm:pt modelId="{155D9F3E-C9A8-4252-9604-E22B694E1968}" type="pres">
      <dgm:prSet presAssocID="{77A5F17A-F174-4EA3-937C-405D0D59AFF1}" presName="outerComposite" presStyleCnt="0">
        <dgm:presLayoutVars>
          <dgm:chMax val="5"/>
          <dgm:dir/>
          <dgm:resizeHandles val="exact"/>
        </dgm:presLayoutVars>
      </dgm:prSet>
      <dgm:spPr/>
    </dgm:pt>
    <dgm:pt modelId="{3073B21D-2FC5-45A4-9714-588B4D9337E3}" type="pres">
      <dgm:prSet presAssocID="{77A5F17A-F174-4EA3-937C-405D0D59AFF1}" presName="dummyMaxCanvas" presStyleCnt="0">
        <dgm:presLayoutVars/>
      </dgm:prSet>
      <dgm:spPr/>
    </dgm:pt>
    <dgm:pt modelId="{75B0445A-712E-4DEA-9419-EBE6AD2E3588}" type="pres">
      <dgm:prSet presAssocID="{77A5F17A-F174-4EA3-937C-405D0D59AFF1}" presName="TwoNodes_1" presStyleLbl="node1" presStyleIdx="0" presStyleCnt="2">
        <dgm:presLayoutVars>
          <dgm:bulletEnabled val="1"/>
        </dgm:presLayoutVars>
      </dgm:prSet>
      <dgm:spPr/>
    </dgm:pt>
    <dgm:pt modelId="{CED64313-DF5B-48CD-807D-96856FECC2B9}" type="pres">
      <dgm:prSet presAssocID="{77A5F17A-F174-4EA3-937C-405D0D59AFF1}" presName="TwoNodes_2" presStyleLbl="node1" presStyleIdx="1" presStyleCnt="2">
        <dgm:presLayoutVars>
          <dgm:bulletEnabled val="1"/>
        </dgm:presLayoutVars>
      </dgm:prSet>
      <dgm:spPr/>
    </dgm:pt>
    <dgm:pt modelId="{983BC0DA-2008-48FE-B1FB-F85E68928825}" type="pres">
      <dgm:prSet presAssocID="{77A5F17A-F174-4EA3-937C-405D0D59AFF1}" presName="TwoConn_1-2" presStyleLbl="fgAccFollowNode1" presStyleIdx="0" presStyleCnt="1">
        <dgm:presLayoutVars>
          <dgm:bulletEnabled val="1"/>
        </dgm:presLayoutVars>
      </dgm:prSet>
      <dgm:spPr/>
    </dgm:pt>
    <dgm:pt modelId="{4D91BA2F-215C-4C6C-BD1E-C637E29E950C}" type="pres">
      <dgm:prSet presAssocID="{77A5F17A-F174-4EA3-937C-405D0D59AFF1}" presName="TwoNodes_1_text" presStyleLbl="node1" presStyleIdx="1" presStyleCnt="2">
        <dgm:presLayoutVars>
          <dgm:bulletEnabled val="1"/>
        </dgm:presLayoutVars>
      </dgm:prSet>
      <dgm:spPr/>
    </dgm:pt>
    <dgm:pt modelId="{63AC7333-0ED0-47E6-B433-9A6757708F13}" type="pres">
      <dgm:prSet presAssocID="{77A5F17A-F174-4EA3-937C-405D0D59AFF1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B17BB208-5BC6-4B33-9DFE-2DA6F3B38202}" type="presOf" srcId="{470A97C7-1553-48B1-803A-731BB081E013}" destId="{75B0445A-712E-4DEA-9419-EBE6AD2E3588}" srcOrd="0" destOrd="0" presId="urn:microsoft.com/office/officeart/2005/8/layout/vProcess5"/>
    <dgm:cxn modelId="{ACC4F010-E87F-4FF1-9B9A-441B1959BC9F}" type="presOf" srcId="{7C0384F0-8D68-4894-B6D5-E2B0FD60BFF2}" destId="{CED64313-DF5B-48CD-807D-96856FECC2B9}" srcOrd="0" destOrd="0" presId="urn:microsoft.com/office/officeart/2005/8/layout/vProcess5"/>
    <dgm:cxn modelId="{E2C9DE5B-6A6F-4C33-990F-D5FC74A52223}" type="presOf" srcId="{77A5F17A-F174-4EA3-937C-405D0D59AFF1}" destId="{155D9F3E-C9A8-4252-9604-E22B694E1968}" srcOrd="0" destOrd="0" presId="urn:microsoft.com/office/officeart/2005/8/layout/vProcess5"/>
    <dgm:cxn modelId="{AE21637E-FC61-4747-B028-1B10CAEC7C39}" type="presOf" srcId="{470A97C7-1553-48B1-803A-731BB081E013}" destId="{4D91BA2F-215C-4C6C-BD1E-C637E29E950C}" srcOrd="1" destOrd="0" presId="urn:microsoft.com/office/officeart/2005/8/layout/vProcess5"/>
    <dgm:cxn modelId="{3E0E8382-278A-4127-B163-FDD05E901356}" type="presOf" srcId="{7C0384F0-8D68-4894-B6D5-E2B0FD60BFF2}" destId="{63AC7333-0ED0-47E6-B433-9A6757708F13}" srcOrd="1" destOrd="0" presId="urn:microsoft.com/office/officeart/2005/8/layout/vProcess5"/>
    <dgm:cxn modelId="{D336BD9D-308E-4805-B803-D10969E0B2AC}" srcId="{77A5F17A-F174-4EA3-937C-405D0D59AFF1}" destId="{7C0384F0-8D68-4894-B6D5-E2B0FD60BFF2}" srcOrd="1" destOrd="0" parTransId="{F0A725D3-03B5-4F27-89E6-FD732D3AFD6F}" sibTransId="{FDDED477-1813-417D-AE46-B493C874DA65}"/>
    <dgm:cxn modelId="{7930C9B3-2C6A-4DE0-8222-57537E516854}" srcId="{77A5F17A-F174-4EA3-937C-405D0D59AFF1}" destId="{470A97C7-1553-48B1-803A-731BB081E013}" srcOrd="0" destOrd="0" parTransId="{17DC8326-7956-4FE8-ACF2-AE10A2B1FBA3}" sibTransId="{B14470B2-1D86-494C-B235-B9347567C153}"/>
    <dgm:cxn modelId="{2F53B8B8-DD8F-4A85-A2EF-088EF3555395}" type="presOf" srcId="{B14470B2-1D86-494C-B235-B9347567C153}" destId="{983BC0DA-2008-48FE-B1FB-F85E68928825}" srcOrd="0" destOrd="0" presId="urn:microsoft.com/office/officeart/2005/8/layout/vProcess5"/>
    <dgm:cxn modelId="{566527F5-4580-4282-9657-8719F930A153}" type="presParOf" srcId="{155D9F3E-C9A8-4252-9604-E22B694E1968}" destId="{3073B21D-2FC5-45A4-9714-588B4D9337E3}" srcOrd="0" destOrd="0" presId="urn:microsoft.com/office/officeart/2005/8/layout/vProcess5"/>
    <dgm:cxn modelId="{DC3958AE-9976-435E-959C-6E2F1E955515}" type="presParOf" srcId="{155D9F3E-C9A8-4252-9604-E22B694E1968}" destId="{75B0445A-712E-4DEA-9419-EBE6AD2E3588}" srcOrd="1" destOrd="0" presId="urn:microsoft.com/office/officeart/2005/8/layout/vProcess5"/>
    <dgm:cxn modelId="{2E4A2068-EA65-4E87-93FC-AB5E8969121D}" type="presParOf" srcId="{155D9F3E-C9A8-4252-9604-E22B694E1968}" destId="{CED64313-DF5B-48CD-807D-96856FECC2B9}" srcOrd="2" destOrd="0" presId="urn:microsoft.com/office/officeart/2005/8/layout/vProcess5"/>
    <dgm:cxn modelId="{2CA46C29-F43B-424C-B543-ED18624A99EF}" type="presParOf" srcId="{155D9F3E-C9A8-4252-9604-E22B694E1968}" destId="{983BC0DA-2008-48FE-B1FB-F85E68928825}" srcOrd="3" destOrd="0" presId="urn:microsoft.com/office/officeart/2005/8/layout/vProcess5"/>
    <dgm:cxn modelId="{19B3E5C3-ACE0-4640-B4D4-70EA688EF531}" type="presParOf" srcId="{155D9F3E-C9A8-4252-9604-E22B694E1968}" destId="{4D91BA2F-215C-4C6C-BD1E-C637E29E950C}" srcOrd="4" destOrd="0" presId="urn:microsoft.com/office/officeart/2005/8/layout/vProcess5"/>
    <dgm:cxn modelId="{93FEAE57-E468-489D-97C1-BED24330A7AC}" type="presParOf" srcId="{155D9F3E-C9A8-4252-9604-E22B694E1968}" destId="{63AC7333-0ED0-47E6-B433-9A6757708F13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B0445A-712E-4DEA-9419-EBE6AD2E3588}">
      <dsp:nvSpPr>
        <dsp:cNvPr id="0" name=""/>
        <dsp:cNvSpPr/>
      </dsp:nvSpPr>
      <dsp:spPr>
        <a:xfrm>
          <a:off x="0" y="0"/>
          <a:ext cx="9375457" cy="17164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Task 1: Write a function that converts a sequence into X and Y for machine learning</a:t>
          </a:r>
        </a:p>
      </dsp:txBody>
      <dsp:txXfrm>
        <a:off x="50272" y="50272"/>
        <a:ext cx="7601397" cy="1615882"/>
      </dsp:txXfrm>
    </dsp:sp>
    <dsp:sp modelId="{CED64313-DF5B-48CD-807D-96856FECC2B9}">
      <dsp:nvSpPr>
        <dsp:cNvPr id="0" name=""/>
        <dsp:cNvSpPr/>
      </dsp:nvSpPr>
      <dsp:spPr>
        <a:xfrm>
          <a:off x="1654492" y="2097854"/>
          <a:ext cx="9375457" cy="17164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Task 2: Compare the results with or without LSTM</a:t>
          </a:r>
        </a:p>
      </dsp:txBody>
      <dsp:txXfrm>
        <a:off x="1704764" y="2148126"/>
        <a:ext cx="6504743" cy="1615882"/>
      </dsp:txXfrm>
    </dsp:sp>
    <dsp:sp modelId="{983BC0DA-2008-48FE-B1FB-F85E68928825}">
      <dsp:nvSpPr>
        <dsp:cNvPr id="0" name=""/>
        <dsp:cNvSpPr/>
      </dsp:nvSpPr>
      <dsp:spPr>
        <a:xfrm>
          <a:off x="8259780" y="1349301"/>
          <a:ext cx="1115677" cy="111567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510807" y="1349301"/>
        <a:ext cx="613623" cy="8395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B0A91-E4AA-41B2-8361-5B8BCA9B5F75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9A1BB-7FF5-402C-B32C-65CDCABA6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396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Day123</a:t>
            </a:r>
            <a:r>
              <a:rPr lang="zh-CN" altLang="en-US" dirty="0"/>
              <a:t>是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Day4</a:t>
            </a:r>
            <a:r>
              <a:rPr lang="zh-CN" altLang="en-US" dirty="0"/>
              <a:t>是</a:t>
            </a:r>
            <a:r>
              <a:rPr lang="en-US" altLang="zh-CN" dirty="0"/>
              <a:t>Y</a:t>
            </a:r>
            <a:r>
              <a:rPr lang="zh-CN" altLang="en-US" dirty="0"/>
              <a:t>，</a:t>
            </a:r>
            <a:r>
              <a:rPr lang="en-US" altLang="zh-CN" dirty="0"/>
              <a:t>window size</a:t>
            </a:r>
            <a:r>
              <a:rPr lang="zh-CN" altLang="en-US" dirty="0"/>
              <a:t>是</a:t>
            </a:r>
            <a:r>
              <a:rPr lang="en-US" altLang="zh-CN" dirty="0"/>
              <a:t>3.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9A1BB-7FF5-402C-B32C-65CDCABA600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728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1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5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01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5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8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3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3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838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2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8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8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358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44551102@N07/33879346476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D141E2BA-06D5-4321-95D9-4E01FDD130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14" b="59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D744848-E80C-4BE8-B5C3-546502086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solidFill>
                  <a:schemeClr val="tx1"/>
                </a:solidFill>
              </a:rPr>
              <a:t>Time Series Prediction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2D788F0-510A-424D-B697-A60A3D296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2804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E0725DA-A632-44AB-8BB1-5C20BF25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FFFF"/>
                </a:solidFill>
              </a:rPr>
              <a:t>Stock Prices</a:t>
            </a: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287D23-A1EF-43BC-A19D-25B2A990F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FFFF"/>
                </a:solidFill>
              </a:rPr>
              <a:t>Download from Yahoo! Finance or any other sources</a:t>
            </a:r>
          </a:p>
          <a:p>
            <a:endParaRPr lang="zh-TW" altLang="en-US">
              <a:solidFill>
                <a:srgbClr val="FFFFFF"/>
              </a:solidFill>
            </a:endParaRPr>
          </a:p>
        </p:txBody>
      </p:sp>
      <p:pic>
        <p:nvPicPr>
          <p:cNvPr id="5" name="圖片 4" descr="一張含有 文字, 報紙 的圖片&#10;&#10;自動產生的描述">
            <a:extLst>
              <a:ext uri="{FF2B5EF4-FFF2-40B4-BE49-F238E27FC236}">
                <a16:creationId xmlns:a16="http://schemas.microsoft.com/office/drawing/2014/main" id="{AC372836-3192-45A9-9418-CA9004102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327" y="936141"/>
            <a:ext cx="4333310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32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DC9D3D-7F6F-4275-9046-BD41704A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Trends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99EDFE-264B-4F26-BC2E-0B64D1D92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Moving average</a:t>
            </a:r>
          </a:p>
          <a:p>
            <a:r>
              <a:rPr lang="en-US" altLang="zh-TW" dirty="0"/>
              <a:t>Long term trends (50 days)</a:t>
            </a:r>
          </a:p>
          <a:p>
            <a:r>
              <a:rPr lang="en-US" altLang="zh-TW" dirty="0"/>
              <a:t>Short term trends (200 days)</a:t>
            </a:r>
            <a:endParaRPr lang="zh-TW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86C7526C-6956-40D3-8620-F6D02D889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029688"/>
              </p:ext>
            </p:extLst>
          </p:nvPr>
        </p:nvGraphicFramePr>
        <p:xfrm>
          <a:off x="6831105" y="2674747"/>
          <a:ext cx="36486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119">
                  <a:extLst>
                    <a:ext uri="{9D8B030D-6E8A-4147-A177-3AD203B41FA5}">
                      <a16:colId xmlns:a16="http://schemas.microsoft.com/office/drawing/2014/main" val="3911553726"/>
                    </a:ext>
                  </a:extLst>
                </a:gridCol>
                <a:gridCol w="2662517">
                  <a:extLst>
                    <a:ext uri="{9D8B030D-6E8A-4147-A177-3AD203B41FA5}">
                      <a16:colId xmlns:a16="http://schemas.microsoft.com/office/drawing/2014/main" val="394953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Moving Avg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12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037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84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(13+15+11)/3 = 13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952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12.67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2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11.67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01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586668"/>
                  </a:ext>
                </a:extLst>
              </a:tr>
            </a:tbl>
          </a:graphicData>
        </a:graphic>
      </p:graphicFrame>
      <p:sp>
        <p:nvSpPr>
          <p:cNvPr id="8" name="右大括弧 7">
            <a:extLst>
              <a:ext uri="{FF2B5EF4-FFF2-40B4-BE49-F238E27FC236}">
                <a16:creationId xmlns:a16="http://schemas.microsoft.com/office/drawing/2014/main" id="{CD207453-EC46-4DB5-827D-52933B29E3FA}"/>
              </a:ext>
            </a:extLst>
          </p:cNvPr>
          <p:cNvSpPr/>
          <p:nvPr/>
        </p:nvSpPr>
        <p:spPr>
          <a:xfrm>
            <a:off x="7207624" y="3128682"/>
            <a:ext cx="519952" cy="995083"/>
          </a:xfrm>
          <a:prstGeom prst="rightBrace">
            <a:avLst>
              <a:gd name="adj1" fmla="val 8333"/>
              <a:gd name="adj2" fmla="val 83962"/>
            </a:avLst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右大括弧 8">
            <a:extLst>
              <a:ext uri="{FF2B5EF4-FFF2-40B4-BE49-F238E27FC236}">
                <a16:creationId xmlns:a16="http://schemas.microsoft.com/office/drawing/2014/main" id="{5B29CDD3-9441-48C9-AB75-2A8E8319AECF}"/>
              </a:ext>
            </a:extLst>
          </p:cNvPr>
          <p:cNvSpPr/>
          <p:nvPr/>
        </p:nvSpPr>
        <p:spPr>
          <a:xfrm>
            <a:off x="7297271" y="3462565"/>
            <a:ext cx="519952" cy="995083"/>
          </a:xfrm>
          <a:prstGeom prst="rightBrace">
            <a:avLst>
              <a:gd name="adj1" fmla="val 8333"/>
              <a:gd name="adj2" fmla="val 83962"/>
            </a:avLst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17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E7D4DA7-B0AB-4373-83F9-14B7903AE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600">
                <a:solidFill>
                  <a:srgbClr val="FFFFFF"/>
                </a:solidFill>
              </a:rPr>
              <a:t>Buy or Sell Signal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內容版面配置區 4" descr="一張含有 室外, 標誌, 文字, 街道 的圖片&#10;&#10;自動產生的描述">
            <a:extLst>
              <a:ext uri="{FF2B5EF4-FFF2-40B4-BE49-F238E27FC236}">
                <a16:creationId xmlns:a16="http://schemas.microsoft.com/office/drawing/2014/main" id="{6F77C14F-A7ED-4B2C-8873-F6DB09120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850" r="9577" b="1"/>
          <a:stretch/>
        </p:blipFill>
        <p:spPr>
          <a:xfrm>
            <a:off x="4654295" y="457200"/>
            <a:ext cx="7086151" cy="589965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6DBB9F0-4EEF-4F37-9FB0-1875CBF1872F}"/>
              </a:ext>
            </a:extLst>
          </p:cNvPr>
          <p:cNvSpPr txBox="1"/>
          <p:nvPr/>
        </p:nvSpPr>
        <p:spPr>
          <a:xfrm>
            <a:off x="9744387" y="6156795"/>
            <a:ext cx="199605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zh-TW" altLang="en-US" sz="700">
                <a:solidFill>
                  <a:srgbClr val="FFFFFF"/>
                </a:solidFill>
                <a:hlinkClick r:id="rId3" tooltip="https://www.flickr.com/photos/144551102@N07/3387934647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zh-TW" altLang="en-US" sz="700">
                <a:solidFill>
                  <a:srgbClr val="FFFFFF"/>
                </a:solidFill>
              </a:rPr>
              <a:t> (作者: 未知的作者) 已透過 </a:t>
            </a:r>
            <a:r>
              <a:rPr lang="zh-TW" altLang="en-US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zh-TW" altLang="en-US" sz="700">
                <a:solidFill>
                  <a:srgbClr val="FFFFFF"/>
                </a:solidFill>
              </a:rPr>
              <a:t> 授權</a:t>
            </a:r>
          </a:p>
        </p:txBody>
      </p:sp>
    </p:spTree>
    <p:extLst>
      <p:ext uri="{BB962C8B-B14F-4D97-AF65-F5344CB8AC3E}">
        <p14:creationId xmlns:p14="http://schemas.microsoft.com/office/powerpoint/2010/main" val="2679333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A1B7E57-6579-4E5F-AC2F-B88911D09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600">
                <a:solidFill>
                  <a:schemeClr val="tx1"/>
                </a:solidFill>
              </a:rPr>
              <a:t>Predictions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A027EDD-D614-4ED6-90D4-EC63924EC9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3882719"/>
              </p:ext>
            </p:extLst>
          </p:nvPr>
        </p:nvGraphicFramePr>
        <p:xfrm>
          <a:off x="1464233" y="647808"/>
          <a:ext cx="4611628" cy="558178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611628">
                  <a:extLst>
                    <a:ext uri="{9D8B030D-6E8A-4147-A177-3AD203B41FA5}">
                      <a16:colId xmlns:a16="http://schemas.microsoft.com/office/drawing/2014/main" val="1380873092"/>
                    </a:ext>
                  </a:extLst>
                </a:gridCol>
              </a:tblGrid>
              <a:tr h="6869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100" dirty="0"/>
                        <a:t>Price</a:t>
                      </a:r>
                      <a:endParaRPr lang="zh-TW" altLang="en-US" sz="3100" dirty="0"/>
                    </a:p>
                  </a:txBody>
                  <a:tcPr marL="156134" marR="156134" marT="78067" marB="78067"/>
                </a:tc>
                <a:extLst>
                  <a:ext uri="{0D108BD9-81ED-4DB2-BD59-A6C34878D82A}">
                    <a16:rowId xmlns:a16="http://schemas.microsoft.com/office/drawing/2014/main" val="1305279383"/>
                  </a:ext>
                </a:extLst>
              </a:tr>
              <a:tr h="5438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100" kern="1200" dirty="0">
                          <a:solidFill>
                            <a:schemeClr val="dk1"/>
                          </a:solidFill>
                        </a:rPr>
                        <a:t>98.28162</a:t>
                      </a:r>
                      <a:endParaRPr lang="en-US" altLang="zh-TW" sz="3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011" marR="13011" marT="13011" marB="0" anchor="ctr"/>
                </a:tc>
                <a:extLst>
                  <a:ext uri="{0D108BD9-81ED-4DB2-BD59-A6C34878D82A}">
                    <a16:rowId xmlns:a16="http://schemas.microsoft.com/office/drawing/2014/main" val="504781263"/>
                  </a:ext>
                </a:extLst>
              </a:tr>
              <a:tr h="5438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100" kern="1200">
                          <a:solidFill>
                            <a:schemeClr val="dk1"/>
                          </a:solidFill>
                        </a:rPr>
                        <a:t>96.59793</a:t>
                      </a:r>
                      <a:endParaRPr lang="en-US" altLang="zh-TW" sz="31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011" marR="13011" marT="13011" marB="0" anchor="ctr"/>
                </a:tc>
                <a:extLst>
                  <a:ext uri="{0D108BD9-81ED-4DB2-BD59-A6C34878D82A}">
                    <a16:rowId xmlns:a16="http://schemas.microsoft.com/office/drawing/2014/main" val="702958718"/>
                  </a:ext>
                </a:extLst>
              </a:tr>
              <a:tr h="5438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100" kern="1200">
                          <a:solidFill>
                            <a:schemeClr val="dk1"/>
                          </a:solidFill>
                        </a:rPr>
                        <a:t>93.78846</a:t>
                      </a:r>
                      <a:endParaRPr lang="en-US" altLang="zh-TW" sz="31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011" marR="13011" marT="13011" marB="0" anchor="ctr"/>
                </a:tc>
                <a:extLst>
                  <a:ext uri="{0D108BD9-81ED-4DB2-BD59-A6C34878D82A}">
                    <a16:rowId xmlns:a16="http://schemas.microsoft.com/office/drawing/2014/main" val="630279607"/>
                  </a:ext>
                </a:extLst>
              </a:tr>
              <a:tr h="5438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100" kern="1200">
                          <a:solidFill>
                            <a:schemeClr val="dk1"/>
                          </a:solidFill>
                        </a:rPr>
                        <a:t>90.02258</a:t>
                      </a:r>
                      <a:endParaRPr lang="en-US" altLang="zh-TW" sz="31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011" marR="13011" marT="13011" marB="0" anchor="ctr"/>
                </a:tc>
                <a:extLst>
                  <a:ext uri="{0D108BD9-81ED-4DB2-BD59-A6C34878D82A}">
                    <a16:rowId xmlns:a16="http://schemas.microsoft.com/office/drawing/2014/main" val="349159415"/>
                  </a:ext>
                </a:extLst>
              </a:tr>
              <a:tr h="5438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100" kern="1200">
                          <a:solidFill>
                            <a:schemeClr val="dk1"/>
                          </a:solidFill>
                        </a:rPr>
                        <a:t>88.22929</a:t>
                      </a:r>
                      <a:endParaRPr lang="en-US" altLang="zh-TW" sz="31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011" marR="13011" marT="13011" marB="0" anchor="ctr"/>
                </a:tc>
                <a:extLst>
                  <a:ext uri="{0D108BD9-81ED-4DB2-BD59-A6C34878D82A}">
                    <a16:rowId xmlns:a16="http://schemas.microsoft.com/office/drawing/2014/main" val="605849028"/>
                  </a:ext>
                </a:extLst>
              </a:tr>
              <a:tr h="5438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100" kern="1200" dirty="0">
                          <a:solidFill>
                            <a:schemeClr val="dk1"/>
                          </a:solidFill>
                        </a:rPr>
                        <a:t>94.26666</a:t>
                      </a:r>
                      <a:endParaRPr lang="en-US" altLang="zh-TW" sz="3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011" marR="13011" marT="13011" marB="0" anchor="ctr"/>
                </a:tc>
                <a:extLst>
                  <a:ext uri="{0D108BD9-81ED-4DB2-BD59-A6C34878D82A}">
                    <a16:rowId xmlns:a16="http://schemas.microsoft.com/office/drawing/2014/main" val="928284721"/>
                  </a:ext>
                </a:extLst>
              </a:tr>
              <a:tr h="5438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100" kern="1200">
                          <a:solidFill>
                            <a:schemeClr val="dk1"/>
                          </a:solidFill>
                        </a:rPr>
                        <a:t>93.68883</a:t>
                      </a:r>
                      <a:endParaRPr lang="en-US" altLang="zh-TW" sz="31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011" marR="13011" marT="13011" marB="0" anchor="ctr"/>
                </a:tc>
                <a:extLst>
                  <a:ext uri="{0D108BD9-81ED-4DB2-BD59-A6C34878D82A}">
                    <a16:rowId xmlns:a16="http://schemas.microsoft.com/office/drawing/2014/main" val="3303761697"/>
                  </a:ext>
                </a:extLst>
              </a:tr>
              <a:tr h="5438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100" kern="1200">
                          <a:solidFill>
                            <a:schemeClr val="dk1"/>
                          </a:solidFill>
                        </a:rPr>
                        <a:t>94.81461</a:t>
                      </a:r>
                      <a:endParaRPr lang="en-US" altLang="zh-TW" sz="31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011" marR="13011" marT="13011" marB="0" anchor="ctr"/>
                </a:tc>
                <a:extLst>
                  <a:ext uri="{0D108BD9-81ED-4DB2-BD59-A6C34878D82A}">
                    <a16:rowId xmlns:a16="http://schemas.microsoft.com/office/drawing/2014/main" val="3864390566"/>
                  </a:ext>
                </a:extLst>
              </a:tr>
              <a:tr h="5438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100" kern="1200" dirty="0">
                          <a:solidFill>
                            <a:schemeClr val="dk1"/>
                          </a:solidFill>
                        </a:rPr>
                        <a:t>97.44476</a:t>
                      </a:r>
                      <a:endParaRPr lang="en-US" altLang="zh-TW" sz="3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011" marR="13011" marT="13011" marB="0" anchor="ctr"/>
                </a:tc>
                <a:extLst>
                  <a:ext uri="{0D108BD9-81ED-4DB2-BD59-A6C34878D82A}">
                    <a16:rowId xmlns:a16="http://schemas.microsoft.com/office/drawing/2014/main" val="2632728217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A47C75A2-9D43-4039-BE15-68D1F5E70FE1}"/>
              </a:ext>
            </a:extLst>
          </p:cNvPr>
          <p:cNvSpPr/>
          <p:nvPr/>
        </p:nvSpPr>
        <p:spPr>
          <a:xfrm>
            <a:off x="1590675" y="1419225"/>
            <a:ext cx="4352925" cy="14722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B74D158-38F3-461B-A472-61B6473C67B1}"/>
              </a:ext>
            </a:extLst>
          </p:cNvPr>
          <p:cNvSpPr/>
          <p:nvPr/>
        </p:nvSpPr>
        <p:spPr>
          <a:xfrm>
            <a:off x="2922494" y="3031422"/>
            <a:ext cx="1703294" cy="4424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5FCE7FA-0E45-4481-9BEF-0F857328AB28}"/>
              </a:ext>
            </a:extLst>
          </p:cNvPr>
          <p:cNvSpPr/>
          <p:nvPr/>
        </p:nvSpPr>
        <p:spPr>
          <a:xfrm>
            <a:off x="1665322" y="1956783"/>
            <a:ext cx="4352925" cy="147221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4FA6C89-6A75-40F5-AD61-10F77A0BDB4F}"/>
              </a:ext>
            </a:extLst>
          </p:cNvPr>
          <p:cNvSpPr/>
          <p:nvPr/>
        </p:nvSpPr>
        <p:spPr>
          <a:xfrm>
            <a:off x="2922494" y="3568980"/>
            <a:ext cx="1703294" cy="44240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D27A11F-DFFB-48CB-9B54-7F72A2C41643}"/>
              </a:ext>
            </a:extLst>
          </p:cNvPr>
          <p:cNvSpPr/>
          <p:nvPr/>
        </p:nvSpPr>
        <p:spPr>
          <a:xfrm>
            <a:off x="1745286" y="2492689"/>
            <a:ext cx="4352925" cy="147221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D149FE3-31E7-41FF-8AD3-8E0F1C3517F2}"/>
              </a:ext>
            </a:extLst>
          </p:cNvPr>
          <p:cNvSpPr/>
          <p:nvPr/>
        </p:nvSpPr>
        <p:spPr>
          <a:xfrm>
            <a:off x="2922494" y="4104886"/>
            <a:ext cx="1703294" cy="4424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567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90193B-0023-4DE4-9924-0D8FA930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Predictions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9351D15-2822-46BF-B3C1-9216DE98AD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4890845"/>
              </p:ext>
            </p:extLst>
          </p:nvPr>
        </p:nvGraphicFramePr>
        <p:xfrm>
          <a:off x="4670611" y="2198129"/>
          <a:ext cx="7155176" cy="450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794">
                  <a:extLst>
                    <a:ext uri="{9D8B030D-6E8A-4147-A177-3AD203B41FA5}">
                      <a16:colId xmlns:a16="http://schemas.microsoft.com/office/drawing/2014/main" val="742302443"/>
                    </a:ext>
                  </a:extLst>
                </a:gridCol>
                <a:gridCol w="1788794">
                  <a:extLst>
                    <a:ext uri="{9D8B030D-6E8A-4147-A177-3AD203B41FA5}">
                      <a16:colId xmlns:a16="http://schemas.microsoft.com/office/drawing/2014/main" val="765864808"/>
                    </a:ext>
                  </a:extLst>
                </a:gridCol>
                <a:gridCol w="1788794">
                  <a:extLst>
                    <a:ext uri="{9D8B030D-6E8A-4147-A177-3AD203B41FA5}">
                      <a16:colId xmlns:a16="http://schemas.microsoft.com/office/drawing/2014/main" val="1216172091"/>
                    </a:ext>
                  </a:extLst>
                </a:gridCol>
                <a:gridCol w="1788794">
                  <a:extLst>
                    <a:ext uri="{9D8B030D-6E8A-4147-A177-3AD203B41FA5}">
                      <a16:colId xmlns:a16="http://schemas.microsoft.com/office/drawing/2014/main" val="160999895"/>
                    </a:ext>
                  </a:extLst>
                </a:gridCol>
              </a:tblGrid>
              <a:tr h="546629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Day 1</a:t>
                      </a:r>
                      <a:endParaRPr lang="zh-TW" alt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Day 2</a:t>
                      </a:r>
                      <a:endParaRPr lang="zh-TW" alt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Day 3</a:t>
                      </a:r>
                      <a:endParaRPr lang="zh-TW" alt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Day 4 (Prediction)</a:t>
                      </a:r>
                      <a:endParaRPr lang="zh-TW" alt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0041862"/>
                  </a:ext>
                </a:extLst>
              </a:tr>
              <a:tr h="42216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</a:rPr>
                        <a:t>98.28162 </a:t>
                      </a:r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TW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</a:rPr>
                        <a:t>96.59793 </a:t>
                      </a:r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zh-TW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</a:rPr>
                        <a:t>93.78846 </a:t>
                      </a:r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altLang="zh-TW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</a:rPr>
                        <a:t>90.02258 </a:t>
                      </a:r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zh-TW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990107"/>
                  </a:ext>
                </a:extLst>
              </a:tr>
              <a:tr h="42216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</a:rPr>
                        <a:t>96.59793 </a:t>
                      </a:r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zh-TW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</a:rPr>
                        <a:t>93.78846 </a:t>
                      </a:r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altLang="zh-TW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</a:rPr>
                        <a:t>90.02258 </a:t>
                      </a:r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zh-TW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</a:rPr>
                        <a:t>88.22929 </a:t>
                      </a:r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altLang="zh-TW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704732"/>
                  </a:ext>
                </a:extLst>
              </a:tr>
              <a:tr h="42216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</a:rPr>
                        <a:t>93.78846 </a:t>
                      </a:r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altLang="zh-TW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</a:rPr>
                        <a:t>90.02258 </a:t>
                      </a:r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zh-TW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</a:rPr>
                        <a:t>88.22929 </a:t>
                      </a:r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altLang="zh-TW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</a:rPr>
                        <a:t>94.26666 </a:t>
                      </a:r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zh-TW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0938710"/>
                  </a:ext>
                </a:extLst>
              </a:tr>
              <a:tr h="42216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</a:rPr>
                        <a:t>90.02258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</a:rPr>
                        <a:t>88.22929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</a:rPr>
                        <a:t>94.26666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</a:rPr>
                        <a:t>93.68883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639501"/>
                  </a:ext>
                </a:extLst>
              </a:tr>
              <a:tr h="42216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</a:rPr>
                        <a:t>88.22929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</a:rPr>
                        <a:t>94.26666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</a:rPr>
                        <a:t>93.68883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</a:rPr>
                        <a:t>94.81461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6278707"/>
                  </a:ext>
                </a:extLst>
              </a:tr>
              <a:tr h="42216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</a:rPr>
                        <a:t>94.26666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</a:rPr>
                        <a:t>93.68883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</a:rPr>
                        <a:t>94.81461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</a:rPr>
                        <a:t>97.44476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2159951"/>
                  </a:ext>
                </a:extLst>
              </a:tr>
              <a:tr h="4221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81185"/>
                  </a:ext>
                </a:extLst>
              </a:tr>
              <a:tr h="4221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857054"/>
                  </a:ext>
                </a:extLst>
              </a:tr>
              <a:tr h="4221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59198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083C0DF-D3BD-4735-B2D0-B34FB5BC7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208943"/>
              </p:ext>
            </p:extLst>
          </p:nvPr>
        </p:nvGraphicFramePr>
        <p:xfrm>
          <a:off x="383797" y="2352540"/>
          <a:ext cx="2205990" cy="434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995">
                  <a:extLst>
                    <a:ext uri="{9D8B030D-6E8A-4147-A177-3AD203B41FA5}">
                      <a16:colId xmlns:a16="http://schemas.microsoft.com/office/drawing/2014/main" val="2557164036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3294629901"/>
                    </a:ext>
                  </a:extLst>
                </a:gridCol>
              </a:tblGrid>
              <a:tr h="546629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156134" marR="156134" marT="78067" marB="780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Price</a:t>
                      </a:r>
                      <a:endParaRPr lang="zh-TW" altLang="en-US" sz="2000" dirty="0"/>
                    </a:p>
                  </a:txBody>
                  <a:tcPr marL="156134" marR="156134" marT="78067" marB="78067"/>
                </a:tc>
                <a:extLst>
                  <a:ext uri="{0D108BD9-81ED-4DB2-BD59-A6C34878D82A}">
                    <a16:rowId xmlns:a16="http://schemas.microsoft.com/office/drawing/2014/main" val="3737663324"/>
                  </a:ext>
                </a:extLst>
              </a:tr>
              <a:tr h="4221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3011" marR="13011" marT="130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</a:rPr>
                        <a:t>98.28162</a:t>
                      </a:r>
                      <a:endParaRPr lang="en-US" altLang="zh-TW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011" marR="13011" marT="13011" marB="0" anchor="ctr"/>
                </a:tc>
                <a:extLst>
                  <a:ext uri="{0D108BD9-81ED-4DB2-BD59-A6C34878D82A}">
                    <a16:rowId xmlns:a16="http://schemas.microsoft.com/office/drawing/2014/main" val="3117059923"/>
                  </a:ext>
                </a:extLst>
              </a:tr>
              <a:tr h="4221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3011" marR="13011" marT="130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</a:rPr>
                        <a:t>96.59793</a:t>
                      </a:r>
                      <a:endParaRPr lang="en-US" altLang="zh-TW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011" marR="13011" marT="13011" marB="0" anchor="ctr"/>
                </a:tc>
                <a:extLst>
                  <a:ext uri="{0D108BD9-81ED-4DB2-BD59-A6C34878D82A}">
                    <a16:rowId xmlns:a16="http://schemas.microsoft.com/office/drawing/2014/main" val="1266890559"/>
                  </a:ext>
                </a:extLst>
              </a:tr>
              <a:tr h="4221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3011" marR="13011" marT="130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</a:rPr>
                        <a:t>93.78846</a:t>
                      </a:r>
                      <a:endParaRPr lang="en-US" altLang="zh-TW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011" marR="13011" marT="13011" marB="0" anchor="ctr"/>
                </a:tc>
                <a:extLst>
                  <a:ext uri="{0D108BD9-81ED-4DB2-BD59-A6C34878D82A}">
                    <a16:rowId xmlns:a16="http://schemas.microsoft.com/office/drawing/2014/main" val="2938464203"/>
                  </a:ext>
                </a:extLst>
              </a:tr>
              <a:tr h="4221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3011" marR="13011" marT="130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</a:rPr>
                        <a:t>90.02258</a:t>
                      </a:r>
                      <a:endParaRPr lang="en-US" altLang="zh-TW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011" marR="13011" marT="13011" marB="0" anchor="ctr"/>
                </a:tc>
                <a:extLst>
                  <a:ext uri="{0D108BD9-81ED-4DB2-BD59-A6C34878D82A}">
                    <a16:rowId xmlns:a16="http://schemas.microsoft.com/office/drawing/2014/main" val="972084306"/>
                  </a:ext>
                </a:extLst>
              </a:tr>
              <a:tr h="4221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3011" marR="13011" marT="130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</a:rPr>
                        <a:t>88.22929</a:t>
                      </a:r>
                      <a:endParaRPr lang="en-US" altLang="zh-TW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011" marR="13011" marT="13011" marB="0" anchor="ctr"/>
                </a:tc>
                <a:extLst>
                  <a:ext uri="{0D108BD9-81ED-4DB2-BD59-A6C34878D82A}">
                    <a16:rowId xmlns:a16="http://schemas.microsoft.com/office/drawing/2014/main" val="527253812"/>
                  </a:ext>
                </a:extLst>
              </a:tr>
              <a:tr h="4221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3011" marR="13011" marT="130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</a:rPr>
                        <a:t>94.26666</a:t>
                      </a:r>
                      <a:endParaRPr lang="en-US" altLang="zh-TW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011" marR="13011" marT="13011" marB="0" anchor="ctr"/>
                </a:tc>
                <a:extLst>
                  <a:ext uri="{0D108BD9-81ED-4DB2-BD59-A6C34878D82A}">
                    <a16:rowId xmlns:a16="http://schemas.microsoft.com/office/drawing/2014/main" val="3745583975"/>
                  </a:ext>
                </a:extLst>
              </a:tr>
              <a:tr h="4221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3011" marR="13011" marT="130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</a:rPr>
                        <a:t>93.68883</a:t>
                      </a:r>
                      <a:endParaRPr lang="en-US" altLang="zh-TW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011" marR="13011" marT="13011" marB="0" anchor="ctr"/>
                </a:tc>
                <a:extLst>
                  <a:ext uri="{0D108BD9-81ED-4DB2-BD59-A6C34878D82A}">
                    <a16:rowId xmlns:a16="http://schemas.microsoft.com/office/drawing/2014/main" val="427300140"/>
                  </a:ext>
                </a:extLst>
              </a:tr>
              <a:tr h="4221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3011" marR="13011" marT="130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</a:rPr>
                        <a:t>94.81461</a:t>
                      </a:r>
                      <a:endParaRPr lang="en-US" altLang="zh-TW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011" marR="13011" marT="13011" marB="0" anchor="ctr"/>
                </a:tc>
                <a:extLst>
                  <a:ext uri="{0D108BD9-81ED-4DB2-BD59-A6C34878D82A}">
                    <a16:rowId xmlns:a16="http://schemas.microsoft.com/office/drawing/2014/main" val="690318822"/>
                  </a:ext>
                </a:extLst>
              </a:tr>
              <a:tr h="4221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13011" marR="13011" marT="130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</a:rPr>
                        <a:t>97.44476</a:t>
                      </a:r>
                      <a:endParaRPr lang="en-US" altLang="zh-TW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011" marR="13011" marT="13011" marB="0" anchor="ctr"/>
                </a:tc>
                <a:extLst>
                  <a:ext uri="{0D108BD9-81ED-4DB2-BD59-A6C34878D82A}">
                    <a16:rowId xmlns:a16="http://schemas.microsoft.com/office/drawing/2014/main" val="3321536938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5591F095-A9B4-4539-9D8B-4E2EE922A8A6}"/>
              </a:ext>
            </a:extLst>
          </p:cNvPr>
          <p:cNvSpPr/>
          <p:nvPr/>
        </p:nvSpPr>
        <p:spPr>
          <a:xfrm>
            <a:off x="4885765" y="2967318"/>
            <a:ext cx="4921623" cy="242047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705801-4329-43CC-AA4F-7674EDA4D051}"/>
              </a:ext>
            </a:extLst>
          </p:cNvPr>
          <p:cNvSpPr/>
          <p:nvPr/>
        </p:nvSpPr>
        <p:spPr>
          <a:xfrm>
            <a:off x="10237694" y="2967318"/>
            <a:ext cx="1373114" cy="242047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A16E0B19-A60E-40BF-A88C-51E297DF1989}"/>
              </a:ext>
            </a:extLst>
          </p:cNvPr>
          <p:cNvSpPr/>
          <p:nvPr/>
        </p:nvSpPr>
        <p:spPr>
          <a:xfrm>
            <a:off x="3020093" y="4177553"/>
            <a:ext cx="1317811" cy="789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69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2F5FBF6-0A49-4BB9-AB14-ADC8ECC5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FIRST Simple Model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內容版面配置區 2">
            <a:extLst>
              <a:ext uri="{FF2B5EF4-FFF2-40B4-BE49-F238E27FC236}">
                <a16:creationId xmlns:a16="http://schemas.microsoft.com/office/drawing/2014/main" id="{626CA1C2-4402-4F4B-9A41-635D2E2256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125530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3086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F72BDA-624E-4A91-ACF9-EF3AB75C9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Multiple Sequences In Prediction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9F82ED4-C8F0-40D2-A66A-53D2A2CB7F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924162"/>
              </p:ext>
            </p:extLst>
          </p:nvPr>
        </p:nvGraphicFramePr>
        <p:xfrm>
          <a:off x="581025" y="2341563"/>
          <a:ext cx="1102995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208037943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68864473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3554440234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339934585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3017228164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3923823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Open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High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Close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Volume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46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145.8782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146.0476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138.4809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139.258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51594400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6287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141.8284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143.7113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139.7562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142.6204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33005300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4393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142.9592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143.1036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139.4872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140.7225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25488200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683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139.3875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141.5644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137.7437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140.8471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25702300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54040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138.7748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140.0949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138.3564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138.6553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20259300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569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136.9865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138.1322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133.2157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136.8869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41922600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5346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136.6179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138.6304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136.0251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138.202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25018100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1906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138.9791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139.6266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137.4349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139.6266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20946900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2797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137.5295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143.2979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135.3577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142.8147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42206900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32184077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283FE77C-58D0-41FE-9868-F10482491E9F}"/>
              </a:ext>
            </a:extLst>
          </p:cNvPr>
          <p:cNvSpPr/>
          <p:nvPr/>
        </p:nvSpPr>
        <p:spPr>
          <a:xfrm>
            <a:off x="2779058" y="2770094"/>
            <a:ext cx="8471647" cy="1398494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FC57EB-3FB6-41F2-B6C2-FF62170544E9}"/>
              </a:ext>
            </a:extLst>
          </p:cNvPr>
          <p:cNvSpPr/>
          <p:nvPr/>
        </p:nvSpPr>
        <p:spPr>
          <a:xfrm flipV="1">
            <a:off x="8310284" y="4227139"/>
            <a:ext cx="1111623" cy="259976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5BD91F-71F8-4339-9AD6-B2E117EDE5E4}"/>
              </a:ext>
            </a:extLst>
          </p:cNvPr>
          <p:cNvSpPr/>
          <p:nvPr/>
        </p:nvSpPr>
        <p:spPr>
          <a:xfrm>
            <a:off x="2841811" y="3128683"/>
            <a:ext cx="8471647" cy="139849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749EA59-6ADE-4F06-B6FC-E6E085FF19E0}"/>
              </a:ext>
            </a:extLst>
          </p:cNvPr>
          <p:cNvSpPr/>
          <p:nvPr/>
        </p:nvSpPr>
        <p:spPr>
          <a:xfrm flipV="1">
            <a:off x="8310283" y="4606084"/>
            <a:ext cx="1111623" cy="25997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711026-D508-4F29-B1F7-EAE625F918D4}"/>
              </a:ext>
            </a:extLst>
          </p:cNvPr>
          <p:cNvSpPr/>
          <p:nvPr/>
        </p:nvSpPr>
        <p:spPr>
          <a:xfrm>
            <a:off x="2904564" y="3508795"/>
            <a:ext cx="8471647" cy="13984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BFBCA3-6804-4F72-A028-77BF42831832}"/>
              </a:ext>
            </a:extLst>
          </p:cNvPr>
          <p:cNvSpPr/>
          <p:nvPr/>
        </p:nvSpPr>
        <p:spPr>
          <a:xfrm flipV="1">
            <a:off x="8310283" y="4973029"/>
            <a:ext cx="1111623" cy="2599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59110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242541"/>
      </a:dk2>
      <a:lt2>
        <a:srgbClr val="E2E8E3"/>
      </a:lt2>
      <a:accent1>
        <a:srgbClr val="DE32B3"/>
      </a:accent1>
      <a:accent2>
        <a:srgbClr val="AF20CC"/>
      </a:accent2>
      <a:accent3>
        <a:srgbClr val="7A32DE"/>
      </a:accent3>
      <a:accent4>
        <a:srgbClr val="3F3FD3"/>
      </a:accent4>
      <a:accent5>
        <a:srgbClr val="327ADE"/>
      </a:accent5>
      <a:accent6>
        <a:srgbClr val="20B0CC"/>
      </a:accent6>
      <a:hlink>
        <a:srgbClr val="506DC4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2518</TotalTime>
  <Words>256</Words>
  <Application>Microsoft Office PowerPoint</Application>
  <PresentationFormat>宽屏</PresentationFormat>
  <Paragraphs>147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Gill Sans MT</vt:lpstr>
      <vt:lpstr>Wingdings 2</vt:lpstr>
      <vt:lpstr>DividendVTI</vt:lpstr>
      <vt:lpstr>Time Series Prediction</vt:lpstr>
      <vt:lpstr>Stock Prices</vt:lpstr>
      <vt:lpstr>Trends</vt:lpstr>
      <vt:lpstr>Buy or Sell Signal</vt:lpstr>
      <vt:lpstr>Predictions</vt:lpstr>
      <vt:lpstr>Predictions</vt:lpstr>
      <vt:lpstr>FIRST Simple Model</vt:lpstr>
      <vt:lpstr>Multiple Sequences In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Prediction</dc:title>
  <dc:creator>Howard</dc:creator>
  <cp:lastModifiedBy>1709853vb011005@student.must.edu.mo</cp:lastModifiedBy>
  <cp:revision>6</cp:revision>
  <dcterms:created xsi:type="dcterms:W3CDTF">2020-04-02T19:36:15Z</dcterms:created>
  <dcterms:modified xsi:type="dcterms:W3CDTF">2020-06-04T05:00:08Z</dcterms:modified>
</cp:coreProperties>
</file>