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1304" r:id="rId2"/>
    <p:sldId id="638" r:id="rId3"/>
    <p:sldId id="1260" r:id="rId4"/>
    <p:sldId id="1261" r:id="rId5"/>
    <p:sldId id="1262" r:id="rId6"/>
    <p:sldId id="1263" r:id="rId7"/>
    <p:sldId id="1264" r:id="rId8"/>
    <p:sldId id="1265" r:id="rId9"/>
    <p:sldId id="1266" r:id="rId10"/>
    <p:sldId id="1281" r:id="rId11"/>
    <p:sldId id="1282" r:id="rId12"/>
    <p:sldId id="1295" r:id="rId13"/>
    <p:sldId id="1296" r:id="rId14"/>
    <p:sldId id="1298" r:id="rId15"/>
    <p:sldId id="1294" r:id="rId16"/>
    <p:sldId id="1302" r:id="rId17"/>
    <p:sldId id="1303" r:id="rId18"/>
    <p:sldId id="1300" r:id="rId19"/>
    <p:sldId id="1286" r:id="rId20"/>
    <p:sldId id="1287" r:id="rId21"/>
    <p:sldId id="1288" r:id="rId22"/>
    <p:sldId id="1289" r:id="rId23"/>
    <p:sldId id="1290" r:id="rId24"/>
    <p:sldId id="1291" r:id="rId25"/>
    <p:sldId id="1292" r:id="rId26"/>
    <p:sldId id="1301" r:id="rId27"/>
    <p:sldId id="1293" r:id="rId28"/>
    <p:sldId id="1207" r:id="rId29"/>
    <p:sldId id="740" r:id="rId3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1" i="0" u="none" kern="1200" baseline="0">
        <a:solidFill>
          <a:schemeClr val="tx1"/>
        </a:solidFill>
        <a:latin typeface="Times New Roman" panose="02020603050405020304" pitchFamily="18" charset="0"/>
        <a:ea typeface="微软雅黑" panose="020B0503020204020204" pitchFamily="34" charset="-122"/>
      </a:defRPr>
    </a:lvl1pPr>
    <a:lvl2pPr marL="457200" lvl="1" indent="0" algn="l" defTabSz="914400" eaLnBrk="1" fontAlgn="base" latinLnBrk="0" hangingPunct="1">
      <a:lnSpc>
        <a:spcPct val="100000"/>
      </a:lnSpc>
      <a:spcBef>
        <a:spcPct val="0"/>
      </a:spcBef>
      <a:spcAft>
        <a:spcPct val="0"/>
      </a:spcAft>
      <a:buNone/>
      <a:defRPr sz="1800" b="1" i="0" u="none" kern="1200" baseline="0">
        <a:solidFill>
          <a:schemeClr val="tx1"/>
        </a:solidFill>
        <a:latin typeface="Times New Roman" panose="02020603050405020304" pitchFamily="18" charset="0"/>
        <a:ea typeface="微软雅黑" panose="020B0503020204020204" pitchFamily="34" charset="-122"/>
      </a:defRPr>
    </a:lvl2pPr>
    <a:lvl3pPr marL="914400" lvl="2" indent="0" algn="l" defTabSz="914400" eaLnBrk="1" fontAlgn="base" latinLnBrk="0" hangingPunct="1">
      <a:lnSpc>
        <a:spcPct val="100000"/>
      </a:lnSpc>
      <a:spcBef>
        <a:spcPct val="0"/>
      </a:spcBef>
      <a:spcAft>
        <a:spcPct val="0"/>
      </a:spcAft>
      <a:buNone/>
      <a:defRPr sz="1800" b="1" i="0" u="none" kern="1200" baseline="0">
        <a:solidFill>
          <a:schemeClr val="tx1"/>
        </a:solidFill>
        <a:latin typeface="Times New Roman" panose="02020603050405020304" pitchFamily="18" charset="0"/>
        <a:ea typeface="微软雅黑" panose="020B0503020204020204" pitchFamily="34" charset="-122"/>
      </a:defRPr>
    </a:lvl3pPr>
    <a:lvl4pPr marL="1371600" lvl="3" indent="0" algn="l" defTabSz="914400" eaLnBrk="1" fontAlgn="base" latinLnBrk="0" hangingPunct="1">
      <a:lnSpc>
        <a:spcPct val="100000"/>
      </a:lnSpc>
      <a:spcBef>
        <a:spcPct val="0"/>
      </a:spcBef>
      <a:spcAft>
        <a:spcPct val="0"/>
      </a:spcAft>
      <a:buNone/>
      <a:defRPr sz="1800" b="1" i="0" u="none" kern="1200" baseline="0">
        <a:solidFill>
          <a:schemeClr val="tx1"/>
        </a:solidFill>
        <a:latin typeface="Times New Roman" panose="02020603050405020304" pitchFamily="18" charset="0"/>
        <a:ea typeface="微软雅黑" panose="020B0503020204020204" pitchFamily="34" charset="-122"/>
      </a:defRPr>
    </a:lvl4pPr>
    <a:lvl5pPr marL="1828800" lvl="4" indent="0" algn="l" defTabSz="914400" eaLnBrk="1" fontAlgn="base" latinLnBrk="0" hangingPunct="1">
      <a:lnSpc>
        <a:spcPct val="100000"/>
      </a:lnSpc>
      <a:spcBef>
        <a:spcPct val="0"/>
      </a:spcBef>
      <a:spcAft>
        <a:spcPct val="0"/>
      </a:spcAft>
      <a:buNone/>
      <a:defRPr sz="1800" b="1" i="0" u="none" kern="1200" baseline="0">
        <a:solidFill>
          <a:schemeClr val="tx1"/>
        </a:solidFill>
        <a:latin typeface="Times New Roman" panose="02020603050405020304" pitchFamily="18" charset="0"/>
        <a:ea typeface="微软雅黑" panose="020B0503020204020204" pitchFamily="34" charset="-122"/>
      </a:defRPr>
    </a:lvl5pPr>
    <a:lvl6pPr marL="2286000" lvl="5" indent="0" algn="l" defTabSz="914400" eaLnBrk="1" fontAlgn="base" latinLnBrk="0" hangingPunct="1">
      <a:lnSpc>
        <a:spcPct val="100000"/>
      </a:lnSpc>
      <a:spcBef>
        <a:spcPct val="0"/>
      </a:spcBef>
      <a:spcAft>
        <a:spcPct val="0"/>
      </a:spcAft>
      <a:buNone/>
      <a:defRPr sz="1800" b="1" i="0" u="none" kern="1200" baseline="0">
        <a:solidFill>
          <a:schemeClr val="tx1"/>
        </a:solidFill>
        <a:latin typeface="Times New Roman" panose="02020603050405020304" pitchFamily="18" charset="0"/>
        <a:ea typeface="微软雅黑" panose="020B0503020204020204" pitchFamily="34" charset="-122"/>
      </a:defRPr>
    </a:lvl6pPr>
    <a:lvl7pPr marL="2743200" lvl="6" indent="0" algn="l" defTabSz="914400" eaLnBrk="1" fontAlgn="base" latinLnBrk="0" hangingPunct="1">
      <a:lnSpc>
        <a:spcPct val="100000"/>
      </a:lnSpc>
      <a:spcBef>
        <a:spcPct val="0"/>
      </a:spcBef>
      <a:spcAft>
        <a:spcPct val="0"/>
      </a:spcAft>
      <a:buNone/>
      <a:defRPr sz="1800" b="1" i="0" u="none" kern="1200" baseline="0">
        <a:solidFill>
          <a:schemeClr val="tx1"/>
        </a:solidFill>
        <a:latin typeface="Times New Roman" panose="02020603050405020304" pitchFamily="18" charset="0"/>
        <a:ea typeface="微软雅黑" panose="020B0503020204020204" pitchFamily="34" charset="-122"/>
      </a:defRPr>
    </a:lvl7pPr>
    <a:lvl8pPr marL="3200400" lvl="7" indent="0" algn="l" defTabSz="914400" eaLnBrk="1" fontAlgn="base" latinLnBrk="0" hangingPunct="1">
      <a:lnSpc>
        <a:spcPct val="100000"/>
      </a:lnSpc>
      <a:spcBef>
        <a:spcPct val="0"/>
      </a:spcBef>
      <a:spcAft>
        <a:spcPct val="0"/>
      </a:spcAft>
      <a:buNone/>
      <a:defRPr sz="1800" b="1" i="0" u="none" kern="1200" baseline="0">
        <a:solidFill>
          <a:schemeClr val="tx1"/>
        </a:solidFill>
        <a:latin typeface="Times New Roman" panose="02020603050405020304" pitchFamily="18" charset="0"/>
        <a:ea typeface="微软雅黑" panose="020B0503020204020204" pitchFamily="34" charset="-122"/>
      </a:defRPr>
    </a:lvl8pPr>
    <a:lvl9pPr marL="3657600" lvl="8" indent="0" algn="l" defTabSz="914400" eaLnBrk="1" fontAlgn="base" latinLnBrk="0" hangingPunct="1">
      <a:lnSpc>
        <a:spcPct val="100000"/>
      </a:lnSpc>
      <a:spcBef>
        <a:spcPct val="0"/>
      </a:spcBef>
      <a:spcAft>
        <a:spcPct val="0"/>
      </a:spcAft>
      <a:buNone/>
      <a:defRPr sz="1800" b="1" i="0" u="none" kern="1200" baseline="0">
        <a:solidFill>
          <a:schemeClr val="tx1"/>
        </a:solidFill>
        <a:latin typeface="Times New Roman" panose="02020603050405020304" pitchFamily="18" charset="0"/>
        <a:ea typeface="微软雅黑" panose="020B0503020204020204" pitchFamily="34" charset="-122"/>
      </a:defRPr>
    </a:lvl9pPr>
  </p:defaultTextStyle>
  <p:extLst>
    <p:ext uri="{EFAFB233-063F-42B5-8137-9DF3F51BA10A}">
      <p15:sldGuideLst xmlns:p15="http://schemas.microsoft.com/office/powerpoint/2012/main">
        <p15:guide id="1" orient="horz" pos="210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3300"/>
    <a:srgbClr val="FF3300"/>
    <a:srgbClr val="552105"/>
    <a:srgbClr val="B5A1FD"/>
    <a:srgbClr val="ADAD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631"/>
    <p:restoredTop sz="94002"/>
  </p:normalViewPr>
  <p:slideViewPr>
    <p:cSldViewPr snapToGrid="0" snapToObjects="1" showGuides="1">
      <p:cViewPr varScale="1">
        <p:scale>
          <a:sx n="82" d="100"/>
          <a:sy n="82" d="100"/>
        </p:scale>
        <p:origin x="912" y="67"/>
      </p:cViewPr>
      <p:guideLst>
        <p:guide orient="horz" pos="2102"/>
        <p:guide pos="2880"/>
      </p:guideLst>
    </p:cSldViewPr>
  </p:slideViewPr>
  <p:outlineViewPr>
    <p:cViewPr>
      <p:scale>
        <a:sx n="33" d="100"/>
        <a:sy n="33" d="100"/>
      </p:scale>
      <p:origin x="114" y="15774"/>
    </p:cViewPr>
  </p:outlineViewPr>
  <p:notesTextViewPr>
    <p:cViewPr>
      <p:scale>
        <a:sx n="100" d="100"/>
        <a:sy n="100" d="100"/>
      </p:scale>
      <p:origin x="0" y="0"/>
    </p:cViewPr>
  </p:notesTextViewPr>
  <p:sorterViewPr showFormatting="0">
    <p:cViewPr>
      <p:scale>
        <a:sx n="150" d="100"/>
        <a:sy n="150" d="100"/>
      </p:scale>
      <p:origin x="0" y="73296"/>
    </p:cViewPr>
  </p:sorterViewPr>
  <p:gridSpacing cx="76318" cy="7631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p>
            <a:pPr lvl="0" eaLnBrk="1" hangingPunct="1">
              <a:buChar char="•"/>
            </a:pPr>
            <a:endParaRPr lang="en-US" altLang="en-US" sz="1200" dirty="0">
              <a:latin typeface="Arial" panose="020B0604020202020204" pitchFamily="34" charset="0"/>
              <a:ea typeface="楷体_GB2312" pitchFamily="49"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200" b="1"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69988"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5125"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单击此处编辑母版文本样式</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第二级</a:t>
            </a: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第三级</a:t>
            </a: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第四级</a:t>
            </a: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wrap="square" lIns="91440" tIns="45720" rIns="91440" bIns="45720" numCol="1" anchor="b" anchorCtr="0" compatLnSpc="1"/>
          <a:lstStyle/>
          <a:p>
            <a:pPr lvl="0" eaLnBrk="1" hangingPunct="1">
              <a:buChar char="•"/>
            </a:pPr>
            <a:endParaRPr lang="en-US" altLang="en-US" sz="1200" dirty="0">
              <a:latin typeface="Arial" panose="020B0604020202020204" pitchFamily="34" charset="0"/>
              <a:ea typeface="楷体_GB2312" pitchFamily="49" charset="-122"/>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latin typeface="Arial" panose="020B0604020202020204" pitchFamily="34" charset="0"/>
                <a:ea typeface="楷体_GB2312" pitchFamily="49" charset="-122"/>
              </a:rPr>
              <a:t>‹#›</a:t>
            </a:fld>
            <a:endParaRPr lang="zh-CN" altLang="en-US" sz="1200" dirty="0">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171786442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C6C717C-9D27-48A7-8D89-0F4ACD77823A}" type="slidenum">
              <a:rPr lang="zh-CN" altLang="en-US" smtClean="0">
                <a:latin typeface="Arial" panose="020B0604020202020204" pitchFamily="34" charset="0"/>
                <a:ea typeface="宋体" panose="02010600030101010101" pitchFamily="2" charset="-122"/>
              </a:rPr>
              <a:pPr fontAlgn="base">
                <a:spcBef>
                  <a:spcPct val="0"/>
                </a:spcBef>
                <a:spcAft>
                  <a:spcPct val="0"/>
                </a:spcAft>
              </a:pPr>
              <a:t>1</a:t>
            </a:fld>
            <a:endParaRPr lang="zh-CN" altLang="en-US"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35094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p:sp>
      <p:sp>
        <p:nvSpPr>
          <p:cNvPr id="171011" name="备注占位符 2"/>
          <p:cNvSpPr>
            <a:spLocks noGrp="1"/>
          </p:cNvSpPr>
          <p:nvPr>
            <p:ph type="body"/>
          </p:nvPr>
        </p:nvSpPr>
        <p:spPr/>
        <p:txBody>
          <a:bodyPr wrap="square" lIns="91440" tIns="45720" rIns="91440" bIns="45720" anchor="t"/>
          <a:lstStyle/>
          <a:p>
            <a:pPr lvl="0" eaLnBrk="1" hangingPunct="1"/>
            <a:r>
              <a:rPr lang="zh-CN" altLang="en-US" dirty="0"/>
              <a:t>目录</a:t>
            </a:r>
          </a:p>
        </p:txBody>
      </p:sp>
      <p:sp>
        <p:nvSpPr>
          <p:cNvPr id="17101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Arial" panose="020B0604020202020204" pitchFamily="34" charset="0"/>
                <a:ea typeface="楷体_GB2312" pitchFamily="49" charset="-122"/>
              </a:rPr>
              <a:t>2</a:t>
            </a:fld>
            <a:endParaRPr lang="zh-CN" altLang="en-US" sz="1200" dirty="0">
              <a:latin typeface="Arial" panose="020B0604020202020204" pitchFamily="34" charset="0"/>
              <a:ea typeface="楷体_GB2312"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ChangeArrowheads="1" noTextEdit="1"/>
          </p:cNvSpPr>
          <p:nvPr>
            <p:ph type="sldImg" idx="4294967295"/>
          </p:nvPr>
        </p:nvSpPr>
        <p:spPr>
          <a:ln/>
        </p:spPr>
      </p:sp>
      <p:sp>
        <p:nvSpPr>
          <p:cNvPr id="36866" name="文本占位符 2"/>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mtClean="0"/>
          </a:p>
        </p:txBody>
      </p:sp>
      <p:sp>
        <p:nvSpPr>
          <p:cNvPr id="368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AEEE241-241F-428E-ADB7-7621B51D2D8A}" type="slidenum">
              <a:rPr lang="zh-CN" altLang="en-US"/>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noChangeArrowheads="1" noTextEdit="1"/>
          </p:cNvSpPr>
          <p:nvPr>
            <p:ph type="sldImg" idx="4294967295"/>
          </p:nvPr>
        </p:nvSpPr>
        <p:spPr>
          <a:ln/>
        </p:spPr>
      </p:sp>
      <p:sp>
        <p:nvSpPr>
          <p:cNvPr id="36866" name="文本占位符 2"/>
          <p:cNvSpPr>
            <a:spLocks noGrp="1" noChangeArrowheads="1"/>
          </p:cNvSpPr>
          <p:nvPr>
            <p:ph type="body" idx="4294967295"/>
          </p:nvPr>
        </p:nvSpPr>
        <p:spPr>
          <a:ln/>
          <a:extLs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mtClean="0"/>
          </a:p>
        </p:txBody>
      </p:sp>
      <p:sp>
        <p:nvSpPr>
          <p:cNvPr id="368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AEEE241-241F-428E-ADB7-7621B51D2D8A}" type="slidenum">
              <a:rPr lang="zh-CN" altLang="en-US"/>
              <a:pPr/>
              <a:t>28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339975" y="2133600"/>
            <a:ext cx="6804025" cy="1470025"/>
          </a:xfrm>
        </p:spPr>
        <p:txBody>
          <a:bodyPr/>
          <a:lstStyle>
            <a:lvl1pPr algn="ctr">
              <a:defRPr/>
            </a:lvl1pPr>
          </a:lstStyle>
          <a:p>
            <a:pPr lvl="0"/>
            <a:r>
              <a:rPr lang="zh-CN" altLang="en-US" noProof="0"/>
              <a:t>单击此处编辑母版标题样式</a:t>
            </a:r>
          </a:p>
        </p:txBody>
      </p:sp>
      <p:sp>
        <p:nvSpPr>
          <p:cNvPr id="7171" name="Rectangle 3"/>
          <p:cNvSpPr>
            <a:spLocks noGrp="1" noChangeArrowheads="1"/>
          </p:cNvSpPr>
          <p:nvPr>
            <p:ph type="subTitle" idx="1"/>
          </p:nvPr>
        </p:nvSpPr>
        <p:spPr>
          <a:xfrm>
            <a:off x="2339975" y="3933825"/>
            <a:ext cx="6400800" cy="1752600"/>
          </a:xfrm>
        </p:spPr>
        <p:txBody>
          <a:bodyPr/>
          <a:lstStyle>
            <a:lvl1pPr marL="0" indent="0" algn="ctr">
              <a:buFontTx/>
              <a:buNone/>
              <a:defRPr b="0"/>
            </a:lvl1pPr>
          </a:lstStyle>
          <a:p>
            <a:pPr lvl="0"/>
            <a:r>
              <a:rPr lang="zh-CN" altLang="en-US" noProof="0"/>
              <a:t>单击此处编辑母版副标题样式</a:t>
            </a:r>
          </a:p>
        </p:txBody>
      </p:sp>
      <p:sp>
        <p:nvSpPr>
          <p:cNvPr id="10" name="Rectangle 4"/>
          <p:cNvSpPr>
            <a:spLocks noGrp="1" noChangeArrowheads="1"/>
          </p:cNvSpPr>
          <p:nvPr>
            <p:ph type="dt" sz="half" idx="2"/>
          </p:nvPr>
        </p:nvSpPr>
        <p:spPr bwMode="auto">
          <a:xfrm>
            <a:off x="457200" y="6245225"/>
            <a:ext cx="2133600" cy="476250"/>
          </a:xfrm>
          <a:prstGeom prst="rect">
            <a:avLst/>
          </a:prstGeom>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p:spPr>
        <p:txBody>
          <a:bodyPr vert="horz" wrap="square" lIns="91440" tIns="45720" rIns="91440" bIns="45720" numCol="1" anchor="t" anchorCtr="0" compatLnSpc="1"/>
          <a:lstStyle/>
          <a:p>
            <a:pPr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本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7"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0"/>
            <a:ext cx="2116138" cy="5794375"/>
          </a:xfrm>
        </p:spPr>
        <p:txBody>
          <a:bodyPr vert="eaVert"/>
          <a:lstStyle/>
          <a:p>
            <a:r>
              <a:rPr lang="zh-CN" altLang="en-US" noProof="1"/>
              <a:t>单击此处编辑母版标题样式</a:t>
            </a:r>
          </a:p>
        </p:txBody>
      </p:sp>
      <p:sp>
        <p:nvSpPr>
          <p:cNvPr id="3" name="竖排文本占位符 2"/>
          <p:cNvSpPr>
            <a:spLocks noGrp="1"/>
          </p:cNvSpPr>
          <p:nvPr>
            <p:ph type="body" orient="vert" idx="1"/>
          </p:nvPr>
        </p:nvSpPr>
        <p:spPr>
          <a:xfrm>
            <a:off x="230188" y="0"/>
            <a:ext cx="6199187" cy="5794375"/>
          </a:xfr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7"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30188" y="0"/>
            <a:ext cx="8467725" cy="5794375"/>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6"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30188" y="0"/>
            <a:ext cx="8229600" cy="1143000"/>
          </a:xfrm>
        </p:spPr>
        <p:txBody>
          <a:bodyPr/>
          <a:lstStyle/>
          <a:p>
            <a:r>
              <a:rPr lang="zh-CN" altLang="en-US" noProof="1"/>
              <a:t>单击此处编辑母版标题样式</a:t>
            </a:r>
          </a:p>
        </p:txBody>
      </p:sp>
      <p:sp>
        <p:nvSpPr>
          <p:cNvPr id="3" name="表格占位符 2"/>
          <p:cNvSpPr>
            <a:spLocks noGrp="1"/>
          </p:cNvSpPr>
          <p:nvPr>
            <p:ph type="tbl" idx="1"/>
          </p:nvPr>
        </p:nvSpPr>
        <p:spPr>
          <a:xfrm>
            <a:off x="468313" y="1268413"/>
            <a:ext cx="8229600" cy="45259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7"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FFFFFF"/>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457200" y="6245225"/>
            <a:ext cx="2133600" cy="476250"/>
          </a:xfrm>
          <a:prstGeom prst="rect">
            <a:avLst/>
          </a:prstGeom>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1" name="页脚占位符 2"/>
          <p:cNvSpPr>
            <a:spLocks noGrp="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pic>
        <p:nvPicPr>
          <p:cNvPr id="5"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9" name="日期占位符 3"/>
          <p:cNvSpPr>
            <a:spLocks noGrp="1"/>
          </p:cNvSpPr>
          <p:nvPr>
            <p:ph type="dt" sz="half" idx="2"/>
          </p:nvPr>
        </p:nvSpPr>
        <p:spPr bwMode="auto">
          <a:xfrm>
            <a:off x="457200" y="6245225"/>
            <a:ext cx="2133600" cy="476250"/>
          </a:xfrm>
          <a:prstGeom prst="rect">
            <a:avLst/>
          </a:prstGeom>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0" name="页脚占位符 4"/>
          <p:cNvSpPr>
            <a:spLocks noGrp="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a:solidFill>
                <a:schemeClr val="tx1"/>
              </a:solidFill>
              <a:latin typeface="Arial" panose="020B0604020202020204" pitchFamily="34" charset="0"/>
              <a:ea typeface="宋体" panose="02010600030101010101" pitchFamily="2" charset="-122"/>
              <a:cs typeface="宋体" panose="02010600030101010101" pitchFamily="2" charset="-122"/>
            </a:endParaRPr>
          </a:p>
        </p:txBody>
      </p:sp>
      <p:sp>
        <p:nvSpPr>
          <p:cNvPr id="11" name="灯片编号占位符 5"/>
          <p:cNvSpPr>
            <a:spLocks noGrp="1"/>
          </p:cNvSpPr>
          <p:nvPr>
            <p:ph type="sldNum" sz="quarter" idx="4"/>
          </p:nvPr>
        </p:nvSpPr>
        <p:spPr bwMode="auto">
          <a:xfrm>
            <a:off x="6477000" y="6248400"/>
            <a:ext cx="2133600" cy="476250"/>
          </a:xfrm>
          <a:prstGeom prst="rect">
            <a:avLst/>
          </a:prstGeom>
        </p:spPr>
        <p:txBody>
          <a:bodyPr vert="horz" wrap="square" lIns="91440" tIns="45720" rIns="91440" bIns="45720" numCol="1" anchor="t" anchorCtr="0" compatLnSpc="1"/>
          <a:lstStyle/>
          <a:p>
            <a:pPr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灯片编号占位符 5"/>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68313" y="12684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659313" y="126841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9" name="灯片编号占位符 8"/>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5" name="灯片编号占位符 4"/>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5"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8"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7" name="灯片编号占位符 6"/>
          <p:cNvSpPr>
            <a:spLocks noGrp="1"/>
          </p:cNvSpPr>
          <p:nvPr>
            <p:ph type="sldNum" sz="quarter" idx="12"/>
          </p:nvPr>
        </p:nvSpPr>
        <p:spPr/>
        <p:txBody>
          <a:bodyPr/>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8" name="图片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075" name="Rectangle 3"/>
          <p:cNvSpPr>
            <a:spLocks noGrp="1"/>
          </p:cNvSpPr>
          <p:nvPr>
            <p:ph type="title"/>
          </p:nvPr>
        </p:nvSpPr>
        <p:spPr>
          <a:xfrm>
            <a:off x="230188" y="0"/>
            <a:ext cx="8229600" cy="1143000"/>
          </a:xfrm>
          <a:prstGeom prst="rect">
            <a:avLst/>
          </a:prstGeom>
          <a:noFill/>
          <a:ln w="9525">
            <a:noFill/>
          </a:ln>
        </p:spPr>
        <p:txBody>
          <a:bodyPr anchor="ctr"/>
          <a:lstStyle/>
          <a:p>
            <a:pPr lvl="0"/>
            <a:r>
              <a:rPr lang="zh-CN" altLang="en-US" dirty="0"/>
              <a:t>单击此处编辑母版标题样式</a:t>
            </a:r>
          </a:p>
        </p:txBody>
      </p:sp>
      <p:sp>
        <p:nvSpPr>
          <p:cNvPr id="3076" name="Rectangle 4"/>
          <p:cNvSpPr>
            <a:spLocks noGrp="1"/>
          </p:cNvSpPr>
          <p:nvPr>
            <p:ph type="body"/>
          </p:nvPr>
        </p:nvSpPr>
        <p:spPr>
          <a:xfrm>
            <a:off x="468313" y="1268413"/>
            <a:ext cx="8229600" cy="4525962"/>
          </a:xfrm>
          <a:prstGeom prst="rect">
            <a:avLst/>
          </a:prstGeom>
          <a:noFill/>
          <a:ln w="9525">
            <a:noFill/>
          </a:ln>
        </p:spPr>
        <p:txBody>
          <a:bodyPr/>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p>
        </p:txBody>
      </p:sp>
      <p:sp>
        <p:nvSpPr>
          <p:cNvPr id="6149" name="Rectangle 5"/>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buFontTx/>
              <a:buNone/>
              <a:defRPr sz="1400" b="0">
                <a:latin typeface="Arial" panose="020B0604020202020204" pitchFamily="34" charset="0"/>
                <a:ea typeface="宋体" panose="02010600030101010101" pitchFamily="2" charset="-122"/>
                <a:cs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150" name="Rectangle 6"/>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buFontTx/>
              <a:buNone/>
              <a:defRPr sz="1400" b="0">
                <a:latin typeface="Arial" panose="020B0604020202020204" pitchFamily="34" charset="0"/>
                <a:ea typeface="宋体" panose="02010600030101010101" pitchFamily="2" charset="-122"/>
                <a:cs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宋体" panose="02010600030101010101" pitchFamily="2" charset="-122"/>
            </a:endParaRPr>
          </a:p>
        </p:txBody>
      </p:sp>
      <p:sp>
        <p:nvSpPr>
          <p:cNvPr id="6151" name="Rectangle 7"/>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p>
            <a:pPr lvl="0" algn="r" eaLnBrk="1" hangingPunct="1">
              <a:buChar char="•"/>
            </a:pPr>
            <a:fld id="{9A0DB2DC-4C9A-4742-B13C-FB6460FD3503}" type="slidenum">
              <a:rPr lang="en-US" altLang="zh-CN" sz="1400" b="0" dirty="0">
                <a:latin typeface="Arial" panose="020B0604020202020204" pitchFamily="34" charset="0"/>
                <a:ea typeface="宋体" panose="02010600030101010101" pitchFamily="2" charset="-122"/>
              </a:rPr>
              <a:t>‹#›</a:t>
            </a:fld>
            <a:endParaRPr lang="en-US" altLang="zh-CN" sz="1400" b="0" dirty="0">
              <a:latin typeface="Arial" panose="020B0604020202020204" pitchFamily="34" charset="0"/>
              <a:ea typeface="宋体" panose="02010600030101010101" pitchFamily="2" charset="-122"/>
            </a:endParaRPr>
          </a:p>
        </p:txBody>
      </p:sp>
      <p:pic>
        <p:nvPicPr>
          <p:cNvPr id="9" name="图片 7"/>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5332167"/>
            <a:ext cx="9144000" cy="15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8"/>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 y="0"/>
            <a:ext cx="9144000" cy="800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Times New Roman" panose="02020603050405020304" pitchFamily="18" charset="0"/>
          <a:ea typeface="微软雅黑" panose="020B0503020204020204" pitchFamily="34" charset="-122"/>
          <a:cs typeface="楷体_GB2312" charset="0"/>
        </a:defRPr>
      </a:lvl2pPr>
      <a:lvl3pPr algn="l" rtl="0" eaLnBrk="0" fontAlgn="base" hangingPunct="0">
        <a:spcBef>
          <a:spcPct val="0"/>
        </a:spcBef>
        <a:spcAft>
          <a:spcPct val="0"/>
        </a:spcAft>
        <a:defRPr sz="4000" b="1">
          <a:solidFill>
            <a:schemeClr val="tx2"/>
          </a:solidFill>
          <a:latin typeface="Times New Roman" panose="02020603050405020304" pitchFamily="18" charset="0"/>
          <a:ea typeface="微软雅黑" panose="020B0503020204020204" pitchFamily="34" charset="-122"/>
          <a:cs typeface="楷体_GB2312" charset="0"/>
        </a:defRPr>
      </a:lvl3pPr>
      <a:lvl4pPr algn="l" rtl="0" eaLnBrk="0" fontAlgn="base" hangingPunct="0">
        <a:spcBef>
          <a:spcPct val="0"/>
        </a:spcBef>
        <a:spcAft>
          <a:spcPct val="0"/>
        </a:spcAft>
        <a:defRPr sz="4000" b="1">
          <a:solidFill>
            <a:schemeClr val="tx2"/>
          </a:solidFill>
          <a:latin typeface="Times New Roman" panose="02020603050405020304" pitchFamily="18" charset="0"/>
          <a:ea typeface="微软雅黑" panose="020B0503020204020204" pitchFamily="34" charset="-122"/>
          <a:cs typeface="楷体_GB2312" charset="0"/>
        </a:defRPr>
      </a:lvl4pPr>
      <a:lvl5pPr algn="l" rtl="0" eaLnBrk="0" fontAlgn="base" hangingPunct="0">
        <a:spcBef>
          <a:spcPct val="0"/>
        </a:spcBef>
        <a:spcAft>
          <a:spcPct val="0"/>
        </a:spcAft>
        <a:defRPr sz="4000" b="1">
          <a:solidFill>
            <a:schemeClr val="tx2"/>
          </a:solidFill>
          <a:latin typeface="Times New Roman" panose="02020603050405020304" pitchFamily="18" charset="0"/>
          <a:ea typeface="微软雅黑" panose="020B0503020204020204" pitchFamily="34" charset="-122"/>
          <a:cs typeface="楷体_GB2312" charset="0"/>
        </a:defRPr>
      </a:lvl5pPr>
      <a:lvl6pPr marL="457200" algn="l" rtl="0" fontAlgn="base">
        <a:spcBef>
          <a:spcPct val="0"/>
        </a:spcBef>
        <a:spcAft>
          <a:spcPct val="0"/>
        </a:spcAft>
        <a:defRPr sz="4000" b="1">
          <a:solidFill>
            <a:schemeClr val="tx2"/>
          </a:solidFill>
          <a:latin typeface="Arial" panose="020B0604020202020204" pitchFamily="34" charset="0"/>
          <a:ea typeface="楷体_GB2312" charset="0"/>
          <a:cs typeface="楷体_GB2312" charset="0"/>
        </a:defRPr>
      </a:lvl6pPr>
      <a:lvl7pPr marL="914400" algn="l" rtl="0" fontAlgn="base">
        <a:spcBef>
          <a:spcPct val="0"/>
        </a:spcBef>
        <a:spcAft>
          <a:spcPct val="0"/>
        </a:spcAft>
        <a:defRPr sz="4000" b="1">
          <a:solidFill>
            <a:schemeClr val="tx2"/>
          </a:solidFill>
          <a:latin typeface="Arial" panose="020B0604020202020204" pitchFamily="34" charset="0"/>
          <a:ea typeface="楷体_GB2312" charset="0"/>
          <a:cs typeface="楷体_GB2312" charset="0"/>
        </a:defRPr>
      </a:lvl7pPr>
      <a:lvl8pPr marL="1371600" algn="l" rtl="0" fontAlgn="base">
        <a:spcBef>
          <a:spcPct val="0"/>
        </a:spcBef>
        <a:spcAft>
          <a:spcPct val="0"/>
        </a:spcAft>
        <a:defRPr sz="4000" b="1">
          <a:solidFill>
            <a:schemeClr val="tx2"/>
          </a:solidFill>
          <a:latin typeface="Arial" panose="020B0604020202020204" pitchFamily="34" charset="0"/>
          <a:ea typeface="楷体_GB2312" charset="0"/>
          <a:cs typeface="楷体_GB2312" charset="0"/>
        </a:defRPr>
      </a:lvl8pPr>
      <a:lvl9pPr marL="1828800" algn="l" rtl="0" fontAlgn="base">
        <a:spcBef>
          <a:spcPct val="0"/>
        </a:spcBef>
        <a:spcAft>
          <a:spcPct val="0"/>
        </a:spcAft>
        <a:defRPr sz="4000" b="1">
          <a:solidFill>
            <a:schemeClr val="tx2"/>
          </a:solidFill>
          <a:latin typeface="Arial" panose="020B0604020202020204" pitchFamily="34" charset="0"/>
          <a:ea typeface="楷体_GB2312" charset="0"/>
          <a:cs typeface="楷体_GB2312"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b="1">
          <a:solidFill>
            <a:schemeClr val="tx1"/>
          </a:solidFill>
          <a:latin typeface="+mn-lt"/>
          <a:ea typeface="+mn-ea"/>
          <a:cs typeface="+mn-cs"/>
        </a:defRPr>
      </a:lvl2pPr>
      <a:lvl3pPr marL="1143000" indent="-228600" algn="l" rtl="0" eaLnBrk="0" fontAlgn="base" hangingPunct="0">
        <a:spcBef>
          <a:spcPct val="20000"/>
        </a:spcBef>
        <a:spcAft>
          <a:spcPct val="0"/>
        </a:spcAft>
        <a:buChar char="•"/>
        <a:defRPr sz="2800" b="1">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b="1">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b="1">
          <a:solidFill>
            <a:schemeClr val="tx1"/>
          </a:solidFill>
          <a:latin typeface="+mn-lt"/>
          <a:ea typeface="+mn-ea"/>
          <a:cs typeface="+mn-cs"/>
        </a:defRPr>
      </a:lvl5pPr>
      <a:lvl6pPr marL="2514600" indent="-228600" algn="l" rtl="0" fontAlgn="base">
        <a:spcBef>
          <a:spcPct val="20000"/>
        </a:spcBef>
        <a:spcAft>
          <a:spcPct val="0"/>
        </a:spcAft>
        <a:buChar char="»"/>
        <a:defRPr sz="2400" b="1">
          <a:solidFill>
            <a:schemeClr val="tx1"/>
          </a:solidFill>
          <a:latin typeface="+mn-lt"/>
          <a:ea typeface="+mn-ea"/>
          <a:cs typeface="+mn-cs"/>
        </a:defRPr>
      </a:lvl6pPr>
      <a:lvl7pPr marL="2971800" indent="-228600" algn="l" rtl="0" fontAlgn="base">
        <a:spcBef>
          <a:spcPct val="20000"/>
        </a:spcBef>
        <a:spcAft>
          <a:spcPct val="0"/>
        </a:spcAft>
        <a:buChar char="»"/>
        <a:defRPr sz="2400" b="1">
          <a:solidFill>
            <a:schemeClr val="tx1"/>
          </a:solidFill>
          <a:latin typeface="+mn-lt"/>
          <a:ea typeface="+mn-ea"/>
          <a:cs typeface="+mn-cs"/>
        </a:defRPr>
      </a:lvl7pPr>
      <a:lvl8pPr marL="3429000" indent="-228600" algn="l" rtl="0" fontAlgn="base">
        <a:spcBef>
          <a:spcPct val="20000"/>
        </a:spcBef>
        <a:spcAft>
          <a:spcPct val="0"/>
        </a:spcAft>
        <a:buChar char="»"/>
        <a:defRPr sz="2400" b="1">
          <a:solidFill>
            <a:schemeClr val="tx1"/>
          </a:solidFill>
          <a:latin typeface="+mn-lt"/>
          <a:ea typeface="+mn-ea"/>
          <a:cs typeface="+mn-cs"/>
        </a:defRPr>
      </a:lvl8pPr>
      <a:lvl9pPr marL="3886200" indent="-228600" algn="l" rtl="0" fontAlgn="base">
        <a:spcBef>
          <a:spcPct val="20000"/>
        </a:spcBef>
        <a:spcAft>
          <a:spcPct val="0"/>
        </a:spcAft>
        <a:buChar char="»"/>
        <a:defRPr sz="2400" b="1">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Logotipos GMC internacional"/>
          <p:cNvPicPr>
            <a:picLocks noChangeAspect="1" noChangeArrowheads="1"/>
          </p:cNvPicPr>
          <p:nvPr/>
        </p:nvPicPr>
        <p:blipFill>
          <a:blip r:embed="rId3" cstate="print">
            <a:extLst>
              <a:ext uri="{28A0092B-C50C-407E-A947-70E740481C1C}">
                <a14:useLocalDpi xmlns:a14="http://schemas.microsoft.com/office/drawing/2010/main" val="0"/>
              </a:ext>
            </a:extLst>
          </a:blip>
          <a:srcRect t="19206" b="20221"/>
          <a:stretch>
            <a:fillRect/>
          </a:stretch>
        </p:blipFill>
        <p:spPr bwMode="auto">
          <a:xfrm>
            <a:off x="386054" y="1248965"/>
            <a:ext cx="2000250" cy="115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6">
            <a:extLst>
              <a:ext uri="{FF2B5EF4-FFF2-40B4-BE49-F238E27FC236}">
                <a16:creationId xmlns:a16="http://schemas.microsoft.com/office/drawing/2014/main" id="{99DAA874-D4C8-4389-8A15-C682FD8C346E}"/>
              </a:ext>
            </a:extLst>
          </p:cNvPr>
          <p:cNvSpPr txBox="1">
            <a:spLocks noChangeArrowheads="1"/>
          </p:cNvSpPr>
          <p:nvPr/>
        </p:nvSpPr>
        <p:spPr bwMode="auto">
          <a:xfrm>
            <a:off x="1894063" y="2416633"/>
            <a:ext cx="5758308"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lnSpc>
                <a:spcPct val="150000"/>
              </a:lnSpc>
              <a:spcBef>
                <a:spcPts val="0"/>
              </a:spcBef>
              <a:spcAft>
                <a:spcPts val="0"/>
              </a:spcAft>
              <a:defRPr/>
            </a:pPr>
            <a:r>
              <a:rPr lang="zh-CN" altLang="en-US" sz="3200" dirty="0" smtClean="0">
                <a:effectLst>
                  <a:outerShdw blurRad="38100" dist="38100" dir="2700000" algn="tl">
                    <a:srgbClr val="C0C0C0"/>
                  </a:outerShdw>
                </a:effectLst>
                <a:latin typeface="黑体" panose="02010609060101010101" pitchFamily="49" charset="-122"/>
                <a:ea typeface="黑体" panose="02010609060101010101" pitchFamily="49" charset="-122"/>
              </a:rPr>
              <a:t>第二讲  </a:t>
            </a:r>
            <a:endParaRPr lang="en-US" altLang="zh-CN" sz="3200"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algn="ctr" eaLnBrk="1" fontAlgn="auto" hangingPunct="1">
              <a:lnSpc>
                <a:spcPct val="150000"/>
              </a:lnSpc>
              <a:spcBef>
                <a:spcPts val="0"/>
              </a:spcBef>
              <a:spcAft>
                <a:spcPts val="0"/>
              </a:spcAft>
              <a:defRPr/>
            </a:pPr>
            <a:r>
              <a:rPr lang="en-US" altLang="zh-CN" sz="3200" dirty="0">
                <a:effectLst>
                  <a:outerShdw blurRad="38100" dist="38100" dir="2700000" algn="tl">
                    <a:srgbClr val="C0C0C0"/>
                  </a:outerShdw>
                </a:effectLst>
                <a:latin typeface="黑体" panose="02010609060101010101" pitchFamily="49" charset="-122"/>
                <a:ea typeface="黑体" panose="02010609060101010101" pitchFamily="49" charset="-122"/>
              </a:rPr>
              <a:t>GMC</a:t>
            </a:r>
            <a:r>
              <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rPr>
              <a:t>战略规</a:t>
            </a:r>
            <a:r>
              <a:rPr lang="zh-CN" altLang="en-US" sz="3200" dirty="0" smtClean="0">
                <a:effectLst>
                  <a:outerShdw blurRad="38100" dist="38100" dir="2700000" algn="tl">
                    <a:srgbClr val="C0C0C0"/>
                  </a:outerShdw>
                </a:effectLst>
                <a:latin typeface="黑体" panose="02010609060101010101" pitchFamily="49" charset="-122"/>
                <a:ea typeface="黑体" panose="02010609060101010101" pitchFamily="49" charset="-122"/>
              </a:rPr>
              <a:t>划（</a:t>
            </a:r>
            <a:r>
              <a:rPr lang="en-US" altLang="zh-CN" sz="3200" dirty="0">
                <a:effectLst>
                  <a:outerShdw blurRad="38100" dist="38100" dir="2700000" algn="tl">
                    <a:srgbClr val="C0C0C0"/>
                  </a:outerShdw>
                </a:effectLst>
                <a:latin typeface="黑体" panose="02010609060101010101" pitchFamily="49" charset="-122"/>
                <a:ea typeface="黑体" panose="02010609060101010101" pitchFamily="49" charset="-122"/>
              </a:rPr>
              <a:t>14C1 vs 16C1</a:t>
            </a:r>
            <a:r>
              <a:rPr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rPr>
              <a:t>）</a:t>
            </a:r>
          </a:p>
        </p:txBody>
      </p:sp>
      <p:sp>
        <p:nvSpPr>
          <p:cNvPr id="6148" name="文本框 2"/>
          <p:cNvSpPr txBox="1">
            <a:spLocks noChangeArrowheads="1"/>
          </p:cNvSpPr>
          <p:nvPr/>
        </p:nvSpPr>
        <p:spPr bwMode="auto">
          <a:xfrm>
            <a:off x="3201129" y="4502847"/>
            <a:ext cx="287309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50000"/>
              </a:lnSpc>
              <a:spcBef>
                <a:spcPct val="0"/>
              </a:spcBef>
              <a:buFontTx/>
              <a:buNone/>
            </a:pPr>
            <a:r>
              <a:rPr lang="zh-CN" altLang="en-US" sz="1800" b="0" dirty="0" smtClean="0">
                <a:latin typeface="微软雅黑" panose="020B0503020204020204" pitchFamily="34" charset="-122"/>
              </a:rPr>
              <a:t>主讲人：谷奕霖</a:t>
            </a:r>
            <a:endParaRPr lang="en-US" altLang="zh-CN" sz="1800" b="0" dirty="0" smtClean="0">
              <a:latin typeface="微软雅黑" panose="020B0503020204020204" pitchFamily="34" charset="-122"/>
            </a:endParaRPr>
          </a:p>
          <a:p>
            <a:pPr algn="ctr" eaLnBrk="1" hangingPunct="1">
              <a:lnSpc>
                <a:spcPct val="150000"/>
              </a:lnSpc>
              <a:spcBef>
                <a:spcPct val="0"/>
              </a:spcBef>
              <a:buFontTx/>
              <a:buNone/>
            </a:pPr>
            <a:r>
              <a:rPr lang="zh-CN" altLang="en-US" sz="1800" b="0" dirty="0" smtClean="0">
                <a:latin typeface="微软雅黑" panose="020B0503020204020204" pitchFamily="34" charset="-122"/>
              </a:rPr>
              <a:t>澳门科技大学</a:t>
            </a:r>
            <a:endParaRPr lang="zh-CN" altLang="en-US" sz="1800" b="0" dirty="0">
              <a:latin typeface="微软雅黑" panose="020B0503020204020204" pitchFamily="34" charset="-122"/>
            </a:endParaRPr>
          </a:p>
        </p:txBody>
      </p:sp>
    </p:spTree>
    <p:extLst>
      <p:ext uri="{BB962C8B-B14F-4D97-AF65-F5344CB8AC3E}">
        <p14:creationId xmlns:p14="http://schemas.microsoft.com/office/powerpoint/2010/main" val="1737403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smtClean="0">
                  <a:latin typeface="微软雅黑" panose="020B0503020204020204" pitchFamily="34" charset="-122"/>
                </a:rPr>
                <a:t>、历史分析</a:t>
              </a:r>
              <a:endParaRPr lang="zh-CN" altLang="en-US"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9" name="矩形 3"/>
          <p:cNvSpPr>
            <a:spLocks noChangeArrowheads="1"/>
          </p:cNvSpPr>
          <p:nvPr/>
        </p:nvSpPr>
        <p:spPr bwMode="auto">
          <a:xfrm>
            <a:off x="374142" y="1293174"/>
            <a:ext cx="8273147" cy="3362459"/>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900"/>
              </a:spcBef>
              <a:buNone/>
            </a:pPr>
            <a:r>
              <a:rPr lang="zh-CN" altLang="en-US" sz="2000" b="0" dirty="0" smtClean="0">
                <a:latin typeface="+mn-ea"/>
                <a:ea typeface="+mn-ea"/>
              </a:rPr>
              <a:t>　　战略</a:t>
            </a:r>
            <a:r>
              <a:rPr lang="zh-CN" altLang="en-US" sz="2000" b="0" dirty="0">
                <a:latin typeface="+mn-ea"/>
                <a:ea typeface="+mn-ea"/>
              </a:rPr>
              <a:t>分析是战略管理的第一个环节，只要充分、深入的进行了战略分析，才能对战略进行正确的选择和实施。</a:t>
            </a:r>
          </a:p>
          <a:p>
            <a:pPr indent="0">
              <a:lnSpc>
                <a:spcPct val="125000"/>
              </a:lnSpc>
              <a:spcBef>
                <a:spcPts val="900"/>
              </a:spcBef>
              <a:buNone/>
            </a:pPr>
            <a:r>
              <a:rPr lang="zh-CN" altLang="en-US" sz="2000" b="0" dirty="0" smtClean="0">
                <a:latin typeface="+mn-ea"/>
                <a:ea typeface="+mn-ea"/>
              </a:rPr>
              <a:t>　　战略</a:t>
            </a:r>
            <a:r>
              <a:rPr lang="zh-CN" altLang="en-US" sz="2000" b="0" dirty="0">
                <a:latin typeface="+mn-ea"/>
                <a:ea typeface="+mn-ea"/>
              </a:rPr>
              <a:t>分析在</a:t>
            </a:r>
            <a:r>
              <a:rPr lang="en-US" altLang="zh-CN" sz="2000" b="0" dirty="0">
                <a:latin typeface="+mn-ea"/>
                <a:ea typeface="+mn-ea"/>
              </a:rPr>
              <a:t>GMC</a:t>
            </a:r>
            <a:r>
              <a:rPr lang="zh-CN" altLang="en-US" sz="2000" b="0" dirty="0">
                <a:latin typeface="+mn-ea"/>
                <a:ea typeface="+mn-ea"/>
              </a:rPr>
              <a:t>比赛中即历史报告分析。 </a:t>
            </a:r>
            <a:endParaRPr lang="en-US" altLang="zh-CN" sz="2000" b="0" dirty="0" smtClean="0">
              <a:latin typeface="+mn-ea"/>
              <a:ea typeface="+mn-ea"/>
            </a:endParaRPr>
          </a:p>
          <a:p>
            <a:pPr indent="0">
              <a:lnSpc>
                <a:spcPct val="125000"/>
              </a:lnSpc>
              <a:spcBef>
                <a:spcPts val="900"/>
              </a:spcBef>
              <a:buNone/>
            </a:pPr>
            <a:r>
              <a:rPr lang="zh-CN" altLang="en-US" sz="2000" b="0" dirty="0" smtClean="0">
                <a:latin typeface="+mn-ea"/>
                <a:ea typeface="+mn-ea"/>
              </a:rPr>
              <a:t>　　</a:t>
            </a:r>
            <a:r>
              <a:rPr lang="zh-CN" altLang="en-US" sz="2000" b="0" dirty="0" smtClean="0">
                <a:solidFill>
                  <a:srgbClr val="FF0000"/>
                </a:solidFill>
                <a:latin typeface="+mn-ea"/>
              </a:rPr>
              <a:t>下面进行对比分析（</a:t>
            </a:r>
            <a:r>
              <a:rPr lang="en-US" altLang="zh-CN" sz="2000" b="0" dirty="0" smtClean="0">
                <a:solidFill>
                  <a:srgbClr val="FF0000"/>
                </a:solidFill>
                <a:latin typeface="+mn-ea"/>
              </a:rPr>
              <a:t>14C1</a:t>
            </a:r>
            <a:r>
              <a:rPr lang="zh-CN" altLang="en-US" sz="2000" b="0" dirty="0" smtClean="0">
                <a:solidFill>
                  <a:srgbClr val="FF0000"/>
                </a:solidFill>
                <a:latin typeface="+mn-ea"/>
              </a:rPr>
              <a:t> </a:t>
            </a:r>
            <a:r>
              <a:rPr lang="en-US" altLang="zh-CN" sz="2000" b="0" dirty="0" smtClean="0">
                <a:solidFill>
                  <a:srgbClr val="FF0000"/>
                </a:solidFill>
                <a:latin typeface="+mn-ea"/>
              </a:rPr>
              <a:t>VS 16C1</a:t>
            </a:r>
            <a:r>
              <a:rPr lang="zh-CN" altLang="en-US" sz="2000" b="0" dirty="0" smtClean="0">
                <a:solidFill>
                  <a:srgbClr val="FF0000"/>
                </a:solidFill>
                <a:latin typeface="+mn-ea"/>
              </a:rPr>
              <a:t>）</a:t>
            </a:r>
          </a:p>
          <a:p>
            <a:pPr marL="720000" indent="-342900">
              <a:lnSpc>
                <a:spcPct val="125000"/>
              </a:lnSpc>
              <a:spcBef>
                <a:spcPts val="900"/>
              </a:spcBef>
              <a:buFont typeface="Wingdings" pitchFamily="2" charset="2"/>
              <a:buChar char="ü"/>
            </a:pPr>
            <a:r>
              <a:rPr lang="zh-CN" altLang="en-US" sz="2000" b="0" dirty="0" smtClean="0">
                <a:latin typeface="+mn-ea"/>
                <a:ea typeface="+mn-ea"/>
              </a:rPr>
              <a:t>外部环境分析</a:t>
            </a:r>
            <a:endParaRPr lang="en-US" altLang="zh-CN" sz="2000" b="0" dirty="0" smtClean="0">
              <a:latin typeface="+mn-ea"/>
              <a:ea typeface="+mn-ea"/>
            </a:endParaRPr>
          </a:p>
          <a:p>
            <a:pPr marL="720000" indent="-342900">
              <a:lnSpc>
                <a:spcPct val="125000"/>
              </a:lnSpc>
              <a:spcBef>
                <a:spcPts val="900"/>
              </a:spcBef>
              <a:buFont typeface="Wingdings" pitchFamily="2" charset="2"/>
              <a:buChar char="ü"/>
            </a:pPr>
            <a:r>
              <a:rPr lang="zh-CN" altLang="en-US" sz="2000" b="0" dirty="0" smtClean="0">
                <a:latin typeface="+mn-ea"/>
                <a:ea typeface="+mn-ea"/>
              </a:rPr>
              <a:t>内部条件分析</a:t>
            </a:r>
            <a:endParaRPr lang="en-US" altLang="zh-CN" sz="2000" b="0" dirty="0" smtClean="0">
              <a:latin typeface="+mn-ea"/>
              <a:ea typeface="+mn-ea"/>
            </a:endParaRPr>
          </a:p>
          <a:p>
            <a:pPr marL="720000" indent="-342900">
              <a:lnSpc>
                <a:spcPct val="125000"/>
              </a:lnSpc>
              <a:spcBef>
                <a:spcPts val="900"/>
              </a:spcBef>
              <a:buFont typeface="Wingdings" pitchFamily="2" charset="2"/>
              <a:buChar char="ü"/>
            </a:pPr>
            <a:r>
              <a:rPr lang="zh-CN" altLang="en-US" sz="2000" b="0" dirty="0" smtClean="0">
                <a:latin typeface="+mn-ea"/>
                <a:ea typeface="+mn-ea"/>
              </a:rPr>
              <a:t>历史报告分析总结</a:t>
            </a:r>
            <a:endParaRPr lang="zh-CN" altLang="en-US" sz="2000" b="0" dirty="0">
              <a:latin typeface="+mn-ea"/>
              <a:ea typeface="+mn-ea"/>
            </a:endParaRPr>
          </a:p>
        </p:txBody>
      </p:sp>
    </p:spTree>
    <p:extLst>
      <p:ext uri="{BB962C8B-B14F-4D97-AF65-F5344CB8AC3E}">
        <p14:creationId xmlns:p14="http://schemas.microsoft.com/office/powerpoint/2010/main" val="277189563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smtClean="0">
                  <a:latin typeface="微软雅黑" panose="020B0503020204020204" pitchFamily="34" charset="-122"/>
                </a:rPr>
                <a:t>、历史分析（</a:t>
              </a:r>
              <a:r>
                <a:rPr lang="en-US" altLang="zh-CN" sz="2800" dirty="0" smtClean="0">
                  <a:latin typeface="微软雅黑" panose="020B0503020204020204" pitchFamily="34" charset="-122"/>
                </a:rPr>
                <a:t> </a:t>
              </a:r>
              <a:r>
                <a:rPr lang="zh-CN" altLang="en-US" sz="2800" dirty="0" smtClean="0">
                  <a:latin typeface="微软雅黑" panose="020B0503020204020204" pitchFamily="34" charset="-122"/>
                </a:rPr>
                <a:t>外部环境分析）</a:t>
              </a:r>
              <a:endParaRPr lang="zh-CN" altLang="en-US"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9" name="矩形 3"/>
          <p:cNvSpPr>
            <a:spLocks noChangeArrowheads="1"/>
          </p:cNvSpPr>
          <p:nvPr/>
        </p:nvSpPr>
        <p:spPr bwMode="auto">
          <a:xfrm>
            <a:off x="362853" y="1250543"/>
            <a:ext cx="8544080" cy="4247317"/>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1200"/>
              </a:spcBef>
              <a:buNone/>
            </a:pPr>
            <a:r>
              <a:rPr lang="zh-CN" altLang="en-US" sz="2000" b="0" dirty="0">
                <a:latin typeface="+mn-ea"/>
                <a:ea typeface="+mn-ea"/>
              </a:rPr>
              <a:t> 外部环境分为两类：</a:t>
            </a:r>
          </a:p>
          <a:p>
            <a:pPr marL="342900" indent="-342900">
              <a:lnSpc>
                <a:spcPct val="125000"/>
              </a:lnSpc>
              <a:spcBef>
                <a:spcPts val="1200"/>
              </a:spcBef>
              <a:buFont typeface="Wingdings" pitchFamily="2" charset="2"/>
              <a:buChar char="Ø"/>
            </a:pPr>
            <a:r>
              <a:rPr lang="zh-CN" altLang="en-US" sz="2000" b="0" dirty="0" smtClean="0">
                <a:latin typeface="+mn-ea"/>
                <a:ea typeface="+mn-ea"/>
              </a:rPr>
              <a:t> 一类</a:t>
            </a:r>
            <a:r>
              <a:rPr lang="zh-CN" altLang="en-US" sz="2000" b="0" dirty="0">
                <a:latin typeface="+mn-ea"/>
                <a:ea typeface="+mn-ea"/>
              </a:rPr>
              <a:t>是产业环境，或称为</a:t>
            </a:r>
            <a:r>
              <a:rPr lang="zh-CN" altLang="en-US" sz="2000" b="0" dirty="0">
                <a:solidFill>
                  <a:srgbClr val="FF0000"/>
                </a:solidFill>
                <a:latin typeface="+mn-ea"/>
                <a:ea typeface="+mn-ea"/>
              </a:rPr>
              <a:t>微观外部</a:t>
            </a:r>
            <a:r>
              <a:rPr lang="zh-CN" altLang="en-US" sz="2000" b="0" dirty="0" smtClean="0">
                <a:solidFill>
                  <a:srgbClr val="FF0000"/>
                </a:solidFill>
                <a:latin typeface="+mn-ea"/>
                <a:ea typeface="+mn-ea"/>
              </a:rPr>
              <a:t>环境</a:t>
            </a:r>
            <a:endParaRPr lang="en-US" altLang="zh-CN" sz="2000" b="0" dirty="0" smtClean="0">
              <a:solidFill>
                <a:srgbClr val="FF0000"/>
              </a:solidFill>
              <a:latin typeface="+mn-ea"/>
              <a:ea typeface="+mn-ea"/>
            </a:endParaRPr>
          </a:p>
          <a:p>
            <a:pPr marL="342900" indent="-342900">
              <a:lnSpc>
                <a:spcPct val="125000"/>
              </a:lnSpc>
              <a:spcBef>
                <a:spcPts val="1200"/>
              </a:spcBef>
              <a:buFont typeface="Wingdings" pitchFamily="2" charset="2"/>
              <a:buChar char="p"/>
            </a:pPr>
            <a:r>
              <a:rPr lang="zh-CN" altLang="en-US" sz="2000" b="0" dirty="0" smtClean="0">
                <a:latin typeface="+mn-ea"/>
              </a:rPr>
              <a:t>产业</a:t>
            </a:r>
            <a:r>
              <a:rPr lang="zh-CN" altLang="en-US" sz="2000" b="0" dirty="0">
                <a:latin typeface="+mn-ea"/>
              </a:rPr>
              <a:t>环境是指对处于同一产业内的组织都会发生影响的环境因素。与一般环境不同的是，产业环境只对处于某一特定产业内的企业以及与该产业存在业务关系的企业发生影响。</a:t>
            </a:r>
          </a:p>
          <a:p>
            <a:pPr marL="342900" indent="-342900">
              <a:lnSpc>
                <a:spcPct val="125000"/>
              </a:lnSpc>
              <a:spcBef>
                <a:spcPts val="1200"/>
              </a:spcBef>
              <a:buFont typeface="Wingdings" pitchFamily="2" charset="2"/>
              <a:buChar char="p"/>
            </a:pPr>
            <a:r>
              <a:rPr lang="zh-CN" altLang="en-US" sz="2000" b="0" dirty="0" smtClean="0">
                <a:latin typeface="+mn-ea"/>
                <a:ea typeface="+mn-ea"/>
              </a:rPr>
              <a:t>分析产业环境，波特</a:t>
            </a:r>
            <a:r>
              <a:rPr lang="zh-CN" altLang="en-US" sz="2000" b="0" dirty="0">
                <a:latin typeface="+mn-ea"/>
                <a:ea typeface="+mn-ea"/>
              </a:rPr>
              <a:t>五力</a:t>
            </a:r>
            <a:r>
              <a:rPr lang="zh-CN" altLang="en-US" sz="2000" b="0" dirty="0" smtClean="0">
                <a:latin typeface="+mn-ea"/>
                <a:ea typeface="+mn-ea"/>
              </a:rPr>
              <a:t>模型</a:t>
            </a:r>
            <a:endParaRPr lang="en-US" altLang="zh-CN" sz="2000" b="0" dirty="0" smtClean="0">
              <a:latin typeface="+mn-ea"/>
              <a:ea typeface="+mn-ea"/>
            </a:endParaRPr>
          </a:p>
          <a:p>
            <a:pPr marL="342900" indent="-342900">
              <a:lnSpc>
                <a:spcPct val="125000"/>
              </a:lnSpc>
              <a:spcBef>
                <a:spcPts val="900"/>
              </a:spcBef>
              <a:buFont typeface="Arial" pitchFamily="34" charset="0"/>
              <a:buChar char="•"/>
            </a:pPr>
            <a:r>
              <a:rPr lang="zh-CN" altLang="en-US" sz="2000" dirty="0"/>
              <a:t>供应商的议价能力（ </a:t>
            </a:r>
            <a:r>
              <a:rPr lang="en-US" altLang="zh-CN" sz="2000" dirty="0"/>
              <a:t>× </a:t>
            </a:r>
            <a:r>
              <a:rPr lang="zh-CN" altLang="en-US" sz="2000" dirty="0" smtClean="0"/>
              <a:t>）、购买</a:t>
            </a:r>
            <a:r>
              <a:rPr lang="zh-CN" altLang="en-US" sz="2000" dirty="0"/>
              <a:t>者的议价能力（ </a:t>
            </a:r>
            <a:r>
              <a:rPr lang="en-US" altLang="zh-CN" sz="2000" dirty="0"/>
              <a:t>× </a:t>
            </a:r>
            <a:r>
              <a:rPr lang="zh-CN" altLang="en-US" sz="2000" dirty="0" smtClean="0"/>
              <a:t>）、新进入</a:t>
            </a:r>
            <a:r>
              <a:rPr lang="zh-CN" altLang="en-US" sz="2000" dirty="0"/>
              <a:t>者的威胁（ </a:t>
            </a:r>
            <a:r>
              <a:rPr lang="en-US" altLang="zh-CN" sz="2000" dirty="0"/>
              <a:t>× </a:t>
            </a:r>
            <a:r>
              <a:rPr lang="zh-CN" altLang="en-US" sz="2000" dirty="0" smtClean="0"/>
              <a:t>）、替代品</a:t>
            </a:r>
            <a:r>
              <a:rPr lang="zh-CN" altLang="en-US" sz="2000" dirty="0"/>
              <a:t>的威胁（ </a:t>
            </a:r>
            <a:r>
              <a:rPr lang="en-US" altLang="zh-CN" sz="2000" dirty="0"/>
              <a:t>× </a:t>
            </a:r>
            <a:r>
              <a:rPr lang="zh-CN" altLang="en-US" sz="2000" dirty="0"/>
              <a:t>）</a:t>
            </a:r>
            <a:endParaRPr lang="en-US" altLang="zh-CN" sz="2000" dirty="0"/>
          </a:p>
          <a:p>
            <a:pPr marL="342900" indent="-342900">
              <a:lnSpc>
                <a:spcPct val="125000"/>
              </a:lnSpc>
              <a:spcBef>
                <a:spcPts val="900"/>
              </a:spcBef>
              <a:buFont typeface="Arial" pitchFamily="34" charset="0"/>
              <a:buChar char="•"/>
            </a:pPr>
            <a:r>
              <a:rPr lang="zh-CN" altLang="en-US" sz="2000" dirty="0"/>
              <a:t>同业竞争者的竞争程度（ √ </a:t>
            </a:r>
            <a:r>
              <a:rPr lang="zh-CN" altLang="en-US" sz="2000" dirty="0" smtClean="0"/>
              <a:t>）</a:t>
            </a:r>
            <a:endParaRPr lang="zh-CN" altLang="en-US" sz="2000" b="0" dirty="0">
              <a:latin typeface="+mn-ea"/>
              <a:ea typeface="+mn-ea"/>
            </a:endParaRPr>
          </a:p>
        </p:txBody>
      </p:sp>
    </p:spTree>
    <p:extLst>
      <p:ext uri="{BB962C8B-B14F-4D97-AF65-F5344CB8AC3E}">
        <p14:creationId xmlns:p14="http://schemas.microsoft.com/office/powerpoint/2010/main" val="3417362434"/>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smtClean="0">
                  <a:latin typeface="微软雅黑" panose="020B0503020204020204" pitchFamily="34" charset="-122"/>
                </a:rPr>
                <a:t>、历史分析（</a:t>
              </a:r>
              <a:r>
                <a:rPr lang="en-US" altLang="zh-CN" sz="2800" dirty="0">
                  <a:latin typeface="微软雅黑" panose="020B0503020204020204" pitchFamily="34" charset="-122"/>
                </a:rPr>
                <a:t> </a:t>
              </a:r>
              <a:r>
                <a:rPr lang="en-US" altLang="zh-CN" sz="2800" dirty="0" smtClean="0">
                  <a:latin typeface="微软雅黑" panose="020B0503020204020204" pitchFamily="34" charset="-122"/>
                </a:rPr>
                <a:t>14C1</a:t>
              </a:r>
              <a:r>
                <a:rPr lang="zh-CN" altLang="en-US" sz="2800" dirty="0">
                  <a:latin typeface="微软雅黑" panose="020B0503020204020204" pitchFamily="34" charset="-122"/>
                </a:rPr>
                <a:t>微观外部</a:t>
              </a:r>
              <a:r>
                <a:rPr lang="zh-CN" altLang="en-US" sz="2800" dirty="0" smtClean="0">
                  <a:latin typeface="微软雅黑" panose="020B0503020204020204" pitchFamily="34" charset="-122"/>
                </a:rPr>
                <a:t>环境）</a:t>
              </a:r>
              <a:endParaRPr lang="zh-CN" altLang="en-US"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271123716"/>
              </p:ext>
            </p:extLst>
          </p:nvPr>
        </p:nvGraphicFramePr>
        <p:xfrm>
          <a:off x="374142" y="1421526"/>
          <a:ext cx="8229600" cy="3857623"/>
        </p:xfrm>
        <a:graphic>
          <a:graphicData uri="http://schemas.openxmlformats.org/drawingml/2006/table">
            <a:tbl>
              <a:tblPr>
                <a:tableStyleId>{16D9F66E-5EB9-4882-86FB-DCBF35E3C3E4}</a:tableStyleId>
              </a:tblPr>
              <a:tblGrid>
                <a:gridCol w="1131482">
                  <a:extLst>
                    <a:ext uri="{9D8B030D-6E8A-4147-A177-3AD203B41FA5}">
                      <a16:colId xmlns:a16="http://schemas.microsoft.com/office/drawing/2014/main" val="20000"/>
                    </a:ext>
                  </a:extLst>
                </a:gridCol>
                <a:gridCol w="737923">
                  <a:extLst>
                    <a:ext uri="{9D8B030D-6E8A-4147-A177-3AD203B41FA5}">
                      <a16:colId xmlns:a16="http://schemas.microsoft.com/office/drawing/2014/main" val="20001"/>
                    </a:ext>
                  </a:extLst>
                </a:gridCol>
                <a:gridCol w="674673">
                  <a:extLst>
                    <a:ext uri="{9D8B030D-6E8A-4147-A177-3AD203B41FA5}">
                      <a16:colId xmlns:a16="http://schemas.microsoft.com/office/drawing/2014/main" val="20002"/>
                    </a:ext>
                  </a:extLst>
                </a:gridCol>
                <a:gridCol w="674673">
                  <a:extLst>
                    <a:ext uri="{9D8B030D-6E8A-4147-A177-3AD203B41FA5}">
                      <a16:colId xmlns:a16="http://schemas.microsoft.com/office/drawing/2014/main" val="20003"/>
                    </a:ext>
                  </a:extLst>
                </a:gridCol>
                <a:gridCol w="674673">
                  <a:extLst>
                    <a:ext uri="{9D8B030D-6E8A-4147-A177-3AD203B41FA5}">
                      <a16:colId xmlns:a16="http://schemas.microsoft.com/office/drawing/2014/main" val="20004"/>
                    </a:ext>
                  </a:extLst>
                </a:gridCol>
                <a:gridCol w="674673">
                  <a:extLst>
                    <a:ext uri="{9D8B030D-6E8A-4147-A177-3AD203B41FA5}">
                      <a16:colId xmlns:a16="http://schemas.microsoft.com/office/drawing/2014/main" val="20005"/>
                    </a:ext>
                  </a:extLst>
                </a:gridCol>
                <a:gridCol w="674673">
                  <a:extLst>
                    <a:ext uri="{9D8B030D-6E8A-4147-A177-3AD203B41FA5}">
                      <a16:colId xmlns:a16="http://schemas.microsoft.com/office/drawing/2014/main" val="20006"/>
                    </a:ext>
                  </a:extLst>
                </a:gridCol>
                <a:gridCol w="597366">
                  <a:extLst>
                    <a:ext uri="{9D8B030D-6E8A-4147-A177-3AD203B41FA5}">
                      <a16:colId xmlns:a16="http://schemas.microsoft.com/office/drawing/2014/main" val="20007"/>
                    </a:ext>
                  </a:extLst>
                </a:gridCol>
                <a:gridCol w="597366">
                  <a:extLst>
                    <a:ext uri="{9D8B030D-6E8A-4147-A177-3AD203B41FA5}">
                      <a16:colId xmlns:a16="http://schemas.microsoft.com/office/drawing/2014/main" val="20008"/>
                    </a:ext>
                  </a:extLst>
                </a:gridCol>
                <a:gridCol w="597366">
                  <a:extLst>
                    <a:ext uri="{9D8B030D-6E8A-4147-A177-3AD203B41FA5}">
                      <a16:colId xmlns:a16="http://schemas.microsoft.com/office/drawing/2014/main" val="20009"/>
                    </a:ext>
                  </a:extLst>
                </a:gridCol>
                <a:gridCol w="597366">
                  <a:extLst>
                    <a:ext uri="{9D8B030D-6E8A-4147-A177-3AD203B41FA5}">
                      <a16:colId xmlns:a16="http://schemas.microsoft.com/office/drawing/2014/main" val="20010"/>
                    </a:ext>
                  </a:extLst>
                </a:gridCol>
                <a:gridCol w="597366">
                  <a:extLst>
                    <a:ext uri="{9D8B030D-6E8A-4147-A177-3AD203B41FA5}">
                      <a16:colId xmlns:a16="http://schemas.microsoft.com/office/drawing/2014/main" val="20011"/>
                    </a:ext>
                  </a:extLst>
                </a:gridCol>
              </a:tblGrid>
              <a:tr h="350693">
                <a:tc gridSpan="2">
                  <a:txBody>
                    <a:bodyPr/>
                    <a:lstStyle/>
                    <a:p>
                      <a:pPr marL="0" algn="ctr" defTabSz="457200" rtl="0" eaLnBrk="1" fontAlgn="ctr" latinLnBrk="0" hangingPunct="1"/>
                      <a:r>
                        <a:rPr lang="en-US" altLang="zh-CN" sz="1500" b="1" u="none" strike="noStrike" kern="1200" dirty="0" smtClean="0">
                          <a:solidFill>
                            <a:schemeClr val="dk1"/>
                          </a:solidFill>
                          <a:effectLst/>
                          <a:latin typeface="+mn-lt"/>
                          <a:ea typeface="+mn-ea"/>
                          <a:cs typeface="+mn-cs"/>
                        </a:rPr>
                        <a:t>14C1</a:t>
                      </a:r>
                      <a:r>
                        <a:rPr lang="zh-CN" altLang="en-US" sz="1500" b="1" u="none" strike="noStrike" kern="1200" dirty="0" smtClean="0">
                          <a:solidFill>
                            <a:schemeClr val="dk1"/>
                          </a:solidFill>
                          <a:effectLst/>
                          <a:latin typeface="+mn-lt"/>
                          <a:ea typeface="+mn-ea"/>
                          <a:cs typeface="+mn-cs"/>
                        </a:rPr>
                        <a:t>产业环境分析</a:t>
                      </a:r>
                      <a:endParaRPr lang="zh-CN" altLang="en-US" sz="1500" b="1" u="none" strike="noStrike" kern="1200" dirty="0">
                        <a:solidFill>
                          <a:schemeClr val="dk1"/>
                        </a:solidFill>
                        <a:effectLst/>
                        <a:latin typeface="+mn-lt"/>
                        <a:ea typeface="+mn-ea"/>
                        <a:cs typeface="+mn-cs"/>
                      </a:endParaRPr>
                    </a:p>
                  </a:txBody>
                  <a:tcPr marL="0" marR="0" marT="0" marB="0" anchor="ctr"/>
                </a:tc>
                <a:tc hMerge="1">
                  <a:txBody>
                    <a:bodyPr/>
                    <a:lstStyle/>
                    <a:p>
                      <a:endParaRPr lang="zh-CN" altLang="en-US"/>
                    </a:p>
                  </a:txBody>
                  <a:tcPr/>
                </a:tc>
                <a:tc gridSpan="5">
                  <a:txBody>
                    <a:bodyPr/>
                    <a:lstStyle/>
                    <a:p>
                      <a:pPr algn="ctr" fontAlgn="ctr"/>
                      <a:r>
                        <a:rPr lang="zh-CN" altLang="en-US" sz="1500" u="none" strike="noStrike">
                          <a:effectLst/>
                        </a:rPr>
                        <a:t>市场总容量（含背景公司）</a:t>
                      </a:r>
                      <a:endParaRPr lang="zh-CN" altLang="en-US" sz="1500" b="0" i="0" u="none" strike="noStrike">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fontAlgn="ctr"/>
                      <a:r>
                        <a:rPr lang="zh-CN" altLang="en-US" sz="1500" u="none" strike="noStrike">
                          <a:effectLst/>
                        </a:rPr>
                        <a:t>市场负荷（玩家市场份额之和）</a:t>
                      </a:r>
                      <a:endParaRPr lang="zh-CN" altLang="en-US" sz="1500" b="0" i="0" u="none" strike="noStrike">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50693">
                <a:tc>
                  <a:txBody>
                    <a:bodyPr/>
                    <a:lstStyle/>
                    <a:p>
                      <a:pPr algn="ctr" fontAlgn="ctr"/>
                      <a:r>
                        <a:rPr lang="zh-CN" altLang="en-US" sz="1500" u="none" strike="noStrike" dirty="0">
                          <a:effectLst/>
                        </a:rPr>
                        <a:t>市场</a:t>
                      </a:r>
                      <a:endParaRPr lang="zh-CN" altLang="en-US" sz="1500" b="0" i="0" u="none" strike="noStrike" dirty="0">
                        <a:effectLst/>
                        <a:latin typeface="宋体"/>
                      </a:endParaRPr>
                    </a:p>
                  </a:txBody>
                  <a:tcPr marL="0" marR="0" marT="0" marB="0" anchor="ctr"/>
                </a:tc>
                <a:tc>
                  <a:txBody>
                    <a:bodyPr/>
                    <a:lstStyle/>
                    <a:p>
                      <a:pPr algn="ctr" fontAlgn="ctr"/>
                      <a:r>
                        <a:rPr lang="zh-CN" altLang="en-US" sz="1500" u="none" strike="noStrike">
                          <a:effectLst/>
                        </a:rPr>
                        <a:t>产品</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dirty="0">
                          <a:effectLst/>
                        </a:rPr>
                        <a:t>第</a:t>
                      </a:r>
                      <a:r>
                        <a:rPr lang="en-US" altLang="zh-CN" sz="1500" u="none" strike="noStrike" dirty="0">
                          <a:effectLst/>
                        </a:rPr>
                        <a:t>1</a:t>
                      </a:r>
                      <a:r>
                        <a:rPr lang="zh-CN" altLang="en-US" sz="1500" u="none" strike="noStrike" dirty="0">
                          <a:effectLst/>
                        </a:rPr>
                        <a:t>期</a:t>
                      </a:r>
                      <a:endParaRPr lang="zh-CN" altLang="en-US" sz="1500" b="0" i="0" u="none" strike="noStrike" dirty="0">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2</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3</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4</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5</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1</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2</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3</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4</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5</a:t>
                      </a:r>
                      <a:r>
                        <a:rPr lang="zh-CN" altLang="en-US" sz="1500" u="none" strike="noStrike">
                          <a:effectLst/>
                        </a:rPr>
                        <a:t>期</a:t>
                      </a:r>
                      <a:endParaRPr lang="zh-CN" altLang="en-US" sz="1500" b="0" i="0" u="none" strike="noStrike">
                        <a:effectLst/>
                        <a:latin typeface="宋体"/>
                      </a:endParaRPr>
                    </a:p>
                  </a:txBody>
                  <a:tcPr marL="0" marR="0" marT="0" marB="0" anchor="ctr"/>
                </a:tc>
                <a:extLst>
                  <a:ext uri="{0D108BD9-81ED-4DB2-BD59-A6C34878D82A}">
                    <a16:rowId xmlns:a16="http://schemas.microsoft.com/office/drawing/2014/main" val="10001"/>
                  </a:ext>
                </a:extLst>
              </a:tr>
              <a:tr h="350693">
                <a:tc>
                  <a:txBody>
                    <a:bodyPr/>
                    <a:lstStyle/>
                    <a:p>
                      <a:pPr algn="ctr" fontAlgn="ctr"/>
                      <a:r>
                        <a:rPr lang="zh-CN" altLang="en-US" sz="1500" u="none" strike="noStrike" dirty="0">
                          <a:effectLst/>
                        </a:rPr>
                        <a:t>国内市场</a:t>
                      </a:r>
                      <a:endParaRPr lang="zh-CN" altLang="en-US" sz="1500" b="0" i="0" u="none" strike="noStrike" dirty="0">
                        <a:effectLst/>
                        <a:latin typeface="宋体"/>
                      </a:endParaRPr>
                    </a:p>
                  </a:txBody>
                  <a:tcPr marL="0" marR="0" marT="0" marB="0" anchor="ctr"/>
                </a:tc>
                <a:tc>
                  <a:txBody>
                    <a:bodyPr/>
                    <a:lstStyle/>
                    <a:p>
                      <a:pPr algn="ctr" fontAlgn="ctr"/>
                      <a:r>
                        <a:rPr lang="zh-CN" altLang="en-US" sz="1500" u="none" strike="noStrike">
                          <a:effectLst/>
                        </a:rPr>
                        <a:t>产品</a:t>
                      </a:r>
                      <a:r>
                        <a:rPr lang="en-US" altLang="zh-CN" sz="1500" u="none" strike="noStrike">
                          <a:effectLst/>
                        </a:rPr>
                        <a:t>1</a:t>
                      </a:r>
                      <a:endParaRPr lang="en-US" altLang="zh-CN" sz="1500" b="0" i="0" u="none" strike="noStrike">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16601</a:t>
                      </a:r>
                    </a:p>
                  </a:txBody>
                  <a:tcPr marL="0" marR="0" marT="0" marB="0" anchor="ctr"/>
                </a:tc>
                <a:tc>
                  <a:txBody>
                    <a:bodyPr/>
                    <a:lstStyle/>
                    <a:p>
                      <a:pPr algn="ctr" rtl="0" fontAlgn="ctr"/>
                      <a:r>
                        <a:rPr lang="en-US" altLang="zh-CN" sz="1500" b="0" i="0" u="none" strike="noStrike">
                          <a:solidFill>
                            <a:srgbClr val="000000"/>
                          </a:solidFill>
                          <a:effectLst/>
                          <a:latin typeface="Times New Roman"/>
                        </a:rPr>
                        <a:t>16469</a:t>
                      </a:r>
                    </a:p>
                  </a:txBody>
                  <a:tcPr marL="0" marR="0" marT="0" marB="0" anchor="ctr"/>
                </a:tc>
                <a:tc>
                  <a:txBody>
                    <a:bodyPr/>
                    <a:lstStyle/>
                    <a:p>
                      <a:pPr algn="ctr" rtl="0" fontAlgn="ctr"/>
                      <a:r>
                        <a:rPr lang="en-US" altLang="zh-CN" sz="1500" b="0" i="0" u="none" strike="noStrike">
                          <a:solidFill>
                            <a:srgbClr val="000000"/>
                          </a:solidFill>
                          <a:effectLst/>
                          <a:latin typeface="Times New Roman"/>
                        </a:rPr>
                        <a:t>20015</a:t>
                      </a:r>
                    </a:p>
                  </a:txBody>
                  <a:tcPr marL="0" marR="0" marT="0" marB="0" anchor="ctr"/>
                </a:tc>
                <a:tc>
                  <a:txBody>
                    <a:bodyPr/>
                    <a:lstStyle/>
                    <a:p>
                      <a:pPr algn="ctr" rtl="0" fontAlgn="ctr"/>
                      <a:r>
                        <a:rPr lang="en-US" altLang="zh-CN" sz="1500" b="0" i="0" u="none" strike="noStrike">
                          <a:solidFill>
                            <a:srgbClr val="000000"/>
                          </a:solidFill>
                          <a:effectLst/>
                          <a:latin typeface="Times New Roman"/>
                        </a:rPr>
                        <a:t>21138</a:t>
                      </a:r>
                    </a:p>
                  </a:txBody>
                  <a:tcPr marL="0" marR="0" marT="0" marB="0" anchor="ctr"/>
                </a:tc>
                <a:tc>
                  <a:txBody>
                    <a:bodyPr/>
                    <a:lstStyle/>
                    <a:p>
                      <a:pPr algn="ctr" rtl="0" fontAlgn="ctr"/>
                      <a:r>
                        <a:rPr lang="en-US" altLang="zh-CN" sz="1500" b="0" i="0" u="none" strike="noStrike">
                          <a:solidFill>
                            <a:srgbClr val="000000"/>
                          </a:solidFill>
                          <a:effectLst/>
                          <a:latin typeface="Times New Roman"/>
                        </a:rPr>
                        <a:t>22977</a:t>
                      </a:r>
                    </a:p>
                  </a:txBody>
                  <a:tcPr marL="0" marR="0" marT="0" marB="0" anchor="ctr"/>
                </a:tc>
                <a:tc>
                  <a:txBody>
                    <a:bodyPr/>
                    <a:lstStyle/>
                    <a:p>
                      <a:pPr algn="ctr" rtl="0" fontAlgn="ctr"/>
                      <a:r>
                        <a:rPr lang="en-US" altLang="zh-CN" sz="1500" b="0" i="0" u="none" strike="noStrike" dirty="0">
                          <a:solidFill>
                            <a:srgbClr val="FF0000"/>
                          </a:solidFill>
                          <a:effectLst/>
                          <a:latin typeface="Times New Roman"/>
                        </a:rPr>
                        <a:t>40.0%</a:t>
                      </a:r>
                    </a:p>
                  </a:txBody>
                  <a:tcPr marL="0" marR="0" marT="0" marB="0" anchor="ctr"/>
                </a:tc>
                <a:tc>
                  <a:txBody>
                    <a:bodyPr/>
                    <a:lstStyle/>
                    <a:p>
                      <a:pPr algn="ctr" rtl="0" fontAlgn="ctr"/>
                      <a:r>
                        <a:rPr lang="en-US" altLang="zh-CN" sz="1500" b="0" i="0" u="none" strike="noStrike">
                          <a:solidFill>
                            <a:srgbClr val="000000"/>
                          </a:solidFill>
                          <a:effectLst/>
                          <a:latin typeface="Times New Roman"/>
                        </a:rPr>
                        <a:t>67.9%</a:t>
                      </a:r>
                    </a:p>
                  </a:txBody>
                  <a:tcPr marL="0" marR="0" marT="0" marB="0" anchor="ctr"/>
                </a:tc>
                <a:tc>
                  <a:txBody>
                    <a:bodyPr/>
                    <a:lstStyle/>
                    <a:p>
                      <a:pPr algn="ctr" rtl="0" fontAlgn="ctr"/>
                      <a:r>
                        <a:rPr lang="en-US" altLang="zh-CN" sz="1500" b="0" i="0" u="none" strike="noStrike">
                          <a:solidFill>
                            <a:srgbClr val="000000"/>
                          </a:solidFill>
                          <a:effectLst/>
                          <a:latin typeface="Times New Roman"/>
                        </a:rPr>
                        <a:t>78.2%</a:t>
                      </a:r>
                    </a:p>
                  </a:txBody>
                  <a:tcPr marL="0" marR="0" marT="0" marB="0" anchor="ctr"/>
                </a:tc>
                <a:tc>
                  <a:txBody>
                    <a:bodyPr/>
                    <a:lstStyle/>
                    <a:p>
                      <a:pPr algn="ctr" rtl="0" fontAlgn="ctr"/>
                      <a:r>
                        <a:rPr lang="en-US" altLang="zh-CN" sz="1500" b="0" i="0" u="none" strike="noStrike">
                          <a:solidFill>
                            <a:srgbClr val="000000"/>
                          </a:solidFill>
                          <a:effectLst/>
                          <a:latin typeface="Times New Roman"/>
                        </a:rPr>
                        <a:t>82.5%</a:t>
                      </a:r>
                    </a:p>
                  </a:txBody>
                  <a:tcPr marL="0" marR="0" marT="0" marB="0" anchor="ctr"/>
                </a:tc>
                <a:tc>
                  <a:txBody>
                    <a:bodyPr/>
                    <a:lstStyle/>
                    <a:p>
                      <a:pPr algn="ctr" rtl="0" fontAlgn="ctr"/>
                      <a:r>
                        <a:rPr lang="en-US" altLang="zh-CN" sz="1500" b="0" i="0" u="none" strike="noStrike">
                          <a:solidFill>
                            <a:srgbClr val="000000"/>
                          </a:solidFill>
                          <a:effectLst/>
                          <a:latin typeface="Times New Roman"/>
                        </a:rPr>
                        <a:t>82.5%</a:t>
                      </a:r>
                    </a:p>
                  </a:txBody>
                  <a:tcPr marL="0" marR="0" marT="0" marB="0" anchor="ctr"/>
                </a:tc>
                <a:extLst>
                  <a:ext uri="{0D108BD9-81ED-4DB2-BD59-A6C34878D82A}">
                    <a16:rowId xmlns:a16="http://schemas.microsoft.com/office/drawing/2014/main" val="10002"/>
                  </a:ext>
                </a:extLst>
              </a:tr>
              <a:tr h="350693">
                <a:tc>
                  <a:txBody>
                    <a:bodyPr/>
                    <a:lstStyle/>
                    <a:p>
                      <a:pPr algn="ctr" fontAlgn="ctr"/>
                      <a:r>
                        <a:rPr lang="zh-CN" altLang="en-US" sz="1500" u="none" strike="noStrike">
                          <a:effectLst/>
                        </a:rPr>
                        <a:t>北美市场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dirty="0">
                          <a:effectLst/>
                        </a:rPr>
                        <a:t>产品</a:t>
                      </a:r>
                      <a:r>
                        <a:rPr lang="en-US" altLang="zh-CN" sz="1500" u="none" strike="noStrike" dirty="0">
                          <a:effectLst/>
                        </a:rPr>
                        <a:t>1</a:t>
                      </a:r>
                      <a:endParaRPr lang="en-US" altLang="zh-CN" sz="1500" b="0" i="0" u="none" strike="noStrike" dirty="0">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12802</a:t>
                      </a:r>
                    </a:p>
                  </a:txBody>
                  <a:tcPr marL="0" marR="0" marT="0" marB="0" anchor="ctr"/>
                </a:tc>
                <a:tc>
                  <a:txBody>
                    <a:bodyPr/>
                    <a:lstStyle/>
                    <a:p>
                      <a:pPr algn="ctr" rtl="0" fontAlgn="ctr"/>
                      <a:r>
                        <a:rPr lang="en-US" altLang="zh-CN" sz="1500" b="0" i="0" u="none" strike="noStrike">
                          <a:solidFill>
                            <a:srgbClr val="000000"/>
                          </a:solidFill>
                          <a:effectLst/>
                          <a:latin typeface="Times New Roman"/>
                        </a:rPr>
                        <a:t>13030</a:t>
                      </a:r>
                    </a:p>
                  </a:txBody>
                  <a:tcPr marL="0" marR="0" marT="0" marB="0" anchor="ctr"/>
                </a:tc>
                <a:tc>
                  <a:txBody>
                    <a:bodyPr/>
                    <a:lstStyle/>
                    <a:p>
                      <a:pPr algn="ctr" rtl="0" fontAlgn="ctr"/>
                      <a:r>
                        <a:rPr lang="en-US" altLang="zh-CN" sz="1500" b="0" i="0" u="none" strike="noStrike">
                          <a:solidFill>
                            <a:srgbClr val="000000"/>
                          </a:solidFill>
                          <a:effectLst/>
                          <a:latin typeface="Times New Roman"/>
                        </a:rPr>
                        <a:t>15527</a:t>
                      </a:r>
                    </a:p>
                  </a:txBody>
                  <a:tcPr marL="0" marR="0" marT="0" marB="0" anchor="ctr"/>
                </a:tc>
                <a:tc>
                  <a:txBody>
                    <a:bodyPr/>
                    <a:lstStyle/>
                    <a:p>
                      <a:pPr algn="ctr" rtl="0" fontAlgn="ctr"/>
                      <a:r>
                        <a:rPr lang="en-US" altLang="zh-CN" sz="1500" b="0" i="0" u="none" strike="noStrike">
                          <a:solidFill>
                            <a:srgbClr val="000000"/>
                          </a:solidFill>
                          <a:effectLst/>
                          <a:latin typeface="Times New Roman"/>
                        </a:rPr>
                        <a:t>16163</a:t>
                      </a:r>
                    </a:p>
                  </a:txBody>
                  <a:tcPr marL="0" marR="0" marT="0" marB="0" anchor="ctr"/>
                </a:tc>
                <a:tc>
                  <a:txBody>
                    <a:bodyPr/>
                    <a:lstStyle/>
                    <a:p>
                      <a:pPr algn="ctr" rtl="0" fontAlgn="ctr"/>
                      <a:r>
                        <a:rPr lang="en-US" altLang="zh-CN" sz="1500" b="0" i="0" u="none" strike="noStrike">
                          <a:solidFill>
                            <a:srgbClr val="000000"/>
                          </a:solidFill>
                          <a:effectLst/>
                          <a:latin typeface="Times New Roman"/>
                        </a:rPr>
                        <a:t>17777</a:t>
                      </a:r>
                    </a:p>
                  </a:txBody>
                  <a:tcPr marL="0" marR="0" marT="0" marB="0" anchor="ctr"/>
                </a:tc>
                <a:tc>
                  <a:txBody>
                    <a:bodyPr/>
                    <a:lstStyle/>
                    <a:p>
                      <a:pPr algn="ctr" rtl="0" fontAlgn="ctr"/>
                      <a:r>
                        <a:rPr lang="en-US" altLang="zh-CN" sz="1500" b="0" i="0" u="none" strike="noStrike" dirty="0">
                          <a:solidFill>
                            <a:srgbClr val="FF0000"/>
                          </a:solidFill>
                          <a:effectLst/>
                          <a:latin typeface="Times New Roman"/>
                        </a:rPr>
                        <a:t>56.4%</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74.1%</a:t>
                      </a:r>
                    </a:p>
                  </a:txBody>
                  <a:tcPr marL="0" marR="0" marT="0" marB="0" anchor="ctr"/>
                </a:tc>
                <a:tc>
                  <a:txBody>
                    <a:bodyPr/>
                    <a:lstStyle/>
                    <a:p>
                      <a:pPr algn="ctr" rtl="0" fontAlgn="ctr"/>
                      <a:r>
                        <a:rPr lang="en-US" altLang="zh-CN" sz="1500" b="0" i="0" u="none" strike="noStrike">
                          <a:solidFill>
                            <a:srgbClr val="000000"/>
                          </a:solidFill>
                          <a:effectLst/>
                          <a:latin typeface="Times New Roman"/>
                        </a:rPr>
                        <a:t>81.4%</a:t>
                      </a:r>
                    </a:p>
                  </a:txBody>
                  <a:tcPr marL="0" marR="0" marT="0" marB="0" anchor="ctr"/>
                </a:tc>
                <a:tc>
                  <a:txBody>
                    <a:bodyPr/>
                    <a:lstStyle/>
                    <a:p>
                      <a:pPr algn="ctr" rtl="0" fontAlgn="ctr"/>
                      <a:r>
                        <a:rPr lang="en-US" altLang="zh-CN" sz="1500" b="0" i="0" u="none" strike="noStrike">
                          <a:solidFill>
                            <a:srgbClr val="000000"/>
                          </a:solidFill>
                          <a:effectLst/>
                          <a:latin typeface="Times New Roman"/>
                        </a:rPr>
                        <a:t>84.6%</a:t>
                      </a:r>
                    </a:p>
                  </a:txBody>
                  <a:tcPr marL="0" marR="0" marT="0" marB="0" anchor="ctr"/>
                </a:tc>
                <a:tc>
                  <a:txBody>
                    <a:bodyPr/>
                    <a:lstStyle/>
                    <a:p>
                      <a:pPr algn="ctr" rtl="0" fontAlgn="ctr"/>
                      <a:r>
                        <a:rPr lang="en-US" altLang="zh-CN" sz="1500" b="0" i="0" u="none" strike="noStrike">
                          <a:solidFill>
                            <a:srgbClr val="000000"/>
                          </a:solidFill>
                          <a:effectLst/>
                          <a:latin typeface="Times New Roman"/>
                        </a:rPr>
                        <a:t>84.5%</a:t>
                      </a:r>
                    </a:p>
                  </a:txBody>
                  <a:tcPr marL="0" marR="0" marT="0" marB="0" anchor="ctr"/>
                </a:tc>
                <a:extLst>
                  <a:ext uri="{0D108BD9-81ED-4DB2-BD59-A6C34878D82A}">
                    <a16:rowId xmlns:a16="http://schemas.microsoft.com/office/drawing/2014/main" val="10003"/>
                  </a:ext>
                </a:extLst>
              </a:tr>
              <a:tr h="350693">
                <a:tc>
                  <a:txBody>
                    <a:bodyPr/>
                    <a:lstStyle/>
                    <a:p>
                      <a:pPr algn="ctr" fontAlgn="ctr"/>
                      <a:r>
                        <a:rPr lang="zh-CN" altLang="en-US" sz="1500" u="none" strike="noStrike">
                          <a:effectLst/>
                        </a:rPr>
                        <a:t>互联网市场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产品</a:t>
                      </a:r>
                      <a:r>
                        <a:rPr lang="en-US" altLang="zh-CN" sz="1500" u="none" strike="noStrike">
                          <a:effectLst/>
                        </a:rPr>
                        <a:t>1</a:t>
                      </a:r>
                      <a:endParaRPr lang="en-US" altLang="zh-CN" sz="1500" b="0" i="0" u="none" strike="noStrike">
                        <a:effectLst/>
                        <a:latin typeface="宋体"/>
                      </a:endParaRP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12859</a:t>
                      </a:r>
                    </a:p>
                  </a:txBody>
                  <a:tcPr marL="0" marR="0" marT="0" marB="0" anchor="ctr"/>
                </a:tc>
                <a:tc>
                  <a:txBody>
                    <a:bodyPr/>
                    <a:lstStyle/>
                    <a:p>
                      <a:pPr algn="ctr" rtl="0" fontAlgn="ctr"/>
                      <a:r>
                        <a:rPr lang="en-US" altLang="zh-CN" sz="1500" b="0" i="0" u="none" strike="noStrike">
                          <a:solidFill>
                            <a:srgbClr val="000000"/>
                          </a:solidFill>
                          <a:effectLst/>
                          <a:latin typeface="Times New Roman"/>
                        </a:rPr>
                        <a:t>14092</a:t>
                      </a:r>
                    </a:p>
                  </a:txBody>
                  <a:tcPr marL="0" marR="0" marT="0" marB="0" anchor="ctr"/>
                </a:tc>
                <a:tc>
                  <a:txBody>
                    <a:bodyPr/>
                    <a:lstStyle/>
                    <a:p>
                      <a:pPr algn="ctr" rtl="0" fontAlgn="ctr"/>
                      <a:r>
                        <a:rPr lang="en-US" altLang="zh-CN" sz="1500" b="0" i="0" u="none" strike="noStrike">
                          <a:solidFill>
                            <a:srgbClr val="000000"/>
                          </a:solidFill>
                          <a:effectLst/>
                          <a:latin typeface="Times New Roman"/>
                        </a:rPr>
                        <a:t>17958</a:t>
                      </a:r>
                    </a:p>
                  </a:txBody>
                  <a:tcPr marL="0" marR="0" marT="0" marB="0" anchor="ctr"/>
                </a:tc>
                <a:tc>
                  <a:txBody>
                    <a:bodyPr/>
                    <a:lstStyle/>
                    <a:p>
                      <a:pPr algn="ctr" rtl="0" fontAlgn="ctr"/>
                      <a:r>
                        <a:rPr lang="en-US" altLang="zh-CN" sz="1500" b="0" i="0" u="none" strike="noStrike">
                          <a:solidFill>
                            <a:srgbClr val="000000"/>
                          </a:solidFill>
                          <a:effectLst/>
                          <a:latin typeface="Times New Roman"/>
                        </a:rPr>
                        <a:t>19438</a:t>
                      </a:r>
                    </a:p>
                  </a:txBody>
                  <a:tcPr marL="0" marR="0" marT="0" marB="0" anchor="ctr"/>
                </a:tc>
                <a:tc>
                  <a:txBody>
                    <a:bodyPr/>
                    <a:lstStyle/>
                    <a:p>
                      <a:pPr algn="ctr" rtl="0" fontAlgn="ctr"/>
                      <a:r>
                        <a:rPr lang="en-US" altLang="zh-CN" sz="1500" b="0" i="0" u="none" strike="noStrike">
                          <a:solidFill>
                            <a:srgbClr val="000000"/>
                          </a:solidFill>
                          <a:effectLst/>
                          <a:latin typeface="Times New Roman"/>
                        </a:rPr>
                        <a:t>21632</a:t>
                      </a:r>
                    </a:p>
                  </a:txBody>
                  <a:tcPr marL="0" marR="0" marT="0" marB="0" anchor="ctr"/>
                </a:tc>
                <a:tc>
                  <a:txBody>
                    <a:bodyPr/>
                    <a:lstStyle/>
                    <a:p>
                      <a:pPr algn="ctr" rtl="0" fontAlgn="ctr"/>
                      <a:r>
                        <a:rPr lang="en-US" altLang="zh-CN" sz="1500" b="0" i="0" u="none" strike="noStrike">
                          <a:solidFill>
                            <a:srgbClr val="FF0000"/>
                          </a:solidFill>
                          <a:effectLst/>
                          <a:latin typeface="Times New Roman"/>
                        </a:rPr>
                        <a:t>71.3%</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82.3%</a:t>
                      </a:r>
                    </a:p>
                  </a:txBody>
                  <a:tcPr marL="0" marR="0" marT="0" marB="0" anchor="ctr"/>
                </a:tc>
                <a:tc>
                  <a:txBody>
                    <a:bodyPr/>
                    <a:lstStyle/>
                    <a:p>
                      <a:pPr algn="ctr" rtl="0" fontAlgn="ctr"/>
                      <a:r>
                        <a:rPr lang="en-US" altLang="zh-CN" sz="1500" b="0" i="0" u="none" strike="noStrike">
                          <a:solidFill>
                            <a:srgbClr val="000000"/>
                          </a:solidFill>
                          <a:effectLst/>
                          <a:latin typeface="Times New Roman"/>
                        </a:rPr>
                        <a:t>87.1%</a:t>
                      </a:r>
                    </a:p>
                  </a:txBody>
                  <a:tcPr marL="0" marR="0" marT="0" marB="0" anchor="ctr"/>
                </a:tc>
                <a:tc>
                  <a:txBody>
                    <a:bodyPr/>
                    <a:lstStyle/>
                    <a:p>
                      <a:pPr algn="ctr" rtl="0" fontAlgn="ctr"/>
                      <a:r>
                        <a:rPr lang="en-US" altLang="zh-CN" sz="1500" b="0" i="0" u="none" strike="noStrike">
                          <a:solidFill>
                            <a:srgbClr val="000000"/>
                          </a:solidFill>
                          <a:effectLst/>
                          <a:latin typeface="Times New Roman"/>
                        </a:rPr>
                        <a:t>89.2%</a:t>
                      </a:r>
                    </a:p>
                  </a:txBody>
                  <a:tcPr marL="0" marR="0" marT="0" marB="0" anchor="ctr"/>
                </a:tc>
                <a:tc>
                  <a:txBody>
                    <a:bodyPr/>
                    <a:lstStyle/>
                    <a:p>
                      <a:pPr algn="ctr" rtl="0" fontAlgn="ctr"/>
                      <a:r>
                        <a:rPr lang="en-US" altLang="zh-CN" sz="1500" b="0" i="0" u="none" strike="noStrike">
                          <a:solidFill>
                            <a:srgbClr val="000000"/>
                          </a:solidFill>
                          <a:effectLst/>
                          <a:latin typeface="Times New Roman"/>
                        </a:rPr>
                        <a:t>89.4%</a:t>
                      </a:r>
                    </a:p>
                  </a:txBody>
                  <a:tcPr marL="0" marR="0" marT="0" marB="0" anchor="ctr"/>
                </a:tc>
                <a:extLst>
                  <a:ext uri="{0D108BD9-81ED-4DB2-BD59-A6C34878D82A}">
                    <a16:rowId xmlns:a16="http://schemas.microsoft.com/office/drawing/2014/main" val="10004"/>
                  </a:ext>
                </a:extLst>
              </a:tr>
              <a:tr h="350693">
                <a:tc>
                  <a:txBody>
                    <a:bodyPr/>
                    <a:lstStyle/>
                    <a:p>
                      <a:pPr algn="ctr" fontAlgn="ctr"/>
                      <a:r>
                        <a:rPr lang="zh-CN" altLang="en-US" sz="1500" u="none" strike="noStrike">
                          <a:effectLst/>
                        </a:rPr>
                        <a:t>国内市场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dirty="0">
                          <a:effectLst/>
                        </a:rPr>
                        <a:t>产品</a:t>
                      </a:r>
                      <a:r>
                        <a:rPr lang="en-US" altLang="zh-CN" sz="1500" u="none" strike="noStrike" dirty="0">
                          <a:effectLst/>
                        </a:rPr>
                        <a:t>2</a:t>
                      </a:r>
                      <a:endParaRPr lang="en-US" altLang="zh-CN" sz="1500" b="0" i="0" u="none" strike="noStrike" dirty="0">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8406</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8541</a:t>
                      </a:r>
                    </a:p>
                  </a:txBody>
                  <a:tcPr marL="0" marR="0" marT="0" marB="0" anchor="ctr"/>
                </a:tc>
                <a:tc>
                  <a:txBody>
                    <a:bodyPr/>
                    <a:lstStyle/>
                    <a:p>
                      <a:pPr algn="ctr" rtl="0" fontAlgn="ctr"/>
                      <a:r>
                        <a:rPr lang="en-US" altLang="zh-CN" sz="1500" b="0" i="0" u="none" strike="noStrike">
                          <a:solidFill>
                            <a:srgbClr val="000000"/>
                          </a:solidFill>
                          <a:effectLst/>
                          <a:latin typeface="Times New Roman"/>
                        </a:rPr>
                        <a:t>10509</a:t>
                      </a:r>
                    </a:p>
                  </a:txBody>
                  <a:tcPr marL="0" marR="0" marT="0" marB="0" anchor="ctr"/>
                </a:tc>
                <a:tc>
                  <a:txBody>
                    <a:bodyPr/>
                    <a:lstStyle/>
                    <a:p>
                      <a:pPr algn="ctr" rtl="0" fontAlgn="ctr"/>
                      <a:r>
                        <a:rPr lang="en-US" altLang="zh-CN" sz="1500" b="0" i="0" u="none" strike="noStrike">
                          <a:solidFill>
                            <a:srgbClr val="000000"/>
                          </a:solidFill>
                          <a:effectLst/>
                          <a:latin typeface="Times New Roman"/>
                        </a:rPr>
                        <a:t>11139</a:t>
                      </a:r>
                    </a:p>
                  </a:txBody>
                  <a:tcPr marL="0" marR="0" marT="0" marB="0" anchor="ctr"/>
                </a:tc>
                <a:tc>
                  <a:txBody>
                    <a:bodyPr/>
                    <a:lstStyle/>
                    <a:p>
                      <a:pPr algn="ctr" rtl="0" fontAlgn="ctr"/>
                      <a:r>
                        <a:rPr lang="en-US" altLang="zh-CN" sz="1500" b="0" i="0" u="none" strike="noStrike">
                          <a:solidFill>
                            <a:srgbClr val="000000"/>
                          </a:solidFill>
                          <a:effectLst/>
                          <a:latin typeface="Times New Roman"/>
                        </a:rPr>
                        <a:t>12216</a:t>
                      </a:r>
                    </a:p>
                  </a:txBody>
                  <a:tcPr marL="0" marR="0" marT="0" marB="0" anchor="ctr"/>
                </a:tc>
                <a:tc>
                  <a:txBody>
                    <a:bodyPr/>
                    <a:lstStyle/>
                    <a:p>
                      <a:pPr algn="ctr" rtl="0" fontAlgn="ctr"/>
                      <a:r>
                        <a:rPr lang="en-US" altLang="zh-CN" sz="1500" b="0" i="0" u="none" strike="noStrike" dirty="0">
                          <a:solidFill>
                            <a:srgbClr val="FF0000"/>
                          </a:solidFill>
                          <a:effectLst/>
                          <a:latin typeface="Times New Roman"/>
                        </a:rPr>
                        <a:t>39.2%</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70.3%</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79.9%</a:t>
                      </a:r>
                    </a:p>
                  </a:txBody>
                  <a:tcPr marL="0" marR="0" marT="0" marB="0" anchor="ctr"/>
                </a:tc>
                <a:tc>
                  <a:txBody>
                    <a:bodyPr/>
                    <a:lstStyle/>
                    <a:p>
                      <a:pPr algn="ctr" rtl="0" fontAlgn="ctr"/>
                      <a:r>
                        <a:rPr lang="en-US" altLang="zh-CN" sz="1500" b="0" i="0" u="none" strike="noStrike">
                          <a:solidFill>
                            <a:srgbClr val="000000"/>
                          </a:solidFill>
                          <a:effectLst/>
                          <a:latin typeface="Times New Roman"/>
                        </a:rPr>
                        <a:t>83.8%</a:t>
                      </a:r>
                    </a:p>
                  </a:txBody>
                  <a:tcPr marL="0" marR="0" marT="0" marB="0" anchor="ctr"/>
                </a:tc>
                <a:tc>
                  <a:txBody>
                    <a:bodyPr/>
                    <a:lstStyle/>
                    <a:p>
                      <a:pPr algn="ctr" rtl="0" fontAlgn="ctr"/>
                      <a:r>
                        <a:rPr lang="en-US" altLang="zh-CN" sz="1500" b="0" i="0" u="none" strike="noStrike">
                          <a:solidFill>
                            <a:srgbClr val="000000"/>
                          </a:solidFill>
                          <a:effectLst/>
                          <a:latin typeface="Times New Roman"/>
                        </a:rPr>
                        <a:t>83.8%</a:t>
                      </a:r>
                    </a:p>
                  </a:txBody>
                  <a:tcPr marL="0" marR="0" marT="0" marB="0" anchor="ctr"/>
                </a:tc>
                <a:extLst>
                  <a:ext uri="{0D108BD9-81ED-4DB2-BD59-A6C34878D82A}">
                    <a16:rowId xmlns:a16="http://schemas.microsoft.com/office/drawing/2014/main" val="10005"/>
                  </a:ext>
                </a:extLst>
              </a:tr>
              <a:tr h="350693">
                <a:tc>
                  <a:txBody>
                    <a:bodyPr/>
                    <a:lstStyle/>
                    <a:p>
                      <a:pPr algn="ctr" fontAlgn="ctr"/>
                      <a:r>
                        <a:rPr lang="zh-CN" altLang="en-US" sz="1500" u="none" strike="noStrike">
                          <a:effectLst/>
                        </a:rPr>
                        <a:t>北美市场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产品</a:t>
                      </a:r>
                      <a:r>
                        <a:rPr lang="en-US" altLang="zh-CN" sz="1500" u="none" strike="noStrike">
                          <a:effectLst/>
                        </a:rPr>
                        <a:t>2</a:t>
                      </a:r>
                      <a:endParaRPr lang="en-US" altLang="zh-CN" sz="1500" b="0" i="0" u="none" strike="noStrike">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6460</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6737</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8166</a:t>
                      </a:r>
                    </a:p>
                  </a:txBody>
                  <a:tcPr marL="0" marR="0" marT="0" marB="0" anchor="ctr"/>
                </a:tc>
                <a:tc>
                  <a:txBody>
                    <a:bodyPr/>
                    <a:lstStyle/>
                    <a:p>
                      <a:pPr algn="ctr" rtl="0" fontAlgn="ctr"/>
                      <a:r>
                        <a:rPr lang="en-US" altLang="zh-CN" sz="1500" b="0" i="0" u="none" strike="noStrike">
                          <a:solidFill>
                            <a:srgbClr val="000000"/>
                          </a:solidFill>
                          <a:effectLst/>
                          <a:latin typeface="Times New Roman"/>
                        </a:rPr>
                        <a:t>8526</a:t>
                      </a:r>
                    </a:p>
                  </a:txBody>
                  <a:tcPr marL="0" marR="0" marT="0" marB="0" anchor="ctr"/>
                </a:tc>
                <a:tc>
                  <a:txBody>
                    <a:bodyPr/>
                    <a:lstStyle/>
                    <a:p>
                      <a:pPr algn="ctr" rtl="0" fontAlgn="ctr"/>
                      <a:r>
                        <a:rPr lang="en-US" altLang="zh-CN" sz="1500" b="0" i="0" u="none" strike="noStrike">
                          <a:solidFill>
                            <a:srgbClr val="000000"/>
                          </a:solidFill>
                          <a:effectLst/>
                          <a:latin typeface="Times New Roman"/>
                        </a:rPr>
                        <a:t>9581</a:t>
                      </a:r>
                    </a:p>
                  </a:txBody>
                  <a:tcPr marL="0" marR="0" marT="0" marB="0" anchor="ctr"/>
                </a:tc>
                <a:tc>
                  <a:txBody>
                    <a:bodyPr/>
                    <a:lstStyle/>
                    <a:p>
                      <a:pPr algn="ctr" rtl="0" fontAlgn="ctr"/>
                      <a:r>
                        <a:rPr lang="en-US" altLang="zh-CN" sz="1500" b="0" i="0" u="none" strike="noStrike">
                          <a:solidFill>
                            <a:srgbClr val="FF0000"/>
                          </a:solidFill>
                          <a:effectLst/>
                          <a:latin typeface="Times New Roman"/>
                        </a:rPr>
                        <a:t>57.1%</a:t>
                      </a:r>
                    </a:p>
                  </a:txBody>
                  <a:tcPr marL="0" marR="0" marT="0" marB="0" anchor="ctr"/>
                </a:tc>
                <a:tc>
                  <a:txBody>
                    <a:bodyPr/>
                    <a:lstStyle/>
                    <a:p>
                      <a:pPr algn="ctr" rtl="0" fontAlgn="ctr"/>
                      <a:r>
                        <a:rPr lang="en-US" altLang="zh-CN" sz="1500" b="0" i="0" u="none" strike="noStrike">
                          <a:solidFill>
                            <a:srgbClr val="000000"/>
                          </a:solidFill>
                          <a:effectLst/>
                          <a:latin typeface="Times New Roman"/>
                        </a:rPr>
                        <a:t>75.6%</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82.7%</a:t>
                      </a:r>
                    </a:p>
                  </a:txBody>
                  <a:tcPr marL="0" marR="0" marT="0" marB="0" anchor="ctr"/>
                </a:tc>
                <a:tc>
                  <a:txBody>
                    <a:bodyPr/>
                    <a:lstStyle/>
                    <a:p>
                      <a:pPr algn="ctr" rtl="0" fontAlgn="ctr"/>
                      <a:r>
                        <a:rPr lang="en-US" altLang="zh-CN" sz="1500" b="0" i="0" u="none" strike="noStrike">
                          <a:solidFill>
                            <a:srgbClr val="000000"/>
                          </a:solidFill>
                          <a:effectLst/>
                          <a:latin typeface="Times New Roman"/>
                        </a:rPr>
                        <a:t>85.5%</a:t>
                      </a:r>
                    </a:p>
                  </a:txBody>
                  <a:tcPr marL="0" marR="0" marT="0" marB="0" anchor="ctr"/>
                </a:tc>
                <a:tc>
                  <a:txBody>
                    <a:bodyPr/>
                    <a:lstStyle/>
                    <a:p>
                      <a:pPr algn="ctr" rtl="0" fontAlgn="ctr"/>
                      <a:r>
                        <a:rPr lang="en-US" altLang="zh-CN" sz="1500" b="0" i="0" u="none" strike="noStrike">
                          <a:solidFill>
                            <a:srgbClr val="000000"/>
                          </a:solidFill>
                          <a:effectLst/>
                          <a:latin typeface="Times New Roman"/>
                        </a:rPr>
                        <a:t>85.8%</a:t>
                      </a:r>
                    </a:p>
                  </a:txBody>
                  <a:tcPr marL="0" marR="0" marT="0" marB="0" anchor="ctr"/>
                </a:tc>
                <a:extLst>
                  <a:ext uri="{0D108BD9-81ED-4DB2-BD59-A6C34878D82A}">
                    <a16:rowId xmlns:a16="http://schemas.microsoft.com/office/drawing/2014/main" val="10006"/>
                  </a:ext>
                </a:extLst>
              </a:tr>
              <a:tr h="350693">
                <a:tc>
                  <a:txBody>
                    <a:bodyPr/>
                    <a:lstStyle/>
                    <a:p>
                      <a:pPr algn="ctr" fontAlgn="ctr"/>
                      <a:r>
                        <a:rPr lang="zh-CN" altLang="en-US" sz="1500" u="none" strike="noStrike">
                          <a:effectLst/>
                        </a:rPr>
                        <a:t>互联网市场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产品</a:t>
                      </a:r>
                      <a:r>
                        <a:rPr lang="en-US" altLang="zh-CN" sz="1500" u="none" strike="noStrike">
                          <a:effectLst/>
                        </a:rPr>
                        <a:t>2</a:t>
                      </a:r>
                      <a:endParaRPr lang="en-US" altLang="zh-CN" sz="1500" b="0" i="0" u="none" strike="noStrike">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7031</a:t>
                      </a:r>
                    </a:p>
                  </a:txBody>
                  <a:tcPr marL="0" marR="0" marT="0" marB="0" anchor="ctr"/>
                </a:tc>
                <a:tc>
                  <a:txBody>
                    <a:bodyPr/>
                    <a:lstStyle/>
                    <a:p>
                      <a:pPr algn="ctr" rtl="0" fontAlgn="ctr"/>
                      <a:r>
                        <a:rPr lang="en-US" altLang="zh-CN" sz="1500" b="0" i="0" u="none" strike="noStrike">
                          <a:solidFill>
                            <a:srgbClr val="000000"/>
                          </a:solidFill>
                          <a:effectLst/>
                          <a:latin typeface="Times New Roman"/>
                        </a:rPr>
                        <a:t>7551</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9601</a:t>
                      </a:r>
                    </a:p>
                  </a:txBody>
                  <a:tcPr marL="0" marR="0" marT="0" marB="0" anchor="ctr"/>
                </a:tc>
                <a:tc>
                  <a:txBody>
                    <a:bodyPr/>
                    <a:lstStyle/>
                    <a:p>
                      <a:pPr algn="ctr" rtl="0" fontAlgn="ctr"/>
                      <a:r>
                        <a:rPr lang="en-US" altLang="zh-CN" sz="1500" b="0" i="0" u="none" strike="noStrike">
                          <a:solidFill>
                            <a:srgbClr val="000000"/>
                          </a:solidFill>
                          <a:effectLst/>
                          <a:latin typeface="Times New Roman"/>
                        </a:rPr>
                        <a:t>10379</a:t>
                      </a:r>
                    </a:p>
                  </a:txBody>
                  <a:tcPr marL="0" marR="0" marT="0" marB="0" anchor="ctr"/>
                </a:tc>
                <a:tc>
                  <a:txBody>
                    <a:bodyPr/>
                    <a:lstStyle/>
                    <a:p>
                      <a:pPr algn="ctr" rtl="0" fontAlgn="ctr"/>
                      <a:r>
                        <a:rPr lang="en-US" altLang="zh-CN" sz="1500" b="0" i="0" u="none" strike="noStrike">
                          <a:solidFill>
                            <a:srgbClr val="000000"/>
                          </a:solidFill>
                          <a:effectLst/>
                          <a:latin typeface="Times New Roman"/>
                        </a:rPr>
                        <a:t>11547</a:t>
                      </a:r>
                    </a:p>
                  </a:txBody>
                  <a:tcPr marL="0" marR="0" marT="0" marB="0" anchor="ctr"/>
                </a:tc>
                <a:tc>
                  <a:txBody>
                    <a:bodyPr/>
                    <a:lstStyle/>
                    <a:p>
                      <a:pPr algn="ctr" rtl="0" fontAlgn="ctr"/>
                      <a:r>
                        <a:rPr lang="en-US" altLang="zh-CN" sz="1500" b="0" i="0" u="none" strike="noStrike" dirty="0">
                          <a:solidFill>
                            <a:srgbClr val="FF0000"/>
                          </a:solidFill>
                          <a:effectLst/>
                          <a:latin typeface="Times New Roman"/>
                        </a:rPr>
                        <a:t>73.0%</a:t>
                      </a:r>
                    </a:p>
                  </a:txBody>
                  <a:tcPr marL="0" marR="0" marT="0" marB="0" anchor="ctr"/>
                </a:tc>
                <a:tc>
                  <a:txBody>
                    <a:bodyPr/>
                    <a:lstStyle/>
                    <a:p>
                      <a:pPr algn="ctr" rtl="0" fontAlgn="ctr"/>
                      <a:r>
                        <a:rPr lang="en-US" altLang="zh-CN" sz="1500" b="0" i="0" u="none" strike="noStrike">
                          <a:solidFill>
                            <a:srgbClr val="000000"/>
                          </a:solidFill>
                          <a:effectLst/>
                          <a:latin typeface="Times New Roman"/>
                        </a:rPr>
                        <a:t>83.3%</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87.8%</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89.8%</a:t>
                      </a:r>
                    </a:p>
                  </a:txBody>
                  <a:tcPr marL="0" marR="0" marT="0" marB="0" anchor="ctr"/>
                </a:tc>
                <a:tc>
                  <a:txBody>
                    <a:bodyPr/>
                    <a:lstStyle/>
                    <a:p>
                      <a:pPr algn="ctr" rtl="0" fontAlgn="ctr"/>
                      <a:r>
                        <a:rPr lang="en-US" altLang="zh-CN" sz="1500" b="0" i="0" u="none" strike="noStrike">
                          <a:solidFill>
                            <a:srgbClr val="000000"/>
                          </a:solidFill>
                          <a:effectLst/>
                          <a:latin typeface="Times New Roman"/>
                        </a:rPr>
                        <a:t>89.8%</a:t>
                      </a:r>
                    </a:p>
                  </a:txBody>
                  <a:tcPr marL="0" marR="0" marT="0" marB="0" anchor="ctr"/>
                </a:tc>
                <a:extLst>
                  <a:ext uri="{0D108BD9-81ED-4DB2-BD59-A6C34878D82A}">
                    <a16:rowId xmlns:a16="http://schemas.microsoft.com/office/drawing/2014/main" val="10007"/>
                  </a:ext>
                </a:extLst>
              </a:tr>
              <a:tr h="350693">
                <a:tc>
                  <a:txBody>
                    <a:bodyPr/>
                    <a:lstStyle/>
                    <a:p>
                      <a:pPr algn="ctr" fontAlgn="ctr"/>
                      <a:r>
                        <a:rPr lang="zh-CN" altLang="en-US" sz="1500" u="none" strike="noStrike">
                          <a:effectLst/>
                        </a:rPr>
                        <a:t>国内市场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产品</a:t>
                      </a:r>
                      <a:r>
                        <a:rPr lang="en-US" altLang="zh-CN" sz="1500" u="none" strike="noStrike">
                          <a:effectLst/>
                        </a:rPr>
                        <a:t>3</a:t>
                      </a:r>
                      <a:endParaRPr lang="en-US" altLang="zh-CN" sz="1500" b="0" i="0" u="none" strike="noStrike">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3557</a:t>
                      </a:r>
                    </a:p>
                  </a:txBody>
                  <a:tcPr marL="0" marR="0" marT="0" marB="0" anchor="ctr"/>
                </a:tc>
                <a:tc>
                  <a:txBody>
                    <a:bodyPr/>
                    <a:lstStyle/>
                    <a:p>
                      <a:pPr algn="ctr" rtl="0" fontAlgn="ctr"/>
                      <a:r>
                        <a:rPr lang="en-US" altLang="zh-CN" sz="1500" b="0" i="0" u="none" strike="noStrike">
                          <a:solidFill>
                            <a:srgbClr val="000000"/>
                          </a:solidFill>
                          <a:effectLst/>
                          <a:latin typeface="Times New Roman"/>
                        </a:rPr>
                        <a:t>3512</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4072</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4189</a:t>
                      </a:r>
                    </a:p>
                  </a:txBody>
                  <a:tcPr marL="0" marR="0" marT="0" marB="0" anchor="ctr"/>
                </a:tc>
                <a:tc>
                  <a:txBody>
                    <a:bodyPr/>
                    <a:lstStyle/>
                    <a:p>
                      <a:pPr algn="ctr" rtl="0" fontAlgn="ctr"/>
                      <a:r>
                        <a:rPr lang="en-US" altLang="zh-CN" sz="1500" b="0" i="0" u="none" strike="noStrike">
                          <a:solidFill>
                            <a:srgbClr val="000000"/>
                          </a:solidFill>
                          <a:effectLst/>
                          <a:latin typeface="Times New Roman"/>
                        </a:rPr>
                        <a:t>4611</a:t>
                      </a:r>
                    </a:p>
                  </a:txBody>
                  <a:tcPr marL="0" marR="0" marT="0" marB="0" anchor="ctr"/>
                </a:tc>
                <a:tc>
                  <a:txBody>
                    <a:bodyPr/>
                    <a:lstStyle/>
                    <a:p>
                      <a:pPr algn="ctr" rtl="0" fontAlgn="ctr"/>
                      <a:r>
                        <a:rPr lang="en-US" altLang="zh-CN" sz="1500" b="0" i="0" u="none" strike="noStrike">
                          <a:solidFill>
                            <a:srgbClr val="FF0000"/>
                          </a:solidFill>
                          <a:effectLst/>
                          <a:latin typeface="Times New Roman"/>
                        </a:rPr>
                        <a:t>46.9%</a:t>
                      </a:r>
                    </a:p>
                  </a:txBody>
                  <a:tcPr marL="0" marR="0" marT="0" marB="0" anchor="ctr"/>
                </a:tc>
                <a:tc>
                  <a:txBody>
                    <a:bodyPr/>
                    <a:lstStyle/>
                    <a:p>
                      <a:pPr algn="ctr" rtl="0" fontAlgn="ctr"/>
                      <a:r>
                        <a:rPr lang="en-US" altLang="zh-CN" sz="1500" b="0" i="0" u="none" strike="noStrike">
                          <a:solidFill>
                            <a:srgbClr val="000000"/>
                          </a:solidFill>
                          <a:effectLst/>
                          <a:latin typeface="Times New Roman"/>
                        </a:rPr>
                        <a:t>68.7%</a:t>
                      </a:r>
                    </a:p>
                  </a:txBody>
                  <a:tcPr marL="0" marR="0" marT="0" marB="0" anchor="ctr"/>
                </a:tc>
                <a:tc>
                  <a:txBody>
                    <a:bodyPr/>
                    <a:lstStyle/>
                    <a:p>
                      <a:pPr algn="ctr" rtl="0" fontAlgn="ctr"/>
                      <a:r>
                        <a:rPr lang="en-US" altLang="zh-CN" sz="1500" b="0" i="0" u="none" strike="noStrike">
                          <a:solidFill>
                            <a:srgbClr val="000000"/>
                          </a:solidFill>
                          <a:effectLst/>
                          <a:latin typeface="Times New Roman"/>
                        </a:rPr>
                        <a:t>76.2%</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79.9%</a:t>
                      </a:r>
                    </a:p>
                  </a:txBody>
                  <a:tcPr marL="0" marR="0" marT="0" marB="0" anchor="ctr"/>
                </a:tc>
                <a:tc>
                  <a:txBody>
                    <a:bodyPr/>
                    <a:lstStyle/>
                    <a:p>
                      <a:pPr algn="ctr" rtl="0" fontAlgn="ctr"/>
                      <a:r>
                        <a:rPr lang="en-US" altLang="zh-CN" sz="1500" b="0" i="0" u="none" strike="noStrike">
                          <a:solidFill>
                            <a:srgbClr val="000000"/>
                          </a:solidFill>
                          <a:effectLst/>
                          <a:latin typeface="Times New Roman"/>
                        </a:rPr>
                        <a:t>80.5%</a:t>
                      </a:r>
                    </a:p>
                  </a:txBody>
                  <a:tcPr marL="0" marR="0" marT="0" marB="0" anchor="ctr"/>
                </a:tc>
                <a:extLst>
                  <a:ext uri="{0D108BD9-81ED-4DB2-BD59-A6C34878D82A}">
                    <a16:rowId xmlns:a16="http://schemas.microsoft.com/office/drawing/2014/main" val="10008"/>
                  </a:ext>
                </a:extLst>
              </a:tr>
              <a:tr h="350693">
                <a:tc>
                  <a:txBody>
                    <a:bodyPr/>
                    <a:lstStyle/>
                    <a:p>
                      <a:pPr algn="ctr" fontAlgn="ctr"/>
                      <a:r>
                        <a:rPr lang="zh-CN" altLang="en-US" sz="1500" u="none" strike="noStrike">
                          <a:effectLst/>
                        </a:rPr>
                        <a:t>北美市场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产品</a:t>
                      </a:r>
                      <a:r>
                        <a:rPr lang="en-US" altLang="zh-CN" sz="1500" u="none" strike="noStrike">
                          <a:effectLst/>
                        </a:rPr>
                        <a:t>3</a:t>
                      </a:r>
                      <a:endParaRPr lang="en-US" altLang="zh-CN" sz="1500" b="0" i="0" u="none" strike="noStrike">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2829</a:t>
                      </a:r>
                    </a:p>
                  </a:txBody>
                  <a:tcPr marL="0" marR="0" marT="0" marB="0" anchor="ctr"/>
                </a:tc>
                <a:tc>
                  <a:txBody>
                    <a:bodyPr/>
                    <a:lstStyle/>
                    <a:p>
                      <a:pPr algn="ctr" rtl="0" fontAlgn="ctr"/>
                      <a:r>
                        <a:rPr lang="en-US" altLang="zh-CN" sz="1500" b="0" i="0" u="none" strike="noStrike">
                          <a:solidFill>
                            <a:srgbClr val="000000"/>
                          </a:solidFill>
                          <a:effectLst/>
                          <a:latin typeface="Times New Roman"/>
                        </a:rPr>
                        <a:t>2829</a:t>
                      </a:r>
                    </a:p>
                  </a:txBody>
                  <a:tcPr marL="0" marR="0" marT="0" marB="0" anchor="ctr"/>
                </a:tc>
                <a:tc>
                  <a:txBody>
                    <a:bodyPr/>
                    <a:lstStyle/>
                    <a:p>
                      <a:pPr algn="ctr" rtl="0" fontAlgn="ctr"/>
                      <a:r>
                        <a:rPr lang="en-US" altLang="zh-CN" sz="1500" b="0" i="0" u="none" strike="noStrike">
                          <a:solidFill>
                            <a:srgbClr val="000000"/>
                          </a:solidFill>
                          <a:effectLst/>
                          <a:latin typeface="Times New Roman"/>
                        </a:rPr>
                        <a:t>3183</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3263</a:t>
                      </a:r>
                    </a:p>
                  </a:txBody>
                  <a:tcPr marL="0" marR="0" marT="0" marB="0" anchor="ctr"/>
                </a:tc>
                <a:tc>
                  <a:txBody>
                    <a:bodyPr/>
                    <a:lstStyle/>
                    <a:p>
                      <a:pPr algn="ctr" rtl="0" fontAlgn="ctr"/>
                      <a:r>
                        <a:rPr lang="en-US" altLang="zh-CN" sz="1500" b="0" i="0" u="none" strike="noStrike">
                          <a:solidFill>
                            <a:srgbClr val="000000"/>
                          </a:solidFill>
                          <a:effectLst/>
                          <a:latin typeface="Times New Roman"/>
                        </a:rPr>
                        <a:t>3618</a:t>
                      </a:r>
                    </a:p>
                  </a:txBody>
                  <a:tcPr marL="0" marR="0" marT="0" marB="0" anchor="ctr"/>
                </a:tc>
                <a:tc>
                  <a:txBody>
                    <a:bodyPr/>
                    <a:lstStyle/>
                    <a:p>
                      <a:pPr algn="ctr" rtl="0" fontAlgn="ctr"/>
                      <a:r>
                        <a:rPr lang="en-US" altLang="zh-CN" sz="1500" b="0" i="0" u="none" strike="noStrike" dirty="0">
                          <a:solidFill>
                            <a:srgbClr val="FF0000"/>
                          </a:solidFill>
                          <a:effectLst/>
                          <a:latin typeface="Times New Roman"/>
                        </a:rPr>
                        <a:t>64.6%</a:t>
                      </a:r>
                    </a:p>
                  </a:txBody>
                  <a:tcPr marL="0" marR="0" marT="0" marB="0" anchor="ctr"/>
                </a:tc>
                <a:tc>
                  <a:txBody>
                    <a:bodyPr/>
                    <a:lstStyle/>
                    <a:p>
                      <a:pPr algn="ctr" rtl="0" fontAlgn="ctr"/>
                      <a:r>
                        <a:rPr lang="en-US" altLang="zh-CN" sz="1500" b="0" i="0" u="none" strike="noStrike">
                          <a:solidFill>
                            <a:srgbClr val="000000"/>
                          </a:solidFill>
                          <a:effectLst/>
                          <a:latin typeface="Times New Roman"/>
                        </a:rPr>
                        <a:t>75.7%</a:t>
                      </a:r>
                    </a:p>
                  </a:txBody>
                  <a:tcPr marL="0" marR="0" marT="0" marB="0" anchor="ctr"/>
                </a:tc>
                <a:tc>
                  <a:txBody>
                    <a:bodyPr/>
                    <a:lstStyle/>
                    <a:p>
                      <a:pPr algn="ctr" rtl="0" fontAlgn="ctr"/>
                      <a:r>
                        <a:rPr lang="en-US" altLang="zh-CN" sz="1500" b="0" i="0" u="none" strike="noStrike">
                          <a:solidFill>
                            <a:srgbClr val="000000"/>
                          </a:solidFill>
                          <a:effectLst/>
                          <a:latin typeface="Times New Roman"/>
                        </a:rPr>
                        <a:t>80.3%</a:t>
                      </a:r>
                    </a:p>
                  </a:txBody>
                  <a:tcPr marL="0" marR="0" marT="0" marB="0" anchor="ctr"/>
                </a:tc>
                <a:tc>
                  <a:txBody>
                    <a:bodyPr/>
                    <a:lstStyle/>
                    <a:p>
                      <a:pPr algn="ctr" rtl="0" fontAlgn="ctr"/>
                      <a:r>
                        <a:rPr lang="en-US" altLang="zh-CN" sz="1500" b="0" i="0" u="none" strike="noStrike">
                          <a:solidFill>
                            <a:srgbClr val="000000"/>
                          </a:solidFill>
                          <a:effectLst/>
                          <a:latin typeface="Times New Roman"/>
                        </a:rPr>
                        <a:t>83.1%</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83.3%</a:t>
                      </a:r>
                    </a:p>
                  </a:txBody>
                  <a:tcPr marL="0" marR="0" marT="0" marB="0" anchor="ctr"/>
                </a:tc>
                <a:extLst>
                  <a:ext uri="{0D108BD9-81ED-4DB2-BD59-A6C34878D82A}">
                    <a16:rowId xmlns:a16="http://schemas.microsoft.com/office/drawing/2014/main" val="10009"/>
                  </a:ext>
                </a:extLst>
              </a:tr>
              <a:tr h="350693">
                <a:tc>
                  <a:txBody>
                    <a:bodyPr/>
                    <a:lstStyle/>
                    <a:p>
                      <a:pPr algn="ctr" fontAlgn="ctr"/>
                      <a:r>
                        <a:rPr lang="zh-CN" altLang="en-US" sz="1500" u="none" strike="noStrike">
                          <a:effectLst/>
                        </a:rPr>
                        <a:t>互联网市场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dirty="0">
                          <a:effectLst/>
                        </a:rPr>
                        <a:t>产品</a:t>
                      </a:r>
                      <a:r>
                        <a:rPr lang="en-US" altLang="zh-CN" sz="1500" u="none" strike="noStrike" dirty="0">
                          <a:effectLst/>
                        </a:rPr>
                        <a:t>3</a:t>
                      </a:r>
                      <a:endParaRPr lang="en-US" altLang="zh-CN" sz="1500" b="0" i="0" u="none" strike="noStrike" dirty="0">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3098</a:t>
                      </a:r>
                    </a:p>
                  </a:txBody>
                  <a:tcPr marL="0" marR="0" marT="0" marB="0" anchor="ctr"/>
                </a:tc>
                <a:tc>
                  <a:txBody>
                    <a:bodyPr/>
                    <a:lstStyle/>
                    <a:p>
                      <a:pPr algn="ctr" rtl="0" fontAlgn="ctr"/>
                      <a:r>
                        <a:rPr lang="en-US" altLang="zh-CN" sz="1500" b="0" i="0" u="none" strike="noStrike">
                          <a:solidFill>
                            <a:srgbClr val="000000"/>
                          </a:solidFill>
                          <a:effectLst/>
                          <a:latin typeface="Times New Roman"/>
                        </a:rPr>
                        <a:t>2990</a:t>
                      </a:r>
                    </a:p>
                  </a:txBody>
                  <a:tcPr marL="0" marR="0" marT="0" marB="0" anchor="ctr"/>
                </a:tc>
                <a:tc>
                  <a:txBody>
                    <a:bodyPr/>
                    <a:lstStyle/>
                    <a:p>
                      <a:pPr algn="ctr" rtl="0" fontAlgn="ctr"/>
                      <a:r>
                        <a:rPr lang="en-US" altLang="zh-CN" sz="1500" b="0" i="0" u="none" strike="noStrike">
                          <a:solidFill>
                            <a:srgbClr val="000000"/>
                          </a:solidFill>
                          <a:effectLst/>
                          <a:latin typeface="Times New Roman"/>
                        </a:rPr>
                        <a:t>3577</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3754</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4146</a:t>
                      </a:r>
                    </a:p>
                  </a:txBody>
                  <a:tcPr marL="0" marR="0" marT="0" marB="0" anchor="ctr"/>
                </a:tc>
                <a:tc>
                  <a:txBody>
                    <a:bodyPr/>
                    <a:lstStyle/>
                    <a:p>
                      <a:pPr algn="ctr" rtl="0" fontAlgn="ctr"/>
                      <a:r>
                        <a:rPr lang="en-US" altLang="zh-CN" sz="1500" b="0" i="0" u="none" strike="noStrike" dirty="0">
                          <a:solidFill>
                            <a:srgbClr val="FF0000"/>
                          </a:solidFill>
                          <a:effectLst/>
                          <a:latin typeface="Times New Roman"/>
                        </a:rPr>
                        <a:t>77.2%</a:t>
                      </a:r>
                    </a:p>
                  </a:txBody>
                  <a:tcPr marL="0" marR="0" marT="0" marB="0" anchor="ctr"/>
                </a:tc>
                <a:tc>
                  <a:txBody>
                    <a:bodyPr/>
                    <a:lstStyle/>
                    <a:p>
                      <a:pPr algn="ctr" rtl="0" fontAlgn="ctr"/>
                      <a:r>
                        <a:rPr lang="en-US" altLang="zh-CN" sz="1500" b="0" i="0" u="none" strike="noStrike">
                          <a:solidFill>
                            <a:srgbClr val="000000"/>
                          </a:solidFill>
                          <a:effectLst/>
                          <a:latin typeface="Times New Roman"/>
                        </a:rPr>
                        <a:t>82.9%</a:t>
                      </a:r>
                    </a:p>
                  </a:txBody>
                  <a:tcPr marL="0" marR="0" marT="0" marB="0" anchor="ctr"/>
                </a:tc>
                <a:tc>
                  <a:txBody>
                    <a:bodyPr/>
                    <a:lstStyle/>
                    <a:p>
                      <a:pPr algn="ctr" rtl="0" fontAlgn="ctr"/>
                      <a:r>
                        <a:rPr lang="en-US" altLang="zh-CN" sz="1500" b="0" i="0" u="none" strike="noStrike">
                          <a:solidFill>
                            <a:srgbClr val="000000"/>
                          </a:solidFill>
                          <a:effectLst/>
                          <a:latin typeface="Times New Roman"/>
                        </a:rPr>
                        <a:t>86.2%</a:t>
                      </a:r>
                    </a:p>
                  </a:txBody>
                  <a:tcPr marL="0" marR="0" marT="0" marB="0" anchor="ctr"/>
                </a:tc>
                <a:tc>
                  <a:txBody>
                    <a:bodyPr/>
                    <a:lstStyle/>
                    <a:p>
                      <a:pPr algn="ctr" rtl="0" fontAlgn="ctr"/>
                      <a:r>
                        <a:rPr lang="en-US" altLang="zh-CN" sz="1500" b="0" i="0" u="none" strike="noStrike">
                          <a:solidFill>
                            <a:srgbClr val="000000"/>
                          </a:solidFill>
                          <a:effectLst/>
                          <a:latin typeface="Times New Roman"/>
                        </a:rPr>
                        <a:t>88.0%</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88.0%</a:t>
                      </a:r>
                    </a:p>
                  </a:txBody>
                  <a:tcPr marL="0" marR="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88789511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smtClean="0">
                  <a:latin typeface="微软雅黑" panose="020B0503020204020204" pitchFamily="34" charset="-122"/>
                </a:rPr>
                <a:t>、历史分析（</a:t>
              </a:r>
              <a:r>
                <a:rPr lang="en-US" altLang="zh-CN" sz="2800" dirty="0">
                  <a:latin typeface="微软雅黑" panose="020B0503020204020204" pitchFamily="34" charset="-122"/>
                </a:rPr>
                <a:t> </a:t>
              </a:r>
              <a:r>
                <a:rPr lang="en-US" altLang="zh-CN" sz="2800" dirty="0" smtClean="0">
                  <a:latin typeface="微软雅黑" panose="020B0503020204020204" pitchFamily="34" charset="-122"/>
                </a:rPr>
                <a:t>16C1</a:t>
              </a:r>
              <a:r>
                <a:rPr lang="zh-CN" altLang="en-US" sz="2800" dirty="0">
                  <a:latin typeface="微软雅黑" panose="020B0503020204020204" pitchFamily="34" charset="-122"/>
                </a:rPr>
                <a:t>微观外部环境）</a:t>
              </a: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483618416"/>
              </p:ext>
            </p:extLst>
          </p:nvPr>
        </p:nvGraphicFramePr>
        <p:xfrm>
          <a:off x="374142" y="1421526"/>
          <a:ext cx="8229600" cy="3857623"/>
        </p:xfrm>
        <a:graphic>
          <a:graphicData uri="http://schemas.openxmlformats.org/drawingml/2006/table">
            <a:tbl>
              <a:tblPr>
                <a:tableStyleId>{16D9F66E-5EB9-4882-86FB-DCBF35E3C3E4}</a:tableStyleId>
              </a:tblPr>
              <a:tblGrid>
                <a:gridCol w="1131482">
                  <a:extLst>
                    <a:ext uri="{9D8B030D-6E8A-4147-A177-3AD203B41FA5}">
                      <a16:colId xmlns:a16="http://schemas.microsoft.com/office/drawing/2014/main" val="20000"/>
                    </a:ext>
                  </a:extLst>
                </a:gridCol>
                <a:gridCol w="737923">
                  <a:extLst>
                    <a:ext uri="{9D8B030D-6E8A-4147-A177-3AD203B41FA5}">
                      <a16:colId xmlns:a16="http://schemas.microsoft.com/office/drawing/2014/main" val="20001"/>
                    </a:ext>
                  </a:extLst>
                </a:gridCol>
                <a:gridCol w="674673">
                  <a:extLst>
                    <a:ext uri="{9D8B030D-6E8A-4147-A177-3AD203B41FA5}">
                      <a16:colId xmlns:a16="http://schemas.microsoft.com/office/drawing/2014/main" val="20002"/>
                    </a:ext>
                  </a:extLst>
                </a:gridCol>
                <a:gridCol w="674673">
                  <a:extLst>
                    <a:ext uri="{9D8B030D-6E8A-4147-A177-3AD203B41FA5}">
                      <a16:colId xmlns:a16="http://schemas.microsoft.com/office/drawing/2014/main" val="20003"/>
                    </a:ext>
                  </a:extLst>
                </a:gridCol>
                <a:gridCol w="674673">
                  <a:extLst>
                    <a:ext uri="{9D8B030D-6E8A-4147-A177-3AD203B41FA5}">
                      <a16:colId xmlns:a16="http://schemas.microsoft.com/office/drawing/2014/main" val="20004"/>
                    </a:ext>
                  </a:extLst>
                </a:gridCol>
                <a:gridCol w="674673">
                  <a:extLst>
                    <a:ext uri="{9D8B030D-6E8A-4147-A177-3AD203B41FA5}">
                      <a16:colId xmlns:a16="http://schemas.microsoft.com/office/drawing/2014/main" val="20005"/>
                    </a:ext>
                  </a:extLst>
                </a:gridCol>
                <a:gridCol w="674673">
                  <a:extLst>
                    <a:ext uri="{9D8B030D-6E8A-4147-A177-3AD203B41FA5}">
                      <a16:colId xmlns:a16="http://schemas.microsoft.com/office/drawing/2014/main" val="20006"/>
                    </a:ext>
                  </a:extLst>
                </a:gridCol>
                <a:gridCol w="597366">
                  <a:extLst>
                    <a:ext uri="{9D8B030D-6E8A-4147-A177-3AD203B41FA5}">
                      <a16:colId xmlns:a16="http://schemas.microsoft.com/office/drawing/2014/main" val="20007"/>
                    </a:ext>
                  </a:extLst>
                </a:gridCol>
                <a:gridCol w="597366">
                  <a:extLst>
                    <a:ext uri="{9D8B030D-6E8A-4147-A177-3AD203B41FA5}">
                      <a16:colId xmlns:a16="http://schemas.microsoft.com/office/drawing/2014/main" val="20008"/>
                    </a:ext>
                  </a:extLst>
                </a:gridCol>
                <a:gridCol w="597366">
                  <a:extLst>
                    <a:ext uri="{9D8B030D-6E8A-4147-A177-3AD203B41FA5}">
                      <a16:colId xmlns:a16="http://schemas.microsoft.com/office/drawing/2014/main" val="20009"/>
                    </a:ext>
                  </a:extLst>
                </a:gridCol>
                <a:gridCol w="597366">
                  <a:extLst>
                    <a:ext uri="{9D8B030D-6E8A-4147-A177-3AD203B41FA5}">
                      <a16:colId xmlns:a16="http://schemas.microsoft.com/office/drawing/2014/main" val="20010"/>
                    </a:ext>
                  </a:extLst>
                </a:gridCol>
                <a:gridCol w="597366">
                  <a:extLst>
                    <a:ext uri="{9D8B030D-6E8A-4147-A177-3AD203B41FA5}">
                      <a16:colId xmlns:a16="http://schemas.microsoft.com/office/drawing/2014/main" val="20011"/>
                    </a:ext>
                  </a:extLst>
                </a:gridCol>
              </a:tblGrid>
              <a:tr h="350693">
                <a:tc gridSpan="2">
                  <a:txBody>
                    <a:bodyPr/>
                    <a:lstStyle/>
                    <a:p>
                      <a:pPr marL="0" algn="ctr" defTabSz="457200" rtl="0" eaLnBrk="1" fontAlgn="ctr" latinLnBrk="0" hangingPunct="1"/>
                      <a:r>
                        <a:rPr lang="en-US" altLang="zh-CN" sz="1500" b="1" u="none" strike="noStrike" kern="1200" dirty="0" smtClean="0">
                          <a:solidFill>
                            <a:schemeClr val="dk1"/>
                          </a:solidFill>
                          <a:effectLst/>
                          <a:latin typeface="+mn-lt"/>
                          <a:ea typeface="+mn-ea"/>
                          <a:cs typeface="+mn-cs"/>
                        </a:rPr>
                        <a:t>14C1</a:t>
                      </a:r>
                      <a:r>
                        <a:rPr lang="zh-CN" altLang="en-US" sz="1500" b="1" u="none" strike="noStrike" kern="1200" dirty="0" smtClean="0">
                          <a:solidFill>
                            <a:schemeClr val="dk1"/>
                          </a:solidFill>
                          <a:effectLst/>
                          <a:latin typeface="+mn-lt"/>
                          <a:ea typeface="+mn-ea"/>
                          <a:cs typeface="+mn-cs"/>
                        </a:rPr>
                        <a:t>产业环境分析</a:t>
                      </a:r>
                      <a:endParaRPr lang="zh-CN" altLang="en-US" sz="1500" b="1" u="none" strike="noStrike" kern="1200" dirty="0">
                        <a:solidFill>
                          <a:schemeClr val="dk1"/>
                        </a:solidFill>
                        <a:effectLst/>
                        <a:latin typeface="+mn-lt"/>
                        <a:ea typeface="+mn-ea"/>
                        <a:cs typeface="+mn-cs"/>
                      </a:endParaRPr>
                    </a:p>
                  </a:txBody>
                  <a:tcPr marL="0" marR="0" marT="0" marB="0" anchor="ctr"/>
                </a:tc>
                <a:tc hMerge="1">
                  <a:txBody>
                    <a:bodyPr/>
                    <a:lstStyle/>
                    <a:p>
                      <a:endParaRPr lang="zh-CN" altLang="en-US"/>
                    </a:p>
                  </a:txBody>
                  <a:tcPr/>
                </a:tc>
                <a:tc gridSpan="5">
                  <a:txBody>
                    <a:bodyPr/>
                    <a:lstStyle/>
                    <a:p>
                      <a:pPr algn="ctr" fontAlgn="ctr"/>
                      <a:r>
                        <a:rPr lang="zh-CN" altLang="en-US" sz="1500" u="none" strike="noStrike">
                          <a:effectLst/>
                        </a:rPr>
                        <a:t>市场总容量（含背景公司）</a:t>
                      </a:r>
                      <a:endParaRPr lang="zh-CN" altLang="en-US" sz="1500" b="0" i="0" u="none" strike="noStrike">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fontAlgn="ctr"/>
                      <a:r>
                        <a:rPr lang="zh-CN" altLang="en-US" sz="1500" u="none" strike="noStrike">
                          <a:effectLst/>
                        </a:rPr>
                        <a:t>市场负荷（玩家市场份额之和）</a:t>
                      </a:r>
                      <a:endParaRPr lang="zh-CN" altLang="en-US" sz="1500" b="0" i="0" u="none" strike="noStrike">
                        <a:effectLst/>
                        <a:latin typeface="宋体"/>
                      </a:endParaRPr>
                    </a:p>
                  </a:txBody>
                  <a:tcPr marL="0" marR="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50693">
                <a:tc>
                  <a:txBody>
                    <a:bodyPr/>
                    <a:lstStyle/>
                    <a:p>
                      <a:pPr algn="ctr" fontAlgn="ctr"/>
                      <a:r>
                        <a:rPr lang="zh-CN" altLang="en-US" sz="1500" u="none" strike="noStrike" dirty="0">
                          <a:effectLst/>
                        </a:rPr>
                        <a:t>市场</a:t>
                      </a:r>
                      <a:endParaRPr lang="zh-CN" altLang="en-US" sz="1500" b="0" i="0" u="none" strike="noStrike" dirty="0">
                        <a:effectLst/>
                        <a:latin typeface="宋体"/>
                      </a:endParaRPr>
                    </a:p>
                  </a:txBody>
                  <a:tcPr marL="0" marR="0" marT="0" marB="0" anchor="ctr"/>
                </a:tc>
                <a:tc>
                  <a:txBody>
                    <a:bodyPr/>
                    <a:lstStyle/>
                    <a:p>
                      <a:pPr algn="ctr" fontAlgn="ctr"/>
                      <a:r>
                        <a:rPr lang="zh-CN" altLang="en-US" sz="1500" u="none" strike="noStrike">
                          <a:effectLst/>
                        </a:rPr>
                        <a:t>产品</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dirty="0">
                          <a:effectLst/>
                        </a:rPr>
                        <a:t>第</a:t>
                      </a:r>
                      <a:r>
                        <a:rPr lang="en-US" altLang="zh-CN" sz="1500" u="none" strike="noStrike" dirty="0">
                          <a:effectLst/>
                        </a:rPr>
                        <a:t>1</a:t>
                      </a:r>
                      <a:r>
                        <a:rPr lang="zh-CN" altLang="en-US" sz="1500" u="none" strike="noStrike" dirty="0">
                          <a:effectLst/>
                        </a:rPr>
                        <a:t>期</a:t>
                      </a:r>
                      <a:endParaRPr lang="zh-CN" altLang="en-US" sz="1500" b="0" i="0" u="none" strike="noStrike" dirty="0">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2</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3</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4</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5</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1</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2</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3</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4</a:t>
                      </a:r>
                      <a:r>
                        <a:rPr lang="zh-CN" altLang="en-US" sz="1500" u="none" strike="noStrike">
                          <a:effectLst/>
                        </a:rPr>
                        <a:t>期</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第</a:t>
                      </a:r>
                      <a:r>
                        <a:rPr lang="en-US" altLang="zh-CN" sz="1500" u="none" strike="noStrike">
                          <a:effectLst/>
                        </a:rPr>
                        <a:t>5</a:t>
                      </a:r>
                      <a:r>
                        <a:rPr lang="zh-CN" altLang="en-US" sz="1500" u="none" strike="noStrike">
                          <a:effectLst/>
                        </a:rPr>
                        <a:t>期</a:t>
                      </a:r>
                      <a:endParaRPr lang="zh-CN" altLang="en-US" sz="1500" b="0" i="0" u="none" strike="noStrike">
                        <a:effectLst/>
                        <a:latin typeface="宋体"/>
                      </a:endParaRPr>
                    </a:p>
                  </a:txBody>
                  <a:tcPr marL="0" marR="0" marT="0" marB="0" anchor="ctr"/>
                </a:tc>
                <a:extLst>
                  <a:ext uri="{0D108BD9-81ED-4DB2-BD59-A6C34878D82A}">
                    <a16:rowId xmlns:a16="http://schemas.microsoft.com/office/drawing/2014/main" val="10001"/>
                  </a:ext>
                </a:extLst>
              </a:tr>
              <a:tr h="350693">
                <a:tc>
                  <a:txBody>
                    <a:bodyPr/>
                    <a:lstStyle/>
                    <a:p>
                      <a:pPr algn="ctr" fontAlgn="ctr"/>
                      <a:r>
                        <a:rPr lang="zh-CN" altLang="en-US" sz="1500" u="none" strike="noStrike">
                          <a:effectLst/>
                        </a:rPr>
                        <a:t>国内市场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产品</a:t>
                      </a:r>
                      <a:r>
                        <a:rPr lang="en-US" altLang="zh-CN" sz="1500" u="none" strike="noStrike">
                          <a:effectLst/>
                        </a:rPr>
                        <a:t>1</a:t>
                      </a:r>
                      <a:endParaRPr lang="en-US" altLang="zh-CN" sz="1500" b="0" i="0" u="none" strike="noStrike">
                        <a:effectLst/>
                        <a:latin typeface="宋体"/>
                      </a:endParaRP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20932</a:t>
                      </a:r>
                    </a:p>
                  </a:txBody>
                  <a:tcPr marL="0" marR="0" marT="0" marB="0" anchor="ctr"/>
                </a:tc>
                <a:tc>
                  <a:txBody>
                    <a:bodyPr/>
                    <a:lstStyle/>
                    <a:p>
                      <a:pPr algn="ctr" rtl="0" fontAlgn="ctr"/>
                      <a:r>
                        <a:rPr lang="en-US" altLang="zh-CN" sz="1500" b="0" i="0" u="none" strike="noStrike">
                          <a:solidFill>
                            <a:srgbClr val="000000"/>
                          </a:solidFill>
                          <a:effectLst/>
                          <a:latin typeface="Times New Roman"/>
                        </a:rPr>
                        <a:t>15356</a:t>
                      </a:r>
                    </a:p>
                  </a:txBody>
                  <a:tcPr marL="0" marR="0" marT="0" marB="0" anchor="ctr"/>
                </a:tc>
                <a:tc>
                  <a:txBody>
                    <a:bodyPr/>
                    <a:lstStyle/>
                    <a:p>
                      <a:pPr algn="ctr" rtl="0" fontAlgn="ctr"/>
                      <a:r>
                        <a:rPr lang="en-US" altLang="zh-CN" sz="1500" b="0" i="0" u="none" strike="noStrike">
                          <a:solidFill>
                            <a:srgbClr val="000000"/>
                          </a:solidFill>
                          <a:effectLst/>
                          <a:latin typeface="Times New Roman"/>
                        </a:rPr>
                        <a:t>16675</a:t>
                      </a:r>
                    </a:p>
                  </a:txBody>
                  <a:tcPr marL="0" marR="0" marT="0" marB="0" anchor="ctr"/>
                </a:tc>
                <a:tc>
                  <a:txBody>
                    <a:bodyPr/>
                    <a:lstStyle/>
                    <a:p>
                      <a:pPr algn="ctr" rtl="0" fontAlgn="ctr"/>
                      <a:r>
                        <a:rPr lang="en-US" altLang="zh-CN" sz="1500" b="0" i="0" u="none" strike="noStrike">
                          <a:solidFill>
                            <a:srgbClr val="000000"/>
                          </a:solidFill>
                          <a:effectLst/>
                          <a:latin typeface="Times New Roman"/>
                        </a:rPr>
                        <a:t>14311</a:t>
                      </a:r>
                    </a:p>
                  </a:txBody>
                  <a:tcPr marL="0" marR="0" marT="0" marB="0" anchor="ctr"/>
                </a:tc>
                <a:tc>
                  <a:txBody>
                    <a:bodyPr/>
                    <a:lstStyle/>
                    <a:p>
                      <a:pPr algn="ctr" rtl="0" fontAlgn="ctr"/>
                      <a:r>
                        <a:rPr lang="en-US" altLang="zh-CN" sz="1500" b="0" i="0" u="none" strike="noStrike">
                          <a:solidFill>
                            <a:srgbClr val="000000"/>
                          </a:solidFill>
                          <a:effectLst/>
                          <a:latin typeface="Times New Roman"/>
                        </a:rPr>
                        <a:t>15295</a:t>
                      </a:r>
                    </a:p>
                  </a:txBody>
                  <a:tcPr marL="0" marR="0" marT="0" marB="0" anchor="ctr"/>
                </a:tc>
                <a:tc>
                  <a:txBody>
                    <a:bodyPr/>
                    <a:lstStyle/>
                    <a:p>
                      <a:pPr algn="ctr" rtl="0" fontAlgn="ctr"/>
                      <a:r>
                        <a:rPr lang="en-US" altLang="zh-CN" sz="1500" b="0" i="0" u="none" strike="noStrike" dirty="0">
                          <a:solidFill>
                            <a:srgbClr val="FF0000"/>
                          </a:solidFill>
                          <a:effectLst/>
                          <a:latin typeface="Times New Roman"/>
                        </a:rPr>
                        <a:t>45.1%</a:t>
                      </a:r>
                    </a:p>
                  </a:txBody>
                  <a:tcPr marL="0" marR="0" marT="0" marB="0" anchor="ctr"/>
                </a:tc>
                <a:tc>
                  <a:txBody>
                    <a:bodyPr/>
                    <a:lstStyle/>
                    <a:p>
                      <a:pPr algn="ctr" rtl="0" fontAlgn="ctr"/>
                      <a:r>
                        <a:rPr lang="en-US" altLang="zh-CN" sz="1500" b="0" i="0" u="none" strike="noStrike">
                          <a:solidFill>
                            <a:srgbClr val="000000"/>
                          </a:solidFill>
                          <a:effectLst/>
                          <a:latin typeface="Times New Roman"/>
                        </a:rPr>
                        <a:t>65.2%</a:t>
                      </a:r>
                    </a:p>
                  </a:txBody>
                  <a:tcPr marL="0" marR="0" marT="0" marB="0" anchor="ctr"/>
                </a:tc>
                <a:tc>
                  <a:txBody>
                    <a:bodyPr/>
                    <a:lstStyle/>
                    <a:p>
                      <a:pPr algn="ctr" rtl="0" fontAlgn="ctr"/>
                      <a:r>
                        <a:rPr lang="en-US" altLang="zh-CN" sz="1500" b="0" i="0" u="none" strike="noStrike">
                          <a:solidFill>
                            <a:srgbClr val="000000"/>
                          </a:solidFill>
                          <a:effectLst/>
                          <a:latin typeface="Times New Roman"/>
                        </a:rPr>
                        <a:t>68.2%</a:t>
                      </a:r>
                    </a:p>
                  </a:txBody>
                  <a:tcPr marL="0" marR="0" marT="0" marB="0" anchor="ctr"/>
                </a:tc>
                <a:tc>
                  <a:txBody>
                    <a:bodyPr/>
                    <a:lstStyle/>
                    <a:p>
                      <a:pPr algn="ctr" rtl="0" fontAlgn="ctr"/>
                      <a:r>
                        <a:rPr lang="en-US" altLang="zh-CN" sz="1500" b="0" i="0" u="none" strike="noStrike">
                          <a:solidFill>
                            <a:srgbClr val="000000"/>
                          </a:solidFill>
                          <a:effectLst/>
                          <a:latin typeface="Times New Roman"/>
                        </a:rPr>
                        <a:t>71.6%</a:t>
                      </a:r>
                    </a:p>
                  </a:txBody>
                  <a:tcPr marL="0" marR="0" marT="0" marB="0" anchor="ctr"/>
                </a:tc>
                <a:tc>
                  <a:txBody>
                    <a:bodyPr/>
                    <a:lstStyle/>
                    <a:p>
                      <a:pPr algn="ctr" rtl="0" fontAlgn="ctr"/>
                      <a:r>
                        <a:rPr lang="en-US" altLang="zh-CN" sz="1500" b="0" i="0" u="none" strike="noStrike">
                          <a:solidFill>
                            <a:srgbClr val="000000"/>
                          </a:solidFill>
                          <a:effectLst/>
                          <a:latin typeface="Times New Roman"/>
                        </a:rPr>
                        <a:t>72.3%</a:t>
                      </a:r>
                    </a:p>
                  </a:txBody>
                  <a:tcPr marL="0" marR="0" marT="0" marB="0" anchor="ctr"/>
                </a:tc>
                <a:extLst>
                  <a:ext uri="{0D108BD9-81ED-4DB2-BD59-A6C34878D82A}">
                    <a16:rowId xmlns:a16="http://schemas.microsoft.com/office/drawing/2014/main" val="10002"/>
                  </a:ext>
                </a:extLst>
              </a:tr>
              <a:tr h="350693">
                <a:tc>
                  <a:txBody>
                    <a:bodyPr/>
                    <a:lstStyle/>
                    <a:p>
                      <a:pPr algn="ctr" fontAlgn="ctr"/>
                      <a:r>
                        <a:rPr lang="zh-CN" altLang="en-US" sz="1500" u="none" strike="noStrike">
                          <a:effectLst/>
                        </a:rPr>
                        <a:t>北美市场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产品</a:t>
                      </a:r>
                      <a:r>
                        <a:rPr lang="en-US" altLang="zh-CN" sz="1500" u="none" strike="noStrike">
                          <a:effectLst/>
                        </a:rPr>
                        <a:t>1</a:t>
                      </a:r>
                      <a:endParaRPr lang="en-US" altLang="zh-CN" sz="1500" b="0" i="0" u="none" strike="noStrike">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12806</a:t>
                      </a:r>
                    </a:p>
                  </a:txBody>
                  <a:tcPr marL="0" marR="0" marT="0" marB="0" anchor="ctr"/>
                </a:tc>
                <a:tc>
                  <a:txBody>
                    <a:bodyPr/>
                    <a:lstStyle/>
                    <a:p>
                      <a:pPr algn="ctr" rtl="0" fontAlgn="ctr"/>
                      <a:r>
                        <a:rPr lang="en-US" altLang="zh-CN" sz="1500" b="0" i="0" u="none" strike="noStrike">
                          <a:solidFill>
                            <a:srgbClr val="000000"/>
                          </a:solidFill>
                          <a:effectLst/>
                          <a:latin typeface="Times New Roman"/>
                        </a:rPr>
                        <a:t>8866.7</a:t>
                      </a:r>
                    </a:p>
                  </a:txBody>
                  <a:tcPr marL="0" marR="0" marT="0" marB="0" anchor="ctr"/>
                </a:tc>
                <a:tc>
                  <a:txBody>
                    <a:bodyPr/>
                    <a:lstStyle/>
                    <a:p>
                      <a:pPr algn="ctr" rtl="0" fontAlgn="ctr"/>
                      <a:r>
                        <a:rPr lang="en-US" altLang="zh-CN" sz="1500" b="0" i="0" u="none" strike="noStrike">
                          <a:solidFill>
                            <a:srgbClr val="000000"/>
                          </a:solidFill>
                          <a:effectLst/>
                          <a:latin typeface="Times New Roman"/>
                        </a:rPr>
                        <a:t>8975.6</a:t>
                      </a:r>
                    </a:p>
                  </a:txBody>
                  <a:tcPr marL="0" marR="0" marT="0" marB="0" anchor="ctr"/>
                </a:tc>
                <a:tc>
                  <a:txBody>
                    <a:bodyPr/>
                    <a:lstStyle/>
                    <a:p>
                      <a:pPr algn="ctr" rtl="0" fontAlgn="ctr"/>
                      <a:r>
                        <a:rPr lang="en-US" altLang="zh-CN" sz="1500" b="0" i="0" u="none" strike="noStrike">
                          <a:solidFill>
                            <a:srgbClr val="000000"/>
                          </a:solidFill>
                          <a:effectLst/>
                          <a:latin typeface="Times New Roman"/>
                        </a:rPr>
                        <a:t>7490</a:t>
                      </a:r>
                    </a:p>
                  </a:txBody>
                  <a:tcPr marL="0" marR="0" marT="0" marB="0" anchor="ctr"/>
                </a:tc>
                <a:tc>
                  <a:txBody>
                    <a:bodyPr/>
                    <a:lstStyle/>
                    <a:p>
                      <a:pPr algn="ctr" rtl="0" fontAlgn="ctr"/>
                      <a:r>
                        <a:rPr lang="en-US" altLang="zh-CN" sz="1500" b="0" i="0" u="none" strike="noStrike">
                          <a:solidFill>
                            <a:srgbClr val="000000"/>
                          </a:solidFill>
                          <a:effectLst/>
                          <a:latin typeface="Times New Roman"/>
                        </a:rPr>
                        <a:t>8018.9</a:t>
                      </a:r>
                    </a:p>
                  </a:txBody>
                  <a:tcPr marL="0" marR="0" marT="0" marB="0" anchor="ctr"/>
                </a:tc>
                <a:tc>
                  <a:txBody>
                    <a:bodyPr/>
                    <a:lstStyle/>
                    <a:p>
                      <a:pPr algn="ctr" rtl="0" fontAlgn="ctr"/>
                      <a:r>
                        <a:rPr lang="en-US" altLang="zh-CN" sz="1500" b="0" i="0" u="none" strike="noStrike" dirty="0">
                          <a:solidFill>
                            <a:srgbClr val="FF0000"/>
                          </a:solidFill>
                          <a:effectLst/>
                          <a:latin typeface="Times New Roman"/>
                        </a:rPr>
                        <a:t>17.7%</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62.9%</a:t>
                      </a:r>
                    </a:p>
                  </a:txBody>
                  <a:tcPr marL="0" marR="0" marT="0" marB="0" anchor="ctr"/>
                </a:tc>
                <a:tc>
                  <a:txBody>
                    <a:bodyPr/>
                    <a:lstStyle/>
                    <a:p>
                      <a:pPr algn="ctr" rtl="0" fontAlgn="ctr"/>
                      <a:r>
                        <a:rPr lang="en-US" altLang="zh-CN" sz="1500" b="0" i="0" u="none" strike="noStrike">
                          <a:solidFill>
                            <a:srgbClr val="000000"/>
                          </a:solidFill>
                          <a:effectLst/>
                          <a:latin typeface="Times New Roman"/>
                        </a:rPr>
                        <a:t>63.4%</a:t>
                      </a:r>
                    </a:p>
                  </a:txBody>
                  <a:tcPr marL="0" marR="0" marT="0" marB="0" anchor="ctr"/>
                </a:tc>
                <a:tc>
                  <a:txBody>
                    <a:bodyPr/>
                    <a:lstStyle/>
                    <a:p>
                      <a:pPr algn="ctr" rtl="0" fontAlgn="ctr"/>
                      <a:r>
                        <a:rPr lang="en-US" altLang="zh-CN" sz="1500" b="0" i="0" u="none" strike="noStrike">
                          <a:solidFill>
                            <a:srgbClr val="000000"/>
                          </a:solidFill>
                          <a:effectLst/>
                          <a:latin typeface="Times New Roman"/>
                        </a:rPr>
                        <a:t>65.5%</a:t>
                      </a:r>
                    </a:p>
                  </a:txBody>
                  <a:tcPr marL="0" marR="0" marT="0" marB="0" anchor="ctr"/>
                </a:tc>
                <a:tc>
                  <a:txBody>
                    <a:bodyPr/>
                    <a:lstStyle/>
                    <a:p>
                      <a:pPr algn="ctr" rtl="0" fontAlgn="ctr"/>
                      <a:r>
                        <a:rPr lang="en-US" altLang="zh-CN" sz="1500" b="0" i="0" u="none" strike="noStrike">
                          <a:solidFill>
                            <a:srgbClr val="000000"/>
                          </a:solidFill>
                          <a:effectLst/>
                          <a:latin typeface="Times New Roman"/>
                        </a:rPr>
                        <a:t>66.9%</a:t>
                      </a:r>
                    </a:p>
                  </a:txBody>
                  <a:tcPr marL="0" marR="0" marT="0" marB="0" anchor="ctr"/>
                </a:tc>
                <a:extLst>
                  <a:ext uri="{0D108BD9-81ED-4DB2-BD59-A6C34878D82A}">
                    <a16:rowId xmlns:a16="http://schemas.microsoft.com/office/drawing/2014/main" val="10003"/>
                  </a:ext>
                </a:extLst>
              </a:tr>
              <a:tr h="350693">
                <a:tc>
                  <a:txBody>
                    <a:bodyPr/>
                    <a:lstStyle/>
                    <a:p>
                      <a:pPr algn="ctr" fontAlgn="ctr"/>
                      <a:r>
                        <a:rPr lang="zh-CN" altLang="en-US" sz="1500" u="none" strike="noStrike">
                          <a:effectLst/>
                        </a:rPr>
                        <a:t>互联网市场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产品</a:t>
                      </a:r>
                      <a:r>
                        <a:rPr lang="en-US" altLang="zh-CN" sz="1500" u="none" strike="noStrike">
                          <a:effectLst/>
                        </a:rPr>
                        <a:t>1</a:t>
                      </a:r>
                      <a:endParaRPr lang="en-US" altLang="zh-CN" sz="1500" b="0" i="0" u="none" strike="noStrike">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11492</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10051</a:t>
                      </a:r>
                    </a:p>
                  </a:txBody>
                  <a:tcPr marL="0" marR="0" marT="0" marB="0" anchor="ctr"/>
                </a:tc>
                <a:tc>
                  <a:txBody>
                    <a:bodyPr/>
                    <a:lstStyle/>
                    <a:p>
                      <a:pPr algn="ctr" rtl="0" fontAlgn="ctr"/>
                      <a:r>
                        <a:rPr lang="en-US" altLang="zh-CN" sz="1500" b="0" i="0" u="none" strike="noStrike">
                          <a:solidFill>
                            <a:srgbClr val="000000"/>
                          </a:solidFill>
                          <a:effectLst/>
                          <a:latin typeface="Times New Roman"/>
                        </a:rPr>
                        <a:t>11475</a:t>
                      </a:r>
                    </a:p>
                  </a:txBody>
                  <a:tcPr marL="0" marR="0" marT="0" marB="0" anchor="ctr"/>
                </a:tc>
                <a:tc>
                  <a:txBody>
                    <a:bodyPr/>
                    <a:lstStyle/>
                    <a:p>
                      <a:pPr algn="ctr" rtl="0" fontAlgn="ctr"/>
                      <a:r>
                        <a:rPr lang="en-US" altLang="zh-CN" sz="1500" b="0" i="0" u="none" strike="noStrike">
                          <a:solidFill>
                            <a:srgbClr val="000000"/>
                          </a:solidFill>
                          <a:effectLst/>
                          <a:latin typeface="Times New Roman"/>
                        </a:rPr>
                        <a:t>10440</a:t>
                      </a:r>
                    </a:p>
                  </a:txBody>
                  <a:tcPr marL="0" marR="0" marT="0" marB="0" anchor="ctr"/>
                </a:tc>
                <a:tc>
                  <a:txBody>
                    <a:bodyPr/>
                    <a:lstStyle/>
                    <a:p>
                      <a:pPr algn="ctr" rtl="0" fontAlgn="ctr"/>
                      <a:r>
                        <a:rPr lang="en-US" altLang="zh-CN" sz="1500" b="0" i="0" u="none" strike="noStrike">
                          <a:solidFill>
                            <a:srgbClr val="000000"/>
                          </a:solidFill>
                          <a:effectLst/>
                          <a:latin typeface="Times New Roman"/>
                        </a:rPr>
                        <a:t>11133</a:t>
                      </a:r>
                    </a:p>
                  </a:txBody>
                  <a:tcPr marL="0" marR="0" marT="0" marB="0" anchor="ctr"/>
                </a:tc>
                <a:tc>
                  <a:txBody>
                    <a:bodyPr/>
                    <a:lstStyle/>
                    <a:p>
                      <a:pPr algn="ctr" rtl="0" fontAlgn="ctr"/>
                      <a:r>
                        <a:rPr lang="en-US" altLang="zh-CN" sz="1500" b="0" i="0" u="none" strike="noStrike">
                          <a:solidFill>
                            <a:srgbClr val="FF0000"/>
                          </a:solidFill>
                          <a:effectLst/>
                          <a:latin typeface="Times New Roman"/>
                        </a:rPr>
                        <a:t>53.2%</a:t>
                      </a:r>
                    </a:p>
                  </a:txBody>
                  <a:tcPr marL="0" marR="0" marT="0" marB="0" anchor="ctr"/>
                </a:tc>
                <a:tc>
                  <a:txBody>
                    <a:bodyPr/>
                    <a:lstStyle/>
                    <a:p>
                      <a:pPr algn="ctr" rtl="0" fontAlgn="ctr"/>
                      <a:r>
                        <a:rPr lang="en-US" altLang="zh-CN" sz="1500" b="0" i="0" u="none" strike="noStrike">
                          <a:solidFill>
                            <a:srgbClr val="000000"/>
                          </a:solidFill>
                          <a:effectLst/>
                          <a:latin typeface="Times New Roman"/>
                        </a:rPr>
                        <a:t>73.0%</a:t>
                      </a:r>
                    </a:p>
                  </a:txBody>
                  <a:tcPr marL="0" marR="0" marT="0" marB="0" anchor="ctr"/>
                </a:tc>
                <a:tc>
                  <a:txBody>
                    <a:bodyPr/>
                    <a:lstStyle/>
                    <a:p>
                      <a:pPr algn="ctr" rtl="0" fontAlgn="ctr"/>
                      <a:r>
                        <a:rPr lang="en-US" altLang="zh-CN" sz="1500" b="0" i="0" u="none" strike="noStrike">
                          <a:solidFill>
                            <a:srgbClr val="000000"/>
                          </a:solidFill>
                          <a:effectLst/>
                          <a:latin typeface="Times New Roman"/>
                        </a:rPr>
                        <a:t>75.2%</a:t>
                      </a:r>
                    </a:p>
                  </a:txBody>
                  <a:tcPr marL="0" marR="0" marT="0" marB="0" anchor="ctr"/>
                </a:tc>
                <a:tc>
                  <a:txBody>
                    <a:bodyPr/>
                    <a:lstStyle/>
                    <a:p>
                      <a:pPr algn="ctr" rtl="0" fontAlgn="ctr"/>
                      <a:r>
                        <a:rPr lang="en-US" altLang="zh-CN" sz="1500" b="0" i="0" u="none" strike="noStrike">
                          <a:solidFill>
                            <a:srgbClr val="000000"/>
                          </a:solidFill>
                          <a:effectLst/>
                          <a:latin typeface="Times New Roman"/>
                        </a:rPr>
                        <a:t>78.2%</a:t>
                      </a:r>
                    </a:p>
                  </a:txBody>
                  <a:tcPr marL="0" marR="0" marT="0" marB="0" anchor="ctr"/>
                </a:tc>
                <a:tc>
                  <a:txBody>
                    <a:bodyPr/>
                    <a:lstStyle/>
                    <a:p>
                      <a:pPr algn="ctr" rtl="0" fontAlgn="ctr"/>
                      <a:r>
                        <a:rPr lang="en-US" altLang="zh-CN" sz="1500" b="0" i="0" u="none" strike="noStrike">
                          <a:solidFill>
                            <a:srgbClr val="000000"/>
                          </a:solidFill>
                          <a:effectLst/>
                          <a:latin typeface="Times New Roman"/>
                        </a:rPr>
                        <a:t>78.6%</a:t>
                      </a:r>
                    </a:p>
                  </a:txBody>
                  <a:tcPr marL="0" marR="0" marT="0" marB="0" anchor="ctr"/>
                </a:tc>
                <a:extLst>
                  <a:ext uri="{0D108BD9-81ED-4DB2-BD59-A6C34878D82A}">
                    <a16:rowId xmlns:a16="http://schemas.microsoft.com/office/drawing/2014/main" val="10004"/>
                  </a:ext>
                </a:extLst>
              </a:tr>
              <a:tr h="350693">
                <a:tc>
                  <a:txBody>
                    <a:bodyPr/>
                    <a:lstStyle/>
                    <a:p>
                      <a:pPr algn="ctr" fontAlgn="ctr"/>
                      <a:r>
                        <a:rPr lang="zh-CN" altLang="en-US" sz="1500" u="none" strike="noStrike">
                          <a:effectLst/>
                        </a:rPr>
                        <a:t>国内市场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dirty="0">
                          <a:effectLst/>
                        </a:rPr>
                        <a:t>产品</a:t>
                      </a:r>
                      <a:r>
                        <a:rPr lang="en-US" altLang="zh-CN" sz="1500" u="none" strike="noStrike" dirty="0">
                          <a:effectLst/>
                        </a:rPr>
                        <a:t>2</a:t>
                      </a:r>
                      <a:endParaRPr lang="en-US" altLang="zh-CN" sz="1500" b="0" i="0" u="none" strike="noStrike" dirty="0">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10841</a:t>
                      </a:r>
                    </a:p>
                  </a:txBody>
                  <a:tcPr marL="0" marR="0" marT="0" marB="0" anchor="ctr"/>
                </a:tc>
                <a:tc>
                  <a:txBody>
                    <a:bodyPr/>
                    <a:lstStyle/>
                    <a:p>
                      <a:pPr algn="ctr" rtl="0" fontAlgn="ctr"/>
                      <a:r>
                        <a:rPr lang="en-US" altLang="zh-CN" sz="1500" b="0" i="0" u="none" strike="noStrike">
                          <a:solidFill>
                            <a:srgbClr val="000000"/>
                          </a:solidFill>
                          <a:effectLst/>
                          <a:latin typeface="Times New Roman"/>
                        </a:rPr>
                        <a:t>7618.6</a:t>
                      </a:r>
                    </a:p>
                  </a:txBody>
                  <a:tcPr marL="0" marR="0" marT="0" marB="0" anchor="ctr"/>
                </a:tc>
                <a:tc>
                  <a:txBody>
                    <a:bodyPr/>
                    <a:lstStyle/>
                    <a:p>
                      <a:pPr algn="ctr" rtl="0" fontAlgn="ctr"/>
                      <a:r>
                        <a:rPr lang="en-US" altLang="zh-CN" sz="1500" b="0" i="0" u="none" strike="noStrike">
                          <a:solidFill>
                            <a:srgbClr val="000000"/>
                          </a:solidFill>
                          <a:effectLst/>
                          <a:latin typeface="Times New Roman"/>
                        </a:rPr>
                        <a:t>8457.4</a:t>
                      </a:r>
                    </a:p>
                  </a:txBody>
                  <a:tcPr marL="0" marR="0" marT="0" marB="0" anchor="ctr"/>
                </a:tc>
                <a:tc>
                  <a:txBody>
                    <a:bodyPr/>
                    <a:lstStyle/>
                    <a:p>
                      <a:pPr algn="ctr" rtl="0" fontAlgn="ctr"/>
                      <a:r>
                        <a:rPr lang="en-US" altLang="zh-CN" sz="1500" b="0" i="0" u="none" strike="noStrike">
                          <a:solidFill>
                            <a:srgbClr val="000000"/>
                          </a:solidFill>
                          <a:effectLst/>
                          <a:latin typeface="Times New Roman"/>
                        </a:rPr>
                        <a:t>7561.9</a:t>
                      </a:r>
                    </a:p>
                  </a:txBody>
                  <a:tcPr marL="0" marR="0" marT="0" marB="0" anchor="ctr"/>
                </a:tc>
                <a:tc>
                  <a:txBody>
                    <a:bodyPr/>
                    <a:lstStyle/>
                    <a:p>
                      <a:pPr algn="ctr" rtl="0" fontAlgn="ctr"/>
                      <a:r>
                        <a:rPr lang="en-US" altLang="zh-CN" sz="1500" b="0" i="0" u="none" strike="noStrike">
                          <a:solidFill>
                            <a:srgbClr val="000000"/>
                          </a:solidFill>
                          <a:effectLst/>
                          <a:latin typeface="Times New Roman"/>
                        </a:rPr>
                        <a:t>8153.2</a:t>
                      </a:r>
                    </a:p>
                  </a:txBody>
                  <a:tcPr marL="0" marR="0" marT="0" marB="0" anchor="ctr"/>
                </a:tc>
                <a:tc>
                  <a:txBody>
                    <a:bodyPr/>
                    <a:lstStyle/>
                    <a:p>
                      <a:pPr algn="ctr" rtl="0" fontAlgn="ctr"/>
                      <a:r>
                        <a:rPr lang="en-US" altLang="zh-CN" sz="1500" b="0" i="0" u="none" strike="noStrike">
                          <a:solidFill>
                            <a:srgbClr val="FF0000"/>
                          </a:solidFill>
                          <a:effectLst/>
                          <a:latin typeface="Times New Roman"/>
                        </a:rPr>
                        <a:t>50.2%</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66.3%</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69.5%</a:t>
                      </a:r>
                    </a:p>
                  </a:txBody>
                  <a:tcPr marL="0" marR="0" marT="0" marB="0" anchor="ctr"/>
                </a:tc>
                <a:tc>
                  <a:txBody>
                    <a:bodyPr/>
                    <a:lstStyle/>
                    <a:p>
                      <a:pPr algn="ctr" rtl="0" fontAlgn="ctr"/>
                      <a:r>
                        <a:rPr lang="en-US" altLang="zh-CN" sz="1500" b="0" i="0" u="none" strike="noStrike">
                          <a:solidFill>
                            <a:srgbClr val="000000"/>
                          </a:solidFill>
                          <a:effectLst/>
                          <a:latin typeface="Times New Roman"/>
                        </a:rPr>
                        <a:t>75.0%</a:t>
                      </a:r>
                    </a:p>
                  </a:txBody>
                  <a:tcPr marL="0" marR="0" marT="0" marB="0" anchor="ctr"/>
                </a:tc>
                <a:tc>
                  <a:txBody>
                    <a:bodyPr/>
                    <a:lstStyle/>
                    <a:p>
                      <a:pPr algn="ctr" rtl="0" fontAlgn="ctr"/>
                      <a:r>
                        <a:rPr lang="en-US" altLang="zh-CN" sz="1500" b="0" i="0" u="none" strike="noStrike">
                          <a:solidFill>
                            <a:srgbClr val="000000"/>
                          </a:solidFill>
                          <a:effectLst/>
                          <a:latin typeface="Times New Roman"/>
                        </a:rPr>
                        <a:t>77.9%</a:t>
                      </a:r>
                    </a:p>
                  </a:txBody>
                  <a:tcPr marL="0" marR="0" marT="0" marB="0" anchor="ctr"/>
                </a:tc>
                <a:extLst>
                  <a:ext uri="{0D108BD9-81ED-4DB2-BD59-A6C34878D82A}">
                    <a16:rowId xmlns:a16="http://schemas.microsoft.com/office/drawing/2014/main" val="10005"/>
                  </a:ext>
                </a:extLst>
              </a:tr>
              <a:tr h="350693">
                <a:tc>
                  <a:txBody>
                    <a:bodyPr/>
                    <a:lstStyle/>
                    <a:p>
                      <a:pPr algn="ctr" fontAlgn="ctr"/>
                      <a:r>
                        <a:rPr lang="zh-CN" altLang="en-US" sz="1500" u="none" strike="noStrike">
                          <a:effectLst/>
                        </a:rPr>
                        <a:t>北美市场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产品</a:t>
                      </a:r>
                      <a:r>
                        <a:rPr lang="en-US" altLang="zh-CN" sz="1500" u="none" strike="noStrike">
                          <a:effectLst/>
                        </a:rPr>
                        <a:t>2</a:t>
                      </a:r>
                      <a:endParaRPr lang="en-US" altLang="zh-CN" sz="1500" b="0" i="0" u="none" strike="noStrike">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6547.6</a:t>
                      </a:r>
                    </a:p>
                  </a:txBody>
                  <a:tcPr marL="0" marR="0" marT="0" marB="0" anchor="ctr"/>
                </a:tc>
                <a:tc>
                  <a:txBody>
                    <a:bodyPr/>
                    <a:lstStyle/>
                    <a:p>
                      <a:pPr algn="ctr" rtl="0" fontAlgn="ctr"/>
                      <a:r>
                        <a:rPr lang="en-US" altLang="zh-CN" sz="1500" b="0" i="0" u="none" strike="noStrike">
                          <a:solidFill>
                            <a:srgbClr val="000000"/>
                          </a:solidFill>
                          <a:effectLst/>
                          <a:latin typeface="Times New Roman"/>
                        </a:rPr>
                        <a:t>4494.6</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4876.4</a:t>
                      </a:r>
                    </a:p>
                  </a:txBody>
                  <a:tcPr marL="0" marR="0" marT="0" marB="0" anchor="ctr"/>
                </a:tc>
                <a:tc>
                  <a:txBody>
                    <a:bodyPr/>
                    <a:lstStyle/>
                    <a:p>
                      <a:pPr algn="ctr" rtl="0" fontAlgn="ctr"/>
                      <a:r>
                        <a:rPr lang="en-US" altLang="zh-CN" sz="1500" b="0" i="0" u="none" strike="noStrike">
                          <a:solidFill>
                            <a:srgbClr val="000000"/>
                          </a:solidFill>
                          <a:effectLst/>
                          <a:latin typeface="Times New Roman"/>
                        </a:rPr>
                        <a:t>4218.8</a:t>
                      </a:r>
                    </a:p>
                  </a:txBody>
                  <a:tcPr marL="0" marR="0" marT="0" marB="0" anchor="ctr"/>
                </a:tc>
                <a:tc>
                  <a:txBody>
                    <a:bodyPr/>
                    <a:lstStyle/>
                    <a:p>
                      <a:pPr algn="ctr" rtl="0" fontAlgn="ctr"/>
                      <a:r>
                        <a:rPr lang="en-US" altLang="zh-CN" sz="1500" b="0" i="0" u="none" strike="noStrike">
                          <a:solidFill>
                            <a:srgbClr val="000000"/>
                          </a:solidFill>
                          <a:effectLst/>
                          <a:latin typeface="Times New Roman"/>
                        </a:rPr>
                        <a:t>4665.4</a:t>
                      </a:r>
                    </a:p>
                  </a:txBody>
                  <a:tcPr marL="0" marR="0" marT="0" marB="0" anchor="ctr"/>
                </a:tc>
                <a:tc>
                  <a:txBody>
                    <a:bodyPr/>
                    <a:lstStyle/>
                    <a:p>
                      <a:pPr algn="ctr" rtl="0" fontAlgn="ctr"/>
                      <a:r>
                        <a:rPr lang="en-US" altLang="zh-CN" sz="1500" b="0" i="0" u="none" strike="noStrike">
                          <a:solidFill>
                            <a:srgbClr val="FF0000"/>
                          </a:solidFill>
                          <a:effectLst/>
                          <a:latin typeface="Times New Roman"/>
                        </a:rPr>
                        <a:t>22.2%</a:t>
                      </a:r>
                    </a:p>
                  </a:txBody>
                  <a:tcPr marL="0" marR="0" marT="0" marB="0" anchor="ctr"/>
                </a:tc>
                <a:tc>
                  <a:txBody>
                    <a:bodyPr/>
                    <a:lstStyle/>
                    <a:p>
                      <a:pPr algn="ctr" rtl="0" fontAlgn="ctr"/>
                      <a:r>
                        <a:rPr lang="en-US" altLang="zh-CN" sz="1500" b="0" i="0" u="none" strike="noStrike">
                          <a:solidFill>
                            <a:srgbClr val="000000"/>
                          </a:solidFill>
                          <a:effectLst/>
                          <a:latin typeface="Times New Roman"/>
                        </a:rPr>
                        <a:t>66.2%</a:t>
                      </a:r>
                    </a:p>
                  </a:txBody>
                  <a:tcPr marL="0" marR="0" marT="0" marB="0" anchor="ctr"/>
                </a:tc>
                <a:tc>
                  <a:txBody>
                    <a:bodyPr/>
                    <a:lstStyle/>
                    <a:p>
                      <a:pPr algn="ctr" rtl="0" fontAlgn="ctr"/>
                      <a:r>
                        <a:rPr lang="en-US" altLang="zh-CN" sz="1500" b="0" i="0" u="none" strike="noStrike">
                          <a:solidFill>
                            <a:srgbClr val="000000"/>
                          </a:solidFill>
                          <a:effectLst/>
                          <a:latin typeface="Times New Roman"/>
                        </a:rPr>
                        <a:t>69.6%</a:t>
                      </a:r>
                    </a:p>
                  </a:txBody>
                  <a:tcPr marL="0" marR="0" marT="0" marB="0" anchor="ctr"/>
                </a:tc>
                <a:tc>
                  <a:txBody>
                    <a:bodyPr/>
                    <a:lstStyle/>
                    <a:p>
                      <a:pPr algn="ctr" rtl="0" fontAlgn="ctr"/>
                      <a:r>
                        <a:rPr lang="en-US" altLang="zh-CN" sz="1500" b="0" i="0" u="none" strike="noStrike">
                          <a:solidFill>
                            <a:srgbClr val="000000"/>
                          </a:solidFill>
                          <a:effectLst/>
                          <a:latin typeface="Times New Roman"/>
                        </a:rPr>
                        <a:t>74.1%</a:t>
                      </a:r>
                    </a:p>
                  </a:txBody>
                  <a:tcPr marL="0" marR="0" marT="0" marB="0" anchor="ctr"/>
                </a:tc>
                <a:tc>
                  <a:txBody>
                    <a:bodyPr/>
                    <a:lstStyle/>
                    <a:p>
                      <a:pPr algn="ctr" rtl="0" fontAlgn="ctr"/>
                      <a:r>
                        <a:rPr lang="en-US" altLang="zh-CN" sz="1500" b="0" i="0" u="none" strike="noStrike">
                          <a:solidFill>
                            <a:srgbClr val="000000"/>
                          </a:solidFill>
                          <a:effectLst/>
                          <a:latin typeface="Times New Roman"/>
                        </a:rPr>
                        <a:t>79.2%</a:t>
                      </a:r>
                    </a:p>
                  </a:txBody>
                  <a:tcPr marL="0" marR="0" marT="0" marB="0" anchor="ctr"/>
                </a:tc>
                <a:extLst>
                  <a:ext uri="{0D108BD9-81ED-4DB2-BD59-A6C34878D82A}">
                    <a16:rowId xmlns:a16="http://schemas.microsoft.com/office/drawing/2014/main" val="10006"/>
                  </a:ext>
                </a:extLst>
              </a:tr>
              <a:tr h="350693">
                <a:tc>
                  <a:txBody>
                    <a:bodyPr/>
                    <a:lstStyle/>
                    <a:p>
                      <a:pPr algn="ctr" fontAlgn="ctr"/>
                      <a:r>
                        <a:rPr lang="zh-CN" altLang="en-US" sz="1500" u="none" strike="noStrike">
                          <a:effectLst/>
                        </a:rPr>
                        <a:t>互联网市场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产品</a:t>
                      </a:r>
                      <a:r>
                        <a:rPr lang="en-US" altLang="zh-CN" sz="1500" u="none" strike="noStrike">
                          <a:effectLst/>
                        </a:rPr>
                        <a:t>2</a:t>
                      </a:r>
                      <a:endParaRPr lang="en-US" altLang="zh-CN" sz="1500" b="0" i="0" u="none" strike="noStrike">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6298.5</a:t>
                      </a:r>
                    </a:p>
                  </a:txBody>
                  <a:tcPr marL="0" marR="0" marT="0" marB="0" anchor="ctr"/>
                </a:tc>
                <a:tc>
                  <a:txBody>
                    <a:bodyPr/>
                    <a:lstStyle/>
                    <a:p>
                      <a:pPr algn="ctr" rtl="0" fontAlgn="ctr"/>
                      <a:r>
                        <a:rPr lang="en-US" altLang="zh-CN" sz="1500" b="0" i="0" u="none" strike="noStrike">
                          <a:solidFill>
                            <a:srgbClr val="000000"/>
                          </a:solidFill>
                          <a:effectLst/>
                          <a:latin typeface="Times New Roman"/>
                        </a:rPr>
                        <a:t>5231.7</a:t>
                      </a:r>
                    </a:p>
                  </a:txBody>
                  <a:tcPr marL="0" marR="0" marT="0" marB="0" anchor="ctr"/>
                </a:tc>
                <a:tc>
                  <a:txBody>
                    <a:bodyPr/>
                    <a:lstStyle/>
                    <a:p>
                      <a:pPr algn="ctr" rtl="0" fontAlgn="ctr"/>
                      <a:r>
                        <a:rPr lang="en-US" altLang="zh-CN" sz="1500" b="0" i="0" u="none" strike="noStrike">
                          <a:solidFill>
                            <a:srgbClr val="000000"/>
                          </a:solidFill>
                          <a:effectLst/>
                          <a:latin typeface="Times New Roman"/>
                        </a:rPr>
                        <a:t>5844.4</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5479</a:t>
                      </a:r>
                    </a:p>
                  </a:txBody>
                  <a:tcPr marL="0" marR="0" marT="0" marB="0" anchor="ctr"/>
                </a:tc>
                <a:tc>
                  <a:txBody>
                    <a:bodyPr/>
                    <a:lstStyle/>
                    <a:p>
                      <a:pPr algn="ctr" rtl="0" fontAlgn="ctr"/>
                      <a:r>
                        <a:rPr lang="en-US" altLang="zh-CN" sz="1500" b="0" i="0" u="none" strike="noStrike">
                          <a:solidFill>
                            <a:srgbClr val="000000"/>
                          </a:solidFill>
                          <a:effectLst/>
                          <a:latin typeface="Times New Roman"/>
                        </a:rPr>
                        <a:t>6077</a:t>
                      </a:r>
                    </a:p>
                  </a:txBody>
                  <a:tcPr marL="0" marR="0" marT="0" marB="0" anchor="ctr"/>
                </a:tc>
                <a:tc>
                  <a:txBody>
                    <a:bodyPr/>
                    <a:lstStyle/>
                    <a:p>
                      <a:pPr algn="ctr" rtl="0" fontAlgn="ctr"/>
                      <a:r>
                        <a:rPr lang="en-US" altLang="zh-CN" sz="1500" b="0" i="0" u="none" strike="noStrike">
                          <a:solidFill>
                            <a:srgbClr val="FF0000"/>
                          </a:solidFill>
                          <a:effectLst/>
                          <a:latin typeface="Times New Roman"/>
                        </a:rPr>
                        <a:t>57.4%</a:t>
                      </a:r>
                    </a:p>
                  </a:txBody>
                  <a:tcPr marL="0" marR="0" marT="0" marB="0" anchor="ctr"/>
                </a:tc>
                <a:tc>
                  <a:txBody>
                    <a:bodyPr/>
                    <a:lstStyle/>
                    <a:p>
                      <a:pPr algn="ctr" rtl="0" fontAlgn="ctr"/>
                      <a:r>
                        <a:rPr lang="en-US" altLang="zh-CN" sz="1500" b="0" i="0" u="none" strike="noStrike">
                          <a:solidFill>
                            <a:srgbClr val="000000"/>
                          </a:solidFill>
                          <a:effectLst/>
                          <a:latin typeface="Times New Roman"/>
                        </a:rPr>
                        <a:t>73.5%</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75.5%</a:t>
                      </a:r>
                    </a:p>
                  </a:txBody>
                  <a:tcPr marL="0" marR="0" marT="0" marB="0" anchor="ctr"/>
                </a:tc>
                <a:tc>
                  <a:txBody>
                    <a:bodyPr/>
                    <a:lstStyle/>
                    <a:p>
                      <a:pPr algn="ctr" rtl="0" fontAlgn="ctr"/>
                      <a:r>
                        <a:rPr lang="en-US" altLang="zh-CN" sz="1500" b="0" i="0" u="none" strike="noStrike">
                          <a:solidFill>
                            <a:srgbClr val="000000"/>
                          </a:solidFill>
                          <a:effectLst/>
                          <a:latin typeface="Times New Roman"/>
                        </a:rPr>
                        <a:t>79.8%</a:t>
                      </a:r>
                    </a:p>
                  </a:txBody>
                  <a:tcPr marL="0" marR="0" marT="0" marB="0" anchor="ctr"/>
                </a:tc>
                <a:tc>
                  <a:txBody>
                    <a:bodyPr/>
                    <a:lstStyle/>
                    <a:p>
                      <a:pPr algn="ctr" rtl="0" fontAlgn="ctr"/>
                      <a:r>
                        <a:rPr lang="en-US" altLang="zh-CN" sz="1500" b="0" i="0" u="none" strike="noStrike">
                          <a:solidFill>
                            <a:srgbClr val="000000"/>
                          </a:solidFill>
                          <a:effectLst/>
                          <a:latin typeface="Times New Roman"/>
                        </a:rPr>
                        <a:t>82.0%</a:t>
                      </a:r>
                    </a:p>
                  </a:txBody>
                  <a:tcPr marL="0" marR="0" marT="0" marB="0" anchor="ctr"/>
                </a:tc>
                <a:extLst>
                  <a:ext uri="{0D108BD9-81ED-4DB2-BD59-A6C34878D82A}">
                    <a16:rowId xmlns:a16="http://schemas.microsoft.com/office/drawing/2014/main" val="10007"/>
                  </a:ext>
                </a:extLst>
              </a:tr>
              <a:tr h="350693">
                <a:tc>
                  <a:txBody>
                    <a:bodyPr/>
                    <a:lstStyle/>
                    <a:p>
                      <a:pPr algn="ctr" fontAlgn="ctr"/>
                      <a:r>
                        <a:rPr lang="zh-CN" altLang="en-US" sz="1500" u="none" strike="noStrike">
                          <a:effectLst/>
                        </a:rPr>
                        <a:t>国内市场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产品</a:t>
                      </a:r>
                      <a:r>
                        <a:rPr lang="en-US" altLang="zh-CN" sz="1500" u="none" strike="noStrike">
                          <a:effectLst/>
                        </a:rPr>
                        <a:t>3</a:t>
                      </a:r>
                      <a:endParaRPr lang="en-US" altLang="zh-CN" sz="1500" b="0" i="0" u="none" strike="noStrike">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4611.9</a:t>
                      </a:r>
                    </a:p>
                  </a:txBody>
                  <a:tcPr marL="0" marR="0" marT="0" marB="0" anchor="ctr"/>
                </a:tc>
                <a:tc>
                  <a:txBody>
                    <a:bodyPr/>
                    <a:lstStyle/>
                    <a:p>
                      <a:pPr algn="ctr" rtl="0" fontAlgn="ctr"/>
                      <a:r>
                        <a:rPr lang="en-US" altLang="zh-CN" sz="1500" b="0" i="0" u="none" strike="noStrike">
                          <a:solidFill>
                            <a:srgbClr val="000000"/>
                          </a:solidFill>
                          <a:effectLst/>
                          <a:latin typeface="Times New Roman"/>
                        </a:rPr>
                        <a:t>3343.1</a:t>
                      </a:r>
                    </a:p>
                  </a:txBody>
                  <a:tcPr marL="0" marR="0" marT="0" marB="0" anchor="ctr"/>
                </a:tc>
                <a:tc>
                  <a:txBody>
                    <a:bodyPr/>
                    <a:lstStyle/>
                    <a:p>
                      <a:pPr algn="ctr" rtl="0" fontAlgn="ctr"/>
                      <a:r>
                        <a:rPr lang="en-US" altLang="zh-CN" sz="1500" b="0" i="0" u="none" strike="noStrike">
                          <a:solidFill>
                            <a:srgbClr val="000000"/>
                          </a:solidFill>
                          <a:effectLst/>
                          <a:latin typeface="Times New Roman"/>
                        </a:rPr>
                        <a:t>3683.7</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3142.1</a:t>
                      </a:r>
                    </a:p>
                  </a:txBody>
                  <a:tcPr marL="0" marR="0" marT="0" marB="0" anchor="ctr"/>
                </a:tc>
                <a:tc>
                  <a:txBody>
                    <a:bodyPr/>
                    <a:lstStyle/>
                    <a:p>
                      <a:pPr algn="ctr" rtl="0" fontAlgn="ctr"/>
                      <a:r>
                        <a:rPr lang="en-US" altLang="zh-CN" sz="1500" b="0" i="0" u="none" strike="noStrike">
                          <a:solidFill>
                            <a:srgbClr val="000000"/>
                          </a:solidFill>
                          <a:effectLst/>
                          <a:latin typeface="Times New Roman"/>
                        </a:rPr>
                        <a:t>3530.2</a:t>
                      </a:r>
                    </a:p>
                  </a:txBody>
                  <a:tcPr marL="0" marR="0" marT="0" marB="0" anchor="ctr"/>
                </a:tc>
                <a:tc>
                  <a:txBody>
                    <a:bodyPr/>
                    <a:lstStyle/>
                    <a:p>
                      <a:pPr algn="ctr" rtl="0" fontAlgn="ctr"/>
                      <a:r>
                        <a:rPr lang="en-US" altLang="zh-CN" sz="1500" b="0" i="0" u="none" strike="noStrike">
                          <a:solidFill>
                            <a:srgbClr val="FF0000"/>
                          </a:solidFill>
                          <a:effectLst/>
                          <a:latin typeface="Times New Roman"/>
                        </a:rPr>
                        <a:t>54.0%</a:t>
                      </a:r>
                    </a:p>
                  </a:txBody>
                  <a:tcPr marL="0" marR="0" marT="0" marB="0" anchor="ctr"/>
                </a:tc>
                <a:tc>
                  <a:txBody>
                    <a:bodyPr/>
                    <a:lstStyle/>
                    <a:p>
                      <a:pPr algn="ctr" rtl="0" fontAlgn="ctr"/>
                      <a:r>
                        <a:rPr lang="en-US" altLang="zh-CN" sz="1500" b="0" i="0" u="none" strike="noStrike">
                          <a:solidFill>
                            <a:srgbClr val="000000"/>
                          </a:solidFill>
                          <a:effectLst/>
                          <a:latin typeface="Times New Roman"/>
                        </a:rPr>
                        <a:t>68.2%</a:t>
                      </a:r>
                    </a:p>
                  </a:txBody>
                  <a:tcPr marL="0" marR="0" marT="0" marB="0" anchor="ctr"/>
                </a:tc>
                <a:tc>
                  <a:txBody>
                    <a:bodyPr/>
                    <a:lstStyle/>
                    <a:p>
                      <a:pPr algn="ctr" rtl="0" fontAlgn="ctr"/>
                      <a:r>
                        <a:rPr lang="en-US" altLang="zh-CN" sz="1500" b="0" i="0" u="none" strike="noStrike">
                          <a:solidFill>
                            <a:srgbClr val="000000"/>
                          </a:solidFill>
                          <a:effectLst/>
                          <a:latin typeface="Times New Roman"/>
                        </a:rPr>
                        <a:t>72.1%</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75.5%</a:t>
                      </a:r>
                    </a:p>
                  </a:txBody>
                  <a:tcPr marL="0" marR="0" marT="0" marB="0" anchor="ctr"/>
                </a:tc>
                <a:tc>
                  <a:txBody>
                    <a:bodyPr/>
                    <a:lstStyle/>
                    <a:p>
                      <a:pPr algn="ctr" rtl="0" fontAlgn="ctr"/>
                      <a:r>
                        <a:rPr lang="en-US" altLang="zh-CN" sz="1500" b="0" i="0" u="none" strike="noStrike">
                          <a:solidFill>
                            <a:srgbClr val="000000"/>
                          </a:solidFill>
                          <a:effectLst/>
                          <a:latin typeface="Times New Roman"/>
                        </a:rPr>
                        <a:t>79.2%</a:t>
                      </a:r>
                    </a:p>
                  </a:txBody>
                  <a:tcPr marL="0" marR="0" marT="0" marB="0" anchor="ctr"/>
                </a:tc>
                <a:extLst>
                  <a:ext uri="{0D108BD9-81ED-4DB2-BD59-A6C34878D82A}">
                    <a16:rowId xmlns:a16="http://schemas.microsoft.com/office/drawing/2014/main" val="10008"/>
                  </a:ext>
                </a:extLst>
              </a:tr>
              <a:tr h="350693">
                <a:tc>
                  <a:txBody>
                    <a:bodyPr/>
                    <a:lstStyle/>
                    <a:p>
                      <a:pPr algn="ctr" fontAlgn="ctr"/>
                      <a:r>
                        <a:rPr lang="zh-CN" altLang="en-US" sz="1500" u="none" strike="noStrike">
                          <a:effectLst/>
                        </a:rPr>
                        <a:t>北美市场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a:effectLst/>
                        </a:rPr>
                        <a:t>产品</a:t>
                      </a:r>
                      <a:r>
                        <a:rPr lang="en-US" altLang="zh-CN" sz="1500" u="none" strike="noStrike">
                          <a:effectLst/>
                        </a:rPr>
                        <a:t>3</a:t>
                      </a:r>
                      <a:endParaRPr lang="en-US" altLang="zh-CN" sz="1500" b="0" i="0" u="none" strike="noStrike">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2568.2</a:t>
                      </a:r>
                    </a:p>
                  </a:txBody>
                  <a:tcPr marL="0" marR="0" marT="0" marB="0" anchor="ctr"/>
                </a:tc>
                <a:tc>
                  <a:txBody>
                    <a:bodyPr/>
                    <a:lstStyle/>
                    <a:p>
                      <a:pPr algn="ctr" rtl="0" fontAlgn="ctr"/>
                      <a:r>
                        <a:rPr lang="en-US" altLang="zh-CN" sz="1500" b="0" i="0" u="none" strike="noStrike">
                          <a:solidFill>
                            <a:srgbClr val="000000"/>
                          </a:solidFill>
                          <a:effectLst/>
                          <a:latin typeface="Times New Roman"/>
                        </a:rPr>
                        <a:t>1945.7</a:t>
                      </a:r>
                    </a:p>
                  </a:txBody>
                  <a:tcPr marL="0" marR="0" marT="0" marB="0" anchor="ctr"/>
                </a:tc>
                <a:tc>
                  <a:txBody>
                    <a:bodyPr/>
                    <a:lstStyle/>
                    <a:p>
                      <a:pPr algn="ctr" rtl="0" fontAlgn="ctr"/>
                      <a:r>
                        <a:rPr lang="en-US" altLang="zh-CN" sz="1500" b="0" i="0" u="none" strike="noStrike">
                          <a:solidFill>
                            <a:srgbClr val="000000"/>
                          </a:solidFill>
                          <a:effectLst/>
                          <a:latin typeface="Times New Roman"/>
                        </a:rPr>
                        <a:t>2070.7</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1712.6</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1907.7</a:t>
                      </a:r>
                    </a:p>
                  </a:txBody>
                  <a:tcPr marL="0" marR="0" marT="0" marB="0" anchor="ctr"/>
                </a:tc>
                <a:tc>
                  <a:txBody>
                    <a:bodyPr/>
                    <a:lstStyle/>
                    <a:p>
                      <a:pPr algn="ctr" rtl="0" fontAlgn="ctr"/>
                      <a:r>
                        <a:rPr lang="en-US" altLang="zh-CN" sz="1500" b="0" i="0" u="none" strike="noStrike">
                          <a:solidFill>
                            <a:srgbClr val="FF0000"/>
                          </a:solidFill>
                          <a:effectLst/>
                          <a:latin typeface="Times New Roman"/>
                        </a:rPr>
                        <a:t>23.6%</a:t>
                      </a:r>
                    </a:p>
                  </a:txBody>
                  <a:tcPr marL="0" marR="0" marT="0" marB="0" anchor="ctr"/>
                </a:tc>
                <a:tc>
                  <a:txBody>
                    <a:bodyPr/>
                    <a:lstStyle/>
                    <a:p>
                      <a:pPr algn="ctr" rtl="0" fontAlgn="ctr"/>
                      <a:r>
                        <a:rPr lang="en-US" altLang="zh-CN" sz="1500" b="0" i="0" u="none" strike="noStrike">
                          <a:solidFill>
                            <a:srgbClr val="000000"/>
                          </a:solidFill>
                          <a:effectLst/>
                          <a:latin typeface="Times New Roman"/>
                        </a:rPr>
                        <a:t>67.7%</a:t>
                      </a:r>
                    </a:p>
                  </a:txBody>
                  <a:tcPr marL="0" marR="0" marT="0" marB="0" anchor="ctr"/>
                </a:tc>
                <a:tc>
                  <a:txBody>
                    <a:bodyPr/>
                    <a:lstStyle/>
                    <a:p>
                      <a:pPr algn="ctr" rtl="0" fontAlgn="ctr"/>
                      <a:r>
                        <a:rPr lang="en-US" altLang="zh-CN" sz="1500" b="0" i="0" u="none" strike="noStrike">
                          <a:solidFill>
                            <a:srgbClr val="000000"/>
                          </a:solidFill>
                          <a:effectLst/>
                          <a:latin typeface="Times New Roman"/>
                        </a:rPr>
                        <a:t>69.7%</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71.3%</a:t>
                      </a:r>
                    </a:p>
                  </a:txBody>
                  <a:tcPr marL="0" marR="0" marT="0" marB="0" anchor="ctr"/>
                </a:tc>
                <a:tc>
                  <a:txBody>
                    <a:bodyPr/>
                    <a:lstStyle/>
                    <a:p>
                      <a:pPr algn="ctr" rtl="0" fontAlgn="ctr"/>
                      <a:r>
                        <a:rPr lang="en-US" altLang="zh-CN" sz="1500" b="0" i="0" u="none" strike="noStrike">
                          <a:solidFill>
                            <a:srgbClr val="000000"/>
                          </a:solidFill>
                          <a:effectLst/>
                          <a:latin typeface="Times New Roman"/>
                        </a:rPr>
                        <a:t>75.4%</a:t>
                      </a:r>
                    </a:p>
                  </a:txBody>
                  <a:tcPr marL="0" marR="0" marT="0" marB="0" anchor="ctr"/>
                </a:tc>
                <a:extLst>
                  <a:ext uri="{0D108BD9-81ED-4DB2-BD59-A6C34878D82A}">
                    <a16:rowId xmlns:a16="http://schemas.microsoft.com/office/drawing/2014/main" val="10009"/>
                  </a:ext>
                </a:extLst>
              </a:tr>
              <a:tr h="350693">
                <a:tc>
                  <a:txBody>
                    <a:bodyPr/>
                    <a:lstStyle/>
                    <a:p>
                      <a:pPr algn="ctr" fontAlgn="ctr"/>
                      <a:r>
                        <a:rPr lang="zh-CN" altLang="en-US" sz="1500" u="none" strike="noStrike">
                          <a:effectLst/>
                        </a:rPr>
                        <a:t>互联网市场</a:t>
                      </a:r>
                      <a:endParaRPr lang="zh-CN" altLang="en-US" sz="1500" b="0" i="0" u="none" strike="noStrike">
                        <a:effectLst/>
                        <a:latin typeface="宋体"/>
                      </a:endParaRPr>
                    </a:p>
                  </a:txBody>
                  <a:tcPr marL="0" marR="0" marT="0" marB="0" anchor="ctr"/>
                </a:tc>
                <a:tc>
                  <a:txBody>
                    <a:bodyPr/>
                    <a:lstStyle/>
                    <a:p>
                      <a:pPr algn="ctr" fontAlgn="ctr"/>
                      <a:r>
                        <a:rPr lang="zh-CN" altLang="en-US" sz="1500" u="none" strike="noStrike" dirty="0">
                          <a:effectLst/>
                        </a:rPr>
                        <a:t>产品</a:t>
                      </a:r>
                      <a:r>
                        <a:rPr lang="en-US" altLang="zh-CN" sz="1500" u="none" strike="noStrike" dirty="0">
                          <a:effectLst/>
                        </a:rPr>
                        <a:t>3</a:t>
                      </a:r>
                      <a:endParaRPr lang="en-US" altLang="zh-CN" sz="1500" b="0" i="0" u="none" strike="noStrike" dirty="0">
                        <a:effectLst/>
                        <a:latin typeface="宋体"/>
                      </a:endParaRPr>
                    </a:p>
                  </a:txBody>
                  <a:tcPr marL="0" marR="0" marT="0" marB="0" anchor="ctr"/>
                </a:tc>
                <a:tc>
                  <a:txBody>
                    <a:bodyPr/>
                    <a:lstStyle/>
                    <a:p>
                      <a:pPr algn="ctr" rtl="0" fontAlgn="ctr"/>
                      <a:r>
                        <a:rPr lang="en-US" altLang="zh-CN" sz="1500" b="0" i="0" u="none" strike="noStrike">
                          <a:solidFill>
                            <a:srgbClr val="000000"/>
                          </a:solidFill>
                          <a:effectLst/>
                          <a:latin typeface="Times New Roman"/>
                        </a:rPr>
                        <a:t>2794.1</a:t>
                      </a:r>
                    </a:p>
                  </a:txBody>
                  <a:tcPr marL="0" marR="0" marT="0" marB="0" anchor="ctr"/>
                </a:tc>
                <a:tc>
                  <a:txBody>
                    <a:bodyPr/>
                    <a:lstStyle/>
                    <a:p>
                      <a:pPr algn="ctr" rtl="0" fontAlgn="ctr"/>
                      <a:r>
                        <a:rPr lang="en-US" altLang="zh-CN" sz="1500" b="0" i="0" u="none" strike="noStrike">
                          <a:solidFill>
                            <a:srgbClr val="000000"/>
                          </a:solidFill>
                          <a:effectLst/>
                          <a:latin typeface="Times New Roman"/>
                        </a:rPr>
                        <a:t>2255.8</a:t>
                      </a:r>
                    </a:p>
                  </a:txBody>
                  <a:tcPr marL="0" marR="0" marT="0" marB="0" anchor="ctr"/>
                </a:tc>
                <a:tc>
                  <a:txBody>
                    <a:bodyPr/>
                    <a:lstStyle/>
                    <a:p>
                      <a:pPr algn="ctr" rtl="0" fontAlgn="ctr"/>
                      <a:r>
                        <a:rPr lang="en-US" altLang="zh-CN" sz="1500" b="0" i="0" u="none" strike="noStrike">
                          <a:solidFill>
                            <a:srgbClr val="000000"/>
                          </a:solidFill>
                          <a:effectLst/>
                          <a:latin typeface="Times New Roman"/>
                        </a:rPr>
                        <a:t>2568.4</a:t>
                      </a:r>
                    </a:p>
                  </a:txBody>
                  <a:tcPr marL="0" marR="0" marT="0" marB="0" anchor="ctr"/>
                </a:tc>
                <a:tc>
                  <a:txBody>
                    <a:bodyPr/>
                    <a:lstStyle/>
                    <a:p>
                      <a:pPr algn="ctr" rtl="0" fontAlgn="ctr"/>
                      <a:r>
                        <a:rPr lang="en-US" altLang="zh-CN" sz="1500" b="0" i="0" u="none" strike="noStrike">
                          <a:solidFill>
                            <a:srgbClr val="000000"/>
                          </a:solidFill>
                          <a:effectLst/>
                          <a:latin typeface="Times New Roman"/>
                        </a:rPr>
                        <a:t>2345.8</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2648.3</a:t>
                      </a:r>
                    </a:p>
                  </a:txBody>
                  <a:tcPr marL="0" marR="0" marT="0" marB="0" anchor="ctr"/>
                </a:tc>
                <a:tc>
                  <a:txBody>
                    <a:bodyPr/>
                    <a:lstStyle/>
                    <a:p>
                      <a:pPr algn="ctr" rtl="0" fontAlgn="ctr"/>
                      <a:r>
                        <a:rPr lang="en-US" altLang="zh-CN" sz="1500" b="0" i="0" u="none" strike="noStrike">
                          <a:solidFill>
                            <a:srgbClr val="FF0000"/>
                          </a:solidFill>
                          <a:effectLst/>
                          <a:latin typeface="Times New Roman"/>
                        </a:rPr>
                        <a:t>62.9%</a:t>
                      </a:r>
                    </a:p>
                  </a:txBody>
                  <a:tcPr marL="0" marR="0" marT="0" marB="0" anchor="ctr"/>
                </a:tc>
                <a:tc>
                  <a:txBody>
                    <a:bodyPr/>
                    <a:lstStyle/>
                    <a:p>
                      <a:pPr algn="ctr" rtl="0" fontAlgn="ctr"/>
                      <a:r>
                        <a:rPr lang="en-US" altLang="zh-CN" sz="1500" b="0" i="0" u="none" strike="noStrike">
                          <a:solidFill>
                            <a:srgbClr val="000000"/>
                          </a:solidFill>
                          <a:effectLst/>
                          <a:latin typeface="Times New Roman"/>
                        </a:rPr>
                        <a:t>76.1%</a:t>
                      </a:r>
                    </a:p>
                  </a:txBody>
                  <a:tcPr marL="0" marR="0" marT="0" marB="0" anchor="ctr"/>
                </a:tc>
                <a:tc>
                  <a:txBody>
                    <a:bodyPr/>
                    <a:lstStyle/>
                    <a:p>
                      <a:pPr algn="ctr" rtl="0" fontAlgn="ctr"/>
                      <a:r>
                        <a:rPr lang="en-US" altLang="zh-CN" sz="1500" b="0" i="0" u="none" strike="noStrike">
                          <a:solidFill>
                            <a:srgbClr val="000000"/>
                          </a:solidFill>
                          <a:effectLst/>
                          <a:latin typeface="Times New Roman"/>
                        </a:rPr>
                        <a:t>77.8%</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80.7%</a:t>
                      </a:r>
                    </a:p>
                  </a:txBody>
                  <a:tcPr marL="0" marR="0" marT="0" marB="0" anchor="ctr"/>
                </a:tc>
                <a:tc>
                  <a:txBody>
                    <a:bodyPr/>
                    <a:lstStyle/>
                    <a:p>
                      <a:pPr algn="ctr" rtl="0" fontAlgn="ctr"/>
                      <a:r>
                        <a:rPr lang="en-US" altLang="zh-CN" sz="1500" b="0" i="0" u="none" strike="noStrike" dirty="0">
                          <a:solidFill>
                            <a:srgbClr val="000000"/>
                          </a:solidFill>
                          <a:effectLst/>
                          <a:latin typeface="Times New Roman"/>
                        </a:rPr>
                        <a:t>83.0%</a:t>
                      </a:r>
                    </a:p>
                  </a:txBody>
                  <a:tcPr marL="0" marR="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22943284"/>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a:latin typeface="微软雅黑" panose="020B0503020204020204" pitchFamily="34" charset="-122"/>
                </a:rPr>
                <a:t>、微观外部</a:t>
              </a:r>
              <a:r>
                <a:rPr lang="zh-CN" altLang="en-US" sz="2800" dirty="0" smtClean="0">
                  <a:latin typeface="微软雅黑" panose="020B0503020204020204" pitchFamily="34" charset="-122"/>
                </a:rPr>
                <a:t>环境对比（</a:t>
              </a:r>
              <a:r>
                <a:rPr lang="en-US" altLang="zh-CN" sz="2800" dirty="0" smtClean="0">
                  <a:latin typeface="微软雅黑" panose="020B0503020204020204" pitchFamily="34" charset="-122"/>
                </a:rPr>
                <a:t> 14C1 </a:t>
              </a:r>
              <a:r>
                <a:rPr lang="en-US" altLang="zh-CN" sz="2800" dirty="0" err="1" smtClean="0">
                  <a:latin typeface="微软雅黑" panose="020B0503020204020204" pitchFamily="34" charset="-122"/>
                </a:rPr>
                <a:t>vs</a:t>
              </a:r>
              <a:r>
                <a:rPr lang="en-US" altLang="zh-CN" sz="2800" dirty="0" smtClean="0">
                  <a:latin typeface="微软雅黑" panose="020B0503020204020204" pitchFamily="34" charset="-122"/>
                </a:rPr>
                <a:t> 16C1</a:t>
              </a:r>
              <a:r>
                <a:rPr lang="zh-CN" altLang="en-US" sz="2800" dirty="0" smtClean="0">
                  <a:latin typeface="微软雅黑" panose="020B0503020204020204" pitchFamily="34" charset="-122"/>
                </a:rPr>
                <a:t>）</a:t>
              </a:r>
              <a:endParaRPr lang="zh-CN" altLang="en-US"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graphicFrame>
        <p:nvGraphicFramePr>
          <p:cNvPr id="6" name="表格 5"/>
          <p:cNvGraphicFramePr>
            <a:graphicFrameLocks noGrp="1"/>
          </p:cNvGraphicFramePr>
          <p:nvPr>
            <p:extLst>
              <p:ext uri="{D42A27DB-BD31-4B8C-83A1-F6EECF244321}">
                <p14:modId xmlns:p14="http://schemas.microsoft.com/office/powerpoint/2010/main" val="4043297090"/>
              </p:ext>
            </p:extLst>
          </p:nvPr>
        </p:nvGraphicFramePr>
        <p:xfrm>
          <a:off x="474289" y="1338298"/>
          <a:ext cx="8082689" cy="3337560"/>
        </p:xfrm>
        <a:graphic>
          <a:graphicData uri="http://schemas.openxmlformats.org/drawingml/2006/table">
            <a:tbl>
              <a:tblPr firstRow="1" bandRow="1">
                <a:tableStyleId>{073A0DAA-6AF3-43AB-8588-CEC1D06C72B9}</a:tableStyleId>
              </a:tblPr>
              <a:tblGrid>
                <a:gridCol w="2133444">
                  <a:extLst>
                    <a:ext uri="{9D8B030D-6E8A-4147-A177-3AD203B41FA5}">
                      <a16:colId xmlns:a16="http://schemas.microsoft.com/office/drawing/2014/main" val="20000"/>
                    </a:ext>
                  </a:extLst>
                </a:gridCol>
                <a:gridCol w="1467556">
                  <a:extLst>
                    <a:ext uri="{9D8B030D-6E8A-4147-A177-3AD203B41FA5}">
                      <a16:colId xmlns:a16="http://schemas.microsoft.com/office/drawing/2014/main" val="20001"/>
                    </a:ext>
                  </a:extLst>
                </a:gridCol>
                <a:gridCol w="1467555">
                  <a:extLst>
                    <a:ext uri="{9D8B030D-6E8A-4147-A177-3AD203B41FA5}">
                      <a16:colId xmlns:a16="http://schemas.microsoft.com/office/drawing/2014/main" val="20002"/>
                    </a:ext>
                  </a:extLst>
                </a:gridCol>
                <a:gridCol w="1546578">
                  <a:extLst>
                    <a:ext uri="{9D8B030D-6E8A-4147-A177-3AD203B41FA5}">
                      <a16:colId xmlns:a16="http://schemas.microsoft.com/office/drawing/2014/main" val="20003"/>
                    </a:ext>
                  </a:extLst>
                </a:gridCol>
                <a:gridCol w="1467556">
                  <a:extLst>
                    <a:ext uri="{9D8B030D-6E8A-4147-A177-3AD203B41FA5}">
                      <a16:colId xmlns:a16="http://schemas.microsoft.com/office/drawing/2014/main" val="20004"/>
                    </a:ext>
                  </a:extLst>
                </a:gridCol>
              </a:tblGrid>
              <a:tr h="370840">
                <a:tc>
                  <a:txBody>
                    <a:bodyPr/>
                    <a:lstStyle/>
                    <a:p>
                      <a:pPr algn="ctr"/>
                      <a:r>
                        <a:rPr lang="zh-CN" altLang="en-US" dirty="0" smtClean="0"/>
                        <a:t>微观外部环境分析</a:t>
                      </a:r>
                      <a:endParaRPr lang="zh-CN" altLang="en-US" dirty="0"/>
                    </a:p>
                  </a:txBody>
                  <a:tcPr anchor="ctr"/>
                </a:tc>
                <a:tc gridSpan="2">
                  <a:txBody>
                    <a:bodyPr/>
                    <a:lstStyle/>
                    <a:p>
                      <a:pPr algn="ctr"/>
                      <a:r>
                        <a:rPr lang="en-US" altLang="zh-CN" dirty="0" smtClean="0"/>
                        <a:t>14C1</a:t>
                      </a:r>
                      <a:endParaRPr lang="zh-CN" altLang="en-US" dirty="0"/>
                    </a:p>
                  </a:txBody>
                  <a:tcPr anchor="ctr"/>
                </a:tc>
                <a:tc hMerge="1">
                  <a:txBody>
                    <a:bodyPr/>
                    <a:lstStyle/>
                    <a:p>
                      <a:pPr algn="ctr"/>
                      <a:endParaRPr lang="zh-CN" altLang="en-US" dirty="0"/>
                    </a:p>
                  </a:txBody>
                  <a:tcPr anchor="ctr"/>
                </a:tc>
                <a:tc gridSpan="2">
                  <a:txBody>
                    <a:bodyPr/>
                    <a:lstStyle/>
                    <a:p>
                      <a:pPr algn="ctr"/>
                      <a:r>
                        <a:rPr lang="en-US" altLang="zh-CN" dirty="0" smtClean="0"/>
                        <a:t>16C1</a:t>
                      </a:r>
                      <a:endParaRPr lang="zh-CN" altLang="en-US" dirty="0"/>
                    </a:p>
                  </a:txBody>
                  <a:tcPr anchor="ctr"/>
                </a:tc>
                <a:tc hMerge="1">
                  <a:txBody>
                    <a:bodyPr/>
                    <a:lstStyle/>
                    <a:p>
                      <a:pPr algn="ctr"/>
                      <a:endParaRPr lang="zh-CN" altLang="en-US" dirty="0"/>
                    </a:p>
                  </a:txBody>
                  <a:tcPr anchor="ctr"/>
                </a:tc>
                <a:extLst>
                  <a:ext uri="{0D108BD9-81ED-4DB2-BD59-A6C34878D82A}">
                    <a16:rowId xmlns:a16="http://schemas.microsoft.com/office/drawing/2014/main" val="10000"/>
                  </a:ext>
                </a:extLst>
              </a:tr>
              <a:tr h="370840">
                <a:tc>
                  <a:txBody>
                    <a:bodyPr/>
                    <a:lstStyle/>
                    <a:p>
                      <a:pPr algn="l"/>
                      <a:r>
                        <a:rPr lang="en-US" altLang="zh-CN" dirty="0" smtClean="0"/>
                        <a:t>(1)</a:t>
                      </a:r>
                      <a:r>
                        <a:rPr lang="zh-CN" altLang="en-US" dirty="0" smtClean="0"/>
                        <a:t>市场总容量分析</a:t>
                      </a:r>
                      <a:endParaRPr lang="zh-CN" altLang="en-US" dirty="0"/>
                    </a:p>
                  </a:txBody>
                  <a:tcPr anchor="ctr"/>
                </a:tc>
                <a:tc>
                  <a:txBody>
                    <a:bodyPr/>
                    <a:lstStyle/>
                    <a:p>
                      <a:pPr algn="ctr"/>
                      <a:r>
                        <a:rPr lang="zh-CN" altLang="en-US" b="1" dirty="0" smtClean="0">
                          <a:solidFill>
                            <a:srgbClr val="3333FF"/>
                          </a:solidFill>
                        </a:rPr>
                        <a:t>市场基数</a:t>
                      </a:r>
                      <a:endParaRPr lang="zh-CN" altLang="en-US" b="1" dirty="0">
                        <a:solidFill>
                          <a:srgbClr val="3333FF"/>
                        </a:solidFill>
                      </a:endParaRPr>
                    </a:p>
                  </a:txBody>
                  <a:tcPr anchor="ctr"/>
                </a:tc>
                <a:tc>
                  <a:txBody>
                    <a:bodyPr/>
                    <a:lstStyle/>
                    <a:p>
                      <a:pPr algn="ctr"/>
                      <a:r>
                        <a:rPr lang="zh-CN" altLang="en-US" dirty="0" smtClean="0"/>
                        <a:t>市场潜力</a:t>
                      </a:r>
                      <a:endParaRPr lang="zh-CN" altLang="en-US" dirty="0"/>
                    </a:p>
                  </a:txBody>
                  <a:tcPr anchor="ctr"/>
                </a:tc>
                <a:tc>
                  <a:txBody>
                    <a:bodyPr/>
                    <a:lstStyle/>
                    <a:p>
                      <a:pPr algn="ctr"/>
                      <a:r>
                        <a:rPr lang="zh-CN" altLang="en-US" b="1" dirty="0" smtClean="0">
                          <a:solidFill>
                            <a:srgbClr val="3333FF"/>
                          </a:solidFill>
                        </a:rPr>
                        <a:t>市场基数</a:t>
                      </a:r>
                      <a:endParaRPr lang="zh-CN" altLang="en-US" b="1" dirty="0">
                        <a:solidFill>
                          <a:srgbClr val="3333FF"/>
                        </a:solidFill>
                      </a:endParaRPr>
                    </a:p>
                  </a:txBody>
                  <a:tcPr anchor="ctr"/>
                </a:tc>
                <a:tc>
                  <a:txBody>
                    <a:bodyPr/>
                    <a:lstStyle/>
                    <a:p>
                      <a:pPr algn="ctr"/>
                      <a:r>
                        <a:rPr lang="zh-CN" altLang="en-US" dirty="0" smtClean="0"/>
                        <a:t>市场潜力</a:t>
                      </a:r>
                      <a:endParaRPr lang="zh-CN" altLang="en-US" dirty="0"/>
                    </a:p>
                  </a:txBody>
                  <a:tcPr anchor="ctr"/>
                </a:tc>
                <a:extLst>
                  <a:ext uri="{0D108BD9-81ED-4DB2-BD59-A6C34878D82A}">
                    <a16:rowId xmlns:a16="http://schemas.microsoft.com/office/drawing/2014/main" val="10001"/>
                  </a:ext>
                </a:extLst>
              </a:tr>
              <a:tr h="370840">
                <a:tc>
                  <a:txBody>
                    <a:bodyPr/>
                    <a:lstStyle/>
                    <a:p>
                      <a:pPr algn="ctr"/>
                      <a:r>
                        <a:rPr lang="zh-CN" altLang="en-US" dirty="0" smtClean="0"/>
                        <a:t>国内市场</a:t>
                      </a:r>
                      <a:endParaRPr lang="zh-CN" alt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b="1" dirty="0" smtClean="0">
                          <a:solidFill>
                            <a:srgbClr val="3333FF"/>
                          </a:solidFill>
                        </a:rPr>
                        <a:t>较小</a:t>
                      </a:r>
                      <a:r>
                        <a:rPr lang="en-US" altLang="zh-CN" b="1" dirty="0" smtClean="0">
                          <a:solidFill>
                            <a:srgbClr val="3333FF"/>
                          </a:solidFill>
                        </a:rPr>
                        <a:t>(2.8W)</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(+39%</a:t>
                      </a:r>
                      <a:r>
                        <a:rPr lang="en-US" altLang="zh-CN" baseline="0" dirty="0" smtClean="0"/>
                        <a:t>)</a:t>
                      </a:r>
                      <a:endParaRPr lang="zh-CN" altLang="en-US"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b="1" dirty="0" smtClean="0">
                          <a:solidFill>
                            <a:srgbClr val="3333FF"/>
                          </a:solidFill>
                        </a:rPr>
                        <a:t>较大</a:t>
                      </a:r>
                      <a:r>
                        <a:rPr lang="en-US" altLang="zh-CN" b="1" dirty="0" smtClean="0">
                          <a:solidFill>
                            <a:srgbClr val="3333FF"/>
                          </a:solidFill>
                        </a:rPr>
                        <a:t>(3.6W)</a:t>
                      </a:r>
                      <a:endParaRPr lang="zh-CN" altLang="en-US" b="1" dirty="0">
                        <a:solidFill>
                          <a:srgbClr val="3333FF"/>
                        </a:solidFill>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(-26%</a:t>
                      </a:r>
                      <a:r>
                        <a:rPr lang="en-US" altLang="zh-CN" baseline="0" dirty="0" smtClean="0"/>
                        <a:t>)</a:t>
                      </a:r>
                      <a:endParaRPr lang="en-US" altLang="zh-CN" dirty="0" smtClean="0"/>
                    </a:p>
                  </a:txBody>
                  <a:tcPr anchor="ctr"/>
                </a:tc>
                <a:extLst>
                  <a:ext uri="{0D108BD9-81ED-4DB2-BD59-A6C34878D82A}">
                    <a16:rowId xmlns:a16="http://schemas.microsoft.com/office/drawing/2014/main" val="10002"/>
                  </a:ext>
                </a:extLst>
              </a:tr>
              <a:tr h="370840">
                <a:tc>
                  <a:txBody>
                    <a:bodyPr/>
                    <a:lstStyle/>
                    <a:p>
                      <a:pPr algn="ctr"/>
                      <a:r>
                        <a:rPr lang="zh-CN" altLang="en-US" dirty="0" smtClean="0"/>
                        <a:t>北美</a:t>
                      </a:r>
                      <a:endParaRPr lang="zh-CN" alt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b="1" dirty="0" smtClean="0">
                          <a:solidFill>
                            <a:srgbClr val="3333FF"/>
                          </a:solidFill>
                        </a:rPr>
                        <a:t>相当</a:t>
                      </a:r>
                      <a:r>
                        <a:rPr lang="en-US" altLang="zh-CN" b="1" dirty="0" smtClean="0">
                          <a:solidFill>
                            <a:srgbClr val="3333FF"/>
                          </a:solidFill>
                        </a:rPr>
                        <a:t>(2.2W)</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(+40%</a:t>
                      </a:r>
                      <a:r>
                        <a:rPr lang="en-US" altLang="zh-CN" baseline="0" dirty="0" smtClean="0"/>
                        <a:t>)</a:t>
                      </a:r>
                      <a:endParaRPr lang="zh-CN" altLang="en-US"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b="1" dirty="0" smtClean="0">
                          <a:solidFill>
                            <a:srgbClr val="3333FF"/>
                          </a:solidFill>
                        </a:rPr>
                        <a:t>相当</a:t>
                      </a:r>
                      <a:r>
                        <a:rPr lang="en-US" altLang="zh-CN" b="1" dirty="0" smtClean="0">
                          <a:solidFill>
                            <a:srgbClr val="3333FF"/>
                          </a:solidFill>
                        </a:rPr>
                        <a:t>(2.2W)</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(-33%</a:t>
                      </a:r>
                      <a:r>
                        <a:rPr lang="en-US" altLang="zh-CN" baseline="0" dirty="0" smtClean="0"/>
                        <a:t>)</a:t>
                      </a:r>
                      <a:endParaRPr lang="en-US" altLang="zh-CN" dirty="0" smtClean="0"/>
                    </a:p>
                  </a:txBody>
                  <a:tcPr anchor="ctr"/>
                </a:tc>
                <a:extLst>
                  <a:ext uri="{0D108BD9-81ED-4DB2-BD59-A6C34878D82A}">
                    <a16:rowId xmlns:a16="http://schemas.microsoft.com/office/drawing/2014/main" val="10003"/>
                  </a:ext>
                </a:extLst>
              </a:tr>
              <a:tr h="370840">
                <a:tc>
                  <a:txBody>
                    <a:bodyPr/>
                    <a:lstStyle/>
                    <a:p>
                      <a:pPr algn="ctr"/>
                      <a:r>
                        <a:rPr lang="zh-CN" altLang="en-US" dirty="0" smtClean="0"/>
                        <a:t>互联网</a:t>
                      </a:r>
                      <a:endParaRPr lang="zh-CN" alt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b="1" dirty="0" smtClean="0">
                          <a:solidFill>
                            <a:srgbClr val="3333FF"/>
                          </a:solidFill>
                        </a:rPr>
                        <a:t>较大</a:t>
                      </a:r>
                      <a:r>
                        <a:rPr lang="en-US" altLang="zh-CN" b="1" dirty="0" smtClean="0">
                          <a:solidFill>
                            <a:srgbClr val="3333FF"/>
                          </a:solidFill>
                        </a:rPr>
                        <a:t>(2.3W)</a:t>
                      </a:r>
                      <a:endParaRPr lang="zh-CN" altLang="en-US" b="1" dirty="0">
                        <a:solidFill>
                          <a:srgbClr val="3333FF"/>
                        </a:solidFill>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(+62%</a:t>
                      </a:r>
                      <a:r>
                        <a:rPr lang="en-US" altLang="zh-CN" baseline="0" dirty="0" smtClean="0"/>
                        <a:t>)</a:t>
                      </a:r>
                      <a:endParaRPr lang="zh-CN" altLang="en-US"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b="1" dirty="0" smtClean="0">
                          <a:solidFill>
                            <a:srgbClr val="3333FF"/>
                          </a:solidFill>
                        </a:rPr>
                        <a:t>较小</a:t>
                      </a:r>
                      <a:r>
                        <a:rPr lang="en-US" altLang="zh-CN" b="1" dirty="0" smtClean="0">
                          <a:solidFill>
                            <a:srgbClr val="3333FF"/>
                          </a:solidFill>
                        </a:rPr>
                        <a:t>(2.1W)</a:t>
                      </a:r>
                      <a:endParaRPr lang="zh-CN" altLang="en-US" b="1" dirty="0" smtClean="0">
                        <a:solidFill>
                          <a:srgbClr val="3333FF"/>
                        </a:solidFill>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(-3.5%</a:t>
                      </a:r>
                      <a:r>
                        <a:rPr lang="en-US" altLang="zh-CN" baseline="0" dirty="0" smtClean="0"/>
                        <a:t>)</a:t>
                      </a:r>
                      <a:endParaRPr lang="en-US" altLang="zh-CN" dirty="0" smtClean="0"/>
                    </a:p>
                  </a:txBody>
                  <a:tcPr anchor="ct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市场负荷分析</a:t>
                      </a:r>
                      <a:endParaRPr lang="zh-CN" altLang="en-US" dirty="0"/>
                    </a:p>
                  </a:txBody>
                  <a:tcPr anchor="ctr"/>
                </a:tc>
                <a:tc>
                  <a:txBody>
                    <a:bodyPr/>
                    <a:lstStyle/>
                    <a:p>
                      <a:pPr algn="ctr"/>
                      <a:r>
                        <a:rPr lang="zh-CN" altLang="en-US" b="1" dirty="0" smtClean="0">
                          <a:solidFill>
                            <a:srgbClr val="3333FF"/>
                          </a:solidFill>
                        </a:rPr>
                        <a:t>基础负荷</a:t>
                      </a:r>
                      <a:endParaRPr lang="zh-CN" altLang="en-US" b="1" dirty="0">
                        <a:solidFill>
                          <a:srgbClr val="3333FF"/>
                        </a:solidFill>
                      </a:endParaRPr>
                    </a:p>
                  </a:txBody>
                  <a:tcPr anchor="ctr"/>
                </a:tc>
                <a:tc>
                  <a:txBody>
                    <a:bodyPr/>
                    <a:lstStyle/>
                    <a:p>
                      <a:pPr algn="ctr"/>
                      <a:r>
                        <a:rPr lang="zh-CN" altLang="en-US" dirty="0" smtClean="0"/>
                        <a:t>负荷潜力</a:t>
                      </a:r>
                      <a:endParaRPr lang="zh-CN" altLang="en-US" dirty="0"/>
                    </a:p>
                  </a:txBody>
                  <a:tcPr anchor="ctr"/>
                </a:tc>
                <a:tc>
                  <a:txBody>
                    <a:bodyPr/>
                    <a:lstStyle/>
                    <a:p>
                      <a:pPr algn="ctr"/>
                      <a:r>
                        <a:rPr lang="zh-CN" altLang="en-US" b="1" dirty="0" smtClean="0">
                          <a:solidFill>
                            <a:srgbClr val="3333FF"/>
                          </a:solidFill>
                        </a:rPr>
                        <a:t>基础负荷</a:t>
                      </a:r>
                      <a:endParaRPr lang="zh-CN" altLang="en-US" b="1" dirty="0">
                        <a:solidFill>
                          <a:srgbClr val="3333FF"/>
                        </a:solidFill>
                      </a:endParaRPr>
                    </a:p>
                  </a:txBody>
                  <a:tcPr anchor="ctr"/>
                </a:tc>
                <a:tc>
                  <a:txBody>
                    <a:bodyPr/>
                    <a:lstStyle/>
                    <a:p>
                      <a:pPr algn="ctr"/>
                      <a:r>
                        <a:rPr lang="zh-CN" altLang="en-US" dirty="0" smtClean="0"/>
                        <a:t>负荷潜力</a:t>
                      </a:r>
                      <a:endParaRPr lang="zh-CN" altLang="en-US" dirty="0"/>
                    </a:p>
                  </a:txBody>
                  <a:tcPr anchor="ctr"/>
                </a:tc>
                <a:extLst>
                  <a:ext uri="{0D108BD9-81ED-4DB2-BD59-A6C34878D82A}">
                    <a16:rowId xmlns:a16="http://schemas.microsoft.com/office/drawing/2014/main" val="10005"/>
                  </a:ext>
                </a:extLst>
              </a:tr>
              <a:tr h="370840">
                <a:tc>
                  <a:txBody>
                    <a:bodyPr/>
                    <a:lstStyle/>
                    <a:p>
                      <a:pPr algn="ctr"/>
                      <a:r>
                        <a:rPr lang="zh-CN" altLang="en-US" dirty="0" smtClean="0"/>
                        <a:t>国内市场</a:t>
                      </a:r>
                      <a:endParaRPr lang="zh-CN" altLang="en-US" dirty="0"/>
                    </a:p>
                  </a:txBody>
                  <a:tcPr anchor="ctr"/>
                </a:tc>
                <a:tc>
                  <a:txBody>
                    <a:bodyPr/>
                    <a:lstStyle/>
                    <a:p>
                      <a:pPr algn="ctr" fontAlgn="ctr"/>
                      <a:r>
                        <a:rPr lang="en-US" altLang="zh-CN" sz="1800" b="1" kern="1200" dirty="0" smtClean="0">
                          <a:solidFill>
                            <a:srgbClr val="3333FF"/>
                          </a:solidFill>
                          <a:latin typeface="+mn-lt"/>
                          <a:ea typeface="+mn-ea"/>
                          <a:cs typeface="+mn-cs"/>
                        </a:rPr>
                        <a:t>42%</a:t>
                      </a:r>
                      <a:endParaRPr lang="en-US" altLang="zh-CN" sz="1800" b="1" kern="1200" dirty="0">
                        <a:solidFill>
                          <a:srgbClr val="3333FF"/>
                        </a:solidFill>
                        <a:latin typeface="+mn-lt"/>
                        <a:ea typeface="+mn-ea"/>
                        <a:cs typeface="+mn-cs"/>
                      </a:endParaRPr>
                    </a:p>
                  </a:txBody>
                  <a:tcPr marL="0" marR="0" marT="0" marB="0" anchor="ctr"/>
                </a:tc>
                <a:tc>
                  <a:txBody>
                    <a:bodyPr/>
                    <a:lstStyle/>
                    <a:p>
                      <a:pPr algn="ctr" fontAlgn="ctr"/>
                      <a:r>
                        <a:rPr lang="en-US" altLang="zh-CN" sz="1800" kern="1200" dirty="0" smtClean="0">
                          <a:solidFill>
                            <a:schemeClr val="dk1"/>
                          </a:solidFill>
                          <a:latin typeface="+mn-lt"/>
                          <a:ea typeface="+mn-ea"/>
                          <a:cs typeface="+mn-cs"/>
                        </a:rPr>
                        <a:t>40%</a:t>
                      </a:r>
                      <a:endParaRPr lang="en-US" altLang="zh-CN" sz="1800" kern="1200" dirty="0">
                        <a:solidFill>
                          <a:schemeClr val="dk1"/>
                        </a:solidFill>
                        <a:latin typeface="+mn-lt"/>
                        <a:ea typeface="+mn-ea"/>
                        <a:cs typeface="+mn-cs"/>
                      </a:endParaRPr>
                    </a:p>
                  </a:txBody>
                  <a:tcPr marL="0" marR="0" marT="0" marB="0" anchor="ctr"/>
                </a:tc>
                <a:tc>
                  <a:txBody>
                    <a:bodyPr/>
                    <a:lstStyle/>
                    <a:p>
                      <a:pPr algn="ctr" fontAlgn="ctr"/>
                      <a:r>
                        <a:rPr lang="en-US" altLang="zh-CN" sz="1800" b="1" kern="1200" dirty="0">
                          <a:solidFill>
                            <a:srgbClr val="3333FF"/>
                          </a:solidFill>
                          <a:latin typeface="+mn-lt"/>
                          <a:ea typeface="+mn-ea"/>
                          <a:cs typeface="+mn-cs"/>
                        </a:rPr>
                        <a:t>50%</a:t>
                      </a:r>
                    </a:p>
                  </a:txBody>
                  <a:tcPr marL="0" marR="0" marT="0" marB="0" anchor="ctr"/>
                </a:tc>
                <a:tc>
                  <a:txBody>
                    <a:bodyPr/>
                    <a:lstStyle/>
                    <a:p>
                      <a:pPr algn="ctr" fontAlgn="ctr"/>
                      <a:r>
                        <a:rPr lang="en-US" altLang="zh-CN" sz="1800" kern="1200" dirty="0">
                          <a:solidFill>
                            <a:schemeClr val="dk1"/>
                          </a:solidFill>
                          <a:latin typeface="+mn-lt"/>
                          <a:ea typeface="+mn-ea"/>
                          <a:cs typeface="+mn-cs"/>
                        </a:rPr>
                        <a:t>27%</a:t>
                      </a:r>
                    </a:p>
                  </a:txBody>
                  <a:tcPr marL="0" marR="0" marT="0" marB="0" anchor="ctr"/>
                </a:tc>
                <a:extLst>
                  <a:ext uri="{0D108BD9-81ED-4DB2-BD59-A6C34878D82A}">
                    <a16:rowId xmlns:a16="http://schemas.microsoft.com/office/drawing/2014/main" val="10006"/>
                  </a:ext>
                </a:extLst>
              </a:tr>
              <a:tr h="370840">
                <a:tc>
                  <a:txBody>
                    <a:bodyPr/>
                    <a:lstStyle/>
                    <a:p>
                      <a:pPr algn="ctr"/>
                      <a:r>
                        <a:rPr lang="zh-CN" altLang="en-US" dirty="0" smtClean="0"/>
                        <a:t>北美</a:t>
                      </a:r>
                      <a:endParaRPr lang="zh-CN" altLang="en-US" dirty="0"/>
                    </a:p>
                  </a:txBody>
                  <a:tcPr anchor="ctr"/>
                </a:tc>
                <a:tc>
                  <a:txBody>
                    <a:bodyPr/>
                    <a:lstStyle/>
                    <a:p>
                      <a:pPr algn="ctr" fontAlgn="ctr"/>
                      <a:r>
                        <a:rPr lang="en-US" altLang="zh-CN" sz="1800" b="1" kern="1200" dirty="0" smtClean="0">
                          <a:solidFill>
                            <a:srgbClr val="3333FF"/>
                          </a:solidFill>
                          <a:latin typeface="+mn-lt"/>
                          <a:ea typeface="+mn-ea"/>
                          <a:cs typeface="+mn-cs"/>
                        </a:rPr>
                        <a:t>59%</a:t>
                      </a:r>
                      <a:endParaRPr lang="en-US" altLang="zh-CN" sz="1800" b="1" kern="1200" dirty="0">
                        <a:solidFill>
                          <a:srgbClr val="3333FF"/>
                        </a:solidFill>
                        <a:latin typeface="+mn-lt"/>
                        <a:ea typeface="+mn-ea"/>
                        <a:cs typeface="+mn-cs"/>
                      </a:endParaRPr>
                    </a:p>
                  </a:txBody>
                  <a:tcPr marL="0" marR="0" marT="0" marB="0" anchor="ctr"/>
                </a:tc>
                <a:tc>
                  <a:txBody>
                    <a:bodyPr/>
                    <a:lstStyle/>
                    <a:p>
                      <a:pPr algn="ctr" fontAlgn="ctr"/>
                      <a:r>
                        <a:rPr lang="en-US" altLang="zh-CN" sz="1800" kern="1200" dirty="0" smtClean="0">
                          <a:solidFill>
                            <a:schemeClr val="dk1"/>
                          </a:solidFill>
                          <a:latin typeface="+mn-lt"/>
                          <a:ea typeface="+mn-ea"/>
                          <a:cs typeface="+mn-cs"/>
                        </a:rPr>
                        <a:t>25%</a:t>
                      </a:r>
                      <a:endParaRPr lang="en-US" altLang="zh-CN" sz="1800" kern="1200" dirty="0">
                        <a:solidFill>
                          <a:schemeClr val="dk1"/>
                        </a:solidFill>
                        <a:latin typeface="+mn-lt"/>
                        <a:ea typeface="+mn-ea"/>
                        <a:cs typeface="+mn-cs"/>
                      </a:endParaRPr>
                    </a:p>
                  </a:txBody>
                  <a:tcPr marL="0" marR="0" marT="0" marB="0" anchor="ctr"/>
                </a:tc>
                <a:tc>
                  <a:txBody>
                    <a:bodyPr/>
                    <a:lstStyle/>
                    <a:p>
                      <a:pPr algn="ctr" fontAlgn="ctr"/>
                      <a:r>
                        <a:rPr lang="en-US" altLang="zh-CN" sz="1800" b="1" kern="1200" dirty="0">
                          <a:solidFill>
                            <a:srgbClr val="3333FF"/>
                          </a:solidFill>
                          <a:latin typeface="+mn-lt"/>
                          <a:ea typeface="+mn-ea"/>
                          <a:cs typeface="+mn-cs"/>
                        </a:rPr>
                        <a:t>21%</a:t>
                      </a:r>
                    </a:p>
                  </a:txBody>
                  <a:tcPr marL="0" marR="0" marT="0" marB="0" anchor="ctr"/>
                </a:tc>
                <a:tc>
                  <a:txBody>
                    <a:bodyPr/>
                    <a:lstStyle/>
                    <a:p>
                      <a:pPr algn="ctr" fontAlgn="ctr"/>
                      <a:r>
                        <a:rPr lang="en-US" altLang="zh-CN" sz="1800" kern="1200">
                          <a:solidFill>
                            <a:schemeClr val="dk1"/>
                          </a:solidFill>
                          <a:latin typeface="+mn-lt"/>
                          <a:ea typeface="+mn-ea"/>
                          <a:cs typeface="+mn-cs"/>
                        </a:rPr>
                        <a:t>53%</a:t>
                      </a:r>
                    </a:p>
                  </a:txBody>
                  <a:tcPr marL="0" marR="0" marT="0" marB="0" anchor="ctr"/>
                </a:tc>
                <a:extLst>
                  <a:ext uri="{0D108BD9-81ED-4DB2-BD59-A6C34878D82A}">
                    <a16:rowId xmlns:a16="http://schemas.microsoft.com/office/drawing/2014/main" val="10007"/>
                  </a:ext>
                </a:extLst>
              </a:tr>
              <a:tr h="370840">
                <a:tc>
                  <a:txBody>
                    <a:bodyPr/>
                    <a:lstStyle/>
                    <a:p>
                      <a:pPr algn="ctr"/>
                      <a:r>
                        <a:rPr lang="zh-CN" altLang="en-US" dirty="0" smtClean="0"/>
                        <a:t>互联网</a:t>
                      </a:r>
                      <a:endParaRPr lang="zh-CN" altLang="en-US" dirty="0"/>
                    </a:p>
                  </a:txBody>
                  <a:tcPr anchor="ctr"/>
                </a:tc>
                <a:tc>
                  <a:txBody>
                    <a:bodyPr/>
                    <a:lstStyle/>
                    <a:p>
                      <a:pPr algn="ctr" fontAlgn="ctr"/>
                      <a:r>
                        <a:rPr lang="en-US" altLang="zh-CN" sz="1800" b="1" kern="1200" dirty="0" smtClean="0">
                          <a:solidFill>
                            <a:srgbClr val="3333FF"/>
                          </a:solidFill>
                          <a:latin typeface="+mn-lt"/>
                          <a:ea typeface="+mn-ea"/>
                          <a:cs typeface="+mn-cs"/>
                        </a:rPr>
                        <a:t>74%</a:t>
                      </a:r>
                      <a:endParaRPr lang="en-US" altLang="zh-CN" sz="1800" b="1" kern="1200" dirty="0">
                        <a:solidFill>
                          <a:srgbClr val="3333FF"/>
                        </a:solidFill>
                        <a:latin typeface="+mn-lt"/>
                        <a:ea typeface="+mn-ea"/>
                        <a:cs typeface="+mn-cs"/>
                      </a:endParaRPr>
                    </a:p>
                  </a:txBody>
                  <a:tcPr marL="0" marR="0" marT="0" marB="0" anchor="ctr"/>
                </a:tc>
                <a:tc>
                  <a:txBody>
                    <a:bodyPr/>
                    <a:lstStyle/>
                    <a:p>
                      <a:pPr algn="ctr" fontAlgn="ctr"/>
                      <a:r>
                        <a:rPr lang="en-US" altLang="zh-CN" sz="1800" kern="1200" dirty="0" smtClean="0">
                          <a:solidFill>
                            <a:schemeClr val="dk1"/>
                          </a:solidFill>
                          <a:latin typeface="+mn-lt"/>
                          <a:ea typeface="+mn-ea"/>
                          <a:cs typeface="+mn-cs"/>
                        </a:rPr>
                        <a:t>15%</a:t>
                      </a:r>
                      <a:endParaRPr lang="en-US" altLang="zh-CN" sz="1800" kern="1200" dirty="0">
                        <a:solidFill>
                          <a:schemeClr val="dk1"/>
                        </a:solidFill>
                        <a:latin typeface="+mn-lt"/>
                        <a:ea typeface="+mn-ea"/>
                        <a:cs typeface="+mn-cs"/>
                      </a:endParaRPr>
                    </a:p>
                  </a:txBody>
                  <a:tcPr marL="0" marR="0" marT="0" marB="0" anchor="ctr"/>
                </a:tc>
                <a:tc>
                  <a:txBody>
                    <a:bodyPr/>
                    <a:lstStyle/>
                    <a:p>
                      <a:pPr algn="ctr" fontAlgn="ctr"/>
                      <a:r>
                        <a:rPr lang="en-US" altLang="zh-CN" sz="1800" b="1" kern="1200" dirty="0">
                          <a:solidFill>
                            <a:srgbClr val="3333FF"/>
                          </a:solidFill>
                          <a:latin typeface="+mn-lt"/>
                          <a:ea typeface="+mn-ea"/>
                          <a:cs typeface="+mn-cs"/>
                        </a:rPr>
                        <a:t>58%</a:t>
                      </a:r>
                    </a:p>
                  </a:txBody>
                  <a:tcPr marL="0" marR="0" marT="0" marB="0" anchor="ctr"/>
                </a:tc>
                <a:tc>
                  <a:txBody>
                    <a:bodyPr/>
                    <a:lstStyle/>
                    <a:p>
                      <a:pPr algn="ctr" fontAlgn="ctr"/>
                      <a:r>
                        <a:rPr lang="en-US" altLang="zh-CN" sz="1800" kern="1200" dirty="0">
                          <a:solidFill>
                            <a:schemeClr val="dk1"/>
                          </a:solidFill>
                          <a:latin typeface="+mn-lt"/>
                          <a:ea typeface="+mn-ea"/>
                          <a:cs typeface="+mn-cs"/>
                        </a:rPr>
                        <a:t>23%</a:t>
                      </a:r>
                    </a:p>
                  </a:txBody>
                  <a:tcPr marL="0" marR="0" marT="0" marB="0" anchor="ctr"/>
                </a:tc>
                <a:extLst>
                  <a:ext uri="{0D108BD9-81ED-4DB2-BD59-A6C34878D82A}">
                    <a16:rowId xmlns:a16="http://schemas.microsoft.com/office/drawing/2014/main" val="10008"/>
                  </a:ext>
                </a:extLst>
              </a:tr>
            </a:tbl>
          </a:graphicData>
        </a:graphic>
      </p:graphicFrame>
      <p:sp>
        <p:nvSpPr>
          <p:cNvPr id="10" name="矩形 3"/>
          <p:cNvSpPr>
            <a:spLocks noChangeArrowheads="1"/>
          </p:cNvSpPr>
          <p:nvPr/>
        </p:nvSpPr>
        <p:spPr bwMode="auto">
          <a:xfrm>
            <a:off x="474289" y="4808534"/>
            <a:ext cx="8363458" cy="938719"/>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600"/>
              </a:spcBef>
              <a:buNone/>
            </a:pPr>
            <a:r>
              <a:rPr lang="zh-CN" altLang="en-US" sz="2000" b="0" dirty="0" smtClean="0">
                <a:latin typeface="+mn-ea"/>
                <a:ea typeface="+mn-ea"/>
              </a:rPr>
              <a:t>综合对比：无论在国内</a:t>
            </a:r>
            <a:r>
              <a:rPr lang="zh-CN" altLang="en-US" sz="2000" b="0" dirty="0">
                <a:latin typeface="+mn-ea"/>
                <a:ea typeface="+mn-ea"/>
              </a:rPr>
              <a:t>、</a:t>
            </a:r>
            <a:r>
              <a:rPr lang="zh-CN" altLang="en-US" sz="2000" b="0" dirty="0" smtClean="0">
                <a:latin typeface="+mn-ea"/>
                <a:ea typeface="+mn-ea"/>
              </a:rPr>
              <a:t>北美还是互联网市场，</a:t>
            </a:r>
            <a:endParaRPr lang="en-US" altLang="zh-CN" sz="2000" b="0" dirty="0" smtClean="0">
              <a:latin typeface="+mn-ea"/>
              <a:ea typeface="+mn-ea"/>
            </a:endParaRPr>
          </a:p>
          <a:p>
            <a:pPr indent="0">
              <a:lnSpc>
                <a:spcPct val="125000"/>
              </a:lnSpc>
              <a:spcBef>
                <a:spcPts val="600"/>
              </a:spcBef>
              <a:buNone/>
            </a:pPr>
            <a:r>
              <a:rPr lang="en-US" altLang="zh-CN" sz="2000" b="0" dirty="0" smtClean="0">
                <a:latin typeface="+mn-ea"/>
                <a:ea typeface="+mn-ea"/>
              </a:rPr>
              <a:t>14C1</a:t>
            </a:r>
            <a:r>
              <a:rPr lang="zh-CN" altLang="en-US" sz="2000" b="0" dirty="0" smtClean="0">
                <a:latin typeface="+mn-ea"/>
                <a:ea typeface="+mn-ea"/>
              </a:rPr>
              <a:t>微观外部环境相对乐观；</a:t>
            </a:r>
            <a:r>
              <a:rPr lang="en-US" altLang="zh-CN" sz="2000" b="0" dirty="0" smtClean="0">
                <a:latin typeface="+mn-ea"/>
                <a:ea typeface="+mn-ea"/>
              </a:rPr>
              <a:t>16C1</a:t>
            </a:r>
            <a:r>
              <a:rPr lang="zh-CN" altLang="en-US" sz="2000" b="0" dirty="0" smtClean="0">
                <a:latin typeface="+mn-ea"/>
                <a:ea typeface="+mn-ea"/>
              </a:rPr>
              <a:t>微观外部环境相对悲观。</a:t>
            </a:r>
            <a:endParaRPr lang="zh-CN" altLang="en-US" sz="2000" b="0" dirty="0">
              <a:latin typeface="+mn-ea"/>
              <a:ea typeface="+mn-ea"/>
            </a:endParaRPr>
          </a:p>
        </p:txBody>
      </p:sp>
    </p:spTree>
    <p:extLst>
      <p:ext uri="{BB962C8B-B14F-4D97-AF65-F5344CB8AC3E}">
        <p14:creationId xmlns:p14="http://schemas.microsoft.com/office/powerpoint/2010/main" val="302660431"/>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smtClean="0">
                  <a:latin typeface="微软雅黑" panose="020B0503020204020204" pitchFamily="34" charset="-122"/>
                </a:rPr>
                <a:t>2</a:t>
              </a:r>
              <a:r>
                <a:rPr lang="zh-CN" altLang="en-US" sz="2800" dirty="0" smtClean="0">
                  <a:latin typeface="微软雅黑" panose="020B0503020204020204" pitchFamily="34" charset="-122"/>
                </a:rPr>
                <a:t>、历史分析（</a:t>
              </a:r>
              <a:r>
                <a:rPr lang="en-US" altLang="zh-CN" sz="2800" dirty="0" smtClean="0">
                  <a:latin typeface="微软雅黑" panose="020B0503020204020204" pitchFamily="34" charset="-122"/>
                </a:rPr>
                <a:t> </a:t>
              </a:r>
              <a:r>
                <a:rPr lang="zh-CN" altLang="en-US" sz="2800" dirty="0" smtClean="0">
                  <a:latin typeface="微软雅黑" panose="020B0503020204020204" pitchFamily="34" charset="-122"/>
                </a:rPr>
                <a:t>外部环境分析）</a:t>
              </a:r>
              <a:endParaRPr lang="zh-CN" altLang="en-US"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9" name="矩形 3"/>
          <p:cNvSpPr>
            <a:spLocks noChangeArrowheads="1"/>
          </p:cNvSpPr>
          <p:nvPr/>
        </p:nvSpPr>
        <p:spPr bwMode="auto">
          <a:xfrm>
            <a:off x="374142" y="1259308"/>
            <a:ext cx="8363458" cy="3247043"/>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1200"/>
              </a:spcBef>
              <a:buNone/>
            </a:pPr>
            <a:r>
              <a:rPr lang="zh-CN" altLang="en-US" sz="2000" b="0" dirty="0">
                <a:latin typeface="+mn-ea"/>
                <a:ea typeface="+mn-ea"/>
              </a:rPr>
              <a:t> 外部环境分为两类：</a:t>
            </a:r>
          </a:p>
          <a:p>
            <a:pPr marL="342900" indent="-342900">
              <a:lnSpc>
                <a:spcPct val="125000"/>
              </a:lnSpc>
              <a:spcBef>
                <a:spcPts val="1200"/>
              </a:spcBef>
              <a:buFont typeface="Wingdings" pitchFamily="2" charset="2"/>
              <a:buChar char="Ø"/>
            </a:pPr>
            <a:r>
              <a:rPr lang="zh-CN" altLang="en-US" sz="2000" b="0" dirty="0" smtClean="0">
                <a:latin typeface="+mn-ea"/>
              </a:rPr>
              <a:t>另</a:t>
            </a:r>
            <a:r>
              <a:rPr lang="zh-CN" altLang="en-US" sz="2000" b="0" dirty="0">
                <a:latin typeface="+mn-ea"/>
              </a:rPr>
              <a:t>一类是间接或潜在的影响企业的环境，即</a:t>
            </a:r>
            <a:r>
              <a:rPr lang="zh-CN" altLang="en-US" sz="2000" b="0" dirty="0">
                <a:solidFill>
                  <a:srgbClr val="FF0000"/>
                </a:solidFill>
                <a:latin typeface="+mn-ea"/>
              </a:rPr>
              <a:t>宏观外部环境</a:t>
            </a:r>
            <a:r>
              <a:rPr lang="zh-CN" altLang="en-US" sz="2000" b="0" dirty="0">
                <a:latin typeface="+mn-ea"/>
              </a:rPr>
              <a:t>。   </a:t>
            </a:r>
            <a:endParaRPr lang="en-US" altLang="zh-CN" sz="2000" b="0" dirty="0" smtClean="0">
              <a:latin typeface="+mn-ea"/>
              <a:ea typeface="+mn-ea"/>
            </a:endParaRPr>
          </a:p>
          <a:p>
            <a:pPr marL="342900" indent="-342900">
              <a:lnSpc>
                <a:spcPct val="125000"/>
              </a:lnSpc>
              <a:spcBef>
                <a:spcPts val="1200"/>
              </a:spcBef>
              <a:buFont typeface="Wingdings" pitchFamily="2" charset="2"/>
              <a:buChar char="p"/>
            </a:pPr>
            <a:r>
              <a:rPr lang="zh-CN" altLang="en-US" sz="2000" b="0" dirty="0">
                <a:latin typeface="+mn-ea"/>
              </a:rPr>
              <a:t>宏观环境因素分析就是通常我们所说的</a:t>
            </a:r>
            <a:r>
              <a:rPr lang="en-US" altLang="zh-CN" sz="2000" b="0" dirty="0">
                <a:latin typeface="+mn-ea"/>
              </a:rPr>
              <a:t>PEST</a:t>
            </a:r>
            <a:r>
              <a:rPr lang="zh-CN" altLang="en-US" sz="2000" b="0" dirty="0">
                <a:latin typeface="+mn-ea"/>
              </a:rPr>
              <a:t>，即政治法律（</a:t>
            </a:r>
            <a:r>
              <a:rPr lang="en-US" altLang="zh-CN" sz="2000" b="0" dirty="0">
                <a:latin typeface="+mn-ea"/>
              </a:rPr>
              <a:t>politics</a:t>
            </a:r>
            <a:r>
              <a:rPr lang="zh-CN" altLang="en-US" sz="2000" b="0" dirty="0">
                <a:latin typeface="+mn-ea"/>
              </a:rPr>
              <a:t>）、经济（</a:t>
            </a:r>
            <a:r>
              <a:rPr lang="en-US" altLang="zh-CN" sz="2000" b="0" dirty="0">
                <a:latin typeface="+mn-ea"/>
              </a:rPr>
              <a:t>economics</a:t>
            </a:r>
            <a:r>
              <a:rPr lang="zh-CN" altLang="en-US" sz="2000" b="0" dirty="0">
                <a:latin typeface="+mn-ea"/>
              </a:rPr>
              <a:t>）、社会人文（</a:t>
            </a:r>
            <a:r>
              <a:rPr lang="en-US" altLang="zh-CN" sz="2000" b="0" dirty="0">
                <a:latin typeface="+mn-ea"/>
              </a:rPr>
              <a:t>society</a:t>
            </a:r>
            <a:r>
              <a:rPr lang="zh-CN" altLang="en-US" sz="2000" b="0" dirty="0">
                <a:latin typeface="+mn-ea"/>
              </a:rPr>
              <a:t>）和技术（</a:t>
            </a:r>
            <a:r>
              <a:rPr lang="en-US" altLang="zh-CN" sz="2000" b="0" dirty="0">
                <a:latin typeface="+mn-ea"/>
              </a:rPr>
              <a:t>technology</a:t>
            </a:r>
            <a:r>
              <a:rPr lang="zh-CN" altLang="en-US" sz="2000" b="0" dirty="0">
                <a:latin typeface="+mn-ea"/>
              </a:rPr>
              <a:t>）等因素对企业战略的影响。</a:t>
            </a:r>
          </a:p>
          <a:p>
            <a:pPr marL="342900" indent="-342900">
              <a:lnSpc>
                <a:spcPct val="125000"/>
              </a:lnSpc>
              <a:spcBef>
                <a:spcPts val="1200"/>
              </a:spcBef>
              <a:buFont typeface="Wingdings" pitchFamily="2" charset="2"/>
              <a:buChar char="p"/>
            </a:pPr>
            <a:r>
              <a:rPr lang="zh-CN" altLang="en-US" sz="2000" b="0" dirty="0">
                <a:latin typeface="+mn-ea"/>
                <a:ea typeface="+mn-ea"/>
              </a:rPr>
              <a:t>由于</a:t>
            </a:r>
            <a:r>
              <a:rPr lang="en-US" altLang="zh-CN" sz="2000" b="0" dirty="0">
                <a:latin typeface="+mn-ea"/>
                <a:ea typeface="+mn-ea"/>
              </a:rPr>
              <a:t>GMC</a:t>
            </a:r>
            <a:r>
              <a:rPr lang="zh-CN" altLang="en-US" sz="2000" b="0" dirty="0">
                <a:latin typeface="+mn-ea"/>
                <a:ea typeface="+mn-ea"/>
              </a:rPr>
              <a:t>比赛中政治和社会环境基本是稳定的，也不涉及重大的技术</a:t>
            </a:r>
            <a:r>
              <a:rPr lang="zh-CN" altLang="en-US" sz="2000" b="0" dirty="0" smtClean="0">
                <a:latin typeface="+mn-ea"/>
                <a:ea typeface="+mn-ea"/>
              </a:rPr>
              <a:t>变革。因此</a:t>
            </a:r>
            <a:r>
              <a:rPr lang="zh-CN" altLang="en-US" sz="2000" b="0" dirty="0">
                <a:latin typeface="+mn-ea"/>
                <a:ea typeface="+mn-ea"/>
              </a:rPr>
              <a:t>，只有经济因素对</a:t>
            </a:r>
            <a:r>
              <a:rPr lang="en-US" altLang="zh-CN" sz="2000" b="0" dirty="0">
                <a:latin typeface="+mn-ea"/>
                <a:ea typeface="+mn-ea"/>
              </a:rPr>
              <a:t>GMC</a:t>
            </a:r>
            <a:r>
              <a:rPr lang="zh-CN" altLang="en-US" sz="2000" b="0" dirty="0">
                <a:latin typeface="+mn-ea"/>
                <a:ea typeface="+mn-ea"/>
              </a:rPr>
              <a:t>比赛的战略有比较大的影响</a:t>
            </a:r>
            <a:r>
              <a:rPr lang="zh-CN" altLang="en-US" sz="2000" b="0" dirty="0" smtClean="0">
                <a:latin typeface="+mn-ea"/>
                <a:ea typeface="+mn-ea"/>
              </a:rPr>
              <a:t>。</a:t>
            </a:r>
            <a:endParaRPr lang="zh-CN" altLang="en-US" sz="2000" b="0" dirty="0">
              <a:latin typeface="+mn-ea"/>
              <a:ea typeface="+mn-ea"/>
            </a:endParaRPr>
          </a:p>
        </p:txBody>
      </p:sp>
    </p:spTree>
    <p:extLst>
      <p:ext uri="{BB962C8B-B14F-4D97-AF65-F5344CB8AC3E}">
        <p14:creationId xmlns:p14="http://schemas.microsoft.com/office/powerpoint/2010/main" val="163024997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smtClean="0">
                  <a:latin typeface="微软雅黑" panose="020B0503020204020204" pitchFamily="34" charset="-122"/>
                </a:rPr>
                <a:t>、宏观外部环境对比（</a:t>
              </a:r>
              <a:r>
                <a:rPr lang="en-US" altLang="zh-CN" sz="2800" dirty="0" smtClean="0">
                  <a:latin typeface="微软雅黑" panose="020B0503020204020204" pitchFamily="34" charset="-122"/>
                </a:rPr>
                <a:t> 14C1 </a:t>
              </a:r>
              <a:r>
                <a:rPr lang="zh-CN" altLang="en-US" sz="2800" dirty="0" smtClean="0">
                  <a:latin typeface="微软雅黑" panose="020B0503020204020204" pitchFamily="34" charset="-122"/>
                </a:rPr>
                <a:t>）</a:t>
              </a:r>
              <a:endParaRPr lang="zh-CN" altLang="en-US"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14" name="矩形 3"/>
          <p:cNvSpPr>
            <a:spLocks noChangeArrowheads="1"/>
          </p:cNvSpPr>
          <p:nvPr/>
        </p:nvSpPr>
        <p:spPr bwMode="auto">
          <a:xfrm>
            <a:off x="253760" y="4684538"/>
            <a:ext cx="8370950" cy="861774"/>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900"/>
              </a:spcBef>
              <a:buNone/>
            </a:pPr>
            <a:r>
              <a:rPr lang="en-US" altLang="zh-CN" sz="2000" b="0" dirty="0" smtClean="0">
                <a:latin typeface="+mn-ea"/>
                <a:ea typeface="+mn-ea"/>
              </a:rPr>
              <a:t>14C1</a:t>
            </a:r>
            <a:r>
              <a:rPr lang="zh-CN" altLang="en-US" sz="2000" b="0" dirty="0" smtClean="0">
                <a:latin typeface="+mn-ea"/>
                <a:ea typeface="+mn-ea"/>
              </a:rPr>
              <a:t>分析：大部分宏观经济指标呈现</a:t>
            </a:r>
            <a:r>
              <a:rPr lang="zh-CN" altLang="en-US" sz="2000" b="0" dirty="0" smtClean="0">
                <a:solidFill>
                  <a:srgbClr val="FF0000"/>
                </a:solidFill>
                <a:latin typeface="+mn-ea"/>
                <a:ea typeface="+mn-ea"/>
              </a:rPr>
              <a:t>经济上行</a:t>
            </a:r>
            <a:r>
              <a:rPr lang="zh-CN" altLang="en-US" sz="2000" b="0" dirty="0" smtClean="0">
                <a:latin typeface="+mn-ea"/>
                <a:ea typeface="+mn-ea"/>
              </a:rPr>
              <a:t>的趋势，对企业经营来说比较有利；原材料</a:t>
            </a:r>
            <a:r>
              <a:rPr lang="zh-CN" altLang="en-US" sz="2000" b="0" dirty="0" smtClean="0">
                <a:solidFill>
                  <a:srgbClr val="FF0000"/>
                </a:solidFill>
                <a:latin typeface="+mn-ea"/>
                <a:ea typeface="+mn-ea"/>
              </a:rPr>
              <a:t>价格不贵</a:t>
            </a:r>
            <a:r>
              <a:rPr lang="zh-CN" altLang="en-US" sz="2000" b="0" dirty="0" smtClean="0">
                <a:latin typeface="+mn-ea"/>
                <a:ea typeface="+mn-ea"/>
              </a:rPr>
              <a:t>，历史上先下降后略有增长。</a:t>
            </a:r>
            <a:endParaRPr lang="zh-CN" altLang="en-US" sz="2000" b="0" dirty="0">
              <a:latin typeface="+mn-ea"/>
              <a:ea typeface="+mn-e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61" y="1410591"/>
            <a:ext cx="8608018" cy="3116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62402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smtClean="0">
                  <a:latin typeface="微软雅黑" panose="020B0503020204020204" pitchFamily="34" charset="-122"/>
                </a:rPr>
                <a:t>、宏观外部环境对比（</a:t>
              </a:r>
              <a:r>
                <a:rPr lang="en-US" altLang="zh-CN" sz="2800" dirty="0" smtClean="0">
                  <a:latin typeface="微软雅黑" panose="020B0503020204020204" pitchFamily="34" charset="-122"/>
                </a:rPr>
                <a:t> 14C1 </a:t>
              </a:r>
              <a:r>
                <a:rPr lang="en-US" altLang="zh-CN" sz="2800" dirty="0" err="1" smtClean="0">
                  <a:latin typeface="微软雅黑" panose="020B0503020204020204" pitchFamily="34" charset="-122"/>
                </a:rPr>
                <a:t>vs</a:t>
              </a:r>
              <a:r>
                <a:rPr lang="en-US" altLang="zh-CN" sz="2800" dirty="0" smtClean="0">
                  <a:latin typeface="微软雅黑" panose="020B0503020204020204" pitchFamily="34" charset="-122"/>
                </a:rPr>
                <a:t> 16C1</a:t>
              </a:r>
              <a:r>
                <a:rPr lang="zh-CN" altLang="en-US" sz="2800" dirty="0" smtClean="0">
                  <a:latin typeface="微软雅黑" panose="020B0503020204020204" pitchFamily="34" charset="-122"/>
                </a:rPr>
                <a:t>）</a:t>
              </a:r>
              <a:endParaRPr lang="zh-CN" altLang="en-US"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15" name="矩形 3"/>
          <p:cNvSpPr>
            <a:spLocks noChangeArrowheads="1"/>
          </p:cNvSpPr>
          <p:nvPr/>
        </p:nvSpPr>
        <p:spPr bwMode="auto">
          <a:xfrm>
            <a:off x="243572" y="4711604"/>
            <a:ext cx="8370950" cy="861774"/>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900"/>
              </a:spcBef>
              <a:buNone/>
            </a:pPr>
            <a:r>
              <a:rPr lang="en-US" altLang="zh-CN" sz="2000" b="0" dirty="0" smtClean="0">
                <a:latin typeface="+mn-ea"/>
                <a:ea typeface="+mn-ea"/>
              </a:rPr>
              <a:t>16C1</a:t>
            </a:r>
            <a:r>
              <a:rPr lang="zh-CN" altLang="en-US" sz="2000" b="0" dirty="0" smtClean="0">
                <a:latin typeface="+mn-ea"/>
                <a:ea typeface="+mn-ea"/>
              </a:rPr>
              <a:t>分析：大部分宏观经济指标呈现</a:t>
            </a:r>
            <a:r>
              <a:rPr lang="zh-CN" altLang="en-US" sz="2000" b="0" dirty="0" smtClean="0">
                <a:solidFill>
                  <a:srgbClr val="FF0000"/>
                </a:solidFill>
                <a:latin typeface="+mn-ea"/>
                <a:ea typeface="+mn-ea"/>
              </a:rPr>
              <a:t>经济下行</a:t>
            </a:r>
            <a:r>
              <a:rPr lang="zh-CN" altLang="en-US" sz="2000" b="0" dirty="0" smtClean="0">
                <a:latin typeface="+mn-ea"/>
                <a:ea typeface="+mn-ea"/>
              </a:rPr>
              <a:t>的趋势，对企业经营来说比较不利；原材料</a:t>
            </a:r>
            <a:r>
              <a:rPr lang="zh-CN" altLang="en-US" sz="2000" b="0" dirty="0" smtClean="0">
                <a:solidFill>
                  <a:srgbClr val="FF0000"/>
                </a:solidFill>
                <a:latin typeface="+mn-ea"/>
                <a:ea typeface="+mn-ea"/>
              </a:rPr>
              <a:t>价格昂贵</a:t>
            </a:r>
            <a:r>
              <a:rPr lang="zh-CN" altLang="en-US" sz="2000" b="0" dirty="0" smtClean="0">
                <a:latin typeface="+mn-ea"/>
                <a:ea typeface="+mn-ea"/>
              </a:rPr>
              <a:t>，历史上先上升后下所降低。</a:t>
            </a:r>
            <a:endParaRPr lang="zh-CN" altLang="en-US" sz="2000" b="0" dirty="0">
              <a:latin typeface="+mn-ea"/>
              <a:ea typeface="+mn-e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72" y="1423266"/>
            <a:ext cx="8629495" cy="3123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408857"/>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smtClean="0">
                  <a:latin typeface="微软雅黑" panose="020B0503020204020204" pitchFamily="34" charset="-122"/>
                </a:rPr>
                <a:t>、宏观外部环境对比（</a:t>
              </a:r>
              <a:r>
                <a:rPr lang="en-US" altLang="zh-CN" sz="2800" dirty="0" smtClean="0">
                  <a:latin typeface="微软雅黑" panose="020B0503020204020204" pitchFamily="34" charset="-122"/>
                </a:rPr>
                <a:t> 14C1 </a:t>
              </a:r>
              <a:r>
                <a:rPr lang="en-US" altLang="zh-CN" sz="2800" dirty="0" err="1" smtClean="0">
                  <a:latin typeface="微软雅黑" panose="020B0503020204020204" pitchFamily="34" charset="-122"/>
                </a:rPr>
                <a:t>vs</a:t>
              </a:r>
              <a:r>
                <a:rPr lang="en-US" altLang="zh-CN" sz="2800" dirty="0" smtClean="0">
                  <a:latin typeface="微软雅黑" panose="020B0503020204020204" pitchFamily="34" charset="-122"/>
                </a:rPr>
                <a:t> 16C1</a:t>
              </a:r>
              <a:r>
                <a:rPr lang="zh-CN" altLang="en-US" sz="2800" dirty="0" smtClean="0">
                  <a:latin typeface="微软雅黑" panose="020B0503020204020204" pitchFamily="34" charset="-122"/>
                </a:rPr>
                <a:t>）</a:t>
              </a:r>
              <a:endParaRPr lang="zh-CN" altLang="en-US"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14" name="矩形 3"/>
          <p:cNvSpPr>
            <a:spLocks noChangeArrowheads="1"/>
          </p:cNvSpPr>
          <p:nvPr/>
        </p:nvSpPr>
        <p:spPr bwMode="auto">
          <a:xfrm>
            <a:off x="265049" y="4413781"/>
            <a:ext cx="8370950" cy="861774"/>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900"/>
              </a:spcBef>
              <a:buNone/>
            </a:pPr>
            <a:r>
              <a:rPr lang="en-US" altLang="zh-CN" sz="2000" b="0" dirty="0" smtClean="0">
                <a:latin typeface="+mn-ea"/>
                <a:ea typeface="+mn-ea"/>
              </a:rPr>
              <a:t>14C1</a:t>
            </a:r>
            <a:r>
              <a:rPr lang="zh-CN" altLang="en-US" sz="2000" b="0" dirty="0" smtClean="0">
                <a:latin typeface="+mn-ea"/>
                <a:ea typeface="+mn-ea"/>
              </a:rPr>
              <a:t>分析：大部分宏观经济指标呈现</a:t>
            </a:r>
            <a:r>
              <a:rPr lang="zh-CN" altLang="en-US" sz="2000" b="0" dirty="0" smtClean="0">
                <a:solidFill>
                  <a:srgbClr val="FF0000"/>
                </a:solidFill>
                <a:latin typeface="+mn-ea"/>
                <a:ea typeface="+mn-ea"/>
              </a:rPr>
              <a:t>经济上行</a:t>
            </a:r>
            <a:r>
              <a:rPr lang="zh-CN" altLang="en-US" sz="2000" b="0" dirty="0" smtClean="0">
                <a:latin typeface="+mn-ea"/>
                <a:ea typeface="+mn-ea"/>
              </a:rPr>
              <a:t>的趋势，对企业经营来说比较有利；原材料</a:t>
            </a:r>
            <a:r>
              <a:rPr lang="zh-CN" altLang="en-US" sz="2000" b="0" dirty="0" smtClean="0">
                <a:solidFill>
                  <a:srgbClr val="FF0000"/>
                </a:solidFill>
                <a:latin typeface="+mn-ea"/>
                <a:ea typeface="+mn-ea"/>
              </a:rPr>
              <a:t>价格不贵</a:t>
            </a:r>
            <a:r>
              <a:rPr lang="zh-CN" altLang="en-US" sz="2000" b="0" dirty="0" smtClean="0">
                <a:latin typeface="+mn-ea"/>
                <a:ea typeface="+mn-ea"/>
              </a:rPr>
              <a:t>，历史上先下降后略有增长。</a:t>
            </a:r>
            <a:endParaRPr lang="zh-CN" altLang="en-US" sz="2000" b="0" dirty="0">
              <a:latin typeface="+mn-ea"/>
              <a:ea typeface="+mn-ea"/>
            </a:endParaRPr>
          </a:p>
        </p:txBody>
      </p:sp>
      <p:sp>
        <p:nvSpPr>
          <p:cNvPr id="15" name="矩形 3"/>
          <p:cNvSpPr>
            <a:spLocks noChangeArrowheads="1"/>
          </p:cNvSpPr>
          <p:nvPr/>
        </p:nvSpPr>
        <p:spPr bwMode="auto">
          <a:xfrm>
            <a:off x="265048" y="5264760"/>
            <a:ext cx="8370950" cy="861774"/>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900"/>
              </a:spcBef>
              <a:buNone/>
            </a:pPr>
            <a:r>
              <a:rPr lang="en-US" altLang="zh-CN" sz="2000" b="0" dirty="0" smtClean="0">
                <a:latin typeface="+mn-ea"/>
                <a:ea typeface="+mn-ea"/>
              </a:rPr>
              <a:t>16C1</a:t>
            </a:r>
            <a:r>
              <a:rPr lang="zh-CN" altLang="en-US" sz="2000" b="0" dirty="0" smtClean="0">
                <a:latin typeface="+mn-ea"/>
                <a:ea typeface="+mn-ea"/>
              </a:rPr>
              <a:t>分析：大部分宏观经济指标呈现</a:t>
            </a:r>
            <a:r>
              <a:rPr lang="zh-CN" altLang="en-US" sz="2000" b="0" dirty="0" smtClean="0">
                <a:solidFill>
                  <a:srgbClr val="FF0000"/>
                </a:solidFill>
                <a:latin typeface="+mn-ea"/>
                <a:ea typeface="+mn-ea"/>
              </a:rPr>
              <a:t>经济下行</a:t>
            </a:r>
            <a:r>
              <a:rPr lang="zh-CN" altLang="en-US" sz="2000" b="0" dirty="0" smtClean="0">
                <a:latin typeface="+mn-ea"/>
                <a:ea typeface="+mn-ea"/>
              </a:rPr>
              <a:t>的趋势，对企业经营来说比较不利；原材料</a:t>
            </a:r>
            <a:r>
              <a:rPr lang="zh-CN" altLang="en-US" sz="2000" b="0" dirty="0" smtClean="0">
                <a:solidFill>
                  <a:srgbClr val="FF0000"/>
                </a:solidFill>
                <a:latin typeface="+mn-ea"/>
                <a:ea typeface="+mn-ea"/>
              </a:rPr>
              <a:t>价格昂贵</a:t>
            </a:r>
            <a:r>
              <a:rPr lang="zh-CN" altLang="en-US" sz="2000" b="0" dirty="0" smtClean="0">
                <a:latin typeface="+mn-ea"/>
                <a:ea typeface="+mn-ea"/>
              </a:rPr>
              <a:t>，历史上先上升后下所降低。</a:t>
            </a:r>
            <a:endParaRPr lang="zh-CN" altLang="en-US" sz="2000" b="0" dirty="0">
              <a:latin typeface="+mn-ea"/>
              <a:ea typeface="+mn-ea"/>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72" y="1234837"/>
            <a:ext cx="8584340" cy="317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9973833"/>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smtClean="0">
                  <a:latin typeface="微软雅黑" panose="020B0503020204020204" pitchFamily="34" charset="-122"/>
                </a:rPr>
                <a:t>、历史分析（</a:t>
              </a:r>
              <a:r>
                <a:rPr lang="en-US" altLang="zh-CN" sz="2800" dirty="0">
                  <a:latin typeface="微软雅黑" panose="020B0503020204020204" pitchFamily="34" charset="-122"/>
                </a:rPr>
                <a:t> </a:t>
              </a:r>
              <a:r>
                <a:rPr lang="zh-CN" altLang="en-US" sz="2800" dirty="0" smtClean="0">
                  <a:latin typeface="微软雅黑" panose="020B0503020204020204" pitchFamily="34" charset="-122"/>
                </a:rPr>
                <a:t>内部条件分析）</a:t>
              </a:r>
              <a:endParaRPr lang="zh-CN" altLang="en-US"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grpSp>
        <p:nvGrpSpPr>
          <p:cNvPr id="42" name="Group 33"/>
          <p:cNvGrpSpPr>
            <a:grpSpLocks/>
          </p:cNvGrpSpPr>
          <p:nvPr/>
        </p:nvGrpSpPr>
        <p:grpSpPr bwMode="auto">
          <a:xfrm>
            <a:off x="754239" y="1311538"/>
            <a:ext cx="7245350" cy="4370388"/>
            <a:chOff x="617" y="994"/>
            <a:chExt cx="4302" cy="2753"/>
          </a:xfrm>
        </p:grpSpPr>
        <p:sp>
          <p:nvSpPr>
            <p:cNvPr id="43" name="AutoShape 3"/>
            <p:cNvSpPr>
              <a:spLocks noChangeArrowheads="1"/>
            </p:cNvSpPr>
            <p:nvPr/>
          </p:nvSpPr>
          <p:spPr bwMode="gray">
            <a:xfrm rot="-3626814">
              <a:off x="2875" y="1599"/>
              <a:ext cx="499" cy="182"/>
            </a:xfrm>
            <a:prstGeom prst="rightArrow">
              <a:avLst>
                <a:gd name="adj1" fmla="val 35167"/>
                <a:gd name="adj2" fmla="val 111029"/>
              </a:avLst>
            </a:prstGeom>
            <a:solidFill>
              <a:schemeClr val="accent1">
                <a:alpha val="89803"/>
              </a:scheme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ea typeface="宋体" pitchFamily="2" charset="-122"/>
              </a:endParaRPr>
            </a:p>
          </p:txBody>
        </p:sp>
        <p:sp>
          <p:nvSpPr>
            <p:cNvPr id="44" name="AutoShape 4"/>
            <p:cNvSpPr>
              <a:spLocks noChangeArrowheads="1"/>
            </p:cNvSpPr>
            <p:nvPr/>
          </p:nvSpPr>
          <p:spPr bwMode="gray">
            <a:xfrm rot="3465783">
              <a:off x="2907" y="2928"/>
              <a:ext cx="499" cy="182"/>
            </a:xfrm>
            <a:prstGeom prst="rightArrow">
              <a:avLst>
                <a:gd name="adj1" fmla="val 35167"/>
                <a:gd name="adj2" fmla="val 111029"/>
              </a:avLst>
            </a:prstGeom>
            <a:solidFill>
              <a:schemeClr val="accent1">
                <a:alpha val="89803"/>
              </a:scheme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ea typeface="宋体" pitchFamily="2" charset="-122"/>
              </a:endParaRPr>
            </a:p>
          </p:txBody>
        </p:sp>
        <p:sp>
          <p:nvSpPr>
            <p:cNvPr id="45" name="AutoShape 5"/>
            <p:cNvSpPr>
              <a:spLocks noChangeArrowheads="1"/>
            </p:cNvSpPr>
            <p:nvPr/>
          </p:nvSpPr>
          <p:spPr bwMode="gray">
            <a:xfrm rot="-7230978">
              <a:off x="2139" y="1613"/>
              <a:ext cx="499" cy="182"/>
            </a:xfrm>
            <a:prstGeom prst="rightArrow">
              <a:avLst>
                <a:gd name="adj1" fmla="val 35167"/>
                <a:gd name="adj2" fmla="val 111029"/>
              </a:avLst>
            </a:prstGeom>
            <a:solidFill>
              <a:schemeClr val="accent1">
                <a:alpha val="89803"/>
              </a:scheme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ea typeface="宋体" pitchFamily="2" charset="-122"/>
              </a:endParaRPr>
            </a:p>
          </p:txBody>
        </p:sp>
        <p:sp>
          <p:nvSpPr>
            <p:cNvPr id="46" name="AutoShape 6"/>
            <p:cNvSpPr>
              <a:spLocks noChangeArrowheads="1"/>
            </p:cNvSpPr>
            <p:nvPr/>
          </p:nvSpPr>
          <p:spPr bwMode="gray">
            <a:xfrm rot="7535209">
              <a:off x="2115" y="2907"/>
              <a:ext cx="499" cy="182"/>
            </a:xfrm>
            <a:prstGeom prst="rightArrow">
              <a:avLst>
                <a:gd name="adj1" fmla="val 35167"/>
                <a:gd name="adj2" fmla="val 111029"/>
              </a:avLst>
            </a:prstGeom>
            <a:solidFill>
              <a:schemeClr val="accent1">
                <a:alpha val="89803"/>
              </a:scheme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ea typeface="宋体" pitchFamily="2" charset="-122"/>
              </a:endParaRPr>
            </a:p>
          </p:txBody>
        </p:sp>
        <p:sp>
          <p:nvSpPr>
            <p:cNvPr id="47" name="AutoShape 7"/>
            <p:cNvSpPr>
              <a:spLocks noChangeArrowheads="1"/>
            </p:cNvSpPr>
            <p:nvPr/>
          </p:nvSpPr>
          <p:spPr bwMode="gray">
            <a:xfrm>
              <a:off x="3272" y="2275"/>
              <a:ext cx="499" cy="182"/>
            </a:xfrm>
            <a:prstGeom prst="rightArrow">
              <a:avLst>
                <a:gd name="adj1" fmla="val 35167"/>
                <a:gd name="adj2" fmla="val 111029"/>
              </a:avLst>
            </a:prstGeom>
            <a:solidFill>
              <a:schemeClr val="accent1">
                <a:alpha val="89803"/>
              </a:scheme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ea typeface="宋体" pitchFamily="2" charset="-122"/>
              </a:endParaRPr>
            </a:p>
          </p:txBody>
        </p:sp>
        <p:sp>
          <p:nvSpPr>
            <p:cNvPr id="48" name="AutoShape 8"/>
            <p:cNvSpPr>
              <a:spLocks noChangeArrowheads="1"/>
            </p:cNvSpPr>
            <p:nvPr/>
          </p:nvSpPr>
          <p:spPr bwMode="gray">
            <a:xfrm rot="10800000">
              <a:off x="1754" y="2271"/>
              <a:ext cx="544" cy="182"/>
            </a:xfrm>
            <a:prstGeom prst="rightArrow">
              <a:avLst>
                <a:gd name="adj1" fmla="val 35167"/>
                <a:gd name="adj2" fmla="val 121041"/>
              </a:avLst>
            </a:prstGeom>
            <a:solidFill>
              <a:schemeClr val="accent1">
                <a:alpha val="89803"/>
              </a:schemeClr>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endParaRPr lang="zh-CN" altLang="en-US">
                <a:ea typeface="宋体" pitchFamily="2" charset="-122"/>
              </a:endParaRPr>
            </a:p>
          </p:txBody>
        </p:sp>
        <p:sp>
          <p:nvSpPr>
            <p:cNvPr id="49" name="Oval 9"/>
            <p:cNvSpPr>
              <a:spLocks noChangeArrowheads="1"/>
            </p:cNvSpPr>
            <p:nvPr/>
          </p:nvSpPr>
          <p:spPr bwMode="auto">
            <a:xfrm>
              <a:off x="1578" y="1168"/>
              <a:ext cx="2358" cy="2359"/>
            </a:xfrm>
            <a:prstGeom prst="ellipse">
              <a:avLst/>
            </a:prstGeom>
            <a:noFill/>
            <a:ln w="38100" algn="ctr">
              <a:solidFill>
                <a:schemeClr val="bg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ea typeface="宋体" pitchFamily="2" charset="-122"/>
              </a:endParaRPr>
            </a:p>
          </p:txBody>
        </p:sp>
        <p:sp>
          <p:nvSpPr>
            <p:cNvPr id="50" name="Text Box 10"/>
            <p:cNvSpPr txBox="1">
              <a:spLocks noChangeArrowheads="1"/>
            </p:cNvSpPr>
            <p:nvPr/>
          </p:nvSpPr>
          <p:spPr bwMode="auto">
            <a:xfrm>
              <a:off x="3387" y="994"/>
              <a:ext cx="4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accent1"/>
                  </a:solidFill>
                  <a:latin typeface="Verdana" pitchFamily="34" charset="0"/>
                </a:defRPr>
              </a:lvl1pPr>
              <a:lvl2pPr>
                <a:defRPr sz="2400">
                  <a:solidFill>
                    <a:schemeClr val="tx1"/>
                  </a:solidFill>
                  <a:latin typeface="Arial" pitchFamily="34" charset="0"/>
                </a:defRPr>
              </a:lvl2pPr>
              <a:lvl3pPr>
                <a:defRPr sz="22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r>
                <a:rPr lang="zh-CN" altLang="en-US" sz="2400">
                  <a:solidFill>
                    <a:schemeClr val="tx2"/>
                  </a:solidFill>
                  <a:latin typeface="Arial" pitchFamily="34" charset="0"/>
                  <a:ea typeface="宋体" pitchFamily="2" charset="-122"/>
                </a:rPr>
                <a:t>财务</a:t>
              </a:r>
              <a:endParaRPr lang="en-US" altLang="zh-CN" sz="2400">
                <a:solidFill>
                  <a:schemeClr val="tx2"/>
                </a:solidFill>
                <a:latin typeface="Arial" pitchFamily="34" charset="0"/>
                <a:ea typeface="宋体" pitchFamily="2" charset="-122"/>
              </a:endParaRPr>
            </a:p>
          </p:txBody>
        </p:sp>
        <p:sp>
          <p:nvSpPr>
            <p:cNvPr id="51" name="Text Box 11"/>
            <p:cNvSpPr txBox="1">
              <a:spLocks noChangeArrowheads="1"/>
            </p:cNvSpPr>
            <p:nvPr/>
          </p:nvSpPr>
          <p:spPr bwMode="auto">
            <a:xfrm>
              <a:off x="1560" y="998"/>
              <a:ext cx="4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accent1"/>
                  </a:solidFill>
                  <a:latin typeface="Verdana" pitchFamily="34" charset="0"/>
                </a:defRPr>
              </a:lvl1pPr>
              <a:lvl2pPr>
                <a:defRPr sz="2400">
                  <a:solidFill>
                    <a:schemeClr val="tx1"/>
                  </a:solidFill>
                  <a:latin typeface="Arial" pitchFamily="34" charset="0"/>
                </a:defRPr>
              </a:lvl2pPr>
              <a:lvl3pPr>
                <a:defRPr sz="22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r"/>
              <a:r>
                <a:rPr lang="zh-CN" altLang="en-US" sz="2400">
                  <a:solidFill>
                    <a:schemeClr val="tx2"/>
                  </a:solidFill>
                  <a:latin typeface="Arial" pitchFamily="34" charset="0"/>
                  <a:ea typeface="宋体" pitchFamily="2" charset="-122"/>
                </a:rPr>
                <a:t>生产</a:t>
              </a:r>
              <a:endParaRPr lang="en-US" altLang="zh-CN" sz="2400">
                <a:solidFill>
                  <a:schemeClr val="tx2"/>
                </a:solidFill>
                <a:latin typeface="Arial" pitchFamily="34" charset="0"/>
                <a:ea typeface="宋体" pitchFamily="2" charset="-122"/>
              </a:endParaRPr>
            </a:p>
          </p:txBody>
        </p:sp>
        <p:sp>
          <p:nvSpPr>
            <p:cNvPr id="52" name="Text Box 12"/>
            <p:cNvSpPr txBox="1">
              <a:spLocks noChangeArrowheads="1"/>
            </p:cNvSpPr>
            <p:nvPr/>
          </p:nvSpPr>
          <p:spPr bwMode="auto">
            <a:xfrm>
              <a:off x="4074" y="2256"/>
              <a:ext cx="8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accent1"/>
                  </a:solidFill>
                  <a:latin typeface="Verdana" pitchFamily="34" charset="0"/>
                </a:defRPr>
              </a:lvl1pPr>
              <a:lvl2pPr>
                <a:defRPr sz="2400">
                  <a:solidFill>
                    <a:schemeClr val="tx1"/>
                  </a:solidFill>
                  <a:latin typeface="Arial" pitchFamily="34" charset="0"/>
                </a:defRPr>
              </a:lvl2pPr>
              <a:lvl3pPr>
                <a:defRPr sz="22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r>
                <a:rPr lang="zh-CN" altLang="en-US" sz="2400" dirty="0">
                  <a:solidFill>
                    <a:schemeClr val="tx2"/>
                  </a:solidFill>
                  <a:latin typeface="Arial" pitchFamily="34" charset="0"/>
                  <a:ea typeface="宋体" pitchFamily="2" charset="-122"/>
                </a:rPr>
                <a:t>市场营销</a:t>
              </a:r>
              <a:endParaRPr lang="en-US" altLang="zh-CN" sz="2400" dirty="0">
                <a:solidFill>
                  <a:schemeClr val="tx2"/>
                </a:solidFill>
                <a:latin typeface="Arial" pitchFamily="34" charset="0"/>
                <a:ea typeface="宋体" pitchFamily="2" charset="-122"/>
              </a:endParaRPr>
            </a:p>
          </p:txBody>
        </p:sp>
        <p:sp>
          <p:nvSpPr>
            <p:cNvPr id="53" name="Text Box 13"/>
            <p:cNvSpPr txBox="1">
              <a:spLocks noChangeArrowheads="1"/>
            </p:cNvSpPr>
            <p:nvPr/>
          </p:nvSpPr>
          <p:spPr bwMode="auto">
            <a:xfrm>
              <a:off x="3387" y="3456"/>
              <a:ext cx="47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accent1"/>
                  </a:solidFill>
                  <a:latin typeface="Verdana" pitchFamily="34" charset="0"/>
                </a:defRPr>
              </a:lvl1pPr>
              <a:lvl2pPr>
                <a:defRPr sz="2400">
                  <a:solidFill>
                    <a:schemeClr val="tx1"/>
                  </a:solidFill>
                  <a:latin typeface="Arial" pitchFamily="34" charset="0"/>
                </a:defRPr>
              </a:lvl2pPr>
              <a:lvl3pPr>
                <a:defRPr sz="22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r>
                <a:rPr lang="zh-CN" altLang="en-US" sz="2400">
                  <a:solidFill>
                    <a:schemeClr val="tx2"/>
                  </a:solidFill>
                  <a:latin typeface="Arial" pitchFamily="34" charset="0"/>
                  <a:ea typeface="宋体" pitchFamily="2" charset="-122"/>
                </a:rPr>
                <a:t>物流</a:t>
              </a:r>
              <a:endParaRPr lang="en-US" altLang="zh-CN" sz="2400">
                <a:solidFill>
                  <a:schemeClr val="tx2"/>
                </a:solidFill>
                <a:latin typeface="Arial" pitchFamily="34" charset="0"/>
                <a:ea typeface="宋体" pitchFamily="2" charset="-122"/>
              </a:endParaRPr>
            </a:p>
          </p:txBody>
        </p:sp>
        <p:sp>
          <p:nvSpPr>
            <p:cNvPr id="54" name="Text Box 14"/>
            <p:cNvSpPr txBox="1">
              <a:spLocks noChangeArrowheads="1"/>
            </p:cNvSpPr>
            <p:nvPr/>
          </p:nvSpPr>
          <p:spPr bwMode="auto">
            <a:xfrm>
              <a:off x="617" y="2256"/>
              <a:ext cx="8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accent1"/>
                  </a:solidFill>
                  <a:latin typeface="Verdana" pitchFamily="34" charset="0"/>
                </a:defRPr>
              </a:lvl1pPr>
              <a:lvl2pPr>
                <a:defRPr sz="2400">
                  <a:solidFill>
                    <a:schemeClr val="tx1"/>
                  </a:solidFill>
                  <a:latin typeface="Arial" pitchFamily="34" charset="0"/>
                </a:defRPr>
              </a:lvl2pPr>
              <a:lvl3pPr>
                <a:defRPr sz="22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r">
                <a:buFont typeface="Wingdings" pitchFamily="2" charset="2"/>
                <a:buNone/>
              </a:pPr>
              <a:r>
                <a:rPr lang="zh-CN" altLang="en-US" sz="2400">
                  <a:solidFill>
                    <a:schemeClr val="tx2"/>
                  </a:solidFill>
                  <a:latin typeface="Arial" pitchFamily="34" charset="0"/>
                  <a:ea typeface="宋体" pitchFamily="2" charset="-122"/>
                </a:rPr>
                <a:t>人力资源</a:t>
              </a:r>
              <a:endParaRPr lang="en-US" altLang="zh-CN" sz="2400">
                <a:solidFill>
                  <a:schemeClr val="tx2"/>
                </a:solidFill>
                <a:latin typeface="Arial" pitchFamily="34" charset="0"/>
                <a:ea typeface="宋体" pitchFamily="2" charset="-122"/>
              </a:endParaRPr>
            </a:p>
          </p:txBody>
        </p:sp>
        <p:sp>
          <p:nvSpPr>
            <p:cNvPr id="55" name="Text Box 15"/>
            <p:cNvSpPr txBox="1">
              <a:spLocks noChangeArrowheads="1"/>
            </p:cNvSpPr>
            <p:nvPr/>
          </p:nvSpPr>
          <p:spPr bwMode="auto">
            <a:xfrm>
              <a:off x="1830" y="3291"/>
              <a:ext cx="1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accent1"/>
                  </a:solidFill>
                  <a:latin typeface="Verdana" pitchFamily="34" charset="0"/>
                </a:defRPr>
              </a:lvl1pPr>
              <a:lvl2pPr>
                <a:defRPr sz="2400">
                  <a:solidFill>
                    <a:schemeClr val="tx1"/>
                  </a:solidFill>
                  <a:latin typeface="Arial" pitchFamily="34" charset="0"/>
                </a:defRPr>
              </a:lvl2pPr>
              <a:lvl3pPr>
                <a:defRPr sz="22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r"/>
              <a:endParaRPr lang="en-US" altLang="zh-CN" sz="2400">
                <a:solidFill>
                  <a:schemeClr val="tx1"/>
                </a:solidFill>
                <a:latin typeface="Arial" pitchFamily="34" charset="0"/>
                <a:ea typeface="宋体" pitchFamily="2" charset="-122"/>
              </a:endParaRPr>
            </a:p>
          </p:txBody>
        </p:sp>
        <p:sp>
          <p:nvSpPr>
            <p:cNvPr id="56" name="Oval 16"/>
            <p:cNvSpPr>
              <a:spLocks noChangeArrowheads="1"/>
            </p:cNvSpPr>
            <p:nvPr/>
          </p:nvSpPr>
          <p:spPr bwMode="gray">
            <a:xfrm>
              <a:off x="1488" y="2288"/>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57" name="Oval 17"/>
            <p:cNvSpPr>
              <a:spLocks noChangeArrowheads="1"/>
            </p:cNvSpPr>
            <p:nvPr/>
          </p:nvSpPr>
          <p:spPr bwMode="gray">
            <a:xfrm>
              <a:off x="2064" y="1248"/>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58" name="Oval 18"/>
            <p:cNvSpPr>
              <a:spLocks noChangeArrowheads="1"/>
            </p:cNvSpPr>
            <p:nvPr/>
          </p:nvSpPr>
          <p:spPr bwMode="gray">
            <a:xfrm>
              <a:off x="3264" y="1248"/>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59" name="Oval 19"/>
            <p:cNvSpPr>
              <a:spLocks noChangeArrowheads="1"/>
            </p:cNvSpPr>
            <p:nvPr/>
          </p:nvSpPr>
          <p:spPr bwMode="gray">
            <a:xfrm>
              <a:off x="2016" y="3264"/>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60" name="Oval 20"/>
            <p:cNvSpPr>
              <a:spLocks noChangeArrowheads="1"/>
            </p:cNvSpPr>
            <p:nvPr/>
          </p:nvSpPr>
          <p:spPr bwMode="gray">
            <a:xfrm>
              <a:off x="3264" y="3264"/>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61" name="Oval 21"/>
            <p:cNvSpPr>
              <a:spLocks noChangeArrowheads="1"/>
            </p:cNvSpPr>
            <p:nvPr/>
          </p:nvSpPr>
          <p:spPr bwMode="gray">
            <a:xfrm>
              <a:off x="3840" y="2280"/>
              <a:ext cx="192" cy="192"/>
            </a:xfrm>
            <a:prstGeom prst="ellipse">
              <a:avLst/>
            </a:prstGeom>
            <a:gradFill rotWithShape="1">
              <a:gsLst>
                <a:gs pos="0">
                  <a:schemeClr val="accent2">
                    <a:gamma/>
                    <a:tint val="48627"/>
                    <a:invGamma/>
                  </a:schemeClr>
                </a:gs>
                <a:gs pos="100000">
                  <a:schemeClr val="accent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62" name="Oval 22"/>
            <p:cNvSpPr>
              <a:spLocks noChangeArrowheads="1"/>
            </p:cNvSpPr>
            <p:nvPr/>
          </p:nvSpPr>
          <p:spPr bwMode="gray">
            <a:xfrm>
              <a:off x="2233" y="1817"/>
              <a:ext cx="1074" cy="10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63" name="Oval 23"/>
            <p:cNvSpPr>
              <a:spLocks noChangeArrowheads="1"/>
            </p:cNvSpPr>
            <p:nvPr/>
          </p:nvSpPr>
          <p:spPr bwMode="gray">
            <a:xfrm>
              <a:off x="2236" y="1816"/>
              <a:ext cx="1073" cy="1063"/>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64" name="Oval 24"/>
            <p:cNvSpPr>
              <a:spLocks noChangeArrowheads="1"/>
            </p:cNvSpPr>
            <p:nvPr/>
          </p:nvSpPr>
          <p:spPr bwMode="gray">
            <a:xfrm>
              <a:off x="2303" y="1886"/>
              <a:ext cx="933" cy="92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65" name="Oval 25"/>
            <p:cNvSpPr>
              <a:spLocks noChangeArrowheads="1"/>
            </p:cNvSpPr>
            <p:nvPr/>
          </p:nvSpPr>
          <p:spPr bwMode="gray">
            <a:xfrm>
              <a:off x="2301" y="1888"/>
              <a:ext cx="932" cy="924"/>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mtClean="0">
                <a:ea typeface="宋体" panose="02010600030101010101" pitchFamily="2" charset="-122"/>
              </a:endParaRPr>
            </a:p>
          </p:txBody>
        </p:sp>
        <p:sp>
          <p:nvSpPr>
            <p:cNvPr id="66" name="Oval 26"/>
            <p:cNvSpPr>
              <a:spLocks noChangeArrowheads="1"/>
            </p:cNvSpPr>
            <p:nvPr/>
          </p:nvSpPr>
          <p:spPr bwMode="gray">
            <a:xfrm>
              <a:off x="2350" y="1933"/>
              <a:ext cx="840" cy="832"/>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ea typeface="宋体" pitchFamily="2" charset="-122"/>
              </a:endParaRPr>
            </a:p>
          </p:txBody>
        </p:sp>
        <p:grpSp>
          <p:nvGrpSpPr>
            <p:cNvPr id="67" name="Group 27"/>
            <p:cNvGrpSpPr>
              <a:grpSpLocks/>
            </p:cNvGrpSpPr>
            <p:nvPr/>
          </p:nvGrpSpPr>
          <p:grpSpPr bwMode="auto">
            <a:xfrm>
              <a:off x="2363" y="1945"/>
              <a:ext cx="813" cy="805"/>
              <a:chOff x="4166" y="1706"/>
              <a:chExt cx="1252" cy="1252"/>
            </a:xfrm>
          </p:grpSpPr>
          <p:sp>
            <p:nvSpPr>
              <p:cNvPr id="69"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ea typeface="宋体" pitchFamily="2" charset="-122"/>
                </a:endParaRPr>
              </a:p>
            </p:txBody>
          </p:sp>
          <p:sp>
            <p:nvSpPr>
              <p:cNvPr id="70" name="Oval 2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ea typeface="宋体" pitchFamily="2" charset="-122"/>
                </a:endParaRPr>
              </a:p>
            </p:txBody>
          </p:sp>
          <p:sp>
            <p:nvSpPr>
              <p:cNvPr id="71" name="Oval 3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ea typeface="宋体" pitchFamily="2" charset="-122"/>
                </a:endParaRPr>
              </a:p>
            </p:txBody>
          </p:sp>
          <p:sp>
            <p:nvSpPr>
              <p:cNvPr id="72" name="Oval 3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ea typeface="宋体" pitchFamily="2" charset="-122"/>
                </a:endParaRPr>
              </a:p>
            </p:txBody>
          </p:sp>
        </p:grpSp>
        <p:sp>
          <p:nvSpPr>
            <p:cNvPr id="68" name="Text Box 32"/>
            <p:cNvSpPr txBox="1">
              <a:spLocks noChangeArrowheads="1"/>
            </p:cNvSpPr>
            <p:nvPr/>
          </p:nvSpPr>
          <p:spPr bwMode="gray">
            <a:xfrm>
              <a:off x="2520" y="2243"/>
              <a:ext cx="5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chemeClr val="accent1"/>
                  </a:solidFill>
                  <a:latin typeface="Verdana" pitchFamily="34" charset="0"/>
                </a:defRPr>
              </a:lvl1pPr>
              <a:lvl2pPr>
                <a:defRPr sz="2400">
                  <a:solidFill>
                    <a:schemeClr val="tx1"/>
                  </a:solidFill>
                  <a:latin typeface="Arial" pitchFamily="34" charset="0"/>
                </a:defRPr>
              </a:lvl2pPr>
              <a:lvl3pPr>
                <a:defRPr sz="22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a:r>
                <a:rPr lang="zh-CN" altLang="en-US" sz="2400" b="0">
                  <a:solidFill>
                    <a:srgbClr val="000000"/>
                  </a:solidFill>
                  <a:latin typeface="Arial" pitchFamily="34" charset="0"/>
                  <a:ea typeface="宋体" pitchFamily="2" charset="-122"/>
                </a:rPr>
                <a:t>企业</a:t>
              </a:r>
              <a:endParaRPr lang="en-US" altLang="zh-CN" sz="2400" b="0">
                <a:solidFill>
                  <a:srgbClr val="000000"/>
                </a:solidFill>
                <a:latin typeface="Arial" pitchFamily="34" charset="0"/>
                <a:ea typeface="宋体" pitchFamily="2" charset="-122"/>
              </a:endParaRPr>
            </a:p>
          </p:txBody>
        </p:sp>
      </p:grpSp>
      <p:sp>
        <p:nvSpPr>
          <p:cNvPr id="73" name="矩形 1"/>
          <p:cNvSpPr>
            <a:spLocks noChangeArrowheads="1"/>
          </p:cNvSpPr>
          <p:nvPr/>
        </p:nvSpPr>
        <p:spPr bwMode="auto">
          <a:xfrm>
            <a:off x="2344914" y="5213613"/>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zh-CN" altLang="en-US" sz="2400" b="1">
                <a:solidFill>
                  <a:schemeClr val="tx2"/>
                </a:solidFill>
                <a:ea typeface="宋体" pitchFamily="2" charset="-122"/>
              </a:rPr>
              <a:t>研发</a:t>
            </a:r>
            <a:endParaRPr lang="en-US" altLang="zh-CN" sz="2400" b="1">
              <a:solidFill>
                <a:schemeClr val="tx2"/>
              </a:solidFill>
              <a:ea typeface="宋体" pitchFamily="2" charset="-122"/>
            </a:endParaRPr>
          </a:p>
        </p:txBody>
      </p:sp>
    </p:spTree>
    <p:extLst>
      <p:ext uri="{BB962C8B-B14F-4D97-AF65-F5344CB8AC3E}">
        <p14:creationId xmlns:p14="http://schemas.microsoft.com/office/powerpoint/2010/main" val="314944859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平行四边形 21"/>
          <p:cNvSpPr/>
          <p:nvPr/>
        </p:nvSpPr>
        <p:spPr>
          <a:xfrm>
            <a:off x="107950" y="549275"/>
            <a:ext cx="3490913" cy="1008063"/>
          </a:xfrm>
          <a:prstGeom prst="parallelogram">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chemeClr val="lt1"/>
              </a:solidFill>
              <a:effectLst/>
              <a:uLnTx/>
              <a:uFillTx/>
              <a:latin typeface="+mn-lt"/>
              <a:ea typeface="+mn-ea"/>
              <a:cs typeface="+mn-cs"/>
            </a:endParaRPr>
          </a:p>
        </p:txBody>
      </p:sp>
      <p:sp>
        <p:nvSpPr>
          <p:cNvPr id="23" name="平行四边形 22"/>
          <p:cNvSpPr/>
          <p:nvPr/>
        </p:nvSpPr>
        <p:spPr>
          <a:xfrm>
            <a:off x="1547813" y="1052513"/>
            <a:ext cx="2447925" cy="647700"/>
          </a:xfrm>
          <a:prstGeom prst="parallelogram">
            <a:avLst/>
          </a:prstGeom>
          <a:solidFill>
            <a:srgbClr val="3333FF"/>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chemeClr val="lt1"/>
              </a:solidFill>
              <a:effectLst/>
              <a:uLnTx/>
              <a:uFillTx/>
              <a:latin typeface="+mn-lt"/>
              <a:ea typeface="+mn-ea"/>
              <a:cs typeface="+mn-cs"/>
            </a:endParaRPr>
          </a:p>
        </p:txBody>
      </p:sp>
      <p:sp>
        <p:nvSpPr>
          <p:cNvPr id="8196" name="TextBox 5"/>
          <p:cNvSpPr txBox="1"/>
          <p:nvPr/>
        </p:nvSpPr>
        <p:spPr>
          <a:xfrm>
            <a:off x="1743710" y="1116330"/>
            <a:ext cx="2057400" cy="461665"/>
          </a:xfrm>
          <a:prstGeom prst="rect">
            <a:avLst/>
          </a:prstGeom>
          <a:noFill/>
          <a:ln w="9525">
            <a:noFill/>
          </a:ln>
        </p:spPr>
        <p:txBody>
          <a:bodyPr>
            <a:spAutoFit/>
          </a:bodyPr>
          <a:lstStyle/>
          <a:p>
            <a:pPr lvl="0" eaLnBrk="1" hangingPunct="1"/>
            <a:r>
              <a:rPr lang="zh-CN" altLang="en-US" sz="2400" b="0" dirty="0" smtClean="0">
                <a:solidFill>
                  <a:schemeClr val="bg1"/>
                </a:solidFill>
                <a:latin typeface="微软雅黑" panose="020B0503020204020204" pitchFamily="34" charset="-122"/>
                <a:ea typeface="微软雅黑" panose="020B0503020204020204" pitchFamily="34" charset="-122"/>
              </a:rPr>
              <a:t>培训内容</a:t>
            </a:r>
            <a:endParaRPr lang="zh-CN" altLang="en-US" sz="2400" b="0" dirty="0">
              <a:solidFill>
                <a:schemeClr val="bg1"/>
              </a:solidFill>
              <a:latin typeface="微软雅黑" panose="020B0503020204020204" pitchFamily="34" charset="-122"/>
              <a:ea typeface="微软雅黑" panose="020B0503020204020204" pitchFamily="34" charset="-122"/>
            </a:endParaRPr>
          </a:p>
        </p:txBody>
      </p:sp>
      <p:grpSp>
        <p:nvGrpSpPr>
          <p:cNvPr id="29" name="组合 29"/>
          <p:cNvGrpSpPr>
            <a:grpSpLocks/>
          </p:cNvGrpSpPr>
          <p:nvPr/>
        </p:nvGrpSpPr>
        <p:grpSpPr bwMode="auto">
          <a:xfrm>
            <a:off x="923062" y="2096737"/>
            <a:ext cx="7859693" cy="2923942"/>
            <a:chOff x="2051720" y="2708920"/>
            <a:chExt cx="5460774" cy="1680150"/>
          </a:xfrm>
        </p:grpSpPr>
        <p:cxnSp>
          <p:nvCxnSpPr>
            <p:cNvPr id="33" name="直接连接符 32"/>
            <p:cNvCxnSpPr/>
            <p:nvPr/>
          </p:nvCxnSpPr>
          <p:spPr>
            <a:xfrm>
              <a:off x="2576732" y="2708920"/>
              <a:ext cx="0" cy="168015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11"/>
            <p:cNvSpPr txBox="1">
              <a:spLocks noChangeArrowheads="1"/>
            </p:cNvSpPr>
            <p:nvPr/>
          </p:nvSpPr>
          <p:spPr bwMode="auto">
            <a:xfrm>
              <a:off x="2052208" y="2708920"/>
              <a:ext cx="383793" cy="22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0" dirty="0">
                  <a:solidFill>
                    <a:schemeClr val="bg1">
                      <a:lumMod val="65000"/>
                    </a:schemeClr>
                  </a:solidFill>
                  <a:latin typeface="+mn-ea"/>
                  <a:ea typeface="+mn-ea"/>
                </a:rPr>
                <a:t>一</a:t>
              </a:r>
            </a:p>
          </p:txBody>
        </p:sp>
        <p:sp>
          <p:nvSpPr>
            <p:cNvPr id="35" name="TextBox 12"/>
            <p:cNvSpPr txBox="1">
              <a:spLocks noChangeArrowheads="1"/>
            </p:cNvSpPr>
            <p:nvPr/>
          </p:nvSpPr>
          <p:spPr bwMode="auto">
            <a:xfrm>
              <a:off x="2052208" y="3068824"/>
              <a:ext cx="392571" cy="22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0" dirty="0">
                  <a:solidFill>
                    <a:schemeClr val="bg1">
                      <a:lumMod val="65000"/>
                    </a:schemeClr>
                  </a:solidFill>
                  <a:latin typeface="+mn-ea"/>
                  <a:ea typeface="+mn-ea"/>
                </a:rPr>
                <a:t>二</a:t>
              </a:r>
            </a:p>
          </p:txBody>
        </p:sp>
        <p:sp>
          <p:nvSpPr>
            <p:cNvPr id="36" name="TextBox 13"/>
            <p:cNvSpPr txBox="1">
              <a:spLocks noChangeArrowheads="1"/>
            </p:cNvSpPr>
            <p:nvPr/>
          </p:nvSpPr>
          <p:spPr bwMode="auto">
            <a:xfrm>
              <a:off x="2051720" y="3429093"/>
              <a:ext cx="374527" cy="22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0" dirty="0">
                  <a:solidFill>
                    <a:schemeClr val="bg1">
                      <a:lumMod val="65000"/>
                    </a:schemeClr>
                  </a:solidFill>
                  <a:latin typeface="+mn-ea"/>
                  <a:ea typeface="+mn-ea"/>
                </a:rPr>
                <a:t>三</a:t>
              </a:r>
            </a:p>
          </p:txBody>
        </p:sp>
        <p:sp>
          <p:nvSpPr>
            <p:cNvPr id="37" name="TextBox 15"/>
            <p:cNvSpPr txBox="1">
              <a:spLocks noChangeArrowheads="1"/>
            </p:cNvSpPr>
            <p:nvPr/>
          </p:nvSpPr>
          <p:spPr bwMode="auto">
            <a:xfrm>
              <a:off x="2051720" y="3788997"/>
              <a:ext cx="364774" cy="22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0">
                  <a:latin typeface="+mn-ea"/>
                  <a:ea typeface="+mn-ea"/>
                </a:rPr>
                <a:t>四</a:t>
              </a:r>
            </a:p>
          </p:txBody>
        </p:sp>
        <p:sp>
          <p:nvSpPr>
            <p:cNvPr id="38" name="TextBox 16"/>
            <p:cNvSpPr txBox="1">
              <a:spLocks noChangeArrowheads="1"/>
            </p:cNvSpPr>
            <p:nvPr/>
          </p:nvSpPr>
          <p:spPr bwMode="auto">
            <a:xfrm>
              <a:off x="2051720" y="4148901"/>
              <a:ext cx="374527" cy="22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0">
                  <a:latin typeface="+mn-ea"/>
                  <a:ea typeface="+mn-ea"/>
                </a:rPr>
                <a:t>五</a:t>
              </a:r>
            </a:p>
          </p:txBody>
        </p:sp>
        <p:sp>
          <p:nvSpPr>
            <p:cNvPr id="39" name="TextBox 21"/>
            <p:cNvSpPr txBox="1">
              <a:spLocks noChangeArrowheads="1"/>
            </p:cNvSpPr>
            <p:nvPr/>
          </p:nvSpPr>
          <p:spPr bwMode="auto">
            <a:xfrm>
              <a:off x="2753600" y="2708920"/>
              <a:ext cx="4286518" cy="22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0" dirty="0">
                  <a:solidFill>
                    <a:schemeClr val="bg1">
                      <a:lumMod val="65000"/>
                    </a:schemeClr>
                  </a:solidFill>
                  <a:latin typeface="+mn-ea"/>
                  <a:ea typeface="+mn-ea"/>
                </a:rPr>
                <a:t>GMC</a:t>
              </a:r>
              <a:r>
                <a:rPr lang="zh-CN" altLang="en-US" sz="2000" b="0" dirty="0" smtClean="0">
                  <a:solidFill>
                    <a:schemeClr val="bg1">
                      <a:lumMod val="65000"/>
                    </a:schemeClr>
                  </a:solidFill>
                  <a:latin typeface="+mn-ea"/>
                  <a:ea typeface="+mn-ea"/>
                </a:rPr>
                <a:t>介绍（竞赛介绍、日程安排、竞赛资讯）</a:t>
              </a:r>
              <a:endParaRPr lang="zh-CN" altLang="en-US" sz="2000" b="0" dirty="0">
                <a:solidFill>
                  <a:schemeClr val="bg1">
                    <a:lumMod val="65000"/>
                  </a:schemeClr>
                </a:solidFill>
                <a:latin typeface="+mn-ea"/>
                <a:ea typeface="+mn-ea"/>
              </a:endParaRPr>
            </a:p>
          </p:txBody>
        </p:sp>
        <p:sp>
          <p:nvSpPr>
            <p:cNvPr id="40" name="TextBox 22"/>
            <p:cNvSpPr txBox="1">
              <a:spLocks noChangeArrowheads="1"/>
            </p:cNvSpPr>
            <p:nvPr/>
          </p:nvSpPr>
          <p:spPr bwMode="auto">
            <a:xfrm>
              <a:off x="2753601" y="3068960"/>
              <a:ext cx="4758893" cy="22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0" dirty="0">
                  <a:solidFill>
                    <a:schemeClr val="bg1">
                      <a:lumMod val="65000"/>
                    </a:schemeClr>
                  </a:solidFill>
                  <a:latin typeface="+mn-ea"/>
                  <a:ea typeface="+mn-ea"/>
                </a:rPr>
                <a:t>软件介绍</a:t>
              </a:r>
              <a:r>
                <a:rPr lang="zh-CN" altLang="en-US" sz="2000" b="0" dirty="0" smtClean="0">
                  <a:solidFill>
                    <a:schemeClr val="bg1">
                      <a:lumMod val="65000"/>
                    </a:schemeClr>
                  </a:solidFill>
                  <a:latin typeface="+mn-ea"/>
                  <a:ea typeface="+mn-ea"/>
                </a:rPr>
                <a:t>（如何参赛、参赛</a:t>
              </a:r>
              <a:r>
                <a:rPr lang="zh-CN" altLang="en-US" sz="2000" b="0" dirty="0">
                  <a:solidFill>
                    <a:schemeClr val="bg1">
                      <a:lumMod val="65000"/>
                    </a:schemeClr>
                  </a:solidFill>
                  <a:latin typeface="+mn-ea"/>
                  <a:ea typeface="+mn-ea"/>
                </a:rPr>
                <a:t>手册</a:t>
              </a:r>
              <a:r>
                <a:rPr lang="zh-CN" altLang="en-US" sz="2000" b="0" dirty="0" smtClean="0">
                  <a:solidFill>
                    <a:schemeClr val="bg1">
                      <a:lumMod val="65000"/>
                    </a:schemeClr>
                  </a:solidFill>
                  <a:latin typeface="+mn-ea"/>
                  <a:ea typeface="+mn-ea"/>
                </a:rPr>
                <a:t>、</a:t>
              </a:r>
              <a:r>
                <a:rPr lang="zh-CN" altLang="en-US" sz="2000" b="0" dirty="0">
                  <a:solidFill>
                    <a:schemeClr val="bg1">
                      <a:lumMod val="65000"/>
                    </a:schemeClr>
                  </a:solidFill>
                  <a:latin typeface="+mn-ea"/>
                  <a:ea typeface="+mn-ea"/>
                </a:rPr>
                <a:t>管理</a:t>
              </a:r>
              <a:r>
                <a:rPr lang="zh-CN" altLang="en-US" sz="2000" b="0" dirty="0" smtClean="0">
                  <a:solidFill>
                    <a:schemeClr val="bg1">
                      <a:lumMod val="65000"/>
                    </a:schemeClr>
                  </a:solidFill>
                  <a:latin typeface="+mn-ea"/>
                  <a:ea typeface="+mn-ea"/>
                </a:rPr>
                <a:t>报告、公司历史等</a:t>
              </a:r>
              <a:r>
                <a:rPr lang="zh-CN" altLang="en-US" sz="2000" b="0" dirty="0">
                  <a:solidFill>
                    <a:schemeClr val="bg1">
                      <a:lumMod val="65000"/>
                    </a:schemeClr>
                  </a:solidFill>
                  <a:latin typeface="+mn-ea"/>
                  <a:ea typeface="+mn-ea"/>
                </a:rPr>
                <a:t>）</a:t>
              </a:r>
            </a:p>
          </p:txBody>
        </p:sp>
        <p:sp>
          <p:nvSpPr>
            <p:cNvPr id="41" name="TextBox 23"/>
            <p:cNvSpPr txBox="1">
              <a:spLocks noChangeArrowheads="1"/>
            </p:cNvSpPr>
            <p:nvPr/>
          </p:nvSpPr>
          <p:spPr bwMode="auto">
            <a:xfrm>
              <a:off x="2753912" y="3429793"/>
              <a:ext cx="4593870" cy="22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0" dirty="0">
                  <a:solidFill>
                    <a:schemeClr val="bg1">
                      <a:lumMod val="65000"/>
                    </a:schemeClr>
                  </a:solidFill>
                  <a:latin typeface="+mn-ea"/>
                  <a:ea typeface="+mn-ea"/>
                  <a:sym typeface="楷体_GB2312" pitchFamily="49" charset="-122"/>
                </a:rPr>
                <a:t>经营环境（营销管理、生产管理、人事管理、财务管理等）</a:t>
              </a:r>
            </a:p>
          </p:txBody>
        </p:sp>
        <p:sp>
          <p:nvSpPr>
            <p:cNvPr id="42" name="TextBox 24"/>
            <p:cNvSpPr txBox="1">
              <a:spLocks noChangeArrowheads="1"/>
            </p:cNvSpPr>
            <p:nvPr/>
          </p:nvSpPr>
          <p:spPr bwMode="auto">
            <a:xfrm>
              <a:off x="2753912" y="3789317"/>
              <a:ext cx="4656619" cy="22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0" dirty="0">
                  <a:latin typeface="+mn-ea"/>
                  <a:ea typeface="+mn-ea"/>
                  <a:sym typeface="Arial" pitchFamily="34" charset="0"/>
                </a:rPr>
                <a:t>战略规划</a:t>
              </a:r>
              <a:r>
                <a:rPr lang="zh-CN" altLang="en-US" sz="2000" b="0" dirty="0" smtClean="0">
                  <a:latin typeface="+mn-ea"/>
                  <a:ea typeface="+mn-ea"/>
                  <a:sym typeface="Arial" pitchFamily="34" charset="0"/>
                </a:rPr>
                <a:t>（战略目标、历史</a:t>
              </a:r>
              <a:r>
                <a:rPr lang="zh-CN" altLang="en-US" sz="2000" b="0" dirty="0">
                  <a:latin typeface="+mn-ea"/>
                  <a:ea typeface="+mn-ea"/>
                  <a:sym typeface="Arial" pitchFamily="34" charset="0"/>
                </a:rPr>
                <a:t>分析、战略</a:t>
              </a:r>
              <a:r>
                <a:rPr lang="zh-CN" altLang="en-US" sz="2000" b="0" dirty="0" smtClean="0">
                  <a:latin typeface="+mn-ea"/>
                  <a:ea typeface="+mn-ea"/>
                  <a:sym typeface="Arial" pitchFamily="34" charset="0"/>
                </a:rPr>
                <a:t>布局等</a:t>
              </a:r>
              <a:r>
                <a:rPr lang="zh-CN" altLang="en-US" sz="2000" b="0" dirty="0">
                  <a:latin typeface="+mn-ea"/>
                  <a:ea typeface="+mn-ea"/>
                  <a:sym typeface="Arial" pitchFamily="34" charset="0"/>
                </a:rPr>
                <a:t>）</a:t>
              </a:r>
            </a:p>
          </p:txBody>
        </p:sp>
        <p:sp>
          <p:nvSpPr>
            <p:cNvPr id="43" name="TextBox 25"/>
            <p:cNvSpPr txBox="1">
              <a:spLocks noChangeArrowheads="1"/>
            </p:cNvSpPr>
            <p:nvPr/>
          </p:nvSpPr>
          <p:spPr bwMode="auto">
            <a:xfrm>
              <a:off x="2753911" y="4149571"/>
              <a:ext cx="4758583" cy="22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0" dirty="0">
                  <a:latin typeface="+mn-ea"/>
                  <a:ea typeface="+mn-ea"/>
                  <a:sym typeface="Arial" pitchFamily="34" charset="0"/>
                </a:rPr>
                <a:t>决策要点（营销决策、生产决策、人事决策、财务决策等）</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smtClean="0">
                  <a:latin typeface="微软雅黑" panose="020B0503020204020204" pitchFamily="34" charset="-122"/>
                </a:rPr>
                <a:t>、内部</a:t>
              </a:r>
              <a:r>
                <a:rPr lang="zh-CN" altLang="en-US" sz="2800" dirty="0">
                  <a:latin typeface="微软雅黑" panose="020B0503020204020204" pitchFamily="34" charset="-122"/>
                </a:rPr>
                <a:t>条件分析（</a:t>
              </a:r>
              <a:r>
                <a:rPr lang="en-US" altLang="zh-CN" sz="2800" dirty="0">
                  <a:latin typeface="微软雅黑" panose="020B0503020204020204" pitchFamily="34" charset="-122"/>
                </a:rPr>
                <a:t> 14C1 </a:t>
              </a:r>
              <a:r>
                <a:rPr lang="en-US" altLang="zh-CN" sz="2800" dirty="0" err="1">
                  <a:latin typeface="微软雅黑" panose="020B0503020204020204" pitchFamily="34" charset="-122"/>
                </a:rPr>
                <a:t>vs</a:t>
              </a:r>
              <a:r>
                <a:rPr lang="en-US" altLang="zh-CN" sz="2800" dirty="0">
                  <a:latin typeface="微软雅黑" panose="020B0503020204020204" pitchFamily="34" charset="-122"/>
                </a:rPr>
                <a:t> 16C1</a:t>
              </a:r>
              <a:r>
                <a:rPr lang="zh-CN" altLang="en-US" sz="2800" dirty="0" smtClean="0">
                  <a:latin typeface="微软雅黑" panose="020B0503020204020204" pitchFamily="34" charset="-122"/>
                </a:rPr>
                <a:t>）</a:t>
              </a:r>
              <a:endParaRPr lang="zh-CN" altLang="en-US"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41" name="矩形 3"/>
          <p:cNvSpPr>
            <a:spLocks noChangeArrowheads="1"/>
          </p:cNvSpPr>
          <p:nvPr/>
        </p:nvSpPr>
        <p:spPr bwMode="auto">
          <a:xfrm>
            <a:off x="225207" y="1249791"/>
            <a:ext cx="8656969" cy="1477328"/>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900"/>
              </a:spcBef>
              <a:buNone/>
            </a:pPr>
            <a:r>
              <a:rPr lang="zh-CN" altLang="en-US" sz="2000" b="0" dirty="0" smtClean="0">
                <a:latin typeface="+mn-ea"/>
                <a:ea typeface="+mn-ea"/>
              </a:rPr>
              <a:t>企业条件分析</a:t>
            </a:r>
            <a:endParaRPr lang="en-US" altLang="zh-CN" sz="2000" b="0" dirty="0" smtClean="0">
              <a:latin typeface="+mn-ea"/>
              <a:ea typeface="+mn-ea"/>
            </a:endParaRPr>
          </a:p>
          <a:p>
            <a:pPr marL="342900" indent="-342900">
              <a:lnSpc>
                <a:spcPct val="125000"/>
              </a:lnSpc>
              <a:spcBef>
                <a:spcPts val="900"/>
              </a:spcBef>
              <a:buFont typeface="Wingdings" pitchFamily="2" charset="2"/>
              <a:buChar char="Ø"/>
            </a:pPr>
            <a:r>
              <a:rPr lang="zh-CN" altLang="en-US" sz="2000" b="0" dirty="0" smtClean="0">
                <a:latin typeface="+mn-ea"/>
                <a:ea typeface="+mn-ea"/>
              </a:rPr>
              <a:t>生产状况</a:t>
            </a:r>
            <a:endParaRPr lang="en-US" altLang="zh-CN" sz="2000" b="0" dirty="0" smtClean="0">
              <a:latin typeface="+mn-ea"/>
              <a:ea typeface="+mn-ea"/>
            </a:endParaRPr>
          </a:p>
          <a:p>
            <a:pPr marL="342900" indent="-342900">
              <a:lnSpc>
                <a:spcPct val="125000"/>
              </a:lnSpc>
              <a:spcBef>
                <a:spcPts val="900"/>
              </a:spcBef>
              <a:buFont typeface="Wingdings" pitchFamily="2" charset="2"/>
              <a:buChar char="Ø"/>
            </a:pPr>
            <a:r>
              <a:rPr lang="zh-CN" altLang="en-US" sz="2000" b="0" dirty="0" smtClean="0">
                <a:latin typeface="+mn-ea"/>
                <a:ea typeface="+mn-ea"/>
              </a:rPr>
              <a:t>人力资源</a:t>
            </a:r>
            <a:endParaRPr lang="zh-CN" altLang="en-US" sz="2000" b="0" dirty="0">
              <a:latin typeface="+mn-ea"/>
              <a:ea typeface="+mn-ea"/>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698" y="1105515"/>
            <a:ext cx="6780470" cy="248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282" y="3547354"/>
            <a:ext cx="6780471" cy="248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72265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a:latin typeface="微软雅黑" panose="020B0503020204020204" pitchFamily="34" charset="-122"/>
                </a:rPr>
                <a:t>、内部条件分析（</a:t>
              </a:r>
              <a:r>
                <a:rPr lang="en-US" altLang="zh-CN" sz="2800" dirty="0">
                  <a:latin typeface="微软雅黑" panose="020B0503020204020204" pitchFamily="34" charset="-122"/>
                </a:rPr>
                <a:t> 14C1 </a:t>
              </a:r>
              <a:r>
                <a:rPr lang="en-US" altLang="zh-CN" sz="2800" dirty="0" err="1">
                  <a:latin typeface="微软雅黑" panose="020B0503020204020204" pitchFamily="34" charset="-122"/>
                </a:rPr>
                <a:t>vs</a:t>
              </a:r>
              <a:r>
                <a:rPr lang="en-US" altLang="zh-CN" sz="2800" dirty="0">
                  <a:latin typeface="微软雅黑" panose="020B0503020204020204" pitchFamily="34" charset="-122"/>
                </a:rPr>
                <a:t> 16C1</a:t>
              </a:r>
              <a:r>
                <a:rPr lang="zh-CN" altLang="en-US" sz="2800" dirty="0">
                  <a:latin typeface="微软雅黑" panose="020B0503020204020204" pitchFamily="34" charset="-122"/>
                </a:rPr>
                <a:t>）</a:t>
              </a: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41" name="矩形 3"/>
          <p:cNvSpPr>
            <a:spLocks noChangeArrowheads="1"/>
          </p:cNvSpPr>
          <p:nvPr/>
        </p:nvSpPr>
        <p:spPr bwMode="auto">
          <a:xfrm>
            <a:off x="225207" y="1249791"/>
            <a:ext cx="8656969" cy="1477328"/>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900"/>
              </a:spcBef>
              <a:buNone/>
            </a:pPr>
            <a:r>
              <a:rPr lang="zh-CN" altLang="en-US" sz="2000" b="0" dirty="0" smtClean="0">
                <a:latin typeface="+mn-ea"/>
                <a:ea typeface="+mn-ea"/>
              </a:rPr>
              <a:t>企业条件分析</a:t>
            </a:r>
            <a:endParaRPr lang="en-US" altLang="zh-CN" sz="2000" b="0" dirty="0" smtClean="0">
              <a:latin typeface="+mn-ea"/>
              <a:ea typeface="+mn-ea"/>
            </a:endParaRPr>
          </a:p>
          <a:p>
            <a:pPr marL="342900" indent="-342900">
              <a:lnSpc>
                <a:spcPct val="125000"/>
              </a:lnSpc>
              <a:spcBef>
                <a:spcPts val="900"/>
              </a:spcBef>
              <a:buFont typeface="Wingdings" pitchFamily="2" charset="2"/>
              <a:buChar char="Ø"/>
            </a:pPr>
            <a:r>
              <a:rPr lang="zh-CN" altLang="en-US" sz="2000" b="0" dirty="0" smtClean="0">
                <a:latin typeface="+mn-ea"/>
                <a:ea typeface="+mn-ea"/>
              </a:rPr>
              <a:t>产品研发</a:t>
            </a:r>
            <a:endParaRPr lang="en-US" altLang="zh-CN" sz="2000" b="0" dirty="0" smtClean="0">
              <a:latin typeface="+mn-ea"/>
              <a:ea typeface="+mn-ea"/>
            </a:endParaRPr>
          </a:p>
          <a:p>
            <a:pPr marL="342900" indent="-342900">
              <a:lnSpc>
                <a:spcPct val="125000"/>
              </a:lnSpc>
              <a:spcBef>
                <a:spcPts val="900"/>
              </a:spcBef>
              <a:buFont typeface="Wingdings" pitchFamily="2" charset="2"/>
              <a:buChar char="Ø"/>
            </a:pPr>
            <a:r>
              <a:rPr lang="zh-CN" altLang="en-US" sz="2000" b="0" dirty="0" smtClean="0">
                <a:latin typeface="+mn-ea"/>
                <a:ea typeface="+mn-ea"/>
              </a:rPr>
              <a:t>网站建设</a:t>
            </a:r>
            <a:endParaRPr lang="zh-CN" altLang="en-US" sz="2000" b="0" dirty="0">
              <a:latin typeface="+mn-ea"/>
              <a:ea typeface="+mn-ea"/>
            </a:endParaRP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297" y="1110657"/>
            <a:ext cx="5833969" cy="2565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298" y="3630285"/>
            <a:ext cx="5833968" cy="2565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771062"/>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a:latin typeface="微软雅黑" panose="020B0503020204020204" pitchFamily="34" charset="-122"/>
                </a:rPr>
                <a:t>、内部条件分析（</a:t>
              </a:r>
              <a:r>
                <a:rPr lang="en-US" altLang="zh-CN" sz="2800" dirty="0">
                  <a:latin typeface="微软雅黑" panose="020B0503020204020204" pitchFamily="34" charset="-122"/>
                </a:rPr>
                <a:t> 14C1 </a:t>
              </a:r>
              <a:r>
                <a:rPr lang="en-US" altLang="zh-CN" sz="2800" dirty="0" err="1">
                  <a:latin typeface="微软雅黑" panose="020B0503020204020204" pitchFamily="34" charset="-122"/>
                </a:rPr>
                <a:t>vs</a:t>
              </a:r>
              <a:r>
                <a:rPr lang="en-US" altLang="zh-CN" sz="2800" dirty="0">
                  <a:latin typeface="微软雅黑" panose="020B0503020204020204" pitchFamily="34" charset="-122"/>
                </a:rPr>
                <a:t> 16C1</a:t>
              </a:r>
              <a:r>
                <a:rPr lang="zh-CN" altLang="en-US" sz="2800" dirty="0">
                  <a:latin typeface="微软雅黑" panose="020B0503020204020204" pitchFamily="34" charset="-122"/>
                </a:rPr>
                <a:t>）</a:t>
              </a: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41" name="矩形 3"/>
          <p:cNvSpPr>
            <a:spLocks noChangeArrowheads="1"/>
          </p:cNvSpPr>
          <p:nvPr/>
        </p:nvSpPr>
        <p:spPr bwMode="auto">
          <a:xfrm>
            <a:off x="225207" y="1249791"/>
            <a:ext cx="8656969" cy="977191"/>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900"/>
              </a:spcBef>
              <a:buNone/>
            </a:pPr>
            <a:r>
              <a:rPr lang="zh-CN" altLang="en-US" sz="2000" b="0" dirty="0" smtClean="0">
                <a:latin typeface="+mn-ea"/>
                <a:ea typeface="+mn-ea"/>
              </a:rPr>
              <a:t>企业条件分析</a:t>
            </a:r>
            <a:endParaRPr lang="en-US" altLang="zh-CN" sz="2000" b="0" dirty="0" smtClean="0">
              <a:latin typeface="+mn-ea"/>
              <a:ea typeface="+mn-ea"/>
            </a:endParaRPr>
          </a:p>
          <a:p>
            <a:pPr marL="342900" indent="-342900">
              <a:lnSpc>
                <a:spcPct val="125000"/>
              </a:lnSpc>
              <a:spcBef>
                <a:spcPts val="900"/>
              </a:spcBef>
              <a:buFont typeface="Wingdings" pitchFamily="2" charset="2"/>
              <a:buChar char="Ø"/>
            </a:pPr>
            <a:r>
              <a:rPr lang="zh-CN" altLang="en-US" sz="2000" b="0" dirty="0" smtClean="0">
                <a:latin typeface="+mn-ea"/>
                <a:ea typeface="+mn-ea"/>
              </a:rPr>
              <a:t>物流分析</a:t>
            </a:r>
            <a:endParaRPr lang="zh-CN" altLang="en-US" sz="2000" b="0" dirty="0">
              <a:latin typeface="+mn-ea"/>
              <a:ea typeface="+mn-ea"/>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45" y="2226982"/>
            <a:ext cx="7248766" cy="1442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5" y="3635376"/>
            <a:ext cx="7248766" cy="1442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5728326"/>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a:latin typeface="微软雅黑" panose="020B0503020204020204" pitchFamily="34" charset="-122"/>
                </a:rPr>
                <a:t>、内部条件分析（</a:t>
              </a:r>
              <a:r>
                <a:rPr lang="en-US" altLang="zh-CN" sz="2800" dirty="0">
                  <a:latin typeface="微软雅黑" panose="020B0503020204020204" pitchFamily="34" charset="-122"/>
                </a:rPr>
                <a:t> 14C1 </a:t>
              </a:r>
              <a:r>
                <a:rPr lang="en-US" altLang="zh-CN" sz="2800" dirty="0" err="1">
                  <a:latin typeface="微软雅黑" panose="020B0503020204020204" pitchFamily="34" charset="-122"/>
                </a:rPr>
                <a:t>vs</a:t>
              </a:r>
              <a:r>
                <a:rPr lang="en-US" altLang="zh-CN" sz="2800" dirty="0">
                  <a:latin typeface="微软雅黑" panose="020B0503020204020204" pitchFamily="34" charset="-122"/>
                </a:rPr>
                <a:t> 16C1</a:t>
              </a:r>
              <a:r>
                <a:rPr lang="zh-CN" altLang="en-US" sz="2800" dirty="0">
                  <a:latin typeface="微软雅黑" panose="020B0503020204020204" pitchFamily="34" charset="-122"/>
                </a:rPr>
                <a:t>）</a:t>
              </a: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41" name="矩形 3"/>
          <p:cNvSpPr>
            <a:spLocks noChangeArrowheads="1"/>
          </p:cNvSpPr>
          <p:nvPr/>
        </p:nvSpPr>
        <p:spPr bwMode="auto">
          <a:xfrm>
            <a:off x="225207" y="1249791"/>
            <a:ext cx="2009993" cy="977191"/>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900"/>
              </a:spcBef>
              <a:buNone/>
            </a:pPr>
            <a:r>
              <a:rPr lang="zh-CN" altLang="en-US" sz="2000" b="0" dirty="0" smtClean="0">
                <a:latin typeface="+mn-ea"/>
                <a:ea typeface="+mn-ea"/>
              </a:rPr>
              <a:t>企业条件分析</a:t>
            </a:r>
            <a:endParaRPr lang="en-US" altLang="zh-CN" sz="2000" b="0" dirty="0" smtClean="0">
              <a:latin typeface="+mn-ea"/>
              <a:ea typeface="+mn-ea"/>
            </a:endParaRPr>
          </a:p>
          <a:p>
            <a:pPr marL="342900" indent="-342900">
              <a:lnSpc>
                <a:spcPct val="125000"/>
              </a:lnSpc>
              <a:spcBef>
                <a:spcPts val="900"/>
              </a:spcBef>
              <a:buFont typeface="Wingdings" pitchFamily="2" charset="2"/>
              <a:buChar char="Ø"/>
            </a:pPr>
            <a:r>
              <a:rPr lang="zh-CN" altLang="en-US" sz="2000" b="0" dirty="0" smtClean="0">
                <a:latin typeface="+mn-ea"/>
                <a:ea typeface="+mn-ea"/>
              </a:rPr>
              <a:t>市场营销</a:t>
            </a:r>
            <a:endParaRPr lang="zh-CN" altLang="en-US" sz="2000" b="0" dirty="0">
              <a:latin typeface="+mn-ea"/>
              <a:ea typeface="+mn-ea"/>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293" y="1103034"/>
            <a:ext cx="6649280" cy="982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293" y="2045367"/>
            <a:ext cx="6649280" cy="982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 y="2983043"/>
            <a:ext cx="8969561" cy="278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70427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a:latin typeface="微软雅黑" panose="020B0503020204020204" pitchFamily="34" charset="-122"/>
                </a:rPr>
                <a:t>、内部条件分析（</a:t>
              </a:r>
              <a:r>
                <a:rPr lang="en-US" altLang="zh-CN" sz="2800" dirty="0">
                  <a:latin typeface="微软雅黑" panose="020B0503020204020204" pitchFamily="34" charset="-122"/>
                </a:rPr>
                <a:t> 14C1 </a:t>
              </a:r>
              <a:r>
                <a:rPr lang="en-US" altLang="zh-CN" sz="2800" dirty="0" err="1">
                  <a:latin typeface="微软雅黑" panose="020B0503020204020204" pitchFamily="34" charset="-122"/>
                </a:rPr>
                <a:t>vs</a:t>
              </a:r>
              <a:r>
                <a:rPr lang="en-US" altLang="zh-CN" sz="2800" dirty="0">
                  <a:latin typeface="微软雅黑" panose="020B0503020204020204" pitchFamily="34" charset="-122"/>
                </a:rPr>
                <a:t> 16C1</a:t>
              </a:r>
              <a:r>
                <a:rPr lang="zh-CN" altLang="en-US" sz="2800" dirty="0">
                  <a:latin typeface="微软雅黑" panose="020B0503020204020204" pitchFamily="34" charset="-122"/>
                </a:rPr>
                <a:t>）</a:t>
              </a: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41" name="矩形 3"/>
          <p:cNvSpPr>
            <a:spLocks noChangeArrowheads="1"/>
          </p:cNvSpPr>
          <p:nvPr/>
        </p:nvSpPr>
        <p:spPr bwMode="auto">
          <a:xfrm>
            <a:off x="225207" y="1107382"/>
            <a:ext cx="8656969" cy="477054"/>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900"/>
              </a:spcBef>
              <a:buNone/>
            </a:pPr>
            <a:r>
              <a:rPr lang="zh-CN" altLang="en-US" sz="2000" b="0" dirty="0" smtClean="0">
                <a:latin typeface="+mn-ea"/>
                <a:ea typeface="+mn-ea"/>
              </a:rPr>
              <a:t>企业条件分析：财务</a:t>
            </a:r>
            <a:endParaRPr lang="zh-CN" altLang="en-US" sz="2000" b="0" dirty="0">
              <a:latin typeface="+mn-ea"/>
              <a:ea typeface="+mn-ea"/>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03" y="1584436"/>
            <a:ext cx="8791575"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6104958"/>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smtClean="0">
                  <a:latin typeface="微软雅黑" panose="020B0503020204020204" pitchFamily="34" charset="-122"/>
                </a:rPr>
                <a:t>、历史分析（历史报告分析总结）</a:t>
              </a:r>
              <a:endParaRPr lang="zh-CN" altLang="en-US"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9" name="矩形 3"/>
          <p:cNvSpPr>
            <a:spLocks noChangeArrowheads="1"/>
          </p:cNvSpPr>
          <p:nvPr/>
        </p:nvSpPr>
        <p:spPr bwMode="auto">
          <a:xfrm>
            <a:off x="261253" y="1227966"/>
            <a:ext cx="8634391" cy="4785926"/>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50000"/>
              </a:lnSpc>
              <a:spcBef>
                <a:spcPts val="900"/>
              </a:spcBef>
              <a:buNone/>
            </a:pPr>
            <a:r>
              <a:rPr lang="zh-CN" altLang="en-US" sz="2000" b="0" dirty="0" smtClean="0">
                <a:latin typeface="+mn-ea"/>
                <a:ea typeface="+mn-ea"/>
              </a:rPr>
              <a:t>通过前面的内外部环境分析，我们可以制定相关的战略：</a:t>
            </a:r>
          </a:p>
          <a:p>
            <a:pPr indent="0">
              <a:lnSpc>
                <a:spcPct val="150000"/>
              </a:lnSpc>
              <a:spcBef>
                <a:spcPts val="900"/>
              </a:spcBef>
              <a:buNone/>
            </a:pPr>
            <a:r>
              <a:rPr lang="zh-CN" altLang="en-US" sz="2000" dirty="0" smtClean="0">
                <a:latin typeface="+mn-ea"/>
              </a:rPr>
              <a:t>外部环境分析</a:t>
            </a:r>
            <a:endParaRPr lang="en-US" altLang="zh-CN" sz="2000" dirty="0" smtClean="0">
              <a:latin typeface="+mn-ea"/>
            </a:endParaRPr>
          </a:p>
          <a:p>
            <a:pPr marL="342900" indent="-342900">
              <a:lnSpc>
                <a:spcPct val="150000"/>
              </a:lnSpc>
              <a:spcBef>
                <a:spcPts val="600"/>
              </a:spcBef>
              <a:buFont typeface="Wingdings" pitchFamily="2" charset="2"/>
              <a:buChar char="Ø"/>
            </a:pPr>
            <a:r>
              <a:rPr lang="en-US" altLang="zh-CN" sz="2000" b="0" dirty="0" smtClean="0">
                <a:latin typeface="+mn-ea"/>
              </a:rPr>
              <a:t>14C1</a:t>
            </a:r>
            <a:r>
              <a:rPr lang="zh-CN" altLang="en-US" sz="2000" b="0" dirty="0" smtClean="0">
                <a:latin typeface="+mn-ea"/>
              </a:rPr>
              <a:t>： 经济上行，原材料不贵，市场容量一般，但增长潜力很大</a:t>
            </a:r>
            <a:endParaRPr lang="en-US" altLang="zh-CN" sz="2000" b="0" dirty="0" smtClean="0">
              <a:latin typeface="+mn-ea"/>
            </a:endParaRPr>
          </a:p>
          <a:p>
            <a:pPr marL="342900" indent="-342900">
              <a:lnSpc>
                <a:spcPct val="150000"/>
              </a:lnSpc>
              <a:spcBef>
                <a:spcPts val="600"/>
              </a:spcBef>
              <a:buFont typeface="Wingdings" pitchFamily="2" charset="2"/>
              <a:buChar char="Ø"/>
            </a:pPr>
            <a:r>
              <a:rPr lang="en-US" altLang="zh-CN" sz="2000" b="0" dirty="0" smtClean="0">
                <a:latin typeface="+mn-ea"/>
              </a:rPr>
              <a:t>16C1</a:t>
            </a:r>
            <a:r>
              <a:rPr lang="zh-CN" altLang="en-US" sz="2000" b="0" dirty="0" smtClean="0">
                <a:latin typeface="+mn-ea"/>
              </a:rPr>
              <a:t>： 经济下行，原材料昂贵，</a:t>
            </a:r>
            <a:r>
              <a:rPr lang="zh-CN" altLang="en-US" sz="2000" b="0" dirty="0">
                <a:latin typeface="+mn-ea"/>
              </a:rPr>
              <a:t>市场</a:t>
            </a:r>
            <a:r>
              <a:rPr lang="zh-CN" altLang="en-US" sz="2000" b="0" dirty="0" smtClean="0">
                <a:latin typeface="+mn-ea"/>
              </a:rPr>
              <a:t>容量一般，且增长潜力不足</a:t>
            </a:r>
            <a:endParaRPr lang="en-US" altLang="zh-CN" sz="2000" b="0" dirty="0" smtClean="0">
              <a:latin typeface="+mn-ea"/>
            </a:endParaRPr>
          </a:p>
          <a:p>
            <a:pPr indent="0">
              <a:lnSpc>
                <a:spcPct val="150000"/>
              </a:lnSpc>
              <a:spcBef>
                <a:spcPts val="900"/>
              </a:spcBef>
              <a:buNone/>
            </a:pPr>
            <a:r>
              <a:rPr lang="zh-CN" altLang="en-US" sz="2000" dirty="0" smtClean="0">
                <a:latin typeface="+mn-ea"/>
              </a:rPr>
              <a:t>内部条件分析</a:t>
            </a:r>
            <a:endParaRPr lang="en-US" altLang="zh-CN" sz="2000" dirty="0">
              <a:latin typeface="+mn-ea"/>
            </a:endParaRPr>
          </a:p>
          <a:p>
            <a:pPr marL="342900" indent="-342900">
              <a:lnSpc>
                <a:spcPct val="150000"/>
              </a:lnSpc>
              <a:spcBef>
                <a:spcPts val="600"/>
              </a:spcBef>
              <a:buFont typeface="Wingdings" pitchFamily="2" charset="2"/>
              <a:buChar char="Ø"/>
            </a:pPr>
            <a:r>
              <a:rPr lang="en-US" altLang="zh-CN" sz="2000" b="0" dirty="0" smtClean="0">
                <a:latin typeface="+mn-ea"/>
              </a:rPr>
              <a:t>14C1</a:t>
            </a:r>
            <a:r>
              <a:rPr lang="zh-CN" altLang="en-US" sz="2000" b="0" dirty="0" smtClean="0">
                <a:latin typeface="+mn-ea"/>
              </a:rPr>
              <a:t>：</a:t>
            </a:r>
            <a:r>
              <a:rPr lang="zh-CN" altLang="en-US" sz="2000" b="0" dirty="0">
                <a:latin typeface="+mn-ea"/>
              </a:rPr>
              <a:t>企业的经营</a:t>
            </a:r>
            <a:r>
              <a:rPr lang="zh-CN" altLang="en-US" sz="2000" b="0" dirty="0" smtClean="0">
                <a:latin typeface="+mn-ea"/>
              </a:rPr>
              <a:t>状况一般，</a:t>
            </a:r>
            <a:r>
              <a:rPr lang="zh-CN" altLang="en-US" sz="2000" b="0" dirty="0">
                <a:latin typeface="+mn-ea"/>
              </a:rPr>
              <a:t>有很多资源还可以充分利用，有一些管理可以进一步改进，使得企业有更广阔的上升空间</a:t>
            </a:r>
            <a:r>
              <a:rPr lang="zh-CN" altLang="en-US" sz="2000" b="0" dirty="0" smtClean="0">
                <a:latin typeface="+mn-ea"/>
              </a:rPr>
              <a:t>。</a:t>
            </a:r>
            <a:endParaRPr lang="en-US" altLang="zh-CN" sz="2000" b="0" dirty="0" smtClean="0">
              <a:latin typeface="+mn-ea"/>
            </a:endParaRPr>
          </a:p>
          <a:p>
            <a:pPr marL="342900" indent="-342900">
              <a:lnSpc>
                <a:spcPct val="150000"/>
              </a:lnSpc>
              <a:spcBef>
                <a:spcPts val="600"/>
              </a:spcBef>
              <a:buFont typeface="Wingdings" pitchFamily="2" charset="2"/>
              <a:buChar char="Ø"/>
            </a:pPr>
            <a:r>
              <a:rPr lang="en-US" altLang="zh-CN" sz="2000" b="0" dirty="0" smtClean="0">
                <a:latin typeface="+mn-ea"/>
              </a:rPr>
              <a:t>16C1</a:t>
            </a:r>
            <a:r>
              <a:rPr lang="zh-CN" altLang="en-US" sz="2000" b="0" dirty="0" smtClean="0">
                <a:latin typeface="+mn-ea"/>
              </a:rPr>
              <a:t>：企业的经营状况</a:t>
            </a:r>
            <a:r>
              <a:rPr lang="zh-CN" altLang="en-US" sz="2000" b="0" dirty="0">
                <a:latin typeface="+mn-ea"/>
              </a:rPr>
              <a:t>一般</a:t>
            </a:r>
            <a:r>
              <a:rPr lang="zh-CN" altLang="en-US" sz="2000" b="0" dirty="0" smtClean="0">
                <a:latin typeface="+mn-ea"/>
              </a:rPr>
              <a:t>，有很多资源还可以充分利用，有一些管理可以进一步改进，使得企业有更广阔的上升空间。</a:t>
            </a:r>
            <a:endParaRPr lang="zh-CN" altLang="en-US" sz="2000" b="0" dirty="0">
              <a:latin typeface="+mn-ea"/>
              <a:ea typeface="+mn-ea"/>
            </a:endParaRPr>
          </a:p>
        </p:txBody>
      </p:sp>
    </p:spTree>
    <p:extLst>
      <p:ext uri="{BB962C8B-B14F-4D97-AF65-F5344CB8AC3E}">
        <p14:creationId xmlns:p14="http://schemas.microsoft.com/office/powerpoint/2010/main" val="2368402067"/>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a:latin typeface="微软雅黑" panose="020B0503020204020204" pitchFamily="34" charset="-122"/>
                </a:rPr>
                <a:t>2</a:t>
              </a:r>
              <a:r>
                <a:rPr lang="zh-CN" altLang="en-US" sz="2800" dirty="0" smtClean="0">
                  <a:latin typeface="微软雅黑" panose="020B0503020204020204" pitchFamily="34" charset="-122"/>
                </a:rPr>
                <a:t>、历史分析（历史报告分析总结）</a:t>
              </a:r>
              <a:endParaRPr lang="zh-CN" altLang="en-US"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9" name="矩形 3"/>
          <p:cNvSpPr>
            <a:spLocks noChangeArrowheads="1"/>
          </p:cNvSpPr>
          <p:nvPr/>
        </p:nvSpPr>
        <p:spPr bwMode="auto">
          <a:xfrm>
            <a:off x="261253" y="1227966"/>
            <a:ext cx="8397325" cy="3323987"/>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50000"/>
              </a:lnSpc>
              <a:spcBef>
                <a:spcPts val="900"/>
              </a:spcBef>
              <a:buNone/>
            </a:pPr>
            <a:r>
              <a:rPr lang="zh-CN" altLang="en-US" sz="2000" b="0" dirty="0" smtClean="0">
                <a:latin typeface="+mn-ea"/>
                <a:ea typeface="+mn-ea"/>
              </a:rPr>
              <a:t>通过前面的内外部环境分析，我们可以制定相关的战略：</a:t>
            </a:r>
          </a:p>
          <a:p>
            <a:pPr indent="0">
              <a:lnSpc>
                <a:spcPct val="150000"/>
              </a:lnSpc>
              <a:spcBef>
                <a:spcPts val="1200"/>
              </a:spcBef>
              <a:buNone/>
            </a:pPr>
            <a:r>
              <a:rPr lang="en-US" altLang="zh-CN" sz="2000" dirty="0" smtClean="0">
                <a:latin typeface="+mn-ea"/>
                <a:ea typeface="+mn-ea"/>
              </a:rPr>
              <a:t>14C1</a:t>
            </a:r>
            <a:r>
              <a:rPr lang="zh-CN" altLang="en-US" sz="2000" dirty="0" smtClean="0">
                <a:latin typeface="+mn-ea"/>
                <a:ea typeface="+mn-ea"/>
              </a:rPr>
              <a:t>战略选择</a:t>
            </a:r>
            <a:r>
              <a:rPr lang="zh-CN" altLang="en-US" sz="2000" b="0" dirty="0" smtClean="0">
                <a:latin typeface="+mn-ea"/>
                <a:ea typeface="+mn-ea"/>
              </a:rPr>
              <a:t>：一般应该倾向于</a:t>
            </a:r>
            <a:r>
              <a:rPr lang="zh-CN" altLang="en-US" sz="2000" b="0" dirty="0">
                <a:solidFill>
                  <a:srgbClr val="FF0000"/>
                </a:solidFill>
                <a:latin typeface="+mn-ea"/>
                <a:ea typeface="+mn-ea"/>
              </a:rPr>
              <a:t>扩张</a:t>
            </a:r>
            <a:r>
              <a:rPr lang="zh-CN" altLang="en-US" sz="2000" b="0" dirty="0" smtClean="0">
                <a:solidFill>
                  <a:srgbClr val="FF0000"/>
                </a:solidFill>
                <a:latin typeface="+mn-ea"/>
                <a:ea typeface="+mn-ea"/>
              </a:rPr>
              <a:t>型战略</a:t>
            </a:r>
            <a:r>
              <a:rPr lang="zh-CN" altLang="en-US" sz="2000" b="0" dirty="0" smtClean="0">
                <a:latin typeface="+mn-ea"/>
                <a:ea typeface="+mn-ea"/>
              </a:rPr>
              <a:t>（但可能更适合逐步扩张）</a:t>
            </a:r>
            <a:endParaRPr lang="en-US" altLang="zh-CN" sz="2000" b="0" dirty="0" smtClean="0">
              <a:latin typeface="+mn-ea"/>
              <a:ea typeface="+mn-ea"/>
            </a:endParaRPr>
          </a:p>
          <a:p>
            <a:pPr indent="0">
              <a:lnSpc>
                <a:spcPct val="150000"/>
              </a:lnSpc>
              <a:spcBef>
                <a:spcPts val="1200"/>
              </a:spcBef>
              <a:buNone/>
            </a:pPr>
            <a:r>
              <a:rPr lang="en-US" altLang="zh-CN" sz="2000" dirty="0" smtClean="0">
                <a:latin typeface="+mn-ea"/>
              </a:rPr>
              <a:t>16C1</a:t>
            </a:r>
            <a:r>
              <a:rPr lang="zh-CN" altLang="en-US" sz="2000" dirty="0">
                <a:latin typeface="+mn-ea"/>
              </a:rPr>
              <a:t>战略选择</a:t>
            </a:r>
            <a:r>
              <a:rPr lang="zh-CN" altLang="en-US" sz="2000" b="0" dirty="0">
                <a:latin typeface="+mn-ea"/>
              </a:rPr>
              <a:t>：一般应该倾向</a:t>
            </a:r>
            <a:r>
              <a:rPr lang="zh-CN" altLang="en-US" sz="2000" b="0" dirty="0" smtClean="0">
                <a:latin typeface="+mn-ea"/>
              </a:rPr>
              <a:t>于</a:t>
            </a:r>
            <a:r>
              <a:rPr lang="zh-CN" altLang="en-US" sz="2000" b="0" dirty="0" smtClean="0">
                <a:solidFill>
                  <a:srgbClr val="FF0000"/>
                </a:solidFill>
                <a:latin typeface="+mn-ea"/>
              </a:rPr>
              <a:t>防御型战略</a:t>
            </a:r>
            <a:r>
              <a:rPr lang="zh-CN" altLang="en-US" sz="2000" b="0" dirty="0" smtClean="0">
                <a:latin typeface="+mn-ea"/>
              </a:rPr>
              <a:t>（但可能仍需要微量扩张）</a:t>
            </a:r>
            <a:r>
              <a:rPr lang="zh-CN" altLang="en-US" sz="2000" b="0" dirty="0" smtClean="0">
                <a:latin typeface="+mn-ea"/>
                <a:ea typeface="+mn-ea"/>
              </a:rPr>
              <a:t>　　</a:t>
            </a:r>
            <a:endParaRPr lang="en-US" altLang="zh-CN" sz="2000" b="0" dirty="0" smtClean="0">
              <a:latin typeface="+mn-ea"/>
              <a:ea typeface="+mn-ea"/>
            </a:endParaRPr>
          </a:p>
          <a:p>
            <a:pPr indent="0">
              <a:lnSpc>
                <a:spcPct val="150000"/>
              </a:lnSpc>
              <a:spcBef>
                <a:spcPts val="1200"/>
              </a:spcBef>
              <a:buNone/>
            </a:pPr>
            <a:r>
              <a:rPr lang="zh-CN" altLang="en-US" sz="2000" b="0" dirty="0" smtClean="0">
                <a:latin typeface="+mn-ea"/>
                <a:ea typeface="+mn-ea"/>
              </a:rPr>
              <a:t>　　制定</a:t>
            </a:r>
            <a:r>
              <a:rPr lang="zh-CN" altLang="en-US" sz="2000" b="0" dirty="0">
                <a:latin typeface="+mn-ea"/>
                <a:ea typeface="+mn-ea"/>
              </a:rPr>
              <a:t>战略是战略管理的核心，它是在战略分析的基础上完成的。对一个企业来说，战略方案可能有多个，企业决策者必须从这些方案中选择最适合、最</a:t>
            </a:r>
            <a:r>
              <a:rPr lang="zh-CN" altLang="en-US" sz="2000" b="0" dirty="0" smtClean="0">
                <a:latin typeface="+mn-ea"/>
                <a:ea typeface="+mn-ea"/>
              </a:rPr>
              <a:t>优（或次优）的战略</a:t>
            </a:r>
            <a:r>
              <a:rPr lang="zh-CN" altLang="en-US" sz="2000" b="0" dirty="0" smtClean="0">
                <a:solidFill>
                  <a:srgbClr val="FF0000"/>
                </a:solidFill>
                <a:latin typeface="+mn-ea"/>
                <a:ea typeface="+mn-ea"/>
              </a:rPr>
              <a:t>（满意解）</a:t>
            </a:r>
            <a:r>
              <a:rPr lang="zh-CN" altLang="en-US" sz="2000" b="0" dirty="0" smtClean="0">
                <a:latin typeface="+mn-ea"/>
                <a:ea typeface="+mn-ea"/>
              </a:rPr>
              <a:t>。</a:t>
            </a:r>
            <a:endParaRPr lang="zh-CN" altLang="en-US" sz="2000" b="0" dirty="0">
              <a:latin typeface="+mn-ea"/>
              <a:ea typeface="+mn-ea"/>
            </a:endParaRPr>
          </a:p>
        </p:txBody>
      </p:sp>
    </p:spTree>
    <p:extLst>
      <p:ext uri="{BB962C8B-B14F-4D97-AF65-F5344CB8AC3E}">
        <p14:creationId xmlns:p14="http://schemas.microsoft.com/office/powerpoint/2010/main" val="1635632917"/>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smtClean="0">
                  <a:latin typeface="微软雅黑" panose="020B0503020204020204" pitchFamily="34" charset="-122"/>
                </a:rPr>
                <a:t>3</a:t>
              </a:r>
              <a:r>
                <a:rPr lang="zh-CN" altLang="en-US" sz="2800" dirty="0" smtClean="0">
                  <a:latin typeface="微软雅黑" panose="020B0503020204020204" pitchFamily="34" charset="-122"/>
                </a:rPr>
                <a:t>、战略布局</a:t>
              </a:r>
              <a:endParaRPr lang="zh-CN" altLang="en-US"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9" name="矩形 3"/>
          <p:cNvSpPr>
            <a:spLocks noChangeArrowheads="1"/>
          </p:cNvSpPr>
          <p:nvPr/>
        </p:nvSpPr>
        <p:spPr bwMode="auto">
          <a:xfrm>
            <a:off x="374142" y="1280027"/>
            <a:ext cx="8408614" cy="4401205"/>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25000"/>
              </a:lnSpc>
              <a:spcBef>
                <a:spcPts val="900"/>
              </a:spcBef>
              <a:buNone/>
            </a:pPr>
            <a:r>
              <a:rPr lang="zh-CN" altLang="en-US" sz="2000" b="0" dirty="0">
                <a:solidFill>
                  <a:srgbClr val="FF0000"/>
                </a:solidFill>
                <a:latin typeface="+mn-ea"/>
                <a:ea typeface="+mn-ea"/>
              </a:rPr>
              <a:t>战略实施策略：</a:t>
            </a:r>
          </a:p>
          <a:p>
            <a:pPr indent="0">
              <a:lnSpc>
                <a:spcPct val="125000"/>
              </a:lnSpc>
              <a:spcBef>
                <a:spcPts val="900"/>
              </a:spcBef>
              <a:buNone/>
            </a:pPr>
            <a:r>
              <a:rPr lang="en-US" altLang="zh-CN" sz="1800" dirty="0" smtClean="0">
                <a:latin typeface="+mn-ea"/>
                <a:ea typeface="+mn-ea"/>
              </a:rPr>
              <a:t>1</a:t>
            </a:r>
            <a:r>
              <a:rPr lang="zh-CN" altLang="en-US" sz="1800" dirty="0">
                <a:latin typeface="+mn-ea"/>
                <a:ea typeface="+mn-ea"/>
              </a:rPr>
              <a:t>、生产管理</a:t>
            </a:r>
            <a:r>
              <a:rPr lang="zh-CN" altLang="en-US" sz="1800" dirty="0" smtClean="0">
                <a:latin typeface="+mn-ea"/>
                <a:ea typeface="+mn-ea"/>
              </a:rPr>
              <a:t>：</a:t>
            </a:r>
            <a:r>
              <a:rPr lang="zh-CN" altLang="en-US" sz="1800" b="0" dirty="0" smtClean="0">
                <a:latin typeface="+mn-ea"/>
                <a:ea typeface="+mn-ea"/>
              </a:rPr>
              <a:t>扩大</a:t>
            </a:r>
            <a:r>
              <a:rPr lang="zh-CN" altLang="en-US" sz="1800" b="0" dirty="0">
                <a:latin typeface="+mn-ea"/>
                <a:ea typeface="+mn-ea"/>
              </a:rPr>
              <a:t>方式：或购买机器？或增加班次？或增加外包？</a:t>
            </a:r>
          </a:p>
          <a:p>
            <a:pPr indent="0">
              <a:lnSpc>
                <a:spcPct val="125000"/>
              </a:lnSpc>
              <a:spcBef>
                <a:spcPts val="900"/>
              </a:spcBef>
              <a:buNone/>
            </a:pPr>
            <a:r>
              <a:rPr lang="en-US" altLang="zh-CN" sz="1800" dirty="0">
                <a:latin typeface="+mn-ea"/>
                <a:ea typeface="+mn-ea"/>
              </a:rPr>
              <a:t>2</a:t>
            </a:r>
            <a:r>
              <a:rPr lang="zh-CN" altLang="en-US" sz="1800" dirty="0">
                <a:latin typeface="+mn-ea"/>
                <a:ea typeface="+mn-ea"/>
              </a:rPr>
              <a:t>、研发管理</a:t>
            </a:r>
            <a:r>
              <a:rPr lang="zh-CN" altLang="en-US" sz="1800" dirty="0" smtClean="0">
                <a:latin typeface="+mn-ea"/>
                <a:ea typeface="+mn-ea"/>
              </a:rPr>
              <a:t>：</a:t>
            </a:r>
            <a:r>
              <a:rPr lang="zh-CN" altLang="en-US" sz="1800" b="0" dirty="0" smtClean="0">
                <a:latin typeface="+mn-ea"/>
              </a:rPr>
              <a:t>产品更新迭代速度快</a:t>
            </a:r>
            <a:r>
              <a:rPr lang="zh-CN" altLang="en-US" sz="1800" b="0" dirty="0" smtClean="0">
                <a:latin typeface="+mn-ea"/>
                <a:ea typeface="+mn-ea"/>
              </a:rPr>
              <a:t>，</a:t>
            </a:r>
            <a:r>
              <a:rPr lang="zh-CN" altLang="en-US" sz="1800" b="0" dirty="0">
                <a:latin typeface="+mn-ea"/>
                <a:ea typeface="+mn-ea"/>
              </a:rPr>
              <a:t>研发可以增加市场机会。</a:t>
            </a:r>
          </a:p>
          <a:p>
            <a:pPr indent="0">
              <a:lnSpc>
                <a:spcPct val="125000"/>
              </a:lnSpc>
              <a:spcBef>
                <a:spcPts val="900"/>
              </a:spcBef>
              <a:buNone/>
            </a:pPr>
            <a:r>
              <a:rPr lang="en-US" altLang="zh-CN" sz="1800" dirty="0">
                <a:latin typeface="+mn-ea"/>
                <a:ea typeface="+mn-ea"/>
              </a:rPr>
              <a:t>3</a:t>
            </a:r>
            <a:r>
              <a:rPr lang="zh-CN" altLang="en-US" sz="1800" dirty="0">
                <a:latin typeface="+mn-ea"/>
                <a:ea typeface="+mn-ea"/>
              </a:rPr>
              <a:t>、人力资源：</a:t>
            </a:r>
            <a:r>
              <a:rPr lang="zh-CN" altLang="en-US" sz="1800" b="0" dirty="0">
                <a:latin typeface="+mn-ea"/>
                <a:ea typeface="+mn-ea"/>
              </a:rPr>
              <a:t>根据生产需要匹配好工人数量和工资率。</a:t>
            </a:r>
          </a:p>
          <a:p>
            <a:pPr indent="0">
              <a:lnSpc>
                <a:spcPct val="125000"/>
              </a:lnSpc>
              <a:spcBef>
                <a:spcPts val="900"/>
              </a:spcBef>
              <a:buNone/>
            </a:pPr>
            <a:r>
              <a:rPr lang="en-US" altLang="zh-CN" sz="1800" dirty="0">
                <a:latin typeface="+mn-ea"/>
                <a:ea typeface="+mn-ea"/>
              </a:rPr>
              <a:t>4</a:t>
            </a:r>
            <a:r>
              <a:rPr lang="zh-CN" altLang="en-US" sz="1800" dirty="0">
                <a:latin typeface="+mn-ea"/>
                <a:ea typeface="+mn-ea"/>
              </a:rPr>
              <a:t>、物流管理：</a:t>
            </a:r>
            <a:r>
              <a:rPr lang="zh-CN" altLang="en-US" sz="1800" b="0" dirty="0">
                <a:latin typeface="+mn-ea"/>
                <a:ea typeface="+mn-ea"/>
              </a:rPr>
              <a:t>进一步规划好装箱程度。</a:t>
            </a:r>
          </a:p>
          <a:p>
            <a:pPr indent="0">
              <a:lnSpc>
                <a:spcPct val="125000"/>
              </a:lnSpc>
              <a:spcBef>
                <a:spcPts val="900"/>
              </a:spcBef>
              <a:buNone/>
            </a:pPr>
            <a:r>
              <a:rPr lang="en-US" altLang="zh-CN" sz="1800" dirty="0">
                <a:latin typeface="+mn-ea"/>
                <a:ea typeface="+mn-ea"/>
              </a:rPr>
              <a:t>5</a:t>
            </a:r>
            <a:r>
              <a:rPr lang="zh-CN" altLang="en-US" sz="1800" dirty="0">
                <a:latin typeface="+mn-ea"/>
                <a:ea typeface="+mn-ea"/>
              </a:rPr>
              <a:t>、生产营销：</a:t>
            </a:r>
            <a:r>
              <a:rPr lang="zh-CN" altLang="en-US" sz="1800" b="0" dirty="0">
                <a:latin typeface="+mn-ea"/>
                <a:ea typeface="+mn-ea"/>
              </a:rPr>
              <a:t>设计合理的价格、广告、促销、经销商代理</a:t>
            </a:r>
            <a:r>
              <a:rPr lang="zh-CN" altLang="en-US" sz="1800" b="0" dirty="0" smtClean="0">
                <a:latin typeface="+mn-ea"/>
                <a:ea typeface="+mn-ea"/>
              </a:rPr>
              <a:t>商人数、</a:t>
            </a:r>
            <a:r>
              <a:rPr lang="zh-CN" altLang="en-US" sz="1800" b="0" dirty="0">
                <a:latin typeface="+mn-ea"/>
                <a:ea typeface="+mn-ea"/>
              </a:rPr>
              <a:t>网站建设等，实现更大的销售效益。</a:t>
            </a:r>
          </a:p>
          <a:p>
            <a:pPr indent="0">
              <a:lnSpc>
                <a:spcPct val="125000"/>
              </a:lnSpc>
              <a:spcBef>
                <a:spcPts val="900"/>
              </a:spcBef>
              <a:buNone/>
            </a:pPr>
            <a:r>
              <a:rPr lang="en-US" altLang="zh-CN" sz="1800" dirty="0">
                <a:latin typeface="+mn-ea"/>
                <a:ea typeface="+mn-ea"/>
              </a:rPr>
              <a:t>6</a:t>
            </a:r>
            <a:r>
              <a:rPr lang="zh-CN" altLang="en-US" sz="1800" dirty="0">
                <a:latin typeface="+mn-ea"/>
                <a:ea typeface="+mn-ea"/>
              </a:rPr>
              <a:t>、财务管理：</a:t>
            </a:r>
            <a:r>
              <a:rPr lang="zh-CN" altLang="en-US" sz="1800" b="0" dirty="0">
                <a:latin typeface="+mn-ea"/>
                <a:ea typeface="+mn-ea"/>
              </a:rPr>
              <a:t>规划好资金的筹措：股票的回购与增发节奏？</a:t>
            </a:r>
            <a:r>
              <a:rPr lang="zh-CN" altLang="en-US" sz="1800" b="0" dirty="0" smtClean="0">
                <a:latin typeface="+mn-ea"/>
                <a:ea typeface="+mn-ea"/>
              </a:rPr>
              <a:t>银行</a:t>
            </a:r>
            <a:r>
              <a:rPr lang="zh-CN" altLang="en-US" sz="1800" b="0" dirty="0">
                <a:latin typeface="+mn-ea"/>
                <a:ea typeface="+mn-ea"/>
              </a:rPr>
              <a:t>透支与长期贷款？净现金流量的管理？</a:t>
            </a:r>
          </a:p>
          <a:p>
            <a:pPr indent="0">
              <a:lnSpc>
                <a:spcPct val="125000"/>
              </a:lnSpc>
              <a:spcBef>
                <a:spcPts val="900"/>
              </a:spcBef>
              <a:buNone/>
            </a:pPr>
            <a:endParaRPr lang="zh-CN" altLang="en-US" sz="1800" b="0" dirty="0">
              <a:latin typeface="+mn-ea"/>
              <a:ea typeface="+mn-ea"/>
            </a:endParaRPr>
          </a:p>
        </p:txBody>
      </p:sp>
    </p:spTree>
    <p:extLst>
      <p:ext uri="{BB962C8B-B14F-4D97-AF65-F5344CB8AC3E}">
        <p14:creationId xmlns:p14="http://schemas.microsoft.com/office/powerpoint/2010/main" val="382008708"/>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5841" name="组合 4"/>
          <p:cNvGrpSpPr>
            <a:grpSpLocks/>
          </p:cNvGrpSpPr>
          <p:nvPr/>
        </p:nvGrpSpPr>
        <p:grpSpPr bwMode="auto">
          <a:xfrm>
            <a:off x="1751176" y="2294284"/>
            <a:ext cx="3944007" cy="1854199"/>
            <a:chOff x="4122" y="4274"/>
            <a:chExt cx="6209" cy="2921"/>
          </a:xfrm>
        </p:grpSpPr>
        <p:sp>
          <p:nvSpPr>
            <p:cNvPr id="35842" name="文本框 28"/>
            <p:cNvSpPr txBox="1">
              <a:spLocks noChangeArrowheads="1"/>
            </p:cNvSpPr>
            <p:nvPr/>
          </p:nvSpPr>
          <p:spPr bwMode="auto">
            <a:xfrm>
              <a:off x="5257" y="5233"/>
              <a:ext cx="5074"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0" dirty="0" smtClean="0">
                  <a:latin typeface="微软雅黑" pitchFamily="34" charset="-122"/>
                  <a:sym typeface="楷体_GB2312" pitchFamily="49" charset="-122"/>
                </a:rPr>
                <a:t>五、</a:t>
              </a:r>
              <a:r>
                <a:rPr lang="zh-CN" altLang="en-US" sz="2800" b="0" dirty="0">
                  <a:latin typeface="微软雅黑" pitchFamily="34" charset="-122"/>
                  <a:sym typeface="楷体_GB2312" pitchFamily="49" charset="-122"/>
                </a:rPr>
                <a:t>决策要点</a:t>
              </a:r>
            </a:p>
          </p:txBody>
        </p:sp>
        <p:sp>
          <p:nvSpPr>
            <p:cNvPr id="2" name="任意多边形 1"/>
            <p:cNvSpPr/>
            <p:nvPr/>
          </p:nvSpPr>
          <p:spPr>
            <a:xfrm flipH="1">
              <a:off x="4719" y="6090"/>
              <a:ext cx="2812" cy="1105"/>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noProof="1">
                <a:solidFill>
                  <a:srgbClr val="FFFFFF"/>
                </a:solidFill>
                <a:latin typeface="微软雅黑" pitchFamily="34" charset="-122"/>
              </a:endParaRPr>
            </a:p>
          </p:txBody>
        </p:sp>
        <p:sp>
          <p:nvSpPr>
            <p:cNvPr id="3" name="任意多边形 2"/>
            <p:cNvSpPr/>
            <p:nvPr/>
          </p:nvSpPr>
          <p:spPr>
            <a:xfrm rot="4140000" flipH="1">
              <a:off x="3270" y="5126"/>
              <a:ext cx="2811" cy="1107"/>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noProof="1">
                <a:solidFill>
                  <a:srgbClr val="FFFFFF"/>
                </a:solidFill>
                <a:latin typeface="微软雅黑" pitchFamily="34" charset="-122"/>
              </a:endParaRPr>
            </a:p>
          </p:txBody>
        </p:sp>
      </p:grpSp>
      <p:sp>
        <p:nvSpPr>
          <p:cNvPr id="4" name="矩形 3"/>
          <p:cNvSpPr/>
          <p:nvPr/>
        </p:nvSpPr>
        <p:spPr>
          <a:xfrm>
            <a:off x="5613357" y="2416343"/>
            <a:ext cx="1877437" cy="2031325"/>
          </a:xfrm>
          <a:prstGeom prst="rect">
            <a:avLst/>
          </a:prstGeom>
        </p:spPr>
        <p:txBody>
          <a:bodyPr wrap="none">
            <a:spAutoFit/>
          </a:bodyPr>
          <a:lstStyle/>
          <a:p>
            <a:pPr>
              <a:spcBef>
                <a:spcPts val="1200"/>
              </a:spcBef>
            </a:pPr>
            <a:r>
              <a:rPr lang="en-US" altLang="zh-CN" sz="2400" b="0" dirty="0" smtClean="0">
                <a:latin typeface="黑体" pitchFamily="49" charset="-122"/>
                <a:ea typeface="黑体" pitchFamily="49" charset="-122"/>
              </a:rPr>
              <a:t>1</a:t>
            </a:r>
            <a:r>
              <a:rPr lang="zh-CN" altLang="en-US" sz="2400" b="0" dirty="0">
                <a:latin typeface="黑体" pitchFamily="49" charset="-122"/>
                <a:ea typeface="黑体" pitchFamily="49" charset="-122"/>
              </a:rPr>
              <a:t>、营销</a:t>
            </a:r>
            <a:r>
              <a:rPr lang="zh-CN" altLang="en-US" sz="2400" b="0" dirty="0" smtClean="0">
                <a:latin typeface="黑体" pitchFamily="49" charset="-122"/>
                <a:ea typeface="黑体" pitchFamily="49" charset="-122"/>
              </a:rPr>
              <a:t>决策</a:t>
            </a:r>
            <a:endParaRPr lang="en-US" altLang="zh-CN" sz="2400" b="0" dirty="0" smtClean="0">
              <a:latin typeface="黑体" pitchFamily="49" charset="-122"/>
              <a:ea typeface="黑体" pitchFamily="49" charset="-122"/>
            </a:endParaRPr>
          </a:p>
          <a:p>
            <a:pPr>
              <a:spcBef>
                <a:spcPts val="1200"/>
              </a:spcBef>
            </a:pPr>
            <a:r>
              <a:rPr lang="en-US" altLang="zh-CN" sz="2400" b="0" dirty="0" smtClean="0">
                <a:latin typeface="黑体" pitchFamily="49" charset="-122"/>
                <a:ea typeface="黑体" pitchFamily="49" charset="-122"/>
              </a:rPr>
              <a:t>2</a:t>
            </a:r>
            <a:r>
              <a:rPr lang="zh-CN" altLang="en-US" sz="2400" b="0" dirty="0" smtClean="0">
                <a:latin typeface="黑体" pitchFamily="49" charset="-122"/>
                <a:ea typeface="黑体" pitchFamily="49" charset="-122"/>
              </a:rPr>
              <a:t>、生产决策</a:t>
            </a:r>
            <a:endParaRPr lang="en-US" altLang="zh-CN" sz="2400" b="0" dirty="0" smtClean="0">
              <a:latin typeface="黑体" pitchFamily="49" charset="-122"/>
              <a:ea typeface="黑体" pitchFamily="49" charset="-122"/>
            </a:endParaRPr>
          </a:p>
          <a:p>
            <a:pPr>
              <a:spcBef>
                <a:spcPts val="1200"/>
              </a:spcBef>
            </a:pPr>
            <a:r>
              <a:rPr lang="en-US" altLang="zh-CN" sz="2400" b="0" dirty="0" smtClean="0">
                <a:latin typeface="黑体" pitchFamily="49" charset="-122"/>
                <a:ea typeface="黑体" pitchFamily="49" charset="-122"/>
              </a:rPr>
              <a:t>3</a:t>
            </a:r>
            <a:r>
              <a:rPr lang="zh-CN" altLang="en-US" sz="2400" b="0" dirty="0" smtClean="0">
                <a:latin typeface="黑体" pitchFamily="49" charset="-122"/>
                <a:ea typeface="黑体" pitchFamily="49" charset="-122"/>
              </a:rPr>
              <a:t>、</a:t>
            </a:r>
            <a:r>
              <a:rPr lang="zh-CN" altLang="en-US" sz="2400" b="0" dirty="0">
                <a:latin typeface="黑体" pitchFamily="49" charset="-122"/>
                <a:ea typeface="黑体" pitchFamily="49" charset="-122"/>
              </a:rPr>
              <a:t>人事</a:t>
            </a:r>
            <a:r>
              <a:rPr lang="zh-CN" altLang="en-US" sz="2400" b="0" dirty="0" smtClean="0">
                <a:latin typeface="黑体" pitchFamily="49" charset="-122"/>
                <a:ea typeface="黑体" pitchFamily="49" charset="-122"/>
              </a:rPr>
              <a:t>决策</a:t>
            </a:r>
            <a:endParaRPr lang="en-US" altLang="zh-CN" sz="2400" b="0" dirty="0" smtClean="0">
              <a:latin typeface="黑体" pitchFamily="49" charset="-122"/>
              <a:ea typeface="黑体" pitchFamily="49" charset="-122"/>
            </a:endParaRPr>
          </a:p>
          <a:p>
            <a:pPr>
              <a:spcBef>
                <a:spcPts val="1200"/>
              </a:spcBef>
            </a:pPr>
            <a:r>
              <a:rPr lang="en-US" altLang="zh-CN" sz="2400" b="0" dirty="0" smtClean="0">
                <a:latin typeface="黑体" pitchFamily="49" charset="-122"/>
                <a:ea typeface="黑体" pitchFamily="49" charset="-122"/>
              </a:rPr>
              <a:t>4</a:t>
            </a:r>
            <a:r>
              <a:rPr lang="zh-CN" altLang="en-US" sz="2400" b="0" dirty="0" smtClean="0">
                <a:latin typeface="黑体" pitchFamily="49" charset="-122"/>
                <a:ea typeface="黑体" pitchFamily="49" charset="-122"/>
              </a:rPr>
              <a:t>、</a:t>
            </a:r>
            <a:r>
              <a:rPr lang="zh-CN" altLang="en-US" sz="2400" b="0" dirty="0">
                <a:latin typeface="黑体" pitchFamily="49" charset="-122"/>
                <a:ea typeface="黑体" pitchFamily="49" charset="-122"/>
              </a:rPr>
              <a:t>财务决策</a:t>
            </a:r>
          </a:p>
        </p:txBody>
      </p:sp>
    </p:spTree>
    <p:extLst>
      <p:ext uri="{BB962C8B-B14F-4D97-AF65-F5344CB8AC3E}">
        <p14:creationId xmlns:p14="http://schemas.microsoft.com/office/powerpoint/2010/main" val="2155935931"/>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
          <p:cNvSpPr txBox="1">
            <a:spLocks noChangeArrowheads="1"/>
          </p:cNvSpPr>
          <p:nvPr/>
        </p:nvSpPr>
        <p:spPr bwMode="auto">
          <a:xfrm>
            <a:off x="373063" y="2076450"/>
            <a:ext cx="7912100" cy="420370"/>
          </a:xfrm>
          <a:prstGeom prst="rect">
            <a:avLst/>
          </a:prstGeom>
          <a:noFill/>
          <a:ln>
            <a:noFill/>
          </a:ln>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a:t>
            </a:r>
            <a:endPar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68963" name="TextBox 16"/>
          <p:cNvSpPr txBox="1"/>
          <p:nvPr/>
        </p:nvSpPr>
        <p:spPr>
          <a:xfrm>
            <a:off x="2630488" y="2643188"/>
            <a:ext cx="3492500" cy="980440"/>
          </a:xfrm>
          <a:prstGeom prst="rect">
            <a:avLst/>
          </a:prstGeom>
          <a:noFill/>
          <a:ln w="9525">
            <a:noFill/>
          </a:ln>
        </p:spPr>
        <p:txBody>
          <a:bodyPr anchor="ctr">
            <a:spAutoFit/>
          </a:bodyPr>
          <a:lstStyle/>
          <a:p>
            <a:pPr lvl="0" eaLnBrk="1" hangingPunct="1">
              <a:lnSpc>
                <a:spcPts val="3600"/>
              </a:lnSpc>
            </a:pPr>
            <a:r>
              <a:rPr lang="en-US" altLang="zh-CN" sz="6600" b="0" i="1" dirty="0">
                <a:latin typeface="Baskerville Old Face" pitchFamily="18" charset="0"/>
                <a:ea typeface="楷体_GB2312" pitchFamily="49" charset="-122"/>
              </a:rPr>
              <a:t>Thanks!</a:t>
            </a:r>
            <a:endParaRPr lang="zh-CN" altLang="en-US" sz="6600" b="0" i="1" dirty="0">
              <a:latin typeface="Arial" panose="020B0604020202020204" pitchFamily="34" charset="0"/>
              <a:ea typeface="方正粗宋简体" pitchFamily="65" charset="-122"/>
            </a:endParaRPr>
          </a:p>
        </p:txBody>
      </p:sp>
      <p:cxnSp>
        <p:nvCxnSpPr>
          <p:cNvPr id="11" name="直接连接符 10"/>
          <p:cNvCxnSpPr/>
          <p:nvPr/>
        </p:nvCxnSpPr>
        <p:spPr>
          <a:xfrm>
            <a:off x="2849603" y="3400108"/>
            <a:ext cx="2195594" cy="0"/>
          </a:xfrm>
          <a:prstGeom prst="line">
            <a:avLst/>
          </a:prstGeom>
          <a:ln w="19050">
            <a:solidFill>
              <a:srgbClr val="0097C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5841" name="组合 4"/>
          <p:cNvGrpSpPr>
            <a:grpSpLocks/>
          </p:cNvGrpSpPr>
          <p:nvPr/>
        </p:nvGrpSpPr>
        <p:grpSpPr bwMode="auto">
          <a:xfrm>
            <a:off x="1751176" y="2294284"/>
            <a:ext cx="3944007" cy="1854199"/>
            <a:chOff x="4122" y="4274"/>
            <a:chExt cx="6209" cy="2921"/>
          </a:xfrm>
        </p:grpSpPr>
        <p:sp>
          <p:nvSpPr>
            <p:cNvPr id="35842" name="文本框 28"/>
            <p:cNvSpPr txBox="1">
              <a:spLocks noChangeArrowheads="1"/>
            </p:cNvSpPr>
            <p:nvPr/>
          </p:nvSpPr>
          <p:spPr bwMode="auto">
            <a:xfrm>
              <a:off x="5257" y="5233"/>
              <a:ext cx="5074"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0" dirty="0">
                  <a:latin typeface="微软雅黑" pitchFamily="34" charset="-122"/>
                  <a:sym typeface="楷体_GB2312" pitchFamily="49" charset="-122"/>
                </a:rPr>
                <a:t>四、</a:t>
              </a:r>
              <a:r>
                <a:rPr lang="zh-CN" altLang="en-US" sz="2800" b="0" dirty="0" smtClean="0">
                  <a:latin typeface="微软雅黑" pitchFamily="34" charset="-122"/>
                  <a:sym typeface="楷体_GB2312" pitchFamily="49" charset="-122"/>
                </a:rPr>
                <a:t>战略规划</a:t>
              </a:r>
              <a:endParaRPr lang="zh-CN" altLang="en-US" sz="2800" b="0" dirty="0">
                <a:latin typeface="微软雅黑" pitchFamily="34" charset="-122"/>
                <a:sym typeface="楷体_GB2312" pitchFamily="49" charset="-122"/>
              </a:endParaRPr>
            </a:p>
          </p:txBody>
        </p:sp>
        <p:sp>
          <p:nvSpPr>
            <p:cNvPr id="2" name="任意多边形 1"/>
            <p:cNvSpPr/>
            <p:nvPr/>
          </p:nvSpPr>
          <p:spPr>
            <a:xfrm flipH="1">
              <a:off x="4719" y="6090"/>
              <a:ext cx="2812" cy="1105"/>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noProof="1">
                <a:solidFill>
                  <a:srgbClr val="FFFFFF"/>
                </a:solidFill>
                <a:latin typeface="微软雅黑" pitchFamily="34" charset="-122"/>
              </a:endParaRPr>
            </a:p>
          </p:txBody>
        </p:sp>
        <p:sp>
          <p:nvSpPr>
            <p:cNvPr id="3" name="任意多边形 2"/>
            <p:cNvSpPr/>
            <p:nvPr/>
          </p:nvSpPr>
          <p:spPr>
            <a:xfrm rot="4140000" flipH="1">
              <a:off x="3270" y="5126"/>
              <a:ext cx="2811" cy="1107"/>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noProof="1">
                <a:solidFill>
                  <a:srgbClr val="FFFFFF"/>
                </a:solidFill>
                <a:latin typeface="微软雅黑" pitchFamily="34" charset="-122"/>
              </a:endParaRPr>
            </a:p>
          </p:txBody>
        </p:sp>
      </p:grpSp>
      <p:sp>
        <p:nvSpPr>
          <p:cNvPr id="4" name="矩形 3"/>
          <p:cNvSpPr/>
          <p:nvPr/>
        </p:nvSpPr>
        <p:spPr>
          <a:xfrm>
            <a:off x="5613357" y="2416343"/>
            <a:ext cx="1877437" cy="1508105"/>
          </a:xfrm>
          <a:prstGeom prst="rect">
            <a:avLst/>
          </a:prstGeom>
        </p:spPr>
        <p:txBody>
          <a:bodyPr wrap="none">
            <a:spAutoFit/>
          </a:bodyPr>
          <a:lstStyle/>
          <a:p>
            <a:pPr>
              <a:spcBef>
                <a:spcPts val="1200"/>
              </a:spcBef>
            </a:pPr>
            <a:r>
              <a:rPr lang="en-US" altLang="zh-CN" sz="2400" b="0" dirty="0" smtClean="0">
                <a:latin typeface="黑体" pitchFamily="49" charset="-122"/>
                <a:ea typeface="黑体" pitchFamily="49" charset="-122"/>
              </a:rPr>
              <a:t>1</a:t>
            </a:r>
            <a:r>
              <a:rPr lang="zh-CN" altLang="en-US" sz="2400" b="0" dirty="0" smtClean="0">
                <a:latin typeface="黑体" pitchFamily="49" charset="-122"/>
                <a:ea typeface="黑体" pitchFamily="49" charset="-122"/>
              </a:rPr>
              <a:t>、战略目标</a:t>
            </a:r>
            <a:endParaRPr lang="en-US" altLang="zh-CN" sz="2400" b="0" dirty="0" smtClean="0">
              <a:latin typeface="黑体" pitchFamily="49" charset="-122"/>
              <a:ea typeface="黑体" pitchFamily="49" charset="-122"/>
            </a:endParaRPr>
          </a:p>
          <a:p>
            <a:pPr>
              <a:spcBef>
                <a:spcPts val="1200"/>
              </a:spcBef>
            </a:pPr>
            <a:r>
              <a:rPr lang="en-US" altLang="zh-CN" sz="2400" b="0" dirty="0" smtClean="0">
                <a:latin typeface="黑体" pitchFamily="49" charset="-122"/>
                <a:ea typeface="黑体" pitchFamily="49" charset="-122"/>
              </a:rPr>
              <a:t>2</a:t>
            </a:r>
            <a:r>
              <a:rPr lang="zh-CN" altLang="en-US" sz="2400" b="0" dirty="0" smtClean="0">
                <a:latin typeface="黑体" pitchFamily="49" charset="-122"/>
                <a:ea typeface="黑体" pitchFamily="49" charset="-122"/>
              </a:rPr>
              <a:t>、历史分析</a:t>
            </a:r>
            <a:endParaRPr lang="en-US" altLang="zh-CN" sz="2400" b="0" dirty="0" smtClean="0">
              <a:latin typeface="黑体" pitchFamily="49" charset="-122"/>
              <a:ea typeface="黑体" pitchFamily="49" charset="-122"/>
            </a:endParaRPr>
          </a:p>
          <a:p>
            <a:pPr>
              <a:spcBef>
                <a:spcPts val="1200"/>
              </a:spcBef>
            </a:pPr>
            <a:r>
              <a:rPr lang="en-US" altLang="zh-CN" sz="2400" b="0" dirty="0">
                <a:latin typeface="黑体" pitchFamily="49" charset="-122"/>
                <a:ea typeface="黑体" pitchFamily="49" charset="-122"/>
              </a:rPr>
              <a:t>3</a:t>
            </a:r>
            <a:r>
              <a:rPr lang="zh-CN" altLang="en-US" sz="2400" b="0" dirty="0" smtClean="0">
                <a:latin typeface="黑体" pitchFamily="49" charset="-122"/>
                <a:ea typeface="黑体" pitchFamily="49" charset="-122"/>
              </a:rPr>
              <a:t>、战略布局</a:t>
            </a:r>
            <a:endParaRPr lang="zh-CN" altLang="en-US" sz="2400" b="0" dirty="0">
              <a:latin typeface="黑体" pitchFamily="49" charset="-122"/>
              <a:ea typeface="黑体" pitchFamily="49" charset="-122"/>
            </a:endParaRPr>
          </a:p>
        </p:txBody>
      </p:sp>
    </p:spTree>
    <p:extLst>
      <p:ext uri="{BB962C8B-B14F-4D97-AF65-F5344CB8AC3E}">
        <p14:creationId xmlns:p14="http://schemas.microsoft.com/office/powerpoint/2010/main" val="3438251630"/>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zh-CN" altLang="en-US" sz="2800" dirty="0">
                  <a:latin typeface="微软雅黑" panose="020B0503020204020204" pitchFamily="34" charset="-122"/>
                </a:rPr>
                <a:t>战略管理在</a:t>
              </a:r>
              <a:r>
                <a:rPr lang="en-US" altLang="zh-CN" sz="2800" dirty="0">
                  <a:latin typeface="微软雅黑" panose="020B0503020204020204" pitchFamily="34" charset="-122"/>
                </a:rPr>
                <a:t>GMC</a:t>
              </a:r>
              <a:r>
                <a:rPr lang="zh-CN" altLang="en-US" sz="2800" dirty="0">
                  <a:latin typeface="微软雅黑" panose="020B0503020204020204" pitchFamily="34" charset="-122"/>
                </a:rPr>
                <a:t>中的适用性</a:t>
              </a:r>
              <a:endParaRPr lang="en-US" altLang="zh-CN"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10" name="内容占位符 2"/>
          <p:cNvSpPr>
            <a:spLocks noGrp="1"/>
          </p:cNvSpPr>
          <p:nvPr>
            <p:ph idx="1"/>
          </p:nvPr>
        </p:nvSpPr>
        <p:spPr>
          <a:xfrm>
            <a:off x="378002" y="1404767"/>
            <a:ext cx="7659687" cy="4014787"/>
          </a:xfrm>
        </p:spPr>
        <p:txBody>
          <a:bodyPr/>
          <a:lstStyle/>
          <a:p>
            <a:pPr>
              <a:spcBef>
                <a:spcPts val="1200"/>
              </a:spcBef>
              <a:buFont typeface="Wingdings" pitchFamily="2" charset="2"/>
              <a:buChar char="Ø"/>
            </a:pPr>
            <a:r>
              <a:rPr lang="zh-CN" altLang="en-US" sz="2400" b="0" dirty="0" smtClean="0"/>
              <a:t>首先</a:t>
            </a:r>
            <a:r>
              <a:rPr lang="zh-CN" altLang="en-US" sz="2400" b="0" dirty="0"/>
              <a:t>，战略管理是企业最高层次的管理，而</a:t>
            </a:r>
            <a:r>
              <a:rPr lang="en-US" altLang="zh-CN" sz="2400" b="0" dirty="0"/>
              <a:t>GMC</a:t>
            </a:r>
            <a:r>
              <a:rPr lang="zh-CN" altLang="en-US" sz="2400" b="0" dirty="0"/>
              <a:t>的参赛者正是扮演着企业最高层负责人的角色，所做的决策首先也是企业最高层面上的，整合性的决策。参赛者要考虑如何将企业的各个职能部门协调一致，形成</a:t>
            </a:r>
            <a:r>
              <a:rPr lang="zh-CN" altLang="en-US" sz="2400" b="0" dirty="0">
                <a:solidFill>
                  <a:srgbClr val="FF0000"/>
                </a:solidFill>
              </a:rPr>
              <a:t>全局最优</a:t>
            </a:r>
            <a:r>
              <a:rPr lang="zh-CN" altLang="en-US" sz="2400" b="0" dirty="0" smtClean="0">
                <a:solidFill>
                  <a:srgbClr val="FF0000"/>
                </a:solidFill>
              </a:rPr>
              <a:t>决策（或满意决策）</a:t>
            </a:r>
            <a:r>
              <a:rPr lang="zh-CN" altLang="en-US" sz="2400" b="0" dirty="0" smtClean="0"/>
              <a:t>。</a:t>
            </a:r>
            <a:endParaRPr lang="zh-CN" altLang="en-US" sz="2400" b="0" dirty="0"/>
          </a:p>
          <a:p>
            <a:pPr>
              <a:spcBef>
                <a:spcPts val="1200"/>
              </a:spcBef>
              <a:buFont typeface="Wingdings" pitchFamily="2" charset="2"/>
              <a:buChar char="Ø"/>
            </a:pPr>
            <a:r>
              <a:rPr lang="zh-CN" altLang="en-US" sz="2400" b="0" dirty="0" smtClean="0"/>
              <a:t>其次</a:t>
            </a:r>
            <a:r>
              <a:rPr lang="zh-CN" altLang="en-US" sz="2400" b="0" dirty="0"/>
              <a:t>，战略管理具备</a:t>
            </a:r>
            <a:r>
              <a:rPr lang="zh-CN" altLang="en-US" sz="2400" b="0" dirty="0">
                <a:solidFill>
                  <a:srgbClr val="FF0000"/>
                </a:solidFill>
              </a:rPr>
              <a:t>长期性的特点</a:t>
            </a:r>
            <a:r>
              <a:rPr lang="zh-CN" altLang="en-US" sz="2400" b="0" dirty="0"/>
              <a:t>，战略决策是对企业未来较长时期内，如何生存和发展进行的统筹规划。而</a:t>
            </a:r>
            <a:r>
              <a:rPr lang="en-US" altLang="zh-CN" sz="2400" b="0" dirty="0"/>
              <a:t>GMC</a:t>
            </a:r>
            <a:r>
              <a:rPr lang="zh-CN" altLang="en-US" sz="2400" b="0" dirty="0"/>
              <a:t>比恰恰是以虚拟企业经历一段时期后的经营成果和未来发展前景作为比赛胜负的评判标准</a:t>
            </a:r>
            <a:r>
              <a:rPr lang="zh-CN" altLang="en-US" sz="2400" b="0" dirty="0" smtClean="0"/>
              <a:t>。</a:t>
            </a:r>
            <a:endParaRPr lang="zh-CN" altLang="en-US" sz="2400" b="0" dirty="0"/>
          </a:p>
        </p:txBody>
      </p:sp>
    </p:spTree>
    <p:extLst>
      <p:ext uri="{BB962C8B-B14F-4D97-AF65-F5344CB8AC3E}">
        <p14:creationId xmlns:p14="http://schemas.microsoft.com/office/powerpoint/2010/main" val="105917825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zh-CN" altLang="en-US" sz="2800" dirty="0">
                  <a:latin typeface="微软雅黑" panose="020B0503020204020204" pitchFamily="34" charset="-122"/>
                </a:rPr>
                <a:t>企业战略规划</a:t>
              </a:r>
              <a:endParaRPr lang="en-US" altLang="zh-CN"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10" name="内容占位符 2"/>
          <p:cNvSpPr>
            <a:spLocks noGrp="1"/>
          </p:cNvSpPr>
          <p:nvPr>
            <p:ph idx="1"/>
          </p:nvPr>
        </p:nvSpPr>
        <p:spPr>
          <a:xfrm>
            <a:off x="468313" y="1385361"/>
            <a:ext cx="7908043" cy="4014787"/>
          </a:xfrm>
        </p:spPr>
        <p:txBody>
          <a:bodyPr/>
          <a:lstStyle/>
          <a:p>
            <a:pPr marL="0" indent="0">
              <a:spcBef>
                <a:spcPts val="1200"/>
              </a:spcBef>
              <a:buNone/>
            </a:pPr>
            <a:r>
              <a:rPr lang="zh-CN" altLang="en-US" sz="2000" b="0" dirty="0"/>
              <a:t>　　企业战略规划是指依据企业外部环境和自身条件的状况及其变化来制定和实施战略，并根据对实施过程与结果的评价和反馈来调整，制定新战略的过程。</a:t>
            </a:r>
          </a:p>
          <a:p>
            <a:pPr marL="0" indent="0">
              <a:spcBef>
                <a:spcPts val="1200"/>
              </a:spcBef>
              <a:buNone/>
            </a:pPr>
            <a:r>
              <a:rPr lang="zh-CN" altLang="en-US" sz="2000" b="0" dirty="0"/>
              <a:t>　　制定战略规划分为三个阶段：</a:t>
            </a:r>
          </a:p>
          <a:p>
            <a:pPr>
              <a:spcBef>
                <a:spcPts val="1200"/>
              </a:spcBef>
              <a:buFont typeface="Wingdings" pitchFamily="2" charset="2"/>
              <a:buChar char="Ø"/>
            </a:pPr>
            <a:r>
              <a:rPr lang="zh-CN" altLang="en-US" sz="2000" b="0" dirty="0"/>
              <a:t>第一个阶段就是</a:t>
            </a:r>
            <a:r>
              <a:rPr lang="zh-CN" altLang="en-US" sz="2000" b="0" dirty="0">
                <a:solidFill>
                  <a:srgbClr val="FF0000"/>
                </a:solidFill>
              </a:rPr>
              <a:t>确定目标</a:t>
            </a:r>
            <a:r>
              <a:rPr lang="zh-CN" altLang="en-US" sz="2000" b="0" dirty="0"/>
              <a:t>，即企业在未来的发展过程中，要应对各种变化所要达到的目标。</a:t>
            </a:r>
          </a:p>
          <a:p>
            <a:pPr>
              <a:spcBef>
                <a:spcPts val="1200"/>
              </a:spcBef>
              <a:buFont typeface="Wingdings" pitchFamily="2" charset="2"/>
              <a:buChar char="Ø"/>
            </a:pPr>
            <a:r>
              <a:rPr lang="zh-CN" altLang="en-US" sz="2000" b="0" dirty="0"/>
              <a:t>第二阶段就是要</a:t>
            </a:r>
            <a:r>
              <a:rPr lang="zh-CN" altLang="en-US" sz="2000" b="0" dirty="0">
                <a:solidFill>
                  <a:srgbClr val="FF0000"/>
                </a:solidFill>
              </a:rPr>
              <a:t>制定这个规划</a:t>
            </a:r>
            <a:r>
              <a:rPr lang="zh-CN" altLang="en-US" sz="2000" b="0" dirty="0"/>
              <a:t>，当目标确定了以后，考虑使用什么手段、什么措施、什么方法来达到这个目标，这就是战略规划。</a:t>
            </a:r>
          </a:p>
          <a:p>
            <a:pPr>
              <a:spcBef>
                <a:spcPts val="1200"/>
              </a:spcBef>
              <a:buFont typeface="Wingdings" pitchFamily="2" charset="2"/>
              <a:buChar char="Ø"/>
            </a:pPr>
            <a:r>
              <a:rPr lang="zh-CN" altLang="en-US" sz="2000" b="0" dirty="0"/>
              <a:t>最后，将战略规划形成文本，以备评估、审批，如果审批未能通过的话，那可能还需要</a:t>
            </a:r>
            <a:r>
              <a:rPr lang="zh-CN" altLang="en-US" sz="2000" b="0" dirty="0">
                <a:solidFill>
                  <a:srgbClr val="FF0000"/>
                </a:solidFill>
              </a:rPr>
              <a:t>多个迭代的过程</a:t>
            </a:r>
            <a:r>
              <a:rPr lang="zh-CN" altLang="en-US" sz="2000" b="0" dirty="0"/>
              <a:t>，需要考虑怎么修正。</a:t>
            </a:r>
          </a:p>
        </p:txBody>
      </p:sp>
    </p:spTree>
    <p:extLst>
      <p:ext uri="{BB962C8B-B14F-4D97-AF65-F5344CB8AC3E}">
        <p14:creationId xmlns:p14="http://schemas.microsoft.com/office/powerpoint/2010/main" val="14637771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smtClean="0">
                  <a:latin typeface="微软雅黑" panose="020B0503020204020204" pitchFamily="34" charset="-122"/>
                </a:rPr>
                <a:t>1</a:t>
              </a:r>
              <a:r>
                <a:rPr lang="zh-CN" altLang="en-US" sz="2800" dirty="0" smtClean="0">
                  <a:latin typeface="微软雅黑" panose="020B0503020204020204" pitchFamily="34" charset="-122"/>
                </a:rPr>
                <a:t>、战略目标</a:t>
              </a:r>
              <a:endParaRPr lang="en-US" altLang="zh-CN"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9" name="矩形 3"/>
          <p:cNvSpPr>
            <a:spLocks noChangeArrowheads="1"/>
          </p:cNvSpPr>
          <p:nvPr/>
        </p:nvSpPr>
        <p:spPr bwMode="auto">
          <a:xfrm>
            <a:off x="374142" y="1280027"/>
            <a:ext cx="8408614" cy="4139595"/>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50000"/>
              </a:lnSpc>
              <a:spcBef>
                <a:spcPts val="600"/>
              </a:spcBef>
              <a:buNone/>
            </a:pPr>
            <a:r>
              <a:rPr lang="zh-CN" altLang="en-US" sz="1800" b="0" dirty="0"/>
              <a:t>　　企业战略目标是指企业在实现其使命过程中所追求的长期结果，是在一些最重要的领域对企业使命的进一步具体化。它反映了企业在一定时期内经营活动的方向和所要达到的水平，既可以是定性的，也可以是定量的，比如竞争地位、业绩水平、发展速度等等。与企业使命不同的是，战略目标要有具体的数量特征和时间界限，一般为</a:t>
            </a:r>
            <a:r>
              <a:rPr lang="en-US" altLang="zh-CN" sz="1800" b="0" dirty="0"/>
              <a:t>3~5</a:t>
            </a:r>
            <a:r>
              <a:rPr lang="zh-CN" altLang="en-US" sz="1800" b="0" dirty="0"/>
              <a:t>年或更长。而战略则是为达到其战略目标而采取的行为</a:t>
            </a:r>
            <a:r>
              <a:rPr lang="zh-CN" altLang="en-US" sz="1800" b="0" dirty="0" smtClean="0"/>
              <a:t>。</a:t>
            </a:r>
            <a:endParaRPr lang="en-US" altLang="zh-CN" sz="1800" b="0" dirty="0"/>
          </a:p>
          <a:p>
            <a:pPr indent="0">
              <a:lnSpc>
                <a:spcPct val="150000"/>
              </a:lnSpc>
              <a:spcBef>
                <a:spcPts val="600"/>
              </a:spcBef>
              <a:buNone/>
            </a:pPr>
            <a:r>
              <a:rPr lang="zh-CN" altLang="en-US" sz="1800" dirty="0" smtClean="0"/>
              <a:t>国际</a:t>
            </a:r>
            <a:r>
              <a:rPr lang="zh-CN" altLang="en-US" sz="1800" dirty="0"/>
              <a:t>企业管理挑战赛的战略目标：</a:t>
            </a:r>
            <a:endParaRPr lang="en-US" altLang="zh-CN" sz="1800" dirty="0"/>
          </a:p>
          <a:p>
            <a:pPr indent="0">
              <a:lnSpc>
                <a:spcPct val="150000"/>
              </a:lnSpc>
              <a:spcBef>
                <a:spcPts val="600"/>
              </a:spcBef>
              <a:buNone/>
            </a:pPr>
            <a:r>
              <a:rPr lang="zh-CN" altLang="en-US" sz="1800" b="0" dirty="0"/>
              <a:t>　　</a:t>
            </a:r>
            <a:r>
              <a:rPr lang="zh-CN" altLang="zh-CN" sz="1800" b="0" dirty="0">
                <a:solidFill>
                  <a:srgbClr val="FF0000"/>
                </a:solidFill>
              </a:rPr>
              <a:t>要在比赛中获胜就必须使得你的公司在比赛结束时拥有最高的投资</a:t>
            </a:r>
            <a:r>
              <a:rPr lang="zh-CN" altLang="zh-CN" sz="1800" b="0" dirty="0" smtClean="0">
                <a:solidFill>
                  <a:srgbClr val="FF0000"/>
                </a:solidFill>
              </a:rPr>
              <a:t>绩效</a:t>
            </a:r>
            <a:endParaRPr lang="en-US" altLang="zh-CN" sz="1800" b="0" dirty="0" smtClean="0">
              <a:solidFill>
                <a:srgbClr val="FF0000"/>
              </a:solidFill>
            </a:endParaRPr>
          </a:p>
          <a:p>
            <a:pPr indent="0">
              <a:lnSpc>
                <a:spcPct val="150000"/>
              </a:lnSpc>
              <a:spcBef>
                <a:spcPts val="600"/>
              </a:spcBef>
              <a:buNone/>
            </a:pPr>
            <a:r>
              <a:rPr lang="zh-CN" altLang="zh-CN" sz="1800" b="0" dirty="0" smtClean="0">
                <a:solidFill>
                  <a:srgbClr val="FF0000"/>
                </a:solidFill>
              </a:rPr>
              <a:t>（</a:t>
            </a:r>
            <a:r>
              <a:rPr lang="en-US" altLang="zh-CN" sz="1800" b="0" dirty="0">
                <a:solidFill>
                  <a:srgbClr val="FF0000"/>
                </a:solidFill>
              </a:rPr>
              <a:t>investment performance</a:t>
            </a:r>
            <a:r>
              <a:rPr lang="zh-CN" altLang="zh-CN" sz="1800" b="0" dirty="0">
                <a:solidFill>
                  <a:srgbClr val="FF0000"/>
                </a:solidFill>
              </a:rPr>
              <a:t>）。</a:t>
            </a:r>
            <a:endParaRPr lang="en-US" altLang="zh-CN" sz="1800" b="0" dirty="0">
              <a:solidFill>
                <a:srgbClr val="FF0000"/>
              </a:solidFill>
            </a:endParaRPr>
          </a:p>
          <a:p>
            <a:pPr indent="0">
              <a:lnSpc>
                <a:spcPct val="150000"/>
              </a:lnSpc>
              <a:spcBef>
                <a:spcPts val="600"/>
              </a:spcBef>
              <a:buNone/>
            </a:pPr>
            <a:r>
              <a:rPr lang="zh-CN" altLang="en-US" sz="1800" b="0" dirty="0"/>
              <a:t>　　</a:t>
            </a:r>
            <a:r>
              <a:rPr lang="zh-CN" altLang="zh-CN" sz="1800" b="0" dirty="0"/>
              <a:t>因此，你要采取恰当的公司战略，去实现这一目标。</a:t>
            </a:r>
            <a:endParaRPr lang="zh-CN" altLang="en-US" sz="1800" b="0" dirty="0"/>
          </a:p>
        </p:txBody>
      </p:sp>
    </p:spTree>
    <p:extLst>
      <p:ext uri="{BB962C8B-B14F-4D97-AF65-F5344CB8AC3E}">
        <p14:creationId xmlns:p14="http://schemas.microsoft.com/office/powerpoint/2010/main" val="36900693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smtClean="0">
                  <a:latin typeface="微软雅黑" panose="020B0503020204020204" pitchFamily="34" charset="-122"/>
                </a:rPr>
                <a:t>1</a:t>
              </a:r>
              <a:r>
                <a:rPr lang="zh-CN" altLang="en-US" sz="2800" dirty="0" smtClean="0">
                  <a:latin typeface="微软雅黑" panose="020B0503020204020204" pitchFamily="34" charset="-122"/>
                </a:rPr>
                <a:t>、战略目标（投资绩效）</a:t>
              </a:r>
              <a:endParaRPr lang="en-US" altLang="zh-CN"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9" name="矩形 3"/>
          <p:cNvSpPr>
            <a:spLocks noChangeArrowheads="1"/>
          </p:cNvSpPr>
          <p:nvPr/>
        </p:nvSpPr>
        <p:spPr bwMode="auto">
          <a:xfrm>
            <a:off x="374142" y="1280027"/>
            <a:ext cx="8408614" cy="5124480"/>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50000"/>
              </a:lnSpc>
              <a:spcBef>
                <a:spcPts val="600"/>
              </a:spcBef>
              <a:buNone/>
            </a:pPr>
            <a:r>
              <a:rPr lang="zh-CN" altLang="en-US" sz="2000" b="0" dirty="0" smtClean="0"/>
              <a:t>　　投资绩效（</a:t>
            </a:r>
            <a:r>
              <a:rPr lang="en-US" altLang="zh-CN" sz="2000" b="0" dirty="0" smtClean="0"/>
              <a:t>investment performance</a:t>
            </a:r>
            <a:r>
              <a:rPr lang="zh-CN" altLang="en-US" sz="2000" b="0" dirty="0" smtClean="0"/>
              <a:t>）反映了投资者投资贵公司的价值。它不仅是公司的市值，还包含支付给投资者的股息和回购的股票价值，减去新增发股票的成本。</a:t>
            </a:r>
            <a:endParaRPr lang="en-US" altLang="zh-CN" sz="2000" b="0" dirty="0" smtClean="0"/>
          </a:p>
          <a:p>
            <a:pPr marL="342900" indent="-342900">
              <a:lnSpc>
                <a:spcPct val="150000"/>
              </a:lnSpc>
              <a:spcBef>
                <a:spcPts val="600"/>
              </a:spcBef>
              <a:buFont typeface="Wingdings" pitchFamily="2" charset="2"/>
              <a:buChar char="Ø"/>
            </a:pPr>
            <a:r>
              <a:rPr lang="en-US" altLang="zh-CN" sz="2000" b="0" dirty="0"/>
              <a:t>Investment performance = Company’s market value (capitalization) + Dividends + Issuing/Repurchasing shares (with discount rate</a:t>
            </a:r>
            <a:r>
              <a:rPr lang="en-US" altLang="zh-CN" sz="2000" b="0" dirty="0" smtClean="0"/>
              <a:t>)</a:t>
            </a:r>
          </a:p>
          <a:p>
            <a:pPr indent="0">
              <a:lnSpc>
                <a:spcPct val="150000"/>
              </a:lnSpc>
              <a:spcBef>
                <a:spcPts val="600"/>
              </a:spcBef>
              <a:buNone/>
            </a:pPr>
            <a:r>
              <a:rPr lang="zh-CN" altLang="en-US" sz="2000" b="0" dirty="0" smtClean="0"/>
              <a:t>　投资绩效</a:t>
            </a:r>
            <a:r>
              <a:rPr lang="en-US" altLang="zh-CN" sz="2000" b="0" dirty="0" smtClean="0"/>
              <a:t>=</a:t>
            </a:r>
            <a:r>
              <a:rPr lang="zh-CN" altLang="en-US" sz="2000" b="0" dirty="0">
                <a:solidFill>
                  <a:srgbClr val="FF0000"/>
                </a:solidFill>
              </a:rPr>
              <a:t>公司市值</a:t>
            </a:r>
            <a:r>
              <a:rPr lang="en-US" altLang="zh-CN" sz="2000" b="0" dirty="0"/>
              <a:t>+</a:t>
            </a:r>
            <a:r>
              <a:rPr lang="zh-CN" altLang="en-US" sz="2000" b="0" dirty="0"/>
              <a:t>股息</a:t>
            </a:r>
            <a:r>
              <a:rPr lang="en-US" altLang="zh-CN" sz="2000" b="0" dirty="0" smtClean="0"/>
              <a:t>+</a:t>
            </a:r>
            <a:r>
              <a:rPr lang="zh-CN" altLang="en-US" sz="2000" b="0" dirty="0" smtClean="0"/>
              <a:t>增发</a:t>
            </a:r>
            <a:r>
              <a:rPr lang="en-US" altLang="zh-CN" sz="2000" b="0" dirty="0" smtClean="0"/>
              <a:t>/</a:t>
            </a:r>
            <a:r>
              <a:rPr lang="zh-CN" altLang="en-US" sz="2000" b="0" dirty="0"/>
              <a:t>回购股份</a:t>
            </a:r>
            <a:r>
              <a:rPr lang="en-US" altLang="zh-CN" sz="2000" b="0" dirty="0"/>
              <a:t>(</a:t>
            </a:r>
            <a:r>
              <a:rPr lang="zh-CN" altLang="en-US" sz="2000" b="0" dirty="0"/>
              <a:t>贴现率</a:t>
            </a:r>
            <a:r>
              <a:rPr lang="en-US" altLang="zh-CN" sz="2000" b="0" dirty="0" smtClean="0"/>
              <a:t>)</a:t>
            </a:r>
          </a:p>
          <a:p>
            <a:pPr marL="342900" indent="-342900">
              <a:lnSpc>
                <a:spcPct val="150000"/>
              </a:lnSpc>
              <a:spcBef>
                <a:spcPts val="600"/>
              </a:spcBef>
              <a:buFont typeface="Wingdings" pitchFamily="2" charset="2"/>
              <a:buChar char="Ø"/>
            </a:pPr>
            <a:r>
              <a:rPr lang="en-US" altLang="zh-CN" sz="2000" b="0" dirty="0" smtClean="0"/>
              <a:t>Company’s </a:t>
            </a:r>
            <a:r>
              <a:rPr lang="en-US" altLang="zh-CN" sz="2000" b="0" dirty="0"/>
              <a:t>market value = Net assets * </a:t>
            </a:r>
            <a:r>
              <a:rPr lang="en-US" altLang="zh-CN" sz="2000" b="0" dirty="0" smtClean="0"/>
              <a:t>Goodwill</a:t>
            </a:r>
          </a:p>
          <a:p>
            <a:pPr indent="0">
              <a:lnSpc>
                <a:spcPct val="150000"/>
              </a:lnSpc>
              <a:spcBef>
                <a:spcPts val="600"/>
              </a:spcBef>
              <a:buNone/>
            </a:pPr>
            <a:r>
              <a:rPr lang="zh-CN" altLang="en-US" sz="2000" b="0" dirty="0" smtClean="0"/>
              <a:t>　公司</a:t>
            </a:r>
            <a:r>
              <a:rPr lang="zh-CN" altLang="en-US" sz="2000" b="0" dirty="0"/>
              <a:t>市值＝净资产</a:t>
            </a:r>
            <a:r>
              <a:rPr lang="en-US" altLang="zh-CN" sz="2000" b="0" dirty="0"/>
              <a:t>*</a:t>
            </a:r>
            <a:r>
              <a:rPr lang="zh-CN" altLang="en-US" sz="2000" b="0" dirty="0"/>
              <a:t>商</a:t>
            </a:r>
            <a:r>
              <a:rPr lang="zh-CN" altLang="en-US" sz="2000" b="0" dirty="0" smtClean="0"/>
              <a:t>誉（</a:t>
            </a:r>
            <a:r>
              <a:rPr lang="zh-CN" altLang="en-US" sz="2000" b="0" dirty="0" smtClean="0">
                <a:solidFill>
                  <a:srgbClr val="FF0000"/>
                </a:solidFill>
              </a:rPr>
              <a:t>即兼顾净资产</a:t>
            </a:r>
            <a:r>
              <a:rPr lang="en-US" altLang="zh-CN" sz="2000" b="0" dirty="0" smtClean="0">
                <a:solidFill>
                  <a:srgbClr val="FF0000"/>
                </a:solidFill>
              </a:rPr>
              <a:t>&amp;</a:t>
            </a:r>
            <a:r>
              <a:rPr lang="zh-CN" altLang="en-US" sz="2000" b="0" dirty="0" smtClean="0">
                <a:solidFill>
                  <a:srgbClr val="FF0000"/>
                </a:solidFill>
              </a:rPr>
              <a:t>商誉最大化</a:t>
            </a:r>
            <a:r>
              <a:rPr lang="zh-CN" altLang="en-US" sz="2000" b="0" dirty="0" smtClean="0"/>
              <a:t>）</a:t>
            </a:r>
            <a:endParaRPr lang="zh-CN" altLang="zh-CN" sz="2000" b="0" dirty="0"/>
          </a:p>
          <a:p>
            <a:pPr indent="0">
              <a:lnSpc>
                <a:spcPct val="150000"/>
              </a:lnSpc>
              <a:spcBef>
                <a:spcPts val="600"/>
              </a:spcBef>
              <a:buNone/>
            </a:pPr>
            <a:endParaRPr lang="en-US" altLang="zh-CN" sz="2000" b="0" dirty="0"/>
          </a:p>
          <a:p>
            <a:pPr indent="0">
              <a:lnSpc>
                <a:spcPct val="150000"/>
              </a:lnSpc>
              <a:spcBef>
                <a:spcPts val="600"/>
              </a:spcBef>
              <a:buNone/>
            </a:pPr>
            <a:endParaRPr lang="zh-CN" altLang="en-US" sz="1800" b="0" dirty="0"/>
          </a:p>
        </p:txBody>
      </p:sp>
    </p:spTree>
    <p:extLst>
      <p:ext uri="{BB962C8B-B14F-4D97-AF65-F5344CB8AC3E}">
        <p14:creationId xmlns:p14="http://schemas.microsoft.com/office/powerpoint/2010/main" val="216482821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smtClean="0">
                  <a:latin typeface="微软雅黑" panose="020B0503020204020204" pitchFamily="34" charset="-122"/>
                </a:rPr>
                <a:t>1</a:t>
              </a:r>
              <a:r>
                <a:rPr lang="zh-CN" altLang="en-US" sz="2800" dirty="0" smtClean="0">
                  <a:latin typeface="微软雅黑" panose="020B0503020204020204" pitchFamily="34" charset="-122"/>
                </a:rPr>
                <a:t>、战略目标（净资产）</a:t>
              </a:r>
              <a:endParaRPr lang="en-US" altLang="zh-CN"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9" name="矩形 3"/>
          <p:cNvSpPr>
            <a:spLocks noChangeArrowheads="1"/>
          </p:cNvSpPr>
          <p:nvPr/>
        </p:nvSpPr>
        <p:spPr bwMode="auto">
          <a:xfrm>
            <a:off x="374141" y="1280027"/>
            <a:ext cx="8431191" cy="3754874"/>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30000"/>
              </a:lnSpc>
              <a:spcBef>
                <a:spcPts val="1200"/>
              </a:spcBef>
              <a:buNone/>
            </a:pPr>
            <a:r>
              <a:rPr lang="zh-CN" altLang="en-US" sz="2000" b="0" dirty="0" smtClean="0"/>
              <a:t>　　净资产</a:t>
            </a:r>
            <a:r>
              <a:rPr lang="zh-CN" altLang="en-US" sz="2000" b="0" dirty="0"/>
              <a:t>（</a:t>
            </a:r>
            <a:r>
              <a:rPr lang="en-US" altLang="zh-CN" sz="2000" b="0" dirty="0"/>
              <a:t>Net asset</a:t>
            </a:r>
            <a:r>
              <a:rPr lang="zh-CN" altLang="en-US" sz="2000" b="0" dirty="0"/>
              <a:t>）是属企业所有，并可以自由支配的资产，即所有者权益或者权益资本。企业的净资产</a:t>
            </a:r>
            <a:r>
              <a:rPr lang="en-US" altLang="zh-CN" sz="2000" b="0" dirty="0"/>
              <a:t>(net asset value)</a:t>
            </a:r>
            <a:r>
              <a:rPr lang="zh-CN" altLang="en-US" sz="2000" b="0" dirty="0"/>
              <a:t>，是指企业的资产总额减去负债以后的净额，它由两大部分组成，一部分是企业开办当初投入的资本，包括溢价部分，另一部分是企业在经营之中创造的，也包括接受捐赠的</a:t>
            </a:r>
            <a:r>
              <a:rPr lang="zh-CN" altLang="en-US" sz="2000" b="0" dirty="0" smtClean="0"/>
              <a:t>资产，属于</a:t>
            </a:r>
            <a:r>
              <a:rPr lang="zh-CN" altLang="en-US" sz="2000" b="0" dirty="0"/>
              <a:t>所有者权益</a:t>
            </a:r>
            <a:r>
              <a:rPr lang="zh-CN" altLang="en-US" sz="2000" b="0" dirty="0" smtClean="0"/>
              <a:t>。</a:t>
            </a:r>
            <a:endParaRPr lang="en-US" altLang="zh-CN" sz="2000" b="0" dirty="0" smtClean="0"/>
          </a:p>
          <a:p>
            <a:pPr marL="342900" indent="-342900">
              <a:lnSpc>
                <a:spcPct val="130000"/>
              </a:lnSpc>
              <a:spcBef>
                <a:spcPts val="1200"/>
              </a:spcBef>
              <a:buFont typeface="Wingdings" pitchFamily="2" charset="2"/>
              <a:buChar char="Ø"/>
            </a:pPr>
            <a:r>
              <a:rPr lang="zh-CN" altLang="en-US" sz="2000" b="0" dirty="0" smtClean="0"/>
              <a:t>等于所有者权益</a:t>
            </a:r>
            <a:r>
              <a:rPr lang="zh-CN" altLang="en-US" sz="1600" b="0" dirty="0" smtClean="0"/>
              <a:t>（</a:t>
            </a:r>
            <a:r>
              <a:rPr lang="zh-CN" altLang="en-US" sz="1600" b="0" dirty="0"/>
              <a:t>包括实收资本或者股本、资本公积、盈余公积和未分配利润等</a:t>
            </a:r>
            <a:r>
              <a:rPr lang="zh-CN" altLang="en-US" sz="1600" b="0" dirty="0" smtClean="0"/>
              <a:t>）</a:t>
            </a:r>
            <a:endParaRPr lang="en-US" altLang="zh-CN" sz="1800" b="0" dirty="0" smtClean="0"/>
          </a:p>
          <a:p>
            <a:pPr marL="342900" indent="-342900">
              <a:lnSpc>
                <a:spcPct val="130000"/>
              </a:lnSpc>
              <a:spcBef>
                <a:spcPts val="1200"/>
              </a:spcBef>
              <a:buFont typeface="Wingdings" pitchFamily="2" charset="2"/>
              <a:buChar char="Ø"/>
            </a:pPr>
            <a:r>
              <a:rPr lang="zh-CN" altLang="en-US" sz="2000" b="0" dirty="0" smtClean="0"/>
              <a:t>或者等于资产</a:t>
            </a:r>
            <a:r>
              <a:rPr lang="zh-CN" altLang="en-US" sz="2000" b="0" dirty="0"/>
              <a:t>总额</a:t>
            </a:r>
            <a:r>
              <a:rPr lang="en-US" altLang="zh-CN" sz="2000" b="0" dirty="0"/>
              <a:t>-</a:t>
            </a:r>
            <a:r>
              <a:rPr lang="zh-CN" altLang="en-US" sz="2000" b="0" dirty="0"/>
              <a:t>负债总额</a:t>
            </a:r>
            <a:r>
              <a:rPr lang="zh-CN" altLang="en-US" sz="2000" b="0" dirty="0" smtClean="0"/>
              <a:t>。</a:t>
            </a:r>
            <a:endParaRPr lang="en-US" altLang="zh-CN" sz="2000" b="0" dirty="0" smtClean="0"/>
          </a:p>
          <a:p>
            <a:pPr marL="342900" indent="-342900">
              <a:lnSpc>
                <a:spcPct val="130000"/>
              </a:lnSpc>
              <a:spcBef>
                <a:spcPts val="1200"/>
              </a:spcBef>
              <a:buFont typeface="Wingdings" pitchFamily="2" charset="2"/>
              <a:buChar char="Ø"/>
            </a:pPr>
            <a:r>
              <a:rPr lang="zh-CN" altLang="en-US" sz="2000" b="0" dirty="0" smtClean="0"/>
              <a:t>至于</a:t>
            </a:r>
            <a:r>
              <a:rPr lang="zh-CN" altLang="en-US" sz="2000" b="0" dirty="0"/>
              <a:t>企业集团信誉、专利权等无形资产，暂不参与计算</a:t>
            </a:r>
            <a:r>
              <a:rPr lang="zh-CN" altLang="en-US" sz="2000" b="0" dirty="0" smtClean="0"/>
              <a:t>。</a:t>
            </a:r>
            <a:endParaRPr lang="en-US" altLang="zh-CN" sz="2000" b="0" dirty="0" smtClean="0"/>
          </a:p>
        </p:txBody>
      </p:sp>
    </p:spTree>
    <p:extLst>
      <p:ext uri="{BB962C8B-B14F-4D97-AF65-F5344CB8AC3E}">
        <p14:creationId xmlns:p14="http://schemas.microsoft.com/office/powerpoint/2010/main" val="249462374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
          <p:cNvGrpSpPr/>
          <p:nvPr/>
        </p:nvGrpSpPr>
        <p:grpSpPr>
          <a:xfrm>
            <a:off x="239723" y="98737"/>
            <a:ext cx="7910718" cy="941553"/>
            <a:chOff x="3329" y="588"/>
            <a:chExt cx="10910" cy="1482"/>
          </a:xfrm>
        </p:grpSpPr>
        <p:sp>
          <p:nvSpPr>
            <p:cNvPr id="9219" name="文本框 28"/>
            <p:cNvSpPr txBox="1"/>
            <p:nvPr/>
          </p:nvSpPr>
          <p:spPr>
            <a:xfrm>
              <a:off x="4817" y="921"/>
              <a:ext cx="9422" cy="824"/>
            </a:xfrm>
            <a:prstGeom prst="rect">
              <a:avLst/>
            </a:prstGeom>
            <a:noFill/>
            <a:ln w="9525">
              <a:noFill/>
            </a:ln>
          </p:spPr>
          <p:txBody>
            <a:bodyPr wrap="square">
              <a:spAutoFit/>
            </a:bodyPr>
            <a:lstStyle/>
            <a:p>
              <a:pPr>
                <a:spcBef>
                  <a:spcPts val="600"/>
                </a:spcBef>
              </a:pPr>
              <a:r>
                <a:rPr lang="en-US" altLang="zh-CN" sz="2800" dirty="0" smtClean="0">
                  <a:latin typeface="微软雅黑" panose="020B0503020204020204" pitchFamily="34" charset="-122"/>
                </a:rPr>
                <a:t>1</a:t>
              </a:r>
              <a:r>
                <a:rPr lang="zh-CN" altLang="en-US" sz="2800" dirty="0" smtClean="0">
                  <a:latin typeface="微软雅黑" panose="020B0503020204020204" pitchFamily="34" charset="-122"/>
                </a:rPr>
                <a:t>、战略目标（</a:t>
              </a:r>
              <a:r>
                <a:rPr lang="en-US" altLang="zh-CN" sz="2800" dirty="0" smtClean="0">
                  <a:latin typeface="微软雅黑" panose="020B0503020204020204" pitchFamily="34" charset="-122"/>
                </a:rPr>
                <a:t>Good will</a:t>
              </a:r>
              <a:r>
                <a:rPr lang="zh-CN" altLang="en-US" sz="2800" dirty="0" smtClean="0">
                  <a:latin typeface="微软雅黑" panose="020B0503020204020204" pitchFamily="34" charset="-122"/>
                </a:rPr>
                <a:t>）</a:t>
              </a:r>
              <a:endParaRPr lang="en-US" altLang="zh-CN" sz="2800" dirty="0">
                <a:latin typeface="微软雅黑" panose="020B0503020204020204" pitchFamily="34" charset="-122"/>
              </a:endParaRPr>
            </a:p>
          </p:txBody>
        </p:sp>
        <p:sp>
          <p:nvSpPr>
            <p:cNvPr id="2" name="任意多边形 1"/>
            <p:cNvSpPr/>
            <p:nvPr/>
          </p:nvSpPr>
          <p:spPr>
            <a:xfrm flipH="1">
              <a:off x="3742" y="1126"/>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3" name="任意多边形 2"/>
            <p:cNvSpPr/>
            <p:nvPr/>
          </p:nvSpPr>
          <p:spPr>
            <a:xfrm rot="4140000" flipH="1">
              <a:off x="2923" y="994"/>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sp>
          <p:nvSpPr>
            <p:cNvPr id="4" name="任意多边形 3"/>
            <p:cNvSpPr/>
            <p:nvPr/>
          </p:nvSpPr>
          <p:spPr>
            <a:xfrm flipH="1">
              <a:off x="3743" y="1160"/>
              <a:ext cx="1075" cy="910"/>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rPr>
                <a:t>；</a:t>
              </a:r>
            </a:p>
          </p:txBody>
        </p:sp>
        <p:sp>
          <p:nvSpPr>
            <p:cNvPr id="5" name="任意多边形 4"/>
            <p:cNvSpPr/>
            <p:nvPr/>
          </p:nvSpPr>
          <p:spPr>
            <a:xfrm rot="4140000" flipH="1">
              <a:off x="2924" y="1010"/>
              <a:ext cx="1457" cy="646"/>
            </a:xfrm>
            <a:custGeom>
              <a:avLst/>
              <a:gdLst>
                <a:gd name="connsiteX0" fmla="*/ 1454043 w 1454043"/>
                <a:gd name="connsiteY0" fmla="*/ 0 h 668074"/>
                <a:gd name="connsiteX1" fmla="*/ 1454043 w 1454043"/>
                <a:gd name="connsiteY1" fmla="*/ 668074 h 668074"/>
                <a:gd name="connsiteX2" fmla="*/ 0 w 1454043"/>
                <a:gd name="connsiteY2" fmla="*/ 668074 h 668074"/>
              </a:gdLst>
              <a:ahLst/>
              <a:cxnLst>
                <a:cxn ang="0">
                  <a:pos x="connsiteX0" y="connsiteY0"/>
                </a:cxn>
                <a:cxn ang="0">
                  <a:pos x="connsiteX1" y="connsiteY1"/>
                </a:cxn>
                <a:cxn ang="0">
                  <a:pos x="connsiteX2" y="connsiteY2"/>
                </a:cxn>
              </a:cxnLst>
              <a:rect l="l" t="t" r="r" b="b"/>
              <a:pathLst>
                <a:path w="1454043" h="668074">
                  <a:moveTo>
                    <a:pt x="1454043" y="0"/>
                  </a:moveTo>
                  <a:lnTo>
                    <a:pt x="1454043" y="668074"/>
                  </a:lnTo>
                  <a:lnTo>
                    <a:pt x="0" y="66807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1" i="0" u="none" strike="noStrike" kern="1200" cap="none" spc="0" normalizeH="0" baseline="0" noProof="1">
                <a:ln>
                  <a:noFill/>
                </a:ln>
                <a:solidFill>
                  <a:srgbClr val="FFFFFF"/>
                </a:solidFill>
                <a:effectLst/>
                <a:uLnTx/>
                <a:uFillTx/>
                <a:latin typeface="微软雅黑" panose="020B0503020204020204" pitchFamily="34" charset="-122"/>
                <a:ea typeface="+mn-ea"/>
                <a:cs typeface="+mn-cs"/>
              </a:endParaRPr>
            </a:p>
          </p:txBody>
        </p:sp>
      </p:grpSp>
      <p:sp>
        <p:nvSpPr>
          <p:cNvPr id="9" name="矩形 3"/>
          <p:cNvSpPr>
            <a:spLocks noChangeArrowheads="1"/>
          </p:cNvSpPr>
          <p:nvPr/>
        </p:nvSpPr>
        <p:spPr bwMode="auto">
          <a:xfrm>
            <a:off x="374142" y="1280027"/>
            <a:ext cx="8408614" cy="4269695"/>
          </a:xfrm>
          <a:prstGeom prst="rect">
            <a:avLst/>
          </a:prstGeom>
          <a:noFill/>
          <a:ln>
            <a:noFill/>
          </a:ln>
        </p:spPr>
        <p:txBody>
          <a:bodyPr wrap="square">
            <a:spAutoFit/>
          </a:bodyPr>
          <a:lstStyle>
            <a:lvl1pPr indent="-539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1pPr>
            <a:lvl2pPr marL="742950" indent="-285750" eaLnBrk="0" hangingPunct="0">
              <a:spcBef>
                <a:spcPct val="20000"/>
              </a:spcBef>
              <a:buChar char="–"/>
              <a:defRPr sz="3200" b="1">
                <a:solidFill>
                  <a:schemeClr val="tx1"/>
                </a:solidFill>
                <a:latin typeface="Times New Roman" panose="02020603050405020304" pitchFamily="18" charset="0"/>
                <a:ea typeface="微软雅黑" panose="020B0503020204020204" pitchFamily="34" charset="-122"/>
                <a:cs typeface="楷体_GB2312" pitchFamily="49" charset="-122"/>
              </a:defRPr>
            </a:lvl2pPr>
            <a:lvl3pPr marL="1143000" indent="-228600" eaLnBrk="0" hangingPunct="0">
              <a:spcBef>
                <a:spcPct val="20000"/>
              </a:spcBef>
              <a:buChar char="•"/>
              <a:defRPr sz="2800" b="1">
                <a:solidFill>
                  <a:schemeClr val="tx1"/>
                </a:solidFill>
                <a:latin typeface="Times New Roman" panose="02020603050405020304" pitchFamily="18" charset="0"/>
                <a:ea typeface="微软雅黑" panose="020B0503020204020204" pitchFamily="34" charset="-122"/>
                <a:cs typeface="楷体_GB2312" pitchFamily="49" charset="-122"/>
              </a:defRPr>
            </a:lvl3pPr>
            <a:lvl4pPr marL="16002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4pPr>
            <a:lvl5pPr marL="2057400" indent="-228600" eaLnBrk="0" hangingPunct="0">
              <a:spcBef>
                <a:spcPct val="20000"/>
              </a:spcBef>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5pPr>
            <a:lvl6pPr marL="25146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6pPr>
            <a:lvl7pPr marL="29718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7pPr>
            <a:lvl8pPr marL="34290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8pPr>
            <a:lvl9pPr marL="3886200" indent="-228600" eaLnBrk="0" fontAlgn="base" hangingPunct="0">
              <a:spcBef>
                <a:spcPct val="20000"/>
              </a:spcBef>
              <a:spcAft>
                <a:spcPct val="0"/>
              </a:spcAft>
              <a:buChar char="»"/>
              <a:defRPr sz="2400" b="1">
                <a:solidFill>
                  <a:schemeClr val="tx1"/>
                </a:solidFill>
                <a:latin typeface="Times New Roman" panose="02020603050405020304" pitchFamily="18" charset="0"/>
                <a:ea typeface="微软雅黑" panose="020B0503020204020204" pitchFamily="34" charset="-122"/>
                <a:cs typeface="楷体_GB2312" pitchFamily="49" charset="-122"/>
              </a:defRPr>
            </a:lvl9pPr>
          </a:lstStyle>
          <a:p>
            <a:pPr indent="0">
              <a:lnSpc>
                <a:spcPct val="130000"/>
              </a:lnSpc>
              <a:spcBef>
                <a:spcPts val="600"/>
              </a:spcBef>
              <a:buNone/>
            </a:pPr>
            <a:r>
              <a:rPr lang="en-US" altLang="zh-CN" sz="2000" b="0" dirty="0" smtClean="0"/>
              <a:t>Goodwill</a:t>
            </a:r>
            <a:r>
              <a:rPr lang="zh-CN" altLang="en-US" sz="2000" b="0" dirty="0"/>
              <a:t>（商誉）</a:t>
            </a:r>
            <a:r>
              <a:rPr lang="en-US" altLang="zh-CN" sz="2000" b="0" dirty="0" smtClean="0"/>
              <a:t> </a:t>
            </a:r>
            <a:r>
              <a:rPr lang="en-US" altLang="zh-CN" sz="2000" b="0" dirty="0"/>
              <a:t>depends on following factors:</a:t>
            </a:r>
          </a:p>
          <a:p>
            <a:pPr marL="342900" indent="-342900">
              <a:lnSpc>
                <a:spcPct val="130000"/>
              </a:lnSpc>
              <a:spcBef>
                <a:spcPts val="600"/>
              </a:spcBef>
              <a:buFont typeface="Wingdings" pitchFamily="2" charset="2"/>
              <a:buChar char="Ø"/>
            </a:pPr>
            <a:r>
              <a:rPr lang="en-US" altLang="zh-CN" sz="2000" b="0" dirty="0"/>
              <a:t>Dividends</a:t>
            </a:r>
            <a:r>
              <a:rPr lang="zh-CN" altLang="en-US" sz="2000" b="0" dirty="0"/>
              <a:t>（股息）</a:t>
            </a:r>
          </a:p>
          <a:p>
            <a:pPr marL="342900" indent="-342900">
              <a:lnSpc>
                <a:spcPct val="130000"/>
              </a:lnSpc>
              <a:spcBef>
                <a:spcPts val="600"/>
              </a:spcBef>
              <a:buFont typeface="Wingdings" pitchFamily="2" charset="2"/>
              <a:buChar char="Ø"/>
            </a:pPr>
            <a:r>
              <a:rPr lang="en-US" altLang="zh-CN" sz="2000" b="0" dirty="0"/>
              <a:t>Liquidity</a:t>
            </a:r>
            <a:r>
              <a:rPr lang="zh-CN" altLang="en-US" sz="2000" b="0" dirty="0"/>
              <a:t>（流动性）</a:t>
            </a:r>
          </a:p>
          <a:p>
            <a:pPr marL="342900" indent="-342900">
              <a:lnSpc>
                <a:spcPct val="130000"/>
              </a:lnSpc>
              <a:spcBef>
                <a:spcPts val="600"/>
              </a:spcBef>
              <a:buFont typeface="Wingdings" pitchFamily="2" charset="2"/>
              <a:buChar char="Ø"/>
            </a:pPr>
            <a:r>
              <a:rPr lang="en-US" altLang="zh-CN" sz="2000" b="0" dirty="0"/>
              <a:t>Research &amp; Development</a:t>
            </a:r>
            <a:r>
              <a:rPr lang="zh-CN" altLang="en-US" sz="2000" b="0" dirty="0"/>
              <a:t>（研究与开发）</a:t>
            </a:r>
          </a:p>
          <a:p>
            <a:pPr marL="342900" indent="-342900">
              <a:lnSpc>
                <a:spcPct val="130000"/>
              </a:lnSpc>
              <a:spcBef>
                <a:spcPts val="600"/>
              </a:spcBef>
              <a:buFont typeface="Wingdings" pitchFamily="2" charset="2"/>
              <a:buChar char="Ø"/>
            </a:pPr>
            <a:r>
              <a:rPr lang="en-US" altLang="zh-CN" sz="2000" b="0" dirty="0"/>
              <a:t>Market share</a:t>
            </a:r>
            <a:r>
              <a:rPr lang="zh-CN" altLang="en-US" sz="2000" b="0" dirty="0"/>
              <a:t>（市场占有率）</a:t>
            </a:r>
          </a:p>
          <a:p>
            <a:pPr marL="342900" indent="-342900">
              <a:lnSpc>
                <a:spcPct val="130000"/>
              </a:lnSpc>
              <a:spcBef>
                <a:spcPts val="600"/>
              </a:spcBef>
              <a:buFont typeface="Wingdings" pitchFamily="2" charset="2"/>
              <a:buChar char="Ø"/>
            </a:pPr>
            <a:r>
              <a:rPr lang="en-US" altLang="zh-CN" sz="2000" b="0" dirty="0"/>
              <a:t>Backlog</a:t>
            </a:r>
            <a:r>
              <a:rPr lang="zh-CN" altLang="en-US" sz="2000" b="0" dirty="0"/>
              <a:t>（积压订单）</a:t>
            </a:r>
          </a:p>
          <a:p>
            <a:pPr marL="342900" indent="-342900">
              <a:lnSpc>
                <a:spcPct val="130000"/>
              </a:lnSpc>
              <a:spcBef>
                <a:spcPts val="600"/>
              </a:spcBef>
              <a:buFont typeface="Wingdings" pitchFamily="2" charset="2"/>
              <a:buChar char="Ø"/>
            </a:pPr>
            <a:r>
              <a:rPr lang="en-US" altLang="zh-CN" sz="2000" b="0" dirty="0"/>
              <a:t>Agents and Distributors</a:t>
            </a:r>
            <a:r>
              <a:rPr lang="zh-CN" altLang="en-US" sz="2000" b="0" dirty="0"/>
              <a:t>（代理商与经销商）</a:t>
            </a:r>
          </a:p>
          <a:p>
            <a:pPr marL="342900" indent="-342900">
              <a:lnSpc>
                <a:spcPct val="130000"/>
              </a:lnSpc>
              <a:spcBef>
                <a:spcPts val="600"/>
              </a:spcBef>
              <a:buFont typeface="Wingdings" pitchFamily="2" charset="2"/>
              <a:buChar char="Ø"/>
            </a:pPr>
            <a:r>
              <a:rPr lang="en-US" altLang="zh-CN" sz="2000" b="0" dirty="0"/>
              <a:t>Resources</a:t>
            </a:r>
            <a:r>
              <a:rPr lang="zh-CN" altLang="en-US" sz="2000" b="0" dirty="0"/>
              <a:t>（资源）</a:t>
            </a:r>
          </a:p>
          <a:p>
            <a:pPr marL="342900" indent="-342900">
              <a:lnSpc>
                <a:spcPct val="130000"/>
              </a:lnSpc>
              <a:spcBef>
                <a:spcPts val="600"/>
              </a:spcBef>
              <a:buFont typeface="Wingdings" pitchFamily="2" charset="2"/>
              <a:buChar char="Ø"/>
            </a:pPr>
            <a:r>
              <a:rPr lang="en-US" altLang="zh-CN" sz="2000" b="0" dirty="0"/>
              <a:t>Investment return</a:t>
            </a:r>
            <a:r>
              <a:rPr lang="zh-CN" altLang="en-US" sz="2000" b="0" dirty="0"/>
              <a:t>（股东投资回报率</a:t>
            </a:r>
            <a:r>
              <a:rPr lang="zh-CN" altLang="en-US" sz="2000" b="0" dirty="0" smtClean="0"/>
              <a:t>）</a:t>
            </a:r>
            <a:endParaRPr lang="zh-CN" altLang="en-US" sz="2000" b="0" dirty="0"/>
          </a:p>
        </p:txBody>
      </p:sp>
    </p:spTree>
    <p:extLst>
      <p:ext uri="{BB962C8B-B14F-4D97-AF65-F5344CB8AC3E}">
        <p14:creationId xmlns:p14="http://schemas.microsoft.com/office/powerpoint/2010/main" val="3960409943"/>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sba">
  <a:themeElements>
    <a:clrScheme name="sb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1">
      <a:majorFont>
        <a:latin typeface="Times New Roman"/>
        <a:ea typeface="微软雅黑"/>
        <a:cs typeface="楷体_GB2312"/>
      </a:majorFont>
      <a:minorFont>
        <a:latin typeface="Times New Roman"/>
        <a:ea typeface="微软雅黑"/>
        <a:cs typeface="楷体_GB2312"/>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90000"/>
          </a:schemeClr>
        </a:solidFill>
        <a:ln w="6350">
          <a:solidFill>
            <a:srgbClr val="808080"/>
          </a:solidFill>
          <a:prstDash val="dash"/>
        </a:ln>
      </a:spPr>
      <a:bodyPr wrap="square" rtlCol="0" anchor="ctr">
        <a:spAutoFit/>
      </a:bodyPr>
      <a:lstStyle>
        <a:defPPr algn="ctr">
          <a:defRPr lang="zh-CN" altLang="en-US" sz="1600" b="1">
            <a:solidFill>
              <a:prstClr val="white"/>
            </a:solidFill>
            <a:latin typeface="微软雅黑" panose="020B0503020204020204" pitchFamily="34" charset="-122"/>
            <a:cs typeface="Lao UI" panose="020B0502040204020203"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0" lang="zh-CN" altLang="en-US" sz="1800" b="1" i="0" u="none" strike="noStrike" cap="none" normalizeH="0" baseline="0">
            <a:ln>
              <a:noFill/>
            </a:ln>
            <a:solidFill>
              <a:schemeClr val="tx1"/>
            </a:solidFill>
            <a:effectLst/>
            <a:latin typeface="Arial" panose="020B0604020202020204" pitchFamily="34" charset="0"/>
            <a:ea typeface="楷体_GB2312" charset="0"/>
            <a:cs typeface="楷体_GB2312" charset="0"/>
          </a:defRPr>
        </a:defPPr>
      </a:lstStyle>
    </a:lnDef>
  </a:objectDefaults>
  <a:extraClrSchemeLst>
    <a:extraClrScheme>
      <a:clrScheme name="sb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b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b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b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b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b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b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b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b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b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b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b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cnsba</Template>
  <TotalTime>671</TotalTime>
  <Words>3704</Words>
  <Application>Microsoft Office PowerPoint</Application>
  <PresentationFormat>全屏显示(4:3)</PresentationFormat>
  <Paragraphs>480</Paragraphs>
  <Slides>29</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Baskerville Old Face</vt:lpstr>
      <vt:lpstr>方正粗宋简体</vt:lpstr>
      <vt:lpstr>黑体</vt:lpstr>
      <vt:lpstr>宋体</vt:lpstr>
      <vt:lpstr>微软雅黑</vt:lpstr>
      <vt:lpstr>Arial</vt:lpstr>
      <vt:lpstr>Times New Roman</vt:lpstr>
      <vt:lpstr>Wingdings</vt:lpstr>
      <vt:lpstr>楷体_GB2312</vt:lpstr>
      <vt:lpstr>sba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675</cp:revision>
  <dcterms:created xsi:type="dcterms:W3CDTF">2016-01-02T01:11:00Z</dcterms:created>
  <dcterms:modified xsi:type="dcterms:W3CDTF">2023-01-09T08:43:56Z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2052-10.1.0.6028</vt:lpwstr>
  </property>
</Properties>
</file>