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28" r:id="rId1"/>
    <p:sldMasterId id="2147483840" r:id="rId2"/>
  </p:sldMasterIdLst>
  <p:notesMasterIdLst>
    <p:notesMasterId r:id="rId55"/>
  </p:notesMasterIdLst>
  <p:sldIdLst>
    <p:sldId id="335" r:id="rId3"/>
    <p:sldId id="257" r:id="rId4"/>
    <p:sldId id="259" r:id="rId5"/>
    <p:sldId id="260" r:id="rId6"/>
    <p:sldId id="261" r:id="rId7"/>
    <p:sldId id="307" r:id="rId8"/>
    <p:sldId id="262" r:id="rId9"/>
    <p:sldId id="308" r:id="rId10"/>
    <p:sldId id="263" r:id="rId11"/>
    <p:sldId id="310" r:id="rId12"/>
    <p:sldId id="264" r:id="rId13"/>
    <p:sldId id="311" r:id="rId14"/>
    <p:sldId id="265" r:id="rId15"/>
    <p:sldId id="266" r:id="rId16"/>
    <p:sldId id="313" r:id="rId17"/>
    <p:sldId id="267" r:id="rId18"/>
    <p:sldId id="315" r:id="rId19"/>
    <p:sldId id="268" r:id="rId20"/>
    <p:sldId id="317" r:id="rId21"/>
    <p:sldId id="269" r:id="rId22"/>
    <p:sldId id="284" r:id="rId23"/>
    <p:sldId id="305" r:id="rId24"/>
    <p:sldId id="306" r:id="rId25"/>
    <p:sldId id="319" r:id="rId26"/>
    <p:sldId id="321" r:id="rId27"/>
    <p:sldId id="285" r:id="rId28"/>
    <p:sldId id="286" r:id="rId29"/>
    <p:sldId id="287" r:id="rId30"/>
    <p:sldId id="288" r:id="rId31"/>
    <p:sldId id="323" r:id="rId32"/>
    <p:sldId id="289" r:id="rId33"/>
    <p:sldId id="325" r:id="rId34"/>
    <p:sldId id="290" r:id="rId35"/>
    <p:sldId id="291" r:id="rId36"/>
    <p:sldId id="292" r:id="rId37"/>
    <p:sldId id="327" r:id="rId38"/>
    <p:sldId id="293" r:id="rId39"/>
    <p:sldId id="329" r:id="rId40"/>
    <p:sldId id="294" r:id="rId41"/>
    <p:sldId id="331" r:id="rId42"/>
    <p:sldId id="295" r:id="rId43"/>
    <p:sldId id="296" r:id="rId44"/>
    <p:sldId id="332" r:id="rId45"/>
    <p:sldId id="297" r:id="rId46"/>
    <p:sldId id="298" r:id="rId47"/>
    <p:sldId id="299" r:id="rId48"/>
    <p:sldId id="300" r:id="rId49"/>
    <p:sldId id="301" r:id="rId50"/>
    <p:sldId id="302" r:id="rId51"/>
    <p:sldId id="334" r:id="rId52"/>
    <p:sldId id="303" r:id="rId53"/>
    <p:sldId id="304"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4" autoAdjust="0"/>
    <p:restoredTop sz="94659" autoAdjust="0"/>
  </p:normalViewPr>
  <p:slideViewPr>
    <p:cSldViewPr>
      <p:cViewPr varScale="1">
        <p:scale>
          <a:sx n="83" d="100"/>
          <a:sy n="83" d="100"/>
        </p:scale>
        <p:origin x="1387" y="62"/>
      </p:cViewPr>
      <p:guideLst>
        <p:guide orient="horz" pos="2160"/>
        <p:guide pos="2880"/>
      </p:guideLst>
    </p:cSldViewPr>
  </p:slideViewPr>
  <p:outlineViewPr>
    <p:cViewPr>
      <p:scale>
        <a:sx n="33" d="100"/>
        <a:sy n="33" d="100"/>
      </p:scale>
      <p:origin x="0" y="6726"/>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584D3-08FB-4922-96FB-C45D84951A08}"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A708D-1382-4690-B364-CFB5B9CD074E}" type="slidenum">
              <a:rPr lang="zh-CN" altLang="en-US" smtClean="0"/>
              <a:t>‹#›</a:t>
            </a:fld>
            <a:endParaRPr lang="zh-CN" altLang="en-US"/>
          </a:p>
        </p:txBody>
      </p:sp>
    </p:spTree>
    <p:extLst>
      <p:ext uri="{BB962C8B-B14F-4D97-AF65-F5344CB8AC3E}">
        <p14:creationId xmlns:p14="http://schemas.microsoft.com/office/powerpoint/2010/main" val="344441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eaLnBrk="1" fontAlgn="base" latinLnBrk="0" hangingPunct="1">
              <a:lnSpc>
                <a:spcPct val="100000"/>
              </a:lnSpc>
              <a:spcBef>
                <a:spcPct val="0"/>
              </a:spcBef>
              <a:spcAft>
                <a:spcPct val="0"/>
              </a:spcAft>
              <a:buClrTx/>
              <a:buSzTx/>
              <a:buFontTx/>
              <a:buNone/>
              <a:tabLst/>
              <a:defRPr/>
            </a:pPr>
            <a:fld id="{AC6C717C-9D27-48A7-8D89-0F4ACD77823A}" type="slidenum">
              <a:rPr kumimoji="0" lang="zh-CN" altLang="en-US" sz="18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pPr marL="0" marR="0" lvl="0" indent="0" algn="l" defTabSz="914400" eaLnBrk="1" fontAlgn="base" latinLnBrk="0" hangingPunct="1">
                <a:lnSpc>
                  <a:spcPct val="100000"/>
                </a:lnSpc>
                <a:spcBef>
                  <a:spcPct val="0"/>
                </a:spcBef>
                <a:spcAft>
                  <a:spcPct val="0"/>
                </a:spcAft>
                <a:buClrTx/>
                <a:buSzTx/>
                <a:buFontTx/>
                <a:buNone/>
                <a:tabLst/>
                <a:defRPr/>
              </a:pPr>
              <a:t>1</a:t>
            </a:fld>
            <a:endParaRPr kumimoji="0" lang="zh-CN" altLang="en-US" sz="18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4314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t>2023/1/9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339975" y="2133600"/>
            <a:ext cx="6804025" cy="1470025"/>
          </a:xfrm>
        </p:spPr>
        <p:txBody>
          <a:bodyPr/>
          <a:lstStyle>
            <a:lvl1pPr algn="ct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a:xfrm>
            <a:off x="2339975" y="3933825"/>
            <a:ext cx="6400800" cy="1752600"/>
          </a:xfrm>
        </p:spPr>
        <p:txBody>
          <a:bodyPr/>
          <a:lstStyle>
            <a:lvl1pPr marL="0" indent="0" algn="ctr">
              <a:buFontTx/>
              <a:buNone/>
              <a:defRPr b="0"/>
            </a:lvl1pPr>
          </a:lstStyle>
          <a:p>
            <a:pPr lvl="0"/>
            <a:r>
              <a:rPr lang="zh-CN" altLang="en-US" noProof="0"/>
              <a:t>单击此处编辑母版副标题样式</a:t>
            </a:r>
          </a:p>
        </p:txBody>
      </p:sp>
      <p:sp>
        <p:nvSpPr>
          <p:cNvPr id="10" name="Rectangle 4"/>
          <p:cNvSpPr>
            <a:spLocks noGrp="1" noChangeArrowheads="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4312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9" name="日期占位符 3"/>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0" name="页脚占位符 4"/>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灯片编号占位符 5"/>
          <p:cNvSpPr>
            <a:spLocks noGrp="1"/>
          </p:cNvSpPr>
          <p:nvPr>
            <p:ph type="sldNum" sz="quarter" idx="4"/>
          </p:nvPr>
        </p:nvSpPr>
        <p:spPr bwMode="auto">
          <a:xfrm>
            <a:off x="6477000" y="6248400"/>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3687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91796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59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26839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600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32533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82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11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83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本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533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0"/>
            <a:ext cx="2116138" cy="5794375"/>
          </a:xfrm>
        </p:spPr>
        <p:txBody>
          <a:bodyPr vert="eaVert"/>
          <a:lstStyle/>
          <a:p>
            <a:r>
              <a:rPr lang="zh-CN" altLang="en-US" noProof="1"/>
              <a:t>单击此处编辑母版标题样式</a:t>
            </a:r>
          </a:p>
        </p:txBody>
      </p:sp>
      <p:sp>
        <p:nvSpPr>
          <p:cNvPr id="3" name="竖排文本占位符 2"/>
          <p:cNvSpPr>
            <a:spLocks noGrp="1"/>
          </p:cNvSpPr>
          <p:nvPr>
            <p:ph type="body" orient="vert" idx="1"/>
          </p:nvPr>
        </p:nvSpPr>
        <p:spPr>
          <a:xfrm>
            <a:off x="230188" y="0"/>
            <a:ext cx="6199187" cy="5794375"/>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617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0188" y="0"/>
            <a:ext cx="8467725" cy="579437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6"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38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0188" y="0"/>
            <a:ext cx="8229600"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468313" y="1268413"/>
            <a:ext cx="8229600" cy="45259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784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FFFFFF"/>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页脚占位符 2"/>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6030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t>2023/1/9</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t>2023/1/9</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t>2023/1/9</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t>2023/1/9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p:cNvSpPr>
          <p:nvPr>
            <p:ph type="title"/>
          </p:nvPr>
        </p:nvSpPr>
        <p:spPr>
          <a:xfrm>
            <a:off x="230188" y="0"/>
            <a:ext cx="8229600" cy="1143000"/>
          </a:xfrm>
          <a:prstGeom prst="rect">
            <a:avLst/>
          </a:prstGeom>
          <a:noFill/>
          <a:ln w="9525">
            <a:noFill/>
          </a:ln>
        </p:spPr>
        <p:txBody>
          <a:bodyPr anchor="ctr"/>
          <a:lstStyle/>
          <a:p>
            <a:pPr lvl="0"/>
            <a:r>
              <a:rPr lang="zh-CN" altLang="en-US" dirty="0"/>
              <a:t>单击此处编辑母版标题样式</a:t>
            </a:r>
          </a:p>
        </p:txBody>
      </p:sp>
      <p:sp>
        <p:nvSpPr>
          <p:cNvPr id="3076" name="Rectangle 4"/>
          <p:cNvSpPr>
            <a:spLocks noGrp="1"/>
          </p:cNvSpPr>
          <p:nvPr>
            <p:ph type="body"/>
          </p:nvPr>
        </p:nvSpPr>
        <p:spPr>
          <a:xfrm>
            <a:off x="468313" y="1268413"/>
            <a:ext cx="8229600" cy="4525962"/>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p>
        </p:txBody>
      </p:sp>
      <p:sp>
        <p:nvSpPr>
          <p:cNvPr id="6149" name="Rectangle 5"/>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0" name="Rectangle 6"/>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1" name="Rectangle 7"/>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9" name="图片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 y="0"/>
            <a:ext cx="9144000" cy="80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29678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sldNum="0"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5pPr>
      <a:lvl6pPr marL="4572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6pPr>
      <a:lvl7pPr marL="9144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7pPr>
      <a:lvl8pPr marL="13716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8pPr>
      <a:lvl9pPr marL="18288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a:solidFill>
            <a:schemeClr val="tx1"/>
          </a:solidFill>
          <a:latin typeface="+mn-lt"/>
          <a:ea typeface="+mn-ea"/>
          <a:cs typeface="+mn-cs"/>
        </a:defRPr>
      </a:lvl5pPr>
      <a:lvl6pPr marL="2514600" indent="-228600" algn="l" rtl="0" fontAlgn="base">
        <a:spcBef>
          <a:spcPct val="20000"/>
        </a:spcBef>
        <a:spcAft>
          <a:spcPct val="0"/>
        </a:spcAft>
        <a:buChar char="»"/>
        <a:defRPr sz="2400" b="1">
          <a:solidFill>
            <a:schemeClr val="tx1"/>
          </a:solidFill>
          <a:latin typeface="+mn-lt"/>
          <a:ea typeface="+mn-ea"/>
          <a:cs typeface="+mn-cs"/>
        </a:defRPr>
      </a:lvl6pPr>
      <a:lvl7pPr marL="2971800" indent="-228600" algn="l" rtl="0" fontAlgn="base">
        <a:spcBef>
          <a:spcPct val="20000"/>
        </a:spcBef>
        <a:spcAft>
          <a:spcPct val="0"/>
        </a:spcAft>
        <a:buChar char="»"/>
        <a:defRPr sz="2400" b="1">
          <a:solidFill>
            <a:schemeClr val="tx1"/>
          </a:solidFill>
          <a:latin typeface="+mn-lt"/>
          <a:ea typeface="+mn-ea"/>
          <a:cs typeface="+mn-cs"/>
        </a:defRPr>
      </a:lvl7pPr>
      <a:lvl8pPr marL="3429000" indent="-228600" algn="l" rtl="0" fontAlgn="base">
        <a:spcBef>
          <a:spcPct val="20000"/>
        </a:spcBef>
        <a:spcAft>
          <a:spcPct val="0"/>
        </a:spcAft>
        <a:buChar char="»"/>
        <a:defRPr sz="2400" b="1">
          <a:solidFill>
            <a:schemeClr val="tx1"/>
          </a:solidFill>
          <a:latin typeface="+mn-lt"/>
          <a:ea typeface="+mn-ea"/>
          <a:cs typeface="+mn-cs"/>
        </a:defRPr>
      </a:lvl8pPr>
      <a:lvl9pPr marL="3886200" indent="-228600" algn="l" rtl="0" fontAlgn="base">
        <a:spcBef>
          <a:spcPct val="20000"/>
        </a:spcBef>
        <a:spcAft>
          <a:spcPct val="0"/>
        </a:spcAft>
        <a:buChar char="»"/>
        <a:defRPr sz="2400" b="1">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Logotipos GMC internacional"/>
          <p:cNvPicPr>
            <a:picLocks noChangeAspect="1" noChangeArrowheads="1"/>
          </p:cNvPicPr>
          <p:nvPr/>
        </p:nvPicPr>
        <p:blipFill>
          <a:blip r:embed="rId3" cstate="print">
            <a:extLst>
              <a:ext uri="{28A0092B-C50C-407E-A947-70E740481C1C}">
                <a14:useLocalDpi xmlns:a14="http://schemas.microsoft.com/office/drawing/2010/main" val="0"/>
              </a:ext>
            </a:extLst>
          </a:blip>
          <a:srcRect t="19206" b="20221"/>
          <a:stretch>
            <a:fillRect/>
          </a:stretch>
        </p:blipFill>
        <p:spPr bwMode="auto">
          <a:xfrm>
            <a:off x="386054" y="1248965"/>
            <a:ext cx="2000250" cy="115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6">
            <a:extLst>
              <a:ext uri="{FF2B5EF4-FFF2-40B4-BE49-F238E27FC236}">
                <a16:creationId xmlns:a16="http://schemas.microsoft.com/office/drawing/2014/main" id="{99DAA874-D4C8-4389-8A15-C682FD8C346E}"/>
              </a:ext>
            </a:extLst>
          </p:cNvPr>
          <p:cNvSpPr txBox="1">
            <a:spLocks noChangeArrowheads="1"/>
          </p:cNvSpPr>
          <p:nvPr/>
        </p:nvSpPr>
        <p:spPr bwMode="auto">
          <a:xfrm>
            <a:off x="3134789" y="2416633"/>
            <a:ext cx="327685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32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第三讲  </a:t>
            </a:r>
            <a:endParaRPr kumimoji="0" lang="en-US" altLang="zh-CN" sz="3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GMC</a:t>
            </a:r>
            <a:r>
              <a:rPr kumimoji="0" lang="zh-CN" altLang="en-US"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决策要素详解</a:t>
            </a:r>
            <a:endParaRPr kumimoji="0" lang="zh-CN" altLang="en-US" sz="3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6148" name="文本框 2"/>
          <p:cNvSpPr txBox="1">
            <a:spLocks noChangeArrowheads="1"/>
          </p:cNvSpPr>
          <p:nvPr/>
        </p:nvSpPr>
        <p:spPr bwMode="auto">
          <a:xfrm>
            <a:off x="3201129" y="4502847"/>
            <a:ext cx="28730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主讲人：谷奕霖</a:t>
            </a:r>
            <a:endPar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澳门科技大学</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3086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产品价格</a:t>
            </a:r>
            <a:endParaRPr lang="zh-CN" altLang="en-US" dirty="0"/>
          </a:p>
        </p:txBody>
      </p:sp>
      <p:sp>
        <p:nvSpPr>
          <p:cNvPr id="23" name="TextBox 22"/>
          <p:cNvSpPr txBox="1"/>
          <p:nvPr/>
        </p:nvSpPr>
        <p:spPr>
          <a:xfrm>
            <a:off x="4427984" y="1556792"/>
            <a:ext cx="4536504" cy="2031325"/>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、价格越高、需求越低</a:t>
            </a:r>
            <a:endParaRPr lang="en-US" altLang="zh-CN" dirty="0" smtClean="0"/>
          </a:p>
          <a:p>
            <a:r>
              <a:rPr lang="en-US" altLang="zh-CN" dirty="0" smtClean="0"/>
              <a:t>2</a:t>
            </a:r>
            <a:r>
              <a:rPr lang="zh-CN" altLang="en-US" dirty="0" smtClean="0"/>
              <a:t>、第</a:t>
            </a:r>
            <a:r>
              <a:rPr lang="en-US" altLang="zh-CN" dirty="0" smtClean="0"/>
              <a:t>1</a:t>
            </a:r>
            <a:r>
              <a:rPr lang="zh-CN" altLang="en-US" dirty="0" smtClean="0"/>
              <a:t>期弹性高，第</a:t>
            </a:r>
            <a:r>
              <a:rPr lang="en-US" altLang="zh-CN" dirty="0" smtClean="0"/>
              <a:t>2</a:t>
            </a:r>
            <a:r>
              <a:rPr lang="zh-CN" altLang="en-US" dirty="0" smtClean="0"/>
              <a:t>期弹性低</a:t>
            </a:r>
            <a:endParaRPr lang="en-US" altLang="zh-CN" dirty="0"/>
          </a:p>
          <a:p>
            <a:r>
              <a:rPr lang="zh-CN" altLang="en-US" dirty="0" smtClean="0"/>
              <a:t>启发：</a:t>
            </a:r>
            <a:endParaRPr lang="en-US" altLang="zh-CN" dirty="0" smtClean="0"/>
          </a:p>
          <a:p>
            <a:r>
              <a:rPr lang="en-US" altLang="zh-CN" dirty="0" smtClean="0"/>
              <a:t>1</a:t>
            </a:r>
            <a:r>
              <a:rPr lang="zh-CN" altLang="en-US" dirty="0" smtClean="0"/>
              <a:t>、根据弹性来反映价格变化对需求的影响</a:t>
            </a:r>
            <a:endParaRPr lang="en-US" altLang="zh-CN" dirty="0" smtClean="0"/>
          </a:p>
          <a:p>
            <a:r>
              <a:rPr lang="en-US" altLang="zh-CN" dirty="0" smtClean="0"/>
              <a:t>2</a:t>
            </a:r>
            <a:r>
              <a:rPr lang="zh-CN" altLang="en-US" dirty="0" smtClean="0"/>
              <a:t>、市场负荷越高，价格弹性越低</a:t>
            </a:r>
            <a:endParaRPr lang="en-US" altLang="zh-CN" dirty="0" smtClean="0"/>
          </a:p>
          <a:p>
            <a:r>
              <a:rPr lang="en-US" altLang="zh-CN" dirty="0" smtClean="0"/>
              <a:t>3</a:t>
            </a:r>
            <a:r>
              <a:rPr lang="zh-CN" altLang="en-US" dirty="0" smtClean="0"/>
              <a:t>、在市场负荷低的时候使用降价策略</a:t>
            </a:r>
            <a:endParaRPr lang="zh-CN" altLang="en-US" dirty="0"/>
          </a:p>
        </p:txBody>
      </p:sp>
      <p:sp>
        <p:nvSpPr>
          <p:cNvPr id="3" name="矩形 2"/>
          <p:cNvSpPr/>
          <p:nvPr/>
        </p:nvSpPr>
        <p:spPr>
          <a:xfrm>
            <a:off x="395536" y="6272035"/>
            <a:ext cx="3996607" cy="369332"/>
          </a:xfrm>
          <a:prstGeom prst="rect">
            <a:avLst/>
          </a:prstGeom>
        </p:spPr>
        <p:txBody>
          <a:bodyPr wrap="none">
            <a:spAutoFit/>
          </a:bodyPr>
          <a:lstStyle/>
          <a:p>
            <a:r>
              <a:rPr lang="zh-CN" altLang="en-US" dirty="0"/>
              <a:t>需求变化比例＝</a:t>
            </a:r>
            <a:r>
              <a:rPr lang="en-US" altLang="zh-CN" dirty="0"/>
              <a:t>(</a:t>
            </a:r>
            <a:r>
              <a:rPr lang="zh-CN" altLang="en-US" dirty="0"/>
              <a:t>新价格</a:t>
            </a:r>
            <a:r>
              <a:rPr lang="en-US" altLang="zh-CN" dirty="0"/>
              <a:t>/</a:t>
            </a:r>
            <a:r>
              <a:rPr lang="zh-CN" altLang="en-US" dirty="0"/>
              <a:t>原价格</a:t>
            </a:r>
            <a:r>
              <a:rPr lang="en-US" altLang="zh-CN" dirty="0"/>
              <a:t>)^</a:t>
            </a:r>
            <a:r>
              <a:rPr lang="zh-CN" altLang="en-US" dirty="0"/>
              <a:t>系数</a:t>
            </a:r>
          </a:p>
        </p:txBody>
      </p:sp>
      <p:graphicFrame>
        <p:nvGraphicFramePr>
          <p:cNvPr id="5" name="表格 4"/>
          <p:cNvGraphicFramePr>
            <a:graphicFrameLocks noGrp="1"/>
          </p:cNvGraphicFramePr>
          <p:nvPr>
            <p:extLst>
              <p:ext uri="{D42A27DB-BD31-4B8C-83A1-F6EECF244321}">
                <p14:modId xmlns:p14="http://schemas.microsoft.com/office/powerpoint/2010/main" val="4143465287"/>
              </p:ext>
            </p:extLst>
          </p:nvPr>
        </p:nvGraphicFramePr>
        <p:xfrm>
          <a:off x="236738" y="1607705"/>
          <a:ext cx="3759198" cy="2948940"/>
        </p:xfrm>
        <a:graphic>
          <a:graphicData uri="http://schemas.openxmlformats.org/drawingml/2006/table">
            <a:tbl>
              <a:tblPr/>
              <a:tblGrid>
                <a:gridCol w="884877">
                  <a:extLst>
                    <a:ext uri="{9D8B030D-6E8A-4147-A177-3AD203B41FA5}">
                      <a16:colId xmlns:a16="http://schemas.microsoft.com/office/drawing/2014/main" val="20000"/>
                    </a:ext>
                  </a:extLst>
                </a:gridCol>
                <a:gridCol w="494310">
                  <a:extLst>
                    <a:ext uri="{9D8B030D-6E8A-4147-A177-3AD203B41FA5}">
                      <a16:colId xmlns:a16="http://schemas.microsoft.com/office/drawing/2014/main" val="20001"/>
                    </a:ext>
                  </a:extLst>
                </a:gridCol>
                <a:gridCol w="494310">
                  <a:extLst>
                    <a:ext uri="{9D8B030D-6E8A-4147-A177-3AD203B41FA5}">
                      <a16:colId xmlns:a16="http://schemas.microsoft.com/office/drawing/2014/main" val="20002"/>
                    </a:ext>
                  </a:extLst>
                </a:gridCol>
                <a:gridCol w="494310">
                  <a:extLst>
                    <a:ext uri="{9D8B030D-6E8A-4147-A177-3AD203B41FA5}">
                      <a16:colId xmlns:a16="http://schemas.microsoft.com/office/drawing/2014/main" val="20003"/>
                    </a:ext>
                  </a:extLst>
                </a:gridCol>
                <a:gridCol w="494310">
                  <a:extLst>
                    <a:ext uri="{9D8B030D-6E8A-4147-A177-3AD203B41FA5}">
                      <a16:colId xmlns:a16="http://schemas.microsoft.com/office/drawing/2014/main" val="20004"/>
                    </a:ext>
                  </a:extLst>
                </a:gridCol>
                <a:gridCol w="494310">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tblGrid>
              <a:tr h="266700">
                <a:tc>
                  <a:txBody>
                    <a:bodyPr/>
                    <a:lstStyle/>
                    <a:p>
                      <a:pPr algn="ctr" fontAlgn="b"/>
                      <a:r>
                        <a:rPr lang="zh-CN" altLang="en-US" sz="1600" b="0" i="0" u="none" strike="noStrike">
                          <a:effectLst/>
                          <a:latin typeface="宋体"/>
                        </a:rPr>
                        <a:t>第一期</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zh-CN" altLang="en-US" sz="1600" b="0" i="0" u="none" strike="noStrike">
                          <a:effectLst/>
                          <a:latin typeface="宋体"/>
                        </a:rPr>
                        <a:t>价格</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fontAlgn="b"/>
                      <a:r>
                        <a:rPr lang="zh-CN" altLang="en-US" sz="1600" b="0" i="0" u="none" strike="noStrike">
                          <a:effectLst/>
                          <a:latin typeface="宋体"/>
                        </a:rPr>
                        <a:t>订单</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3900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959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3900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842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228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3750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5750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1647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9200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744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286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4100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5"/>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3950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1381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6"/>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265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4300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501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198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8"/>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4150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9200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1145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9"/>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9600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422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0"/>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4500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6850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184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1"/>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4350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939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dirty="0">
                          <a:effectLst/>
                          <a:latin typeface="Arial"/>
                        </a:rPr>
                        <a:t>389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85453377"/>
              </p:ext>
            </p:extLst>
          </p:nvPr>
        </p:nvGraphicFramePr>
        <p:xfrm>
          <a:off x="5147393" y="3789040"/>
          <a:ext cx="3759198" cy="2948940"/>
        </p:xfrm>
        <a:graphic>
          <a:graphicData uri="http://schemas.openxmlformats.org/drawingml/2006/table">
            <a:tbl>
              <a:tblPr/>
              <a:tblGrid>
                <a:gridCol w="884877">
                  <a:extLst>
                    <a:ext uri="{9D8B030D-6E8A-4147-A177-3AD203B41FA5}">
                      <a16:colId xmlns:a16="http://schemas.microsoft.com/office/drawing/2014/main" val="20000"/>
                    </a:ext>
                  </a:extLst>
                </a:gridCol>
                <a:gridCol w="494310">
                  <a:extLst>
                    <a:ext uri="{9D8B030D-6E8A-4147-A177-3AD203B41FA5}">
                      <a16:colId xmlns:a16="http://schemas.microsoft.com/office/drawing/2014/main" val="20001"/>
                    </a:ext>
                  </a:extLst>
                </a:gridCol>
                <a:gridCol w="494310">
                  <a:extLst>
                    <a:ext uri="{9D8B030D-6E8A-4147-A177-3AD203B41FA5}">
                      <a16:colId xmlns:a16="http://schemas.microsoft.com/office/drawing/2014/main" val="20002"/>
                    </a:ext>
                  </a:extLst>
                </a:gridCol>
                <a:gridCol w="494310">
                  <a:extLst>
                    <a:ext uri="{9D8B030D-6E8A-4147-A177-3AD203B41FA5}">
                      <a16:colId xmlns:a16="http://schemas.microsoft.com/office/drawing/2014/main" val="20003"/>
                    </a:ext>
                  </a:extLst>
                </a:gridCol>
                <a:gridCol w="494310">
                  <a:extLst>
                    <a:ext uri="{9D8B030D-6E8A-4147-A177-3AD203B41FA5}">
                      <a16:colId xmlns:a16="http://schemas.microsoft.com/office/drawing/2014/main" val="20004"/>
                    </a:ext>
                  </a:extLst>
                </a:gridCol>
                <a:gridCol w="494310">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tblGrid>
              <a:tr h="266700">
                <a:tc>
                  <a:txBody>
                    <a:bodyPr/>
                    <a:lstStyle/>
                    <a:p>
                      <a:pPr algn="ctr" fontAlgn="b"/>
                      <a:r>
                        <a:rPr lang="zh-CN" altLang="en-US" sz="1600" b="0" i="0" u="none" strike="noStrike" dirty="0">
                          <a:effectLst/>
                          <a:latin typeface="宋体"/>
                        </a:rPr>
                        <a:t>第二期</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zh-CN" altLang="en-US" sz="1600" b="0" i="0" u="none" strike="noStrike">
                          <a:effectLst/>
                          <a:latin typeface="宋体"/>
                        </a:rPr>
                        <a:t>价格</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fontAlgn="b"/>
                      <a:r>
                        <a:rPr lang="zh-CN" altLang="en-US" sz="1600" b="0" i="0" u="none" strike="noStrike">
                          <a:effectLst/>
                          <a:latin typeface="宋体"/>
                        </a:rPr>
                        <a:t>订单</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2850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614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2850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2039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2950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3199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1881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4330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2905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3050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1729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334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5"/>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3150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8600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2790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6"/>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3250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4530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2514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3250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1537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8"/>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3350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4630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2483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1656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542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9"/>
                  </a:ext>
                </a:extLst>
              </a:tr>
              <a:tr h="220980">
                <a:tc rowSpan="3">
                  <a:txBody>
                    <a:bodyPr/>
                    <a:lstStyle/>
                    <a:p>
                      <a:pPr algn="ctr" fontAlgn="ctr"/>
                      <a:r>
                        <a:rPr lang="zh-CN" altLang="en-US" sz="1400" b="0" i="0" u="none" strike="noStrike" dirty="0">
                          <a:effectLst/>
                          <a:latin typeface="Arial"/>
                        </a:rPr>
                        <a:t>公司</a:t>
                      </a:r>
                      <a:r>
                        <a:rPr lang="en-US" altLang="zh-CN" sz="1400" b="0" i="0" u="none" strike="noStrike" dirty="0">
                          <a:effectLst/>
                          <a:latin typeface="Arial"/>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3450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2086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0"/>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3450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1"/>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3550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2124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1532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dirty="0">
                          <a:effectLst/>
                          <a:latin typeface="Arial"/>
                        </a:rPr>
                        <a:t>521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72756117"/>
              </p:ext>
            </p:extLst>
          </p:nvPr>
        </p:nvGraphicFramePr>
        <p:xfrm>
          <a:off x="489620" y="5137374"/>
          <a:ext cx="1562100" cy="9372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tblGrid>
              <a:tr h="266700">
                <a:tc gridSpan="3">
                  <a:txBody>
                    <a:bodyPr/>
                    <a:lstStyle/>
                    <a:p>
                      <a:pPr algn="ctr" fontAlgn="b"/>
                      <a:r>
                        <a:rPr lang="zh-CN" altLang="en-US" sz="1400" b="0" i="0" u="none" strike="noStrike">
                          <a:effectLst/>
                          <a:latin typeface="宋体"/>
                        </a:rPr>
                        <a:t>价格弹性</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a:txBody>
                    <a:bodyPr/>
                    <a:lstStyle/>
                    <a:p>
                      <a:pPr algn="ctr" fontAlgn="b"/>
                      <a:r>
                        <a:rPr lang="en-US" altLang="zh-CN" sz="1400" b="0" i="0" u="none" strike="noStrike">
                          <a:effectLst/>
                          <a:latin typeface="Arial"/>
                        </a:rPr>
                        <a:t>-5.73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-5.79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-3.44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-3.44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altLang="zh-CN" sz="1400" b="0" i="0" u="none" strike="noStrike">
                          <a:effectLst/>
                          <a:latin typeface="Arial"/>
                        </a:rPr>
                        <a:t>-3.78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dirty="0">
                          <a:effectLst/>
                          <a:latin typeface="Arial"/>
                        </a:rPr>
                        <a:t>-2.41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864580927"/>
              </p:ext>
            </p:extLst>
          </p:nvPr>
        </p:nvGraphicFramePr>
        <p:xfrm>
          <a:off x="2721197" y="5228044"/>
          <a:ext cx="1562100" cy="9372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tblGrid>
              <a:tr h="266700">
                <a:tc gridSpan="3">
                  <a:txBody>
                    <a:bodyPr/>
                    <a:lstStyle/>
                    <a:p>
                      <a:pPr algn="ctr" fontAlgn="b"/>
                      <a:r>
                        <a:rPr lang="zh-CN" altLang="en-US" sz="1400" b="0" i="0" u="none" strike="noStrike">
                          <a:effectLst/>
                          <a:latin typeface="宋体"/>
                        </a:rPr>
                        <a:t>价格弹性</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a:txBody>
                    <a:bodyPr/>
                    <a:lstStyle/>
                    <a:p>
                      <a:pPr algn="ctr" fontAlgn="b"/>
                      <a:r>
                        <a:rPr lang="en-US" altLang="zh-CN" sz="1400" b="0" i="0" u="none" strike="noStrike">
                          <a:effectLst/>
                          <a:latin typeface="Arial"/>
                        </a:rPr>
                        <a:t>-2.55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-2.20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-2.53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-2.17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altLang="zh-CN" sz="1400" b="0" i="0" u="none" strike="noStrike">
                          <a:effectLst/>
                          <a:latin typeface="Arial"/>
                        </a:rPr>
                        <a:t>-2.18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dirty="0">
                          <a:effectLst/>
                          <a:latin typeface="Arial"/>
                        </a:rPr>
                        <a:t>-1.79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右箭头 9"/>
          <p:cNvSpPr/>
          <p:nvPr/>
        </p:nvSpPr>
        <p:spPr>
          <a:xfrm rot="10800000">
            <a:off x="4283297" y="5552658"/>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5400000">
            <a:off x="968960" y="4709122"/>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9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四、生产及交付产品数</a:t>
            </a:r>
            <a:endParaRPr lang="en-US" altLang="zh-CN" b="1"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410392" y="1528216"/>
            <a:ext cx="8423848" cy="53012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sz="2400" dirty="0" smtClean="0"/>
              <a:t>P1</a:t>
            </a:r>
            <a:r>
              <a:rPr lang="en-US" altLang="zh-CN" sz="2400" dirty="0"/>
              <a:t>9</a:t>
            </a:r>
          </a:p>
          <a:p>
            <a:pPr marL="0" indent="0">
              <a:buNone/>
            </a:pPr>
            <a:r>
              <a:rPr lang="zh-CN" altLang="en-US" sz="2400" dirty="0" smtClean="0"/>
              <a:t>　　每季度</a:t>
            </a:r>
            <a:r>
              <a:rPr lang="zh-CN" altLang="en-US" sz="2400" dirty="0"/>
              <a:t>要决策每种产品发往每个市场的数量。运营部门的主要决策是交付产品的计划。</a:t>
            </a:r>
          </a:p>
          <a:p>
            <a:pPr marL="0" indent="0">
              <a:buNone/>
            </a:pPr>
            <a:r>
              <a:rPr lang="zh-CN" altLang="en-US" sz="2400" dirty="0" smtClean="0"/>
              <a:t>　　一般</a:t>
            </a:r>
            <a:r>
              <a:rPr lang="zh-CN" altLang="en-US" sz="2400" dirty="0"/>
              <a:t>情况下，每种产品实际的生产数量，是计划交付的数量加上在组装阶段或质检阶段因不合格而返工的产品的数量</a:t>
            </a:r>
            <a:r>
              <a:rPr lang="zh-CN" altLang="en-US" sz="2400" dirty="0" smtClean="0"/>
              <a:t>。</a:t>
            </a:r>
            <a:endParaRPr lang="en-US" altLang="zh-CN" sz="2400" dirty="0" smtClean="0"/>
          </a:p>
          <a:p>
            <a:r>
              <a:rPr lang="en-US" altLang="zh-CN" sz="2400" dirty="0" smtClean="0"/>
              <a:t>P17</a:t>
            </a:r>
            <a:endParaRPr lang="en-US" altLang="zh-CN" sz="2400" dirty="0"/>
          </a:p>
          <a:p>
            <a:pPr marL="0" indent="0">
              <a:buNone/>
            </a:pPr>
            <a:r>
              <a:rPr lang="zh-CN" altLang="en-US" sz="2400" dirty="0"/>
              <a:t>　　</a:t>
            </a:r>
            <a:r>
              <a:rPr lang="zh-CN" altLang="en-US" sz="2400" dirty="0" smtClean="0"/>
              <a:t>公司</a:t>
            </a:r>
            <a:r>
              <a:rPr lang="zh-CN" altLang="en-US" sz="2400" dirty="0"/>
              <a:t>自己的工厂用一种原料制造三种产品供市场销售。产品生产由两个连续的工艺流程构成：</a:t>
            </a:r>
          </a:p>
          <a:p>
            <a:pPr marL="0" indent="0">
              <a:buNone/>
            </a:pPr>
            <a:r>
              <a:rPr lang="zh-CN" altLang="en-US" sz="2400" dirty="0"/>
              <a:t>　</a:t>
            </a:r>
            <a:r>
              <a:rPr lang="zh-CN" altLang="en-US" sz="2400" dirty="0" smtClean="0"/>
              <a:t>　</a:t>
            </a:r>
            <a:r>
              <a:rPr lang="en-US" altLang="zh-CN" sz="2400" dirty="0" smtClean="0"/>
              <a:t>1. </a:t>
            </a:r>
            <a:r>
              <a:rPr lang="zh-CN" altLang="en-US" sz="2400" dirty="0" smtClean="0"/>
              <a:t>机</a:t>
            </a:r>
            <a:r>
              <a:rPr lang="zh-CN" altLang="en-US" sz="2400" dirty="0"/>
              <a:t>加工</a:t>
            </a:r>
            <a:r>
              <a:rPr lang="en-US" altLang="zh-CN" sz="2400" dirty="0"/>
              <a:t>——</a:t>
            </a:r>
            <a:r>
              <a:rPr lang="zh-CN" altLang="en-US" sz="2400" dirty="0"/>
              <a:t>用机器生产零部件。每台机器由四名机器工人操作。这些机加工车间工作的机器工人可以实行轮班</a:t>
            </a:r>
            <a:r>
              <a:rPr lang="zh-CN" altLang="en-US" sz="2400" dirty="0" smtClean="0"/>
              <a:t>。</a:t>
            </a:r>
            <a:endParaRPr lang="zh-CN" altLang="en-US" sz="2400" dirty="0"/>
          </a:p>
          <a:p>
            <a:pPr marL="0" indent="0">
              <a:buNone/>
            </a:pPr>
            <a:r>
              <a:rPr lang="zh-CN" altLang="en-US" sz="2400" dirty="0" smtClean="0"/>
              <a:t>　　</a:t>
            </a:r>
            <a:r>
              <a:rPr lang="en-US" altLang="zh-CN" sz="2400" dirty="0" smtClean="0"/>
              <a:t>2. </a:t>
            </a:r>
            <a:r>
              <a:rPr lang="zh-CN" altLang="en-US" sz="2400" dirty="0" smtClean="0"/>
              <a:t>组装</a:t>
            </a:r>
            <a:r>
              <a:rPr lang="en-US" altLang="zh-CN" sz="2400" dirty="0"/>
              <a:t>——</a:t>
            </a:r>
            <a:r>
              <a:rPr lang="zh-CN" altLang="en-US" sz="2400" dirty="0"/>
              <a:t>机制零部件在此由组装工人组装成成品，进行包装，只实行单班制。</a:t>
            </a: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28600"/>
            <a:ext cx="8153400" cy="990600"/>
          </a:xfrm>
        </p:spPr>
        <p:txBody>
          <a:bodyPr/>
          <a:lstStyle/>
          <a:p>
            <a:r>
              <a:rPr lang="zh-CN" altLang="en-US" dirty="0" smtClean="0"/>
              <a:t>集装箱数量控制技巧</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265781167"/>
              </p:ext>
            </p:extLst>
          </p:nvPr>
        </p:nvGraphicFramePr>
        <p:xfrm>
          <a:off x="395536" y="1772816"/>
          <a:ext cx="6362700" cy="914400"/>
        </p:xfrm>
        <a:graphic>
          <a:graphicData uri="http://schemas.openxmlformats.org/drawingml/2006/table">
            <a:tbl>
              <a:tblPr/>
              <a:tblGrid>
                <a:gridCol w="16510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1651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gridCol w="165100">
                  <a:extLst>
                    <a:ext uri="{9D8B030D-6E8A-4147-A177-3AD203B41FA5}">
                      <a16:colId xmlns:a16="http://schemas.microsoft.com/office/drawing/2014/main" val="20006"/>
                    </a:ext>
                  </a:extLst>
                </a:gridCol>
                <a:gridCol w="622300">
                  <a:extLst>
                    <a:ext uri="{9D8B030D-6E8A-4147-A177-3AD203B41FA5}">
                      <a16:colId xmlns:a16="http://schemas.microsoft.com/office/drawing/2014/main" val="20007"/>
                    </a:ext>
                  </a:extLst>
                </a:gridCol>
                <a:gridCol w="165100">
                  <a:extLst>
                    <a:ext uri="{9D8B030D-6E8A-4147-A177-3AD203B41FA5}">
                      <a16:colId xmlns:a16="http://schemas.microsoft.com/office/drawing/2014/main" val="20008"/>
                    </a:ext>
                  </a:extLst>
                </a:gridCol>
              </a:tblGrid>
              <a:tr h="228600">
                <a:tc>
                  <a:txBody>
                    <a:bodyPr/>
                    <a:lstStyle/>
                    <a:p>
                      <a:pPr algn="l" fontAlgn="b"/>
                      <a:r>
                        <a:rPr lang="zh-CN" altLang="en-US" sz="1400" b="1" i="0" u="none" strike="noStrike" dirty="0">
                          <a:effectLst/>
                          <a:latin typeface="宋体"/>
                        </a:rPr>
                        <a:t>生产及交付产品数</a:t>
                      </a:r>
                    </a:p>
                  </a:txBody>
                  <a:tcPr marL="0" marR="0" marT="0" marB="0" anchor="b">
                    <a:lnL>
                      <a:noFill/>
                    </a:lnL>
                    <a:lnR>
                      <a:noFill/>
                    </a:lnR>
                    <a:lnT>
                      <a:noFill/>
                    </a:lnT>
                    <a:lnB>
                      <a:noFill/>
                    </a:lnB>
                  </a:tcPr>
                </a:tc>
                <a:tc>
                  <a:txBody>
                    <a:bodyPr/>
                    <a:lstStyle/>
                    <a:p>
                      <a:pPr algn="l" fontAlgn="b"/>
                      <a:endParaRPr lang="zh-CN" altLang="en-US" sz="1400" b="0" i="0" u="none" strike="noStrike">
                        <a:effectLst/>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effectLst/>
                          <a:latin typeface="宋体"/>
                        </a:rPr>
                        <a:t>箱</a:t>
                      </a:r>
                      <a:r>
                        <a:rPr lang="en-US" altLang="zh-CN" sz="1400" b="1" i="0" u="none" strike="noStrike">
                          <a:effectLst/>
                          <a:latin typeface="宋体"/>
                        </a:rPr>
                        <a:t>\</a:t>
                      </a:r>
                      <a:r>
                        <a:rPr lang="zh-CN" altLang="en-US" sz="1400" b="1" i="0" u="none" strike="noStrike">
                          <a:effectLst/>
                          <a:latin typeface="宋体"/>
                        </a:rPr>
                        <a:t>库存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1400" b="0" i="0" u="none" strike="noStrike">
                        <a:effectLst/>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endParaRPr lang="zh-CN" altLang="en-US" sz="1400" b="0" i="0" u="none" strike="noStrike">
                        <a:effectLst/>
                        <a:latin typeface="Arial"/>
                      </a:endParaRPr>
                    </a:p>
                  </a:txBody>
                  <a:tcPr marL="0" marR="0" marT="0" marB="0" anchor="b">
                    <a:lnL>
                      <a:noFill/>
                    </a:lnL>
                    <a:lnR>
                      <a:noFill/>
                    </a:lnR>
                    <a:lnT>
                      <a:noFill/>
                    </a:lnT>
                    <a:lnB>
                      <a:noFill/>
                    </a:lnB>
                  </a:tcPr>
                </a:tc>
                <a:tc>
                  <a:txBody>
                    <a:bodyPr/>
                    <a:lstStyle/>
                    <a:p>
                      <a:pPr algn="r" fontAlgn="b"/>
                      <a:r>
                        <a:rPr lang="zh-CN" altLang="en-US" sz="1400" b="0" i="0" u="none" strike="noStrike" dirty="0">
                          <a:effectLst/>
                          <a:latin typeface="宋体"/>
                        </a:rPr>
                        <a:t>中国国内代理商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5.7600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720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altLang="zh-CN" sz="1400" b="1" i="0" u="none" strike="noStrike">
                          <a:effectLst/>
                          <a:latin typeface="Arial"/>
                        </a:rPr>
                        <a:t>340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altLang="zh-CN" sz="1400" b="1" i="0" u="none" strike="noStrike">
                          <a:effectLst/>
                          <a:latin typeface="Arial"/>
                        </a:rPr>
                        <a:t>370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10001"/>
                  </a:ext>
                </a:extLst>
              </a:tr>
              <a:tr h="228600">
                <a:tc>
                  <a:txBody>
                    <a:bodyPr/>
                    <a:lstStyle/>
                    <a:p>
                      <a:pPr algn="l" fontAlgn="b"/>
                      <a:r>
                        <a:rPr lang="en-US" altLang="zh-CN" sz="1400" b="0" i="0" u="none" strike="noStrike">
                          <a:effectLst/>
                          <a:latin typeface="宋体"/>
                        </a:rPr>
                        <a:t>(</a:t>
                      </a:r>
                      <a:r>
                        <a:rPr lang="zh-CN" altLang="en-US" sz="1400" b="0" i="0" u="none" strike="noStrike">
                          <a:effectLst/>
                          <a:latin typeface="宋体"/>
                        </a:rPr>
                        <a:t>如标记星号则</a:t>
                      </a:r>
                    </a:p>
                  </a:txBody>
                  <a:tcPr marL="0" marR="0" marT="0" marB="0" anchor="b">
                    <a:lnL>
                      <a:noFill/>
                    </a:lnL>
                    <a:lnR>
                      <a:noFill/>
                    </a:lnR>
                    <a:lnT>
                      <a:noFill/>
                    </a:lnT>
                    <a:lnB>
                      <a:noFill/>
                    </a:lnB>
                  </a:tcPr>
                </a:tc>
                <a:tc>
                  <a:txBody>
                    <a:bodyPr/>
                    <a:lstStyle/>
                    <a:p>
                      <a:pPr algn="r" fontAlgn="b"/>
                      <a:r>
                        <a:rPr lang="zh-CN" altLang="en-US" sz="1400" b="0" i="0" u="none" strike="noStrike">
                          <a:effectLst/>
                          <a:latin typeface="宋体"/>
                        </a:rPr>
                        <a:t>北美经销商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554</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r" fontAlgn="b"/>
                      <a:r>
                        <a:rPr lang="en-US" altLang="zh-CN" sz="1400" b="1" i="0" u="none" strike="noStrike">
                          <a:effectLst/>
                          <a:latin typeface="Arial"/>
                        </a:rPr>
                        <a:t>293</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r" fontAlgn="b"/>
                      <a:r>
                        <a:rPr lang="en-US" altLang="zh-CN" sz="1400" b="1" i="0" u="none" strike="noStrike">
                          <a:effectLst/>
                          <a:latin typeface="Arial"/>
                        </a:rPr>
                        <a:t>215</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10002"/>
                  </a:ext>
                </a:extLst>
              </a:tr>
              <a:tr h="228600">
                <a:tc>
                  <a:txBody>
                    <a:bodyPr/>
                    <a:lstStyle/>
                    <a:p>
                      <a:pPr algn="l" fontAlgn="b"/>
                      <a:r>
                        <a:rPr lang="zh-CN" altLang="en-US" sz="1400" b="0" i="0" u="none" strike="noStrike">
                          <a:effectLst/>
                          <a:latin typeface="宋体"/>
                        </a:rPr>
                        <a:t>未达到计划数量</a:t>
                      </a:r>
                      <a:r>
                        <a:rPr lang="en-US" altLang="zh-CN" sz="1400" b="0" i="0" u="none" strike="noStrike">
                          <a:effectLst/>
                          <a:latin typeface="宋体"/>
                        </a:rPr>
                        <a:t>)</a:t>
                      </a:r>
                    </a:p>
                  </a:txBody>
                  <a:tcPr marL="0" marR="0" marT="0" marB="0" anchor="b">
                    <a:lnL>
                      <a:noFill/>
                    </a:lnL>
                    <a:lnR>
                      <a:noFill/>
                    </a:lnR>
                    <a:lnT>
                      <a:noFill/>
                    </a:lnT>
                    <a:lnB>
                      <a:noFill/>
                    </a:lnB>
                  </a:tcPr>
                </a:tc>
                <a:tc>
                  <a:txBody>
                    <a:bodyPr/>
                    <a:lstStyle/>
                    <a:p>
                      <a:pPr algn="r" fontAlgn="b"/>
                      <a:r>
                        <a:rPr lang="zh-CN" altLang="en-US" sz="1400" b="0" i="0" u="none" strike="noStrike">
                          <a:effectLst/>
                          <a:latin typeface="宋体"/>
                        </a:rPr>
                        <a:t>国际互联网经销商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1000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altLang="zh-CN" sz="1400" b="1" i="0" u="none" strike="noStrike">
                          <a:effectLst/>
                          <a:latin typeface="Arial"/>
                        </a:rPr>
                        <a:t>700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altLang="zh-CN" sz="1400" b="1" i="0" u="none" strike="noStrike">
                          <a:effectLst/>
                          <a:latin typeface="Arial"/>
                        </a:rPr>
                        <a:t>400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dirty="0">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bl>
          </a:graphicData>
        </a:graphic>
      </p:graphicFrame>
      <p:sp>
        <p:nvSpPr>
          <p:cNvPr id="8" name="矩形 7"/>
          <p:cNvSpPr/>
          <p:nvPr/>
        </p:nvSpPr>
        <p:spPr>
          <a:xfrm>
            <a:off x="467544" y="2924944"/>
            <a:ext cx="4868640" cy="369332"/>
          </a:xfrm>
          <a:prstGeom prst="rect">
            <a:avLst/>
          </a:prstGeom>
        </p:spPr>
        <p:txBody>
          <a:bodyPr wrap="none">
            <a:spAutoFit/>
          </a:bodyPr>
          <a:lstStyle/>
          <a:p>
            <a:r>
              <a:rPr lang="zh-CN" altLang="en-US" dirty="0" smtClean="0"/>
              <a:t>集装箱数量</a:t>
            </a:r>
            <a:r>
              <a:rPr lang="en-US" altLang="zh-CN" dirty="0" smtClean="0"/>
              <a:t>=(</a:t>
            </a:r>
            <a:r>
              <a:rPr lang="zh-CN" altLang="en-US" dirty="0" smtClean="0"/>
              <a:t>产品</a:t>
            </a:r>
            <a:r>
              <a:rPr lang="en-US" altLang="zh-CN" dirty="0" smtClean="0"/>
              <a:t>1*1+</a:t>
            </a:r>
            <a:r>
              <a:rPr lang="zh-CN" altLang="en-US" dirty="0" smtClean="0"/>
              <a:t>产品</a:t>
            </a:r>
            <a:r>
              <a:rPr lang="en-US" altLang="zh-CN" dirty="0" smtClean="0"/>
              <a:t>2*2+</a:t>
            </a:r>
            <a:r>
              <a:rPr lang="zh-CN" altLang="en-US" dirty="0" smtClean="0"/>
              <a:t>产品</a:t>
            </a:r>
            <a:r>
              <a:rPr lang="en-US" altLang="zh-CN" dirty="0" smtClean="0"/>
              <a:t>3*4</a:t>
            </a:r>
            <a:r>
              <a:rPr lang="en-US" altLang="zh-CN" dirty="0"/>
              <a:t>)/500</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666329650"/>
              </p:ext>
            </p:extLst>
          </p:nvPr>
        </p:nvGraphicFramePr>
        <p:xfrm>
          <a:off x="381584" y="3429000"/>
          <a:ext cx="5184576" cy="762000"/>
        </p:xfrm>
        <a:graphic>
          <a:graphicData uri="http://schemas.openxmlformats.org/drawingml/2006/table">
            <a:tbl>
              <a:tblPr/>
              <a:tblGrid>
                <a:gridCol w="288032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171450">
                <a:tc>
                  <a:txBody>
                    <a:bodyPr/>
                    <a:lstStyle/>
                    <a:p>
                      <a:pPr marL="0" algn="l" rtl="0" eaLnBrk="1" latinLnBrk="0" hangingPunct="1">
                        <a:spcAft>
                          <a:spcPts val="0"/>
                        </a:spcAft>
                      </a:pPr>
                      <a:r>
                        <a:rPr kumimoji="0" lang="zh-CN" altLang="en-US" sz="1800" kern="1200" dirty="0" smtClean="0">
                          <a:solidFill>
                            <a:schemeClr val="tx1"/>
                          </a:solidFill>
                          <a:effectLst/>
                          <a:latin typeface="+mn-lt"/>
                          <a:ea typeface="+mn-ea"/>
                          <a:cs typeface="+mn-cs"/>
                        </a:rPr>
                        <a:t>表</a:t>
                      </a:r>
                      <a:r>
                        <a:rPr kumimoji="0" lang="en-US" altLang="zh-CN" sz="1800" kern="1200" dirty="0" smtClean="0">
                          <a:solidFill>
                            <a:schemeClr val="tx1"/>
                          </a:solidFill>
                          <a:effectLst/>
                          <a:latin typeface="+mn-lt"/>
                          <a:ea typeface="+mn-ea"/>
                          <a:cs typeface="+mn-cs"/>
                        </a:rPr>
                        <a:t>11 </a:t>
                      </a:r>
                      <a:r>
                        <a:rPr kumimoji="0" lang="zh-CN" altLang="en-US" sz="1800" kern="1200" dirty="0" smtClean="0">
                          <a:solidFill>
                            <a:schemeClr val="tx1"/>
                          </a:solidFill>
                          <a:effectLst/>
                          <a:latin typeface="+mn-lt"/>
                          <a:ea typeface="+mn-ea"/>
                          <a:cs typeface="+mn-cs"/>
                        </a:rPr>
                        <a:t>集装箱容量</a:t>
                      </a:r>
                      <a:endParaRPr kumimoji="0" lang="zh-CN" sz="1800"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zh-CN" sz="1600" kern="0">
                          <a:solidFill>
                            <a:srgbClr val="000000"/>
                          </a:solidFill>
                          <a:effectLst/>
                          <a:latin typeface="Calibri"/>
                          <a:ea typeface="宋体"/>
                          <a:cs typeface="宋体"/>
                        </a:rPr>
                        <a:t>产品</a:t>
                      </a:r>
                      <a:r>
                        <a:rPr lang="en-US" sz="1600" kern="0">
                          <a:solidFill>
                            <a:srgbClr val="000000"/>
                          </a:solidFill>
                          <a:effectLst/>
                          <a:latin typeface="Calibri"/>
                          <a:ea typeface="宋体"/>
                          <a:cs typeface="宋体"/>
                        </a:rPr>
                        <a:t>1 </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zh-CN" sz="1600" kern="0">
                          <a:solidFill>
                            <a:srgbClr val="000000"/>
                          </a:solidFill>
                          <a:effectLst/>
                          <a:latin typeface="Calibri"/>
                          <a:ea typeface="宋体"/>
                          <a:cs typeface="Arial"/>
                        </a:rPr>
                        <a:t>产品</a:t>
                      </a:r>
                      <a:r>
                        <a:rPr lang="en-US" sz="1600" kern="0">
                          <a:solidFill>
                            <a:srgbClr val="000000"/>
                          </a:solidFill>
                          <a:effectLst/>
                          <a:latin typeface="Arial"/>
                          <a:ea typeface="宋体"/>
                          <a:cs typeface="黑体"/>
                        </a:rPr>
                        <a:t>2</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zh-CN" sz="1600" kern="0">
                          <a:solidFill>
                            <a:srgbClr val="000000"/>
                          </a:solidFill>
                          <a:effectLst/>
                          <a:latin typeface="Calibri"/>
                          <a:ea typeface="宋体"/>
                          <a:cs typeface="Arial"/>
                        </a:rPr>
                        <a:t>产品</a:t>
                      </a:r>
                      <a:r>
                        <a:rPr lang="en-US" sz="1600" kern="0">
                          <a:solidFill>
                            <a:srgbClr val="000000"/>
                          </a:solidFill>
                          <a:effectLst/>
                          <a:latin typeface="Arial"/>
                          <a:ea typeface="宋体"/>
                          <a:cs typeface="黑体"/>
                        </a:rPr>
                        <a:t>3</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0"/>
                  </a:ext>
                </a:extLst>
              </a:tr>
              <a:tr h="171450">
                <a:tc>
                  <a:txBody>
                    <a:bodyPr/>
                    <a:lstStyle/>
                    <a:p>
                      <a:pPr algn="ctr">
                        <a:spcAft>
                          <a:spcPts val="0"/>
                        </a:spcAft>
                      </a:pPr>
                      <a:r>
                        <a:rPr lang="zh-CN" sz="1600" kern="0" dirty="0">
                          <a:solidFill>
                            <a:srgbClr val="003366"/>
                          </a:solidFill>
                          <a:effectLst/>
                          <a:latin typeface="Calibri"/>
                          <a:ea typeface="宋体"/>
                          <a:cs typeface="宋体"/>
                        </a:rPr>
                        <a:t>集装箱容量（容纳产品数）</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500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en-US" sz="1600" kern="0">
                          <a:solidFill>
                            <a:srgbClr val="000000"/>
                          </a:solidFill>
                          <a:effectLst/>
                          <a:latin typeface="Arial"/>
                          <a:ea typeface="宋体"/>
                          <a:cs typeface="黑体"/>
                        </a:rPr>
                        <a:t>250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en-US" sz="1600" kern="0" dirty="0">
                          <a:solidFill>
                            <a:srgbClr val="000000"/>
                          </a:solidFill>
                          <a:effectLst/>
                          <a:latin typeface="Arial"/>
                          <a:ea typeface="宋体"/>
                          <a:cs typeface="黑体"/>
                        </a:rPr>
                        <a:t>125</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1"/>
                  </a:ext>
                </a:extLst>
              </a:tr>
              <a:tr h="180975">
                <a:tc gridSpan="4">
                  <a:txBody>
                    <a:bodyPr/>
                    <a:lstStyle/>
                    <a:p>
                      <a:pPr algn="ctr">
                        <a:spcAft>
                          <a:spcPts val="0"/>
                        </a:spcAft>
                      </a:pPr>
                      <a:r>
                        <a:rPr lang="zh-CN" sz="1600" kern="0" dirty="0">
                          <a:solidFill>
                            <a:srgbClr val="000000"/>
                          </a:solidFill>
                          <a:effectLst/>
                          <a:latin typeface="Calibri"/>
                          <a:ea typeface="宋体"/>
                          <a:cs typeface="宋体"/>
                        </a:rPr>
                        <a:t>说明：各种产品可以混装</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780334525"/>
              </p:ext>
            </p:extLst>
          </p:nvPr>
        </p:nvGraphicFramePr>
        <p:xfrm>
          <a:off x="526828" y="4653136"/>
          <a:ext cx="4809356" cy="1493520"/>
        </p:xfrm>
        <a:graphic>
          <a:graphicData uri="http://schemas.openxmlformats.org/drawingml/2006/table">
            <a:tbl>
              <a:tblPr/>
              <a:tblGrid>
                <a:gridCol w="3298056">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171450">
                <a:tc>
                  <a:txBody>
                    <a:bodyPr/>
                    <a:lstStyle/>
                    <a:p>
                      <a:pPr>
                        <a:spcAft>
                          <a:spcPts val="0"/>
                        </a:spcAft>
                      </a:pPr>
                      <a:r>
                        <a:rPr kumimoji="0" lang="zh-CN" altLang="zh-CN" sz="1800" kern="1200" dirty="0" smtClean="0">
                          <a:solidFill>
                            <a:schemeClr val="tx1"/>
                          </a:solidFill>
                          <a:effectLst/>
                          <a:latin typeface="+mn-lt"/>
                          <a:ea typeface="+mn-ea"/>
                          <a:cs typeface="+mn-cs"/>
                        </a:rPr>
                        <a:t>表</a:t>
                      </a:r>
                      <a:r>
                        <a:rPr kumimoji="0" lang="en-US" altLang="zh-CN" sz="1800" kern="1200" dirty="0" smtClean="0">
                          <a:solidFill>
                            <a:schemeClr val="tx1"/>
                          </a:solidFill>
                          <a:effectLst/>
                          <a:latin typeface="+mn-lt"/>
                          <a:ea typeface="+mn-ea"/>
                          <a:cs typeface="+mn-cs"/>
                        </a:rPr>
                        <a:t>12 </a:t>
                      </a:r>
                      <a:r>
                        <a:rPr kumimoji="0" lang="zh-CN" altLang="zh-CN" sz="1800" kern="1200" dirty="0" smtClean="0">
                          <a:solidFill>
                            <a:schemeClr val="tx1"/>
                          </a:solidFill>
                          <a:effectLst/>
                          <a:latin typeface="+mn-lt"/>
                          <a:ea typeface="+mn-ea"/>
                          <a:cs typeface="+mn-cs"/>
                        </a:rPr>
                        <a:t>运输的参数</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0"/>
                  </a:ext>
                </a:extLst>
              </a:tr>
              <a:tr h="171450">
                <a:tc>
                  <a:txBody>
                    <a:bodyPr/>
                    <a:lstStyle/>
                    <a:p>
                      <a:pPr>
                        <a:spcAft>
                          <a:spcPts val="0"/>
                        </a:spcAft>
                      </a:pPr>
                      <a:r>
                        <a:rPr lang="zh-CN" sz="1600" kern="0" dirty="0">
                          <a:solidFill>
                            <a:srgbClr val="003366"/>
                          </a:solidFill>
                          <a:effectLst/>
                          <a:latin typeface="Calibri"/>
                          <a:ea typeface="宋体"/>
                          <a:cs typeface="宋体"/>
                        </a:rPr>
                        <a:t>租用集装箱和车辆</a:t>
                      </a:r>
                      <a:r>
                        <a:rPr lang="en-US" sz="1600" kern="0" dirty="0">
                          <a:solidFill>
                            <a:srgbClr val="003366"/>
                          </a:solidFill>
                          <a:effectLst/>
                          <a:latin typeface="Calibri"/>
                          <a:ea typeface="宋体"/>
                          <a:cs typeface="宋体"/>
                        </a:rPr>
                        <a:t>1</a:t>
                      </a:r>
                      <a:r>
                        <a:rPr lang="zh-CN" sz="1600" kern="0" dirty="0">
                          <a:solidFill>
                            <a:srgbClr val="003366"/>
                          </a:solidFill>
                          <a:effectLst/>
                          <a:latin typeface="Calibri"/>
                          <a:ea typeface="宋体"/>
                          <a:cs typeface="宋体"/>
                        </a:rPr>
                        <a:t>天全包的费用</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6500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1"/>
                  </a:ext>
                </a:extLst>
              </a:tr>
              <a:tr h="171450">
                <a:tc>
                  <a:txBody>
                    <a:bodyPr/>
                    <a:lstStyle/>
                    <a:p>
                      <a:pPr>
                        <a:spcAft>
                          <a:spcPts val="0"/>
                        </a:spcAft>
                      </a:pPr>
                      <a:r>
                        <a:rPr lang="zh-CN" sz="1600" kern="0">
                          <a:solidFill>
                            <a:srgbClr val="003366"/>
                          </a:solidFill>
                          <a:effectLst/>
                          <a:latin typeface="Calibri"/>
                          <a:ea typeface="宋体"/>
                          <a:cs typeface="宋体"/>
                        </a:rPr>
                        <a:t>到国际市场发货港口的距离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250 km</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2"/>
                  </a:ext>
                </a:extLst>
              </a:tr>
              <a:tr h="171450">
                <a:tc>
                  <a:txBody>
                    <a:bodyPr/>
                    <a:lstStyle/>
                    <a:p>
                      <a:pPr>
                        <a:spcAft>
                          <a:spcPts val="0"/>
                        </a:spcAft>
                      </a:pPr>
                      <a:r>
                        <a:rPr lang="zh-CN" sz="1600" kern="0">
                          <a:solidFill>
                            <a:srgbClr val="003366"/>
                          </a:solidFill>
                          <a:effectLst/>
                          <a:latin typeface="Calibri"/>
                          <a:ea typeface="宋体"/>
                          <a:cs typeface="宋体"/>
                        </a:rPr>
                        <a:t>集装箱越洋运输费用</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b="1" kern="0" dirty="0">
                          <a:solidFill>
                            <a:srgbClr val="FF0000"/>
                          </a:solidFill>
                          <a:effectLst/>
                          <a:latin typeface="Arial"/>
                          <a:ea typeface="宋体"/>
                          <a:cs typeface="黑体"/>
                        </a:rPr>
                        <a:t>80000</a:t>
                      </a:r>
                      <a:endParaRPr lang="zh-CN" sz="1050" b="1" kern="100" dirty="0">
                        <a:solidFill>
                          <a:srgbClr val="FF0000"/>
                        </a:solidFill>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3"/>
                  </a:ext>
                </a:extLst>
              </a:tr>
              <a:tr h="171450">
                <a:tc>
                  <a:txBody>
                    <a:bodyPr/>
                    <a:lstStyle/>
                    <a:p>
                      <a:pPr>
                        <a:spcAft>
                          <a:spcPts val="0"/>
                        </a:spcAft>
                      </a:pPr>
                      <a:r>
                        <a:rPr lang="zh-CN" sz="1600" kern="0">
                          <a:solidFill>
                            <a:srgbClr val="003366"/>
                          </a:solidFill>
                          <a:effectLst/>
                          <a:latin typeface="Calibri"/>
                          <a:ea typeface="宋体"/>
                          <a:cs typeface="宋体"/>
                        </a:rPr>
                        <a:t>到互联网代理商的运输距离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150 km</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4"/>
                  </a:ext>
                </a:extLst>
              </a:tr>
              <a:tr h="180975">
                <a:tc>
                  <a:txBody>
                    <a:bodyPr/>
                    <a:lstStyle/>
                    <a:p>
                      <a:pPr>
                        <a:spcAft>
                          <a:spcPts val="0"/>
                        </a:spcAft>
                      </a:pPr>
                      <a:r>
                        <a:rPr lang="zh-CN" sz="1600" kern="0">
                          <a:solidFill>
                            <a:srgbClr val="003366"/>
                          </a:solidFill>
                          <a:effectLst/>
                          <a:latin typeface="Calibri"/>
                          <a:ea typeface="宋体"/>
                          <a:cs typeface="宋体"/>
                        </a:rPr>
                        <a:t>每日每车的最大运输距离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dirty="0">
                          <a:solidFill>
                            <a:srgbClr val="000000"/>
                          </a:solidFill>
                          <a:effectLst/>
                          <a:latin typeface="Arial"/>
                          <a:ea typeface="宋体"/>
                          <a:cs typeface="黑体"/>
                        </a:rPr>
                        <a:t>400 km</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550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五、产品</a:t>
            </a:r>
            <a:r>
              <a:rPr lang="zh-CN" altLang="en-US" b="1" dirty="0" smtClean="0">
                <a:latin typeface="黑体" panose="02010609060101010101" pitchFamily="49" charset="-122"/>
                <a:ea typeface="黑体" panose="02010609060101010101" pitchFamily="49" charset="-122"/>
              </a:rPr>
              <a:t>改进</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60040" y="1483568"/>
            <a:ext cx="8460432" cy="5374432"/>
          </a:xfrm>
        </p:spPr>
        <p:txBody>
          <a:bodyPr>
            <a:normAutofit/>
          </a:bodyPr>
          <a:lstStyle/>
          <a:p>
            <a:r>
              <a:rPr lang="en-US" altLang="zh-CN" sz="2400" dirty="0" smtClean="0"/>
              <a:t>P11</a:t>
            </a:r>
          </a:p>
          <a:p>
            <a:pPr marL="0" indent="0">
              <a:buNone/>
            </a:pPr>
            <a:r>
              <a:rPr lang="zh-CN" altLang="en-US" sz="2400" dirty="0"/>
              <a:t>　　</a:t>
            </a:r>
            <a:r>
              <a:rPr lang="zh-CN" altLang="en-US" sz="2200" dirty="0"/>
              <a:t> 每一季度，产品改进会有三种情况发生：</a:t>
            </a:r>
          </a:p>
          <a:p>
            <a:pPr marL="0" indent="0">
              <a:buNone/>
            </a:pPr>
            <a:r>
              <a:rPr lang="zh-CN" altLang="en-US" sz="2200" dirty="0"/>
              <a:t>    </a:t>
            </a:r>
            <a:r>
              <a:rPr lang="en-US" altLang="zh-CN" sz="2200" dirty="0"/>
              <a:t>1</a:t>
            </a:r>
            <a:r>
              <a:rPr lang="zh-CN" altLang="en-US" sz="2200" dirty="0"/>
              <a:t>．“小改进”由公司的研发小组汇报，并被即时、自动地运用到产品改进中去，无须采取任何主动的决策，它对产品销售的影响是小而即时的。</a:t>
            </a:r>
          </a:p>
          <a:p>
            <a:pPr marL="0" indent="0">
              <a:buNone/>
            </a:pPr>
            <a:r>
              <a:rPr lang="zh-CN" altLang="en-US" sz="2200" dirty="0"/>
              <a:t>    </a:t>
            </a:r>
            <a:r>
              <a:rPr lang="en-US" altLang="zh-CN" sz="2200" dirty="0"/>
              <a:t>2</a:t>
            </a:r>
            <a:r>
              <a:rPr lang="zh-CN" altLang="en-US" sz="2200" dirty="0"/>
              <a:t>．“大改进”如果在</a:t>
            </a:r>
            <a:r>
              <a:rPr lang="en-US" altLang="zh-CN" sz="2200" dirty="0"/>
              <a:t>《</a:t>
            </a:r>
            <a:r>
              <a:rPr lang="zh-CN" altLang="en-US" sz="2200" dirty="0"/>
              <a:t>管理报告</a:t>
            </a:r>
            <a:r>
              <a:rPr lang="en-US" altLang="zh-CN" sz="2200" dirty="0"/>
              <a:t>》</a:t>
            </a:r>
            <a:r>
              <a:rPr lang="zh-CN" altLang="en-US" sz="2200" dirty="0"/>
              <a:t>中出现，当你决定将“大”的改进用以产品更新之前，需要作进一步的考虑。引入“大改进”将使现存生产模式过时，你会希望减少现有产品的库存或加强市场营销工作，有效宣传改进后的产品。因此，你要决定何时着手改进产品，是马上开始还是在未来某个季度进行。</a:t>
            </a:r>
          </a:p>
          <a:p>
            <a:pPr marL="0" indent="0">
              <a:buNone/>
            </a:pPr>
            <a:r>
              <a:rPr lang="zh-CN" altLang="en-US" sz="2200" dirty="0"/>
              <a:t>    </a:t>
            </a:r>
            <a:r>
              <a:rPr lang="en-US" altLang="zh-CN" sz="2200" dirty="0"/>
              <a:t>3</a:t>
            </a:r>
            <a:r>
              <a:rPr lang="zh-CN" altLang="en-US" sz="2200" dirty="0"/>
              <a:t>．“无改进”说明上季度产品研发工作无成效，这并非坏事，因为研发成果是一个积累的</a:t>
            </a:r>
            <a:r>
              <a:rPr lang="zh-CN" altLang="en-US" sz="2200" dirty="0" smtClean="0"/>
              <a:t>过程。</a:t>
            </a:r>
            <a:r>
              <a:rPr lang="zh-CN" altLang="en-US" sz="2200" dirty="0"/>
              <a:t>你投入的越多，取得“大改进”的时间可能会越短。</a:t>
            </a:r>
          </a:p>
        </p:txBody>
      </p:sp>
      <p:sp>
        <p:nvSpPr>
          <p:cNvPr id="4" name="矩形 3"/>
          <p:cNvSpPr/>
          <p:nvPr/>
        </p:nvSpPr>
        <p:spPr>
          <a:xfrm>
            <a:off x="4477258" y="6396335"/>
            <a:ext cx="467467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4</a:t>
            </a:r>
            <a:r>
              <a:rPr lang="zh-CN" altLang="en-US" sz="2400" b="1" dirty="0" smtClean="0">
                <a:latin typeface="黑体" panose="02010609060101010101" pitchFamily="49" charset="-122"/>
                <a:ea typeface="黑体" panose="02010609060101010101" pitchFamily="49" charset="-122"/>
              </a:rPr>
              <a:t>）研究与开发</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六、产品</a:t>
            </a:r>
            <a:r>
              <a:rPr lang="zh-CN" altLang="en-US" b="1" dirty="0" smtClean="0">
                <a:latin typeface="黑体" panose="02010609060101010101" pitchFamily="49" charset="-122"/>
                <a:ea typeface="黑体" panose="02010609060101010101" pitchFamily="49" charset="-122"/>
              </a:rPr>
              <a:t>研发</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5041776"/>
          </a:xfrm>
        </p:spPr>
        <p:txBody>
          <a:bodyPr>
            <a:normAutofit lnSpcReduction="10000"/>
          </a:bodyPr>
          <a:lstStyle/>
          <a:p>
            <a:r>
              <a:rPr lang="en-US" altLang="zh-CN" sz="2400" dirty="0" smtClean="0"/>
              <a:t>P11</a:t>
            </a:r>
          </a:p>
          <a:p>
            <a:pPr marL="0" indent="0">
              <a:buNone/>
            </a:pPr>
            <a:r>
              <a:rPr lang="zh-CN" altLang="en-US" sz="2400" dirty="0"/>
              <a:t>　　使公司的产品保持市场份额的主要方法之一，是与竞争对手在产品设计和开发上保持同步，或者超前于对手。这一任务是通过对每种产品的研究与开发实行定期投资来实现的</a:t>
            </a:r>
            <a:r>
              <a:rPr lang="zh-CN" altLang="en-US" sz="2400" dirty="0" smtClean="0"/>
              <a:t>。</a:t>
            </a:r>
            <a:endParaRPr lang="en-US" altLang="zh-CN" sz="2400" dirty="0" smtClean="0"/>
          </a:p>
          <a:p>
            <a:pPr marL="0" indent="0">
              <a:buNone/>
            </a:pPr>
            <a:r>
              <a:rPr lang="zh-CN" altLang="en-US" sz="2400" dirty="0"/>
              <a:t>　　研究开发工作具有不确定性，因此，不管你花多少钱，都不能绝对保证你的研究小组在短期内会对改进产品形象做出什么新的贡献。然而，有一条是肯定的，从长远看，你投入的越多，取得进步的机会也就越多，研究开发成果可以运用到产品改进中去。稳定投入的效果比随机投入的效果会更好。研究与开发的效果是积累性的，所以，只要投资，迟早会得到回报。</a:t>
            </a:r>
            <a:endParaRPr lang="en-US" altLang="zh-CN" sz="2400" dirty="0"/>
          </a:p>
          <a:p>
            <a:r>
              <a:rPr lang="en-US" altLang="zh-CN" sz="2400" dirty="0" smtClean="0"/>
              <a:t>P12</a:t>
            </a:r>
            <a:endParaRPr lang="en-US" altLang="zh-CN" sz="2400" dirty="0"/>
          </a:p>
          <a:p>
            <a:pPr marL="0" indent="0">
              <a:buNone/>
            </a:pPr>
            <a:r>
              <a:rPr lang="zh-CN" altLang="en-US" sz="2400" dirty="0" smtClean="0"/>
              <a:t>　　</a:t>
            </a:r>
            <a:r>
              <a:rPr lang="zh-CN" altLang="zh-CN" sz="2400" dirty="0" smtClean="0"/>
              <a:t>公司</a:t>
            </a:r>
            <a:r>
              <a:rPr lang="zh-CN" altLang="zh-CN" sz="2400" dirty="0"/>
              <a:t>的管理水平也影响研发部门研发成功的机会。</a:t>
            </a:r>
            <a:endParaRPr lang="zh-CN" altLang="en-US" sz="2400" dirty="0"/>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产品研发</a:t>
            </a:r>
            <a:endParaRPr lang="zh-CN" altLang="en-US" dirty="0"/>
          </a:p>
        </p:txBody>
      </p:sp>
      <p:sp>
        <p:nvSpPr>
          <p:cNvPr id="23" name="TextBox 22"/>
          <p:cNvSpPr txBox="1"/>
          <p:nvPr/>
        </p:nvSpPr>
        <p:spPr>
          <a:xfrm>
            <a:off x="323528" y="1579805"/>
            <a:ext cx="8352928" cy="1200329"/>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、产品研发和改进对</a:t>
            </a:r>
            <a:r>
              <a:rPr lang="en-US" altLang="zh-CN" dirty="0" smtClean="0"/>
              <a:t>Goodwill</a:t>
            </a:r>
            <a:r>
              <a:rPr lang="zh-CN" altLang="en-US" dirty="0" smtClean="0"/>
              <a:t>提升非常有帮助；</a:t>
            </a:r>
            <a:endParaRPr lang="en-US" altLang="zh-CN" dirty="0" smtClean="0"/>
          </a:p>
          <a:p>
            <a:r>
              <a:rPr lang="en-US" altLang="zh-CN" dirty="0" smtClean="0"/>
              <a:t>2</a:t>
            </a:r>
            <a:r>
              <a:rPr lang="zh-CN" altLang="en-US" dirty="0" smtClean="0"/>
              <a:t>、影响产品研发的因素比较多，但研发方案有可复制性；</a:t>
            </a:r>
            <a:endParaRPr lang="en-US" altLang="zh-CN" dirty="0" smtClean="0"/>
          </a:p>
          <a:p>
            <a:r>
              <a:rPr lang="en-US" altLang="zh-CN" dirty="0" smtClean="0"/>
              <a:t>3</a:t>
            </a:r>
            <a:r>
              <a:rPr lang="zh-CN" altLang="en-US" dirty="0" smtClean="0"/>
              <a:t>、管理费用对产品研发有重要的作用；</a:t>
            </a:r>
            <a:endParaRPr lang="zh-CN" altLang="en-US" dirty="0"/>
          </a:p>
        </p:txBody>
      </p:sp>
      <p:sp>
        <p:nvSpPr>
          <p:cNvPr id="11" name="TextBox 10"/>
          <p:cNvSpPr txBox="1"/>
          <p:nvPr/>
        </p:nvSpPr>
        <p:spPr>
          <a:xfrm>
            <a:off x="533264" y="2855950"/>
            <a:ext cx="6919056" cy="369332"/>
          </a:xfrm>
          <a:prstGeom prst="rect">
            <a:avLst/>
          </a:prstGeom>
          <a:noFill/>
        </p:spPr>
        <p:txBody>
          <a:bodyPr wrap="square" rtlCol="0">
            <a:spAutoFit/>
          </a:bodyPr>
          <a:lstStyle/>
          <a:p>
            <a:r>
              <a:rPr lang="en-US" altLang="zh-CN" dirty="0" smtClean="0"/>
              <a:t>14C1</a:t>
            </a:r>
            <a:r>
              <a:rPr lang="zh-CN" altLang="en-US" dirty="0"/>
              <a:t>研发数据分析</a:t>
            </a:r>
            <a:r>
              <a:rPr lang="zh-CN" altLang="en-US" dirty="0" smtClean="0"/>
              <a:t>：</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64" y="3265343"/>
            <a:ext cx="6457449" cy="280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27584" y="6108847"/>
            <a:ext cx="4750018" cy="369332"/>
          </a:xfrm>
          <a:prstGeom prst="rect">
            <a:avLst/>
          </a:prstGeom>
        </p:spPr>
        <p:txBody>
          <a:bodyPr wrap="none">
            <a:spAutoFit/>
          </a:bodyPr>
          <a:lstStyle/>
          <a:p>
            <a:r>
              <a:rPr lang="zh-CN" altLang="en-US" dirty="0" smtClean="0"/>
              <a:t>更多研发数据请</a:t>
            </a:r>
            <a:r>
              <a:rPr lang="zh-CN" altLang="en-US" dirty="0"/>
              <a:t>查看“大数据分析结果</a:t>
            </a:r>
            <a:r>
              <a:rPr lang="en-US" altLang="zh-CN" dirty="0"/>
              <a:t>.</a:t>
            </a:r>
            <a:r>
              <a:rPr lang="en-US" altLang="zh-CN" dirty="0" err="1"/>
              <a:t>xlsx</a:t>
            </a:r>
            <a:r>
              <a:rPr lang="zh-CN" altLang="en-US" dirty="0"/>
              <a:t>”</a:t>
            </a:r>
          </a:p>
        </p:txBody>
      </p:sp>
    </p:spTree>
    <p:extLst>
      <p:ext uri="{BB962C8B-B14F-4D97-AF65-F5344CB8AC3E}">
        <p14:creationId xmlns:p14="http://schemas.microsoft.com/office/powerpoint/2010/main" val="208677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七、组装</a:t>
            </a:r>
            <a:r>
              <a:rPr lang="zh-CN" altLang="en-US" b="1" dirty="0" smtClean="0">
                <a:latin typeface="黑体" panose="02010609060101010101" pitchFamily="49" charset="-122"/>
                <a:ea typeface="黑体" panose="02010609060101010101" pitchFamily="49" charset="-122"/>
              </a:rPr>
              <a:t>时间</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a:t>
            </a:r>
            <a:r>
              <a:rPr lang="en-US" altLang="zh-CN" sz="2400" dirty="0"/>
              <a:t>9</a:t>
            </a:r>
            <a:endParaRPr lang="en-US" altLang="zh-CN" sz="2400" dirty="0" smtClean="0"/>
          </a:p>
          <a:p>
            <a:pPr marL="0" indent="0">
              <a:buNone/>
            </a:pPr>
            <a:r>
              <a:rPr lang="zh-CN" altLang="en-US" sz="2400" dirty="0" smtClean="0"/>
              <a:t>　　工厂</a:t>
            </a:r>
            <a:r>
              <a:rPr lang="zh-CN" altLang="en-US" sz="2400" dirty="0"/>
              <a:t>的生产能力除取决于机器的加工能力外，还取决于组装工人将零部件组装为成品的能力。</a:t>
            </a:r>
          </a:p>
          <a:p>
            <a:pPr marL="0" indent="0">
              <a:buNone/>
            </a:pPr>
            <a:r>
              <a:rPr lang="zh-CN" altLang="en-US" sz="2400" dirty="0" smtClean="0"/>
              <a:t>　　每</a:t>
            </a:r>
            <a:r>
              <a:rPr lang="zh-CN" altLang="en-US" sz="2400" dirty="0"/>
              <a:t>一产品都有一个最短组装时间（表</a:t>
            </a:r>
            <a:r>
              <a:rPr lang="en-US" altLang="zh-CN" sz="2400" dirty="0"/>
              <a:t>5 </a:t>
            </a:r>
            <a:r>
              <a:rPr lang="zh-CN" altLang="en-US" sz="2400" dirty="0"/>
              <a:t>生产参数）不过，作为市场营销策略的一部分，确切的组装时间有待公司决策。产品的组装时间越长，产品的质量就越好（在一定限度内</a:t>
            </a:r>
            <a:r>
              <a:rPr lang="zh-CN" altLang="en-US" sz="2400" dirty="0" smtClean="0"/>
              <a:t>）。</a:t>
            </a:r>
            <a:endParaRPr lang="en-US" altLang="zh-CN" sz="2400" dirty="0" smtClean="0"/>
          </a:p>
          <a:p>
            <a:pPr marL="0" indent="0">
              <a:buNone/>
            </a:pPr>
            <a:r>
              <a:rPr lang="zh-CN" altLang="en-US" sz="2400" dirty="0" smtClean="0"/>
              <a:t>　　确定</a:t>
            </a:r>
            <a:r>
              <a:rPr lang="zh-CN" altLang="en-US" sz="2400" dirty="0"/>
              <a:t>了每一产品的组装时间以后，每种产品的产量及产品组合就取决于工厂组装工人的数量，此数量会因旷工和产业动荡而减少。</a:t>
            </a:r>
            <a:endParaRPr lang="en-US" altLang="zh-CN" sz="2400" dirty="0" smtClean="0"/>
          </a:p>
          <a:p>
            <a:pPr marL="0" indent="0">
              <a:buNone/>
            </a:pPr>
            <a:r>
              <a:rPr lang="zh-CN" altLang="en-US" sz="2400" dirty="0" smtClean="0"/>
              <a:t>　　还</a:t>
            </a:r>
            <a:r>
              <a:rPr lang="zh-CN" altLang="en-US" sz="2400" dirty="0"/>
              <a:t>可以通过改善激励方式，或通过增加管理费用和培训费用的支出，改善安全状况，减少员工缺勤。</a:t>
            </a:r>
          </a:p>
        </p:txBody>
      </p:sp>
      <p:graphicFrame>
        <p:nvGraphicFramePr>
          <p:cNvPr id="6" name="表格 5"/>
          <p:cNvGraphicFramePr>
            <a:graphicFrameLocks noGrp="1"/>
          </p:cNvGraphicFramePr>
          <p:nvPr>
            <p:extLst>
              <p:ext uri="{D42A27DB-BD31-4B8C-83A1-F6EECF244321}">
                <p14:modId xmlns:p14="http://schemas.microsoft.com/office/powerpoint/2010/main" val="1649076418"/>
              </p:ext>
            </p:extLst>
          </p:nvPr>
        </p:nvGraphicFramePr>
        <p:xfrm>
          <a:off x="4427986" y="11435"/>
          <a:ext cx="4709095" cy="1257300"/>
        </p:xfrm>
        <a:graphic>
          <a:graphicData uri="http://schemas.openxmlformats.org/drawingml/2006/table">
            <a:tbl>
              <a:tblPr>
                <a:tableStyleId>{5C22544A-7EE6-4342-B048-85BDC9FD1C3A}</a:tableStyleId>
              </a:tblPr>
              <a:tblGrid>
                <a:gridCol w="2302555">
                  <a:extLst>
                    <a:ext uri="{9D8B030D-6E8A-4147-A177-3AD203B41FA5}">
                      <a16:colId xmlns:a16="http://schemas.microsoft.com/office/drawing/2014/main" val="20000"/>
                    </a:ext>
                  </a:extLst>
                </a:gridCol>
                <a:gridCol w="802180">
                  <a:extLst>
                    <a:ext uri="{9D8B030D-6E8A-4147-A177-3AD203B41FA5}">
                      <a16:colId xmlns:a16="http://schemas.microsoft.com/office/drawing/2014/main" val="20001"/>
                    </a:ext>
                  </a:extLst>
                </a:gridCol>
                <a:gridCol w="802180">
                  <a:extLst>
                    <a:ext uri="{9D8B030D-6E8A-4147-A177-3AD203B41FA5}">
                      <a16:colId xmlns:a16="http://schemas.microsoft.com/office/drawing/2014/main" val="20002"/>
                    </a:ext>
                  </a:extLst>
                </a:gridCol>
                <a:gridCol w="802180">
                  <a:extLst>
                    <a:ext uri="{9D8B030D-6E8A-4147-A177-3AD203B41FA5}">
                      <a16:colId xmlns:a16="http://schemas.microsoft.com/office/drawing/2014/main" val="20003"/>
                    </a:ext>
                  </a:extLst>
                </a:gridCol>
              </a:tblGrid>
              <a:tr h="180975">
                <a:tc>
                  <a:txBody>
                    <a:bodyPr/>
                    <a:lstStyle/>
                    <a:p>
                      <a:pPr algn="ctr" fontAlgn="ctr"/>
                      <a:r>
                        <a:rPr lang="zh-CN" sz="2000" u="none" strike="noStrike" dirty="0" smtClean="0">
                          <a:effectLst/>
                        </a:rPr>
                        <a:t>　</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smtClean="0">
                          <a:effectLst/>
                        </a:rPr>
                        <a:t>产品1</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产品2 </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产品3 </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zh-CN" sz="2000" u="none" strike="noStrike" dirty="0" smtClean="0">
                          <a:effectLst/>
                        </a:rPr>
                        <a:t>最低</a:t>
                      </a:r>
                      <a:r>
                        <a:rPr lang="zh-CN" sz="2000" u="none" strike="noStrike" dirty="0">
                          <a:effectLst/>
                        </a:rPr>
                        <a:t>机加工</a:t>
                      </a:r>
                      <a:r>
                        <a:rPr lang="zh-CN" sz="2000" u="none" strike="noStrike" dirty="0" smtClean="0">
                          <a:effectLst/>
                        </a:rPr>
                        <a:t>时间</a:t>
                      </a:r>
                      <a:r>
                        <a:rPr lang="en-US" altLang="zh-CN" sz="2000" u="none" strike="noStrike" dirty="0" smtClean="0">
                          <a:effectLst/>
                        </a:rPr>
                        <a:t>(min)</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altLang="zh-CN" sz="2000" u="none" strike="noStrike" dirty="0" smtClean="0">
                          <a:effectLst/>
                        </a:rPr>
                        <a:t>60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75</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120</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180975">
                <a:tc>
                  <a:txBody>
                    <a:bodyPr/>
                    <a:lstStyle/>
                    <a:p>
                      <a:pPr algn="ctr" fontAlgn="ctr"/>
                      <a:r>
                        <a:rPr lang="zh-CN" sz="2000" u="none" strike="noStrike" dirty="0" smtClean="0">
                          <a:effectLst/>
                        </a:rPr>
                        <a:t>最低</a:t>
                      </a:r>
                      <a:r>
                        <a:rPr lang="zh-CN" sz="2000" u="none" strike="noStrike" dirty="0">
                          <a:effectLst/>
                        </a:rPr>
                        <a:t>组装</a:t>
                      </a:r>
                      <a:r>
                        <a:rPr lang="zh-CN" sz="2000" u="none" strike="noStrike" dirty="0" smtClean="0">
                          <a:effectLst/>
                        </a:rPr>
                        <a:t>时间</a:t>
                      </a:r>
                      <a:r>
                        <a:rPr lang="en-US" altLang="zh-CN" sz="2000" u="none" strike="noStrike" dirty="0" smtClean="0">
                          <a:effectLst/>
                        </a:rPr>
                        <a:t>(min)</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100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150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300</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80975">
                <a:tc>
                  <a:txBody>
                    <a:bodyPr/>
                    <a:lstStyle/>
                    <a:p>
                      <a:pPr algn="ctr" fontAlgn="ctr"/>
                      <a:r>
                        <a:rPr lang="zh-CN" sz="2000" u="none" strike="noStrike" dirty="0" smtClean="0">
                          <a:effectLst/>
                        </a:rPr>
                        <a:t>原材料含量</a:t>
                      </a:r>
                      <a:r>
                        <a:rPr lang="en-US" altLang="zh-CN" sz="2000" u="none" strike="noStrike" dirty="0" smtClean="0">
                          <a:effectLst/>
                        </a:rPr>
                        <a:t>(</a:t>
                      </a:r>
                      <a:r>
                        <a:rPr lang="zh-CN" altLang="en-US" sz="2000" u="none" strike="noStrike" dirty="0" smtClean="0">
                          <a:effectLst/>
                        </a:rPr>
                        <a:t>单位</a:t>
                      </a:r>
                      <a:r>
                        <a:rPr lang="en-US" altLang="zh-CN" sz="2000" u="none" strike="noStrike" dirty="0" smtClean="0">
                          <a:effectLst/>
                        </a:rPr>
                        <a:t>)</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altLang="zh-CN" sz="2000" b="0" i="0" u="none" strike="noStrike" dirty="0" smtClean="0">
                          <a:solidFill>
                            <a:schemeClr val="dk1"/>
                          </a:solidFill>
                          <a:effectLst/>
                          <a:latin typeface="+mn-lt"/>
                        </a:rPr>
                        <a:t>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矩形 6"/>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5</a:t>
            </a:r>
            <a:r>
              <a:rPr lang="zh-CN" altLang="en-US" sz="2400" b="1" dirty="0" smtClean="0">
                <a:latin typeface="黑体" panose="02010609060101010101" pitchFamily="49" charset="-122"/>
                <a:ea typeface="黑体" panose="02010609060101010101" pitchFamily="49" charset="-122"/>
              </a:rPr>
              <a:t>）组装时间</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组装时间</a:t>
            </a:r>
            <a:endParaRPr lang="zh-CN" altLang="en-US" dirty="0"/>
          </a:p>
        </p:txBody>
      </p:sp>
      <p:sp>
        <p:nvSpPr>
          <p:cNvPr id="23" name="TextBox 22"/>
          <p:cNvSpPr txBox="1"/>
          <p:nvPr/>
        </p:nvSpPr>
        <p:spPr>
          <a:xfrm>
            <a:off x="251520" y="1568981"/>
            <a:ext cx="8352928" cy="4801314"/>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、组装时间影响销量，呈边际递减；</a:t>
            </a:r>
            <a:endParaRPr lang="en-US" altLang="zh-CN" dirty="0" smtClean="0"/>
          </a:p>
          <a:p>
            <a:r>
              <a:rPr lang="en-US" altLang="zh-CN" dirty="0" smtClean="0"/>
              <a:t>2</a:t>
            </a:r>
            <a:r>
              <a:rPr lang="zh-CN" altLang="en-US" dirty="0" smtClean="0"/>
              <a:t>、组装时间提升不会马上有效果，所以不要随意降低组装时间，应在第</a:t>
            </a:r>
            <a:r>
              <a:rPr lang="en-US" altLang="zh-CN" dirty="0" smtClean="0"/>
              <a:t>1~5</a:t>
            </a:r>
            <a:r>
              <a:rPr lang="zh-CN" altLang="en-US" dirty="0" smtClean="0"/>
              <a:t>期保持同一数值水平；</a:t>
            </a:r>
            <a:endParaRPr lang="en-US" altLang="zh-CN" dirty="0" smtClean="0"/>
          </a:p>
          <a:p>
            <a:r>
              <a:rPr lang="en-US" altLang="zh-CN" dirty="0" smtClean="0"/>
              <a:t>3</a:t>
            </a:r>
            <a:r>
              <a:rPr lang="zh-CN" altLang="en-US" dirty="0" smtClean="0"/>
              <a:t>、组装时间的制定以成本为导向，即组装工人的工资水平。</a:t>
            </a:r>
            <a:endParaRPr lang="en-US" altLang="zh-CN" dirty="0" smtClean="0"/>
          </a:p>
          <a:p>
            <a:endParaRPr lang="en-US" altLang="zh-CN" dirty="0"/>
          </a:p>
          <a:p>
            <a:r>
              <a:rPr lang="zh-CN" altLang="en-US" dirty="0" smtClean="0"/>
              <a:t>策略：</a:t>
            </a:r>
            <a:endParaRPr lang="en-US" altLang="zh-CN" dirty="0" smtClean="0"/>
          </a:p>
          <a:p>
            <a:r>
              <a:rPr lang="en-US" altLang="zh-CN" dirty="0" smtClean="0"/>
              <a:t>1</a:t>
            </a:r>
            <a:r>
              <a:rPr lang="zh-CN" altLang="en-US" dirty="0" smtClean="0"/>
              <a:t>、组装工人的工资水平在</a:t>
            </a:r>
            <a:r>
              <a:rPr lang="en-US" altLang="zh-CN" dirty="0" smtClean="0"/>
              <a:t>100</a:t>
            </a:r>
            <a:r>
              <a:rPr lang="zh-CN" altLang="en-US" dirty="0" smtClean="0"/>
              <a:t>时，最佳组装时间在</a:t>
            </a:r>
            <a:r>
              <a:rPr lang="en-US" altLang="zh-CN" dirty="0" smtClean="0"/>
              <a:t>130%</a:t>
            </a:r>
            <a:r>
              <a:rPr lang="zh-CN" altLang="en-US" dirty="0" smtClean="0"/>
              <a:t>左右</a:t>
            </a:r>
            <a:endParaRPr lang="en-US" altLang="zh-CN" dirty="0" smtClean="0"/>
          </a:p>
          <a:p>
            <a:r>
              <a:rPr lang="en-US" altLang="zh-CN" dirty="0" smtClean="0"/>
              <a:t>2</a:t>
            </a:r>
            <a:r>
              <a:rPr lang="zh-CN" altLang="en-US" dirty="0" smtClean="0"/>
              <a:t>、</a:t>
            </a:r>
            <a:r>
              <a:rPr lang="zh-CN" altLang="en-US" dirty="0"/>
              <a:t>组装工人的工资水平在</a:t>
            </a:r>
            <a:r>
              <a:rPr lang="en-US" altLang="zh-CN" dirty="0" smtClean="0"/>
              <a:t>110</a:t>
            </a:r>
            <a:r>
              <a:rPr lang="zh-CN" altLang="en-US" dirty="0" smtClean="0"/>
              <a:t>时，最佳组装时间在</a:t>
            </a:r>
            <a:r>
              <a:rPr lang="en-US" altLang="zh-CN" dirty="0" smtClean="0"/>
              <a:t>127%</a:t>
            </a:r>
            <a:r>
              <a:rPr lang="zh-CN" altLang="en-US" dirty="0" smtClean="0"/>
              <a:t>左右</a:t>
            </a:r>
            <a:endParaRPr lang="en-US" altLang="zh-CN" dirty="0" smtClean="0"/>
          </a:p>
          <a:p>
            <a:r>
              <a:rPr lang="en-US" altLang="zh-CN" dirty="0" smtClean="0"/>
              <a:t>3</a:t>
            </a:r>
            <a:r>
              <a:rPr lang="zh-CN" altLang="en-US" dirty="0" smtClean="0"/>
              <a:t>、</a:t>
            </a:r>
            <a:r>
              <a:rPr lang="zh-CN" altLang="en-US" dirty="0"/>
              <a:t>组装工人的工资水平在</a:t>
            </a:r>
            <a:r>
              <a:rPr lang="en-US" altLang="zh-CN" dirty="0" smtClean="0"/>
              <a:t>120</a:t>
            </a:r>
            <a:r>
              <a:rPr lang="zh-CN" altLang="en-US" dirty="0"/>
              <a:t>时，最佳组装时间在</a:t>
            </a:r>
            <a:r>
              <a:rPr lang="en-US" altLang="zh-CN" dirty="0" smtClean="0"/>
              <a:t>124%</a:t>
            </a:r>
            <a:r>
              <a:rPr lang="zh-CN" altLang="en-US" dirty="0"/>
              <a:t>左右</a:t>
            </a:r>
            <a:endParaRPr lang="en-US" altLang="zh-CN" dirty="0"/>
          </a:p>
          <a:p>
            <a:r>
              <a:rPr lang="en-US" altLang="zh-CN" dirty="0" smtClean="0"/>
              <a:t>4</a:t>
            </a:r>
            <a:r>
              <a:rPr lang="zh-CN" altLang="en-US" dirty="0" smtClean="0"/>
              <a:t>、</a:t>
            </a:r>
            <a:r>
              <a:rPr lang="zh-CN" altLang="en-US" dirty="0"/>
              <a:t>组装工人的工资水平在</a:t>
            </a:r>
            <a:r>
              <a:rPr lang="en-US" altLang="zh-CN" dirty="0" smtClean="0"/>
              <a:t>130</a:t>
            </a:r>
            <a:r>
              <a:rPr lang="zh-CN" altLang="en-US" dirty="0"/>
              <a:t>时，最佳组装时间在</a:t>
            </a:r>
            <a:r>
              <a:rPr lang="en-US" altLang="zh-CN" dirty="0" smtClean="0"/>
              <a:t>121%</a:t>
            </a:r>
            <a:r>
              <a:rPr lang="zh-CN" altLang="en-US" dirty="0"/>
              <a:t>左右</a:t>
            </a:r>
            <a:endParaRPr lang="en-US" altLang="zh-CN" dirty="0"/>
          </a:p>
          <a:p>
            <a:r>
              <a:rPr lang="en-US" altLang="zh-CN" dirty="0" smtClean="0"/>
              <a:t>5</a:t>
            </a:r>
            <a:r>
              <a:rPr lang="zh-CN" altLang="en-US" dirty="0" smtClean="0"/>
              <a:t>、</a:t>
            </a:r>
            <a:r>
              <a:rPr lang="zh-CN" altLang="en-US" dirty="0"/>
              <a:t>组装工人的工资水平在</a:t>
            </a:r>
            <a:r>
              <a:rPr lang="en-US" altLang="zh-CN" dirty="0" smtClean="0"/>
              <a:t>140</a:t>
            </a:r>
            <a:r>
              <a:rPr lang="zh-CN" altLang="en-US" dirty="0"/>
              <a:t>时，最佳组装时间在</a:t>
            </a:r>
            <a:r>
              <a:rPr lang="en-US" altLang="zh-CN" dirty="0" smtClean="0"/>
              <a:t>118%</a:t>
            </a:r>
            <a:r>
              <a:rPr lang="zh-CN" altLang="en-US" dirty="0" smtClean="0"/>
              <a:t>左右</a:t>
            </a:r>
            <a:endParaRPr lang="en-US" altLang="zh-CN" dirty="0" smtClean="0"/>
          </a:p>
          <a:p>
            <a:r>
              <a:rPr lang="en-US" altLang="zh-CN" dirty="0" smtClean="0"/>
              <a:t>6</a:t>
            </a:r>
            <a:r>
              <a:rPr lang="zh-CN" altLang="en-US" dirty="0" smtClean="0"/>
              <a:t>、</a:t>
            </a:r>
            <a:r>
              <a:rPr lang="zh-CN" altLang="en-US" dirty="0"/>
              <a:t>组装工人的工资水平在</a:t>
            </a:r>
            <a:r>
              <a:rPr lang="en-US" altLang="zh-CN" dirty="0" smtClean="0"/>
              <a:t>150</a:t>
            </a:r>
            <a:r>
              <a:rPr lang="zh-CN" altLang="en-US" dirty="0" smtClean="0"/>
              <a:t>时</a:t>
            </a:r>
            <a:r>
              <a:rPr lang="zh-CN" altLang="en-US" dirty="0"/>
              <a:t>，最佳组装时间在</a:t>
            </a:r>
            <a:r>
              <a:rPr lang="en-US" altLang="zh-CN" dirty="0" smtClean="0"/>
              <a:t>115%</a:t>
            </a:r>
            <a:r>
              <a:rPr lang="zh-CN" altLang="en-US" dirty="0" smtClean="0"/>
              <a:t>左右</a:t>
            </a:r>
            <a:endParaRPr lang="en-US" altLang="zh-CN" dirty="0" smtClean="0"/>
          </a:p>
          <a:p>
            <a:endParaRPr lang="en-US" altLang="zh-CN" dirty="0" smtClean="0"/>
          </a:p>
          <a:p>
            <a:r>
              <a:rPr lang="en-US" altLang="zh-CN" dirty="0" smtClean="0"/>
              <a:t>14C1</a:t>
            </a:r>
            <a:r>
              <a:rPr lang="zh-CN" altLang="en-US" dirty="0" smtClean="0"/>
              <a:t>历史为</a:t>
            </a:r>
            <a:r>
              <a:rPr lang="en-US" altLang="zh-CN" dirty="0" smtClean="0"/>
              <a:t>115</a:t>
            </a:r>
            <a:r>
              <a:rPr lang="zh-CN" altLang="en-US" dirty="0" smtClean="0"/>
              <a:t>、</a:t>
            </a:r>
            <a:r>
              <a:rPr lang="en-US" altLang="zh-CN" dirty="0" smtClean="0"/>
              <a:t>165</a:t>
            </a:r>
            <a:r>
              <a:rPr lang="zh-CN" altLang="en-US" dirty="0" smtClean="0"/>
              <a:t>、</a:t>
            </a:r>
            <a:r>
              <a:rPr lang="en-US" altLang="zh-CN" dirty="0" smtClean="0"/>
              <a:t>325</a:t>
            </a:r>
            <a:endParaRPr lang="en-US" altLang="zh-CN" dirty="0"/>
          </a:p>
          <a:p>
            <a:r>
              <a:rPr lang="zh-CN" altLang="en-US" dirty="0" smtClean="0"/>
              <a:t>工资水平是</a:t>
            </a:r>
            <a:r>
              <a:rPr lang="en-US" altLang="zh-CN" dirty="0" smtClean="0"/>
              <a:t>100</a:t>
            </a:r>
            <a:r>
              <a:rPr lang="zh-CN" altLang="en-US" dirty="0" smtClean="0"/>
              <a:t>，建议第二期提至</a:t>
            </a:r>
            <a:r>
              <a:rPr lang="en-US" altLang="zh-CN" dirty="0" smtClean="0"/>
              <a:t>130</a:t>
            </a:r>
            <a:r>
              <a:rPr lang="zh-CN" altLang="en-US" dirty="0" smtClean="0"/>
              <a:t>、</a:t>
            </a:r>
            <a:r>
              <a:rPr lang="en-US" altLang="zh-CN" dirty="0" smtClean="0"/>
              <a:t>195</a:t>
            </a:r>
            <a:r>
              <a:rPr lang="zh-CN" altLang="en-US" dirty="0" smtClean="0"/>
              <a:t>、</a:t>
            </a:r>
            <a:r>
              <a:rPr lang="en-US" altLang="zh-CN" dirty="0" smtClean="0"/>
              <a:t>390</a:t>
            </a:r>
            <a:r>
              <a:rPr lang="zh-CN" altLang="en-US" dirty="0" smtClean="0"/>
              <a:t>左右并维持</a:t>
            </a:r>
            <a:endParaRPr lang="en-US" altLang="zh-CN" dirty="0" smtClean="0"/>
          </a:p>
          <a:p>
            <a:endParaRPr lang="zh-CN" altLang="en-US" dirty="0"/>
          </a:p>
        </p:txBody>
      </p:sp>
    </p:spTree>
    <p:extLst>
      <p:ext uri="{BB962C8B-B14F-4D97-AF65-F5344CB8AC3E}">
        <p14:creationId xmlns:p14="http://schemas.microsoft.com/office/powerpoint/2010/main" val="2311206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八、高品质</a:t>
            </a:r>
            <a:r>
              <a:rPr lang="zh-CN" altLang="en-US" b="1" dirty="0" smtClean="0">
                <a:latin typeface="黑体" panose="02010609060101010101" pitchFamily="49" charset="-122"/>
                <a:ea typeface="黑体" panose="02010609060101010101" pitchFamily="49" charset="-122"/>
              </a:rPr>
              <a:t>原材料</a:t>
            </a:r>
            <a:endParaRPr lang="en-US" altLang="zh-CN" b="1" dirty="0">
              <a:latin typeface="黑体" panose="02010609060101010101" pitchFamily="49" charset="-122"/>
              <a:ea typeface="黑体" panose="02010609060101010101" pitchFamily="49" charset="-122"/>
            </a:endParaRPr>
          </a:p>
        </p:txBody>
      </p:sp>
      <p:sp>
        <p:nvSpPr>
          <p:cNvPr id="6" name="内容占位符 2"/>
          <p:cNvSpPr>
            <a:spLocks noGrp="1"/>
          </p:cNvSpPr>
          <p:nvPr>
            <p:ph sz="quarter" idx="1"/>
          </p:nvPr>
        </p:nvSpPr>
        <p:spPr>
          <a:xfrm>
            <a:off x="612648" y="1555576"/>
            <a:ext cx="8153400" cy="5302424"/>
          </a:xfrm>
        </p:spPr>
        <p:txBody>
          <a:bodyPr>
            <a:normAutofit/>
          </a:bodyPr>
          <a:lstStyle/>
          <a:p>
            <a:r>
              <a:rPr lang="en-US" altLang="zh-CN" sz="2400" dirty="0" smtClean="0"/>
              <a:t>P11</a:t>
            </a:r>
          </a:p>
          <a:p>
            <a:pPr marL="0" indent="0">
              <a:buNone/>
            </a:pPr>
            <a:r>
              <a:rPr lang="zh-CN" altLang="en-US" sz="2400" dirty="0"/>
              <a:t>　</a:t>
            </a:r>
            <a:r>
              <a:rPr lang="zh-CN" altLang="en-US" sz="2400" dirty="0" smtClean="0"/>
              <a:t>　公司</a:t>
            </a:r>
            <a:r>
              <a:rPr lang="zh-CN" altLang="en-US" sz="2400" dirty="0"/>
              <a:t>可以通过使用优质原材料（而不是一般材料）来提升产品质量和可靠性。你可以决定使用多少比例的优质材料生产多少种产品。使用优质原材料，很可能减少对公众环境的影响。但是，优质原材料比普通材料贵很多。</a:t>
            </a:r>
          </a:p>
          <a:p>
            <a:pPr marL="0" indent="0">
              <a:buNone/>
            </a:pPr>
            <a:r>
              <a:rPr lang="zh-CN" altLang="en-US" sz="2400" dirty="0" smtClean="0"/>
              <a:t>　　你对产品质量越关注，产品形象就会越好，销售的产品也会更多。</a:t>
            </a:r>
            <a:endParaRPr lang="en-US" altLang="zh-CN" sz="2400" dirty="0" smtClean="0"/>
          </a:p>
          <a:p>
            <a:r>
              <a:rPr lang="en-US" altLang="zh-CN" sz="2400" dirty="0" smtClean="0"/>
              <a:t>P21</a:t>
            </a:r>
            <a:endParaRPr lang="en-US" altLang="zh-CN" sz="2400" dirty="0"/>
          </a:p>
          <a:p>
            <a:pPr marL="0" indent="0">
              <a:buNone/>
            </a:pPr>
            <a:r>
              <a:rPr lang="zh-CN" altLang="en-US" sz="2400" dirty="0"/>
              <a:t>　　</a:t>
            </a:r>
            <a:r>
              <a:rPr lang="zh-CN" altLang="en-US" sz="2400" dirty="0" smtClean="0"/>
              <a:t>优质</a:t>
            </a:r>
            <a:r>
              <a:rPr lang="zh-CN" altLang="en-US" sz="2400" dirty="0"/>
              <a:t>原材料从专门提供高端、环境友好材料的供货商那里购买。优质原材料的价格比普通原材料高出一个固定的百分比。优质原材料可以根据生产安排及时供货，不必仓储。你需要决策各种产品使用优质原材料的比例。</a:t>
            </a:r>
          </a:p>
        </p:txBody>
      </p:sp>
      <p:sp>
        <p:nvSpPr>
          <p:cNvPr id="4" name="矩形 3"/>
          <p:cNvSpPr/>
          <p:nvPr/>
        </p:nvSpPr>
        <p:spPr>
          <a:xfrm>
            <a:off x="4168528" y="6396335"/>
            <a:ext cx="4984057"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6</a:t>
            </a:r>
            <a:r>
              <a:rPr lang="zh-CN" altLang="en-US" sz="2400" b="1" dirty="0" smtClean="0">
                <a:latin typeface="黑体" panose="02010609060101010101" pitchFamily="49" charset="-122"/>
                <a:ea typeface="黑体" panose="02010609060101010101" pitchFamily="49" charset="-122"/>
              </a:rPr>
              <a:t>）高品质原材料</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高品质原材料</a:t>
            </a:r>
            <a:endParaRPr lang="zh-CN" altLang="en-US" dirty="0"/>
          </a:p>
        </p:txBody>
      </p:sp>
      <p:sp>
        <p:nvSpPr>
          <p:cNvPr id="23" name="TextBox 22"/>
          <p:cNvSpPr txBox="1"/>
          <p:nvPr/>
        </p:nvSpPr>
        <p:spPr>
          <a:xfrm>
            <a:off x="251520" y="1568981"/>
            <a:ext cx="8352928" cy="3139321"/>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、基本呈线性影响，几乎没有边际递减（经完美测试）</a:t>
            </a:r>
            <a:endParaRPr lang="en-US" altLang="zh-CN" dirty="0" smtClean="0"/>
          </a:p>
          <a:p>
            <a:r>
              <a:rPr lang="en-US" altLang="zh-CN" dirty="0" smtClean="0"/>
              <a:t>2</a:t>
            </a:r>
            <a:r>
              <a:rPr lang="zh-CN" altLang="en-US" dirty="0" smtClean="0"/>
              <a:t>、现货价的</a:t>
            </a:r>
            <a:r>
              <a:rPr lang="en-US" altLang="zh-CN" dirty="0" smtClean="0"/>
              <a:t>150%</a:t>
            </a:r>
            <a:r>
              <a:rPr lang="zh-CN" altLang="en-US" dirty="0" smtClean="0"/>
              <a:t>，因此原材料价格很重要</a:t>
            </a:r>
            <a:endParaRPr lang="en-US" altLang="zh-CN" dirty="0" smtClean="0"/>
          </a:p>
          <a:p>
            <a:r>
              <a:rPr lang="en-US" altLang="zh-CN" dirty="0" smtClean="0"/>
              <a:t>3</a:t>
            </a:r>
            <a:r>
              <a:rPr lang="zh-CN" altLang="en-US" dirty="0" smtClean="0"/>
              <a:t>、使用高品质原材料的那部分比例不需要普通原材料</a:t>
            </a:r>
            <a:endParaRPr lang="en-US" altLang="zh-CN" dirty="0" smtClean="0"/>
          </a:p>
          <a:p>
            <a:r>
              <a:rPr lang="en-US" altLang="zh-CN" dirty="0" smtClean="0"/>
              <a:t>4</a:t>
            </a:r>
            <a:r>
              <a:rPr lang="zh-CN" altLang="en-US" dirty="0" smtClean="0"/>
              <a:t>、一般来说，产品</a:t>
            </a:r>
            <a:r>
              <a:rPr lang="en-US" altLang="zh-CN" dirty="0" smtClean="0"/>
              <a:t>1</a:t>
            </a:r>
            <a:r>
              <a:rPr lang="zh-CN" altLang="en-US" dirty="0" smtClean="0"/>
              <a:t>和产品</a:t>
            </a:r>
            <a:r>
              <a:rPr lang="en-US" altLang="zh-CN" dirty="0" smtClean="0"/>
              <a:t>3</a:t>
            </a:r>
            <a:r>
              <a:rPr lang="zh-CN" altLang="en-US" dirty="0" smtClean="0"/>
              <a:t>的效果优于产品</a:t>
            </a:r>
            <a:r>
              <a:rPr lang="en-US" altLang="zh-CN" dirty="0" smtClean="0"/>
              <a:t>2</a:t>
            </a:r>
          </a:p>
          <a:p>
            <a:r>
              <a:rPr lang="en-US" altLang="zh-CN" dirty="0" smtClean="0"/>
              <a:t>5</a:t>
            </a:r>
            <a:r>
              <a:rPr lang="zh-CN" altLang="en-US" dirty="0" smtClean="0"/>
              <a:t>、</a:t>
            </a:r>
            <a:r>
              <a:rPr lang="en-US" altLang="zh-CN" dirty="0" smtClean="0"/>
              <a:t>100%</a:t>
            </a:r>
            <a:r>
              <a:rPr lang="zh-CN" altLang="en-US" dirty="0" smtClean="0"/>
              <a:t>的产品</a:t>
            </a:r>
            <a:r>
              <a:rPr lang="en-US" altLang="zh-CN" dirty="0" smtClean="0"/>
              <a:t>1</a:t>
            </a:r>
            <a:r>
              <a:rPr lang="zh-CN" altLang="en-US" dirty="0" smtClean="0"/>
              <a:t>大概能提升</a:t>
            </a:r>
            <a:r>
              <a:rPr lang="en-US" altLang="zh-CN" dirty="0" smtClean="0"/>
              <a:t>12%</a:t>
            </a:r>
            <a:r>
              <a:rPr lang="zh-CN" altLang="en-US" dirty="0" smtClean="0"/>
              <a:t>，产品</a:t>
            </a:r>
            <a:r>
              <a:rPr lang="en-US" altLang="zh-CN" dirty="0" smtClean="0"/>
              <a:t>2</a:t>
            </a:r>
            <a:r>
              <a:rPr lang="zh-CN" altLang="en-US" dirty="0" smtClean="0"/>
              <a:t>大概能提升</a:t>
            </a:r>
            <a:r>
              <a:rPr lang="en-US" altLang="zh-CN" dirty="0" smtClean="0"/>
              <a:t>6%</a:t>
            </a:r>
            <a:r>
              <a:rPr lang="zh-CN" altLang="en-US" dirty="0" smtClean="0"/>
              <a:t>，产品</a:t>
            </a:r>
            <a:r>
              <a:rPr lang="en-US" altLang="zh-CN" dirty="0" smtClean="0"/>
              <a:t>3</a:t>
            </a:r>
            <a:r>
              <a:rPr lang="zh-CN" altLang="en-US" dirty="0" smtClean="0"/>
              <a:t>大概能提升</a:t>
            </a:r>
            <a:r>
              <a:rPr lang="en-US" altLang="zh-CN" dirty="0" smtClean="0"/>
              <a:t>10%</a:t>
            </a:r>
            <a:r>
              <a:rPr lang="zh-CN" altLang="en-US" dirty="0" smtClean="0"/>
              <a:t>，同时也受市场竞争程度影响</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en-US" altLang="zh-CN" dirty="0" smtClean="0"/>
              <a:t>6</a:t>
            </a:r>
            <a:r>
              <a:rPr lang="zh-CN" altLang="en-US" dirty="0" smtClean="0"/>
              <a:t>、高品质原材料的使用可能提高</a:t>
            </a:r>
            <a:r>
              <a:rPr lang="en-US" altLang="zh-CN" dirty="0" smtClean="0"/>
              <a:t>Goodwill</a:t>
            </a:r>
          </a:p>
          <a:p>
            <a:endParaRPr lang="en-US" altLang="zh-CN" dirty="0"/>
          </a:p>
          <a:p>
            <a:r>
              <a:rPr lang="zh-CN" altLang="en-US" dirty="0" smtClean="0"/>
              <a:t>策略：</a:t>
            </a:r>
            <a:endParaRPr lang="en-US" altLang="zh-CN" dirty="0" smtClean="0"/>
          </a:p>
          <a:p>
            <a:r>
              <a:rPr lang="en-US" altLang="zh-CN" dirty="0" smtClean="0"/>
              <a:t>14C1</a:t>
            </a:r>
            <a:r>
              <a:rPr lang="zh-CN" altLang="en-US" dirty="0" smtClean="0"/>
              <a:t>的原材料采购成本不算太高，可以考虑使用高品质原材料，也可以不使用。</a:t>
            </a:r>
            <a:endParaRPr lang="en-US" altLang="zh-CN" dirty="0"/>
          </a:p>
        </p:txBody>
      </p:sp>
    </p:spTree>
    <p:extLst>
      <p:ext uri="{BB962C8B-B14F-4D97-AF65-F5344CB8AC3E}">
        <p14:creationId xmlns:p14="http://schemas.microsoft.com/office/powerpoint/2010/main" val="1952980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5399512" cy="5328592"/>
          </a:xfrm>
        </p:spPr>
        <p:txBody>
          <a:bodyPr>
            <a:normAutofit/>
          </a:bodyPr>
          <a:lstStyle/>
          <a:p>
            <a:r>
              <a:rPr lang="zh-CN" altLang="en-US" dirty="0" smtClean="0"/>
              <a:t>一、公司形象（</a:t>
            </a:r>
            <a:r>
              <a:rPr lang="en-US" altLang="zh-CN" dirty="0" smtClean="0"/>
              <a:t>3</a:t>
            </a:r>
            <a:r>
              <a:rPr lang="zh-CN" altLang="en-US" dirty="0" smtClean="0"/>
              <a:t>）</a:t>
            </a:r>
            <a:endParaRPr lang="en-US" altLang="zh-CN" dirty="0" smtClean="0"/>
          </a:p>
          <a:p>
            <a:r>
              <a:rPr lang="zh-CN" altLang="en-US" dirty="0" smtClean="0"/>
              <a:t>二、产品广告（</a:t>
            </a:r>
            <a:r>
              <a:rPr lang="en-US" altLang="zh-CN" dirty="0" smtClean="0"/>
              <a:t>9</a:t>
            </a:r>
            <a:r>
              <a:rPr lang="zh-CN" altLang="en-US" dirty="0" smtClean="0"/>
              <a:t>）</a:t>
            </a:r>
            <a:endParaRPr lang="en-US" altLang="zh-CN" dirty="0" smtClean="0"/>
          </a:p>
          <a:p>
            <a:r>
              <a:rPr lang="zh-CN" altLang="en-US" dirty="0" smtClean="0"/>
              <a:t>三、产品价格（</a:t>
            </a:r>
            <a:r>
              <a:rPr lang="en-US" altLang="zh-CN" dirty="0"/>
              <a:t>9</a:t>
            </a:r>
            <a:r>
              <a:rPr lang="zh-CN" altLang="en-US" dirty="0" smtClean="0"/>
              <a:t>）</a:t>
            </a:r>
            <a:endParaRPr lang="en-US" altLang="zh-CN" dirty="0" smtClean="0"/>
          </a:p>
          <a:p>
            <a:r>
              <a:rPr lang="zh-CN" altLang="en-US" dirty="0" smtClean="0"/>
              <a:t>四</a:t>
            </a:r>
            <a:r>
              <a:rPr lang="zh-CN" altLang="en-US" dirty="0"/>
              <a:t>、生产及交付产品数（</a:t>
            </a:r>
            <a:r>
              <a:rPr lang="en-US" altLang="zh-CN" dirty="0" smtClean="0"/>
              <a:t>9</a:t>
            </a:r>
            <a:r>
              <a:rPr lang="zh-CN" altLang="en-US" dirty="0" smtClean="0"/>
              <a:t>）</a:t>
            </a:r>
            <a:endParaRPr lang="en-US" altLang="zh-CN" dirty="0" smtClean="0"/>
          </a:p>
          <a:p>
            <a:r>
              <a:rPr lang="zh-CN" altLang="en-US" dirty="0" smtClean="0"/>
              <a:t>五、产品改进（</a:t>
            </a:r>
            <a:r>
              <a:rPr lang="en-US" altLang="zh-CN" dirty="0" smtClean="0"/>
              <a:t>3</a:t>
            </a:r>
            <a:r>
              <a:rPr lang="zh-CN" altLang="en-US" dirty="0" smtClean="0"/>
              <a:t>）</a:t>
            </a:r>
            <a:endParaRPr lang="en-US" altLang="zh-CN" dirty="0" smtClean="0"/>
          </a:p>
          <a:p>
            <a:r>
              <a:rPr lang="zh-CN" altLang="en-US" dirty="0" smtClean="0"/>
              <a:t>六、产品研发（</a:t>
            </a:r>
            <a:r>
              <a:rPr lang="en-US" altLang="zh-CN" dirty="0" smtClean="0"/>
              <a:t>3</a:t>
            </a:r>
            <a:r>
              <a:rPr lang="zh-CN" altLang="en-US" dirty="0" smtClean="0"/>
              <a:t>）</a:t>
            </a:r>
            <a:endParaRPr lang="en-US" altLang="zh-CN" dirty="0" smtClean="0"/>
          </a:p>
          <a:p>
            <a:r>
              <a:rPr lang="zh-CN" altLang="en-US" dirty="0" smtClean="0"/>
              <a:t>七、组装时间（</a:t>
            </a:r>
            <a:r>
              <a:rPr lang="en-US" altLang="zh-CN" dirty="0" smtClean="0"/>
              <a:t>3</a:t>
            </a:r>
            <a:r>
              <a:rPr lang="zh-CN" altLang="en-US" dirty="0" smtClean="0"/>
              <a:t>）</a:t>
            </a:r>
            <a:endParaRPr lang="en-US" altLang="zh-CN" dirty="0" smtClean="0"/>
          </a:p>
          <a:p>
            <a:r>
              <a:rPr lang="zh-CN" altLang="en-US" dirty="0" smtClean="0"/>
              <a:t>八、高品质原材料（</a:t>
            </a:r>
            <a:r>
              <a:rPr lang="en-US" altLang="zh-CN" dirty="0" smtClean="0"/>
              <a:t>3</a:t>
            </a:r>
            <a:r>
              <a:rPr lang="zh-CN" altLang="en-US" dirty="0" smtClean="0"/>
              <a:t>）</a:t>
            </a:r>
            <a:endParaRPr lang="en-US" altLang="zh-CN" dirty="0" smtClean="0"/>
          </a:p>
          <a:p>
            <a:r>
              <a:rPr lang="zh-CN" altLang="en-US" dirty="0" smtClean="0"/>
              <a:t>九、外包零部件（</a:t>
            </a:r>
            <a:r>
              <a:rPr lang="en-US" altLang="zh-CN" dirty="0" smtClean="0"/>
              <a:t>3</a:t>
            </a:r>
            <a:r>
              <a:rPr lang="zh-CN" altLang="en-US" dirty="0" smtClean="0"/>
              <a:t>）</a:t>
            </a:r>
            <a:endParaRPr lang="en-US" altLang="zh-CN" dirty="0" smtClean="0"/>
          </a:p>
          <a:p>
            <a:r>
              <a:rPr lang="zh-CN" altLang="en-US" dirty="0" smtClean="0"/>
              <a:t>十、代理商与经销商（</a:t>
            </a:r>
            <a:r>
              <a:rPr lang="en-US" altLang="zh-CN" dirty="0" smtClean="0"/>
              <a:t>8</a:t>
            </a:r>
            <a:r>
              <a:rPr lang="zh-CN" altLang="en-US" dirty="0" smtClean="0"/>
              <a:t>）</a:t>
            </a:r>
            <a:endParaRPr lang="zh-CN" altLang="en-US" dirty="0"/>
          </a:p>
        </p:txBody>
      </p:sp>
    </p:spTree>
    <p:extLst>
      <p:ext uri="{BB962C8B-B14F-4D97-AF65-F5344CB8AC3E}">
        <p14:creationId xmlns:p14="http://schemas.microsoft.com/office/powerpoint/2010/main" val="589695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九、外包</a:t>
            </a:r>
            <a:r>
              <a:rPr lang="zh-CN" altLang="en-US" b="1" dirty="0" smtClean="0">
                <a:latin typeface="黑体" panose="02010609060101010101" pitchFamily="49" charset="-122"/>
                <a:ea typeface="黑体" panose="02010609060101010101" pitchFamily="49" charset="-122"/>
              </a:rPr>
              <a:t>零部件</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P18</a:t>
            </a:r>
          </a:p>
          <a:p>
            <a:pPr marL="0" indent="0">
              <a:buNone/>
            </a:pPr>
            <a:r>
              <a:rPr lang="zh-CN" altLang="en-US" sz="2400" dirty="0"/>
              <a:t>　</a:t>
            </a:r>
            <a:r>
              <a:rPr lang="zh-CN" altLang="en-US" sz="2400" dirty="0" smtClean="0"/>
              <a:t>　可以</a:t>
            </a:r>
            <a:r>
              <a:rPr lang="zh-CN" altLang="en-US" sz="2400" dirty="0"/>
              <a:t>把部分或全部零部件加工业务外包</a:t>
            </a:r>
            <a:r>
              <a:rPr lang="zh-CN" altLang="en-US" sz="2400" dirty="0" smtClean="0"/>
              <a:t>。</a:t>
            </a:r>
            <a:endParaRPr lang="en-US" altLang="zh-CN" sz="2400" dirty="0" smtClean="0"/>
          </a:p>
          <a:p>
            <a:pPr marL="0" indent="0">
              <a:buNone/>
            </a:pPr>
            <a:r>
              <a:rPr lang="zh-CN" altLang="en-US" sz="2400" dirty="0"/>
              <a:t>　　但是，下季度订购的外包零部件不能用于下季度组装，下下季度才可以用来组装。外包加工的零部件可以跟本厂自己加工的零部件一同用于组装</a:t>
            </a:r>
            <a:r>
              <a:rPr lang="zh-CN" altLang="en-US" sz="2400" dirty="0" smtClean="0"/>
              <a:t>。</a:t>
            </a:r>
            <a:endParaRPr lang="en-US" altLang="zh-CN" sz="2400" dirty="0" smtClean="0"/>
          </a:p>
          <a:p>
            <a:pPr marL="0" indent="0">
              <a:buNone/>
            </a:pPr>
            <a:r>
              <a:rPr lang="zh-CN" altLang="en-US" sz="2400" dirty="0"/>
              <a:t>　　原材料的现行价格、你决定使用的优质原材料的比例和汇率将决定外包零部件的费用。每一产品的成本范围在上一季度的管理报告中显示，但是，产品的实际成本将由使用的优质原材料的比例决定</a:t>
            </a:r>
            <a:r>
              <a:rPr lang="zh-CN" altLang="en-US" sz="2400" dirty="0" smtClean="0"/>
              <a:t>。</a:t>
            </a:r>
            <a:endParaRPr lang="en-US" altLang="zh-CN" sz="2400" dirty="0" smtClean="0"/>
          </a:p>
          <a:p>
            <a:pPr marL="0" indent="0">
              <a:buNone/>
            </a:pPr>
            <a:r>
              <a:rPr lang="zh-CN" altLang="en-US" sz="2400" dirty="0"/>
              <a:t>　　 为实现生产计划，运营部门应该首先使用外包原材料。如果必要才自己加工零部件以满足生产计划。 </a:t>
            </a: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、国内代理商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451048" y="1484784"/>
            <a:ext cx="8441432" cy="5302424"/>
          </a:xfrm>
        </p:spPr>
        <p:txBody>
          <a:bodyPr>
            <a:normAutofit/>
          </a:bodyPr>
          <a:lstStyle/>
          <a:p>
            <a:r>
              <a:rPr lang="en-US" altLang="zh-CN" sz="2400" dirty="0" smtClean="0"/>
              <a:t>P13</a:t>
            </a:r>
          </a:p>
          <a:p>
            <a:pPr marL="0" indent="0">
              <a:buNone/>
            </a:pPr>
            <a:r>
              <a:rPr lang="zh-CN" altLang="en-US" sz="2400" dirty="0" smtClean="0"/>
              <a:t>　</a:t>
            </a:r>
            <a:r>
              <a:rPr lang="zh-CN" altLang="en-US" sz="2400" dirty="0"/>
              <a:t>　</a:t>
            </a:r>
            <a:r>
              <a:rPr lang="zh-CN" altLang="en-US" sz="2400" dirty="0" smtClean="0"/>
              <a:t>在</a:t>
            </a:r>
            <a:r>
              <a:rPr lang="zh-CN" altLang="en-US" sz="2400" dirty="0"/>
              <a:t>国内市场，你要指定代理商</a:t>
            </a:r>
            <a:r>
              <a:rPr lang="en-US" altLang="zh-CN" sz="2400" dirty="0"/>
              <a:t>,</a:t>
            </a:r>
            <a:r>
              <a:rPr lang="zh-CN" altLang="en-US" sz="2400" dirty="0"/>
              <a:t>他们将代表你发送和销售产品。每季度要做</a:t>
            </a:r>
            <a:r>
              <a:rPr lang="en-US" altLang="zh-CN" sz="2400" dirty="0"/>
              <a:t>3</a:t>
            </a:r>
            <a:r>
              <a:rPr lang="zh-CN" altLang="en-US" sz="2400" dirty="0"/>
              <a:t>个决策：</a:t>
            </a:r>
          </a:p>
          <a:p>
            <a:pPr marL="0" indent="0">
              <a:buNone/>
            </a:pPr>
            <a:r>
              <a:rPr lang="zh-CN" altLang="en-US" sz="2400" dirty="0" smtClean="0"/>
              <a:t>　　</a:t>
            </a:r>
            <a:r>
              <a:rPr lang="en-US" altLang="zh-CN" sz="2400" dirty="0" smtClean="0"/>
              <a:t>1</a:t>
            </a:r>
            <a:r>
              <a:rPr lang="zh-CN" altLang="en-US" sz="2400" dirty="0"/>
              <a:t>．从下下季度开始，国内市场所需代理商的总数</a:t>
            </a:r>
            <a:r>
              <a:rPr lang="zh-CN" altLang="en-US" sz="2400" dirty="0" smtClean="0"/>
              <a:t>。</a:t>
            </a:r>
            <a:endParaRPr lang="en-US" altLang="zh-CN" sz="2400" dirty="0" smtClean="0"/>
          </a:p>
          <a:p>
            <a:pPr marL="0" indent="0">
              <a:buNone/>
            </a:pPr>
            <a:r>
              <a:rPr lang="zh-CN" altLang="en-US" sz="2400" dirty="0" smtClean="0"/>
              <a:t>　　</a:t>
            </a:r>
            <a:r>
              <a:rPr lang="en-US" altLang="zh-CN" sz="2400" dirty="0" smtClean="0"/>
              <a:t>2</a:t>
            </a:r>
            <a:r>
              <a:rPr lang="zh-CN" altLang="zh-CN" sz="2400" dirty="0"/>
              <a:t>．每季度打算在每个代理商身上花多少钱，包括销售支持、监督与会计、市场研究等方面的基本支出</a:t>
            </a:r>
            <a:r>
              <a:rPr lang="zh-CN" altLang="zh-CN" sz="2400" dirty="0" smtClean="0"/>
              <a:t>。</a:t>
            </a:r>
            <a:endParaRPr lang="en-US" altLang="zh-CN" sz="2400" dirty="0" smtClean="0"/>
          </a:p>
          <a:p>
            <a:pPr marL="0" indent="0">
              <a:buNone/>
            </a:pPr>
            <a:r>
              <a:rPr lang="zh-CN" altLang="en-US" sz="2400" dirty="0" smtClean="0"/>
              <a:t>　　</a:t>
            </a:r>
            <a:r>
              <a:rPr lang="en-US" altLang="zh-CN" sz="2400" dirty="0" smtClean="0"/>
              <a:t>3</a:t>
            </a:r>
            <a:r>
              <a:rPr lang="zh-CN" altLang="zh-CN" sz="2400" dirty="0"/>
              <a:t>．每个季度依据所收订单价值的总量按百分比支付代理商佣金。佣金是代理商的主要收入来源</a:t>
            </a:r>
            <a:r>
              <a:rPr lang="zh-CN" altLang="zh-CN" sz="2400" dirty="0" smtClean="0"/>
              <a:t>。</a:t>
            </a:r>
            <a:endParaRPr lang="zh-CN" altLang="en-US" sz="2400" dirty="0"/>
          </a:p>
          <a:p>
            <a:pPr marL="0" indent="0">
              <a:buNone/>
            </a:pPr>
            <a:r>
              <a:rPr lang="zh-CN" altLang="en-US" sz="2400" dirty="0" smtClean="0"/>
              <a:t>　　因为</a:t>
            </a:r>
            <a:r>
              <a:rPr lang="zh-CN" altLang="en-US" sz="2400" dirty="0"/>
              <a:t>国内市场很大，你可能需要数个代理商去完全覆盖这一地区。他们工作的有效性取决于你对他们支持的大小。较小的支持意味着他们只在有限的范围内工作。较大的支持将扩大他们的业务覆盖面。佣金越高，他们在该地区销售的积极性就会越高，当其受到足够的广告支持时，尤其如此。</a:t>
            </a:r>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-2</a:t>
            </a:r>
            <a:r>
              <a:rPr lang="zh-CN" altLang="en-US" b="1" dirty="0" smtClean="0">
                <a:latin typeface="黑体" panose="02010609060101010101" pitchFamily="49" charset="-122"/>
                <a:ea typeface="黑体" panose="02010609060101010101" pitchFamily="49" charset="-122"/>
              </a:rPr>
              <a:t>、北美经销商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467544" y="1484784"/>
            <a:ext cx="8423848" cy="5302424"/>
          </a:xfrm>
        </p:spPr>
        <p:txBody>
          <a:bodyPr>
            <a:normAutofit/>
          </a:bodyPr>
          <a:lstStyle/>
          <a:p>
            <a:r>
              <a:rPr lang="en-US" altLang="zh-CN" sz="2400" dirty="0" smtClean="0"/>
              <a:t>P14</a:t>
            </a:r>
          </a:p>
          <a:p>
            <a:pPr marL="0" indent="0">
              <a:buNone/>
            </a:pPr>
            <a:r>
              <a:rPr lang="zh-CN" altLang="en-US" sz="2400" dirty="0" smtClean="0"/>
              <a:t>　</a:t>
            </a:r>
            <a:r>
              <a:rPr lang="zh-CN" altLang="en-US" sz="2400" dirty="0"/>
              <a:t>　由于分销困难，进入国际市场更加困难，成本也更高。为了进入这一市场，你要指定经销商，他们中的每个人都有一个已经建立起来的零售商网络。有关经销商的决策有三项</a:t>
            </a:r>
            <a:r>
              <a:rPr lang="zh-CN" altLang="en-US" sz="2400" dirty="0" smtClean="0"/>
              <a:t>：</a:t>
            </a:r>
            <a:endParaRPr lang="en-US" altLang="zh-CN" sz="2400" dirty="0" smtClean="0"/>
          </a:p>
          <a:p>
            <a:pPr marL="0" indent="0">
              <a:buNone/>
            </a:pPr>
            <a:r>
              <a:rPr lang="zh-CN" altLang="en-US" sz="2400" dirty="0" smtClean="0"/>
              <a:t>　　</a:t>
            </a:r>
            <a:r>
              <a:rPr lang="en-US" altLang="zh-CN" sz="2400" dirty="0"/>
              <a:t>1</a:t>
            </a:r>
            <a:r>
              <a:rPr lang="zh-CN" altLang="en-US" sz="2400" dirty="0"/>
              <a:t>．所需的经销商人数（总数</a:t>
            </a:r>
            <a:r>
              <a:rPr lang="zh-CN" altLang="en-US" sz="2400" dirty="0" smtClean="0"/>
              <a:t>）</a:t>
            </a:r>
            <a:endParaRPr lang="en-US" altLang="zh-CN" sz="2400" dirty="0" smtClean="0"/>
          </a:p>
          <a:p>
            <a:pPr marL="0" indent="0">
              <a:buNone/>
            </a:pPr>
            <a:r>
              <a:rPr lang="zh-CN" altLang="en-US" sz="2400" dirty="0"/>
              <a:t>　</a:t>
            </a:r>
            <a:r>
              <a:rPr lang="zh-CN" altLang="en-US" sz="2400" dirty="0" smtClean="0"/>
              <a:t>　</a:t>
            </a:r>
            <a:r>
              <a:rPr lang="en-US" altLang="zh-CN" sz="2400" dirty="0"/>
              <a:t>2</a:t>
            </a:r>
            <a:r>
              <a:rPr lang="zh-CN" altLang="en-US" sz="2400" dirty="0"/>
              <a:t>．拨给每个经销商的支持费用，这取决于满足基本间接费用的最低支出。支持费包括了处理产品的基本费用</a:t>
            </a:r>
            <a:r>
              <a:rPr lang="zh-CN" altLang="en-US" sz="2400" dirty="0" smtClean="0"/>
              <a:t>。</a:t>
            </a:r>
            <a:endParaRPr lang="en-US" altLang="zh-CN" sz="2400" dirty="0" smtClean="0"/>
          </a:p>
          <a:p>
            <a:pPr marL="0" indent="0">
              <a:buNone/>
            </a:pPr>
            <a:r>
              <a:rPr lang="zh-CN" altLang="en-US" sz="2400" dirty="0"/>
              <a:t>　</a:t>
            </a:r>
            <a:r>
              <a:rPr lang="zh-CN" altLang="en-US" sz="2400" dirty="0" smtClean="0"/>
              <a:t>　</a:t>
            </a:r>
            <a:r>
              <a:rPr lang="en-US" altLang="zh-CN" sz="2400" dirty="0"/>
              <a:t>3</a:t>
            </a:r>
            <a:r>
              <a:rPr lang="zh-CN" altLang="en-US" sz="2400" dirty="0"/>
              <a:t>．按照实现的销售额付给经销商的佣金比例</a:t>
            </a:r>
            <a:r>
              <a:rPr lang="zh-CN" altLang="en-US" sz="2400" dirty="0" smtClean="0"/>
              <a:t>。</a:t>
            </a:r>
            <a:endParaRPr lang="en-US" altLang="zh-CN" sz="2400" dirty="0" smtClean="0"/>
          </a:p>
          <a:p>
            <a:pPr marL="0" indent="0">
              <a:buNone/>
            </a:pPr>
            <a:r>
              <a:rPr lang="zh-CN" altLang="en-US" sz="2400" dirty="0"/>
              <a:t>　　一般而言，能够刺激国内市场销售代理商的那些因素同样适用于国际市场的经销商。但是，经销商不会积极销售你的产品，他们只对你的广告活动所创造的需求做出反应。佣金不会刺激对公司产品的需求，只会增加经销商的利润和其它可变成本。同样，你需要向他们提供足够的支持费用和合理的佣金。</a:t>
            </a:r>
          </a:p>
        </p:txBody>
      </p:sp>
    </p:spTree>
    <p:extLst>
      <p:ext uri="{BB962C8B-B14F-4D97-AF65-F5344CB8AC3E}">
        <p14:creationId xmlns:p14="http://schemas.microsoft.com/office/powerpoint/2010/main" val="1185315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-3</a:t>
            </a:r>
            <a:r>
              <a:rPr lang="zh-CN" altLang="en-US" b="1" dirty="0" smtClean="0">
                <a:latin typeface="黑体" panose="02010609060101010101" pitchFamily="49" charset="-122"/>
                <a:ea typeface="黑体" panose="02010609060101010101" pitchFamily="49" charset="-122"/>
              </a:rPr>
              <a:t>、互联网经销商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P14</a:t>
            </a:r>
          </a:p>
          <a:p>
            <a:pPr marL="0" indent="0">
              <a:buNone/>
            </a:pPr>
            <a:r>
              <a:rPr lang="zh-CN" altLang="en-US" sz="2400" dirty="0" smtClean="0"/>
              <a:t>　</a:t>
            </a:r>
            <a:r>
              <a:rPr lang="zh-CN" altLang="en-US" sz="2400" dirty="0"/>
              <a:t>　 以上要求对于互联网上销售同样适用，不同的是你只需要一个销售代理。你开始通过国际互联网销售产品时就自动指定了销售代理，而你停止通过国际互联网销售时，销售代理即被解雇</a:t>
            </a:r>
            <a:r>
              <a:rPr lang="zh-CN" altLang="en-US" sz="2400" dirty="0" smtClean="0"/>
              <a:t>。</a:t>
            </a:r>
            <a:endParaRPr lang="en-US" altLang="zh-CN" sz="2400" dirty="0" smtClean="0"/>
          </a:p>
          <a:p>
            <a:pPr marL="0" indent="0">
              <a:buNone/>
            </a:pPr>
            <a:r>
              <a:rPr lang="zh-CN" altLang="en-US" sz="2400" dirty="0"/>
              <a:t>　　互联网销售代理的佣金是销售额的一定百分比。相对于你的国际互联网销售业绩，代理商和经销商对于他们（通过传统方式销售）能够得到的回报相当敏感。如果他们认为互联网销售和他们进行不公平竞争或逐渐损害了他们的利益，他们会不高兴或者离开。这种情况可以通过调整他们的佣金水平来控制。</a:t>
            </a:r>
          </a:p>
        </p:txBody>
      </p:sp>
      <p:sp>
        <p:nvSpPr>
          <p:cNvPr id="4" name="矩形 3"/>
          <p:cNvSpPr/>
          <p:nvPr/>
        </p:nvSpPr>
        <p:spPr>
          <a:xfrm>
            <a:off x="3857931" y="6396335"/>
            <a:ext cx="5293437"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7</a:t>
            </a:r>
            <a:r>
              <a:rPr lang="zh-CN" altLang="en-US" sz="2400" b="1" dirty="0" smtClean="0">
                <a:latin typeface="黑体" panose="02010609060101010101" pitchFamily="49" charset="-122"/>
                <a:ea typeface="黑体" panose="02010609060101010101" pitchFamily="49" charset="-122"/>
              </a:rPr>
              <a:t>）代理商与经销商</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5315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代理商经销商</a:t>
            </a:r>
            <a:endParaRPr lang="zh-CN" altLang="en-US" dirty="0"/>
          </a:p>
        </p:txBody>
      </p:sp>
      <p:sp>
        <p:nvSpPr>
          <p:cNvPr id="23" name="TextBox 22"/>
          <p:cNvSpPr txBox="1"/>
          <p:nvPr/>
        </p:nvSpPr>
        <p:spPr>
          <a:xfrm>
            <a:off x="251520" y="1556792"/>
            <a:ext cx="8748464" cy="1754326"/>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、“支持费用</a:t>
            </a:r>
            <a:r>
              <a:rPr lang="en-US" altLang="zh-CN" dirty="0" smtClean="0"/>
              <a:t>X1</a:t>
            </a:r>
            <a:r>
              <a:rPr lang="zh-CN" altLang="en-US" dirty="0" smtClean="0"/>
              <a:t>”、“佣金</a:t>
            </a:r>
            <a:r>
              <a:rPr lang="en-US" altLang="zh-CN" dirty="0" smtClean="0"/>
              <a:t>X2</a:t>
            </a:r>
            <a:r>
              <a:rPr lang="zh-CN" altLang="en-US" dirty="0" smtClean="0"/>
              <a:t>”、“</a:t>
            </a:r>
            <a:r>
              <a:rPr lang="zh-CN" altLang="en-US" dirty="0"/>
              <a:t>下季度需求总数</a:t>
            </a:r>
            <a:r>
              <a:rPr lang="en-US" altLang="zh-CN" dirty="0" smtClean="0"/>
              <a:t>X3</a:t>
            </a:r>
            <a:r>
              <a:rPr lang="zh-CN" altLang="en-US" dirty="0" smtClean="0"/>
              <a:t>” ，三者唯一确定</a:t>
            </a:r>
            <a:endParaRPr lang="en-US" altLang="zh-CN" dirty="0" smtClean="0"/>
          </a:p>
          <a:p>
            <a:r>
              <a:rPr lang="zh-CN" altLang="en-US" dirty="0" smtClean="0"/>
              <a:t>“一</a:t>
            </a:r>
            <a:r>
              <a:rPr lang="zh-CN" altLang="en-US" dirty="0"/>
              <a:t>个下季度</a:t>
            </a:r>
            <a:r>
              <a:rPr lang="zh-CN" altLang="en-US" dirty="0" smtClean="0"/>
              <a:t>可用数量</a:t>
            </a:r>
            <a:r>
              <a:rPr lang="en-US" altLang="zh-CN" dirty="0" smtClean="0"/>
              <a:t>Y</a:t>
            </a:r>
            <a:r>
              <a:rPr lang="zh-CN" altLang="en-US" dirty="0" smtClean="0"/>
              <a:t>”；</a:t>
            </a:r>
            <a:endParaRPr lang="en-US" altLang="zh-CN" dirty="0" smtClean="0"/>
          </a:p>
          <a:p>
            <a:r>
              <a:rPr lang="en-US" altLang="zh-CN" dirty="0" smtClean="0"/>
              <a:t>2</a:t>
            </a:r>
            <a:r>
              <a:rPr lang="zh-CN" altLang="en-US" dirty="0" smtClean="0"/>
              <a:t>、国内和北美的支持费用影响招聘成功率，不影响需求，互联网支持费用影响需求；</a:t>
            </a:r>
            <a:endParaRPr lang="en-US" altLang="zh-CN" dirty="0" smtClean="0"/>
          </a:p>
          <a:p>
            <a:r>
              <a:rPr lang="en-US" altLang="zh-CN" dirty="0" smtClean="0"/>
              <a:t>3</a:t>
            </a:r>
            <a:r>
              <a:rPr lang="zh-CN" altLang="en-US" dirty="0" smtClean="0"/>
              <a:t>、</a:t>
            </a:r>
            <a:r>
              <a:rPr lang="zh-CN" altLang="en-US" dirty="0"/>
              <a:t>支持费用降低当期成本不会</a:t>
            </a:r>
            <a:r>
              <a:rPr lang="zh-CN" altLang="en-US" dirty="0" smtClean="0"/>
              <a:t>降低；</a:t>
            </a:r>
            <a:endParaRPr lang="en-US" altLang="zh-CN" dirty="0" smtClean="0"/>
          </a:p>
          <a:p>
            <a:r>
              <a:rPr lang="en-US" altLang="zh-CN" dirty="0" smtClean="0"/>
              <a:t>4</a:t>
            </a:r>
            <a:r>
              <a:rPr lang="zh-CN" altLang="en-US" dirty="0" smtClean="0"/>
              <a:t>、国内和北美的佣金对需求影响较大，互联网较小，</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835657704"/>
              </p:ext>
            </p:extLst>
          </p:nvPr>
        </p:nvGraphicFramePr>
        <p:xfrm>
          <a:off x="251520" y="3618340"/>
          <a:ext cx="4038600" cy="2598420"/>
        </p:xfrm>
        <a:graphic>
          <a:graphicData uri="http://schemas.openxmlformats.org/drawingml/2006/table">
            <a:tbl>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259080">
                <a:tc gridSpan="3">
                  <a:txBody>
                    <a:bodyPr/>
                    <a:lstStyle/>
                    <a:p>
                      <a:pPr algn="ctr" fontAlgn="ctr"/>
                      <a:r>
                        <a:rPr lang="en-US" sz="1600" b="0" i="0" u="none" strike="noStrike" dirty="0" smtClean="0">
                          <a:effectLst/>
                          <a:latin typeface="宋体"/>
                        </a:rPr>
                        <a:t>14C1</a:t>
                      </a:r>
                      <a:r>
                        <a:rPr lang="zh-CN" altLang="en-US" sz="1600" b="0" i="0" u="none" strike="noStrike" dirty="0" smtClean="0">
                          <a:effectLst/>
                          <a:latin typeface="宋体"/>
                        </a:rPr>
                        <a:t>国内</a:t>
                      </a:r>
                      <a:endParaRPr lang="zh-CN" altLang="en-US" sz="1600" b="0" i="0" u="none" strike="noStrike" dirty="0">
                        <a:effectLst/>
                        <a:latin typeface="宋体"/>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1600" b="0" i="0" u="none" strike="noStrike" dirty="0" smtClean="0">
                          <a:effectLst/>
                          <a:latin typeface="宋体"/>
                        </a:rPr>
                        <a:t>14C1</a:t>
                      </a:r>
                      <a:r>
                        <a:rPr lang="zh-CN" altLang="en-US" sz="1600" b="0" i="0" u="none" strike="noStrike" dirty="0" smtClean="0">
                          <a:effectLst/>
                          <a:latin typeface="宋体"/>
                        </a:rPr>
                        <a:t>北美</a:t>
                      </a:r>
                      <a:endParaRPr lang="zh-CN" altLang="en-US" sz="1600" b="0" i="0" u="none" strike="noStrike" dirty="0">
                        <a:effectLst/>
                        <a:latin typeface="宋体"/>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9080">
                <a:tc>
                  <a:txBody>
                    <a:bodyPr/>
                    <a:lstStyle/>
                    <a:p>
                      <a:pPr algn="ctr" fontAlgn="ctr"/>
                      <a:r>
                        <a:rPr lang="zh-CN" altLang="en-US" sz="1600" b="0" i="0" u="none" strike="noStrike">
                          <a:effectLst/>
                          <a:latin typeface="宋体"/>
                        </a:rPr>
                        <a:t>原佣金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新佣金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订单</a:t>
                      </a:r>
                      <a:r>
                        <a:rPr lang="en-US" altLang="zh-CN" sz="1600" b="0" i="0" u="none" strike="noStrike">
                          <a:effectLst/>
                          <a:latin typeface="宋体"/>
                        </a:rPr>
                        <a: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原佣金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新佣金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订单</a:t>
                      </a:r>
                      <a:r>
                        <a:rPr lang="en-US" altLang="zh-CN" sz="1600" b="0" i="0" u="none" strike="noStrike">
                          <a:effectLst/>
                          <a:latin typeface="宋体"/>
                        </a:rPr>
                        <a: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080">
                <a:tc>
                  <a:txBody>
                    <a:bodyPr/>
                    <a:lstStyle/>
                    <a:p>
                      <a:pPr algn="ctr" fontAlgn="ctr"/>
                      <a:r>
                        <a:rPr lang="en-US" altLang="zh-CN" sz="1600" b="0" i="0" u="none" strike="noStrike">
                          <a:effectLst/>
                          <a:latin typeface="宋体"/>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5.06%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5.06%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080">
                <a:tc>
                  <a:txBody>
                    <a:bodyPr/>
                    <a:lstStyle/>
                    <a:p>
                      <a:pPr algn="ctr" fontAlgn="ctr"/>
                      <a:r>
                        <a:rPr lang="en-US" altLang="zh-CN" sz="1600" b="0" i="0" u="none" strike="noStrike">
                          <a:effectLst/>
                          <a:latin typeface="宋体"/>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4.45%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4.45%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80">
                <a:tc>
                  <a:txBody>
                    <a:bodyPr/>
                    <a:lstStyle/>
                    <a:p>
                      <a:pPr algn="ctr" fontAlgn="ctr"/>
                      <a:r>
                        <a:rPr lang="en-US" altLang="zh-CN" sz="1600" b="0" i="0" u="none" strike="noStrike">
                          <a:effectLst/>
                          <a:latin typeface="宋体"/>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3.98%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3.98%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9080">
                <a:tc>
                  <a:txBody>
                    <a:bodyPr/>
                    <a:lstStyle/>
                    <a:p>
                      <a:pPr algn="ctr" fontAlgn="ctr"/>
                      <a:r>
                        <a:rPr lang="en-US" altLang="zh-CN" sz="1600" b="0" i="0" u="none" strike="noStrike">
                          <a:effectLst/>
                          <a:latin typeface="宋体"/>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9080">
                <a:tc>
                  <a:txBody>
                    <a:bodyPr/>
                    <a:lstStyle/>
                    <a:p>
                      <a:pPr algn="ctr" fontAlgn="ctr"/>
                      <a:r>
                        <a:rPr lang="en-US" altLang="zh-CN" sz="1600" b="0" i="0" u="none" strike="noStrike">
                          <a:effectLst/>
                          <a:latin typeface="宋体"/>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3.27%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3.27%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9080">
                <a:tc>
                  <a:txBody>
                    <a:bodyPr/>
                    <a:lstStyle/>
                    <a:p>
                      <a:pPr algn="ctr" fontAlgn="ctr"/>
                      <a:r>
                        <a:rPr lang="en-US" altLang="zh-CN" sz="1600" b="0" i="0" u="none" strike="noStrike">
                          <a:effectLst/>
                          <a:latin typeface="宋体"/>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3.01%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3.01%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080">
                <a:tc>
                  <a:txBody>
                    <a:bodyPr/>
                    <a:lstStyle/>
                    <a:p>
                      <a:pPr algn="ctr" fontAlgn="ctr"/>
                      <a:r>
                        <a:rPr lang="en-US" altLang="zh-CN" sz="1600" b="0" i="0" u="none" strike="noStrike">
                          <a:effectLst/>
                          <a:latin typeface="宋体"/>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2.78%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2.78%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6700">
                <a:tc>
                  <a:txBody>
                    <a:bodyPr/>
                    <a:lstStyle/>
                    <a:p>
                      <a:pPr algn="ctr" fontAlgn="ctr"/>
                      <a:r>
                        <a:rPr lang="en-US" altLang="zh-CN" sz="1600" b="0" i="0" u="none" strike="noStrike">
                          <a:effectLst/>
                          <a:latin typeface="宋体"/>
                        </a:rPr>
                        <a:t>14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矩形 6"/>
          <p:cNvSpPr/>
          <p:nvPr/>
        </p:nvSpPr>
        <p:spPr>
          <a:xfrm>
            <a:off x="4433867" y="3501008"/>
            <a:ext cx="4572000" cy="2585323"/>
          </a:xfrm>
          <a:prstGeom prst="rect">
            <a:avLst/>
          </a:prstGeom>
        </p:spPr>
        <p:txBody>
          <a:bodyPr>
            <a:spAutoFit/>
          </a:bodyPr>
          <a:lstStyle/>
          <a:p>
            <a:r>
              <a:rPr lang="zh-CN" altLang="en-US" dirty="0"/>
              <a:t>策略</a:t>
            </a:r>
            <a:endParaRPr lang="en-US" altLang="zh-CN" dirty="0"/>
          </a:p>
          <a:p>
            <a:r>
              <a:rPr lang="en-US" altLang="zh-CN" dirty="0"/>
              <a:t>1</a:t>
            </a:r>
            <a:r>
              <a:rPr lang="zh-CN" altLang="en-US" dirty="0"/>
              <a:t>、根据代理商经销商</a:t>
            </a:r>
            <a:r>
              <a:rPr lang="zh-CN" altLang="en-US" dirty="0" smtClean="0"/>
              <a:t>大数据表格</a:t>
            </a:r>
            <a:r>
              <a:rPr lang="zh-CN" altLang="en-US" dirty="0"/>
              <a:t>帮助确定招聘数量，节约</a:t>
            </a:r>
            <a:r>
              <a:rPr lang="zh-CN" altLang="en-US" dirty="0" smtClean="0"/>
              <a:t>成本；</a:t>
            </a:r>
            <a:endParaRPr lang="en-US" altLang="zh-CN" dirty="0"/>
          </a:p>
          <a:p>
            <a:r>
              <a:rPr lang="en-US" altLang="zh-CN" dirty="0"/>
              <a:t>2</a:t>
            </a:r>
            <a:r>
              <a:rPr lang="zh-CN" altLang="en-US" dirty="0"/>
              <a:t>、互联网高支持费用</a:t>
            </a:r>
            <a:r>
              <a:rPr lang="zh-CN" altLang="en-US" dirty="0" smtClean="0"/>
              <a:t>策略；</a:t>
            </a:r>
            <a:endParaRPr lang="en-US" altLang="zh-CN" dirty="0"/>
          </a:p>
          <a:p>
            <a:r>
              <a:rPr lang="en-US" altLang="zh-CN" dirty="0"/>
              <a:t>3</a:t>
            </a:r>
            <a:r>
              <a:rPr lang="zh-CN" altLang="en-US" dirty="0"/>
              <a:t>、对于</a:t>
            </a:r>
            <a:r>
              <a:rPr lang="en-US" altLang="zh-CN" dirty="0" smtClean="0"/>
              <a:t>14C1</a:t>
            </a:r>
            <a:r>
              <a:rPr lang="zh-CN" altLang="en-US" dirty="0" smtClean="0"/>
              <a:t>而言</a:t>
            </a:r>
            <a:r>
              <a:rPr lang="zh-CN" altLang="en-US" dirty="0"/>
              <a:t>，国内佣金弹性为</a:t>
            </a:r>
            <a:r>
              <a:rPr lang="en-US" altLang="zh-CN" dirty="0" smtClean="0"/>
              <a:t>0.37</a:t>
            </a:r>
            <a:r>
              <a:rPr lang="zh-CN" altLang="en-US" dirty="0" smtClean="0"/>
              <a:t>，</a:t>
            </a:r>
            <a:r>
              <a:rPr lang="zh-CN" altLang="en-US" dirty="0"/>
              <a:t>北美佣金弹性为</a:t>
            </a:r>
            <a:r>
              <a:rPr lang="en-US" altLang="zh-CN" dirty="0" smtClean="0"/>
              <a:t>0.37</a:t>
            </a:r>
            <a:r>
              <a:rPr lang="zh-CN" altLang="en-US" dirty="0" smtClean="0"/>
              <a:t>（</a:t>
            </a:r>
            <a:r>
              <a:rPr lang="zh-CN" altLang="en-US" dirty="0"/>
              <a:t>完美测试</a:t>
            </a:r>
            <a:r>
              <a:rPr lang="zh-CN" altLang="en-US" dirty="0" smtClean="0"/>
              <a:t>），互联网</a:t>
            </a:r>
            <a:r>
              <a:rPr lang="en-US" altLang="zh-CN" dirty="0" smtClean="0"/>
              <a:t>0.1</a:t>
            </a:r>
            <a:r>
              <a:rPr lang="zh-CN" altLang="en-US" dirty="0" smtClean="0"/>
              <a:t>左右，所以对于</a:t>
            </a:r>
            <a:r>
              <a:rPr lang="en-US" altLang="zh-CN" dirty="0" smtClean="0"/>
              <a:t>14C1</a:t>
            </a:r>
            <a:r>
              <a:rPr lang="zh-CN" altLang="en-US" dirty="0" smtClean="0"/>
              <a:t>来说：</a:t>
            </a:r>
            <a:endParaRPr lang="en-US" altLang="zh-CN" dirty="0" smtClean="0"/>
          </a:p>
          <a:p>
            <a:r>
              <a:rPr lang="zh-CN" altLang="en-US" dirty="0" smtClean="0"/>
              <a:t>国内佣金</a:t>
            </a:r>
            <a:r>
              <a:rPr lang="en-US" altLang="zh-CN" dirty="0" smtClean="0"/>
              <a:t>=</a:t>
            </a:r>
            <a:r>
              <a:rPr lang="zh-CN" altLang="en-US" dirty="0" smtClean="0"/>
              <a:t>北美佣金</a:t>
            </a:r>
            <a:r>
              <a:rPr lang="en-US" altLang="zh-CN" dirty="0" smtClean="0"/>
              <a:t>&gt;</a:t>
            </a:r>
            <a:r>
              <a:rPr lang="zh-CN" altLang="en-US" dirty="0" smtClean="0"/>
              <a:t>互联网佣金；</a:t>
            </a:r>
            <a:endParaRPr lang="en-US" altLang="zh-CN" dirty="0" smtClean="0"/>
          </a:p>
          <a:p>
            <a:endParaRPr lang="en-US" altLang="zh-CN" dirty="0"/>
          </a:p>
        </p:txBody>
      </p:sp>
    </p:spTree>
    <p:extLst>
      <p:ext uri="{BB962C8B-B14F-4D97-AF65-F5344CB8AC3E}">
        <p14:creationId xmlns:p14="http://schemas.microsoft.com/office/powerpoint/2010/main" val="276964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代理商和经销商的大数据表格</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3528392" cy="555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3508" y="4077072"/>
            <a:ext cx="3780420" cy="2370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232826"/>
            <a:ext cx="4536504" cy="544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038836" y="4437112"/>
            <a:ext cx="3780420" cy="2370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771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十一、原材料</a:t>
            </a:r>
            <a:r>
              <a:rPr lang="zh-CN" altLang="en-US" b="1" dirty="0" smtClean="0">
                <a:latin typeface="黑体" panose="02010609060101010101" pitchFamily="49" charset="-122"/>
                <a:ea typeface="黑体" panose="02010609060101010101" pitchFamily="49" charset="-122"/>
              </a:rPr>
              <a:t>采购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P21</a:t>
            </a:r>
          </a:p>
          <a:p>
            <a:pPr marL="0" indent="0">
              <a:buNone/>
            </a:pPr>
            <a:r>
              <a:rPr lang="zh-CN" altLang="en-US" sz="2400" dirty="0"/>
              <a:t>　</a:t>
            </a:r>
            <a:r>
              <a:rPr lang="zh-CN" altLang="en-US" sz="2400" dirty="0" smtClean="0"/>
              <a:t>　三</a:t>
            </a:r>
            <a:r>
              <a:rPr lang="zh-CN" altLang="en-US" sz="2400" dirty="0"/>
              <a:t>种产品都使用相同的基本原材料</a:t>
            </a:r>
            <a:r>
              <a:rPr lang="en-US" altLang="zh-CN" sz="2400" dirty="0"/>
              <a:t>(</a:t>
            </a:r>
            <a:r>
              <a:rPr lang="zh-CN" altLang="en-US" sz="2400" dirty="0"/>
              <a:t>见表</a:t>
            </a:r>
            <a:r>
              <a:rPr lang="en-US" altLang="zh-CN" sz="2400" dirty="0"/>
              <a:t>5 </a:t>
            </a:r>
            <a:r>
              <a:rPr lang="zh-CN" altLang="en-US" sz="2400" dirty="0"/>
              <a:t>生产参数</a:t>
            </a:r>
            <a:r>
              <a:rPr lang="en-US" altLang="zh-CN" sz="2400" dirty="0"/>
              <a:t>)</a:t>
            </a:r>
            <a:r>
              <a:rPr lang="zh-CN" altLang="en-US" sz="2400" dirty="0"/>
              <a:t>，但不同产品使用的材料含量不同。另外，还要决定是部分还是全部使用优质原材料</a:t>
            </a:r>
            <a:r>
              <a:rPr lang="zh-CN" altLang="en-US" sz="2400" dirty="0" smtClean="0"/>
              <a:t>。</a:t>
            </a:r>
            <a:endParaRPr lang="en-US" altLang="zh-CN" sz="2400" dirty="0" smtClean="0"/>
          </a:p>
          <a:p>
            <a:pPr marL="0" indent="0">
              <a:buNone/>
            </a:pPr>
            <a:r>
              <a:rPr lang="zh-CN" altLang="en-US" sz="2400" dirty="0" smtClean="0"/>
              <a:t>　　你</a:t>
            </a:r>
            <a:r>
              <a:rPr lang="zh-CN" altLang="en-US" sz="2400" dirty="0"/>
              <a:t>要做出如何购买基本原材料的决策。基本原材料可以购买现货，下季度交货。也可以购买期货，交货期为</a:t>
            </a:r>
            <a:r>
              <a:rPr lang="en-US" altLang="zh-CN" sz="2400" dirty="0"/>
              <a:t>3</a:t>
            </a:r>
            <a:r>
              <a:rPr lang="zh-CN" altLang="en-US" sz="2400" dirty="0"/>
              <a:t>个月或</a:t>
            </a:r>
            <a:r>
              <a:rPr lang="en-US" altLang="zh-CN" sz="2400" dirty="0"/>
              <a:t>6</a:t>
            </a:r>
            <a:r>
              <a:rPr lang="zh-CN" altLang="en-US" sz="2400" dirty="0"/>
              <a:t>个月。各种价格在上季度的</a:t>
            </a:r>
            <a:r>
              <a:rPr lang="en-US" altLang="zh-CN" sz="2400" dirty="0"/>
              <a:t>《</a:t>
            </a:r>
            <a:r>
              <a:rPr lang="zh-CN" altLang="en-US" sz="2400" dirty="0"/>
              <a:t>管理报告</a:t>
            </a:r>
            <a:r>
              <a:rPr lang="en-US" altLang="zh-CN" sz="2400" dirty="0"/>
              <a:t>》</a:t>
            </a:r>
            <a:r>
              <a:rPr lang="zh-CN" altLang="en-US" sz="2400" dirty="0"/>
              <a:t>中提供</a:t>
            </a:r>
            <a:r>
              <a:rPr lang="zh-CN" altLang="en-US" sz="2400" dirty="0" smtClean="0"/>
              <a:t>。</a:t>
            </a:r>
            <a:endParaRPr lang="en-US" altLang="zh-CN" sz="2400" dirty="0" smtClean="0"/>
          </a:p>
          <a:p>
            <a:pPr marL="0" indent="0">
              <a:buNone/>
            </a:pPr>
            <a:r>
              <a:rPr lang="zh-CN" altLang="en-US" sz="2400" dirty="0" smtClean="0"/>
              <a:t>　　订购</a:t>
            </a:r>
            <a:r>
              <a:rPr lang="zh-CN" altLang="en-US" sz="2400" dirty="0"/>
              <a:t>的原材料期货不发生仓储费用，但从订货之日起，所有原材料就成了你的资产，其价值会在资产负债表中体现出来。原材料交货后，如果工厂除了机器和组装工作占用的空间外没有足够的空间就要支付仓储费用。</a:t>
            </a:r>
            <a:endParaRPr lang="en-US" altLang="zh-CN" sz="2400" dirty="0" smtClean="0"/>
          </a:p>
          <a:p>
            <a:pPr marL="0" indent="0">
              <a:buNone/>
            </a:pP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4113458443"/>
              </p:ext>
            </p:extLst>
          </p:nvPr>
        </p:nvGraphicFramePr>
        <p:xfrm>
          <a:off x="5292080" y="0"/>
          <a:ext cx="3851921" cy="933450"/>
        </p:xfrm>
        <a:graphic>
          <a:graphicData uri="http://schemas.openxmlformats.org/drawingml/2006/table">
            <a:tbl>
              <a:tblPr>
                <a:tableStyleId>{5C22544A-7EE6-4342-B048-85BDC9FD1C3A}</a:tableStyleId>
              </a:tblPr>
              <a:tblGrid>
                <a:gridCol w="1383135">
                  <a:extLst>
                    <a:ext uri="{9D8B030D-6E8A-4147-A177-3AD203B41FA5}">
                      <a16:colId xmlns:a16="http://schemas.microsoft.com/office/drawing/2014/main" val="20000"/>
                    </a:ext>
                  </a:extLst>
                </a:gridCol>
                <a:gridCol w="847023">
                  <a:extLst>
                    <a:ext uri="{9D8B030D-6E8A-4147-A177-3AD203B41FA5}">
                      <a16:colId xmlns:a16="http://schemas.microsoft.com/office/drawing/2014/main" val="20001"/>
                    </a:ext>
                  </a:extLst>
                </a:gridCol>
                <a:gridCol w="921561">
                  <a:extLst>
                    <a:ext uri="{9D8B030D-6E8A-4147-A177-3AD203B41FA5}">
                      <a16:colId xmlns:a16="http://schemas.microsoft.com/office/drawing/2014/main" val="20002"/>
                    </a:ext>
                  </a:extLst>
                </a:gridCol>
                <a:gridCol w="700202">
                  <a:extLst>
                    <a:ext uri="{9D8B030D-6E8A-4147-A177-3AD203B41FA5}">
                      <a16:colId xmlns:a16="http://schemas.microsoft.com/office/drawing/2014/main" val="20003"/>
                    </a:ext>
                  </a:extLst>
                </a:gridCol>
              </a:tblGrid>
              <a:tr h="180975">
                <a:tc>
                  <a:txBody>
                    <a:bodyPr/>
                    <a:lstStyle/>
                    <a:p>
                      <a:pPr algn="ctr" fontAlgn="ctr"/>
                      <a:r>
                        <a:rPr lang="zh-CN" sz="2000" u="none" strike="noStrike" dirty="0" smtClean="0">
                          <a:effectLst/>
                        </a:rPr>
                        <a:t>　</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smtClean="0">
                          <a:effectLst/>
                        </a:rPr>
                        <a:t>产品1</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产品2 </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产品3 </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zh-CN" sz="2000" u="none" strike="noStrike" dirty="0" smtClean="0">
                          <a:effectLst/>
                        </a:rPr>
                        <a:t>原材料含量</a:t>
                      </a:r>
                      <a:r>
                        <a:rPr lang="en-US" altLang="zh-CN" sz="2000" u="none" strike="noStrike" dirty="0" smtClean="0">
                          <a:effectLst/>
                        </a:rPr>
                        <a:t>(</a:t>
                      </a:r>
                      <a:r>
                        <a:rPr lang="zh-CN" altLang="en-US" sz="2000" u="none" strike="noStrike" dirty="0" smtClean="0">
                          <a:effectLst/>
                        </a:rPr>
                        <a:t>单位</a:t>
                      </a:r>
                      <a:r>
                        <a:rPr lang="en-US" altLang="zh-CN" sz="2000" u="none" strike="noStrike" dirty="0" smtClean="0">
                          <a:effectLst/>
                        </a:rPr>
                        <a:t>)</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altLang="zh-CN" sz="2000" b="0" i="0" u="none" strike="noStrike" dirty="0" smtClean="0">
                          <a:solidFill>
                            <a:schemeClr val="dk1"/>
                          </a:solidFill>
                          <a:effectLst/>
                          <a:latin typeface="+mn-lt"/>
                        </a:rPr>
                        <a:t>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十二、机器</a:t>
            </a:r>
            <a:r>
              <a:rPr lang="zh-CN" altLang="en-US" b="1" dirty="0" smtClean="0">
                <a:latin typeface="黑体" panose="02010609060101010101" pitchFamily="49" charset="-122"/>
                <a:ea typeface="黑体" panose="02010609060101010101" pitchFamily="49" charset="-122"/>
              </a:rPr>
              <a:t>维修</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95536" y="1484784"/>
            <a:ext cx="8424936" cy="5302424"/>
          </a:xfrm>
        </p:spPr>
        <p:txBody>
          <a:bodyPr>
            <a:normAutofit/>
          </a:bodyPr>
          <a:lstStyle/>
          <a:p>
            <a:r>
              <a:rPr lang="en-US" altLang="zh-CN" sz="2400" dirty="0" smtClean="0"/>
              <a:t>P18</a:t>
            </a:r>
          </a:p>
          <a:p>
            <a:pPr marL="0" indent="0">
              <a:buNone/>
            </a:pPr>
            <a:r>
              <a:rPr lang="zh-CN" altLang="en-US" sz="2400" dirty="0" smtClean="0"/>
              <a:t>　　机器</a:t>
            </a:r>
            <a:r>
              <a:rPr lang="zh-CN" altLang="en-US" sz="2400" dirty="0"/>
              <a:t>的维修由独立的维修承包商进行。每个季度必须决定每台机器的维修时数。每台机器的每个维修小时都有确定的成本（表六保养费用）</a:t>
            </a:r>
            <a:r>
              <a:rPr lang="en-US" altLang="zh-CN" sz="2400" dirty="0"/>
              <a:t>,</a:t>
            </a:r>
            <a:r>
              <a:rPr lang="zh-CN" altLang="en-US" sz="2400" dirty="0"/>
              <a:t>包括劳动力、备件、材料、工具和管理费用。</a:t>
            </a:r>
          </a:p>
          <a:p>
            <a:pPr marL="0" indent="0">
              <a:buNone/>
            </a:pPr>
            <a:r>
              <a:rPr lang="zh-CN" altLang="en-US" sz="2400" dirty="0" smtClean="0"/>
              <a:t>　　维修</a:t>
            </a:r>
            <a:r>
              <a:rPr lang="zh-CN" altLang="en-US" sz="2400" dirty="0"/>
              <a:t>工作的第一重点是修理出故障的机器，剩下的维修时数将用于正常工作时间之外的防护性维修</a:t>
            </a:r>
            <a:r>
              <a:rPr lang="zh-CN" altLang="en-US" sz="2400" dirty="0" smtClean="0"/>
              <a:t>。</a:t>
            </a:r>
            <a:endParaRPr lang="en-US" altLang="zh-CN" sz="2400" dirty="0" smtClean="0"/>
          </a:p>
          <a:p>
            <a:pPr marL="0" indent="0">
              <a:buNone/>
            </a:pPr>
            <a:r>
              <a:rPr lang="zh-CN" altLang="en-US" sz="2400" dirty="0"/>
              <a:t>　</a:t>
            </a:r>
            <a:r>
              <a:rPr lang="zh-CN" altLang="en-US" sz="2400" dirty="0" smtClean="0"/>
              <a:t>　用于</a:t>
            </a:r>
            <a:r>
              <a:rPr lang="zh-CN" altLang="en-US" sz="2400" dirty="0"/>
              <a:t>防护性维修的工时越多，机器出现故障的机会就越少；如果故障已经发生，要尽快加以修复。防护性维修还可减缓机器效率的衰减速度。</a:t>
            </a:r>
          </a:p>
          <a:p>
            <a:pPr marL="0" indent="0">
              <a:buNone/>
            </a:pPr>
            <a:r>
              <a:rPr lang="zh-CN" altLang="en-US" sz="2400" dirty="0" smtClean="0"/>
              <a:t>　　如果</a:t>
            </a:r>
            <a:r>
              <a:rPr lang="zh-CN" altLang="en-US" sz="2400" dirty="0"/>
              <a:t>您与维修商签订的机器的维修时数低于基本维修时间的要求，为满足这一基本需要所增加的时数，其费用会更高。</a:t>
            </a:r>
          </a:p>
        </p:txBody>
      </p:sp>
      <p:graphicFrame>
        <p:nvGraphicFramePr>
          <p:cNvPr id="6" name="表格 5"/>
          <p:cNvGraphicFramePr>
            <a:graphicFrameLocks noGrp="1"/>
          </p:cNvGraphicFramePr>
          <p:nvPr>
            <p:extLst>
              <p:ext uri="{D42A27DB-BD31-4B8C-83A1-F6EECF244321}">
                <p14:modId xmlns:p14="http://schemas.microsoft.com/office/powerpoint/2010/main" val="3735332549"/>
              </p:ext>
            </p:extLst>
          </p:nvPr>
        </p:nvGraphicFramePr>
        <p:xfrm>
          <a:off x="5112568" y="3471"/>
          <a:ext cx="4030344" cy="1265288"/>
        </p:xfrm>
        <a:graphic>
          <a:graphicData uri="http://schemas.openxmlformats.org/drawingml/2006/table">
            <a:tbl>
              <a:tblPr>
                <a:tableStyleId>{5C22544A-7EE6-4342-B048-85BDC9FD1C3A}</a:tableStyleId>
              </a:tblPr>
              <a:tblGrid>
                <a:gridCol w="2704147">
                  <a:extLst>
                    <a:ext uri="{9D8B030D-6E8A-4147-A177-3AD203B41FA5}">
                      <a16:colId xmlns:a16="http://schemas.microsoft.com/office/drawing/2014/main" val="20000"/>
                    </a:ext>
                  </a:extLst>
                </a:gridCol>
                <a:gridCol w="1326197">
                  <a:extLst>
                    <a:ext uri="{9D8B030D-6E8A-4147-A177-3AD203B41FA5}">
                      <a16:colId xmlns:a16="http://schemas.microsoft.com/office/drawing/2014/main" val="20001"/>
                    </a:ext>
                  </a:extLst>
                </a:gridCol>
              </a:tblGrid>
              <a:tr h="632644">
                <a:tc>
                  <a:txBody>
                    <a:bodyPr/>
                    <a:lstStyle/>
                    <a:p>
                      <a:pPr algn="ctr">
                        <a:spcAft>
                          <a:spcPts val="0"/>
                        </a:spcAft>
                      </a:pPr>
                      <a:r>
                        <a:rPr lang="zh-CN" sz="1800" kern="0" dirty="0">
                          <a:effectLst/>
                        </a:rPr>
                        <a:t>每台机器的合同保养工时</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en-US" sz="1800" kern="0">
                          <a:effectLst/>
                        </a:rPr>
                        <a:t> 850 /</a:t>
                      </a:r>
                      <a:r>
                        <a:rPr lang="zh-CN" sz="1800" kern="0">
                          <a:effectLst/>
                        </a:rPr>
                        <a:t>小时</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632644">
                <a:tc>
                  <a:txBody>
                    <a:bodyPr/>
                    <a:lstStyle/>
                    <a:p>
                      <a:pPr algn="ctr">
                        <a:spcAft>
                          <a:spcPts val="0"/>
                        </a:spcAft>
                      </a:pPr>
                      <a:r>
                        <a:rPr lang="zh-CN" sz="1800" kern="0" dirty="0">
                          <a:effectLst/>
                        </a:rPr>
                        <a:t>超过合同保养工时</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en-US" sz="1800" kern="0" dirty="0">
                          <a:effectLst/>
                        </a:rPr>
                        <a:t>1750 /</a:t>
                      </a:r>
                      <a:r>
                        <a:rPr lang="zh-CN" sz="1800" kern="0" dirty="0">
                          <a:effectLst/>
                        </a:rPr>
                        <a:t>小时</a:t>
                      </a:r>
                      <a:endParaRPr lang="zh-CN" sz="18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bl>
          </a:graphicData>
        </a:graphic>
      </p:graphicFrame>
      <p:sp>
        <p:nvSpPr>
          <p:cNvPr id="7" name="矩形 6"/>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8</a:t>
            </a:r>
            <a:r>
              <a:rPr lang="zh-CN" altLang="en-US" sz="2400" b="1" dirty="0" smtClean="0">
                <a:latin typeface="黑体" panose="02010609060101010101" pitchFamily="49" charset="-122"/>
                <a:ea typeface="黑体" panose="02010609060101010101" pitchFamily="49" charset="-122"/>
              </a:rPr>
              <a:t>）机器维修</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十三、轮班</a:t>
            </a:r>
            <a:r>
              <a:rPr lang="zh-CN" altLang="en-US" b="1" dirty="0" smtClean="0">
                <a:latin typeface="黑体" panose="02010609060101010101" pitchFamily="49" charset="-122"/>
                <a:ea typeface="黑体" panose="02010609060101010101" pitchFamily="49" charset="-122"/>
              </a:rPr>
              <a:t>次数</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P17</a:t>
            </a:r>
          </a:p>
          <a:p>
            <a:pPr marL="0" indent="0">
              <a:buNone/>
            </a:pPr>
            <a:r>
              <a:rPr lang="zh-CN" altLang="en-US" sz="2400" dirty="0" smtClean="0"/>
              <a:t>　</a:t>
            </a:r>
            <a:r>
              <a:rPr lang="zh-CN" altLang="en-US" sz="2400" dirty="0"/>
              <a:t>　在三种轮班生产方式下，每台机器每季度有（不同的）最大可用生产时数。（表</a:t>
            </a:r>
            <a:r>
              <a:rPr lang="en-US" altLang="zh-CN" sz="2400" dirty="0"/>
              <a:t>7 </a:t>
            </a:r>
            <a:r>
              <a:rPr lang="zh-CN" altLang="en-US" sz="2400" dirty="0"/>
              <a:t>不同轮班每台机器每季度的最大可用工时</a:t>
            </a:r>
            <a:r>
              <a:rPr lang="zh-CN" altLang="en-US" sz="2400" dirty="0" smtClean="0"/>
              <a:t>）</a:t>
            </a:r>
            <a:endParaRPr lang="en-US" altLang="zh-CN" sz="2400" dirty="0" smtClean="0"/>
          </a:p>
          <a:p>
            <a:r>
              <a:rPr lang="en-US" altLang="zh-CN" sz="2400" dirty="0" smtClean="0"/>
              <a:t>P48</a:t>
            </a:r>
          </a:p>
          <a:p>
            <a:pPr marL="0" indent="0">
              <a:buNone/>
            </a:pPr>
            <a:r>
              <a:rPr lang="zh-CN" altLang="en-US" sz="2400" dirty="0"/>
              <a:t>　</a:t>
            </a:r>
            <a:r>
              <a:rPr lang="zh-CN" altLang="en-US" sz="2400" dirty="0" smtClean="0"/>
              <a:t>　表</a:t>
            </a:r>
            <a:r>
              <a:rPr lang="en-US" altLang="zh-CN" sz="2400" dirty="0" smtClean="0"/>
              <a:t>7</a:t>
            </a:r>
            <a:r>
              <a:rPr lang="zh-CN" altLang="en-US" sz="2400" dirty="0" smtClean="0"/>
              <a:t>　不同</a:t>
            </a:r>
            <a:r>
              <a:rPr lang="zh-CN" altLang="en-US" sz="2400" dirty="0"/>
              <a:t>轮班每台机器每季度的最大可用工时</a:t>
            </a:r>
          </a:p>
        </p:txBody>
      </p:sp>
      <p:graphicFrame>
        <p:nvGraphicFramePr>
          <p:cNvPr id="7" name="表格 6"/>
          <p:cNvGraphicFramePr>
            <a:graphicFrameLocks noGrp="1"/>
          </p:cNvGraphicFramePr>
          <p:nvPr>
            <p:extLst>
              <p:ext uri="{D42A27DB-BD31-4B8C-83A1-F6EECF244321}">
                <p14:modId xmlns:p14="http://schemas.microsoft.com/office/powerpoint/2010/main" val="787347908"/>
              </p:ext>
            </p:extLst>
          </p:nvPr>
        </p:nvGraphicFramePr>
        <p:xfrm>
          <a:off x="467544" y="4221088"/>
          <a:ext cx="8280921" cy="1562100"/>
        </p:xfrm>
        <a:graphic>
          <a:graphicData uri="http://schemas.openxmlformats.org/drawingml/2006/table">
            <a:tbl>
              <a:tblPr>
                <a:tableStyleId>{8EC20E35-A176-4012-BC5E-935CFFF8708E}</a:tableStyleId>
              </a:tblPr>
              <a:tblGrid>
                <a:gridCol w="1008112">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gridCol w="2736305">
                  <a:extLst>
                    <a:ext uri="{9D8B030D-6E8A-4147-A177-3AD203B41FA5}">
                      <a16:colId xmlns:a16="http://schemas.microsoft.com/office/drawing/2014/main" val="20002"/>
                    </a:ext>
                  </a:extLst>
                </a:gridCol>
              </a:tblGrid>
              <a:tr h="180975">
                <a:tc>
                  <a:txBody>
                    <a:bodyPr/>
                    <a:lstStyle/>
                    <a:p>
                      <a:pPr algn="ctr" fontAlgn="ctr"/>
                      <a:r>
                        <a:rPr lang="zh-CN" sz="2000" u="none" strike="noStrike" dirty="0">
                          <a:effectLst/>
                        </a:rPr>
                        <a:t>轮班数</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a:effectLst/>
                        </a:rPr>
                        <a:t>每台机器每季度的最大可用</a:t>
                      </a:r>
                      <a:r>
                        <a:rPr lang="zh-CN" sz="2000" u="none" strike="noStrike" dirty="0" smtClean="0">
                          <a:effectLst/>
                        </a:rPr>
                        <a:t>工时</a:t>
                      </a:r>
                      <a:endParaRPr lang="en-US" altLang="zh-CN" sz="2000" u="none" strike="noStrike" dirty="0" smtClean="0">
                        <a:effectLst/>
                      </a:endParaRPr>
                    </a:p>
                    <a:p>
                      <a:pPr algn="ctr" fontAlgn="ctr"/>
                      <a:r>
                        <a:rPr lang="zh-CN" sz="2000" u="none" strike="noStrike" dirty="0" smtClean="0">
                          <a:effectLst/>
                        </a:rPr>
                        <a:t>轮班</a:t>
                      </a:r>
                      <a:r>
                        <a:rPr lang="zh-CN" sz="2000" u="none" strike="noStrike" dirty="0">
                          <a:effectLst/>
                        </a:rPr>
                        <a:t>连续作业的累计工时</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a:effectLst/>
                        </a:rPr>
                        <a:t>每台机器所需要</a:t>
                      </a:r>
                      <a:r>
                        <a:rPr lang="zh-CN" sz="2000" u="none" strike="noStrike" dirty="0" smtClean="0">
                          <a:effectLst/>
                        </a:rPr>
                        <a:t>的</a:t>
                      </a:r>
                      <a:endParaRPr lang="en-US" altLang="zh-CN" sz="2000" u="none" strike="noStrike" dirty="0" smtClean="0">
                        <a:effectLst/>
                      </a:endParaRPr>
                    </a:p>
                    <a:p>
                      <a:pPr algn="ctr" fontAlgn="ctr"/>
                      <a:r>
                        <a:rPr lang="zh-CN" sz="2000" u="none" strike="noStrike" dirty="0" smtClean="0">
                          <a:effectLst/>
                        </a:rPr>
                        <a:t>机器</a:t>
                      </a:r>
                      <a:r>
                        <a:rPr lang="zh-CN" sz="2000" u="none" strike="noStrike" dirty="0">
                          <a:effectLst/>
                        </a:rPr>
                        <a:t>工人数</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en-US" sz="2000" u="none" strike="noStrike" dirty="0">
                          <a:effectLst/>
                        </a:rPr>
                        <a:t>1</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576</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4</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180975">
                <a:tc>
                  <a:txBody>
                    <a:bodyPr/>
                    <a:lstStyle/>
                    <a:p>
                      <a:pPr algn="ctr" fontAlgn="ctr"/>
                      <a:r>
                        <a:rPr lang="en-US" sz="2000" u="none" strike="noStrike" dirty="0">
                          <a:effectLst/>
                        </a:rPr>
                        <a:t>2</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1068</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8</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80975">
                <a:tc>
                  <a:txBody>
                    <a:bodyPr/>
                    <a:lstStyle/>
                    <a:p>
                      <a:pPr algn="ctr" fontAlgn="ctr"/>
                      <a:r>
                        <a:rPr lang="en-US" sz="2000" u="none" strike="noStrike" dirty="0">
                          <a:effectLst/>
                        </a:rPr>
                        <a:t>3</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1602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12</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十四、互联网</a:t>
            </a:r>
            <a:r>
              <a:rPr lang="zh-CN" altLang="en-US" b="1" dirty="0" smtClean="0">
                <a:latin typeface="黑体" panose="02010609060101010101" pitchFamily="49" charset="-122"/>
                <a:ea typeface="黑体" panose="02010609060101010101" pitchFamily="49" charset="-122"/>
              </a:rPr>
              <a:t>接口</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4753744"/>
          </a:xfrm>
        </p:spPr>
        <p:txBody>
          <a:bodyPr>
            <a:normAutofit/>
          </a:bodyPr>
          <a:lstStyle/>
          <a:p>
            <a:r>
              <a:rPr lang="en-US" altLang="zh-CN" sz="2400" dirty="0" smtClean="0"/>
              <a:t>P15~16</a:t>
            </a:r>
          </a:p>
          <a:p>
            <a:pPr marL="0" indent="0">
              <a:buNone/>
            </a:pPr>
            <a:r>
              <a:rPr lang="zh-CN" altLang="en-US" sz="2400" dirty="0" smtClean="0"/>
              <a:t>　　决定</a:t>
            </a:r>
            <a:r>
              <a:rPr lang="zh-CN" altLang="en-US" sz="2400" dirty="0"/>
              <a:t>网站接口数不容易，因为网站访问数量每天都大不相同，一天之内每时段的访问量也不同。在网站访问高峰期，如果你不能迅速、有效服务访问者，你的市场形象会大受影响。</a:t>
            </a:r>
          </a:p>
          <a:p>
            <a:pPr marL="0" indent="0">
              <a:buNone/>
            </a:pPr>
            <a:r>
              <a:rPr lang="zh-CN" altLang="en-US" sz="2400" dirty="0" smtClean="0"/>
              <a:t>　　增加</a:t>
            </a:r>
            <a:r>
              <a:rPr lang="zh-CN" altLang="en-US" sz="2400" dirty="0"/>
              <a:t>一个接口可以给网站每天增加２４小时的能力。　多接口网站比单接口网站处理变化的访问量的能力大得多。例如，单接口处理稳定访问量的能力只有其能力的五分之一。但随着接口数量的增加，处理能力会迅速增加，因为多接口使用效率更高。接口数量很多时，平均效率会达到最大值</a:t>
            </a:r>
            <a:r>
              <a:rPr lang="zh-CN" altLang="en-US" sz="2400" dirty="0" smtClean="0"/>
              <a:t>。</a:t>
            </a:r>
            <a:endParaRPr lang="en-US" altLang="zh-CN" sz="2400" dirty="0" smtClean="0"/>
          </a:p>
          <a:p>
            <a:pPr marL="0" indent="0">
              <a:buNone/>
            </a:pPr>
            <a:r>
              <a:rPr lang="zh-CN" altLang="en-US" sz="2400" dirty="0"/>
              <a:t>　</a:t>
            </a:r>
            <a:r>
              <a:rPr lang="zh-CN" altLang="en-US" sz="2400" dirty="0" smtClean="0"/>
              <a:t>　下列</a:t>
            </a:r>
            <a:r>
              <a:rPr lang="zh-CN" altLang="en-US" sz="2400" dirty="0"/>
              <a:t>表格给出接口数与网站服务之间关系的参考值。</a:t>
            </a:r>
          </a:p>
          <a:p>
            <a:pPr marL="0" indent="0">
              <a:buNone/>
            </a:pP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3385760305"/>
              </p:ext>
            </p:extLst>
          </p:nvPr>
        </p:nvGraphicFramePr>
        <p:xfrm>
          <a:off x="678952" y="5891560"/>
          <a:ext cx="7594600" cy="885825"/>
        </p:xfrm>
        <a:graphic>
          <a:graphicData uri="http://schemas.openxmlformats.org/drawingml/2006/table">
            <a:tbl>
              <a:tblPr>
                <a:tableStyleId>{7E9639D4-E3E2-4D34-9284-5A2195B3D0D7}</a:tableStyleId>
              </a:tblPr>
              <a:tblGrid>
                <a:gridCol w="36322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295275">
                <a:tc>
                  <a:txBody>
                    <a:bodyPr/>
                    <a:lstStyle/>
                    <a:p>
                      <a:pPr algn="ctr" rtl="0" fontAlgn="ctr"/>
                      <a:r>
                        <a:rPr lang="zh-CN" altLang="en-US" sz="1800" u="none" strike="noStrike">
                          <a:effectLst/>
                        </a:rPr>
                        <a:t>接口数</a:t>
                      </a:r>
                      <a:endParaRPr lang="zh-CN" altLang="en-US"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5</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50</a:t>
                      </a:r>
                      <a:endParaRPr lang="en-US" altLang="zh-CN" sz="1800" b="0" i="0" u="none" strike="noStrike">
                        <a:solidFill>
                          <a:srgbClr val="000000"/>
                        </a:solidFill>
                        <a:effectLst/>
                        <a:latin typeface="Arial"/>
                      </a:endParaRPr>
                    </a:p>
                  </a:txBody>
                  <a:tcPr marL="9525" marR="9525" marT="9525" marB="0" anchor="ctr"/>
                </a:tc>
                <a:extLst>
                  <a:ext uri="{0D108BD9-81ED-4DB2-BD59-A6C34878D82A}">
                    <a16:rowId xmlns:a16="http://schemas.microsoft.com/office/drawing/2014/main" val="10000"/>
                  </a:ext>
                </a:extLst>
              </a:tr>
              <a:tr h="295275">
                <a:tc>
                  <a:txBody>
                    <a:bodyPr/>
                    <a:lstStyle/>
                    <a:p>
                      <a:pPr algn="ctr" rtl="0" fontAlgn="ctr"/>
                      <a:r>
                        <a:rPr lang="zh-CN" altLang="en-US" sz="1800" u="none" strike="noStrike">
                          <a:effectLst/>
                        </a:rPr>
                        <a:t>理论平均能力（每小时访问量）</a:t>
                      </a:r>
                      <a:endParaRPr lang="zh-CN" altLang="en-US" sz="1800" b="0" i="0" u="none" strike="noStrike">
                        <a:solidFill>
                          <a:srgbClr val="000000"/>
                        </a:solidFill>
                        <a:effectLst/>
                        <a:latin typeface="宋体"/>
                      </a:endParaRPr>
                    </a:p>
                  </a:txBody>
                  <a:tcPr marL="9525" marR="9525" marT="9525" marB="0" anchor="ctr"/>
                </a:tc>
                <a:tc>
                  <a:txBody>
                    <a:bodyPr/>
                    <a:lstStyle/>
                    <a:p>
                      <a:pPr algn="ctr" rtl="0" fontAlgn="ctr"/>
                      <a:r>
                        <a:rPr lang="en-US" altLang="zh-CN" sz="1800" u="none" strike="noStrike">
                          <a:effectLst/>
                        </a:rPr>
                        <a:t>12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24</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60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120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240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600</a:t>
                      </a:r>
                      <a:endParaRPr lang="en-US" altLang="zh-CN" sz="1800" b="0" i="0" u="none" strike="noStrike">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295275">
                <a:tc>
                  <a:txBody>
                    <a:bodyPr/>
                    <a:lstStyle/>
                    <a:p>
                      <a:pPr algn="ctr" rtl="0" fontAlgn="ctr"/>
                      <a:r>
                        <a:rPr lang="zh-CN" altLang="en-US" sz="1800" u="none" strike="noStrike">
                          <a:effectLst/>
                        </a:rPr>
                        <a:t>实际平均能力（每小时访问量）</a:t>
                      </a:r>
                      <a:endParaRPr lang="zh-CN" altLang="en-US"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7</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31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81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190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dirty="0">
                          <a:effectLst/>
                        </a:rPr>
                        <a:t>537</a:t>
                      </a:r>
                      <a:endParaRPr lang="en-US" altLang="zh-CN"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bl>
          </a:graphicData>
        </a:graphic>
      </p:graphicFrame>
      <p:sp>
        <p:nvSpPr>
          <p:cNvPr id="6" name="矩形 5"/>
          <p:cNvSpPr/>
          <p:nvPr/>
        </p:nvSpPr>
        <p:spPr>
          <a:xfrm>
            <a:off x="4477258" y="0"/>
            <a:ext cx="467467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9</a:t>
            </a:r>
            <a:r>
              <a:rPr lang="zh-CN" altLang="en-US"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互联网端口</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6695656" cy="5328592"/>
          </a:xfrm>
        </p:spPr>
        <p:txBody>
          <a:bodyPr>
            <a:normAutofit/>
          </a:bodyPr>
          <a:lstStyle/>
          <a:p>
            <a:r>
              <a:rPr lang="zh-CN" altLang="en-US" dirty="0" smtClean="0"/>
              <a:t>十一、原材料采购（</a:t>
            </a:r>
            <a:r>
              <a:rPr lang="en-US" altLang="zh-CN" dirty="0" smtClean="0"/>
              <a:t>3</a:t>
            </a:r>
            <a:r>
              <a:rPr lang="zh-CN" altLang="en-US" dirty="0" smtClean="0"/>
              <a:t>）</a:t>
            </a:r>
            <a:endParaRPr lang="en-US" altLang="zh-CN" dirty="0" smtClean="0"/>
          </a:p>
          <a:p>
            <a:r>
              <a:rPr lang="zh-CN" altLang="en-US" dirty="0"/>
              <a:t>十</a:t>
            </a:r>
            <a:r>
              <a:rPr lang="zh-CN" altLang="en-US" dirty="0" smtClean="0"/>
              <a:t>二、机器维修</a:t>
            </a:r>
            <a:endParaRPr lang="en-US" altLang="zh-CN" dirty="0" smtClean="0"/>
          </a:p>
          <a:p>
            <a:r>
              <a:rPr lang="zh-CN" altLang="en-US" dirty="0"/>
              <a:t>十</a:t>
            </a:r>
            <a:r>
              <a:rPr lang="zh-CN" altLang="en-US" dirty="0" smtClean="0"/>
              <a:t>三、轮班次数</a:t>
            </a:r>
            <a:endParaRPr lang="en-US" altLang="zh-CN" dirty="0" smtClean="0"/>
          </a:p>
          <a:p>
            <a:r>
              <a:rPr lang="zh-CN" altLang="en-US" dirty="0"/>
              <a:t>十</a:t>
            </a:r>
            <a:r>
              <a:rPr lang="zh-CN" altLang="en-US" dirty="0" smtClean="0"/>
              <a:t>四、互联网接口</a:t>
            </a:r>
            <a:endParaRPr lang="en-US" altLang="zh-CN" dirty="0" smtClean="0"/>
          </a:p>
          <a:p>
            <a:r>
              <a:rPr lang="zh-CN" altLang="en-US" dirty="0"/>
              <a:t>十</a:t>
            </a:r>
            <a:r>
              <a:rPr lang="zh-CN" altLang="en-US" dirty="0" smtClean="0"/>
              <a:t>五、网站建设</a:t>
            </a:r>
            <a:endParaRPr lang="en-US" altLang="zh-CN" dirty="0" smtClean="0"/>
          </a:p>
          <a:p>
            <a:r>
              <a:rPr lang="zh-CN" altLang="en-US" dirty="0" smtClean="0"/>
              <a:t>十六、组装工人的招聘与解雇</a:t>
            </a:r>
            <a:endParaRPr lang="en-US" altLang="zh-CN" dirty="0" smtClean="0"/>
          </a:p>
          <a:p>
            <a:r>
              <a:rPr lang="zh-CN" altLang="en-US" dirty="0" smtClean="0"/>
              <a:t>十七、培训组装工人</a:t>
            </a:r>
            <a:endParaRPr lang="en-US" altLang="zh-CN" dirty="0" smtClean="0"/>
          </a:p>
          <a:p>
            <a:r>
              <a:rPr lang="zh-CN" altLang="en-US" dirty="0" smtClean="0"/>
              <a:t>十八、组装工人小时工资</a:t>
            </a:r>
            <a:endParaRPr lang="en-US" altLang="zh-CN" dirty="0" smtClean="0"/>
          </a:p>
          <a:p>
            <a:r>
              <a:rPr lang="zh-CN" altLang="en-US" dirty="0" smtClean="0"/>
              <a:t>十九、管理预算</a:t>
            </a:r>
            <a:endParaRPr lang="en-US" altLang="zh-CN" dirty="0" smtClean="0"/>
          </a:p>
          <a:p>
            <a:r>
              <a:rPr lang="zh-CN" altLang="en-US" dirty="0" smtClean="0"/>
              <a:t>二十、员工培训</a:t>
            </a:r>
            <a:endParaRPr lang="zh-CN" altLang="en-US" dirty="0"/>
          </a:p>
        </p:txBody>
      </p:sp>
    </p:spTree>
    <p:extLst>
      <p:ext uri="{BB962C8B-B14F-4D97-AF65-F5344CB8AC3E}">
        <p14:creationId xmlns:p14="http://schemas.microsoft.com/office/powerpoint/2010/main" val="177227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互联网接口</a:t>
            </a:r>
            <a:endParaRPr lang="zh-CN" altLang="en-US" dirty="0"/>
          </a:p>
        </p:txBody>
      </p:sp>
      <p:sp>
        <p:nvSpPr>
          <p:cNvPr id="23" name="TextBox 22"/>
          <p:cNvSpPr txBox="1"/>
          <p:nvPr/>
        </p:nvSpPr>
        <p:spPr>
          <a:xfrm>
            <a:off x="251520" y="1556792"/>
            <a:ext cx="8748464" cy="5139869"/>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）互联网访问失败人数有必要降低至</a:t>
            </a:r>
            <a:r>
              <a:rPr lang="en-US" altLang="zh-CN" dirty="0" smtClean="0"/>
              <a:t>0.1%</a:t>
            </a:r>
          </a:p>
          <a:p>
            <a:r>
              <a:rPr lang="zh-CN" altLang="en-US" dirty="0" smtClean="0"/>
              <a:t>（</a:t>
            </a:r>
            <a:r>
              <a:rPr lang="en-US" altLang="zh-CN" dirty="0" smtClean="0"/>
              <a:t>2</a:t>
            </a:r>
            <a:r>
              <a:rPr lang="zh-CN" altLang="en-US" dirty="0" smtClean="0"/>
              <a:t>）互联网端口数量确定办法如下：</a:t>
            </a:r>
            <a:endParaRPr lang="en-US" altLang="zh-CN" dirty="0" smtClean="0"/>
          </a:p>
          <a:p>
            <a:endParaRPr lang="en-US" altLang="zh-CN" dirty="0"/>
          </a:p>
          <a:p>
            <a:r>
              <a:rPr lang="zh-CN" altLang="en-US" dirty="0" smtClean="0"/>
              <a:t>为了</a:t>
            </a:r>
            <a:r>
              <a:rPr lang="zh-CN" altLang="en-US" dirty="0"/>
              <a:t>计算在当前的周期所需的端口数，有必要正确预测的访客的数量</a:t>
            </a:r>
            <a:r>
              <a:rPr lang="zh-CN" altLang="en-US" dirty="0" smtClean="0"/>
              <a:t>。其取决于</a:t>
            </a:r>
            <a:r>
              <a:rPr lang="zh-CN" altLang="en-US" dirty="0"/>
              <a:t>：</a:t>
            </a:r>
          </a:p>
          <a:p>
            <a:r>
              <a:rPr lang="en-US" altLang="zh-CN" dirty="0" smtClean="0"/>
              <a:t>1</a:t>
            </a:r>
            <a:r>
              <a:rPr lang="zh-CN" altLang="en-US" dirty="0" smtClean="0"/>
              <a:t>、历史访问量、</a:t>
            </a:r>
            <a:r>
              <a:rPr lang="en-US" altLang="zh-CN" dirty="0" smtClean="0"/>
              <a:t>2</a:t>
            </a:r>
            <a:r>
              <a:rPr lang="zh-CN" altLang="en-US" dirty="0" smtClean="0"/>
              <a:t>、互联网形象</a:t>
            </a:r>
            <a:endParaRPr lang="en-US" altLang="zh-CN" dirty="0" smtClean="0"/>
          </a:p>
          <a:p>
            <a:endParaRPr lang="en-US" altLang="zh-CN" b="1" dirty="0" smtClean="0">
              <a:solidFill>
                <a:srgbClr val="FF0000"/>
              </a:solidFill>
            </a:endParaRPr>
          </a:p>
          <a:p>
            <a:r>
              <a:rPr lang="zh-CN" altLang="en-US" b="1" dirty="0" smtClean="0">
                <a:solidFill>
                  <a:srgbClr val="FF0000"/>
                </a:solidFill>
              </a:rPr>
              <a:t>新访问</a:t>
            </a:r>
            <a:r>
              <a:rPr lang="zh-CN" altLang="en-US" b="1" dirty="0">
                <a:solidFill>
                  <a:srgbClr val="FF0000"/>
                </a:solidFill>
              </a:rPr>
              <a:t>量</a:t>
            </a:r>
            <a:r>
              <a:rPr lang="zh-CN" altLang="en-US" b="1" dirty="0" smtClean="0">
                <a:solidFill>
                  <a:srgbClr val="FF0000"/>
                </a:solidFill>
              </a:rPr>
              <a:t>＝历史访问量</a:t>
            </a:r>
            <a:r>
              <a:rPr lang="en-US" altLang="zh-CN" b="1" dirty="0" smtClean="0">
                <a:solidFill>
                  <a:srgbClr val="FF0000"/>
                </a:solidFill>
              </a:rPr>
              <a:t>*0.85+</a:t>
            </a:r>
            <a:r>
              <a:rPr lang="zh-CN" altLang="en-US" b="1" dirty="0" smtClean="0">
                <a:solidFill>
                  <a:srgbClr val="FF0000"/>
                </a:solidFill>
              </a:rPr>
              <a:t>互联网形象（万）</a:t>
            </a:r>
            <a:r>
              <a:rPr lang="en-US" altLang="zh-CN" b="1" dirty="0" smtClean="0">
                <a:solidFill>
                  <a:srgbClr val="FF0000"/>
                </a:solidFill>
              </a:rPr>
              <a:t>*500</a:t>
            </a:r>
            <a:r>
              <a:rPr lang="zh-CN" altLang="en-US" b="1" dirty="0" smtClean="0">
                <a:solidFill>
                  <a:srgbClr val="FF0000"/>
                </a:solidFill>
              </a:rPr>
              <a:t>（公式推测相同）</a:t>
            </a:r>
            <a:endParaRPr lang="en-US" altLang="zh-CN" b="1" dirty="0" smtClean="0">
              <a:solidFill>
                <a:srgbClr val="FF0000"/>
              </a:solidFill>
            </a:endParaRPr>
          </a:p>
          <a:p>
            <a:r>
              <a:rPr lang="zh-CN" altLang="zh-CN" dirty="0" smtClean="0"/>
              <a:t>例如</a:t>
            </a:r>
            <a:r>
              <a:rPr lang="zh-CN" altLang="zh-CN" dirty="0"/>
              <a:t>，如果在上一</a:t>
            </a:r>
            <a:r>
              <a:rPr lang="zh-CN" altLang="zh-CN" dirty="0" smtClean="0"/>
              <a:t>期</a:t>
            </a:r>
            <a:r>
              <a:rPr lang="zh-CN" altLang="en-US" dirty="0" smtClean="0"/>
              <a:t>访问量</a:t>
            </a:r>
            <a:r>
              <a:rPr lang="zh-CN" altLang="zh-CN" dirty="0" smtClean="0"/>
              <a:t>为</a:t>
            </a:r>
            <a:r>
              <a:rPr lang="en-US" altLang="zh-CN" dirty="0"/>
              <a:t>95</a:t>
            </a:r>
            <a:r>
              <a:rPr lang="zh-CN" altLang="zh-CN" dirty="0"/>
              <a:t>万多人</a:t>
            </a:r>
            <a:r>
              <a:rPr lang="zh-CN" altLang="zh-CN" dirty="0" smtClean="0"/>
              <a:t>，</a:t>
            </a:r>
            <a:r>
              <a:rPr lang="zh-CN" altLang="en-US" dirty="0"/>
              <a:t>互联网形象</a:t>
            </a:r>
            <a:r>
              <a:rPr lang="en-US" altLang="zh-CN" dirty="0" smtClean="0"/>
              <a:t>75</a:t>
            </a:r>
            <a:r>
              <a:rPr lang="zh-CN" altLang="en-US" dirty="0" smtClean="0"/>
              <a:t>万</a:t>
            </a:r>
            <a:r>
              <a:rPr lang="zh-CN" altLang="zh-CN" dirty="0" smtClean="0"/>
              <a:t>，然后</a:t>
            </a:r>
            <a:r>
              <a:rPr lang="zh-CN" altLang="en-US" dirty="0" smtClean="0"/>
              <a:t>新访问量</a:t>
            </a:r>
            <a:r>
              <a:rPr lang="zh-CN" altLang="zh-CN" dirty="0" smtClean="0"/>
              <a:t>将</a:t>
            </a:r>
            <a:r>
              <a:rPr lang="zh-CN" altLang="zh-CN" dirty="0"/>
              <a:t>等于</a:t>
            </a:r>
            <a:r>
              <a:rPr lang="en-US" altLang="zh-CN" dirty="0"/>
              <a:t>95 000 * 0.85 + 500 * 75 </a:t>
            </a:r>
            <a:r>
              <a:rPr lang="en-US" altLang="zh-CN" dirty="0" smtClean="0"/>
              <a:t>= 118 </a:t>
            </a:r>
            <a:r>
              <a:rPr lang="en-US" altLang="zh-CN" dirty="0"/>
              <a:t>250</a:t>
            </a:r>
            <a:r>
              <a:rPr lang="zh-CN" altLang="zh-CN" dirty="0"/>
              <a:t>人次</a:t>
            </a:r>
            <a:r>
              <a:rPr lang="zh-CN" altLang="zh-CN" dirty="0" smtClean="0"/>
              <a:t>。</a:t>
            </a:r>
            <a:endParaRPr lang="en-US" altLang="zh-CN" dirty="0" smtClean="0"/>
          </a:p>
          <a:p>
            <a:endParaRPr lang="en-US" altLang="zh-CN" sz="1100" dirty="0" smtClean="0"/>
          </a:p>
          <a:p>
            <a:r>
              <a:rPr lang="zh-CN" altLang="en-US" b="1" dirty="0">
                <a:solidFill>
                  <a:srgbClr val="FF0000"/>
                </a:solidFill>
              </a:rPr>
              <a:t>所需端口＝</a:t>
            </a:r>
            <a:r>
              <a:rPr lang="en-US" altLang="zh-CN" b="1" dirty="0">
                <a:solidFill>
                  <a:srgbClr val="FF0000"/>
                </a:solidFill>
              </a:rPr>
              <a:t>- 0.0091 </a:t>
            </a:r>
            <a:r>
              <a:rPr lang="en-US" altLang="zh-CN" b="1" dirty="0" smtClean="0">
                <a:solidFill>
                  <a:srgbClr val="FF0000"/>
                </a:solidFill>
              </a:rPr>
              <a:t>*</a:t>
            </a:r>
            <a:r>
              <a:rPr lang="zh-CN" altLang="en-US" b="1" dirty="0">
                <a:solidFill>
                  <a:srgbClr val="FF0000"/>
                </a:solidFill>
              </a:rPr>
              <a:t>新访问</a:t>
            </a:r>
            <a:r>
              <a:rPr lang="zh-CN" altLang="en-US" b="1" dirty="0" smtClean="0">
                <a:solidFill>
                  <a:srgbClr val="FF0000"/>
                </a:solidFill>
              </a:rPr>
              <a:t>量</a:t>
            </a:r>
            <a:r>
              <a:rPr lang="en-US" altLang="zh-CN" b="1" dirty="0" smtClean="0">
                <a:solidFill>
                  <a:srgbClr val="FF0000"/>
                </a:solidFill>
              </a:rPr>
              <a:t>^ 0.6582</a:t>
            </a:r>
            <a:r>
              <a:rPr lang="zh-CN" altLang="en-US" b="1" dirty="0" smtClean="0">
                <a:solidFill>
                  <a:srgbClr val="FF0000"/>
                </a:solidFill>
              </a:rPr>
              <a:t>（外国推测公式）</a:t>
            </a:r>
            <a:endParaRPr lang="en-US" altLang="zh-CN" b="1" dirty="0" smtClean="0">
              <a:solidFill>
                <a:srgbClr val="FF0000"/>
              </a:solidFill>
            </a:endParaRPr>
          </a:p>
          <a:p>
            <a:r>
              <a:rPr lang="zh-CN" altLang="zh-CN" dirty="0"/>
              <a:t>例如，</a:t>
            </a:r>
            <a:r>
              <a:rPr lang="zh-CN" altLang="zh-CN" dirty="0" smtClean="0"/>
              <a:t>如果</a:t>
            </a:r>
            <a:r>
              <a:rPr lang="zh-CN" altLang="en-US" dirty="0"/>
              <a:t>新访问量</a:t>
            </a:r>
            <a:r>
              <a:rPr lang="zh-CN" altLang="zh-CN" dirty="0" smtClean="0"/>
              <a:t>的</a:t>
            </a:r>
            <a:r>
              <a:rPr lang="zh-CN" altLang="zh-CN" dirty="0"/>
              <a:t>数量是</a:t>
            </a:r>
            <a:r>
              <a:rPr lang="en-US" altLang="zh-CN" dirty="0"/>
              <a:t>118 250</a:t>
            </a:r>
            <a:r>
              <a:rPr lang="zh-CN" altLang="zh-CN" dirty="0"/>
              <a:t>，然后所需的端口等于</a:t>
            </a:r>
            <a:r>
              <a:rPr lang="en-US" altLang="zh-CN" dirty="0"/>
              <a:t>0.0091 * 118 250 ^ 0.6582 = 19.86</a:t>
            </a:r>
            <a:r>
              <a:rPr lang="zh-CN" altLang="zh-CN" dirty="0"/>
              <a:t>的数</a:t>
            </a:r>
            <a:r>
              <a:rPr lang="en-US" altLang="zh-CN" dirty="0"/>
              <a:t> - </a:t>
            </a:r>
            <a:r>
              <a:rPr lang="zh-CN" altLang="zh-CN" dirty="0"/>
              <a:t>圆形，端口的数量是</a:t>
            </a:r>
            <a:r>
              <a:rPr lang="en-US" altLang="zh-CN" dirty="0" smtClean="0"/>
              <a:t>20</a:t>
            </a:r>
          </a:p>
          <a:p>
            <a:endParaRPr lang="en-US" altLang="zh-CN" sz="1100" dirty="0" smtClean="0"/>
          </a:p>
          <a:p>
            <a:r>
              <a:rPr lang="zh-CN" altLang="en-US" b="1" dirty="0">
                <a:solidFill>
                  <a:srgbClr val="FF0000"/>
                </a:solidFill>
              </a:rPr>
              <a:t>所需端口</a:t>
            </a:r>
            <a:r>
              <a:rPr lang="zh-CN" altLang="en-US" b="1" dirty="0" smtClean="0">
                <a:solidFill>
                  <a:srgbClr val="FF0000"/>
                </a:solidFill>
              </a:rPr>
              <a:t>＝（新</a:t>
            </a:r>
            <a:r>
              <a:rPr lang="zh-CN" altLang="en-US" b="1" dirty="0">
                <a:solidFill>
                  <a:srgbClr val="FF0000"/>
                </a:solidFill>
              </a:rPr>
              <a:t>访问量</a:t>
            </a:r>
            <a:r>
              <a:rPr lang="en-US" altLang="zh-CN" b="1" dirty="0" smtClean="0">
                <a:solidFill>
                  <a:srgbClr val="FF0000"/>
                </a:solidFill>
              </a:rPr>
              <a:t>+46000</a:t>
            </a:r>
            <a:r>
              <a:rPr lang="zh-CN" altLang="en-US" b="1" dirty="0" smtClean="0">
                <a:solidFill>
                  <a:srgbClr val="FF0000"/>
                </a:solidFill>
              </a:rPr>
              <a:t>）</a:t>
            </a:r>
            <a:r>
              <a:rPr lang="en-US" altLang="zh-CN" b="1" dirty="0" smtClean="0">
                <a:solidFill>
                  <a:srgbClr val="FF0000"/>
                </a:solidFill>
              </a:rPr>
              <a:t>/8400</a:t>
            </a:r>
            <a:r>
              <a:rPr lang="zh-CN" altLang="en-US" b="1" dirty="0" smtClean="0">
                <a:solidFill>
                  <a:srgbClr val="FF0000"/>
                </a:solidFill>
              </a:rPr>
              <a:t>（我推测公式）</a:t>
            </a:r>
            <a:endParaRPr lang="en-US" altLang="zh-CN" b="1" dirty="0" smtClean="0">
              <a:solidFill>
                <a:srgbClr val="FF0000"/>
              </a:solidFill>
            </a:endParaRPr>
          </a:p>
          <a:p>
            <a:r>
              <a:rPr lang="zh-CN" altLang="zh-CN" dirty="0" smtClean="0"/>
              <a:t>等于</a:t>
            </a:r>
            <a:r>
              <a:rPr lang="en-US" altLang="zh-CN" dirty="0" smtClean="0"/>
              <a:t>(118250+46000)/8400=19.55</a:t>
            </a:r>
            <a:r>
              <a:rPr lang="zh-CN" altLang="en-US" dirty="0" smtClean="0"/>
              <a:t>，约等于</a:t>
            </a:r>
            <a:r>
              <a:rPr lang="en-US" altLang="zh-CN" dirty="0" smtClean="0"/>
              <a:t>20</a:t>
            </a:r>
          </a:p>
          <a:p>
            <a:endParaRPr lang="en-US" altLang="zh-CN" dirty="0"/>
          </a:p>
          <a:p>
            <a:endParaRPr lang="zh-CN" altLang="zh-CN" dirty="0"/>
          </a:p>
        </p:txBody>
      </p:sp>
    </p:spTree>
    <p:extLst>
      <p:ext uri="{BB962C8B-B14F-4D97-AF65-F5344CB8AC3E}">
        <p14:creationId xmlns:p14="http://schemas.microsoft.com/office/powerpoint/2010/main" val="3691370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十五、网站</a:t>
            </a:r>
            <a:r>
              <a:rPr lang="zh-CN" altLang="en-US" b="1" dirty="0" smtClean="0">
                <a:latin typeface="黑体" panose="02010609060101010101" pitchFamily="49" charset="-122"/>
                <a:ea typeface="黑体" panose="02010609060101010101" pitchFamily="49" charset="-122"/>
              </a:rPr>
              <a:t>建设</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P15</a:t>
            </a:r>
          </a:p>
          <a:p>
            <a:pPr marL="0" indent="0">
              <a:buNone/>
            </a:pPr>
            <a:r>
              <a:rPr lang="zh-CN" altLang="en-US" sz="2400" dirty="0" smtClean="0"/>
              <a:t>　　除去</a:t>
            </a:r>
            <a:r>
              <a:rPr lang="zh-CN" altLang="en-US" sz="2400" dirty="0"/>
              <a:t>直接广告之外，对国际互联网用户来说，公司网站要能反映和保持你公司的市场形象，这一点很重要。你可以决定每季度在网站维护方面的投入，以使公司网站保持高效率和吸引力</a:t>
            </a:r>
            <a:r>
              <a:rPr lang="zh-CN" altLang="en-US" sz="2400" dirty="0" smtClean="0"/>
              <a:t>。</a:t>
            </a:r>
            <a:endParaRPr lang="en-US" altLang="zh-CN" sz="2400" dirty="0" smtClean="0"/>
          </a:p>
          <a:p>
            <a:r>
              <a:rPr lang="en-US" altLang="zh-CN" sz="2400" dirty="0" smtClean="0"/>
              <a:t>P22</a:t>
            </a:r>
            <a:endParaRPr lang="en-US" altLang="zh-CN" sz="2400" dirty="0"/>
          </a:p>
          <a:p>
            <a:pPr marL="0" indent="0">
              <a:buNone/>
            </a:pPr>
            <a:r>
              <a:rPr lang="zh-CN" altLang="en-US" sz="2400" dirty="0"/>
              <a:t>　　</a:t>
            </a:r>
            <a:r>
              <a:rPr lang="zh-CN" altLang="en-US" sz="2400" dirty="0" smtClean="0"/>
              <a:t>软件</a:t>
            </a:r>
            <a:r>
              <a:rPr lang="zh-CN" altLang="en-US" sz="2400" dirty="0"/>
              <a:t>决定网站的质量（吸引人、便于操作等），要决定用于软件开发的费用。</a:t>
            </a:r>
          </a:p>
          <a:p>
            <a:pPr marL="0" indent="0">
              <a:buNone/>
            </a:pPr>
            <a:r>
              <a:rPr lang="zh-CN" altLang="en-US" sz="2400" dirty="0" smtClean="0"/>
              <a:t>　　有</a:t>
            </a:r>
            <a:r>
              <a:rPr lang="zh-CN" altLang="en-US" sz="2400" dirty="0"/>
              <a:t>定期的独立调查，并以星级评定的方式，反映计算机用户对你的网站的评价。五星最佳，一星最差。需要付费才能获取这种信息。 </a:t>
            </a:r>
          </a:p>
        </p:txBody>
      </p:sp>
      <p:sp>
        <p:nvSpPr>
          <p:cNvPr id="4" name="矩形 3"/>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10</a:t>
            </a:r>
            <a:r>
              <a:rPr lang="zh-CN" altLang="en-US" sz="2400" b="1" dirty="0" smtClean="0">
                <a:latin typeface="黑体" panose="02010609060101010101" pitchFamily="49" charset="-122"/>
                <a:ea typeface="黑体" panose="02010609060101010101" pitchFamily="49" charset="-122"/>
              </a:rPr>
              <a:t>）网络建设</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网站建设</a:t>
            </a:r>
            <a:endParaRPr lang="zh-CN" altLang="en-US" dirty="0"/>
          </a:p>
        </p:txBody>
      </p:sp>
      <p:sp>
        <p:nvSpPr>
          <p:cNvPr id="23" name="TextBox 22"/>
          <p:cNvSpPr txBox="1"/>
          <p:nvPr/>
        </p:nvSpPr>
        <p:spPr>
          <a:xfrm>
            <a:off x="251520" y="1556792"/>
            <a:ext cx="8856984" cy="4247317"/>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）网站建设的效果取决于网站星级，</a:t>
            </a:r>
            <a:r>
              <a:rPr lang="en-US" altLang="zh-CN" dirty="0" smtClean="0"/>
              <a:t>1~5</a:t>
            </a:r>
            <a:r>
              <a:rPr lang="zh-CN" altLang="en-US" dirty="0" smtClean="0"/>
              <a:t>级</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zh-CN" altLang="en-US" dirty="0" smtClean="0"/>
              <a:t>（</a:t>
            </a:r>
            <a:r>
              <a:rPr lang="en-US" altLang="zh-CN" dirty="0" smtClean="0"/>
              <a:t>2</a:t>
            </a:r>
            <a:r>
              <a:rPr lang="zh-CN" altLang="en-US" dirty="0" smtClean="0"/>
              <a:t>）在市场情况乐观且五星级网站容易实现的情况下，应优先考虑建设五星级网站，因为此时收益</a:t>
            </a:r>
            <a:r>
              <a:rPr lang="en-US" altLang="zh-CN" dirty="0" smtClean="0"/>
              <a:t>&gt;</a:t>
            </a:r>
            <a:r>
              <a:rPr lang="zh-CN" altLang="en-US" dirty="0" smtClean="0"/>
              <a:t>投入（如</a:t>
            </a:r>
            <a:r>
              <a:rPr lang="en-US" altLang="zh-CN" dirty="0" smtClean="0"/>
              <a:t>12C3</a:t>
            </a:r>
            <a:r>
              <a:rPr lang="zh-CN" altLang="en-US" dirty="0" smtClean="0"/>
              <a:t>、</a:t>
            </a:r>
            <a:r>
              <a:rPr lang="en-US" altLang="zh-CN" dirty="0" smtClean="0"/>
              <a:t>14C1</a:t>
            </a:r>
            <a:r>
              <a:rPr lang="zh-CN" altLang="en-US" dirty="0" smtClean="0"/>
              <a:t>）。在市场情况不是很乐观且五星级网站不容易实现的情况下，可以考虑四级星网站（如</a:t>
            </a:r>
            <a:r>
              <a:rPr lang="en-US" altLang="zh-CN" dirty="0" smtClean="0"/>
              <a:t>14C3</a:t>
            </a:r>
            <a:r>
              <a:rPr lang="zh-CN" altLang="en-US" dirty="0" smtClean="0"/>
              <a:t>、</a:t>
            </a:r>
            <a:r>
              <a:rPr lang="en-US" altLang="zh-CN" dirty="0" smtClean="0"/>
              <a:t>15C1</a:t>
            </a:r>
            <a:r>
              <a:rPr lang="zh-CN" altLang="en-US" dirty="0" smtClean="0"/>
              <a:t>、</a:t>
            </a:r>
            <a:r>
              <a:rPr lang="en-US" altLang="zh-CN" dirty="0" smtClean="0"/>
              <a:t>16C1</a:t>
            </a:r>
            <a:r>
              <a:rPr lang="zh-CN" altLang="en-US" dirty="0" smtClean="0"/>
              <a:t>）。</a:t>
            </a:r>
            <a:endParaRPr lang="en-US" altLang="zh-CN" dirty="0" smtClean="0"/>
          </a:p>
          <a:p>
            <a:r>
              <a:rPr lang="zh-CN" altLang="en-US" dirty="0" smtClean="0"/>
              <a:t>（</a:t>
            </a:r>
            <a:r>
              <a:rPr lang="en-US" altLang="zh-CN" dirty="0" smtClean="0"/>
              <a:t>3</a:t>
            </a:r>
            <a:r>
              <a:rPr lang="zh-CN" altLang="en-US" dirty="0" smtClean="0"/>
              <a:t>）网站建设的最佳投入费用为：实现五星级网站的最小投入费用</a:t>
            </a:r>
            <a:r>
              <a:rPr lang="zh-CN" altLang="en-US" dirty="0" smtClean="0">
                <a:solidFill>
                  <a:srgbClr val="FF0000"/>
                </a:solidFill>
              </a:rPr>
              <a:t>（该观点需更新）</a:t>
            </a:r>
            <a:endParaRPr lang="en-US" altLang="zh-CN" dirty="0" smtClean="0">
              <a:solidFill>
                <a:srgbClr val="FF0000"/>
              </a:solidFill>
            </a:endParaRPr>
          </a:p>
          <a:p>
            <a:endParaRPr lang="en-US" altLang="zh-CN" dirty="0"/>
          </a:p>
          <a:p>
            <a:r>
              <a:rPr lang="zh-CN" altLang="en-US" dirty="0" smtClean="0"/>
              <a:t>策略：</a:t>
            </a:r>
            <a:endParaRPr lang="en-US" altLang="zh-CN" dirty="0" smtClean="0"/>
          </a:p>
          <a:p>
            <a:r>
              <a:rPr lang="zh-CN" altLang="en-US" dirty="0" smtClean="0"/>
              <a:t>对于</a:t>
            </a:r>
            <a:r>
              <a:rPr lang="en-US" altLang="zh-CN" dirty="0" smtClean="0"/>
              <a:t>14C1</a:t>
            </a:r>
            <a:r>
              <a:rPr lang="zh-CN" altLang="en-US" dirty="0" smtClean="0"/>
              <a:t>，维持五星级网站的最小投入</a:t>
            </a:r>
            <a:endParaRPr lang="en-US" altLang="zh-CN" dirty="0" smtClean="0"/>
          </a:p>
          <a:p>
            <a:r>
              <a:rPr lang="zh-CN" altLang="en-US" dirty="0" smtClean="0"/>
              <a:t>第</a:t>
            </a:r>
            <a:r>
              <a:rPr lang="en-US" altLang="zh-CN" dirty="0" smtClean="0"/>
              <a:t>1</a:t>
            </a:r>
            <a:r>
              <a:rPr lang="zh-CN" altLang="en-US" dirty="0" smtClean="0"/>
              <a:t>期：</a:t>
            </a:r>
            <a:r>
              <a:rPr lang="en-US" altLang="zh-CN" dirty="0" smtClean="0"/>
              <a:t>58</a:t>
            </a:r>
            <a:r>
              <a:rPr lang="zh-CN" altLang="en-US" dirty="0" smtClean="0"/>
              <a:t>万（多投没用，少投不能实现五星级）</a:t>
            </a:r>
            <a:endParaRPr lang="en-US" altLang="zh-CN" dirty="0" smtClean="0"/>
          </a:p>
          <a:p>
            <a:r>
              <a:rPr lang="zh-CN" altLang="en-US" dirty="0" smtClean="0"/>
              <a:t>第</a:t>
            </a:r>
            <a:r>
              <a:rPr lang="en-US" altLang="zh-CN" dirty="0" smtClean="0"/>
              <a:t>2</a:t>
            </a:r>
            <a:r>
              <a:rPr lang="zh-CN" altLang="en-US" dirty="0" smtClean="0"/>
              <a:t>期：</a:t>
            </a:r>
            <a:r>
              <a:rPr lang="en-US" altLang="zh-CN" dirty="0" smtClean="0"/>
              <a:t>39</a:t>
            </a:r>
            <a:r>
              <a:rPr lang="zh-CN" altLang="en-US" dirty="0" smtClean="0"/>
              <a:t>万</a:t>
            </a:r>
            <a:r>
              <a:rPr lang="zh-CN" altLang="en-US" dirty="0"/>
              <a:t>（多投没用，少投不能实现五星级）</a:t>
            </a:r>
            <a:endParaRPr lang="en-US" altLang="zh-CN" dirty="0"/>
          </a:p>
          <a:p>
            <a:r>
              <a:rPr lang="zh-CN" altLang="en-US" dirty="0" smtClean="0"/>
              <a:t>第</a:t>
            </a:r>
            <a:r>
              <a:rPr lang="en-US" altLang="zh-CN" dirty="0" smtClean="0"/>
              <a:t>3</a:t>
            </a:r>
            <a:r>
              <a:rPr lang="zh-CN" altLang="en-US" dirty="0" smtClean="0"/>
              <a:t>期：</a:t>
            </a:r>
            <a:r>
              <a:rPr lang="en-US" altLang="zh-CN" dirty="0" smtClean="0"/>
              <a:t>39</a:t>
            </a:r>
            <a:r>
              <a:rPr lang="zh-CN" altLang="en-US" dirty="0" smtClean="0"/>
              <a:t>万</a:t>
            </a:r>
            <a:r>
              <a:rPr lang="zh-CN" altLang="en-US" dirty="0"/>
              <a:t>（多投没用，少投不能实现五星级）</a:t>
            </a:r>
            <a:endParaRPr lang="en-US" altLang="zh-CN" dirty="0"/>
          </a:p>
          <a:p>
            <a:r>
              <a:rPr lang="zh-CN" altLang="en-US" dirty="0" smtClean="0"/>
              <a:t>第</a:t>
            </a:r>
            <a:r>
              <a:rPr lang="en-US" altLang="zh-CN" dirty="0" smtClean="0"/>
              <a:t>4</a:t>
            </a:r>
            <a:r>
              <a:rPr lang="zh-CN" altLang="en-US" dirty="0" smtClean="0"/>
              <a:t>期：</a:t>
            </a:r>
            <a:r>
              <a:rPr lang="en-US" altLang="zh-CN" dirty="0" smtClean="0"/>
              <a:t>39</a:t>
            </a:r>
            <a:r>
              <a:rPr lang="zh-CN" altLang="en-US" dirty="0" smtClean="0"/>
              <a:t>万</a:t>
            </a:r>
            <a:r>
              <a:rPr lang="zh-CN" altLang="en-US" dirty="0"/>
              <a:t>（多投没用，少投不能实现五星级</a:t>
            </a:r>
            <a:r>
              <a:rPr lang="zh-CN" altLang="en-US" dirty="0" smtClean="0"/>
              <a:t>）</a:t>
            </a:r>
            <a:endParaRPr lang="en-US" altLang="zh-CN" dirty="0" smtClean="0"/>
          </a:p>
          <a:p>
            <a:r>
              <a:rPr lang="zh-CN" altLang="en-US" dirty="0" smtClean="0"/>
              <a:t>第</a:t>
            </a:r>
            <a:r>
              <a:rPr lang="en-US" altLang="zh-CN" dirty="0" smtClean="0"/>
              <a:t>5</a:t>
            </a:r>
            <a:r>
              <a:rPr lang="zh-CN" altLang="en-US" dirty="0" smtClean="0"/>
              <a:t>期：</a:t>
            </a:r>
            <a:r>
              <a:rPr lang="en-US" altLang="zh-CN" dirty="0" smtClean="0"/>
              <a:t>39</a:t>
            </a:r>
            <a:r>
              <a:rPr lang="zh-CN" altLang="en-US" dirty="0" smtClean="0"/>
              <a:t>万</a:t>
            </a:r>
            <a:r>
              <a:rPr lang="zh-CN" altLang="en-US" dirty="0"/>
              <a:t>（多投没用，少投不能实现五星级</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1929919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十六、组装工人的招聘与</a:t>
            </a:r>
            <a:r>
              <a:rPr lang="zh-CN" altLang="en-US" b="1" dirty="0" smtClean="0">
                <a:latin typeface="黑体" panose="02010609060101010101" pitchFamily="49" charset="-122"/>
                <a:ea typeface="黑体" panose="02010609060101010101" pitchFamily="49" charset="-122"/>
              </a:rPr>
              <a:t>解雇</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5302424"/>
          </a:xfrm>
        </p:spPr>
        <p:txBody>
          <a:bodyPr>
            <a:normAutofit/>
          </a:bodyPr>
          <a:lstStyle/>
          <a:p>
            <a:r>
              <a:rPr lang="en-US" altLang="zh-CN" sz="2400" dirty="0" smtClean="0"/>
              <a:t>P24</a:t>
            </a:r>
          </a:p>
          <a:p>
            <a:pPr marL="0" indent="0">
              <a:buNone/>
            </a:pPr>
            <a:r>
              <a:rPr lang="zh-CN" altLang="en-US" sz="2400" dirty="0" smtClean="0"/>
              <a:t>　　技术性</a:t>
            </a:r>
            <a:r>
              <a:rPr lang="zh-CN" altLang="en-US" sz="2400" dirty="0"/>
              <a:t>组装工人是良好培训的产物，可能较难招到。</a:t>
            </a:r>
          </a:p>
          <a:p>
            <a:pPr marL="0" indent="0">
              <a:buNone/>
            </a:pPr>
            <a:r>
              <a:rPr lang="zh-CN" altLang="en-US" sz="2400" dirty="0"/>
              <a:t>技术性组装工人的数量应与机加工车间生产的，供组装成成品的零部件的数量相匹配。</a:t>
            </a:r>
          </a:p>
          <a:p>
            <a:pPr marL="0" indent="0">
              <a:buNone/>
            </a:pPr>
            <a:r>
              <a:rPr lang="zh-CN" altLang="en-US" sz="2400" dirty="0" smtClean="0"/>
              <a:t>　　你</a:t>
            </a:r>
            <a:r>
              <a:rPr lang="zh-CN" altLang="en-US" sz="2400" dirty="0"/>
              <a:t>需要做出招募或解聘多少组装工人的决策。可以直接从失业人员或已受雇于其他公司的员工中招募。注意：不一定总能招募到需要的人数，甚至可能一个也招不到。</a:t>
            </a:r>
          </a:p>
          <a:p>
            <a:pPr marL="0" indent="0">
              <a:buNone/>
            </a:pPr>
            <a:r>
              <a:rPr lang="zh-CN" altLang="en-US" sz="2400" dirty="0" smtClean="0"/>
              <a:t>　　招募</a:t>
            </a:r>
            <a:r>
              <a:rPr lang="zh-CN" altLang="en-US" sz="2400" dirty="0"/>
              <a:t>的成功与否，不仅取决于受雇人员的现有收入，还取决于激励方式、公司生产的产品的质量、人事管理部门的能力等。</a:t>
            </a:r>
          </a:p>
          <a:p>
            <a:pPr marL="0" indent="0">
              <a:buNone/>
            </a:pPr>
            <a:r>
              <a:rPr lang="zh-CN" altLang="en-US" sz="2400" dirty="0" smtClean="0"/>
              <a:t>　　招募</a:t>
            </a:r>
            <a:r>
              <a:rPr lang="zh-CN" altLang="en-US" sz="2400" dirty="0"/>
              <a:t>还取决于劳动力市场失业工人的数量。在充分就业时期，招工非常困难，如果诱使就业的员工离开原来的公司，可能会导致劳务市场的不稳定</a:t>
            </a:r>
            <a:r>
              <a:rPr lang="zh-CN" altLang="en-US" sz="2400" dirty="0" smtClean="0"/>
              <a:t>。</a:t>
            </a:r>
            <a:endParaRPr lang="zh-CN" altLang="en-US" sz="2400" dirty="0"/>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十七、培训组装</a:t>
            </a:r>
            <a:r>
              <a:rPr lang="zh-CN" altLang="en-US" b="1" dirty="0" smtClean="0">
                <a:latin typeface="黑体" panose="02010609060101010101" pitchFamily="49" charset="-122"/>
                <a:ea typeface="黑体" panose="02010609060101010101" pitchFamily="49" charset="-122"/>
              </a:rPr>
              <a:t>工人</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P24</a:t>
            </a:r>
          </a:p>
          <a:p>
            <a:pPr marL="0" indent="0">
              <a:buNone/>
            </a:pPr>
            <a:r>
              <a:rPr lang="zh-CN" altLang="en-US" sz="2400" dirty="0" smtClean="0"/>
              <a:t>　　为了</a:t>
            </a:r>
            <a:r>
              <a:rPr lang="zh-CN" altLang="en-US" sz="2400" dirty="0"/>
              <a:t>获得少量组装工人，作为替代方案，还可通过培训把失业的非技术性工人培养成合格的组装工人。虽然培训人员比直接招募成本要高，但它能确保你得到所需要的人数。</a:t>
            </a:r>
          </a:p>
          <a:p>
            <a:pPr marL="0" indent="0">
              <a:buNone/>
            </a:pPr>
            <a:r>
              <a:rPr lang="zh-CN" altLang="en-US" sz="2400" dirty="0" smtClean="0"/>
              <a:t>　　无论</a:t>
            </a:r>
            <a:r>
              <a:rPr lang="zh-CN" altLang="en-US" sz="2400" dirty="0"/>
              <a:t>招聘或培训，新员工在下下季度才能上岗。此外，工厂的面积可能限制招募更多的组装</a:t>
            </a:r>
            <a:r>
              <a:rPr lang="zh-CN" altLang="en-US" sz="2400" dirty="0" smtClean="0"/>
              <a:t>工人（见下表）。</a:t>
            </a:r>
            <a:r>
              <a:rPr lang="zh-CN" altLang="en-US" sz="2400" dirty="0"/>
              <a:t>如果工厂空间不够，你的决策将被修改为适当数字（</a:t>
            </a:r>
            <a:r>
              <a:rPr lang="zh-CN" altLang="en-US" sz="2400" dirty="0" smtClean="0"/>
              <a:t>可能到零）。</a:t>
            </a:r>
            <a:endParaRPr lang="en-US" altLang="zh-CN" sz="2400" dirty="0" smtClean="0"/>
          </a:p>
          <a:p>
            <a:r>
              <a:rPr lang="en-US" altLang="zh-CN" sz="2400" dirty="0" smtClean="0"/>
              <a:t>P52</a:t>
            </a:r>
            <a:endParaRPr lang="en-US" altLang="zh-CN" sz="2400" dirty="0"/>
          </a:p>
          <a:p>
            <a:pPr marL="0" indent="0">
              <a:buNone/>
            </a:pPr>
            <a:r>
              <a:rPr lang="zh-CN" altLang="en-US" sz="2400" dirty="0"/>
              <a:t>　</a:t>
            </a:r>
            <a:endParaRPr lang="en-US" altLang="zh-CN" sz="2400" dirty="0" smtClean="0"/>
          </a:p>
          <a:p>
            <a:pPr marL="0" indent="0">
              <a:buNone/>
            </a:pPr>
            <a:endParaRPr lang="zh-CN" altLang="en-US" sz="2400" dirty="0" smtClean="0"/>
          </a:p>
          <a:p>
            <a:pPr marL="0" indent="0">
              <a:buNone/>
            </a:pP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3484199230"/>
              </p:ext>
            </p:extLst>
          </p:nvPr>
        </p:nvGraphicFramePr>
        <p:xfrm>
          <a:off x="1691680" y="4437112"/>
          <a:ext cx="6984778" cy="2133600"/>
        </p:xfrm>
        <a:graphic>
          <a:graphicData uri="http://schemas.openxmlformats.org/drawingml/2006/table">
            <a:tbl>
              <a:tblPr>
                <a:tableStyleId>{D7AC3CCA-C797-4891-BE02-D94E43425B78}</a:tableStyleId>
              </a:tblPr>
              <a:tblGrid>
                <a:gridCol w="3699674">
                  <a:extLst>
                    <a:ext uri="{9D8B030D-6E8A-4147-A177-3AD203B41FA5}">
                      <a16:colId xmlns:a16="http://schemas.microsoft.com/office/drawing/2014/main" val="20000"/>
                    </a:ext>
                  </a:extLst>
                </a:gridCol>
                <a:gridCol w="1107054">
                  <a:extLst>
                    <a:ext uri="{9D8B030D-6E8A-4147-A177-3AD203B41FA5}">
                      <a16:colId xmlns:a16="http://schemas.microsoft.com/office/drawing/2014/main" val="20001"/>
                    </a:ext>
                  </a:extLst>
                </a:gridCol>
                <a:gridCol w="1051473">
                  <a:extLst>
                    <a:ext uri="{9D8B030D-6E8A-4147-A177-3AD203B41FA5}">
                      <a16:colId xmlns:a16="http://schemas.microsoft.com/office/drawing/2014/main" val="20002"/>
                    </a:ext>
                  </a:extLst>
                </a:gridCol>
                <a:gridCol w="1126577">
                  <a:extLst>
                    <a:ext uri="{9D8B030D-6E8A-4147-A177-3AD203B41FA5}">
                      <a16:colId xmlns:a16="http://schemas.microsoft.com/office/drawing/2014/main" val="20003"/>
                    </a:ext>
                  </a:extLst>
                </a:gridCol>
              </a:tblGrid>
              <a:tr h="171450">
                <a:tc>
                  <a:txBody>
                    <a:bodyPr/>
                    <a:lstStyle/>
                    <a:p>
                      <a:pPr>
                        <a:spcAft>
                          <a:spcPts val="0"/>
                        </a:spcAft>
                      </a:pPr>
                      <a:r>
                        <a:rPr lang="zh-CN" sz="2000" kern="0" dirty="0">
                          <a:effectLst/>
                        </a:rPr>
                        <a:t>可用面积</a:t>
                      </a:r>
                      <a:r>
                        <a:rPr lang="en-US" sz="2000" kern="0" dirty="0">
                          <a:effectLst/>
                        </a:rPr>
                        <a:t> (</a:t>
                      </a:r>
                      <a:r>
                        <a:rPr lang="zh-CN" sz="2000" kern="0" dirty="0">
                          <a:effectLst/>
                        </a:rPr>
                        <a:t>最大</a:t>
                      </a:r>
                      <a:r>
                        <a:rPr lang="en-US" sz="2000" kern="0" dirty="0">
                          <a:effectLst/>
                        </a:rPr>
                        <a:t>)</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80%</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71450">
                <a:tc>
                  <a:txBody>
                    <a:bodyPr/>
                    <a:lstStyle/>
                    <a:p>
                      <a:pPr>
                        <a:spcAft>
                          <a:spcPts val="0"/>
                        </a:spcAft>
                      </a:pPr>
                      <a:r>
                        <a:rPr lang="zh-CN" sz="2000" kern="0" dirty="0">
                          <a:effectLst/>
                        </a:rPr>
                        <a:t>工厂使用的面积</a:t>
                      </a:r>
                      <a:r>
                        <a:rPr lang="en-US" sz="2000" kern="0" dirty="0">
                          <a:effectLst/>
                        </a:rPr>
                        <a:t> (</a:t>
                      </a:r>
                      <a:r>
                        <a:rPr lang="zh-CN" sz="2000" kern="0" dirty="0">
                          <a:effectLst/>
                        </a:rPr>
                        <a:t>最大</a:t>
                      </a:r>
                      <a:r>
                        <a:rPr lang="en-US" sz="2000" kern="0" dirty="0">
                          <a:effectLst/>
                        </a:rPr>
                        <a:t>)</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a:effectLst/>
                        </a:rPr>
                        <a:t>75%</a:t>
                      </a:r>
                      <a:endParaRPr lang="zh-CN" sz="2400" kern="10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71450">
                <a:tc>
                  <a:txBody>
                    <a:bodyPr/>
                    <a:lstStyle/>
                    <a:p>
                      <a:pPr>
                        <a:spcAft>
                          <a:spcPts val="0"/>
                        </a:spcAft>
                      </a:pPr>
                      <a:r>
                        <a:rPr lang="zh-CN" sz="2000" kern="0" dirty="0">
                          <a:effectLst/>
                        </a:rPr>
                        <a:t>每台机器占用面积</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25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1450">
                <a:tc>
                  <a:txBody>
                    <a:bodyPr/>
                    <a:lstStyle/>
                    <a:p>
                      <a:pPr>
                        <a:spcAft>
                          <a:spcPts val="0"/>
                        </a:spcAft>
                      </a:pPr>
                      <a:r>
                        <a:rPr lang="zh-CN" sz="2000" kern="0" dirty="0">
                          <a:effectLst/>
                        </a:rPr>
                        <a:t>每一组装工人的工作面积</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10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80975">
                <a:tc>
                  <a:txBody>
                    <a:bodyPr/>
                    <a:lstStyle/>
                    <a:p>
                      <a:pPr>
                        <a:spcAft>
                          <a:spcPts val="0"/>
                        </a:spcAft>
                      </a:pPr>
                      <a:r>
                        <a:rPr lang="zh-CN" sz="2000" kern="0">
                          <a:effectLst/>
                        </a:rPr>
                        <a:t>每</a:t>
                      </a:r>
                      <a:r>
                        <a:rPr lang="en-US" sz="2000" kern="0">
                          <a:effectLst/>
                        </a:rPr>
                        <a:t>1000</a:t>
                      </a:r>
                      <a:r>
                        <a:rPr lang="zh-CN" sz="2000" kern="0">
                          <a:effectLst/>
                        </a:rPr>
                        <a:t>单位原材料的仓储面积</a:t>
                      </a:r>
                      <a:endParaRPr lang="zh-CN" sz="2400" kern="10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5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171450">
                <a:tc>
                  <a:txBody>
                    <a:bodyPr/>
                    <a:lstStyle/>
                    <a:p>
                      <a:pPr>
                        <a:spcAft>
                          <a:spcPts val="0"/>
                        </a:spcAft>
                      </a:pPr>
                      <a:r>
                        <a:rPr lang="zh-CN" sz="2000" kern="0">
                          <a:effectLst/>
                        </a:rPr>
                        <a:t>在制品存放面积</a:t>
                      </a:r>
                      <a:r>
                        <a:rPr lang="en-US" sz="2000" kern="0">
                          <a:effectLst/>
                        </a:rPr>
                        <a:t>:</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产品</a:t>
                      </a:r>
                      <a:r>
                        <a:rPr lang="en-US" sz="2000" kern="0">
                          <a:effectLst/>
                        </a:rPr>
                        <a:t>1</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产品</a:t>
                      </a:r>
                      <a:r>
                        <a:rPr lang="en-US" sz="2000" kern="0" dirty="0">
                          <a:effectLst/>
                        </a:rPr>
                        <a:t>2 </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产品</a:t>
                      </a:r>
                      <a:r>
                        <a:rPr lang="en-US" sz="2000" kern="0" dirty="0">
                          <a:effectLst/>
                        </a:rPr>
                        <a:t>3 </a:t>
                      </a:r>
                      <a:endParaRPr lang="zh-CN" sz="24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5"/>
                  </a:ext>
                </a:extLst>
              </a:tr>
              <a:tr h="180975">
                <a:tc>
                  <a:txBody>
                    <a:bodyPr/>
                    <a:lstStyle/>
                    <a:p>
                      <a:pPr>
                        <a:spcAft>
                          <a:spcPts val="0"/>
                        </a:spcAft>
                      </a:pPr>
                      <a:r>
                        <a:rPr lang="zh-CN" sz="2000" kern="0">
                          <a:effectLst/>
                        </a:rPr>
                        <a:t>每单位产品使用的面积</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0.25</a:t>
                      </a:r>
                      <a:r>
                        <a:rPr lang="zh-CN" sz="2000" kern="0" dirty="0">
                          <a:effectLst/>
                        </a:rPr>
                        <a:t>㎡</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0.5</a:t>
                      </a:r>
                      <a:r>
                        <a:rPr lang="zh-CN" sz="2000" kern="0" dirty="0">
                          <a:effectLst/>
                        </a:rPr>
                        <a:t>㎡</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1</a:t>
                      </a:r>
                      <a:r>
                        <a:rPr lang="zh-CN" sz="2000" kern="0" dirty="0">
                          <a:effectLst/>
                        </a:rPr>
                        <a:t>㎡</a:t>
                      </a:r>
                      <a:endParaRPr lang="zh-CN" sz="24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十八、组装工人小时</a:t>
            </a:r>
            <a:r>
              <a:rPr lang="zh-CN" altLang="en-US" b="1" dirty="0" smtClean="0">
                <a:latin typeface="黑体" panose="02010609060101010101" pitchFamily="49" charset="-122"/>
                <a:ea typeface="黑体" panose="02010609060101010101" pitchFamily="49" charset="-122"/>
              </a:rPr>
              <a:t>工资</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P26</a:t>
            </a:r>
          </a:p>
          <a:p>
            <a:pPr marL="0" indent="0">
              <a:spcBef>
                <a:spcPts val="0"/>
              </a:spcBef>
              <a:buNone/>
            </a:pPr>
            <a:r>
              <a:rPr lang="zh-CN" altLang="en-US" sz="2200" dirty="0" smtClean="0"/>
              <a:t>　　技术性的组装工人只安排单班生产，他们按单班制工资标准支付工资；组装工人没有确定的最低工作时数，但工会协议要求组装工人的平均周工资（以每季度的工作周数为基础）不得低于机器工人的周工资，如有任何不足，由“对等支付”工资补齐。</a:t>
            </a:r>
            <a:endParaRPr lang="en-US" altLang="zh-CN" sz="2200" dirty="0" smtClean="0"/>
          </a:p>
          <a:p>
            <a:pPr marL="0" indent="0">
              <a:spcBef>
                <a:spcPts val="0"/>
              </a:spcBef>
              <a:buNone/>
            </a:pPr>
            <a:r>
              <a:rPr lang="zh-CN" altLang="en-US" sz="2200" dirty="0"/>
              <a:t>　</a:t>
            </a:r>
            <a:r>
              <a:rPr lang="zh-CN" altLang="en-US" sz="2200" dirty="0" smtClean="0"/>
              <a:t>　根据</a:t>
            </a:r>
            <a:r>
              <a:rPr lang="zh-CN" altLang="en-US" sz="2200" dirty="0"/>
              <a:t>与工会的协议，机器工人的工资有个基本标准，基本标准是组装工人基本工资标准固定的一定百分比。如果采用两班或三班工作制，并使所有机器在每班都开足，那么，所有机器工人的工资标准将因轮班补助而提高。</a:t>
            </a:r>
            <a:endParaRPr lang="en-US" altLang="zh-CN" sz="2200" dirty="0" smtClean="0"/>
          </a:p>
          <a:p>
            <a:r>
              <a:rPr lang="en-US" altLang="zh-CN" sz="2400" dirty="0" smtClean="0"/>
              <a:t>P50</a:t>
            </a:r>
          </a:p>
          <a:p>
            <a:pPr marL="0" indent="0">
              <a:buNone/>
            </a:pPr>
            <a:r>
              <a:rPr lang="zh-CN" altLang="en-US" sz="2400" dirty="0"/>
              <a:t>　　</a:t>
            </a:r>
          </a:p>
        </p:txBody>
      </p:sp>
      <p:graphicFrame>
        <p:nvGraphicFramePr>
          <p:cNvPr id="6" name="表格 5"/>
          <p:cNvGraphicFramePr>
            <a:graphicFrameLocks noGrp="1"/>
          </p:cNvGraphicFramePr>
          <p:nvPr>
            <p:extLst>
              <p:ext uri="{D42A27DB-BD31-4B8C-83A1-F6EECF244321}">
                <p14:modId xmlns:p14="http://schemas.microsoft.com/office/powerpoint/2010/main" val="2752369423"/>
              </p:ext>
            </p:extLst>
          </p:nvPr>
        </p:nvGraphicFramePr>
        <p:xfrm>
          <a:off x="539552" y="5157192"/>
          <a:ext cx="8323263" cy="1524000"/>
        </p:xfrm>
        <a:graphic>
          <a:graphicData uri="http://schemas.openxmlformats.org/drawingml/2006/table">
            <a:tbl>
              <a:tblPr>
                <a:tableStyleId>{D7AC3CCA-C797-4891-BE02-D94E43425B78}</a:tableStyleId>
              </a:tblPr>
              <a:tblGrid>
                <a:gridCol w="967423">
                  <a:extLst>
                    <a:ext uri="{9D8B030D-6E8A-4147-A177-3AD203B41FA5}">
                      <a16:colId xmlns:a16="http://schemas.microsoft.com/office/drawing/2014/main" val="20000"/>
                    </a:ext>
                  </a:extLst>
                </a:gridCol>
                <a:gridCol w="1718310">
                  <a:extLst>
                    <a:ext uri="{9D8B030D-6E8A-4147-A177-3AD203B41FA5}">
                      <a16:colId xmlns:a16="http://schemas.microsoft.com/office/drawing/2014/main" val="20001"/>
                    </a:ext>
                  </a:extLst>
                </a:gridCol>
                <a:gridCol w="2010410">
                  <a:extLst>
                    <a:ext uri="{9D8B030D-6E8A-4147-A177-3AD203B41FA5}">
                      <a16:colId xmlns:a16="http://schemas.microsoft.com/office/drawing/2014/main" val="20002"/>
                    </a:ext>
                  </a:extLst>
                </a:gridCol>
                <a:gridCol w="2150110">
                  <a:extLst>
                    <a:ext uri="{9D8B030D-6E8A-4147-A177-3AD203B41FA5}">
                      <a16:colId xmlns:a16="http://schemas.microsoft.com/office/drawing/2014/main" val="20003"/>
                    </a:ext>
                  </a:extLst>
                </a:gridCol>
                <a:gridCol w="1477010">
                  <a:extLst>
                    <a:ext uri="{9D8B030D-6E8A-4147-A177-3AD203B41FA5}">
                      <a16:colId xmlns:a16="http://schemas.microsoft.com/office/drawing/2014/main" val="20004"/>
                    </a:ext>
                  </a:extLst>
                </a:gridCol>
              </a:tblGrid>
              <a:tr h="402590">
                <a:tc>
                  <a:txBody>
                    <a:bodyPr/>
                    <a:lstStyle/>
                    <a:p>
                      <a:pPr>
                        <a:spcAft>
                          <a:spcPts val="0"/>
                        </a:spcAft>
                      </a:pPr>
                      <a:r>
                        <a:rPr lang="zh-CN" sz="2000" kern="0" dirty="0">
                          <a:effectLst/>
                        </a:rPr>
                        <a:t>轮班数</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基本工资工时</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周六工资工时</a:t>
                      </a:r>
                      <a:endParaRPr lang="zh-CN" sz="2000" kern="100" dirty="0">
                        <a:effectLst/>
                      </a:endParaRPr>
                    </a:p>
                    <a:p>
                      <a:pPr algn="ctr">
                        <a:spcAft>
                          <a:spcPts val="0"/>
                        </a:spcAft>
                      </a:pPr>
                      <a:r>
                        <a:rPr lang="zh-CN" sz="2000" kern="0" dirty="0">
                          <a:effectLst/>
                        </a:rPr>
                        <a:t>基本工资</a:t>
                      </a:r>
                      <a:r>
                        <a:rPr lang="en-US" sz="2000" kern="0" dirty="0">
                          <a:effectLst/>
                        </a:rPr>
                        <a:t> + 50%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周日工资</a:t>
                      </a:r>
                      <a:r>
                        <a:rPr lang="zh-CN" sz="2000" kern="0" dirty="0" smtClean="0">
                          <a:effectLst/>
                        </a:rPr>
                        <a:t>工时</a:t>
                      </a:r>
                      <a:endParaRPr lang="en-US" altLang="zh-CN" sz="2000" kern="0" dirty="0" smtClean="0">
                        <a:effectLst/>
                      </a:endParaRPr>
                    </a:p>
                    <a:p>
                      <a:pPr algn="ctr">
                        <a:spcAft>
                          <a:spcPts val="0"/>
                        </a:spcAft>
                      </a:pPr>
                      <a:r>
                        <a:rPr lang="zh-CN" sz="2000" kern="0" dirty="0" smtClean="0">
                          <a:effectLst/>
                        </a:rPr>
                        <a:t>基本工资</a:t>
                      </a:r>
                      <a:r>
                        <a:rPr lang="en-US" sz="2000" kern="0" dirty="0" smtClean="0">
                          <a:effectLst/>
                        </a:rPr>
                        <a:t> </a:t>
                      </a:r>
                      <a:r>
                        <a:rPr lang="en-US" sz="2000" kern="0" dirty="0">
                          <a:effectLst/>
                        </a:rPr>
                        <a:t>+ 100%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非技术</a:t>
                      </a:r>
                      <a:r>
                        <a:rPr lang="zh-CN" sz="2000" kern="0" dirty="0" smtClean="0">
                          <a:effectLst/>
                        </a:rPr>
                        <a:t>机工</a:t>
                      </a:r>
                      <a:endParaRPr lang="en-US" altLang="zh-CN" sz="2000" kern="0" dirty="0" smtClean="0">
                        <a:effectLst/>
                      </a:endParaRPr>
                    </a:p>
                    <a:p>
                      <a:pPr algn="ctr">
                        <a:spcAft>
                          <a:spcPts val="0"/>
                        </a:spcAft>
                      </a:pPr>
                      <a:r>
                        <a:rPr lang="zh-CN" sz="2000" kern="0" dirty="0" smtClean="0">
                          <a:effectLst/>
                        </a:rPr>
                        <a:t>轮班</a:t>
                      </a:r>
                      <a:r>
                        <a:rPr lang="zh-CN" sz="2000" kern="0" dirty="0">
                          <a:effectLst/>
                        </a:rPr>
                        <a:t>津贴</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171450">
                <a:tc>
                  <a:txBody>
                    <a:bodyPr/>
                    <a:lstStyle/>
                    <a:p>
                      <a:pPr>
                        <a:spcAft>
                          <a:spcPts val="0"/>
                        </a:spcAft>
                      </a:pPr>
                      <a:r>
                        <a:rPr lang="en-US" sz="2000" kern="0">
                          <a:effectLst/>
                        </a:rPr>
                        <a:t>1. </a:t>
                      </a:r>
                      <a:r>
                        <a:rPr lang="zh-CN" sz="2000" kern="0">
                          <a:effectLst/>
                        </a:rPr>
                        <a:t>单班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+84</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0</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171450">
                <a:tc>
                  <a:txBody>
                    <a:bodyPr/>
                    <a:lstStyle/>
                    <a:p>
                      <a:pPr>
                        <a:spcAft>
                          <a:spcPts val="0"/>
                        </a:spcAft>
                      </a:pPr>
                      <a:r>
                        <a:rPr lang="en-US" sz="2000" kern="0">
                          <a:effectLst/>
                        </a:rPr>
                        <a:t>2. </a:t>
                      </a:r>
                      <a:r>
                        <a:rPr lang="zh-CN" sz="2000" kern="0">
                          <a:effectLst/>
                        </a:rPr>
                        <a:t>两班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1/3</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180975">
                <a:tc>
                  <a:txBody>
                    <a:bodyPr/>
                    <a:lstStyle/>
                    <a:p>
                      <a:pPr>
                        <a:spcAft>
                          <a:spcPts val="0"/>
                        </a:spcAft>
                      </a:pPr>
                      <a:r>
                        <a:rPr lang="en-US" sz="2000" kern="0">
                          <a:effectLst/>
                        </a:rPr>
                        <a:t>3. </a:t>
                      </a:r>
                      <a:r>
                        <a:rPr lang="zh-CN" sz="2000" kern="0">
                          <a:effectLst/>
                        </a:rPr>
                        <a:t>三班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420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+42</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2/3</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组装工人招聘</a:t>
            </a:r>
            <a:endParaRPr lang="zh-CN" altLang="en-US" dirty="0"/>
          </a:p>
        </p:txBody>
      </p:sp>
      <p:sp>
        <p:nvSpPr>
          <p:cNvPr id="23" name="TextBox 22"/>
          <p:cNvSpPr txBox="1"/>
          <p:nvPr/>
        </p:nvSpPr>
        <p:spPr>
          <a:xfrm>
            <a:off x="251520" y="1556792"/>
            <a:ext cx="8856984" cy="2308324"/>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）招聘人数</a:t>
            </a:r>
            <a:r>
              <a:rPr lang="en-US" altLang="zh-CN" dirty="0" smtClean="0"/>
              <a:t>0~99</a:t>
            </a:r>
            <a:r>
              <a:rPr lang="zh-CN" altLang="en-US" dirty="0" smtClean="0"/>
              <a:t>，培训人数</a:t>
            </a:r>
            <a:r>
              <a:rPr lang="en-US" altLang="zh-CN" dirty="0" smtClean="0"/>
              <a:t>0~9</a:t>
            </a:r>
            <a:r>
              <a:rPr lang="zh-CN" altLang="en-US" dirty="0" smtClean="0"/>
              <a:t>，招聘便宜但不一定成功，培训贵但一定成功。</a:t>
            </a:r>
            <a:endParaRPr lang="en-US" altLang="zh-CN" dirty="0" smtClean="0"/>
          </a:p>
          <a:p>
            <a:r>
              <a:rPr lang="zh-CN" altLang="en-US" dirty="0" smtClean="0"/>
              <a:t>（</a:t>
            </a:r>
            <a:r>
              <a:rPr lang="en-US" altLang="zh-CN" dirty="0" smtClean="0"/>
              <a:t>2</a:t>
            </a:r>
            <a:r>
              <a:rPr lang="zh-CN" altLang="en-US" dirty="0" smtClean="0"/>
              <a:t>）当期组装工人当期实际平均工资、员工培训天数、管理费用对当期组装工人招聘的成功率有影响。</a:t>
            </a:r>
            <a:endParaRPr lang="en-US" altLang="zh-CN" dirty="0" smtClean="0"/>
          </a:p>
          <a:p>
            <a:r>
              <a:rPr lang="zh-CN" altLang="en-US" dirty="0" smtClean="0"/>
              <a:t>（</a:t>
            </a:r>
            <a:r>
              <a:rPr lang="en-US" altLang="zh-CN" dirty="0" smtClean="0"/>
              <a:t>3</a:t>
            </a:r>
            <a:r>
              <a:rPr lang="zh-CN" altLang="en-US" dirty="0" smtClean="0"/>
              <a:t>）处于小组中落后工资水平的公司往往难以招到组装工人；</a:t>
            </a:r>
            <a:endParaRPr lang="en-US" altLang="zh-CN" dirty="0" smtClean="0"/>
          </a:p>
          <a:p>
            <a:r>
              <a:rPr lang="zh-CN" altLang="en-US" dirty="0" smtClean="0"/>
              <a:t>（</a:t>
            </a:r>
            <a:r>
              <a:rPr lang="en-US" altLang="zh-CN" dirty="0" smtClean="0"/>
              <a:t>4</a:t>
            </a:r>
            <a:r>
              <a:rPr lang="zh-CN" altLang="en-US" dirty="0" smtClean="0"/>
              <a:t>）招聘时要提前预见招聘不成功的可能性。</a:t>
            </a:r>
            <a:endParaRPr lang="en-US" altLang="zh-CN" dirty="0" smtClean="0"/>
          </a:p>
          <a:p>
            <a:endParaRPr lang="en-US" altLang="zh-CN" dirty="0" smtClean="0"/>
          </a:p>
          <a:p>
            <a:r>
              <a:rPr lang="zh-CN" altLang="en-US" dirty="0" smtClean="0"/>
              <a:t>以</a:t>
            </a:r>
            <a:r>
              <a:rPr lang="en-US" altLang="zh-CN" dirty="0" smtClean="0"/>
              <a:t>14C1</a:t>
            </a:r>
            <a:r>
              <a:rPr lang="zh-CN" altLang="en-US" dirty="0" smtClean="0"/>
              <a:t>为例：</a:t>
            </a:r>
            <a:endParaRPr lang="en-US" altLang="zh-CN"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24" y="3861048"/>
            <a:ext cx="5952584" cy="109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797152"/>
            <a:ext cx="3888432" cy="179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759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十九、管理</a:t>
            </a:r>
            <a:r>
              <a:rPr lang="zh-CN" altLang="en-US" b="1" dirty="0" smtClean="0">
                <a:latin typeface="黑体" panose="02010609060101010101" pitchFamily="49" charset="-122"/>
                <a:ea typeface="黑体" panose="02010609060101010101" pitchFamily="49" charset="-122"/>
              </a:rPr>
              <a:t>预算</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95536" y="1628800"/>
            <a:ext cx="8352928" cy="4942384"/>
          </a:xfrm>
        </p:spPr>
        <p:txBody>
          <a:bodyPr>
            <a:normAutofit/>
          </a:bodyPr>
          <a:lstStyle/>
          <a:p>
            <a:r>
              <a:rPr lang="en-US" altLang="zh-CN" sz="2400" dirty="0" smtClean="0"/>
              <a:t>P16</a:t>
            </a:r>
            <a:r>
              <a:rPr lang="zh-CN" altLang="en-US" sz="2400" dirty="0"/>
              <a:t>　　总的市场营销活动依赖于良好的管理。因此，</a:t>
            </a:r>
            <a:r>
              <a:rPr lang="zh-CN" altLang="en-US" sz="2400" dirty="0" smtClean="0"/>
              <a:t>你决定</a:t>
            </a:r>
            <a:r>
              <a:rPr lang="zh-CN" altLang="en-US" sz="2400" dirty="0"/>
              <a:t>分配给管理预算的数额对销售管理的质量具有重要影响，并进而对总的市场营销活动的成功产生影响。</a:t>
            </a:r>
          </a:p>
          <a:p>
            <a:r>
              <a:rPr lang="en-US" altLang="zh-CN" sz="2400" dirty="0" smtClean="0"/>
              <a:t>P23</a:t>
            </a:r>
            <a:r>
              <a:rPr lang="zh-CN" altLang="en-US" sz="2400" dirty="0" smtClean="0"/>
              <a:t>　　你生产管理的效果取决于你的管理水平。关于管理预算支出的决策将直接影响管理水平，从而影响你满足市场需求的能力。</a:t>
            </a:r>
            <a:endParaRPr lang="en-US" altLang="zh-CN" sz="2400" dirty="0" smtClean="0"/>
          </a:p>
          <a:p>
            <a:r>
              <a:rPr lang="en-US" altLang="zh-CN" sz="2400" dirty="0" smtClean="0"/>
              <a:t>P27</a:t>
            </a:r>
            <a:r>
              <a:rPr lang="zh-CN" altLang="en-US" sz="2400" dirty="0"/>
              <a:t>　　增加管理预算将在下个季度初执行，而减少管理预算要提前一个季度通知，每个季度的减幅不得高于</a:t>
            </a:r>
            <a:r>
              <a:rPr lang="en-US" altLang="zh-CN" sz="2400" dirty="0"/>
              <a:t>10</a:t>
            </a:r>
            <a:r>
              <a:rPr lang="zh-CN" altLang="en-US" sz="2400" dirty="0"/>
              <a:t>％。</a:t>
            </a:r>
          </a:p>
          <a:p>
            <a:r>
              <a:rPr lang="en-US" altLang="zh-CN" sz="2400" dirty="0" smtClean="0"/>
              <a:t>P31</a:t>
            </a:r>
            <a:r>
              <a:rPr lang="zh-CN" altLang="en-US" sz="2400" dirty="0"/>
              <a:t>　　公司的</a:t>
            </a:r>
            <a:r>
              <a:rPr lang="zh-CN" altLang="en-US" sz="2400" dirty="0" smtClean="0"/>
              <a:t>管理预算</a:t>
            </a:r>
            <a:r>
              <a:rPr lang="zh-CN" altLang="en-US" sz="2400" dirty="0"/>
              <a:t>的多少，导致随机风险的影响。有效的管理使得工作环境更加安全，确保安全健康制度有效实施；管理不善会导致公司成为一家高风险公司</a:t>
            </a:r>
            <a:r>
              <a:rPr lang="zh-CN" altLang="en-US" sz="2400" dirty="0" smtClean="0"/>
              <a:t>。</a:t>
            </a:r>
            <a:endParaRPr lang="en-US" altLang="zh-CN" sz="2400" dirty="0" smtClean="0"/>
          </a:p>
        </p:txBody>
      </p:sp>
      <p:sp>
        <p:nvSpPr>
          <p:cNvPr id="4" name="矩形 3"/>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11</a:t>
            </a:r>
            <a:r>
              <a:rPr lang="zh-CN" altLang="en-US" sz="2400" b="1" dirty="0" smtClean="0">
                <a:latin typeface="黑体" panose="02010609060101010101" pitchFamily="49" charset="-122"/>
                <a:ea typeface="黑体" panose="02010609060101010101" pitchFamily="49" charset="-122"/>
              </a:rPr>
              <a:t>）管理预算</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管理预算</a:t>
            </a:r>
            <a:endParaRPr lang="zh-CN" altLang="en-US" dirty="0"/>
          </a:p>
        </p:txBody>
      </p:sp>
      <p:sp>
        <p:nvSpPr>
          <p:cNvPr id="23" name="TextBox 22"/>
          <p:cNvSpPr txBox="1"/>
          <p:nvPr/>
        </p:nvSpPr>
        <p:spPr>
          <a:xfrm>
            <a:off x="251520" y="1556792"/>
            <a:ext cx="8856984" cy="3693319"/>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）管理预算可以减少生产的废品率；</a:t>
            </a:r>
            <a:endParaRPr lang="en-US" altLang="zh-CN" dirty="0" smtClean="0"/>
          </a:p>
          <a:p>
            <a:r>
              <a:rPr lang="zh-CN" altLang="en-US" dirty="0" smtClean="0"/>
              <a:t>（</a:t>
            </a:r>
            <a:r>
              <a:rPr lang="en-US" altLang="zh-CN" dirty="0" smtClean="0"/>
              <a:t>2</a:t>
            </a:r>
            <a:r>
              <a:rPr lang="zh-CN" altLang="en-US" dirty="0" smtClean="0"/>
              <a:t>）管理预算可以增加研发成功率，减少研发成本；</a:t>
            </a:r>
            <a:endParaRPr lang="en-US" altLang="zh-CN" dirty="0" smtClean="0"/>
          </a:p>
          <a:p>
            <a:r>
              <a:rPr lang="zh-CN" altLang="en-US" dirty="0" smtClean="0"/>
              <a:t>（</a:t>
            </a:r>
            <a:r>
              <a:rPr lang="en-US" altLang="zh-CN" dirty="0" smtClean="0"/>
              <a:t>3</a:t>
            </a:r>
            <a:r>
              <a:rPr lang="zh-CN" altLang="en-US" dirty="0" smtClean="0"/>
              <a:t>）管理预算可以增加招聘组装工人的成功率；</a:t>
            </a:r>
            <a:endParaRPr lang="en-US" altLang="zh-CN" dirty="0" smtClean="0"/>
          </a:p>
          <a:p>
            <a:r>
              <a:rPr lang="zh-CN" altLang="en-US" dirty="0" smtClean="0"/>
              <a:t>（</a:t>
            </a:r>
            <a:r>
              <a:rPr lang="en-US" altLang="zh-CN" dirty="0" smtClean="0"/>
              <a:t>4</a:t>
            </a:r>
            <a:r>
              <a:rPr lang="zh-CN" altLang="en-US" dirty="0" smtClean="0"/>
              <a:t>）</a:t>
            </a:r>
            <a:r>
              <a:rPr lang="zh-CN" altLang="en-US" dirty="0"/>
              <a:t>减少</a:t>
            </a:r>
            <a:r>
              <a:rPr lang="zh-CN" altLang="en-US" dirty="0" smtClean="0"/>
              <a:t>不可抗力，有可能使意外事故不发生；</a:t>
            </a:r>
            <a:endParaRPr lang="en-US" altLang="zh-CN" dirty="0" smtClean="0"/>
          </a:p>
          <a:p>
            <a:r>
              <a:rPr lang="zh-CN" altLang="en-US" dirty="0" smtClean="0"/>
              <a:t>（</a:t>
            </a:r>
            <a:r>
              <a:rPr lang="en-US" altLang="zh-CN" dirty="0" smtClean="0"/>
              <a:t>5</a:t>
            </a:r>
            <a:r>
              <a:rPr lang="zh-CN" altLang="en-US" dirty="0" smtClean="0"/>
              <a:t>）</a:t>
            </a:r>
            <a:r>
              <a:rPr lang="zh-CN" altLang="en-US" dirty="0"/>
              <a:t>管理</a:t>
            </a:r>
            <a:r>
              <a:rPr lang="zh-CN" altLang="en-US" dirty="0" smtClean="0"/>
              <a:t>预算对需求的影响弹性为</a:t>
            </a:r>
            <a:r>
              <a:rPr lang="en-US" altLang="zh-CN" dirty="0" smtClean="0"/>
              <a:t>0.1296</a:t>
            </a:r>
            <a:r>
              <a:rPr lang="zh-CN" altLang="en-US" dirty="0" smtClean="0"/>
              <a:t>，但</a:t>
            </a:r>
            <a:r>
              <a:rPr lang="en-US" altLang="zh-CN" dirty="0" smtClean="0"/>
              <a:t>2/3</a:t>
            </a:r>
            <a:r>
              <a:rPr lang="zh-CN" altLang="en-US" dirty="0" smtClean="0"/>
              <a:t>立即生效，剩下</a:t>
            </a:r>
            <a:r>
              <a:rPr lang="en-US" altLang="zh-CN" dirty="0" smtClean="0"/>
              <a:t>1/3</a:t>
            </a:r>
            <a:r>
              <a:rPr lang="zh-CN" altLang="en-US" dirty="0" smtClean="0"/>
              <a:t>下一期生效（结论一致），对各产品各市场的影响弹性相同。</a:t>
            </a:r>
            <a:endParaRPr lang="en-US" altLang="zh-CN" dirty="0" smtClean="0"/>
          </a:p>
          <a:p>
            <a:r>
              <a:rPr lang="zh-CN" altLang="en-US" dirty="0" smtClean="0"/>
              <a:t>例如：</a:t>
            </a:r>
            <a:r>
              <a:rPr lang="en-US" altLang="zh-CN" dirty="0" smtClean="0"/>
              <a:t>(2000/1150)^0.1296</a:t>
            </a:r>
            <a:r>
              <a:rPr lang="zh-CN" altLang="en-US" dirty="0" smtClean="0"/>
              <a:t>＝</a:t>
            </a:r>
            <a:r>
              <a:rPr lang="en-US" altLang="zh-CN" dirty="0" smtClean="0"/>
              <a:t>107.44%</a:t>
            </a:r>
            <a:r>
              <a:rPr lang="zh-CN" altLang="en-US" dirty="0" smtClean="0"/>
              <a:t>（暂不考虑还未生效的</a:t>
            </a:r>
            <a:r>
              <a:rPr lang="en-US" altLang="zh-CN" dirty="0" smtClean="0"/>
              <a:t>1/3</a:t>
            </a:r>
            <a:r>
              <a:rPr lang="zh-CN" altLang="en-US" dirty="0" smtClean="0"/>
              <a:t>）；</a:t>
            </a:r>
            <a:endParaRPr lang="en-US" altLang="zh-CN" dirty="0" smtClean="0"/>
          </a:p>
          <a:p>
            <a:r>
              <a:rPr lang="zh-CN" altLang="en-US" dirty="0" smtClean="0"/>
              <a:t>（</a:t>
            </a:r>
            <a:r>
              <a:rPr lang="en-US" altLang="zh-CN" dirty="0" smtClean="0"/>
              <a:t>6</a:t>
            </a:r>
            <a:r>
              <a:rPr lang="zh-CN" altLang="en-US" dirty="0" smtClean="0"/>
              <a:t>）管理</a:t>
            </a:r>
            <a:r>
              <a:rPr lang="zh-CN" altLang="en-US" dirty="0"/>
              <a:t>预算</a:t>
            </a:r>
            <a:r>
              <a:rPr lang="zh-CN" altLang="en-US" dirty="0" smtClean="0"/>
              <a:t>用为公司内部因素，可以忽略对手影响；</a:t>
            </a:r>
            <a:endParaRPr lang="en-US" altLang="zh-CN" dirty="0" smtClean="0"/>
          </a:p>
          <a:p>
            <a:r>
              <a:rPr lang="zh-CN" altLang="en-US" dirty="0" smtClean="0"/>
              <a:t>（</a:t>
            </a:r>
            <a:r>
              <a:rPr lang="en-US" altLang="zh-CN" dirty="0" smtClean="0"/>
              <a:t>7</a:t>
            </a:r>
            <a:r>
              <a:rPr lang="zh-CN" altLang="en-US" dirty="0" smtClean="0"/>
              <a:t>）管理预算</a:t>
            </a:r>
            <a:r>
              <a:rPr lang="zh-CN" altLang="en-US" dirty="0"/>
              <a:t>费用</a:t>
            </a:r>
            <a:r>
              <a:rPr lang="zh-CN" altLang="en-US" dirty="0" smtClean="0"/>
              <a:t>大致为销售额的</a:t>
            </a:r>
            <a:r>
              <a:rPr lang="en-US" altLang="zh-CN" dirty="0" smtClean="0"/>
              <a:t>5%~6%</a:t>
            </a:r>
            <a:r>
              <a:rPr lang="zh-CN" altLang="en-US" dirty="0" smtClean="0"/>
              <a:t>（我的想法）</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zh-CN" altLang="en-US" dirty="0" smtClean="0"/>
              <a:t>（</a:t>
            </a:r>
            <a:r>
              <a:rPr lang="en-US" altLang="zh-CN" dirty="0" smtClean="0"/>
              <a:t>8</a:t>
            </a:r>
            <a:r>
              <a:rPr lang="zh-CN" altLang="en-US" dirty="0" smtClean="0"/>
              <a:t>）管理预算</a:t>
            </a:r>
            <a:r>
              <a:rPr lang="zh-CN" altLang="en-US" dirty="0"/>
              <a:t>费用</a:t>
            </a:r>
            <a:r>
              <a:rPr lang="zh-CN" altLang="en-US" dirty="0" smtClean="0"/>
              <a:t>大致为销售成本的</a:t>
            </a:r>
            <a:r>
              <a:rPr lang="en-US" altLang="zh-CN" dirty="0" smtClean="0"/>
              <a:t>13%~14%</a:t>
            </a:r>
            <a:r>
              <a:rPr lang="zh-CN" altLang="en-US" dirty="0" smtClean="0"/>
              <a:t>（外国人的想法）；</a:t>
            </a:r>
            <a:endParaRPr lang="en-US" altLang="zh-CN" dirty="0" smtClean="0"/>
          </a:p>
          <a:p>
            <a:r>
              <a:rPr lang="zh-CN" altLang="en-US" dirty="0" smtClean="0"/>
              <a:t>（</a:t>
            </a:r>
            <a:r>
              <a:rPr lang="en-US" altLang="zh-CN" dirty="0" smtClean="0"/>
              <a:t>9</a:t>
            </a:r>
            <a:r>
              <a:rPr lang="zh-CN" altLang="en-US" dirty="0" smtClean="0"/>
              <a:t>）管理预算对公司的</a:t>
            </a:r>
            <a:r>
              <a:rPr lang="en-US" altLang="zh-CN" dirty="0" smtClean="0"/>
              <a:t>Goodwill</a:t>
            </a:r>
            <a:r>
              <a:rPr lang="zh-CN" altLang="en-US" dirty="0" smtClean="0"/>
              <a:t>有帮助（有数据支持）</a:t>
            </a:r>
            <a:endParaRPr lang="en-US" altLang="zh-CN" dirty="0" smtClean="0"/>
          </a:p>
          <a:p>
            <a:endParaRPr lang="en-US" altLang="zh-CN" dirty="0" smtClean="0"/>
          </a:p>
        </p:txBody>
      </p:sp>
      <p:graphicFrame>
        <p:nvGraphicFramePr>
          <p:cNvPr id="7" name="表格 6"/>
          <p:cNvGraphicFramePr>
            <a:graphicFrameLocks noGrp="1"/>
          </p:cNvGraphicFramePr>
          <p:nvPr>
            <p:extLst>
              <p:ext uri="{D42A27DB-BD31-4B8C-83A1-F6EECF244321}">
                <p14:modId xmlns:p14="http://schemas.microsoft.com/office/powerpoint/2010/main" val="1023641330"/>
              </p:ext>
            </p:extLst>
          </p:nvPr>
        </p:nvGraphicFramePr>
        <p:xfrm>
          <a:off x="467544" y="5229200"/>
          <a:ext cx="4470400" cy="274320"/>
        </p:xfrm>
        <a:graphic>
          <a:graphicData uri="http://schemas.openxmlformats.org/drawingml/2006/table">
            <a:tbl>
              <a:tblPr/>
              <a:tblGrid>
                <a:gridCol w="1422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274320">
                <a:tc>
                  <a:txBody>
                    <a:bodyPr/>
                    <a:lstStyle/>
                    <a:p>
                      <a:pPr algn="ctr" rtl="0" fontAlgn="b"/>
                      <a:r>
                        <a:rPr lang="zh-CN" altLang="en-US" sz="1600" b="0" i="0" u="none" strike="noStrike" dirty="0" smtClean="0">
                          <a:solidFill>
                            <a:srgbClr val="000000"/>
                          </a:solidFill>
                          <a:effectLst/>
                          <a:latin typeface="Arial"/>
                        </a:rPr>
                        <a:t>管理费用至少</a:t>
                      </a:r>
                      <a:endParaRPr lang="zh-CN" altLang="en-US" sz="1600" b="0" i="0" u="none" strike="noStrike" dirty="0">
                        <a:solidFill>
                          <a:srgbClr val="000000"/>
                        </a:solidFill>
                        <a:effectLst/>
                        <a:latin typeface="Arial"/>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61133323"/>
              </p:ext>
            </p:extLst>
          </p:nvPr>
        </p:nvGraphicFramePr>
        <p:xfrm>
          <a:off x="467544" y="5746968"/>
          <a:ext cx="4470400" cy="274320"/>
        </p:xfrm>
        <a:graphic>
          <a:graphicData uri="http://schemas.openxmlformats.org/drawingml/2006/table">
            <a:tbl>
              <a:tblPr/>
              <a:tblGrid>
                <a:gridCol w="1422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27432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Arial"/>
                        </a:rPr>
                        <a:t>管理费用至少</a:t>
                      </a:r>
                      <a:endParaRPr lang="zh-CN" altLang="en-US" sz="1600" b="0" i="0" u="none" strike="noStrike" dirty="0">
                        <a:solidFill>
                          <a:srgbClr val="000000"/>
                        </a:solidFill>
                        <a:effectLst/>
                        <a:latin typeface="Arial"/>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3000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3200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3500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3500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3600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2357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二十、员工</a:t>
            </a:r>
            <a:r>
              <a:rPr lang="zh-CN" altLang="en-US" b="1" dirty="0" smtClean="0">
                <a:latin typeface="黑体" panose="02010609060101010101" pitchFamily="49" charset="-122"/>
                <a:ea typeface="黑体" panose="02010609060101010101" pitchFamily="49" charset="-122"/>
              </a:rPr>
              <a:t>培训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P25</a:t>
            </a:r>
          </a:p>
          <a:p>
            <a:pPr marL="0" indent="0">
              <a:buNone/>
            </a:pPr>
            <a:r>
              <a:rPr lang="zh-CN" altLang="en-US" sz="2400" dirty="0" smtClean="0"/>
              <a:t>　　除了</a:t>
            </a:r>
            <a:r>
              <a:rPr lang="zh-CN" altLang="en-US" sz="2400" dirty="0"/>
              <a:t>可以把失业的机器工人培训成为从事组装工作的组装工人外（如以上决策），还可以对员工进行一般技能的培训，以提高员工士气，增强团队合作精神，提高工作效率。</a:t>
            </a:r>
          </a:p>
          <a:p>
            <a:pPr marL="0" indent="0">
              <a:buNone/>
            </a:pPr>
            <a:r>
              <a:rPr lang="zh-CN" altLang="en-US" sz="2400" dirty="0" smtClean="0"/>
              <a:t>　　外部</a:t>
            </a:r>
            <a:r>
              <a:rPr lang="zh-CN" altLang="en-US" sz="2400" dirty="0"/>
              <a:t>咨询公司提供这种在职培训，培训可以使公司从当前到长远都能获益。但是，这种培训的结果可能不同。</a:t>
            </a:r>
          </a:p>
          <a:p>
            <a:pPr marL="0" indent="0">
              <a:buNone/>
            </a:pPr>
            <a:r>
              <a:rPr lang="zh-CN" altLang="en-US" sz="2400" dirty="0" smtClean="0"/>
              <a:t>　　这种</a:t>
            </a:r>
            <a:r>
              <a:rPr lang="zh-CN" altLang="en-US" sz="2400" dirty="0"/>
              <a:t>培训以“咨询日”计算，按日收费，费率见表</a:t>
            </a:r>
            <a:r>
              <a:rPr lang="en-US" altLang="zh-CN" sz="2400" dirty="0"/>
              <a:t>15</a:t>
            </a:r>
            <a:r>
              <a:rPr lang="zh-CN" altLang="en-US" sz="2400" dirty="0"/>
              <a:t>。一般说，一次培训每天可培训</a:t>
            </a:r>
            <a:r>
              <a:rPr lang="en-US" altLang="zh-CN" sz="2400" dirty="0"/>
              <a:t>5-10</a:t>
            </a:r>
            <a:r>
              <a:rPr lang="zh-CN" altLang="en-US" sz="2400" dirty="0"/>
              <a:t>名员工</a:t>
            </a:r>
            <a:r>
              <a:rPr lang="zh-CN" altLang="en-US" sz="2400" dirty="0" smtClean="0"/>
              <a:t>。</a:t>
            </a:r>
            <a:endParaRPr lang="en-US" altLang="zh-CN" sz="2400" dirty="0" smtClean="0"/>
          </a:p>
          <a:p>
            <a:r>
              <a:rPr lang="en-US" altLang="zh-CN" sz="2400" dirty="0" smtClean="0"/>
              <a:t>P50</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000400426"/>
              </p:ext>
            </p:extLst>
          </p:nvPr>
        </p:nvGraphicFramePr>
        <p:xfrm>
          <a:off x="1763688" y="4941168"/>
          <a:ext cx="5688632" cy="1219200"/>
        </p:xfrm>
        <a:graphic>
          <a:graphicData uri="http://schemas.openxmlformats.org/drawingml/2006/table">
            <a:tbl>
              <a:tblPr>
                <a:tableStyleId>{D7AC3CCA-C797-4891-BE02-D94E43425B78}</a:tableStyleId>
              </a:tblPr>
              <a:tblGrid>
                <a:gridCol w="2304256">
                  <a:extLst>
                    <a:ext uri="{9D8B030D-6E8A-4147-A177-3AD203B41FA5}">
                      <a16:colId xmlns:a16="http://schemas.microsoft.com/office/drawing/2014/main" val="20000"/>
                    </a:ext>
                  </a:extLst>
                </a:gridCol>
                <a:gridCol w="1152129">
                  <a:extLst>
                    <a:ext uri="{9D8B030D-6E8A-4147-A177-3AD203B41FA5}">
                      <a16:colId xmlns:a16="http://schemas.microsoft.com/office/drawing/2014/main" val="20001"/>
                    </a:ext>
                  </a:extLst>
                </a:gridCol>
                <a:gridCol w="1152129">
                  <a:extLst>
                    <a:ext uri="{9D8B030D-6E8A-4147-A177-3AD203B41FA5}">
                      <a16:colId xmlns:a16="http://schemas.microsoft.com/office/drawing/2014/main" val="20002"/>
                    </a:ext>
                  </a:extLst>
                </a:gridCol>
                <a:gridCol w="1080118">
                  <a:extLst>
                    <a:ext uri="{9D8B030D-6E8A-4147-A177-3AD203B41FA5}">
                      <a16:colId xmlns:a16="http://schemas.microsoft.com/office/drawing/2014/main" val="20003"/>
                    </a:ext>
                  </a:extLst>
                </a:gridCol>
              </a:tblGrid>
              <a:tr h="171450">
                <a:tc>
                  <a:txBody>
                    <a:bodyPr/>
                    <a:lstStyle/>
                    <a:p>
                      <a:pPr>
                        <a:spcAft>
                          <a:spcPts val="0"/>
                        </a:spcAft>
                      </a:pPr>
                      <a:r>
                        <a:rPr lang="en-US" sz="2000" kern="0" dirty="0">
                          <a:effectLst/>
                        </a:rPr>
                        <a:t> </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a:effectLst/>
                        </a:rPr>
                        <a:t>招聘</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解雇</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培训</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171450">
                <a:tc>
                  <a:txBody>
                    <a:bodyPr/>
                    <a:lstStyle/>
                    <a:p>
                      <a:pPr>
                        <a:spcAft>
                          <a:spcPts val="0"/>
                        </a:spcAft>
                      </a:pPr>
                      <a:r>
                        <a:rPr lang="zh-CN" sz="2000" kern="0">
                          <a:effectLst/>
                        </a:rPr>
                        <a:t>技术性组装工人</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20000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50000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85000</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171450">
                <a:tc>
                  <a:txBody>
                    <a:bodyPr/>
                    <a:lstStyle/>
                    <a:p>
                      <a:pPr>
                        <a:spcAft>
                          <a:spcPts val="0"/>
                        </a:spcAft>
                      </a:pPr>
                      <a:r>
                        <a:rPr lang="zh-CN" sz="2000" kern="0">
                          <a:effectLst/>
                        </a:rPr>
                        <a:t>非技术机工</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10000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20000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180975">
                <a:tc>
                  <a:txBody>
                    <a:bodyPr/>
                    <a:lstStyle/>
                    <a:p>
                      <a:pPr>
                        <a:spcAft>
                          <a:spcPts val="0"/>
                        </a:spcAft>
                      </a:pPr>
                      <a:r>
                        <a:rPr lang="zh-CN" sz="2000" kern="0" dirty="0">
                          <a:effectLst/>
                        </a:rPr>
                        <a:t>员工外部培训</a:t>
                      </a:r>
                      <a:endParaRPr lang="zh-CN" sz="2000" kern="100" dirty="0">
                        <a:effectLst/>
                        <a:latin typeface="Calibri"/>
                        <a:ea typeface="宋体"/>
                        <a:cs typeface="黑体"/>
                      </a:endParaRPr>
                    </a:p>
                  </a:txBody>
                  <a:tcPr marL="68580" marR="68580" marT="0" marB="0" anchor="ctr"/>
                </a:tc>
                <a:tc gridSpan="3">
                  <a:txBody>
                    <a:bodyPr/>
                    <a:lstStyle/>
                    <a:p>
                      <a:pPr algn="ctr">
                        <a:spcAft>
                          <a:spcPts val="0"/>
                        </a:spcAft>
                      </a:pPr>
                      <a:r>
                        <a:rPr lang="zh-CN" sz="2000" kern="0" dirty="0">
                          <a:effectLst/>
                        </a:rPr>
                        <a:t>每天</a:t>
                      </a:r>
                      <a:r>
                        <a:rPr lang="en-US" sz="2000" kern="0" dirty="0">
                          <a:effectLst/>
                        </a:rPr>
                        <a:t> 10000 </a:t>
                      </a:r>
                      <a:endParaRPr lang="zh-CN" sz="20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7" name="矩形 6"/>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12</a:t>
            </a:r>
            <a:r>
              <a:rPr lang="zh-CN" altLang="en-US" sz="2400" b="1" dirty="0" smtClean="0">
                <a:latin typeface="黑体" panose="02010609060101010101" pitchFamily="49" charset="-122"/>
                <a:ea typeface="黑体" panose="02010609060101010101" pitchFamily="49" charset="-122"/>
              </a:rPr>
              <a:t>）员工培训</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93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6695656" cy="5328592"/>
          </a:xfrm>
        </p:spPr>
        <p:txBody>
          <a:bodyPr>
            <a:normAutofit/>
          </a:bodyPr>
          <a:lstStyle/>
          <a:p>
            <a:r>
              <a:rPr lang="zh-CN" altLang="en-US" dirty="0" smtClean="0"/>
              <a:t>二十一、股票增发</a:t>
            </a:r>
            <a:r>
              <a:rPr lang="en-US" altLang="zh-CN" dirty="0" smtClean="0"/>
              <a:t>/</a:t>
            </a:r>
            <a:r>
              <a:rPr lang="zh-CN" altLang="en-US" dirty="0" smtClean="0"/>
              <a:t>回购</a:t>
            </a:r>
            <a:endParaRPr lang="en-US" altLang="zh-CN" dirty="0" smtClean="0"/>
          </a:p>
          <a:p>
            <a:r>
              <a:rPr lang="zh-CN" altLang="en-US" dirty="0" smtClean="0"/>
              <a:t>二十二、股息</a:t>
            </a:r>
            <a:endParaRPr lang="en-US" altLang="zh-CN" dirty="0" smtClean="0"/>
          </a:p>
          <a:p>
            <a:r>
              <a:rPr lang="zh-CN" altLang="en-US" dirty="0" smtClean="0"/>
              <a:t>二十三、长期贷款</a:t>
            </a:r>
            <a:endParaRPr lang="en-US" altLang="zh-CN" dirty="0" smtClean="0"/>
          </a:p>
          <a:p>
            <a:r>
              <a:rPr lang="zh-CN" altLang="en-US" dirty="0" smtClean="0"/>
              <a:t>二十四、投资</a:t>
            </a:r>
            <a:endParaRPr lang="en-US" altLang="zh-CN" dirty="0" smtClean="0"/>
          </a:p>
          <a:p>
            <a:r>
              <a:rPr lang="zh-CN" altLang="en-US" dirty="0" smtClean="0"/>
              <a:t>二十五、欲购机器</a:t>
            </a:r>
            <a:endParaRPr lang="en-US" altLang="zh-CN" dirty="0" smtClean="0"/>
          </a:p>
          <a:p>
            <a:r>
              <a:rPr lang="zh-CN" altLang="en-US" dirty="0" smtClean="0"/>
              <a:t>二十六、欲售机器</a:t>
            </a:r>
            <a:endParaRPr lang="en-US" altLang="zh-CN" dirty="0" smtClean="0"/>
          </a:p>
          <a:p>
            <a:r>
              <a:rPr lang="zh-CN" altLang="en-US" dirty="0" smtClean="0"/>
              <a:t>二十七、工厂扩建</a:t>
            </a:r>
            <a:endParaRPr lang="en-US" altLang="zh-CN" dirty="0" smtClean="0"/>
          </a:p>
          <a:p>
            <a:r>
              <a:rPr lang="zh-CN" altLang="en-US" dirty="0" smtClean="0"/>
              <a:t>二十八、保险方案</a:t>
            </a:r>
            <a:endParaRPr lang="en-US" altLang="zh-CN" dirty="0" smtClean="0"/>
          </a:p>
          <a:p>
            <a:r>
              <a:rPr lang="zh-CN" altLang="en-US" dirty="0" smtClean="0"/>
              <a:t>二十九、市场占有率信息</a:t>
            </a:r>
            <a:endParaRPr lang="en-US" altLang="zh-CN" dirty="0" smtClean="0"/>
          </a:p>
          <a:p>
            <a:r>
              <a:rPr lang="zh-CN" altLang="en-US" dirty="0" smtClean="0"/>
              <a:t>三十、公司活动信息</a:t>
            </a:r>
            <a:endParaRPr lang="zh-CN" altLang="en-US" dirty="0"/>
          </a:p>
        </p:txBody>
      </p:sp>
    </p:spTree>
    <p:extLst>
      <p:ext uri="{BB962C8B-B14F-4D97-AF65-F5344CB8AC3E}">
        <p14:creationId xmlns:p14="http://schemas.microsoft.com/office/powerpoint/2010/main" val="2302859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员工训练</a:t>
            </a:r>
            <a:endParaRPr lang="zh-CN" altLang="en-US" dirty="0"/>
          </a:p>
        </p:txBody>
      </p:sp>
      <p:sp>
        <p:nvSpPr>
          <p:cNvPr id="23" name="TextBox 22"/>
          <p:cNvSpPr txBox="1"/>
          <p:nvPr/>
        </p:nvSpPr>
        <p:spPr>
          <a:xfrm>
            <a:off x="251520" y="1556792"/>
            <a:ext cx="8856984" cy="3416320"/>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a:t>）员工训练可以</a:t>
            </a:r>
            <a:r>
              <a:rPr lang="zh-CN" altLang="en-US" dirty="0" smtClean="0"/>
              <a:t>减少生产的废品率；</a:t>
            </a:r>
            <a:endParaRPr lang="en-US" altLang="zh-CN" dirty="0" smtClean="0"/>
          </a:p>
          <a:p>
            <a:r>
              <a:rPr lang="zh-CN" altLang="en-US" dirty="0" smtClean="0"/>
              <a:t>（</a:t>
            </a:r>
            <a:r>
              <a:rPr lang="en-US" altLang="zh-CN" dirty="0" smtClean="0"/>
              <a:t>2</a:t>
            </a:r>
            <a:r>
              <a:rPr lang="zh-CN" altLang="en-US" dirty="0" smtClean="0"/>
              <a:t>）</a:t>
            </a:r>
            <a:r>
              <a:rPr lang="zh-CN" altLang="en-US" dirty="0"/>
              <a:t>员工训练可以</a:t>
            </a:r>
            <a:r>
              <a:rPr lang="zh-CN" altLang="en-US" dirty="0" smtClean="0"/>
              <a:t>增加招聘组装工人的成功率；</a:t>
            </a:r>
            <a:endParaRPr lang="en-US" altLang="zh-CN" dirty="0" smtClean="0"/>
          </a:p>
          <a:p>
            <a:r>
              <a:rPr lang="zh-CN" altLang="en-US" dirty="0" smtClean="0"/>
              <a:t>（</a:t>
            </a:r>
            <a:r>
              <a:rPr lang="en-US" altLang="zh-CN" dirty="0" smtClean="0"/>
              <a:t>3</a:t>
            </a:r>
            <a:r>
              <a:rPr lang="zh-CN" altLang="en-US" dirty="0" smtClean="0"/>
              <a:t>）</a:t>
            </a:r>
            <a:r>
              <a:rPr lang="zh-CN" altLang="en-US" dirty="0"/>
              <a:t>员工</a:t>
            </a:r>
            <a:r>
              <a:rPr lang="zh-CN" altLang="en-US" dirty="0" smtClean="0"/>
              <a:t>训练可以减少组装工人缺勤时数甚至一定程度上避免罢工；</a:t>
            </a:r>
            <a:endParaRPr lang="en-US" altLang="zh-CN" dirty="0" smtClean="0"/>
          </a:p>
          <a:p>
            <a:r>
              <a:rPr lang="zh-CN" altLang="en-US" dirty="0" smtClean="0"/>
              <a:t>（</a:t>
            </a:r>
            <a:r>
              <a:rPr lang="en-US" altLang="zh-CN" dirty="0" smtClean="0"/>
              <a:t>5</a:t>
            </a:r>
            <a:r>
              <a:rPr lang="zh-CN" altLang="en-US" dirty="0" smtClean="0"/>
              <a:t>）</a:t>
            </a:r>
            <a:r>
              <a:rPr lang="zh-CN" altLang="en-US" dirty="0"/>
              <a:t>员工</a:t>
            </a:r>
            <a:r>
              <a:rPr lang="zh-CN" altLang="en-US" dirty="0" smtClean="0"/>
              <a:t>训练对需求的影响弹性为</a:t>
            </a:r>
            <a:r>
              <a:rPr lang="en-US" altLang="zh-CN" dirty="0" smtClean="0"/>
              <a:t>0.0155</a:t>
            </a:r>
            <a:r>
              <a:rPr lang="zh-CN" altLang="en-US" dirty="0" smtClean="0"/>
              <a:t>，但</a:t>
            </a:r>
            <a:r>
              <a:rPr lang="en-US" altLang="zh-CN" dirty="0" smtClean="0"/>
              <a:t>2/3</a:t>
            </a:r>
            <a:r>
              <a:rPr lang="zh-CN" altLang="en-US" dirty="0" smtClean="0"/>
              <a:t>立即生效，剩下</a:t>
            </a:r>
            <a:r>
              <a:rPr lang="en-US" altLang="zh-CN" dirty="0" smtClean="0"/>
              <a:t>1/3</a:t>
            </a:r>
            <a:r>
              <a:rPr lang="zh-CN" altLang="en-US" dirty="0" smtClean="0"/>
              <a:t>下一期生效（结论一致），对各产品各市场的影响弹性相同。</a:t>
            </a:r>
            <a:endParaRPr lang="en-US" altLang="zh-CN" dirty="0" smtClean="0"/>
          </a:p>
          <a:p>
            <a:r>
              <a:rPr lang="zh-CN" altLang="en-US" dirty="0" smtClean="0"/>
              <a:t>例如：</a:t>
            </a:r>
            <a:r>
              <a:rPr lang="en-US" altLang="zh-CN" dirty="0" smtClean="0"/>
              <a:t>(60/1)^0.0155</a:t>
            </a:r>
            <a:r>
              <a:rPr lang="zh-CN" altLang="en-US" dirty="0" smtClean="0"/>
              <a:t>＝</a:t>
            </a:r>
            <a:r>
              <a:rPr lang="en-US" altLang="zh-CN" dirty="0" smtClean="0"/>
              <a:t>106.55%</a:t>
            </a:r>
            <a:r>
              <a:rPr lang="zh-CN" altLang="en-US" dirty="0" smtClean="0"/>
              <a:t>（暂不考虑还未生效的</a:t>
            </a:r>
            <a:r>
              <a:rPr lang="en-US" altLang="zh-CN" dirty="0" smtClean="0"/>
              <a:t>1/3</a:t>
            </a:r>
            <a:r>
              <a:rPr lang="zh-CN" altLang="en-US" dirty="0" smtClean="0"/>
              <a:t>）；</a:t>
            </a:r>
            <a:endParaRPr lang="en-US" altLang="zh-CN" dirty="0" smtClean="0"/>
          </a:p>
          <a:p>
            <a:r>
              <a:rPr lang="zh-CN" altLang="en-US" dirty="0" smtClean="0"/>
              <a:t>（</a:t>
            </a:r>
            <a:r>
              <a:rPr lang="en-US" altLang="zh-CN" dirty="0" smtClean="0"/>
              <a:t>6</a:t>
            </a:r>
            <a:r>
              <a:rPr lang="zh-CN" altLang="en-US" dirty="0" smtClean="0"/>
              <a:t>）</a:t>
            </a:r>
            <a:r>
              <a:rPr lang="zh-CN" altLang="en-US" dirty="0"/>
              <a:t>员工</a:t>
            </a:r>
            <a:r>
              <a:rPr lang="zh-CN" altLang="en-US" dirty="0" smtClean="0"/>
              <a:t>训练</a:t>
            </a:r>
            <a:r>
              <a:rPr lang="zh-CN" altLang="en-US" dirty="0"/>
              <a:t>费用</a:t>
            </a:r>
            <a:r>
              <a:rPr lang="zh-CN" altLang="en-US" dirty="0" smtClean="0"/>
              <a:t>为公司内部因素，可以忽略对手影响；</a:t>
            </a:r>
            <a:endParaRPr lang="en-US" altLang="zh-CN" dirty="0" smtClean="0"/>
          </a:p>
          <a:p>
            <a:endParaRPr lang="en-US" altLang="zh-CN" dirty="0"/>
          </a:p>
          <a:p>
            <a:r>
              <a:rPr lang="zh-CN" altLang="en-US" dirty="0" smtClean="0"/>
              <a:t>策略：</a:t>
            </a:r>
            <a:endParaRPr lang="en-US" altLang="zh-CN" dirty="0" smtClean="0"/>
          </a:p>
          <a:p>
            <a:r>
              <a:rPr lang="zh-CN" altLang="en-US" dirty="0" smtClean="0"/>
              <a:t>员工训练取值为</a:t>
            </a:r>
            <a:r>
              <a:rPr lang="en-US" altLang="zh-CN" dirty="0" smtClean="0"/>
              <a:t>0~60</a:t>
            </a:r>
            <a:r>
              <a:rPr lang="zh-CN" altLang="en-US" dirty="0" smtClean="0"/>
              <a:t>天</a:t>
            </a:r>
            <a:endParaRPr lang="en-US" altLang="zh-CN" dirty="0" smtClean="0"/>
          </a:p>
          <a:p>
            <a:r>
              <a:rPr lang="zh-CN" altLang="en-US" dirty="0" smtClean="0"/>
              <a:t>对于</a:t>
            </a:r>
            <a:r>
              <a:rPr lang="en-US" altLang="zh-CN" dirty="0" smtClean="0"/>
              <a:t>14C1</a:t>
            </a:r>
            <a:r>
              <a:rPr lang="zh-CN" altLang="en-US" dirty="0" smtClean="0"/>
              <a:t>，为了招聘组装工人前期可打高一些，中后期适中</a:t>
            </a:r>
            <a:endParaRPr lang="en-US" altLang="zh-CN" dirty="0"/>
          </a:p>
        </p:txBody>
      </p:sp>
    </p:spTree>
    <p:extLst>
      <p:ext uri="{BB962C8B-B14F-4D97-AF65-F5344CB8AC3E}">
        <p14:creationId xmlns:p14="http://schemas.microsoft.com/office/powerpoint/2010/main" val="3492699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二十一、股票增发</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回</a:t>
            </a:r>
            <a:r>
              <a:rPr lang="zh-CN" altLang="en-US" b="1" dirty="0" smtClean="0">
                <a:latin typeface="黑体" panose="02010609060101010101" pitchFamily="49" charset="-122"/>
                <a:ea typeface="黑体" panose="02010609060101010101" pitchFamily="49" charset="-122"/>
              </a:rPr>
              <a:t>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540640" y="1555576"/>
            <a:ext cx="8279832" cy="5185792"/>
          </a:xfrm>
        </p:spPr>
        <p:txBody>
          <a:bodyPr>
            <a:normAutofit/>
          </a:bodyPr>
          <a:lstStyle/>
          <a:p>
            <a:r>
              <a:rPr lang="en-US" altLang="zh-CN" sz="2400" dirty="0" smtClean="0"/>
              <a:t>P27</a:t>
            </a:r>
          </a:p>
          <a:p>
            <a:pPr marL="0" indent="0">
              <a:buNone/>
            </a:pPr>
            <a:r>
              <a:rPr lang="zh-CN" altLang="en-US" sz="2400" dirty="0" smtClean="0"/>
              <a:t>　</a:t>
            </a:r>
            <a:r>
              <a:rPr lang="zh-CN" altLang="en-US" sz="2400" dirty="0"/>
              <a:t>　 公司由股东的资本聚集而成，其资产由每股价值为人民币</a:t>
            </a:r>
            <a:r>
              <a:rPr lang="en-US" altLang="zh-CN" sz="2400" dirty="0"/>
              <a:t>10</a:t>
            </a:r>
            <a:r>
              <a:rPr lang="zh-CN" altLang="en-US" sz="2400" dirty="0"/>
              <a:t>元的股票组成，股票数量在公司的资产负债表上显示。</a:t>
            </a:r>
          </a:p>
          <a:p>
            <a:pPr marL="0" indent="0">
              <a:buNone/>
            </a:pPr>
            <a:r>
              <a:rPr lang="zh-CN" altLang="en-US" sz="2400" dirty="0" smtClean="0"/>
              <a:t>　　公司</a:t>
            </a:r>
            <a:r>
              <a:rPr lang="zh-CN" altLang="en-US" sz="2400" dirty="0"/>
              <a:t>的股票在股票交易所上市，每季度</a:t>
            </a:r>
            <a:r>
              <a:rPr lang="en-US" altLang="zh-CN" sz="2400" dirty="0"/>
              <a:t>《</a:t>
            </a:r>
            <a:r>
              <a:rPr lang="zh-CN" altLang="en-US" sz="2400" dirty="0"/>
              <a:t>管理报告</a:t>
            </a:r>
            <a:r>
              <a:rPr lang="en-US" altLang="zh-CN" sz="2400" dirty="0"/>
              <a:t>》</a:t>
            </a:r>
            <a:r>
              <a:rPr lang="zh-CN" altLang="en-US" sz="2400" dirty="0"/>
              <a:t>中给出各公司的最近股票价格。许多因素决定着你的股票价格。</a:t>
            </a:r>
          </a:p>
          <a:p>
            <a:pPr marL="0" indent="0">
              <a:buNone/>
            </a:pPr>
            <a:r>
              <a:rPr lang="zh-CN" altLang="en-US" sz="2400" dirty="0" smtClean="0"/>
              <a:t>　　你</a:t>
            </a:r>
            <a:r>
              <a:rPr lang="zh-CN" altLang="en-US" sz="2400" dirty="0"/>
              <a:t>要做出以下</a:t>
            </a:r>
            <a:r>
              <a:rPr lang="zh-CN" altLang="en-US" sz="2400" dirty="0" smtClean="0"/>
              <a:t>决策：增</a:t>
            </a:r>
            <a:r>
              <a:rPr lang="zh-CN" altLang="en-US" sz="2400" dirty="0"/>
              <a:t>发</a:t>
            </a:r>
            <a:r>
              <a:rPr lang="zh-CN" altLang="en-US" sz="2400" dirty="0" smtClean="0"/>
              <a:t>股票、回</a:t>
            </a:r>
            <a:r>
              <a:rPr lang="zh-CN" altLang="en-US" sz="2400" dirty="0"/>
              <a:t>购股票</a:t>
            </a:r>
          </a:p>
          <a:p>
            <a:pPr marL="0" indent="0">
              <a:buNone/>
            </a:pPr>
            <a:r>
              <a:rPr lang="zh-CN" altLang="en-US" sz="2400" dirty="0" smtClean="0"/>
              <a:t>　　股票</a:t>
            </a:r>
            <a:r>
              <a:rPr lang="zh-CN" altLang="en-US" sz="2400" dirty="0"/>
              <a:t>的增发和回购都在下季度开始时发生，但是股票的增发和回购的数量任何年度都不能超过年初的已发股本数的</a:t>
            </a:r>
            <a:r>
              <a:rPr lang="en-US" altLang="zh-CN" sz="2400" dirty="0"/>
              <a:t>10%</a:t>
            </a:r>
            <a:r>
              <a:rPr lang="zh-CN" altLang="en-US" sz="2400" dirty="0" smtClean="0"/>
              <a:t>。可能</a:t>
            </a:r>
            <a:r>
              <a:rPr lang="zh-CN" altLang="en-US" sz="2400" dirty="0"/>
              <a:t>还有其他规定限制股票的增发和回购，例如如果股价低于</a:t>
            </a:r>
            <a:r>
              <a:rPr lang="en-US" altLang="zh-CN" sz="2400" dirty="0"/>
              <a:t>10</a:t>
            </a:r>
            <a:r>
              <a:rPr lang="zh-CN" altLang="en-US" sz="2400" dirty="0"/>
              <a:t>元人民币时，不得增发或回购股票。</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805264"/>
            <a:ext cx="5614319" cy="5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二十二、</a:t>
            </a:r>
            <a:r>
              <a:rPr lang="zh-CN" altLang="en-US" b="1" dirty="0" smtClean="0">
                <a:latin typeface="黑体" panose="02010609060101010101" pitchFamily="49" charset="-122"/>
                <a:ea typeface="黑体" panose="02010609060101010101" pitchFamily="49" charset="-122"/>
              </a:rPr>
              <a:t>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P27~28</a:t>
            </a:r>
          </a:p>
          <a:p>
            <a:pPr marL="0" indent="0">
              <a:buNone/>
            </a:pPr>
            <a:r>
              <a:rPr lang="zh-CN" altLang="en-US" sz="2400" dirty="0" smtClean="0"/>
              <a:t>　　每季度</a:t>
            </a:r>
            <a:r>
              <a:rPr lang="zh-CN" altLang="en-US" sz="2400" dirty="0"/>
              <a:t>，您应该决定派发给股东股息的比例。派发股息以每股几分表示（或股本的一定百分比）。</a:t>
            </a:r>
          </a:p>
          <a:p>
            <a:pPr marL="0" indent="0">
              <a:buNone/>
            </a:pPr>
            <a:r>
              <a:rPr lang="zh-CN" altLang="en-US" sz="2400" dirty="0" smtClean="0"/>
              <a:t>　　股息</a:t>
            </a:r>
            <a:r>
              <a:rPr lang="zh-CN" altLang="en-US" sz="2400" dirty="0"/>
              <a:t>是提高投资回报的重要因素。很多股东希望从股价上升中获利，但是也有另外的股东，包括养老基金这样的主要机构投资者，看重持续稳定的股息的价值。 </a:t>
            </a:r>
          </a:p>
          <a:p>
            <a:pPr marL="0" indent="0">
              <a:buNone/>
            </a:pPr>
            <a:r>
              <a:rPr lang="zh-CN" altLang="en-US" sz="2400" dirty="0" smtClean="0"/>
              <a:t>　　股息</a:t>
            </a:r>
            <a:r>
              <a:rPr lang="zh-CN" altLang="en-US" sz="2400" dirty="0"/>
              <a:t>在季度之初支付。每个季度支付的股息总数不得超过公司前一季度资产负债表上显示的留存收益的数量。超过这个数量的股息分红的决策，将被限制在可行的范围内，可能是零。</a:t>
            </a:r>
          </a:p>
          <a:p>
            <a:pPr marL="0" indent="0">
              <a:buNone/>
            </a:pPr>
            <a:endParaRPr lang="zh-CN" altLang="en-US" sz="2400" dirty="0"/>
          </a:p>
        </p:txBody>
      </p:sp>
      <p:sp>
        <p:nvSpPr>
          <p:cNvPr id="4" name="矩形 3"/>
          <p:cNvSpPr/>
          <p:nvPr/>
        </p:nvSpPr>
        <p:spPr>
          <a:xfrm>
            <a:off x="5249338" y="6396335"/>
            <a:ext cx="3902030"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13</a:t>
            </a:r>
            <a:r>
              <a:rPr lang="zh-CN" altLang="en-US" sz="2400" b="1" dirty="0" smtClean="0">
                <a:latin typeface="黑体" panose="02010609060101010101" pitchFamily="49" charset="-122"/>
                <a:ea typeface="黑体" panose="02010609060101010101" pitchFamily="49" charset="-122"/>
              </a:rPr>
              <a:t>）股息</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股息发放策略</a:t>
            </a:r>
            <a:endParaRPr lang="zh-CN" altLang="en-US" dirty="0"/>
          </a:p>
        </p:txBody>
      </p:sp>
      <p:sp>
        <p:nvSpPr>
          <p:cNvPr id="3" name="内容占位符 2"/>
          <p:cNvSpPr>
            <a:spLocks noGrp="1"/>
          </p:cNvSpPr>
          <p:nvPr>
            <p:ph sz="quarter" idx="1"/>
          </p:nvPr>
        </p:nvSpPr>
        <p:spPr>
          <a:xfrm>
            <a:off x="612648" y="1600200"/>
            <a:ext cx="3599312" cy="4709120"/>
          </a:xfrm>
        </p:spPr>
        <p:txBody>
          <a:bodyPr>
            <a:normAutofit/>
          </a:bodyPr>
          <a:lstStyle/>
          <a:p>
            <a:r>
              <a:rPr lang="zh-CN" altLang="en-US" dirty="0" smtClean="0"/>
              <a:t>结论：</a:t>
            </a:r>
            <a:endParaRPr lang="en-US" altLang="zh-CN" dirty="0" smtClean="0"/>
          </a:p>
          <a:p>
            <a:pPr marL="0" indent="0">
              <a:buNone/>
            </a:pPr>
            <a:r>
              <a:rPr lang="zh-CN" altLang="en-US" dirty="0" smtClean="0"/>
              <a:t>（</a:t>
            </a:r>
            <a:r>
              <a:rPr lang="en-US" altLang="zh-CN" dirty="0" smtClean="0"/>
              <a:t>1</a:t>
            </a:r>
            <a:r>
              <a:rPr lang="zh-CN" altLang="en-US" dirty="0" smtClean="0"/>
              <a:t>）平稳性</a:t>
            </a:r>
            <a:endParaRPr lang="en-US" altLang="zh-CN" dirty="0" smtClean="0"/>
          </a:p>
          <a:p>
            <a:pPr marL="0" indent="0">
              <a:buNone/>
            </a:pPr>
            <a:r>
              <a:rPr lang="zh-CN" altLang="en-US" dirty="0" smtClean="0"/>
              <a:t>（</a:t>
            </a:r>
            <a:r>
              <a:rPr lang="en-US" altLang="zh-CN" dirty="0" smtClean="0"/>
              <a:t>2</a:t>
            </a:r>
            <a:r>
              <a:rPr lang="zh-CN" altLang="en-US" dirty="0" smtClean="0"/>
              <a:t>）增长性</a:t>
            </a:r>
            <a:endParaRPr lang="en-US" altLang="zh-CN" dirty="0" smtClean="0"/>
          </a:p>
          <a:p>
            <a:r>
              <a:rPr lang="zh-CN" altLang="en-US" dirty="0" smtClean="0"/>
              <a:t>策略：</a:t>
            </a:r>
            <a:endParaRPr lang="en-US" altLang="zh-CN" dirty="0"/>
          </a:p>
          <a:p>
            <a:pPr marL="0" indent="0">
              <a:buNone/>
            </a:pPr>
            <a:r>
              <a:rPr lang="zh-CN" altLang="en-US" dirty="0" smtClean="0"/>
              <a:t>（</a:t>
            </a:r>
            <a:r>
              <a:rPr lang="en-US" altLang="zh-CN" dirty="0" smtClean="0"/>
              <a:t>1</a:t>
            </a:r>
            <a:r>
              <a:rPr lang="zh-CN" altLang="en-US" dirty="0" smtClean="0"/>
              <a:t>）确定总数</a:t>
            </a:r>
            <a:endParaRPr lang="en-US" altLang="zh-CN" dirty="0" smtClean="0"/>
          </a:p>
          <a:p>
            <a:pPr marL="0" indent="0">
              <a:buNone/>
            </a:pPr>
            <a:r>
              <a:rPr lang="zh-CN" altLang="en-US" dirty="0" smtClean="0"/>
              <a:t>（</a:t>
            </a:r>
            <a:r>
              <a:rPr lang="en-US" altLang="zh-CN" dirty="0" smtClean="0"/>
              <a:t>2</a:t>
            </a:r>
            <a:r>
              <a:rPr lang="zh-CN" altLang="en-US" dirty="0" smtClean="0"/>
              <a:t>）按表发放</a:t>
            </a:r>
            <a:endParaRPr lang="en-US" altLang="zh-CN" dirty="0" smtClean="0"/>
          </a:p>
          <a:p>
            <a:pPr marL="0" indent="0">
              <a:buNone/>
            </a:pPr>
            <a:r>
              <a:rPr lang="zh-CN" altLang="en-US" dirty="0" smtClean="0"/>
              <a:t>（</a:t>
            </a:r>
            <a:r>
              <a:rPr lang="en-US" altLang="zh-CN" dirty="0" smtClean="0"/>
              <a:t>3</a:t>
            </a:r>
            <a:r>
              <a:rPr lang="zh-CN" altLang="en-US" dirty="0" smtClean="0"/>
              <a:t>）平衡净资产的减少与</a:t>
            </a:r>
            <a:r>
              <a:rPr lang="en-US" altLang="zh-CN" dirty="0" smtClean="0"/>
              <a:t>Goodwill</a:t>
            </a:r>
            <a:r>
              <a:rPr lang="zh-CN" altLang="en-US" dirty="0" smtClean="0"/>
              <a:t>的增长，使投资绩效最大</a:t>
            </a:r>
            <a:endParaRPr lang="zh-CN" altLang="en-US" dirty="0"/>
          </a:p>
        </p:txBody>
      </p:sp>
      <p:pic>
        <p:nvPicPr>
          <p:cNvPr id="4" name="图片 3" descr="http://gmcworld.org/files/uploads/dividends_shedule.png"/>
          <p:cNvPicPr/>
          <p:nvPr/>
        </p:nvPicPr>
        <p:blipFill>
          <a:blip r:embed="rId2">
            <a:extLst>
              <a:ext uri="{28A0092B-C50C-407E-A947-70E740481C1C}">
                <a14:useLocalDpi xmlns:a14="http://schemas.microsoft.com/office/drawing/2010/main" val="0"/>
              </a:ext>
            </a:extLst>
          </a:blip>
          <a:srcRect/>
          <a:stretch>
            <a:fillRect/>
          </a:stretch>
        </p:blipFill>
        <p:spPr bwMode="auto">
          <a:xfrm>
            <a:off x="4499992" y="85992"/>
            <a:ext cx="4478655" cy="6736715"/>
          </a:xfrm>
          <a:prstGeom prst="rect">
            <a:avLst/>
          </a:prstGeom>
          <a:noFill/>
          <a:ln>
            <a:noFill/>
          </a:ln>
        </p:spPr>
      </p:pic>
      <p:sp>
        <p:nvSpPr>
          <p:cNvPr id="5" name="矩形 4"/>
          <p:cNvSpPr/>
          <p:nvPr/>
        </p:nvSpPr>
        <p:spPr>
          <a:xfrm>
            <a:off x="4501006" y="3573016"/>
            <a:ext cx="4535490" cy="9361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7187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二十三、</a:t>
            </a:r>
            <a:r>
              <a:rPr lang="zh-CN" altLang="en-US" b="1" dirty="0" smtClean="0">
                <a:latin typeface="黑体" panose="02010609060101010101" pitchFamily="49" charset="-122"/>
                <a:ea typeface="黑体" panose="02010609060101010101" pitchFamily="49" charset="-122"/>
              </a:rPr>
              <a:t>长期贷款</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P28</a:t>
            </a:r>
          </a:p>
          <a:p>
            <a:pPr marL="0" indent="0">
              <a:buNone/>
            </a:pPr>
            <a:r>
              <a:rPr lang="zh-CN" altLang="en-US" sz="2400" dirty="0" smtClean="0"/>
              <a:t>　　你</a:t>
            </a:r>
            <a:r>
              <a:rPr lang="zh-CN" altLang="en-US" sz="2400" dirty="0"/>
              <a:t>可以决定取出还是增加（译者注：原文此处表达可能有误！应该是只能增加。）固定利率的长期贷款。这种贷款的资金来自于愿意和你公司长期合作的投资机构，并且此贷款将成为你公司资金储备的一部分。上季度</a:t>
            </a:r>
            <a:r>
              <a:rPr lang="en-US" altLang="zh-CN" sz="2400" dirty="0"/>
              <a:t>《</a:t>
            </a:r>
            <a:r>
              <a:rPr lang="zh-CN" altLang="en-US" sz="2400" dirty="0"/>
              <a:t>管理报告</a:t>
            </a:r>
            <a:r>
              <a:rPr lang="en-US" altLang="zh-CN" sz="2400" dirty="0"/>
              <a:t>》</a:t>
            </a:r>
            <a:r>
              <a:rPr lang="zh-CN" altLang="en-US" sz="2400" dirty="0"/>
              <a:t>关于“借贷能力”的数据，可能限制或阻止任何新的长期贷款。 </a:t>
            </a:r>
          </a:p>
          <a:p>
            <a:pPr marL="0" indent="0">
              <a:buNone/>
            </a:pPr>
            <a:r>
              <a:rPr lang="zh-CN" altLang="en-US" sz="2400" dirty="0" smtClean="0"/>
              <a:t>　　使用</a:t>
            </a:r>
            <a:r>
              <a:rPr lang="zh-CN" altLang="en-US" sz="2400" dirty="0"/>
              <a:t>此种贷款，在下季度开始时，可以立即得到现金形式的信贷资金，或自动用于偿付部分或全部的银行透支。这种贷款是长期的，并且在整个模拟比赛过程中不能偿还。</a:t>
            </a:r>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二十四、</a:t>
            </a:r>
            <a:r>
              <a:rPr lang="zh-CN" altLang="en-US" b="1" dirty="0" smtClean="0">
                <a:latin typeface="黑体" panose="02010609060101010101" pitchFamily="49" charset="-122"/>
                <a:ea typeface="黑体" panose="02010609060101010101" pitchFamily="49" charset="-122"/>
              </a:rPr>
              <a:t>投资</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P28</a:t>
            </a:r>
          </a:p>
          <a:p>
            <a:pPr marL="0" indent="0">
              <a:buNone/>
            </a:pPr>
            <a:r>
              <a:rPr lang="zh-CN" altLang="en-US" sz="2400" dirty="0" smtClean="0"/>
              <a:t>　　你</a:t>
            </a:r>
            <a:r>
              <a:rPr lang="zh-CN" altLang="en-US" sz="2400" dirty="0"/>
              <a:t>可以决定在金融机构中办理</a:t>
            </a:r>
            <a:r>
              <a:rPr lang="en-US" altLang="zh-CN" sz="2400" dirty="0"/>
              <a:t>3</a:t>
            </a:r>
            <a:r>
              <a:rPr lang="zh-CN" altLang="en-US" sz="2400" dirty="0"/>
              <a:t>个月的短期存款，利息按国内银行现行利率，在下季度存入你的银行帐户。 如果数量不变，短期存款到期后续存。在下季度开始时，这些数据显示在你的银行帐户上。 </a:t>
            </a:r>
          </a:p>
          <a:p>
            <a:pPr marL="0" indent="0">
              <a:buNone/>
            </a:pPr>
            <a:r>
              <a:rPr lang="zh-CN" altLang="en-US" sz="2400" dirty="0" smtClean="0"/>
              <a:t>　　如果</a:t>
            </a:r>
            <a:r>
              <a:rPr lang="zh-CN" altLang="en-US" sz="2400" dirty="0"/>
              <a:t>你想减少或撤回存款，决策时请用负数表示。</a:t>
            </a:r>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二十五</a:t>
            </a:r>
            <a:r>
              <a:rPr lang="zh-CN" altLang="en-US" b="1" dirty="0">
                <a:latin typeface="黑体" panose="02010609060101010101" pitchFamily="49" charset="-122"/>
                <a:ea typeface="黑体" panose="02010609060101010101" pitchFamily="49" charset="-122"/>
              </a:rPr>
              <a:t>、欲购机器</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5373216"/>
          </a:xfrm>
        </p:spPr>
        <p:txBody>
          <a:bodyPr>
            <a:normAutofit/>
          </a:bodyPr>
          <a:lstStyle/>
          <a:p>
            <a:r>
              <a:rPr lang="en-US" altLang="zh-CN" sz="2400" dirty="0" smtClean="0"/>
              <a:t>P29~30</a:t>
            </a:r>
          </a:p>
          <a:p>
            <a:pPr marL="0" indent="0">
              <a:buNone/>
            </a:pPr>
            <a:r>
              <a:rPr lang="zh-CN" altLang="en-US" sz="2400" dirty="0" smtClean="0"/>
              <a:t>　　你</a:t>
            </a:r>
            <a:r>
              <a:rPr lang="zh-CN" altLang="en-US" sz="2400" dirty="0"/>
              <a:t>可以决定以固定价格购买新机器。但是必须财务状况良好，有足够的厂房</a:t>
            </a:r>
            <a:r>
              <a:rPr lang="zh-CN" altLang="en-US" sz="2400" dirty="0" smtClean="0"/>
              <a:t>。</a:t>
            </a:r>
            <a:endParaRPr lang="en-US" altLang="zh-CN" sz="2400" dirty="0" smtClean="0"/>
          </a:p>
          <a:p>
            <a:pPr marL="0" indent="0">
              <a:buNone/>
            </a:pPr>
            <a:r>
              <a:rPr lang="zh-CN" altLang="en-US" sz="2400" dirty="0"/>
              <a:t>　　机器供货商通过信用价值审查你的支付能力，支付能力可能会因为扩建工厂而不足。如果你的信用价值满足购买所需机器的能力，供货商接受机器订单和付款。如果信用价值不足以支付购买所需的机器，供货商只接受与你信用价值相当的订货（可能一台也不卖）</a:t>
            </a:r>
            <a:r>
              <a:rPr lang="zh-CN" altLang="en-US" sz="2400" dirty="0" smtClean="0"/>
              <a:t>。</a:t>
            </a:r>
            <a:endParaRPr lang="en-US" altLang="zh-CN" sz="2400" dirty="0" smtClean="0"/>
          </a:p>
          <a:p>
            <a:pPr marL="0" indent="0">
              <a:buNone/>
            </a:pPr>
            <a:r>
              <a:rPr lang="zh-CN" altLang="en-US" sz="2400" dirty="0" smtClean="0"/>
              <a:t>　　你</a:t>
            </a:r>
            <a:r>
              <a:rPr lang="zh-CN" altLang="en-US" sz="2400" dirty="0"/>
              <a:t>下季度购买的机器在下季度末到货、安装，下下季度可供使用</a:t>
            </a:r>
            <a:r>
              <a:rPr lang="zh-CN" altLang="en-US" sz="2400" dirty="0" smtClean="0"/>
              <a:t>。</a:t>
            </a:r>
            <a:endParaRPr lang="en-US" altLang="zh-CN" sz="2400" dirty="0" smtClean="0"/>
          </a:p>
          <a:p>
            <a:pPr marL="0" indent="0">
              <a:buNone/>
            </a:pPr>
            <a:r>
              <a:rPr lang="zh-CN" altLang="en-US" sz="2400" dirty="0"/>
              <a:t>　　机器每季度按缩减平衡法（</a:t>
            </a:r>
            <a:r>
              <a:rPr lang="en-US" altLang="zh-CN" sz="2400" dirty="0"/>
              <a:t>decreasing balance</a:t>
            </a:r>
            <a:r>
              <a:rPr lang="zh-CN" altLang="en-US" sz="2400" dirty="0"/>
              <a:t>）折旧</a:t>
            </a:r>
            <a:r>
              <a:rPr lang="zh-CN" altLang="en-US" sz="2400" dirty="0" smtClean="0"/>
              <a:t>。</a:t>
            </a:r>
            <a:endParaRPr lang="en-US" altLang="zh-CN" sz="2400" dirty="0" smtClean="0"/>
          </a:p>
          <a:p>
            <a:pPr marL="0" indent="0">
              <a:buNone/>
            </a:pPr>
            <a:r>
              <a:rPr lang="zh-CN" altLang="en-US" sz="2400" dirty="0"/>
              <a:t>　　每台安装好的机器都占用一定的工厂面积，包括通道、临时存放原材料和加工好的元器件。</a:t>
            </a:r>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二十六、欲售机器</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P30</a:t>
            </a:r>
          </a:p>
          <a:p>
            <a:pPr marL="0" indent="0">
              <a:buNone/>
            </a:pPr>
            <a:r>
              <a:rPr lang="zh-CN" altLang="en-US" sz="2400" dirty="0" smtClean="0"/>
              <a:t>　</a:t>
            </a:r>
            <a:r>
              <a:rPr lang="zh-CN" altLang="en-US" sz="2400" dirty="0"/>
              <a:t>　</a:t>
            </a:r>
            <a:r>
              <a:rPr lang="zh-CN" altLang="en-US" sz="2400" dirty="0" smtClean="0"/>
              <a:t>可以</a:t>
            </a:r>
            <a:r>
              <a:rPr lang="zh-CN" altLang="en-US" sz="2400" dirty="0"/>
              <a:t>决定出售机器，当卖出机器的决策执行时，最旧的机器在下季度初首先卖出，其价值按上季度的折旧价计</a:t>
            </a:r>
            <a:r>
              <a:rPr lang="zh-CN" altLang="en-US" sz="2400" dirty="0" smtClean="0"/>
              <a:t>。同时</a:t>
            </a:r>
            <a:r>
              <a:rPr lang="zh-CN" altLang="en-US" sz="2400" dirty="0"/>
              <a:t>根据新的环境保护方面的法规，出于对可能产生的污染以及安全处理废物的需要，会有一笔处理旧机器费用产生。这项费用计入“其它费用”。</a:t>
            </a:r>
          </a:p>
          <a:p>
            <a:pPr marL="0" indent="0">
              <a:buNone/>
            </a:pPr>
            <a:r>
              <a:rPr lang="zh-CN" altLang="en-US" sz="2400" dirty="0" smtClean="0"/>
              <a:t>　　旧</a:t>
            </a:r>
            <a:r>
              <a:rPr lang="zh-CN" altLang="en-US" sz="2400" dirty="0"/>
              <a:t>机器被淘汰后的腾出的工厂空间，不能马上适用，要在下下季度才能适用。</a:t>
            </a:r>
          </a:p>
          <a:p>
            <a:pPr marL="0" indent="0">
              <a:buNone/>
            </a:pPr>
            <a:endParaRPr lang="zh-CN" altLang="en-US" sz="2400" dirty="0"/>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二十七、工厂扩建</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5302424"/>
          </a:xfrm>
        </p:spPr>
        <p:txBody>
          <a:bodyPr>
            <a:normAutofit/>
          </a:bodyPr>
          <a:lstStyle/>
          <a:p>
            <a:r>
              <a:rPr lang="en-US" altLang="zh-CN" sz="2400" dirty="0" smtClean="0"/>
              <a:t>P29</a:t>
            </a:r>
          </a:p>
          <a:p>
            <a:pPr marL="0" indent="0">
              <a:buNone/>
            </a:pPr>
            <a:r>
              <a:rPr lang="zh-CN" altLang="en-US" sz="2400" dirty="0" smtClean="0"/>
              <a:t>　</a:t>
            </a:r>
            <a:r>
              <a:rPr lang="zh-CN" altLang="en-US" sz="2400" dirty="0"/>
              <a:t>　公司全资拥有自己的工厂（土地和建筑），其价值在公司资产负债表中显示，土地和建筑不需支付折旧费</a:t>
            </a:r>
            <a:r>
              <a:rPr lang="zh-CN" altLang="en-US" sz="2400" dirty="0" smtClean="0"/>
              <a:t>。</a:t>
            </a:r>
            <a:endParaRPr lang="en-US" altLang="zh-CN" sz="2400" dirty="0" smtClean="0"/>
          </a:p>
          <a:p>
            <a:pPr marL="0" indent="0">
              <a:buNone/>
            </a:pPr>
            <a:r>
              <a:rPr lang="zh-CN" altLang="en-US" sz="2400" dirty="0" smtClean="0"/>
              <a:t>　　你</a:t>
            </a:r>
            <a:r>
              <a:rPr lang="zh-CN" altLang="en-US" sz="2400" dirty="0"/>
              <a:t>可以决定扩充工厂，以提供更多空间用于安放机器、组装操作、存放原材料等。但受土地面积的限制，一些土地面积用于通道、停车。此外，还受公司财务状况的限制</a:t>
            </a:r>
            <a:r>
              <a:rPr lang="zh-CN" altLang="en-US" sz="2400" dirty="0" smtClean="0"/>
              <a:t>。</a:t>
            </a:r>
            <a:endParaRPr lang="en-US" altLang="zh-CN" sz="2400" dirty="0" smtClean="0"/>
          </a:p>
          <a:p>
            <a:pPr marL="0" indent="0">
              <a:buNone/>
            </a:pPr>
            <a:r>
              <a:rPr lang="zh-CN" altLang="en-US" sz="2400" dirty="0"/>
              <a:t>　　依据上季度末资产负债表的信息，建筑商审核你的信用价值。 如果满足扩充计划全部费用的要求，工厂可以开工扩建。但是，如果你的信用价值不足，建筑商将只同意扩建较小部分（或不扩建）</a:t>
            </a:r>
            <a:r>
              <a:rPr lang="zh-CN" altLang="en-US" sz="2400" dirty="0" smtClean="0"/>
              <a:t>。</a:t>
            </a:r>
            <a:endParaRPr lang="en-US" altLang="zh-CN" sz="2400" dirty="0" smtClean="0"/>
          </a:p>
          <a:p>
            <a:pPr marL="0" indent="0">
              <a:buNone/>
            </a:pPr>
            <a:r>
              <a:rPr lang="zh-CN" altLang="en-US" sz="2400" dirty="0"/>
              <a:t>　　新建筑需要一个季度完工，所以，扩充的面积在下下季度开始时才可使用</a:t>
            </a:r>
            <a:r>
              <a:rPr lang="zh-CN" altLang="en-US" sz="2400" dirty="0" smtClean="0"/>
              <a:t>。新</a:t>
            </a:r>
            <a:r>
              <a:rPr lang="zh-CN" altLang="en-US" sz="2400" dirty="0"/>
              <a:t>建筑扩建的市价（每平方米）在</a:t>
            </a:r>
            <a:r>
              <a:rPr lang="en-US" altLang="zh-CN" sz="2400" dirty="0"/>
              <a:t>《</a:t>
            </a:r>
            <a:r>
              <a:rPr lang="zh-CN" altLang="en-US" sz="2400" dirty="0"/>
              <a:t>管理报告</a:t>
            </a:r>
            <a:r>
              <a:rPr lang="en-US" altLang="zh-CN" sz="2400" dirty="0"/>
              <a:t>》</a:t>
            </a:r>
            <a:r>
              <a:rPr lang="zh-CN" altLang="en-US" sz="2400" dirty="0"/>
              <a:t>中显示</a:t>
            </a:r>
            <a:r>
              <a:rPr lang="zh-CN" altLang="en-US" sz="2400" dirty="0" smtClean="0"/>
              <a:t>。</a:t>
            </a:r>
            <a:endParaRPr lang="zh-CN" altLang="en-US" sz="2400" dirty="0"/>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二十八、保险方案</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539552" y="1513360"/>
            <a:ext cx="8153400" cy="5302424"/>
          </a:xfrm>
        </p:spPr>
        <p:txBody>
          <a:bodyPr>
            <a:normAutofit/>
          </a:bodyPr>
          <a:lstStyle/>
          <a:p>
            <a:r>
              <a:rPr lang="en-US" altLang="zh-CN" sz="2400" dirty="0" smtClean="0"/>
              <a:t>P30</a:t>
            </a:r>
          </a:p>
          <a:p>
            <a:pPr marL="0" indent="0">
              <a:buNone/>
            </a:pPr>
            <a:r>
              <a:rPr lang="zh-CN" altLang="en-US" sz="2400" dirty="0" smtClean="0"/>
              <a:t>　　公司</a:t>
            </a:r>
            <a:r>
              <a:rPr lang="zh-CN" altLang="en-US" sz="2400" dirty="0"/>
              <a:t>的活动存在受各种随机事件的影响而中断的风险</a:t>
            </a:r>
            <a:r>
              <a:rPr lang="en-US" altLang="zh-CN" sz="2400" dirty="0" smtClean="0"/>
              <a:t>:</a:t>
            </a:r>
          </a:p>
          <a:p>
            <a:pPr marL="0" indent="0">
              <a:buNone/>
            </a:pPr>
            <a:r>
              <a:rPr lang="zh-CN" altLang="en-US" sz="2400" dirty="0" smtClean="0"/>
              <a:t>　　破坏性</a:t>
            </a:r>
            <a:r>
              <a:rPr lang="zh-CN" altLang="en-US" sz="2400" dirty="0"/>
              <a:t>的事件相对较少发生，其影响在本手册相关部分都有描述。这些事件在</a:t>
            </a:r>
            <a:r>
              <a:rPr lang="en-US" altLang="zh-CN" sz="2400" dirty="0"/>
              <a:t>《</a:t>
            </a:r>
            <a:r>
              <a:rPr lang="zh-CN" altLang="en-US" sz="2400" dirty="0"/>
              <a:t>管理报告</a:t>
            </a:r>
            <a:r>
              <a:rPr lang="en-US" altLang="zh-CN" sz="2400" dirty="0"/>
              <a:t>》</a:t>
            </a:r>
            <a:r>
              <a:rPr lang="zh-CN" altLang="en-US" sz="2400" dirty="0"/>
              <a:t>中以标在相关数字旁的“！”（惊叹号）体现</a:t>
            </a:r>
            <a:r>
              <a:rPr lang="zh-CN" altLang="en-US" sz="2400" dirty="0" smtClean="0"/>
              <a:t>。</a:t>
            </a:r>
            <a:endParaRPr lang="en-US" altLang="zh-CN" sz="2400" dirty="0" smtClean="0"/>
          </a:p>
          <a:p>
            <a:pPr marL="0" indent="0">
              <a:buNone/>
            </a:pPr>
            <a:r>
              <a:rPr lang="zh-CN" altLang="en-US" sz="2400" dirty="0"/>
              <a:t>　　</a:t>
            </a:r>
            <a:r>
              <a:rPr lang="zh-CN" altLang="en-US" sz="2400" dirty="0" smtClean="0"/>
              <a:t>第五</a:t>
            </a:r>
            <a:r>
              <a:rPr lang="zh-CN" altLang="en-US" sz="2400" dirty="0"/>
              <a:t>种方案是不参加保险，此种情况下，公司自己承担一切风险，没有保险补偿</a:t>
            </a:r>
            <a:r>
              <a:rPr lang="zh-CN" altLang="en-US" sz="2400" dirty="0" smtClean="0"/>
              <a:t>。</a:t>
            </a:r>
            <a:endParaRPr lang="en-US" altLang="zh-CN" sz="2400" dirty="0" smtClean="0"/>
          </a:p>
          <a:p>
            <a:r>
              <a:rPr lang="en-US" altLang="zh-CN" sz="2400" dirty="0" smtClean="0"/>
              <a:t>P51</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029791538"/>
              </p:ext>
            </p:extLst>
          </p:nvPr>
        </p:nvGraphicFramePr>
        <p:xfrm>
          <a:off x="1798077" y="4509120"/>
          <a:ext cx="6590347" cy="2194560"/>
        </p:xfrm>
        <a:graphic>
          <a:graphicData uri="http://schemas.openxmlformats.org/drawingml/2006/table">
            <a:tbl>
              <a:tblPr>
                <a:tableStyleId>{D7AC3CCA-C797-4891-BE02-D94E43425B78}</a:tableStyleId>
              </a:tblPr>
              <a:tblGrid>
                <a:gridCol w="2439352">
                  <a:extLst>
                    <a:ext uri="{9D8B030D-6E8A-4147-A177-3AD203B41FA5}">
                      <a16:colId xmlns:a16="http://schemas.microsoft.com/office/drawing/2014/main" val="20000"/>
                    </a:ext>
                  </a:extLst>
                </a:gridCol>
                <a:gridCol w="1811020">
                  <a:extLst>
                    <a:ext uri="{9D8B030D-6E8A-4147-A177-3AD203B41FA5}">
                      <a16:colId xmlns:a16="http://schemas.microsoft.com/office/drawing/2014/main" val="20001"/>
                    </a:ext>
                  </a:extLst>
                </a:gridCol>
                <a:gridCol w="2339975">
                  <a:extLst>
                    <a:ext uri="{9D8B030D-6E8A-4147-A177-3AD203B41FA5}">
                      <a16:colId xmlns:a16="http://schemas.microsoft.com/office/drawing/2014/main" val="20002"/>
                    </a:ext>
                  </a:extLst>
                </a:gridCol>
              </a:tblGrid>
              <a:tr h="0">
                <a:tc>
                  <a:txBody>
                    <a:bodyPr/>
                    <a:lstStyle/>
                    <a:p>
                      <a:pPr algn="ctr">
                        <a:spcAft>
                          <a:spcPts val="0"/>
                        </a:spcAft>
                      </a:pPr>
                      <a:r>
                        <a:rPr lang="zh-CN" sz="1800" kern="0" dirty="0">
                          <a:effectLst/>
                        </a:rPr>
                        <a:t>保险方案选择</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dirty="0">
                          <a:effectLst/>
                        </a:rPr>
                        <a:t>承保风险</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a:effectLst/>
                        </a:rPr>
                        <a:t>保险费</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en-US" sz="1800" kern="0">
                          <a:effectLst/>
                        </a:rPr>
                        <a:t>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dirty="0">
                          <a:effectLst/>
                        </a:rPr>
                        <a:t>100%</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a:effectLst/>
                        </a:rPr>
                        <a:t>无保险</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0"/>
                        </a:spcAft>
                      </a:pPr>
                      <a:r>
                        <a:rPr lang="en-US" sz="1800" kern="0">
                          <a:effectLst/>
                        </a:rPr>
                        <a:t>1</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0.10%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0.60%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en-US" sz="1800" kern="0">
                          <a:effectLst/>
                        </a:rPr>
                        <a:t>2</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0.20%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0.35%</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1800" kern="0">
                          <a:effectLst/>
                        </a:rPr>
                        <a:t>3</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0.30%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0.20%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4"/>
                  </a:ext>
                </a:extLst>
              </a:tr>
              <a:tr h="0">
                <a:tc>
                  <a:txBody>
                    <a:bodyPr/>
                    <a:lstStyle/>
                    <a:p>
                      <a:pPr algn="ctr">
                        <a:spcAft>
                          <a:spcPts val="0"/>
                        </a:spcAft>
                      </a:pPr>
                      <a:r>
                        <a:rPr lang="en-US" sz="1800" kern="0">
                          <a:effectLst/>
                        </a:rPr>
                        <a:t>4</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0.40%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0.10%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5"/>
                  </a:ext>
                </a:extLst>
              </a:tr>
              <a:tr h="0">
                <a:tc gridSpan="3">
                  <a:txBody>
                    <a:bodyPr/>
                    <a:lstStyle/>
                    <a:p>
                      <a:pPr algn="ctr">
                        <a:spcAft>
                          <a:spcPts val="0"/>
                        </a:spcAft>
                      </a:pPr>
                      <a:r>
                        <a:rPr lang="zh-CN" sz="1800" kern="0" dirty="0">
                          <a:effectLst/>
                        </a:rPr>
                        <a:t>注意：承保风险的货币价值计算如下</a:t>
                      </a:r>
                      <a:r>
                        <a:rPr lang="en-US" sz="1800" kern="0" dirty="0">
                          <a:effectLst/>
                        </a:rPr>
                        <a:t>:</a:t>
                      </a:r>
                      <a:endParaRPr lang="zh-CN" sz="1800" kern="100" dirty="0">
                        <a:effectLst/>
                      </a:endParaRPr>
                    </a:p>
                    <a:p>
                      <a:pPr algn="ctr">
                        <a:spcAft>
                          <a:spcPts val="0"/>
                        </a:spcAft>
                      </a:pPr>
                      <a:r>
                        <a:rPr lang="zh-CN" sz="1800" kern="0" dirty="0">
                          <a:effectLst/>
                        </a:rPr>
                        <a:t>上季度资产负债表中非流动资产与存货价值之和的一定百分比。</a:t>
                      </a:r>
                      <a:endParaRPr lang="zh-CN" sz="18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7" name="矩形 6"/>
          <p:cNvSpPr/>
          <p:nvPr/>
        </p:nvSpPr>
        <p:spPr>
          <a:xfrm>
            <a:off x="4616291" y="0"/>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14</a:t>
            </a:r>
            <a:r>
              <a:rPr lang="zh-CN" altLang="en-US" sz="2400" b="1" dirty="0" smtClean="0">
                <a:latin typeface="黑体" panose="02010609060101010101" pitchFamily="49" charset="-122"/>
                <a:ea typeface="黑体" panose="02010609060101010101" pitchFamily="49" charset="-122"/>
              </a:rPr>
              <a:t>）保险计划</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693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一、公司</a:t>
            </a:r>
            <a:r>
              <a:rPr lang="zh-CN" altLang="en-US" b="1" dirty="0" smtClean="0">
                <a:latin typeface="黑体" panose="02010609060101010101" pitchFamily="49" charset="-122"/>
                <a:ea typeface="黑体" panose="02010609060101010101" pitchFamily="49" charset="-122"/>
              </a:rPr>
              <a:t>形象</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5257800"/>
          </a:xfrm>
        </p:spPr>
        <p:txBody>
          <a:bodyPr>
            <a:noAutofit/>
          </a:bodyPr>
          <a:lstStyle/>
          <a:p>
            <a:pPr lvl="0"/>
            <a:r>
              <a:rPr lang="en-US" altLang="zh-CN" sz="2400" dirty="0" smtClean="0"/>
              <a:t>P13</a:t>
            </a:r>
          </a:p>
          <a:p>
            <a:pPr marL="0" lvl="0" indent="0">
              <a:buNone/>
            </a:pPr>
            <a:r>
              <a:rPr lang="zh-CN" altLang="en-US" sz="2400" dirty="0" smtClean="0"/>
              <a:t>　　</a:t>
            </a:r>
            <a:r>
              <a:rPr lang="zh-CN" altLang="zh-CN" sz="2400" dirty="0"/>
              <a:t>对于在各地区销售的每一种产品，都必须决定其广告宣传费用</a:t>
            </a:r>
            <a:r>
              <a:rPr lang="zh-CN" altLang="zh-CN" sz="2400" dirty="0" smtClean="0"/>
              <a:t>。</a:t>
            </a:r>
            <a:endParaRPr lang="en-US" altLang="zh-CN" sz="2400" dirty="0" smtClean="0"/>
          </a:p>
          <a:p>
            <a:pPr marL="0" lvl="0" indent="0">
              <a:buNone/>
            </a:pPr>
            <a:r>
              <a:rPr lang="zh-CN" altLang="en-US" sz="2400" dirty="0"/>
              <a:t>　</a:t>
            </a:r>
            <a:r>
              <a:rPr lang="zh-CN" altLang="en-US" sz="2400" dirty="0" smtClean="0"/>
              <a:t>　</a:t>
            </a:r>
            <a:r>
              <a:rPr lang="zh-CN" altLang="zh-CN" sz="2400" dirty="0" smtClean="0"/>
              <a:t>用于</a:t>
            </a:r>
            <a:r>
              <a:rPr lang="zh-CN" altLang="zh-CN" sz="2400" dirty="0"/>
              <a:t>提升公司整体形象的广告，与具体产品无关，是为了赢得顾客长期信任和好感所需的费用。有关公司形象的广告宣传是累积性的，要使其有效，在一定时期内需要稳定的费用。它不仅扩展你公司自身产品的市场，而且与所有广告协同作用，有利于总体市场的发育。公司的良好形象可以吸引人们访问你公司的网站，所以公司形象对于促进网上销售很重要</a:t>
            </a:r>
            <a:r>
              <a:rPr lang="zh-CN" altLang="zh-CN" sz="2400" dirty="0" smtClean="0"/>
              <a:t>。</a:t>
            </a:r>
            <a:endParaRPr lang="zh-CN" altLang="en-US" sz="2400" dirty="0"/>
          </a:p>
        </p:txBody>
      </p:sp>
      <p:sp>
        <p:nvSpPr>
          <p:cNvPr id="4" name="矩形 3"/>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）公司</a:t>
            </a:r>
            <a:r>
              <a:rPr lang="zh-CN" altLang="en-US" sz="2400" b="1" dirty="0" smtClean="0">
                <a:latin typeface="黑体" panose="02010609060101010101" pitchFamily="49" charset="-122"/>
                <a:ea typeface="黑体" panose="02010609060101010101" pitchFamily="49" charset="-122"/>
              </a:rPr>
              <a:t>形象</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072693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r>
              <a:rPr lang="en-US" altLang="zh-CN" dirty="0" smtClean="0"/>
              <a:t>——</a:t>
            </a:r>
            <a:r>
              <a:rPr lang="zh-CN" altLang="en-US" dirty="0" smtClean="0"/>
              <a:t>保险方案</a:t>
            </a:r>
            <a:endParaRPr lang="zh-CN" altLang="en-US" dirty="0"/>
          </a:p>
        </p:txBody>
      </p:sp>
      <p:sp>
        <p:nvSpPr>
          <p:cNvPr id="23" name="TextBox 22"/>
          <p:cNvSpPr txBox="1"/>
          <p:nvPr/>
        </p:nvSpPr>
        <p:spPr>
          <a:xfrm>
            <a:off x="251520" y="1556792"/>
            <a:ext cx="8856984" cy="4832092"/>
          </a:xfrm>
          <a:prstGeom prst="rect">
            <a:avLst/>
          </a:prstGeom>
          <a:noFill/>
        </p:spPr>
        <p:txBody>
          <a:bodyPr wrap="square" rtlCol="0">
            <a:spAutoFit/>
          </a:bodyPr>
          <a:lstStyle/>
          <a:p>
            <a:r>
              <a:rPr lang="zh-CN" altLang="en-US" sz="2200" dirty="0" smtClean="0"/>
              <a:t>结论：</a:t>
            </a:r>
            <a:endParaRPr lang="en-US" altLang="zh-CN" sz="2200" dirty="0" smtClean="0"/>
          </a:p>
          <a:p>
            <a:r>
              <a:rPr lang="zh-CN" altLang="en-US" sz="2200" dirty="0" smtClean="0"/>
              <a:t>（</a:t>
            </a:r>
            <a:r>
              <a:rPr lang="en-US" altLang="zh-CN" sz="2200" dirty="0" smtClean="0"/>
              <a:t>1</a:t>
            </a:r>
            <a:r>
              <a:rPr lang="zh-CN" altLang="en-US" sz="2200" dirty="0" smtClean="0"/>
              <a:t>）确定性分析</a:t>
            </a:r>
            <a:endParaRPr lang="en-US" altLang="zh-CN" sz="2200" dirty="0" smtClean="0"/>
          </a:p>
          <a:p>
            <a:r>
              <a:rPr lang="zh-CN" altLang="en-US" sz="2200" dirty="0" smtClean="0"/>
              <a:t>旧系统：</a:t>
            </a:r>
            <a:r>
              <a:rPr lang="en-US" altLang="zh-CN" sz="2200" dirty="0" smtClean="0"/>
              <a:t>GMC</a:t>
            </a:r>
            <a:r>
              <a:rPr lang="zh-CN" altLang="en-US" sz="2200" dirty="0"/>
              <a:t>系统</a:t>
            </a:r>
            <a:r>
              <a:rPr lang="zh-CN" altLang="en-US" sz="2200" dirty="0" smtClean="0"/>
              <a:t>有大量的随机序列，是不确定的；</a:t>
            </a:r>
            <a:endParaRPr lang="en-US" altLang="zh-CN" sz="2200" dirty="0" smtClean="0"/>
          </a:p>
          <a:p>
            <a:r>
              <a:rPr lang="zh-CN" altLang="en-US" sz="2200" dirty="0" smtClean="0"/>
              <a:t>新系统：</a:t>
            </a:r>
            <a:r>
              <a:rPr lang="en-US" altLang="zh-CN" sz="2200" dirty="0" smtClean="0"/>
              <a:t>GMC</a:t>
            </a:r>
            <a:r>
              <a:rPr lang="zh-CN" altLang="en-US" sz="2200" dirty="0" smtClean="0"/>
              <a:t>系统有固定的随机序列，是可确定的；</a:t>
            </a:r>
            <a:endParaRPr lang="en-US" altLang="zh-CN" sz="2200" dirty="0" smtClean="0"/>
          </a:p>
          <a:p>
            <a:r>
              <a:rPr lang="zh-CN" altLang="en-US" sz="2200" dirty="0" smtClean="0"/>
              <a:t>（</a:t>
            </a:r>
            <a:r>
              <a:rPr lang="en-US" altLang="zh-CN" sz="2200" dirty="0" smtClean="0"/>
              <a:t>2</a:t>
            </a:r>
            <a:r>
              <a:rPr lang="zh-CN" altLang="en-US" sz="2200" dirty="0" smtClean="0"/>
              <a:t>）高管理预算可以减少事故发生的可能；</a:t>
            </a:r>
            <a:endParaRPr lang="en-US" altLang="zh-CN" sz="2200" dirty="0" smtClean="0"/>
          </a:p>
          <a:p>
            <a:r>
              <a:rPr lang="zh-CN" altLang="en-US" sz="2200" dirty="0" smtClean="0"/>
              <a:t>（</a:t>
            </a:r>
            <a:r>
              <a:rPr lang="en-US" altLang="zh-CN" sz="2200" dirty="0" smtClean="0"/>
              <a:t>3</a:t>
            </a:r>
            <a:r>
              <a:rPr lang="zh-CN" altLang="en-US" sz="2200" dirty="0" smtClean="0"/>
              <a:t>）对于保险方案</a:t>
            </a:r>
            <a:r>
              <a:rPr lang="en-US" altLang="zh-CN" sz="2200" dirty="0" smtClean="0"/>
              <a:t>0~4</a:t>
            </a:r>
            <a:r>
              <a:rPr lang="zh-CN" altLang="en-US" sz="2200" dirty="0" smtClean="0"/>
              <a:t>，要么选</a:t>
            </a:r>
            <a:r>
              <a:rPr lang="en-US" altLang="zh-CN" sz="2200" dirty="0" smtClean="0"/>
              <a:t>0</a:t>
            </a:r>
            <a:r>
              <a:rPr lang="zh-CN" altLang="en-US" sz="2200" dirty="0" smtClean="0"/>
              <a:t>，要么选</a:t>
            </a:r>
            <a:r>
              <a:rPr lang="en-US" altLang="zh-CN" sz="2200" dirty="0" smtClean="0"/>
              <a:t>4</a:t>
            </a:r>
            <a:r>
              <a:rPr lang="zh-CN" altLang="en-US" sz="2200" dirty="0"/>
              <a:t>；</a:t>
            </a:r>
            <a:endParaRPr lang="en-US" altLang="zh-CN" sz="2200" dirty="0" smtClean="0"/>
          </a:p>
          <a:p>
            <a:endParaRPr lang="en-US" altLang="zh-CN" sz="2200" dirty="0" smtClean="0"/>
          </a:p>
          <a:p>
            <a:r>
              <a:rPr lang="zh-CN" altLang="en-US" sz="2200" dirty="0" smtClean="0"/>
              <a:t>策略：</a:t>
            </a:r>
            <a:endParaRPr lang="en-US" altLang="zh-CN" sz="2200" dirty="0"/>
          </a:p>
          <a:p>
            <a:r>
              <a:rPr lang="zh-CN" altLang="en-US" sz="2200" dirty="0" smtClean="0"/>
              <a:t>　对于</a:t>
            </a:r>
            <a:r>
              <a:rPr lang="en-US" altLang="zh-CN" sz="2200" dirty="0" smtClean="0"/>
              <a:t>14C1</a:t>
            </a:r>
            <a:r>
              <a:rPr lang="zh-CN" altLang="en-US" sz="2200" dirty="0" smtClean="0"/>
              <a:t>，不会发生较大的事故，所以最佳保险方案：</a:t>
            </a:r>
            <a:endParaRPr lang="en-US" altLang="zh-CN" sz="2200" dirty="0" smtClean="0"/>
          </a:p>
          <a:p>
            <a:r>
              <a:rPr lang="zh-CN" altLang="en-US" sz="2200" dirty="0" smtClean="0"/>
              <a:t>　　第</a:t>
            </a:r>
            <a:r>
              <a:rPr lang="en-US" altLang="zh-CN" sz="2200" dirty="0" smtClean="0"/>
              <a:t>1</a:t>
            </a:r>
            <a:r>
              <a:rPr lang="zh-CN" altLang="en-US" sz="2200" dirty="0" smtClean="0"/>
              <a:t>期：</a:t>
            </a:r>
            <a:r>
              <a:rPr lang="en-US" altLang="zh-CN" sz="2200" dirty="0" smtClean="0"/>
              <a:t>0</a:t>
            </a:r>
          </a:p>
          <a:p>
            <a:r>
              <a:rPr lang="zh-CN" altLang="en-US" sz="2200" dirty="0" smtClean="0"/>
              <a:t>　　第</a:t>
            </a:r>
            <a:r>
              <a:rPr lang="en-US" altLang="zh-CN" sz="2200" dirty="0" smtClean="0"/>
              <a:t>2</a:t>
            </a:r>
            <a:r>
              <a:rPr lang="zh-CN" altLang="en-US" sz="2200" dirty="0" smtClean="0"/>
              <a:t>期：</a:t>
            </a:r>
            <a:r>
              <a:rPr lang="en-US" altLang="zh-CN" sz="2200" dirty="0" smtClean="0"/>
              <a:t>0</a:t>
            </a:r>
          </a:p>
          <a:p>
            <a:r>
              <a:rPr lang="zh-CN" altLang="en-US" sz="2200" dirty="0" smtClean="0"/>
              <a:t>　　第</a:t>
            </a:r>
            <a:r>
              <a:rPr lang="en-US" altLang="zh-CN" sz="2200" dirty="0" smtClean="0"/>
              <a:t>3</a:t>
            </a:r>
            <a:r>
              <a:rPr lang="zh-CN" altLang="en-US" sz="2200" dirty="0" smtClean="0"/>
              <a:t>期：</a:t>
            </a:r>
            <a:r>
              <a:rPr lang="en-US" altLang="zh-CN" sz="2200" dirty="0" smtClean="0"/>
              <a:t>0</a:t>
            </a:r>
          </a:p>
          <a:p>
            <a:r>
              <a:rPr lang="zh-CN" altLang="en-US" sz="2200" dirty="0" smtClean="0"/>
              <a:t>　　第</a:t>
            </a:r>
            <a:r>
              <a:rPr lang="en-US" altLang="zh-CN" sz="2200" dirty="0" smtClean="0"/>
              <a:t>4</a:t>
            </a:r>
            <a:r>
              <a:rPr lang="zh-CN" altLang="en-US" sz="2200" dirty="0" smtClean="0"/>
              <a:t>期</a:t>
            </a:r>
            <a:r>
              <a:rPr lang="zh-CN" altLang="en-US" sz="2200" dirty="0" smtClean="0">
                <a:sym typeface="Wingdings" panose="05000000000000000000" pitchFamily="2" charset="2"/>
              </a:rPr>
              <a:t>：</a:t>
            </a:r>
            <a:r>
              <a:rPr lang="en-US" altLang="zh-CN" sz="2200" dirty="0" smtClean="0">
                <a:sym typeface="Wingdings" panose="05000000000000000000" pitchFamily="2" charset="2"/>
              </a:rPr>
              <a:t>0</a:t>
            </a:r>
          </a:p>
          <a:p>
            <a:r>
              <a:rPr lang="zh-CN" altLang="en-US" sz="2200" dirty="0" smtClean="0">
                <a:sym typeface="Wingdings" panose="05000000000000000000" pitchFamily="2" charset="2"/>
              </a:rPr>
              <a:t>　　第</a:t>
            </a:r>
            <a:r>
              <a:rPr lang="en-US" altLang="zh-CN" sz="2200" dirty="0" smtClean="0">
                <a:sym typeface="Wingdings" panose="05000000000000000000" pitchFamily="2" charset="2"/>
              </a:rPr>
              <a:t>5</a:t>
            </a:r>
            <a:r>
              <a:rPr lang="zh-CN" altLang="en-US" sz="2200" dirty="0" smtClean="0">
                <a:sym typeface="Wingdings" panose="05000000000000000000" pitchFamily="2" charset="2"/>
              </a:rPr>
              <a:t>期：</a:t>
            </a:r>
            <a:r>
              <a:rPr lang="en-US" altLang="zh-CN" sz="2200" dirty="0" smtClean="0">
                <a:sym typeface="Wingdings" panose="05000000000000000000" pitchFamily="2" charset="2"/>
              </a:rPr>
              <a:t>0</a:t>
            </a:r>
          </a:p>
        </p:txBody>
      </p:sp>
    </p:spTree>
    <p:extLst>
      <p:ext uri="{BB962C8B-B14F-4D97-AF65-F5344CB8AC3E}">
        <p14:creationId xmlns:p14="http://schemas.microsoft.com/office/powerpoint/2010/main" val="29315470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二十九、市场占有率信息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P9</a:t>
            </a:r>
          </a:p>
          <a:p>
            <a:pPr marL="0" indent="0">
              <a:buNone/>
            </a:pPr>
            <a:r>
              <a:rPr lang="zh-CN" altLang="en-US" sz="2400" dirty="0" smtClean="0"/>
              <a:t>　</a:t>
            </a:r>
            <a:r>
              <a:rPr lang="zh-CN" altLang="en-US" sz="2400" dirty="0"/>
              <a:t>　</a:t>
            </a:r>
            <a:r>
              <a:rPr lang="zh-CN" altLang="en-US" sz="2400" dirty="0" smtClean="0"/>
              <a:t>你可以</a:t>
            </a:r>
            <a:r>
              <a:rPr lang="zh-CN" altLang="en-US" sz="2400" dirty="0"/>
              <a:t>向“审计研究所”订购资料。这是一家跟踪各种产品销售情况的机构，它能提供你和竞争对手市场份额信息。你每咨询一次，都要付一定的费用。（见表二 信息费用）。这种信息可以给出每个参与竞争公司的产品销售数量和市场份额，这些市场包括：</a:t>
            </a:r>
          </a:p>
          <a:p>
            <a:pPr marL="0" indent="0">
              <a:buNone/>
            </a:pPr>
            <a:r>
              <a:rPr lang="zh-CN" altLang="en-US" sz="2400" dirty="0"/>
              <a:t>	国内市场</a:t>
            </a:r>
          </a:p>
          <a:p>
            <a:pPr marL="0" indent="0">
              <a:buNone/>
            </a:pPr>
            <a:r>
              <a:rPr lang="zh-CN" altLang="en-US" sz="2400" dirty="0"/>
              <a:t>	国际市场</a:t>
            </a:r>
          </a:p>
          <a:p>
            <a:pPr marL="0" indent="0">
              <a:buNone/>
            </a:pPr>
            <a:r>
              <a:rPr lang="zh-CN" altLang="en-US" sz="2400" dirty="0"/>
              <a:t>	</a:t>
            </a:r>
            <a:r>
              <a:rPr lang="zh-CN" altLang="en-US" sz="2400" dirty="0" smtClean="0"/>
              <a:t>国际互联网</a:t>
            </a:r>
            <a:endParaRPr lang="zh-CN" altLang="en-US" sz="2400" dirty="0"/>
          </a:p>
        </p:txBody>
      </p:sp>
    </p:spTree>
    <p:extLst>
      <p:ext uri="{BB962C8B-B14F-4D97-AF65-F5344CB8AC3E}">
        <p14:creationId xmlns:p14="http://schemas.microsoft.com/office/powerpoint/2010/main" val="2680404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三十、公司活动信息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P9</a:t>
            </a:r>
          </a:p>
          <a:p>
            <a:pPr marL="0" indent="0">
              <a:buNone/>
            </a:pPr>
            <a:r>
              <a:rPr lang="zh-CN" altLang="en-US" sz="2400" dirty="0" smtClean="0"/>
              <a:t>　</a:t>
            </a:r>
            <a:r>
              <a:rPr lang="zh-CN" altLang="en-US" sz="2400" dirty="0"/>
              <a:t>　你还可以委托了解竞争对手的活动和产品。获取这一信息也要花费一个固定的费用（表二 信息费用。）信息内容有：</a:t>
            </a:r>
          </a:p>
          <a:p>
            <a:pPr marL="0" indent="0">
              <a:buNone/>
            </a:pPr>
            <a:r>
              <a:rPr lang="zh-CN" altLang="en-US" sz="2400" dirty="0"/>
              <a:t>	广告总费用</a:t>
            </a:r>
          </a:p>
          <a:p>
            <a:pPr marL="0" indent="0">
              <a:buNone/>
            </a:pPr>
            <a:r>
              <a:rPr lang="zh-CN" altLang="en-US" sz="2400" dirty="0"/>
              <a:t>	产品研究与开发总费用</a:t>
            </a:r>
          </a:p>
          <a:p>
            <a:pPr marL="0" indent="0">
              <a:buNone/>
            </a:pPr>
            <a:r>
              <a:rPr lang="zh-CN" altLang="en-US" sz="2400" dirty="0"/>
              <a:t>	消费者对其产品设计品质的评价等级</a:t>
            </a:r>
          </a:p>
          <a:p>
            <a:pPr marL="0" indent="0">
              <a:buNone/>
            </a:pPr>
            <a:r>
              <a:rPr lang="zh-CN" altLang="en-US" sz="2400" dirty="0"/>
              <a:t>	消费者对网站质量的</a:t>
            </a:r>
            <a:r>
              <a:rPr lang="zh-CN" altLang="en-US" sz="2400" dirty="0" smtClean="0"/>
              <a:t>评价（</a:t>
            </a:r>
            <a:r>
              <a:rPr lang="zh-CN" altLang="en-US" sz="2400" dirty="0"/>
              <a:t>如果您在国际互联网上销售产品）</a:t>
            </a:r>
          </a:p>
          <a:p>
            <a:pPr marL="0" indent="0">
              <a:buNone/>
            </a:pPr>
            <a:endParaRPr lang="zh-CN" altLang="en-US" sz="2400" dirty="0"/>
          </a:p>
        </p:txBody>
      </p:sp>
    </p:spTree>
    <p:extLst>
      <p:ext uri="{BB962C8B-B14F-4D97-AF65-F5344CB8AC3E}">
        <p14:creationId xmlns:p14="http://schemas.microsoft.com/office/powerpoint/2010/main" val="2680404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公司形象</a:t>
            </a:r>
            <a:endParaRPr lang="zh-CN" altLang="en-US" dirty="0"/>
          </a:p>
        </p:txBody>
      </p:sp>
      <p:sp>
        <p:nvSpPr>
          <p:cNvPr id="23" name="TextBox 22"/>
          <p:cNvSpPr txBox="1"/>
          <p:nvPr/>
        </p:nvSpPr>
        <p:spPr>
          <a:xfrm>
            <a:off x="5508104" y="1665674"/>
            <a:ext cx="3635896" cy="2585323"/>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、形象广告不能立即起作用</a:t>
            </a:r>
            <a:endParaRPr lang="en-US" altLang="zh-CN" dirty="0" smtClean="0"/>
          </a:p>
          <a:p>
            <a:r>
              <a:rPr lang="en-US" altLang="zh-CN" dirty="0" smtClean="0"/>
              <a:t>2</a:t>
            </a:r>
            <a:r>
              <a:rPr lang="zh-CN" altLang="en-US" dirty="0" smtClean="0"/>
              <a:t>、形象广告有至少</a:t>
            </a:r>
            <a:r>
              <a:rPr lang="en-US" altLang="zh-CN" dirty="0" smtClean="0"/>
              <a:t>2</a:t>
            </a:r>
            <a:r>
              <a:rPr lang="zh-CN" altLang="en-US" dirty="0" smtClean="0"/>
              <a:t>期的延续性</a:t>
            </a:r>
            <a:endParaRPr lang="en-US" altLang="zh-CN" dirty="0" smtClean="0"/>
          </a:p>
          <a:p>
            <a:endParaRPr lang="en-US" altLang="zh-CN" dirty="0"/>
          </a:p>
          <a:p>
            <a:r>
              <a:rPr lang="zh-CN" altLang="en-US" dirty="0" smtClean="0"/>
              <a:t>启发：</a:t>
            </a:r>
            <a:endParaRPr lang="en-US" altLang="zh-CN" dirty="0" smtClean="0"/>
          </a:p>
          <a:p>
            <a:r>
              <a:rPr lang="en-US" altLang="zh-CN" dirty="0" smtClean="0"/>
              <a:t>1</a:t>
            </a:r>
            <a:r>
              <a:rPr lang="zh-CN" altLang="en-US" dirty="0" smtClean="0"/>
              <a:t>、前期多投入，后期适当削弱</a:t>
            </a:r>
            <a:endParaRPr lang="en-US" altLang="zh-CN" dirty="0" smtClean="0"/>
          </a:p>
          <a:p>
            <a:r>
              <a:rPr lang="en-US" altLang="zh-CN" dirty="0" smtClean="0"/>
              <a:t>2</a:t>
            </a:r>
            <a:r>
              <a:rPr lang="zh-CN" altLang="en-US" dirty="0" smtClean="0"/>
              <a:t>、最后一期不需要投入形象广告</a:t>
            </a:r>
            <a:endParaRPr lang="en-US" altLang="zh-CN" dirty="0" smtClean="0"/>
          </a:p>
          <a:p>
            <a:endParaRPr lang="en-US" altLang="zh-CN" dirty="0"/>
          </a:p>
          <a:p>
            <a:endParaRPr lang="zh-CN" altLang="en-US" dirty="0"/>
          </a:p>
        </p:txBody>
      </p:sp>
      <p:sp>
        <p:nvSpPr>
          <p:cNvPr id="25" name="TextBox 24"/>
          <p:cNvSpPr txBox="1"/>
          <p:nvPr/>
        </p:nvSpPr>
        <p:spPr>
          <a:xfrm>
            <a:off x="6012160" y="3789039"/>
            <a:ext cx="3456384" cy="369332"/>
          </a:xfrm>
          <a:prstGeom prst="rect">
            <a:avLst/>
          </a:prstGeom>
          <a:noFill/>
        </p:spPr>
        <p:txBody>
          <a:bodyPr wrap="square" rtlCol="0">
            <a:spAutoFit/>
          </a:bodyPr>
          <a:lstStyle/>
          <a:p>
            <a:r>
              <a:rPr lang="zh-CN" altLang="en-US" dirty="0" smtClean="0"/>
              <a:t>例：</a:t>
            </a:r>
            <a:r>
              <a:rPr lang="en-US" altLang="zh-CN" dirty="0" smtClean="0"/>
              <a:t>14C1</a:t>
            </a:r>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600064659"/>
              </p:ext>
            </p:extLst>
          </p:nvPr>
        </p:nvGraphicFramePr>
        <p:xfrm>
          <a:off x="6156176" y="4181089"/>
          <a:ext cx="2908300" cy="891540"/>
        </p:xfrm>
        <a:graphic>
          <a:graphicData uri="http://schemas.openxmlformats.org/drawingml/2006/table">
            <a:tbl>
              <a:tblPr/>
              <a:tblGrid>
                <a:gridCol w="635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220980">
                <a:tc>
                  <a:txBody>
                    <a:bodyPr/>
                    <a:lstStyle/>
                    <a:p>
                      <a:pPr algn="ctr" fontAlgn="ctr"/>
                      <a:r>
                        <a:rPr lang="zh-CN" altLang="en-US" sz="1400" b="0" i="0" u="none" strike="noStrike" dirty="0">
                          <a:effectLst/>
                          <a:latin typeface="宋体"/>
                        </a:rPr>
                        <a:t>期数</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dirty="0">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dirty="0">
                          <a:effectLst/>
                          <a:latin typeface="宋体"/>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20980">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220980">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228600">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2095859911"/>
              </p:ext>
            </p:extLst>
          </p:nvPr>
        </p:nvGraphicFramePr>
        <p:xfrm>
          <a:off x="323528" y="1615812"/>
          <a:ext cx="4914900" cy="2461260"/>
        </p:xfrm>
        <a:graphic>
          <a:graphicData uri="http://schemas.openxmlformats.org/drawingml/2006/table">
            <a:tbl>
              <a:tblPr/>
              <a:tblGrid>
                <a:gridCol w="554600">
                  <a:extLst>
                    <a:ext uri="{9D8B030D-6E8A-4147-A177-3AD203B41FA5}">
                      <a16:colId xmlns:a16="http://schemas.microsoft.com/office/drawing/2014/main" val="20000"/>
                    </a:ext>
                  </a:extLst>
                </a:gridCol>
                <a:gridCol w="631096">
                  <a:extLst>
                    <a:ext uri="{9D8B030D-6E8A-4147-A177-3AD203B41FA5}">
                      <a16:colId xmlns:a16="http://schemas.microsoft.com/office/drawing/2014/main" val="20001"/>
                    </a:ext>
                  </a:extLst>
                </a:gridCol>
                <a:gridCol w="458979">
                  <a:extLst>
                    <a:ext uri="{9D8B030D-6E8A-4147-A177-3AD203B41FA5}">
                      <a16:colId xmlns:a16="http://schemas.microsoft.com/office/drawing/2014/main" val="20002"/>
                    </a:ext>
                  </a:extLst>
                </a:gridCol>
                <a:gridCol w="516351">
                  <a:extLst>
                    <a:ext uri="{9D8B030D-6E8A-4147-A177-3AD203B41FA5}">
                      <a16:colId xmlns:a16="http://schemas.microsoft.com/office/drawing/2014/main" val="20003"/>
                    </a:ext>
                  </a:extLst>
                </a:gridCol>
                <a:gridCol w="420731">
                  <a:extLst>
                    <a:ext uri="{9D8B030D-6E8A-4147-A177-3AD203B41FA5}">
                      <a16:colId xmlns:a16="http://schemas.microsoft.com/office/drawing/2014/main" val="20004"/>
                    </a:ext>
                  </a:extLst>
                </a:gridCol>
                <a:gridCol w="420731">
                  <a:extLst>
                    <a:ext uri="{9D8B030D-6E8A-4147-A177-3AD203B41FA5}">
                      <a16:colId xmlns:a16="http://schemas.microsoft.com/office/drawing/2014/main" val="20005"/>
                    </a:ext>
                  </a:extLst>
                </a:gridCol>
                <a:gridCol w="458979">
                  <a:extLst>
                    <a:ext uri="{9D8B030D-6E8A-4147-A177-3AD203B41FA5}">
                      <a16:colId xmlns:a16="http://schemas.microsoft.com/office/drawing/2014/main" val="20006"/>
                    </a:ext>
                  </a:extLst>
                </a:gridCol>
                <a:gridCol w="516351">
                  <a:extLst>
                    <a:ext uri="{9D8B030D-6E8A-4147-A177-3AD203B41FA5}">
                      <a16:colId xmlns:a16="http://schemas.microsoft.com/office/drawing/2014/main" val="20007"/>
                    </a:ext>
                  </a:extLst>
                </a:gridCol>
                <a:gridCol w="516351">
                  <a:extLst>
                    <a:ext uri="{9D8B030D-6E8A-4147-A177-3AD203B41FA5}">
                      <a16:colId xmlns:a16="http://schemas.microsoft.com/office/drawing/2014/main" val="20008"/>
                    </a:ext>
                  </a:extLst>
                </a:gridCol>
                <a:gridCol w="420731">
                  <a:extLst>
                    <a:ext uri="{9D8B030D-6E8A-4147-A177-3AD203B41FA5}">
                      <a16:colId xmlns:a16="http://schemas.microsoft.com/office/drawing/2014/main" val="20009"/>
                    </a:ext>
                  </a:extLst>
                </a:gridCol>
              </a:tblGrid>
              <a:tr h="220980">
                <a:tc rowSpan="2" gridSpan="2">
                  <a:txBody>
                    <a:bodyPr/>
                    <a:lstStyle/>
                    <a:p>
                      <a:pPr algn="ctr" fontAlgn="ctr"/>
                      <a:r>
                        <a:rPr lang="zh-CN" altLang="en-US" sz="1400" b="0" i="0" u="none" strike="noStrike" dirty="0">
                          <a:effectLst/>
                          <a:latin typeface="宋体"/>
                        </a:rPr>
                        <a:t>形象广告</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4">
                  <a:txBody>
                    <a:bodyPr/>
                    <a:lstStyle/>
                    <a:p>
                      <a:pPr algn="ctr" fontAlgn="ctr"/>
                      <a:r>
                        <a:rPr lang="zh-CN" altLang="en-US" sz="1400" b="0" i="0" u="none" strike="noStrike">
                          <a:effectLst/>
                          <a:latin typeface="宋体"/>
                        </a:rPr>
                        <a:t>第一期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第二期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8600">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rowSpan="3">
                  <a:txBody>
                    <a:bodyPr/>
                    <a:lstStyle/>
                    <a:p>
                      <a:pPr algn="ctr" fontAlgn="ctr"/>
                      <a:r>
                        <a:rPr lang="zh-CN" altLang="en-US" sz="1400" b="0" i="0" u="none" strike="noStrike" dirty="0">
                          <a:effectLst/>
                          <a:latin typeface="宋体"/>
                        </a:rPr>
                        <a:t>公司</a:t>
                      </a:r>
                      <a:r>
                        <a:rPr lang="en-US" altLang="zh-CN" sz="1400" b="0" i="0" u="none" strike="noStrike" dirty="0">
                          <a:effectLst/>
                          <a:latin typeface="宋体"/>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1882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399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1998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1825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295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399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1927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1779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1121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757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1194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1874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50547954"/>
              </p:ext>
            </p:extLst>
          </p:nvPr>
        </p:nvGraphicFramePr>
        <p:xfrm>
          <a:off x="223969" y="4221991"/>
          <a:ext cx="5753100" cy="2461260"/>
        </p:xfrm>
        <a:graphic>
          <a:graphicData uri="http://schemas.openxmlformats.org/drawingml/2006/table">
            <a:tbl>
              <a:tblPr/>
              <a:tblGrid>
                <a:gridCol w="460248">
                  <a:extLst>
                    <a:ext uri="{9D8B030D-6E8A-4147-A177-3AD203B41FA5}">
                      <a16:colId xmlns:a16="http://schemas.microsoft.com/office/drawing/2014/main" val="20000"/>
                    </a:ext>
                  </a:extLst>
                </a:gridCol>
                <a:gridCol w="517779">
                  <a:extLst>
                    <a:ext uri="{9D8B030D-6E8A-4147-A177-3AD203B41FA5}">
                      <a16:colId xmlns:a16="http://schemas.microsoft.com/office/drawing/2014/main" val="20001"/>
                    </a:ext>
                  </a:extLst>
                </a:gridCol>
                <a:gridCol w="517779">
                  <a:extLst>
                    <a:ext uri="{9D8B030D-6E8A-4147-A177-3AD203B41FA5}">
                      <a16:colId xmlns:a16="http://schemas.microsoft.com/office/drawing/2014/main" val="20002"/>
                    </a:ext>
                  </a:extLst>
                </a:gridCol>
                <a:gridCol w="421894">
                  <a:extLst>
                    <a:ext uri="{9D8B030D-6E8A-4147-A177-3AD203B41FA5}">
                      <a16:colId xmlns:a16="http://schemas.microsoft.com/office/drawing/2014/main" val="20003"/>
                    </a:ext>
                  </a:extLst>
                </a:gridCol>
                <a:gridCol w="460248">
                  <a:extLst>
                    <a:ext uri="{9D8B030D-6E8A-4147-A177-3AD203B41FA5}">
                      <a16:colId xmlns:a16="http://schemas.microsoft.com/office/drawing/2014/main" val="20004"/>
                    </a:ext>
                  </a:extLst>
                </a:gridCol>
                <a:gridCol w="517779">
                  <a:extLst>
                    <a:ext uri="{9D8B030D-6E8A-4147-A177-3AD203B41FA5}">
                      <a16:colId xmlns:a16="http://schemas.microsoft.com/office/drawing/2014/main" val="20005"/>
                    </a:ext>
                  </a:extLst>
                </a:gridCol>
                <a:gridCol w="517779">
                  <a:extLst>
                    <a:ext uri="{9D8B030D-6E8A-4147-A177-3AD203B41FA5}">
                      <a16:colId xmlns:a16="http://schemas.microsoft.com/office/drawing/2014/main" val="20006"/>
                    </a:ext>
                  </a:extLst>
                </a:gridCol>
                <a:gridCol w="421894">
                  <a:extLst>
                    <a:ext uri="{9D8B030D-6E8A-4147-A177-3AD203B41FA5}">
                      <a16:colId xmlns:a16="http://schemas.microsoft.com/office/drawing/2014/main" val="20007"/>
                    </a:ext>
                  </a:extLst>
                </a:gridCol>
                <a:gridCol w="460248">
                  <a:extLst>
                    <a:ext uri="{9D8B030D-6E8A-4147-A177-3AD203B41FA5}">
                      <a16:colId xmlns:a16="http://schemas.microsoft.com/office/drawing/2014/main" val="20008"/>
                    </a:ext>
                  </a:extLst>
                </a:gridCol>
                <a:gridCol w="517779">
                  <a:extLst>
                    <a:ext uri="{9D8B030D-6E8A-4147-A177-3AD203B41FA5}">
                      <a16:colId xmlns:a16="http://schemas.microsoft.com/office/drawing/2014/main" val="20009"/>
                    </a:ext>
                  </a:extLst>
                </a:gridCol>
                <a:gridCol w="517779">
                  <a:extLst>
                    <a:ext uri="{9D8B030D-6E8A-4147-A177-3AD203B41FA5}">
                      <a16:colId xmlns:a16="http://schemas.microsoft.com/office/drawing/2014/main" val="20010"/>
                    </a:ext>
                  </a:extLst>
                </a:gridCol>
                <a:gridCol w="421894">
                  <a:extLst>
                    <a:ext uri="{9D8B030D-6E8A-4147-A177-3AD203B41FA5}">
                      <a16:colId xmlns:a16="http://schemas.microsoft.com/office/drawing/2014/main" val="20011"/>
                    </a:ext>
                  </a:extLst>
                </a:gridCol>
              </a:tblGrid>
              <a:tr h="220980">
                <a:tc gridSpan="4">
                  <a:txBody>
                    <a:bodyPr/>
                    <a:lstStyle/>
                    <a:p>
                      <a:pPr algn="ctr" fontAlgn="ctr"/>
                      <a:r>
                        <a:rPr lang="zh-CN" altLang="en-US" sz="1400" b="0" i="0" u="none" strike="noStrike">
                          <a:effectLst/>
                          <a:latin typeface="宋体"/>
                        </a:rPr>
                        <a:t>第三期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第四期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第五期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8600">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2310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503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1317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1673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2063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2457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1890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454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2115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288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337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1557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1974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2266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1771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415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2007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2075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1193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276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1471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1501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1885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2135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469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2193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0574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二、产品</a:t>
            </a:r>
            <a:r>
              <a:rPr lang="zh-CN" altLang="en-US" b="1" dirty="0" smtClean="0">
                <a:latin typeface="黑体" panose="02010609060101010101" pitchFamily="49" charset="-122"/>
                <a:ea typeface="黑体" panose="02010609060101010101" pitchFamily="49" charset="-122"/>
              </a:rPr>
              <a:t>广告</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5257800"/>
          </a:xfrm>
        </p:spPr>
        <p:txBody>
          <a:bodyPr>
            <a:normAutofit/>
          </a:bodyPr>
          <a:lstStyle/>
          <a:p>
            <a:r>
              <a:rPr lang="en-US" altLang="zh-CN" sz="2400" dirty="0"/>
              <a:t>P13</a:t>
            </a:r>
          </a:p>
          <a:p>
            <a:pPr marL="0" indent="0">
              <a:buNone/>
            </a:pPr>
            <a:r>
              <a:rPr lang="zh-CN" altLang="en-US" sz="2400" dirty="0" smtClean="0"/>
              <a:t>　　</a:t>
            </a:r>
            <a:r>
              <a:rPr lang="zh-CN" altLang="zh-CN" sz="2400" dirty="0"/>
              <a:t>对于在各地区销售的每一种产品，都必须决定其广告宣传费用。</a:t>
            </a:r>
          </a:p>
          <a:p>
            <a:pPr marL="0" lvl="0" indent="0">
              <a:buNone/>
            </a:pPr>
            <a:r>
              <a:rPr lang="zh-CN" altLang="en-US" sz="2400" dirty="0" smtClean="0"/>
              <a:t>　　</a:t>
            </a:r>
            <a:r>
              <a:rPr lang="zh-CN" altLang="zh-CN" sz="2400" dirty="0" smtClean="0"/>
              <a:t>用于</a:t>
            </a:r>
            <a:r>
              <a:rPr lang="zh-CN" altLang="zh-CN" sz="2400" dirty="0"/>
              <a:t>产品短期促销的广告，如电视广告和印刷广告等。但是这类广告的对互联网上的销售作用有限。</a:t>
            </a:r>
          </a:p>
          <a:p>
            <a:pPr marL="0" lvl="0" indent="0">
              <a:buNone/>
            </a:pPr>
            <a:r>
              <a:rPr lang="zh-CN" altLang="en-US" sz="2400" dirty="0" smtClean="0"/>
              <a:t>　　</a:t>
            </a:r>
            <a:r>
              <a:rPr lang="zh-CN" altLang="zh-CN" sz="2400" dirty="0" smtClean="0"/>
              <a:t>用于</a:t>
            </a:r>
            <a:r>
              <a:rPr lang="zh-CN" altLang="zh-CN" sz="2400" dirty="0"/>
              <a:t>提升公司整体形象的广告，与具体产品无关，是为了赢得顾客长期信任和好感所需的费用。有关公司形象的广告宣传是累积性的，要使其有效，在一定时期内需要稳定的费用。它不仅扩展你公司自身产品的市场，而且与所有广告协同作用，有利于总体市场的发育。公司的良好形象可以吸引人们访问你公司的网站，所以公司形象对于促进网上销售很重要。</a:t>
            </a:r>
            <a:endParaRPr lang="zh-CN" altLang="en-US" sz="2400" dirty="0"/>
          </a:p>
        </p:txBody>
      </p:sp>
      <p:sp>
        <p:nvSpPr>
          <p:cNvPr id="6" name="矩形 5"/>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）产品广告</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产品广告</a:t>
            </a:r>
            <a:endParaRPr lang="zh-CN" altLang="en-US" dirty="0"/>
          </a:p>
        </p:txBody>
      </p:sp>
      <p:sp>
        <p:nvSpPr>
          <p:cNvPr id="23" name="TextBox 22"/>
          <p:cNvSpPr txBox="1"/>
          <p:nvPr/>
        </p:nvSpPr>
        <p:spPr>
          <a:xfrm>
            <a:off x="6335688" y="41801"/>
            <a:ext cx="2808312" cy="1200329"/>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、产品广告立即起作用</a:t>
            </a:r>
            <a:endParaRPr lang="en-US" altLang="zh-CN" dirty="0" smtClean="0"/>
          </a:p>
          <a:p>
            <a:r>
              <a:rPr lang="en-US" altLang="zh-CN" dirty="0" smtClean="0"/>
              <a:t>2</a:t>
            </a:r>
            <a:r>
              <a:rPr lang="zh-CN" altLang="en-US" dirty="0" smtClean="0"/>
              <a:t>、只有很少的延续性</a:t>
            </a:r>
            <a:endParaRPr lang="en-US" altLang="zh-CN" dirty="0"/>
          </a:p>
          <a:p>
            <a:r>
              <a:rPr lang="en-US" altLang="zh-CN" dirty="0" smtClean="0"/>
              <a:t>3</a:t>
            </a:r>
            <a:r>
              <a:rPr lang="zh-CN" altLang="en-US" dirty="0" smtClean="0"/>
              <a:t>、高广告提升</a:t>
            </a:r>
            <a:r>
              <a:rPr lang="en-US" altLang="zh-CN" dirty="0" smtClean="0"/>
              <a:t>goodwill</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452806460"/>
              </p:ext>
            </p:extLst>
          </p:nvPr>
        </p:nvGraphicFramePr>
        <p:xfrm>
          <a:off x="145133" y="1661532"/>
          <a:ext cx="6515099" cy="2415540"/>
        </p:xfrm>
        <a:graphic>
          <a:graphicData uri="http://schemas.openxmlformats.org/drawingml/2006/table">
            <a:tbl>
              <a:tblPr/>
              <a:tblGrid>
                <a:gridCol w="554070">
                  <a:extLst>
                    <a:ext uri="{9D8B030D-6E8A-4147-A177-3AD203B41FA5}">
                      <a16:colId xmlns:a16="http://schemas.microsoft.com/office/drawing/2014/main" val="20000"/>
                    </a:ext>
                  </a:extLst>
                </a:gridCol>
                <a:gridCol w="630494">
                  <a:extLst>
                    <a:ext uri="{9D8B030D-6E8A-4147-A177-3AD203B41FA5}">
                      <a16:colId xmlns:a16="http://schemas.microsoft.com/office/drawing/2014/main" val="20001"/>
                    </a:ext>
                  </a:extLst>
                </a:gridCol>
                <a:gridCol w="420329">
                  <a:extLst>
                    <a:ext uri="{9D8B030D-6E8A-4147-A177-3AD203B41FA5}">
                      <a16:colId xmlns:a16="http://schemas.microsoft.com/office/drawing/2014/main" val="20002"/>
                    </a:ext>
                  </a:extLst>
                </a:gridCol>
                <a:gridCol w="420329">
                  <a:extLst>
                    <a:ext uri="{9D8B030D-6E8A-4147-A177-3AD203B41FA5}">
                      <a16:colId xmlns:a16="http://schemas.microsoft.com/office/drawing/2014/main" val="20003"/>
                    </a:ext>
                  </a:extLst>
                </a:gridCol>
                <a:gridCol w="420329">
                  <a:extLst>
                    <a:ext uri="{9D8B030D-6E8A-4147-A177-3AD203B41FA5}">
                      <a16:colId xmlns:a16="http://schemas.microsoft.com/office/drawing/2014/main" val="20004"/>
                    </a:ext>
                  </a:extLst>
                </a:gridCol>
                <a:gridCol w="515858">
                  <a:extLst>
                    <a:ext uri="{9D8B030D-6E8A-4147-A177-3AD203B41FA5}">
                      <a16:colId xmlns:a16="http://schemas.microsoft.com/office/drawing/2014/main" val="20005"/>
                    </a:ext>
                  </a:extLst>
                </a:gridCol>
                <a:gridCol w="420329">
                  <a:extLst>
                    <a:ext uri="{9D8B030D-6E8A-4147-A177-3AD203B41FA5}">
                      <a16:colId xmlns:a16="http://schemas.microsoft.com/office/drawing/2014/main" val="20006"/>
                    </a:ext>
                  </a:extLst>
                </a:gridCol>
                <a:gridCol w="420329">
                  <a:extLst>
                    <a:ext uri="{9D8B030D-6E8A-4147-A177-3AD203B41FA5}">
                      <a16:colId xmlns:a16="http://schemas.microsoft.com/office/drawing/2014/main" val="20007"/>
                    </a:ext>
                  </a:extLst>
                </a:gridCol>
                <a:gridCol w="420329">
                  <a:extLst>
                    <a:ext uri="{9D8B030D-6E8A-4147-A177-3AD203B41FA5}">
                      <a16:colId xmlns:a16="http://schemas.microsoft.com/office/drawing/2014/main" val="20008"/>
                    </a:ext>
                  </a:extLst>
                </a:gridCol>
                <a:gridCol w="420329">
                  <a:extLst>
                    <a:ext uri="{9D8B030D-6E8A-4147-A177-3AD203B41FA5}">
                      <a16:colId xmlns:a16="http://schemas.microsoft.com/office/drawing/2014/main" val="20009"/>
                    </a:ext>
                  </a:extLst>
                </a:gridCol>
                <a:gridCol w="420329">
                  <a:extLst>
                    <a:ext uri="{9D8B030D-6E8A-4147-A177-3AD203B41FA5}">
                      <a16:colId xmlns:a16="http://schemas.microsoft.com/office/drawing/2014/main" val="20010"/>
                    </a:ext>
                  </a:extLst>
                </a:gridCol>
                <a:gridCol w="515858">
                  <a:extLst>
                    <a:ext uri="{9D8B030D-6E8A-4147-A177-3AD203B41FA5}">
                      <a16:colId xmlns:a16="http://schemas.microsoft.com/office/drawing/2014/main" val="20011"/>
                    </a:ext>
                  </a:extLst>
                </a:gridCol>
                <a:gridCol w="515858">
                  <a:extLst>
                    <a:ext uri="{9D8B030D-6E8A-4147-A177-3AD203B41FA5}">
                      <a16:colId xmlns:a16="http://schemas.microsoft.com/office/drawing/2014/main" val="20012"/>
                    </a:ext>
                  </a:extLst>
                </a:gridCol>
                <a:gridCol w="420329">
                  <a:extLst>
                    <a:ext uri="{9D8B030D-6E8A-4147-A177-3AD203B41FA5}">
                      <a16:colId xmlns:a16="http://schemas.microsoft.com/office/drawing/2014/main" val="20013"/>
                    </a:ext>
                  </a:extLst>
                </a:gridCol>
              </a:tblGrid>
              <a:tr h="198120">
                <a:tc rowSpan="2" gridSpan="2">
                  <a:txBody>
                    <a:bodyPr/>
                    <a:lstStyle/>
                    <a:p>
                      <a:pPr algn="ctr" fontAlgn="ctr"/>
                      <a:r>
                        <a:rPr lang="zh-CN" altLang="en-US" sz="1200" b="0" i="0" u="none" strike="noStrike">
                          <a:effectLst/>
                          <a:latin typeface="宋体"/>
                        </a:rPr>
                        <a:t>产品广告</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6">
                  <a:txBody>
                    <a:bodyPr/>
                    <a:lstStyle/>
                    <a:p>
                      <a:pPr algn="ctr" fontAlgn="ctr"/>
                      <a:r>
                        <a:rPr lang="zh-CN" altLang="en-US" sz="1200" b="0" i="0" u="none" strike="noStrike">
                          <a:effectLst/>
                          <a:latin typeface="宋体"/>
                        </a:rPr>
                        <a:t>第一期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第二期</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5740">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dirty="0">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530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1501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568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49682675"/>
              </p:ext>
            </p:extLst>
          </p:nvPr>
        </p:nvGraphicFramePr>
        <p:xfrm>
          <a:off x="116835" y="4261087"/>
          <a:ext cx="8153406" cy="2415540"/>
        </p:xfrm>
        <a:graphic>
          <a:graphicData uri="http://schemas.openxmlformats.org/drawingml/2006/table">
            <a:tbl>
              <a:tblPr/>
              <a:tblGrid>
                <a:gridCol w="421068">
                  <a:extLst>
                    <a:ext uri="{9D8B030D-6E8A-4147-A177-3AD203B41FA5}">
                      <a16:colId xmlns:a16="http://schemas.microsoft.com/office/drawing/2014/main" val="20000"/>
                    </a:ext>
                  </a:extLst>
                </a:gridCol>
                <a:gridCol w="421068">
                  <a:extLst>
                    <a:ext uri="{9D8B030D-6E8A-4147-A177-3AD203B41FA5}">
                      <a16:colId xmlns:a16="http://schemas.microsoft.com/office/drawing/2014/main" val="20001"/>
                    </a:ext>
                  </a:extLst>
                </a:gridCol>
                <a:gridCol w="421068">
                  <a:extLst>
                    <a:ext uri="{9D8B030D-6E8A-4147-A177-3AD203B41FA5}">
                      <a16:colId xmlns:a16="http://schemas.microsoft.com/office/drawing/2014/main" val="20002"/>
                    </a:ext>
                  </a:extLst>
                </a:gridCol>
                <a:gridCol w="516765">
                  <a:extLst>
                    <a:ext uri="{9D8B030D-6E8A-4147-A177-3AD203B41FA5}">
                      <a16:colId xmlns:a16="http://schemas.microsoft.com/office/drawing/2014/main" val="20003"/>
                    </a:ext>
                  </a:extLst>
                </a:gridCol>
                <a:gridCol w="516765">
                  <a:extLst>
                    <a:ext uri="{9D8B030D-6E8A-4147-A177-3AD203B41FA5}">
                      <a16:colId xmlns:a16="http://schemas.microsoft.com/office/drawing/2014/main" val="20004"/>
                    </a:ext>
                  </a:extLst>
                </a:gridCol>
                <a:gridCol w="421068">
                  <a:extLst>
                    <a:ext uri="{9D8B030D-6E8A-4147-A177-3AD203B41FA5}">
                      <a16:colId xmlns:a16="http://schemas.microsoft.com/office/drawing/2014/main" val="20005"/>
                    </a:ext>
                  </a:extLst>
                </a:gridCol>
                <a:gridCol w="421068">
                  <a:extLst>
                    <a:ext uri="{9D8B030D-6E8A-4147-A177-3AD203B41FA5}">
                      <a16:colId xmlns:a16="http://schemas.microsoft.com/office/drawing/2014/main" val="20006"/>
                    </a:ext>
                  </a:extLst>
                </a:gridCol>
                <a:gridCol w="421068">
                  <a:extLst>
                    <a:ext uri="{9D8B030D-6E8A-4147-A177-3AD203B41FA5}">
                      <a16:colId xmlns:a16="http://schemas.microsoft.com/office/drawing/2014/main" val="20007"/>
                    </a:ext>
                  </a:extLst>
                </a:gridCol>
                <a:gridCol w="421068">
                  <a:extLst>
                    <a:ext uri="{9D8B030D-6E8A-4147-A177-3AD203B41FA5}">
                      <a16:colId xmlns:a16="http://schemas.microsoft.com/office/drawing/2014/main" val="20008"/>
                    </a:ext>
                  </a:extLst>
                </a:gridCol>
                <a:gridCol w="516765">
                  <a:extLst>
                    <a:ext uri="{9D8B030D-6E8A-4147-A177-3AD203B41FA5}">
                      <a16:colId xmlns:a16="http://schemas.microsoft.com/office/drawing/2014/main" val="20009"/>
                    </a:ext>
                  </a:extLst>
                </a:gridCol>
                <a:gridCol w="516765">
                  <a:extLst>
                    <a:ext uri="{9D8B030D-6E8A-4147-A177-3AD203B41FA5}">
                      <a16:colId xmlns:a16="http://schemas.microsoft.com/office/drawing/2014/main" val="20010"/>
                    </a:ext>
                  </a:extLst>
                </a:gridCol>
                <a:gridCol w="421068">
                  <a:extLst>
                    <a:ext uri="{9D8B030D-6E8A-4147-A177-3AD203B41FA5}">
                      <a16:colId xmlns:a16="http://schemas.microsoft.com/office/drawing/2014/main" val="20011"/>
                    </a:ext>
                  </a:extLst>
                </a:gridCol>
                <a:gridCol w="421068">
                  <a:extLst>
                    <a:ext uri="{9D8B030D-6E8A-4147-A177-3AD203B41FA5}">
                      <a16:colId xmlns:a16="http://schemas.microsoft.com/office/drawing/2014/main" val="20012"/>
                    </a:ext>
                  </a:extLst>
                </a:gridCol>
                <a:gridCol w="421068">
                  <a:extLst>
                    <a:ext uri="{9D8B030D-6E8A-4147-A177-3AD203B41FA5}">
                      <a16:colId xmlns:a16="http://schemas.microsoft.com/office/drawing/2014/main" val="20013"/>
                    </a:ext>
                  </a:extLst>
                </a:gridCol>
                <a:gridCol w="421068">
                  <a:extLst>
                    <a:ext uri="{9D8B030D-6E8A-4147-A177-3AD203B41FA5}">
                      <a16:colId xmlns:a16="http://schemas.microsoft.com/office/drawing/2014/main" val="20014"/>
                    </a:ext>
                  </a:extLst>
                </a:gridCol>
                <a:gridCol w="516765">
                  <a:extLst>
                    <a:ext uri="{9D8B030D-6E8A-4147-A177-3AD203B41FA5}">
                      <a16:colId xmlns:a16="http://schemas.microsoft.com/office/drawing/2014/main" val="20015"/>
                    </a:ext>
                  </a:extLst>
                </a:gridCol>
                <a:gridCol w="516765">
                  <a:extLst>
                    <a:ext uri="{9D8B030D-6E8A-4147-A177-3AD203B41FA5}">
                      <a16:colId xmlns:a16="http://schemas.microsoft.com/office/drawing/2014/main" val="20016"/>
                    </a:ext>
                  </a:extLst>
                </a:gridCol>
                <a:gridCol w="421068">
                  <a:extLst>
                    <a:ext uri="{9D8B030D-6E8A-4147-A177-3AD203B41FA5}">
                      <a16:colId xmlns:a16="http://schemas.microsoft.com/office/drawing/2014/main" val="20017"/>
                    </a:ext>
                  </a:extLst>
                </a:gridCol>
              </a:tblGrid>
              <a:tr h="198120">
                <a:tc gridSpan="6">
                  <a:txBody>
                    <a:bodyPr/>
                    <a:lstStyle/>
                    <a:p>
                      <a:pPr algn="ctr" fontAlgn="ctr"/>
                      <a:r>
                        <a:rPr lang="zh-CN" altLang="en-US" sz="1200" b="0" i="0" u="none" strike="noStrike">
                          <a:effectLst/>
                          <a:latin typeface="宋体"/>
                        </a:rPr>
                        <a:t>第三期</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第四期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第五期</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5740">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498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531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378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1536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1345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492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526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2627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1577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573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2715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1614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585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15" name="TextBox 14"/>
          <p:cNvSpPr txBox="1"/>
          <p:nvPr/>
        </p:nvSpPr>
        <p:spPr>
          <a:xfrm>
            <a:off x="6732240" y="1772816"/>
            <a:ext cx="2411760" cy="2585323"/>
          </a:xfrm>
          <a:prstGeom prst="rect">
            <a:avLst/>
          </a:prstGeom>
          <a:noFill/>
        </p:spPr>
        <p:txBody>
          <a:bodyPr wrap="square" rtlCol="0">
            <a:spAutoFit/>
          </a:bodyPr>
          <a:lstStyle/>
          <a:p>
            <a:r>
              <a:rPr lang="zh-CN" altLang="en-US" dirty="0" smtClean="0"/>
              <a:t>启发</a:t>
            </a:r>
            <a:r>
              <a:rPr lang="zh-CN" altLang="en-US" dirty="0"/>
              <a:t>：</a:t>
            </a:r>
            <a:endParaRPr lang="en-US" altLang="zh-CN" dirty="0"/>
          </a:p>
          <a:p>
            <a:r>
              <a:rPr lang="en-US" altLang="zh-CN" dirty="0"/>
              <a:t>1</a:t>
            </a:r>
            <a:r>
              <a:rPr lang="zh-CN" altLang="en-US" dirty="0" smtClean="0"/>
              <a:t>、每期适当投入广告</a:t>
            </a:r>
            <a:endParaRPr lang="en-US" altLang="zh-CN" dirty="0" smtClean="0"/>
          </a:p>
          <a:p>
            <a:r>
              <a:rPr lang="en-US" altLang="zh-CN" dirty="0" smtClean="0"/>
              <a:t>2</a:t>
            </a:r>
            <a:r>
              <a:rPr lang="zh-CN" altLang="en-US" dirty="0" smtClean="0"/>
              <a:t>、按销售额的一定比例进行广告投放</a:t>
            </a:r>
            <a:endParaRPr lang="en-US" altLang="zh-CN" dirty="0" smtClean="0"/>
          </a:p>
          <a:p>
            <a:r>
              <a:rPr lang="en-US" altLang="zh-CN" dirty="0" smtClean="0"/>
              <a:t>3</a:t>
            </a:r>
            <a:r>
              <a:rPr lang="zh-CN" altLang="en-US" dirty="0" smtClean="0"/>
              <a:t>、最后一期适当增加广告费用以提升</a:t>
            </a:r>
            <a:r>
              <a:rPr lang="en-US" altLang="zh-CN" dirty="0" smtClean="0"/>
              <a:t>goodwill</a:t>
            </a:r>
            <a:r>
              <a:rPr lang="zh-CN" altLang="en-US" dirty="0">
                <a:solidFill>
                  <a:srgbClr val="FF0000"/>
                </a:solidFill>
              </a:rPr>
              <a:t>（该观点需更新）</a:t>
            </a:r>
            <a:endParaRPr lang="en-US" altLang="zh-CN" dirty="0">
              <a:solidFill>
                <a:srgbClr val="FF0000"/>
              </a:solidFill>
            </a:endParaRPr>
          </a:p>
          <a:p>
            <a:endParaRPr lang="en-US" altLang="zh-CN" dirty="0"/>
          </a:p>
        </p:txBody>
      </p:sp>
    </p:spTree>
    <p:extLst>
      <p:ext uri="{BB962C8B-B14F-4D97-AF65-F5344CB8AC3E}">
        <p14:creationId xmlns:p14="http://schemas.microsoft.com/office/powerpoint/2010/main" val="3316291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三、产品</a:t>
            </a:r>
            <a:r>
              <a:rPr lang="zh-CN" altLang="en-US" b="1" dirty="0" smtClean="0">
                <a:latin typeface="黑体" panose="02010609060101010101" pitchFamily="49" charset="-122"/>
                <a:ea typeface="黑体" panose="02010609060101010101" pitchFamily="49" charset="-122"/>
              </a:rPr>
              <a:t>价格</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4753744"/>
          </a:xfrm>
        </p:spPr>
        <p:txBody>
          <a:bodyPr>
            <a:normAutofit/>
          </a:bodyPr>
          <a:lstStyle/>
          <a:p>
            <a:r>
              <a:rPr lang="en-US" altLang="zh-CN" sz="2400" dirty="0" smtClean="0"/>
              <a:t>P10</a:t>
            </a:r>
          </a:p>
          <a:p>
            <a:pPr marL="0" indent="0">
              <a:buNone/>
            </a:pPr>
            <a:r>
              <a:rPr lang="zh-CN" altLang="en-US" sz="2400" dirty="0"/>
              <a:t>　</a:t>
            </a:r>
            <a:r>
              <a:rPr lang="zh-CN" altLang="en-US" sz="2400" dirty="0" smtClean="0"/>
              <a:t>　每个季度</a:t>
            </a:r>
            <a:r>
              <a:rPr lang="zh-CN" altLang="en-US" sz="2400" dirty="0"/>
              <a:t>你都必须重新审查并确定每种产品的价格。</a:t>
            </a:r>
            <a:endParaRPr lang="en-US" altLang="zh-CN" sz="2400" dirty="0"/>
          </a:p>
          <a:p>
            <a:pPr marL="0" indent="0">
              <a:buNone/>
            </a:pPr>
            <a:r>
              <a:rPr lang="zh-CN" altLang="en-US" sz="2400" dirty="0"/>
              <a:t>　　</a:t>
            </a:r>
            <a:r>
              <a:rPr lang="zh-CN" altLang="zh-CN" sz="2400" dirty="0"/>
              <a:t>这些产品都是价格敏感类产品，尽管不完全一致，但相对而言，高价位导致订货数量下降，低价位则使订货增加。降低价格是一种增加订货的方法。但最低价格必须在某一临界点之上，否则公众会对太低的价格产生怀疑。</a:t>
            </a:r>
          </a:p>
          <a:p>
            <a:pPr marL="0" indent="0">
              <a:buNone/>
            </a:pPr>
            <a:r>
              <a:rPr lang="zh-CN" altLang="en-US" sz="2400" dirty="0" smtClean="0"/>
              <a:t>　　</a:t>
            </a:r>
            <a:r>
              <a:rPr lang="zh-CN" altLang="zh-CN" sz="2400" dirty="0" smtClean="0"/>
              <a:t>所有</a:t>
            </a:r>
            <a:r>
              <a:rPr lang="zh-CN" altLang="zh-CN" sz="2400" dirty="0"/>
              <a:t>产品价格都以人民币计算，无论其在何处销售。由于国际市场和国际互联网上销售的产品是以人民币定价，但卖给最终用户时是以美元计价，所以价格会受人民币对美元汇率波动影响。这会对你在这些市场的竞争力产生影响，因此，在定价时此因素要予以考虑。</a:t>
            </a:r>
            <a:endParaRPr lang="zh-CN" altLang="en-US" sz="2400" dirty="0"/>
          </a:p>
        </p:txBody>
      </p:sp>
      <p:sp>
        <p:nvSpPr>
          <p:cNvPr id="4" name="矩形 3"/>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3</a:t>
            </a:r>
            <a:r>
              <a:rPr lang="zh-CN" altLang="en-US" sz="2400" b="1" dirty="0" smtClean="0">
                <a:latin typeface="黑体" panose="02010609060101010101" pitchFamily="49" charset="-122"/>
                <a:ea typeface="黑体" panose="02010609060101010101" pitchFamily="49" charset="-122"/>
              </a:rPr>
              <a:t>）产品价格</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ba">
  <a:themeElements>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楷体_GB2312"/>
      </a:majorFont>
      <a:minorFont>
        <a:latin typeface="Times New Roman"/>
        <a:ea typeface="微软雅黑"/>
        <a:cs typeface="楷体_GB2312"/>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w="6350">
          <a:solidFill>
            <a:srgbClr val="808080"/>
          </a:solidFill>
          <a:prstDash val="dash"/>
        </a:ln>
      </a:spPr>
      <a:bodyPr wrap="square" rtlCol="0" anchor="ctr">
        <a:spAutoFit/>
      </a:bodyPr>
      <a:lstStyle>
        <a:defPPr algn="ctr">
          <a:defRPr lang="zh-CN" altLang="en-US" sz="1600" b="1">
            <a:solidFill>
              <a:prstClr val="white"/>
            </a:solidFill>
            <a:latin typeface="微软雅黑" panose="020B0503020204020204" pitchFamily="34" charset="-122"/>
            <a:cs typeface="Lao UI" panose="020B05020402040202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a:ln>
              <a:noFill/>
            </a:ln>
            <a:solidFill>
              <a:schemeClr val="tx1"/>
            </a:solidFill>
            <a:effectLst/>
            <a:latin typeface="Arial" panose="020B0604020202020204" pitchFamily="34" charset="0"/>
            <a:ea typeface="楷体_GB2312" charset="0"/>
            <a:cs typeface="楷体_GB2312" charset="0"/>
          </a:defRPr>
        </a:defPPr>
      </a:lstStyle>
    </a:lnDef>
  </a:objectDefaults>
  <a:extraClrSchemeLst>
    <a:extraClrScheme>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b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b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b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b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b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b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b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b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b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b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b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626</TotalTime>
  <Words>11924</Words>
  <Application>Microsoft Office PowerPoint</Application>
  <PresentationFormat>全屏显示(4:3)</PresentationFormat>
  <Paragraphs>1386</Paragraphs>
  <Slides>52</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52</vt:i4>
      </vt:variant>
    </vt:vector>
  </HeadingPairs>
  <TitlesOfParts>
    <vt:vector size="65" baseType="lpstr">
      <vt:lpstr>Tw Cen MT</vt:lpstr>
      <vt:lpstr>Wingdings 2</vt:lpstr>
      <vt:lpstr>黑体</vt:lpstr>
      <vt:lpstr>华文仿宋</vt:lpstr>
      <vt:lpstr>楷体_GB2312</vt:lpstr>
      <vt:lpstr>宋体</vt:lpstr>
      <vt:lpstr>微软雅黑</vt:lpstr>
      <vt:lpstr>Arial</vt:lpstr>
      <vt:lpstr>Calibri</vt:lpstr>
      <vt:lpstr>Times New Roman</vt:lpstr>
      <vt:lpstr>Wingdings</vt:lpstr>
      <vt:lpstr>中性</vt:lpstr>
      <vt:lpstr>sba</vt:lpstr>
      <vt:lpstr>PowerPoint 演示文稿</vt:lpstr>
      <vt:lpstr>GMC决策各要素详解</vt:lpstr>
      <vt:lpstr>GMC决策各要素详解</vt:lpstr>
      <vt:lpstr>GMC决策各要素详解</vt:lpstr>
      <vt:lpstr>一、公司形象</vt:lpstr>
      <vt:lpstr>完美测试——公司形象</vt:lpstr>
      <vt:lpstr>二、产品广告</vt:lpstr>
      <vt:lpstr>完美测试——产品广告</vt:lpstr>
      <vt:lpstr>三、产品价格</vt:lpstr>
      <vt:lpstr>完美测试——产品价格</vt:lpstr>
      <vt:lpstr>四、生产及交付产品数</vt:lpstr>
      <vt:lpstr>集装箱数量控制技巧</vt:lpstr>
      <vt:lpstr>五、产品改进</vt:lpstr>
      <vt:lpstr>六、产品研发</vt:lpstr>
      <vt:lpstr>数据分析——产品研发</vt:lpstr>
      <vt:lpstr>七、组装时间</vt:lpstr>
      <vt:lpstr>数据测试——组装时间</vt:lpstr>
      <vt:lpstr>八、高品质原材料</vt:lpstr>
      <vt:lpstr>数据测试——高品质原材料</vt:lpstr>
      <vt:lpstr>九、外包零部件</vt:lpstr>
      <vt:lpstr>十-1、国内代理商</vt:lpstr>
      <vt:lpstr>十-2、北美经销商</vt:lpstr>
      <vt:lpstr>十-3、互联网经销商</vt:lpstr>
      <vt:lpstr>数据分析——代理商经销商</vt:lpstr>
      <vt:lpstr>代理商和经销商的大数据表格</vt:lpstr>
      <vt:lpstr>十一、原材料采购</vt:lpstr>
      <vt:lpstr>十二、机器维修</vt:lpstr>
      <vt:lpstr>十三、轮班次数</vt:lpstr>
      <vt:lpstr>十四、互联网接口</vt:lpstr>
      <vt:lpstr>数据分析——互联网接口</vt:lpstr>
      <vt:lpstr>十五、网站建设</vt:lpstr>
      <vt:lpstr>数据分析——网站建设</vt:lpstr>
      <vt:lpstr>十六、组装工人的招聘与解雇</vt:lpstr>
      <vt:lpstr>十七、培训组装工人</vt:lpstr>
      <vt:lpstr>十八、组装工人小时工资</vt:lpstr>
      <vt:lpstr>数据分析——组装工人招聘</vt:lpstr>
      <vt:lpstr>十九、管理预算</vt:lpstr>
      <vt:lpstr>数据测试——管理预算</vt:lpstr>
      <vt:lpstr>二十、员工培训</vt:lpstr>
      <vt:lpstr>数据测试——员工训练</vt:lpstr>
      <vt:lpstr>二十一、股票增发/回购</vt:lpstr>
      <vt:lpstr>二十二、股息</vt:lpstr>
      <vt:lpstr>股息发放策略</vt:lpstr>
      <vt:lpstr>二十三、长期贷款</vt:lpstr>
      <vt:lpstr>二十四、投资</vt:lpstr>
      <vt:lpstr>二十五、欲购机器</vt:lpstr>
      <vt:lpstr>二十六、欲售机器</vt:lpstr>
      <vt:lpstr>二十七、工厂扩建</vt:lpstr>
      <vt:lpstr>二十八、保险方案</vt:lpstr>
      <vt:lpstr>数据分析——保险方案</vt:lpstr>
      <vt:lpstr>二十九、市场占有率信息</vt:lpstr>
      <vt:lpstr>三十、公司活动信息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国际企业管理挑战赛  决策要素详解</dc:title>
  <dc:creator>Administrator</dc:creator>
  <cp:lastModifiedBy>Administrator</cp:lastModifiedBy>
  <cp:revision>133</cp:revision>
  <dcterms:created xsi:type="dcterms:W3CDTF">2015-09-25T04:49:59Z</dcterms:created>
  <dcterms:modified xsi:type="dcterms:W3CDTF">2023-01-09T09:16:59Z</dcterms:modified>
</cp:coreProperties>
</file>