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303" r:id="rId4"/>
    <p:sldId id="274" r:id="rId5"/>
    <p:sldId id="275" r:id="rId6"/>
    <p:sldId id="305" r:id="rId7"/>
    <p:sldId id="306" r:id="rId8"/>
    <p:sldId id="304" r:id="rId9"/>
    <p:sldId id="307" r:id="rId10"/>
    <p:sldId id="308" r:id="rId11"/>
    <p:sldId id="309" r:id="rId12"/>
    <p:sldId id="310" r:id="rId13"/>
    <p:sldId id="311" r:id="rId14"/>
    <p:sldId id="312" r:id="rId15"/>
    <p:sldId id="334" r:id="rId16"/>
    <p:sldId id="313" r:id="rId17"/>
    <p:sldId id="314" r:id="rId18"/>
    <p:sldId id="315" r:id="rId19"/>
    <p:sldId id="316" r:id="rId20"/>
    <p:sldId id="317" r:id="rId21"/>
    <p:sldId id="318" r:id="rId22"/>
    <p:sldId id="319" r:id="rId23"/>
    <p:sldId id="320" r:id="rId24"/>
    <p:sldId id="322" r:id="rId25"/>
    <p:sldId id="321" r:id="rId26"/>
    <p:sldId id="324" r:id="rId27"/>
    <p:sldId id="333" r:id="rId28"/>
    <p:sldId id="327" r:id="rId29"/>
    <p:sldId id="326" r:id="rId30"/>
    <p:sldId id="328" r:id="rId31"/>
    <p:sldId id="330" r:id="rId32"/>
    <p:sldId id="331" r:id="rId33"/>
    <p:sldId id="329" r:id="rId34"/>
    <p:sldId id="332" r:id="rId35"/>
    <p:sldId id="335" r:id="rId36"/>
    <p:sldId id="336" r:id="rId37"/>
    <p:sldId id="337" r:id="rId38"/>
    <p:sldId id="338" r:id="rId39"/>
    <p:sldId id="339" r:id="rId40"/>
    <p:sldId id="340" r:id="rId41"/>
    <p:sldId id="343" r:id="rId42"/>
    <p:sldId id="341" r:id="rId43"/>
    <p:sldId id="342" r:id="rId44"/>
    <p:sldId id="344" r:id="rId45"/>
    <p:sldId id="345" r:id="rId46"/>
    <p:sldId id="346" r:id="rId47"/>
    <p:sldId id="347" r:id="rId48"/>
    <p:sldId id="348" r:id="rId49"/>
    <p:sldId id="349" r:id="rId50"/>
    <p:sldId id="350" r:id="rId51"/>
    <p:sldId id="352" r:id="rId52"/>
    <p:sldId id="353" r:id="rId53"/>
    <p:sldId id="354" r:id="rId54"/>
    <p:sldId id="355" r:id="rId55"/>
    <p:sldId id="356" r:id="rId56"/>
    <p:sldId id="357" r:id="rId57"/>
    <p:sldId id="358" r:id="rId58"/>
    <p:sldId id="359" r:id="rId59"/>
    <p:sldId id="367" r:id="rId60"/>
    <p:sldId id="360" r:id="rId61"/>
    <p:sldId id="361" r:id="rId62"/>
    <p:sldId id="362" r:id="rId63"/>
    <p:sldId id="363" r:id="rId64"/>
    <p:sldId id="364" r:id="rId65"/>
    <p:sldId id="365" r:id="rId66"/>
    <p:sldId id="366" r:id="rId67"/>
    <p:sldId id="368" r:id="rId68"/>
    <p:sldId id="369" r:id="rId69"/>
    <p:sldId id="371" r:id="rId70"/>
    <p:sldId id="372" r:id="rId71"/>
    <p:sldId id="373" r:id="rId72"/>
    <p:sldId id="374" r:id="rId73"/>
    <p:sldId id="375" r:id="rId74"/>
    <p:sldId id="302"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808"/>
    <a:srgbClr val="9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017" autoAdjust="0"/>
  </p:normalViewPr>
  <p:slideViewPr>
    <p:cSldViewPr snapToGrid="0">
      <p:cViewPr>
        <p:scale>
          <a:sx n="75" d="100"/>
          <a:sy n="75" d="100"/>
        </p:scale>
        <p:origin x="11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57DF65FB-B750-402E-ADBE-E985476F579D}">
      <dgm:prSet phldrT="[文本]"/>
      <dgm:spPr>
        <a:solidFill>
          <a:schemeClr val="tx1"/>
        </a:solidFill>
      </dgm:spPr>
      <dgm:t>
        <a:bodyPr/>
        <a:lstStyle/>
        <a:p>
          <a:r>
            <a:rPr lang="en-US" altLang="zh-CN" dirty="0"/>
            <a:t>Plaid</a:t>
          </a:r>
          <a:endParaRPr lang="zh-CN" altLang="en-US" dirty="0"/>
        </a:p>
      </dgm:t>
    </dgm:pt>
    <dgm:pt modelId="{C5468AE2-AF8A-41AF-8842-9D0D4B2E1BA8}" type="parTrans" cxnId="{794227AB-EA32-466F-B695-0A5A5A5523F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52D5F377-DB76-403E-B4E8-E6A083DFEC82}" type="sibTrans" cxnId="{794227AB-EA32-466F-B695-0A5A5A5523F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71597699-A9CC-4DE8-B67E-53A4C00D856C}" type="pres">
      <dgm:prSet presAssocID="{C5468AE2-AF8A-41AF-8842-9D0D4B2E1BA8}" presName="conn2-1" presStyleLbl="parChTrans1D4" presStyleIdx="0" presStyleCnt="6"/>
      <dgm:spPr>
        <a:xfrm>
          <a:off x="5762847" y="735337"/>
          <a:ext cx="606425" cy="25180"/>
        </a:xfrm>
        <a:custGeom>
          <a:avLst/>
          <a:gdLst/>
          <a:ahLst/>
          <a:cxnLst/>
          <a:rect l="0" t="0" r="0" b="0"/>
          <a:pathLst>
            <a:path>
              <a:moveTo>
                <a:pt x="0" y="12590"/>
              </a:moveTo>
              <a:lnTo>
                <a:pt x="606425" y="12590"/>
              </a:lnTo>
            </a:path>
          </a:pathLst>
        </a:custGeom>
      </dgm:spPr>
    </dgm:pt>
    <dgm:pt modelId="{A90A21D5-991F-4EAA-B1D1-09B6171F5515}" type="pres">
      <dgm:prSet presAssocID="{C5468AE2-AF8A-41AF-8842-9D0D4B2E1BA8}" presName="connTx" presStyleLbl="parChTrans1D4" presStyleIdx="0" presStyleCnt="6"/>
      <dgm:spPr/>
    </dgm:pt>
    <dgm:pt modelId="{43A48640-BF48-4860-A658-328F3FD58D28}" type="pres">
      <dgm:prSet presAssocID="{57DF65FB-B750-402E-ADBE-E985476F579D}" presName="root2" presStyleCnt="0"/>
      <dgm:spPr/>
    </dgm:pt>
    <dgm:pt modelId="{00E84683-E00E-437B-8634-AE4C788DF585}" type="pres">
      <dgm:prSet presAssocID="{57DF65FB-B750-402E-ADBE-E985476F579D}" presName="LevelTwoTextNode" presStyleLbl="node4" presStyleIdx="0" presStyleCnt="6">
        <dgm:presLayoutVars>
          <dgm:chPref val="3"/>
        </dgm:presLayoutVars>
      </dgm:prSet>
      <dgm:spPr/>
    </dgm:pt>
    <dgm:pt modelId="{2D2CBF4A-50A3-4135-A4FB-84BC1552E904}" type="pres">
      <dgm:prSet presAssocID="{57DF65FB-B750-402E-ADBE-E985476F579D}"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EE9EF814-E485-4EB4-8658-CACCF3EBBD81}" type="presOf" srcId="{C5468AE2-AF8A-41AF-8842-9D0D4B2E1BA8}" destId="{71597699-A9CC-4DE8-B67E-53A4C00D85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9C6B8B25-9108-4A2C-A078-036A0932E651}" type="presOf" srcId="{0FCF2F9E-9B8F-49F2-AEFC-9A90476814E5}" destId="{085C3D8D-14AE-4067-B256-3100C7597706}" srcOrd="1" destOrd="0" presId="urn:microsoft.com/office/officeart/2005/8/layout/hierarchy2"/>
    <dgm:cxn modelId="{AF9E3326-667B-4E9C-A0E7-0325ECA68D9B}" type="presOf" srcId="{57DF65FB-B750-402E-ADBE-E985476F579D}" destId="{00E84683-E00E-437B-8634-AE4C788DF585}" srcOrd="0" destOrd="0" presId="urn:microsoft.com/office/officeart/2005/8/layout/hierarchy2"/>
    <dgm:cxn modelId="{14146326-9BC9-496C-9E66-D25205A948C2}" type="presOf" srcId="{24249294-A91D-433E-8221-BDF3EFB31CD5}" destId="{E3EB41FB-17F7-4E56-97A2-74C4A873666C}" srcOrd="0" destOrd="0" presId="urn:microsoft.com/office/officeart/2005/8/layout/hierarchy2"/>
    <dgm:cxn modelId="{74A89F27-C26B-4052-9201-A51F4DF210C2}" type="presOf" srcId="{E83A3B9E-FEFB-4518-B018-C009817124F0}" destId="{34DDFCB4-0DCB-411D-8AFA-D1D4F5FA1FF6}" srcOrd="0" destOrd="0" presId="urn:microsoft.com/office/officeart/2005/8/layout/hierarchy2"/>
    <dgm:cxn modelId="{24E9E42A-4C72-47A5-9A94-DAFCDC27E748}" type="presOf" srcId="{B4B70056-AFDD-41B4-B258-88BEFDBC2359}" destId="{6C3266B8-2229-4D71-BB4A-807DDD91024C}"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B465640-0DAF-4595-8209-F4037274AC33}" type="presOf" srcId="{0FCF2F9E-9B8F-49F2-AEFC-9A90476814E5}" destId="{5DFF4DC9-D46D-4539-8244-EA89696F56F2}"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41D79542-7160-4496-8455-0361ACA174D7}" type="presOf" srcId="{C5468AE2-AF8A-41AF-8842-9D0D4B2E1BA8}" destId="{A90A21D5-991F-4EAA-B1D1-09B6171F5515}"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ADD43984-1E54-4F12-93E0-C1F0B4BCF2D2}"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9FF3909C-4D86-4F27-874A-081A2AFA1E36}" type="presOf" srcId="{B4B70056-AFDD-41B4-B258-88BEFDBC2359}" destId="{01398C5C-3925-4258-9B9B-0C7610613A11}" srcOrd="1" destOrd="0" presId="urn:microsoft.com/office/officeart/2005/8/layout/hierarchy2"/>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794227AB-EA32-466F-B695-0A5A5A5523FB}" srcId="{68C702CF-F760-4BB1-AE53-E704972ECBC2}" destId="{57DF65FB-B750-402E-ADBE-E985476F579D}" srcOrd="0" destOrd="0" parTransId="{C5468AE2-AF8A-41AF-8842-9D0D4B2E1BA8}" sibTransId="{52D5F377-DB76-403E-B4E8-E6A083DFEC82}"/>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F9B05D3B-5CB8-464B-9C78-44A9DDA443BD}" type="presParOf" srcId="{A8C6A038-63FC-4BF3-BF70-1644603EE7C5}" destId="{71597699-A9CC-4DE8-B67E-53A4C00D856C}" srcOrd="0" destOrd="0" presId="urn:microsoft.com/office/officeart/2005/8/layout/hierarchy2"/>
    <dgm:cxn modelId="{B07DFCB7-0498-4226-94DD-AA2E2713946D}" type="presParOf" srcId="{71597699-A9CC-4DE8-B67E-53A4C00D856C}" destId="{A90A21D5-991F-4EAA-B1D1-09B6171F5515}" srcOrd="0" destOrd="0" presId="urn:microsoft.com/office/officeart/2005/8/layout/hierarchy2"/>
    <dgm:cxn modelId="{FB3D9E33-42D2-44F6-A181-C194DBD88CC6}" type="presParOf" srcId="{A8C6A038-63FC-4BF3-BF70-1644603EE7C5}" destId="{43A48640-BF48-4860-A658-328F3FD58D28}" srcOrd="1" destOrd="0" presId="urn:microsoft.com/office/officeart/2005/8/layout/hierarchy2"/>
    <dgm:cxn modelId="{D55D5FF2-74BD-4E49-A76A-DF6E444C5234}" type="presParOf" srcId="{43A48640-BF48-4860-A658-328F3FD58D28}" destId="{00E84683-E00E-437B-8634-AE4C788DF585}" srcOrd="0" destOrd="0" presId="urn:microsoft.com/office/officeart/2005/8/layout/hierarchy2"/>
    <dgm:cxn modelId="{56635650-CE3B-4092-B446-F4FFE4C38965}" type="presParOf" srcId="{43A48640-BF48-4860-A658-328F3FD58D28}" destId="{2D2CBF4A-50A3-4135-A4FB-84BC1552E904}"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AC829A2C-F01C-4C2E-99F7-3C9056B48241}" type="presParOf" srcId="{778DEC66-ABE7-4E5B-BB04-E6053590B5DA}" destId="{5DFF4DC9-D46D-4539-8244-EA89696F56F2}" srcOrd="0" destOrd="0" presId="urn:microsoft.com/office/officeart/2005/8/layout/hierarchy2"/>
    <dgm:cxn modelId="{449E28BD-403C-462F-AECB-040909B0C9E6}" type="presParOf" srcId="{5DFF4DC9-D46D-4539-8244-EA89696F56F2}" destId="{085C3D8D-14AE-4067-B256-3100C7597706}" srcOrd="0" destOrd="0" presId="urn:microsoft.com/office/officeart/2005/8/layout/hierarchy2"/>
    <dgm:cxn modelId="{121E4208-DABC-47FB-BC49-70C9E28179C5}" type="presParOf" srcId="{778DEC66-ABE7-4E5B-BB04-E6053590B5DA}" destId="{775E8D29-FE46-47B4-99B7-0D923E83B70A}" srcOrd="1" destOrd="0" presId="urn:microsoft.com/office/officeart/2005/8/layout/hierarchy2"/>
    <dgm:cxn modelId="{0E8CB50C-CC9D-43F2-BDDF-CA1BCB8249B5}" type="presParOf" srcId="{775E8D29-FE46-47B4-99B7-0D923E83B70A}" destId="{E3EB41FB-17F7-4E56-97A2-74C4A873666C}" srcOrd="0" destOrd="0" presId="urn:microsoft.com/office/officeart/2005/8/layout/hierarchy2"/>
    <dgm:cxn modelId="{CDC979C0-8974-4D9B-8969-87E104D094EC}" type="presParOf" srcId="{775E8D29-FE46-47B4-99B7-0D923E83B70A}" destId="{896BB0A3-48B7-41ED-8158-207B1937EECF}" srcOrd="1" destOrd="0" presId="urn:microsoft.com/office/officeart/2005/8/layout/hierarchy2"/>
    <dgm:cxn modelId="{469AB170-9D8D-4544-A358-DCEC99DF04C8}" type="presParOf" srcId="{896BB0A3-48B7-41ED-8158-207B1937EECF}" destId="{6C3266B8-2229-4D71-BB4A-807DDD91024C}" srcOrd="0" destOrd="0" presId="urn:microsoft.com/office/officeart/2005/8/layout/hierarchy2"/>
    <dgm:cxn modelId="{A610BB9D-4EA5-48AC-9BDF-4FED2F161EE9}" type="presParOf" srcId="{6C3266B8-2229-4D71-BB4A-807DDD91024C}" destId="{01398C5C-3925-4258-9B9B-0C7610613A11}" srcOrd="0" destOrd="0" presId="urn:microsoft.com/office/officeart/2005/8/layout/hierarchy2"/>
    <dgm:cxn modelId="{F8BA5FCE-E01C-422E-9C05-8104FEE589C4}" type="presParOf" srcId="{896BB0A3-48B7-41ED-8158-207B1937EECF}" destId="{1D7677EF-8B0F-4A84-8B1B-EC6ACC87DD4C}" srcOrd="1" destOrd="0" presId="urn:microsoft.com/office/officeart/2005/8/layout/hierarchy2"/>
    <dgm:cxn modelId="{086DB755-A3BF-4D42-B094-9622A0FF380A}" type="presParOf" srcId="{1D7677EF-8B0F-4A84-8B1B-EC6ACC87DD4C}" destId="{99DBE4C6-6020-46A3-B078-4B121158E2DE}" srcOrd="0" destOrd="0" presId="urn:microsoft.com/office/officeart/2005/8/layout/hierarchy2"/>
    <dgm:cxn modelId="{EDC45DE1-61B4-401C-862A-A66377034C4A}"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glow rad="228600">
            <a:schemeClr val="accent4">
              <a:satMod val="175000"/>
              <a:alpha val="40000"/>
            </a:schemeClr>
          </a:glow>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glow rad="228600">
            <a:schemeClr val="accent4">
              <a:satMod val="175000"/>
              <a:alpha val="40000"/>
            </a:schemeClr>
          </a:glow>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glow rad="228600">
            <a:schemeClr val="accent4">
              <a:satMod val="175000"/>
              <a:alpha val="40000"/>
            </a:schemeClr>
          </a:glow>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a:glow rad="228600">
            <a:schemeClr val="accent4">
              <a:satMod val="175000"/>
              <a:alpha val="40000"/>
            </a:schemeClr>
          </a:glow>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a:effectLst>
          <a:glow rad="228600">
            <a:schemeClr val="accent4">
              <a:satMod val="175000"/>
              <a:alpha val="40000"/>
            </a:schemeClr>
          </a:glow>
        </a:effectLst>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a:effectLst>
          <a:glow rad="228600">
            <a:schemeClr val="accent4">
              <a:satMod val="175000"/>
              <a:alpha val="40000"/>
            </a:schemeClr>
          </a:glow>
        </a:effectLst>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a:effectLst>
          <a:glow rad="228600">
            <a:schemeClr val="accent4">
              <a:satMod val="175000"/>
              <a:alpha val="40000"/>
            </a:schemeClr>
          </a:glow>
        </a:effectLst>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a:effectLst/>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glow rad="228600">
            <a:schemeClr val="accent4">
              <a:satMod val="175000"/>
              <a:alpha val="40000"/>
            </a:schemeClr>
          </a:glow>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a:effectLst>
          <a:glow rad="228600">
            <a:schemeClr val="accent4">
              <a:satMod val="175000"/>
              <a:alpha val="40000"/>
            </a:schemeClr>
          </a:glow>
        </a:effectLst>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a:effectLst/>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89FCBC-EE96-44AF-839D-5024599CE1D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1E66BE9-EB4B-4429-A4B3-DF4E999722E7}">
      <dgm:prSet phldrT="[文本]" custT="1"/>
      <dgm:spPr>
        <a:solidFill>
          <a:srgbClr val="C00000"/>
        </a:solidFill>
        <a:effectLst>
          <a:reflection blurRad="6350" stA="26000" endPos="21000" dir="5400000" sy="-100000" algn="bl" rotWithShape="0"/>
        </a:effectLst>
      </dgm:spPr>
      <dgm:t>
        <a:bodyPr/>
        <a:lstStyle/>
        <a:p>
          <a:r>
            <a:rPr lang="en-US" altLang="zh-CN" sz="1800" b="1" dirty="0"/>
            <a:t>Diffusion</a:t>
          </a:r>
          <a:endParaRPr lang="zh-CN" altLang="en-US" sz="1800" b="1" dirty="0"/>
        </a:p>
      </dgm:t>
    </dgm:pt>
    <dgm:pt modelId="{3D6773B8-D64C-404D-AF53-04996C89EB0E}" type="parTrans" cxnId="{8F00C6B1-731F-4502-B5BC-7172F469B76E}">
      <dgm:prSet/>
      <dgm:spPr/>
      <dgm:t>
        <a:bodyPr/>
        <a:lstStyle/>
        <a:p>
          <a:endParaRPr lang="zh-CN" altLang="en-US"/>
        </a:p>
      </dgm:t>
    </dgm:pt>
    <dgm:pt modelId="{58447249-5774-4328-8743-8505E01D286B}" type="sibTrans" cxnId="{8F00C6B1-731F-4502-B5BC-7172F469B76E}">
      <dgm:prSet/>
      <dgm:spPr/>
      <dgm:t>
        <a:bodyPr/>
        <a:lstStyle/>
        <a:p>
          <a:endParaRPr lang="zh-CN" altLang="en-US"/>
        </a:p>
      </dgm:t>
    </dgm:pt>
    <dgm:pt modelId="{950F54F9-28E3-4258-935B-66F711A41A75}">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ELBO</a:t>
          </a:r>
          <a:endParaRPr lang="zh-CN" altLang="en-US" sz="1800" b="1" dirty="0">
            <a:solidFill>
              <a:schemeClr val="tx1"/>
            </a:solidFill>
          </a:endParaRPr>
        </a:p>
      </dgm:t>
    </dgm:pt>
    <dgm:pt modelId="{F23DC2A8-ED34-4AD8-91C7-658C9BBBADCD}" type="parTrans" cxnId="{DB2FDF30-074C-4C02-AEE9-9A77EC7B57B6}">
      <dgm:prSet/>
      <dgm:spPr>
        <a:ln w="25400">
          <a:solidFill>
            <a:schemeClr val="tx1"/>
          </a:solidFill>
        </a:ln>
      </dgm:spPr>
      <dgm:t>
        <a:bodyPr/>
        <a:lstStyle/>
        <a:p>
          <a:endParaRPr lang="zh-CN" altLang="en-US"/>
        </a:p>
      </dgm:t>
    </dgm:pt>
    <dgm:pt modelId="{97BF0481-E82A-47C0-A424-1DFDDBE70D20}" type="sibTrans" cxnId="{DB2FDF30-074C-4C02-AEE9-9A77EC7B57B6}">
      <dgm:prSet/>
      <dgm:spPr/>
      <dgm:t>
        <a:bodyPr/>
        <a:lstStyle/>
        <a:p>
          <a:endParaRPr lang="zh-CN" altLang="en-US"/>
        </a:p>
      </dgm:t>
    </dgm:pt>
    <dgm:pt modelId="{2AF5A3DD-F3FD-4DD2-8107-AA32CEB52C6E}">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800" b="1" dirty="0">
              <a:solidFill>
                <a:schemeClr val="tx1"/>
              </a:solidFill>
            </a:rPr>
            <a:t>Score Matching</a:t>
          </a:r>
          <a:endParaRPr lang="zh-CN" altLang="en-US" sz="1800" b="1" dirty="0">
            <a:solidFill>
              <a:schemeClr val="tx1"/>
            </a:solidFill>
          </a:endParaRPr>
        </a:p>
      </dgm:t>
    </dgm:pt>
    <dgm:pt modelId="{E83A3B9E-FEFB-4518-B018-C009817124F0}" type="parTrans" cxnId="{12FDCC5D-8033-45A6-AC2A-70CD3F2A3862}">
      <dgm:prSet/>
      <dgm:spPr>
        <a:ln w="25400">
          <a:solidFill>
            <a:schemeClr val="tx1"/>
          </a:solidFill>
        </a:ln>
      </dgm:spPr>
      <dgm:t>
        <a:bodyPr/>
        <a:lstStyle/>
        <a:p>
          <a:endParaRPr lang="zh-CN" altLang="en-US"/>
        </a:p>
      </dgm:t>
    </dgm:pt>
    <dgm:pt modelId="{B997094A-C815-4D6C-9DB6-444AEA56A3A4}" type="sibTrans" cxnId="{12FDCC5D-8033-45A6-AC2A-70CD3F2A3862}">
      <dgm:prSet/>
      <dgm:spPr/>
      <dgm:t>
        <a:bodyPr/>
        <a:lstStyle/>
        <a:p>
          <a:endParaRPr lang="zh-CN" altLang="en-US"/>
        </a:p>
      </dgm:t>
    </dgm:pt>
    <dgm:pt modelId="{B187D094-E792-4FD7-AAF9-B81B2523B4F5}">
      <dgm:prSet phldrT="[文本]"/>
      <dgm:spPr>
        <a:solidFill>
          <a:schemeClr val="tx1"/>
        </a:solidFill>
      </dgm:spPr>
      <dgm:t>
        <a:bodyPr/>
        <a:lstStyle/>
        <a:p>
          <a:r>
            <a:rPr lang="en-US" altLang="zh-CN" dirty="0"/>
            <a:t>CDCD</a:t>
          </a:r>
          <a:endParaRPr lang="zh-CN" altLang="en-US" dirty="0"/>
        </a:p>
      </dgm:t>
    </dgm:pt>
    <dgm:pt modelId="{EF0F1030-EAB6-4858-8263-1AB27A5519D0}" type="parTrans" cxnId="{655D2768-025E-49EF-91C9-D9A2D960B05B}">
      <dgm:prSet/>
      <dgm:spPr>
        <a:ln w="25400">
          <a:solidFill>
            <a:schemeClr val="tx1"/>
          </a:solidFill>
        </a:ln>
      </dgm:spPr>
      <dgm:t>
        <a:bodyPr/>
        <a:lstStyle/>
        <a:p>
          <a:endParaRPr lang="zh-CN" altLang="en-US"/>
        </a:p>
      </dgm:t>
    </dgm:pt>
    <dgm:pt modelId="{42A4F208-7EC7-4B72-A2E4-0B2FE385EF85}" type="sibTrans" cxnId="{655D2768-025E-49EF-91C9-D9A2D960B05B}">
      <dgm:prSet/>
      <dgm:spPr/>
      <dgm:t>
        <a:bodyPr/>
        <a:lstStyle/>
        <a:p>
          <a:endParaRPr lang="zh-CN" altLang="en-US"/>
        </a:p>
      </dgm:t>
    </dgm:pt>
    <dgm:pt modelId="{79EDB774-D203-4632-B4F0-3CD4CB54960B}">
      <dgm:prSet phldrT="[文本]"/>
      <dgm:spPr>
        <a:solidFill>
          <a:srgbClr val="CA0808"/>
        </a:solidFill>
        <a:effectLst/>
      </dgm:spPr>
      <dgm:t>
        <a:bodyPr/>
        <a:lstStyle/>
        <a:p>
          <a:r>
            <a:rPr lang="en-US" altLang="zh-CN" dirty="0"/>
            <a:t>SEDD</a:t>
          </a:r>
          <a:endParaRPr lang="zh-CN" altLang="en-US" dirty="0"/>
        </a:p>
      </dgm:t>
    </dgm:pt>
    <dgm:pt modelId="{18D45D6E-3E70-42F7-BDDE-9EA07FADEFFB}" type="parTrans" cxnId="{34E3C6E2-41D4-4457-AD18-5A46D1CB1BF0}">
      <dgm:prSet/>
      <dgm:spPr>
        <a:ln w="25400">
          <a:solidFill>
            <a:schemeClr val="tx1"/>
          </a:solidFill>
        </a:ln>
      </dgm:spPr>
      <dgm:t>
        <a:bodyPr/>
        <a:lstStyle/>
        <a:p>
          <a:endParaRPr lang="zh-CN" altLang="en-US"/>
        </a:p>
      </dgm:t>
    </dgm:pt>
    <dgm:pt modelId="{1E601429-AA43-413B-AF82-5938C5F4DA00}" type="sibTrans" cxnId="{34E3C6E2-41D4-4457-AD18-5A46D1CB1BF0}">
      <dgm:prSet/>
      <dgm:spPr/>
      <dgm:t>
        <a:bodyPr/>
        <a:lstStyle/>
        <a:p>
          <a:endParaRPr lang="zh-CN" altLang="en-US"/>
        </a:p>
      </dgm:t>
    </dgm:pt>
    <dgm:pt modelId="{45BB4B2D-4598-4C01-9969-E640755A1484}">
      <dgm:prSet phldrT="[文本]"/>
      <dgm:spPr>
        <a:solidFill>
          <a:schemeClr val="tx1"/>
        </a:solidFill>
      </dgm:spPr>
      <dgm:t>
        <a:bodyPr/>
        <a:lstStyle/>
        <a:p>
          <a:r>
            <a:rPr lang="en-US" altLang="zh-CN" dirty="0"/>
            <a:t>RADD</a:t>
          </a:r>
          <a:endParaRPr lang="zh-CN" altLang="en-US" dirty="0"/>
        </a:p>
      </dgm:t>
    </dgm:pt>
    <dgm:pt modelId="{05F78C3B-61F7-4800-9689-D38A34AF745C}" type="parTrans" cxnId="{08968BBD-6F4E-4A31-842A-77C5EF60ED49}">
      <dgm:prSet/>
      <dgm:spPr>
        <a:ln w="25400">
          <a:solidFill>
            <a:schemeClr val="tx1"/>
          </a:solidFill>
        </a:ln>
      </dgm:spPr>
      <dgm:t>
        <a:bodyPr/>
        <a:lstStyle/>
        <a:p>
          <a:endParaRPr lang="zh-CN" altLang="en-US"/>
        </a:p>
      </dgm:t>
    </dgm:pt>
    <dgm:pt modelId="{8978B856-1513-47BB-B1B5-B52C0E3348EE}" type="sibTrans" cxnId="{08968BBD-6F4E-4A31-842A-77C5EF60ED49}">
      <dgm:prSet/>
      <dgm:spPr/>
      <dgm:t>
        <a:bodyPr/>
        <a:lstStyle/>
        <a:p>
          <a:endParaRPr lang="zh-CN" altLang="en-US"/>
        </a:p>
      </dgm:t>
    </dgm:pt>
    <dgm:pt modelId="{0A2B9CEC-5F5E-421D-AF8F-2D449EAEEB61}">
      <dgm:prSet phldrT="[文本]"/>
      <dgm:spPr>
        <a:solidFill>
          <a:srgbClr val="CA0808"/>
        </a:solidFill>
      </dgm:spPr>
      <dgm:t>
        <a:bodyPr/>
        <a:lstStyle/>
        <a:p>
          <a:r>
            <a:rPr lang="en-US" altLang="zh-CN" dirty="0"/>
            <a:t>D3PM</a:t>
          </a:r>
          <a:endParaRPr lang="zh-CN" altLang="en-US" dirty="0"/>
        </a:p>
      </dgm:t>
    </dgm:pt>
    <dgm:pt modelId="{1CA690F7-7BC4-41D1-849D-4ACE7E141EFA}" type="parTrans" cxnId="{D8C4A3DF-C998-4B4A-A778-AF246D02664B}">
      <dgm:prSet/>
      <dgm:spPr>
        <a:ln w="25400">
          <a:solidFill>
            <a:schemeClr val="tx1"/>
          </a:solidFill>
        </a:ln>
      </dgm:spPr>
      <dgm:t>
        <a:bodyPr/>
        <a:lstStyle/>
        <a:p>
          <a:endParaRPr lang="zh-CN" altLang="en-US"/>
        </a:p>
      </dgm:t>
    </dgm:pt>
    <dgm:pt modelId="{B0F5771B-0BD7-4399-8982-7961113AA40C}" type="sibTrans" cxnId="{D8C4A3DF-C998-4B4A-A778-AF246D02664B}">
      <dgm:prSet/>
      <dgm:spPr/>
      <dgm:t>
        <a:bodyPr/>
        <a:lstStyle/>
        <a:p>
          <a:endParaRPr lang="zh-CN" altLang="en-US"/>
        </a:p>
      </dgm:t>
    </dgm:pt>
    <dgm:pt modelId="{4CE76B87-31D0-4C85-B5A6-66C46C61389C}">
      <dgm:prSet phldrT="[文本]"/>
      <dgm:spPr>
        <a:solidFill>
          <a:schemeClr val="tx1"/>
        </a:solidFill>
      </dgm:spPr>
      <dgm:t>
        <a:bodyPr/>
        <a:lstStyle/>
        <a:p>
          <a:r>
            <a:rPr lang="en-US" altLang="zh-CN" dirty="0"/>
            <a:t>Discrete Flow Matching</a:t>
          </a:r>
          <a:endParaRPr lang="zh-CN" altLang="en-US" dirty="0"/>
        </a:p>
      </dgm:t>
    </dgm:pt>
    <dgm:pt modelId="{13D7535C-C154-46AE-AED7-25833DD5F5D7}" type="parTrans" cxnId="{88FE58AA-33FF-413E-9752-21EFC2D978D3}">
      <dgm:prSet/>
      <dgm:spPr>
        <a:ln w="25400">
          <a:solidFill>
            <a:schemeClr val="tx1"/>
          </a:solidFill>
        </a:ln>
      </dgm:spPr>
      <dgm:t>
        <a:bodyPr/>
        <a:lstStyle/>
        <a:p>
          <a:endParaRPr lang="zh-CN" altLang="en-US"/>
        </a:p>
      </dgm:t>
    </dgm:pt>
    <dgm:pt modelId="{2C50CB7F-35D8-4744-9DD5-01F357CC55D4}" type="sibTrans" cxnId="{88FE58AA-33FF-413E-9752-21EFC2D978D3}">
      <dgm:prSet/>
      <dgm:spPr/>
      <dgm:t>
        <a:bodyPr/>
        <a:lstStyle/>
        <a:p>
          <a:endParaRPr lang="zh-CN" altLang="en-US"/>
        </a:p>
      </dgm:t>
    </dgm:pt>
    <dgm:pt modelId="{6F9763EB-44B2-4C40-9131-8A141BE35D06}">
      <dgm:prSet phldrT="[文本]"/>
      <dgm:spPr>
        <a:solidFill>
          <a:srgbClr val="CA0808"/>
        </a:solidFill>
      </dgm:spPr>
      <dgm:t>
        <a:bodyPr/>
        <a:lstStyle/>
        <a:p>
          <a:r>
            <a:rPr lang="en-US" altLang="zh-CN" dirty="0" err="1"/>
            <a:t>DiffusionBERT</a:t>
          </a:r>
          <a:endParaRPr lang="zh-CN" altLang="en-US" dirty="0"/>
        </a:p>
      </dgm:t>
    </dgm:pt>
    <dgm:pt modelId="{BF130212-7F8E-4A6B-A29C-CCE55859883B}" type="parTrans" cxnId="{F5379424-3F67-4184-9469-18F175FB863E}">
      <dgm:prSet/>
      <dgm:spPr>
        <a:ln w="25400">
          <a:solidFill>
            <a:schemeClr val="tx1"/>
          </a:solidFill>
        </a:ln>
      </dgm:spPr>
      <dgm:t>
        <a:bodyPr/>
        <a:lstStyle/>
        <a:p>
          <a:endParaRPr lang="zh-CN" altLang="en-US"/>
        </a:p>
      </dgm:t>
    </dgm:pt>
    <dgm:pt modelId="{6C30CA7F-7FB0-4A50-B41D-38999AEBE316}" type="sibTrans" cxnId="{F5379424-3F67-4184-9469-18F175FB863E}">
      <dgm:prSet/>
      <dgm:spPr/>
      <dgm:t>
        <a:bodyPr/>
        <a:lstStyle/>
        <a:p>
          <a:endParaRPr lang="zh-CN" altLang="en-US"/>
        </a:p>
      </dgm:t>
    </dgm:pt>
    <dgm:pt modelId="{68C702CF-F760-4BB1-AE53-E704972ECBC2}">
      <dgm:prSet phldrT="[文本]"/>
      <dgm:spPr>
        <a:solidFill>
          <a:srgbClr val="CA0808"/>
        </a:solidFill>
        <a:effectLst/>
      </dgm:spPr>
      <dgm:t>
        <a:bodyPr/>
        <a:lstStyle/>
        <a:p>
          <a:r>
            <a:rPr lang="en-US" altLang="zh-CN" dirty="0"/>
            <a:t>GENIE</a:t>
          </a:r>
          <a:endParaRPr lang="zh-CN" altLang="en-US" dirty="0"/>
        </a:p>
      </dgm:t>
    </dgm:pt>
    <dgm:pt modelId="{B38CC030-D999-4B66-9988-C36506C67200}" type="parTrans" cxnId="{4605EF22-CDDD-4FE7-BCEF-DA88284AB521}">
      <dgm:prSet/>
      <dgm:spPr>
        <a:ln w="25400">
          <a:solidFill>
            <a:schemeClr val="tx1"/>
          </a:solidFill>
        </a:ln>
      </dgm:spPr>
      <dgm:t>
        <a:bodyPr/>
        <a:lstStyle/>
        <a:p>
          <a:endParaRPr lang="zh-CN" altLang="en-US"/>
        </a:p>
      </dgm:t>
    </dgm:pt>
    <dgm:pt modelId="{9BB48497-726C-4415-8B93-37BBF29DF2A4}" type="sibTrans" cxnId="{4605EF22-CDDD-4FE7-BCEF-DA88284AB521}">
      <dgm:prSet/>
      <dgm:spPr/>
      <dgm:t>
        <a:bodyPr/>
        <a:lstStyle/>
        <a:p>
          <a:endParaRPr lang="zh-CN" altLang="en-US"/>
        </a:p>
      </dgm:t>
    </dgm:pt>
    <dgm:pt modelId="{24249294-A91D-433E-8221-BDF3EFB31CD5}">
      <dgm:prSet phldrT="[文本]"/>
      <dgm:spPr>
        <a:solidFill>
          <a:srgbClr val="CA0808"/>
        </a:solidFill>
        <a:effectLst/>
      </dgm:spPr>
      <dgm:t>
        <a:bodyPr/>
        <a:lstStyle/>
        <a:p>
          <a:r>
            <a:rPr lang="en-US" altLang="zh-CN" dirty="0"/>
            <a:t>MD4</a:t>
          </a:r>
          <a:endParaRPr lang="zh-CN" altLang="en-US" dirty="0"/>
        </a:p>
      </dgm:t>
    </dgm:pt>
    <dgm:pt modelId="{0FCF2F9E-9B8F-49F2-AEFC-9A90476814E5}" type="parTrans" cxnId="{18094301-3E79-406A-9377-BC13A67100AD}">
      <dgm:prSet/>
      <dgm:spPr>
        <a:ln w="25400">
          <a:solidFill>
            <a:schemeClr val="tx1"/>
          </a:solidFill>
        </a:ln>
      </dgm:spPr>
      <dgm:t>
        <a:bodyPr/>
        <a:lstStyle/>
        <a:p>
          <a:endParaRPr lang="zh-CN" altLang="en-US"/>
        </a:p>
      </dgm:t>
    </dgm:pt>
    <dgm:pt modelId="{E25723CF-DC8F-419E-911E-366717539AB1}" type="sibTrans" cxnId="{18094301-3E79-406A-9377-BC13A67100AD}">
      <dgm:prSet/>
      <dgm:spPr/>
      <dgm:t>
        <a:bodyPr/>
        <a:lstStyle/>
        <a:p>
          <a:endParaRPr lang="zh-CN" altLang="en-US"/>
        </a:p>
      </dgm:t>
    </dgm:pt>
    <dgm:pt modelId="{5BB331DB-55DA-4940-83AD-00C26A597D05}">
      <dgm:prSet phldrT="[文本]"/>
      <dgm:spPr>
        <a:solidFill>
          <a:srgbClr val="CA0808"/>
        </a:solidFill>
        <a:effectLst>
          <a:glow rad="228600">
            <a:schemeClr val="accent4">
              <a:satMod val="175000"/>
              <a:alpha val="40000"/>
            </a:schemeClr>
          </a:glow>
        </a:effectLst>
      </dgm:spPr>
      <dgm:t>
        <a:bodyPr/>
        <a:lstStyle/>
        <a:p>
          <a:r>
            <a:rPr lang="en-US" altLang="zh-CN" dirty="0" err="1"/>
            <a:t>LLaDA</a:t>
          </a:r>
          <a:endParaRPr lang="zh-CN" altLang="en-US" dirty="0"/>
        </a:p>
      </dgm:t>
    </dgm:pt>
    <dgm:pt modelId="{B4B70056-AFDD-41B4-B258-88BEFDBC2359}" type="parTrans" cxnId="{AB8EBEA6-B5B9-4F1F-97E1-416DA67774D0}">
      <dgm:prSet/>
      <dgm:spPr>
        <a:ln w="25400">
          <a:solidFill>
            <a:schemeClr val="tx1"/>
          </a:solidFill>
        </a:ln>
      </dgm:spPr>
      <dgm:t>
        <a:bodyPr/>
        <a:lstStyle/>
        <a:p>
          <a:endParaRPr lang="zh-CN" altLang="en-US"/>
        </a:p>
      </dgm:t>
    </dgm:pt>
    <dgm:pt modelId="{41B1E857-B897-45EF-B0C1-7C3F69EA5F80}" type="sibTrans" cxnId="{AB8EBEA6-B5B9-4F1F-97E1-416DA67774D0}">
      <dgm:prSet/>
      <dgm:spPr/>
      <dgm:t>
        <a:bodyPr/>
        <a:lstStyle/>
        <a:p>
          <a:endParaRPr lang="zh-CN" altLang="en-US"/>
        </a:p>
      </dgm:t>
    </dgm:pt>
    <dgm:pt modelId="{7753A842-7799-4436-8FD5-C67DC1EB574D}">
      <dgm:prSet phldrT="[文本]" custT="1"/>
      <dgm:spPr>
        <a:solidFill>
          <a:schemeClr val="bg1"/>
        </a:solidFill>
        <a:ln w="31750">
          <a:solidFill>
            <a:srgbClr val="C00000"/>
          </a:solidFill>
        </a:ln>
        <a:effectLst>
          <a:reflection blurRad="6350" stA="54000" endPos="23000" dir="5400000" sy="-100000" algn="bl" rotWithShape="0"/>
        </a:effectLst>
      </dgm:spPr>
      <dgm:t>
        <a:bodyPr/>
        <a:lstStyle/>
        <a:p>
          <a:r>
            <a:rPr lang="en-US" altLang="zh-CN" sz="1400" b="1" dirty="0">
              <a:solidFill>
                <a:schemeClr val="tx1"/>
              </a:solidFill>
            </a:rPr>
            <a:t>Concrete Score Matching</a:t>
          </a:r>
          <a:endParaRPr lang="zh-CN" altLang="en-US" sz="1400" b="1" dirty="0">
            <a:solidFill>
              <a:schemeClr val="tx1"/>
            </a:solidFill>
          </a:endParaRPr>
        </a:p>
      </dgm:t>
    </dgm:pt>
    <dgm:pt modelId="{10499169-3C73-4031-A0F6-1C055430F2DE}" type="parTrans" cxnId="{63F33E73-D6DB-43DB-AE70-E4A3A3B26DF7}">
      <dgm:prSet/>
      <dgm:spPr>
        <a:ln w="25400">
          <a:solidFill>
            <a:schemeClr val="tx1"/>
          </a:solidFill>
        </a:ln>
      </dgm:spPr>
      <dgm:t>
        <a:bodyPr/>
        <a:lstStyle/>
        <a:p>
          <a:endParaRPr lang="zh-CN" altLang="en-US"/>
        </a:p>
      </dgm:t>
    </dgm:pt>
    <dgm:pt modelId="{840A2799-37B9-4048-957F-0148308F16FB}" type="sibTrans" cxnId="{63F33E73-D6DB-43DB-AE70-E4A3A3B26DF7}">
      <dgm:prSet/>
      <dgm:spPr/>
      <dgm:t>
        <a:bodyPr/>
        <a:lstStyle/>
        <a:p>
          <a:endParaRPr lang="zh-CN" altLang="en-US"/>
        </a:p>
      </dgm:t>
    </dgm:pt>
    <dgm:pt modelId="{2421C291-7D50-4B8F-8FDF-FC341B3C79AF}">
      <dgm:prSet phldrT="[文本]"/>
      <dgm:spPr>
        <a:solidFill>
          <a:schemeClr val="tx1"/>
        </a:solidFill>
      </dgm:spPr>
      <dgm:t>
        <a:bodyPr/>
        <a:lstStyle/>
        <a:p>
          <a:r>
            <a:rPr lang="en-US" altLang="zh-CN" dirty="0"/>
            <a:t>Plaid</a:t>
          </a:r>
          <a:endParaRPr lang="zh-CN" altLang="en-US" dirty="0"/>
        </a:p>
      </dgm:t>
    </dgm:pt>
    <dgm:pt modelId="{4C25A844-582A-47E8-92F7-BA6C8EC52675}" type="parTrans" cxnId="{BFFDD1A3-051D-4847-BD47-065BFFE97DBB}">
      <dgm:prSet custT="1"/>
      <dgm:spPr>
        <a:noFill/>
        <a:ln w="25400" cap="flat" cmpd="sng" algn="ctr">
          <a:solidFill>
            <a:prstClr val="black"/>
          </a:solidFill>
          <a:prstDash val="solid"/>
          <a:miter lim="800000"/>
        </a:ln>
        <a:effectLst/>
      </dgm:spPr>
      <dgm:t>
        <a:bodyPr spcFirstLastPara="0" vert="horz" wrap="square" lIns="12700" tIns="0" rIns="12700" bIns="0" numCol="1" spcCol="1270" anchor="ctr" anchorCtr="0"/>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gm:t>
    </dgm:pt>
    <dgm:pt modelId="{BC810041-D2FE-47F1-A261-AFA481CC937F}" type="sibTrans" cxnId="{BFFDD1A3-051D-4847-BD47-065BFFE97DBB}">
      <dgm:prSet/>
      <dgm:spPr/>
      <dgm:t>
        <a:bodyPr/>
        <a:lstStyle/>
        <a:p>
          <a:endParaRPr lang="zh-CN" altLang="en-US"/>
        </a:p>
      </dgm:t>
    </dgm:pt>
    <dgm:pt modelId="{7CD1505C-A349-4D7B-B153-92473E768618}" type="pres">
      <dgm:prSet presAssocID="{BB89FCBC-EE96-44AF-839D-5024599CE1D2}" presName="diagram" presStyleCnt="0">
        <dgm:presLayoutVars>
          <dgm:chPref val="1"/>
          <dgm:dir/>
          <dgm:animOne val="branch"/>
          <dgm:animLvl val="lvl"/>
          <dgm:resizeHandles val="exact"/>
        </dgm:presLayoutVars>
      </dgm:prSet>
      <dgm:spPr/>
    </dgm:pt>
    <dgm:pt modelId="{A48AB48A-ADC0-4DC0-A73A-2C59AEBE4164}" type="pres">
      <dgm:prSet presAssocID="{E1E66BE9-EB4B-4429-A4B3-DF4E999722E7}" presName="root1" presStyleCnt="0"/>
      <dgm:spPr/>
    </dgm:pt>
    <dgm:pt modelId="{AE2574C9-A9DA-4F18-B9C5-CBBD81F4835D}" type="pres">
      <dgm:prSet presAssocID="{E1E66BE9-EB4B-4429-A4B3-DF4E999722E7}" presName="LevelOneTextNode" presStyleLbl="node0" presStyleIdx="0" presStyleCnt="1">
        <dgm:presLayoutVars>
          <dgm:chPref val="3"/>
        </dgm:presLayoutVars>
      </dgm:prSet>
      <dgm:spPr/>
    </dgm:pt>
    <dgm:pt modelId="{3B6F28B3-5D51-4CD4-ADAF-56CE825F4ECF}" type="pres">
      <dgm:prSet presAssocID="{E1E66BE9-EB4B-4429-A4B3-DF4E999722E7}" presName="level2hierChild" presStyleCnt="0"/>
      <dgm:spPr/>
    </dgm:pt>
    <dgm:pt modelId="{F9A52CAE-D409-4208-AFB0-E114903F3104}" type="pres">
      <dgm:prSet presAssocID="{F23DC2A8-ED34-4AD8-91C7-658C9BBBADCD}" presName="conn2-1" presStyleLbl="parChTrans1D2" presStyleIdx="0" presStyleCnt="2"/>
      <dgm:spPr/>
    </dgm:pt>
    <dgm:pt modelId="{78416BB6-B267-4C3F-80EE-B47B003AFF76}" type="pres">
      <dgm:prSet presAssocID="{F23DC2A8-ED34-4AD8-91C7-658C9BBBADCD}" presName="connTx" presStyleLbl="parChTrans1D2" presStyleIdx="0" presStyleCnt="2"/>
      <dgm:spPr/>
    </dgm:pt>
    <dgm:pt modelId="{9F084374-3E88-4662-879B-EB121A92816D}" type="pres">
      <dgm:prSet presAssocID="{950F54F9-28E3-4258-935B-66F711A41A75}" presName="root2" presStyleCnt="0"/>
      <dgm:spPr/>
    </dgm:pt>
    <dgm:pt modelId="{80B86905-71A7-4706-8AB0-9D7907712F69}" type="pres">
      <dgm:prSet presAssocID="{950F54F9-28E3-4258-935B-66F711A41A75}" presName="LevelTwoTextNode" presStyleLbl="node2" presStyleIdx="0" presStyleCnt="2">
        <dgm:presLayoutVars>
          <dgm:chPref val="3"/>
        </dgm:presLayoutVars>
      </dgm:prSet>
      <dgm:spPr/>
    </dgm:pt>
    <dgm:pt modelId="{8D180F28-DA02-4B73-BAC7-AF97693B7B02}" type="pres">
      <dgm:prSet presAssocID="{950F54F9-28E3-4258-935B-66F711A41A75}" presName="level3hierChild" presStyleCnt="0"/>
      <dgm:spPr/>
    </dgm:pt>
    <dgm:pt modelId="{5FA21190-229F-48AF-A369-A02EC02F0308}" type="pres">
      <dgm:prSet presAssocID="{B38CC030-D999-4B66-9988-C36506C67200}" presName="conn2-1" presStyleLbl="parChTrans1D3" presStyleIdx="0" presStyleCnt="5"/>
      <dgm:spPr/>
    </dgm:pt>
    <dgm:pt modelId="{B13087EB-B5F1-4814-A53F-5598905A9AB6}" type="pres">
      <dgm:prSet presAssocID="{B38CC030-D999-4B66-9988-C36506C67200}" presName="connTx" presStyleLbl="parChTrans1D3" presStyleIdx="0" presStyleCnt="5"/>
      <dgm:spPr/>
    </dgm:pt>
    <dgm:pt modelId="{E111B3CE-5AC4-4411-A8C5-16E05F139AC1}" type="pres">
      <dgm:prSet presAssocID="{68C702CF-F760-4BB1-AE53-E704972ECBC2}" presName="root2" presStyleCnt="0"/>
      <dgm:spPr/>
    </dgm:pt>
    <dgm:pt modelId="{8DCF6484-DACF-4932-B912-D3F15598432A}" type="pres">
      <dgm:prSet presAssocID="{68C702CF-F760-4BB1-AE53-E704972ECBC2}" presName="LevelTwoTextNode" presStyleLbl="node3" presStyleIdx="0" presStyleCnt="5">
        <dgm:presLayoutVars>
          <dgm:chPref val="3"/>
        </dgm:presLayoutVars>
      </dgm:prSet>
      <dgm:spPr/>
    </dgm:pt>
    <dgm:pt modelId="{A8C6A038-63FC-4BF3-BF70-1644603EE7C5}" type="pres">
      <dgm:prSet presAssocID="{68C702CF-F760-4BB1-AE53-E704972ECBC2}" presName="level3hierChild" presStyleCnt="0"/>
      <dgm:spPr/>
    </dgm:pt>
    <dgm:pt modelId="{63730D33-A5F1-4574-808A-8361553D31D8}" type="pres">
      <dgm:prSet presAssocID="{4C25A844-582A-47E8-92F7-BA6C8EC52675}" presName="conn2-1" presStyleLbl="parChTrans1D4" presStyleIdx="0" presStyleCnt="6"/>
      <dgm:spPr>
        <a:xfrm>
          <a:off x="5584072" y="287809"/>
          <a:ext cx="479457" cy="29107"/>
        </a:xfrm>
        <a:custGeom>
          <a:avLst/>
          <a:gdLst/>
          <a:ahLst/>
          <a:cxnLst/>
          <a:rect l="0" t="0" r="0" b="0"/>
          <a:pathLst>
            <a:path>
              <a:moveTo>
                <a:pt x="0" y="14553"/>
              </a:moveTo>
              <a:lnTo>
                <a:pt x="479457" y="14553"/>
              </a:lnTo>
            </a:path>
          </a:pathLst>
        </a:custGeom>
      </dgm:spPr>
    </dgm:pt>
    <dgm:pt modelId="{466CDE5B-F59D-4A54-84B7-A0585AC1A19B}" type="pres">
      <dgm:prSet presAssocID="{4C25A844-582A-47E8-92F7-BA6C8EC52675}" presName="connTx" presStyleLbl="parChTrans1D4" presStyleIdx="0" presStyleCnt="6"/>
      <dgm:spPr/>
    </dgm:pt>
    <dgm:pt modelId="{7AC72190-8B80-4350-8140-84E657602E4D}" type="pres">
      <dgm:prSet presAssocID="{2421C291-7D50-4B8F-8FDF-FC341B3C79AF}" presName="root2" presStyleCnt="0"/>
      <dgm:spPr/>
    </dgm:pt>
    <dgm:pt modelId="{88D6855B-943E-4D05-9F24-5B86A9470D34}" type="pres">
      <dgm:prSet presAssocID="{2421C291-7D50-4B8F-8FDF-FC341B3C79AF}" presName="LevelTwoTextNode" presStyleLbl="node4" presStyleIdx="0" presStyleCnt="6">
        <dgm:presLayoutVars>
          <dgm:chPref val="3"/>
        </dgm:presLayoutVars>
      </dgm:prSet>
      <dgm:spPr/>
    </dgm:pt>
    <dgm:pt modelId="{64016148-6F6B-4E53-9D51-5F29669453C1}" type="pres">
      <dgm:prSet presAssocID="{2421C291-7D50-4B8F-8FDF-FC341B3C79AF}" presName="level3hierChild" presStyleCnt="0"/>
      <dgm:spPr/>
    </dgm:pt>
    <dgm:pt modelId="{8E707DC4-F8EA-4D86-A91F-6DA5447B1C3A}" type="pres">
      <dgm:prSet presAssocID="{1CA690F7-7BC4-41D1-849D-4ACE7E141EFA}" presName="conn2-1" presStyleLbl="parChTrans1D3" presStyleIdx="1" presStyleCnt="5"/>
      <dgm:spPr/>
    </dgm:pt>
    <dgm:pt modelId="{432693E3-8450-4AAF-A077-C7D409968D1B}" type="pres">
      <dgm:prSet presAssocID="{1CA690F7-7BC4-41D1-849D-4ACE7E141EFA}" presName="connTx" presStyleLbl="parChTrans1D3" presStyleIdx="1" presStyleCnt="5"/>
      <dgm:spPr/>
    </dgm:pt>
    <dgm:pt modelId="{7A8106A0-26C0-48C8-BBCF-82AC3DD30D11}" type="pres">
      <dgm:prSet presAssocID="{0A2B9CEC-5F5E-421D-AF8F-2D449EAEEB61}" presName="root2" presStyleCnt="0"/>
      <dgm:spPr/>
    </dgm:pt>
    <dgm:pt modelId="{9A9DDE76-F0EB-4E0B-9815-81F3EDEB90BC}" type="pres">
      <dgm:prSet presAssocID="{0A2B9CEC-5F5E-421D-AF8F-2D449EAEEB61}" presName="LevelTwoTextNode" presStyleLbl="node3" presStyleIdx="1" presStyleCnt="5">
        <dgm:presLayoutVars>
          <dgm:chPref val="3"/>
        </dgm:presLayoutVars>
      </dgm:prSet>
      <dgm:spPr/>
    </dgm:pt>
    <dgm:pt modelId="{778DEC66-ABE7-4E5B-BB04-E6053590B5DA}" type="pres">
      <dgm:prSet presAssocID="{0A2B9CEC-5F5E-421D-AF8F-2D449EAEEB61}" presName="level3hierChild" presStyleCnt="0"/>
      <dgm:spPr/>
    </dgm:pt>
    <dgm:pt modelId="{5DFF4DC9-D46D-4539-8244-EA89696F56F2}" type="pres">
      <dgm:prSet presAssocID="{0FCF2F9E-9B8F-49F2-AEFC-9A90476814E5}" presName="conn2-1" presStyleLbl="parChTrans1D4" presStyleIdx="1" presStyleCnt="6"/>
      <dgm:spPr/>
    </dgm:pt>
    <dgm:pt modelId="{085C3D8D-14AE-4067-B256-3100C7597706}" type="pres">
      <dgm:prSet presAssocID="{0FCF2F9E-9B8F-49F2-AEFC-9A90476814E5}" presName="connTx" presStyleLbl="parChTrans1D4" presStyleIdx="1" presStyleCnt="6"/>
      <dgm:spPr/>
    </dgm:pt>
    <dgm:pt modelId="{775E8D29-FE46-47B4-99B7-0D923E83B70A}" type="pres">
      <dgm:prSet presAssocID="{24249294-A91D-433E-8221-BDF3EFB31CD5}" presName="root2" presStyleCnt="0"/>
      <dgm:spPr/>
    </dgm:pt>
    <dgm:pt modelId="{E3EB41FB-17F7-4E56-97A2-74C4A873666C}" type="pres">
      <dgm:prSet presAssocID="{24249294-A91D-433E-8221-BDF3EFB31CD5}" presName="LevelTwoTextNode" presStyleLbl="node4" presStyleIdx="1" presStyleCnt="6">
        <dgm:presLayoutVars>
          <dgm:chPref val="3"/>
        </dgm:presLayoutVars>
      </dgm:prSet>
      <dgm:spPr/>
    </dgm:pt>
    <dgm:pt modelId="{896BB0A3-48B7-41ED-8158-207B1937EECF}" type="pres">
      <dgm:prSet presAssocID="{24249294-A91D-433E-8221-BDF3EFB31CD5}" presName="level3hierChild" presStyleCnt="0"/>
      <dgm:spPr/>
    </dgm:pt>
    <dgm:pt modelId="{6C3266B8-2229-4D71-BB4A-807DDD91024C}" type="pres">
      <dgm:prSet presAssocID="{B4B70056-AFDD-41B4-B258-88BEFDBC2359}" presName="conn2-1" presStyleLbl="parChTrans1D4" presStyleIdx="2" presStyleCnt="6"/>
      <dgm:spPr/>
    </dgm:pt>
    <dgm:pt modelId="{01398C5C-3925-4258-9B9B-0C7610613A11}" type="pres">
      <dgm:prSet presAssocID="{B4B70056-AFDD-41B4-B258-88BEFDBC2359}" presName="connTx" presStyleLbl="parChTrans1D4" presStyleIdx="2" presStyleCnt="6"/>
      <dgm:spPr/>
    </dgm:pt>
    <dgm:pt modelId="{1D7677EF-8B0F-4A84-8B1B-EC6ACC87DD4C}" type="pres">
      <dgm:prSet presAssocID="{5BB331DB-55DA-4940-83AD-00C26A597D05}" presName="root2" presStyleCnt="0"/>
      <dgm:spPr/>
    </dgm:pt>
    <dgm:pt modelId="{99DBE4C6-6020-46A3-B078-4B121158E2DE}" type="pres">
      <dgm:prSet presAssocID="{5BB331DB-55DA-4940-83AD-00C26A597D05}" presName="LevelTwoTextNode" presStyleLbl="node4" presStyleIdx="2" presStyleCnt="6">
        <dgm:presLayoutVars>
          <dgm:chPref val="3"/>
        </dgm:presLayoutVars>
      </dgm:prSet>
      <dgm:spPr/>
    </dgm:pt>
    <dgm:pt modelId="{4C24811C-27CF-45A2-9614-97CBB7E06452}" type="pres">
      <dgm:prSet presAssocID="{5BB331DB-55DA-4940-83AD-00C26A597D05}" presName="level3hierChild" presStyleCnt="0"/>
      <dgm:spPr/>
    </dgm:pt>
    <dgm:pt modelId="{DA6CD391-1FD5-431C-88F8-A27FAC3F0E08}" type="pres">
      <dgm:prSet presAssocID="{BF130212-7F8E-4A6B-A29C-CCE55859883B}" presName="conn2-1" presStyleLbl="parChTrans1D4" presStyleIdx="3" presStyleCnt="6"/>
      <dgm:spPr/>
    </dgm:pt>
    <dgm:pt modelId="{54314D62-4118-4332-8C05-D23C6846A53F}" type="pres">
      <dgm:prSet presAssocID="{BF130212-7F8E-4A6B-A29C-CCE55859883B}" presName="connTx" presStyleLbl="parChTrans1D4" presStyleIdx="3" presStyleCnt="6"/>
      <dgm:spPr/>
    </dgm:pt>
    <dgm:pt modelId="{75D9689F-A194-45A6-9587-413D51380729}" type="pres">
      <dgm:prSet presAssocID="{6F9763EB-44B2-4C40-9131-8A141BE35D06}" presName="root2" presStyleCnt="0"/>
      <dgm:spPr/>
    </dgm:pt>
    <dgm:pt modelId="{2DA19F65-EF9B-43A3-A5E4-E6985D53F683}" type="pres">
      <dgm:prSet presAssocID="{6F9763EB-44B2-4C40-9131-8A141BE35D06}" presName="LevelTwoTextNode" presStyleLbl="node4" presStyleIdx="3" presStyleCnt="6">
        <dgm:presLayoutVars>
          <dgm:chPref val="3"/>
        </dgm:presLayoutVars>
      </dgm:prSet>
      <dgm:spPr/>
    </dgm:pt>
    <dgm:pt modelId="{BB14B3C2-5AF0-4172-87CE-A8AE5D97B28F}" type="pres">
      <dgm:prSet presAssocID="{6F9763EB-44B2-4C40-9131-8A141BE35D06}" presName="level3hierChild" presStyleCnt="0"/>
      <dgm:spPr/>
    </dgm:pt>
    <dgm:pt modelId="{528D1AB6-DB91-4C72-B4A0-C56CE980B800}" type="pres">
      <dgm:prSet presAssocID="{13D7535C-C154-46AE-AED7-25833DD5F5D7}" presName="conn2-1" presStyleLbl="parChTrans1D3" presStyleIdx="2" presStyleCnt="5"/>
      <dgm:spPr/>
    </dgm:pt>
    <dgm:pt modelId="{18878B90-31C1-4317-A6B1-DE59C3932736}" type="pres">
      <dgm:prSet presAssocID="{13D7535C-C154-46AE-AED7-25833DD5F5D7}" presName="connTx" presStyleLbl="parChTrans1D3" presStyleIdx="2" presStyleCnt="5"/>
      <dgm:spPr/>
    </dgm:pt>
    <dgm:pt modelId="{E0D9FCC2-26FF-4C34-B7B3-98DF6B2F36AE}" type="pres">
      <dgm:prSet presAssocID="{4CE76B87-31D0-4C85-B5A6-66C46C61389C}" presName="root2" presStyleCnt="0"/>
      <dgm:spPr/>
    </dgm:pt>
    <dgm:pt modelId="{DB6E3D69-DFAA-420A-AD17-DEB62743724F}" type="pres">
      <dgm:prSet presAssocID="{4CE76B87-31D0-4C85-B5A6-66C46C61389C}" presName="LevelTwoTextNode" presStyleLbl="node3" presStyleIdx="2" presStyleCnt="5">
        <dgm:presLayoutVars>
          <dgm:chPref val="3"/>
        </dgm:presLayoutVars>
      </dgm:prSet>
      <dgm:spPr/>
    </dgm:pt>
    <dgm:pt modelId="{543B5A8F-F345-49DE-B3A1-07E1B1988F3A}" type="pres">
      <dgm:prSet presAssocID="{4CE76B87-31D0-4C85-B5A6-66C46C61389C}" presName="level3hierChild" presStyleCnt="0"/>
      <dgm:spPr/>
    </dgm:pt>
    <dgm:pt modelId="{34DDFCB4-0DCB-411D-8AFA-D1D4F5FA1FF6}" type="pres">
      <dgm:prSet presAssocID="{E83A3B9E-FEFB-4518-B018-C009817124F0}" presName="conn2-1" presStyleLbl="parChTrans1D2" presStyleIdx="1" presStyleCnt="2"/>
      <dgm:spPr/>
    </dgm:pt>
    <dgm:pt modelId="{5A3D1FC4-56E9-4D21-AD1B-AB7113C86478}" type="pres">
      <dgm:prSet presAssocID="{E83A3B9E-FEFB-4518-B018-C009817124F0}" presName="connTx" presStyleLbl="parChTrans1D2" presStyleIdx="1" presStyleCnt="2"/>
      <dgm:spPr/>
    </dgm:pt>
    <dgm:pt modelId="{6A3EEB1B-5C58-461F-87DC-54F91B36DBAB}" type="pres">
      <dgm:prSet presAssocID="{2AF5A3DD-F3FD-4DD2-8107-AA32CEB52C6E}" presName="root2" presStyleCnt="0"/>
      <dgm:spPr/>
    </dgm:pt>
    <dgm:pt modelId="{C767D892-3075-48F1-B148-42472F5463A1}" type="pres">
      <dgm:prSet presAssocID="{2AF5A3DD-F3FD-4DD2-8107-AA32CEB52C6E}" presName="LevelTwoTextNode" presStyleLbl="node2" presStyleIdx="1" presStyleCnt="2">
        <dgm:presLayoutVars>
          <dgm:chPref val="3"/>
        </dgm:presLayoutVars>
      </dgm:prSet>
      <dgm:spPr/>
    </dgm:pt>
    <dgm:pt modelId="{DA6AD256-9832-4DE2-ADE7-BD6F610EC20F}" type="pres">
      <dgm:prSet presAssocID="{2AF5A3DD-F3FD-4DD2-8107-AA32CEB52C6E}" presName="level3hierChild" presStyleCnt="0"/>
      <dgm:spPr/>
    </dgm:pt>
    <dgm:pt modelId="{96A2C6DA-58B6-4837-B050-86DA6D3BB4F9}" type="pres">
      <dgm:prSet presAssocID="{EF0F1030-EAB6-4858-8263-1AB27A5519D0}" presName="conn2-1" presStyleLbl="parChTrans1D3" presStyleIdx="3" presStyleCnt="5"/>
      <dgm:spPr/>
    </dgm:pt>
    <dgm:pt modelId="{9AFCB47D-7980-4921-BA62-0F013E0F077E}" type="pres">
      <dgm:prSet presAssocID="{EF0F1030-EAB6-4858-8263-1AB27A5519D0}" presName="connTx" presStyleLbl="parChTrans1D3" presStyleIdx="3" presStyleCnt="5"/>
      <dgm:spPr/>
    </dgm:pt>
    <dgm:pt modelId="{78E7EACB-64B6-4C28-B045-F330881C15AF}" type="pres">
      <dgm:prSet presAssocID="{B187D094-E792-4FD7-AAF9-B81B2523B4F5}" presName="root2" presStyleCnt="0"/>
      <dgm:spPr/>
    </dgm:pt>
    <dgm:pt modelId="{3FDD3023-F4DB-4624-A50D-A7E3747F4945}" type="pres">
      <dgm:prSet presAssocID="{B187D094-E792-4FD7-AAF9-B81B2523B4F5}" presName="LevelTwoTextNode" presStyleLbl="node3" presStyleIdx="3" presStyleCnt="5">
        <dgm:presLayoutVars>
          <dgm:chPref val="3"/>
        </dgm:presLayoutVars>
      </dgm:prSet>
      <dgm:spPr/>
    </dgm:pt>
    <dgm:pt modelId="{62063BA4-65E9-48B9-B2E0-B02FA299F1AE}" type="pres">
      <dgm:prSet presAssocID="{B187D094-E792-4FD7-AAF9-B81B2523B4F5}" presName="level3hierChild" presStyleCnt="0"/>
      <dgm:spPr/>
    </dgm:pt>
    <dgm:pt modelId="{D96AF844-FCDE-4E04-B421-524EA18B6062}" type="pres">
      <dgm:prSet presAssocID="{10499169-3C73-4031-A0F6-1C055430F2DE}" presName="conn2-1" presStyleLbl="parChTrans1D3" presStyleIdx="4" presStyleCnt="5"/>
      <dgm:spPr/>
    </dgm:pt>
    <dgm:pt modelId="{FAAE7601-6C03-4C88-B4DC-6CDC66CFF709}" type="pres">
      <dgm:prSet presAssocID="{10499169-3C73-4031-A0F6-1C055430F2DE}" presName="connTx" presStyleLbl="parChTrans1D3" presStyleIdx="4" presStyleCnt="5"/>
      <dgm:spPr/>
    </dgm:pt>
    <dgm:pt modelId="{AE1AA66C-398C-449C-A9DF-2856654BB7CE}" type="pres">
      <dgm:prSet presAssocID="{7753A842-7799-4436-8FD5-C67DC1EB574D}" presName="root2" presStyleCnt="0"/>
      <dgm:spPr/>
    </dgm:pt>
    <dgm:pt modelId="{A88B0B5D-9AE7-43E1-9C0B-5A555FE35B0B}" type="pres">
      <dgm:prSet presAssocID="{7753A842-7799-4436-8FD5-C67DC1EB574D}" presName="LevelTwoTextNode" presStyleLbl="node3" presStyleIdx="4" presStyleCnt="5">
        <dgm:presLayoutVars>
          <dgm:chPref val="3"/>
        </dgm:presLayoutVars>
      </dgm:prSet>
      <dgm:spPr/>
    </dgm:pt>
    <dgm:pt modelId="{54F12AAF-54F6-4726-AA3E-CEC73FD0BA64}" type="pres">
      <dgm:prSet presAssocID="{7753A842-7799-4436-8FD5-C67DC1EB574D}" presName="level3hierChild" presStyleCnt="0"/>
      <dgm:spPr/>
    </dgm:pt>
    <dgm:pt modelId="{CC266EAE-B607-4FD6-9B6A-7955995FD7C3}" type="pres">
      <dgm:prSet presAssocID="{18D45D6E-3E70-42F7-BDDE-9EA07FADEFFB}" presName="conn2-1" presStyleLbl="parChTrans1D4" presStyleIdx="4" presStyleCnt="6"/>
      <dgm:spPr/>
    </dgm:pt>
    <dgm:pt modelId="{4D9C4043-DD72-483A-9862-C40C3E66C4A6}" type="pres">
      <dgm:prSet presAssocID="{18D45D6E-3E70-42F7-BDDE-9EA07FADEFFB}" presName="connTx" presStyleLbl="parChTrans1D4" presStyleIdx="4" presStyleCnt="6"/>
      <dgm:spPr/>
    </dgm:pt>
    <dgm:pt modelId="{E62EE688-0B9A-4376-BAB0-8123C509C685}" type="pres">
      <dgm:prSet presAssocID="{79EDB774-D203-4632-B4F0-3CD4CB54960B}" presName="root2" presStyleCnt="0"/>
      <dgm:spPr/>
    </dgm:pt>
    <dgm:pt modelId="{5AA03491-23FE-4CB2-A278-E0E227F0D095}" type="pres">
      <dgm:prSet presAssocID="{79EDB774-D203-4632-B4F0-3CD4CB54960B}" presName="LevelTwoTextNode" presStyleLbl="node4" presStyleIdx="4" presStyleCnt="6">
        <dgm:presLayoutVars>
          <dgm:chPref val="3"/>
        </dgm:presLayoutVars>
      </dgm:prSet>
      <dgm:spPr/>
    </dgm:pt>
    <dgm:pt modelId="{829CE02C-5AA0-4076-9264-F130563DECDC}" type="pres">
      <dgm:prSet presAssocID="{79EDB774-D203-4632-B4F0-3CD4CB54960B}" presName="level3hierChild" presStyleCnt="0"/>
      <dgm:spPr/>
    </dgm:pt>
    <dgm:pt modelId="{0B95CED5-3FF5-491E-B298-BE45FBA54E8D}" type="pres">
      <dgm:prSet presAssocID="{05F78C3B-61F7-4800-9689-D38A34AF745C}" presName="conn2-1" presStyleLbl="parChTrans1D4" presStyleIdx="5" presStyleCnt="6"/>
      <dgm:spPr/>
    </dgm:pt>
    <dgm:pt modelId="{D6C53E32-5365-46AE-A292-7840CD5A4615}" type="pres">
      <dgm:prSet presAssocID="{05F78C3B-61F7-4800-9689-D38A34AF745C}" presName="connTx" presStyleLbl="parChTrans1D4" presStyleIdx="5" presStyleCnt="6"/>
      <dgm:spPr/>
    </dgm:pt>
    <dgm:pt modelId="{FAFD5F3A-2AD3-4AFF-B0B6-B2D9E29FB990}" type="pres">
      <dgm:prSet presAssocID="{45BB4B2D-4598-4C01-9969-E640755A1484}" presName="root2" presStyleCnt="0"/>
      <dgm:spPr/>
    </dgm:pt>
    <dgm:pt modelId="{9728739A-CCDF-4999-ADDC-B98F6264CD3A}" type="pres">
      <dgm:prSet presAssocID="{45BB4B2D-4598-4C01-9969-E640755A1484}" presName="LevelTwoTextNode" presStyleLbl="node4" presStyleIdx="5" presStyleCnt="6">
        <dgm:presLayoutVars>
          <dgm:chPref val="3"/>
        </dgm:presLayoutVars>
      </dgm:prSet>
      <dgm:spPr/>
    </dgm:pt>
    <dgm:pt modelId="{854035D9-9026-49F0-A68A-0C2DF6738B75}" type="pres">
      <dgm:prSet presAssocID="{45BB4B2D-4598-4C01-9969-E640755A1484}" presName="level3hierChild" presStyleCnt="0"/>
      <dgm:spPr/>
    </dgm:pt>
  </dgm:ptLst>
  <dgm:cxnLst>
    <dgm:cxn modelId="{18094301-3E79-406A-9377-BC13A67100AD}" srcId="{0A2B9CEC-5F5E-421D-AF8F-2D449EAEEB61}" destId="{24249294-A91D-433E-8221-BDF3EFB31CD5}" srcOrd="0" destOrd="0" parTransId="{0FCF2F9E-9B8F-49F2-AEFC-9A90476814E5}" sibTransId="{E25723CF-DC8F-419E-911E-366717539AB1}"/>
    <dgm:cxn modelId="{4ABAF90F-5413-423C-BDC6-0DF8D00F1BCC}" type="presOf" srcId="{E1E66BE9-EB4B-4429-A4B3-DF4E999722E7}" destId="{AE2574C9-A9DA-4F18-B9C5-CBBD81F4835D}" srcOrd="0" destOrd="0" presId="urn:microsoft.com/office/officeart/2005/8/layout/hierarchy2"/>
    <dgm:cxn modelId="{AFA34C12-8CDD-496E-AD93-057CEB69BE27}" type="presOf" srcId="{B4B70056-AFDD-41B4-B258-88BEFDBC2359}" destId="{01398C5C-3925-4258-9B9B-0C7610613A11}" srcOrd="1" destOrd="0" presId="urn:microsoft.com/office/officeart/2005/8/layout/hierarchy2"/>
    <dgm:cxn modelId="{D517B714-C724-4F81-889C-393B047C6F20}" type="presOf" srcId="{18D45D6E-3E70-42F7-BDDE-9EA07FADEFFB}" destId="{4D9C4043-DD72-483A-9862-C40C3E66C4A6}" srcOrd="1" destOrd="0" presId="urn:microsoft.com/office/officeart/2005/8/layout/hierarchy2"/>
    <dgm:cxn modelId="{31DF1B15-D485-4107-A176-AF49F869A91B}" type="presOf" srcId="{4C25A844-582A-47E8-92F7-BA6C8EC52675}" destId="{466CDE5B-F59D-4A54-84B7-A0585AC1A19B}" srcOrd="1" destOrd="0" presId="urn:microsoft.com/office/officeart/2005/8/layout/hierarchy2"/>
    <dgm:cxn modelId="{E03C0119-3966-4B26-B60B-925424DDF89E}" type="presOf" srcId="{24249294-A91D-433E-8221-BDF3EFB31CD5}" destId="{E3EB41FB-17F7-4E56-97A2-74C4A873666C}" srcOrd="0" destOrd="0" presId="urn:microsoft.com/office/officeart/2005/8/layout/hierarchy2"/>
    <dgm:cxn modelId="{4605EF22-CDDD-4FE7-BCEF-DA88284AB521}" srcId="{950F54F9-28E3-4258-935B-66F711A41A75}" destId="{68C702CF-F760-4BB1-AE53-E704972ECBC2}" srcOrd="0" destOrd="0" parTransId="{B38CC030-D999-4B66-9988-C36506C67200}" sibTransId="{9BB48497-726C-4415-8B93-37BBF29DF2A4}"/>
    <dgm:cxn modelId="{F5379424-3F67-4184-9469-18F175FB863E}" srcId="{0A2B9CEC-5F5E-421D-AF8F-2D449EAEEB61}" destId="{6F9763EB-44B2-4C40-9131-8A141BE35D06}" srcOrd="1" destOrd="0" parTransId="{BF130212-7F8E-4A6B-A29C-CCE55859883B}" sibTransId="{6C30CA7F-7FB0-4A50-B41D-38999AEBE316}"/>
    <dgm:cxn modelId="{74A89F27-C26B-4052-9201-A51F4DF210C2}" type="presOf" srcId="{E83A3B9E-FEFB-4518-B018-C009817124F0}" destId="{34DDFCB4-0DCB-411D-8AFA-D1D4F5FA1FF6}" srcOrd="0" destOrd="0" presId="urn:microsoft.com/office/officeart/2005/8/layout/hierarchy2"/>
    <dgm:cxn modelId="{CBD6DA2B-E874-4581-8358-3CF9568185DC}" type="presOf" srcId="{BB89FCBC-EE96-44AF-839D-5024599CE1D2}" destId="{7CD1505C-A349-4D7B-B153-92473E768618}" srcOrd="0" destOrd="0" presId="urn:microsoft.com/office/officeart/2005/8/layout/hierarchy2"/>
    <dgm:cxn modelId="{DB2FDF30-074C-4C02-AEE9-9A77EC7B57B6}" srcId="{E1E66BE9-EB4B-4429-A4B3-DF4E999722E7}" destId="{950F54F9-28E3-4258-935B-66F711A41A75}" srcOrd="0" destOrd="0" parTransId="{F23DC2A8-ED34-4AD8-91C7-658C9BBBADCD}" sibTransId="{97BF0481-E82A-47C0-A424-1DFDDBE70D20}"/>
    <dgm:cxn modelId="{6E769D31-5A79-4159-8C9A-096FA0DDC3B6}" type="presOf" srcId="{2421C291-7D50-4B8F-8FDF-FC341B3C79AF}" destId="{88D6855B-943E-4D05-9F24-5B86A9470D34}" srcOrd="0" destOrd="0" presId="urn:microsoft.com/office/officeart/2005/8/layout/hierarchy2"/>
    <dgm:cxn modelId="{1528873A-8CBC-41CA-93D9-5C7B64474F3D}" type="presOf" srcId="{BF130212-7F8E-4A6B-A29C-CCE55859883B}" destId="{54314D62-4118-4332-8C05-D23C6846A53F}" srcOrd="1" destOrd="0" presId="urn:microsoft.com/office/officeart/2005/8/layout/hierarchy2"/>
    <dgm:cxn modelId="{A8E8A43A-4A21-4B53-A28E-B345819F5032}" type="presOf" srcId="{EF0F1030-EAB6-4858-8263-1AB27A5519D0}" destId="{9AFCB47D-7980-4921-BA62-0F013E0F077E}" srcOrd="1" destOrd="0" presId="urn:microsoft.com/office/officeart/2005/8/layout/hierarchy2"/>
    <dgm:cxn modelId="{4134893E-3E22-45C3-A345-08EAA655C94B}" type="presOf" srcId="{EF0F1030-EAB6-4858-8263-1AB27A5519D0}" destId="{96A2C6DA-58B6-4837-B050-86DA6D3BB4F9}" srcOrd="0" destOrd="0" presId="urn:microsoft.com/office/officeart/2005/8/layout/hierarchy2"/>
    <dgm:cxn modelId="{1CC2EA5B-BE7E-4C7A-83E8-446E1C5F5E6E}" type="presOf" srcId="{B38CC030-D999-4B66-9988-C36506C67200}" destId="{B13087EB-B5F1-4814-A53F-5598905A9AB6}" srcOrd="1" destOrd="0" presId="urn:microsoft.com/office/officeart/2005/8/layout/hierarchy2"/>
    <dgm:cxn modelId="{12FDCC5D-8033-45A6-AC2A-70CD3F2A3862}" srcId="{E1E66BE9-EB4B-4429-A4B3-DF4E999722E7}" destId="{2AF5A3DD-F3FD-4DD2-8107-AA32CEB52C6E}" srcOrd="1" destOrd="0" parTransId="{E83A3B9E-FEFB-4518-B018-C009817124F0}" sibTransId="{B997094A-C815-4D6C-9DB6-444AEA56A3A4}"/>
    <dgm:cxn modelId="{20BBEE61-3202-4CB8-9EF5-2F2F722514E2}" type="presOf" srcId="{05F78C3B-61F7-4800-9689-D38A34AF745C}" destId="{0B95CED5-3FF5-491E-B298-BE45FBA54E8D}" srcOrd="0" destOrd="0" presId="urn:microsoft.com/office/officeart/2005/8/layout/hierarchy2"/>
    <dgm:cxn modelId="{E0432962-AE60-408F-9867-DA0732FEDDE7}" type="presOf" srcId="{10499169-3C73-4031-A0F6-1C055430F2DE}" destId="{D96AF844-FCDE-4E04-B421-524EA18B6062}" srcOrd="0" destOrd="0" presId="urn:microsoft.com/office/officeart/2005/8/layout/hierarchy2"/>
    <dgm:cxn modelId="{D16F6042-AFD8-448C-86DF-8C712BD2E3FA}" type="presOf" srcId="{BF130212-7F8E-4A6B-A29C-CCE55859883B}" destId="{DA6CD391-1FD5-431C-88F8-A27FAC3F0E08}" srcOrd="0" destOrd="0" presId="urn:microsoft.com/office/officeart/2005/8/layout/hierarchy2"/>
    <dgm:cxn modelId="{160B5442-189B-4A93-9BB2-A4EFAF755C33}" type="presOf" srcId="{F23DC2A8-ED34-4AD8-91C7-658C9BBBADCD}" destId="{78416BB6-B267-4C3F-80EE-B47B003AFF76}" srcOrd="1" destOrd="0" presId="urn:microsoft.com/office/officeart/2005/8/layout/hierarchy2"/>
    <dgm:cxn modelId="{FE896867-76FD-4439-8670-5829BE90FB66}" type="presOf" srcId="{F23DC2A8-ED34-4AD8-91C7-658C9BBBADCD}" destId="{F9A52CAE-D409-4208-AFB0-E114903F3104}" srcOrd="0" destOrd="0" presId="urn:microsoft.com/office/officeart/2005/8/layout/hierarchy2"/>
    <dgm:cxn modelId="{655D2768-025E-49EF-91C9-D9A2D960B05B}" srcId="{2AF5A3DD-F3FD-4DD2-8107-AA32CEB52C6E}" destId="{B187D094-E792-4FD7-AAF9-B81B2523B4F5}" srcOrd="0" destOrd="0" parTransId="{EF0F1030-EAB6-4858-8263-1AB27A5519D0}" sibTransId="{42A4F208-7EC7-4B72-A2E4-0B2FE385EF85}"/>
    <dgm:cxn modelId="{6A6CF349-DC61-4ABC-98FB-9051183E4E61}" type="presOf" srcId="{05F78C3B-61F7-4800-9689-D38A34AF745C}" destId="{D6C53E32-5365-46AE-A292-7840CD5A4615}" srcOrd="1" destOrd="0" presId="urn:microsoft.com/office/officeart/2005/8/layout/hierarchy2"/>
    <dgm:cxn modelId="{38FC0F6D-9163-4E89-AF66-AC50AAF8D128}" type="presOf" srcId="{0A2B9CEC-5F5E-421D-AF8F-2D449EAEEB61}" destId="{9A9DDE76-F0EB-4E0B-9815-81F3EDEB90BC}" srcOrd="0" destOrd="0" presId="urn:microsoft.com/office/officeart/2005/8/layout/hierarchy2"/>
    <dgm:cxn modelId="{988F054E-AF34-4CC1-99F9-7A3E36FCAACA}" type="presOf" srcId="{4C25A844-582A-47E8-92F7-BA6C8EC52675}" destId="{63730D33-A5F1-4574-808A-8361553D31D8}" srcOrd="0" destOrd="0" presId="urn:microsoft.com/office/officeart/2005/8/layout/hierarchy2"/>
    <dgm:cxn modelId="{C4AD2772-40DC-4950-9B0F-17C1DC5D7DDA}" type="presOf" srcId="{79EDB774-D203-4632-B4F0-3CD4CB54960B}" destId="{5AA03491-23FE-4CB2-A278-E0E227F0D095}" srcOrd="0" destOrd="0" presId="urn:microsoft.com/office/officeart/2005/8/layout/hierarchy2"/>
    <dgm:cxn modelId="{63F33E73-D6DB-43DB-AE70-E4A3A3B26DF7}" srcId="{2AF5A3DD-F3FD-4DD2-8107-AA32CEB52C6E}" destId="{7753A842-7799-4436-8FD5-C67DC1EB574D}" srcOrd="1" destOrd="0" parTransId="{10499169-3C73-4031-A0F6-1C055430F2DE}" sibTransId="{840A2799-37B9-4048-957F-0148308F16FB}"/>
    <dgm:cxn modelId="{FA43D981-9238-40C6-A208-8E58CFFB4865}" type="presOf" srcId="{5BB331DB-55DA-4940-83AD-00C26A597D05}" destId="{99DBE4C6-6020-46A3-B078-4B121158E2DE}" srcOrd="0" destOrd="0" presId="urn:microsoft.com/office/officeart/2005/8/layout/hierarchy2"/>
    <dgm:cxn modelId="{740A518A-800E-468F-A2E7-8DA7F7E9333D}" type="presOf" srcId="{10499169-3C73-4031-A0F6-1C055430F2DE}" destId="{FAAE7601-6C03-4C88-B4DC-6CDC66CFF709}" srcOrd="1" destOrd="0" presId="urn:microsoft.com/office/officeart/2005/8/layout/hierarchy2"/>
    <dgm:cxn modelId="{27479094-53F5-4203-8517-BEF27730B3FE}" type="presOf" srcId="{E83A3B9E-FEFB-4518-B018-C009817124F0}" destId="{5A3D1FC4-56E9-4D21-AD1B-AB7113C86478}" srcOrd="1" destOrd="0" presId="urn:microsoft.com/office/officeart/2005/8/layout/hierarchy2"/>
    <dgm:cxn modelId="{2B205998-6880-41B0-991C-1567BE1864BF}" type="presOf" srcId="{2AF5A3DD-F3FD-4DD2-8107-AA32CEB52C6E}" destId="{C767D892-3075-48F1-B148-42472F5463A1}" srcOrd="0" destOrd="0" presId="urn:microsoft.com/office/officeart/2005/8/layout/hierarchy2"/>
    <dgm:cxn modelId="{BFFDD1A3-051D-4847-BD47-065BFFE97DBB}" srcId="{68C702CF-F760-4BB1-AE53-E704972ECBC2}" destId="{2421C291-7D50-4B8F-8FDF-FC341B3C79AF}" srcOrd="0" destOrd="0" parTransId="{4C25A844-582A-47E8-92F7-BA6C8EC52675}" sibTransId="{BC810041-D2FE-47F1-A261-AFA481CC937F}"/>
    <dgm:cxn modelId="{AB8EBEA6-B5B9-4F1F-97E1-416DA67774D0}" srcId="{24249294-A91D-433E-8221-BDF3EFB31CD5}" destId="{5BB331DB-55DA-4940-83AD-00C26A597D05}" srcOrd="0" destOrd="0" parTransId="{B4B70056-AFDD-41B4-B258-88BEFDBC2359}" sibTransId="{41B1E857-B897-45EF-B0C1-7C3F69EA5F80}"/>
    <dgm:cxn modelId="{9C866EA7-19CB-4904-BDE3-3A4F17D9E902}" type="presOf" srcId="{18D45D6E-3E70-42F7-BDDE-9EA07FADEFFB}" destId="{CC266EAE-B607-4FD6-9B6A-7955995FD7C3}" srcOrd="0" destOrd="0" presId="urn:microsoft.com/office/officeart/2005/8/layout/hierarchy2"/>
    <dgm:cxn modelId="{88FE58AA-33FF-413E-9752-21EFC2D978D3}" srcId="{950F54F9-28E3-4258-935B-66F711A41A75}" destId="{4CE76B87-31D0-4C85-B5A6-66C46C61389C}" srcOrd="2" destOrd="0" parTransId="{13D7535C-C154-46AE-AED7-25833DD5F5D7}" sibTransId="{2C50CB7F-35D8-4744-9DD5-01F357CC55D4}"/>
    <dgm:cxn modelId="{8F00C6B1-731F-4502-B5BC-7172F469B76E}" srcId="{BB89FCBC-EE96-44AF-839D-5024599CE1D2}" destId="{E1E66BE9-EB4B-4429-A4B3-DF4E999722E7}" srcOrd="0" destOrd="0" parTransId="{3D6773B8-D64C-404D-AF53-04996C89EB0E}" sibTransId="{58447249-5774-4328-8743-8505E01D286B}"/>
    <dgm:cxn modelId="{6B023BB4-846F-47F9-829C-8DEEE78E78D9}" type="presOf" srcId="{7753A842-7799-4436-8FD5-C67DC1EB574D}" destId="{A88B0B5D-9AE7-43E1-9C0B-5A555FE35B0B}" srcOrd="0" destOrd="0" presId="urn:microsoft.com/office/officeart/2005/8/layout/hierarchy2"/>
    <dgm:cxn modelId="{761A65BC-AD9E-498A-B29F-243403B7568C}" type="presOf" srcId="{B38CC030-D999-4B66-9988-C36506C67200}" destId="{5FA21190-229F-48AF-A369-A02EC02F0308}" srcOrd="0" destOrd="0" presId="urn:microsoft.com/office/officeart/2005/8/layout/hierarchy2"/>
    <dgm:cxn modelId="{90C40FBD-E6E0-4C8C-BB95-CFF7A4CEB52C}" type="presOf" srcId="{0FCF2F9E-9B8F-49F2-AEFC-9A90476814E5}" destId="{085C3D8D-14AE-4067-B256-3100C7597706}" srcOrd="1" destOrd="0" presId="urn:microsoft.com/office/officeart/2005/8/layout/hierarchy2"/>
    <dgm:cxn modelId="{08968BBD-6F4E-4A31-842A-77C5EF60ED49}" srcId="{79EDB774-D203-4632-B4F0-3CD4CB54960B}" destId="{45BB4B2D-4598-4C01-9969-E640755A1484}" srcOrd="0" destOrd="0" parTransId="{05F78C3B-61F7-4800-9689-D38A34AF745C}" sibTransId="{8978B856-1513-47BB-B1B5-B52C0E3348EE}"/>
    <dgm:cxn modelId="{F4E7E8C3-99DD-4526-AD54-168F95122516}" type="presOf" srcId="{4CE76B87-31D0-4C85-B5A6-66C46C61389C}" destId="{DB6E3D69-DFAA-420A-AD17-DEB62743724F}" srcOrd="0" destOrd="0" presId="urn:microsoft.com/office/officeart/2005/8/layout/hierarchy2"/>
    <dgm:cxn modelId="{63A19EC6-DABB-425D-BE56-69933FA1EB79}" type="presOf" srcId="{1CA690F7-7BC4-41D1-849D-4ACE7E141EFA}" destId="{432693E3-8450-4AAF-A077-C7D409968D1B}" srcOrd="1" destOrd="0" presId="urn:microsoft.com/office/officeart/2005/8/layout/hierarchy2"/>
    <dgm:cxn modelId="{CF417EDB-DFE7-46E5-AACA-C3741108ED8C}" type="presOf" srcId="{0FCF2F9E-9B8F-49F2-AEFC-9A90476814E5}" destId="{5DFF4DC9-D46D-4539-8244-EA89696F56F2}" srcOrd="0" destOrd="0" presId="urn:microsoft.com/office/officeart/2005/8/layout/hierarchy2"/>
    <dgm:cxn modelId="{FDF228DF-160C-43F4-B16A-7271BFA6C4DD}" type="presOf" srcId="{13D7535C-C154-46AE-AED7-25833DD5F5D7}" destId="{18878B90-31C1-4317-A6B1-DE59C3932736}" srcOrd="1" destOrd="0" presId="urn:microsoft.com/office/officeart/2005/8/layout/hierarchy2"/>
    <dgm:cxn modelId="{D8C4A3DF-C998-4B4A-A778-AF246D02664B}" srcId="{950F54F9-28E3-4258-935B-66F711A41A75}" destId="{0A2B9CEC-5F5E-421D-AF8F-2D449EAEEB61}" srcOrd="1" destOrd="0" parTransId="{1CA690F7-7BC4-41D1-849D-4ACE7E141EFA}" sibTransId="{B0F5771B-0BD7-4399-8982-7961113AA40C}"/>
    <dgm:cxn modelId="{623512E2-EC83-4332-AD66-1057D987ADB5}" type="presOf" srcId="{1CA690F7-7BC4-41D1-849D-4ACE7E141EFA}" destId="{8E707DC4-F8EA-4D86-A91F-6DA5447B1C3A}" srcOrd="0" destOrd="0" presId="urn:microsoft.com/office/officeart/2005/8/layout/hierarchy2"/>
    <dgm:cxn modelId="{34E3C6E2-41D4-4457-AD18-5A46D1CB1BF0}" srcId="{7753A842-7799-4436-8FD5-C67DC1EB574D}" destId="{79EDB774-D203-4632-B4F0-3CD4CB54960B}" srcOrd="0" destOrd="0" parTransId="{18D45D6E-3E70-42F7-BDDE-9EA07FADEFFB}" sibTransId="{1E601429-AA43-413B-AF82-5938C5F4DA00}"/>
    <dgm:cxn modelId="{A5A6E7E4-7510-4429-B436-BD1F24B3F9BC}" type="presOf" srcId="{950F54F9-28E3-4258-935B-66F711A41A75}" destId="{80B86905-71A7-4706-8AB0-9D7907712F69}" srcOrd="0" destOrd="0" presId="urn:microsoft.com/office/officeart/2005/8/layout/hierarchy2"/>
    <dgm:cxn modelId="{173160E6-B83B-4EEA-A156-CB69D85E3AE1}" type="presOf" srcId="{45BB4B2D-4598-4C01-9969-E640755A1484}" destId="{9728739A-CCDF-4999-ADDC-B98F6264CD3A}" srcOrd="0" destOrd="0" presId="urn:microsoft.com/office/officeart/2005/8/layout/hierarchy2"/>
    <dgm:cxn modelId="{6557BFEA-AB8D-4793-9DCC-F2BADC3FC13E}" type="presOf" srcId="{68C702CF-F760-4BB1-AE53-E704972ECBC2}" destId="{8DCF6484-DACF-4932-B912-D3F15598432A}" srcOrd="0" destOrd="0" presId="urn:microsoft.com/office/officeart/2005/8/layout/hierarchy2"/>
    <dgm:cxn modelId="{9A22CFEB-D550-4B22-AF03-19249C04742E}" type="presOf" srcId="{B4B70056-AFDD-41B4-B258-88BEFDBC2359}" destId="{6C3266B8-2229-4D71-BB4A-807DDD91024C}" srcOrd="0" destOrd="0" presId="urn:microsoft.com/office/officeart/2005/8/layout/hierarchy2"/>
    <dgm:cxn modelId="{22D6BEF8-7815-4EEE-8485-CA2F8B3B13DC}" type="presOf" srcId="{13D7535C-C154-46AE-AED7-25833DD5F5D7}" destId="{528D1AB6-DB91-4C72-B4A0-C56CE980B800}" srcOrd="0" destOrd="0" presId="urn:microsoft.com/office/officeart/2005/8/layout/hierarchy2"/>
    <dgm:cxn modelId="{C951BDF9-7649-421F-A4A8-B39541004C07}" type="presOf" srcId="{B187D094-E792-4FD7-AAF9-B81B2523B4F5}" destId="{3FDD3023-F4DB-4624-A50D-A7E3747F4945}" srcOrd="0" destOrd="0" presId="urn:microsoft.com/office/officeart/2005/8/layout/hierarchy2"/>
    <dgm:cxn modelId="{B47A74FA-1775-4C08-BF98-09CB6E4C87EF}" type="presOf" srcId="{6F9763EB-44B2-4C40-9131-8A141BE35D06}" destId="{2DA19F65-EF9B-43A3-A5E4-E6985D53F683}" srcOrd="0" destOrd="0" presId="urn:microsoft.com/office/officeart/2005/8/layout/hierarchy2"/>
    <dgm:cxn modelId="{6955A100-EE93-4857-8298-444571CA26F8}" type="presParOf" srcId="{7CD1505C-A349-4D7B-B153-92473E768618}" destId="{A48AB48A-ADC0-4DC0-A73A-2C59AEBE4164}" srcOrd="0" destOrd="0" presId="urn:microsoft.com/office/officeart/2005/8/layout/hierarchy2"/>
    <dgm:cxn modelId="{FDB71289-516E-4D0E-B33B-8AC24EF22B8A}" type="presParOf" srcId="{A48AB48A-ADC0-4DC0-A73A-2C59AEBE4164}" destId="{AE2574C9-A9DA-4F18-B9C5-CBBD81F4835D}" srcOrd="0" destOrd="0" presId="urn:microsoft.com/office/officeart/2005/8/layout/hierarchy2"/>
    <dgm:cxn modelId="{98F9E402-C683-4D63-8F80-D95359536EA3}" type="presParOf" srcId="{A48AB48A-ADC0-4DC0-A73A-2C59AEBE4164}" destId="{3B6F28B3-5D51-4CD4-ADAF-56CE825F4ECF}" srcOrd="1" destOrd="0" presId="urn:microsoft.com/office/officeart/2005/8/layout/hierarchy2"/>
    <dgm:cxn modelId="{D200B66D-0F8C-46A0-836B-26E26EDF6352}" type="presParOf" srcId="{3B6F28B3-5D51-4CD4-ADAF-56CE825F4ECF}" destId="{F9A52CAE-D409-4208-AFB0-E114903F3104}" srcOrd="0" destOrd="0" presId="urn:microsoft.com/office/officeart/2005/8/layout/hierarchy2"/>
    <dgm:cxn modelId="{E2554624-FE76-466C-AE9B-7C670858CBE0}" type="presParOf" srcId="{F9A52CAE-D409-4208-AFB0-E114903F3104}" destId="{78416BB6-B267-4C3F-80EE-B47B003AFF76}" srcOrd="0" destOrd="0" presId="urn:microsoft.com/office/officeart/2005/8/layout/hierarchy2"/>
    <dgm:cxn modelId="{FBF9DD7E-D50E-4039-A60A-E19A2A062F70}" type="presParOf" srcId="{3B6F28B3-5D51-4CD4-ADAF-56CE825F4ECF}" destId="{9F084374-3E88-4662-879B-EB121A92816D}" srcOrd="1" destOrd="0" presId="urn:microsoft.com/office/officeart/2005/8/layout/hierarchy2"/>
    <dgm:cxn modelId="{F2D40171-1BA2-422A-A092-48824A9BA6BD}" type="presParOf" srcId="{9F084374-3E88-4662-879B-EB121A92816D}" destId="{80B86905-71A7-4706-8AB0-9D7907712F69}" srcOrd="0" destOrd="0" presId="urn:microsoft.com/office/officeart/2005/8/layout/hierarchy2"/>
    <dgm:cxn modelId="{5A76F2BA-2719-44B8-B587-F1C0C48F4483}" type="presParOf" srcId="{9F084374-3E88-4662-879B-EB121A92816D}" destId="{8D180F28-DA02-4B73-BAC7-AF97693B7B02}" srcOrd="1" destOrd="0" presId="urn:microsoft.com/office/officeart/2005/8/layout/hierarchy2"/>
    <dgm:cxn modelId="{CD6190DF-23D5-4EA9-A0BF-7610504AE4BD}" type="presParOf" srcId="{8D180F28-DA02-4B73-BAC7-AF97693B7B02}" destId="{5FA21190-229F-48AF-A369-A02EC02F0308}" srcOrd="0" destOrd="0" presId="urn:microsoft.com/office/officeart/2005/8/layout/hierarchy2"/>
    <dgm:cxn modelId="{643CB032-1172-4BC6-95F3-0513BDBE6E58}" type="presParOf" srcId="{5FA21190-229F-48AF-A369-A02EC02F0308}" destId="{B13087EB-B5F1-4814-A53F-5598905A9AB6}" srcOrd="0" destOrd="0" presId="urn:microsoft.com/office/officeart/2005/8/layout/hierarchy2"/>
    <dgm:cxn modelId="{BAF96EA2-0152-4746-AB70-1016B177E542}" type="presParOf" srcId="{8D180F28-DA02-4B73-BAC7-AF97693B7B02}" destId="{E111B3CE-5AC4-4411-A8C5-16E05F139AC1}" srcOrd="1" destOrd="0" presId="urn:microsoft.com/office/officeart/2005/8/layout/hierarchy2"/>
    <dgm:cxn modelId="{D4C80C4F-CB0C-47BE-9B0E-580441ABD0BC}" type="presParOf" srcId="{E111B3CE-5AC4-4411-A8C5-16E05F139AC1}" destId="{8DCF6484-DACF-4932-B912-D3F15598432A}" srcOrd="0" destOrd="0" presId="urn:microsoft.com/office/officeart/2005/8/layout/hierarchy2"/>
    <dgm:cxn modelId="{076E0AFB-7360-4818-ABF9-4D44B59E3D06}" type="presParOf" srcId="{E111B3CE-5AC4-4411-A8C5-16E05F139AC1}" destId="{A8C6A038-63FC-4BF3-BF70-1644603EE7C5}" srcOrd="1" destOrd="0" presId="urn:microsoft.com/office/officeart/2005/8/layout/hierarchy2"/>
    <dgm:cxn modelId="{DE88D234-1D6E-4432-824F-DBDEA8A8E801}" type="presParOf" srcId="{A8C6A038-63FC-4BF3-BF70-1644603EE7C5}" destId="{63730D33-A5F1-4574-808A-8361553D31D8}" srcOrd="0" destOrd="0" presId="urn:microsoft.com/office/officeart/2005/8/layout/hierarchy2"/>
    <dgm:cxn modelId="{6302289C-301B-4FB5-81B4-071E22DBD052}" type="presParOf" srcId="{63730D33-A5F1-4574-808A-8361553D31D8}" destId="{466CDE5B-F59D-4A54-84B7-A0585AC1A19B}" srcOrd="0" destOrd="0" presId="urn:microsoft.com/office/officeart/2005/8/layout/hierarchy2"/>
    <dgm:cxn modelId="{68CD720B-05F4-4FE0-A1C4-0BE32F57481F}" type="presParOf" srcId="{A8C6A038-63FC-4BF3-BF70-1644603EE7C5}" destId="{7AC72190-8B80-4350-8140-84E657602E4D}" srcOrd="1" destOrd="0" presId="urn:microsoft.com/office/officeart/2005/8/layout/hierarchy2"/>
    <dgm:cxn modelId="{2B3B314A-1A39-47DA-9296-05E735A753A1}" type="presParOf" srcId="{7AC72190-8B80-4350-8140-84E657602E4D}" destId="{88D6855B-943E-4D05-9F24-5B86A9470D34}" srcOrd="0" destOrd="0" presId="urn:microsoft.com/office/officeart/2005/8/layout/hierarchy2"/>
    <dgm:cxn modelId="{E6184D0C-2AB3-47C3-9367-7D114CE61173}" type="presParOf" srcId="{7AC72190-8B80-4350-8140-84E657602E4D}" destId="{64016148-6F6B-4E53-9D51-5F29669453C1}" srcOrd="1" destOrd="0" presId="urn:microsoft.com/office/officeart/2005/8/layout/hierarchy2"/>
    <dgm:cxn modelId="{1CD4AB73-CE8C-40C9-A08A-067E59045B3B}" type="presParOf" srcId="{8D180F28-DA02-4B73-BAC7-AF97693B7B02}" destId="{8E707DC4-F8EA-4D86-A91F-6DA5447B1C3A}" srcOrd="2" destOrd="0" presId="urn:microsoft.com/office/officeart/2005/8/layout/hierarchy2"/>
    <dgm:cxn modelId="{8B27EBDE-8EAF-40F8-A103-9648DA3E077C}" type="presParOf" srcId="{8E707DC4-F8EA-4D86-A91F-6DA5447B1C3A}" destId="{432693E3-8450-4AAF-A077-C7D409968D1B}" srcOrd="0" destOrd="0" presId="urn:microsoft.com/office/officeart/2005/8/layout/hierarchy2"/>
    <dgm:cxn modelId="{C34C4224-D311-4B25-BF49-FA187F0F1B70}" type="presParOf" srcId="{8D180F28-DA02-4B73-BAC7-AF97693B7B02}" destId="{7A8106A0-26C0-48C8-BBCF-82AC3DD30D11}" srcOrd="3" destOrd="0" presId="urn:microsoft.com/office/officeart/2005/8/layout/hierarchy2"/>
    <dgm:cxn modelId="{0779E03E-419C-44BF-8E06-A7E3884FD03B}" type="presParOf" srcId="{7A8106A0-26C0-48C8-BBCF-82AC3DD30D11}" destId="{9A9DDE76-F0EB-4E0B-9815-81F3EDEB90BC}" srcOrd="0" destOrd="0" presId="urn:microsoft.com/office/officeart/2005/8/layout/hierarchy2"/>
    <dgm:cxn modelId="{2D1494C2-54CC-450D-8AF0-F2788F8BBF14}" type="presParOf" srcId="{7A8106A0-26C0-48C8-BBCF-82AC3DD30D11}" destId="{778DEC66-ABE7-4E5B-BB04-E6053590B5DA}" srcOrd="1" destOrd="0" presId="urn:microsoft.com/office/officeart/2005/8/layout/hierarchy2"/>
    <dgm:cxn modelId="{E3911D16-74A6-4657-8429-EA471CCD9102}" type="presParOf" srcId="{778DEC66-ABE7-4E5B-BB04-E6053590B5DA}" destId="{5DFF4DC9-D46D-4539-8244-EA89696F56F2}" srcOrd="0" destOrd="0" presId="urn:microsoft.com/office/officeart/2005/8/layout/hierarchy2"/>
    <dgm:cxn modelId="{8F9B322F-D98A-4C5C-8CB2-FC4CB35C0BB1}" type="presParOf" srcId="{5DFF4DC9-D46D-4539-8244-EA89696F56F2}" destId="{085C3D8D-14AE-4067-B256-3100C7597706}" srcOrd="0" destOrd="0" presId="urn:microsoft.com/office/officeart/2005/8/layout/hierarchy2"/>
    <dgm:cxn modelId="{E636A9D6-0656-41EF-9CA5-BE45D14CBA6A}" type="presParOf" srcId="{778DEC66-ABE7-4E5B-BB04-E6053590B5DA}" destId="{775E8D29-FE46-47B4-99B7-0D923E83B70A}" srcOrd="1" destOrd="0" presId="urn:microsoft.com/office/officeart/2005/8/layout/hierarchy2"/>
    <dgm:cxn modelId="{59A3C935-433C-4428-B6A5-833AA2F3E4AC}" type="presParOf" srcId="{775E8D29-FE46-47B4-99B7-0D923E83B70A}" destId="{E3EB41FB-17F7-4E56-97A2-74C4A873666C}" srcOrd="0" destOrd="0" presId="urn:microsoft.com/office/officeart/2005/8/layout/hierarchy2"/>
    <dgm:cxn modelId="{FE931051-0DBB-49AE-BFBF-98AE2182CB06}" type="presParOf" srcId="{775E8D29-FE46-47B4-99B7-0D923E83B70A}" destId="{896BB0A3-48B7-41ED-8158-207B1937EECF}" srcOrd="1" destOrd="0" presId="urn:microsoft.com/office/officeart/2005/8/layout/hierarchy2"/>
    <dgm:cxn modelId="{D5CB054E-6475-48E4-AC2A-A997C067EFE4}" type="presParOf" srcId="{896BB0A3-48B7-41ED-8158-207B1937EECF}" destId="{6C3266B8-2229-4D71-BB4A-807DDD91024C}" srcOrd="0" destOrd="0" presId="urn:microsoft.com/office/officeart/2005/8/layout/hierarchy2"/>
    <dgm:cxn modelId="{1198C8D6-259A-43EC-88A8-E4CC9052FC0C}" type="presParOf" srcId="{6C3266B8-2229-4D71-BB4A-807DDD91024C}" destId="{01398C5C-3925-4258-9B9B-0C7610613A11}" srcOrd="0" destOrd="0" presId="urn:microsoft.com/office/officeart/2005/8/layout/hierarchy2"/>
    <dgm:cxn modelId="{64D66C97-63EB-4C45-A367-266E8B528C2A}" type="presParOf" srcId="{896BB0A3-48B7-41ED-8158-207B1937EECF}" destId="{1D7677EF-8B0F-4A84-8B1B-EC6ACC87DD4C}" srcOrd="1" destOrd="0" presId="urn:microsoft.com/office/officeart/2005/8/layout/hierarchy2"/>
    <dgm:cxn modelId="{8071FF96-6313-4389-821B-BB062F6A29AC}" type="presParOf" srcId="{1D7677EF-8B0F-4A84-8B1B-EC6ACC87DD4C}" destId="{99DBE4C6-6020-46A3-B078-4B121158E2DE}" srcOrd="0" destOrd="0" presId="urn:microsoft.com/office/officeart/2005/8/layout/hierarchy2"/>
    <dgm:cxn modelId="{06F9B1A3-F420-45AD-98D3-134F33050763}" type="presParOf" srcId="{1D7677EF-8B0F-4A84-8B1B-EC6ACC87DD4C}" destId="{4C24811C-27CF-45A2-9614-97CBB7E06452}" srcOrd="1" destOrd="0" presId="urn:microsoft.com/office/officeart/2005/8/layout/hierarchy2"/>
    <dgm:cxn modelId="{303A6ED8-21C0-48B2-9CB3-E58C8DEDB50A}" type="presParOf" srcId="{778DEC66-ABE7-4E5B-BB04-E6053590B5DA}" destId="{DA6CD391-1FD5-431C-88F8-A27FAC3F0E08}" srcOrd="2" destOrd="0" presId="urn:microsoft.com/office/officeart/2005/8/layout/hierarchy2"/>
    <dgm:cxn modelId="{D1F19BD0-D54C-4523-829E-DF87E2EC6F31}" type="presParOf" srcId="{DA6CD391-1FD5-431C-88F8-A27FAC3F0E08}" destId="{54314D62-4118-4332-8C05-D23C6846A53F}" srcOrd="0" destOrd="0" presId="urn:microsoft.com/office/officeart/2005/8/layout/hierarchy2"/>
    <dgm:cxn modelId="{BB216DC6-BAFF-48D9-9831-C3CDE042B2AF}" type="presParOf" srcId="{778DEC66-ABE7-4E5B-BB04-E6053590B5DA}" destId="{75D9689F-A194-45A6-9587-413D51380729}" srcOrd="3" destOrd="0" presId="urn:microsoft.com/office/officeart/2005/8/layout/hierarchy2"/>
    <dgm:cxn modelId="{E1C6D346-CDB1-4CC3-8ABC-904DBEA10285}" type="presParOf" srcId="{75D9689F-A194-45A6-9587-413D51380729}" destId="{2DA19F65-EF9B-43A3-A5E4-E6985D53F683}" srcOrd="0" destOrd="0" presId="urn:microsoft.com/office/officeart/2005/8/layout/hierarchy2"/>
    <dgm:cxn modelId="{9589F3EE-92AD-47A7-9353-9C81DDDE5C9A}" type="presParOf" srcId="{75D9689F-A194-45A6-9587-413D51380729}" destId="{BB14B3C2-5AF0-4172-87CE-A8AE5D97B28F}" srcOrd="1" destOrd="0" presId="urn:microsoft.com/office/officeart/2005/8/layout/hierarchy2"/>
    <dgm:cxn modelId="{E0E1035C-6E79-413F-8468-E7382719FEDF}" type="presParOf" srcId="{8D180F28-DA02-4B73-BAC7-AF97693B7B02}" destId="{528D1AB6-DB91-4C72-B4A0-C56CE980B800}" srcOrd="4" destOrd="0" presId="urn:microsoft.com/office/officeart/2005/8/layout/hierarchy2"/>
    <dgm:cxn modelId="{2A0D7259-086B-48AF-9049-1A22FCD2BD3B}" type="presParOf" srcId="{528D1AB6-DB91-4C72-B4A0-C56CE980B800}" destId="{18878B90-31C1-4317-A6B1-DE59C3932736}" srcOrd="0" destOrd="0" presId="urn:microsoft.com/office/officeart/2005/8/layout/hierarchy2"/>
    <dgm:cxn modelId="{31682056-6B99-4238-BC51-A72ECA79F7C2}" type="presParOf" srcId="{8D180F28-DA02-4B73-BAC7-AF97693B7B02}" destId="{E0D9FCC2-26FF-4C34-B7B3-98DF6B2F36AE}" srcOrd="5" destOrd="0" presId="urn:microsoft.com/office/officeart/2005/8/layout/hierarchy2"/>
    <dgm:cxn modelId="{39737709-C98D-4968-9F91-2C02B30F6BA9}" type="presParOf" srcId="{E0D9FCC2-26FF-4C34-B7B3-98DF6B2F36AE}" destId="{DB6E3D69-DFAA-420A-AD17-DEB62743724F}" srcOrd="0" destOrd="0" presId="urn:microsoft.com/office/officeart/2005/8/layout/hierarchy2"/>
    <dgm:cxn modelId="{9BCB1961-0FC8-4A27-A5AA-98269346FF79}" type="presParOf" srcId="{E0D9FCC2-26FF-4C34-B7B3-98DF6B2F36AE}" destId="{543B5A8F-F345-49DE-B3A1-07E1B1988F3A}" srcOrd="1" destOrd="0" presId="urn:microsoft.com/office/officeart/2005/8/layout/hierarchy2"/>
    <dgm:cxn modelId="{46456E3E-7935-4032-A34C-5555FF1E541B}" type="presParOf" srcId="{3B6F28B3-5D51-4CD4-ADAF-56CE825F4ECF}" destId="{34DDFCB4-0DCB-411D-8AFA-D1D4F5FA1FF6}" srcOrd="2" destOrd="0" presId="urn:microsoft.com/office/officeart/2005/8/layout/hierarchy2"/>
    <dgm:cxn modelId="{EC4DE9F3-27A0-4A51-B693-DAFD8A8F9B51}" type="presParOf" srcId="{34DDFCB4-0DCB-411D-8AFA-D1D4F5FA1FF6}" destId="{5A3D1FC4-56E9-4D21-AD1B-AB7113C86478}" srcOrd="0" destOrd="0" presId="urn:microsoft.com/office/officeart/2005/8/layout/hierarchy2"/>
    <dgm:cxn modelId="{661771F2-B05A-4DA0-9943-8FAFA193C873}" type="presParOf" srcId="{3B6F28B3-5D51-4CD4-ADAF-56CE825F4ECF}" destId="{6A3EEB1B-5C58-461F-87DC-54F91B36DBAB}" srcOrd="3" destOrd="0" presId="urn:microsoft.com/office/officeart/2005/8/layout/hierarchy2"/>
    <dgm:cxn modelId="{FA72A9AB-83DC-4183-9905-D9CAF2CF501A}" type="presParOf" srcId="{6A3EEB1B-5C58-461F-87DC-54F91B36DBAB}" destId="{C767D892-3075-48F1-B148-42472F5463A1}" srcOrd="0" destOrd="0" presId="urn:microsoft.com/office/officeart/2005/8/layout/hierarchy2"/>
    <dgm:cxn modelId="{F03BBC8B-0A49-4D01-BE10-164077657E73}" type="presParOf" srcId="{6A3EEB1B-5C58-461F-87DC-54F91B36DBAB}" destId="{DA6AD256-9832-4DE2-ADE7-BD6F610EC20F}" srcOrd="1" destOrd="0" presId="urn:microsoft.com/office/officeart/2005/8/layout/hierarchy2"/>
    <dgm:cxn modelId="{58FFAC97-96E2-42FA-9171-45C306974125}" type="presParOf" srcId="{DA6AD256-9832-4DE2-ADE7-BD6F610EC20F}" destId="{96A2C6DA-58B6-4837-B050-86DA6D3BB4F9}" srcOrd="0" destOrd="0" presId="urn:microsoft.com/office/officeart/2005/8/layout/hierarchy2"/>
    <dgm:cxn modelId="{5826DF02-16D8-4FB2-9732-234A934DC5ED}" type="presParOf" srcId="{96A2C6DA-58B6-4837-B050-86DA6D3BB4F9}" destId="{9AFCB47D-7980-4921-BA62-0F013E0F077E}" srcOrd="0" destOrd="0" presId="urn:microsoft.com/office/officeart/2005/8/layout/hierarchy2"/>
    <dgm:cxn modelId="{10E1EFAC-8BC3-475F-9053-595CAF1ACFFF}" type="presParOf" srcId="{DA6AD256-9832-4DE2-ADE7-BD6F610EC20F}" destId="{78E7EACB-64B6-4C28-B045-F330881C15AF}" srcOrd="1" destOrd="0" presId="urn:microsoft.com/office/officeart/2005/8/layout/hierarchy2"/>
    <dgm:cxn modelId="{2E1E2D84-A03D-4A44-9BF8-BA5B8E38DF18}" type="presParOf" srcId="{78E7EACB-64B6-4C28-B045-F330881C15AF}" destId="{3FDD3023-F4DB-4624-A50D-A7E3747F4945}" srcOrd="0" destOrd="0" presId="urn:microsoft.com/office/officeart/2005/8/layout/hierarchy2"/>
    <dgm:cxn modelId="{7FC981E3-74EA-41C2-BF2A-E77E0301E07C}" type="presParOf" srcId="{78E7EACB-64B6-4C28-B045-F330881C15AF}" destId="{62063BA4-65E9-48B9-B2E0-B02FA299F1AE}" srcOrd="1" destOrd="0" presId="urn:microsoft.com/office/officeart/2005/8/layout/hierarchy2"/>
    <dgm:cxn modelId="{414D77B7-6E53-45F6-9D1C-0B70E5680E94}" type="presParOf" srcId="{DA6AD256-9832-4DE2-ADE7-BD6F610EC20F}" destId="{D96AF844-FCDE-4E04-B421-524EA18B6062}" srcOrd="2" destOrd="0" presId="urn:microsoft.com/office/officeart/2005/8/layout/hierarchy2"/>
    <dgm:cxn modelId="{09CD5A43-E254-4699-BE9A-C1ED0287A7F6}" type="presParOf" srcId="{D96AF844-FCDE-4E04-B421-524EA18B6062}" destId="{FAAE7601-6C03-4C88-B4DC-6CDC66CFF709}" srcOrd="0" destOrd="0" presId="urn:microsoft.com/office/officeart/2005/8/layout/hierarchy2"/>
    <dgm:cxn modelId="{EE5ED61E-97E2-4DEF-9971-4B4EBDE76702}" type="presParOf" srcId="{DA6AD256-9832-4DE2-ADE7-BD6F610EC20F}" destId="{AE1AA66C-398C-449C-A9DF-2856654BB7CE}" srcOrd="3" destOrd="0" presId="urn:microsoft.com/office/officeart/2005/8/layout/hierarchy2"/>
    <dgm:cxn modelId="{608394F8-5312-4ABF-9B8A-7B72E7C86639}" type="presParOf" srcId="{AE1AA66C-398C-449C-A9DF-2856654BB7CE}" destId="{A88B0B5D-9AE7-43E1-9C0B-5A555FE35B0B}" srcOrd="0" destOrd="0" presId="urn:microsoft.com/office/officeart/2005/8/layout/hierarchy2"/>
    <dgm:cxn modelId="{52825851-0826-4347-89C4-BB8E947F1505}" type="presParOf" srcId="{AE1AA66C-398C-449C-A9DF-2856654BB7CE}" destId="{54F12AAF-54F6-4726-AA3E-CEC73FD0BA64}" srcOrd="1" destOrd="0" presId="urn:microsoft.com/office/officeart/2005/8/layout/hierarchy2"/>
    <dgm:cxn modelId="{168B9ABE-D66C-4023-BBCF-A6A0F3D02D28}" type="presParOf" srcId="{54F12AAF-54F6-4726-AA3E-CEC73FD0BA64}" destId="{CC266EAE-B607-4FD6-9B6A-7955995FD7C3}" srcOrd="0" destOrd="0" presId="urn:microsoft.com/office/officeart/2005/8/layout/hierarchy2"/>
    <dgm:cxn modelId="{3A48D26D-662A-4CF0-AEE3-525BEEA32F1D}" type="presParOf" srcId="{CC266EAE-B607-4FD6-9B6A-7955995FD7C3}" destId="{4D9C4043-DD72-483A-9862-C40C3E66C4A6}" srcOrd="0" destOrd="0" presId="urn:microsoft.com/office/officeart/2005/8/layout/hierarchy2"/>
    <dgm:cxn modelId="{BEE17FCF-D169-4721-B167-195D47824BE1}" type="presParOf" srcId="{54F12AAF-54F6-4726-AA3E-CEC73FD0BA64}" destId="{E62EE688-0B9A-4376-BAB0-8123C509C685}" srcOrd="1" destOrd="0" presId="urn:microsoft.com/office/officeart/2005/8/layout/hierarchy2"/>
    <dgm:cxn modelId="{C3FB30CA-F8FF-4970-A96F-CA88771FC151}" type="presParOf" srcId="{E62EE688-0B9A-4376-BAB0-8123C509C685}" destId="{5AA03491-23FE-4CB2-A278-E0E227F0D095}" srcOrd="0" destOrd="0" presId="urn:microsoft.com/office/officeart/2005/8/layout/hierarchy2"/>
    <dgm:cxn modelId="{5611835D-1683-4419-A13F-12AF354EFE25}" type="presParOf" srcId="{E62EE688-0B9A-4376-BAB0-8123C509C685}" destId="{829CE02C-5AA0-4076-9264-F130563DECDC}" srcOrd="1" destOrd="0" presId="urn:microsoft.com/office/officeart/2005/8/layout/hierarchy2"/>
    <dgm:cxn modelId="{39C9D0CE-1AA4-4847-9052-07E4AF6F889E}" type="presParOf" srcId="{829CE02C-5AA0-4076-9264-F130563DECDC}" destId="{0B95CED5-3FF5-491E-B298-BE45FBA54E8D}" srcOrd="0" destOrd="0" presId="urn:microsoft.com/office/officeart/2005/8/layout/hierarchy2"/>
    <dgm:cxn modelId="{0B375BB5-22DD-425E-A85B-CB42FCD676BA}" type="presParOf" srcId="{0B95CED5-3FF5-491E-B298-BE45FBA54E8D}" destId="{D6C53E32-5365-46AE-A292-7840CD5A4615}" srcOrd="0" destOrd="0" presId="urn:microsoft.com/office/officeart/2005/8/layout/hierarchy2"/>
    <dgm:cxn modelId="{B59C020F-A6CE-4CB6-9932-9C2AB3D8484C}" type="presParOf" srcId="{829CE02C-5AA0-4076-9264-F130563DECDC}" destId="{FAFD5F3A-2AD3-4AFF-B0B6-B2D9E29FB990}" srcOrd="1" destOrd="0" presId="urn:microsoft.com/office/officeart/2005/8/layout/hierarchy2"/>
    <dgm:cxn modelId="{5A9D1D24-D038-4C7A-9409-4468722E685A}" type="presParOf" srcId="{FAFD5F3A-2AD3-4AFF-B0B6-B2D9E29FB990}" destId="{9728739A-CCDF-4999-ADDC-B98F6264CD3A}" srcOrd="0" destOrd="0" presId="urn:microsoft.com/office/officeart/2005/8/layout/hierarchy2"/>
    <dgm:cxn modelId="{97EE290A-4347-4BCD-8EE9-CFAB2B4B5479}" type="presParOf" srcId="{FAFD5F3A-2AD3-4AFF-B0B6-B2D9E29FB990}" destId="{854035D9-9026-49F0-A68A-0C2DF6738B7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809" y="2657218"/>
          <a:ext cx="1516062" cy="758031"/>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24011" y="2679420"/>
        <a:ext cx="1471658" cy="713627"/>
      </dsp:txXfrm>
    </dsp:sp>
    <dsp:sp modelId="{F9A52CAE-D409-4208-AFB0-E114903F3104}">
      <dsp:nvSpPr>
        <dsp:cNvPr id="0" name=""/>
        <dsp:cNvSpPr/>
      </dsp:nvSpPr>
      <dsp:spPr>
        <a:xfrm rot="17810170">
          <a:off x="1149429" y="2424325"/>
          <a:ext cx="1343310" cy="25180"/>
        </a:xfrm>
        <a:custGeom>
          <a:avLst/>
          <a:gdLst/>
          <a:ahLst/>
          <a:cxnLst/>
          <a:rect l="0" t="0" r="0" b="0"/>
          <a:pathLst>
            <a:path>
              <a:moveTo>
                <a:pt x="0" y="12590"/>
              </a:moveTo>
              <a:lnTo>
                <a:pt x="1343310"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87501" y="2403333"/>
        <a:ext cx="67165" cy="67165"/>
      </dsp:txXfrm>
    </dsp:sp>
    <dsp:sp modelId="{80B86905-71A7-4706-8AB0-9D7907712F69}">
      <dsp:nvSpPr>
        <dsp:cNvPr id="0" name=""/>
        <dsp:cNvSpPr/>
      </dsp:nvSpPr>
      <dsp:spPr>
        <a:xfrm>
          <a:off x="2124297" y="1458581"/>
          <a:ext cx="1516062" cy="758031"/>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146499" y="1480783"/>
        <a:ext cx="1471658" cy="713627"/>
      </dsp:txXfrm>
    </dsp:sp>
    <dsp:sp modelId="{5FA21190-229F-48AF-A369-A02EC02F0308}">
      <dsp:nvSpPr>
        <dsp:cNvPr id="0" name=""/>
        <dsp:cNvSpPr/>
      </dsp:nvSpPr>
      <dsp:spPr>
        <a:xfrm rot="17945813">
          <a:off x="3320047" y="1280172"/>
          <a:ext cx="1247049" cy="25180"/>
        </a:xfrm>
        <a:custGeom>
          <a:avLst/>
          <a:gdLst/>
          <a:ahLst/>
          <a:cxnLst/>
          <a:rect l="0" t="0" r="0" b="0"/>
          <a:pathLst>
            <a:path>
              <a:moveTo>
                <a:pt x="0" y="12590"/>
              </a:moveTo>
              <a:lnTo>
                <a:pt x="1247049"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12395" y="1261586"/>
        <a:ext cx="62352" cy="62352"/>
      </dsp:txXfrm>
    </dsp:sp>
    <dsp:sp modelId="{8DCF6484-DACF-4932-B912-D3F15598432A}">
      <dsp:nvSpPr>
        <dsp:cNvPr id="0" name=""/>
        <dsp:cNvSpPr/>
      </dsp:nvSpPr>
      <dsp:spPr>
        <a:xfrm>
          <a:off x="4246784" y="368911"/>
          <a:ext cx="1516062" cy="758031"/>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GENIE</a:t>
          </a:r>
          <a:endParaRPr lang="zh-CN" altLang="en-US" sz="1800" kern="1200" dirty="0"/>
        </a:p>
      </dsp:txBody>
      <dsp:txXfrm>
        <a:off x="4268986" y="391113"/>
        <a:ext cx="1471658" cy="713627"/>
      </dsp:txXfrm>
    </dsp:sp>
    <dsp:sp modelId="{71597699-A9CC-4DE8-B67E-53A4C00D856C}">
      <dsp:nvSpPr>
        <dsp:cNvPr id="0" name=""/>
        <dsp:cNvSpPr/>
      </dsp:nvSpPr>
      <dsp:spPr>
        <a:xfrm>
          <a:off x="5762847" y="735337"/>
          <a:ext cx="606425" cy="25180"/>
        </a:xfrm>
        <a:custGeom>
          <a:avLst/>
          <a:gdLst/>
          <a:ahLst/>
          <a:cxnLst/>
          <a:rect l="0" t="0" r="0" b="0"/>
          <a:pathLst>
            <a:path>
              <a:moveTo>
                <a:pt x="0" y="12590"/>
              </a:moveTo>
              <a:lnTo>
                <a:pt x="606425" y="12590"/>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6050899" y="732766"/>
        <a:ext cx="30321" cy="30321"/>
      </dsp:txXfrm>
    </dsp:sp>
    <dsp:sp modelId="{00E84683-E00E-437B-8634-AE4C788DF585}">
      <dsp:nvSpPr>
        <dsp:cNvPr id="0" name=""/>
        <dsp:cNvSpPr/>
      </dsp:nvSpPr>
      <dsp:spPr>
        <a:xfrm>
          <a:off x="6369272" y="368911"/>
          <a:ext cx="1516062" cy="75803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Plaid</a:t>
          </a:r>
          <a:endParaRPr lang="zh-CN" altLang="en-US" sz="1800" kern="1200" dirty="0"/>
        </a:p>
      </dsp:txBody>
      <dsp:txXfrm>
        <a:off x="6391474" y="391113"/>
        <a:ext cx="1471658" cy="713627"/>
      </dsp:txXfrm>
    </dsp:sp>
    <dsp:sp modelId="{8E707DC4-F8EA-4D86-A91F-6DA5447B1C3A}">
      <dsp:nvSpPr>
        <dsp:cNvPr id="0" name=""/>
        <dsp:cNvSpPr/>
      </dsp:nvSpPr>
      <dsp:spPr>
        <a:xfrm rot="1186030">
          <a:off x="3621374" y="1933974"/>
          <a:ext cx="644396" cy="25180"/>
        </a:xfrm>
        <a:custGeom>
          <a:avLst/>
          <a:gdLst/>
          <a:ahLst/>
          <a:cxnLst/>
          <a:rect l="0" t="0" r="0" b="0"/>
          <a:pathLst>
            <a:path>
              <a:moveTo>
                <a:pt x="0" y="12590"/>
              </a:moveTo>
              <a:lnTo>
                <a:pt x="644396"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7462" y="1930454"/>
        <a:ext cx="32219" cy="32219"/>
      </dsp:txXfrm>
    </dsp:sp>
    <dsp:sp modelId="{9A9DDE76-F0EB-4E0B-9815-81F3EDEB90BC}">
      <dsp:nvSpPr>
        <dsp:cNvPr id="0" name=""/>
        <dsp:cNvSpPr/>
      </dsp:nvSpPr>
      <dsp:spPr>
        <a:xfrm>
          <a:off x="4246784" y="1676515"/>
          <a:ext cx="1516062" cy="758031"/>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D3PM</a:t>
          </a:r>
          <a:endParaRPr lang="zh-CN" altLang="en-US" sz="1800" kern="1200" dirty="0"/>
        </a:p>
      </dsp:txBody>
      <dsp:txXfrm>
        <a:off x="4268986" y="1698717"/>
        <a:ext cx="1471658" cy="713627"/>
      </dsp:txXfrm>
    </dsp:sp>
    <dsp:sp modelId="{5DFF4DC9-D46D-4539-8244-EA89696F56F2}">
      <dsp:nvSpPr>
        <dsp:cNvPr id="0" name=""/>
        <dsp:cNvSpPr/>
      </dsp:nvSpPr>
      <dsp:spPr>
        <a:xfrm rot="19457599">
          <a:off x="5692652" y="1825007"/>
          <a:ext cx="746814" cy="25180"/>
        </a:xfrm>
        <a:custGeom>
          <a:avLst/>
          <a:gdLst/>
          <a:ahLst/>
          <a:cxnLst/>
          <a:rect l="0" t="0" r="0" b="0"/>
          <a:pathLst>
            <a:path>
              <a:moveTo>
                <a:pt x="0" y="12590"/>
              </a:moveTo>
              <a:lnTo>
                <a:pt x="746814"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047389" y="1818927"/>
        <a:ext cx="37340" cy="37340"/>
      </dsp:txXfrm>
    </dsp:sp>
    <dsp:sp modelId="{E3EB41FB-17F7-4E56-97A2-74C4A873666C}">
      <dsp:nvSpPr>
        <dsp:cNvPr id="0" name=""/>
        <dsp:cNvSpPr/>
      </dsp:nvSpPr>
      <dsp:spPr>
        <a:xfrm>
          <a:off x="6369272" y="1240647"/>
          <a:ext cx="1516062" cy="758031"/>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MD4</a:t>
          </a:r>
          <a:endParaRPr lang="zh-CN" altLang="en-US" sz="1800" kern="1200" dirty="0"/>
        </a:p>
      </dsp:txBody>
      <dsp:txXfrm>
        <a:off x="6391474" y="1262849"/>
        <a:ext cx="1471658" cy="713627"/>
      </dsp:txXfrm>
    </dsp:sp>
    <dsp:sp modelId="{6C3266B8-2229-4D71-BB4A-807DDD91024C}">
      <dsp:nvSpPr>
        <dsp:cNvPr id="0" name=""/>
        <dsp:cNvSpPr/>
      </dsp:nvSpPr>
      <dsp:spPr>
        <a:xfrm>
          <a:off x="7885334" y="1607073"/>
          <a:ext cx="606425" cy="25180"/>
        </a:xfrm>
        <a:custGeom>
          <a:avLst/>
          <a:gdLst/>
          <a:ahLst/>
          <a:cxnLst/>
          <a:rect l="0" t="0" r="0" b="0"/>
          <a:pathLst>
            <a:path>
              <a:moveTo>
                <a:pt x="0" y="12590"/>
              </a:moveTo>
              <a:lnTo>
                <a:pt x="606425"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73386" y="1604502"/>
        <a:ext cx="30321" cy="30321"/>
      </dsp:txXfrm>
    </dsp:sp>
    <dsp:sp modelId="{99DBE4C6-6020-46A3-B078-4B121158E2DE}">
      <dsp:nvSpPr>
        <dsp:cNvPr id="0" name=""/>
        <dsp:cNvSpPr/>
      </dsp:nvSpPr>
      <dsp:spPr>
        <a:xfrm>
          <a:off x="8491759" y="1240647"/>
          <a:ext cx="1516062" cy="758031"/>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LLaDA</a:t>
          </a:r>
          <a:endParaRPr lang="zh-CN" altLang="en-US" sz="1800" kern="1200" dirty="0"/>
        </a:p>
      </dsp:txBody>
      <dsp:txXfrm>
        <a:off x="8513961" y="1262849"/>
        <a:ext cx="1471658" cy="713627"/>
      </dsp:txXfrm>
    </dsp:sp>
    <dsp:sp modelId="{DA6CD391-1FD5-431C-88F8-A27FAC3F0E08}">
      <dsp:nvSpPr>
        <dsp:cNvPr id="0" name=""/>
        <dsp:cNvSpPr/>
      </dsp:nvSpPr>
      <dsp:spPr>
        <a:xfrm rot="2142401">
          <a:off x="5692652" y="2260875"/>
          <a:ext cx="746814" cy="25180"/>
        </a:xfrm>
        <a:custGeom>
          <a:avLst/>
          <a:gdLst/>
          <a:ahLst/>
          <a:cxnLst/>
          <a:rect l="0" t="0" r="0" b="0"/>
          <a:pathLst>
            <a:path>
              <a:moveTo>
                <a:pt x="0" y="12590"/>
              </a:moveTo>
              <a:lnTo>
                <a:pt x="746814"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047389" y="2254795"/>
        <a:ext cx="37340" cy="37340"/>
      </dsp:txXfrm>
    </dsp:sp>
    <dsp:sp modelId="{2DA19F65-EF9B-43A3-A5E4-E6985D53F683}">
      <dsp:nvSpPr>
        <dsp:cNvPr id="0" name=""/>
        <dsp:cNvSpPr/>
      </dsp:nvSpPr>
      <dsp:spPr>
        <a:xfrm>
          <a:off x="6369272" y="2112383"/>
          <a:ext cx="1516062" cy="758031"/>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err="1"/>
            <a:t>DiffusionBERT</a:t>
          </a:r>
          <a:endParaRPr lang="zh-CN" altLang="en-US" sz="1800" kern="1200" dirty="0"/>
        </a:p>
      </dsp:txBody>
      <dsp:txXfrm>
        <a:off x="6391474" y="2134585"/>
        <a:ext cx="1471658" cy="713627"/>
      </dsp:txXfrm>
    </dsp:sp>
    <dsp:sp modelId="{528D1AB6-DB91-4C72-B4A0-C56CE980B800}">
      <dsp:nvSpPr>
        <dsp:cNvPr id="0" name=""/>
        <dsp:cNvSpPr/>
      </dsp:nvSpPr>
      <dsp:spPr>
        <a:xfrm rot="3654187">
          <a:off x="3320047" y="2369842"/>
          <a:ext cx="1247049" cy="25180"/>
        </a:xfrm>
        <a:custGeom>
          <a:avLst/>
          <a:gdLst/>
          <a:ahLst/>
          <a:cxnLst/>
          <a:rect l="0" t="0" r="0" b="0"/>
          <a:pathLst>
            <a:path>
              <a:moveTo>
                <a:pt x="0" y="12590"/>
              </a:moveTo>
              <a:lnTo>
                <a:pt x="1247049"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12395" y="2351256"/>
        <a:ext cx="62352" cy="62352"/>
      </dsp:txXfrm>
    </dsp:sp>
    <dsp:sp modelId="{DB6E3D69-DFAA-420A-AD17-DEB62743724F}">
      <dsp:nvSpPr>
        <dsp:cNvPr id="0" name=""/>
        <dsp:cNvSpPr/>
      </dsp:nvSpPr>
      <dsp:spPr>
        <a:xfrm>
          <a:off x="4246784" y="2548251"/>
          <a:ext cx="1516062" cy="75803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Discrete Flow Matching</a:t>
          </a:r>
          <a:endParaRPr lang="zh-CN" altLang="en-US" sz="1800" kern="1200" dirty="0"/>
        </a:p>
      </dsp:txBody>
      <dsp:txXfrm>
        <a:off x="4268986" y="2570453"/>
        <a:ext cx="1471658" cy="713627"/>
      </dsp:txXfrm>
    </dsp:sp>
    <dsp:sp modelId="{34DDFCB4-0DCB-411D-8AFA-D1D4F5FA1FF6}">
      <dsp:nvSpPr>
        <dsp:cNvPr id="0" name=""/>
        <dsp:cNvSpPr/>
      </dsp:nvSpPr>
      <dsp:spPr>
        <a:xfrm rot="3789830">
          <a:off x="1149429" y="3622962"/>
          <a:ext cx="1343310" cy="25180"/>
        </a:xfrm>
        <a:custGeom>
          <a:avLst/>
          <a:gdLst/>
          <a:ahLst/>
          <a:cxnLst/>
          <a:rect l="0" t="0" r="0" b="0"/>
          <a:pathLst>
            <a:path>
              <a:moveTo>
                <a:pt x="0" y="12590"/>
              </a:moveTo>
              <a:lnTo>
                <a:pt x="1343310"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787501" y="3601970"/>
        <a:ext cx="67165" cy="67165"/>
      </dsp:txXfrm>
    </dsp:sp>
    <dsp:sp modelId="{C767D892-3075-48F1-B148-42472F5463A1}">
      <dsp:nvSpPr>
        <dsp:cNvPr id="0" name=""/>
        <dsp:cNvSpPr/>
      </dsp:nvSpPr>
      <dsp:spPr>
        <a:xfrm>
          <a:off x="2124297" y="3855855"/>
          <a:ext cx="1516062" cy="758031"/>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146499" y="3878057"/>
        <a:ext cx="1471658" cy="713627"/>
      </dsp:txXfrm>
    </dsp:sp>
    <dsp:sp modelId="{96A2C6DA-58B6-4837-B050-86DA6D3BB4F9}">
      <dsp:nvSpPr>
        <dsp:cNvPr id="0" name=""/>
        <dsp:cNvSpPr/>
      </dsp:nvSpPr>
      <dsp:spPr>
        <a:xfrm rot="19457599">
          <a:off x="3570164" y="4004347"/>
          <a:ext cx="746814" cy="25180"/>
        </a:xfrm>
        <a:custGeom>
          <a:avLst/>
          <a:gdLst/>
          <a:ahLst/>
          <a:cxnLst/>
          <a:rect l="0" t="0" r="0" b="0"/>
          <a:pathLst>
            <a:path>
              <a:moveTo>
                <a:pt x="0" y="12590"/>
              </a:moveTo>
              <a:lnTo>
                <a:pt x="746814"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4901" y="3998267"/>
        <a:ext cx="37340" cy="37340"/>
      </dsp:txXfrm>
    </dsp:sp>
    <dsp:sp modelId="{3FDD3023-F4DB-4624-A50D-A7E3747F4945}">
      <dsp:nvSpPr>
        <dsp:cNvPr id="0" name=""/>
        <dsp:cNvSpPr/>
      </dsp:nvSpPr>
      <dsp:spPr>
        <a:xfrm>
          <a:off x="4246784" y="3419987"/>
          <a:ext cx="1516062" cy="75803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CDCD</a:t>
          </a:r>
          <a:endParaRPr lang="zh-CN" altLang="en-US" sz="1800" kern="1200" dirty="0"/>
        </a:p>
      </dsp:txBody>
      <dsp:txXfrm>
        <a:off x="4268986" y="3442189"/>
        <a:ext cx="1471658" cy="713627"/>
      </dsp:txXfrm>
    </dsp:sp>
    <dsp:sp modelId="{D96AF844-FCDE-4E04-B421-524EA18B6062}">
      <dsp:nvSpPr>
        <dsp:cNvPr id="0" name=""/>
        <dsp:cNvSpPr/>
      </dsp:nvSpPr>
      <dsp:spPr>
        <a:xfrm rot="2142401">
          <a:off x="3570164" y="4440215"/>
          <a:ext cx="746814" cy="25180"/>
        </a:xfrm>
        <a:custGeom>
          <a:avLst/>
          <a:gdLst/>
          <a:ahLst/>
          <a:cxnLst/>
          <a:rect l="0" t="0" r="0" b="0"/>
          <a:pathLst>
            <a:path>
              <a:moveTo>
                <a:pt x="0" y="12590"/>
              </a:moveTo>
              <a:lnTo>
                <a:pt x="746814"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4901" y="4434135"/>
        <a:ext cx="37340" cy="37340"/>
      </dsp:txXfrm>
    </dsp:sp>
    <dsp:sp modelId="{A88B0B5D-9AE7-43E1-9C0B-5A555FE35B0B}">
      <dsp:nvSpPr>
        <dsp:cNvPr id="0" name=""/>
        <dsp:cNvSpPr/>
      </dsp:nvSpPr>
      <dsp:spPr>
        <a:xfrm>
          <a:off x="4246784" y="4291723"/>
          <a:ext cx="1516062" cy="758031"/>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268986" y="4313925"/>
        <a:ext cx="1471658" cy="713627"/>
      </dsp:txXfrm>
    </dsp:sp>
    <dsp:sp modelId="{CC266EAE-B607-4FD6-9B6A-7955995FD7C3}">
      <dsp:nvSpPr>
        <dsp:cNvPr id="0" name=""/>
        <dsp:cNvSpPr/>
      </dsp:nvSpPr>
      <dsp:spPr>
        <a:xfrm>
          <a:off x="5762847" y="4658149"/>
          <a:ext cx="606425" cy="25180"/>
        </a:xfrm>
        <a:custGeom>
          <a:avLst/>
          <a:gdLst/>
          <a:ahLst/>
          <a:cxnLst/>
          <a:rect l="0" t="0" r="0" b="0"/>
          <a:pathLst>
            <a:path>
              <a:moveTo>
                <a:pt x="0" y="12590"/>
              </a:moveTo>
              <a:lnTo>
                <a:pt x="606425"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050899" y="4655578"/>
        <a:ext cx="30321" cy="30321"/>
      </dsp:txXfrm>
    </dsp:sp>
    <dsp:sp modelId="{5AA03491-23FE-4CB2-A278-E0E227F0D095}">
      <dsp:nvSpPr>
        <dsp:cNvPr id="0" name=""/>
        <dsp:cNvSpPr/>
      </dsp:nvSpPr>
      <dsp:spPr>
        <a:xfrm>
          <a:off x="6369272" y="4291723"/>
          <a:ext cx="1516062" cy="758031"/>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SEDD</a:t>
          </a:r>
          <a:endParaRPr lang="zh-CN" altLang="en-US" sz="1800" kern="1200" dirty="0"/>
        </a:p>
      </dsp:txBody>
      <dsp:txXfrm>
        <a:off x="6391474" y="4313925"/>
        <a:ext cx="1471658" cy="713627"/>
      </dsp:txXfrm>
    </dsp:sp>
    <dsp:sp modelId="{0B95CED5-3FF5-491E-B298-BE45FBA54E8D}">
      <dsp:nvSpPr>
        <dsp:cNvPr id="0" name=""/>
        <dsp:cNvSpPr/>
      </dsp:nvSpPr>
      <dsp:spPr>
        <a:xfrm>
          <a:off x="7885334" y="4658149"/>
          <a:ext cx="606425" cy="25180"/>
        </a:xfrm>
        <a:custGeom>
          <a:avLst/>
          <a:gdLst/>
          <a:ahLst/>
          <a:cxnLst/>
          <a:rect l="0" t="0" r="0" b="0"/>
          <a:pathLst>
            <a:path>
              <a:moveTo>
                <a:pt x="0" y="12590"/>
              </a:moveTo>
              <a:lnTo>
                <a:pt x="606425" y="12590"/>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8173386" y="4655578"/>
        <a:ext cx="30321" cy="30321"/>
      </dsp:txXfrm>
    </dsp:sp>
    <dsp:sp modelId="{9728739A-CCDF-4999-ADDC-B98F6264CD3A}">
      <dsp:nvSpPr>
        <dsp:cNvPr id="0" name=""/>
        <dsp:cNvSpPr/>
      </dsp:nvSpPr>
      <dsp:spPr>
        <a:xfrm>
          <a:off x="8491759" y="4291723"/>
          <a:ext cx="1516062" cy="758031"/>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RADD</a:t>
          </a:r>
          <a:endParaRPr lang="zh-CN" altLang="en-US" sz="1800" kern="1200" dirty="0"/>
        </a:p>
      </dsp:txBody>
      <dsp:txXfrm>
        <a:off x="8513961" y="4313925"/>
        <a:ext cx="1471658" cy="713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glow rad="228600">
            <a:schemeClr val="accent4">
              <a:satMod val="175000"/>
              <a:alpha val="40000"/>
            </a:schemeClr>
          </a:glow>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glow rad="228600">
            <a:schemeClr val="accent4">
              <a:satMod val="175000"/>
              <a:alpha val="40000"/>
            </a:schemeClr>
          </a:glow>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glow rad="228600">
            <a:schemeClr val="accent4">
              <a:satMod val="175000"/>
              <a:alpha val="40000"/>
            </a:schemeClr>
          </a:glow>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74C9-A9DA-4F18-B9C5-CBBD81F4835D}">
      <dsp:nvSpPr>
        <dsp:cNvPr id="0" name=""/>
        <dsp:cNvSpPr/>
      </dsp:nvSpPr>
      <dsp:spPr>
        <a:xfrm>
          <a:off x="1029221" y="1811907"/>
          <a:ext cx="1198644" cy="599322"/>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a:reflection blurRad="6350" stA="26000" endPos="21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t>Diffusion</a:t>
          </a:r>
          <a:endParaRPr lang="zh-CN" altLang="en-US" sz="1800" b="1" kern="1200" dirty="0"/>
        </a:p>
      </dsp:txBody>
      <dsp:txXfrm>
        <a:off x="1046775" y="1829461"/>
        <a:ext cx="1163536" cy="564214"/>
      </dsp:txXfrm>
    </dsp:sp>
    <dsp:sp modelId="{F9A52CAE-D409-4208-AFB0-E114903F3104}">
      <dsp:nvSpPr>
        <dsp:cNvPr id="0" name=""/>
        <dsp:cNvSpPr/>
      </dsp:nvSpPr>
      <dsp:spPr>
        <a:xfrm rot="17810170">
          <a:off x="1936564" y="1623175"/>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1611177"/>
        <a:ext cx="53103" cy="53103"/>
      </dsp:txXfrm>
    </dsp:sp>
    <dsp:sp modelId="{80B86905-71A7-4706-8AB0-9D7907712F69}">
      <dsp:nvSpPr>
        <dsp:cNvPr id="0" name=""/>
        <dsp:cNvSpPr/>
      </dsp:nvSpPr>
      <dsp:spPr>
        <a:xfrm>
          <a:off x="2707324" y="864228"/>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ELBO</a:t>
          </a:r>
          <a:endParaRPr lang="zh-CN" altLang="en-US" sz="1800" b="1" kern="1200" dirty="0">
            <a:solidFill>
              <a:schemeClr val="tx1"/>
            </a:solidFill>
          </a:endParaRPr>
        </a:p>
      </dsp:txBody>
      <dsp:txXfrm>
        <a:off x="2724878" y="881782"/>
        <a:ext cx="1163536" cy="564214"/>
      </dsp:txXfrm>
    </dsp:sp>
    <dsp:sp modelId="{5FA21190-229F-48AF-A369-A02EC02F0308}">
      <dsp:nvSpPr>
        <dsp:cNvPr id="0" name=""/>
        <dsp:cNvSpPr/>
      </dsp:nvSpPr>
      <dsp:spPr>
        <a:xfrm rot="17945813">
          <a:off x="3652721" y="718572"/>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708477"/>
        <a:ext cx="49297" cy="49297"/>
      </dsp:txXfrm>
    </dsp:sp>
    <dsp:sp modelId="{8DCF6484-DACF-4932-B912-D3F15598432A}">
      <dsp:nvSpPr>
        <dsp:cNvPr id="0" name=""/>
        <dsp:cNvSpPr/>
      </dsp:nvSpPr>
      <dsp:spPr>
        <a:xfrm>
          <a:off x="4385427" y="2702"/>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GENIE</a:t>
          </a:r>
          <a:endParaRPr lang="zh-CN" altLang="en-US" sz="1400" kern="1200" dirty="0"/>
        </a:p>
      </dsp:txBody>
      <dsp:txXfrm>
        <a:off x="4402981" y="20256"/>
        <a:ext cx="1163536" cy="564214"/>
      </dsp:txXfrm>
    </dsp:sp>
    <dsp:sp modelId="{63730D33-A5F1-4574-808A-8361553D31D8}">
      <dsp:nvSpPr>
        <dsp:cNvPr id="0" name=""/>
        <dsp:cNvSpPr/>
      </dsp:nvSpPr>
      <dsp:spPr>
        <a:xfrm>
          <a:off x="5584072" y="287809"/>
          <a:ext cx="479457" cy="29107"/>
        </a:xfrm>
        <a:custGeom>
          <a:avLst/>
          <a:gdLst/>
          <a:ahLst/>
          <a:cxnLst/>
          <a:rect l="0" t="0" r="0" b="0"/>
          <a:pathLst>
            <a:path>
              <a:moveTo>
                <a:pt x="0" y="14553"/>
              </a:moveTo>
              <a:lnTo>
                <a:pt x="479457" y="14553"/>
              </a:lnTo>
            </a:path>
          </a:pathLst>
        </a:custGeom>
        <a:noFill/>
        <a:ln w="25400" cap="flat" cmpd="sng" algn="ctr">
          <a:solidFill>
            <a:prstClr val="black"/>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solidFill>
              <a:prstClr val="black">
                <a:hueOff val="0"/>
                <a:satOff val="0"/>
                <a:lumOff val="0"/>
                <a:alphaOff val="0"/>
              </a:prstClr>
            </a:solidFill>
            <a:latin typeface="Times New Roman"/>
            <a:ea typeface="宋体"/>
            <a:cs typeface="+mn-cs"/>
          </a:endParaRPr>
        </a:p>
      </dsp:txBody>
      <dsp:txXfrm>
        <a:off x="5811815" y="290377"/>
        <a:ext cx="23972" cy="23972"/>
      </dsp:txXfrm>
    </dsp:sp>
    <dsp:sp modelId="{88D6855B-943E-4D05-9F24-5B86A9470D34}">
      <dsp:nvSpPr>
        <dsp:cNvPr id="0" name=""/>
        <dsp:cNvSpPr/>
      </dsp:nvSpPr>
      <dsp:spPr>
        <a:xfrm>
          <a:off x="6063530" y="2702"/>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Plaid</a:t>
          </a:r>
          <a:endParaRPr lang="zh-CN" altLang="en-US" sz="1400" kern="1200" dirty="0"/>
        </a:p>
      </dsp:txBody>
      <dsp:txXfrm>
        <a:off x="6081084" y="20256"/>
        <a:ext cx="1163536" cy="564214"/>
      </dsp:txXfrm>
    </dsp:sp>
    <dsp:sp modelId="{8E707DC4-F8EA-4D86-A91F-6DA5447B1C3A}">
      <dsp:nvSpPr>
        <dsp:cNvPr id="0" name=""/>
        <dsp:cNvSpPr/>
      </dsp:nvSpPr>
      <dsp:spPr>
        <a:xfrm rot="1186030">
          <a:off x="3890958" y="1235488"/>
          <a:ext cx="509479" cy="29107"/>
        </a:xfrm>
        <a:custGeom>
          <a:avLst/>
          <a:gdLst/>
          <a:ahLst/>
          <a:cxnLst/>
          <a:rect l="0" t="0" r="0" b="0"/>
          <a:pathLst>
            <a:path>
              <a:moveTo>
                <a:pt x="0" y="14553"/>
              </a:moveTo>
              <a:lnTo>
                <a:pt x="509479"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2961" y="1237305"/>
        <a:ext cx="25473" cy="25473"/>
      </dsp:txXfrm>
    </dsp:sp>
    <dsp:sp modelId="{9A9DDE76-F0EB-4E0B-9815-81F3EDEB90BC}">
      <dsp:nvSpPr>
        <dsp:cNvPr id="0" name=""/>
        <dsp:cNvSpPr/>
      </dsp:nvSpPr>
      <dsp:spPr>
        <a:xfrm>
          <a:off x="4385427" y="103653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D3PM</a:t>
          </a:r>
          <a:endParaRPr lang="zh-CN" altLang="en-US" sz="1400" kern="1200" dirty="0"/>
        </a:p>
      </dsp:txBody>
      <dsp:txXfrm>
        <a:off x="4402981" y="1054087"/>
        <a:ext cx="1163536" cy="564214"/>
      </dsp:txXfrm>
    </dsp:sp>
    <dsp:sp modelId="{5DFF4DC9-D46D-4539-8244-EA89696F56F2}">
      <dsp:nvSpPr>
        <dsp:cNvPr id="0" name=""/>
        <dsp:cNvSpPr/>
      </dsp:nvSpPr>
      <dsp:spPr>
        <a:xfrm rot="19457599">
          <a:off x="5528574" y="114933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149128"/>
        <a:ext cx="29522" cy="29522"/>
      </dsp:txXfrm>
    </dsp:sp>
    <dsp:sp modelId="{E3EB41FB-17F7-4E56-97A2-74C4A873666C}">
      <dsp:nvSpPr>
        <dsp:cNvPr id="0" name=""/>
        <dsp:cNvSpPr/>
      </dsp:nvSpPr>
      <dsp:spPr>
        <a:xfrm>
          <a:off x="6063530"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MD4</a:t>
          </a:r>
          <a:endParaRPr lang="zh-CN" altLang="en-US" sz="1400" kern="1200" dirty="0"/>
        </a:p>
      </dsp:txBody>
      <dsp:txXfrm>
        <a:off x="6081084" y="709477"/>
        <a:ext cx="1163536" cy="564214"/>
      </dsp:txXfrm>
    </dsp:sp>
    <dsp:sp modelId="{6C3266B8-2229-4D71-BB4A-807DDD91024C}">
      <dsp:nvSpPr>
        <dsp:cNvPr id="0" name=""/>
        <dsp:cNvSpPr/>
      </dsp:nvSpPr>
      <dsp:spPr>
        <a:xfrm>
          <a:off x="7262175" y="977030"/>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979597"/>
        <a:ext cx="23972" cy="23972"/>
      </dsp:txXfrm>
    </dsp:sp>
    <dsp:sp modelId="{99DBE4C6-6020-46A3-B078-4B121158E2DE}">
      <dsp:nvSpPr>
        <dsp:cNvPr id="0" name=""/>
        <dsp:cNvSpPr/>
      </dsp:nvSpPr>
      <dsp:spPr>
        <a:xfrm>
          <a:off x="7741633" y="691923"/>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a:glow rad="2286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LLaDA</a:t>
          </a:r>
          <a:endParaRPr lang="zh-CN" altLang="en-US" sz="1400" kern="1200" dirty="0"/>
        </a:p>
      </dsp:txBody>
      <dsp:txXfrm>
        <a:off x="7759187" y="709477"/>
        <a:ext cx="1163536" cy="564214"/>
      </dsp:txXfrm>
    </dsp:sp>
    <dsp:sp modelId="{DA6CD391-1FD5-431C-88F8-A27FAC3F0E08}">
      <dsp:nvSpPr>
        <dsp:cNvPr id="0" name=""/>
        <dsp:cNvSpPr/>
      </dsp:nvSpPr>
      <dsp:spPr>
        <a:xfrm rot="2142401">
          <a:off x="5528574" y="1493946"/>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09040" y="1493738"/>
        <a:ext cx="29522" cy="29522"/>
      </dsp:txXfrm>
    </dsp:sp>
    <dsp:sp modelId="{2DA19F65-EF9B-43A3-A5E4-E6985D53F683}">
      <dsp:nvSpPr>
        <dsp:cNvPr id="0" name=""/>
        <dsp:cNvSpPr/>
      </dsp:nvSpPr>
      <dsp:spPr>
        <a:xfrm>
          <a:off x="6063530" y="1381144"/>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err="1"/>
            <a:t>DiffusionBERT</a:t>
          </a:r>
          <a:endParaRPr lang="zh-CN" altLang="en-US" sz="1400" kern="1200" dirty="0"/>
        </a:p>
      </dsp:txBody>
      <dsp:txXfrm>
        <a:off x="6081084" y="1398698"/>
        <a:ext cx="1163536" cy="564214"/>
      </dsp:txXfrm>
    </dsp:sp>
    <dsp:sp modelId="{528D1AB6-DB91-4C72-B4A0-C56CE980B800}">
      <dsp:nvSpPr>
        <dsp:cNvPr id="0" name=""/>
        <dsp:cNvSpPr/>
      </dsp:nvSpPr>
      <dsp:spPr>
        <a:xfrm rot="3654187">
          <a:off x="3652721" y="1580099"/>
          <a:ext cx="985954" cy="29107"/>
        </a:xfrm>
        <a:custGeom>
          <a:avLst/>
          <a:gdLst/>
          <a:ahLst/>
          <a:cxnLst/>
          <a:rect l="0" t="0" r="0" b="0"/>
          <a:pathLst>
            <a:path>
              <a:moveTo>
                <a:pt x="0" y="14553"/>
              </a:moveTo>
              <a:lnTo>
                <a:pt x="9859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21049" y="1570003"/>
        <a:ext cx="49297" cy="49297"/>
      </dsp:txXfrm>
    </dsp:sp>
    <dsp:sp modelId="{DB6E3D69-DFAA-420A-AD17-DEB62743724F}">
      <dsp:nvSpPr>
        <dsp:cNvPr id="0" name=""/>
        <dsp:cNvSpPr/>
      </dsp:nvSpPr>
      <dsp:spPr>
        <a:xfrm>
          <a:off x="4385427" y="1725754"/>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Discrete Flow Matching</a:t>
          </a:r>
          <a:endParaRPr lang="zh-CN" altLang="en-US" sz="1400" kern="1200" dirty="0"/>
        </a:p>
      </dsp:txBody>
      <dsp:txXfrm>
        <a:off x="4402981" y="1743308"/>
        <a:ext cx="1163536" cy="564214"/>
      </dsp:txXfrm>
    </dsp:sp>
    <dsp:sp modelId="{34DDFCB4-0DCB-411D-8AFA-D1D4F5FA1FF6}">
      <dsp:nvSpPr>
        <dsp:cNvPr id="0" name=""/>
        <dsp:cNvSpPr/>
      </dsp:nvSpPr>
      <dsp:spPr>
        <a:xfrm rot="3789830">
          <a:off x="1936564" y="2570854"/>
          <a:ext cx="1062061" cy="29107"/>
        </a:xfrm>
        <a:custGeom>
          <a:avLst/>
          <a:gdLst/>
          <a:ahLst/>
          <a:cxnLst/>
          <a:rect l="0" t="0" r="0" b="0"/>
          <a:pathLst>
            <a:path>
              <a:moveTo>
                <a:pt x="0" y="14553"/>
              </a:moveTo>
              <a:lnTo>
                <a:pt x="1062061"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441044" y="2558856"/>
        <a:ext cx="53103" cy="53103"/>
      </dsp:txXfrm>
    </dsp:sp>
    <dsp:sp modelId="{C767D892-3075-48F1-B148-42472F5463A1}">
      <dsp:nvSpPr>
        <dsp:cNvPr id="0" name=""/>
        <dsp:cNvSpPr/>
      </dsp:nvSpPr>
      <dsp:spPr>
        <a:xfrm>
          <a:off x="2707324" y="2759585"/>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altLang="zh-CN" sz="1800" b="1" kern="1200" dirty="0">
              <a:solidFill>
                <a:schemeClr val="tx1"/>
              </a:solidFill>
            </a:rPr>
            <a:t>Score Matching</a:t>
          </a:r>
          <a:endParaRPr lang="zh-CN" altLang="en-US" sz="1800" b="1" kern="1200" dirty="0">
            <a:solidFill>
              <a:schemeClr val="tx1"/>
            </a:solidFill>
          </a:endParaRPr>
        </a:p>
      </dsp:txBody>
      <dsp:txXfrm>
        <a:off x="2724878" y="2777139"/>
        <a:ext cx="1163536" cy="564214"/>
      </dsp:txXfrm>
    </dsp:sp>
    <dsp:sp modelId="{96A2C6DA-58B6-4837-B050-86DA6D3BB4F9}">
      <dsp:nvSpPr>
        <dsp:cNvPr id="0" name=""/>
        <dsp:cNvSpPr/>
      </dsp:nvSpPr>
      <dsp:spPr>
        <a:xfrm rot="19457599">
          <a:off x="3850471" y="287238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2872180"/>
        <a:ext cx="29522" cy="29522"/>
      </dsp:txXfrm>
    </dsp:sp>
    <dsp:sp modelId="{3FDD3023-F4DB-4624-A50D-A7E3747F4945}">
      <dsp:nvSpPr>
        <dsp:cNvPr id="0" name=""/>
        <dsp:cNvSpPr/>
      </dsp:nvSpPr>
      <dsp:spPr>
        <a:xfrm>
          <a:off x="4385427" y="2414975"/>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CDCD</a:t>
          </a:r>
          <a:endParaRPr lang="zh-CN" altLang="en-US" sz="1400" kern="1200" dirty="0"/>
        </a:p>
      </dsp:txBody>
      <dsp:txXfrm>
        <a:off x="4402981" y="2432529"/>
        <a:ext cx="1163536" cy="564214"/>
      </dsp:txXfrm>
    </dsp:sp>
    <dsp:sp modelId="{D96AF844-FCDE-4E04-B421-524EA18B6062}">
      <dsp:nvSpPr>
        <dsp:cNvPr id="0" name=""/>
        <dsp:cNvSpPr/>
      </dsp:nvSpPr>
      <dsp:spPr>
        <a:xfrm rot="2142401">
          <a:off x="3850471" y="3216998"/>
          <a:ext cx="590454" cy="29107"/>
        </a:xfrm>
        <a:custGeom>
          <a:avLst/>
          <a:gdLst/>
          <a:ahLst/>
          <a:cxnLst/>
          <a:rect l="0" t="0" r="0" b="0"/>
          <a:pathLst>
            <a:path>
              <a:moveTo>
                <a:pt x="0" y="14553"/>
              </a:moveTo>
              <a:lnTo>
                <a:pt x="590454"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130937" y="3216790"/>
        <a:ext cx="29522" cy="29522"/>
      </dsp:txXfrm>
    </dsp:sp>
    <dsp:sp modelId="{A88B0B5D-9AE7-43E1-9C0B-5A555FE35B0B}">
      <dsp:nvSpPr>
        <dsp:cNvPr id="0" name=""/>
        <dsp:cNvSpPr/>
      </dsp:nvSpPr>
      <dsp:spPr>
        <a:xfrm>
          <a:off x="4385427" y="3104196"/>
          <a:ext cx="1198644" cy="599322"/>
        </a:xfrm>
        <a:prstGeom prst="roundRect">
          <a:avLst>
            <a:gd name="adj" fmla="val 10000"/>
          </a:avLst>
        </a:prstGeom>
        <a:solidFill>
          <a:schemeClr val="bg1"/>
        </a:solidFill>
        <a:ln w="31750" cap="flat" cmpd="sng" algn="ctr">
          <a:solidFill>
            <a:srgbClr val="C00000"/>
          </a:solidFill>
          <a:prstDash val="solid"/>
          <a:miter lim="800000"/>
        </a:ln>
        <a:effectLst>
          <a:reflection blurRad="6350" stA="54000" endPos="230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b="1" kern="1200" dirty="0">
              <a:solidFill>
                <a:schemeClr val="tx1"/>
              </a:solidFill>
            </a:rPr>
            <a:t>Concrete Score Matching</a:t>
          </a:r>
          <a:endParaRPr lang="zh-CN" altLang="en-US" sz="1400" b="1" kern="1200" dirty="0">
            <a:solidFill>
              <a:schemeClr val="tx1"/>
            </a:solidFill>
          </a:endParaRPr>
        </a:p>
      </dsp:txBody>
      <dsp:txXfrm>
        <a:off x="4402981" y="3121750"/>
        <a:ext cx="1163536" cy="564214"/>
      </dsp:txXfrm>
    </dsp:sp>
    <dsp:sp modelId="{CC266EAE-B607-4FD6-9B6A-7955995FD7C3}">
      <dsp:nvSpPr>
        <dsp:cNvPr id="0" name=""/>
        <dsp:cNvSpPr/>
      </dsp:nvSpPr>
      <dsp:spPr>
        <a:xfrm>
          <a:off x="5584072"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11815" y="3391870"/>
        <a:ext cx="23972" cy="23972"/>
      </dsp:txXfrm>
    </dsp:sp>
    <dsp:sp modelId="{5AA03491-23FE-4CB2-A278-E0E227F0D095}">
      <dsp:nvSpPr>
        <dsp:cNvPr id="0" name=""/>
        <dsp:cNvSpPr/>
      </dsp:nvSpPr>
      <dsp:spPr>
        <a:xfrm>
          <a:off x="6063530" y="3104196"/>
          <a:ext cx="1198644" cy="599322"/>
        </a:xfrm>
        <a:prstGeom prst="roundRect">
          <a:avLst>
            <a:gd name="adj" fmla="val 10000"/>
          </a:avLst>
        </a:prstGeom>
        <a:solidFill>
          <a:srgbClr val="CA080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SEDD</a:t>
          </a:r>
          <a:endParaRPr lang="zh-CN" altLang="en-US" sz="1400" kern="1200" dirty="0"/>
        </a:p>
      </dsp:txBody>
      <dsp:txXfrm>
        <a:off x="6081084" y="3121750"/>
        <a:ext cx="1163536" cy="564214"/>
      </dsp:txXfrm>
    </dsp:sp>
    <dsp:sp modelId="{0B95CED5-3FF5-491E-B298-BE45FBA54E8D}">
      <dsp:nvSpPr>
        <dsp:cNvPr id="0" name=""/>
        <dsp:cNvSpPr/>
      </dsp:nvSpPr>
      <dsp:spPr>
        <a:xfrm>
          <a:off x="7262175" y="3389303"/>
          <a:ext cx="479457" cy="29107"/>
        </a:xfrm>
        <a:custGeom>
          <a:avLst/>
          <a:gdLst/>
          <a:ahLst/>
          <a:cxnLst/>
          <a:rect l="0" t="0" r="0" b="0"/>
          <a:pathLst>
            <a:path>
              <a:moveTo>
                <a:pt x="0" y="14553"/>
              </a:moveTo>
              <a:lnTo>
                <a:pt x="479457" y="14553"/>
              </a:lnTo>
            </a:path>
          </a:pathLst>
        </a:custGeom>
        <a:noFill/>
        <a:ln w="254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489917" y="3391870"/>
        <a:ext cx="23972" cy="23972"/>
      </dsp:txXfrm>
    </dsp:sp>
    <dsp:sp modelId="{9728739A-CCDF-4999-ADDC-B98F6264CD3A}">
      <dsp:nvSpPr>
        <dsp:cNvPr id="0" name=""/>
        <dsp:cNvSpPr/>
      </dsp:nvSpPr>
      <dsp:spPr>
        <a:xfrm>
          <a:off x="7741633" y="3104196"/>
          <a:ext cx="1198644" cy="599322"/>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altLang="zh-CN" sz="1400" kern="1200" dirty="0"/>
            <a:t>RADD</a:t>
          </a:r>
          <a:endParaRPr lang="zh-CN" altLang="en-US" sz="1400" kern="1200" dirty="0"/>
        </a:p>
      </dsp:txBody>
      <dsp:txXfrm>
        <a:off x="7759187" y="3121750"/>
        <a:ext cx="1163536" cy="5642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E3F6A6-6EB8-C140-B67B-4A3BD26002E3}" type="datetimeFigureOut">
              <a:rPr lang="en-CN" smtClean="0"/>
              <a:t>09/18/2025</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4C822-E5C1-994A-AF5B-90E5D2467F31}" type="slidenum">
              <a:rPr lang="en-CN" smtClean="0"/>
              <a:t>‹#›</a:t>
            </a:fld>
            <a:endParaRPr lang="en-CN"/>
          </a:p>
        </p:txBody>
      </p:sp>
    </p:spTree>
    <p:extLst>
      <p:ext uri="{BB962C8B-B14F-4D97-AF65-F5344CB8AC3E}">
        <p14:creationId xmlns:p14="http://schemas.microsoft.com/office/powerpoint/2010/main" val="379982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1</a:t>
            </a:fld>
            <a:endParaRPr lang="en-CN"/>
          </a:p>
        </p:txBody>
      </p:sp>
    </p:spTree>
    <p:extLst>
      <p:ext uri="{BB962C8B-B14F-4D97-AF65-F5344CB8AC3E}">
        <p14:creationId xmlns:p14="http://schemas.microsoft.com/office/powerpoint/2010/main" val="3396156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5DCA7-1BAF-0BF1-6553-A5648AE45C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3BDDAC6-F5C5-31F5-2E98-E1CB1E99DD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AB18FB7-7C98-9007-A733-E085CE2CB7FE}"/>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0B0E619C-4590-0D88-8530-C156EE221B3B}"/>
              </a:ext>
            </a:extLst>
          </p:cNvPr>
          <p:cNvSpPr>
            <a:spLocks noGrp="1"/>
          </p:cNvSpPr>
          <p:nvPr>
            <p:ph type="sldNum" sz="quarter" idx="5"/>
          </p:nvPr>
        </p:nvSpPr>
        <p:spPr/>
        <p:txBody>
          <a:bodyPr/>
          <a:lstStyle/>
          <a:p>
            <a:fld id="{8684C822-E5C1-994A-AF5B-90E5D2467F31}" type="slidenum">
              <a:rPr lang="en-CN" smtClean="0"/>
              <a:t>29</a:t>
            </a:fld>
            <a:endParaRPr lang="en-CN"/>
          </a:p>
        </p:txBody>
      </p:sp>
    </p:spTree>
    <p:extLst>
      <p:ext uri="{BB962C8B-B14F-4D97-AF65-F5344CB8AC3E}">
        <p14:creationId xmlns:p14="http://schemas.microsoft.com/office/powerpoint/2010/main" val="4173809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30</a:t>
            </a:fld>
            <a:endParaRPr lang="en-CN"/>
          </a:p>
        </p:txBody>
      </p:sp>
    </p:spTree>
    <p:extLst>
      <p:ext uri="{BB962C8B-B14F-4D97-AF65-F5344CB8AC3E}">
        <p14:creationId xmlns:p14="http://schemas.microsoft.com/office/powerpoint/2010/main" val="81053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0395B-B8FD-3F71-96B8-D8C0CEBC910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295ED7A-A87C-9DEB-1251-98CB9667086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27BEC79-91A5-1C18-EBF8-D6B3C27C55D8}"/>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99E3BB7D-28BD-6E02-AD00-DBA6F3AA8989}"/>
              </a:ext>
            </a:extLst>
          </p:cNvPr>
          <p:cNvSpPr>
            <a:spLocks noGrp="1"/>
          </p:cNvSpPr>
          <p:nvPr>
            <p:ph type="sldNum" sz="quarter" idx="5"/>
          </p:nvPr>
        </p:nvSpPr>
        <p:spPr/>
        <p:txBody>
          <a:bodyPr/>
          <a:lstStyle/>
          <a:p>
            <a:fld id="{8684C822-E5C1-994A-AF5B-90E5D2467F31}" type="slidenum">
              <a:rPr lang="en-CN" smtClean="0"/>
              <a:t>36</a:t>
            </a:fld>
            <a:endParaRPr lang="en-CN"/>
          </a:p>
        </p:txBody>
      </p:sp>
    </p:spTree>
    <p:extLst>
      <p:ext uri="{BB962C8B-B14F-4D97-AF65-F5344CB8AC3E}">
        <p14:creationId xmlns:p14="http://schemas.microsoft.com/office/powerpoint/2010/main" val="2862747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38</a:t>
            </a:fld>
            <a:endParaRPr lang="en-CN"/>
          </a:p>
        </p:txBody>
      </p:sp>
    </p:spTree>
    <p:extLst>
      <p:ext uri="{BB962C8B-B14F-4D97-AF65-F5344CB8AC3E}">
        <p14:creationId xmlns:p14="http://schemas.microsoft.com/office/powerpoint/2010/main" val="1770254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0DE09-036E-71D8-54DE-A08256146BF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5337EE-A4DF-D4DB-F87C-5A459AC202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AD7989B-74A1-6B2C-E986-A5604EF1DEA1}"/>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7C42D8BF-FB85-59F1-73F1-D602236B0BBA}"/>
              </a:ext>
            </a:extLst>
          </p:cNvPr>
          <p:cNvSpPr>
            <a:spLocks noGrp="1"/>
          </p:cNvSpPr>
          <p:nvPr>
            <p:ph type="sldNum" sz="quarter" idx="5"/>
          </p:nvPr>
        </p:nvSpPr>
        <p:spPr/>
        <p:txBody>
          <a:bodyPr/>
          <a:lstStyle/>
          <a:p>
            <a:fld id="{8684C822-E5C1-994A-AF5B-90E5D2467F31}" type="slidenum">
              <a:rPr lang="en-CN" smtClean="0"/>
              <a:t>44</a:t>
            </a:fld>
            <a:endParaRPr lang="en-CN"/>
          </a:p>
        </p:txBody>
      </p:sp>
    </p:spTree>
    <p:extLst>
      <p:ext uri="{BB962C8B-B14F-4D97-AF65-F5344CB8AC3E}">
        <p14:creationId xmlns:p14="http://schemas.microsoft.com/office/powerpoint/2010/main" val="323293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1C63-6E50-5963-2DC5-CF2A699C98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F21C41-058E-ED91-C87E-5938B9ED1C8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33F1E69-3C03-74DA-62BA-B8FB9FA3FD86}"/>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6BBACF71-B024-7452-C49C-7E62970240C0}"/>
              </a:ext>
            </a:extLst>
          </p:cNvPr>
          <p:cNvSpPr>
            <a:spLocks noGrp="1"/>
          </p:cNvSpPr>
          <p:nvPr>
            <p:ph type="sldNum" sz="quarter" idx="5"/>
          </p:nvPr>
        </p:nvSpPr>
        <p:spPr/>
        <p:txBody>
          <a:bodyPr/>
          <a:lstStyle/>
          <a:p>
            <a:fld id="{8684C822-E5C1-994A-AF5B-90E5D2467F31}" type="slidenum">
              <a:rPr lang="en-CN" smtClean="0"/>
              <a:t>51</a:t>
            </a:fld>
            <a:endParaRPr lang="en-CN"/>
          </a:p>
        </p:txBody>
      </p:sp>
    </p:spTree>
    <p:extLst>
      <p:ext uri="{BB962C8B-B14F-4D97-AF65-F5344CB8AC3E}">
        <p14:creationId xmlns:p14="http://schemas.microsoft.com/office/powerpoint/2010/main" val="3987404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1C033-6267-3D96-8DC6-E5FD7809BF5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9C7556F-FB47-C6C4-9543-07DDD96786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6E81CDD-7BB1-B45D-3627-72EA3F5A3A2B}"/>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5FDD7A28-8277-7110-28D0-C26FB72B608D}"/>
              </a:ext>
            </a:extLst>
          </p:cNvPr>
          <p:cNvSpPr>
            <a:spLocks noGrp="1"/>
          </p:cNvSpPr>
          <p:nvPr>
            <p:ph type="sldNum" sz="quarter" idx="5"/>
          </p:nvPr>
        </p:nvSpPr>
        <p:spPr/>
        <p:txBody>
          <a:bodyPr/>
          <a:lstStyle/>
          <a:p>
            <a:fld id="{8684C822-E5C1-994A-AF5B-90E5D2467F31}" type="slidenum">
              <a:rPr lang="en-CN" smtClean="0"/>
              <a:t>60</a:t>
            </a:fld>
            <a:endParaRPr lang="en-CN"/>
          </a:p>
        </p:txBody>
      </p:sp>
    </p:spTree>
    <p:extLst>
      <p:ext uri="{BB962C8B-B14F-4D97-AF65-F5344CB8AC3E}">
        <p14:creationId xmlns:p14="http://schemas.microsoft.com/office/powerpoint/2010/main" val="3604602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D96B0-875A-44C3-0C82-8CE52853D5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40039E1-3052-7B96-F0E0-1A21DFF061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C46302-87EE-4924-1A13-3FC26F11AA3D}"/>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9B8793DF-E0AF-6479-23F4-0332A9472A0E}"/>
              </a:ext>
            </a:extLst>
          </p:cNvPr>
          <p:cNvSpPr>
            <a:spLocks noGrp="1"/>
          </p:cNvSpPr>
          <p:nvPr>
            <p:ph type="sldNum" sz="quarter" idx="5"/>
          </p:nvPr>
        </p:nvSpPr>
        <p:spPr/>
        <p:txBody>
          <a:bodyPr/>
          <a:lstStyle/>
          <a:p>
            <a:fld id="{8684C822-E5C1-994A-AF5B-90E5D2467F31}" type="slidenum">
              <a:rPr lang="en-CN" smtClean="0"/>
              <a:t>69</a:t>
            </a:fld>
            <a:endParaRPr lang="en-CN"/>
          </a:p>
        </p:txBody>
      </p:sp>
    </p:spTree>
    <p:extLst>
      <p:ext uri="{BB962C8B-B14F-4D97-AF65-F5344CB8AC3E}">
        <p14:creationId xmlns:p14="http://schemas.microsoft.com/office/powerpoint/2010/main" val="344952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2</a:t>
            </a:fld>
            <a:endParaRPr lang="en-CN"/>
          </a:p>
        </p:txBody>
      </p:sp>
    </p:spTree>
    <p:extLst>
      <p:ext uri="{BB962C8B-B14F-4D97-AF65-F5344CB8AC3E}">
        <p14:creationId xmlns:p14="http://schemas.microsoft.com/office/powerpoint/2010/main" val="8450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4</a:t>
            </a:fld>
            <a:endParaRPr lang="en-CN"/>
          </a:p>
        </p:txBody>
      </p:sp>
    </p:spTree>
    <p:extLst>
      <p:ext uri="{BB962C8B-B14F-4D97-AF65-F5344CB8AC3E}">
        <p14:creationId xmlns:p14="http://schemas.microsoft.com/office/powerpoint/2010/main" val="343521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5</a:t>
            </a:fld>
            <a:endParaRPr lang="en-CN"/>
          </a:p>
        </p:txBody>
      </p:sp>
    </p:spTree>
    <p:extLst>
      <p:ext uri="{BB962C8B-B14F-4D97-AF65-F5344CB8AC3E}">
        <p14:creationId xmlns:p14="http://schemas.microsoft.com/office/powerpoint/2010/main" val="329783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63236-0B41-4746-32F5-FCA606E718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9C540D-E8A4-1D6E-F3E6-F6EA527440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C6559C-E93C-FE2D-4446-F2ACDFA0ACF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40E26E6-F63D-3386-F11C-E9BB337998A4}"/>
              </a:ext>
            </a:extLst>
          </p:cNvPr>
          <p:cNvSpPr>
            <a:spLocks noGrp="1"/>
          </p:cNvSpPr>
          <p:nvPr>
            <p:ph type="sldNum" sz="quarter" idx="5"/>
          </p:nvPr>
        </p:nvSpPr>
        <p:spPr/>
        <p:txBody>
          <a:bodyPr/>
          <a:lstStyle/>
          <a:p>
            <a:fld id="{8684C822-E5C1-994A-AF5B-90E5D2467F31}" type="slidenum">
              <a:rPr lang="en-CN" smtClean="0"/>
              <a:t>6</a:t>
            </a:fld>
            <a:endParaRPr lang="en-CN"/>
          </a:p>
        </p:txBody>
      </p:sp>
    </p:spTree>
    <p:extLst>
      <p:ext uri="{BB962C8B-B14F-4D97-AF65-F5344CB8AC3E}">
        <p14:creationId xmlns:p14="http://schemas.microsoft.com/office/powerpoint/2010/main" val="2616908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8</a:t>
            </a:fld>
            <a:endParaRPr lang="en-CN"/>
          </a:p>
        </p:txBody>
      </p:sp>
    </p:spTree>
    <p:extLst>
      <p:ext uri="{BB962C8B-B14F-4D97-AF65-F5344CB8AC3E}">
        <p14:creationId xmlns:p14="http://schemas.microsoft.com/office/powerpoint/2010/main" val="416705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12</a:t>
            </a:fld>
            <a:endParaRPr lang="en-CN"/>
          </a:p>
        </p:txBody>
      </p:sp>
    </p:spTree>
    <p:extLst>
      <p:ext uri="{BB962C8B-B14F-4D97-AF65-F5344CB8AC3E}">
        <p14:creationId xmlns:p14="http://schemas.microsoft.com/office/powerpoint/2010/main" val="269734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84C822-E5C1-994A-AF5B-90E5D2467F31}" type="slidenum">
              <a:rPr lang="en-CN" smtClean="0"/>
              <a:t>19</a:t>
            </a:fld>
            <a:endParaRPr lang="en-CN"/>
          </a:p>
        </p:txBody>
      </p:sp>
    </p:spTree>
    <p:extLst>
      <p:ext uri="{BB962C8B-B14F-4D97-AF65-F5344CB8AC3E}">
        <p14:creationId xmlns:p14="http://schemas.microsoft.com/office/powerpoint/2010/main" val="4031720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68ED8-46CA-6DF5-E648-06977EA5E0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2827A11-DAB3-1613-1D96-A55ECD9ADC1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5B80C2D-DDD5-F184-4B98-30CE5BD9F9C3}"/>
              </a:ext>
            </a:extLst>
          </p:cNvPr>
          <p:cNvSpPr>
            <a:spLocks noGrp="1"/>
          </p:cNvSpPr>
          <p:nvPr>
            <p:ph type="body" idx="1"/>
          </p:nvPr>
        </p:nvSpPr>
        <p:spPr/>
        <p:txBody>
          <a:bodyPr/>
          <a:lstStyle/>
          <a:p>
            <a:endParaRPr lang="en-US" dirty="0"/>
          </a:p>
        </p:txBody>
      </p:sp>
      <p:sp>
        <p:nvSpPr>
          <p:cNvPr id="4" name="灯片编号占位符 3">
            <a:extLst>
              <a:ext uri="{FF2B5EF4-FFF2-40B4-BE49-F238E27FC236}">
                <a16:creationId xmlns:a16="http://schemas.microsoft.com/office/drawing/2014/main" id="{A145B05A-5663-C1B4-ADDD-809F4DAD7C7B}"/>
              </a:ext>
            </a:extLst>
          </p:cNvPr>
          <p:cNvSpPr>
            <a:spLocks noGrp="1"/>
          </p:cNvSpPr>
          <p:nvPr>
            <p:ph type="sldNum" sz="quarter" idx="5"/>
          </p:nvPr>
        </p:nvSpPr>
        <p:spPr/>
        <p:txBody>
          <a:bodyPr/>
          <a:lstStyle/>
          <a:p>
            <a:fld id="{8684C822-E5C1-994A-AF5B-90E5D2467F31}" type="slidenum">
              <a:rPr lang="en-CN" smtClean="0"/>
              <a:t>24</a:t>
            </a:fld>
            <a:endParaRPr lang="en-CN"/>
          </a:p>
        </p:txBody>
      </p:sp>
    </p:spTree>
    <p:extLst>
      <p:ext uri="{BB962C8B-B14F-4D97-AF65-F5344CB8AC3E}">
        <p14:creationId xmlns:p14="http://schemas.microsoft.com/office/powerpoint/2010/main" val="145616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89CAC-707F-81B8-99AB-6E6AFE3AC39A}"/>
              </a:ext>
            </a:extLst>
          </p:cNvPr>
          <p:cNvSpPr>
            <a:spLocks noGrp="1"/>
          </p:cNvSpPr>
          <p:nvPr>
            <p:ph type="ctrTitle"/>
          </p:nvPr>
        </p:nvSpPr>
        <p:spPr>
          <a:xfrm>
            <a:off x="1524000" y="1122363"/>
            <a:ext cx="9144000" cy="2387600"/>
          </a:xfrm>
        </p:spPr>
        <p:txBody>
          <a:bodyPr anchor="b"/>
          <a:lstStyle>
            <a:lvl1pPr algn="ctr">
              <a:defRPr sz="6000" b="1">
                <a:solidFill>
                  <a:srgbClr val="C00000"/>
                </a:solidFill>
              </a:defRPr>
            </a:lvl1pPr>
          </a:lstStyle>
          <a:p>
            <a:r>
              <a:rPr lang="zh-CN" altLang="en-US"/>
              <a:t>单击此处编辑母版标题样式</a:t>
            </a:r>
            <a:endParaRPr lang="en-US" dirty="0"/>
          </a:p>
        </p:txBody>
      </p:sp>
      <p:sp>
        <p:nvSpPr>
          <p:cNvPr id="3" name="副标题 2">
            <a:extLst>
              <a:ext uri="{FF2B5EF4-FFF2-40B4-BE49-F238E27FC236}">
                <a16:creationId xmlns:a16="http://schemas.microsoft.com/office/drawing/2014/main" id="{D2B5FDC2-20F5-B6E0-86BA-14A44A100E2E}"/>
              </a:ext>
            </a:extLst>
          </p:cNvPr>
          <p:cNvSpPr>
            <a:spLocks noGrp="1"/>
          </p:cNvSpPr>
          <p:nvPr>
            <p:ph type="subTitle" idx="1"/>
          </p:nvPr>
        </p:nvSpPr>
        <p:spPr>
          <a:xfrm>
            <a:off x="1524000" y="3802337"/>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9BF5BD6-556F-FC27-021D-20B0D31AB394}"/>
              </a:ext>
            </a:extLst>
          </p:cNvPr>
          <p:cNvSpPr>
            <a:spLocks noGrp="1"/>
          </p:cNvSpPr>
          <p:nvPr>
            <p:ph type="dt" sz="half" idx="10"/>
          </p:nvPr>
        </p:nvSpPr>
        <p:spPr/>
        <p:txBody>
          <a:bodyPr/>
          <a:lstStyle/>
          <a:p>
            <a:fld id="{844118D7-0B1E-45B6-82A9-6AD0D7D576B4}" type="datetimeFigureOut">
              <a:rPr lang="en-US" smtClean="0"/>
              <a:t>9/18/2025</a:t>
            </a:fld>
            <a:endParaRPr lang="en-US"/>
          </a:p>
        </p:txBody>
      </p:sp>
      <p:sp>
        <p:nvSpPr>
          <p:cNvPr id="5" name="页脚占位符 4">
            <a:extLst>
              <a:ext uri="{FF2B5EF4-FFF2-40B4-BE49-F238E27FC236}">
                <a16:creationId xmlns:a16="http://schemas.microsoft.com/office/drawing/2014/main" id="{060337A5-08C9-8D13-27B7-BEA5B6B2EAE1}"/>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B526C8C4-AC28-6B02-DA7D-33A1431B0D4A}"/>
              </a:ext>
            </a:extLst>
          </p:cNvPr>
          <p:cNvSpPr>
            <a:spLocks noGrp="1"/>
          </p:cNvSpPr>
          <p:nvPr>
            <p:ph type="sldNum" sz="quarter" idx="12"/>
          </p:nvPr>
        </p:nvSpPr>
        <p:spPr/>
        <p:txBody>
          <a:bodyPr/>
          <a:lstStyle/>
          <a:p>
            <a:fld id="{0EB6C7EA-EDE1-4E2F-8051-0C5B464CE3C6}" type="slidenum">
              <a:rPr lang="en-US" smtClean="0"/>
              <a:t>‹#›</a:t>
            </a:fld>
            <a:endParaRPr lang="en-US"/>
          </a:p>
        </p:txBody>
      </p:sp>
      <p:cxnSp>
        <p:nvCxnSpPr>
          <p:cNvPr id="8" name="直接连接符 7">
            <a:extLst>
              <a:ext uri="{FF2B5EF4-FFF2-40B4-BE49-F238E27FC236}">
                <a16:creationId xmlns:a16="http://schemas.microsoft.com/office/drawing/2014/main" id="{E4B3A493-CBEA-1C36-7990-5F589C4C96A9}"/>
              </a:ext>
            </a:extLst>
          </p:cNvPr>
          <p:cNvCxnSpPr/>
          <p:nvPr userDrawn="1"/>
        </p:nvCxnSpPr>
        <p:spPr>
          <a:xfrm>
            <a:off x="1436914" y="3640183"/>
            <a:ext cx="9431383" cy="0"/>
          </a:xfrm>
          <a:prstGeom prst="line">
            <a:avLst/>
          </a:prstGeom>
          <a:ln w="25400" cap="sq">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73909EC-30B8-AE96-05D2-96737DF4B077}"/>
              </a:ext>
            </a:extLst>
          </p:cNvPr>
          <p:cNvCxnSpPr>
            <a:cxnSpLocks/>
          </p:cNvCxnSpPr>
          <p:nvPr userDrawn="1"/>
        </p:nvCxnSpPr>
        <p:spPr>
          <a:xfrm>
            <a:off x="2923592" y="3676894"/>
            <a:ext cx="6136433" cy="9754"/>
          </a:xfrm>
          <a:prstGeom prst="line">
            <a:avLst/>
          </a:prstGeom>
          <a:ln w="6350" cap="sq">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743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B5534-B71B-C941-D3D6-31793602CF6C}"/>
              </a:ext>
            </a:extLst>
          </p:cNvPr>
          <p:cNvSpPr>
            <a:spLocks noGrp="1"/>
          </p:cNvSpPr>
          <p:nvPr>
            <p:ph type="title"/>
          </p:nvPr>
        </p:nvSpPr>
        <p:spPr>
          <a:xfrm>
            <a:off x="838200" y="365125"/>
            <a:ext cx="10515600" cy="1281113"/>
          </a:xfrm>
        </p:spPr>
        <p:txBody>
          <a:bodyPr/>
          <a:lstStyle>
            <a:lvl1pPr>
              <a:defRPr b="1">
                <a:solidFill>
                  <a:srgbClr val="C00000"/>
                </a:solidFill>
              </a:defRPr>
            </a:lvl1pPr>
          </a:lstStyle>
          <a:p>
            <a:r>
              <a:rPr lang="zh-CN" altLang="en-US"/>
              <a:t>单击此处编辑母版标题样式</a:t>
            </a:r>
            <a:endParaRPr lang="en-US" dirty="0"/>
          </a:p>
        </p:txBody>
      </p:sp>
      <p:sp>
        <p:nvSpPr>
          <p:cNvPr id="3" name="内容占位符 2">
            <a:extLst>
              <a:ext uri="{FF2B5EF4-FFF2-40B4-BE49-F238E27FC236}">
                <a16:creationId xmlns:a16="http://schemas.microsoft.com/office/drawing/2014/main" id="{796E184A-FFF4-484D-6E0E-54910CB85DB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F3F6CD58-BDBA-7BB6-BAC0-398936307EA4}"/>
              </a:ext>
            </a:extLst>
          </p:cNvPr>
          <p:cNvSpPr>
            <a:spLocks noGrp="1"/>
          </p:cNvSpPr>
          <p:nvPr>
            <p:ph type="dt" sz="half" idx="10"/>
          </p:nvPr>
        </p:nvSpPr>
        <p:spPr/>
        <p:txBody>
          <a:bodyPr/>
          <a:lstStyle/>
          <a:p>
            <a:fld id="{844118D7-0B1E-45B6-82A9-6AD0D7D576B4}" type="datetimeFigureOut">
              <a:rPr lang="en-US" smtClean="0"/>
              <a:t>9/18/2025</a:t>
            </a:fld>
            <a:endParaRPr lang="en-US"/>
          </a:p>
        </p:txBody>
      </p:sp>
      <p:sp>
        <p:nvSpPr>
          <p:cNvPr id="5" name="页脚占位符 4">
            <a:extLst>
              <a:ext uri="{FF2B5EF4-FFF2-40B4-BE49-F238E27FC236}">
                <a16:creationId xmlns:a16="http://schemas.microsoft.com/office/drawing/2014/main" id="{BD3FF5D5-FFC9-C3AB-6D19-B39C6F4FA22B}"/>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57C4B216-C725-C3EE-B8F8-06F31D9CD0BD}"/>
              </a:ext>
            </a:extLst>
          </p:cNvPr>
          <p:cNvSpPr>
            <a:spLocks noGrp="1"/>
          </p:cNvSpPr>
          <p:nvPr>
            <p:ph type="sldNum" sz="quarter" idx="12"/>
          </p:nvPr>
        </p:nvSpPr>
        <p:spPr/>
        <p:txBody>
          <a:bodyPr/>
          <a:lstStyle/>
          <a:p>
            <a:fld id="{0EB6C7EA-EDE1-4E2F-8051-0C5B464CE3C6}" type="slidenum">
              <a:rPr lang="en-US" smtClean="0"/>
              <a:t>‹#›</a:t>
            </a:fld>
            <a:endParaRPr lang="en-US"/>
          </a:p>
        </p:txBody>
      </p:sp>
      <p:sp>
        <p:nvSpPr>
          <p:cNvPr id="8" name="矩形 7">
            <a:extLst>
              <a:ext uri="{FF2B5EF4-FFF2-40B4-BE49-F238E27FC236}">
                <a16:creationId xmlns:a16="http://schemas.microsoft.com/office/drawing/2014/main" id="{7991227B-A34B-53DD-9F46-2CA8A2BDE517}"/>
              </a:ext>
            </a:extLst>
          </p:cNvPr>
          <p:cNvSpPr/>
          <p:nvPr userDrawn="1"/>
        </p:nvSpPr>
        <p:spPr>
          <a:xfrm>
            <a:off x="534070" y="678510"/>
            <a:ext cx="150652" cy="65434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65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B1DF4-AAF0-C9C1-01F8-999F73324C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文本占位符 2">
            <a:extLst>
              <a:ext uri="{FF2B5EF4-FFF2-40B4-BE49-F238E27FC236}">
                <a16:creationId xmlns:a16="http://schemas.microsoft.com/office/drawing/2014/main" id="{7644B94A-B6B8-104D-EA58-95FF89BC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C152059-D1B7-29AF-CA01-B7F007A41707}"/>
              </a:ext>
            </a:extLst>
          </p:cNvPr>
          <p:cNvSpPr>
            <a:spLocks noGrp="1"/>
          </p:cNvSpPr>
          <p:nvPr>
            <p:ph type="dt" sz="half" idx="10"/>
          </p:nvPr>
        </p:nvSpPr>
        <p:spPr/>
        <p:txBody>
          <a:bodyPr/>
          <a:lstStyle/>
          <a:p>
            <a:fld id="{844118D7-0B1E-45B6-82A9-6AD0D7D576B4}" type="datetimeFigureOut">
              <a:rPr lang="en-US" smtClean="0"/>
              <a:t>9/18/2025</a:t>
            </a:fld>
            <a:endParaRPr lang="en-US"/>
          </a:p>
        </p:txBody>
      </p:sp>
      <p:sp>
        <p:nvSpPr>
          <p:cNvPr id="5" name="页脚占位符 4">
            <a:extLst>
              <a:ext uri="{FF2B5EF4-FFF2-40B4-BE49-F238E27FC236}">
                <a16:creationId xmlns:a16="http://schemas.microsoft.com/office/drawing/2014/main" id="{6AE6F739-88BB-4219-11CC-D70434DB30F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0A8C9074-9682-127D-DCA4-5F75EC369342}"/>
              </a:ext>
            </a:extLst>
          </p:cNvPr>
          <p:cNvSpPr>
            <a:spLocks noGrp="1"/>
          </p:cNvSpPr>
          <p:nvPr>
            <p:ph type="sldNum" sz="quarter" idx="12"/>
          </p:nvPr>
        </p:nvSpPr>
        <p:spPr/>
        <p:txBody>
          <a:bodyPr/>
          <a:lstStyle/>
          <a:p>
            <a:fld id="{0EB6C7EA-EDE1-4E2F-8051-0C5B464CE3C6}" type="slidenum">
              <a:rPr lang="en-US" smtClean="0"/>
              <a:t>‹#›</a:t>
            </a:fld>
            <a:endParaRPr lang="en-US"/>
          </a:p>
        </p:txBody>
      </p:sp>
    </p:spTree>
    <p:extLst>
      <p:ext uri="{BB962C8B-B14F-4D97-AF65-F5344CB8AC3E}">
        <p14:creationId xmlns:p14="http://schemas.microsoft.com/office/powerpoint/2010/main" val="356414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70594-C010-7B5C-0C60-1A679B0708CD}"/>
              </a:ext>
            </a:extLst>
          </p:cNvPr>
          <p:cNvSpPr>
            <a:spLocks noGrp="1"/>
          </p:cNvSpPr>
          <p:nvPr>
            <p:ph type="title"/>
          </p:nvPr>
        </p:nvSpPr>
        <p:spPr/>
        <p:txBody>
          <a:bodyPr/>
          <a:lstStyle/>
          <a:p>
            <a:r>
              <a:rPr lang="zh-CN" altLang="en-US"/>
              <a:t>单击此处编辑母版标题样式</a:t>
            </a:r>
            <a:endParaRPr lang="en-US" dirty="0"/>
          </a:p>
        </p:txBody>
      </p:sp>
      <p:sp>
        <p:nvSpPr>
          <p:cNvPr id="3" name="日期占位符 2">
            <a:extLst>
              <a:ext uri="{FF2B5EF4-FFF2-40B4-BE49-F238E27FC236}">
                <a16:creationId xmlns:a16="http://schemas.microsoft.com/office/drawing/2014/main" id="{CE7A9647-DEFE-9C80-2A59-2024BA342F17}"/>
              </a:ext>
            </a:extLst>
          </p:cNvPr>
          <p:cNvSpPr>
            <a:spLocks noGrp="1"/>
          </p:cNvSpPr>
          <p:nvPr>
            <p:ph type="dt" sz="half" idx="10"/>
          </p:nvPr>
        </p:nvSpPr>
        <p:spPr/>
        <p:txBody>
          <a:bodyPr/>
          <a:lstStyle/>
          <a:p>
            <a:fld id="{844118D7-0B1E-45B6-82A9-6AD0D7D576B4}" type="datetimeFigureOut">
              <a:rPr lang="en-US" smtClean="0"/>
              <a:t>9/18/2025</a:t>
            </a:fld>
            <a:endParaRPr lang="en-US"/>
          </a:p>
        </p:txBody>
      </p:sp>
      <p:sp>
        <p:nvSpPr>
          <p:cNvPr id="4" name="页脚占位符 3">
            <a:extLst>
              <a:ext uri="{FF2B5EF4-FFF2-40B4-BE49-F238E27FC236}">
                <a16:creationId xmlns:a16="http://schemas.microsoft.com/office/drawing/2014/main" id="{E55C12E4-DBC2-EE62-A4F4-AB2ED9C8038C}"/>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ED7195CD-1E00-070F-7331-F7E92553A000}"/>
              </a:ext>
            </a:extLst>
          </p:cNvPr>
          <p:cNvSpPr>
            <a:spLocks noGrp="1"/>
          </p:cNvSpPr>
          <p:nvPr>
            <p:ph type="sldNum" sz="quarter" idx="12"/>
          </p:nvPr>
        </p:nvSpPr>
        <p:spPr/>
        <p:txBody>
          <a:bodyPr/>
          <a:lstStyle/>
          <a:p>
            <a:fld id="{0EB6C7EA-EDE1-4E2F-8051-0C5B464CE3C6}" type="slidenum">
              <a:rPr lang="en-US" smtClean="0"/>
              <a:t>‹#›</a:t>
            </a:fld>
            <a:endParaRPr lang="en-US"/>
          </a:p>
        </p:txBody>
      </p:sp>
      <p:sp>
        <p:nvSpPr>
          <p:cNvPr id="9" name="文本占位符 8">
            <a:extLst>
              <a:ext uri="{FF2B5EF4-FFF2-40B4-BE49-F238E27FC236}">
                <a16:creationId xmlns:a16="http://schemas.microsoft.com/office/drawing/2014/main" id="{E47D5142-283F-8C20-5A4C-7ACEDCB3547B}"/>
              </a:ext>
            </a:extLst>
          </p:cNvPr>
          <p:cNvSpPr>
            <a:spLocks noGrp="1"/>
          </p:cNvSpPr>
          <p:nvPr>
            <p:ph type="body" sz="quarter" idx="13"/>
          </p:nvPr>
        </p:nvSpPr>
        <p:spPr>
          <a:xfrm>
            <a:off x="838200" y="2055223"/>
            <a:ext cx="10515600" cy="4066177"/>
          </a:xfrm>
        </p:spPr>
        <p:txBody>
          <a:bodyPr/>
          <a:lstStyle>
            <a:lvl1pPr>
              <a:defRPr>
                <a:solidFill>
                  <a:srgbClr val="C00000"/>
                </a:solidFill>
                <a:latin typeface="+mj-lt"/>
                <a:ea typeface="+mj-ea"/>
              </a:defRPr>
            </a:lvl1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1971991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1D3C0DD-B4E9-E7A5-FBCC-E3DAFB4022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文本占位符 2">
            <a:extLst>
              <a:ext uri="{FF2B5EF4-FFF2-40B4-BE49-F238E27FC236}">
                <a16:creationId xmlns:a16="http://schemas.microsoft.com/office/drawing/2014/main" id="{B9197EF2-3B01-0306-A29F-0AC1E65D3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2B1ED72-2F13-8356-73EB-F9B4DA7E3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4118D7-0B1E-45B6-82A9-6AD0D7D576B4}" type="datetimeFigureOut">
              <a:rPr lang="en-US" smtClean="0"/>
              <a:t>9/18/2025</a:t>
            </a:fld>
            <a:endParaRPr lang="en-US"/>
          </a:p>
        </p:txBody>
      </p:sp>
      <p:sp>
        <p:nvSpPr>
          <p:cNvPr id="5" name="页脚占位符 4">
            <a:extLst>
              <a:ext uri="{FF2B5EF4-FFF2-40B4-BE49-F238E27FC236}">
                <a16:creationId xmlns:a16="http://schemas.microsoft.com/office/drawing/2014/main" id="{BB67E699-D9D3-DE4A-F431-1C3192896A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CE7800F-FED3-D090-BB04-D78A3323C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6C7EA-EDE1-4E2F-8051-0C5B464CE3C6}" type="slidenum">
              <a:rPr lang="en-US" smtClean="0"/>
              <a:t>‹#›</a:t>
            </a:fld>
            <a:endParaRPr lang="en-US"/>
          </a:p>
        </p:txBody>
      </p:sp>
    </p:spTree>
    <p:extLst>
      <p:ext uri="{BB962C8B-B14F-4D97-AF65-F5344CB8AC3E}">
        <p14:creationId xmlns:p14="http://schemas.microsoft.com/office/powerpoint/2010/main" val="250646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arxiv.org/abs/2212.11685" TargetMode="External"/><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pdf/2107.03006"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rxiv.org/pdf/2107.03006" TargetMode="Externa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pdf/2107.03006"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arxiv.org/pdf/2107.03006"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arxiv.org/abs/2211.15029" TargetMode="External"/><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arxiv.org/pdf/2211.15029" TargetMode="External"/><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hyperlink" Target="https://arxiv.org/pdf/2211.15029" TargetMode="External"/><Relationship Id="rId5" Type="http://schemas.openxmlformats.org/officeDocument/2006/relationships/image" Target="../media/image49.sv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arxiv.org/pdf/2211.15029"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arxiv.org/pdf/2211.15029" TargetMode="External"/><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arxiv.org/abs/2211.15029" TargetMode="External"/><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svg"/></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B00AB-FC73-B519-B40A-45F38668E540}"/>
              </a:ext>
            </a:extLst>
          </p:cNvPr>
          <p:cNvSpPr>
            <a:spLocks noGrp="1"/>
          </p:cNvSpPr>
          <p:nvPr>
            <p:ph type="ctrTitle"/>
          </p:nvPr>
        </p:nvSpPr>
        <p:spPr/>
        <p:txBody>
          <a:bodyPr>
            <a:normAutofit/>
          </a:bodyPr>
          <a:lstStyle/>
          <a:p>
            <a:r>
              <a:rPr lang="en-US" altLang="zh-CN" sz="5400" dirty="0"/>
              <a:t>Foundations of </a:t>
            </a:r>
            <a:r>
              <a:rPr lang="en-US" sz="5400" dirty="0"/>
              <a:t>Diffusion LLMs</a:t>
            </a:r>
          </a:p>
        </p:txBody>
      </p:sp>
      <p:sp>
        <p:nvSpPr>
          <p:cNvPr id="3" name="副标题 2">
            <a:extLst>
              <a:ext uri="{FF2B5EF4-FFF2-40B4-BE49-F238E27FC236}">
                <a16:creationId xmlns:a16="http://schemas.microsoft.com/office/drawing/2014/main" id="{82D347E5-820B-4005-76C3-D6FC010DC0BF}"/>
              </a:ext>
            </a:extLst>
          </p:cNvPr>
          <p:cNvSpPr>
            <a:spLocks noGrp="1"/>
          </p:cNvSpPr>
          <p:nvPr>
            <p:ph type="subTitle" idx="1"/>
          </p:nvPr>
        </p:nvSpPr>
        <p:spPr/>
        <p:txBody>
          <a:bodyPr/>
          <a:lstStyle/>
          <a:p>
            <a:r>
              <a:rPr lang="en-US" dirty="0"/>
              <a:t>Yansheng Mao</a:t>
            </a:r>
          </a:p>
          <a:p>
            <a:r>
              <a:rPr lang="en-US" dirty="0"/>
              <a:t>2025/9/19</a:t>
            </a:r>
          </a:p>
        </p:txBody>
      </p:sp>
    </p:spTree>
    <p:extLst>
      <p:ext uri="{BB962C8B-B14F-4D97-AF65-F5344CB8AC3E}">
        <p14:creationId xmlns:p14="http://schemas.microsoft.com/office/powerpoint/2010/main" val="37660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9E6A71-6FD0-E90D-7A13-2B979B03157A}"/>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1F9871-A915-ECD9-B250-FB2DD5BBDBA9}"/>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nary>
                                <m:naryP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b>
                                      </m:sSub>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b>
                                  </m:sSub>
                                </m:e>
                              </m:nary>
                            </m:e>
                          </m:func>
                        </m:e>
                      </m:func>
                    </m:oMath>
                    <m:oMath xmlns:m="http://schemas.openxmlformats.org/officeDocument/2006/math">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nary>
                            <m:naryP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b>
                                      </m:sSub>
                                    </m:e>
                                  </m:d>
                                </m:num>
                                <m:den>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sub>
                              </m:sSub>
                            </m:e>
                          </m:nary>
                        </m:e>
                      </m:func>
                    </m:oMath>
                  </m:oMathPara>
                </a14:m>
                <a:endParaRPr lang="zh-CN" altLang="en-US" dirty="0"/>
              </a:p>
            </p:txBody>
          </p:sp>
        </mc:Choice>
        <mc:Fallback xmlns="">
          <p:sp>
            <p:nvSpPr>
              <p:cNvPr id="3" name="内容占位符 2">
                <a:extLst>
                  <a:ext uri="{FF2B5EF4-FFF2-40B4-BE49-F238E27FC236}">
                    <a16:creationId xmlns:a16="http://schemas.microsoft.com/office/drawing/2014/main" id="{F81F9871-A915-ECD9-B250-FB2DD5BBDBA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701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89F8F-8EE6-ED73-77AB-EDF53359B3C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1E3E2E1-64A8-E58D-1657-3EE1DA0A9952}"/>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982E443-5BE1-8A39-E2E1-18C2646AFE5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nary>
                                <m:naryP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nary>
                            </m:e>
                          </m:func>
                        </m:e>
                      </m:func>
                    </m:oMath>
                    <m:oMath xmlns:m="http://schemas.openxmlformats.org/officeDocument/2006/math">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nary>
                            <m:naryP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e>
                                  </m:d>
                                </m:num>
                                <m:den>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nary>
                        </m:e>
                      </m:func>
                    </m:oMath>
                    <m:oMath xmlns:m="http://schemas.openxmlformats.org/officeDocument/2006/math">
                      <m:r>
                        <m:rPr>
                          <m:aln/>
                        </m:rP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nary>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e>
                              </m:d>
                            </m:num>
                            <m:den>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e>
                      </m:func>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oMath>
                  </m:oMathPara>
                </a14:m>
                <a:endParaRPr lang="zh-CN" altLang="en-US" dirty="0"/>
              </a:p>
            </p:txBody>
          </p:sp>
        </mc:Choice>
        <mc:Fallback xmlns="">
          <p:sp>
            <p:nvSpPr>
              <p:cNvPr id="3" name="内容占位符 2">
                <a:extLst>
                  <a:ext uri="{FF2B5EF4-FFF2-40B4-BE49-F238E27FC236}">
                    <a16:creationId xmlns:a16="http://schemas.microsoft.com/office/drawing/2014/main" id="{6982E443-5BE1-8A39-E2E1-18C2646AFE5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A252E44D-9108-4BAA-3740-36E6111D17D9}"/>
              </a:ext>
            </a:extLst>
          </p:cNvPr>
          <p:cNvSpPr/>
          <p:nvPr/>
        </p:nvSpPr>
        <p:spPr>
          <a:xfrm>
            <a:off x="743712" y="2718816"/>
            <a:ext cx="3084576" cy="3084576"/>
          </a:xfrm>
          <a:prstGeom prst="roundRect">
            <a:avLst/>
          </a:prstGeom>
          <a:solidFill>
            <a:schemeClr val="bg1"/>
          </a:solidFill>
          <a:ln w="38100">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形 5">
            <a:extLst>
              <a:ext uri="{FF2B5EF4-FFF2-40B4-BE49-F238E27FC236}">
                <a16:creationId xmlns:a16="http://schemas.microsoft.com/office/drawing/2014/main" id="{1D5F92BF-9D9D-E6C3-271E-3C72C837E2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976" y="2926080"/>
            <a:ext cx="2670048" cy="2670048"/>
          </a:xfrm>
          <a:prstGeom prst="rect">
            <a:avLst/>
          </a:prstGeom>
        </p:spPr>
      </p:pic>
      <p:sp>
        <p:nvSpPr>
          <p:cNvPr id="7" name="文本框 6">
            <a:extLst>
              <a:ext uri="{FF2B5EF4-FFF2-40B4-BE49-F238E27FC236}">
                <a16:creationId xmlns:a16="http://schemas.microsoft.com/office/drawing/2014/main" id="{987D09BF-85DC-4502-0946-FD036AD95B5A}"/>
              </a:ext>
            </a:extLst>
          </p:cNvPr>
          <p:cNvSpPr txBox="1"/>
          <p:nvPr/>
        </p:nvSpPr>
        <p:spPr>
          <a:xfrm>
            <a:off x="1156460" y="5810601"/>
            <a:ext cx="2259080" cy="400110"/>
          </a:xfrm>
          <a:prstGeom prst="rect">
            <a:avLst/>
          </a:prstGeom>
          <a:noFill/>
        </p:spPr>
        <p:txBody>
          <a:bodyPr wrap="none" rtlCol="0">
            <a:spAutoFit/>
          </a:bodyPr>
          <a:lstStyle/>
          <a:p>
            <a:r>
              <a:rPr lang="en-US" altLang="zh-CN" sz="2000" b="1" dirty="0">
                <a:solidFill>
                  <a:srgbClr val="C00000"/>
                </a:solidFill>
              </a:rPr>
              <a:t>Jensen’s inequality</a:t>
            </a:r>
            <a:endParaRPr lang="zh-CN" altLang="en-US" sz="2000" b="1" dirty="0">
              <a:solidFill>
                <a:srgbClr val="C00000"/>
              </a:solidFill>
            </a:endParaRPr>
          </a:p>
        </p:txBody>
      </p:sp>
    </p:spTree>
    <p:extLst>
      <p:ext uri="{BB962C8B-B14F-4D97-AF65-F5344CB8AC3E}">
        <p14:creationId xmlns:p14="http://schemas.microsoft.com/office/powerpoint/2010/main" val="366806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B6712-F7E0-F838-5742-AB7BABC3F4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CAABAA2-4636-D6F9-A204-633E75B6B033}"/>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D40EDF-776D-391C-6780-6B0FCFC0D523}"/>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e>
                      </m:func>
                      <m:r>
                        <m:rPr>
                          <m:aln/>
                        </m:rPr>
                        <a:rPr lang="en-US" altLang="zh-CN" sz="2400" b="0" i="1" smtClean="0">
                          <a:latin typeface="Cambria Math" panose="02040503050406030204" pitchFamily="18" charset="0"/>
                        </a:rPr>
                        <m:t>≥</m:t>
                      </m:r>
                      <m:nary>
                        <m:naryPr>
                          <m:subHide m:val="on"/>
                          <m:supHide m:val="on"/>
                          <m:ctrlPr>
                            <a:rPr lang="en-US" altLang="zh-CN" sz="2400" b="0" i="1" smtClean="0">
                              <a:latin typeface="Cambria Math" panose="02040503050406030204" pitchFamily="18" charset="0"/>
                            </a:rPr>
                          </m:ctrlPr>
                        </m:naryPr>
                        <m:sub/>
                        <m:sup/>
                        <m:e>
                          <m:r>
                            <a:rPr lang="en-US" altLang="zh-CN" sz="2400" b="0" i="1" smtClean="0">
                              <a:latin typeface="Cambria Math" panose="02040503050406030204" pitchFamily="18" charset="0"/>
                            </a:rPr>
                            <m:t>𝑞</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𝑇</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e>
                      </m:nary>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𝑇</m:t>
                                      </m:r>
                                    </m:sub>
                                  </m:sSub>
                                </m:e>
                              </m:d>
                            </m:num>
                            <m:den>
                              <m:r>
                                <a:rPr lang="en-US" altLang="zh-CN" sz="2400" b="0" i="1" smtClean="0">
                                  <a:latin typeface="Cambria Math" panose="02040503050406030204" pitchFamily="18" charset="0"/>
                                </a:rPr>
                                <m:t>𝑞</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𝑇</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den>
                          </m:f>
                        </m:e>
                      </m:func>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𝑇</m:t>
                          </m:r>
                        </m:sub>
                      </m:sSub>
                    </m:oMath>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𝑇</m:t>
                                      </m:r>
                                    </m:sub>
                                  </m:sSub>
                                </m:e>
                              </m:d>
                            </m:num>
                            <m:den>
                              <m:r>
                                <a:rPr lang="en-US" altLang="zh-CN" sz="2400" b="0" i="1" smtClean="0">
                                  <a:latin typeface="Cambria Math" panose="02040503050406030204" pitchFamily="18" charset="0"/>
                                </a:rPr>
                                <m:t>𝑞</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𝑇</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den>
                          </m:f>
                        </m:e>
                      </m:func>
                      <m:r>
                        <m:rPr>
                          <m:aln/>
                        </m:rP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𝑇</m:t>
                                  </m:r>
                                </m:sub>
                              </m:sSub>
                            </m:e>
                          </m:d>
                        </m:e>
                      </m:func>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e>
                      </m:func>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𝑇</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e>
                                  </m:d>
                                </m:num>
                                <m:den>
                                  <m:r>
                                    <a:rPr lang="en-US" altLang="zh-CN" sz="2400" b="0" i="1" smtClean="0">
                                      <a:latin typeface="Cambria Math" panose="02040503050406030204" pitchFamily="18" charset="0"/>
                                    </a:rPr>
                                    <m:t>𝑞</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den>
                              </m:f>
                            </m:e>
                          </m:func>
                        </m:e>
                      </m:nary>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𝑞</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𝑇</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e>
                      </m:func>
                    </m:oMath>
                  </m:oMathPara>
                </a14:m>
                <a:br>
                  <a:rPr lang="en-US" altLang="zh-CN" sz="2400" b="0" i="1" dirty="0">
                    <a:latin typeface="Cambria Math" panose="02040503050406030204" pitchFamily="18" charset="0"/>
                  </a:rPr>
                </a:br>
                <a:endParaRPr lang="zh-CN" altLang="en-US" sz="2400" dirty="0"/>
              </a:p>
            </p:txBody>
          </p:sp>
        </mc:Choice>
        <mc:Fallback xmlns="">
          <p:sp>
            <p:nvSpPr>
              <p:cNvPr id="3" name="内容占位符 2">
                <a:extLst>
                  <a:ext uri="{FF2B5EF4-FFF2-40B4-BE49-F238E27FC236}">
                    <a16:creationId xmlns:a16="http://schemas.microsoft.com/office/drawing/2014/main" id="{A7D40EDF-776D-391C-6780-6B0FCFC0D523}"/>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40E36CD-4937-D34A-4F20-18159C7EC846}"/>
                  </a:ext>
                </a:extLst>
              </p:cNvPr>
              <p:cNvSpPr txBox="1"/>
              <p:nvPr/>
            </p:nvSpPr>
            <p:spPr>
              <a:xfrm>
                <a:off x="1066800" y="3896468"/>
                <a:ext cx="10287000" cy="2348335"/>
              </a:xfrm>
              <a:prstGeom prst="rect">
                <a:avLst/>
              </a:prstGeom>
              <a:noFill/>
              <a:ln w="25400">
                <a:solidFill>
                  <a:srgbClr val="920000"/>
                </a:solidFill>
              </a:ln>
            </p:spPr>
            <p:txBody>
              <a:bodyPr wrap="square" rtlCol="0">
                <a:spAutoFit/>
              </a:bodyPr>
              <a:lstStyle/>
              <a:p>
                <a:r>
                  <a:rPr lang="en-US" altLang="zh-CN" sz="2000" dirty="0"/>
                  <a:t>Here we assume </a:t>
                </a:r>
                <a14:m>
                  <m:oMath xmlns:m="http://schemas.openxmlformats.org/officeDocument/2006/math">
                    <m:r>
                      <a:rPr lang="en-US" altLang="zh-CN" sz="2000" b="0" i="1" smtClean="0">
                        <a:latin typeface="Cambria Math" panose="02040503050406030204" pitchFamily="18" charset="0"/>
                      </a:rPr>
                      <m:t>𝑞</m:t>
                    </m:r>
                  </m:oMath>
                </a14:m>
                <a:r>
                  <a:rPr lang="zh-CN" altLang="en-US" sz="2000" dirty="0"/>
                  <a:t> </a:t>
                </a:r>
                <a:r>
                  <a:rPr lang="en-US" altLang="zh-CN" sz="2000" dirty="0"/>
                  <a:t>is Markovian. As a consequence,</a:t>
                </a: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r>
                        <m:rPr>
                          <m:aln/>
                        </m:rP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num>
                        <m:den>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den>
                      </m:f>
                    </m:oMath>
                    <m:oMath xmlns:m="http://schemas.openxmlformats.org/officeDocument/2006/math">
                      <m:r>
                        <m:rPr>
                          <m:aln/>
                        </m:rP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solidFill>
                                <a:srgbClr val="C00000"/>
                              </a:solidFill>
                              <a:latin typeface="Cambria Math" panose="02040503050406030204" pitchFamily="18" charset="0"/>
                            </a:rPr>
                            <m:t>𝑞</m:t>
                          </m:r>
                          <m:d>
                            <m:dPr>
                              <m:ctrlPr>
                                <a:rPr lang="en-US" altLang="zh-CN" sz="2000" b="0" i="1" smtClean="0">
                                  <a:solidFill>
                                    <a:srgbClr val="C00000"/>
                                  </a:solidFill>
                                  <a:latin typeface="Cambria Math" panose="02040503050406030204" pitchFamily="18" charset="0"/>
                                </a:rPr>
                              </m:ctrlPr>
                            </m:d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𝑡</m:t>
                                  </m:r>
                                  <m:r>
                                    <a:rPr lang="en-US" altLang="zh-CN" sz="2000" b="0" i="1" smtClean="0">
                                      <a:solidFill>
                                        <a:srgbClr val="C00000"/>
                                      </a:solidFill>
                                      <a:latin typeface="Cambria Math" panose="02040503050406030204" pitchFamily="18" charset="0"/>
                                    </a:rPr>
                                    <m:t>+1:</m:t>
                                  </m:r>
                                  <m:r>
                                    <a:rPr lang="en-US" altLang="zh-CN" sz="2000" b="0" i="1" smtClean="0">
                                      <a:solidFill>
                                        <a:srgbClr val="C00000"/>
                                      </a:solidFill>
                                      <a:latin typeface="Cambria Math" panose="02040503050406030204" pitchFamily="18" charset="0"/>
                                    </a:rPr>
                                    <m:t>𝑇</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𝑡</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1:</m:t>
                                  </m:r>
                                  <m:r>
                                    <a:rPr lang="en-US" altLang="zh-CN" sz="2000" b="0" i="1" smtClean="0">
                                      <a:solidFill>
                                        <a:srgbClr val="C00000"/>
                                      </a:solidFill>
                                      <a:latin typeface="Cambria Math" panose="02040503050406030204" pitchFamily="18" charset="0"/>
                                    </a:rPr>
                                    <m:t>𝑡</m:t>
                                  </m:r>
                                  <m:r>
                                    <a:rPr lang="en-US" altLang="zh-CN" sz="2000" b="0" i="1" smtClean="0">
                                      <a:solidFill>
                                        <a:srgbClr val="C00000"/>
                                      </a:solidFill>
                                      <a:latin typeface="Cambria Math" panose="02040503050406030204" pitchFamily="18" charset="0"/>
                                    </a:rPr>
                                    <m:t>−1</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e>
                          </m:d>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num>
                        <m:den>
                          <m:r>
                            <a:rPr lang="en-US" altLang="zh-CN" sz="2000" b="0" i="1" smtClean="0">
                              <a:solidFill>
                                <a:srgbClr val="C00000"/>
                              </a:solidFill>
                              <a:latin typeface="Cambria Math" panose="02040503050406030204" pitchFamily="18" charset="0"/>
                            </a:rPr>
                            <m:t>𝑞</m:t>
                          </m:r>
                          <m:d>
                            <m:dPr>
                              <m:ctrlPr>
                                <a:rPr lang="en-US" altLang="zh-CN" sz="2000" b="0" i="1" smtClean="0">
                                  <a:solidFill>
                                    <a:srgbClr val="C00000"/>
                                  </a:solidFill>
                                  <a:latin typeface="Cambria Math" panose="02040503050406030204" pitchFamily="18" charset="0"/>
                                </a:rPr>
                              </m:ctrlPr>
                            </m:dPr>
                            <m:e>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𝑡</m:t>
                                  </m:r>
                                  <m:r>
                                    <a:rPr lang="en-US" altLang="zh-CN" sz="2000" b="0" i="1" smtClean="0">
                                      <a:solidFill>
                                        <a:srgbClr val="C00000"/>
                                      </a:solidFill>
                                      <a:latin typeface="Cambria Math" panose="02040503050406030204" pitchFamily="18" charset="0"/>
                                    </a:rPr>
                                    <m:t>+1:</m:t>
                                  </m:r>
                                  <m:r>
                                    <a:rPr lang="en-US" altLang="zh-CN" sz="2000" b="0" i="1" smtClean="0">
                                      <a:solidFill>
                                        <a:srgbClr val="C00000"/>
                                      </a:solidFill>
                                      <a:latin typeface="Cambria Math" panose="02040503050406030204" pitchFamily="18" charset="0"/>
                                    </a:rPr>
                                    <m:t>𝑇</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𝑡</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𝑥</m:t>
                                  </m:r>
                                </m:e>
                                <m:sub>
                                  <m:r>
                                    <a:rPr lang="en-US" altLang="zh-CN" sz="2000" b="0" i="1" smtClean="0">
                                      <a:solidFill>
                                        <a:srgbClr val="C00000"/>
                                      </a:solidFill>
                                      <a:latin typeface="Cambria Math" panose="02040503050406030204" pitchFamily="18" charset="0"/>
                                    </a:rPr>
                                    <m:t>0</m:t>
                                  </m:r>
                                </m:sub>
                              </m:sSub>
                            </m:e>
                          </m:d>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den>
                      </m:f>
                    </m:oMath>
                    <m:oMath xmlns:m="http://schemas.openxmlformats.org/officeDocument/2006/math">
                      <m:r>
                        <m:rPr>
                          <m:aln/>
                        </m:rP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𝑡</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e>
                          </m:d>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r>
                                    <a:rPr lang="en-US" altLang="zh-CN" sz="2000" i="1">
                                      <a:latin typeface="Cambria Math" panose="02040503050406030204" pitchFamily="18" charset="0"/>
                                    </a:rPr>
                                    <m:t>𝑡</m:t>
                                  </m:r>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0</m:t>
                                  </m:r>
                                </m:sub>
                              </m:sSub>
                            </m:e>
                          </m:d>
                        </m:num>
                        <m:den>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0</m:t>
                              </m:r>
                            </m:sub>
                          </m:sSub>
                        </m:e>
                      </m:d>
                    </m:oMath>
                  </m:oMathPara>
                </a14:m>
                <a:endParaRPr lang="en-US" altLang="zh-CN" sz="2000" dirty="0"/>
              </a:p>
            </p:txBody>
          </p:sp>
        </mc:Choice>
        <mc:Fallback xmlns="">
          <p:sp>
            <p:nvSpPr>
              <p:cNvPr id="4" name="文本框 3">
                <a:extLst>
                  <a:ext uri="{FF2B5EF4-FFF2-40B4-BE49-F238E27FC236}">
                    <a16:creationId xmlns:a16="http://schemas.microsoft.com/office/drawing/2014/main" id="{D40E36CD-4937-D34A-4F20-18159C7EC846}"/>
                  </a:ext>
                </a:extLst>
              </p:cNvPr>
              <p:cNvSpPr txBox="1">
                <a:spLocks noRot="1" noChangeAspect="1" noMove="1" noResize="1" noEditPoints="1" noAdjustHandles="1" noChangeArrowheads="1" noChangeShapeType="1" noTextEdit="1"/>
              </p:cNvSpPr>
              <p:nvPr/>
            </p:nvSpPr>
            <p:spPr>
              <a:xfrm>
                <a:off x="1066800" y="3896468"/>
                <a:ext cx="10287000" cy="2348335"/>
              </a:xfrm>
              <a:prstGeom prst="rect">
                <a:avLst/>
              </a:prstGeom>
              <a:blipFill>
                <a:blip r:embed="rId4"/>
                <a:stretch>
                  <a:fillRect l="-473" t="-771"/>
                </a:stretch>
              </a:blipFill>
              <a:ln w="25400">
                <a:solidFill>
                  <a:srgbClr val="92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244609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BBE9F-94E3-6DB3-5582-CC11FE81869D}"/>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F77CC566-AEF9-147A-0215-32FDFC87E0DF}"/>
                  </a:ext>
                </a:extLst>
              </p:cNvPr>
              <p:cNvSpPr>
                <a:spLocks noGrp="1"/>
              </p:cNvSpPr>
              <p:nvPr>
                <p:ph idx="1"/>
              </p:nvPr>
            </p:nvSpPr>
            <p:spPr>
              <a:xfrm>
                <a:off x="838200" y="1825625"/>
                <a:ext cx="10515600" cy="4351338"/>
              </a:xfrm>
            </p:spPr>
            <p:txBody>
              <a:bodyPr>
                <a:normAutofit fontScale="85000" lnSpcReduction="10000"/>
              </a:bodyPr>
              <a:lstStyle/>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func>
                      <m:r>
                        <m:rPr>
                          <m:aln/>
                        </m:rP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nary>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e>
                              </m:d>
                            </m:num>
                            <m:den>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e>
                      </m:func>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oMath>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e>
                              </m:d>
                            </m:num>
                            <m:den>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e>
                      </m:func>
                      <m:r>
                        <m:rPr>
                          <m:aln/>
                        </m:rPr>
                        <a:rPr lang="en-US" altLang="zh-CN" b="0" i="1" smtClean="0">
                          <a:latin typeface="Cambria Math" panose="02040503050406030204" pitchFamily="18" charset="0"/>
                        </a:rPr>
                        <m:t>=</m:t>
                      </m:r>
                      <m:func>
                        <m:funcPr>
                          <m:ctrlPr>
                            <a:rPr lang="en-US" altLang="zh-CN" b="0" i="1" smtClean="0">
                              <a:solidFill>
                                <a:schemeClr val="accent2"/>
                              </a:solidFill>
                              <a:latin typeface="Cambria Math" panose="02040503050406030204" pitchFamily="18" charset="0"/>
                            </a:rPr>
                          </m:ctrlPr>
                        </m:funcPr>
                        <m:fName>
                          <m:r>
                            <m:rPr>
                              <m:sty m:val="p"/>
                            </m:rPr>
                            <a:rPr lang="en-US" altLang="zh-CN" b="0" i="0" smtClean="0">
                              <a:solidFill>
                                <a:schemeClr val="accent2"/>
                              </a:solidFill>
                              <a:latin typeface="Cambria Math" panose="02040503050406030204" pitchFamily="18" charset="0"/>
                            </a:rPr>
                            <m:t>log</m:t>
                          </m:r>
                        </m:fName>
                        <m:e>
                          <m:r>
                            <a:rPr lang="en-US" altLang="zh-CN" b="0" i="1" smtClean="0">
                              <a:solidFill>
                                <a:schemeClr val="accent2"/>
                              </a:solidFill>
                              <a:latin typeface="Cambria Math" panose="02040503050406030204" pitchFamily="18" charset="0"/>
                            </a:rPr>
                            <m:t>𝑝</m:t>
                          </m:r>
                          <m:d>
                            <m:dPr>
                              <m:ctrlPr>
                                <a:rPr lang="en-US" altLang="zh-CN" b="0" i="1" smtClean="0">
                                  <a:solidFill>
                                    <a:schemeClr val="accent2"/>
                                  </a:solidFill>
                                  <a:latin typeface="Cambria Math" panose="02040503050406030204" pitchFamily="18" charset="0"/>
                                </a:rPr>
                              </m:ctrlPr>
                            </m:dPr>
                            <m:e>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𝑥</m:t>
                                  </m:r>
                                </m:e>
                                <m:sub>
                                  <m:r>
                                    <a:rPr lang="en-US" altLang="zh-CN" b="0" i="1" smtClean="0">
                                      <a:solidFill>
                                        <a:schemeClr val="accent2"/>
                                      </a:solidFill>
                                      <a:latin typeface="Cambria Math" panose="02040503050406030204" pitchFamily="18" charset="0"/>
                                    </a:rPr>
                                    <m:t>𝑇</m:t>
                                  </m:r>
                                </m:sub>
                              </m:sSub>
                            </m:e>
                          </m:d>
                        </m:e>
                      </m:func>
                      <m:r>
                        <a:rPr lang="en-US" altLang="zh-CN" b="0" i="1" smtClean="0">
                          <a:solidFill>
                            <a:schemeClr val="accent5"/>
                          </a:solidFill>
                          <a:latin typeface="Cambria Math" panose="02040503050406030204" pitchFamily="18" charset="0"/>
                        </a:rPr>
                        <m:t>+</m:t>
                      </m:r>
                      <m:func>
                        <m:funcPr>
                          <m:ctrlPr>
                            <a:rPr lang="en-US" altLang="zh-CN" b="0" i="1" smtClean="0">
                              <a:solidFill>
                                <a:schemeClr val="accent5"/>
                              </a:solidFill>
                              <a:latin typeface="Cambria Math" panose="02040503050406030204" pitchFamily="18" charset="0"/>
                            </a:rPr>
                          </m:ctrlPr>
                        </m:funcPr>
                        <m:fName>
                          <m:r>
                            <m:rPr>
                              <m:sty m:val="p"/>
                            </m:rPr>
                            <a:rPr lang="en-US" altLang="zh-CN" b="0" i="0" smtClean="0">
                              <a:solidFill>
                                <a:schemeClr val="accent5"/>
                              </a:solidFill>
                              <a:latin typeface="Cambria Math" panose="02040503050406030204" pitchFamily="18" charset="0"/>
                            </a:rPr>
                            <m:t>log</m:t>
                          </m:r>
                        </m:fName>
                        <m:e>
                          <m:r>
                            <a:rPr lang="en-US" altLang="zh-CN" b="0" i="1" smtClean="0">
                              <a:solidFill>
                                <a:schemeClr val="accent5"/>
                              </a:solidFill>
                              <a:latin typeface="Cambria Math" panose="02040503050406030204" pitchFamily="18" charset="0"/>
                            </a:rPr>
                            <m:t>𝑝</m:t>
                          </m:r>
                          <m:d>
                            <m:dPr>
                              <m:ctrlPr>
                                <a:rPr lang="en-US" altLang="zh-CN" b="0" i="1" smtClean="0">
                                  <a:solidFill>
                                    <a:schemeClr val="accent5"/>
                                  </a:solidFill>
                                  <a:latin typeface="Cambria Math" panose="02040503050406030204" pitchFamily="18" charset="0"/>
                                </a:rPr>
                              </m:ctrlPr>
                            </m:dPr>
                            <m:e>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𝑥</m:t>
                                  </m:r>
                                </m:e>
                                <m:sub>
                                  <m:r>
                                    <a:rPr lang="en-US" altLang="zh-CN" b="0" i="1" smtClean="0">
                                      <a:solidFill>
                                        <a:schemeClr val="accent5"/>
                                      </a:solidFill>
                                      <a:latin typeface="Cambria Math" panose="02040503050406030204" pitchFamily="18" charset="0"/>
                                    </a:rPr>
                                    <m:t>0</m:t>
                                  </m:r>
                                </m:sub>
                              </m:sSub>
                            </m:e>
                            <m:e>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𝑥</m:t>
                                  </m:r>
                                </m:e>
                                <m:sub>
                                  <m:r>
                                    <a:rPr lang="en-US" altLang="zh-CN" b="0" i="1" smtClean="0">
                                      <a:solidFill>
                                        <a:schemeClr val="accent5"/>
                                      </a:solidFill>
                                      <a:latin typeface="Cambria Math" panose="02040503050406030204" pitchFamily="18" charset="0"/>
                                    </a:rPr>
                                    <m:t>1</m:t>
                                  </m:r>
                                </m:sub>
                              </m:sSub>
                            </m:e>
                          </m:d>
                        </m:e>
                      </m:func>
                      <m:r>
                        <a:rPr lang="en-US" altLang="zh-CN" b="0" i="1" smtClean="0">
                          <a:solidFill>
                            <a:srgbClr val="C00000"/>
                          </a:solidFill>
                          <a:latin typeface="Cambria Math" panose="02040503050406030204" pitchFamily="18" charset="0"/>
                        </a:rPr>
                        <m:t>+</m:t>
                      </m:r>
                      <m:nary>
                        <m:naryPr>
                          <m:chr m:val="∑"/>
                          <m:ctrlPr>
                            <a:rPr lang="en-US" altLang="zh-CN" b="0" i="1" smtClean="0">
                              <a:solidFill>
                                <a:srgbClr val="C00000"/>
                              </a:solidFill>
                              <a:latin typeface="Cambria Math" panose="02040503050406030204" pitchFamily="18" charset="0"/>
                            </a:rPr>
                          </m:ctrlPr>
                        </m:naryPr>
                        <m:sub>
                          <m:r>
                            <m:rPr>
                              <m:brk m:alnAt="23"/>
                            </m:rP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=2</m:t>
                          </m:r>
                        </m:sub>
                        <m:sup>
                          <m:r>
                            <a:rPr lang="en-US" altLang="zh-CN" b="0" i="1" smtClean="0">
                              <a:solidFill>
                                <a:srgbClr val="C00000"/>
                              </a:solidFill>
                              <a:latin typeface="Cambria Math" panose="02040503050406030204" pitchFamily="18" charset="0"/>
                            </a:rPr>
                            <m:t>𝑇</m:t>
                          </m:r>
                        </m:sup>
                        <m:e>
                          <m:func>
                            <m:funcPr>
                              <m:ctrlPr>
                                <a:rPr lang="en-US" altLang="zh-CN" b="0" i="1" smtClean="0">
                                  <a:solidFill>
                                    <a:srgbClr val="C00000"/>
                                  </a:solidFill>
                                  <a:latin typeface="Cambria Math" panose="02040503050406030204" pitchFamily="18" charset="0"/>
                                </a:rPr>
                              </m:ctrlPr>
                            </m:funcPr>
                            <m:fName>
                              <m:r>
                                <m:rPr>
                                  <m:sty m:val="p"/>
                                </m:rPr>
                                <a:rPr lang="en-US" altLang="zh-CN" b="0" i="0" smtClean="0">
                                  <a:solidFill>
                                    <a:srgbClr val="C00000"/>
                                  </a:solidFill>
                                  <a:latin typeface="Cambria Math" panose="02040503050406030204" pitchFamily="18" charset="0"/>
                                </a:rPr>
                                <m:t>log</m:t>
                              </m:r>
                            </m:fName>
                            <m:e>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𝑝</m:t>
                                  </m:r>
                                  <m:d>
                                    <m:dPr>
                                      <m:ctrlPr>
                                        <a:rPr lang="en-US" altLang="zh-CN" b="0" i="1" smtClean="0">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−1</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𝑡</m:t>
                                          </m:r>
                                        </m:sub>
                                      </m:sSub>
                                    </m:e>
                                  </m:d>
                                </m:num>
                                <m:den>
                                  <m:r>
                                    <a:rPr lang="en-US" altLang="zh-CN" b="0" i="1" smtClean="0">
                                      <a:solidFill>
                                        <a:srgbClr val="C00000"/>
                                      </a:solidFill>
                                      <a:latin typeface="Cambria Math" panose="02040503050406030204" pitchFamily="18" charset="0"/>
                                    </a:rPr>
                                    <m:t>𝑞</m:t>
                                  </m:r>
                                  <m:d>
                                    <m:dPr>
                                      <m:ctrlPr>
                                        <a:rPr lang="en-US" altLang="zh-CN" b="0" i="1" smtClean="0">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−1</m:t>
                                          </m:r>
                                        </m:sub>
                                      </m:sSub>
                                    </m:e>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𝑡</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0</m:t>
                                          </m:r>
                                        </m:sub>
                                      </m:sSub>
                                    </m:e>
                                  </m:d>
                                </m:den>
                              </m:f>
                            </m:e>
                          </m:func>
                        </m:e>
                      </m:nary>
                      <m:r>
                        <a:rPr lang="en-US" altLang="zh-CN" b="0" i="1" smtClean="0">
                          <a:solidFill>
                            <a:schemeClr val="accent2"/>
                          </a:solidFill>
                          <a:latin typeface="Cambria Math" panose="02040503050406030204" pitchFamily="18" charset="0"/>
                        </a:rPr>
                        <m:t>−</m:t>
                      </m:r>
                      <m:func>
                        <m:funcPr>
                          <m:ctrlPr>
                            <a:rPr lang="en-US" altLang="zh-CN" b="0" i="1" smtClean="0">
                              <a:solidFill>
                                <a:schemeClr val="accent2"/>
                              </a:solidFill>
                              <a:latin typeface="Cambria Math" panose="02040503050406030204" pitchFamily="18" charset="0"/>
                            </a:rPr>
                          </m:ctrlPr>
                        </m:funcPr>
                        <m:fName>
                          <m:r>
                            <m:rPr>
                              <m:sty m:val="p"/>
                            </m:rPr>
                            <a:rPr lang="en-US" altLang="zh-CN" b="0" i="0" smtClean="0">
                              <a:solidFill>
                                <a:schemeClr val="accent2"/>
                              </a:solidFill>
                              <a:latin typeface="Cambria Math" panose="02040503050406030204" pitchFamily="18" charset="0"/>
                            </a:rPr>
                            <m:t>log</m:t>
                          </m:r>
                        </m:fName>
                        <m:e>
                          <m:r>
                            <a:rPr lang="en-US" altLang="zh-CN" b="0" i="1" smtClean="0">
                              <a:solidFill>
                                <a:schemeClr val="accent2"/>
                              </a:solidFill>
                              <a:latin typeface="Cambria Math" panose="02040503050406030204" pitchFamily="18" charset="0"/>
                            </a:rPr>
                            <m:t>𝑞</m:t>
                          </m:r>
                          <m:d>
                            <m:dPr>
                              <m:ctrlPr>
                                <a:rPr lang="en-US" altLang="zh-CN" b="0" i="1" smtClean="0">
                                  <a:solidFill>
                                    <a:schemeClr val="accent2"/>
                                  </a:solidFill>
                                  <a:latin typeface="Cambria Math" panose="02040503050406030204" pitchFamily="18" charset="0"/>
                                </a:rPr>
                              </m:ctrlPr>
                            </m:dPr>
                            <m:e>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𝑥</m:t>
                                  </m:r>
                                </m:e>
                                <m:sub>
                                  <m:r>
                                    <a:rPr lang="en-US" altLang="zh-CN" b="0" i="1" smtClean="0">
                                      <a:solidFill>
                                        <a:schemeClr val="accent2"/>
                                      </a:solidFill>
                                      <a:latin typeface="Cambria Math" panose="02040503050406030204" pitchFamily="18" charset="0"/>
                                    </a:rPr>
                                    <m:t>𝑇</m:t>
                                  </m:r>
                                </m:sub>
                              </m:sSub>
                            </m:e>
                            <m:e>
                              <m:sSub>
                                <m:sSubPr>
                                  <m:ctrlPr>
                                    <a:rPr lang="en-US" altLang="zh-CN" b="0" i="1" smtClean="0">
                                      <a:solidFill>
                                        <a:schemeClr val="accent2"/>
                                      </a:solidFill>
                                      <a:latin typeface="Cambria Math" panose="02040503050406030204" pitchFamily="18" charset="0"/>
                                    </a:rPr>
                                  </m:ctrlPr>
                                </m:sSubPr>
                                <m:e>
                                  <m:r>
                                    <a:rPr lang="en-US" altLang="zh-CN" b="0" i="1" smtClean="0">
                                      <a:solidFill>
                                        <a:schemeClr val="accent2"/>
                                      </a:solidFill>
                                      <a:latin typeface="Cambria Math" panose="02040503050406030204" pitchFamily="18" charset="0"/>
                                    </a:rPr>
                                    <m:t>𝑥</m:t>
                                  </m:r>
                                </m:e>
                                <m:sub>
                                  <m:r>
                                    <a:rPr lang="en-US" altLang="zh-CN" b="0" i="1" smtClean="0">
                                      <a:solidFill>
                                        <a:schemeClr val="accent2"/>
                                      </a:solidFill>
                                      <a:latin typeface="Cambria Math" panose="02040503050406030204" pitchFamily="18" charset="0"/>
                                    </a:rPr>
                                    <m:t>0</m:t>
                                  </m:r>
                                </m:sub>
                              </m:sSub>
                            </m:e>
                          </m:d>
                        </m:e>
                      </m:func>
                    </m:oMath>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smtClean="0">
                              <a:solidFill>
                                <a:schemeClr val="accent2"/>
                              </a:solidFill>
                              <a:latin typeface="Cambria Math" panose="02040503050406030204" pitchFamily="18" charset="0"/>
                            </a:rPr>
                            <m:t>−</m:t>
                          </m:r>
                          <m:sSub>
                            <m:sSubPr>
                              <m:ctrlPr>
                                <a:rPr lang="en-US" altLang="zh-CN" i="1">
                                  <a:solidFill>
                                    <a:schemeClr val="accent2"/>
                                  </a:solidFill>
                                  <a:latin typeface="Cambria Math" panose="02040503050406030204" pitchFamily="18" charset="0"/>
                                </a:rPr>
                              </m:ctrlPr>
                            </m:sSubPr>
                            <m:e>
                              <m:r>
                                <a:rPr lang="en-US" altLang="zh-CN" i="1">
                                  <a:solidFill>
                                    <a:schemeClr val="accent2"/>
                                  </a:solidFill>
                                  <a:latin typeface="Cambria Math" panose="02040503050406030204" pitchFamily="18" charset="0"/>
                                </a:rPr>
                                <m:t>𝐷</m:t>
                              </m:r>
                            </m:e>
                            <m:sub>
                              <m:r>
                                <a:rPr lang="en-US" altLang="zh-CN" i="1">
                                  <a:solidFill>
                                    <a:schemeClr val="accent2"/>
                                  </a:solidFill>
                                  <a:latin typeface="Cambria Math" panose="02040503050406030204" pitchFamily="18" charset="0"/>
                                </a:rPr>
                                <m:t>𝐾𝐿</m:t>
                              </m:r>
                            </m:sub>
                          </m:sSub>
                          <m:d>
                            <m:dPr>
                              <m:begChr m:val="["/>
                              <m:endChr m:val="]"/>
                              <m:ctrlPr>
                                <a:rPr lang="en-US" altLang="zh-CN" i="1">
                                  <a:solidFill>
                                    <a:schemeClr val="accent2"/>
                                  </a:solidFill>
                                  <a:latin typeface="Cambria Math" panose="02040503050406030204" pitchFamily="18" charset="0"/>
                                </a:rPr>
                              </m:ctrlPr>
                            </m:dPr>
                            <m:e>
                              <m:sSub>
                                <m:sSubPr>
                                  <m:ctrlPr>
                                    <a:rPr lang="en-US" altLang="zh-CN" i="1">
                                      <a:solidFill>
                                        <a:schemeClr val="accent2"/>
                                      </a:solidFill>
                                      <a:latin typeface="Cambria Math" panose="02040503050406030204" pitchFamily="18" charset="0"/>
                                    </a:rPr>
                                  </m:ctrlPr>
                                </m:sSubPr>
                                <m:e>
                                  <m:r>
                                    <a:rPr lang="en-US" altLang="zh-CN" i="1">
                                      <a:solidFill>
                                        <a:schemeClr val="accent2"/>
                                      </a:solidFill>
                                      <a:latin typeface="Cambria Math" panose="02040503050406030204" pitchFamily="18" charset="0"/>
                                    </a:rPr>
                                    <m:t>𝑞</m:t>
                                  </m:r>
                                </m:e>
                                <m:sub>
                                  <m:r>
                                    <a:rPr lang="en-US" altLang="zh-CN" i="1">
                                      <a:solidFill>
                                        <a:schemeClr val="accent2"/>
                                      </a:solidFill>
                                      <a:latin typeface="Cambria Math" panose="02040503050406030204" pitchFamily="18" charset="0"/>
                                    </a:rPr>
                                    <m:t>𝑇</m:t>
                                  </m:r>
                                  <m:r>
                                    <a:rPr lang="en-US" altLang="zh-CN" i="1">
                                      <a:solidFill>
                                        <a:schemeClr val="accent2"/>
                                      </a:solidFill>
                                      <a:latin typeface="Cambria Math" panose="02040503050406030204" pitchFamily="18" charset="0"/>
                                    </a:rPr>
                                    <m:t>|0</m:t>
                                  </m:r>
                                </m:sub>
                              </m:sSub>
                              <m:d>
                                <m:dPr>
                                  <m:ctrlPr>
                                    <a:rPr lang="en-US" altLang="zh-CN" i="1">
                                      <a:solidFill>
                                        <a:schemeClr val="accent2"/>
                                      </a:solidFill>
                                      <a:latin typeface="Cambria Math" panose="02040503050406030204" pitchFamily="18" charset="0"/>
                                    </a:rPr>
                                  </m:ctrlPr>
                                </m:dPr>
                                <m:e>
                                  <m:r>
                                    <a:rPr lang="en-US" altLang="zh-CN" i="1">
                                      <a:solidFill>
                                        <a:schemeClr val="accent2"/>
                                      </a:solidFill>
                                      <a:latin typeface="Cambria Math" panose="02040503050406030204" pitchFamily="18" charset="0"/>
                                    </a:rPr>
                                    <m:t>⋅</m:t>
                                  </m:r>
                                </m:e>
                                <m:e>
                                  <m:sSub>
                                    <m:sSubPr>
                                      <m:ctrlPr>
                                        <a:rPr lang="en-US" altLang="zh-CN" i="1">
                                          <a:solidFill>
                                            <a:schemeClr val="accent2"/>
                                          </a:solidFill>
                                          <a:latin typeface="Cambria Math" panose="02040503050406030204" pitchFamily="18" charset="0"/>
                                        </a:rPr>
                                      </m:ctrlPr>
                                    </m:sSubPr>
                                    <m:e>
                                      <m:r>
                                        <a:rPr lang="en-US" altLang="zh-CN" i="1">
                                          <a:solidFill>
                                            <a:schemeClr val="accent2"/>
                                          </a:solidFill>
                                          <a:latin typeface="Cambria Math" panose="02040503050406030204" pitchFamily="18" charset="0"/>
                                        </a:rPr>
                                        <m:t>𝑥</m:t>
                                      </m:r>
                                    </m:e>
                                    <m:sub>
                                      <m:r>
                                        <a:rPr lang="en-US" altLang="zh-CN" i="1">
                                          <a:solidFill>
                                            <a:schemeClr val="accent2"/>
                                          </a:solidFill>
                                          <a:latin typeface="Cambria Math" panose="02040503050406030204" pitchFamily="18" charset="0"/>
                                        </a:rPr>
                                        <m:t>0</m:t>
                                      </m:r>
                                    </m:sub>
                                  </m:sSub>
                                </m:e>
                              </m:d>
                              <m:d>
                                <m:dPr>
                                  <m:begChr m:val="‖"/>
                                  <m:endChr m:val=""/>
                                  <m:ctrlPr>
                                    <a:rPr lang="en-US" altLang="zh-CN" i="1">
                                      <a:solidFill>
                                        <a:schemeClr val="accent2"/>
                                      </a:solidFill>
                                      <a:latin typeface="Cambria Math" panose="02040503050406030204" pitchFamily="18" charset="0"/>
                                    </a:rPr>
                                  </m:ctrlPr>
                                </m:dPr>
                                <m:e>
                                  <m:sSub>
                                    <m:sSubPr>
                                      <m:ctrlPr>
                                        <a:rPr lang="en-US" altLang="zh-CN" i="1">
                                          <a:solidFill>
                                            <a:schemeClr val="accent2"/>
                                          </a:solidFill>
                                          <a:latin typeface="Cambria Math" panose="02040503050406030204" pitchFamily="18" charset="0"/>
                                        </a:rPr>
                                      </m:ctrlPr>
                                    </m:sSubPr>
                                    <m:e>
                                      <m:r>
                                        <a:rPr lang="en-US" altLang="zh-CN" i="1">
                                          <a:solidFill>
                                            <a:schemeClr val="accent2"/>
                                          </a:solidFill>
                                          <a:latin typeface="Cambria Math" panose="02040503050406030204" pitchFamily="18" charset="0"/>
                                        </a:rPr>
                                        <m:t>𝑝</m:t>
                                      </m:r>
                                    </m:e>
                                    <m:sub>
                                      <m:r>
                                        <a:rPr lang="en-US" altLang="zh-CN" i="1">
                                          <a:solidFill>
                                            <a:schemeClr val="accent2"/>
                                          </a:solidFill>
                                          <a:latin typeface="Cambria Math" panose="02040503050406030204" pitchFamily="18" charset="0"/>
                                        </a:rPr>
                                        <m:t>𝑇</m:t>
                                      </m:r>
                                    </m:sub>
                                  </m:sSub>
                                  <m:d>
                                    <m:dPr>
                                      <m:ctrlPr>
                                        <a:rPr lang="en-US" altLang="zh-CN" i="1">
                                          <a:solidFill>
                                            <a:schemeClr val="accent2"/>
                                          </a:solidFill>
                                          <a:latin typeface="Cambria Math" panose="02040503050406030204" pitchFamily="18" charset="0"/>
                                        </a:rPr>
                                      </m:ctrlPr>
                                    </m:dPr>
                                    <m:e>
                                      <m:r>
                                        <a:rPr lang="en-US" altLang="zh-CN" i="1">
                                          <a:solidFill>
                                            <a:schemeClr val="accent2"/>
                                          </a:solidFill>
                                          <a:latin typeface="Cambria Math" panose="02040503050406030204" pitchFamily="18" charset="0"/>
                                        </a:rPr>
                                        <m:t>⋅</m:t>
                                      </m:r>
                                    </m:e>
                                  </m:d>
                                </m:e>
                              </m:d>
                            </m:e>
                          </m:d>
                        </m:e>
                      </m:func>
                    </m:oMath>
                    <m:oMath xmlns:m="http://schemas.openxmlformats.org/officeDocument/2006/math">
                      <m:r>
                        <m:rPr>
                          <m:aln/>
                        </m:rPr>
                        <a:rPr lang="en-US" altLang="zh-CN" b="0" i="1" smtClean="0">
                          <a:solidFill>
                            <a:srgbClr val="C00000"/>
                          </a:solidFill>
                          <a:latin typeface="Cambria Math" panose="02040503050406030204" pitchFamily="18" charset="0"/>
                        </a:rPr>
                        <m:t>−</m:t>
                      </m:r>
                      <m:nary>
                        <m:naryPr>
                          <m:chr m:val="∑"/>
                          <m:ctrlPr>
                            <a:rPr lang="en-US" altLang="zh-CN" i="1">
                              <a:solidFill>
                                <a:srgbClr val="C00000"/>
                              </a:solidFill>
                              <a:latin typeface="Cambria Math" panose="02040503050406030204" pitchFamily="18" charset="0"/>
                            </a:rPr>
                          </m:ctrlPr>
                        </m:naryPr>
                        <m:sub>
                          <m:r>
                            <m:rPr>
                              <m:brk m:alnAt="23"/>
                            </m:rP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=1</m:t>
                          </m:r>
                        </m:sub>
                        <m:sup>
                          <m:r>
                            <a:rPr lang="en-US" altLang="zh-CN" i="1">
                              <a:solidFill>
                                <a:srgbClr val="C00000"/>
                              </a:solidFill>
                              <a:latin typeface="Cambria Math" panose="02040503050406030204" pitchFamily="18" charset="0"/>
                            </a:rPr>
                            <m:t>𝑇</m:t>
                          </m:r>
                        </m:sup>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𝔼</m:t>
                              </m:r>
                            </m:e>
                            <m: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𝑞</m:t>
                                  </m:r>
                                </m:e>
                                <m:sub>
                                  <m: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|0</m:t>
                                  </m:r>
                                </m:sub>
                              </m:sSub>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𝑡</m:t>
                                      </m:r>
                                    </m:sub>
                                  </m:sSub>
                                </m:e>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0</m:t>
                                      </m:r>
                                    </m:sub>
                                  </m:sSub>
                                </m:e>
                              </m:d>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𝐷</m:t>
                              </m:r>
                            </m:e>
                            <m:sub>
                              <m:r>
                                <a:rPr lang="en-US" altLang="zh-CN" i="1">
                                  <a:solidFill>
                                    <a:srgbClr val="C00000"/>
                                  </a:solidFill>
                                  <a:latin typeface="Cambria Math" panose="02040503050406030204" pitchFamily="18" charset="0"/>
                                </a:rPr>
                                <m:t>𝐾𝐿</m:t>
                              </m:r>
                            </m:sub>
                          </m:sSub>
                          <m:d>
                            <m:dPr>
                              <m:begChr m:val="["/>
                              <m:endChr m:val="]"/>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𝑞</m:t>
                                  </m:r>
                                </m:e>
                                <m:sub>
                                  <m: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−1|</m:t>
                                  </m:r>
                                  <m: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,0</m:t>
                                  </m:r>
                                </m:sub>
                              </m:sSub>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𝑡</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0</m:t>
                                      </m:r>
                                    </m:sub>
                                  </m:sSub>
                                </m:e>
                              </m:d>
                              <m:d>
                                <m:dPr>
                                  <m:begChr m:val="‖"/>
                                  <m:endChr m:val=""/>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𝑝</m:t>
                                      </m:r>
                                    </m:e>
                                    <m:sub>
                                      <m:r>
                                        <a:rPr lang="en-US" altLang="zh-CN" i="1">
                                          <a:solidFill>
                                            <a:srgbClr val="C00000"/>
                                          </a:solidFill>
                                          <a:latin typeface="Cambria Math" panose="02040503050406030204" pitchFamily="18" charset="0"/>
                                        </a:rPr>
                                        <m:t>𝑡</m:t>
                                      </m:r>
                                      <m:r>
                                        <a:rPr lang="en-US" altLang="zh-CN" i="1">
                                          <a:solidFill>
                                            <a:srgbClr val="C00000"/>
                                          </a:solidFill>
                                          <a:latin typeface="Cambria Math" panose="02040503050406030204" pitchFamily="18" charset="0"/>
                                        </a:rPr>
                                        <m:t>−1|</m:t>
                                      </m:r>
                                      <m:r>
                                        <a:rPr lang="en-US" altLang="zh-CN" i="1">
                                          <a:solidFill>
                                            <a:srgbClr val="C00000"/>
                                          </a:solidFill>
                                          <a:latin typeface="Cambria Math" panose="02040503050406030204" pitchFamily="18" charset="0"/>
                                        </a:rPr>
                                        <m:t>𝑡</m:t>
                                      </m:r>
                                    </m:sub>
                                  </m:sSub>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𝑥</m:t>
                                          </m:r>
                                        </m:e>
                                        <m:sub>
                                          <m:r>
                                            <a:rPr lang="en-US" altLang="zh-CN" i="1">
                                              <a:solidFill>
                                                <a:srgbClr val="C00000"/>
                                              </a:solidFill>
                                              <a:latin typeface="Cambria Math" panose="02040503050406030204" pitchFamily="18" charset="0"/>
                                            </a:rPr>
                                            <m:t>𝑡</m:t>
                                          </m:r>
                                        </m:sub>
                                      </m:sSub>
                                    </m:e>
                                  </m:d>
                                </m:e>
                              </m:d>
                            </m:e>
                          </m:d>
                        </m:e>
                      </m:nary>
                    </m:oMath>
                    <m:oMath xmlns:m="http://schemas.openxmlformats.org/officeDocument/2006/math">
                      <m:r>
                        <m:rPr>
                          <m:aln/>
                        </m:rPr>
                        <a:rPr lang="en-US" altLang="zh-CN" b="0" i="1" smtClean="0">
                          <a:solidFill>
                            <a:schemeClr val="accent5"/>
                          </a:solidFill>
                          <a:latin typeface="Cambria Math" panose="02040503050406030204" pitchFamily="18" charset="0"/>
                        </a:rPr>
                        <m:t>+</m:t>
                      </m:r>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𝔼</m:t>
                          </m:r>
                        </m:e>
                        <m:sub>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𝑞</m:t>
                              </m:r>
                            </m:e>
                            <m:sub>
                              <m:r>
                                <a:rPr lang="en-US" altLang="zh-CN" b="0" i="1" smtClean="0">
                                  <a:solidFill>
                                    <a:schemeClr val="accent5"/>
                                  </a:solidFill>
                                  <a:latin typeface="Cambria Math" panose="02040503050406030204" pitchFamily="18" charset="0"/>
                                </a:rPr>
                                <m:t>1|0</m:t>
                              </m:r>
                            </m:sub>
                          </m:sSub>
                          <m:r>
                            <a:rPr lang="en-US" altLang="zh-CN" b="0" i="1" smtClean="0">
                              <a:solidFill>
                                <a:schemeClr val="accent5"/>
                              </a:solidFill>
                              <a:latin typeface="Cambria Math" panose="02040503050406030204" pitchFamily="18" charset="0"/>
                            </a:rPr>
                            <m:t>(</m:t>
                          </m:r>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𝑥</m:t>
                              </m:r>
                            </m:e>
                            <m:sub>
                              <m:r>
                                <a:rPr lang="en-US" altLang="zh-CN" b="0" i="1" smtClean="0">
                                  <a:solidFill>
                                    <a:schemeClr val="accent5"/>
                                  </a:solidFill>
                                  <a:latin typeface="Cambria Math" panose="02040503050406030204" pitchFamily="18" charset="0"/>
                                </a:rPr>
                                <m:t>1</m:t>
                              </m:r>
                            </m:sub>
                          </m:sSub>
                          <m:r>
                            <a:rPr lang="en-US" altLang="zh-CN" b="0" i="1" smtClean="0">
                              <a:solidFill>
                                <a:schemeClr val="accent5"/>
                              </a:solidFill>
                              <a:latin typeface="Cambria Math" panose="02040503050406030204" pitchFamily="18" charset="0"/>
                            </a:rPr>
                            <m:t>|</m:t>
                          </m:r>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𝑥</m:t>
                              </m:r>
                            </m:e>
                            <m:sub>
                              <m:r>
                                <a:rPr lang="en-US" altLang="zh-CN" b="0" i="1" smtClean="0">
                                  <a:solidFill>
                                    <a:schemeClr val="accent5"/>
                                  </a:solidFill>
                                  <a:latin typeface="Cambria Math" panose="02040503050406030204" pitchFamily="18" charset="0"/>
                                </a:rPr>
                                <m:t>0</m:t>
                              </m:r>
                            </m:sub>
                          </m:sSub>
                          <m:r>
                            <a:rPr lang="en-US" altLang="zh-CN" b="0" i="1" smtClean="0">
                              <a:solidFill>
                                <a:schemeClr val="accent5"/>
                              </a:solidFill>
                              <a:latin typeface="Cambria Math" panose="02040503050406030204" pitchFamily="18" charset="0"/>
                            </a:rPr>
                            <m:t>)</m:t>
                          </m:r>
                        </m:sub>
                      </m:sSub>
                      <m:r>
                        <a:rPr lang="en-US" altLang="zh-CN" b="0" i="1" smtClean="0">
                          <a:solidFill>
                            <a:schemeClr val="accent5"/>
                          </a:solidFill>
                          <a:latin typeface="Cambria Math" panose="02040503050406030204" pitchFamily="18" charset="0"/>
                        </a:rPr>
                        <m:t>[</m:t>
                      </m:r>
                      <m:func>
                        <m:funcPr>
                          <m:ctrlPr>
                            <a:rPr lang="en-US" altLang="zh-CN" b="0" i="1" smtClean="0">
                              <a:solidFill>
                                <a:schemeClr val="accent5"/>
                              </a:solidFill>
                              <a:latin typeface="Cambria Math" panose="02040503050406030204" pitchFamily="18" charset="0"/>
                            </a:rPr>
                          </m:ctrlPr>
                        </m:funcPr>
                        <m:fName>
                          <m:r>
                            <m:rPr>
                              <m:sty m:val="p"/>
                            </m:rPr>
                            <a:rPr lang="en-US" altLang="zh-CN" b="0" i="0" smtClean="0">
                              <a:solidFill>
                                <a:schemeClr val="accent5"/>
                              </a:solidFill>
                              <a:latin typeface="Cambria Math" panose="02040503050406030204" pitchFamily="18" charset="0"/>
                            </a:rPr>
                            <m:t>log</m:t>
                          </m:r>
                        </m:fName>
                        <m:e>
                          <m:r>
                            <a:rPr lang="en-US" altLang="zh-CN" b="0" i="1" smtClean="0">
                              <a:solidFill>
                                <a:schemeClr val="accent5"/>
                              </a:solidFill>
                              <a:latin typeface="Cambria Math" panose="02040503050406030204" pitchFamily="18" charset="0"/>
                            </a:rPr>
                            <m:t>𝑝</m:t>
                          </m:r>
                          <m:d>
                            <m:dPr>
                              <m:ctrlPr>
                                <a:rPr lang="en-US" altLang="zh-CN" b="0" i="1" smtClean="0">
                                  <a:solidFill>
                                    <a:schemeClr val="accent5"/>
                                  </a:solidFill>
                                  <a:latin typeface="Cambria Math" panose="02040503050406030204" pitchFamily="18" charset="0"/>
                                </a:rPr>
                              </m:ctrlPr>
                            </m:dPr>
                            <m:e>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𝑥</m:t>
                                  </m:r>
                                </m:e>
                                <m:sub>
                                  <m:r>
                                    <a:rPr lang="en-US" altLang="zh-CN" b="0" i="1" smtClean="0">
                                      <a:solidFill>
                                        <a:schemeClr val="accent5"/>
                                      </a:solidFill>
                                      <a:latin typeface="Cambria Math" panose="02040503050406030204" pitchFamily="18" charset="0"/>
                                    </a:rPr>
                                    <m:t>0</m:t>
                                  </m:r>
                                </m:sub>
                              </m:sSub>
                            </m:e>
                            <m:e>
                              <m:sSub>
                                <m:sSubPr>
                                  <m:ctrlPr>
                                    <a:rPr lang="en-US" altLang="zh-CN" b="0" i="1" smtClean="0">
                                      <a:solidFill>
                                        <a:schemeClr val="accent5"/>
                                      </a:solidFill>
                                      <a:latin typeface="Cambria Math" panose="02040503050406030204" pitchFamily="18" charset="0"/>
                                    </a:rPr>
                                  </m:ctrlPr>
                                </m:sSubPr>
                                <m:e>
                                  <m:r>
                                    <a:rPr lang="en-US" altLang="zh-CN" b="0" i="1" smtClean="0">
                                      <a:solidFill>
                                        <a:schemeClr val="accent5"/>
                                      </a:solidFill>
                                      <a:latin typeface="Cambria Math" panose="02040503050406030204" pitchFamily="18" charset="0"/>
                                    </a:rPr>
                                    <m:t>𝑥</m:t>
                                  </m:r>
                                </m:e>
                                <m:sub>
                                  <m:r>
                                    <a:rPr lang="en-US" altLang="zh-CN" b="0" i="1" smtClean="0">
                                      <a:solidFill>
                                        <a:schemeClr val="accent5"/>
                                      </a:solidFill>
                                      <a:latin typeface="Cambria Math" panose="02040503050406030204" pitchFamily="18" charset="0"/>
                                    </a:rPr>
                                    <m:t>1</m:t>
                                  </m:r>
                                </m:sub>
                              </m:sSub>
                            </m:e>
                          </m:d>
                        </m:e>
                      </m:func>
                      <m:r>
                        <a:rPr lang="en-US" altLang="zh-CN" b="0" i="1" smtClean="0">
                          <a:solidFill>
                            <a:schemeClr val="accent5"/>
                          </a:solidFill>
                          <a:latin typeface="Cambria Math" panose="02040503050406030204" pitchFamily="18" charset="0"/>
                        </a:rPr>
                        <m:t>]</m:t>
                      </m:r>
                    </m:oMath>
                  </m:oMathPara>
                </a14:m>
                <a:br>
                  <a:rPr lang="en-US" altLang="zh-CN" b="0" i="1" dirty="0">
                    <a:latin typeface="Cambria Math" panose="02040503050406030204" pitchFamily="18" charset="0"/>
                  </a:rPr>
                </a:br>
                <a:endParaRPr lang="zh-CN" altLang="en-US" dirty="0"/>
              </a:p>
            </p:txBody>
          </p:sp>
        </mc:Choice>
        <mc:Fallback xmlns="">
          <p:sp>
            <p:nvSpPr>
              <p:cNvPr id="4" name="内容占位符 2">
                <a:extLst>
                  <a:ext uri="{FF2B5EF4-FFF2-40B4-BE49-F238E27FC236}">
                    <a16:creationId xmlns:a16="http://schemas.microsoft.com/office/drawing/2014/main" id="{F77CC566-AEF9-147A-0215-32FDFC87E0DF}"/>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140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E847C-0F0B-C68F-B42E-D58607A1612E}"/>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40EB29-BEF6-F0C5-AC3F-1E6938D12385}"/>
                  </a:ext>
                </a:extLst>
              </p:cNvPr>
              <p:cNvSpPr>
                <a:spLocks noGrp="1"/>
              </p:cNvSpPr>
              <p:nvPr>
                <p:ph idx="1"/>
              </p:nvPr>
            </p:nvSpPr>
            <p:spPr/>
            <p:txBody>
              <a:bodyPr/>
              <a:lstStyle/>
              <a:p>
                <a:r>
                  <a:rPr lang="en-US" altLang="zh-CN" dirty="0"/>
                  <a:t>What is </a:t>
                </a:r>
                <a14:m>
                  <m:oMath xmlns:m="http://schemas.openxmlformats.org/officeDocument/2006/math">
                    <m:r>
                      <a:rPr lang="en-US" altLang="zh-CN" b="0" i="1" smtClean="0">
                        <a:latin typeface="Cambria Math" panose="02040503050406030204" pitchFamily="18" charset="0"/>
                      </a:rPr>
                      <m:t>𝑞</m:t>
                    </m:r>
                  </m:oMath>
                </a14:m>
                <a:r>
                  <a:rPr lang="en-US" altLang="zh-CN" dirty="0"/>
                  <a:t>?</a:t>
                </a:r>
              </a:p>
              <a:p>
                <a:pPr lvl="1"/>
                <a:r>
                  <a:rPr lang="en-US" altLang="zh-CN" dirty="0"/>
                  <a:t>Markovian (our assumption);</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zh-CN" altLang="en-US" dirty="0"/>
                  <a:t> </a:t>
                </a:r>
                <a:r>
                  <a:rPr lang="en-US" altLang="zh-CN" dirty="0"/>
                  <a:t>is close to the pre-defined noise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d>
                  </m:oMath>
                </a14:m>
                <a:r>
                  <a:rPr lang="zh-CN" altLang="en-US" dirty="0"/>
                  <a:t> </a:t>
                </a:r>
                <a:r>
                  <a:rPr lang="en-US" altLang="zh-CN" dirty="0"/>
                  <a:t>for all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a:t>
                </a:r>
                <a:r>
                  <a:rPr lang="en-US" altLang="zh-CN" dirty="0"/>
                  <a:t>(due to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d>
                          </m:e>
                        </m:d>
                      </m:e>
                    </m:d>
                  </m:oMath>
                </a14:m>
                <a:r>
                  <a:rPr lang="en-US" altLang="zh-CN" dirty="0"/>
                  <a:t> in ELBO);</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zh-CN" altLang="en-US" dirty="0"/>
                  <a:t> </a:t>
                </a:r>
                <a:r>
                  <a:rPr lang="en-US" altLang="zh-CN" dirty="0"/>
                  <a:t>should be easy to compute.</a:t>
                </a:r>
              </a:p>
              <a:p>
                <a:r>
                  <a:rPr lang="en-US" altLang="zh-CN" dirty="0"/>
                  <a:t>In practice, it is a pre-defined process which </a:t>
                </a:r>
                <a:r>
                  <a:rPr lang="en-US" altLang="zh-CN" b="1" dirty="0"/>
                  <a:t>gradually adds noise to the clean data</a:t>
                </a:r>
                <a:r>
                  <a:rPr lang="en-US" altLang="zh-CN" dirty="0"/>
                  <a:t>.</a:t>
                </a:r>
                <a:r>
                  <a:rPr lang="zh-CN" altLang="en-US" dirty="0"/>
                  <a:t> </a:t>
                </a:r>
                <a:r>
                  <a:rPr lang="en-US" altLang="zh-CN" dirty="0"/>
                  <a:t>For continuous spaces, we adopt Gaussian.</a:t>
                </a:r>
              </a:p>
            </p:txBody>
          </p:sp>
        </mc:Choice>
        <mc:Fallback xmlns="">
          <p:sp>
            <p:nvSpPr>
              <p:cNvPr id="3" name="内容占位符 2">
                <a:extLst>
                  <a:ext uri="{FF2B5EF4-FFF2-40B4-BE49-F238E27FC236}">
                    <a16:creationId xmlns:a16="http://schemas.microsoft.com/office/drawing/2014/main" id="{8340EB29-BEF6-F0C5-AC3F-1E6938D1238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29EB5C0D-2A36-9F8E-D725-ADE92AF98CAA}"/>
                  </a:ext>
                </a:extLst>
              </p:cNvPr>
              <p:cNvSpPr/>
              <p:nvPr/>
            </p:nvSpPr>
            <p:spPr>
              <a:xfrm>
                <a:off x="2387600" y="5262563"/>
                <a:ext cx="914400" cy="9144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𝑥</m:t>
                          </m:r>
                        </m:e>
                        <m:sub>
                          <m:r>
                            <a:rPr lang="en-US" altLang="zh-CN" sz="3600" b="0" i="1" smtClean="0">
                              <a:latin typeface="Cambria Math" panose="02040503050406030204" pitchFamily="18" charset="0"/>
                            </a:rPr>
                            <m:t>0</m:t>
                          </m:r>
                        </m:sub>
                      </m:sSub>
                    </m:oMath>
                  </m:oMathPara>
                </a14:m>
                <a:endParaRPr lang="zh-CN" altLang="en-US" sz="3600" dirty="0"/>
              </a:p>
            </p:txBody>
          </p:sp>
        </mc:Choice>
        <mc:Fallback xmlns="">
          <p:sp>
            <p:nvSpPr>
              <p:cNvPr id="4" name="椭圆 3">
                <a:extLst>
                  <a:ext uri="{FF2B5EF4-FFF2-40B4-BE49-F238E27FC236}">
                    <a16:creationId xmlns:a16="http://schemas.microsoft.com/office/drawing/2014/main" id="{29EB5C0D-2A36-9F8E-D725-ADE92AF98CAA}"/>
                  </a:ext>
                </a:extLst>
              </p:cNvPr>
              <p:cNvSpPr>
                <a:spLocks noRot="1" noChangeAspect="1" noMove="1" noResize="1" noEditPoints="1" noAdjustHandles="1" noChangeArrowheads="1" noChangeShapeType="1" noTextEdit="1"/>
              </p:cNvSpPr>
              <p:nvPr/>
            </p:nvSpPr>
            <p:spPr>
              <a:xfrm>
                <a:off x="2387600" y="5262563"/>
                <a:ext cx="914400" cy="914400"/>
              </a:xfrm>
              <a:prstGeom prst="ellipse">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468FD2E7-2834-4E84-1F0B-D1F17ABACD18}"/>
                  </a:ext>
                </a:extLst>
              </p:cNvPr>
              <p:cNvSpPr/>
              <p:nvPr/>
            </p:nvSpPr>
            <p:spPr>
              <a:xfrm>
                <a:off x="4546600" y="5262563"/>
                <a:ext cx="914400" cy="9144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𝑥</m:t>
                          </m:r>
                        </m:e>
                        <m:sub>
                          <m:r>
                            <a:rPr lang="en-US" altLang="zh-CN" sz="3600" b="0" i="1" smtClean="0">
                              <a:latin typeface="Cambria Math" panose="02040503050406030204" pitchFamily="18" charset="0"/>
                            </a:rPr>
                            <m:t>1</m:t>
                          </m:r>
                        </m:sub>
                      </m:sSub>
                    </m:oMath>
                  </m:oMathPara>
                </a14:m>
                <a:endParaRPr lang="zh-CN" altLang="en-US" sz="3600" dirty="0"/>
              </a:p>
            </p:txBody>
          </p:sp>
        </mc:Choice>
        <mc:Fallback xmlns="">
          <p:sp>
            <p:nvSpPr>
              <p:cNvPr id="5" name="椭圆 4">
                <a:extLst>
                  <a:ext uri="{FF2B5EF4-FFF2-40B4-BE49-F238E27FC236}">
                    <a16:creationId xmlns:a16="http://schemas.microsoft.com/office/drawing/2014/main" id="{468FD2E7-2834-4E84-1F0B-D1F17ABACD18}"/>
                  </a:ext>
                </a:extLst>
              </p:cNvPr>
              <p:cNvSpPr>
                <a:spLocks noRot="1" noChangeAspect="1" noMove="1" noResize="1" noEditPoints="1" noAdjustHandles="1" noChangeArrowheads="1" noChangeShapeType="1" noTextEdit="1"/>
              </p:cNvSpPr>
              <p:nvPr/>
            </p:nvSpPr>
            <p:spPr>
              <a:xfrm>
                <a:off x="4546600" y="5262563"/>
                <a:ext cx="914400" cy="914400"/>
              </a:xfrm>
              <a:prstGeom prst="ellipse">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E0541DC7-E01F-CB85-1307-2BFEB7C0C44B}"/>
                  </a:ext>
                </a:extLst>
              </p:cNvPr>
              <p:cNvSpPr/>
              <p:nvPr/>
            </p:nvSpPr>
            <p:spPr>
              <a:xfrm>
                <a:off x="8864600" y="5262563"/>
                <a:ext cx="914400" cy="9144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𝑥</m:t>
                          </m:r>
                        </m:e>
                        <m:sub>
                          <m:r>
                            <a:rPr lang="en-US" altLang="zh-CN" sz="3600" b="0" i="1" smtClean="0">
                              <a:latin typeface="Cambria Math" panose="02040503050406030204" pitchFamily="18" charset="0"/>
                            </a:rPr>
                            <m:t>𝑇</m:t>
                          </m:r>
                        </m:sub>
                      </m:sSub>
                    </m:oMath>
                  </m:oMathPara>
                </a14:m>
                <a:endParaRPr lang="zh-CN" altLang="en-US" sz="3600" dirty="0"/>
              </a:p>
            </p:txBody>
          </p:sp>
        </mc:Choice>
        <mc:Fallback xmlns="">
          <p:sp>
            <p:nvSpPr>
              <p:cNvPr id="6" name="椭圆 5">
                <a:extLst>
                  <a:ext uri="{FF2B5EF4-FFF2-40B4-BE49-F238E27FC236}">
                    <a16:creationId xmlns:a16="http://schemas.microsoft.com/office/drawing/2014/main" id="{E0541DC7-E01F-CB85-1307-2BFEB7C0C44B}"/>
                  </a:ext>
                </a:extLst>
              </p:cNvPr>
              <p:cNvSpPr>
                <a:spLocks noRot="1" noChangeAspect="1" noMove="1" noResize="1" noEditPoints="1" noAdjustHandles="1" noChangeArrowheads="1" noChangeShapeType="1" noTextEdit="1"/>
              </p:cNvSpPr>
              <p:nvPr/>
            </p:nvSpPr>
            <p:spPr>
              <a:xfrm>
                <a:off x="8864600" y="5262563"/>
                <a:ext cx="914400" cy="914400"/>
              </a:xfrm>
              <a:prstGeom prst="ellipse">
                <a:avLst/>
              </a:prstGeom>
              <a:blipFill>
                <a:blip r:embed="rId5"/>
                <a:stretch>
                  <a:fillRect/>
                </a:stretch>
              </a:blipFill>
              <a:ln>
                <a:noFill/>
              </a:ln>
            </p:spPr>
            <p:txBody>
              <a:bodyPr/>
              <a:lstStyle/>
              <a:p>
                <a:r>
                  <a:rPr lang="zh-CN" altLang="en-US">
                    <a:noFill/>
                  </a:rPr>
                  <a:t> </a:t>
                </a:r>
              </a:p>
            </p:txBody>
          </p:sp>
        </mc:Fallback>
      </mc:AlternateContent>
      <p:sp>
        <p:nvSpPr>
          <p:cNvPr id="9" name="椭圆 8">
            <a:extLst>
              <a:ext uri="{FF2B5EF4-FFF2-40B4-BE49-F238E27FC236}">
                <a16:creationId xmlns:a16="http://schemas.microsoft.com/office/drawing/2014/main" id="{B300FD6C-5731-8ADC-5240-00202D305C46}"/>
              </a:ext>
            </a:extLst>
          </p:cNvPr>
          <p:cNvSpPr/>
          <p:nvPr/>
        </p:nvSpPr>
        <p:spPr>
          <a:xfrm>
            <a:off x="6705600" y="5262563"/>
            <a:ext cx="914400" cy="9144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dirty="0"/>
              <a:t>…</a:t>
            </a:r>
            <a:endParaRPr lang="zh-CN" altLang="en-US" sz="3600" dirty="0"/>
          </a:p>
        </p:txBody>
      </p:sp>
      <p:cxnSp>
        <p:nvCxnSpPr>
          <p:cNvPr id="18" name="直接箭头连接符 17">
            <a:extLst>
              <a:ext uri="{FF2B5EF4-FFF2-40B4-BE49-F238E27FC236}">
                <a16:creationId xmlns:a16="http://schemas.microsoft.com/office/drawing/2014/main" id="{2F435C6B-067B-94C9-FCF4-2EA71AB4AE49}"/>
              </a:ext>
            </a:extLst>
          </p:cNvPr>
          <p:cNvCxnSpPr>
            <a:stCxn id="4" idx="7"/>
            <a:endCxn id="5" idx="1"/>
          </p:cNvCxnSpPr>
          <p:nvPr/>
        </p:nvCxnSpPr>
        <p:spPr>
          <a:xfrm>
            <a:off x="3168089" y="5396474"/>
            <a:ext cx="1512422" cy="0"/>
          </a:xfrm>
          <a:prstGeom prst="straightConnector1">
            <a:avLst/>
          </a:prstGeom>
          <a:ln w="25400">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3A8AF83-1FA2-3D89-9153-E332B62603F1}"/>
              </a:ext>
            </a:extLst>
          </p:cNvPr>
          <p:cNvCxnSpPr>
            <a:cxnSpLocks/>
            <a:stCxn id="5" idx="7"/>
            <a:endCxn id="9" idx="1"/>
          </p:cNvCxnSpPr>
          <p:nvPr/>
        </p:nvCxnSpPr>
        <p:spPr>
          <a:xfrm>
            <a:off x="5327089" y="5396474"/>
            <a:ext cx="1512422" cy="0"/>
          </a:xfrm>
          <a:prstGeom prst="straightConnector1">
            <a:avLst/>
          </a:prstGeom>
          <a:ln w="25400">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9A91370-EB87-138D-C80C-2BDCAD90AAE2}"/>
              </a:ext>
            </a:extLst>
          </p:cNvPr>
          <p:cNvCxnSpPr>
            <a:cxnSpLocks/>
            <a:stCxn id="9" idx="7"/>
            <a:endCxn id="6" idx="1"/>
          </p:cNvCxnSpPr>
          <p:nvPr/>
        </p:nvCxnSpPr>
        <p:spPr>
          <a:xfrm>
            <a:off x="7486089" y="5396474"/>
            <a:ext cx="1512422" cy="0"/>
          </a:xfrm>
          <a:prstGeom prst="straightConnector1">
            <a:avLst/>
          </a:prstGeom>
          <a:ln w="25400">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36FB6186-E361-52D6-9AAE-AE99E30CDD74}"/>
              </a:ext>
            </a:extLst>
          </p:cNvPr>
          <p:cNvCxnSpPr>
            <a:cxnSpLocks/>
            <a:stCxn id="6" idx="3"/>
            <a:endCxn id="9" idx="5"/>
          </p:cNvCxnSpPr>
          <p:nvPr/>
        </p:nvCxnSpPr>
        <p:spPr>
          <a:xfrm flipH="1">
            <a:off x="7486089" y="6043052"/>
            <a:ext cx="1512422" cy="0"/>
          </a:xfrm>
          <a:prstGeom prst="straightConnector1">
            <a:avLst/>
          </a:prstGeom>
          <a:ln w="25400">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CB52FBFE-CE94-677E-4807-2054E6192ECF}"/>
              </a:ext>
            </a:extLst>
          </p:cNvPr>
          <p:cNvCxnSpPr>
            <a:cxnSpLocks/>
            <a:stCxn id="9" idx="3"/>
          </p:cNvCxnSpPr>
          <p:nvPr/>
        </p:nvCxnSpPr>
        <p:spPr>
          <a:xfrm flipH="1">
            <a:off x="5327089" y="6043052"/>
            <a:ext cx="1512422" cy="0"/>
          </a:xfrm>
          <a:prstGeom prst="straightConnector1">
            <a:avLst/>
          </a:prstGeom>
          <a:ln w="25400">
            <a:solidFill>
              <a:srgbClr val="92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7B9613D0-28EB-D633-D9DE-77DAE9B6D3DA}"/>
              </a:ext>
            </a:extLst>
          </p:cNvPr>
          <p:cNvCxnSpPr>
            <a:cxnSpLocks/>
            <a:stCxn id="5" idx="3"/>
            <a:endCxn id="4" idx="5"/>
          </p:cNvCxnSpPr>
          <p:nvPr/>
        </p:nvCxnSpPr>
        <p:spPr>
          <a:xfrm flipH="1">
            <a:off x="3168089" y="6043052"/>
            <a:ext cx="1512422" cy="0"/>
          </a:xfrm>
          <a:prstGeom prst="straightConnector1">
            <a:avLst/>
          </a:prstGeom>
          <a:ln w="25400">
            <a:solidFill>
              <a:srgbClr val="92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C2577056-0AD6-DEBE-F012-5EF682CE917D}"/>
                  </a:ext>
                </a:extLst>
              </p:cNvPr>
              <p:cNvSpPr txBox="1"/>
              <p:nvPr/>
            </p:nvSpPr>
            <p:spPr>
              <a:xfrm>
                <a:off x="3181611" y="4968592"/>
                <a:ext cx="1524200" cy="40248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1|0</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oMath>
                  </m:oMathPara>
                </a14:m>
                <a:endParaRPr lang="zh-CN" altLang="en-US" sz="2400" dirty="0"/>
              </a:p>
            </p:txBody>
          </p:sp>
        </mc:Choice>
        <mc:Fallback xmlns="">
          <p:sp>
            <p:nvSpPr>
              <p:cNvPr id="35" name="文本框 34">
                <a:extLst>
                  <a:ext uri="{FF2B5EF4-FFF2-40B4-BE49-F238E27FC236}">
                    <a16:creationId xmlns:a16="http://schemas.microsoft.com/office/drawing/2014/main" id="{C2577056-0AD6-DEBE-F012-5EF682CE917D}"/>
                  </a:ext>
                </a:extLst>
              </p:cNvPr>
              <p:cNvSpPr txBox="1">
                <a:spLocks noRot="1" noChangeAspect="1" noMove="1" noResize="1" noEditPoints="1" noAdjustHandles="1" noChangeArrowheads="1" noChangeShapeType="1" noTextEdit="1"/>
              </p:cNvSpPr>
              <p:nvPr/>
            </p:nvSpPr>
            <p:spPr>
              <a:xfrm>
                <a:off x="3181611" y="4968592"/>
                <a:ext cx="1524200" cy="402482"/>
              </a:xfrm>
              <a:prstGeom prst="rect">
                <a:avLst/>
              </a:prstGeom>
              <a:blipFill>
                <a:blip r:embed="rId6"/>
                <a:stretch>
                  <a:fillRect l="-440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F78102B-3B67-ED4F-CD4C-920D1248F815}"/>
                  </a:ext>
                </a:extLst>
              </p:cNvPr>
              <p:cNvSpPr txBox="1"/>
              <p:nvPr/>
            </p:nvSpPr>
            <p:spPr>
              <a:xfrm>
                <a:off x="5315311" y="4968592"/>
                <a:ext cx="1531317" cy="40248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2|1</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oMath>
                  </m:oMathPara>
                </a14:m>
                <a:endParaRPr lang="zh-CN" altLang="en-US" sz="2400" dirty="0"/>
              </a:p>
            </p:txBody>
          </p:sp>
        </mc:Choice>
        <mc:Fallback xmlns="">
          <p:sp>
            <p:nvSpPr>
              <p:cNvPr id="36" name="文本框 35">
                <a:extLst>
                  <a:ext uri="{FF2B5EF4-FFF2-40B4-BE49-F238E27FC236}">
                    <a16:creationId xmlns:a16="http://schemas.microsoft.com/office/drawing/2014/main" id="{AF78102B-3B67-ED4F-CD4C-920D1248F815}"/>
                  </a:ext>
                </a:extLst>
              </p:cNvPr>
              <p:cNvSpPr txBox="1">
                <a:spLocks noRot="1" noChangeAspect="1" noMove="1" noResize="1" noEditPoints="1" noAdjustHandles="1" noChangeArrowheads="1" noChangeShapeType="1" noTextEdit="1"/>
              </p:cNvSpPr>
              <p:nvPr/>
            </p:nvSpPr>
            <p:spPr>
              <a:xfrm>
                <a:off x="5315311" y="4968592"/>
                <a:ext cx="1531317" cy="402482"/>
              </a:xfrm>
              <a:prstGeom prst="rect">
                <a:avLst/>
              </a:prstGeom>
              <a:blipFill>
                <a:blip r:embed="rId7"/>
                <a:stretch>
                  <a:fillRect l="-4382"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9F01BEF-B2AD-44BE-16D4-AF3D50D7A05D}"/>
                  </a:ext>
                </a:extLst>
              </p:cNvPr>
              <p:cNvSpPr txBox="1"/>
              <p:nvPr/>
            </p:nvSpPr>
            <p:spPr>
              <a:xfrm>
                <a:off x="7240489" y="4968592"/>
                <a:ext cx="2217274" cy="40248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e>
                      </m:d>
                    </m:oMath>
                  </m:oMathPara>
                </a14:m>
                <a:endParaRPr lang="zh-CN" altLang="en-US" sz="2400" dirty="0"/>
              </a:p>
            </p:txBody>
          </p:sp>
        </mc:Choice>
        <mc:Fallback xmlns="">
          <p:sp>
            <p:nvSpPr>
              <p:cNvPr id="37" name="文本框 36">
                <a:extLst>
                  <a:ext uri="{FF2B5EF4-FFF2-40B4-BE49-F238E27FC236}">
                    <a16:creationId xmlns:a16="http://schemas.microsoft.com/office/drawing/2014/main" id="{49F01BEF-B2AD-44BE-16D4-AF3D50D7A05D}"/>
                  </a:ext>
                </a:extLst>
              </p:cNvPr>
              <p:cNvSpPr txBox="1">
                <a:spLocks noRot="1" noChangeAspect="1" noMove="1" noResize="1" noEditPoints="1" noAdjustHandles="1" noChangeArrowheads="1" noChangeShapeType="1" noTextEdit="1"/>
              </p:cNvSpPr>
              <p:nvPr/>
            </p:nvSpPr>
            <p:spPr>
              <a:xfrm>
                <a:off x="7240489" y="4968592"/>
                <a:ext cx="2217274" cy="402482"/>
              </a:xfrm>
              <a:prstGeom prst="rect">
                <a:avLst/>
              </a:prstGeom>
              <a:blipFill>
                <a:blip r:embed="rId8"/>
                <a:stretch>
                  <a:fillRect l="-2755"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02B65B3-F6C9-1D7E-8543-08B1D9705BCE}"/>
                  </a:ext>
                </a:extLst>
              </p:cNvPr>
              <p:cNvSpPr txBox="1"/>
              <p:nvPr/>
            </p:nvSpPr>
            <p:spPr>
              <a:xfrm>
                <a:off x="3181611" y="6042677"/>
                <a:ext cx="1534010" cy="40248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0|1</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oMath>
                  </m:oMathPara>
                </a14:m>
                <a:endParaRPr lang="zh-CN" altLang="en-US" sz="2400" dirty="0"/>
              </a:p>
            </p:txBody>
          </p:sp>
        </mc:Choice>
        <mc:Fallback xmlns="">
          <p:sp>
            <p:nvSpPr>
              <p:cNvPr id="38" name="文本框 37">
                <a:extLst>
                  <a:ext uri="{FF2B5EF4-FFF2-40B4-BE49-F238E27FC236}">
                    <a16:creationId xmlns:a16="http://schemas.microsoft.com/office/drawing/2014/main" id="{D02B65B3-F6C9-1D7E-8543-08B1D9705BCE}"/>
                  </a:ext>
                </a:extLst>
              </p:cNvPr>
              <p:cNvSpPr txBox="1">
                <a:spLocks noRot="1" noChangeAspect="1" noMove="1" noResize="1" noEditPoints="1" noAdjustHandles="1" noChangeArrowheads="1" noChangeShapeType="1" noTextEdit="1"/>
              </p:cNvSpPr>
              <p:nvPr/>
            </p:nvSpPr>
            <p:spPr>
              <a:xfrm>
                <a:off x="3181611" y="6042677"/>
                <a:ext cx="1534010" cy="402482"/>
              </a:xfrm>
              <a:prstGeom prst="rect">
                <a:avLst/>
              </a:prstGeom>
              <a:blipFill>
                <a:blip r:embed="rId9"/>
                <a:stretch>
                  <a:fillRect l="-4365"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F9908E7B-6369-0379-364F-C9E44213401D}"/>
                  </a:ext>
                </a:extLst>
              </p:cNvPr>
              <p:cNvSpPr txBox="1"/>
              <p:nvPr/>
            </p:nvSpPr>
            <p:spPr>
              <a:xfrm>
                <a:off x="5400299" y="6042677"/>
                <a:ext cx="1526892" cy="40248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1|2</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oMath>
                  </m:oMathPara>
                </a14:m>
                <a:endParaRPr lang="zh-CN" altLang="en-US" sz="2400" dirty="0"/>
              </a:p>
            </p:txBody>
          </p:sp>
        </mc:Choice>
        <mc:Fallback xmlns="">
          <p:sp>
            <p:nvSpPr>
              <p:cNvPr id="39" name="文本框 38">
                <a:extLst>
                  <a:ext uri="{FF2B5EF4-FFF2-40B4-BE49-F238E27FC236}">
                    <a16:creationId xmlns:a16="http://schemas.microsoft.com/office/drawing/2014/main" id="{F9908E7B-6369-0379-364F-C9E44213401D}"/>
                  </a:ext>
                </a:extLst>
              </p:cNvPr>
              <p:cNvSpPr txBox="1">
                <a:spLocks noRot="1" noChangeAspect="1" noMove="1" noResize="1" noEditPoints="1" noAdjustHandles="1" noChangeArrowheads="1" noChangeShapeType="1" noTextEdit="1"/>
              </p:cNvSpPr>
              <p:nvPr/>
            </p:nvSpPr>
            <p:spPr>
              <a:xfrm>
                <a:off x="5400299" y="6042677"/>
                <a:ext cx="1526892" cy="402482"/>
              </a:xfrm>
              <a:prstGeom prst="rect">
                <a:avLst/>
              </a:prstGeom>
              <a:blipFill>
                <a:blip r:embed="rId10"/>
                <a:stretch>
                  <a:fillRect l="-4400"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C3F6A1B8-F4CC-9994-C48F-CD8CF763CDCA}"/>
                  </a:ext>
                </a:extLst>
              </p:cNvPr>
              <p:cNvSpPr txBox="1"/>
              <p:nvPr/>
            </p:nvSpPr>
            <p:spPr>
              <a:xfrm>
                <a:off x="7183615" y="6042677"/>
                <a:ext cx="2274148" cy="40248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𝑇</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𝑇</m:t>
                              </m:r>
                            </m:sub>
                          </m:sSub>
                        </m:e>
                      </m:d>
                    </m:oMath>
                  </m:oMathPara>
                </a14:m>
                <a:endParaRPr lang="zh-CN" altLang="en-US" sz="2400" dirty="0"/>
              </a:p>
            </p:txBody>
          </p:sp>
        </mc:Choice>
        <mc:Fallback xmlns="">
          <p:sp>
            <p:nvSpPr>
              <p:cNvPr id="40" name="文本框 39">
                <a:extLst>
                  <a:ext uri="{FF2B5EF4-FFF2-40B4-BE49-F238E27FC236}">
                    <a16:creationId xmlns:a16="http://schemas.microsoft.com/office/drawing/2014/main" id="{C3F6A1B8-F4CC-9994-C48F-CD8CF763CDCA}"/>
                  </a:ext>
                </a:extLst>
              </p:cNvPr>
              <p:cNvSpPr txBox="1">
                <a:spLocks noRot="1" noChangeAspect="1" noMove="1" noResize="1" noEditPoints="1" noAdjustHandles="1" noChangeArrowheads="1" noChangeShapeType="1" noTextEdit="1"/>
              </p:cNvSpPr>
              <p:nvPr/>
            </p:nvSpPr>
            <p:spPr>
              <a:xfrm>
                <a:off x="7183615" y="6042677"/>
                <a:ext cx="2274148" cy="402482"/>
              </a:xfrm>
              <a:prstGeom prst="rect">
                <a:avLst/>
              </a:prstGeom>
              <a:blipFill>
                <a:blip r:embed="rId11"/>
                <a:stretch>
                  <a:fillRect l="-1609" b="-2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232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E1BEC-7B1F-C36D-11EF-FFF76DA3D9B1}"/>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B1083A-4EAB-48BB-D091-7AB29BE5621A}"/>
                  </a:ext>
                </a:extLst>
              </p:cNvPr>
              <p:cNvSpPr>
                <a:spLocks noGrp="1"/>
              </p:cNvSpPr>
              <p:nvPr>
                <p:ph idx="1"/>
              </p:nvPr>
            </p:nvSpPr>
            <p:spPr/>
            <p:txBody>
              <a:bodyPr/>
              <a:lstStyle/>
              <a:p>
                <a:r>
                  <a:rPr lang="en-US" altLang="zh-CN" dirty="0"/>
                  <a:t>For Gaussian noise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ra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oMath>
                </a14:m>
                <a:r>
                  <a:rPr lang="en-US" altLang="zh-CN" dirty="0"/>
                  <a:t>), there is a classical parameterization – </a:t>
                </a:r>
                <a:r>
                  <a:rPr lang="en-US" altLang="zh-CN" b="1" dirty="0"/>
                  <a:t>mean prediction</a:t>
                </a:r>
                <a:r>
                  <a:rPr lang="en-US" altLang="zh-CN" dirty="0"/>
                  <a:t>. The key finding is that</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oMath>
                </a14:m>
                <a:r>
                  <a:rPr lang="en-US" altLang="zh-CN" dirty="0"/>
                  <a:t> is the PDF of the following Gaussian</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ra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ra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e>
                      </m:d>
                    </m:oMath>
                  </m:oMathPara>
                </a14:m>
                <a:endParaRPr lang="en-US" altLang="zh-CN" dirty="0"/>
              </a:p>
              <a:p>
                <a:r>
                  <a:rPr lang="en-US" altLang="zh-CN" dirty="0"/>
                  <a:t>Notice that the variance is known, we just need to predict the mean. Moreover, since we know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we can just predict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i.e., fitting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(data prediction).</a:t>
                </a:r>
              </a:p>
            </p:txBody>
          </p:sp>
        </mc:Choice>
        <mc:Fallback xmlns="">
          <p:sp>
            <p:nvSpPr>
              <p:cNvPr id="3" name="内容占位符 2">
                <a:extLst>
                  <a:ext uri="{FF2B5EF4-FFF2-40B4-BE49-F238E27FC236}">
                    <a16:creationId xmlns:a16="http://schemas.microsoft.com/office/drawing/2014/main" id="{CDB1083A-4EAB-48BB-D091-7AB29BE5621A}"/>
                  </a:ext>
                </a:extLst>
              </p:cNvPr>
              <p:cNvSpPr>
                <a:spLocks noGrp="1" noRot="1" noChangeAspect="1" noMove="1" noResize="1" noEditPoints="1" noAdjustHandles="1" noChangeArrowheads="1" noChangeShapeType="1" noTextEdit="1"/>
              </p:cNvSpPr>
              <p:nvPr>
                <p:ph idx="1"/>
              </p:nvPr>
            </p:nvSpPr>
            <p:spPr>
              <a:blipFill>
                <a:blip r:embed="rId2"/>
                <a:stretch>
                  <a:fillRect l="-1043" t="-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744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EFF9D-ED93-59E4-A25A-E1B8BFC0C323}"/>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9141CE8-E2C0-1E8D-CAB2-3FA19A157343}"/>
                  </a:ext>
                </a:extLst>
              </p:cNvPr>
              <p:cNvSpPr>
                <a:spLocks noGrp="1"/>
              </p:cNvSpPr>
              <p:nvPr>
                <p:ph idx="1"/>
              </p:nvPr>
            </p:nvSpPr>
            <p:spPr/>
            <p:txBody>
              <a:bodyPr/>
              <a:lstStyle/>
              <a:p>
                <a:r>
                  <a:rPr lang="en-US" altLang="zh-CN" dirty="0"/>
                  <a:t>Score matching is another way </a:t>
                </a:r>
                <a:r>
                  <a:rPr lang="en-US" altLang="zh-CN" b="1" dirty="0"/>
                  <a:t>to implement</a:t>
                </a:r>
                <a:r>
                  <a:rPr lang="en-US" altLang="zh-CN" dirty="0"/>
                  <a:t> diffusion.</a:t>
                </a:r>
              </a:p>
              <a:p>
                <a:endParaRPr lang="en-US" altLang="zh-CN" dirty="0"/>
              </a:p>
              <a:p>
                <a:r>
                  <a:rPr lang="en-US" altLang="zh-CN" b="1" dirty="0"/>
                  <a:t>Score function. </a:t>
                </a:r>
                <a:r>
                  <a:rPr lang="en-US" altLang="zh-CN" dirty="0"/>
                  <a:t>For a continuous distribution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its score function is defined as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a:t>.</a:t>
                </a:r>
              </a:p>
              <a:p>
                <a:pPr lvl="1"/>
                <a:r>
                  <a:rPr lang="en-US" altLang="zh-CN" dirty="0"/>
                  <a:t>It is scale-invariant, i.e.,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𝑍𝑝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a:t>, which means we can use </a:t>
                </a:r>
                <a:r>
                  <a:rPr lang="en-US" altLang="zh-CN" b="1" dirty="0"/>
                  <a:t>an unnormalized PDF </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𝒑</m:t>
                        </m:r>
                      </m:e>
                    </m:acc>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𝒙</m:t>
                        </m:r>
                      </m:e>
                    </m:d>
                  </m:oMath>
                </a14:m>
                <a:r>
                  <a:rPr lang="en-US" altLang="zh-CN" dirty="0"/>
                  <a:t>.</a:t>
                </a:r>
              </a:p>
              <a:p>
                <a:pPr lvl="1"/>
                <a:endParaRPr lang="en-US" altLang="zh-CN" dirty="0"/>
              </a:p>
              <a:p>
                <a:pPr marL="457200" lvl="1" indent="0" algn="ctr">
                  <a:buNone/>
                </a:pPr>
                <a:r>
                  <a:rPr lang="en-US" altLang="zh-CN" sz="4000" b="1" dirty="0">
                    <a:solidFill>
                      <a:srgbClr val="C00000"/>
                    </a:solidFill>
                  </a:rPr>
                  <a:t>We can sample from </a:t>
                </a:r>
                <a14:m>
                  <m:oMath xmlns:m="http://schemas.openxmlformats.org/officeDocument/2006/math">
                    <m:r>
                      <a:rPr lang="en-US" altLang="zh-CN" sz="4000" b="1" i="1" smtClean="0">
                        <a:solidFill>
                          <a:srgbClr val="C00000"/>
                        </a:solidFill>
                        <a:latin typeface="Cambria Math" panose="02040503050406030204" pitchFamily="18" charset="0"/>
                      </a:rPr>
                      <m:t>𝒑</m:t>
                    </m:r>
                    <m:d>
                      <m:dPr>
                        <m:ctrlPr>
                          <a:rPr lang="en-US" altLang="zh-CN" sz="4000" b="1" i="1" smtClean="0">
                            <a:solidFill>
                              <a:srgbClr val="C00000"/>
                            </a:solidFill>
                            <a:latin typeface="Cambria Math" panose="02040503050406030204" pitchFamily="18" charset="0"/>
                          </a:rPr>
                        </m:ctrlPr>
                      </m:dPr>
                      <m:e>
                        <m:r>
                          <a:rPr lang="en-US" altLang="zh-CN" sz="4000" b="1" i="1" smtClean="0">
                            <a:solidFill>
                              <a:srgbClr val="C00000"/>
                            </a:solidFill>
                            <a:latin typeface="Cambria Math" panose="02040503050406030204" pitchFamily="18" charset="0"/>
                          </a:rPr>
                          <m:t>𝒙</m:t>
                        </m:r>
                      </m:e>
                    </m:d>
                  </m:oMath>
                </a14:m>
                <a:r>
                  <a:rPr lang="en-US" altLang="zh-CN" sz="4000" b="1" dirty="0">
                    <a:solidFill>
                      <a:srgbClr val="C00000"/>
                    </a:solidFill>
                  </a:rPr>
                  <a:t> given </a:t>
                </a:r>
                <a14:m>
                  <m:oMath xmlns:m="http://schemas.openxmlformats.org/officeDocument/2006/math">
                    <m:r>
                      <a:rPr lang="en-US" altLang="zh-CN" sz="4000" b="1" i="1" smtClean="0">
                        <a:solidFill>
                          <a:srgbClr val="C00000"/>
                        </a:solidFill>
                        <a:latin typeface="Cambria Math" panose="02040503050406030204" pitchFamily="18" charset="0"/>
                      </a:rPr>
                      <m:t>𝒔</m:t>
                    </m:r>
                    <m:d>
                      <m:dPr>
                        <m:ctrlPr>
                          <a:rPr lang="en-US" altLang="zh-CN" sz="4000" b="1" i="1" smtClean="0">
                            <a:solidFill>
                              <a:srgbClr val="C00000"/>
                            </a:solidFill>
                            <a:latin typeface="Cambria Math" panose="02040503050406030204" pitchFamily="18" charset="0"/>
                          </a:rPr>
                        </m:ctrlPr>
                      </m:dPr>
                      <m:e>
                        <m:r>
                          <a:rPr lang="en-US" altLang="zh-CN" sz="4000" b="1" i="1" smtClean="0">
                            <a:solidFill>
                              <a:srgbClr val="C00000"/>
                            </a:solidFill>
                            <a:latin typeface="Cambria Math" panose="02040503050406030204" pitchFamily="18" charset="0"/>
                          </a:rPr>
                          <m:t>𝒙</m:t>
                        </m:r>
                      </m:e>
                    </m:d>
                  </m:oMath>
                </a14:m>
                <a:r>
                  <a:rPr lang="en-US" altLang="zh-CN" sz="4000" b="1" dirty="0">
                    <a:solidFill>
                      <a:srgbClr val="C00000"/>
                    </a:solidFill>
                  </a:rPr>
                  <a:t>!</a:t>
                </a:r>
              </a:p>
            </p:txBody>
          </p:sp>
        </mc:Choice>
        <mc:Fallback xmlns="">
          <p:sp>
            <p:nvSpPr>
              <p:cNvPr id="3" name="内容占位符 2">
                <a:extLst>
                  <a:ext uri="{FF2B5EF4-FFF2-40B4-BE49-F238E27FC236}">
                    <a16:creationId xmlns:a16="http://schemas.microsoft.com/office/drawing/2014/main" id="{F9141CE8-E2C0-1E8D-CAB2-3FA19A157343}"/>
                  </a:ext>
                </a:extLst>
              </p:cNvPr>
              <p:cNvSpPr>
                <a:spLocks noGrp="1" noRot="1" noChangeAspect="1" noMove="1" noResize="1" noEditPoints="1" noAdjustHandles="1" noChangeArrowheads="1" noChangeShapeType="1" noTextEdit="1"/>
              </p:cNvSpPr>
              <p:nvPr>
                <p:ph idx="1"/>
              </p:nvPr>
            </p:nvSpPr>
            <p:spPr>
              <a:blipFill>
                <a:blip r:embed="rId2"/>
                <a:stretch>
                  <a:fillRect l="-1043" t="-238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116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0AE0C-4436-6CC8-81D3-8A610AEA2119}"/>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7898566-925B-E566-D97B-F06D75E4E76A}"/>
                  </a:ext>
                </a:extLst>
              </p:cNvPr>
              <p:cNvSpPr>
                <a:spLocks noGrp="1"/>
              </p:cNvSpPr>
              <p:nvPr>
                <p:ph idx="1"/>
              </p:nvPr>
            </p:nvSpPr>
            <p:spPr>
              <a:xfrm>
                <a:off x="838200" y="1812925"/>
                <a:ext cx="10515600" cy="4351338"/>
              </a:xfrm>
            </p:spPr>
            <p:txBody>
              <a:bodyPr/>
              <a:lstStyle/>
              <a:p>
                <a:r>
                  <a:rPr lang="en-US" altLang="zh-CN" dirty="0"/>
                  <a:t>We can sample from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a:t>
                </a:r>
                <a:r>
                  <a:rPr lang="en-US" altLang="zh-CN" dirty="0"/>
                  <a:t>given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which is supported by the following fact – the stable distribution of the following Langevin dynamics is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D7898566-925B-E566-D97B-F06D75E4E76A}"/>
                  </a:ext>
                </a:extLst>
              </p:cNvPr>
              <p:cNvSpPr>
                <a:spLocks noGrp="1" noRot="1" noChangeAspect="1" noMove="1" noResize="1" noEditPoints="1" noAdjustHandles="1" noChangeArrowheads="1" noChangeShapeType="1" noTextEdit="1"/>
              </p:cNvSpPr>
              <p:nvPr>
                <p:ph idx="1"/>
              </p:nvPr>
            </p:nvSpPr>
            <p:spPr>
              <a:xfrm>
                <a:off x="838200" y="1812925"/>
                <a:ext cx="10515600" cy="4351338"/>
              </a:xfrm>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358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EF310-FCE1-E448-DDCD-1FBC1D2E0D0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5B70188-E081-4BB8-090D-318245C4EA85}"/>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09B531-F0CB-DBE7-ADC8-D84A00984CF2}"/>
                  </a:ext>
                </a:extLst>
              </p:cNvPr>
              <p:cNvSpPr>
                <a:spLocks noGrp="1"/>
              </p:cNvSpPr>
              <p:nvPr>
                <p:ph idx="1"/>
              </p:nvPr>
            </p:nvSpPr>
            <p:spPr>
              <a:xfrm>
                <a:off x="838200" y="1812925"/>
                <a:ext cx="10515600" cy="4351338"/>
              </a:xfrm>
            </p:spPr>
            <p:txBody>
              <a:bodyPr/>
              <a:lstStyle/>
              <a:p>
                <a:r>
                  <a:rPr lang="en-US" altLang="zh-CN" dirty="0"/>
                  <a:t>We can sample from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a:t>
                </a:r>
                <a:r>
                  <a:rPr lang="en-US" altLang="zh-CN" dirty="0"/>
                  <a:t>given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which is supported by the following fact – the stable distribution of the following Langevin dynamics is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zh-CN" altLang="en-US" dirty="0"/>
              </a:p>
            </p:txBody>
          </p:sp>
        </mc:Choice>
        <mc:Fallback xmlns="">
          <p:sp>
            <p:nvSpPr>
              <p:cNvPr id="3" name="内容占位符 2">
                <a:extLst>
                  <a:ext uri="{FF2B5EF4-FFF2-40B4-BE49-F238E27FC236}">
                    <a16:creationId xmlns:a16="http://schemas.microsoft.com/office/drawing/2014/main" id="{8809B531-F0CB-DBE7-ADC8-D84A00984CF2}"/>
                  </a:ext>
                </a:extLst>
              </p:cNvPr>
              <p:cNvSpPr>
                <a:spLocks noGrp="1" noRot="1" noChangeAspect="1" noMove="1" noResize="1" noEditPoints="1" noAdjustHandles="1" noChangeArrowheads="1" noChangeShapeType="1" noTextEdit="1"/>
              </p:cNvSpPr>
              <p:nvPr>
                <p:ph idx="1"/>
              </p:nvPr>
            </p:nvSpPr>
            <p:spPr>
              <a:xfrm>
                <a:off x="838200" y="1812925"/>
                <a:ext cx="10515600" cy="4351338"/>
              </a:xfrm>
              <a:blipFill>
                <a:blip r:embed="rId2"/>
                <a:stretch>
                  <a:fillRect l="-1043" t="-2381"/>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2B3E2D7A-1A26-4E53-6ADA-987B10F480E8}"/>
              </a:ext>
            </a:extLst>
          </p:cNvPr>
          <p:cNvSpPr/>
          <p:nvPr/>
        </p:nvSpPr>
        <p:spPr>
          <a:xfrm>
            <a:off x="838200" y="2336801"/>
            <a:ext cx="5689600" cy="4156074"/>
          </a:xfrm>
          <a:prstGeom prst="roundRect">
            <a:avLst>
              <a:gd name="adj" fmla="val 12695"/>
            </a:avLst>
          </a:prstGeom>
          <a:solidFill>
            <a:schemeClr val="bg1"/>
          </a:solidFill>
          <a:ln w="25400">
            <a:solidFill>
              <a:srgbClr val="92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4676D62-C8F9-0C4E-D629-E644A5F9584D}"/>
                  </a:ext>
                </a:extLst>
              </p:cNvPr>
              <p:cNvSpPr txBox="1"/>
              <p:nvPr/>
            </p:nvSpPr>
            <p:spPr>
              <a:xfrm>
                <a:off x="1054100" y="2540000"/>
                <a:ext cx="5283200" cy="3785652"/>
              </a:xfrm>
              <a:prstGeom prst="rect">
                <a:avLst/>
              </a:prstGeom>
              <a:noFill/>
            </p:spPr>
            <p:txBody>
              <a:bodyPr wrap="square" rtlCol="0">
                <a:spAutoFit/>
              </a:bodyPr>
              <a:lstStyle/>
              <a:p>
                <a:r>
                  <a:rPr lang="en-US" altLang="zh-CN" sz="2400" b="1" dirty="0"/>
                  <a:t>Wiener process.</a:t>
                </a:r>
                <a:r>
                  <a:rPr lang="en-US" altLang="zh-CN" sz="2400" dirty="0"/>
                  <a:t> It is a Markov chain </a:t>
                </a:r>
                <a14:m>
                  <m:oMath xmlns:m="http://schemas.openxmlformats.org/officeDocument/2006/math">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e>
                    </m:d>
                  </m:oMath>
                </a14:m>
                <a:r>
                  <a:rPr lang="en-US" altLang="zh-CN" sz="2400" b="1" dirty="0"/>
                  <a:t> </a:t>
                </a:r>
                <a:r>
                  <a:rPr lang="en-US" altLang="zh-CN" sz="2400" dirty="0"/>
                  <a:t>satisfying</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𝑠</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𝒩</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oMath>
                  </m:oMathPara>
                </a14:m>
                <a:endParaRPr lang="en-US" altLang="zh-CN" sz="2400" dirty="0"/>
              </a:p>
              <a:p>
                <a:r>
                  <a:rPr lang="en-US" altLang="zh-CN" sz="2400" dirty="0"/>
                  <a:t>which is independent of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sub>
                    </m:sSub>
                  </m:oMath>
                </a14:m>
                <a:r>
                  <a:rPr lang="en-US" altLang="zh-CN" sz="2400" dirty="0"/>
                  <a:t>.</a:t>
                </a:r>
              </a:p>
              <a:p>
                <a:r>
                  <a:rPr lang="en-US" altLang="zh-CN" sz="2400" dirty="0"/>
                  <a:t>The meaning of </a:t>
                </a:r>
                <a14:m>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sub>
                    </m:sSub>
                  </m:oMath>
                </a14:m>
                <a:r>
                  <a:rPr lang="zh-CN" altLang="en-US" sz="2400" dirty="0"/>
                  <a:t> </a:t>
                </a:r>
                <a:r>
                  <a:rPr lang="en-US" altLang="zh-CN" sz="2400" dirty="0"/>
                  <a:t>is</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𝑑</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𝑑𝑡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𝒩</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𝑑𝑡</m:t>
                          </m:r>
                        </m:e>
                      </m:d>
                      <m:r>
                        <a:rPr lang="en-US" altLang="zh-CN" sz="2400" b="0" i="1" smtClean="0">
                          <a:latin typeface="Cambria Math" panose="02040503050406030204" pitchFamily="18" charset="0"/>
                        </a:rPr>
                        <m:t>.</m:t>
                      </m:r>
                    </m:oMath>
                  </m:oMathPara>
                </a14:m>
                <a:endParaRPr lang="en-US" altLang="zh-CN" sz="2400" dirty="0"/>
              </a:p>
              <a:p>
                <a:endParaRPr lang="en-US" altLang="zh-CN" sz="2400" dirty="0"/>
              </a:p>
              <a:p>
                <a:r>
                  <a:rPr lang="en-US" altLang="zh-CN" sz="2400" dirty="0"/>
                  <a:t>Wiener process is invertible! We can’t get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𝑠</m:t>
                        </m:r>
                      </m:sub>
                    </m:sSub>
                  </m:oMath>
                </a14:m>
                <a:r>
                  <a:rPr lang="zh-CN" altLang="en-US" sz="2400" dirty="0"/>
                  <a:t> </a:t>
                </a:r>
                <a:r>
                  <a:rPr lang="en-US" altLang="zh-CN" sz="2400" dirty="0"/>
                  <a:t>by subtracting </a:t>
                </a:r>
                <a14:m>
                  <m:oMath xmlns:m="http://schemas.openxmlformats.org/officeDocument/2006/math">
                    <m:r>
                      <a:rPr lang="en-US" altLang="zh-CN" sz="2400" b="0" i="1" smtClean="0">
                        <a:latin typeface="Cambria Math" panose="02040503050406030204" pitchFamily="18" charset="0"/>
                      </a:rPr>
                      <m:t>𝒩</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e>
                    </m:d>
                  </m:oMath>
                </a14:m>
                <a:r>
                  <a:rPr lang="zh-CN" altLang="en-US" sz="2400" dirty="0"/>
                  <a:t> </a:t>
                </a:r>
                <a:r>
                  <a:rPr lang="en-US" altLang="zh-CN" sz="2400" dirty="0"/>
                  <a:t>from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𝑊</m:t>
                        </m:r>
                      </m:e>
                      <m:sub>
                        <m:r>
                          <a:rPr lang="en-US" altLang="zh-CN" sz="2400" b="0" i="1" smtClean="0">
                            <a:latin typeface="Cambria Math" panose="02040503050406030204" pitchFamily="18" charset="0"/>
                          </a:rPr>
                          <m:t>𝑡</m:t>
                        </m:r>
                      </m:sub>
                    </m:sSub>
                  </m:oMath>
                </a14:m>
                <a:r>
                  <a:rPr lang="en-US" altLang="zh-CN" sz="2400" dirty="0"/>
                  <a:t>.</a:t>
                </a:r>
                <a:endParaRPr lang="zh-CN" altLang="en-US" sz="2400" dirty="0"/>
              </a:p>
            </p:txBody>
          </p:sp>
        </mc:Choice>
        <mc:Fallback xmlns="">
          <p:sp>
            <p:nvSpPr>
              <p:cNvPr id="5" name="文本框 4">
                <a:extLst>
                  <a:ext uri="{FF2B5EF4-FFF2-40B4-BE49-F238E27FC236}">
                    <a16:creationId xmlns:a16="http://schemas.microsoft.com/office/drawing/2014/main" id="{04676D62-C8F9-0C4E-D629-E644A5F9584D}"/>
                  </a:ext>
                </a:extLst>
              </p:cNvPr>
              <p:cNvSpPr txBox="1">
                <a:spLocks noRot="1" noChangeAspect="1" noMove="1" noResize="1" noEditPoints="1" noAdjustHandles="1" noChangeArrowheads="1" noChangeShapeType="1" noTextEdit="1"/>
              </p:cNvSpPr>
              <p:nvPr/>
            </p:nvSpPr>
            <p:spPr>
              <a:xfrm>
                <a:off x="1054100" y="2540000"/>
                <a:ext cx="5283200" cy="3785652"/>
              </a:xfrm>
              <a:prstGeom prst="rect">
                <a:avLst/>
              </a:prstGeom>
              <a:blipFill>
                <a:blip r:embed="rId3"/>
                <a:stretch>
                  <a:fillRect l="-1845" t="-1288" r="-29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5841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3EC99-05BD-315C-323A-C89DEB1DA6C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9E97C09-43D0-B750-B1F5-C302C5DC8631}"/>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4D6004-6B66-881B-1879-954F34EAB5CB}"/>
                  </a:ext>
                </a:extLst>
              </p:cNvPr>
              <p:cNvSpPr>
                <a:spLocks noGrp="1"/>
              </p:cNvSpPr>
              <p:nvPr>
                <p:ph idx="1"/>
              </p:nvPr>
            </p:nvSpPr>
            <p:spPr>
              <a:xfrm>
                <a:off x="838200" y="1812925"/>
                <a:ext cx="10515600" cy="4679950"/>
              </a:xfrm>
            </p:spPr>
            <p:txBody>
              <a:bodyPr/>
              <a:lstStyle/>
              <a:p>
                <a:r>
                  <a:rPr lang="en-US" altLang="zh-CN" dirty="0"/>
                  <a:t>We can sample from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a:t>
                </a:r>
                <a:r>
                  <a:rPr lang="en-US" altLang="zh-CN" dirty="0"/>
                  <a:t>given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which is supported by the following fact – the stable distribution of the following Langevin dynamic is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𝑑𝑡</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m:oMathPara>
                </a14:m>
                <a:endParaRPr lang="en-US" altLang="zh-CN" dirty="0"/>
              </a:p>
              <a:p>
                <a:r>
                  <a:rPr lang="en-US" altLang="zh-CN" dirty="0"/>
                  <a:t>Intuitively, we can interpret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𝑑𝑡</m:t>
                    </m:r>
                  </m:oMath>
                </a14:m>
                <a:r>
                  <a:rPr lang="zh-CN" altLang="en-US" dirty="0"/>
                  <a:t> </a:t>
                </a:r>
                <a:r>
                  <a:rPr lang="en-US" altLang="zh-CN" dirty="0"/>
                  <a:t>and </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𝑡</m:t>
                        </m:r>
                      </m:sub>
                    </m:sSub>
                  </m:oMath>
                </a14:m>
                <a:r>
                  <a:rPr lang="zh-CN" altLang="en-US" dirty="0"/>
                  <a:t> </a:t>
                </a:r>
                <a:r>
                  <a:rPr lang="en-US" altLang="zh-CN" dirty="0"/>
                  <a:t>as forces –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𝑑𝑡</m:t>
                    </m:r>
                  </m:oMath>
                </a14:m>
                <a:r>
                  <a:rPr lang="zh-CN" altLang="en-US" dirty="0"/>
                  <a:t> </a:t>
                </a:r>
                <a:r>
                  <a:rPr lang="en-US" altLang="zh-CN" dirty="0"/>
                  <a:t>drags </a:t>
                </a:r>
                <a14:m>
                  <m:oMath xmlns:m="http://schemas.openxmlformats.org/officeDocument/2006/math">
                    <m:r>
                      <a:rPr lang="en-US" altLang="zh-CN" b="0" i="1" smtClean="0">
                        <a:latin typeface="Cambria Math" panose="02040503050406030204" pitchFamily="18" charset="0"/>
                      </a:rPr>
                      <m:t>𝑥</m:t>
                    </m:r>
                  </m:oMath>
                </a14:m>
                <a:r>
                  <a:rPr lang="zh-CN" altLang="en-US" dirty="0"/>
                  <a:t> </a:t>
                </a:r>
                <a:r>
                  <a:rPr lang="en-US" altLang="zh-CN" dirty="0"/>
                  <a:t>towards high-probability regions while </a:t>
                </a:r>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𝑡</m:t>
                        </m:r>
                      </m:sub>
                    </m:sSub>
                  </m:oMath>
                </a14:m>
                <a:r>
                  <a:rPr lang="zh-CN" altLang="en-US" dirty="0"/>
                  <a:t> </a:t>
                </a:r>
                <a:r>
                  <a:rPr lang="en-US" altLang="zh-CN" dirty="0"/>
                  <a:t>spreads </a:t>
                </a:r>
                <a14:m>
                  <m:oMath xmlns:m="http://schemas.openxmlformats.org/officeDocument/2006/math">
                    <m:r>
                      <a:rPr lang="en-US" altLang="zh-CN" b="0" i="1" smtClean="0">
                        <a:latin typeface="Cambria Math" panose="02040503050406030204" pitchFamily="18" charset="0"/>
                      </a:rPr>
                      <m:t>𝑥</m:t>
                    </m:r>
                  </m:oMath>
                </a14:m>
                <a:r>
                  <a:rPr lang="zh-CN" altLang="en-US" dirty="0"/>
                  <a:t> </a:t>
                </a:r>
                <a:r>
                  <a:rPr lang="en-US" altLang="zh-CN" dirty="0"/>
                  <a:t>to cover the entire domain.</a:t>
                </a:r>
              </a:p>
              <a:p>
                <a:r>
                  <a:rPr lang="en-US" altLang="zh-CN" dirty="0"/>
                  <a:t>We can discretize the dynamic:</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𝜂</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e>
                      </m: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𝜂</m:t>
                          </m:r>
                        </m:e>
                      </m:ra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oMath>
                  </m:oMathPara>
                </a14:m>
                <a:endParaRPr lang="en-US" altLang="zh-CN" dirty="0"/>
              </a:p>
              <a:p>
                <a:r>
                  <a:rPr lang="en-US" altLang="zh-CN" dirty="0"/>
                  <a:t>where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sup>
                    </m:sSup>
                    <m:r>
                      <a:rPr lang="en-US" altLang="zh-CN" b="0" i="1" smtClean="0">
                        <a:latin typeface="Cambria Math" panose="02040503050406030204" pitchFamily="18" charset="0"/>
                      </a:rPr>
                      <m:t>,…</m:t>
                    </m:r>
                  </m:oMath>
                </a14:m>
                <a:r>
                  <a:rPr lang="en-US" altLang="zh-CN" dirty="0"/>
                  <a:t> are </a:t>
                </a:r>
                <a:r>
                  <a:rPr lang="en-US" altLang="zh-CN" dirty="0" err="1"/>
                  <a:t>i.i.d.</a:t>
                </a:r>
                <a:r>
                  <a:rPr lang="en-US" altLang="zh-CN" dirty="0"/>
                  <a:t> standard Gaussian noise.</a:t>
                </a:r>
              </a:p>
            </p:txBody>
          </p:sp>
        </mc:Choice>
        <mc:Fallback xmlns="">
          <p:sp>
            <p:nvSpPr>
              <p:cNvPr id="3" name="内容占位符 2">
                <a:extLst>
                  <a:ext uri="{FF2B5EF4-FFF2-40B4-BE49-F238E27FC236}">
                    <a16:creationId xmlns:a16="http://schemas.microsoft.com/office/drawing/2014/main" id="{EE4D6004-6B66-881B-1879-954F34EAB5CB}"/>
                  </a:ext>
                </a:extLst>
              </p:cNvPr>
              <p:cNvSpPr>
                <a:spLocks noGrp="1" noRot="1" noChangeAspect="1" noMove="1" noResize="1" noEditPoints="1" noAdjustHandles="1" noChangeArrowheads="1" noChangeShapeType="1" noTextEdit="1"/>
              </p:cNvSpPr>
              <p:nvPr>
                <p:ph idx="1"/>
              </p:nvPr>
            </p:nvSpPr>
            <p:spPr>
              <a:xfrm>
                <a:off x="838200" y="1812925"/>
                <a:ext cx="10515600" cy="4679950"/>
              </a:xfrm>
              <a:blipFill>
                <a:blip r:embed="rId3"/>
                <a:stretch>
                  <a:fillRect l="-1043" t="-2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18968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A640CEA1-921E-F2DC-99D5-AC4D0B4B5373}"/>
              </a:ext>
            </a:extLst>
          </p:cNvPr>
          <p:cNvSpPr>
            <a:spLocks noGrp="1"/>
          </p:cNvSpPr>
          <p:nvPr>
            <p:ph type="title"/>
          </p:nvPr>
        </p:nvSpPr>
        <p:spPr/>
        <p:txBody>
          <a:bodyPr/>
          <a:lstStyle/>
          <a:p>
            <a:r>
              <a:rPr lang="en-US" dirty="0"/>
              <a:t>Content</a:t>
            </a:r>
          </a:p>
        </p:txBody>
      </p:sp>
      <p:graphicFrame>
        <p:nvGraphicFramePr>
          <p:cNvPr id="2" name="图示 1">
            <a:extLst>
              <a:ext uri="{FF2B5EF4-FFF2-40B4-BE49-F238E27FC236}">
                <a16:creationId xmlns:a16="http://schemas.microsoft.com/office/drawing/2014/main" id="{4ED21A32-26FB-91F7-3411-3ADCEE210DD3}"/>
              </a:ext>
            </a:extLst>
          </p:cNvPr>
          <p:cNvGraphicFramePr/>
          <p:nvPr>
            <p:extLst>
              <p:ext uri="{D42A27DB-BD31-4B8C-83A1-F6EECF244321}">
                <p14:modId xmlns:p14="http://schemas.microsoft.com/office/powerpoint/2010/main" val="2598891343"/>
              </p:ext>
            </p:extLst>
          </p:nvPr>
        </p:nvGraphicFramePr>
        <p:xfrm>
          <a:off x="1091184" y="1027906"/>
          <a:ext cx="1000963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369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C9653-EC9A-1779-E8F8-A36B2B74CB9B}"/>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6339CD-CC96-9C85-C088-A72C97782A20}"/>
                  </a:ext>
                </a:extLst>
              </p:cNvPr>
              <p:cNvSpPr>
                <a:spLocks noGrp="1"/>
              </p:cNvSpPr>
              <p:nvPr>
                <p:ph idx="1"/>
              </p:nvPr>
            </p:nvSpPr>
            <p:spPr/>
            <p:txBody>
              <a:bodyPr>
                <a:normAutofit lnSpcReduction="10000"/>
              </a:bodyPr>
              <a:lstStyle/>
              <a:p>
                <a:r>
                  <a:rPr lang="en-US" altLang="zh-CN" dirty="0"/>
                  <a:t>In the diffusion process, we have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r>
                  <a:rPr lang="en-US" altLang="zh-CN" dirty="0"/>
                  <a:t> (notice that we adopt continuous time). We can use score functions to iteratively sample</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b="0" i="1" dirty="0">
                    <a:latin typeface="Cambria Math" panose="02040503050406030204" pitchFamily="18" charset="0"/>
                  </a:rPr>
                  <a:t> </a:t>
                </a:r>
                <a:r>
                  <a:rPr lang="en-US" altLang="zh-CN" b="0" dirty="0">
                    <a:latin typeface="Cambria Math" panose="02040503050406030204" pitchFamily="18" charset="0"/>
                  </a:rPr>
                  <a:t>from the noise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en-US" altLang="zh-CN" b="0" dirty="0">
                    <a:latin typeface="Cambria Math" panose="02040503050406030204" pitchFamily="18" charset="0"/>
                  </a:rPr>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h</m:t>
                        </m:r>
                      </m:sub>
                    </m:sSub>
                  </m:oMath>
                </a14:m>
                <a:r>
                  <a:rPr lang="en-US" altLang="zh-CN" dirty="0"/>
                  <a:t>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en-US" altLang="zh-CN" dirty="0"/>
                  <a:t>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r>
                          <a:rPr lang="en-US" altLang="zh-CN" b="0" i="1" smtClean="0">
                            <a:latin typeface="Cambria Math" panose="02040503050406030204" pitchFamily="18" charset="0"/>
                          </a:rPr>
                          <m:t>h</m:t>
                        </m:r>
                      </m:sub>
                    </m:sSub>
                  </m:oMath>
                </a14:m>
                <a:r>
                  <a:rPr lang="en-US" altLang="zh-CN" dirty="0"/>
                  <a:t>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b>
                    </m:sSub>
                  </m:oMath>
                </a14:m>
                <a:r>
                  <a:rPr lang="en-US" altLang="zh-CN" dirty="0"/>
                  <a:t>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−2</m:t>
                        </m:r>
                        <m:r>
                          <a:rPr lang="en-US" altLang="zh-CN" b="0" i="1" smtClean="0">
                            <a:latin typeface="Cambria Math" panose="02040503050406030204" pitchFamily="18" charset="0"/>
                          </a:rPr>
                          <m:t>h</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a:t>;</a:t>
                </a:r>
              </a:p>
              <a:p>
                <a:pPr lvl="1"/>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h</m:t>
                        </m:r>
                      </m:sub>
                    </m:sSub>
                  </m:oMath>
                </a14:m>
                <a:r>
                  <a:rPr lang="en-US" altLang="zh-CN" dirty="0"/>
                  <a:t>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a:t>.</a:t>
                </a:r>
              </a:p>
              <a:p>
                <a:r>
                  <a:rPr lang="en-US" altLang="zh-CN" dirty="0"/>
                  <a:t>Score matching is to fit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a:t> to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a:t>. However, we do not know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since we do not know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nary>
                      <m:r>
                        <a:rPr lang="en-US" altLang="zh-CN" b="0" i="1"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2E6339CD-CC96-9C85-C088-A72C97782A20}"/>
                  </a:ext>
                </a:extLst>
              </p:cNvPr>
              <p:cNvSpPr>
                <a:spLocks noGrp="1" noRot="1" noChangeAspect="1" noMove="1" noResize="1" noEditPoints="1" noAdjustHandles="1" noChangeArrowheads="1" noChangeShapeType="1" noTextEdit="1"/>
              </p:cNvSpPr>
              <p:nvPr>
                <p:ph idx="1"/>
              </p:nvPr>
            </p:nvSpPr>
            <p:spPr>
              <a:blipFill>
                <a:blip r:embed="rId2"/>
                <a:stretch>
                  <a:fillRect l="-1043" t="-3361" r="-1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29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8202F-1821-7927-1456-3B31FAEFB22E}"/>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9783CED-CC63-73BC-19A9-760ACCE4645E}"/>
                  </a:ext>
                </a:extLst>
              </p:cNvPr>
              <p:cNvSpPr>
                <a:spLocks noGrp="1"/>
              </p:cNvSpPr>
              <p:nvPr>
                <p:ph idx="1"/>
              </p:nvPr>
            </p:nvSpPr>
            <p:spPr>
              <a:xfrm>
                <a:off x="838200" y="1825625"/>
                <a:ext cx="10515600" cy="4667250"/>
              </a:xfrm>
            </p:spPr>
            <p:txBody>
              <a:bodyPr/>
              <a:lstStyle/>
              <a:p>
                <a:r>
                  <a:rPr lang="en-US" altLang="zh-CN" dirty="0"/>
                  <a:t>Score matching is to fit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𝜃</m:t>
                        </m:r>
                      </m:e>
                    </m:d>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𝑥</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a14:m>
                <a:r>
                  <a:rPr lang="en-US" altLang="zh-CN" dirty="0"/>
                  <a:t>. However, we do not know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a:t>
                </a:r>
              </a:p>
              <a:p>
                <a:r>
                  <a:rPr lang="en-US" altLang="zh-CN" dirty="0"/>
                  <a:t>Fortunately, score functions have the following property:</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m:rPr>
                          <m:aln/>
                        </m:rP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nary>
                        <m:naryPr>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nary>
                    </m:oMath>
                    <m:oMath xmlns:m="http://schemas.openxmlformats.org/officeDocument/2006/math">
                      <m:r>
                        <m:rPr>
                          <m:aln/>
                        </m:rP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nary>
                        <m:naryPr>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nary>
                    </m:oMath>
                    <m:oMath xmlns:m="http://schemas.openxmlformats.org/officeDocument/2006/math">
                      <m:r>
                        <m:rPr>
                          <m:aln/>
                        </m:rP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func>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nary>
                    </m:oMath>
                    <m:oMath xmlns:m="http://schemas.openxmlformats.org/officeDocument/2006/math">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sub>
                      </m:s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func>
                    </m:oMath>
                  </m:oMathPara>
                </a14:m>
                <a:endParaRPr lang="zh-CN" altLang="en-US" dirty="0"/>
              </a:p>
            </p:txBody>
          </p:sp>
        </mc:Choice>
        <mc:Fallback xmlns="">
          <p:sp>
            <p:nvSpPr>
              <p:cNvPr id="3" name="内容占位符 2">
                <a:extLst>
                  <a:ext uri="{FF2B5EF4-FFF2-40B4-BE49-F238E27FC236}">
                    <a16:creationId xmlns:a16="http://schemas.microsoft.com/office/drawing/2014/main" id="{89783CED-CC63-73BC-19A9-760ACCE4645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686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25095-75D3-11BC-476D-C3B4AF5CE3BA}"/>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F9F39D9-50A7-BCB9-955F-9AB4D682C23E}"/>
                  </a:ext>
                </a:extLst>
              </p:cNvPr>
              <p:cNvSpPr>
                <a:spLocks noGrp="1"/>
              </p:cNvSpPr>
              <p:nvPr>
                <p:ph idx="1"/>
              </p:nvPr>
            </p:nvSpPr>
            <p:spPr/>
            <p:txBody>
              <a:bodyPr/>
              <a:lstStyle/>
              <a:p>
                <a:r>
                  <a:rPr lang="en-US" altLang="zh-CN" dirty="0"/>
                  <a:t>Score matching is to fit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𝜃</m:t>
                        </m:r>
                      </m:e>
                    </m:d>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𝑥</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oMath>
                </a14:m>
                <a:r>
                  <a:rPr lang="en-US" altLang="zh-CN" dirty="0"/>
                  <a:t>. However, we do not know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a:t>
                </a:r>
              </a:p>
              <a:p>
                <a:r>
                  <a:rPr lang="en-US" altLang="zh-CN" dirty="0"/>
                  <a:t>Fortunately, score functions have the following property:</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𝑥</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m:rPr>
                          <m:aln/>
                        </m:rP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sub>
                      </m:sSub>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m:t>
                          </m:r>
                        </m:e>
                        <m:sub>
                          <m:r>
                            <a:rPr lang="en-US" altLang="zh-CN" i="1">
                              <a:latin typeface="Cambria Math" panose="02040503050406030204" pitchFamily="18" charset="0"/>
                            </a:rPr>
                            <m:t>𝑥</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e>
                      </m:func>
                      <m:r>
                        <a:rPr lang="en-US" altLang="zh-CN" b="0" i="1" smtClean="0">
                          <a:latin typeface="Cambria Math" panose="02040503050406030204" pitchFamily="18" charset="0"/>
                        </a:rPr>
                        <m:t>.</m:t>
                      </m:r>
                    </m:oMath>
                  </m:oMathPara>
                </a14:m>
                <a:endParaRPr lang="en-US" altLang="zh-CN" dirty="0"/>
              </a:p>
              <a:p>
                <a:r>
                  <a:rPr lang="en-US" altLang="zh-CN" dirty="0"/>
                  <a:t>In other words,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func>
                  </m:oMath>
                </a14:m>
                <a:r>
                  <a:rPr lang="zh-CN" altLang="en-US" dirty="0"/>
                  <a:t> </a:t>
                </a:r>
                <a:r>
                  <a:rPr lang="en-US" altLang="zh-CN" dirty="0"/>
                  <a:t>is an unbiased estimator,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a:t>
                </a:r>
                <a:r>
                  <a:rPr lang="en-US" altLang="zh-CN" dirty="0"/>
                  <a:t>follows the posterior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oMath>
                </a14:m>
                <a:r>
                  <a:rPr lang="en-US" altLang="zh-CN" dirty="0"/>
                  <a:t>. We don’t know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oMath>
                </a14:m>
                <a:r>
                  <a:rPr lang="zh-CN" altLang="en-US" dirty="0"/>
                  <a:t> </a:t>
                </a:r>
                <a:r>
                  <a:rPr lang="en-US" altLang="zh-CN" dirty="0"/>
                  <a:t>but we can just sample the joint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en-US" altLang="zh-CN" dirty="0"/>
                  <a:t>.</a:t>
                </a:r>
                <a:r>
                  <a:rPr lang="zh-CN" altLang="en-US" dirty="0"/>
                  <a:t> </a:t>
                </a:r>
                <a:r>
                  <a:rPr lang="en-US" altLang="zh-CN" dirty="0"/>
                  <a:t>As the consequence, the objective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ℒ</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ub>
                          </m:sSub>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func>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oMath>
                  </m:oMathPara>
                </a14:m>
                <a:endParaRPr lang="en-US" altLang="zh-CN" dirty="0"/>
              </a:p>
            </p:txBody>
          </p:sp>
        </mc:Choice>
        <mc:Fallback xmlns="">
          <p:sp>
            <p:nvSpPr>
              <p:cNvPr id="3" name="内容占位符 2">
                <a:extLst>
                  <a:ext uri="{FF2B5EF4-FFF2-40B4-BE49-F238E27FC236}">
                    <a16:creationId xmlns:a16="http://schemas.microsoft.com/office/drawing/2014/main" id="{5F9F39D9-50A7-BCB9-955F-9AB4D682C23E}"/>
                  </a:ext>
                </a:extLst>
              </p:cNvPr>
              <p:cNvSpPr>
                <a:spLocks noGrp="1" noRot="1" noChangeAspect="1" noMove="1" noResize="1" noEditPoints="1" noAdjustHandles="1" noChangeArrowheads="1" noChangeShapeType="1" noTextEdit="1"/>
              </p:cNvSpPr>
              <p:nvPr>
                <p:ph idx="1"/>
              </p:nvPr>
            </p:nvSpPr>
            <p:spPr>
              <a:blipFill>
                <a:blip r:embed="rId2"/>
                <a:stretch>
                  <a:fillRect l="-1043" t="-238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94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62FEE-B618-9D0E-6DBE-EA9A57A55EE4}"/>
              </a:ext>
            </a:extLst>
          </p:cNvPr>
          <p:cNvSpPr>
            <a:spLocks noGrp="1"/>
          </p:cNvSpPr>
          <p:nvPr>
            <p:ph type="title"/>
          </p:nvPr>
        </p:nvSpPr>
        <p:spPr/>
        <p:txBody>
          <a:bodyPr/>
          <a:lstStyle/>
          <a:p>
            <a:r>
              <a:rPr lang="en-US" altLang="zh-CN" dirty="0"/>
              <a:t>Preliminary: score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3DABD7-C016-C168-B097-D0ED832830DC}"/>
                  </a:ext>
                </a:extLst>
              </p:cNvPr>
              <p:cNvSpPr>
                <a:spLocks noGrp="1"/>
              </p:cNvSpPr>
              <p:nvPr>
                <p:ph idx="1"/>
              </p:nvPr>
            </p:nvSpPr>
            <p:spPr/>
            <p:txBody>
              <a:bodyPr/>
              <a:lstStyle/>
              <a:p>
                <a:r>
                  <a:rPr lang="en-US" altLang="zh-CN" dirty="0"/>
                  <a:t>Why don’t sample directly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 </a:t>
                </a:r>
                <a:r>
                  <a:rPr lang="en-US" altLang="zh-CN" dirty="0"/>
                  <a:t>to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a:t>
                </a:r>
              </a:p>
              <a:p>
                <a:r>
                  <a:rPr lang="en-US" altLang="zh-CN" dirty="0"/>
                  <a:t>Though theoretically, the Langevin dynamic can take any initial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we can only numerically simulate the dynamic. Intuitively, if the initial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zh-CN" altLang="en-US" dirty="0"/>
                  <a:t> </a:t>
                </a:r>
                <a:r>
                  <a:rPr lang="en-US" altLang="zh-CN" dirty="0"/>
                  <a:t>is close to the target distribution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a:t>
                </a:r>
              </a:p>
              <a:p>
                <a:r>
                  <a:rPr lang="en-US" altLang="zh-CN" dirty="0"/>
                  <a:t>This is an interpretation of the design of gradually denoising of diffusion.</a:t>
                </a:r>
                <a:endParaRPr lang="zh-CN" altLang="en-US" dirty="0"/>
              </a:p>
            </p:txBody>
          </p:sp>
        </mc:Choice>
        <mc:Fallback xmlns="">
          <p:sp>
            <p:nvSpPr>
              <p:cNvPr id="3" name="内容占位符 2">
                <a:extLst>
                  <a:ext uri="{FF2B5EF4-FFF2-40B4-BE49-F238E27FC236}">
                    <a16:creationId xmlns:a16="http://schemas.microsoft.com/office/drawing/2014/main" id="{533DABD7-C016-C168-B097-D0ED832830DC}"/>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4179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B8333-6787-3F48-3A31-AA0B2FC3652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589429DF-1512-A20C-494C-77B9C9567D77}"/>
              </a:ext>
            </a:extLst>
          </p:cNvPr>
          <p:cNvSpPr>
            <a:spLocks noGrp="1"/>
          </p:cNvSpPr>
          <p:nvPr>
            <p:ph type="title"/>
          </p:nvPr>
        </p:nvSpPr>
        <p:spPr>
          <a:xfrm>
            <a:off x="831850" y="4813300"/>
            <a:ext cx="10515600" cy="1336675"/>
          </a:xfrm>
        </p:spPr>
        <p:txBody>
          <a:bodyPr/>
          <a:lstStyle/>
          <a:p>
            <a:r>
              <a:rPr lang="en-US" dirty="0"/>
              <a:t>GENIE</a:t>
            </a:r>
          </a:p>
        </p:txBody>
      </p:sp>
      <p:sp>
        <p:nvSpPr>
          <p:cNvPr id="5" name="文本占位符 4">
            <a:extLst>
              <a:ext uri="{FF2B5EF4-FFF2-40B4-BE49-F238E27FC236}">
                <a16:creationId xmlns:a16="http://schemas.microsoft.com/office/drawing/2014/main" id="{80EE620A-79B1-E622-AE51-007C983ABCE2}"/>
              </a:ext>
            </a:extLst>
          </p:cNvPr>
          <p:cNvSpPr>
            <a:spLocks noGrp="1"/>
          </p:cNvSpPr>
          <p:nvPr>
            <p:ph type="body" idx="1"/>
          </p:nvPr>
        </p:nvSpPr>
        <p:spPr>
          <a:xfrm>
            <a:off x="831850" y="6176963"/>
            <a:ext cx="10515600" cy="668337"/>
          </a:xfrm>
        </p:spPr>
        <p:txBody>
          <a:bodyPr>
            <a:normAutofit fontScale="92500" lnSpcReduction="10000"/>
          </a:bodyPr>
          <a:lstStyle/>
          <a:p>
            <a:r>
              <a:rPr lang="en-US" dirty="0">
                <a:hlinkClick r:id="rId3"/>
              </a:rPr>
              <a:t>Text Generation with Diffusion Language Models: A Pre-training Approach with Continuous Paragraph Denoise</a:t>
            </a:r>
            <a:endParaRPr lang="en-US" dirty="0"/>
          </a:p>
        </p:txBody>
      </p:sp>
      <p:graphicFrame>
        <p:nvGraphicFramePr>
          <p:cNvPr id="2" name="图示 1">
            <a:extLst>
              <a:ext uri="{FF2B5EF4-FFF2-40B4-BE49-F238E27FC236}">
                <a16:creationId xmlns:a16="http://schemas.microsoft.com/office/drawing/2014/main" id="{E402AE78-4310-A6B8-6502-C4B4DB645E63}"/>
              </a:ext>
            </a:extLst>
          </p:cNvPr>
          <p:cNvGraphicFramePr/>
          <p:nvPr>
            <p:extLst>
              <p:ext uri="{D42A27DB-BD31-4B8C-83A1-F6EECF244321}">
                <p14:modId xmlns:p14="http://schemas.microsoft.com/office/powerpoint/2010/main" val="3147268386"/>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4353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4807E-DBA0-E9DB-FE77-BA182D331E6B}"/>
              </a:ext>
            </a:extLst>
          </p:cNvPr>
          <p:cNvSpPr>
            <a:spLocks noGrp="1"/>
          </p:cNvSpPr>
          <p:nvPr>
            <p:ph type="title"/>
          </p:nvPr>
        </p:nvSpPr>
        <p:spPr/>
        <p:txBody>
          <a:bodyPr/>
          <a:lstStyle/>
          <a:p>
            <a:r>
              <a:rPr lang="en-US" altLang="zh-CN" dirty="0"/>
              <a:t>GENIE</a:t>
            </a:r>
            <a:endParaRPr lang="zh-CN" altLang="en-US" dirty="0"/>
          </a:p>
        </p:txBody>
      </p:sp>
      <p:sp>
        <p:nvSpPr>
          <p:cNvPr id="3" name="内容占位符 2">
            <a:extLst>
              <a:ext uri="{FF2B5EF4-FFF2-40B4-BE49-F238E27FC236}">
                <a16:creationId xmlns:a16="http://schemas.microsoft.com/office/drawing/2014/main" id="{7E86F6BE-5A2C-1951-ADE4-91D630648CBF}"/>
              </a:ext>
            </a:extLst>
          </p:cNvPr>
          <p:cNvSpPr>
            <a:spLocks noGrp="1"/>
          </p:cNvSpPr>
          <p:nvPr>
            <p:ph idx="1"/>
          </p:nvPr>
        </p:nvSpPr>
        <p:spPr>
          <a:xfrm>
            <a:off x="838200" y="1825625"/>
            <a:ext cx="10515600" cy="2551410"/>
          </a:xfrm>
        </p:spPr>
        <p:txBody>
          <a:bodyPr>
            <a:normAutofit/>
          </a:bodyPr>
          <a:lstStyle/>
          <a:p>
            <a:r>
              <a:rPr lang="en-US" altLang="zh-CN" dirty="0"/>
              <a:t>GENIE is a standard noise-prediction diffusion model. It is an encoder-decoder model. While the encoder-decoder architecture is deprecated recently, it is an early work that focus on </a:t>
            </a:r>
            <a:r>
              <a:rPr lang="en-US" altLang="zh-CN" b="1" dirty="0"/>
              <a:t>conditional generation</a:t>
            </a:r>
            <a:r>
              <a:rPr lang="en-US" altLang="zh-CN" dirty="0"/>
              <a:t>.</a:t>
            </a:r>
          </a:p>
          <a:p>
            <a:r>
              <a:rPr lang="en-US" altLang="zh-CN" dirty="0"/>
              <a:t>Language tokens are discrete, but embedding is continuous.</a:t>
            </a:r>
          </a:p>
        </p:txBody>
      </p:sp>
      <p:grpSp>
        <p:nvGrpSpPr>
          <p:cNvPr id="13" name="组合 12">
            <a:extLst>
              <a:ext uri="{FF2B5EF4-FFF2-40B4-BE49-F238E27FC236}">
                <a16:creationId xmlns:a16="http://schemas.microsoft.com/office/drawing/2014/main" id="{22901749-F2DF-A4CF-BA88-3DCFF8CC76C6}"/>
              </a:ext>
            </a:extLst>
          </p:cNvPr>
          <p:cNvGrpSpPr/>
          <p:nvPr/>
        </p:nvGrpSpPr>
        <p:grpSpPr>
          <a:xfrm>
            <a:off x="1479550" y="4838700"/>
            <a:ext cx="9232900" cy="914400"/>
            <a:chOff x="838200" y="4102100"/>
            <a:chExt cx="9232900" cy="914400"/>
          </a:xfrm>
        </p:grpSpPr>
        <mc:AlternateContent xmlns:mc="http://schemas.openxmlformats.org/markup-compatibility/2006" xmlns:a14="http://schemas.microsoft.com/office/drawing/2010/main">
          <mc:Choice Requires="a14">
            <p:sp>
              <p:nvSpPr>
                <p:cNvPr id="4" name="矩形: 圆角 3">
                  <a:extLst>
                    <a:ext uri="{FF2B5EF4-FFF2-40B4-BE49-F238E27FC236}">
                      <a16:creationId xmlns:a16="http://schemas.microsoft.com/office/drawing/2014/main" id="{8A34B692-A7C6-BFAC-DF6F-ED3CB098C13A}"/>
                    </a:ext>
                  </a:extLst>
                </p:cNvPr>
                <p:cNvSpPr/>
                <p:nvPr/>
              </p:nvSpPr>
              <p:spPr>
                <a:xfrm>
                  <a:off x="838200" y="4102100"/>
                  <a:ext cx="1612900" cy="914400"/>
                </a:xfrm>
                <a:prstGeom prst="roundRect">
                  <a:avLst/>
                </a:prstGeom>
                <a:solidFill>
                  <a:srgbClr val="C00000"/>
                </a:solidFill>
                <a:ln>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Noise</a:t>
                  </a:r>
                </a:p>
                <a:p>
                  <a:pPr algn="ct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𝓝</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𝑰</m:t>
                            </m:r>
                          </m:e>
                        </m:d>
                      </m:oMath>
                    </m:oMathPara>
                  </a14:m>
                  <a:endParaRPr lang="zh-CN" altLang="en-US" sz="2400" b="1" dirty="0"/>
                </a:p>
              </p:txBody>
            </p:sp>
          </mc:Choice>
          <mc:Fallback xmlns="">
            <p:sp>
              <p:nvSpPr>
                <p:cNvPr id="4" name="矩形: 圆角 3">
                  <a:extLst>
                    <a:ext uri="{FF2B5EF4-FFF2-40B4-BE49-F238E27FC236}">
                      <a16:creationId xmlns:a16="http://schemas.microsoft.com/office/drawing/2014/main" id="{8A34B692-A7C6-BFAC-DF6F-ED3CB098C13A}"/>
                    </a:ext>
                  </a:extLst>
                </p:cNvPr>
                <p:cNvSpPr>
                  <a:spLocks noRot="1" noChangeAspect="1" noMove="1" noResize="1" noEditPoints="1" noAdjustHandles="1" noChangeArrowheads="1" noChangeShapeType="1" noTextEdit="1"/>
                </p:cNvSpPr>
                <p:nvPr/>
              </p:nvSpPr>
              <p:spPr>
                <a:xfrm>
                  <a:off x="838200" y="4102100"/>
                  <a:ext cx="1612900" cy="914400"/>
                </a:xfrm>
                <a:prstGeom prst="roundRect">
                  <a:avLst/>
                </a:prstGeom>
                <a:blipFill>
                  <a:blip r:embed="rId2"/>
                  <a:stretch>
                    <a:fillRect/>
                  </a:stretch>
                </a:blipFill>
                <a:ln>
                  <a:solidFill>
                    <a:srgbClr val="920000"/>
                  </a:solidFill>
                </a:ln>
              </p:spPr>
              <p:txBody>
                <a:bodyPr/>
                <a:lstStyle/>
                <a:p>
                  <a:r>
                    <a:rPr lang="zh-CN" altLang="en-US">
                      <a:noFill/>
                    </a:rPr>
                    <a:t> </a:t>
                  </a:r>
                </a:p>
              </p:txBody>
            </p:sp>
          </mc:Fallback>
        </mc:AlternateContent>
        <p:sp>
          <p:nvSpPr>
            <p:cNvPr id="5" name="矩形: 圆角 4">
              <a:extLst>
                <a:ext uri="{FF2B5EF4-FFF2-40B4-BE49-F238E27FC236}">
                  <a16:creationId xmlns:a16="http://schemas.microsoft.com/office/drawing/2014/main" id="{A70795A2-76DA-7C8A-FFD1-9FDEBB9D534C}"/>
                </a:ext>
              </a:extLst>
            </p:cNvPr>
            <p:cNvSpPr/>
            <p:nvPr/>
          </p:nvSpPr>
          <p:spPr>
            <a:xfrm>
              <a:off x="3378200" y="4102100"/>
              <a:ext cx="1612900" cy="914400"/>
            </a:xfrm>
            <a:prstGeom prst="roundRect">
              <a:avLst/>
            </a:prstGeom>
            <a:solidFill>
              <a:srgbClr val="C00000"/>
            </a:solidFill>
            <a:ln>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t>Denoised vector</a:t>
              </a:r>
              <a:endParaRPr lang="zh-CN" altLang="en-US" sz="2000" b="1" dirty="0"/>
            </a:p>
          </p:txBody>
        </p:sp>
        <p:sp>
          <p:nvSpPr>
            <p:cNvPr id="6" name="矩形: 圆角 5">
              <a:extLst>
                <a:ext uri="{FF2B5EF4-FFF2-40B4-BE49-F238E27FC236}">
                  <a16:creationId xmlns:a16="http://schemas.microsoft.com/office/drawing/2014/main" id="{97E5F2E6-15E4-7025-5A37-EAFFE6133519}"/>
                </a:ext>
              </a:extLst>
            </p:cNvPr>
            <p:cNvSpPr/>
            <p:nvPr/>
          </p:nvSpPr>
          <p:spPr>
            <a:xfrm>
              <a:off x="5918200" y="4102100"/>
              <a:ext cx="1612900" cy="914400"/>
            </a:xfrm>
            <a:prstGeom prst="roundRect">
              <a:avLst/>
            </a:prstGeom>
            <a:solidFill>
              <a:srgbClr val="C00000"/>
            </a:solidFill>
            <a:ln>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t>Embedding</a:t>
              </a:r>
              <a:endParaRPr lang="zh-CN" altLang="en-US" sz="2000" b="1" dirty="0"/>
            </a:p>
          </p:txBody>
        </p:sp>
        <p:sp>
          <p:nvSpPr>
            <p:cNvPr id="7" name="矩形: 圆角 6">
              <a:extLst>
                <a:ext uri="{FF2B5EF4-FFF2-40B4-BE49-F238E27FC236}">
                  <a16:creationId xmlns:a16="http://schemas.microsoft.com/office/drawing/2014/main" id="{A24CF257-B1CB-2DFD-1BB3-8E1F1A16B6A1}"/>
                </a:ext>
              </a:extLst>
            </p:cNvPr>
            <p:cNvSpPr/>
            <p:nvPr/>
          </p:nvSpPr>
          <p:spPr>
            <a:xfrm>
              <a:off x="8458200" y="4102100"/>
              <a:ext cx="1612900" cy="914400"/>
            </a:xfrm>
            <a:prstGeom prst="roundRect">
              <a:avLst/>
            </a:prstGeom>
            <a:solidFill>
              <a:srgbClr val="C00000"/>
            </a:solidFill>
            <a:ln>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t>Token sequence</a:t>
              </a:r>
              <a:endParaRPr lang="zh-CN" altLang="en-US" sz="2000" b="1" dirty="0"/>
            </a:p>
          </p:txBody>
        </p:sp>
        <p:cxnSp>
          <p:nvCxnSpPr>
            <p:cNvPr id="10" name="直接箭头连接符 9">
              <a:extLst>
                <a:ext uri="{FF2B5EF4-FFF2-40B4-BE49-F238E27FC236}">
                  <a16:creationId xmlns:a16="http://schemas.microsoft.com/office/drawing/2014/main" id="{C59D1B85-79E4-B54E-18B1-1B82D1CDC1CE}"/>
                </a:ext>
              </a:extLst>
            </p:cNvPr>
            <p:cNvCxnSpPr/>
            <p:nvPr/>
          </p:nvCxnSpPr>
          <p:spPr>
            <a:xfrm>
              <a:off x="2705100" y="4546600"/>
              <a:ext cx="419100" cy="0"/>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015F080-9F1C-27C0-5CCB-DB6DBFE9C6B5}"/>
                </a:ext>
              </a:extLst>
            </p:cNvPr>
            <p:cNvCxnSpPr/>
            <p:nvPr/>
          </p:nvCxnSpPr>
          <p:spPr>
            <a:xfrm>
              <a:off x="5257800" y="4546600"/>
              <a:ext cx="419100" cy="0"/>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B4E67E7A-9509-E923-B324-1F8281DF8819}"/>
                </a:ext>
              </a:extLst>
            </p:cNvPr>
            <p:cNvCxnSpPr/>
            <p:nvPr/>
          </p:nvCxnSpPr>
          <p:spPr>
            <a:xfrm>
              <a:off x="7785100" y="4546600"/>
              <a:ext cx="419100" cy="0"/>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AFCE0C11-16B4-58D4-98F4-426C09441CB5}"/>
              </a:ext>
            </a:extLst>
          </p:cNvPr>
          <p:cNvSpPr txBox="1"/>
          <p:nvPr/>
        </p:nvSpPr>
        <p:spPr>
          <a:xfrm>
            <a:off x="2925860" y="5753100"/>
            <a:ext cx="1260281" cy="461665"/>
          </a:xfrm>
          <a:prstGeom prst="rect">
            <a:avLst/>
          </a:prstGeom>
          <a:noFill/>
        </p:spPr>
        <p:txBody>
          <a:bodyPr wrap="none" rtlCol="0">
            <a:spAutoFit/>
          </a:bodyPr>
          <a:lstStyle/>
          <a:p>
            <a:r>
              <a:rPr lang="en-US" altLang="zh-CN" sz="2400" i="1" dirty="0"/>
              <a:t>diffusion</a:t>
            </a:r>
            <a:endParaRPr lang="zh-CN" altLang="en-US" sz="2400" i="1" dirty="0"/>
          </a:p>
        </p:txBody>
      </p:sp>
      <p:sp>
        <p:nvSpPr>
          <p:cNvPr id="15" name="文本框 14">
            <a:extLst>
              <a:ext uri="{FF2B5EF4-FFF2-40B4-BE49-F238E27FC236}">
                <a16:creationId xmlns:a16="http://schemas.microsoft.com/office/drawing/2014/main" id="{28A415D7-D16A-5400-D989-5130B05425A1}"/>
              </a:ext>
            </a:extLst>
          </p:cNvPr>
          <p:cNvSpPr txBox="1"/>
          <p:nvPr/>
        </p:nvSpPr>
        <p:spPr>
          <a:xfrm>
            <a:off x="5654184" y="5757565"/>
            <a:ext cx="909031" cy="461665"/>
          </a:xfrm>
          <a:prstGeom prst="rect">
            <a:avLst/>
          </a:prstGeom>
          <a:noFill/>
        </p:spPr>
        <p:txBody>
          <a:bodyPr wrap="none" rtlCol="0">
            <a:spAutoFit/>
          </a:bodyPr>
          <a:lstStyle/>
          <a:p>
            <a:r>
              <a:rPr lang="en-US" altLang="zh-CN" sz="2400" i="1" dirty="0"/>
              <a:t>round</a:t>
            </a:r>
            <a:endParaRPr lang="zh-CN" altLang="en-US" sz="2400" i="1" dirty="0"/>
          </a:p>
        </p:txBody>
      </p:sp>
      <p:sp>
        <p:nvSpPr>
          <p:cNvPr id="16" name="文本框 15">
            <a:extLst>
              <a:ext uri="{FF2B5EF4-FFF2-40B4-BE49-F238E27FC236}">
                <a16:creationId xmlns:a16="http://schemas.microsoft.com/office/drawing/2014/main" id="{661FEDC1-5CD7-D4A7-7300-4AEAA46EF782}"/>
              </a:ext>
            </a:extLst>
          </p:cNvPr>
          <p:cNvSpPr txBox="1"/>
          <p:nvPr/>
        </p:nvSpPr>
        <p:spPr>
          <a:xfrm>
            <a:off x="7948708" y="5753099"/>
            <a:ext cx="1481496" cy="461665"/>
          </a:xfrm>
          <a:prstGeom prst="rect">
            <a:avLst/>
          </a:prstGeom>
          <a:noFill/>
        </p:spPr>
        <p:txBody>
          <a:bodyPr wrap="none" rtlCol="0">
            <a:spAutoFit/>
          </a:bodyPr>
          <a:lstStyle/>
          <a:p>
            <a:r>
              <a:rPr lang="en-US" altLang="zh-CN" sz="2400" i="1" dirty="0"/>
              <a:t>detokenize</a:t>
            </a:r>
            <a:endParaRPr lang="zh-CN" altLang="en-US" sz="2400" i="1" dirty="0"/>
          </a:p>
        </p:txBody>
      </p:sp>
    </p:spTree>
    <p:extLst>
      <p:ext uri="{BB962C8B-B14F-4D97-AF65-F5344CB8AC3E}">
        <p14:creationId xmlns:p14="http://schemas.microsoft.com/office/powerpoint/2010/main" val="3461832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629C6-528F-6BCB-FBB3-2AFC28857557}"/>
              </a:ext>
            </a:extLst>
          </p:cNvPr>
          <p:cNvSpPr>
            <a:spLocks noGrp="1"/>
          </p:cNvSpPr>
          <p:nvPr>
            <p:ph type="title"/>
          </p:nvPr>
        </p:nvSpPr>
        <p:spPr/>
        <p:txBody>
          <a:bodyPr/>
          <a:lstStyle/>
          <a:p>
            <a:r>
              <a:rPr lang="en-US" altLang="zh-CN" dirty="0"/>
              <a:t>GENIE: Pretrain</a:t>
            </a:r>
            <a:endParaRPr lang="zh-CN" altLang="en-US" dirty="0"/>
          </a:p>
        </p:txBody>
      </p:sp>
      <p:sp>
        <p:nvSpPr>
          <p:cNvPr id="3" name="内容占位符 2">
            <a:extLst>
              <a:ext uri="{FF2B5EF4-FFF2-40B4-BE49-F238E27FC236}">
                <a16:creationId xmlns:a16="http://schemas.microsoft.com/office/drawing/2014/main" id="{CCF61E3E-0AA4-E3F1-A637-A3D320DF052B}"/>
              </a:ext>
            </a:extLst>
          </p:cNvPr>
          <p:cNvSpPr>
            <a:spLocks noGrp="1"/>
          </p:cNvSpPr>
          <p:nvPr>
            <p:ph idx="1"/>
          </p:nvPr>
        </p:nvSpPr>
        <p:spPr>
          <a:xfrm>
            <a:off x="838200" y="1825625"/>
            <a:ext cx="10515600" cy="917575"/>
          </a:xfrm>
        </p:spPr>
        <p:txBody>
          <a:bodyPr/>
          <a:lstStyle/>
          <a:p>
            <a:r>
              <a:rPr lang="en-US" altLang="zh-CN" dirty="0"/>
              <a:t>Another feature of GENIE is its pretraining method, which is similar to BERT pretraining.</a:t>
            </a:r>
          </a:p>
        </p:txBody>
      </p:sp>
      <p:sp>
        <p:nvSpPr>
          <p:cNvPr id="4" name="矩形 3">
            <a:extLst>
              <a:ext uri="{FF2B5EF4-FFF2-40B4-BE49-F238E27FC236}">
                <a16:creationId xmlns:a16="http://schemas.microsoft.com/office/drawing/2014/main" id="{D9276B24-6741-80C4-F851-28CBFA5381A6}"/>
              </a:ext>
            </a:extLst>
          </p:cNvPr>
          <p:cNvSpPr/>
          <p:nvPr/>
        </p:nvSpPr>
        <p:spPr>
          <a:xfrm>
            <a:off x="1384300" y="4241800"/>
            <a:ext cx="2603500" cy="4445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Clean sequence</a:t>
            </a:r>
            <a:endParaRPr lang="zh-CN" altLang="en-US" dirty="0"/>
          </a:p>
        </p:txBody>
      </p:sp>
      <p:sp>
        <p:nvSpPr>
          <p:cNvPr id="5" name="矩形 4">
            <a:extLst>
              <a:ext uri="{FF2B5EF4-FFF2-40B4-BE49-F238E27FC236}">
                <a16:creationId xmlns:a16="http://schemas.microsoft.com/office/drawing/2014/main" id="{6455C034-F958-2E69-A368-A65D83643B13}"/>
              </a:ext>
            </a:extLst>
          </p:cNvPr>
          <p:cNvSpPr/>
          <p:nvPr/>
        </p:nvSpPr>
        <p:spPr>
          <a:xfrm>
            <a:off x="1384300" y="5422900"/>
            <a:ext cx="2603500" cy="4445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AA41D617-2238-C688-8717-F9EB23050EC7}"/>
              </a:ext>
            </a:extLst>
          </p:cNvPr>
          <p:cNvSpPr/>
          <p:nvPr/>
        </p:nvSpPr>
        <p:spPr>
          <a:xfrm>
            <a:off x="2527300" y="5422900"/>
            <a:ext cx="1181100" cy="444500"/>
          </a:xfrm>
          <a:prstGeom prst="rect">
            <a:avLst/>
          </a:prstGeom>
          <a:pattFill prst="dkUpDiag">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1">
                    <a:lumMod val="50000"/>
                  </a:schemeClr>
                </a:solidFill>
              </a:rPr>
              <a:t>MASK</a:t>
            </a:r>
            <a:endParaRPr lang="zh-CN" altLang="en-US" sz="2400" b="1" dirty="0">
              <a:solidFill>
                <a:schemeClr val="accent1">
                  <a:lumMod val="50000"/>
                </a:schemeClr>
              </a:solidFill>
            </a:endParaRPr>
          </a:p>
        </p:txBody>
      </p:sp>
      <p:sp>
        <p:nvSpPr>
          <p:cNvPr id="7" name="文本框 6">
            <a:extLst>
              <a:ext uri="{FF2B5EF4-FFF2-40B4-BE49-F238E27FC236}">
                <a16:creationId xmlns:a16="http://schemas.microsoft.com/office/drawing/2014/main" id="{B6D1A635-EBC4-22D7-323A-A68BAADCF0AB}"/>
              </a:ext>
            </a:extLst>
          </p:cNvPr>
          <p:cNvSpPr txBox="1"/>
          <p:nvPr/>
        </p:nvSpPr>
        <p:spPr>
          <a:xfrm>
            <a:off x="1967535" y="5867400"/>
            <a:ext cx="2300630" cy="369332"/>
          </a:xfrm>
          <a:prstGeom prst="rect">
            <a:avLst/>
          </a:prstGeom>
          <a:noFill/>
        </p:spPr>
        <p:txBody>
          <a:bodyPr wrap="none" rtlCol="0">
            <a:spAutoFit/>
          </a:bodyPr>
          <a:lstStyle/>
          <a:p>
            <a:r>
              <a:rPr lang="en-US" altLang="zh-CN" i="1" dirty="0"/>
              <a:t>30% of the total length</a:t>
            </a:r>
            <a:endParaRPr lang="zh-CN" altLang="en-US" i="1" dirty="0"/>
          </a:p>
        </p:txBody>
      </p:sp>
      <p:cxnSp>
        <p:nvCxnSpPr>
          <p:cNvPr id="9" name="直接箭头连接符 8">
            <a:extLst>
              <a:ext uri="{FF2B5EF4-FFF2-40B4-BE49-F238E27FC236}">
                <a16:creationId xmlns:a16="http://schemas.microsoft.com/office/drawing/2014/main" id="{06928F5A-5CA5-1EE1-DC05-A15FC19C783D}"/>
              </a:ext>
            </a:extLst>
          </p:cNvPr>
          <p:cNvCxnSpPr>
            <a:cxnSpLocks/>
            <a:stCxn id="4" idx="2"/>
          </p:cNvCxnSpPr>
          <p:nvPr/>
        </p:nvCxnSpPr>
        <p:spPr>
          <a:xfrm>
            <a:off x="2686050" y="4686300"/>
            <a:ext cx="0" cy="736600"/>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左大括号 9">
            <a:extLst>
              <a:ext uri="{FF2B5EF4-FFF2-40B4-BE49-F238E27FC236}">
                <a16:creationId xmlns:a16="http://schemas.microsoft.com/office/drawing/2014/main" id="{6C20643F-7156-05F8-3E85-2E526902D65B}"/>
              </a:ext>
            </a:extLst>
          </p:cNvPr>
          <p:cNvSpPr/>
          <p:nvPr/>
        </p:nvSpPr>
        <p:spPr>
          <a:xfrm rot="5400000">
            <a:off x="2965450" y="3492500"/>
            <a:ext cx="304800" cy="11811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C27F78B-8EA9-F8AE-DD56-54BA3C521C1D}"/>
              </a:ext>
            </a:extLst>
          </p:cNvPr>
          <p:cNvSpPr/>
          <p:nvPr/>
        </p:nvSpPr>
        <p:spPr>
          <a:xfrm>
            <a:off x="2527300" y="3467100"/>
            <a:ext cx="1181100" cy="44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Paragraph</a:t>
            </a:r>
            <a:endParaRPr lang="zh-CN" altLang="en-US" dirty="0">
              <a:solidFill>
                <a:schemeClr val="bg1"/>
              </a:solidFill>
            </a:endParaRPr>
          </a:p>
        </p:txBody>
      </p:sp>
      <p:sp>
        <p:nvSpPr>
          <p:cNvPr id="17" name="矩形 16">
            <a:extLst>
              <a:ext uri="{FF2B5EF4-FFF2-40B4-BE49-F238E27FC236}">
                <a16:creationId xmlns:a16="http://schemas.microsoft.com/office/drawing/2014/main" id="{A089EE43-995B-D230-89A4-102A4E10BA2B}"/>
              </a:ext>
            </a:extLst>
          </p:cNvPr>
          <p:cNvSpPr/>
          <p:nvPr/>
        </p:nvSpPr>
        <p:spPr>
          <a:xfrm>
            <a:off x="4851400" y="3467101"/>
            <a:ext cx="1181100" cy="44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Noise</a:t>
            </a:r>
            <a:endParaRPr lang="zh-CN" altLang="en-US" dirty="0">
              <a:solidFill>
                <a:schemeClr val="bg1"/>
              </a:solidFill>
            </a:endParaRPr>
          </a:p>
        </p:txBody>
      </p:sp>
      <p:cxnSp>
        <p:nvCxnSpPr>
          <p:cNvPr id="18" name="直接箭头连接符 17">
            <a:extLst>
              <a:ext uri="{FF2B5EF4-FFF2-40B4-BE49-F238E27FC236}">
                <a16:creationId xmlns:a16="http://schemas.microsoft.com/office/drawing/2014/main" id="{9BDE3146-5357-F1D8-A9C1-067EBA74D130}"/>
              </a:ext>
            </a:extLst>
          </p:cNvPr>
          <p:cNvCxnSpPr>
            <a:cxnSpLocks/>
            <a:stCxn id="11" idx="3"/>
            <a:endCxn id="17" idx="1"/>
          </p:cNvCxnSpPr>
          <p:nvPr/>
        </p:nvCxnSpPr>
        <p:spPr>
          <a:xfrm>
            <a:off x="3708400" y="3689350"/>
            <a:ext cx="1143000" cy="1"/>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梯形 21">
            <a:extLst>
              <a:ext uri="{FF2B5EF4-FFF2-40B4-BE49-F238E27FC236}">
                <a16:creationId xmlns:a16="http://schemas.microsoft.com/office/drawing/2014/main" id="{89E50AD6-C328-F0A9-9B77-FD2F7D06191C}"/>
              </a:ext>
            </a:extLst>
          </p:cNvPr>
          <p:cNvSpPr/>
          <p:nvPr/>
        </p:nvSpPr>
        <p:spPr>
          <a:xfrm rot="5400000">
            <a:off x="4821238" y="4830762"/>
            <a:ext cx="1676398" cy="1616075"/>
          </a:xfrm>
          <a:prstGeom prst="trapezoid">
            <a:avLst>
              <a:gd name="adj" fmla="val 24508"/>
            </a:avLst>
          </a:prstGeom>
          <a:solidFill>
            <a:srgbClr val="C00000"/>
          </a:solidFill>
          <a:ln w="38100">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E9C8A188-2251-E64B-B543-D4F0D4C1A62D}"/>
              </a:ext>
            </a:extLst>
          </p:cNvPr>
          <p:cNvSpPr txBox="1"/>
          <p:nvPr/>
        </p:nvSpPr>
        <p:spPr>
          <a:xfrm>
            <a:off x="4969184" y="5402589"/>
            <a:ext cx="1380506" cy="523220"/>
          </a:xfrm>
          <a:prstGeom prst="rect">
            <a:avLst/>
          </a:prstGeom>
          <a:noFill/>
        </p:spPr>
        <p:txBody>
          <a:bodyPr wrap="none" rtlCol="0">
            <a:spAutoFit/>
          </a:bodyPr>
          <a:lstStyle/>
          <a:p>
            <a:r>
              <a:rPr lang="en-US" altLang="zh-CN" sz="2800" dirty="0">
                <a:solidFill>
                  <a:schemeClr val="bg1"/>
                </a:solidFill>
              </a:rPr>
              <a:t>Encoder</a:t>
            </a:r>
            <a:endParaRPr lang="zh-CN" altLang="en-US" sz="2800" dirty="0">
              <a:solidFill>
                <a:schemeClr val="bg1"/>
              </a:solidFill>
            </a:endParaRPr>
          </a:p>
        </p:txBody>
      </p:sp>
      <p:cxnSp>
        <p:nvCxnSpPr>
          <p:cNvPr id="24" name="直接箭头连接符 23">
            <a:extLst>
              <a:ext uri="{FF2B5EF4-FFF2-40B4-BE49-F238E27FC236}">
                <a16:creationId xmlns:a16="http://schemas.microsoft.com/office/drawing/2014/main" id="{DBD771D2-857E-0B35-5693-807DA6C223A3}"/>
              </a:ext>
            </a:extLst>
          </p:cNvPr>
          <p:cNvCxnSpPr>
            <a:cxnSpLocks/>
            <a:stCxn id="5" idx="3"/>
            <a:endCxn id="22" idx="2"/>
          </p:cNvCxnSpPr>
          <p:nvPr/>
        </p:nvCxnSpPr>
        <p:spPr>
          <a:xfrm flipV="1">
            <a:off x="3987800" y="5638800"/>
            <a:ext cx="863600" cy="6350"/>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D0C68111-11BA-A0F7-2FB7-CF0458A1A0CF}"/>
              </a:ext>
            </a:extLst>
          </p:cNvPr>
          <p:cNvSpPr/>
          <p:nvPr/>
        </p:nvSpPr>
        <p:spPr>
          <a:xfrm>
            <a:off x="7494587" y="5181600"/>
            <a:ext cx="231774" cy="9027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6E839042-E69B-4AD8-072C-6539E8CA3A2B}"/>
              </a:ext>
            </a:extLst>
          </p:cNvPr>
          <p:cNvCxnSpPr>
            <a:cxnSpLocks/>
            <a:stCxn id="22" idx="0"/>
            <a:endCxn id="25" idx="1"/>
          </p:cNvCxnSpPr>
          <p:nvPr/>
        </p:nvCxnSpPr>
        <p:spPr>
          <a:xfrm flipV="1">
            <a:off x="6467475" y="5632966"/>
            <a:ext cx="1027112" cy="5834"/>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7621F05-B0F1-2868-2637-34D4027043DC}"/>
                  </a:ext>
                </a:extLst>
              </p:cNvPr>
              <p:cNvSpPr txBox="1"/>
              <p:nvPr/>
            </p:nvSpPr>
            <p:spPr>
              <a:xfrm>
                <a:off x="6954611" y="6160532"/>
                <a:ext cx="1543499" cy="369332"/>
              </a:xfrm>
              <a:prstGeom prst="rect">
                <a:avLst/>
              </a:prstGeom>
              <a:noFill/>
            </p:spPr>
            <p:txBody>
              <a:bodyPr wrap="none" rtlCol="0">
                <a:spAutoFit/>
              </a:bodyPr>
              <a:lstStyle/>
              <a:p>
                <a:r>
                  <a:rPr lang="en-US" altLang="zh-CN" i="1" dirty="0"/>
                  <a:t>Embedding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𝑠</m:t>
                        </m:r>
                      </m:sub>
                    </m:sSub>
                  </m:oMath>
                </a14:m>
                <a:endParaRPr lang="zh-CN" altLang="en-US" i="1" dirty="0"/>
              </a:p>
            </p:txBody>
          </p:sp>
        </mc:Choice>
        <mc:Fallback xmlns="">
          <p:sp>
            <p:nvSpPr>
              <p:cNvPr id="27" name="文本框 26">
                <a:extLst>
                  <a:ext uri="{FF2B5EF4-FFF2-40B4-BE49-F238E27FC236}">
                    <a16:creationId xmlns:a16="http://schemas.microsoft.com/office/drawing/2014/main" id="{C7621F05-B0F1-2868-2637-34D4027043DC}"/>
                  </a:ext>
                </a:extLst>
              </p:cNvPr>
              <p:cNvSpPr txBox="1">
                <a:spLocks noRot="1" noChangeAspect="1" noMove="1" noResize="1" noEditPoints="1" noAdjustHandles="1" noChangeArrowheads="1" noChangeShapeType="1" noTextEdit="1"/>
              </p:cNvSpPr>
              <p:nvPr/>
            </p:nvSpPr>
            <p:spPr>
              <a:xfrm>
                <a:off x="6954611" y="6160532"/>
                <a:ext cx="1543499" cy="369332"/>
              </a:xfrm>
              <a:prstGeom prst="rect">
                <a:avLst/>
              </a:prstGeom>
              <a:blipFill>
                <a:blip r:embed="rId2"/>
                <a:stretch>
                  <a:fillRect l="-3557" t="-10000" b="-26667"/>
                </a:stretch>
              </a:blipFill>
            </p:spPr>
            <p:txBody>
              <a:bodyPr/>
              <a:lstStyle/>
              <a:p>
                <a:r>
                  <a:rPr lang="zh-CN" altLang="en-US">
                    <a:noFill/>
                  </a:rPr>
                  <a:t> </a:t>
                </a:r>
              </a:p>
            </p:txBody>
          </p:sp>
        </mc:Fallback>
      </mc:AlternateContent>
      <p:sp>
        <p:nvSpPr>
          <p:cNvPr id="28" name="梯形 27">
            <a:extLst>
              <a:ext uri="{FF2B5EF4-FFF2-40B4-BE49-F238E27FC236}">
                <a16:creationId xmlns:a16="http://schemas.microsoft.com/office/drawing/2014/main" id="{2E5360BF-55EF-CEAB-A64C-2410DA273A31}"/>
              </a:ext>
            </a:extLst>
          </p:cNvPr>
          <p:cNvSpPr/>
          <p:nvPr/>
        </p:nvSpPr>
        <p:spPr>
          <a:xfrm rot="5400000">
            <a:off x="6770687" y="2881313"/>
            <a:ext cx="1676398" cy="1616075"/>
          </a:xfrm>
          <a:prstGeom prst="trapezoid">
            <a:avLst>
              <a:gd name="adj" fmla="val 24508"/>
            </a:avLst>
          </a:prstGeom>
          <a:solidFill>
            <a:srgbClr val="C00000"/>
          </a:solidFill>
          <a:ln w="38100">
            <a:solidFill>
              <a:srgbClr val="92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C228232-E683-976B-6CCA-46B3AB35A418}"/>
              </a:ext>
            </a:extLst>
          </p:cNvPr>
          <p:cNvSpPr txBox="1"/>
          <p:nvPr/>
        </p:nvSpPr>
        <p:spPr>
          <a:xfrm>
            <a:off x="6921715" y="3435349"/>
            <a:ext cx="1399742" cy="523220"/>
          </a:xfrm>
          <a:prstGeom prst="rect">
            <a:avLst/>
          </a:prstGeom>
          <a:noFill/>
        </p:spPr>
        <p:txBody>
          <a:bodyPr wrap="none" rtlCol="0">
            <a:spAutoFit/>
          </a:bodyPr>
          <a:lstStyle/>
          <a:p>
            <a:r>
              <a:rPr lang="en-US" altLang="zh-CN" sz="2800" dirty="0">
                <a:solidFill>
                  <a:schemeClr val="bg1"/>
                </a:solidFill>
              </a:rPr>
              <a:t>Decoder</a:t>
            </a:r>
            <a:endParaRPr lang="zh-CN" altLang="en-US" sz="2800" dirty="0">
              <a:solidFill>
                <a:schemeClr val="bg1"/>
              </a:solidFill>
            </a:endParaRPr>
          </a:p>
        </p:txBody>
      </p:sp>
      <p:cxnSp>
        <p:nvCxnSpPr>
          <p:cNvPr id="31" name="直接箭头连接符 30">
            <a:extLst>
              <a:ext uri="{FF2B5EF4-FFF2-40B4-BE49-F238E27FC236}">
                <a16:creationId xmlns:a16="http://schemas.microsoft.com/office/drawing/2014/main" id="{4869BB8F-AE28-E61A-99CC-3827CA25E867}"/>
              </a:ext>
            </a:extLst>
          </p:cNvPr>
          <p:cNvCxnSpPr>
            <a:cxnSpLocks/>
            <a:stCxn id="25" idx="0"/>
            <a:endCxn id="28" idx="3"/>
          </p:cNvCxnSpPr>
          <p:nvPr/>
        </p:nvCxnSpPr>
        <p:spPr>
          <a:xfrm flipH="1" flipV="1">
            <a:off x="7608886" y="4329516"/>
            <a:ext cx="1588" cy="852084"/>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F0EC32-D30F-EB4A-0492-97F30F6B335D}"/>
              </a:ext>
            </a:extLst>
          </p:cNvPr>
          <p:cNvCxnSpPr>
            <a:cxnSpLocks/>
            <a:stCxn id="17" idx="3"/>
            <a:endCxn id="28" idx="2"/>
          </p:cNvCxnSpPr>
          <p:nvPr/>
        </p:nvCxnSpPr>
        <p:spPr>
          <a:xfrm>
            <a:off x="6032500" y="3689351"/>
            <a:ext cx="768349" cy="0"/>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FF6E337F-B17A-92D4-3787-6D8DE76E24F0}"/>
              </a:ext>
            </a:extLst>
          </p:cNvPr>
          <p:cNvSpPr/>
          <p:nvPr/>
        </p:nvSpPr>
        <p:spPr>
          <a:xfrm>
            <a:off x="8925139" y="3467100"/>
            <a:ext cx="1181100" cy="4445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39" name="文本框 38">
            <a:extLst>
              <a:ext uri="{FF2B5EF4-FFF2-40B4-BE49-F238E27FC236}">
                <a16:creationId xmlns:a16="http://schemas.microsoft.com/office/drawing/2014/main" id="{E5034B2C-AB1A-A23E-4D19-073EAFB25119}"/>
              </a:ext>
            </a:extLst>
          </p:cNvPr>
          <p:cNvSpPr txBox="1"/>
          <p:nvPr/>
        </p:nvSpPr>
        <p:spPr>
          <a:xfrm>
            <a:off x="8987339" y="3930649"/>
            <a:ext cx="1056700" cy="646331"/>
          </a:xfrm>
          <a:prstGeom prst="rect">
            <a:avLst/>
          </a:prstGeom>
          <a:noFill/>
        </p:spPr>
        <p:txBody>
          <a:bodyPr wrap="none" rtlCol="0">
            <a:spAutoFit/>
          </a:bodyPr>
          <a:lstStyle/>
          <a:p>
            <a:pPr algn="ctr"/>
            <a:r>
              <a:rPr lang="en-US" altLang="zh-CN" i="1" dirty="0"/>
              <a:t>Denoised</a:t>
            </a:r>
          </a:p>
          <a:p>
            <a:pPr algn="ctr"/>
            <a:r>
              <a:rPr lang="en-US" altLang="zh-CN" i="1" dirty="0"/>
              <a:t>sequence</a:t>
            </a:r>
            <a:endParaRPr lang="zh-CN" altLang="en-US" i="1" dirty="0"/>
          </a:p>
        </p:txBody>
      </p:sp>
      <p:cxnSp>
        <p:nvCxnSpPr>
          <p:cNvPr id="52" name="直接箭头连接符 51">
            <a:extLst>
              <a:ext uri="{FF2B5EF4-FFF2-40B4-BE49-F238E27FC236}">
                <a16:creationId xmlns:a16="http://schemas.microsoft.com/office/drawing/2014/main" id="{26CA6986-8040-65D6-0EBD-C2A3817A7931}"/>
              </a:ext>
            </a:extLst>
          </p:cNvPr>
          <p:cNvCxnSpPr>
            <a:cxnSpLocks/>
            <a:stCxn id="28" idx="0"/>
            <a:endCxn id="38" idx="1"/>
          </p:cNvCxnSpPr>
          <p:nvPr/>
        </p:nvCxnSpPr>
        <p:spPr>
          <a:xfrm flipV="1">
            <a:off x="8416924" y="3689350"/>
            <a:ext cx="508215" cy="1"/>
          </a:xfrm>
          <a:prstGeom prst="straightConnector1">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DF7E3AA0-E5A7-92D3-9DC5-7733756AA7ED}"/>
              </a:ext>
            </a:extLst>
          </p:cNvPr>
          <p:cNvCxnSpPr>
            <a:stCxn id="11" idx="0"/>
            <a:endCxn id="38" idx="0"/>
          </p:cNvCxnSpPr>
          <p:nvPr/>
        </p:nvCxnSpPr>
        <p:spPr>
          <a:xfrm rot="5400000" flipH="1" flipV="1">
            <a:off x="6316769" y="268181"/>
            <a:ext cx="12700" cy="6397839"/>
          </a:xfrm>
          <a:prstGeom prst="curvedConnector3">
            <a:avLst>
              <a:gd name="adj1" fmla="val 5700000"/>
            </a:avLst>
          </a:prstGeom>
          <a:ln w="635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BDD9CDCC-B2D6-3952-66A2-978508BA0987}"/>
              </a:ext>
            </a:extLst>
          </p:cNvPr>
          <p:cNvSpPr txBox="1"/>
          <p:nvPr/>
        </p:nvSpPr>
        <p:spPr>
          <a:xfrm>
            <a:off x="9279317" y="2801093"/>
            <a:ext cx="1082349" cy="369332"/>
          </a:xfrm>
          <a:prstGeom prst="rect">
            <a:avLst/>
          </a:prstGeom>
          <a:noFill/>
        </p:spPr>
        <p:txBody>
          <a:bodyPr wrap="none" rtlCol="0">
            <a:spAutoFit/>
          </a:bodyPr>
          <a:lstStyle/>
          <a:p>
            <a:pPr algn="ctr"/>
            <a:r>
              <a:rPr lang="en-US" altLang="zh-CN" i="1" dirty="0"/>
              <a:t>Supervise</a:t>
            </a:r>
            <a:endParaRPr lang="zh-CN" altLang="en-US" i="1" dirty="0"/>
          </a:p>
        </p:txBody>
      </p:sp>
    </p:spTree>
    <p:extLst>
      <p:ext uri="{BB962C8B-B14F-4D97-AF65-F5344CB8AC3E}">
        <p14:creationId xmlns:p14="http://schemas.microsoft.com/office/powerpoint/2010/main" val="89814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D6CD3-6785-2743-1551-6DC5C0BE39F1}"/>
              </a:ext>
            </a:extLst>
          </p:cNvPr>
          <p:cNvSpPr>
            <a:spLocks noGrp="1"/>
          </p:cNvSpPr>
          <p:nvPr>
            <p:ph type="title"/>
          </p:nvPr>
        </p:nvSpPr>
        <p:spPr/>
        <p:txBody>
          <a:bodyPr/>
          <a:lstStyle/>
          <a:p>
            <a:r>
              <a:rPr lang="en-US" altLang="zh-CN" dirty="0"/>
              <a:t>GENIE: Details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1E5CD8-6A53-0B90-723F-1059E2067016}"/>
                  </a:ext>
                </a:extLst>
              </p:cNvPr>
              <p:cNvSpPr>
                <a:spLocks noGrp="1"/>
              </p:cNvSpPr>
              <p:nvPr>
                <p:ph idx="1"/>
              </p:nvPr>
            </p:nvSpPr>
            <p:spPr>
              <a:xfrm>
                <a:off x="838200" y="1825625"/>
                <a:ext cx="10515600" cy="4667250"/>
              </a:xfrm>
            </p:spPr>
            <p:txBody>
              <a:bodyPr>
                <a:normAutofit/>
              </a:bodyPr>
              <a:lstStyle/>
              <a:p>
                <a:r>
                  <a:rPr lang="en-US" altLang="zh-CN" dirty="0"/>
                  <a:t>Notice that token embedding is sparse in the embedding space, which poses a challenge to diffusion. Instead of starting from a clean embedding during training, </a:t>
                </a:r>
                <a:r>
                  <a:rPr lang="en-US" altLang="zh-CN" b="1" dirty="0"/>
                  <a:t>it adds noise to the embedding</a:t>
                </a:r>
                <a:r>
                  <a:rPr lang="en-US" altLang="zh-CN" dirty="0"/>
                  <a:t>, i.e.,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emb</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noise</m:t>
                    </m:r>
                  </m:oMath>
                </a14:m>
                <a:r>
                  <a:rPr lang="en-US" altLang="zh-CN" dirty="0"/>
                  <a:t>.</a:t>
                </a:r>
              </a:p>
              <a:p>
                <a:r>
                  <a:rPr lang="en-US" altLang="zh-CN" dirty="0"/>
                  <a:t>The objective of GENIE is</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ℒ</m:t>
                          </m:r>
                        </m:e>
                        <m:sub>
                          <m:r>
                            <m:rPr>
                              <m:sty m:val="p"/>
                            </m:rPr>
                            <a:rPr lang="en-US" altLang="zh-CN" sz="2400" b="0" i="0" smtClean="0">
                              <a:latin typeface="Cambria Math" panose="02040503050406030204" pitchFamily="18" charset="0"/>
                            </a:rPr>
                            <m:t>GENIE</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sup>
                        <m:e>
                          <m:sSup>
                            <m:sSupPr>
                              <m:ctrlPr>
                                <a:rPr lang="en-US" altLang="zh-CN" sz="2400" b="0" i="1" smtClean="0">
                                  <a:latin typeface="Cambria Math" panose="02040503050406030204" pitchFamily="18" charset="0"/>
                                </a:rPr>
                              </m:ctrlPr>
                            </m:sSupPr>
                            <m:e>
                              <m:d>
                                <m:dPr>
                                  <m:begChr m:val="‖"/>
                                  <m:endChr m:val="‖"/>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𝜃</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𝜇</m:t>
                                          </m:r>
                                        </m:e>
                                      </m:acc>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d>
                            </m:e>
                            <m:sup>
                              <m:r>
                                <a:rPr lang="en-US" altLang="zh-CN" sz="2400" b="0" i="1" smtClean="0">
                                  <a:latin typeface="Cambria Math" panose="02040503050406030204" pitchFamily="18" charset="0"/>
                                </a:rPr>
                                <m:t>2</m:t>
                              </m:r>
                            </m:sup>
                          </m:sSup>
                        </m:e>
                      </m:nary>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d>
                            <m:dPr>
                              <m:begChr m:val="‖"/>
                              <m:endChr m:val="‖"/>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emb</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e>
                              </m:d>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𝜇</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𝜃</m:t>
                                  </m:r>
                                </m:sup>
                              </m:sSubSup>
                            </m:e>
                          </m:d>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𝜃</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0</m:t>
                                  </m:r>
                                </m:sub>
                              </m:sSub>
                            </m:e>
                          </m:d>
                        </m:e>
                      </m:func>
                    </m:oMath>
                  </m:oMathPara>
                </a14:m>
                <a:endParaRPr lang="en-US" altLang="zh-CN" dirty="0"/>
              </a:p>
              <a:p>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softmax</m:t>
                        </m:r>
                      </m:e>
                      <m:sub>
                        <m:r>
                          <m:rPr>
                            <m:sty m:val="p"/>
                          </m:rPr>
                          <a:rPr lang="en-US" altLang="zh-CN" b="0" i="0" smtClean="0">
                            <a:latin typeface="Cambria Math" panose="02040503050406030204" pitchFamily="18" charset="0"/>
                          </a:rPr>
                          <m:t>y</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zh-CN" altLang="en-US" dirty="0"/>
                  <a:t> </a:t>
                </a:r>
                <a:r>
                  <a:rPr lang="en-US" altLang="zh-CN" dirty="0"/>
                  <a:t>(</a:t>
                </a:r>
                <a14:m>
                  <m:oMath xmlns:m="http://schemas.openxmlformats.org/officeDocument/2006/math">
                    <m:r>
                      <a:rPr lang="en-US" altLang="zh-CN" b="0" i="1" dirty="0" smtClean="0">
                        <a:latin typeface="Cambria Math" panose="02040503050406030204" pitchFamily="18" charset="0"/>
                      </a:rPr>
                      <m:t>𝐸</m:t>
                    </m:r>
                  </m:oMath>
                </a14:m>
                <a:r>
                  <a:rPr lang="zh-CN" altLang="en-US" dirty="0"/>
                  <a:t> </a:t>
                </a:r>
                <a:r>
                  <a:rPr lang="en-US" altLang="zh-CN" dirty="0"/>
                  <a:t>is the embedding matrix). </a:t>
                </a:r>
                <a:r>
                  <a:rPr lang="en-US" altLang="zh-CN" i="1" dirty="0"/>
                  <a:t>My understanding is that L2 norms are absolute loss and softmax is relative loss.</a:t>
                </a:r>
                <a:endParaRPr lang="zh-CN" altLang="en-US" dirty="0"/>
              </a:p>
            </p:txBody>
          </p:sp>
        </mc:Choice>
        <mc:Fallback xmlns="">
          <p:sp>
            <p:nvSpPr>
              <p:cNvPr id="3" name="内容占位符 2">
                <a:extLst>
                  <a:ext uri="{FF2B5EF4-FFF2-40B4-BE49-F238E27FC236}">
                    <a16:creationId xmlns:a16="http://schemas.microsoft.com/office/drawing/2014/main" id="{141E5CD8-6A53-0B90-723F-1059E206701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816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36640-0529-2F6C-A994-4486E9C2BC4D}"/>
              </a:ext>
            </a:extLst>
          </p:cNvPr>
          <p:cNvSpPr>
            <a:spLocks noGrp="1"/>
          </p:cNvSpPr>
          <p:nvPr>
            <p:ph type="title"/>
          </p:nvPr>
        </p:nvSpPr>
        <p:spPr/>
        <p:txBody>
          <a:bodyPr/>
          <a:lstStyle/>
          <a:p>
            <a:r>
              <a:rPr lang="en-US" altLang="zh-CN" dirty="0"/>
              <a:t>GENIE: Results</a:t>
            </a:r>
            <a:endParaRPr lang="zh-CN" altLang="en-US" dirty="0"/>
          </a:p>
        </p:txBody>
      </p:sp>
      <p:pic>
        <p:nvPicPr>
          <p:cNvPr id="9" name="图片 8">
            <a:extLst>
              <a:ext uri="{FF2B5EF4-FFF2-40B4-BE49-F238E27FC236}">
                <a16:creationId xmlns:a16="http://schemas.microsoft.com/office/drawing/2014/main" id="{2D05D02B-E2B6-B008-F9B4-58D0289D43CD}"/>
              </a:ext>
            </a:extLst>
          </p:cNvPr>
          <p:cNvPicPr>
            <a:picLocks noChangeAspect="1"/>
          </p:cNvPicPr>
          <p:nvPr/>
        </p:nvPicPr>
        <p:blipFill>
          <a:blip r:embed="rId2"/>
          <a:stretch>
            <a:fillRect/>
          </a:stretch>
        </p:blipFill>
        <p:spPr>
          <a:xfrm>
            <a:off x="908036" y="1646238"/>
            <a:ext cx="10375928" cy="5021262"/>
          </a:xfrm>
          <a:prstGeom prst="rect">
            <a:avLst/>
          </a:prstGeom>
        </p:spPr>
      </p:pic>
    </p:spTree>
    <p:extLst>
      <p:ext uri="{BB962C8B-B14F-4D97-AF65-F5344CB8AC3E}">
        <p14:creationId xmlns:p14="http://schemas.microsoft.com/office/powerpoint/2010/main" val="49933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E2D5A-8A3A-5623-959A-8829D40CB107}"/>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12AD833C-3ABB-2A44-9F78-66CDEE01BF5C}"/>
              </a:ext>
            </a:extLst>
          </p:cNvPr>
          <p:cNvSpPr>
            <a:spLocks noGrp="1"/>
          </p:cNvSpPr>
          <p:nvPr>
            <p:ph type="title"/>
          </p:nvPr>
        </p:nvSpPr>
        <p:spPr>
          <a:xfrm>
            <a:off x="831850" y="4813300"/>
            <a:ext cx="10515600" cy="1336675"/>
          </a:xfrm>
        </p:spPr>
        <p:txBody>
          <a:bodyPr/>
          <a:lstStyle/>
          <a:p>
            <a:r>
              <a:rPr lang="en-US" dirty="0"/>
              <a:t>D3PM</a:t>
            </a:r>
          </a:p>
        </p:txBody>
      </p:sp>
      <p:sp>
        <p:nvSpPr>
          <p:cNvPr id="5" name="文本占位符 4">
            <a:extLst>
              <a:ext uri="{FF2B5EF4-FFF2-40B4-BE49-F238E27FC236}">
                <a16:creationId xmlns:a16="http://schemas.microsoft.com/office/drawing/2014/main" id="{B4240C26-5BA1-38B9-CC3D-8F18AA675A0A}"/>
              </a:ext>
            </a:extLst>
          </p:cNvPr>
          <p:cNvSpPr>
            <a:spLocks noGrp="1"/>
          </p:cNvSpPr>
          <p:nvPr>
            <p:ph type="body" idx="1"/>
          </p:nvPr>
        </p:nvSpPr>
        <p:spPr>
          <a:xfrm>
            <a:off x="831850" y="6176963"/>
            <a:ext cx="10515600" cy="668337"/>
          </a:xfrm>
        </p:spPr>
        <p:txBody>
          <a:bodyPr>
            <a:normAutofit/>
          </a:bodyPr>
          <a:lstStyle/>
          <a:p>
            <a:r>
              <a:rPr lang="en-US" dirty="0"/>
              <a:t>Structured Denoising Diffusion Models in Discrete State-Spaces</a:t>
            </a:r>
          </a:p>
        </p:txBody>
      </p:sp>
      <p:graphicFrame>
        <p:nvGraphicFramePr>
          <p:cNvPr id="2" name="图示 1">
            <a:extLst>
              <a:ext uri="{FF2B5EF4-FFF2-40B4-BE49-F238E27FC236}">
                <a16:creationId xmlns:a16="http://schemas.microsoft.com/office/drawing/2014/main" id="{C9AAB68A-9175-A2E3-07E5-896E0FFC8017}"/>
              </a:ext>
            </a:extLst>
          </p:cNvPr>
          <p:cNvGraphicFramePr/>
          <p:nvPr>
            <p:extLst>
              <p:ext uri="{D42A27DB-BD31-4B8C-83A1-F6EECF244321}">
                <p14:modId xmlns:p14="http://schemas.microsoft.com/office/powerpoint/2010/main" val="2290685793"/>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85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5C7297-2A07-FFC2-8B31-0D262B2F7990}"/>
              </a:ext>
            </a:extLst>
          </p:cNvPr>
          <p:cNvSpPr>
            <a:spLocks noGrp="1"/>
          </p:cNvSpPr>
          <p:nvPr>
            <p:ph type="title"/>
          </p:nvPr>
        </p:nvSpPr>
        <p:spPr/>
        <p:txBody>
          <a:bodyPr/>
          <a:lstStyle/>
          <a:p>
            <a:r>
              <a:rPr lang="en-US" altLang="zh-CN" dirty="0"/>
              <a:t>Content</a:t>
            </a:r>
            <a:endParaRPr lang="zh-CN" altLang="en-US" dirty="0"/>
          </a:p>
        </p:txBody>
      </p:sp>
      <p:pic>
        <p:nvPicPr>
          <p:cNvPr id="7" name="图片 6">
            <a:extLst>
              <a:ext uri="{FF2B5EF4-FFF2-40B4-BE49-F238E27FC236}">
                <a16:creationId xmlns:a16="http://schemas.microsoft.com/office/drawing/2014/main" id="{F3F2E39C-D4B8-93F2-BD0F-84C0675F9CE2}"/>
              </a:ext>
            </a:extLst>
          </p:cNvPr>
          <p:cNvPicPr>
            <a:picLocks noChangeAspect="1"/>
          </p:cNvPicPr>
          <p:nvPr/>
        </p:nvPicPr>
        <p:blipFill>
          <a:blip r:embed="rId2"/>
          <a:stretch>
            <a:fillRect/>
          </a:stretch>
        </p:blipFill>
        <p:spPr>
          <a:xfrm>
            <a:off x="2309760" y="1320701"/>
            <a:ext cx="7572480" cy="5172174"/>
          </a:xfrm>
          <a:prstGeom prst="rect">
            <a:avLst/>
          </a:prstGeom>
        </p:spPr>
      </p:pic>
      <p:sp>
        <p:nvSpPr>
          <p:cNvPr id="9" name="文本框 8">
            <a:extLst>
              <a:ext uri="{FF2B5EF4-FFF2-40B4-BE49-F238E27FC236}">
                <a16:creationId xmlns:a16="http://schemas.microsoft.com/office/drawing/2014/main" id="{091FA37E-6C6F-318A-1D0A-CE5059ECFE6A}"/>
              </a:ext>
            </a:extLst>
          </p:cNvPr>
          <p:cNvSpPr txBox="1"/>
          <p:nvPr/>
        </p:nvSpPr>
        <p:spPr>
          <a:xfrm>
            <a:off x="0" y="6492875"/>
            <a:ext cx="7156704" cy="369332"/>
          </a:xfrm>
          <a:prstGeom prst="rect">
            <a:avLst/>
          </a:prstGeom>
          <a:noFill/>
        </p:spPr>
        <p:txBody>
          <a:bodyPr wrap="square">
            <a:spAutoFit/>
          </a:bodyPr>
          <a:lstStyle/>
          <a:p>
            <a:r>
              <a:rPr lang="en-US" altLang="zh-CN" dirty="0"/>
              <a:t>Li, Tianyi et al. “A Survey on Diffusion Language Models.” (2025).</a:t>
            </a:r>
            <a:endParaRPr lang="zh-CN" altLang="en-US" dirty="0"/>
          </a:p>
        </p:txBody>
      </p:sp>
      <p:sp>
        <p:nvSpPr>
          <p:cNvPr id="10" name="矩形 9">
            <a:extLst>
              <a:ext uri="{FF2B5EF4-FFF2-40B4-BE49-F238E27FC236}">
                <a16:creationId xmlns:a16="http://schemas.microsoft.com/office/drawing/2014/main" id="{DD5DB099-0741-71C9-1CDE-DC333921DCED}"/>
              </a:ext>
            </a:extLst>
          </p:cNvPr>
          <p:cNvSpPr/>
          <p:nvPr/>
        </p:nvSpPr>
        <p:spPr>
          <a:xfrm>
            <a:off x="2828544" y="6022848"/>
            <a:ext cx="890016"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A091677-4EB8-AFA2-7470-A97240C20305}"/>
              </a:ext>
            </a:extLst>
          </p:cNvPr>
          <p:cNvSpPr/>
          <p:nvPr/>
        </p:nvSpPr>
        <p:spPr>
          <a:xfrm>
            <a:off x="3870960" y="3902805"/>
            <a:ext cx="890016"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467662B-E2EA-7540-7A87-EE3723DAE02A}"/>
              </a:ext>
            </a:extLst>
          </p:cNvPr>
          <p:cNvSpPr/>
          <p:nvPr/>
        </p:nvSpPr>
        <p:spPr>
          <a:xfrm>
            <a:off x="2269548" y="4207605"/>
            <a:ext cx="1473396"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9D97B08-3FC9-A9D8-9D93-445D531E71DF}"/>
              </a:ext>
            </a:extLst>
          </p:cNvPr>
          <p:cNvSpPr/>
          <p:nvPr/>
        </p:nvSpPr>
        <p:spPr>
          <a:xfrm>
            <a:off x="2269548" y="4827762"/>
            <a:ext cx="1022292"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0A38C81-5C46-1433-8B92-27B587725357}"/>
              </a:ext>
            </a:extLst>
          </p:cNvPr>
          <p:cNvSpPr/>
          <p:nvPr/>
        </p:nvSpPr>
        <p:spPr>
          <a:xfrm>
            <a:off x="2251260" y="3231976"/>
            <a:ext cx="1022292"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DF602569-528D-065C-BBA7-E09F56BA30CF}"/>
              </a:ext>
            </a:extLst>
          </p:cNvPr>
          <p:cNvSpPr/>
          <p:nvPr/>
        </p:nvSpPr>
        <p:spPr>
          <a:xfrm>
            <a:off x="4760976" y="3902805"/>
            <a:ext cx="890016"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31A82BFB-5327-A273-DED0-B0B85CEA90D1}"/>
              </a:ext>
            </a:extLst>
          </p:cNvPr>
          <p:cNvSpPr/>
          <p:nvPr/>
        </p:nvSpPr>
        <p:spPr>
          <a:xfrm>
            <a:off x="5384604" y="5439902"/>
            <a:ext cx="1022292"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9D83651-D4FC-1944-639F-EAB97E067D5C}"/>
              </a:ext>
            </a:extLst>
          </p:cNvPr>
          <p:cNvSpPr/>
          <p:nvPr/>
        </p:nvSpPr>
        <p:spPr>
          <a:xfrm>
            <a:off x="6645558" y="5144484"/>
            <a:ext cx="1022292"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65DE3CD-7B19-2406-1555-7AE0208CEFCC}"/>
              </a:ext>
            </a:extLst>
          </p:cNvPr>
          <p:cNvSpPr/>
          <p:nvPr/>
        </p:nvSpPr>
        <p:spPr>
          <a:xfrm>
            <a:off x="6645558" y="4766532"/>
            <a:ext cx="1022292"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BF45A35-606D-02A6-7879-8EA59EC7DE52}"/>
              </a:ext>
            </a:extLst>
          </p:cNvPr>
          <p:cNvSpPr/>
          <p:nvPr/>
        </p:nvSpPr>
        <p:spPr>
          <a:xfrm>
            <a:off x="7566972" y="3192034"/>
            <a:ext cx="1022292" cy="377952"/>
          </a:xfrm>
          <a:prstGeom prst="rect">
            <a:avLst/>
          </a:prstGeom>
          <a:solidFill>
            <a:srgbClr val="C00000">
              <a:alpha val="2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6755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7FC6969-841F-6692-60BB-B6B5919F2079}"/>
              </a:ext>
            </a:extLst>
          </p:cNvPr>
          <p:cNvSpPr>
            <a:spLocks noGrp="1"/>
          </p:cNvSpPr>
          <p:nvPr>
            <p:ph type="title"/>
          </p:nvPr>
        </p:nvSpPr>
        <p:spPr/>
        <p:txBody>
          <a:bodyPr/>
          <a:lstStyle/>
          <a:p>
            <a:r>
              <a:rPr lang="en-US" altLang="zh-CN" dirty="0"/>
              <a:t>D3PM: Notations</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F897E6B4-9437-C1B6-5988-56232BFB5131}"/>
                  </a:ext>
                </a:extLst>
              </p:cNvPr>
              <p:cNvSpPr>
                <a:spLocks noGrp="1"/>
              </p:cNvSpPr>
              <p:nvPr>
                <p:ph idx="1"/>
              </p:nvPr>
            </p:nvSpPr>
            <p:spPr/>
            <p:txBody>
              <a:bodyPr>
                <a:normAutofit lnSpcReduction="10000"/>
              </a:bodyPr>
              <a:lstStyle/>
              <a:p>
                <a:r>
                  <a:rPr lang="en-US" altLang="zh-CN" dirty="0"/>
                  <a:t>D3PM is the </a:t>
                </a:r>
                <a:r>
                  <a:rPr lang="en-US" altLang="zh-CN" b="1" dirty="0"/>
                  <a:t>foundation</a:t>
                </a:r>
                <a:r>
                  <a:rPr lang="en-US" altLang="zh-CN" dirty="0"/>
                  <a:t> of discrete diffusion.</a:t>
                </a:r>
                <a:r>
                  <a:rPr lang="zh-CN" altLang="en-US" dirty="0"/>
                  <a:t> </a:t>
                </a:r>
                <a:r>
                  <a:rPr lang="en-US" altLang="zh-CN" dirty="0"/>
                  <a:t>It formally defines discrete diffusion.</a:t>
                </a:r>
              </a:p>
              <a:p>
                <a:r>
                  <a:rPr lang="en-US" altLang="zh-CN" dirty="0"/>
                  <a:t>Consider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as a single token first, i.e.,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𝑑</m:t>
                        </m:r>
                      </m:e>
                    </m:d>
                  </m:oMath>
                </a14:m>
                <a:r>
                  <a:rPr lang="en-US" altLang="zh-CN" dirty="0"/>
                  <a:t>, following the distribution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en-US" altLang="zh-CN" b="1" dirty="0"/>
                  <a:t> </a:t>
                </a:r>
                <a:r>
                  <a:rPr lang="en-US" altLang="zh-CN" dirty="0"/>
                  <a:t>(represented as a probability vector). Then the forward process is represented as a transition matrix:</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0</m:t>
                          </m:r>
                        </m:sub>
                      </m:sSub>
                    </m:oMath>
                  </m:oMathPara>
                </a14:m>
                <a:endParaRPr lang="en-US" altLang="zh-CN" dirty="0"/>
              </a:p>
              <a:p>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𝑡</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𝑄</m:t>
                        </m:r>
                      </m:e>
                      <m:sub>
                        <m:r>
                          <a:rPr lang="en-US" altLang="zh-CN" b="0" i="1" dirty="0" smtClean="0">
                            <a:latin typeface="Cambria Math" panose="02040503050406030204" pitchFamily="18" charset="0"/>
                          </a:rPr>
                          <m:t>𝑡</m:t>
                        </m:r>
                      </m:sub>
                    </m:sSub>
                  </m:oMath>
                </a14:m>
                <a:r>
                  <a:rPr lang="en-US" altLang="zh-CN" dirty="0"/>
                  <a:t>.</a:t>
                </a:r>
              </a:p>
              <a:p>
                <a:endParaRPr lang="en-US" altLang="zh-CN" dirty="0"/>
              </a:p>
              <a:p>
                <a:r>
                  <a:rPr lang="en-US" altLang="zh-CN" dirty="0"/>
                  <a:t>(For convenience, I use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oMath>
                </a14:m>
                <a:r>
                  <a:rPr lang="en-US" altLang="zh-CN" dirty="0"/>
                  <a:t> to represent the one-hot vector of dimension </a:t>
                </a:r>
                <a14:m>
                  <m:oMath xmlns:m="http://schemas.openxmlformats.org/officeDocument/2006/math">
                    <m:r>
                      <a:rPr lang="en-US" altLang="zh-CN" b="0" i="1" smtClean="0">
                        <a:latin typeface="Cambria Math" panose="02040503050406030204" pitchFamily="18" charset="0"/>
                      </a:rPr>
                      <m:t>𝑑</m:t>
                    </m:r>
                  </m:oMath>
                </a14:m>
                <a:r>
                  <a:rPr lang="en-US" altLang="zh-CN" dirty="0"/>
                  <a:t> whose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-element is 1.)</a:t>
                </a:r>
              </a:p>
            </p:txBody>
          </p:sp>
        </mc:Choice>
        <mc:Fallback xmlns="">
          <p:sp>
            <p:nvSpPr>
              <p:cNvPr id="5" name="内容占位符 4">
                <a:extLst>
                  <a:ext uri="{FF2B5EF4-FFF2-40B4-BE49-F238E27FC236}">
                    <a16:creationId xmlns:a16="http://schemas.microsoft.com/office/drawing/2014/main" id="{F897E6B4-9437-C1B6-5988-56232BFB5131}"/>
                  </a:ext>
                </a:extLst>
              </p:cNvPr>
              <p:cNvSpPr>
                <a:spLocks noGrp="1" noRot="1" noChangeAspect="1" noMove="1" noResize="1" noEditPoints="1" noAdjustHandles="1" noChangeArrowheads="1" noChangeShapeType="1" noTextEdit="1"/>
              </p:cNvSpPr>
              <p:nvPr>
                <p:ph idx="1"/>
              </p:nvPr>
            </p:nvSpPr>
            <p:spPr>
              <a:blipFill>
                <a:blip r:embed="rId3"/>
                <a:stretch>
                  <a:fillRect l="-1043" t="-336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866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E37F5-F539-24C6-A7A9-E792A5B03C6D}"/>
              </a:ext>
            </a:extLst>
          </p:cNvPr>
          <p:cNvSpPr>
            <a:spLocks noGrp="1"/>
          </p:cNvSpPr>
          <p:nvPr>
            <p:ph type="title"/>
          </p:nvPr>
        </p:nvSpPr>
        <p:spPr/>
        <p:txBody>
          <a:bodyPr/>
          <a:lstStyle/>
          <a:p>
            <a:r>
              <a:rPr lang="en-US" altLang="zh-CN" dirty="0"/>
              <a:t>D3PM: Notations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07B0EB0-573C-931E-3120-4BAA004B3B5D}"/>
                  </a:ext>
                </a:extLst>
              </p:cNvPr>
              <p:cNvSpPr>
                <a:spLocks noGrp="1"/>
              </p:cNvSpPr>
              <p:nvPr>
                <p:ph idx="1"/>
              </p:nvPr>
            </p:nvSpPr>
            <p:spPr>
              <a:xfrm>
                <a:off x="838200" y="1825625"/>
                <a:ext cx="10515600" cy="4892676"/>
              </a:xfrm>
            </p:spPr>
            <p:txBody>
              <a:bodyPr>
                <a:normAutofit lnSpcReduction="10000"/>
              </a:bodyPr>
              <a:lstStyle/>
              <a:p>
                <a:r>
                  <a:rPr lang="en-US" altLang="zh-CN" dirty="0"/>
                  <a:t>Consider the constraints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en-US" altLang="zh-CN" dirty="0"/>
                  <a:t>:</a:t>
                </a:r>
              </a:p>
              <a:p>
                <a:pPr lvl="1"/>
                <a:r>
                  <a:rPr lang="en-US" altLang="zh-CN" dirty="0"/>
                  <a:t>It is a transition matrix – each </a:t>
                </a:r>
                <a:r>
                  <a:rPr lang="en-US" altLang="zh-CN" b="1" dirty="0"/>
                  <a:t>column</a:t>
                </a:r>
                <a:r>
                  <a:rPr lang="en-US" altLang="zh-CN" dirty="0"/>
                  <a:t> sums up to </a:t>
                </a:r>
                <a14:m>
                  <m:oMath xmlns:m="http://schemas.openxmlformats.org/officeDocument/2006/math">
                    <m:r>
                      <a:rPr lang="en-US" altLang="zh-CN" b="0" i="1" smtClean="0">
                        <a:latin typeface="Cambria Math" panose="02040503050406030204" pitchFamily="18" charset="0"/>
                      </a:rPr>
                      <m:t>1</m:t>
                    </m:r>
                  </m:oMath>
                </a14:m>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en-US" altLang="zh-CN" dirty="0"/>
                  <a:t> should be close to a known distribution.</a:t>
                </a:r>
              </a:p>
              <a:p>
                <a:r>
                  <a:rPr lang="en-US" altLang="zh-CN" dirty="0"/>
                  <a:t>D3PM explores several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en-US" altLang="zh-CN" dirty="0"/>
                  <a:t> designs:</a:t>
                </a:r>
              </a:p>
              <a:p>
                <a:pPr lvl="1"/>
                <a:r>
                  <a:rPr lang="en-US" altLang="zh-CN" b="1" dirty="0"/>
                  <a:t>Absorbing state (MASK)</a:t>
                </a:r>
                <a:r>
                  <a:rPr lang="en-US" altLang="zh-CN" dirty="0"/>
                  <a:t>. Let the token </a:t>
                </a:r>
                <a14:m>
                  <m:oMath xmlns:m="http://schemas.openxmlformats.org/officeDocument/2006/math">
                    <m:r>
                      <a:rPr lang="en-US" altLang="zh-CN" b="0" i="1" smtClean="0">
                        <a:latin typeface="Cambria Math" panose="02040503050406030204" pitchFamily="18" charset="0"/>
                      </a:rPr>
                      <m:t>𝑑</m:t>
                    </m:r>
                  </m:oMath>
                </a14:m>
                <a:r>
                  <a:rPr lang="en-US" altLang="zh-CN" dirty="0"/>
                  <a:t> represent the mask token. It converges to all-MASK sequences.</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𝑏</m:t>
                          </m:r>
                        </m:sub>
                      </m:sSub>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𝟏</m:t>
                          </m:r>
                        </m:e>
                        <m:sup>
                          <m:r>
                            <a:rPr lang="en-US" altLang="zh-CN" b="0" i="1" smtClean="0">
                              <a:latin typeface="Cambria Math" panose="02040503050406030204" pitchFamily="18" charset="0"/>
                            </a:rPr>
                            <m:t>𝑇</m:t>
                          </m:r>
                        </m:sup>
                      </m:sSup>
                    </m:oMath>
                  </m:oMathPara>
                </a14:m>
                <a:endParaRPr lang="en-US" altLang="zh-CN" dirty="0"/>
              </a:p>
              <a:p>
                <a:pPr lvl="1"/>
                <a:r>
                  <a:rPr lang="en-US" altLang="zh-CN" b="1" dirty="0"/>
                  <a:t>Uniform</a:t>
                </a:r>
                <a:r>
                  <a:rPr lang="en-US" altLang="zh-CN" dirty="0"/>
                  <a:t>. It converges to uniform distribution.</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m:t>
                      </m:r>
                      <m:r>
                        <a:rPr lang="en-US" altLang="zh-CN" b="0" i="1" smtClean="0">
                          <a:latin typeface="Cambria Math" panose="02040503050406030204" pitchFamily="18" charset="0"/>
                        </a:rPr>
                        <m:t>𝑑</m:t>
                      </m:r>
                    </m:oMath>
                  </m:oMathPara>
                </a14:m>
                <a:endParaRPr lang="en-US" altLang="zh-CN" dirty="0"/>
              </a:p>
              <a:p>
                <a:pPr lvl="1"/>
                <a:r>
                  <a:rPr lang="en-US" altLang="zh-CN" b="1" dirty="0"/>
                  <a:t>Discretized Gaussian</a:t>
                </a:r>
                <a:r>
                  <a:rPr lang="en-US" altLang="zh-CN" dirty="0"/>
                  <a:t>. </a:t>
                </a:r>
                <a:r>
                  <a:rPr lang="en-US" altLang="zh-CN" i="1" dirty="0"/>
                  <a:t>It is not reasonable for text. Moreover, it’s much more complicated to compute, so latter works did not follow it.</a:t>
                </a:r>
              </a:p>
              <a:p>
                <a:pPr lvl="1"/>
                <a:r>
                  <a:rPr lang="en-US" altLang="zh-CN" b="1" dirty="0"/>
                  <a:t>Token embedding distance</a:t>
                </a:r>
                <a:r>
                  <a:rPr lang="en-US" altLang="zh-CN" dirty="0"/>
                  <a:t>. Similar (on the embedding space) tokens are likely to transmit to each other.</a:t>
                </a:r>
              </a:p>
            </p:txBody>
          </p:sp>
        </mc:Choice>
        <mc:Fallback xmlns="">
          <p:sp>
            <p:nvSpPr>
              <p:cNvPr id="3" name="内容占位符 2">
                <a:extLst>
                  <a:ext uri="{FF2B5EF4-FFF2-40B4-BE49-F238E27FC236}">
                    <a16:creationId xmlns:a16="http://schemas.microsoft.com/office/drawing/2014/main" id="{607B0EB0-573C-931E-3120-4BAA004B3B5D}"/>
                  </a:ext>
                </a:extLst>
              </p:cNvPr>
              <p:cNvSpPr>
                <a:spLocks noGrp="1" noRot="1" noChangeAspect="1" noMove="1" noResize="1" noEditPoints="1" noAdjustHandles="1" noChangeArrowheads="1" noChangeShapeType="1" noTextEdit="1"/>
              </p:cNvSpPr>
              <p:nvPr>
                <p:ph idx="1"/>
              </p:nvPr>
            </p:nvSpPr>
            <p:spPr>
              <a:xfrm>
                <a:off x="838200" y="1825625"/>
                <a:ext cx="10515600" cy="4892676"/>
              </a:xfrm>
              <a:blipFill>
                <a:blip r:embed="rId2"/>
                <a:stretch>
                  <a:fillRect l="-1043" t="-2989"/>
                </a:stretch>
              </a:blipFill>
            </p:spPr>
            <p:txBody>
              <a:bodyPr/>
              <a:lstStyle/>
              <a:p>
                <a:r>
                  <a:rPr lang="zh-CN" altLang="en-US">
                    <a:noFill/>
                  </a:rPr>
                  <a:t> </a:t>
                </a:r>
              </a:p>
            </p:txBody>
          </p:sp>
        </mc:Fallback>
      </mc:AlternateContent>
      <p:sp>
        <p:nvSpPr>
          <p:cNvPr id="4" name="箭头: 五边形 3">
            <a:hlinkClick r:id="rId3"/>
            <a:extLst>
              <a:ext uri="{FF2B5EF4-FFF2-40B4-BE49-F238E27FC236}">
                <a16:creationId xmlns:a16="http://schemas.microsoft.com/office/drawing/2014/main" id="{C2C4DFEE-FE7A-45C7-0447-E0716BA184B5}"/>
              </a:ext>
            </a:extLst>
          </p:cNvPr>
          <p:cNvSpPr/>
          <p:nvPr/>
        </p:nvSpPr>
        <p:spPr>
          <a:xfrm>
            <a:off x="0" y="6032500"/>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C00000"/>
                </a:solidFill>
              </a:rPr>
              <a:t>A.2.4</a:t>
            </a:r>
            <a:endParaRPr lang="zh-CN" altLang="en-US" sz="1400" dirty="0">
              <a:solidFill>
                <a:srgbClr val="C00000"/>
              </a:solidFill>
            </a:endParaRPr>
          </a:p>
        </p:txBody>
      </p:sp>
    </p:spTree>
    <p:extLst>
      <p:ext uri="{BB962C8B-B14F-4D97-AF65-F5344CB8AC3E}">
        <p14:creationId xmlns:p14="http://schemas.microsoft.com/office/powerpoint/2010/main" val="1112008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0E932-FE99-6042-0DE2-AFC579DC965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19E0163-5C02-2D19-5321-27057931BAD8}"/>
              </a:ext>
            </a:extLst>
          </p:cNvPr>
          <p:cNvSpPr>
            <a:spLocks noGrp="1"/>
          </p:cNvSpPr>
          <p:nvPr>
            <p:ph type="title"/>
          </p:nvPr>
        </p:nvSpPr>
        <p:spPr/>
        <p:txBody>
          <a:bodyPr/>
          <a:lstStyle/>
          <a:p>
            <a:r>
              <a:rPr lang="en-US" altLang="zh-CN" dirty="0"/>
              <a:t>D3PM: Notations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44380A-9DD9-3CAF-D9A6-D1323BAEA5E2}"/>
                  </a:ext>
                </a:extLst>
              </p:cNvPr>
              <p:cNvSpPr>
                <a:spLocks noGrp="1"/>
              </p:cNvSpPr>
              <p:nvPr>
                <p:ph idx="1"/>
              </p:nvPr>
            </p:nvSpPr>
            <p:spPr>
              <a:xfrm>
                <a:off x="838200" y="1825625"/>
                <a:ext cx="10515600" cy="4892676"/>
              </a:xfrm>
            </p:spPr>
            <p:txBody>
              <a:bodyPr>
                <a:normAutofit lnSpcReduction="10000"/>
              </a:bodyPr>
              <a:lstStyle/>
              <a:p>
                <a:r>
                  <a:rPr lang="en-US" altLang="zh-CN" dirty="0"/>
                  <a:t>Consider the constraints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en-US" altLang="zh-CN" dirty="0"/>
                  <a:t>:</a:t>
                </a:r>
              </a:p>
              <a:p>
                <a:pPr lvl="1"/>
                <a:r>
                  <a:rPr lang="en-US" altLang="zh-CN" dirty="0"/>
                  <a:t>It is a transition matrix – each </a:t>
                </a:r>
                <a:r>
                  <a:rPr lang="en-US" altLang="zh-CN" b="1" dirty="0"/>
                  <a:t>column</a:t>
                </a:r>
                <a:r>
                  <a:rPr lang="en-US" altLang="zh-CN" dirty="0"/>
                  <a:t> sums up to </a:t>
                </a:r>
                <a14:m>
                  <m:oMath xmlns:m="http://schemas.openxmlformats.org/officeDocument/2006/math">
                    <m:r>
                      <a:rPr lang="en-US" altLang="zh-CN" b="0" i="1" smtClean="0">
                        <a:latin typeface="Cambria Math" panose="02040503050406030204" pitchFamily="18" charset="0"/>
                      </a:rPr>
                      <m:t>1</m:t>
                    </m:r>
                  </m:oMath>
                </a14:m>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en-US" altLang="zh-CN" dirty="0"/>
                  <a:t> should be close to a known distribution.</a:t>
                </a:r>
              </a:p>
              <a:p>
                <a:r>
                  <a:rPr lang="en-US" altLang="zh-CN" dirty="0"/>
                  <a:t>D3PM explores several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en-US" altLang="zh-CN" dirty="0"/>
                  <a:t> designs:</a:t>
                </a:r>
              </a:p>
              <a:p>
                <a:pPr lvl="1"/>
                <a:r>
                  <a:rPr lang="en-US" altLang="zh-CN" b="1" dirty="0"/>
                  <a:t>Absorbing state (MASK)</a:t>
                </a:r>
                <a:r>
                  <a:rPr lang="en-US" altLang="zh-CN" dirty="0"/>
                  <a:t>. Let the token </a:t>
                </a:r>
                <a14:m>
                  <m:oMath xmlns:m="http://schemas.openxmlformats.org/officeDocument/2006/math">
                    <m:r>
                      <a:rPr lang="en-US" altLang="zh-CN" b="0" i="1" smtClean="0">
                        <a:latin typeface="Cambria Math" panose="02040503050406030204" pitchFamily="18" charset="0"/>
                      </a:rPr>
                      <m:t>𝑑</m:t>
                    </m:r>
                  </m:oMath>
                </a14:m>
                <a:r>
                  <a:rPr lang="en-US" altLang="zh-CN" dirty="0"/>
                  <a:t> represent the mask token. It converges to all-MASK sequences.</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𝒆</m:t>
                          </m:r>
                        </m:e>
                        <m:sub>
                          <m:r>
                            <a:rPr lang="en-US" altLang="zh-CN" b="0" i="1" smtClean="0">
                              <a:latin typeface="Cambria Math" panose="02040503050406030204" pitchFamily="18" charset="0"/>
                            </a:rPr>
                            <m:t>𝑏</m:t>
                          </m:r>
                        </m:sub>
                      </m:sSub>
                      <m:sSup>
                        <m:sSupPr>
                          <m:ctrlPr>
                            <a:rPr lang="en-US" altLang="zh-CN" b="0" i="1" smtClean="0">
                              <a:latin typeface="Cambria Math" panose="02040503050406030204" pitchFamily="18" charset="0"/>
                            </a:rPr>
                          </m:ctrlPr>
                        </m:sSupPr>
                        <m:e>
                          <m:r>
                            <a:rPr lang="en-US" altLang="zh-CN" b="1" i="1" smtClean="0">
                              <a:latin typeface="Cambria Math" panose="02040503050406030204" pitchFamily="18" charset="0"/>
                            </a:rPr>
                            <m:t>𝟏</m:t>
                          </m:r>
                        </m:e>
                        <m:sup>
                          <m:r>
                            <a:rPr lang="en-US" altLang="zh-CN" b="0" i="1" smtClean="0">
                              <a:latin typeface="Cambria Math" panose="02040503050406030204" pitchFamily="18" charset="0"/>
                            </a:rPr>
                            <m:t>𝑇</m:t>
                          </m:r>
                        </m:sup>
                      </m:sSup>
                    </m:oMath>
                  </m:oMathPara>
                </a14:m>
                <a:endParaRPr lang="en-US" altLang="zh-CN" dirty="0"/>
              </a:p>
              <a:p>
                <a:pPr lvl="1"/>
                <a:r>
                  <a:rPr lang="en-US" altLang="zh-CN" b="1" dirty="0"/>
                  <a:t>Uniform</a:t>
                </a:r>
                <a:r>
                  <a:rPr lang="en-US" altLang="zh-CN" dirty="0"/>
                  <a:t>. It converges to uniform distribution.</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m:t>
                          </m:r>
                        </m:e>
                        <m:sup>
                          <m:r>
                            <a:rPr lang="en-US" altLang="zh-CN" b="0" i="1" smtClean="0">
                              <a:latin typeface="Cambria Math" panose="02040503050406030204" pitchFamily="18" charset="0"/>
                            </a:rPr>
                            <m:t>𝑇</m:t>
                          </m:r>
                        </m:sup>
                      </m:sSup>
                      <m:r>
                        <a:rPr lang="en-US" altLang="zh-CN" b="1" i="1" smtClean="0">
                          <a:latin typeface="Cambria Math" panose="02040503050406030204" pitchFamily="18" charset="0"/>
                        </a:rPr>
                        <m:t>/</m:t>
                      </m:r>
                      <m:r>
                        <a:rPr lang="en-US" altLang="zh-CN" b="0" i="1" smtClean="0">
                          <a:latin typeface="Cambria Math" panose="02040503050406030204" pitchFamily="18" charset="0"/>
                        </a:rPr>
                        <m:t>𝑑</m:t>
                      </m:r>
                    </m:oMath>
                  </m:oMathPara>
                </a14:m>
                <a:endParaRPr lang="en-US" altLang="zh-CN" dirty="0"/>
              </a:p>
              <a:p>
                <a:pPr lvl="1"/>
                <a:r>
                  <a:rPr lang="en-US" altLang="zh-CN" b="1" dirty="0"/>
                  <a:t>Discretized Gaussian</a:t>
                </a:r>
                <a:r>
                  <a:rPr lang="en-US" altLang="zh-CN" dirty="0"/>
                  <a:t>. </a:t>
                </a:r>
                <a:r>
                  <a:rPr lang="en-US" altLang="zh-CN" i="1" dirty="0"/>
                  <a:t>It is not reasonable for text. Moreover, it’s much more complicated to compute, so latter works did not follow it.</a:t>
                </a:r>
              </a:p>
              <a:p>
                <a:pPr lvl="1"/>
                <a:r>
                  <a:rPr lang="en-US" altLang="zh-CN" b="1" dirty="0"/>
                  <a:t>Token embedding distance</a:t>
                </a:r>
                <a:r>
                  <a:rPr lang="en-US" altLang="zh-CN" dirty="0"/>
                  <a:t>. Similar (on the embedding space) tokens are likely to transmit to each other.</a:t>
                </a:r>
              </a:p>
            </p:txBody>
          </p:sp>
        </mc:Choice>
        <mc:Fallback xmlns="">
          <p:sp>
            <p:nvSpPr>
              <p:cNvPr id="3" name="内容占位符 2">
                <a:extLst>
                  <a:ext uri="{FF2B5EF4-FFF2-40B4-BE49-F238E27FC236}">
                    <a16:creationId xmlns:a16="http://schemas.microsoft.com/office/drawing/2014/main" id="{E244380A-9DD9-3CAF-D9A6-D1323BAEA5E2}"/>
                  </a:ext>
                </a:extLst>
              </p:cNvPr>
              <p:cNvSpPr>
                <a:spLocks noGrp="1" noRot="1" noChangeAspect="1" noMove="1" noResize="1" noEditPoints="1" noAdjustHandles="1" noChangeArrowheads="1" noChangeShapeType="1" noTextEdit="1"/>
              </p:cNvSpPr>
              <p:nvPr>
                <p:ph idx="1"/>
              </p:nvPr>
            </p:nvSpPr>
            <p:spPr>
              <a:xfrm>
                <a:off x="838200" y="1825625"/>
                <a:ext cx="10515600" cy="4892676"/>
              </a:xfrm>
              <a:blipFill>
                <a:blip r:embed="rId2"/>
                <a:stretch>
                  <a:fillRect l="-1043" t="-2989"/>
                </a:stretch>
              </a:blipFill>
            </p:spPr>
            <p:txBody>
              <a:bodyPr/>
              <a:lstStyle/>
              <a:p>
                <a:r>
                  <a:rPr lang="zh-CN" altLang="en-US">
                    <a:noFill/>
                  </a:rPr>
                  <a:t> </a:t>
                </a:r>
              </a:p>
            </p:txBody>
          </p:sp>
        </mc:Fallback>
      </mc:AlternateContent>
      <p:sp>
        <p:nvSpPr>
          <p:cNvPr id="4" name="箭头: 五边形 3">
            <a:hlinkClick r:id="rId3"/>
            <a:extLst>
              <a:ext uri="{FF2B5EF4-FFF2-40B4-BE49-F238E27FC236}">
                <a16:creationId xmlns:a16="http://schemas.microsoft.com/office/drawing/2014/main" id="{FFDC9395-6507-A71E-D16B-321CF513CB65}"/>
              </a:ext>
            </a:extLst>
          </p:cNvPr>
          <p:cNvSpPr/>
          <p:nvPr/>
        </p:nvSpPr>
        <p:spPr>
          <a:xfrm>
            <a:off x="0" y="6032500"/>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C00000"/>
                </a:solidFill>
              </a:rPr>
              <a:t>A.2.4</a:t>
            </a:r>
            <a:endParaRPr lang="zh-CN" altLang="en-US" sz="1400" dirty="0">
              <a:solidFill>
                <a:srgbClr val="C00000"/>
              </a:solidFill>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FC5ABB8A-CC33-0958-04E2-2B8E20416974}"/>
                  </a:ext>
                </a:extLst>
              </p:cNvPr>
              <p:cNvSpPr/>
              <p:nvPr/>
            </p:nvSpPr>
            <p:spPr>
              <a:xfrm>
                <a:off x="7226300" y="3800475"/>
                <a:ext cx="4241800" cy="2441575"/>
              </a:xfrm>
              <a:prstGeom prst="roundRect">
                <a:avLst/>
              </a:prstGeom>
              <a:solidFill>
                <a:schemeClr val="bg1"/>
              </a:solidFill>
              <a:ln w="50800" cmpd="dbl">
                <a:solidFill>
                  <a:srgbClr val="920000"/>
                </a:solidFill>
                <a:prstDash val="solid"/>
              </a:ln>
              <a:effectLst>
                <a:glow rad="101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rPr>
                  <a:t>It is important to make </a:t>
                </a:r>
                <a14:m>
                  <m:oMath xmlns:m="http://schemas.openxmlformats.org/officeDocument/2006/math">
                    <m:r>
                      <a:rPr lang="en-US" altLang="zh-CN" sz="2400" b="0" i="1" smtClean="0">
                        <a:solidFill>
                          <a:schemeClr val="tx1"/>
                        </a:solidFill>
                        <a:latin typeface="Cambria Math" panose="02040503050406030204" pitchFamily="18" charset="0"/>
                      </a:rPr>
                      <m:t>𝑄</m:t>
                    </m:r>
                  </m:oMath>
                </a14:m>
                <a:r>
                  <a:rPr lang="zh-CN" altLang="en-US" sz="2400" dirty="0">
                    <a:solidFill>
                      <a:schemeClr val="tx1"/>
                    </a:solidFill>
                  </a:rPr>
                  <a:t> </a:t>
                </a:r>
                <a:r>
                  <a:rPr lang="en-US" altLang="zh-CN" sz="2400" dirty="0">
                    <a:solidFill>
                      <a:schemeClr val="tx1"/>
                    </a:solidFill>
                  </a:rPr>
                  <a:t>simple. Later we’ll see if we can rewrite </a:t>
                </a:r>
                <a14:m>
                  <m:oMath xmlns:m="http://schemas.openxmlformats.org/officeDocument/2006/math">
                    <m:r>
                      <a:rPr lang="en-US" altLang="zh-CN" sz="2400" b="0" i="1" smtClean="0">
                        <a:solidFill>
                          <a:schemeClr val="tx1"/>
                        </a:solidFill>
                        <a:latin typeface="Cambria Math" panose="02040503050406030204" pitchFamily="18" charset="0"/>
                      </a:rPr>
                      <m:t>𝑑</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𝒑</m:t>
                        </m:r>
                      </m:e>
                      <m:sub>
                        <m:r>
                          <a:rPr lang="en-US" altLang="zh-CN" sz="2400" b="0" i="1" smtClean="0">
                            <a:solidFill>
                              <a:schemeClr val="tx1"/>
                            </a:solidFill>
                            <a:latin typeface="Cambria Math" panose="02040503050406030204" pitchFamily="18" charset="0"/>
                          </a:rPr>
                          <m:t>𝑡</m:t>
                        </m:r>
                      </m:sub>
                    </m:sSub>
                  </m:oMath>
                </a14:m>
                <a:r>
                  <a:rPr lang="zh-CN" altLang="en-US" sz="2400" dirty="0">
                    <a:solidFill>
                      <a:schemeClr val="tx1"/>
                    </a:solidFill>
                  </a:rPr>
                  <a:t> </a:t>
                </a:r>
                <a:r>
                  <a:rPr lang="en-US" altLang="zh-CN" sz="2400" dirty="0">
                    <a:solidFill>
                      <a:schemeClr val="tx1"/>
                    </a:solidFill>
                  </a:rPr>
                  <a:t>as the follows, the mathematic becomes much simpler.</a:t>
                </a:r>
              </a:p>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𝑑</m:t>
                      </m:r>
                      <m:sSub>
                        <m:sSubPr>
                          <m:ctrlPr>
                            <a:rPr lang="en-US" altLang="zh-CN" sz="2400" b="0"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𝒑</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𝛽</m:t>
                          </m:r>
                        </m:e>
                        <m:sub>
                          <m:r>
                            <a:rPr lang="en-US" altLang="zh-CN" sz="2400" b="0" i="1" smtClean="0">
                              <a:solidFill>
                                <a:schemeClr val="tx1"/>
                              </a:solidFill>
                              <a:latin typeface="Cambria Math" panose="02040503050406030204" pitchFamily="18" charset="0"/>
                            </a:rPr>
                            <m:t>𝑡</m:t>
                          </m:r>
                        </m:sub>
                      </m:sSub>
                      <m:r>
                        <a:rPr lang="en-US" altLang="zh-CN" sz="2400" b="1" i="1" smtClean="0">
                          <a:solidFill>
                            <a:schemeClr val="tx1"/>
                          </a:solidFill>
                          <a:latin typeface="Cambria Math" panose="02040503050406030204" pitchFamily="18" charset="0"/>
                        </a:rPr>
                        <m:t>𝒎</m:t>
                      </m:r>
                      <m:r>
                        <a:rPr lang="en-US" altLang="zh-CN" sz="2400" b="0" i="1" smtClean="0">
                          <a:solidFill>
                            <a:schemeClr val="tx1"/>
                          </a:solidFill>
                          <a:latin typeface="Cambria Math" panose="02040503050406030204" pitchFamily="18" charset="0"/>
                        </a:rPr>
                        <m:t>𝑑𝑡</m:t>
                      </m:r>
                    </m:oMath>
                  </m:oMathPara>
                </a14:m>
                <a:endParaRPr lang="zh-CN" altLang="en-US" sz="2400" dirty="0">
                  <a:solidFill>
                    <a:schemeClr val="tx1"/>
                  </a:solidFill>
                </a:endParaRPr>
              </a:p>
            </p:txBody>
          </p:sp>
        </mc:Choice>
        <mc:Fallback xmlns="">
          <p:sp>
            <p:nvSpPr>
              <p:cNvPr id="5" name="矩形: 圆角 4">
                <a:extLst>
                  <a:ext uri="{FF2B5EF4-FFF2-40B4-BE49-F238E27FC236}">
                    <a16:creationId xmlns:a16="http://schemas.microsoft.com/office/drawing/2014/main" id="{FC5ABB8A-CC33-0958-04E2-2B8E20416974}"/>
                  </a:ext>
                </a:extLst>
              </p:cNvPr>
              <p:cNvSpPr>
                <a:spLocks noRot="1" noChangeAspect="1" noMove="1" noResize="1" noEditPoints="1" noAdjustHandles="1" noChangeArrowheads="1" noChangeShapeType="1" noTextEdit="1"/>
              </p:cNvSpPr>
              <p:nvPr/>
            </p:nvSpPr>
            <p:spPr>
              <a:xfrm>
                <a:off x="7226300" y="3800475"/>
                <a:ext cx="4241800" cy="2441575"/>
              </a:xfrm>
              <a:prstGeom prst="roundRect">
                <a:avLst/>
              </a:prstGeom>
              <a:blipFill>
                <a:blip r:embed="rId4"/>
                <a:stretch>
                  <a:fillRect/>
                </a:stretch>
              </a:blipFill>
              <a:ln w="50800" cmpd="dbl">
                <a:solidFill>
                  <a:srgbClr val="920000"/>
                </a:solidFill>
                <a:prstDash val="solid"/>
              </a:ln>
              <a:effectLst>
                <a:glow rad="101600">
                  <a:schemeClr val="accent3">
                    <a:satMod val="175000"/>
                    <a:alpha val="40000"/>
                  </a:schemeClr>
                </a:glow>
              </a:effectLst>
            </p:spPr>
            <p:txBody>
              <a:bodyPr/>
              <a:lstStyle/>
              <a:p>
                <a:r>
                  <a:rPr lang="zh-CN" altLang="en-US">
                    <a:noFill/>
                  </a:rPr>
                  <a:t> </a:t>
                </a:r>
              </a:p>
            </p:txBody>
          </p:sp>
        </mc:Fallback>
      </mc:AlternateContent>
    </p:spTree>
    <p:extLst>
      <p:ext uri="{BB962C8B-B14F-4D97-AF65-F5344CB8AC3E}">
        <p14:creationId xmlns:p14="http://schemas.microsoft.com/office/powerpoint/2010/main" val="3862352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8619D-C5C0-84AF-6ABB-6631C7CBF8D7}"/>
              </a:ext>
            </a:extLst>
          </p:cNvPr>
          <p:cNvSpPr>
            <a:spLocks noGrp="1"/>
          </p:cNvSpPr>
          <p:nvPr>
            <p:ph type="title"/>
          </p:nvPr>
        </p:nvSpPr>
        <p:spPr/>
        <p:txBody>
          <a:bodyPr/>
          <a:lstStyle/>
          <a:p>
            <a:r>
              <a:rPr lang="en-US" altLang="zh-CN" dirty="0"/>
              <a:t>D3PM: Notations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241436F-E01D-7099-0837-3EC91D8B9E7E}"/>
                  </a:ext>
                </a:extLst>
              </p:cNvPr>
              <p:cNvSpPr>
                <a:spLocks noGrp="1"/>
              </p:cNvSpPr>
              <p:nvPr>
                <p:ph idx="1"/>
              </p:nvPr>
            </p:nvSpPr>
            <p:spPr>
              <a:xfrm>
                <a:off x="838200" y="1825625"/>
                <a:ext cx="10515600" cy="4667250"/>
              </a:xfrm>
            </p:spPr>
            <p:txBody>
              <a:bodyPr>
                <a:normAutofit/>
              </a:bodyPr>
              <a:lstStyle/>
              <a:p>
                <a:r>
                  <a:rPr lang="en-US" altLang="zh-CN" dirty="0"/>
                  <a:t>ELBO is nothing different for discrete diffusion. We still need to compute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aln/>
                        </m:rP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m:oMath xmlns:m="http://schemas.openxmlformats.org/officeDocument/2006/math">
                      <m:r>
                        <m:rPr>
                          <m:aln/>
                        </m:rP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e>
                              </m:d>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0</m:t>
                                  </m:r>
                                </m:sub>
                              </m:sSub>
                            </m:e>
                          </m:d>
                        </m:num>
                        <m:den>
                          <m:sSubSup>
                            <m:sSubSupPr>
                              <m:ctrlPr>
                                <a:rPr lang="en-US" altLang="zh-CN" b="0" i="1" smtClean="0">
                                  <a:latin typeface="Cambria Math" panose="02040503050406030204" pitchFamily="18" charset="0"/>
                                </a:rPr>
                              </m:ctrlPr>
                            </m:sSubSup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𝑇</m:t>
                              </m:r>
                            </m:sup>
                          </m:sSub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0</m:t>
                              </m:r>
                            </m:sub>
                          </m:sSub>
                        </m:den>
                      </m:f>
                    </m:oMath>
                  </m:oMathPara>
                </a14:m>
                <a:endParaRPr lang="en-US" altLang="zh-CN" dirty="0"/>
              </a:p>
              <a:p>
                <a:r>
                  <a:rPr lang="en-US" altLang="zh-CN" dirty="0"/>
                  <a:t>Recall data prediction in continuous space, we find the only unknown term in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𝑡</m:t>
                        </m:r>
                        <m:r>
                          <a:rPr lang="en-US" altLang="zh-CN" i="1">
                            <a:latin typeface="Cambria Math" panose="02040503050406030204" pitchFamily="18" charset="0"/>
                          </a:rPr>
                          <m:t>,0</m:t>
                        </m:r>
                      </m:sub>
                    </m:sSub>
                  </m:oMath>
                </a14:m>
                <a:r>
                  <a:rPr lang="zh-CN" altLang="en-US" dirty="0"/>
                  <a:t> </a:t>
                </a:r>
                <a:r>
                  <a:rPr lang="en-US" altLang="zh-CN" dirty="0"/>
                  <a:t>is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so we can fit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0|</m:t>
                        </m:r>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oMath>
                </a14:m>
                <a:r>
                  <a:rPr lang="en-US" altLang="zh-CN" dirty="0"/>
                  <a:t> to learn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𝑡</m:t>
                        </m:r>
                      </m:sub>
                    </m:sSub>
                  </m:oMath>
                </a14:m>
                <a:r>
                  <a:rPr lang="en-US" altLang="zh-CN" dirty="0"/>
                  <a:t>. Similarly, we can parameterize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oMath>
                </a14:m>
                <a:r>
                  <a:rPr lang="zh-CN" altLang="en-US" dirty="0"/>
                  <a:t> </a:t>
                </a:r>
                <a:r>
                  <a:rPr lang="en-US" altLang="zh-CN" dirty="0"/>
                  <a:t>as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m:oMathPara>
                </a14:m>
                <a:endParaRPr lang="zh-CN" altLang="en-US"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6241436F-E01D-7099-0837-3EC91D8B9E7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r="-232"/>
                </a:stretch>
              </a:blipFill>
            </p:spPr>
            <p:txBody>
              <a:bodyPr/>
              <a:lstStyle/>
              <a:p>
                <a:r>
                  <a:rPr lang="zh-CN" altLang="en-US">
                    <a:noFill/>
                  </a:rPr>
                  <a:t> </a:t>
                </a:r>
              </a:p>
            </p:txBody>
          </p:sp>
        </mc:Fallback>
      </mc:AlternateContent>
      <p:sp>
        <p:nvSpPr>
          <p:cNvPr id="4" name="箭头: 五边形 3">
            <a:hlinkClick r:id="rId3"/>
            <a:extLst>
              <a:ext uri="{FF2B5EF4-FFF2-40B4-BE49-F238E27FC236}">
                <a16:creationId xmlns:a16="http://schemas.microsoft.com/office/drawing/2014/main" id="{5EF1FD6F-BCC8-7E38-A95B-9B8BE4C7C897}"/>
              </a:ext>
            </a:extLst>
          </p:cNvPr>
          <p:cNvSpPr/>
          <p:nvPr/>
        </p:nvSpPr>
        <p:spPr>
          <a:xfrm>
            <a:off x="0" y="3302000"/>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(3)</a:t>
            </a:r>
            <a:endParaRPr lang="zh-CN" altLang="en-US" dirty="0">
              <a:solidFill>
                <a:srgbClr val="C00000"/>
              </a:solidFill>
            </a:endParaRPr>
          </a:p>
        </p:txBody>
      </p:sp>
      <p:sp>
        <p:nvSpPr>
          <p:cNvPr id="5" name="箭头: 五边形 4">
            <a:hlinkClick r:id="rId3"/>
            <a:extLst>
              <a:ext uri="{FF2B5EF4-FFF2-40B4-BE49-F238E27FC236}">
                <a16:creationId xmlns:a16="http://schemas.microsoft.com/office/drawing/2014/main" id="{87D887B9-8B30-51D1-B17F-329834A00760}"/>
              </a:ext>
            </a:extLst>
          </p:cNvPr>
          <p:cNvSpPr/>
          <p:nvPr/>
        </p:nvSpPr>
        <p:spPr>
          <a:xfrm>
            <a:off x="0" y="5816600"/>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(4)</a:t>
            </a:r>
            <a:endParaRPr lang="zh-CN" altLang="en-US" dirty="0">
              <a:solidFill>
                <a:srgbClr val="C00000"/>
              </a:solidFill>
            </a:endParaRPr>
          </a:p>
        </p:txBody>
      </p:sp>
    </p:spTree>
    <p:extLst>
      <p:ext uri="{BB962C8B-B14F-4D97-AF65-F5344CB8AC3E}">
        <p14:creationId xmlns:p14="http://schemas.microsoft.com/office/powerpoint/2010/main" val="3953098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C48C32-5BE7-D9DA-3A4A-022C13FA5390}"/>
              </a:ext>
            </a:extLst>
          </p:cNvPr>
          <p:cNvSpPr>
            <a:spLocks noGrp="1"/>
          </p:cNvSpPr>
          <p:nvPr>
            <p:ph type="title"/>
          </p:nvPr>
        </p:nvSpPr>
        <p:spPr/>
        <p:txBody>
          <a:bodyPr>
            <a:normAutofit/>
          </a:bodyPr>
          <a:lstStyle/>
          <a:p>
            <a:r>
              <a:rPr lang="en-US" altLang="zh-CN" dirty="0"/>
              <a:t>D3PM: Details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96BA2E4-D8CA-0302-A72A-1A1BB9F0F2D3}"/>
                  </a:ext>
                </a:extLst>
              </p:cNvPr>
              <p:cNvSpPr>
                <a:spLocks noGrp="1"/>
              </p:cNvSpPr>
              <p:nvPr>
                <p:ph idx="1"/>
              </p:nvPr>
            </p:nvSpPr>
            <p:spPr/>
            <p:txBody>
              <a:bodyPr/>
              <a:lstStyle/>
              <a:p>
                <a:r>
                  <a:rPr lang="en-US" altLang="zh-CN" dirty="0"/>
                  <a:t>D3PM adds an auxiliary loss term to learn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Notice that</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e>
                        </m:d>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d>
                    <m:r>
                      <a:rPr lang="en-US" altLang="zh-CN" b="0" i="1" smtClean="0">
                        <a:latin typeface="Cambria Math" panose="02040503050406030204" pitchFamily="18" charset="0"/>
                      </a:rPr>
                      <m:t>=0</m:t>
                    </m:r>
                  </m:oMath>
                </a14:m>
                <a:r>
                  <a:rPr lang="en-US" altLang="zh-CN" dirty="0"/>
                  <a:t> if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lays all the probability on the ground-truth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They directly supervise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ℒ</m:t>
                          </m:r>
                        </m:e>
                        <m:sub>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3</m:t>
                          </m:r>
                          <m:r>
                            <m:rPr>
                              <m:sty m:val="p"/>
                            </m:rPr>
                            <a:rPr lang="en-US" altLang="zh-CN" b="0" i="0" smtClean="0">
                              <a:latin typeface="Cambria Math" panose="02040503050406030204" pitchFamily="18" charset="0"/>
                            </a:rPr>
                            <m:t>PM</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ℒ</m:t>
                          </m:r>
                        </m:e>
                        <m:sub>
                          <m:r>
                            <m:rPr>
                              <m:sty m:val="p"/>
                            </m:rPr>
                            <a:rPr lang="en-US" altLang="zh-CN" b="0" i="0" smtClean="0">
                              <a:latin typeface="Cambria Math" panose="02040503050406030204" pitchFamily="18" charset="0"/>
                            </a:rPr>
                            <m:t>ELBO</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ub>
                      </m:s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e>
                      </m:d>
                      <m:r>
                        <a:rPr lang="en-US" altLang="zh-CN" b="0" i="1" smtClean="0">
                          <a:latin typeface="Cambria Math" panose="02040503050406030204" pitchFamily="18" charset="0"/>
                        </a:rPr>
                        <m:t>.</m:t>
                      </m:r>
                    </m:oMath>
                  </m:oMathPara>
                </a14:m>
                <a:endParaRPr lang="en-US" altLang="zh-CN" dirty="0"/>
              </a:p>
              <a:p>
                <a:r>
                  <a:rPr lang="en-US" altLang="zh-CN" dirty="0"/>
                  <a:t>They explore schedules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oMath>
                </a14:m>
                <a:r>
                  <a:rPr lang="en-US" altLang="zh-CN" dirty="0"/>
                  <a:t>). An intuition is to make the mutual information </a:t>
                </a:r>
                <a14:m>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e>
                    </m:d>
                  </m:oMath>
                </a14:m>
                <a:r>
                  <a:rPr lang="en-US" altLang="zh-CN" dirty="0"/>
                  <a:t> drops linearly with time </a:t>
                </a:r>
                <a14:m>
                  <m:oMath xmlns:m="http://schemas.openxmlformats.org/officeDocument/2006/math">
                    <m:r>
                      <a:rPr lang="en-US" altLang="zh-CN" b="0" i="1" smtClean="0">
                        <a:latin typeface="Cambria Math" panose="02040503050406030204" pitchFamily="18" charset="0"/>
                      </a:rPr>
                      <m:t>𝑡</m:t>
                    </m:r>
                  </m:oMath>
                </a14:m>
                <a:r>
                  <a:rPr lang="en-US" altLang="zh-CN" dirty="0"/>
                  <a:t>, which results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den>
                    </m:f>
                  </m:oMath>
                </a14:m>
                <a:r>
                  <a:rPr lang="en-US" altLang="zh-CN" dirty="0"/>
                  <a:t> for absorbing state.</a:t>
                </a:r>
              </a:p>
            </p:txBody>
          </p:sp>
        </mc:Choice>
        <mc:Fallback>
          <p:sp>
            <p:nvSpPr>
              <p:cNvPr id="3" name="内容占位符 2">
                <a:extLst>
                  <a:ext uri="{FF2B5EF4-FFF2-40B4-BE49-F238E27FC236}">
                    <a16:creationId xmlns:a16="http://schemas.microsoft.com/office/drawing/2014/main" id="{896BA2E4-D8CA-0302-A72A-1A1BB9F0F2D3}"/>
                  </a:ext>
                </a:extLst>
              </p:cNvPr>
              <p:cNvSpPr>
                <a:spLocks noGrp="1" noRot="1" noChangeAspect="1" noMove="1" noResize="1" noEditPoints="1" noAdjustHandles="1" noChangeArrowheads="1" noChangeShapeType="1" noTextEdit="1"/>
              </p:cNvSpPr>
              <p:nvPr>
                <p:ph idx="1"/>
              </p:nvPr>
            </p:nvSpPr>
            <p:spPr>
              <a:blipFill>
                <a:blip r:embed="rId2"/>
                <a:stretch>
                  <a:fillRect l="-1043" t="-1401" r="-16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圆角 3">
                <a:extLst>
                  <a:ext uri="{FF2B5EF4-FFF2-40B4-BE49-F238E27FC236}">
                    <a16:creationId xmlns:a16="http://schemas.microsoft.com/office/drawing/2014/main" id="{1DB9E431-DE2E-6697-7097-EAAE504A6AB5}"/>
                  </a:ext>
                </a:extLst>
              </p:cNvPr>
              <p:cNvSpPr/>
              <p:nvPr/>
            </p:nvSpPr>
            <p:spPr>
              <a:xfrm>
                <a:off x="5829300" y="5499100"/>
                <a:ext cx="5194300" cy="927100"/>
              </a:xfrm>
              <a:prstGeom prst="roundRect">
                <a:avLst/>
              </a:prstGeom>
              <a:solidFill>
                <a:schemeClr val="bg1"/>
              </a:solidFill>
              <a:ln w="50800" cmpd="dbl">
                <a:solidFill>
                  <a:srgbClr val="920000"/>
                </a:solidFill>
                <a:prstDash val="solid"/>
              </a:ln>
              <a:effectLst>
                <a:glow rad="101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𝑝</m:t>
                      </m:r>
                      <m:d>
                        <m:dPr>
                          <m:ctrlPr>
                            <a:rPr lang="en-US" altLang="zh-CN" sz="2400" b="0" i="1" smtClean="0">
                              <a:solidFill>
                                <a:schemeClr val="tx1"/>
                              </a:solidFill>
                              <a:latin typeface="Cambria Math" panose="02040503050406030204" pitchFamily="18" charset="0"/>
                            </a:rPr>
                          </m:ctrlPr>
                        </m:dPr>
                        <m:e>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b="0" i="1" smtClean="0">
                                  <a:solidFill>
                                    <a:schemeClr val="tx1"/>
                                  </a:solidFill>
                                  <a:latin typeface="Cambria Math" panose="02040503050406030204" pitchFamily="18" charset="0"/>
                                </a:rPr>
                                <m:t>𝑡</m:t>
                              </m:r>
                            </m:sub>
                          </m:sSub>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b="0" i="1" smtClean="0">
                                  <a:solidFill>
                                    <a:schemeClr val="tx1"/>
                                  </a:solidFill>
                                  <a:latin typeface="Cambria Math" panose="02040503050406030204" pitchFamily="18" charset="0"/>
                                </a:rPr>
                                <m:t>0</m:t>
                              </m:r>
                            </m:sub>
                          </m:sSub>
                        </m:e>
                      </m:d>
                      <m:r>
                        <a:rPr lang="en-US" altLang="zh-CN" sz="2400" b="0" i="1" smtClean="0">
                          <a:solidFill>
                            <a:schemeClr val="tx1"/>
                          </a:solidFill>
                          <a:latin typeface="Cambria Math" panose="02040503050406030204" pitchFamily="18" charset="0"/>
                        </a:rPr>
                        <m:t>=</m:t>
                      </m:r>
                      <m:nary>
                        <m:naryPr>
                          <m:chr m:val="∏"/>
                          <m:limLoc m:val="subSup"/>
                          <m:ctrlPr>
                            <a:rPr lang="en-US" altLang="zh-CN" sz="2400" b="0" i="1" smtClean="0">
                              <a:solidFill>
                                <a:schemeClr val="tx1"/>
                              </a:solidFill>
                              <a:latin typeface="Cambria Math" panose="02040503050406030204" pitchFamily="18" charset="0"/>
                            </a:rPr>
                          </m:ctrlPr>
                        </m:naryPr>
                        <m:sub>
                          <m:r>
                            <m:rPr>
                              <m:brk m:alnAt="25"/>
                            </m:rPr>
                            <a:rPr lang="en-US" altLang="zh-CN" sz="2400" b="0" i="1" smtClean="0">
                              <a:solidFill>
                                <a:schemeClr val="tx1"/>
                              </a:solidFill>
                              <a:latin typeface="Cambria Math" panose="02040503050406030204" pitchFamily="18" charset="0"/>
                            </a:rPr>
                            <m:t>𝑠</m:t>
                          </m:r>
                          <m:r>
                            <a:rPr lang="en-US" altLang="zh-CN" sz="2400" b="0" i="1" smtClean="0">
                              <a:solidFill>
                                <a:schemeClr val="tx1"/>
                              </a:solidFill>
                              <a:latin typeface="Cambria Math" panose="02040503050406030204" pitchFamily="18" charset="0"/>
                            </a:rPr>
                            <m:t>=1</m:t>
                          </m:r>
                        </m:sub>
                        <m:sup>
                          <m:r>
                            <a:rPr lang="en-US" altLang="zh-CN" sz="2400" b="0" i="1" smtClean="0">
                              <a:solidFill>
                                <a:schemeClr val="tx1"/>
                              </a:solidFill>
                              <a:latin typeface="Cambria Math" panose="02040503050406030204" pitchFamily="18" charset="0"/>
                            </a:rPr>
                            <m:t>𝑡</m:t>
                          </m:r>
                        </m:sup>
                        <m:e>
                          <m:d>
                            <m:dPr>
                              <m:ctrlPr>
                                <a:rPr lang="en-US" altLang="zh-CN" sz="2400" b="0" i="1" smtClean="0">
                                  <a:solidFill>
                                    <a:schemeClr val="tx1"/>
                                  </a:solidFill>
                                  <a:latin typeface="Cambria Math" panose="02040503050406030204" pitchFamily="18" charset="0"/>
                                </a:rPr>
                              </m:ctrlPr>
                            </m:dPr>
                            <m:e>
                              <m:r>
                                <a:rPr lang="en-US" altLang="zh-CN" sz="2400" b="0" i="1" smtClean="0">
                                  <a:solidFill>
                                    <a:schemeClr val="tx1"/>
                                  </a:solidFill>
                                  <a:latin typeface="Cambria Math" panose="02040503050406030204" pitchFamily="18" charset="0"/>
                                </a:rPr>
                                <m:t>1−</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𝛽</m:t>
                                  </m:r>
                                </m:e>
                                <m:sub>
                                  <m:r>
                                    <a:rPr lang="en-US" altLang="zh-CN" sz="2400" b="0" i="1" smtClean="0">
                                      <a:solidFill>
                                        <a:schemeClr val="tx1"/>
                                      </a:solidFill>
                                      <a:latin typeface="Cambria Math" panose="02040503050406030204" pitchFamily="18" charset="0"/>
                                    </a:rPr>
                                    <m:t>𝑠</m:t>
                                  </m:r>
                                </m:sub>
                              </m:sSub>
                            </m:e>
                          </m:d>
                        </m:e>
                      </m:nary>
                      <m:r>
                        <a:rPr lang="en-US" altLang="zh-CN" sz="2400" b="0" i="1" smtClean="0">
                          <a:solidFill>
                            <a:schemeClr val="tx1"/>
                          </a:solidFill>
                          <a:latin typeface="Cambria Math" panose="02040503050406030204" pitchFamily="18" charset="0"/>
                        </a:rPr>
                        <m:t>=</m:t>
                      </m:r>
                      <m:f>
                        <m:fPr>
                          <m:ctrlPr>
                            <a:rPr lang="en-US" altLang="zh-CN" sz="2400" b="0" i="1" smtClean="0">
                              <a:solidFill>
                                <a:schemeClr val="tx1"/>
                              </a:solidFill>
                              <a:latin typeface="Cambria Math" panose="02040503050406030204" pitchFamily="18" charset="0"/>
                            </a:rPr>
                          </m:ctrlPr>
                        </m:fPr>
                        <m:num>
                          <m:r>
                            <a:rPr lang="en-US" altLang="zh-CN" sz="2400" b="0" i="1" smtClean="0">
                              <a:solidFill>
                                <a:schemeClr val="tx1"/>
                              </a:solidFill>
                              <a:latin typeface="Cambria Math" panose="02040503050406030204" pitchFamily="18" charset="0"/>
                            </a:rPr>
                            <m:t>𝑇</m:t>
                          </m:r>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𝑡</m:t>
                          </m:r>
                        </m:num>
                        <m:den>
                          <m:r>
                            <a:rPr lang="en-US" altLang="zh-CN" sz="2400" b="0" i="1" smtClean="0">
                              <a:solidFill>
                                <a:schemeClr val="tx1"/>
                              </a:solidFill>
                              <a:latin typeface="Cambria Math" panose="02040503050406030204" pitchFamily="18" charset="0"/>
                            </a:rPr>
                            <m:t>𝑇</m:t>
                          </m:r>
                        </m:den>
                      </m:f>
                    </m:oMath>
                  </m:oMathPara>
                </a14:m>
                <a:endParaRPr lang="zh-CN" altLang="en-US" sz="2400" dirty="0">
                  <a:solidFill>
                    <a:schemeClr val="tx1"/>
                  </a:solidFill>
                </a:endParaRPr>
              </a:p>
            </p:txBody>
          </p:sp>
        </mc:Choice>
        <mc:Fallback>
          <p:sp>
            <p:nvSpPr>
              <p:cNvPr id="4" name="矩形: 圆角 3">
                <a:extLst>
                  <a:ext uri="{FF2B5EF4-FFF2-40B4-BE49-F238E27FC236}">
                    <a16:creationId xmlns:a16="http://schemas.microsoft.com/office/drawing/2014/main" id="{1DB9E431-DE2E-6697-7097-EAAE504A6AB5}"/>
                  </a:ext>
                </a:extLst>
              </p:cNvPr>
              <p:cNvSpPr>
                <a:spLocks noRot="1" noChangeAspect="1" noMove="1" noResize="1" noEditPoints="1" noAdjustHandles="1" noChangeArrowheads="1" noChangeShapeType="1" noTextEdit="1"/>
              </p:cNvSpPr>
              <p:nvPr/>
            </p:nvSpPr>
            <p:spPr>
              <a:xfrm>
                <a:off x="5829300" y="5499100"/>
                <a:ext cx="5194300" cy="927100"/>
              </a:xfrm>
              <a:prstGeom prst="roundRect">
                <a:avLst/>
              </a:prstGeom>
              <a:blipFill>
                <a:blip r:embed="rId3"/>
                <a:stretch>
                  <a:fillRect/>
                </a:stretch>
              </a:blipFill>
              <a:ln w="50800" cmpd="dbl">
                <a:solidFill>
                  <a:srgbClr val="920000"/>
                </a:solidFill>
                <a:prstDash val="solid"/>
              </a:ln>
              <a:effectLst>
                <a:glow rad="101600">
                  <a:schemeClr val="accent3">
                    <a:satMod val="175000"/>
                    <a:alpha val="40000"/>
                  </a:schemeClr>
                </a:glow>
              </a:effectLst>
            </p:spPr>
            <p:txBody>
              <a:bodyPr/>
              <a:lstStyle/>
              <a:p>
                <a:r>
                  <a:rPr lang="zh-CN" altLang="en-US">
                    <a:noFill/>
                  </a:rPr>
                  <a:t> </a:t>
                </a:r>
              </a:p>
            </p:txBody>
          </p:sp>
        </mc:Fallback>
      </mc:AlternateContent>
      <p:sp>
        <p:nvSpPr>
          <p:cNvPr id="5" name="箭头: 五边形 4">
            <a:hlinkClick r:id="rId4"/>
            <a:extLst>
              <a:ext uri="{FF2B5EF4-FFF2-40B4-BE49-F238E27FC236}">
                <a16:creationId xmlns:a16="http://schemas.microsoft.com/office/drawing/2014/main" id="{2323A4E8-99FC-709A-4134-D5FCC1A5042E}"/>
              </a:ext>
            </a:extLst>
          </p:cNvPr>
          <p:cNvSpPr/>
          <p:nvPr/>
        </p:nvSpPr>
        <p:spPr>
          <a:xfrm>
            <a:off x="0" y="3791744"/>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(5)</a:t>
            </a:r>
            <a:endParaRPr lang="zh-CN" altLang="en-US" dirty="0">
              <a:solidFill>
                <a:srgbClr val="C00000"/>
              </a:solidFill>
            </a:endParaRPr>
          </a:p>
        </p:txBody>
      </p:sp>
    </p:spTree>
    <p:extLst>
      <p:ext uri="{BB962C8B-B14F-4D97-AF65-F5344CB8AC3E}">
        <p14:creationId xmlns:p14="http://schemas.microsoft.com/office/powerpoint/2010/main" val="2454895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8B314-5C50-5C98-416A-F48A810FEEAD}"/>
              </a:ext>
            </a:extLst>
          </p:cNvPr>
          <p:cNvSpPr>
            <a:spLocks noGrp="1"/>
          </p:cNvSpPr>
          <p:nvPr>
            <p:ph type="title"/>
          </p:nvPr>
        </p:nvSpPr>
        <p:spPr/>
        <p:txBody>
          <a:bodyPr/>
          <a:lstStyle/>
          <a:p>
            <a:r>
              <a:rPr lang="en-US" altLang="zh-CN" dirty="0"/>
              <a:t>D3PM: Results on text8</a:t>
            </a:r>
            <a:endParaRPr lang="zh-CN" altLang="en-US" dirty="0"/>
          </a:p>
        </p:txBody>
      </p:sp>
      <p:pic>
        <p:nvPicPr>
          <p:cNvPr id="5" name="图片 4">
            <a:extLst>
              <a:ext uri="{FF2B5EF4-FFF2-40B4-BE49-F238E27FC236}">
                <a16:creationId xmlns:a16="http://schemas.microsoft.com/office/drawing/2014/main" id="{BF153420-F107-36A6-517C-0D3119106A79}"/>
              </a:ext>
            </a:extLst>
          </p:cNvPr>
          <p:cNvPicPr>
            <a:picLocks noChangeAspect="1"/>
          </p:cNvPicPr>
          <p:nvPr/>
        </p:nvPicPr>
        <p:blipFill>
          <a:blip r:embed="rId2"/>
          <a:stretch>
            <a:fillRect/>
          </a:stretch>
        </p:blipFill>
        <p:spPr>
          <a:xfrm>
            <a:off x="1189204" y="1442744"/>
            <a:ext cx="9813591" cy="5164431"/>
          </a:xfrm>
          <a:prstGeom prst="rect">
            <a:avLst/>
          </a:prstGeom>
        </p:spPr>
      </p:pic>
      <p:sp>
        <p:nvSpPr>
          <p:cNvPr id="6" name="矩形 5">
            <a:extLst>
              <a:ext uri="{FF2B5EF4-FFF2-40B4-BE49-F238E27FC236}">
                <a16:creationId xmlns:a16="http://schemas.microsoft.com/office/drawing/2014/main" id="{D23DD125-6C36-10BA-85F1-47D1BBF681C3}"/>
              </a:ext>
            </a:extLst>
          </p:cNvPr>
          <p:cNvSpPr/>
          <p:nvPr/>
        </p:nvSpPr>
        <p:spPr>
          <a:xfrm>
            <a:off x="5676900" y="3187700"/>
            <a:ext cx="584200" cy="749300"/>
          </a:xfrm>
          <a:prstGeom prst="rect">
            <a:avLst/>
          </a:prstGeom>
          <a:solidFill>
            <a:srgbClr val="C00000">
              <a:alpha val="3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99DCB65-BD4C-488F-5469-9A71A13619B3}"/>
              </a:ext>
            </a:extLst>
          </p:cNvPr>
          <p:cNvSpPr/>
          <p:nvPr/>
        </p:nvSpPr>
        <p:spPr>
          <a:xfrm>
            <a:off x="7315200" y="3187700"/>
            <a:ext cx="584200" cy="749300"/>
          </a:xfrm>
          <a:prstGeom prst="rect">
            <a:avLst/>
          </a:prstGeom>
          <a:solidFill>
            <a:srgbClr val="C00000">
              <a:alpha val="3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5F16840-D325-E2A3-F34C-8C768657262E}"/>
              </a:ext>
            </a:extLst>
          </p:cNvPr>
          <p:cNvSpPr/>
          <p:nvPr/>
        </p:nvSpPr>
        <p:spPr>
          <a:xfrm>
            <a:off x="7023100" y="5227137"/>
            <a:ext cx="584200" cy="376237"/>
          </a:xfrm>
          <a:prstGeom prst="rect">
            <a:avLst/>
          </a:prstGeom>
          <a:solidFill>
            <a:srgbClr val="C00000">
              <a:alpha val="3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9311F35-400B-86A9-0F6A-CBA272C62E77}"/>
              </a:ext>
            </a:extLst>
          </p:cNvPr>
          <p:cNvSpPr txBox="1"/>
          <p:nvPr/>
        </p:nvSpPr>
        <p:spPr>
          <a:xfrm>
            <a:off x="7686023" y="2001470"/>
            <a:ext cx="4505977" cy="1200329"/>
          </a:xfrm>
          <a:prstGeom prst="rect">
            <a:avLst/>
          </a:prstGeom>
          <a:solidFill>
            <a:schemeClr val="bg1"/>
          </a:solidFill>
          <a:ln w="25400" cmpd="dbl">
            <a:solidFill>
              <a:srgbClr val="920000"/>
            </a:solidFill>
          </a:ln>
        </p:spPr>
        <p:txBody>
          <a:bodyPr wrap="square" rtlCol="0">
            <a:spAutoFit/>
          </a:bodyPr>
          <a:lstStyle/>
          <a:p>
            <a:r>
              <a:rPr lang="en-US" altLang="zh-CN" sz="2400" b="1" dirty="0"/>
              <a:t>Model</a:t>
            </a:r>
          </a:p>
          <a:p>
            <a:r>
              <a:rPr lang="en-US" altLang="zh-CN" sz="2400" dirty="0"/>
              <a:t>T5-like Transformer with 12 layers (70M).</a:t>
            </a:r>
          </a:p>
        </p:txBody>
      </p:sp>
    </p:spTree>
    <p:extLst>
      <p:ext uri="{BB962C8B-B14F-4D97-AF65-F5344CB8AC3E}">
        <p14:creationId xmlns:p14="http://schemas.microsoft.com/office/powerpoint/2010/main" val="287006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DCD5E-19AF-3FCA-32DC-1DF57DBE7D17}"/>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BCFE64CF-32CD-1182-9A1B-329282A928F5}"/>
              </a:ext>
            </a:extLst>
          </p:cNvPr>
          <p:cNvSpPr>
            <a:spLocks noGrp="1"/>
          </p:cNvSpPr>
          <p:nvPr>
            <p:ph type="title"/>
          </p:nvPr>
        </p:nvSpPr>
        <p:spPr>
          <a:xfrm>
            <a:off x="831850" y="4813300"/>
            <a:ext cx="10515600" cy="1336675"/>
          </a:xfrm>
        </p:spPr>
        <p:txBody>
          <a:bodyPr/>
          <a:lstStyle/>
          <a:p>
            <a:r>
              <a:rPr lang="en-US" dirty="0" err="1"/>
              <a:t>DiffusionBERT</a:t>
            </a:r>
            <a:endParaRPr lang="en-US" dirty="0"/>
          </a:p>
        </p:txBody>
      </p:sp>
      <p:sp>
        <p:nvSpPr>
          <p:cNvPr id="5" name="文本占位符 4">
            <a:extLst>
              <a:ext uri="{FF2B5EF4-FFF2-40B4-BE49-F238E27FC236}">
                <a16:creationId xmlns:a16="http://schemas.microsoft.com/office/drawing/2014/main" id="{340AB6C7-BC73-0855-D5A8-986B6F974AFD}"/>
              </a:ext>
            </a:extLst>
          </p:cNvPr>
          <p:cNvSpPr>
            <a:spLocks noGrp="1"/>
          </p:cNvSpPr>
          <p:nvPr>
            <p:ph type="body" idx="1"/>
          </p:nvPr>
        </p:nvSpPr>
        <p:spPr>
          <a:xfrm>
            <a:off x="831850" y="6176963"/>
            <a:ext cx="10515600" cy="668337"/>
          </a:xfrm>
        </p:spPr>
        <p:txBody>
          <a:bodyPr>
            <a:normAutofit fontScale="92500"/>
          </a:bodyPr>
          <a:lstStyle/>
          <a:p>
            <a:r>
              <a:rPr lang="en-US" dirty="0" err="1">
                <a:hlinkClick r:id="rId3"/>
              </a:rPr>
              <a:t>DiffusionBERT</a:t>
            </a:r>
            <a:r>
              <a:rPr lang="en-US" dirty="0">
                <a:hlinkClick r:id="rId3"/>
              </a:rPr>
              <a:t>: Improving Generative Masked Language Models with Diffusion Models</a:t>
            </a:r>
            <a:endParaRPr lang="en-US" dirty="0"/>
          </a:p>
        </p:txBody>
      </p:sp>
      <p:graphicFrame>
        <p:nvGraphicFramePr>
          <p:cNvPr id="2" name="图示 1">
            <a:extLst>
              <a:ext uri="{FF2B5EF4-FFF2-40B4-BE49-F238E27FC236}">
                <a16:creationId xmlns:a16="http://schemas.microsoft.com/office/drawing/2014/main" id="{D6D2A024-954B-3EEC-76DD-5AFB9CC8B812}"/>
              </a:ext>
            </a:extLst>
          </p:cNvPr>
          <p:cNvGraphicFramePr/>
          <p:nvPr>
            <p:extLst>
              <p:ext uri="{D42A27DB-BD31-4B8C-83A1-F6EECF244321}">
                <p14:modId xmlns:p14="http://schemas.microsoft.com/office/powerpoint/2010/main" val="1569378021"/>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36884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7911CB-7C3A-C84C-E664-435B9916B9DE}"/>
              </a:ext>
            </a:extLst>
          </p:cNvPr>
          <p:cNvSpPr>
            <a:spLocks noGrp="1"/>
          </p:cNvSpPr>
          <p:nvPr>
            <p:ph type="title"/>
          </p:nvPr>
        </p:nvSpPr>
        <p:spPr/>
        <p:txBody>
          <a:bodyPr/>
          <a:lstStyle/>
          <a:p>
            <a:r>
              <a:rPr lang="en-US" altLang="zh-CN" dirty="0" err="1"/>
              <a:t>DiffusionBERT</a:t>
            </a:r>
            <a:r>
              <a:rPr lang="en-US" altLang="zh-CN" dirty="0"/>
              <a:t>: Overall</a:t>
            </a:r>
            <a:endParaRPr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A0E8311A-21CE-4E63-7D6E-79D1C307F10E}"/>
                  </a:ext>
                </a:extLst>
              </p:cNvPr>
              <p:cNvSpPr>
                <a:spLocks noGrp="1"/>
              </p:cNvSpPr>
              <p:nvPr>
                <p:ph idx="1"/>
              </p:nvPr>
            </p:nvSpPr>
            <p:spPr/>
            <p:txBody>
              <a:bodyPr/>
              <a:lstStyle/>
              <a:p>
                <a:r>
                  <a:rPr lang="en-US" altLang="zh-CN" dirty="0"/>
                  <a:t>It follows D3PM, adopting the absorbing state noise: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1" i="1" smtClean="0">
                          <a:latin typeface="Cambria Math" panose="02040503050406030204" pitchFamily="18" charset="0"/>
                        </a:rPr>
                        <m:t>𝒎</m:t>
                      </m:r>
                      <m:r>
                        <a:rPr lang="en-US" altLang="zh-CN" b="1" i="1" smtClean="0">
                          <a:latin typeface="Cambria Math" panose="02040503050406030204" pitchFamily="18" charset="0"/>
                        </a:rPr>
                        <m:t>,</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m:t>
                      </m:r>
                    </m:oMath>
                  </m:oMathPara>
                </a14:m>
                <a:endParaRPr lang="en-US" altLang="zh-CN" dirty="0"/>
              </a:p>
              <a:p>
                <a:r>
                  <a:rPr lang="en-US" altLang="zh-CN" dirty="0"/>
                  <a:t>Different from D3PM, it directly models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with a BERT-like language model.</a:t>
                </a:r>
              </a:p>
            </p:txBody>
          </p:sp>
        </mc:Choice>
        <mc:Fallback>
          <p:sp>
            <p:nvSpPr>
              <p:cNvPr id="5" name="内容占位符 4">
                <a:extLst>
                  <a:ext uri="{FF2B5EF4-FFF2-40B4-BE49-F238E27FC236}">
                    <a16:creationId xmlns:a16="http://schemas.microsoft.com/office/drawing/2014/main" id="{A0E8311A-21CE-4E63-7D6E-79D1C307F10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31078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113CB-978C-953D-EDD5-BCE10A225A12}"/>
              </a:ext>
            </a:extLst>
          </p:cNvPr>
          <p:cNvSpPr>
            <a:spLocks noGrp="1"/>
          </p:cNvSpPr>
          <p:nvPr>
            <p:ph type="title"/>
          </p:nvPr>
        </p:nvSpPr>
        <p:spPr/>
        <p:txBody>
          <a:bodyPr>
            <a:normAutofit fontScale="90000"/>
          </a:bodyPr>
          <a:lstStyle/>
          <a:p>
            <a:r>
              <a:rPr lang="en-US" altLang="zh-CN" dirty="0" err="1"/>
              <a:t>DiffusionBERT</a:t>
            </a:r>
            <a:r>
              <a:rPr lang="en-US" altLang="zh-CN" dirty="0"/>
              <a:t>: Spindle noise schedule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2251FC5-7B4C-72B0-EB75-4D0933A8BE42}"/>
                  </a:ext>
                </a:extLst>
              </p:cNvPr>
              <p:cNvSpPr>
                <a:spLocks noGrp="1"/>
              </p:cNvSpPr>
              <p:nvPr>
                <p:ph idx="1"/>
              </p:nvPr>
            </p:nvSpPr>
            <p:spPr/>
            <p:txBody>
              <a:bodyPr/>
              <a:lstStyle/>
              <a:p>
                <a:r>
                  <a:rPr lang="en-US" altLang="zh-CN" dirty="0"/>
                  <a:t>Intuitively, some words (tokens) are easy to predict, providing the structure of the sentence, while some words are hard to predict, like context-specific words (names, verbs, </a:t>
                </a:r>
                <a:r>
                  <a:rPr lang="en-US" altLang="zh-CN" dirty="0" err="1"/>
                  <a:t>e.t.c</a:t>
                </a:r>
                <a:r>
                  <a:rPr lang="en-US" altLang="zh-CN" dirty="0"/>
                  <a:t>.).</a:t>
                </a:r>
              </a:p>
              <a:p>
                <a:r>
                  <a:rPr lang="en-US" altLang="zh-CN" dirty="0"/>
                  <a:t>They suggest that the model </a:t>
                </a:r>
                <a:r>
                  <a:rPr lang="en-US" altLang="zh-CN" b="1" dirty="0"/>
                  <a:t>predict easier tokens earlier</a:t>
                </a:r>
                <a:r>
                  <a:rPr lang="en-US" altLang="zh-CN" dirty="0"/>
                  <a:t>. Accordingly, in the forward process during training, </a:t>
                </a:r>
                <a:r>
                  <a:rPr lang="en-US" altLang="zh-CN" b="1" dirty="0"/>
                  <a:t>easier tokens are masked latter</a:t>
                </a:r>
                <a:r>
                  <a:rPr lang="en-US" altLang="zh-CN" dirty="0"/>
                  <a:t>.</a:t>
                </a:r>
                <a:endParaRPr lang="en-US" altLang="zh-CN" b="1" dirty="0"/>
              </a:p>
              <a:p>
                <a:r>
                  <a:rPr lang="en-US" altLang="zh-CN" dirty="0"/>
                  <a:t>They measure the “prediction difficulty” of a token with its self-information </a:t>
                </a:r>
                <a14:m>
                  <m:oMath xmlns:m="http://schemas.openxmlformats.org/officeDocument/2006/math">
                    <m:r>
                      <a:rPr lang="en-US" altLang="zh-CN" b="0" i="1" smtClean="0">
                        <a:latin typeface="Cambria Math" panose="02040503050406030204" pitchFamily="18" charset="0"/>
                      </a:rPr>
                      <m:t>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a:t>. </a:t>
                </a:r>
                <a:r>
                  <a:rPr lang="en-US" altLang="zh-CN" i="1" dirty="0"/>
                  <a:t>It is ambiguous in the paper and I guess it’s estimated on a calibration dataset.</a:t>
                </a:r>
              </a:p>
            </p:txBody>
          </p:sp>
        </mc:Choice>
        <mc:Fallback>
          <p:sp>
            <p:nvSpPr>
              <p:cNvPr id="3" name="内容占位符 2">
                <a:extLst>
                  <a:ext uri="{FF2B5EF4-FFF2-40B4-BE49-F238E27FC236}">
                    <a16:creationId xmlns:a16="http://schemas.microsoft.com/office/drawing/2014/main" id="{72251FC5-7B4C-72B0-EB75-4D0933A8BE42}"/>
                  </a:ext>
                </a:extLst>
              </p:cNvPr>
              <p:cNvSpPr>
                <a:spLocks noGrp="1" noRot="1" noChangeAspect="1" noMove="1" noResize="1" noEditPoints="1" noAdjustHandles="1" noChangeArrowheads="1" noChangeShapeType="1" noTextEdit="1"/>
              </p:cNvSpPr>
              <p:nvPr>
                <p:ph idx="1"/>
              </p:nvPr>
            </p:nvSpPr>
            <p:spPr>
              <a:blipFill>
                <a:blip r:embed="rId3"/>
                <a:stretch>
                  <a:fillRect l="-1043" t="-2381"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51270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FB36B-56BE-746C-D758-5D9126744E36}"/>
              </a:ext>
            </a:extLst>
          </p:cNvPr>
          <p:cNvSpPr>
            <a:spLocks noGrp="1"/>
          </p:cNvSpPr>
          <p:nvPr>
            <p:ph type="title"/>
          </p:nvPr>
        </p:nvSpPr>
        <p:spPr/>
        <p:txBody>
          <a:bodyPr>
            <a:normAutofit fontScale="90000"/>
          </a:bodyPr>
          <a:lstStyle/>
          <a:p>
            <a:r>
              <a:rPr lang="en-US" altLang="zh-CN" dirty="0" err="1"/>
              <a:t>DiffusionBERT</a:t>
            </a:r>
            <a:r>
              <a:rPr lang="en-US" altLang="zh-CN" dirty="0"/>
              <a:t>: Spindle noise schedule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AF0F1CA-D10D-AE87-280E-EFBCD97AB4BF}"/>
                  </a:ext>
                </a:extLst>
              </p:cNvPr>
              <p:cNvSpPr>
                <a:spLocks noGrp="1"/>
              </p:cNvSpPr>
              <p:nvPr>
                <p:ph idx="1"/>
              </p:nvPr>
            </p:nvSpPr>
            <p:spPr/>
            <p:txBody>
              <a:bodyPr/>
              <a:lstStyle/>
              <a:p>
                <a:r>
                  <a:rPr lang="en-US" altLang="zh-CN" dirty="0"/>
                  <a:t>D3PM finds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den>
                    </m:f>
                  </m:oMath>
                </a14:m>
                <a:r>
                  <a:rPr lang="zh-CN" altLang="en-US" dirty="0"/>
                  <a:t> </a:t>
                </a:r>
                <a:r>
                  <a:rPr lang="en-US" altLang="zh-CN" dirty="0"/>
                  <a:t>(</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𝛼</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𝑡</m:t>
                        </m:r>
                      </m:num>
                      <m:den>
                        <m:r>
                          <a:rPr lang="en-US" altLang="zh-CN" b="0" i="1" dirty="0" smtClean="0">
                            <a:latin typeface="Cambria Math" panose="02040503050406030204" pitchFamily="18" charset="0"/>
                          </a:rPr>
                          <m:t>𝑇</m:t>
                        </m:r>
                      </m:den>
                    </m:f>
                  </m:oMath>
                </a14:m>
                <a:r>
                  <a:rPr lang="en-US" altLang="zh-CN" dirty="0"/>
                  <a:t>) works best for absorbing state, which is the same for all the tokens. </a:t>
                </a:r>
                <a:r>
                  <a:rPr lang="en-US" altLang="zh-CN" dirty="0" err="1"/>
                  <a:t>DiffusionBERT</a:t>
                </a:r>
                <a:r>
                  <a:rPr lang="en-US" altLang="zh-CN" dirty="0"/>
                  <a:t> modifies it according to the relative self-information of each token:</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sub>
                            <m:sup/>
                            <m:e>
                              <m:r>
                                <a:rPr lang="en-US" altLang="zh-CN" b="0" i="1" smtClean="0">
                                  <a:latin typeface="Cambria Math" panose="02040503050406030204" pitchFamily="18" charset="0"/>
                                </a:rPr>
                                <m:t>ℐ</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𝑗</m:t>
                                      </m:r>
                                    </m:sup>
                                  </m:sSubSup>
                                </m:e>
                              </m:d>
                            </m:e>
                          </m:nary>
                        </m:num>
                        <m:den>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ℐ</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sup>
                              </m:sSubSup>
                            </m:e>
                          </m:d>
                        </m:den>
                      </m:f>
                    </m:oMath>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𝑇</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𝑇</m:t>
                              </m:r>
                            </m:den>
                          </m:f>
                        </m:e>
                      </m:func>
                    </m:oMath>
                  </m:oMathPara>
                </a14:m>
                <a:endParaRPr lang="en-US" altLang="zh-CN" dirty="0"/>
              </a:p>
              <a:p>
                <a:r>
                  <a:rPr lang="en-US" altLang="zh-CN" dirty="0"/>
                  <a:t>For the easier tokens with small </a:t>
                </a:r>
                <a14:m>
                  <m:oMath xmlns:m="http://schemas.openxmlformats.org/officeDocument/2006/math">
                    <m:r>
                      <a:rPr lang="en-US" altLang="zh-CN" b="0" i="1" smtClean="0">
                        <a:latin typeface="Cambria Math" panose="02040503050406030204" pitchFamily="18" charset="0"/>
                      </a:rPr>
                      <m:t>ℐ</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𝑖</m:t>
                            </m:r>
                          </m:sup>
                        </m:sSubSup>
                      </m:e>
                    </m:d>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m:t>
                        </m:r>
                      </m:sub>
                    </m:sSub>
                  </m:oMath>
                </a14:m>
                <a:r>
                  <a:rPr lang="en-US" altLang="zh-CN" dirty="0"/>
                  <a:t> is negative; otherwise,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m:t>
                        </m:r>
                      </m:sub>
                    </m:sSub>
                  </m:oMath>
                </a14:m>
                <a:r>
                  <a:rPr lang="en-US" altLang="zh-CN" dirty="0"/>
                  <a:t> is positive.</a:t>
                </a:r>
              </a:p>
              <a:p>
                <a:pPr marL="0" indent="0">
                  <a:buNone/>
                </a:pPr>
                <a:endParaRPr lang="zh-CN" altLang="en-US" dirty="0"/>
              </a:p>
            </p:txBody>
          </p:sp>
        </mc:Choice>
        <mc:Fallback>
          <p:sp>
            <p:nvSpPr>
              <p:cNvPr id="3" name="内容占位符 2">
                <a:extLst>
                  <a:ext uri="{FF2B5EF4-FFF2-40B4-BE49-F238E27FC236}">
                    <a16:creationId xmlns:a16="http://schemas.microsoft.com/office/drawing/2014/main" id="{CAF0F1CA-D10D-AE87-280E-EFBCD97AB4BF}"/>
                  </a:ext>
                </a:extLst>
              </p:cNvPr>
              <p:cNvSpPr>
                <a:spLocks noGrp="1" noRot="1" noChangeAspect="1" noMove="1" noResize="1" noEditPoints="1" noAdjustHandles="1" noChangeArrowheads="1" noChangeShapeType="1" noTextEdit="1"/>
              </p:cNvSpPr>
              <p:nvPr>
                <p:ph idx="1"/>
              </p:nvPr>
            </p:nvSpPr>
            <p:spPr>
              <a:blipFill>
                <a:blip r:embed="rId2"/>
                <a:stretch>
                  <a:fillRect l="-1043" t="-560"/>
                </a:stretch>
              </a:blipFill>
            </p:spPr>
            <p:txBody>
              <a:bodyPr/>
              <a:lstStyle/>
              <a:p>
                <a:r>
                  <a:rPr lang="zh-CN" altLang="en-US">
                    <a:noFill/>
                  </a:rPr>
                  <a:t> </a:t>
                </a:r>
              </a:p>
            </p:txBody>
          </p:sp>
        </mc:Fallback>
      </mc:AlternateContent>
      <p:sp>
        <p:nvSpPr>
          <p:cNvPr id="4" name="箭头: 五边形 3">
            <a:hlinkClick r:id="rId3"/>
            <a:extLst>
              <a:ext uri="{FF2B5EF4-FFF2-40B4-BE49-F238E27FC236}">
                <a16:creationId xmlns:a16="http://schemas.microsoft.com/office/drawing/2014/main" id="{6FD33C7A-D0B1-257F-1974-9D8D81A43A1D}"/>
              </a:ext>
            </a:extLst>
          </p:cNvPr>
          <p:cNvSpPr/>
          <p:nvPr/>
        </p:nvSpPr>
        <p:spPr>
          <a:xfrm>
            <a:off x="0" y="4350544"/>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C00000"/>
                </a:solidFill>
              </a:rPr>
              <a:t>(10)</a:t>
            </a:r>
            <a:endParaRPr lang="zh-CN" altLang="en-US" dirty="0">
              <a:solidFill>
                <a:srgbClr val="C00000"/>
              </a:solidFill>
            </a:endParaRPr>
          </a:p>
        </p:txBody>
      </p:sp>
    </p:spTree>
    <p:extLst>
      <p:ext uri="{BB962C8B-B14F-4D97-AF65-F5344CB8AC3E}">
        <p14:creationId xmlns:p14="http://schemas.microsoft.com/office/powerpoint/2010/main" val="38217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9EF026A-099B-233C-C286-077CF2131F25}"/>
              </a:ext>
            </a:extLst>
          </p:cNvPr>
          <p:cNvSpPr>
            <a:spLocks noGrp="1"/>
          </p:cNvSpPr>
          <p:nvPr>
            <p:ph type="title"/>
          </p:nvPr>
        </p:nvSpPr>
        <p:spPr>
          <a:xfrm>
            <a:off x="831850" y="4813300"/>
            <a:ext cx="10515600" cy="1336675"/>
          </a:xfrm>
        </p:spPr>
        <p:txBody>
          <a:bodyPr/>
          <a:lstStyle/>
          <a:p>
            <a:r>
              <a:rPr lang="en-US" dirty="0"/>
              <a:t>Preliminary</a:t>
            </a:r>
          </a:p>
        </p:txBody>
      </p:sp>
      <p:sp>
        <p:nvSpPr>
          <p:cNvPr id="5" name="文本占位符 4">
            <a:extLst>
              <a:ext uri="{FF2B5EF4-FFF2-40B4-BE49-F238E27FC236}">
                <a16:creationId xmlns:a16="http://schemas.microsoft.com/office/drawing/2014/main" id="{2E0A4ABD-00E5-0387-237D-1E4C708C9411}"/>
              </a:ext>
            </a:extLst>
          </p:cNvPr>
          <p:cNvSpPr>
            <a:spLocks noGrp="1"/>
          </p:cNvSpPr>
          <p:nvPr>
            <p:ph type="body" idx="1"/>
          </p:nvPr>
        </p:nvSpPr>
        <p:spPr>
          <a:xfrm>
            <a:off x="831850" y="6176963"/>
            <a:ext cx="10515600" cy="668337"/>
          </a:xfrm>
        </p:spPr>
        <p:txBody>
          <a:bodyPr/>
          <a:lstStyle/>
          <a:p>
            <a:r>
              <a:rPr lang="en-US" dirty="0"/>
              <a:t>Continuous-space diffusion</a:t>
            </a:r>
          </a:p>
        </p:txBody>
      </p:sp>
      <p:graphicFrame>
        <p:nvGraphicFramePr>
          <p:cNvPr id="7" name="图示 6">
            <a:extLst>
              <a:ext uri="{FF2B5EF4-FFF2-40B4-BE49-F238E27FC236}">
                <a16:creationId xmlns:a16="http://schemas.microsoft.com/office/drawing/2014/main" id="{274C95C3-7951-CE60-E87B-0CCDBC2F5436}"/>
              </a:ext>
            </a:extLst>
          </p:cNvPr>
          <p:cNvGraphicFramePr/>
          <p:nvPr>
            <p:extLst>
              <p:ext uri="{D42A27DB-BD31-4B8C-83A1-F6EECF244321}">
                <p14:modId xmlns:p14="http://schemas.microsoft.com/office/powerpoint/2010/main" val="3023335347"/>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0811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92192-B63A-8C50-EC28-547E062ED952}"/>
              </a:ext>
            </a:extLst>
          </p:cNvPr>
          <p:cNvSpPr>
            <a:spLocks noGrp="1"/>
          </p:cNvSpPr>
          <p:nvPr>
            <p:ph type="title"/>
          </p:nvPr>
        </p:nvSpPr>
        <p:spPr/>
        <p:txBody>
          <a:bodyPr>
            <a:normAutofit fontScale="90000"/>
          </a:bodyPr>
          <a:lstStyle/>
          <a:p>
            <a:r>
              <a:rPr lang="en-US" altLang="zh-CN" dirty="0" err="1"/>
              <a:t>DiffusionBERT</a:t>
            </a:r>
            <a:r>
              <a:rPr lang="en-US" altLang="zh-CN" dirty="0"/>
              <a:t>: Spindle noise schedule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1DF8E6F-5834-1EDF-45FC-47ED6A931FB3}"/>
                  </a:ext>
                </a:extLst>
              </p:cNvPr>
              <p:cNvSpPr>
                <a:spLocks noGrp="1"/>
              </p:cNvSpPr>
              <p:nvPr>
                <p:ph idx="1"/>
              </p:nvPr>
            </p:nvSpPr>
            <p:spPr/>
            <p:txBody>
              <a:bodyPr/>
              <a:lstStyle/>
              <a:p>
                <a:r>
                  <a:rPr lang="en-US" altLang="zh-CN" dirty="0"/>
                  <a:t>For the easier tokens with small </a:t>
                </a:r>
                <a14:m>
                  <m:oMath xmlns:m="http://schemas.openxmlformats.org/officeDocument/2006/math">
                    <m:r>
                      <a:rPr lang="en-US" altLang="zh-CN" i="1">
                        <a:latin typeface="Cambria Math" panose="02040503050406030204" pitchFamily="18" charset="0"/>
                      </a:rPr>
                      <m:t>ℐ</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𝑖</m:t>
                            </m:r>
                          </m:sup>
                        </m:sSubSup>
                      </m:e>
                    </m:d>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𝑖</m:t>
                        </m:r>
                      </m:sub>
                    </m:sSub>
                  </m:oMath>
                </a14:m>
                <a:r>
                  <a:rPr lang="en-US" altLang="zh-CN" dirty="0"/>
                  <a:t> is negative; otherwise,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𝜏</m:t>
                        </m:r>
                      </m:e>
                      <m:sub>
                        <m:r>
                          <a:rPr lang="en-US" altLang="zh-CN" i="1">
                            <a:latin typeface="Cambria Math" panose="02040503050406030204" pitchFamily="18" charset="0"/>
                          </a:rPr>
                          <m:t>𝑖</m:t>
                        </m:r>
                      </m:sub>
                    </m:sSub>
                  </m:oMath>
                </a14:m>
                <a:r>
                  <a:rPr lang="en-US" altLang="zh-CN" dirty="0"/>
                  <a:t> is positive.</a:t>
                </a:r>
                <a:r>
                  <a:rPr lang="zh-CN" altLang="en-US" dirty="0"/>
                  <a:t> </a:t>
                </a:r>
                <a:r>
                  <a:rPr lang="en-US" altLang="zh-CN" dirty="0"/>
                  <a:t>This results in the following schedules.</a:t>
                </a:r>
              </a:p>
            </p:txBody>
          </p:sp>
        </mc:Choice>
        <mc:Fallback>
          <p:sp>
            <p:nvSpPr>
              <p:cNvPr id="3" name="内容占位符 2">
                <a:extLst>
                  <a:ext uri="{FF2B5EF4-FFF2-40B4-BE49-F238E27FC236}">
                    <a16:creationId xmlns:a16="http://schemas.microsoft.com/office/drawing/2014/main" id="{F1DF8E6F-5834-1EDF-45FC-47ED6A931FB3}"/>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1FBBB065-F56D-53E8-8A45-7DC73BECE574}"/>
              </a:ext>
            </a:extLst>
          </p:cNvPr>
          <p:cNvPicPr>
            <a:picLocks noChangeAspect="1"/>
          </p:cNvPicPr>
          <p:nvPr/>
        </p:nvPicPr>
        <p:blipFill>
          <a:blip r:embed="rId3"/>
          <a:stretch>
            <a:fillRect/>
          </a:stretch>
        </p:blipFill>
        <p:spPr>
          <a:xfrm>
            <a:off x="2090402" y="2739501"/>
            <a:ext cx="4810796" cy="3753374"/>
          </a:xfrm>
          <a:prstGeom prst="rect">
            <a:avLst/>
          </a:prstGeom>
        </p:spPr>
      </p:pic>
      <p:sp>
        <p:nvSpPr>
          <p:cNvPr id="11" name="文本框 10">
            <a:extLst>
              <a:ext uri="{FF2B5EF4-FFF2-40B4-BE49-F238E27FC236}">
                <a16:creationId xmlns:a16="http://schemas.microsoft.com/office/drawing/2014/main" id="{A92294BD-3573-08DC-6545-06A199EDB0F5}"/>
              </a:ext>
            </a:extLst>
          </p:cNvPr>
          <p:cNvSpPr txBox="1"/>
          <p:nvPr/>
        </p:nvSpPr>
        <p:spPr>
          <a:xfrm>
            <a:off x="7112000" y="3429000"/>
            <a:ext cx="4546600" cy="2308324"/>
          </a:xfrm>
          <a:prstGeom prst="rect">
            <a:avLst/>
          </a:prstGeom>
          <a:noFill/>
        </p:spPr>
        <p:txBody>
          <a:bodyPr wrap="square">
            <a:spAutoFit/>
          </a:bodyPr>
          <a:lstStyle/>
          <a:p>
            <a:r>
              <a:rPr lang="en-US" altLang="zh-CN" sz="2400" dirty="0"/>
              <a:t>For instance, in the sentence “Bella is sitting over there.”, “Bella” is the most informative word. Thus it is encouraged to be masked at the early stage so that our model learns to recover it in the last place.</a:t>
            </a:r>
            <a:endParaRPr lang="zh-CN" altLang="en-US" sz="2400" dirty="0"/>
          </a:p>
        </p:txBody>
      </p:sp>
      <p:pic>
        <p:nvPicPr>
          <p:cNvPr id="13" name="图形 12" descr="前引号">
            <a:extLst>
              <a:ext uri="{FF2B5EF4-FFF2-40B4-BE49-F238E27FC236}">
                <a16:creationId xmlns:a16="http://schemas.microsoft.com/office/drawing/2014/main" id="{70616B5E-DB30-8DBC-E6BC-25044E8037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01198" y="2655888"/>
            <a:ext cx="914400" cy="914400"/>
          </a:xfrm>
          <a:prstGeom prst="rect">
            <a:avLst/>
          </a:prstGeom>
        </p:spPr>
      </p:pic>
      <p:pic>
        <p:nvPicPr>
          <p:cNvPr id="14" name="图形 13" descr="前引号">
            <a:extLst>
              <a:ext uri="{FF2B5EF4-FFF2-40B4-BE49-F238E27FC236}">
                <a16:creationId xmlns:a16="http://schemas.microsoft.com/office/drawing/2014/main" id="{0CF7078E-FEE7-2B01-0EAB-01C562FD15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10744200" y="5414963"/>
            <a:ext cx="914400" cy="914400"/>
          </a:xfrm>
          <a:prstGeom prst="rect">
            <a:avLst/>
          </a:prstGeom>
        </p:spPr>
      </p:pic>
      <p:sp>
        <p:nvSpPr>
          <p:cNvPr id="17" name="箭头: 五边形 16">
            <a:hlinkClick r:id="rId6"/>
            <a:extLst>
              <a:ext uri="{FF2B5EF4-FFF2-40B4-BE49-F238E27FC236}">
                <a16:creationId xmlns:a16="http://schemas.microsoft.com/office/drawing/2014/main" id="{254781D8-3F1B-C976-B1E0-3F91C085B1A6}"/>
              </a:ext>
            </a:extLst>
          </p:cNvPr>
          <p:cNvSpPr/>
          <p:nvPr/>
        </p:nvSpPr>
        <p:spPr>
          <a:xfrm>
            <a:off x="0" y="4350544"/>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rgbClr val="C00000"/>
                </a:solidFill>
              </a:rPr>
              <a:t>Fig. 2</a:t>
            </a:r>
            <a:endParaRPr lang="zh-CN" altLang="en-US" sz="1400" dirty="0">
              <a:solidFill>
                <a:srgbClr val="C00000"/>
              </a:solidFill>
            </a:endParaRPr>
          </a:p>
        </p:txBody>
      </p:sp>
    </p:spTree>
    <p:extLst>
      <p:ext uri="{BB962C8B-B14F-4D97-AF65-F5344CB8AC3E}">
        <p14:creationId xmlns:p14="http://schemas.microsoft.com/office/powerpoint/2010/main" val="3295685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0C791-49F7-DB53-F08B-E77332600F3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AACCA14-9787-8FDF-C1B8-F660E151C1C7}"/>
              </a:ext>
            </a:extLst>
          </p:cNvPr>
          <p:cNvSpPr>
            <a:spLocks noGrp="1"/>
          </p:cNvSpPr>
          <p:nvPr>
            <p:ph type="title"/>
          </p:nvPr>
        </p:nvSpPr>
        <p:spPr/>
        <p:txBody>
          <a:bodyPr>
            <a:normAutofit fontScale="90000"/>
          </a:bodyPr>
          <a:lstStyle/>
          <a:p>
            <a:r>
              <a:rPr lang="en-US" altLang="zh-CN" dirty="0" err="1"/>
              <a:t>DiffusionBERT</a:t>
            </a:r>
            <a:r>
              <a:rPr lang="en-US" altLang="zh-CN" dirty="0"/>
              <a:t>: Spindle noise schedule</a:t>
            </a:r>
            <a:endParaRPr lang="zh-CN" altLang="en-US" dirty="0"/>
          </a:p>
        </p:txBody>
      </p:sp>
      <p:sp>
        <p:nvSpPr>
          <p:cNvPr id="17" name="箭头: 五边形 16">
            <a:hlinkClick r:id="rId2"/>
            <a:extLst>
              <a:ext uri="{FF2B5EF4-FFF2-40B4-BE49-F238E27FC236}">
                <a16:creationId xmlns:a16="http://schemas.microsoft.com/office/drawing/2014/main" id="{AFD91899-802C-D87E-F2F6-0C1E82D079BD}"/>
              </a:ext>
            </a:extLst>
          </p:cNvPr>
          <p:cNvSpPr/>
          <p:nvPr/>
        </p:nvSpPr>
        <p:spPr>
          <a:xfrm>
            <a:off x="0" y="3689218"/>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C00000"/>
                </a:solidFill>
              </a:rPr>
              <a:t>Table 1</a:t>
            </a:r>
            <a:endParaRPr lang="zh-CN" altLang="en-US" sz="1100" dirty="0">
              <a:solidFill>
                <a:srgbClr val="C00000"/>
              </a:solidFill>
            </a:endParaRPr>
          </a:p>
        </p:txBody>
      </p:sp>
      <p:pic>
        <p:nvPicPr>
          <p:cNvPr id="8" name="图片 7">
            <a:extLst>
              <a:ext uri="{FF2B5EF4-FFF2-40B4-BE49-F238E27FC236}">
                <a16:creationId xmlns:a16="http://schemas.microsoft.com/office/drawing/2014/main" id="{F7F7FD7B-E04E-B6F6-0D3E-32BCE58E80FA}"/>
              </a:ext>
            </a:extLst>
          </p:cNvPr>
          <p:cNvPicPr>
            <a:picLocks noChangeAspect="1"/>
          </p:cNvPicPr>
          <p:nvPr/>
        </p:nvPicPr>
        <p:blipFill>
          <a:blip r:embed="rId3"/>
          <a:stretch>
            <a:fillRect/>
          </a:stretch>
        </p:blipFill>
        <p:spPr>
          <a:xfrm>
            <a:off x="838200" y="1646238"/>
            <a:ext cx="10515600" cy="4085960"/>
          </a:xfrm>
          <a:prstGeom prst="rect">
            <a:avLst/>
          </a:prstGeom>
        </p:spPr>
      </p:pic>
      <p:sp>
        <p:nvSpPr>
          <p:cNvPr id="9" name="文本框 8">
            <a:extLst>
              <a:ext uri="{FF2B5EF4-FFF2-40B4-BE49-F238E27FC236}">
                <a16:creationId xmlns:a16="http://schemas.microsoft.com/office/drawing/2014/main" id="{D65AD40D-D646-8D49-A6D7-0191CEA9485F}"/>
              </a:ext>
            </a:extLst>
          </p:cNvPr>
          <p:cNvSpPr txBox="1"/>
          <p:nvPr/>
        </p:nvSpPr>
        <p:spPr>
          <a:xfrm>
            <a:off x="723900" y="5880100"/>
            <a:ext cx="10201704"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t>Spindle noise schedule allows </a:t>
            </a:r>
            <a:r>
              <a:rPr lang="en-US" altLang="zh-CN" sz="2400" dirty="0" err="1"/>
              <a:t>DiffusionBERT</a:t>
            </a:r>
            <a:r>
              <a:rPr lang="en-US" altLang="zh-CN" sz="2400" dirty="0"/>
              <a:t> to predicts easier tokens earlier.</a:t>
            </a:r>
            <a:endParaRPr lang="zh-CN" altLang="en-US" sz="2400" dirty="0"/>
          </a:p>
        </p:txBody>
      </p:sp>
    </p:spTree>
    <p:extLst>
      <p:ext uri="{BB962C8B-B14F-4D97-AF65-F5344CB8AC3E}">
        <p14:creationId xmlns:p14="http://schemas.microsoft.com/office/powerpoint/2010/main" val="3029189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B0494-4485-C0AB-80AD-E2762F8B50C8}"/>
              </a:ext>
            </a:extLst>
          </p:cNvPr>
          <p:cNvSpPr>
            <a:spLocks noGrp="1"/>
          </p:cNvSpPr>
          <p:nvPr>
            <p:ph type="title"/>
          </p:nvPr>
        </p:nvSpPr>
        <p:spPr/>
        <p:txBody>
          <a:bodyPr>
            <a:normAutofit fontScale="90000"/>
          </a:bodyPr>
          <a:lstStyle/>
          <a:p>
            <a:r>
              <a:rPr lang="en-US" altLang="zh-CN" dirty="0" err="1"/>
              <a:t>DiffusionBERT</a:t>
            </a:r>
            <a:r>
              <a:rPr lang="en-US" altLang="zh-CN" dirty="0"/>
              <a:t>: Time-Agnostic Decoding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E1CABB2-D04F-7FFD-364F-6B87F199710D}"/>
                  </a:ext>
                </a:extLst>
              </p:cNvPr>
              <p:cNvSpPr>
                <a:spLocks noGrp="1"/>
              </p:cNvSpPr>
              <p:nvPr>
                <p:ph idx="1"/>
              </p:nvPr>
            </p:nvSpPr>
            <p:spPr/>
            <p:txBody>
              <a:bodyPr/>
              <a:lstStyle/>
              <a:p>
                <a:r>
                  <a:rPr lang="en-US" altLang="zh-CN" dirty="0"/>
                  <a:t>They directly models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A question remains: do we need to incorporate time </a:t>
                </a:r>
                <a14:m>
                  <m:oMath xmlns:m="http://schemas.openxmlformats.org/officeDocument/2006/math">
                    <m:r>
                      <a:rPr lang="en-US" altLang="zh-CN" b="0" i="1" smtClean="0">
                        <a:latin typeface="Cambria Math" panose="02040503050406030204" pitchFamily="18" charset="0"/>
                      </a:rPr>
                      <m:t>𝑡</m:t>
                    </m:r>
                  </m:oMath>
                </a14:m>
                <a:r>
                  <a:rPr lang="zh-CN" altLang="en-US" dirty="0"/>
                  <a:t> </a:t>
                </a:r>
                <a:r>
                  <a:rPr lang="en-US" altLang="zh-CN" dirty="0"/>
                  <a:t>as one of the model inputs?</a:t>
                </a:r>
              </a:p>
              <a:p>
                <a:r>
                  <a:rPr lang="en-US" altLang="zh-CN" dirty="0"/>
                  <a:t>Intuition: the model can learn to predict </a:t>
                </a:r>
                <a14:m>
                  <m:oMath xmlns:m="http://schemas.openxmlformats.org/officeDocument/2006/math">
                    <m:r>
                      <a:rPr lang="en-US" altLang="zh-CN" b="0" i="1" smtClean="0">
                        <a:latin typeface="Cambria Math" panose="02040503050406030204" pitchFamily="18" charset="0"/>
                      </a:rPr>
                      <m:t>𝑡</m:t>
                    </m:r>
                  </m:oMath>
                </a14:m>
                <a:r>
                  <a:rPr lang="zh-CN" altLang="en-US" dirty="0"/>
                  <a:t> </a:t>
                </a:r>
                <a:r>
                  <a:rPr lang="en-US" altLang="zh-CN" dirty="0"/>
                  <a:t>from the number of MASK in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As a consequence, they do not directly provide </a:t>
                </a:r>
                <a14:m>
                  <m:oMath xmlns:m="http://schemas.openxmlformats.org/officeDocument/2006/math">
                    <m:r>
                      <a:rPr lang="en-US" altLang="zh-CN" b="0" i="1" smtClean="0">
                        <a:latin typeface="Cambria Math" panose="02040503050406030204" pitchFamily="18" charset="0"/>
                      </a:rPr>
                      <m:t>𝑡</m:t>
                    </m:r>
                  </m:oMath>
                </a14:m>
                <a:r>
                  <a:rPr lang="zh-CN" altLang="en-US" dirty="0"/>
                  <a:t> </a:t>
                </a:r>
                <a:r>
                  <a:rPr lang="en-US" altLang="zh-CN" dirty="0"/>
                  <a:t>to the model. </a:t>
                </a:r>
                <a:r>
                  <a:rPr lang="en-US" altLang="zh-CN" i="1" dirty="0"/>
                  <a:t>Later we’ll see another work (MD4) providing a better technique to remove </a:t>
                </a:r>
                <a14:m>
                  <m:oMath xmlns:m="http://schemas.openxmlformats.org/officeDocument/2006/math">
                    <m:r>
                      <a:rPr lang="en-US" altLang="zh-CN" b="0" i="1" smtClean="0">
                        <a:latin typeface="Cambria Math" panose="02040503050406030204" pitchFamily="18" charset="0"/>
                      </a:rPr>
                      <m:t>𝑡</m:t>
                    </m:r>
                  </m:oMath>
                </a14:m>
                <a:r>
                  <a:rPr lang="zh-CN" altLang="en-US" dirty="0"/>
                  <a:t> </a:t>
                </a:r>
                <a:r>
                  <a:rPr lang="en-US" altLang="zh-CN" i="1" dirty="0"/>
                  <a:t>from the model.</a:t>
                </a:r>
                <a:endParaRPr lang="zh-CN" altLang="en-US" dirty="0"/>
              </a:p>
            </p:txBody>
          </p:sp>
        </mc:Choice>
        <mc:Fallback>
          <p:sp>
            <p:nvSpPr>
              <p:cNvPr id="3" name="内容占位符 2">
                <a:extLst>
                  <a:ext uri="{FF2B5EF4-FFF2-40B4-BE49-F238E27FC236}">
                    <a16:creationId xmlns:a16="http://schemas.microsoft.com/office/drawing/2014/main" id="{0E1CABB2-D04F-7FFD-364F-6B87F199710D}"/>
                  </a:ext>
                </a:extLst>
              </p:cNvPr>
              <p:cNvSpPr>
                <a:spLocks noGrp="1" noRot="1" noChangeAspect="1" noMove="1" noResize="1" noEditPoints="1" noAdjustHandles="1" noChangeArrowheads="1" noChangeShapeType="1" noTextEdit="1"/>
              </p:cNvSpPr>
              <p:nvPr>
                <p:ph idx="1"/>
              </p:nvPr>
            </p:nvSpPr>
            <p:spPr>
              <a:blipFill>
                <a:blip r:embed="rId2"/>
                <a:stretch>
                  <a:fillRect l="-1043" t="-1401" r="-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316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87929-0A51-1AF5-FEF1-19D8522D65E1}"/>
              </a:ext>
            </a:extLst>
          </p:cNvPr>
          <p:cNvSpPr>
            <a:spLocks noGrp="1"/>
          </p:cNvSpPr>
          <p:nvPr>
            <p:ph type="title"/>
          </p:nvPr>
        </p:nvSpPr>
        <p:spPr/>
        <p:txBody>
          <a:bodyPr/>
          <a:lstStyle/>
          <a:p>
            <a:r>
              <a:rPr lang="en-US" altLang="zh-CN" dirty="0" err="1"/>
              <a:t>DiffusionBERT</a:t>
            </a:r>
            <a:r>
              <a:rPr lang="en-US" altLang="zh-CN" dirty="0"/>
              <a:t>: Results on LM1B</a:t>
            </a:r>
            <a:endParaRPr lang="zh-CN" altLang="en-US" dirty="0"/>
          </a:p>
        </p:txBody>
      </p:sp>
      <p:pic>
        <p:nvPicPr>
          <p:cNvPr id="5" name="内容占位符 4">
            <a:extLst>
              <a:ext uri="{FF2B5EF4-FFF2-40B4-BE49-F238E27FC236}">
                <a16:creationId xmlns:a16="http://schemas.microsoft.com/office/drawing/2014/main" id="{059F1B50-0ED8-DC12-E6E6-6097506C8E1D}"/>
              </a:ext>
            </a:extLst>
          </p:cNvPr>
          <p:cNvPicPr>
            <a:picLocks noGrp="1" noChangeAspect="1"/>
          </p:cNvPicPr>
          <p:nvPr>
            <p:ph idx="1"/>
          </p:nvPr>
        </p:nvPicPr>
        <p:blipFill>
          <a:blip r:embed="rId2"/>
          <a:stretch>
            <a:fillRect/>
          </a:stretch>
        </p:blipFill>
        <p:spPr>
          <a:xfrm>
            <a:off x="956251" y="1825625"/>
            <a:ext cx="10279498" cy="4351338"/>
          </a:xfrm>
          <a:prstGeom prst="rect">
            <a:avLst/>
          </a:prstGeom>
        </p:spPr>
      </p:pic>
      <p:sp>
        <p:nvSpPr>
          <p:cNvPr id="6" name="文本框 5">
            <a:extLst>
              <a:ext uri="{FF2B5EF4-FFF2-40B4-BE49-F238E27FC236}">
                <a16:creationId xmlns:a16="http://schemas.microsoft.com/office/drawing/2014/main" id="{5721469C-1031-A6C6-1FD7-00BA70A4CCB7}"/>
              </a:ext>
            </a:extLst>
          </p:cNvPr>
          <p:cNvSpPr txBox="1"/>
          <p:nvPr/>
        </p:nvSpPr>
        <p:spPr>
          <a:xfrm>
            <a:off x="5651500" y="6176963"/>
            <a:ext cx="5181600" cy="369332"/>
          </a:xfrm>
          <a:prstGeom prst="rect">
            <a:avLst/>
          </a:prstGeom>
          <a:noFill/>
        </p:spPr>
        <p:txBody>
          <a:bodyPr wrap="square" rtlCol="0">
            <a:spAutoFit/>
          </a:bodyPr>
          <a:lstStyle/>
          <a:p>
            <a:r>
              <a:rPr lang="en-US" altLang="zh-CN" i="1" dirty="0"/>
              <a:t>Transformer XL: PPL=21.8</a:t>
            </a:r>
            <a:endParaRPr lang="zh-CN" altLang="en-US" i="1" dirty="0"/>
          </a:p>
        </p:txBody>
      </p:sp>
      <p:sp>
        <p:nvSpPr>
          <p:cNvPr id="7" name="箭头: 五边形 6">
            <a:hlinkClick r:id="rId3"/>
            <a:extLst>
              <a:ext uri="{FF2B5EF4-FFF2-40B4-BE49-F238E27FC236}">
                <a16:creationId xmlns:a16="http://schemas.microsoft.com/office/drawing/2014/main" id="{ABBEEE2B-D437-FF36-9588-077F20B840A4}"/>
              </a:ext>
            </a:extLst>
          </p:cNvPr>
          <p:cNvSpPr/>
          <p:nvPr/>
        </p:nvSpPr>
        <p:spPr>
          <a:xfrm>
            <a:off x="0" y="3689218"/>
            <a:ext cx="723900" cy="419100"/>
          </a:xfrm>
          <a:prstGeom prst="homePlate">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rgbClr val="C00000"/>
                </a:solidFill>
              </a:rPr>
              <a:t>Table 2</a:t>
            </a:r>
            <a:endParaRPr lang="zh-CN" altLang="en-US" sz="1100" dirty="0">
              <a:solidFill>
                <a:srgbClr val="C00000"/>
              </a:solidFill>
            </a:endParaRPr>
          </a:p>
        </p:txBody>
      </p:sp>
    </p:spTree>
    <p:extLst>
      <p:ext uri="{BB962C8B-B14F-4D97-AF65-F5344CB8AC3E}">
        <p14:creationId xmlns:p14="http://schemas.microsoft.com/office/powerpoint/2010/main" val="436319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7550-2F1D-AA56-CBA2-A3CC15CA27B4}"/>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11A7E535-2C1B-BD99-4291-4E50035B39E6}"/>
              </a:ext>
            </a:extLst>
          </p:cNvPr>
          <p:cNvSpPr>
            <a:spLocks noGrp="1"/>
          </p:cNvSpPr>
          <p:nvPr>
            <p:ph type="title"/>
          </p:nvPr>
        </p:nvSpPr>
        <p:spPr>
          <a:xfrm>
            <a:off x="831850" y="4813300"/>
            <a:ext cx="10515600" cy="1336675"/>
          </a:xfrm>
        </p:spPr>
        <p:txBody>
          <a:bodyPr/>
          <a:lstStyle/>
          <a:p>
            <a:r>
              <a:rPr lang="en-US" dirty="0"/>
              <a:t>MD4</a:t>
            </a:r>
          </a:p>
        </p:txBody>
      </p:sp>
      <p:sp>
        <p:nvSpPr>
          <p:cNvPr id="5" name="文本占位符 4">
            <a:extLst>
              <a:ext uri="{FF2B5EF4-FFF2-40B4-BE49-F238E27FC236}">
                <a16:creationId xmlns:a16="http://schemas.microsoft.com/office/drawing/2014/main" id="{C589281F-3232-2C98-F240-40E29A2CF05D}"/>
              </a:ext>
            </a:extLst>
          </p:cNvPr>
          <p:cNvSpPr>
            <a:spLocks noGrp="1"/>
          </p:cNvSpPr>
          <p:nvPr>
            <p:ph type="body" idx="1"/>
          </p:nvPr>
        </p:nvSpPr>
        <p:spPr>
          <a:xfrm>
            <a:off x="831850" y="6176963"/>
            <a:ext cx="10515600" cy="668337"/>
          </a:xfrm>
        </p:spPr>
        <p:txBody>
          <a:bodyPr>
            <a:normAutofit fontScale="92500"/>
          </a:bodyPr>
          <a:lstStyle/>
          <a:p>
            <a:r>
              <a:rPr lang="en-US" dirty="0" err="1">
                <a:hlinkClick r:id="rId3"/>
              </a:rPr>
              <a:t>DiffusionBERT</a:t>
            </a:r>
            <a:r>
              <a:rPr lang="en-US" dirty="0">
                <a:hlinkClick r:id="rId3"/>
              </a:rPr>
              <a:t>: Improving Generative Masked Language Models with Diffusion Models</a:t>
            </a:r>
            <a:endParaRPr lang="en-US" dirty="0"/>
          </a:p>
        </p:txBody>
      </p:sp>
      <p:graphicFrame>
        <p:nvGraphicFramePr>
          <p:cNvPr id="2" name="图示 1">
            <a:extLst>
              <a:ext uri="{FF2B5EF4-FFF2-40B4-BE49-F238E27FC236}">
                <a16:creationId xmlns:a16="http://schemas.microsoft.com/office/drawing/2014/main" id="{2C57BD04-D9DA-2FFD-0F5C-BC4F7CC8F38A}"/>
              </a:ext>
            </a:extLst>
          </p:cNvPr>
          <p:cNvGraphicFramePr/>
          <p:nvPr>
            <p:extLst>
              <p:ext uri="{D42A27DB-BD31-4B8C-83A1-F6EECF244321}">
                <p14:modId xmlns:p14="http://schemas.microsoft.com/office/powerpoint/2010/main" val="2588400669"/>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06227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3C0DE27-A3E7-5B7D-08CD-0AC8D28C54C3}"/>
              </a:ext>
            </a:extLst>
          </p:cNvPr>
          <p:cNvSpPr>
            <a:spLocks noGrp="1"/>
          </p:cNvSpPr>
          <p:nvPr>
            <p:ph type="title"/>
          </p:nvPr>
        </p:nvSpPr>
        <p:spPr/>
        <p:txBody>
          <a:bodyPr>
            <a:normAutofit fontScale="90000"/>
          </a:bodyPr>
          <a:lstStyle/>
          <a:p>
            <a:r>
              <a:rPr lang="en-US" altLang="zh-CN" dirty="0"/>
              <a:t>MD4: Continuous-time Absorbing State</a:t>
            </a:r>
            <a:endParaRPr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34AC9FE3-244B-BC9C-92C3-6001B3DEC9E0}"/>
                  </a:ext>
                </a:extLst>
              </p:cNvPr>
              <p:cNvSpPr>
                <a:spLocks noGrp="1"/>
              </p:cNvSpPr>
              <p:nvPr>
                <p:ph idx="1"/>
              </p:nvPr>
            </p:nvSpPr>
            <p:spPr>
              <a:xfrm>
                <a:off x="838200" y="1825624"/>
                <a:ext cx="10515600" cy="4473575"/>
              </a:xfrm>
            </p:spPr>
            <p:txBody>
              <a:bodyPr>
                <a:normAutofit lnSpcReduction="10000"/>
              </a:bodyPr>
              <a:lstStyle/>
              <a:p>
                <a:r>
                  <a:rPr lang="en-US" altLang="zh-CN" b="1" dirty="0"/>
                  <a:t>Extending discrete diffusion to continuous time</a:t>
                </a:r>
                <a:r>
                  <a:rPr lang="en-US" altLang="zh-CN" dirty="0"/>
                  <a:t>. D3PM formulates the discrete-time absorbing state diffusion, which can be equivalently written as</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m:rPr>
                          <m:aln/>
                        </m:rP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𝕀</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𝕀</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𝕀</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𝕀</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m:oMathPara>
                </a14:m>
                <a:endParaRPr lang="en-US" altLang="zh-CN" dirty="0"/>
              </a:p>
              <a:p>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𝑠</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𝑠</m:t>
                                </m:r>
                              </m:sub>
                            </m:sSub>
                          </m:e>
                        </m:d>
                      </m:e>
                    </m:nary>
                  </m:oMath>
                </a14:m>
                <a:r>
                  <a:rPr lang="en-US" altLang="zh-CN" dirty="0"/>
                  <a:t>.</a:t>
                </a:r>
              </a:p>
              <a:p>
                <a:r>
                  <a:rPr lang="en-US" altLang="zh-CN" dirty="0"/>
                  <a:t>MD4 proves that by taking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𝛽</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𝑇</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oMath>
                </a14:m>
                <a:r>
                  <a:rPr lang="en-US" altLang="zh-CN" dirty="0"/>
                  <a:t>, the limitation </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oMath>
                </a14:m>
                <a:r>
                  <a:rPr lang="zh-CN" altLang="en-US" dirty="0"/>
                  <a:t> </a:t>
                </a:r>
                <a:r>
                  <a:rPr lang="en-US" altLang="zh-CN" dirty="0"/>
                  <a:t>leads to</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𝑡</m:t>
                                  </m:r>
                                </m:sup>
                                <m:e>
                                  <m:r>
                                    <a:rPr lang="en-US" altLang="zh-CN" b="0" i="1" smtClean="0">
                                      <a:latin typeface="Cambria Math" panose="02040503050406030204" pitchFamily="18" charset="0"/>
                                    </a:rPr>
                                    <m:t>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𝑑𝑠</m:t>
                                  </m:r>
                                </m:e>
                              </m:nary>
                            </m:e>
                          </m:d>
                        </m:e>
                      </m:func>
                      <m:r>
                        <a:rPr lang="en-US" altLang="zh-CN" b="0" i="1" smtClean="0">
                          <a:latin typeface="Cambria Math" panose="02040503050406030204" pitchFamily="18" charset="0"/>
                        </a:rPr>
                        <m:t>.</m:t>
                      </m:r>
                    </m:oMath>
                  </m:oMathPara>
                </a14:m>
                <a:endParaRPr lang="zh-CN" altLang="en-US" dirty="0"/>
              </a:p>
            </p:txBody>
          </p:sp>
        </mc:Choice>
        <mc:Fallback>
          <p:sp>
            <p:nvSpPr>
              <p:cNvPr id="5" name="内容占位符 4">
                <a:extLst>
                  <a:ext uri="{FF2B5EF4-FFF2-40B4-BE49-F238E27FC236}">
                    <a16:creationId xmlns:a16="http://schemas.microsoft.com/office/drawing/2014/main" id="{34AC9FE3-244B-BC9C-92C3-6001B3DEC9E0}"/>
                  </a:ext>
                </a:extLst>
              </p:cNvPr>
              <p:cNvSpPr>
                <a:spLocks noGrp="1" noRot="1" noChangeAspect="1" noMove="1" noResize="1" noEditPoints="1" noAdjustHandles="1" noChangeArrowheads="1" noChangeShapeType="1" noTextEdit="1"/>
              </p:cNvSpPr>
              <p:nvPr>
                <p:ph idx="1"/>
              </p:nvPr>
            </p:nvSpPr>
            <p:spPr>
              <a:xfrm>
                <a:off x="838200" y="1825624"/>
                <a:ext cx="10515600" cy="4473575"/>
              </a:xfrm>
              <a:blipFill>
                <a:blip r:embed="rId2"/>
                <a:stretch>
                  <a:fillRect l="-1043" t="-3270"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5667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62922-7D11-9AE2-09C0-7B91CC5C1A9E}"/>
              </a:ext>
            </a:extLst>
          </p:cNvPr>
          <p:cNvSpPr>
            <a:spLocks noGrp="1"/>
          </p:cNvSpPr>
          <p:nvPr>
            <p:ph type="title"/>
          </p:nvPr>
        </p:nvSpPr>
        <p:spPr/>
        <p:txBody>
          <a:bodyPr>
            <a:normAutofit fontScale="90000"/>
          </a:bodyPr>
          <a:lstStyle/>
          <a:p>
            <a:r>
              <a:rPr lang="en-US" altLang="zh-CN" dirty="0"/>
              <a:t>MD4: Continuous-time Absorbing State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C3A55CA-02D3-0C26-7CCF-E2765E49C2F2}"/>
                  </a:ext>
                </a:extLst>
              </p:cNvPr>
              <p:cNvSpPr>
                <a:spLocks noGrp="1"/>
              </p:cNvSpPr>
              <p:nvPr>
                <p:ph idx="1"/>
              </p:nvPr>
            </p:nvSpPr>
            <p:spPr/>
            <p:txBody>
              <a:bodyPr/>
              <a:lstStyle/>
              <a:p>
                <a:r>
                  <a:rPr lang="en-US" altLang="zh-CN" dirty="0"/>
                  <a:t>Formally,</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𝑠</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𝛽</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num>
                                                <m:den>
                                                  <m:r>
                                                    <a:rPr lang="en-US" altLang="zh-CN" b="0" i="1" smtClean="0">
                                                      <a:latin typeface="Cambria Math" panose="02040503050406030204" pitchFamily="18" charset="0"/>
                                                    </a:rPr>
                                                    <m:t>𝑇</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e>
                                      </m:d>
                                    </m:e>
                                  </m:func>
                                </m:e>
                              </m:nary>
                            </m:e>
                          </m:d>
                        </m:e>
                      </m:func>
                    </m:oMath>
                    <m:oMath xmlns:m="http://schemas.openxmlformats.org/officeDocument/2006/math">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𝑠</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r>
                                    <a:rPr lang="en-US" altLang="zh-CN" b="0" i="1" smtClean="0">
                                      <a:latin typeface="Cambria Math" panose="02040503050406030204" pitchFamily="18" charset="0"/>
                                    </a:rPr>
                                    <m:t>𝛽</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num>
                                        <m:den>
                                          <m:r>
                                            <a:rPr lang="en-US" altLang="zh-CN" b="0" i="1" smtClean="0">
                                              <a:latin typeface="Cambria Math" panose="02040503050406030204" pitchFamily="18" charset="0"/>
                                            </a:rPr>
                                            <m:t>𝑇</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e>
                              </m:nary>
                              <m:r>
                                <a:rPr lang="en-US" altLang="zh-CN" b="0" i="1" smtClean="0">
                                  <a:latin typeface="Cambria Math" panose="02040503050406030204" pitchFamily="18" charset="0"/>
                                </a:rPr>
                                <m:t>+</m:t>
                              </m:r>
                              <m:r>
                                <a:rPr lang="en-US" altLang="zh-CN" b="0" i="1" smtClean="0">
                                  <a:latin typeface="Cambria Math" panose="02040503050406030204" pitchFamily="18" charset="0"/>
                                </a:rPr>
                                <m:t>𝑜</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𝑇</m:t>
                                      </m:r>
                                    </m:den>
                                  </m:f>
                                </m:e>
                              </m:d>
                            </m:e>
                          </m:d>
                        </m:e>
                      </m:func>
                    </m:oMath>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𝑇</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𝑡𝑇</m:t>
                              </m:r>
                            </m:sub>
                          </m:sSub>
                        </m:e>
                      </m:func>
                      <m:r>
                        <m:rPr>
                          <m:aln/>
                        </m:rP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𝑡</m:t>
                                  </m:r>
                                </m:sup>
                                <m:e>
                                  <m:r>
                                    <a:rPr lang="en-US" altLang="zh-CN" b="0" i="1" smtClean="0">
                                      <a:latin typeface="Cambria Math" panose="02040503050406030204" pitchFamily="18" charset="0"/>
                                    </a:rPr>
                                    <m:t>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𝑑𝑠</m:t>
                                  </m:r>
                                </m:e>
                              </m:nary>
                            </m:e>
                          </m:d>
                        </m:e>
                      </m:func>
                    </m:oMath>
                  </m:oMathPara>
                </a14:m>
                <a:endParaRPr lang="zh-CN" altLang="en-US" dirty="0"/>
              </a:p>
            </p:txBody>
          </p:sp>
        </mc:Choice>
        <mc:Fallback>
          <p:sp>
            <p:nvSpPr>
              <p:cNvPr id="3" name="内容占位符 2">
                <a:extLst>
                  <a:ext uri="{FF2B5EF4-FFF2-40B4-BE49-F238E27FC236}">
                    <a16:creationId xmlns:a16="http://schemas.microsoft.com/office/drawing/2014/main" id="{7C3A55CA-02D3-0C26-7CCF-E2765E49C2F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429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1AAEC-FBB6-443B-AF15-DD11B331375A}"/>
              </a:ext>
            </a:extLst>
          </p:cNvPr>
          <p:cNvSpPr>
            <a:spLocks noGrp="1"/>
          </p:cNvSpPr>
          <p:nvPr>
            <p:ph type="title"/>
          </p:nvPr>
        </p:nvSpPr>
        <p:spPr/>
        <p:txBody>
          <a:bodyPr>
            <a:normAutofit fontScale="90000"/>
          </a:bodyPr>
          <a:lstStyle/>
          <a:p>
            <a:r>
              <a:rPr lang="en-US" altLang="zh-CN" dirty="0"/>
              <a:t>MD4: Continuous-time Absorbing State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7BBF124-97DC-4A8B-4C7F-283AD06476E7}"/>
                  </a:ext>
                </a:extLst>
              </p:cNvPr>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𝑠</m:t>
                                </m:r>
                                <m:r>
                                  <a:rPr lang="en-US" altLang="zh-CN" i="1">
                                    <a:latin typeface="Cambria Math" panose="02040503050406030204" pitchFamily="18" charset="0"/>
                                  </a:rPr>
                                  <m:t>=1</m:t>
                                </m:r>
                              </m:sub>
                              <m:sup>
                                <m:r>
                                  <a:rPr lang="en-US" altLang="zh-CN" i="1">
                                    <a:latin typeface="Cambria Math" panose="02040503050406030204" pitchFamily="18" charset="0"/>
                                  </a:rPr>
                                  <m:t>𝑡</m:t>
                                </m:r>
                              </m:sup>
                              <m:e>
                                <m:r>
                                  <a:rPr lang="en-US" altLang="zh-CN" i="1">
                                    <a:latin typeface="Cambria Math" panose="02040503050406030204" pitchFamily="18" charset="0"/>
                                  </a:rPr>
                                  <m:t>𝛽</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𝑠</m:t>
                                        </m:r>
                                      </m:num>
                                      <m:den>
                                        <m:r>
                                          <a:rPr lang="en-US" altLang="zh-CN" i="1">
                                            <a:latin typeface="Cambria Math" panose="02040503050406030204" pitchFamily="18" charset="0"/>
                                          </a:rPr>
                                          <m:t>𝑇</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e>
                            </m:nary>
                            <m:r>
                              <a:rPr lang="en-US" altLang="zh-CN" i="1">
                                <a:latin typeface="Cambria Math" panose="02040503050406030204" pitchFamily="18" charset="0"/>
                              </a:rPr>
                              <m:t>+</m:t>
                            </m:r>
                            <m:r>
                              <a:rPr lang="en-US" altLang="zh-CN" i="1">
                                <a:latin typeface="Cambria Math" panose="02040503050406030204" pitchFamily="18" charset="0"/>
                              </a:rPr>
                              <m:t>𝑜</m:t>
                            </m:r>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𝑇</m:t>
                                    </m:r>
                                  </m:den>
                                </m:f>
                              </m:e>
                            </m:d>
                          </m:e>
                        </m:d>
                      </m:e>
                    </m:func>
                  </m:oMath>
                </a14:m>
                <a:r>
                  <a:rPr lang="en-US" altLang="zh-CN" dirty="0"/>
                  <a:t>.</a:t>
                </a:r>
              </a:p>
              <a:p>
                <a:r>
                  <a:rPr lang="en-US" altLang="zh-CN" dirty="0"/>
                  <a:t>We can interpret </a:t>
                </a:r>
                <a14:m>
                  <m:oMath xmlns:m="http://schemas.openxmlformats.org/officeDocument/2006/math">
                    <m:r>
                      <a:rPr lang="en-US" altLang="zh-CN" i="1">
                        <a:latin typeface="Cambria Math" panose="02040503050406030204" pitchFamily="18" charset="0"/>
                      </a:rPr>
                      <m:t>𝛽</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 </a:t>
                </a:r>
                <a:r>
                  <a:rPr lang="en-US" altLang="zh-CN" dirty="0"/>
                  <a:t>as the (negative) rate and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𝛼</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e>
                    </m:func>
                    <m:r>
                      <a:rPr lang="en-US" altLang="zh-CN" i="1">
                        <a:latin typeface="Cambria Math" panose="02040503050406030204" pitchFamily="18" charset="0"/>
                      </a:rPr>
                      <m:t>=</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a:latin typeface="Cambria Math" panose="02040503050406030204" pitchFamily="18" charset="0"/>
                          </a:rPr>
                          <m:t>𝑡</m:t>
                        </m:r>
                      </m:sup>
                      <m:e>
                        <m:r>
                          <a:rPr lang="en-US" altLang="zh-CN" i="1">
                            <a:latin typeface="Cambria Math" panose="02040503050406030204" pitchFamily="18" charset="0"/>
                          </a:rPr>
                          <m:t>𝛽</m:t>
                        </m:r>
                        <m:d>
                          <m:dPr>
                            <m:ctrlPr>
                              <a:rPr lang="en-US" altLang="zh-CN" i="1">
                                <a:latin typeface="Cambria Math" panose="02040503050406030204" pitchFamily="18" charset="0"/>
                              </a:rPr>
                            </m:ctrlPr>
                          </m:dPr>
                          <m:e>
                            <m:r>
                              <a:rPr lang="en-US" altLang="zh-CN" i="1">
                                <a:latin typeface="Cambria Math" panose="02040503050406030204" pitchFamily="18" charset="0"/>
                              </a:rPr>
                              <m:t>𝑠</m:t>
                            </m:r>
                          </m:e>
                        </m:d>
                        <m:r>
                          <a:rPr lang="en-US" altLang="zh-CN" i="1">
                            <a:latin typeface="Cambria Math" panose="02040503050406030204" pitchFamily="18" charset="0"/>
                          </a:rPr>
                          <m:t>𝑑𝑠</m:t>
                        </m:r>
                      </m:e>
                    </m:nary>
                  </m:oMath>
                </a14:m>
                <a:r>
                  <a:rPr lang="zh-CN" altLang="en-US" dirty="0"/>
                  <a:t> </a:t>
                </a:r>
                <a:r>
                  <a:rPr lang="en-US" altLang="zh-CN" dirty="0"/>
                  <a:t>as the distance.</a:t>
                </a:r>
              </a:p>
              <a:p>
                <a:endParaRPr lang="zh-CN" altLang="en-US" dirty="0"/>
              </a:p>
            </p:txBody>
          </p:sp>
        </mc:Choice>
        <mc:Fallback>
          <p:sp>
            <p:nvSpPr>
              <p:cNvPr id="3" name="内容占位符 2">
                <a:extLst>
                  <a:ext uri="{FF2B5EF4-FFF2-40B4-BE49-F238E27FC236}">
                    <a16:creationId xmlns:a16="http://schemas.microsoft.com/office/drawing/2014/main" id="{17BBF124-97DC-4A8B-4C7F-283AD06476E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zh-CN" altLang="en-US">
                    <a:noFill/>
                  </a:rPr>
                  <a:t> </a:t>
                </a:r>
              </a:p>
            </p:txBody>
          </p:sp>
        </mc:Fallback>
      </mc:AlternateContent>
      <p:pic>
        <p:nvPicPr>
          <p:cNvPr id="6" name="图形 5">
            <a:extLst>
              <a:ext uri="{FF2B5EF4-FFF2-40B4-BE49-F238E27FC236}">
                <a16:creationId xmlns:a16="http://schemas.microsoft.com/office/drawing/2014/main" id="{1A10330C-7840-E531-8E3C-4B6D735A15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600" y="3661832"/>
            <a:ext cx="4470400" cy="2980267"/>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633EE06-A164-3D6B-CBB0-5DE454CDB9C9}"/>
                  </a:ext>
                </a:extLst>
              </p:cNvPr>
              <p:cNvSpPr txBox="1"/>
              <p:nvPr/>
            </p:nvSpPr>
            <p:spPr>
              <a:xfrm>
                <a:off x="6464300" y="4090777"/>
                <a:ext cx="4470399" cy="2122376"/>
              </a:xfrm>
              <a:prstGeom prst="rect">
                <a:avLst/>
              </a:prstGeom>
              <a:noFill/>
            </p:spPr>
            <p:txBody>
              <a:bodyPr wrap="square" rtlCol="0">
                <a:spAutoFit/>
              </a:bodyPr>
              <a:lstStyle/>
              <a:p>
                <a:r>
                  <a:rPr lang="en-US" altLang="zh-CN" sz="2400" dirty="0"/>
                  <a:t>The red curve is </a:t>
                </a:r>
                <a14:m>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𝛼</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e>
                    </m:func>
                  </m:oMath>
                </a14:m>
                <a:r>
                  <a:rPr lang="en-US" altLang="zh-CN" sz="2400" dirty="0"/>
                  <a:t>. The slopes of the blue lines are </a:t>
                </a:r>
                <a14:m>
                  <m:oMath xmlns:m="http://schemas.openxmlformats.org/officeDocument/2006/math">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𝛽</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e>
                    </m:d>
                  </m:oMath>
                </a14:m>
                <a:r>
                  <a:rPr lang="en-US" altLang="zh-CN" sz="2400" dirty="0"/>
                  <a:t>. There are small gaps between the blue lines and the red curve, which is captured by </a:t>
                </a:r>
                <a14:m>
                  <m:oMath xmlns:m="http://schemas.openxmlformats.org/officeDocument/2006/math">
                    <m:r>
                      <a:rPr lang="en-US" altLang="zh-CN" sz="2400" b="0" i="1" smtClean="0">
                        <a:latin typeface="Cambria Math" panose="02040503050406030204" pitchFamily="18" charset="0"/>
                      </a:rPr>
                      <m:t>𝑜</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𝑇</m:t>
                            </m:r>
                          </m:den>
                        </m:f>
                      </m:e>
                    </m:d>
                  </m:oMath>
                </a14:m>
                <a:r>
                  <a:rPr lang="en-US" altLang="zh-CN" sz="2400" dirty="0"/>
                  <a:t>.</a:t>
                </a:r>
                <a:endParaRPr lang="zh-CN" altLang="en-US" sz="2400" dirty="0"/>
              </a:p>
            </p:txBody>
          </p:sp>
        </mc:Choice>
        <mc:Fallback>
          <p:sp>
            <p:nvSpPr>
              <p:cNvPr id="7" name="文本框 6">
                <a:extLst>
                  <a:ext uri="{FF2B5EF4-FFF2-40B4-BE49-F238E27FC236}">
                    <a16:creationId xmlns:a16="http://schemas.microsoft.com/office/drawing/2014/main" id="{5633EE06-A164-3D6B-CBB0-5DE454CDB9C9}"/>
                  </a:ext>
                </a:extLst>
              </p:cNvPr>
              <p:cNvSpPr txBox="1">
                <a:spLocks noRot="1" noChangeAspect="1" noMove="1" noResize="1" noEditPoints="1" noAdjustHandles="1" noChangeArrowheads="1" noChangeShapeType="1" noTextEdit="1"/>
              </p:cNvSpPr>
              <p:nvPr/>
            </p:nvSpPr>
            <p:spPr>
              <a:xfrm>
                <a:off x="6464300" y="4090777"/>
                <a:ext cx="4470399" cy="2122376"/>
              </a:xfrm>
              <a:prstGeom prst="rect">
                <a:avLst/>
              </a:prstGeom>
              <a:blipFill>
                <a:blip r:embed="rId5"/>
                <a:stretch>
                  <a:fillRect l="-2044" t="-2299" r="-545" b="-14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09693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79B361-D7B5-DE5A-83CE-E66325399CAB}"/>
              </a:ext>
            </a:extLst>
          </p:cNvPr>
          <p:cNvSpPr>
            <a:spLocks noGrp="1"/>
          </p:cNvSpPr>
          <p:nvPr>
            <p:ph type="title"/>
          </p:nvPr>
        </p:nvSpPr>
        <p:spPr/>
        <p:txBody>
          <a:bodyPr/>
          <a:lstStyle/>
          <a:p>
            <a:r>
              <a:rPr lang="en-US" altLang="zh-CN" dirty="0"/>
              <a:t>MD4: Simplify ELBO</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710D7C4-CA57-1A35-FF72-9C375CC5519B}"/>
                  </a:ext>
                </a:extLst>
              </p:cNvPr>
              <p:cNvSpPr>
                <a:spLocks noGrp="1"/>
              </p:cNvSpPr>
              <p:nvPr>
                <p:ph idx="1"/>
              </p:nvPr>
            </p:nvSpPr>
            <p:spPr>
              <a:xfrm>
                <a:off x="838200" y="1825625"/>
                <a:ext cx="10515600" cy="4667250"/>
              </a:xfrm>
            </p:spPr>
            <p:txBody>
              <a:bodyPr>
                <a:normAutofit/>
              </a:bodyPr>
              <a:lstStyle/>
              <a:p>
                <a:r>
                  <a:rPr lang="en-US" altLang="zh-CN" dirty="0"/>
                  <a:t>Consider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a:t> for absorbing state diffusion:</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is either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or </a:t>
                </a:r>
                <a14:m>
                  <m:oMath xmlns:m="http://schemas.openxmlformats.org/officeDocument/2006/math">
                    <m:r>
                      <a:rPr lang="en-US" altLang="zh-CN" b="0" i="1" smtClean="0">
                        <a:latin typeface="Cambria Math" panose="02040503050406030204" pitchFamily="18" charset="0"/>
                      </a:rPr>
                      <m:t>𝑚</m:t>
                    </m:r>
                  </m:oMath>
                </a14:m>
                <a:r>
                  <a:rPr lang="en-US" altLang="zh-CN" dirty="0"/>
                  <a:t>.</a:t>
                </a:r>
              </a:p>
              <a:p>
                <a:pPr lvl="1"/>
                <a:r>
                  <a:rPr lang="en-US" altLang="zh-CN"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then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en-US" altLang="zh-CN" dirty="0"/>
                  <a:t> must be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a:t>
                </a:r>
              </a:p>
              <a:p>
                <a:pPr lvl="1"/>
                <a:r>
                  <a:rPr lang="en-US" altLang="zh-CN"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 then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oMath>
                </a14:m>
                <a:r>
                  <a:rPr lang="en-US" altLang="zh-CN" dirty="0"/>
                  <a:t> (otherwise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en-US" altLang="zh-CN" dirty="0"/>
                  <a:t>).</a:t>
                </a:r>
              </a:p>
              <a:p>
                <a:r>
                  <a:rPr lang="en-US" altLang="zh-CN" dirty="0"/>
                  <a:t>Now consider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d>
                  </m:oMath>
                </a14:m>
                <a:r>
                  <a:rPr lang="en-US" altLang="zh-CN" dirty="0"/>
                  <a:t>:</a:t>
                </a:r>
              </a:p>
              <a:p>
                <a:pPr lvl="1"/>
                <a:r>
                  <a:rPr lang="en-US" altLang="zh-CN" dirty="0"/>
                  <a:t>Notice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oMath>
                </a14:m>
                <a:r>
                  <a:rPr lang="en-US" altLang="zh-CN" dirty="0"/>
                  <a:t> is constant, so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oMath>
                </a14:m>
                <a:r>
                  <a:rPr lang="en-US" altLang="zh-CN" dirty="0"/>
                  <a:t>.</a:t>
                </a:r>
              </a:p>
              <a:p>
                <a:pPr lvl="1"/>
                <a:r>
                  <a:rPr lang="en-US" altLang="zh-CN" dirty="0"/>
                  <a:t>Then, we just need to compute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since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a:t> is non-zero only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Additionally,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en-US" altLang="zh-CN" dirty="0"/>
                  <a:t> can be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only if </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0</m:t>
                        </m:r>
                      </m:sub>
                    </m:sSub>
                  </m:oMath>
                </a14:m>
                <a:r>
                  <a:rPr lang="en-US" altLang="zh-CN" dirty="0"/>
                  <a:t>. Consequently,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num>
                      <m:den>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Sub>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a:t>
                </a:r>
              </a:p>
              <a:p>
                <a:pPr lvl="1"/>
                <a:endParaRPr lang="en-US" altLang="zh-CN" dirty="0"/>
              </a:p>
            </p:txBody>
          </p:sp>
        </mc:Choice>
        <mc:Fallback>
          <p:sp>
            <p:nvSpPr>
              <p:cNvPr id="3" name="内容占位符 2">
                <a:extLst>
                  <a:ext uri="{FF2B5EF4-FFF2-40B4-BE49-F238E27FC236}">
                    <a16:creationId xmlns:a16="http://schemas.microsoft.com/office/drawing/2014/main" id="{C710D7C4-CA57-1A35-FF72-9C375CC5519B}"/>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7834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9CF64-F650-6810-6780-CD6744A64BFC}"/>
              </a:ext>
            </a:extLst>
          </p:cNvPr>
          <p:cNvSpPr>
            <a:spLocks noGrp="1"/>
          </p:cNvSpPr>
          <p:nvPr>
            <p:ph type="title"/>
          </p:nvPr>
        </p:nvSpPr>
        <p:spPr/>
        <p:txBody>
          <a:bodyPr/>
          <a:lstStyle/>
          <a:p>
            <a:r>
              <a:rPr lang="en-US" altLang="zh-CN" dirty="0"/>
              <a:t>MD4: Simplify ELBO</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E91DE60-EAA4-A0B9-4ED3-A9428F6B2A4B}"/>
                  </a:ext>
                </a:extLst>
              </p:cNvPr>
              <p:cNvSpPr>
                <a:spLocks noGrp="1"/>
              </p:cNvSpPr>
              <p:nvPr>
                <p:ph idx="1"/>
              </p:nvPr>
            </p:nvSpPr>
            <p:spPr/>
            <p:txBody>
              <a:bodyPr/>
              <a:lstStyle/>
              <a:p>
                <a:r>
                  <a:rPr lang="en-US" altLang="zh-CN" dirty="0"/>
                  <a:t>Now consider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sub>
                    </m:sSub>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e>
                    </m:d>
                  </m:oMath>
                </a14:m>
                <a:r>
                  <a:rPr lang="en-US" altLang="zh-CN" dirty="0"/>
                  <a:t>:</a:t>
                </a:r>
              </a:p>
              <a:p>
                <a:pPr lvl="1"/>
                <a:r>
                  <a:rPr lang="en-US" altLang="zh-CN" dirty="0"/>
                  <a:t>Notice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𝑚</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Sub>
                      </m:num>
                      <m:den>
                        <m:r>
                          <a:rPr lang="en-US" altLang="zh-CN" i="1">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en>
                    </m:f>
                  </m:oMath>
                </a14:m>
                <a:r>
                  <a:rPr lang="en-US" altLang="zh-CN" dirty="0"/>
                  <a:t> is constant, so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𝑚</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Sub>
                      </m:num>
                      <m:den>
                        <m:r>
                          <a:rPr lang="en-US" altLang="zh-CN" i="1">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en>
                    </m:f>
                  </m:oMath>
                </a14:m>
                <a:r>
                  <a:rPr lang="en-US" altLang="zh-CN" dirty="0"/>
                  <a:t>.</a:t>
                </a:r>
              </a:p>
              <a:p>
                <a:pPr lvl="1"/>
                <a:r>
                  <a:rPr lang="en-US" altLang="zh-CN" dirty="0"/>
                  <a:t>Then, we just need to compute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oMath>
                </a14:m>
                <a:r>
                  <a:rPr lang="en-US" altLang="zh-CN" dirty="0"/>
                  <a:t> since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is non-zero only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oMath>
                </a14:m>
                <a:r>
                  <a:rPr lang="en-US" altLang="zh-CN" dirty="0"/>
                  <a:t>. Additionally,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Sub>
                  </m:oMath>
                </a14:m>
                <a:r>
                  <a:rPr lang="en-US" altLang="zh-CN" dirty="0"/>
                  <a:t> can be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only if </a:t>
                </a:r>
                <a14:m>
                  <m:oMath xmlns:m="http://schemas.openxmlformats.org/officeDocument/2006/math">
                    <m:sSub>
                      <m:sSubPr>
                        <m:ctrlPr>
                          <a:rPr lang="en-US" altLang="zh-CN" i="1" dirty="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𝑥</m:t>
                            </m:r>
                          </m:e>
                        </m:acc>
                      </m:e>
                      <m:sub>
                        <m:r>
                          <a:rPr lang="en-US" altLang="zh-CN" i="1" dirty="0">
                            <a:latin typeface="Cambria Math" panose="02040503050406030204" pitchFamily="18" charset="0"/>
                          </a:rPr>
                          <m:t>0</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0</m:t>
                        </m:r>
                      </m:sub>
                    </m:sSub>
                  </m:oMath>
                </a14:m>
                <a:r>
                  <a:rPr lang="en-US" altLang="zh-CN" dirty="0"/>
                  <a:t>. Consequently,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num>
                      <m:den>
                        <m:r>
                          <a:rPr lang="en-US" altLang="zh-CN" i="1">
                            <a:latin typeface="Cambria Math" panose="02040503050406030204" pitchFamily="18" charset="0"/>
                          </a:rPr>
                          <m:t>1</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𝛼</m:t>
                            </m:r>
                          </m:e>
                          <m:sub>
                            <m:r>
                              <a:rPr lang="en-US" altLang="zh-CN" i="1">
                                <a:latin typeface="Cambria Math" panose="02040503050406030204" pitchFamily="18" charset="0"/>
                              </a:rPr>
                              <m:t>𝑡</m:t>
                            </m:r>
                          </m:sub>
                        </m:sSub>
                      </m:den>
                    </m:f>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oMath>
                </a14:m>
                <a:r>
                  <a:rPr lang="en-US" altLang="zh-CN" dirty="0"/>
                  <a:t>.</a:t>
                </a:r>
              </a:p>
              <a:p>
                <a:r>
                  <a:rPr lang="en-US" altLang="zh-CN" dirty="0"/>
                  <a:t>Transfer it to continuous time, the KL term becomes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𝕀</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𝛼</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r>
                                <a:rPr lang="en-US" altLang="zh-CN" b="0" i="1" dirty="0" smtClean="0">
                                  <a:latin typeface="Cambria Math" panose="02040503050406030204" pitchFamily="18" charset="0"/>
                                </a:rPr>
                                <m:t>𝑑𝑡</m:t>
                              </m:r>
                            </m:num>
                            <m:den>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const</m:t>
                          </m:r>
                        </m:e>
                      </m:d>
                    </m:oMath>
                  </m:oMathPara>
                </a14:m>
                <a:endParaRPr lang="en-US" altLang="zh-CN" dirty="0"/>
              </a:p>
            </p:txBody>
          </p:sp>
        </mc:Choice>
        <mc:Fallback>
          <p:sp>
            <p:nvSpPr>
              <p:cNvPr id="3" name="内容占位符 2">
                <a:extLst>
                  <a:ext uri="{FF2B5EF4-FFF2-40B4-BE49-F238E27FC236}">
                    <a16:creationId xmlns:a16="http://schemas.microsoft.com/office/drawing/2014/main" id="{DE91DE60-EAA4-A0B9-4ED3-A9428F6B2A4B}"/>
                  </a:ext>
                </a:extLst>
              </p:cNvPr>
              <p:cNvSpPr>
                <a:spLocks noGrp="1" noRot="1" noChangeAspect="1" noMove="1" noResize="1" noEditPoints="1" noAdjustHandles="1" noChangeArrowheads="1" noChangeShapeType="1" noTextEdit="1"/>
              </p:cNvSpPr>
              <p:nvPr>
                <p:ph idx="1"/>
              </p:nvPr>
            </p:nvSpPr>
            <p:spPr>
              <a:blipFill>
                <a:blip r:embed="rId2"/>
                <a:stretch>
                  <a:fillRect l="-1043" t="-154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681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DE64ADC-C83D-11F8-2FF4-1B132D124891}"/>
              </a:ext>
            </a:extLst>
          </p:cNvPr>
          <p:cNvSpPr>
            <a:spLocks noGrp="1"/>
          </p:cNvSpPr>
          <p:nvPr>
            <p:ph type="title"/>
          </p:nvPr>
        </p:nvSpPr>
        <p:spPr/>
        <p:txBody>
          <a:bodyPr/>
          <a:lstStyle/>
          <a:p>
            <a:r>
              <a:rPr lang="en-US" dirty="0"/>
              <a:t>Preliminary: generative modeling</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08F0F727-B589-E46B-A985-2FC36FAD155B}"/>
                  </a:ext>
                </a:extLst>
              </p:cNvPr>
              <p:cNvSpPr>
                <a:spLocks noGrp="1"/>
              </p:cNvSpPr>
              <p:nvPr>
                <p:ph idx="1"/>
              </p:nvPr>
            </p:nvSpPr>
            <p:spPr/>
            <p:txBody>
              <a:bodyPr>
                <a:normAutofit/>
              </a:bodyPr>
              <a:lstStyle/>
              <a:p>
                <a:r>
                  <a:rPr lang="en-US" dirty="0"/>
                  <a:t>When we say “the model generates something”, we mean we can </a:t>
                </a:r>
                <a:r>
                  <a:rPr lang="en-US" b="1" dirty="0"/>
                  <a:t>sample</a:t>
                </a:r>
                <a:r>
                  <a:rPr lang="en-US" dirty="0"/>
                  <a:t> from a target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with the model.</a:t>
                </a:r>
              </a:p>
              <a:p>
                <a:r>
                  <a:rPr lang="en-US" dirty="0"/>
                  <a:t>For example, auto-regressive models learns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&lt;</m:t>
                                  </m:r>
                                  <m:r>
                                    <a:rPr lang="en-US" altLang="zh-CN" b="0" i="1" smtClean="0">
                                      <a:latin typeface="Cambria Math" panose="02040503050406030204" pitchFamily="18" charset="0"/>
                                    </a:rPr>
                                    <m:t>𝑡</m:t>
                                  </m:r>
                                </m:sub>
                              </m:sSub>
                            </m:e>
                          </m:d>
                        </m:e>
                      </m:nary>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r>
                  <a:rPr lang="en-US" b="0" dirty="0"/>
                  <a:t> may be a BOS token and since we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&lt;</m:t>
                            </m:r>
                            <m:r>
                              <a:rPr lang="en-US" b="0" i="1" smtClean="0">
                                <a:latin typeface="Cambria Math" panose="02040503050406030204" pitchFamily="18" charset="0"/>
                              </a:rPr>
                              <m:t>𝑡</m:t>
                            </m:r>
                          </m:sub>
                        </m:sSub>
                      </m:e>
                    </m:d>
                  </m:oMath>
                </a14:m>
                <a:r>
                  <a:rPr lang="en-US" b="0" dirty="0"/>
                  <a:t>, we can sample from it to get </a:t>
                </a:r>
                <a14:m>
                  <m:oMath xmlns:m="http://schemas.openxmlformats.org/officeDocument/2006/math">
                    <m:r>
                      <a:rPr lang="en-US" b="0" i="1" smtClean="0">
                        <a:latin typeface="Cambria Math" panose="02040503050406030204" pitchFamily="18" charset="0"/>
                      </a:rPr>
                      <m:t>𝑥</m:t>
                    </m:r>
                  </m:oMath>
                </a14:m>
                <a:r>
                  <a:rPr lang="en-US" b="0" dirty="0"/>
                  <a:t>. If the model is trained good enough, the sampled </a:t>
                </a:r>
                <a14:m>
                  <m:oMath xmlns:m="http://schemas.openxmlformats.org/officeDocument/2006/math">
                    <m:r>
                      <a:rPr lang="en-US" b="0" i="1" smtClean="0">
                        <a:latin typeface="Cambria Math" panose="02040503050406030204" pitchFamily="18" charset="0"/>
                      </a:rPr>
                      <m:t>𝑥</m:t>
                    </m:r>
                  </m:oMath>
                </a14:m>
                <a:r>
                  <a:rPr lang="en-US" b="0" dirty="0"/>
                  <a:t> follows the target distribution, i.e., the natural language distribution.</a:t>
                </a:r>
              </a:p>
            </p:txBody>
          </p:sp>
        </mc:Choice>
        <mc:Fallback xmlns="">
          <p:sp>
            <p:nvSpPr>
              <p:cNvPr id="5" name="内容占位符 4">
                <a:extLst>
                  <a:ext uri="{FF2B5EF4-FFF2-40B4-BE49-F238E27FC236}">
                    <a16:creationId xmlns:a16="http://schemas.microsoft.com/office/drawing/2014/main" id="{08F0F727-B589-E46B-A985-2FC36FAD155B}"/>
                  </a:ext>
                </a:extLst>
              </p:cNvPr>
              <p:cNvSpPr>
                <a:spLocks noGrp="1" noRot="1" noChangeAspect="1" noMove="1" noResize="1" noEditPoints="1" noAdjustHandles="1" noChangeArrowheads="1" noChangeShapeType="1" noTextEdit="1"/>
              </p:cNvSpPr>
              <p:nvPr>
                <p:ph idx="1"/>
              </p:nvPr>
            </p:nvSpPr>
            <p:spPr>
              <a:blipFill>
                <a:blip r:embed="rId3"/>
                <a:stretch>
                  <a:fillRect l="-1043" t="-2381" r="-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7740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DF677-C847-1836-6795-F3FC6D367E69}"/>
              </a:ext>
            </a:extLst>
          </p:cNvPr>
          <p:cNvSpPr>
            <a:spLocks noGrp="1"/>
          </p:cNvSpPr>
          <p:nvPr>
            <p:ph type="title"/>
          </p:nvPr>
        </p:nvSpPr>
        <p:spPr/>
        <p:txBody>
          <a:bodyPr/>
          <a:lstStyle/>
          <a:p>
            <a:r>
              <a:rPr lang="en-US" altLang="zh-CN" dirty="0"/>
              <a:t>MD4: Analysis about the schedule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7610488-92E6-3BE5-67F0-E19DE0E02A18}"/>
                  </a:ext>
                </a:extLst>
              </p:cNvPr>
              <p:cNvSpPr>
                <a:spLocks noGrp="1"/>
              </p:cNvSpPr>
              <p:nvPr>
                <p:ph idx="1"/>
              </p:nvPr>
            </p:nvSpPr>
            <p:spPr>
              <a:xfrm>
                <a:off x="838200" y="1825624"/>
                <a:ext cx="10515600" cy="4448175"/>
              </a:xfrm>
            </p:spPr>
            <p:txBody>
              <a:bodyPr>
                <a:normAutofit/>
              </a:bodyPr>
              <a:lstStyle/>
              <a:p>
                <a:r>
                  <a:rPr lang="en-US" altLang="zh-CN" dirty="0"/>
                  <a:t>Finally, we derive the simplified ELBO objective for absorbing state diffusion</a:t>
                </a:r>
                <a:r>
                  <a:rPr lang="en-US" altLang="zh-CN" baseline="30000" dirty="0"/>
                  <a:t>*</a:t>
                </a:r>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ℒ</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m:rPr>
                          <m:aln/>
                        </m:rP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const</m:t>
                      </m:r>
                      <m:r>
                        <a:rPr lang="en-US" altLang="zh-CN" b="0" i="0"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e>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𝛼</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0|</m:t>
                                  </m:r>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e>
                          </m:func>
                          <m:r>
                            <a:rPr lang="en-US" altLang="zh-CN" b="0" i="1" smtClean="0">
                              <a:latin typeface="Cambria Math" panose="02040503050406030204" pitchFamily="18" charset="0"/>
                            </a:rPr>
                            <m:t>𝑑𝑡</m:t>
                          </m:r>
                        </m:e>
                      </m:nary>
                    </m:oMath>
                    <m:oMath xmlns:m="http://schemas.openxmlformats.org/officeDocument/2006/math">
                      <m:r>
                        <m:rPr>
                          <m:aln/>
                        </m:rP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const</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𝛼</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log</m:t>
                              </m:r>
                            </m:fName>
                            <m:e>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𝜃</m:t>
                                  </m:r>
                                </m:sup>
                              </m:sSubSup>
                            </m:e>
                          </m:func>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0</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e>
                          </m:d>
                          <m:r>
                            <a:rPr lang="en-US" altLang="zh-CN" b="0" i="1" dirty="0" smtClean="0">
                              <a:latin typeface="Cambria Math" panose="02040503050406030204" pitchFamily="18" charset="0"/>
                            </a:rPr>
                            <m:t>𝑑𝑡</m:t>
                          </m:r>
                        </m:e>
                      </m:nary>
                    </m:oMath>
                  </m:oMathPara>
                </a14:m>
                <a:endParaRPr lang="en-US" altLang="zh-CN" dirty="0"/>
              </a:p>
              <a:p>
                <a:r>
                  <a:rPr lang="en-US" altLang="zh-CN" dirty="0"/>
                  <a:t>Now we find that the schedule does nothing since it can be absorbed into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𝛼</m:t>
                    </m:r>
                  </m:oMath>
                </a14:m>
                <a:r>
                  <a:rPr lang="en-US" altLang="zh-CN" dirty="0"/>
                  <a:t>. However, we don’t sample uniformly over </a:t>
                </a:r>
                <a14:m>
                  <m:oMath xmlns:m="http://schemas.openxmlformats.org/officeDocument/2006/math">
                    <m:r>
                      <a:rPr lang="en-US" altLang="zh-CN" b="0" i="1" smtClean="0">
                        <a:latin typeface="Cambria Math" panose="02040503050406030204" pitchFamily="18" charset="0"/>
                      </a:rPr>
                      <m:t>𝛼</m:t>
                    </m:r>
                  </m:oMath>
                </a14:m>
                <a:r>
                  <a:rPr lang="en-US" altLang="zh-CN" dirty="0"/>
                  <a:t>; instead, we sample uniformly over </a:t>
                </a:r>
                <a14:m>
                  <m:oMath xmlns:m="http://schemas.openxmlformats.org/officeDocument/2006/math">
                    <m:r>
                      <a:rPr lang="en-US" altLang="zh-CN" b="0" i="1" smtClean="0">
                        <a:latin typeface="Cambria Math" panose="02040503050406030204" pitchFamily="18" charset="0"/>
                      </a:rPr>
                      <m:t>𝑡</m:t>
                    </m:r>
                  </m:oMath>
                </a14:m>
                <a:r>
                  <a:rPr lang="en-US" altLang="zh-CN" dirty="0"/>
                  <a:t>. With a different schedule, moving uniformly in </a:t>
                </a:r>
                <a14:m>
                  <m:oMath xmlns:m="http://schemas.openxmlformats.org/officeDocument/2006/math">
                    <m:r>
                      <a:rPr lang="en-US" altLang="zh-CN" b="0" i="1" smtClean="0">
                        <a:latin typeface="Cambria Math" panose="02040503050406030204" pitchFamily="18" charset="0"/>
                      </a:rPr>
                      <m:t>𝑡</m:t>
                    </m:r>
                  </m:oMath>
                </a14:m>
                <a:r>
                  <a:rPr lang="en-US" altLang="zh-CN" dirty="0"/>
                  <a:t> corresponds to moving at different speeds in the </a:t>
                </a:r>
                <a14:m>
                  <m:oMath xmlns:m="http://schemas.openxmlformats.org/officeDocument/2006/math">
                    <m:r>
                      <a:rPr lang="en-US" altLang="zh-CN" b="0" i="1" smtClean="0">
                        <a:latin typeface="Cambria Math" panose="02040503050406030204" pitchFamily="18" charset="0"/>
                      </a:rPr>
                      <m:t>𝛼</m:t>
                    </m:r>
                  </m:oMath>
                </a14:m>
                <a:r>
                  <a:rPr lang="en-US" altLang="zh-CN" dirty="0"/>
                  <a:t>-space.</a:t>
                </a:r>
                <a:endParaRPr lang="zh-CN" altLang="en-US" dirty="0"/>
              </a:p>
            </p:txBody>
          </p:sp>
        </mc:Choice>
        <mc:Fallback>
          <p:sp>
            <p:nvSpPr>
              <p:cNvPr id="3" name="内容占位符 2">
                <a:extLst>
                  <a:ext uri="{FF2B5EF4-FFF2-40B4-BE49-F238E27FC236}">
                    <a16:creationId xmlns:a16="http://schemas.microsoft.com/office/drawing/2014/main" id="{87610488-92E6-3BE5-67F0-E19DE0E02A18}"/>
                  </a:ext>
                </a:extLst>
              </p:cNvPr>
              <p:cNvSpPr>
                <a:spLocks noGrp="1" noRot="1" noChangeAspect="1" noMove="1" noResize="1" noEditPoints="1" noAdjustHandles="1" noChangeArrowheads="1" noChangeShapeType="1" noTextEdit="1"/>
              </p:cNvSpPr>
              <p:nvPr>
                <p:ph idx="1"/>
              </p:nvPr>
            </p:nvSpPr>
            <p:spPr>
              <a:xfrm>
                <a:off x="838200" y="1825624"/>
                <a:ext cx="10515600" cy="4448175"/>
              </a:xfrm>
              <a:blipFill>
                <a:blip r:embed="rId2"/>
                <a:stretch>
                  <a:fillRect l="-1043" t="-2329" r="-12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56908F7-B1BA-6F25-CD80-700636B9D952}"/>
                  </a:ext>
                </a:extLst>
              </p:cNvPr>
              <p:cNvSpPr txBox="1"/>
              <p:nvPr/>
            </p:nvSpPr>
            <p:spPr>
              <a:xfrm>
                <a:off x="0" y="6463790"/>
                <a:ext cx="4653453" cy="394210"/>
              </a:xfrm>
              <a:prstGeom prst="rect">
                <a:avLst/>
              </a:prstGeom>
              <a:noFill/>
            </p:spPr>
            <p:txBody>
              <a:bodyPr wrap="none" rtlCol="0">
                <a:spAutoFit/>
              </a:bodyPr>
              <a:lstStyle/>
              <a:p>
                <a:r>
                  <a:rPr lang="en-US" altLang="zh-CN" i="1" dirty="0"/>
                  <a:t>* I extend the formula by expanding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i="1" dirty="0"/>
                  <a:t>.</a:t>
                </a:r>
                <a:endParaRPr lang="zh-CN" altLang="en-US" i="1" dirty="0"/>
              </a:p>
            </p:txBody>
          </p:sp>
        </mc:Choice>
        <mc:Fallback>
          <p:sp>
            <p:nvSpPr>
              <p:cNvPr id="4" name="文本框 3">
                <a:extLst>
                  <a:ext uri="{FF2B5EF4-FFF2-40B4-BE49-F238E27FC236}">
                    <a16:creationId xmlns:a16="http://schemas.microsoft.com/office/drawing/2014/main" id="{956908F7-B1BA-6F25-CD80-700636B9D952}"/>
                  </a:ext>
                </a:extLst>
              </p:cNvPr>
              <p:cNvSpPr txBox="1">
                <a:spLocks noRot="1" noChangeAspect="1" noMove="1" noResize="1" noEditPoints="1" noAdjustHandles="1" noChangeArrowheads="1" noChangeShapeType="1" noTextEdit="1"/>
              </p:cNvSpPr>
              <p:nvPr/>
            </p:nvSpPr>
            <p:spPr>
              <a:xfrm>
                <a:off x="0" y="6463790"/>
                <a:ext cx="4653453" cy="394210"/>
              </a:xfrm>
              <a:prstGeom prst="rect">
                <a:avLst/>
              </a:prstGeom>
              <a:blipFill>
                <a:blip r:embed="rId3"/>
                <a:stretch>
                  <a:fillRect l="-1048" t="-7692" r="-917" b="-1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8144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A1BB6-F9CA-6BED-035C-DCE9596D0DD1}"/>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3C60694F-3060-B1C0-6398-3D4AADF9320C}"/>
              </a:ext>
            </a:extLst>
          </p:cNvPr>
          <p:cNvSpPr>
            <a:spLocks noGrp="1"/>
          </p:cNvSpPr>
          <p:nvPr>
            <p:ph type="title"/>
          </p:nvPr>
        </p:nvSpPr>
        <p:spPr>
          <a:xfrm>
            <a:off x="831850" y="4813300"/>
            <a:ext cx="10515600" cy="1336675"/>
          </a:xfrm>
        </p:spPr>
        <p:txBody>
          <a:bodyPr/>
          <a:lstStyle/>
          <a:p>
            <a:r>
              <a:rPr lang="en-US" dirty="0"/>
              <a:t>Concrete Score Matching</a:t>
            </a:r>
          </a:p>
        </p:txBody>
      </p:sp>
      <p:sp>
        <p:nvSpPr>
          <p:cNvPr id="5" name="文本占位符 4">
            <a:extLst>
              <a:ext uri="{FF2B5EF4-FFF2-40B4-BE49-F238E27FC236}">
                <a16:creationId xmlns:a16="http://schemas.microsoft.com/office/drawing/2014/main" id="{19D7B74F-1A7E-6946-941F-36F61703AE48}"/>
              </a:ext>
            </a:extLst>
          </p:cNvPr>
          <p:cNvSpPr>
            <a:spLocks noGrp="1"/>
          </p:cNvSpPr>
          <p:nvPr>
            <p:ph type="body" idx="1"/>
          </p:nvPr>
        </p:nvSpPr>
        <p:spPr>
          <a:xfrm>
            <a:off x="831850" y="6176963"/>
            <a:ext cx="10515600" cy="668337"/>
          </a:xfrm>
        </p:spPr>
        <p:txBody>
          <a:bodyPr>
            <a:normAutofit/>
          </a:bodyPr>
          <a:lstStyle/>
          <a:p>
            <a:endParaRPr lang="en-US" dirty="0"/>
          </a:p>
        </p:txBody>
      </p:sp>
      <p:graphicFrame>
        <p:nvGraphicFramePr>
          <p:cNvPr id="2" name="图示 1">
            <a:extLst>
              <a:ext uri="{FF2B5EF4-FFF2-40B4-BE49-F238E27FC236}">
                <a16:creationId xmlns:a16="http://schemas.microsoft.com/office/drawing/2014/main" id="{BCD53FD0-E740-511B-CFC4-ABDE97684486}"/>
              </a:ext>
            </a:extLst>
          </p:cNvPr>
          <p:cNvGraphicFramePr/>
          <p:nvPr>
            <p:extLst>
              <p:ext uri="{D42A27DB-BD31-4B8C-83A1-F6EECF244321}">
                <p14:modId xmlns:p14="http://schemas.microsoft.com/office/powerpoint/2010/main" val="2624371413"/>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2881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347B749-B57E-9493-6F0D-43C1F6DD1A84}"/>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52A6927B-6673-4B2E-BA1C-11F02AA714D4}"/>
                  </a:ext>
                </a:extLst>
              </p:cNvPr>
              <p:cNvSpPr>
                <a:spLocks noGrp="1"/>
              </p:cNvSpPr>
              <p:nvPr>
                <p:ph idx="1"/>
              </p:nvPr>
            </p:nvSpPr>
            <p:spPr/>
            <p:txBody>
              <a:bodyPr/>
              <a:lstStyle/>
              <a:p>
                <a:r>
                  <a:rPr lang="en-US" altLang="zh-CN" dirty="0"/>
                  <a:t>Recall score matching – once we have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a:t>, we can sample from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However, on discrete spaces, we can’t define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oMath>
                </a14:m>
                <a:r>
                  <a:rPr lang="en-US" altLang="zh-CN" dirty="0"/>
                  <a:t>. Concrete score matching is score matching on discrete spaces.</a:t>
                </a:r>
              </a:p>
              <a:p>
                <a:r>
                  <a:rPr lang="en-US" altLang="zh-CN" dirty="0"/>
                  <a:t>Before introducing concrete score matching, let’s consider a question:</a:t>
                </a:r>
              </a:p>
              <a:p>
                <a:pPr lvl="1"/>
                <a:r>
                  <a:rPr lang="en-US" altLang="zh-CN" dirty="0"/>
                  <a:t>We have the following diffusion forward process</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en-US" altLang="zh-CN" b="1" dirty="0"/>
              </a:p>
              <a:p>
                <a:pPr lvl="1"/>
                <a:r>
                  <a:rPr lang="en-US" altLang="zh-CN" dirty="0"/>
                  <a:t>We know the noise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en-US" altLang="zh-CN" dirty="0"/>
                  <a:t>.</a:t>
                </a:r>
              </a:p>
              <a:p>
                <a:pPr lvl="1"/>
                <a:r>
                  <a:rPr lang="en-US" altLang="zh-CN" dirty="0"/>
                  <a:t>Why can’t we just compute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en-US" altLang="zh-CN" dirty="0"/>
                  <a:t>?</a:t>
                </a:r>
              </a:p>
            </p:txBody>
          </p:sp>
        </mc:Choice>
        <mc:Fallback>
          <p:sp>
            <p:nvSpPr>
              <p:cNvPr id="5" name="内容占位符 4">
                <a:extLst>
                  <a:ext uri="{FF2B5EF4-FFF2-40B4-BE49-F238E27FC236}">
                    <a16:creationId xmlns:a16="http://schemas.microsoft.com/office/drawing/2014/main" id="{52A6927B-6673-4B2E-BA1C-11F02AA714D4}"/>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2975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7958F-EEB1-A906-3D21-6106B1732CF1}"/>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ED236D1-2A63-F519-A9A1-D62B604AAEB7}"/>
                  </a:ext>
                </a:extLst>
              </p:cNvPr>
              <p:cNvSpPr>
                <a:spLocks noGrp="1"/>
              </p:cNvSpPr>
              <p:nvPr>
                <p:ph idx="1"/>
              </p:nvPr>
            </p:nvSpPr>
            <p:spPr>
              <a:xfrm>
                <a:off x="838200" y="1825625"/>
                <a:ext cx="10515600" cy="4667250"/>
              </a:xfrm>
            </p:spPr>
            <p:txBody>
              <a:bodyPr>
                <a:normAutofit/>
              </a:bodyPr>
              <a:lstStyle/>
              <a:p>
                <a:r>
                  <a:rPr lang="en-US" altLang="zh-CN" dirty="0"/>
                  <a:t>Before introducing concrete score matching, let’s consider a question:</a:t>
                </a:r>
              </a:p>
              <a:p>
                <a:pPr lvl="1"/>
                <a:r>
                  <a:rPr lang="en-US" altLang="zh-CN" dirty="0"/>
                  <a:t>We have the following diffusion forward process</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𝑡</m:t>
                          </m:r>
                        </m:sub>
                      </m:sSub>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oMath>
                  </m:oMathPara>
                </a14:m>
                <a:endParaRPr lang="en-US" altLang="zh-CN" b="1" dirty="0"/>
              </a:p>
              <a:p>
                <a:pPr lvl="1"/>
                <a:r>
                  <a:rPr lang="en-US" altLang="zh-CN" dirty="0"/>
                  <a:t>We know the noise distribution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𝑇</m:t>
                        </m:r>
                      </m:sub>
                    </m:sSub>
                  </m:oMath>
                </a14:m>
                <a:r>
                  <a:rPr lang="en-US" altLang="zh-CN" dirty="0"/>
                  <a:t>.</a:t>
                </a:r>
              </a:p>
              <a:p>
                <a:pPr lvl="1"/>
                <a:r>
                  <a:rPr lang="en-US" altLang="zh-CN" dirty="0"/>
                  <a:t>Why can’t we just compute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𝑡</m:t>
                        </m:r>
                      </m:sub>
                      <m:sup>
                        <m:r>
                          <a:rPr lang="en-US" altLang="zh-CN" i="1">
                            <a:latin typeface="Cambria Math" panose="02040503050406030204" pitchFamily="18" charset="0"/>
                          </a:rPr>
                          <m:t>−1</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𝑡</m:t>
                        </m:r>
                      </m:sub>
                    </m:sSub>
                  </m:oMath>
                </a14:m>
                <a:r>
                  <a:rPr lang="en-US" altLang="zh-CN" dirty="0"/>
                  <a:t>?</a:t>
                </a:r>
              </a:p>
              <a:p>
                <a:r>
                  <a:rPr lang="en-US" altLang="zh-CN" dirty="0"/>
                  <a:t>There are many misunderstandings:</a:t>
                </a:r>
              </a:p>
              <a:p>
                <a:pPr lvl="1"/>
                <a:r>
                  <a:rPr lang="en-US" altLang="zh-CN" dirty="0"/>
                  <a:t>We don’t really know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zh-CN" altLang="en-US" dirty="0"/>
                  <a:t> </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|0</m:t>
                        </m:r>
                      </m:sub>
                    </m:sSub>
                  </m:oMath>
                </a14:m>
                <a:r>
                  <a:rPr lang="zh-CN" altLang="en-US" dirty="0"/>
                  <a:t> </a:t>
                </a:r>
                <a:r>
                  <a:rPr lang="en-US" altLang="zh-CN" dirty="0"/>
                  <a:t>is close to pre-defined noise distribution but actually,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ub>
                    </m:sSub>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a:t>.</a:t>
                </a:r>
              </a:p>
              <a:p>
                <a:pPr lvl="1"/>
                <a:r>
                  <a:rPr lang="en-US" altLang="zh-CN" dirty="0"/>
                  <a:t>If we force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|0</m:t>
                        </m:r>
                      </m:sub>
                    </m:sSub>
                  </m:oMath>
                </a14:m>
                <a:r>
                  <a:rPr lang="zh-CN" altLang="en-US" dirty="0"/>
                  <a:t> </a:t>
                </a:r>
                <a:r>
                  <a:rPr lang="en-US" altLang="zh-CN" dirty="0"/>
                  <a:t>to be exactly the pre-defined noise distribution, we will find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𝑇</m:t>
                        </m:r>
                      </m:sub>
                    </m:sSub>
                  </m:oMath>
                </a14:m>
                <a:r>
                  <a:rPr lang="zh-CN" altLang="en-US" dirty="0"/>
                  <a:t> </a:t>
                </a:r>
                <a:r>
                  <a:rPr lang="en-US" altLang="zh-CN" dirty="0"/>
                  <a:t>not invertible (for absorbing state,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1" i="1">
                        <a:latin typeface="Cambria Math" panose="02040503050406030204" pitchFamily="18" charset="0"/>
                      </a:rPr>
                      <m:t>𝒎</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𝟏</m:t>
                        </m:r>
                      </m:e>
                      <m:sup>
                        <m:r>
                          <a:rPr lang="en-US" altLang="zh-CN" i="1">
                            <a:latin typeface="Cambria Math" panose="02040503050406030204" pitchFamily="18" charset="0"/>
                          </a:rPr>
                          <m:t>𝑇</m:t>
                        </m:r>
                      </m:sup>
                    </m:sSup>
                  </m:oMath>
                </a14:m>
                <a:r>
                  <a:rPr lang="en-US" altLang="zh-CN" dirty="0"/>
                  <a:t>,</a:t>
                </a:r>
                <a:r>
                  <a:rPr lang="zh-CN" altLang="en-US" dirty="0"/>
                  <a:t> </a:t>
                </a:r>
                <a:r>
                  <a:rPr lang="en-US" altLang="zh-CN" dirty="0"/>
                  <a:t>and for uniform,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𝑑</m:t>
                        </m:r>
                      </m:den>
                    </m:f>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𝟏</m:t>
                        </m:r>
                      </m:e>
                      <m:sup>
                        <m:r>
                          <a:rPr lang="en-US" altLang="zh-CN" b="0" i="1" smtClean="0">
                            <a:latin typeface="Cambria Math" panose="02040503050406030204" pitchFamily="18" charset="0"/>
                          </a:rPr>
                          <m:t>𝑇</m:t>
                        </m:r>
                      </m:sup>
                    </m:sSup>
                  </m:oMath>
                </a14:m>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5ED236D1-2A63-F519-A9A1-D62B604AAEB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2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9757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EC064-14E1-A3BB-E920-59A09560D7D3}"/>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A56ACA4-53C5-697A-92EC-E680A3AE2BD5}"/>
                  </a:ext>
                </a:extLst>
              </p:cNvPr>
              <p:cNvSpPr>
                <a:spLocks noGrp="1"/>
              </p:cNvSpPr>
              <p:nvPr>
                <p:ph idx="1"/>
              </p:nvPr>
            </p:nvSpPr>
            <p:spPr/>
            <p:txBody>
              <a:bodyPr/>
              <a:lstStyle/>
              <a:p>
                <a:r>
                  <a:rPr lang="en-US" altLang="zh-CN" dirty="0"/>
                  <a:t>Then, another question:</a:t>
                </a:r>
              </a:p>
              <a:p>
                <a:pPr lvl="1"/>
                <a:r>
                  <a:rPr lang="en-US" altLang="zh-CN" dirty="0"/>
                  <a:t>We assume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zh-CN" altLang="en-US" dirty="0"/>
                  <a:t> </a:t>
                </a:r>
                <a:r>
                  <a:rPr lang="en-US" altLang="zh-CN" dirty="0"/>
                  <a:t>is invertible.</a:t>
                </a:r>
              </a:p>
              <a:p>
                <a:pPr lvl="1"/>
                <a:r>
                  <a:rPr lang="en-US" altLang="zh-CN" dirty="0"/>
                  <a:t>Though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zh-CN" altLang="en-US" dirty="0"/>
                  <a:t> </a:t>
                </a:r>
                <a:r>
                  <a:rPr lang="en-US" altLang="zh-CN" dirty="0"/>
                  <a:t>is not exactly the noise distribution, they are similar. We can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oMath>
                </a14:m>
                <a:r>
                  <a:rPr lang="en-US" altLang="zh-CN" dirty="0"/>
                  <a:t> from the noise distribution and assume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en-US" altLang="zh-CN" dirty="0"/>
                  <a:t>.</a:t>
                </a:r>
              </a:p>
              <a:p>
                <a:pPr lvl="1"/>
                <a:r>
                  <a:rPr lang="en-US" altLang="zh-CN" dirty="0"/>
                  <a:t>We know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b="1" dirty="0"/>
                  <a:t> </a:t>
                </a:r>
                <a:r>
                  <a:rPr lang="en-US" altLang="zh-CN" dirty="0"/>
                  <a:t>defines a Markov process and we can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zh-CN" altLang="en-US" dirty="0"/>
                  <a:t> </a:t>
                </a:r>
                <a:r>
                  <a:rPr lang="en-US" altLang="zh-CN" dirty="0"/>
                  <a:t>given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en-US" altLang="zh-CN" dirty="0"/>
                  <a:t>. Can we use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zh-CN" altLang="en-US" b="1" dirty="0"/>
                  <a:t> </a:t>
                </a:r>
                <a:r>
                  <a:rPr lang="en-US" altLang="zh-CN" dirty="0"/>
                  <a:t>to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a:t> </a:t>
                </a:r>
                <a:r>
                  <a:rPr lang="en-US" altLang="zh-CN" dirty="0"/>
                  <a:t>given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a:t>
                </a:r>
              </a:p>
            </p:txBody>
          </p:sp>
        </mc:Choice>
        <mc:Fallback>
          <p:sp>
            <p:nvSpPr>
              <p:cNvPr id="3" name="内容占位符 2">
                <a:extLst>
                  <a:ext uri="{FF2B5EF4-FFF2-40B4-BE49-F238E27FC236}">
                    <a16:creationId xmlns:a16="http://schemas.microsoft.com/office/drawing/2014/main" id="{EA56ACA4-53C5-697A-92EC-E680A3AE2BD5}"/>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2373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DD186-6CC1-F6FB-DA5F-73E0568A534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CD39FB1-C4CF-073C-B020-C2C029E2C448}"/>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8581775-ADE0-82F3-1731-97826DA5DC5E}"/>
                  </a:ext>
                </a:extLst>
              </p:cNvPr>
              <p:cNvSpPr>
                <a:spLocks noGrp="1"/>
              </p:cNvSpPr>
              <p:nvPr>
                <p:ph idx="1"/>
              </p:nvPr>
            </p:nvSpPr>
            <p:spPr/>
            <p:txBody>
              <a:bodyPr/>
              <a:lstStyle/>
              <a:p>
                <a:r>
                  <a:rPr lang="en-US" altLang="zh-CN" dirty="0"/>
                  <a:t>Then, another question:</a:t>
                </a:r>
              </a:p>
              <a:p>
                <a:pPr lvl="1"/>
                <a:r>
                  <a:rPr lang="en-US" altLang="zh-CN" dirty="0"/>
                  <a:t>We assume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zh-CN" altLang="en-US" dirty="0"/>
                  <a:t> </a:t>
                </a:r>
                <a:r>
                  <a:rPr lang="en-US" altLang="zh-CN" dirty="0"/>
                  <a:t>is invertible.</a:t>
                </a:r>
              </a:p>
              <a:p>
                <a:pPr lvl="1"/>
                <a:r>
                  <a:rPr lang="en-US" altLang="zh-CN" dirty="0"/>
                  <a:t>Though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zh-CN" altLang="en-US" dirty="0"/>
                  <a:t> </a:t>
                </a:r>
                <a:r>
                  <a:rPr lang="en-US" altLang="zh-CN" dirty="0"/>
                  <a:t>is not exactly the noise distribution, they are similar. We can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oMath>
                </a14:m>
                <a:r>
                  <a:rPr lang="en-US" altLang="zh-CN" dirty="0"/>
                  <a:t> from the noise distribution and assume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en-US" altLang="zh-CN" dirty="0"/>
                  <a:t>.</a:t>
                </a:r>
              </a:p>
              <a:p>
                <a:pPr lvl="1"/>
                <a:r>
                  <a:rPr lang="en-US" altLang="zh-CN" dirty="0"/>
                  <a:t>We know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b="1" dirty="0"/>
                  <a:t> </a:t>
                </a:r>
                <a:r>
                  <a:rPr lang="en-US" altLang="zh-CN" dirty="0"/>
                  <a:t>defines a Markov process and we can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zh-CN" altLang="en-US" dirty="0"/>
                  <a:t> </a:t>
                </a:r>
                <a:r>
                  <a:rPr lang="en-US" altLang="zh-CN" dirty="0"/>
                  <a:t>given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en-US" altLang="zh-CN" dirty="0"/>
                  <a:t>. Can we use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zh-CN" altLang="en-US" b="1" dirty="0"/>
                  <a:t> </a:t>
                </a:r>
                <a:r>
                  <a:rPr lang="en-US" altLang="zh-CN" dirty="0"/>
                  <a:t>to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a:t> </a:t>
                </a:r>
                <a:r>
                  <a:rPr lang="en-US" altLang="zh-CN" dirty="0"/>
                  <a:t>given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a:t>
                </a:r>
              </a:p>
              <a:p>
                <a:r>
                  <a:rPr lang="en-US" altLang="zh-CN" dirty="0"/>
                  <a:t>We can’t, since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oMath>
                </a14:m>
                <a:r>
                  <a:rPr lang="en-US" altLang="zh-CN" dirty="0"/>
                  <a:t> does not model a Markov process – it may have negative terms and its columns don’t sum up to 1.</a:t>
                </a:r>
              </a:p>
              <a:p>
                <a:r>
                  <a:rPr lang="en-US" altLang="zh-CN" dirty="0"/>
                  <a:t>Our target is to </a:t>
                </a:r>
                <a:r>
                  <a:rPr lang="en-US" altLang="zh-CN" b="1" dirty="0"/>
                  <a:t>find a Markov process to sample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Sub>
                  </m:oMath>
                </a14:m>
                <a:r>
                  <a:rPr lang="en-US" altLang="zh-CN" b="1" dirty="0"/>
                  <a:t> given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𝒕</m:t>
                        </m:r>
                      </m:sub>
                    </m:sSub>
                  </m:oMath>
                </a14:m>
                <a:r>
                  <a:rPr lang="en-US" altLang="zh-CN" dirty="0"/>
                  <a:t>.</a:t>
                </a:r>
              </a:p>
            </p:txBody>
          </p:sp>
        </mc:Choice>
        <mc:Fallback>
          <p:sp>
            <p:nvSpPr>
              <p:cNvPr id="3" name="内容占位符 2">
                <a:extLst>
                  <a:ext uri="{FF2B5EF4-FFF2-40B4-BE49-F238E27FC236}">
                    <a16:creationId xmlns:a16="http://schemas.microsoft.com/office/drawing/2014/main" id="{18581775-ADE0-82F3-1731-97826DA5DC5E}"/>
                  </a:ext>
                </a:extLst>
              </p:cNvPr>
              <p:cNvSpPr>
                <a:spLocks noGrp="1" noRot="1" noChangeAspect="1" noMove="1" noResize="1" noEditPoints="1" noAdjustHandles="1" noChangeArrowheads="1" noChangeShapeType="1" noTextEdit="1"/>
              </p:cNvSpPr>
              <p:nvPr>
                <p:ph idx="1"/>
              </p:nvPr>
            </p:nvSpPr>
            <p:spPr>
              <a:blipFill>
                <a:blip r:embed="rId2"/>
                <a:stretch>
                  <a:fillRect l="-1043" t="-238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1005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2253C-E167-9B31-FA1C-C48A86485FE9}"/>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691B19B-A0B9-DB25-614B-9DE3BF0AE81F}"/>
                  </a:ext>
                </a:extLst>
              </p:cNvPr>
              <p:cNvSpPr>
                <a:spLocks noGrp="1"/>
              </p:cNvSpPr>
              <p:nvPr>
                <p:ph idx="1"/>
              </p:nvPr>
            </p:nvSpPr>
            <p:spPr/>
            <p:txBody>
              <a:bodyPr>
                <a:normAutofit lnSpcReduction="10000"/>
              </a:bodyPr>
              <a:lstStyle/>
              <a:p>
                <a:r>
                  <a:rPr lang="en-US" altLang="zh-CN" dirty="0"/>
                  <a:t>Our target is to </a:t>
                </a:r>
                <a:r>
                  <a:rPr lang="en-US" altLang="zh-CN" b="1" dirty="0"/>
                  <a:t>find a Markov process to sample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𝟏</m:t>
                        </m:r>
                      </m:sub>
                    </m:sSub>
                  </m:oMath>
                </a14:m>
                <a:r>
                  <a:rPr lang="en-US" altLang="zh-CN" b="1" dirty="0"/>
                  <a:t> given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𝒕</m:t>
                        </m:r>
                      </m:sub>
                    </m:sSub>
                  </m:oMath>
                </a14:m>
                <a:r>
                  <a:rPr lang="en-US" altLang="zh-CN" dirty="0"/>
                  <a:t>.</a:t>
                </a:r>
              </a:p>
              <a:p>
                <a:r>
                  <a:rPr lang="en-US" altLang="zh-CN" dirty="0"/>
                  <a:t>It is given by Bayes’ theorem:</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oMath>
                  </m:oMathPara>
                </a14:m>
                <a:endParaRPr lang="en-US" altLang="zh-CN" dirty="0"/>
              </a:p>
              <a:p>
                <a:r>
                  <a:rPr lang="en-US" altLang="zh-CN" dirty="0"/>
                  <a:t>Transfer it to continuous time:</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𝑑𝑡</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m:rPr>
                          <m:aln/>
                        </m:rP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e>
                              </m:func>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eqArr>
                        </m:e>
                      </m:d>
                    </m:oMath>
                  </m:oMathPara>
                </a14:m>
                <a:br>
                  <a:rPr lang="en-US" altLang="zh-CN" b="0" i="1" dirty="0">
                    <a:latin typeface="Cambria Math" panose="02040503050406030204" pitchFamily="18" charset="0"/>
                  </a:rPr>
                </a:br>
                <a:endParaRPr lang="en-US" altLang="zh-CN" dirty="0"/>
              </a:p>
            </p:txBody>
          </p:sp>
        </mc:Choice>
        <mc:Fallback>
          <p:sp>
            <p:nvSpPr>
              <p:cNvPr id="3" name="内容占位符 2">
                <a:extLst>
                  <a:ext uri="{FF2B5EF4-FFF2-40B4-BE49-F238E27FC236}">
                    <a16:creationId xmlns:a16="http://schemas.microsoft.com/office/drawing/2014/main" id="{1691B19B-A0B9-DB25-614B-9DE3BF0AE81F}"/>
                  </a:ext>
                </a:extLst>
              </p:cNvPr>
              <p:cNvSpPr>
                <a:spLocks noGrp="1" noRot="1" noChangeAspect="1" noMove="1" noResize="1" noEditPoints="1" noAdjustHandles="1" noChangeArrowheads="1" noChangeShapeType="1" noTextEdit="1"/>
              </p:cNvSpPr>
              <p:nvPr>
                <p:ph idx="1"/>
              </p:nvPr>
            </p:nvSpPr>
            <p:spPr>
              <a:blipFill>
                <a:blip r:embed="rId2"/>
                <a:stretch>
                  <a:fillRect l="-1043" t="-33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32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01304-613D-A293-3AA6-66A5682A8FAB}"/>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1880A889-041B-5EF0-8D3C-11D6F777C765}"/>
                  </a:ext>
                </a:extLst>
              </p:cNvPr>
              <p:cNvSpPr>
                <a:spLocks noGrp="1"/>
              </p:cNvSpPr>
              <p:nvPr>
                <p:ph idx="1"/>
              </p:nvPr>
            </p:nvSpPr>
            <p:spPr/>
            <p:txBody>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oMath>
                </a14:m>
                <a:r>
                  <a:rPr lang="zh-CN" altLang="en-US" dirty="0"/>
                  <a:t> </a:t>
                </a:r>
                <a:r>
                  <a:rPr lang="en-US" altLang="zh-CN" dirty="0"/>
                  <a:t>is called the </a:t>
                </a:r>
                <a:r>
                  <a:rPr lang="en-US" altLang="zh-CN" b="1" dirty="0"/>
                  <a:t>rate</a:t>
                </a:r>
                <a:r>
                  <a:rPr lang="en-US" altLang="zh-CN" dirty="0"/>
                  <a:t> matrix.</a:t>
                </a:r>
                <a:r>
                  <a:rPr lang="zh-CN" altLang="en-US" dirty="0"/>
                  <a:t> </a:t>
                </a:r>
                <a:r>
                  <a:rPr lang="en-US" altLang="zh-CN" dirty="0"/>
                  <a:t>Obviously,</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𝑦</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nary>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oMath>
                  </m:oMathPara>
                </a14:m>
                <a:endParaRPr lang="en-US" altLang="zh-CN" dirty="0"/>
              </a:p>
              <a:p>
                <a:r>
                  <a:rPr lang="en-US" altLang="zh-CN" dirty="0"/>
                  <a:t>The reverse process is</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en-US" altLang="zh-CN" dirty="0"/>
              </a:p>
              <a:p>
                <a:r>
                  <a:rPr lang="en-US" altLang="zh-CN" dirty="0"/>
                  <a:t>For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Q</m:t>
                            </m:r>
                          </m:e>
                        </m:acc>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up/>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e>
                    </m:nary>
                  </m:oMath>
                </a14:m>
                <a:r>
                  <a:rPr lang="en-US" altLang="zh-CN" dirty="0"/>
                  <a:t>. Then, we can simulate the Markov process from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oMath>
                </a14:m>
                <a:r>
                  <a:rPr lang="en-US" altLang="zh-CN" dirty="0"/>
                  <a:t> to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1" i="1" smtClean="0">
                          <a:latin typeface="Cambria Math" panose="02040503050406030204" pitchFamily="18" charset="0"/>
                        </a:rPr>
                        <m:t>=</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𝑑𝑡</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m:oMathPara>
                </a14:m>
                <a:endParaRPr lang="en-US" altLang="zh-CN" dirty="0"/>
              </a:p>
            </p:txBody>
          </p:sp>
        </mc:Choice>
        <mc:Fallback>
          <p:sp>
            <p:nvSpPr>
              <p:cNvPr id="3" name="内容占位符 2">
                <a:extLst>
                  <a:ext uri="{FF2B5EF4-FFF2-40B4-BE49-F238E27FC236}">
                    <a16:creationId xmlns:a16="http://schemas.microsoft.com/office/drawing/2014/main" id="{1880A889-041B-5EF0-8D3C-11D6F777C765}"/>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9870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4D1AC-4EE8-3CAE-018C-8D735AC19AD5}"/>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5E0E9E7-A5E4-B9B2-1B01-230A5884BD95}"/>
                  </a:ext>
                </a:extLst>
              </p:cNvPr>
              <p:cNvSpPr>
                <a:spLocks noGrp="1"/>
              </p:cNvSpPr>
              <p:nvPr>
                <p:ph idx="1"/>
              </p:nvPr>
            </p:nvSpPr>
            <p:spPr>
              <a:xfrm>
                <a:off x="838200" y="1825624"/>
                <a:ext cx="10515600" cy="46381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𝑄</m:t>
                              </m:r>
                            </m:e>
                          </m:acc>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𝑄</m:t>
                          </m:r>
                        </m:e>
                        <m:sub>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m:oMathPara>
                </a14:m>
                <a:endParaRPr lang="en-US" altLang="zh-CN" dirty="0"/>
              </a:p>
              <a:p>
                <a:r>
                  <a:rPr lang="en-US" altLang="zh-CN" dirty="0"/>
                  <a:t>The ratio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oMath>
                </a14:m>
                <a:r>
                  <a:rPr lang="zh-CN" altLang="en-US" dirty="0"/>
                  <a:t> </a:t>
                </a:r>
                <a:r>
                  <a:rPr lang="en-US" altLang="zh-CN" dirty="0"/>
                  <a:t>is called the </a:t>
                </a:r>
                <a:r>
                  <a:rPr lang="en-US" altLang="zh-CN" b="1" dirty="0"/>
                  <a:t>concrete score</a:t>
                </a:r>
                <a:r>
                  <a:rPr lang="en-US" altLang="zh-CN" dirty="0"/>
                  <a:t>. It is also scale-invariant.</a:t>
                </a:r>
              </a:p>
              <a:p>
                <a:r>
                  <a:rPr lang="en-US" altLang="zh-CN" dirty="0"/>
                  <a:t>Concrete score matching is to fit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zh-CN" altLang="en-US" dirty="0"/>
                  <a:t> </a:t>
                </a:r>
                <a:r>
                  <a:rPr lang="en-US" altLang="zh-CN" dirty="0"/>
                  <a:t>to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oMath>
                </a14:m>
                <a:r>
                  <a:rPr lang="en-US" altLang="zh-CN" dirty="0"/>
                  <a:t>. Similar to score matching, we don’t know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in practice, we fit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en-US" altLang="zh-CN" dirty="0"/>
                  <a:t> to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a:t>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r>
                          <a:rPr lang="en-US" altLang="zh-CN" b="0" i="1" smtClean="0">
                            <a:latin typeface="Cambria Math" panose="02040503050406030204" pitchFamily="18" charset="0"/>
                          </a:rPr>
                          <m:t>𝑥</m:t>
                        </m:r>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ℒ</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𝒟</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ub>
                          </m:sSub>
                          <m:d>
                            <m:dPr>
                              <m:begChr m:val="["/>
                              <m:endChr m:val="]"/>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𝑥</m:t>
                                      </m:r>
                                    </m:e>
                                    <m:sub>
                                      <m:r>
                                        <m:rPr>
                                          <m:brk m:alnAt="7"/>
                                        </m:rPr>
                                        <a:rPr lang="en-US" altLang="zh-CN" b="0" i="1" smtClean="0">
                                          <a:latin typeface="Cambria Math" panose="02040503050406030204" pitchFamily="18" charset="0"/>
                                        </a:rPr>
                                        <m:t>𝑡</m:t>
                                      </m:r>
                                    </m:sub>
                                  </m:sSub>
                                </m:sub>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𝑡</m:t>
                                              </m:r>
                                            </m:sub>
                                            <m:sup>
                                              <m:r>
                                                <a:rPr lang="en-US" altLang="zh-CN" i="1">
                                                  <a:latin typeface="Cambria Math" panose="02040503050406030204" pitchFamily="18" charset="0"/>
                                                </a:rPr>
                                                <m:t>𝜃</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en>
                                          </m:f>
                                        </m:e>
                                      </m:d>
                                    </m:e>
                                    <m:sup>
                                      <m:r>
                                        <a:rPr lang="en-US" altLang="zh-CN" i="1">
                                          <a:latin typeface="Cambria Math" panose="02040503050406030204" pitchFamily="18" charset="0"/>
                                        </a:rPr>
                                        <m:t>2</m:t>
                                      </m:r>
                                    </m:sup>
                                  </m:sSup>
                                </m:e>
                              </m:nary>
                            </m:e>
                          </m:d>
                        </m:e>
                      </m:nary>
                      <m:r>
                        <a:rPr lang="en-US" altLang="zh-CN" b="0" i="1" smtClean="0">
                          <a:latin typeface="Cambria Math" panose="02040503050406030204" pitchFamily="18" charset="0"/>
                        </a:rPr>
                        <m:t>.</m:t>
                      </m:r>
                    </m:oMath>
                  </m:oMathPara>
                </a14:m>
                <a:endParaRPr lang="en-US" altLang="zh-CN" dirty="0"/>
              </a:p>
            </p:txBody>
          </p:sp>
        </mc:Choice>
        <mc:Fallback>
          <p:sp>
            <p:nvSpPr>
              <p:cNvPr id="3" name="内容占位符 2">
                <a:extLst>
                  <a:ext uri="{FF2B5EF4-FFF2-40B4-BE49-F238E27FC236}">
                    <a16:creationId xmlns:a16="http://schemas.microsoft.com/office/drawing/2014/main" id="{65E0E9E7-A5E4-B9B2-1B01-230A5884BD95}"/>
                  </a:ext>
                </a:extLst>
              </p:cNvPr>
              <p:cNvSpPr>
                <a:spLocks noGrp="1" noRot="1" noChangeAspect="1" noMove="1" noResize="1" noEditPoints="1" noAdjustHandles="1" noChangeArrowheads="1" noChangeShapeType="1" noTextEdit="1"/>
              </p:cNvSpPr>
              <p:nvPr>
                <p:ph idx="1"/>
              </p:nvPr>
            </p:nvSpPr>
            <p:spPr>
              <a:xfrm>
                <a:off x="838200" y="1825624"/>
                <a:ext cx="10515600" cy="4638165"/>
              </a:xfrm>
              <a:blipFill>
                <a:blip r:embed="rId2"/>
                <a:stretch>
                  <a:fillRect l="-1043" r="-11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2299D97-8423-BB81-E0F4-00CFC92AB7AA}"/>
                  </a:ext>
                </a:extLst>
              </p:cNvPr>
              <p:cNvSpPr txBox="1"/>
              <p:nvPr/>
            </p:nvSpPr>
            <p:spPr>
              <a:xfrm>
                <a:off x="0" y="6463790"/>
                <a:ext cx="7652544" cy="394210"/>
              </a:xfrm>
              <a:prstGeom prst="rect">
                <a:avLst/>
              </a:prstGeom>
              <a:noFill/>
            </p:spPr>
            <p:txBody>
              <a:bodyPr wrap="none" rtlCol="0">
                <a:spAutoFit/>
              </a:bodyPr>
              <a:lstStyle/>
              <a:p>
                <a:r>
                  <a:rPr lang="en-US" altLang="zh-CN" i="1" dirty="0"/>
                  <a:t>* I’m not sure whether it is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zh-CN" altLang="en-US" i="1" dirty="0"/>
                  <a:t> </a:t>
                </a:r>
                <a:r>
                  <a:rPr lang="en-US" altLang="zh-CN" i="1" dirty="0"/>
                  <a:t>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i="1" dirty="0"/>
                  <a:t>. Maybe both are acceptable.</a:t>
                </a:r>
                <a:endParaRPr lang="zh-CN" altLang="en-US" i="1" dirty="0"/>
              </a:p>
            </p:txBody>
          </p:sp>
        </mc:Choice>
        <mc:Fallback>
          <p:sp>
            <p:nvSpPr>
              <p:cNvPr id="4" name="文本框 3">
                <a:extLst>
                  <a:ext uri="{FF2B5EF4-FFF2-40B4-BE49-F238E27FC236}">
                    <a16:creationId xmlns:a16="http://schemas.microsoft.com/office/drawing/2014/main" id="{B2299D97-8423-BB81-E0F4-00CFC92AB7AA}"/>
                  </a:ext>
                </a:extLst>
              </p:cNvPr>
              <p:cNvSpPr txBox="1">
                <a:spLocks noRot="1" noChangeAspect="1" noMove="1" noResize="1" noEditPoints="1" noAdjustHandles="1" noChangeArrowheads="1" noChangeShapeType="1" noTextEdit="1"/>
              </p:cNvSpPr>
              <p:nvPr/>
            </p:nvSpPr>
            <p:spPr>
              <a:xfrm>
                <a:off x="0" y="6463790"/>
                <a:ext cx="7652544" cy="394210"/>
              </a:xfrm>
              <a:prstGeom prst="rect">
                <a:avLst/>
              </a:prstGeom>
              <a:blipFill>
                <a:blip r:embed="rId3"/>
                <a:stretch>
                  <a:fillRect l="-637" t="-7692" r="-637" b="-16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2406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D7541-4C36-9D81-8ECF-6997A1FE8BE9}"/>
              </a:ext>
            </a:extLst>
          </p:cNvPr>
          <p:cNvSpPr>
            <a:spLocks noGrp="1"/>
          </p:cNvSpPr>
          <p:nvPr>
            <p:ph type="title"/>
          </p:nvPr>
        </p:nvSpPr>
        <p:spPr/>
        <p:txBody>
          <a:bodyPr/>
          <a:lstStyle/>
          <a:p>
            <a:r>
              <a:rPr lang="en-US" altLang="zh-CN" dirty="0"/>
              <a:t>Concrete Score Matching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6B70306-017D-BABD-ABDC-9C80A5976920}"/>
                  </a:ext>
                </a:extLst>
              </p:cNvPr>
              <p:cNvSpPr>
                <a:spLocks noGrp="1"/>
              </p:cNvSpPr>
              <p:nvPr>
                <p:ph idx="1"/>
              </p:nvPr>
            </p:nvSpPr>
            <p:spPr/>
            <p:txBody>
              <a:bodyPr/>
              <a:lstStyle/>
              <a:p>
                <a:r>
                  <a:rPr lang="en-US" altLang="zh-CN" dirty="0"/>
                  <a:t>Finally, let’s consider how to sample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a:t> </a:t>
                </a:r>
                <a:r>
                  <a:rPr lang="en-US" altLang="zh-CN" dirty="0"/>
                  <a:t>given </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dirty="0" smtClean="0">
                            <a:latin typeface="Cambria Math" panose="02040503050406030204" pitchFamily="18" charset="0"/>
                          </a:rPr>
                          <m:t>𝑡</m:t>
                        </m:r>
                      </m:sub>
                    </m:sSub>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en-US" altLang="zh-CN" dirty="0"/>
                  <a:t>.</a:t>
                </a:r>
              </a:p>
              <a:p>
                <a:r>
                  <a:rPr lang="en-US" altLang="zh-CN" dirty="0"/>
                  <a:t>Notice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dirty="0" smtClean="0">
                            <a:latin typeface="Cambria Math" panose="02040503050406030204" pitchFamily="18" charset="0"/>
                          </a:rPr>
                          <m:t>𝑡</m:t>
                        </m:r>
                      </m:sub>
                    </m:sSub>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𝑥</m:t>
                            </m:r>
                          </m:e>
                        </m:acc>
                      </m:e>
                    </m:d>
                    <m:r>
                      <m:rPr>
                        <m:sty m:val="p"/>
                      </m:rPr>
                      <a:rPr lang="en-US" altLang="zh-CN" b="0" i="0" dirty="0" smtClean="0">
                        <a:latin typeface="Cambria Math" panose="02040503050406030204" pitchFamily="18" charset="0"/>
                      </a:rPr>
                      <m:t>Δ</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𝑜</m:t>
                    </m:r>
                    <m:d>
                      <m:dPr>
                        <m:ctrlPr>
                          <a:rPr lang="en-US" altLang="zh-CN" b="0" i="1" dirty="0" smtClean="0">
                            <a:latin typeface="Cambria Math" panose="02040503050406030204" pitchFamily="18" charset="0"/>
                          </a:rPr>
                        </m:ctrlPr>
                      </m:dPr>
                      <m:e>
                        <m:r>
                          <m:rPr>
                            <m:sty m:val="p"/>
                          </m:rPr>
                          <a:rPr lang="en-US" altLang="zh-CN" b="0" i="0" dirty="0" smtClean="0">
                            <a:latin typeface="Cambria Math" panose="02040503050406030204" pitchFamily="18" charset="0"/>
                          </a:rPr>
                          <m:t>Δ</m:t>
                        </m:r>
                        <m:r>
                          <a:rPr lang="en-US" altLang="zh-CN" b="0" i="1" dirty="0" smtClean="0">
                            <a:latin typeface="Cambria Math" panose="02040503050406030204" pitchFamily="18" charset="0"/>
                          </a:rPr>
                          <m:t>𝑡</m:t>
                        </m:r>
                      </m:e>
                    </m:d>
                  </m:oMath>
                </a14:m>
                <a:r>
                  <a:rPr lang="en-US" altLang="zh-CN" dirty="0"/>
                  <a:t>, we can just assume that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d>
                    </m:oMath>
                  </m:oMathPara>
                </a14:m>
                <a:endParaRPr lang="en-US" altLang="zh-CN" dirty="0"/>
              </a:p>
              <a:p>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oMath>
                </a14:m>
                <a:r>
                  <a:rPr lang="en-US" altLang="zh-CN" dirty="0"/>
                  <a:t> may remain the same 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with a probability of</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nary>
                        <m:naryPr>
                          <m:chr m:val="∑"/>
                          <m:supHide m:val="on"/>
                          <m:ctrlPr>
                            <a:rPr lang="en-US" altLang="zh-CN" b="0" i="1" smtClean="0">
                              <a:latin typeface="Cambria Math" panose="02040503050406030204" pitchFamily="18" charset="0"/>
                            </a:rPr>
                          </m:ctrlPr>
                        </m:naryPr>
                        <m:sub>
                          <m:acc>
                            <m:accPr>
                              <m:chr m:val="̂"/>
                              <m:ctrlPr>
                                <a:rPr lang="en-US" altLang="zh-CN" b="0" i="1" smtClean="0">
                                  <a:latin typeface="Cambria Math" panose="02040503050406030204" pitchFamily="18" charset="0"/>
                                </a:rPr>
                              </m:ctrlPr>
                            </m:accPr>
                            <m:e>
                              <m:r>
                                <m:rPr>
                                  <m:brk m:alnAt="7"/>
                                </m:rPr>
                                <a:rPr lang="en-US" altLang="zh-CN" b="0" i="1" smtClean="0">
                                  <a:latin typeface="Cambria Math" panose="02040503050406030204" pitchFamily="18" charset="0"/>
                                </a:rPr>
                                <m:t>𝑥</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sub>
                        <m:sup/>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d>
                        </m:e>
                      </m:nary>
                    </m:oMath>
                  </m:oMathPara>
                </a14:m>
                <a:endParaRPr lang="en-US" altLang="zh-CN" dirty="0"/>
              </a:p>
              <a:p>
                <a:r>
                  <a:rPr lang="en-US" altLang="zh-CN" dirty="0"/>
                  <a:t>We gradually increase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en-US" altLang="zh-CN" dirty="0"/>
                  <a:t> until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is denoised.</a:t>
                </a:r>
              </a:p>
            </p:txBody>
          </p:sp>
        </mc:Choice>
        <mc:Fallback>
          <p:sp>
            <p:nvSpPr>
              <p:cNvPr id="3" name="内容占位符 2">
                <a:extLst>
                  <a:ext uri="{FF2B5EF4-FFF2-40B4-BE49-F238E27FC236}">
                    <a16:creationId xmlns:a16="http://schemas.microsoft.com/office/drawing/2014/main" id="{36B70306-017D-BABD-ABDC-9C80A59769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819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74CDF-918A-C69F-5533-F9B65315771F}"/>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0AA3F42B-6829-1FC8-26ED-19F7AD86A0D8}"/>
              </a:ext>
            </a:extLst>
          </p:cNvPr>
          <p:cNvSpPr>
            <a:spLocks noGrp="1"/>
          </p:cNvSpPr>
          <p:nvPr>
            <p:ph type="title"/>
          </p:nvPr>
        </p:nvSpPr>
        <p:spPr/>
        <p:txBody>
          <a:bodyPr/>
          <a:lstStyle/>
          <a:p>
            <a:r>
              <a:rPr lang="en-US" dirty="0"/>
              <a:t>Preliminary: generative modeling</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7FD46F5-EECF-96F6-2FC6-BDA61C95996A}"/>
                  </a:ext>
                </a:extLst>
              </p:cNvPr>
              <p:cNvSpPr>
                <a:spLocks noGrp="1"/>
              </p:cNvSpPr>
              <p:nvPr>
                <p:ph idx="1"/>
              </p:nvPr>
            </p:nvSpPr>
            <p:spPr>
              <a:xfrm>
                <a:off x="838200" y="1825625"/>
                <a:ext cx="10515600" cy="1281113"/>
              </a:xfrm>
            </p:spPr>
            <p:txBody>
              <a:bodyPr>
                <a:normAutofit/>
              </a:bodyPr>
              <a:lstStyle/>
              <a:p>
                <a:r>
                  <a:rPr lang="en-US" dirty="0"/>
                  <a:t>When we say “the model generates something”, we mean we can </a:t>
                </a:r>
                <a:r>
                  <a:rPr lang="en-US" b="1" dirty="0"/>
                  <a:t>sample</a:t>
                </a:r>
                <a:r>
                  <a:rPr lang="en-US" dirty="0"/>
                  <a:t> from a target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with the model.</a:t>
                </a:r>
              </a:p>
            </p:txBody>
          </p:sp>
        </mc:Choice>
        <mc:Fallback xmlns="">
          <p:sp>
            <p:nvSpPr>
              <p:cNvPr id="5" name="内容占位符 4">
                <a:extLst>
                  <a:ext uri="{FF2B5EF4-FFF2-40B4-BE49-F238E27FC236}">
                    <a16:creationId xmlns:a16="http://schemas.microsoft.com/office/drawing/2014/main" id="{57FD46F5-EECF-96F6-2FC6-BDA61C95996A}"/>
                  </a:ext>
                </a:extLst>
              </p:cNvPr>
              <p:cNvSpPr>
                <a:spLocks noGrp="1" noRot="1" noChangeAspect="1" noMove="1" noResize="1" noEditPoints="1" noAdjustHandles="1" noChangeArrowheads="1" noChangeShapeType="1" noTextEdit="1"/>
              </p:cNvSpPr>
              <p:nvPr>
                <p:ph idx="1"/>
              </p:nvPr>
            </p:nvSpPr>
            <p:spPr>
              <a:xfrm>
                <a:off x="838200" y="1825625"/>
                <a:ext cx="10515600" cy="1281113"/>
              </a:xfrm>
              <a:blipFill>
                <a:blip r:embed="rId3"/>
                <a:stretch>
                  <a:fillRect l="-1043" t="-8057"/>
                </a:stretch>
              </a:blipFill>
            </p:spPr>
            <p:txBody>
              <a:bodyPr/>
              <a:lstStyle/>
              <a:p>
                <a:r>
                  <a:rPr lang="zh-CN" altLang="en-US">
                    <a:noFill/>
                  </a:rPr>
                  <a:t> </a:t>
                </a:r>
              </a:p>
            </p:txBody>
          </p:sp>
        </mc:Fallback>
      </mc:AlternateContent>
      <p:sp>
        <p:nvSpPr>
          <p:cNvPr id="2" name="矩形: 圆角 1">
            <a:extLst>
              <a:ext uri="{FF2B5EF4-FFF2-40B4-BE49-F238E27FC236}">
                <a16:creationId xmlns:a16="http://schemas.microsoft.com/office/drawing/2014/main" id="{10F54AC8-B7C7-5CD0-E634-AD5329113C24}"/>
              </a:ext>
            </a:extLst>
          </p:cNvPr>
          <p:cNvSpPr/>
          <p:nvPr/>
        </p:nvSpPr>
        <p:spPr>
          <a:xfrm>
            <a:off x="3243072" y="3751263"/>
            <a:ext cx="1694688" cy="914400"/>
          </a:xfrm>
          <a:prstGeom prst="roundRect">
            <a:avLst/>
          </a:prstGeom>
          <a:solidFill>
            <a:schemeClr val="bg1"/>
          </a:solidFill>
          <a:ln w="3810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rPr>
              <a:t>Nothing</a:t>
            </a:r>
            <a:endParaRPr lang="zh-CN" altLang="en-US" sz="2800" b="1" dirty="0">
              <a:solidFill>
                <a:schemeClr val="tx1"/>
              </a:solidFill>
            </a:endParaRPr>
          </a:p>
        </p:txBody>
      </p:sp>
      <p:sp>
        <p:nvSpPr>
          <p:cNvPr id="3" name="文本框 2">
            <a:extLst>
              <a:ext uri="{FF2B5EF4-FFF2-40B4-BE49-F238E27FC236}">
                <a16:creationId xmlns:a16="http://schemas.microsoft.com/office/drawing/2014/main" id="{CBDDAD78-4B33-2561-E1DF-8F30F7658E6A}"/>
              </a:ext>
            </a:extLst>
          </p:cNvPr>
          <p:cNvSpPr txBox="1"/>
          <p:nvPr/>
        </p:nvSpPr>
        <p:spPr>
          <a:xfrm>
            <a:off x="3289555" y="4665663"/>
            <a:ext cx="1601721" cy="1200329"/>
          </a:xfrm>
          <a:prstGeom prst="rect">
            <a:avLst/>
          </a:prstGeom>
          <a:noFill/>
        </p:spPr>
        <p:txBody>
          <a:bodyPr wrap="none" rtlCol="0">
            <a:spAutoFit/>
          </a:bodyPr>
          <a:lstStyle/>
          <a:p>
            <a:pPr algn="ctr"/>
            <a:r>
              <a:rPr lang="en-US" altLang="zh-CN" i="1" dirty="0"/>
              <a:t>All-mask</a:t>
            </a:r>
          </a:p>
          <a:p>
            <a:pPr algn="ctr"/>
            <a:r>
              <a:rPr lang="en-US" altLang="zh-CN" i="1" dirty="0"/>
              <a:t>BOS</a:t>
            </a:r>
          </a:p>
          <a:p>
            <a:pPr algn="ctr"/>
            <a:r>
              <a:rPr lang="en-US" altLang="zh-CN" i="1" dirty="0"/>
              <a:t>Gaussian noise</a:t>
            </a:r>
          </a:p>
          <a:p>
            <a:pPr algn="ctr"/>
            <a:r>
              <a:rPr lang="en-US" altLang="zh-CN" i="1" dirty="0" err="1"/>
              <a:t>e.t.c</a:t>
            </a:r>
            <a:r>
              <a:rPr lang="en-US" altLang="zh-CN" i="1" dirty="0"/>
              <a:t>.</a:t>
            </a:r>
            <a:endParaRPr lang="zh-CN" altLang="en-US" i="1" dirty="0"/>
          </a:p>
        </p:txBody>
      </p:sp>
      <p:sp>
        <p:nvSpPr>
          <p:cNvPr id="6" name="箭头: 虚尾 5">
            <a:extLst>
              <a:ext uri="{FF2B5EF4-FFF2-40B4-BE49-F238E27FC236}">
                <a16:creationId xmlns:a16="http://schemas.microsoft.com/office/drawing/2014/main" id="{C789D81F-BBF3-E979-2023-5F69621EB9C0}"/>
              </a:ext>
            </a:extLst>
          </p:cNvPr>
          <p:cNvSpPr/>
          <p:nvPr/>
        </p:nvSpPr>
        <p:spPr>
          <a:xfrm>
            <a:off x="5846064" y="3617151"/>
            <a:ext cx="499872" cy="1072896"/>
          </a:xfrm>
          <a:prstGeom prst="striped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CA473A47-BA09-D78E-9637-3FAA7FB59CFA}"/>
              </a:ext>
            </a:extLst>
          </p:cNvPr>
          <p:cNvSpPr/>
          <p:nvPr/>
        </p:nvSpPr>
        <p:spPr>
          <a:xfrm>
            <a:off x="7089648" y="3751263"/>
            <a:ext cx="1694688" cy="914400"/>
          </a:xfrm>
          <a:prstGeom prst="roundRect">
            <a:avLst/>
          </a:prstGeom>
          <a:solidFill>
            <a:srgbClr val="C00000"/>
          </a:solidFill>
          <a:ln w="38100">
            <a:solidFill>
              <a:srgbClr val="92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Something meaningful</a:t>
            </a:r>
            <a:endParaRPr lang="zh-CN" altLang="en-US" sz="2000" b="1" dirty="0">
              <a:solidFill>
                <a:schemeClr val="bg1"/>
              </a:solidFill>
            </a:endParaRPr>
          </a:p>
        </p:txBody>
      </p:sp>
      <p:sp>
        <p:nvSpPr>
          <p:cNvPr id="8" name="文本框 7">
            <a:extLst>
              <a:ext uri="{FF2B5EF4-FFF2-40B4-BE49-F238E27FC236}">
                <a16:creationId xmlns:a16="http://schemas.microsoft.com/office/drawing/2014/main" id="{458DEF97-42B5-1FBE-B146-D4FDB23A1C5F}"/>
              </a:ext>
            </a:extLst>
          </p:cNvPr>
          <p:cNvSpPr txBox="1"/>
          <p:nvPr/>
        </p:nvSpPr>
        <p:spPr>
          <a:xfrm>
            <a:off x="7511238" y="4690047"/>
            <a:ext cx="851515" cy="1200329"/>
          </a:xfrm>
          <a:prstGeom prst="rect">
            <a:avLst/>
          </a:prstGeom>
          <a:noFill/>
        </p:spPr>
        <p:txBody>
          <a:bodyPr wrap="none" rtlCol="0">
            <a:spAutoFit/>
          </a:bodyPr>
          <a:lstStyle/>
          <a:p>
            <a:pPr algn="ctr"/>
            <a:r>
              <a:rPr lang="en-US" altLang="zh-CN" i="1" dirty="0"/>
              <a:t>Text</a:t>
            </a:r>
          </a:p>
          <a:p>
            <a:pPr algn="ctr"/>
            <a:r>
              <a:rPr lang="en-US" altLang="zh-CN" i="1" dirty="0"/>
              <a:t>Images</a:t>
            </a:r>
          </a:p>
          <a:p>
            <a:pPr algn="ctr"/>
            <a:r>
              <a:rPr lang="en-US" altLang="zh-CN" i="1" dirty="0"/>
              <a:t>Videos</a:t>
            </a:r>
          </a:p>
          <a:p>
            <a:pPr algn="ctr"/>
            <a:r>
              <a:rPr lang="en-US" altLang="zh-CN" i="1" dirty="0" err="1"/>
              <a:t>e.t.c</a:t>
            </a:r>
            <a:r>
              <a:rPr lang="en-US" altLang="zh-CN" i="1" dirty="0"/>
              <a:t>.</a:t>
            </a:r>
            <a:endParaRPr lang="zh-CN" altLang="en-US" i="1" dirty="0"/>
          </a:p>
        </p:txBody>
      </p:sp>
    </p:spTree>
    <p:extLst>
      <p:ext uri="{BB962C8B-B14F-4D97-AF65-F5344CB8AC3E}">
        <p14:creationId xmlns:p14="http://schemas.microsoft.com/office/powerpoint/2010/main" val="2893462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410CB-8EC1-E38E-5BB4-FFD82A7D9FC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4D154B83-8527-F6C0-9DBF-750D3CAF9F25}"/>
              </a:ext>
            </a:extLst>
          </p:cNvPr>
          <p:cNvSpPr>
            <a:spLocks noGrp="1"/>
          </p:cNvSpPr>
          <p:nvPr>
            <p:ph type="title"/>
          </p:nvPr>
        </p:nvSpPr>
        <p:spPr>
          <a:xfrm>
            <a:off x="831850" y="4813300"/>
            <a:ext cx="10515600" cy="1336675"/>
          </a:xfrm>
        </p:spPr>
        <p:txBody>
          <a:bodyPr/>
          <a:lstStyle/>
          <a:p>
            <a:r>
              <a:rPr lang="en-US" dirty="0"/>
              <a:t>SEDD</a:t>
            </a:r>
          </a:p>
        </p:txBody>
      </p:sp>
      <p:sp>
        <p:nvSpPr>
          <p:cNvPr id="5" name="文本占位符 4">
            <a:extLst>
              <a:ext uri="{FF2B5EF4-FFF2-40B4-BE49-F238E27FC236}">
                <a16:creationId xmlns:a16="http://schemas.microsoft.com/office/drawing/2014/main" id="{33899D33-9D25-4C81-BBC9-FE085E245446}"/>
              </a:ext>
            </a:extLst>
          </p:cNvPr>
          <p:cNvSpPr>
            <a:spLocks noGrp="1"/>
          </p:cNvSpPr>
          <p:nvPr>
            <p:ph type="body" idx="1"/>
          </p:nvPr>
        </p:nvSpPr>
        <p:spPr>
          <a:xfrm>
            <a:off x="831850" y="6176963"/>
            <a:ext cx="10515600" cy="668337"/>
          </a:xfrm>
        </p:spPr>
        <p:txBody>
          <a:bodyPr>
            <a:normAutofit/>
          </a:bodyPr>
          <a:lstStyle/>
          <a:p>
            <a:r>
              <a:rPr lang="en-US" dirty="0"/>
              <a:t>Discrete Diffusion Modeling by Estimating the Ratios of the Data Distribution</a:t>
            </a:r>
          </a:p>
        </p:txBody>
      </p:sp>
      <p:graphicFrame>
        <p:nvGraphicFramePr>
          <p:cNvPr id="2" name="图示 1">
            <a:extLst>
              <a:ext uri="{FF2B5EF4-FFF2-40B4-BE49-F238E27FC236}">
                <a16:creationId xmlns:a16="http://schemas.microsoft.com/office/drawing/2014/main" id="{2237F086-D7FB-245F-6538-BE6CA09178B9}"/>
              </a:ext>
            </a:extLst>
          </p:cNvPr>
          <p:cNvGraphicFramePr/>
          <p:nvPr>
            <p:extLst>
              <p:ext uri="{D42A27DB-BD31-4B8C-83A1-F6EECF244321}">
                <p14:modId xmlns:p14="http://schemas.microsoft.com/office/powerpoint/2010/main" val="1728936998"/>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7372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FC4C707-F7C5-251B-3597-DBF2FC78415E}"/>
              </a:ext>
            </a:extLst>
          </p:cNvPr>
          <p:cNvSpPr>
            <a:spLocks noGrp="1"/>
          </p:cNvSpPr>
          <p:nvPr>
            <p:ph type="title"/>
          </p:nvPr>
        </p:nvSpPr>
        <p:spPr/>
        <p:txBody>
          <a:bodyPr/>
          <a:lstStyle/>
          <a:p>
            <a:r>
              <a:rPr lang="en-US" altLang="zh-CN" dirty="0"/>
              <a:t>SEDD: Preliminary</a:t>
            </a:r>
            <a:endParaRPr lang="zh-CN" altLang="en-US" dirty="0"/>
          </a:p>
        </p:txBody>
      </p:sp>
      <p:sp>
        <p:nvSpPr>
          <p:cNvPr id="5" name="内容占位符 4">
            <a:extLst>
              <a:ext uri="{FF2B5EF4-FFF2-40B4-BE49-F238E27FC236}">
                <a16:creationId xmlns:a16="http://schemas.microsoft.com/office/drawing/2014/main" id="{E8DDA899-1919-2063-6683-838EEB54D902}"/>
              </a:ext>
            </a:extLst>
          </p:cNvPr>
          <p:cNvSpPr>
            <a:spLocks noGrp="1"/>
          </p:cNvSpPr>
          <p:nvPr>
            <p:ph idx="1"/>
          </p:nvPr>
        </p:nvSpPr>
        <p:spPr>
          <a:xfrm>
            <a:off x="838200" y="1825625"/>
            <a:ext cx="10706100" cy="1400175"/>
          </a:xfrm>
        </p:spPr>
        <p:txBody>
          <a:bodyPr/>
          <a:lstStyle/>
          <a:p>
            <a:r>
              <a:rPr lang="en-US" altLang="zh-CN" dirty="0"/>
              <a:t>Conventional score matching requires special techniques to estimate likelihood. SEDD proposes a new objective to learn the concrete score, which also serves as a lower bound of the log likelihood.</a:t>
            </a:r>
          </a:p>
          <a:p>
            <a:endParaRPr lang="en-US" altLang="zh-CN" dirty="0"/>
          </a:p>
          <a:p>
            <a:pPr marL="0" indent="0">
              <a:buNone/>
            </a:pPr>
            <a:endParaRPr lang="zh-CN" altLang="en-US" dirty="0"/>
          </a:p>
        </p:txBody>
      </p:sp>
      <p:pic>
        <p:nvPicPr>
          <p:cNvPr id="7" name="图形 6">
            <a:extLst>
              <a:ext uri="{FF2B5EF4-FFF2-40B4-BE49-F238E27FC236}">
                <a16:creationId xmlns:a16="http://schemas.microsoft.com/office/drawing/2014/main" id="{4F1668A7-F70E-E055-7E07-0D3A1B6B74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17000" y="3914937"/>
            <a:ext cx="2247900" cy="224790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25AE247-B68D-D385-87E9-335E994B8321}"/>
                  </a:ext>
                </a:extLst>
              </p:cNvPr>
              <p:cNvSpPr txBox="1"/>
              <p:nvPr/>
            </p:nvSpPr>
            <p:spPr>
              <a:xfrm>
                <a:off x="1143000" y="3914937"/>
                <a:ext cx="7391400" cy="2315762"/>
              </a:xfrm>
              <a:prstGeom prst="rect">
                <a:avLst/>
              </a:prstGeom>
              <a:noFill/>
            </p:spPr>
            <p:txBody>
              <a:bodyPr wrap="square">
                <a:spAutoFit/>
              </a:bodyPr>
              <a:lstStyle/>
              <a:p>
                <a:pPr marL="457200" indent="-457200">
                  <a:buFont typeface="Arial" panose="020B0604020202020204" pitchFamily="34" charset="0"/>
                  <a:buChar char="•"/>
                </a:pPr>
                <a:r>
                  <a:rPr lang="en-US" altLang="zh-CN" sz="2800" b="1" dirty="0"/>
                  <a:t>Bregman divergence</a:t>
                </a:r>
                <a:r>
                  <a:rPr lang="en-US" altLang="zh-CN" sz="2800" dirty="0"/>
                  <a:t> </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𝑓</m:t>
                        </m:r>
                      </m:sub>
                    </m:sSub>
                    <m:d>
                      <m:dPr>
                        <m:ctrlPr>
                          <a:rPr lang="en-US" altLang="zh-CN" sz="2800" b="1" i="1" smtClean="0">
                            <a:latin typeface="Cambria Math" panose="02040503050406030204" pitchFamily="18" charset="0"/>
                          </a:rPr>
                        </m:ctrlPr>
                      </m:dPr>
                      <m:e>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𝒚</m:t>
                        </m:r>
                      </m:e>
                    </m:d>
                  </m:oMath>
                </a14:m>
                <a:r>
                  <a:rPr lang="zh-CN" altLang="en-US" sz="2800" dirty="0"/>
                  <a:t> </a:t>
                </a:r>
                <a:r>
                  <a:rPr lang="en-US" altLang="zh-CN" sz="2800" dirty="0"/>
                  <a:t>is defined for vectors (or scalars). Given a convex </a:t>
                </a:r>
                <a14:m>
                  <m:oMath xmlns:m="http://schemas.openxmlformats.org/officeDocument/2006/math">
                    <m:r>
                      <a:rPr lang="en-US" altLang="zh-CN" sz="2800" b="0" i="1" smtClean="0">
                        <a:latin typeface="Cambria Math" panose="02040503050406030204" pitchFamily="18" charset="0"/>
                      </a:rPr>
                      <m:t>𝑓</m:t>
                    </m:r>
                  </m:oMath>
                </a14:m>
                <a:r>
                  <a:rPr lang="en-US" altLang="zh-CN" sz="2800"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𝐷</m:t>
                          </m:r>
                        </m:e>
                        <m:sub>
                          <m:r>
                            <a:rPr lang="en-US" altLang="zh-CN" sz="2800" b="0" i="1" smtClean="0">
                              <a:latin typeface="Cambria Math" panose="02040503050406030204" pitchFamily="18" charset="0"/>
                            </a:rPr>
                            <m:t>𝑓</m:t>
                          </m:r>
                        </m:sub>
                      </m:sSub>
                      <m:d>
                        <m:dPr>
                          <m:ctrlPr>
                            <a:rPr lang="en-US" altLang="zh-CN" sz="2800" b="0" i="1" smtClean="0">
                              <a:latin typeface="Cambria Math" panose="02040503050406030204" pitchFamily="18" charset="0"/>
                            </a:rPr>
                          </m:ctrlPr>
                        </m:dPr>
                        <m:e>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𝒚</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1" i="1" smtClean="0">
                              <a:latin typeface="Cambria Math" panose="02040503050406030204" pitchFamily="18" charset="0"/>
                            </a:rPr>
                            <m:t>𝒙</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1" i="1" smtClean="0">
                              <a:latin typeface="Cambria Math" panose="02040503050406030204" pitchFamily="18" charset="0"/>
                            </a:rPr>
                            <m:t>𝒚</m:t>
                          </m:r>
                        </m:e>
                      </m:d>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1" i="1" smtClean="0">
                                  <a:latin typeface="Cambria Math" panose="02040503050406030204" pitchFamily="18" charset="0"/>
                                </a:rPr>
                                <m:t>𝒚</m:t>
                              </m:r>
                            </m:e>
                          </m:d>
                          <m:r>
                            <a:rPr lang="en-US" altLang="zh-CN" sz="2800" b="0" i="1" smtClean="0">
                              <a:latin typeface="Cambria Math" panose="02040503050406030204" pitchFamily="18" charset="0"/>
                            </a:rPr>
                            <m:t>,</m:t>
                          </m:r>
                          <m:r>
                            <a:rPr lang="en-US" altLang="zh-CN" sz="2800" b="1" i="1" smtClean="0">
                              <a:latin typeface="Cambria Math" panose="02040503050406030204" pitchFamily="18" charset="0"/>
                            </a:rPr>
                            <m:t>𝒙</m:t>
                          </m:r>
                          <m:r>
                            <a:rPr lang="en-US" altLang="zh-CN" sz="2800" b="0" i="1" smtClean="0">
                              <a:latin typeface="Cambria Math" panose="02040503050406030204" pitchFamily="18" charset="0"/>
                            </a:rPr>
                            <m:t>−</m:t>
                          </m:r>
                          <m:r>
                            <a:rPr lang="en-US" altLang="zh-CN" sz="2800" b="1" i="1" smtClean="0">
                              <a:latin typeface="Cambria Math" panose="02040503050406030204" pitchFamily="18" charset="0"/>
                            </a:rPr>
                            <m:t>𝒚</m:t>
                          </m:r>
                        </m:e>
                      </m:d>
                      <m:r>
                        <a:rPr lang="en-US" altLang="zh-CN" sz="2800" b="0" i="1" smtClean="0">
                          <a:latin typeface="Cambria Math" panose="02040503050406030204" pitchFamily="18" charset="0"/>
                        </a:rPr>
                        <m:t>.</m:t>
                      </m:r>
                    </m:oMath>
                  </m:oMathPara>
                </a14:m>
                <a:endParaRPr lang="en-US" altLang="zh-CN" sz="2800" dirty="0"/>
              </a:p>
              <a:p>
                <a:pPr marL="457200" indent="-457200">
                  <a:buFont typeface="Arial" panose="020B0604020202020204" pitchFamily="34" charset="0"/>
                  <a:buChar char="•"/>
                </a:pPr>
                <a:r>
                  <a:rPr lang="en-US" altLang="zh-CN" sz="2800" dirty="0"/>
                  <a:t>is non-negative. (The green segment in the figure).</a:t>
                </a:r>
              </a:p>
            </p:txBody>
          </p:sp>
        </mc:Choice>
        <mc:Fallback>
          <p:sp>
            <p:nvSpPr>
              <p:cNvPr id="9" name="文本框 8">
                <a:extLst>
                  <a:ext uri="{FF2B5EF4-FFF2-40B4-BE49-F238E27FC236}">
                    <a16:creationId xmlns:a16="http://schemas.microsoft.com/office/drawing/2014/main" id="{925AE247-B68D-D385-87E9-335E994B8321}"/>
                  </a:ext>
                </a:extLst>
              </p:cNvPr>
              <p:cNvSpPr txBox="1">
                <a:spLocks noRot="1" noChangeAspect="1" noMove="1" noResize="1" noEditPoints="1" noAdjustHandles="1" noChangeArrowheads="1" noChangeShapeType="1" noTextEdit="1"/>
              </p:cNvSpPr>
              <p:nvPr/>
            </p:nvSpPr>
            <p:spPr>
              <a:xfrm>
                <a:off x="1143000" y="3914937"/>
                <a:ext cx="7391400" cy="2315762"/>
              </a:xfrm>
              <a:prstGeom prst="rect">
                <a:avLst/>
              </a:prstGeom>
              <a:blipFill>
                <a:blip r:embed="rId4"/>
                <a:stretch>
                  <a:fillRect l="-1485" t="-2632" b="-6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86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296F7-D7EE-458E-FC10-73757FFB1B6E}"/>
              </a:ext>
            </a:extLst>
          </p:cNvPr>
          <p:cNvSpPr>
            <a:spLocks noGrp="1"/>
          </p:cNvSpPr>
          <p:nvPr>
            <p:ph type="title"/>
          </p:nvPr>
        </p:nvSpPr>
        <p:spPr/>
        <p:txBody>
          <a:bodyPr/>
          <a:lstStyle/>
          <a:p>
            <a:r>
              <a:rPr lang="en-US" altLang="zh-CN" dirty="0"/>
              <a:t>SEDD: Refined Objective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34754EF-9ACC-329D-CEA2-809D85C2CEDA}"/>
                  </a:ext>
                </a:extLst>
              </p:cNvPr>
              <p:cNvSpPr>
                <a:spLocks noGrp="1"/>
              </p:cNvSpPr>
              <p:nvPr>
                <p:ph idx="1"/>
              </p:nvPr>
            </p:nvSpPr>
            <p:spPr/>
            <p:txBody>
              <a:bodyPr/>
              <a:lstStyle/>
              <a:p>
                <a:r>
                  <a:rPr lang="en-US" altLang="zh-CN" dirty="0"/>
                  <a:t>Let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a:t>
                </a:r>
                <a:r>
                  <a:rPr lang="en-US" altLang="zh-CN" i="1" dirty="0"/>
                  <a:t>I omit the condition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 </a:t>
                </a:r>
                <a:r>
                  <a:rPr lang="en-US" altLang="zh-CN" i="1" dirty="0"/>
                  <a:t>for convenience.</a:t>
                </a:r>
                <a:endParaRPr lang="en-US" altLang="zh-CN" dirty="0"/>
              </a:p>
              <a:p>
                <a:r>
                  <a:rPr lang="en-US" altLang="zh-CN" dirty="0"/>
                  <a:t>SEDD replaces the L2 term with the Bregman divergence with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log</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ℒ</m:t>
                          </m:r>
                        </m:e>
                        <m:sub>
                          <m:r>
                            <a:rPr lang="en-US" altLang="zh-CN" sz="2000" b="0" i="1" smtClean="0">
                              <a:latin typeface="Cambria Math" panose="02040503050406030204" pitchFamily="18" charset="0"/>
                            </a:rPr>
                            <m:t>𝑆𝐸</m:t>
                          </m:r>
                        </m:sub>
                      </m:sSub>
                      <m:r>
                        <m:rPr>
                          <m:aln/>
                        </m:rPr>
                        <a:rPr lang="en-US" altLang="zh-CN" sz="2000" b="0" i="1" smtClean="0">
                          <a:latin typeface="Cambria Math" panose="02040503050406030204" pitchFamily="18" charset="0"/>
                        </a:rPr>
                        <m:t>=</m:t>
                      </m:r>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1</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𝔼</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sub>
                          </m:sSub>
                          <m:d>
                            <m:dPr>
                              <m:begChr m:val="["/>
                              <m:endChr m:val="]"/>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acc>
                                    <m:accPr>
                                      <m:chr m:val="̂"/>
                                      <m:ctrlPr>
                                        <a:rPr lang="en-US" altLang="zh-CN" sz="2000" b="0" i="1" smtClean="0">
                                          <a:latin typeface="Cambria Math" panose="02040503050406030204" pitchFamily="18" charset="0"/>
                                        </a:rPr>
                                      </m:ctrlPr>
                                    </m:accPr>
                                    <m:e>
                                      <m:r>
                                        <m:rPr>
                                          <m:brk m:alnAt="7"/>
                                        </m:rPr>
                                        <a:rPr lang="en-US" altLang="zh-CN" sz="2000" b="0" i="1" smtClean="0">
                                          <a:latin typeface="Cambria Math" panose="02040503050406030204" pitchFamily="18" charset="0"/>
                                        </a:rPr>
                                        <m:t>𝑥</m:t>
                                      </m:r>
                                    </m:e>
                                  </m:acc>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𝑡</m:t>
                                      </m:r>
                                    </m:sub>
                                  </m:sSub>
                                </m:sub>
                                <m:sup/>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𝑤</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sub>
                                    <m:sup>
                                      <m:r>
                                        <a:rPr lang="en-US" altLang="zh-CN" sz="2000" b="0" i="1" smtClean="0">
                                          <a:latin typeface="Cambria Math" panose="02040503050406030204" pitchFamily="18" charset="0"/>
                                        </a:rPr>
                                        <m:t>𝑡</m:t>
                                      </m:r>
                                    </m:sup>
                                  </m:sSubSup>
                                </m:e>
                              </m:nary>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d>
                                <m:dPr>
                                  <m:ctrlPr>
                                    <a:rPr lang="en-US" altLang="zh-CN" sz="2000" b="0" i="1" smtClean="0">
                                      <a:latin typeface="Cambria Math" panose="02040503050406030204" pitchFamily="18" charset="0"/>
                                    </a:rPr>
                                  </m:ctrlPr>
                                </m:dPr>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𝜃</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𝑥</m:t>
                                          </m:r>
                                        </m:e>
                                      </m:d>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𝜃</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num>
                                    <m:den>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den>
                                  </m:f>
                                </m:e>
                              </m:d>
                            </m:e>
                          </m:d>
                        </m:e>
                      </m:nary>
                      <m:r>
                        <a:rPr lang="en-US" altLang="zh-CN" sz="2000" b="0" i="1" smtClean="0">
                          <a:latin typeface="Cambria Math" panose="02040503050406030204" pitchFamily="18" charset="0"/>
                        </a:rPr>
                        <m:t>𝑑𝑡</m:t>
                      </m:r>
                    </m:oMath>
                    <m:oMath xmlns:m="http://schemas.openxmlformats.org/officeDocument/2006/math">
                      <m:r>
                        <m:rPr>
                          <m:aln/>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𝑐𝑜𝑛𝑠𝑡</m:t>
                      </m:r>
                      <m:r>
                        <a:rPr lang="en-US" altLang="zh-CN" sz="2000" b="0" i="1" smtClean="0">
                          <a:latin typeface="Cambria Math" panose="02040503050406030204" pitchFamily="18" charset="0"/>
                        </a:rPr>
                        <m:t>+</m:t>
                      </m:r>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1</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𝔼</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sub>
                          </m:sSub>
                          <m:d>
                            <m:dPr>
                              <m:begChr m:val="["/>
                              <m:endChr m:val="]"/>
                              <m:ctrlPr>
                                <a:rPr lang="en-US" altLang="zh-CN" sz="2000" b="0" i="1" smtClean="0">
                                  <a:latin typeface="Cambria Math" panose="02040503050406030204" pitchFamily="18" charset="0"/>
                                </a:rPr>
                              </m:ctrlPr>
                            </m:dPr>
                            <m:e>
                              <m:nary>
                                <m:naryPr>
                                  <m:chr m:val="∑"/>
                                  <m:supHide m:val="on"/>
                                  <m:ctrlPr>
                                    <a:rPr lang="en-US" altLang="zh-CN" sz="2000" b="0" i="1" smtClean="0">
                                      <a:latin typeface="Cambria Math" panose="02040503050406030204" pitchFamily="18" charset="0"/>
                                    </a:rPr>
                                  </m:ctrlPr>
                                </m:naryPr>
                                <m:sub>
                                  <m:acc>
                                    <m:accPr>
                                      <m:chr m:val="̂"/>
                                      <m:ctrlPr>
                                        <a:rPr lang="en-US" altLang="zh-CN" sz="2000" b="0" i="1" smtClean="0">
                                          <a:latin typeface="Cambria Math" panose="02040503050406030204" pitchFamily="18" charset="0"/>
                                        </a:rPr>
                                      </m:ctrlPr>
                                    </m:accPr>
                                    <m:e>
                                      <m:r>
                                        <m:rPr>
                                          <m:brk m:alnAt="7"/>
                                        </m:rPr>
                                        <a:rPr lang="en-US" altLang="zh-CN" sz="2000" b="0" i="1" smtClean="0">
                                          <a:latin typeface="Cambria Math" panose="02040503050406030204" pitchFamily="18" charset="0"/>
                                        </a:rPr>
                                        <m:t>𝑥</m:t>
                                      </m:r>
                                    </m:e>
                                  </m:acc>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𝑡</m:t>
                                      </m:r>
                                    </m:sub>
                                  </m:sSub>
                                </m:sub>
                                <m:sup/>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𝑤</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sub>
                                    <m:sup>
                                      <m:r>
                                        <a:rPr lang="en-US" altLang="zh-CN" sz="2000" b="0" i="1" smtClean="0">
                                          <a:latin typeface="Cambria Math" panose="02040503050406030204" pitchFamily="18" charset="0"/>
                                        </a:rPr>
                                        <m:t>𝑡</m:t>
                                      </m:r>
                                    </m:sup>
                                  </m:sSubSup>
                                  <m:d>
                                    <m:dPr>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sub>
                                        <m:sup>
                                          <m:r>
                                            <a:rPr lang="en-US" altLang="zh-CN" sz="2000" i="1">
                                              <a:latin typeface="Cambria Math" panose="02040503050406030204" pitchFamily="18" charset="0"/>
                                            </a:rPr>
                                            <m:t>𝜃</m:t>
                                          </m:r>
                                        </m:sup>
                                      </m:sSubSup>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r>
                                            <a:rPr lang="en-US" altLang="zh-CN" sz="2000" i="1">
                                              <a:latin typeface="Cambria Math" panose="02040503050406030204" pitchFamily="18" charset="0"/>
                                            </a:rPr>
                                            <m:t>𝑥</m:t>
                                          </m:r>
                                        </m:e>
                                      </m:d>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m:t>
                                          </m:r>
                                        </m:sup>
                                      </m:sSubSup>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𝑡</m:t>
                                              </m:r>
                                            </m:sub>
                                            <m:sup>
                                              <m:r>
                                                <a:rPr lang="en-US" altLang="zh-CN" sz="2000" b="0" i="1" smtClean="0">
                                                  <a:latin typeface="Cambria Math" panose="02040503050406030204" pitchFamily="18" charset="0"/>
                                                </a:rPr>
                                                <m:t>𝜃</m:t>
                                              </m:r>
                                            </m:sup>
                                          </m:sSubSup>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e>
                                      </m:func>
                                    </m:e>
                                  </m:d>
                                </m:e>
                              </m:nary>
                            </m:e>
                          </m:d>
                          <m:r>
                            <a:rPr lang="en-US" altLang="zh-CN" sz="2000" b="0" i="1" smtClean="0">
                              <a:latin typeface="Cambria Math" panose="02040503050406030204" pitchFamily="18" charset="0"/>
                            </a:rPr>
                            <m:t>𝑑𝑡</m:t>
                          </m:r>
                        </m:e>
                      </m:nary>
                    </m:oMath>
                  </m:oMathPara>
                </a14:m>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834754EF-9ACC-329D-CEA2-809D85C2CED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3531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09D2B-D08F-23C3-0EBC-1CBF87AF365C}"/>
              </a:ext>
            </a:extLst>
          </p:cNvPr>
          <p:cNvSpPr>
            <a:spLocks noGrp="1"/>
          </p:cNvSpPr>
          <p:nvPr>
            <p:ph type="title"/>
          </p:nvPr>
        </p:nvSpPr>
        <p:spPr/>
        <p:txBody>
          <a:bodyPr/>
          <a:lstStyle/>
          <a:p>
            <a:r>
              <a:rPr lang="en-US" altLang="zh-CN" dirty="0"/>
              <a:t>SEDD: Refined Objective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DACCFD2-8ABA-AB63-C705-B23B4C93D074}"/>
                  </a:ext>
                </a:extLst>
              </p:cNvPr>
              <p:cNvSpPr>
                <a:spLocks noGrp="1"/>
              </p:cNvSpPr>
              <p:nvPr>
                <p:ph idx="1"/>
              </p:nvPr>
            </p:nvSpPr>
            <p:spPr/>
            <p:txBody>
              <a:bodyPr/>
              <a:lstStyle/>
              <a:p>
                <a:r>
                  <a:rPr lang="en-US" altLang="zh-CN" dirty="0"/>
                  <a:t>By taking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𝑤</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sub>
                      <m:sup>
                        <m:r>
                          <a:rPr lang="en-US" altLang="zh-CN" b="0" i="1" smtClean="0">
                            <a:latin typeface="Cambria Math" panose="02040503050406030204" pitchFamily="18" charset="0"/>
                          </a:rPr>
                          <m:t>𝑡</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they derive the following objective</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ℒ</m:t>
                          </m:r>
                        </m:e>
                        <m:sub>
                          <m:r>
                            <a:rPr lang="en-US" altLang="zh-CN" sz="2400" b="0" i="1" smtClean="0">
                              <a:latin typeface="Cambria Math" panose="02040503050406030204" pitchFamily="18" charset="0"/>
                            </a:rPr>
                            <m:t>𝐷𝑊𝐷𝑆𝐸</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𝑐𝑜𝑛𝑠𝑡</m:t>
                      </m:r>
                      <m:r>
                        <a:rPr lang="en-US" altLang="zh-CN" sz="2400" b="0" i="1" smtClean="0">
                          <a:latin typeface="Cambria Math" panose="02040503050406030204" pitchFamily="18" charset="0"/>
                        </a:rPr>
                        <m:t>+</m:t>
                      </m:r>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0</m:t>
                          </m:r>
                        </m:sub>
                        <m:sup>
                          <m:r>
                            <a:rPr lang="en-US" altLang="zh-CN" sz="2400" i="1">
                              <a:latin typeface="Cambria Math" panose="02040503050406030204" pitchFamily="18" charset="0"/>
                            </a:rPr>
                            <m:t>1</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𝔼</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sub>
                          </m:sSub>
                          <m:d>
                            <m:dPr>
                              <m:begChr m:val="["/>
                              <m:endChr m:val="]"/>
                              <m:ctrlPr>
                                <a:rPr lang="en-US" altLang="zh-CN" sz="2400" i="1">
                                  <a:latin typeface="Cambria Math" panose="02040503050406030204" pitchFamily="18" charset="0"/>
                                </a:rPr>
                              </m:ctrlPr>
                            </m:dPr>
                            <m:e>
                              <m:nary>
                                <m:naryPr>
                                  <m:chr m:val="∑"/>
                                  <m:supHide m:val="on"/>
                                  <m:ctrlPr>
                                    <a:rPr lang="en-US" altLang="zh-CN" sz="2400" i="1">
                                      <a:latin typeface="Cambria Math" panose="02040503050406030204" pitchFamily="18" charset="0"/>
                                    </a:rPr>
                                  </m:ctrlPr>
                                </m:naryPr>
                                <m:sub>
                                  <m:acc>
                                    <m:accPr>
                                      <m:chr m:val="̂"/>
                                      <m:ctrlPr>
                                        <a:rPr lang="en-US" altLang="zh-CN" sz="2400" i="1">
                                          <a:latin typeface="Cambria Math" panose="02040503050406030204" pitchFamily="18" charset="0"/>
                                        </a:rPr>
                                      </m:ctrlPr>
                                    </m:accPr>
                                    <m:e>
                                      <m:r>
                                        <m:rPr>
                                          <m:brk m:alnAt="7"/>
                                        </m:rPr>
                                        <a:rPr lang="en-US" altLang="zh-CN" sz="2400" i="1">
                                          <a:latin typeface="Cambria Math" panose="02040503050406030204" pitchFamily="18" charset="0"/>
                                        </a:rPr>
                                        <m:t>𝑥</m:t>
                                      </m:r>
                                    </m:e>
                                  </m:acc>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𝑥</m:t>
                                      </m:r>
                                    </m:e>
                                    <m:sub>
                                      <m:r>
                                        <a:rPr lang="en-US" altLang="zh-CN" sz="2400" i="1" dirty="0">
                                          <a:latin typeface="Cambria Math" panose="02040503050406030204" pitchFamily="18" charset="0"/>
                                        </a:rPr>
                                        <m:t>𝑡</m:t>
                                      </m:r>
                                    </m:sub>
                                  </m:sSub>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𝑡</m:t>
                                      </m:r>
                                    </m:sub>
                                  </m:sSub>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e>
                                  </m:d>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𝜃</m:t>
                                          </m:r>
                                        </m:sup>
                                      </m:sSubSup>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r>
                                            <a:rPr lang="en-US" altLang="zh-CN" sz="2400" i="1">
                                              <a:latin typeface="Cambria Math" panose="02040503050406030204" pitchFamily="18" charset="0"/>
                                            </a:rPr>
                                            <m:t>𝑥</m:t>
                                          </m:r>
                                        </m:e>
                                      </m:d>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m:t>
                                          </m:r>
                                        </m:sup>
                                      </m:sSubSup>
                                      <m:d>
                                        <m:dPr>
                                          <m:ctrlPr>
                                            <a:rPr lang="en-US" altLang="zh-CN" sz="2400" i="1">
                                              <a:latin typeface="Cambria Math" panose="02040503050406030204" pitchFamily="18" charset="0"/>
                                            </a:rPr>
                                          </m:ctrlPr>
                                        </m:dPr>
                                        <m:e>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r>
                                            <a:rPr lang="en-US" altLang="zh-CN" sz="2400" i="1">
                                              <a:latin typeface="Cambria Math" panose="02040503050406030204" pitchFamily="18" charset="0"/>
                                            </a:rPr>
                                            <m:t>𝑥</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𝑠</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𝜃</m:t>
                                              </m:r>
                                            </m:sup>
                                          </m:sSubSup>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𝑥</m:t>
                                              </m:r>
                                            </m:e>
                                          </m:acc>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e>
                                      </m:func>
                                    </m:e>
                                  </m:d>
                                </m:e>
                              </m:nary>
                            </m:e>
                          </m:d>
                          <m:r>
                            <a:rPr lang="en-US" altLang="zh-CN" sz="2400" i="1">
                              <a:latin typeface="Cambria Math" panose="02040503050406030204" pitchFamily="18" charset="0"/>
                            </a:rPr>
                            <m:t>𝑑𝑡</m:t>
                          </m:r>
                        </m:e>
                      </m:nary>
                    </m:oMath>
                  </m:oMathPara>
                </a14:m>
                <a:endParaRPr lang="en-US" altLang="zh-CN" dirty="0"/>
              </a:p>
              <a:p>
                <a:endParaRPr lang="en-US" altLang="zh-CN" dirty="0"/>
              </a:p>
              <a:p>
                <a:r>
                  <a:rPr lang="en-US" altLang="zh-CN" dirty="0"/>
                  <a:t>They prove that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ℒ</m:t>
                              </m:r>
                            </m:e>
                            <m:sub>
                              <m:r>
                                <a:rPr lang="en-US" altLang="zh-CN" b="0" i="1" smtClean="0">
                                  <a:latin typeface="Cambria Math" panose="02040503050406030204" pitchFamily="18" charset="0"/>
                                </a:rPr>
                                <m:t>𝐷𝑊𝐷𝑆𝐸</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𝑧</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e>
                              </m:d>
                            </m:e>
                          </m:d>
                        </m:e>
                      </m:func>
                      <m:r>
                        <a:rPr lang="en-US" altLang="zh-CN" b="0" i="1" smtClean="0">
                          <a:latin typeface="Cambria Math" panose="02040503050406030204" pitchFamily="18" charset="0"/>
                        </a:rPr>
                        <m:t>.</m:t>
                      </m:r>
                    </m:oMath>
                  </m:oMathPara>
                </a14:m>
                <a:endParaRPr lang="en-US" altLang="zh-CN" dirty="0"/>
              </a:p>
              <a:p>
                <a:r>
                  <a:rPr lang="en-US" altLang="zh-CN" dirty="0"/>
                  <a:t>Another advantage of DWDSE is that it is convex to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oMath>
                </a14:m>
                <a:r>
                  <a:rPr lang="en-US" altLang="zh-CN" dirty="0"/>
                  <a:t>.</a:t>
                </a:r>
              </a:p>
            </p:txBody>
          </p:sp>
        </mc:Choice>
        <mc:Fallback>
          <p:sp>
            <p:nvSpPr>
              <p:cNvPr id="3" name="内容占位符 2">
                <a:extLst>
                  <a:ext uri="{FF2B5EF4-FFF2-40B4-BE49-F238E27FC236}">
                    <a16:creationId xmlns:a16="http://schemas.microsoft.com/office/drawing/2014/main" id="{3DACCFD2-8ABA-AB63-C705-B23B4C93D074}"/>
                  </a:ext>
                </a:extLst>
              </p:cNvPr>
              <p:cNvSpPr>
                <a:spLocks noGrp="1" noRot="1" noChangeAspect="1" noMove="1" noResize="1" noEditPoints="1" noAdjustHandles="1" noChangeArrowheads="1" noChangeShapeType="1" noTextEdit="1"/>
              </p:cNvSpPr>
              <p:nvPr>
                <p:ph idx="1"/>
              </p:nvPr>
            </p:nvSpPr>
            <p:spPr>
              <a:blipFill>
                <a:blip r:embed="rId2"/>
                <a:stretch>
                  <a:fillRect l="-1043"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54553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4C756-602E-4234-1BB4-B2BC707B6764}"/>
              </a:ext>
            </a:extLst>
          </p:cNvPr>
          <p:cNvSpPr>
            <a:spLocks noGrp="1"/>
          </p:cNvSpPr>
          <p:nvPr>
            <p:ph type="title"/>
          </p:nvPr>
        </p:nvSpPr>
        <p:spPr/>
        <p:txBody>
          <a:bodyPr/>
          <a:lstStyle/>
          <a:p>
            <a:r>
              <a:rPr lang="en-US" altLang="zh-CN" dirty="0"/>
              <a:t>SEDD: Concrete Score for Sequences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352F87C-2FFB-922B-0C4A-C394C7686F64}"/>
                  </a:ext>
                </a:extLst>
              </p:cNvPr>
              <p:cNvSpPr>
                <a:spLocks noGrp="1"/>
              </p:cNvSpPr>
              <p:nvPr>
                <p:ph idx="1"/>
              </p:nvPr>
            </p:nvSpPr>
            <p:spPr/>
            <p:txBody>
              <a:bodyPr>
                <a:normAutofit/>
              </a:bodyPr>
              <a:lstStyle/>
              <a:p>
                <a:r>
                  <a:rPr lang="en-US" altLang="zh-CN" dirty="0"/>
                  <a:t>It is too expensive to compute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a:t>
                </a:r>
                <a:r>
                  <a:rPr lang="en-US" altLang="zh-CN" dirty="0"/>
                  <a:t>for all the pairs of sequences.</a:t>
                </a:r>
              </a:p>
              <a:p>
                <a:r>
                  <a:rPr lang="en-US" altLang="zh-CN" dirty="0"/>
                  <a:t>Notice that we define concrete score over an extremely short time interval </a:t>
                </a:r>
                <a14:m>
                  <m:oMath xmlns:m="http://schemas.openxmlformats.org/officeDocument/2006/math">
                    <m:r>
                      <a:rPr lang="en-US" altLang="zh-CN" b="0" i="1" smtClean="0">
                        <a:latin typeface="Cambria Math" panose="02040503050406030204" pitchFamily="18" charset="0"/>
                      </a:rPr>
                      <m:t>𝑑𝑡</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𝑑𝑡</m:t>
                        </m:r>
                      </m:sub>
                    </m:sSub>
                  </m:oMath>
                </a14:m>
                <a:r>
                  <a:rPr lang="zh-CN" altLang="en-US" dirty="0"/>
                  <a:t> </a:t>
                </a:r>
                <a:r>
                  <a:rPr lang="en-US" altLang="zh-CN" dirty="0"/>
                  <a:t>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zh-CN" altLang="en-US" dirty="0"/>
                  <a:t> </a:t>
                </a:r>
                <a:r>
                  <a:rPr lang="en-US" altLang="zh-CN" dirty="0"/>
                  <a:t>won’t differ too much. Moreover, since we consider each token independently, we can assume that the probability of changing two or more tokens is much lower than that of changing exactly one token.</a:t>
                </a:r>
              </a:p>
              <a:p>
                <a:r>
                  <a:rPr lang="en-US" altLang="zh-CN" dirty="0"/>
                  <a:t>We only computes the concrete score for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d>
                  </m:oMath>
                </a14:m>
                <a:r>
                  <a:rPr lang="zh-CN" altLang="en-US" dirty="0"/>
                  <a:t> </a:t>
                </a:r>
                <a:r>
                  <a:rPr lang="en-US" altLang="zh-CN" dirty="0"/>
                  <a:t>with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dirty="0" smtClean="0">
                        <a:latin typeface="Cambria Math" panose="02040503050406030204" pitchFamily="18" charset="0"/>
                      </a:rPr>
                      <m:t>=</m:t>
                    </m:r>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𝑥</m:t>
                                </m:r>
                              </m:e>
                            </m:acc>
                          </m:e>
                          <m:sup>
                            <m:r>
                              <a:rPr lang="en-US" altLang="zh-CN" b="0" i="1" dirty="0" smtClean="0">
                                <a:latin typeface="Cambria Math" panose="02040503050406030204" pitchFamily="18" charset="0"/>
                              </a:rPr>
                              <m:t>𝑖</m:t>
                            </m:r>
                          </m:sup>
                        </m:sSup>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𝑛</m:t>
                            </m:r>
                          </m:sup>
                        </m:sSup>
                      </m:e>
                    </m:d>
                  </m:oMath>
                </a14:m>
                <a:r>
                  <a:rPr lang="en-US" altLang="zh-CN" dirty="0"/>
                  <a:t>. For convenience, we define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p>
                    </m:sSup>
                  </m:oMath>
                </a14:m>
                <a:r>
                  <a:rPr lang="zh-CN" altLang="en-US" dirty="0"/>
                  <a:t> </a:t>
                </a:r>
                <a:r>
                  <a:rPr lang="en-US" altLang="zh-CN" dirty="0"/>
                  <a:t>with </a:t>
                </a:r>
                <a14:m>
                  <m:oMath xmlns:m="http://schemas.openxmlformats.org/officeDocument/2006/math">
                    <m:r>
                      <a:rPr lang="en-US" altLang="zh-CN" b="0" i="1" smtClean="0">
                        <a:latin typeface="Cambria Math" panose="02040503050406030204" pitchFamily="18" charset="0"/>
                      </a:rPr>
                      <m:t>𝑠</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p>
                            <m:r>
                              <a:rPr lang="en-US" altLang="zh-CN" b="0" i="1" smtClean="0">
                                <a:latin typeface="Cambria Math" panose="02040503050406030204" pitchFamily="18" charset="0"/>
                              </a:rPr>
                              <m:t>𝑖</m:t>
                            </m:r>
                          </m:sup>
                        </m:sSup>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7352F87C-2FFB-922B-0C4A-C394C7686F64}"/>
                  </a:ext>
                </a:extLst>
              </p:cNvPr>
              <p:cNvSpPr>
                <a:spLocks noGrp="1" noRot="1" noChangeAspect="1" noMove="1" noResize="1" noEditPoints="1" noAdjustHandles="1" noChangeArrowheads="1" noChangeShapeType="1" noTextEdit="1"/>
              </p:cNvSpPr>
              <p:nvPr>
                <p:ph idx="1"/>
              </p:nvPr>
            </p:nvSpPr>
            <p:spPr>
              <a:blipFill>
                <a:blip r:embed="rId2"/>
                <a:stretch>
                  <a:fillRect l="-1043" t="-2381" r="-986" b="-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6188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FC81E-1FF2-7B62-BB95-53100498D8C1}"/>
              </a:ext>
            </a:extLst>
          </p:cNvPr>
          <p:cNvSpPr>
            <a:spLocks noGrp="1"/>
          </p:cNvSpPr>
          <p:nvPr>
            <p:ph type="title"/>
          </p:nvPr>
        </p:nvSpPr>
        <p:spPr/>
        <p:txBody>
          <a:bodyPr/>
          <a:lstStyle/>
          <a:p>
            <a:r>
              <a:rPr lang="en-US" altLang="zh-CN" dirty="0"/>
              <a:t>SEDD: Concrete Score for Sequences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B987FE1-06FC-1436-335B-5819E249102B}"/>
                  </a:ext>
                </a:extLst>
              </p:cNvPr>
              <p:cNvSpPr>
                <a:spLocks noGrp="1"/>
              </p:cNvSpPr>
              <p:nvPr>
                <p:ph idx="1"/>
              </p:nvPr>
            </p:nvSpPr>
            <p:spPr/>
            <p:txBody>
              <a:bodyPr/>
              <a:lstStyle/>
              <a:p>
                <a:r>
                  <a:rPr lang="en-US" altLang="zh-CN" dirty="0"/>
                  <a:t>It resembles the gradient </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oMath>
                </a14:m>
                <a:r>
                  <a:rPr lang="en-US" altLang="zh-CN" dirty="0"/>
                  <a:t>, which considers a small neighborhood of </a:t>
                </a:r>
                <a14:m>
                  <m:oMath xmlns:m="http://schemas.openxmlformats.org/officeDocument/2006/math">
                    <m:r>
                      <a:rPr lang="en-US" altLang="zh-CN" b="0" i="1" smtClean="0">
                        <a:latin typeface="Cambria Math" panose="02040503050406030204" pitchFamily="18" charset="0"/>
                      </a:rPr>
                      <m:t>𝑥</m:t>
                    </m:r>
                  </m:oMath>
                </a14:m>
                <a:r>
                  <a:rPr lang="zh-CN" altLang="en-US" dirty="0"/>
                  <a:t> </a:t>
                </a:r>
                <a:r>
                  <a:rPr lang="en-US" altLang="zh-CN" dirty="0"/>
                  <a:t>– on sequence spaces, the smallest neighborhood is the sequences with one token different from </a:t>
                </a:r>
                <a14:m>
                  <m:oMath xmlns:m="http://schemas.openxmlformats.org/officeDocument/2006/math">
                    <m:r>
                      <a:rPr lang="en-US" altLang="zh-CN" b="0" i="1" smtClean="0">
                        <a:latin typeface="Cambria Math" panose="02040503050406030204" pitchFamily="18" charset="0"/>
                      </a:rPr>
                      <m:t>𝑥</m:t>
                    </m:r>
                  </m:oMath>
                </a14:m>
                <a:r>
                  <a:rPr lang="en-US" altLang="zh-CN" dirty="0"/>
                  <a:t>.</a:t>
                </a:r>
              </a:p>
              <a:p>
                <a:r>
                  <a:rPr lang="en-US" altLang="zh-CN" dirty="0"/>
                  <a:t>Consequently, the input and output shape of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oMath>
                </a14:m>
                <a:r>
                  <a:rPr lang="zh-CN" altLang="en-US" dirty="0"/>
                  <a:t> </a:t>
                </a:r>
                <a:r>
                  <a:rPr lang="en-US" altLang="zh-CN" dirty="0"/>
                  <a:t>is exactly the same as a language model.</a:t>
                </a:r>
                <a:endParaRPr lang="zh-CN" altLang="en-US" dirty="0"/>
              </a:p>
            </p:txBody>
          </p:sp>
        </mc:Choice>
        <mc:Fallback>
          <p:sp>
            <p:nvSpPr>
              <p:cNvPr id="3" name="内容占位符 2">
                <a:extLst>
                  <a:ext uri="{FF2B5EF4-FFF2-40B4-BE49-F238E27FC236}">
                    <a16:creationId xmlns:a16="http://schemas.microsoft.com/office/drawing/2014/main" id="{2B987FE1-06FC-1436-335B-5819E249102B}"/>
                  </a:ext>
                </a:extLst>
              </p:cNvPr>
              <p:cNvSpPr>
                <a:spLocks noGrp="1" noRot="1" noChangeAspect="1" noMove="1" noResize="1" noEditPoints="1" noAdjustHandles="1" noChangeArrowheads="1" noChangeShapeType="1" noTextEdit="1"/>
              </p:cNvSpPr>
              <p:nvPr>
                <p:ph idx="1"/>
              </p:nvPr>
            </p:nvSpPr>
            <p:spPr>
              <a:blipFill>
                <a:blip r:embed="rId2"/>
                <a:stretch>
                  <a:fillRect l="-1043" t="-2381" r="-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3176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0AE04-9B56-2338-81A1-D29C6EB2E9EB}"/>
              </a:ext>
            </a:extLst>
          </p:cNvPr>
          <p:cNvSpPr>
            <a:spLocks noGrp="1"/>
          </p:cNvSpPr>
          <p:nvPr>
            <p:ph type="title"/>
          </p:nvPr>
        </p:nvSpPr>
        <p:spPr/>
        <p:txBody>
          <a:bodyPr/>
          <a:lstStyle/>
          <a:p>
            <a:r>
              <a:rPr lang="en-US" altLang="zh-CN" dirty="0"/>
              <a:t>SEDD: Efficient Sampling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C77CD73-09D6-3E20-6730-4247E91AFAD1}"/>
                  </a:ext>
                </a:extLst>
              </p:cNvPr>
              <p:cNvSpPr>
                <a:spLocks noGrp="1"/>
              </p:cNvSpPr>
              <p:nvPr>
                <p:ph idx="1"/>
              </p:nvPr>
            </p:nvSpPr>
            <p:spPr/>
            <p:txBody>
              <a:bodyPr/>
              <a:lstStyle/>
              <a:p>
                <a:r>
                  <a:rPr lang="en-US" altLang="zh-CN" dirty="0"/>
                  <a:t>If we use the conventional sampling,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d>
                  </m:oMath>
                </a14:m>
                <a:r>
                  <a:rPr lang="en-US" altLang="zh-CN" dirty="0"/>
                  <a:t>.</a:t>
                </a:r>
              </a:p>
              <a:p>
                <a:r>
                  <a:rPr lang="en-US" altLang="zh-CN" dirty="0"/>
                  <a:t>However, we only consider </a:t>
                </a:r>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Q</m:t>
                        </m:r>
                      </m:e>
                    </m:acc>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𝑥</m:t>
                            </m:r>
                          </m:e>
                        </m:acc>
                      </m:e>
                    </m:d>
                  </m:oMath>
                </a14:m>
                <a:r>
                  <a:rPr lang="zh-CN" altLang="en-US" dirty="0"/>
                  <a:t> </a:t>
                </a:r>
                <a:r>
                  <a:rPr lang="en-US" altLang="zh-CN" dirty="0"/>
                  <a:t>for </a:t>
                </a:r>
                <a14:m>
                  <m:oMath xmlns:m="http://schemas.openxmlformats.org/officeDocument/2006/math">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x</m:t>
                        </m:r>
                      </m:e>
                    </m:acc>
                  </m:oMath>
                </a14:m>
                <a:r>
                  <a:rPr lang="zh-CN" altLang="en-US" dirty="0"/>
                  <a:t> </a:t>
                </a:r>
                <a:r>
                  <a:rPr lang="en-US" altLang="zh-CN" dirty="0"/>
                  <a:t>with one-token difference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oMath>
                </a14:m>
                <a:r>
                  <a:rPr lang="en-US" altLang="zh-CN" dirty="0"/>
                  <a:t>. Consequently, we have to sample at least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a:t>
                </a:r>
                <a:r>
                  <a:rPr lang="en-US" altLang="zh-CN" dirty="0"/>
                  <a:t>times to get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a:t>.</a:t>
                </a:r>
              </a:p>
              <a:p>
                <a:r>
                  <a:rPr lang="en-US" altLang="zh-CN" dirty="0"/>
                  <a:t>Intuitively, we can sample each token independently, which is called </a:t>
                </a:r>
                <a14:m>
                  <m:oMath xmlns:m="http://schemas.openxmlformats.org/officeDocument/2006/math">
                    <m:r>
                      <a:rPr lang="en-US" altLang="zh-CN" b="0" i="1" smtClean="0">
                        <a:latin typeface="Cambria Math" panose="02040503050406030204" pitchFamily="18" charset="0"/>
                      </a:rPr>
                      <m:t>𝜏</m:t>
                    </m:r>
                  </m:oMath>
                </a14:m>
                <a:r>
                  <a:rPr lang="en-US" altLang="zh-CN" dirty="0"/>
                  <a:t>-leaping strategy:</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p>
                              <m:r>
                                <a:rPr lang="en-US" altLang="zh-CN" b="0" i="1" dirty="0" smtClean="0">
                                  <a:latin typeface="Cambria Math" panose="02040503050406030204" pitchFamily="18" charset="0"/>
                                </a:rPr>
                                <m:t>𝑖</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𝑄</m:t>
                          </m:r>
                        </m:e>
                      </m:acc>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𝑡</m:t>
                              </m:r>
                            </m:sub>
                          </m:sSub>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𝑥</m:t>
                                  </m:r>
                                </m:e>
                              </m:acc>
                            </m:e>
                            <m:sup>
                              <m:r>
                                <a:rPr lang="en-US" altLang="zh-CN" b="0" i="1" dirty="0" smtClean="0">
                                  <a:latin typeface="Cambria Math" panose="02040503050406030204" pitchFamily="18" charset="0"/>
                                </a:rPr>
                                <m:t>𝑖</m:t>
                              </m:r>
                            </m:sup>
                          </m:sSup>
                        </m:e>
                      </m:d>
                      <m:r>
                        <a:rPr lang="en-US" altLang="zh-CN" b="0" i="1" dirty="0" smtClean="0">
                          <a:latin typeface="Cambria Math" panose="02040503050406030204" pitchFamily="18" charset="0"/>
                        </a:rPr>
                        <m:t>.</m:t>
                      </m:r>
                    </m:oMath>
                  </m:oMathPara>
                </a14:m>
                <a:endParaRPr lang="en-US" altLang="zh-CN" dirty="0"/>
              </a:p>
              <a:p>
                <a:r>
                  <a:rPr lang="en-US" altLang="zh-CN" dirty="0"/>
                  <a:t>It significantly affects the performance, since we may generate two conflicting tokens and we can’t modify them once they are denoised.</a:t>
                </a:r>
              </a:p>
            </p:txBody>
          </p:sp>
        </mc:Choice>
        <mc:Fallback>
          <p:sp>
            <p:nvSpPr>
              <p:cNvPr id="3" name="内容占位符 2">
                <a:extLst>
                  <a:ext uri="{FF2B5EF4-FFF2-40B4-BE49-F238E27FC236}">
                    <a16:creationId xmlns:a16="http://schemas.microsoft.com/office/drawing/2014/main" id="{9C77CD73-09D6-3E20-6730-4247E91AFAD1}"/>
                  </a:ext>
                </a:extLst>
              </p:cNvPr>
              <p:cNvSpPr>
                <a:spLocks noGrp="1" noRot="1" noChangeAspect="1" noMove="1" noResize="1" noEditPoints="1" noAdjustHandles="1" noChangeArrowheads="1" noChangeShapeType="1" noTextEdit="1"/>
              </p:cNvSpPr>
              <p:nvPr>
                <p:ph idx="1"/>
              </p:nvPr>
            </p:nvSpPr>
            <p:spPr>
              <a:blipFill>
                <a:blip r:embed="rId2"/>
                <a:stretch>
                  <a:fillRect l="-1043" t="-2101"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14507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9C36B-303A-A859-B6E5-C2060D8D4C8A}"/>
              </a:ext>
            </a:extLst>
          </p:cNvPr>
          <p:cNvSpPr>
            <a:spLocks noGrp="1"/>
          </p:cNvSpPr>
          <p:nvPr>
            <p:ph type="title"/>
          </p:nvPr>
        </p:nvSpPr>
        <p:spPr/>
        <p:txBody>
          <a:bodyPr/>
          <a:lstStyle/>
          <a:p>
            <a:r>
              <a:rPr lang="en-US" altLang="zh-CN" dirty="0"/>
              <a:t>SEDD: Efficient Sampling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3F2DAFF3-171E-73C4-905B-099F1FED21F7}"/>
                  </a:ext>
                </a:extLst>
              </p:cNvPr>
              <p:cNvSpPr>
                <a:spLocks noGrp="1"/>
              </p:cNvSpPr>
              <p:nvPr>
                <p:ph idx="1"/>
              </p:nvPr>
            </p:nvSpPr>
            <p:spPr>
              <a:xfrm>
                <a:off x="838200" y="1825625"/>
                <a:ext cx="10820400" cy="4351338"/>
              </a:xfrm>
            </p:spPr>
            <p:txBody>
              <a:bodyPr/>
              <a:lstStyle/>
              <a:p>
                <a:r>
                  <a:rPr lang="en-US" altLang="zh-CN" dirty="0"/>
                  <a:t>SEDD proposes Tweedie </a:t>
                </a:r>
                <a14:m>
                  <m:oMath xmlns:m="http://schemas.openxmlformats.org/officeDocument/2006/math">
                    <m:r>
                      <a:rPr lang="en-US" altLang="zh-CN" b="0" i="1" smtClean="0">
                        <a:latin typeface="Cambria Math" panose="02040503050406030204" pitchFamily="18" charset="0"/>
                      </a:rPr>
                      <m:t>𝜏</m:t>
                    </m:r>
                  </m:oMath>
                </a14:m>
                <a:r>
                  <a:rPr lang="en-US" altLang="zh-CN" dirty="0"/>
                  <a:t>-leaping strategy, correcting </a:t>
                </a:r>
                <a14:m>
                  <m:oMath xmlns:m="http://schemas.openxmlformats.org/officeDocument/2006/math">
                    <m:r>
                      <a:rPr lang="en-US" altLang="zh-CN" b="0" i="1" smtClean="0">
                        <a:latin typeface="Cambria Math" panose="02040503050406030204" pitchFamily="18" charset="0"/>
                      </a:rPr>
                      <m:t>𝜏</m:t>
                    </m:r>
                  </m:oMath>
                </a14:m>
                <a:r>
                  <a:rPr lang="en-US" altLang="zh-CN" dirty="0"/>
                  <a:t>-leaping strategy with Tweedie theorem.</a:t>
                </a:r>
              </a:p>
              <a:p>
                <a:r>
                  <a:rPr lang="en-US" altLang="zh-CN" dirty="0"/>
                  <a:t>Tweedie theorem suggests that, for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e>
                    </m:d>
                  </m:oMath>
                </a14:m>
                <a:r>
                  <a:rPr lang="en-US" altLang="zh-CN" dirty="0"/>
                  <a:t>, the center of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e>
                        <m:r>
                          <a:rPr lang="en-US" altLang="zh-CN" b="0" i="1" smtClean="0">
                            <a:latin typeface="Cambria Math" panose="02040503050406030204" pitchFamily="18" charset="0"/>
                          </a:rPr>
                          <m:t>𝑥</m:t>
                        </m:r>
                      </m:e>
                    </m:d>
                  </m:oMath>
                </a14:m>
                <a:r>
                  <a:rPr lang="zh-CN" altLang="en-US" dirty="0"/>
                  <a:t> </a:t>
                </a:r>
                <a:r>
                  <a:rPr lang="en-US" altLang="zh-CN" dirty="0"/>
                  <a:t>has a closed form:</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e>
                          </m:func>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sub>
                          </m:sSub>
                        </m:e>
                      </m:d>
                    </m:oMath>
                    <m:oMath xmlns:m="http://schemas.openxmlformats.org/officeDocument/2006/math">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sub>
                      </m:sSub>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den>
                          </m:f>
                        </m:e>
                      </m:d>
                    </m:oMath>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𝔼</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𝑡</m:t>
                              </m:r>
                              <m:r>
                                <a:rPr lang="en-US" altLang="zh-CN" i="1">
                                  <a:latin typeface="Cambria Math" panose="02040503050406030204" pitchFamily="18" charset="0"/>
                                </a:rPr>
                                <m:t>−1|</m:t>
                              </m:r>
                              <m:r>
                                <a:rPr lang="en-US" altLang="zh-CN" i="1">
                                  <a:latin typeface="Cambria Math" panose="02040503050406030204" pitchFamily="18" charset="0"/>
                                </a:rPr>
                                <m:t>𝑡</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m:t>
                                  </m:r>
                                </m:sub>
                              </m:sSub>
                            </m:e>
                          </m:d>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m:rPr>
                          <m:aln/>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oMath>
                  </m:oMathPara>
                </a14:m>
                <a:endParaRPr lang="zh-CN" altLang="en-US" dirty="0"/>
              </a:p>
            </p:txBody>
          </p:sp>
        </mc:Choice>
        <mc:Fallback>
          <p:sp>
            <p:nvSpPr>
              <p:cNvPr id="3" name="内容占位符 2">
                <a:extLst>
                  <a:ext uri="{FF2B5EF4-FFF2-40B4-BE49-F238E27FC236}">
                    <a16:creationId xmlns:a16="http://schemas.microsoft.com/office/drawing/2014/main" id="{3F2DAFF3-171E-73C4-905B-099F1FED21F7}"/>
                  </a:ext>
                </a:extLst>
              </p:cNvPr>
              <p:cNvSpPr>
                <a:spLocks noGrp="1" noRot="1" noChangeAspect="1" noMove="1" noResize="1" noEditPoints="1" noAdjustHandles="1" noChangeArrowheads="1" noChangeShapeType="1" noTextEdit="1"/>
              </p:cNvSpPr>
              <p:nvPr>
                <p:ph idx="1"/>
              </p:nvPr>
            </p:nvSpPr>
            <p:spPr>
              <a:xfrm>
                <a:off x="838200" y="1825625"/>
                <a:ext cx="10820400" cy="4351338"/>
              </a:xfrm>
              <a:blipFill>
                <a:blip r:embed="rId2"/>
                <a:stretch>
                  <a:fillRect l="-1014"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9573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0861B-5D73-4B24-F7ED-49CF9A65E3E4}"/>
              </a:ext>
            </a:extLst>
          </p:cNvPr>
          <p:cNvSpPr>
            <a:spLocks noGrp="1"/>
          </p:cNvSpPr>
          <p:nvPr>
            <p:ph type="title"/>
          </p:nvPr>
        </p:nvSpPr>
        <p:spPr/>
        <p:txBody>
          <a:bodyPr/>
          <a:lstStyle/>
          <a:p>
            <a:r>
              <a:rPr lang="en-US" altLang="zh-CN" dirty="0"/>
              <a:t>SEDD: Efficient Sampling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C555A2E-1691-6522-0E5E-7240D6EF5859}"/>
                  </a:ext>
                </a:extLst>
              </p:cNvPr>
              <p:cNvSpPr>
                <a:spLocks noGrp="1"/>
              </p:cNvSpPr>
              <p:nvPr>
                <p:ph idx="1"/>
              </p:nvPr>
            </p:nvSpPr>
            <p:spPr>
              <a:xfrm>
                <a:off x="838200" y="1825624"/>
                <a:ext cx="10515600" cy="4575175"/>
              </a:xfrm>
            </p:spPr>
            <p:txBody>
              <a:bodyPr/>
              <a:lstStyle/>
              <a:p>
                <a:r>
                  <a:rPr lang="en-US" altLang="zh-CN" dirty="0"/>
                  <a:t>Similarly, we have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den>
                      </m:f>
                      <m:r>
                        <a:rPr lang="en-US" altLang="zh-CN" b="0" i="1" smtClean="0">
                          <a:latin typeface="Cambria Math" panose="02040503050406030204" pitchFamily="18" charset="0"/>
                        </a:rPr>
                        <m:t>.</m:t>
                      </m:r>
                    </m:oMath>
                  </m:oMathPara>
                </a14:m>
                <a:endParaRPr lang="en-US" altLang="zh-CN" dirty="0"/>
              </a:p>
              <a:p>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−1</m:t>
                        </m:r>
                      </m:sup>
                    </m:sSubSup>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𝑄</m:t>
                                </m:r>
                              </m:e>
                              <m:sub>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𝑠</m:t>
                                </m:r>
                              </m:sub>
                              <m:sup>
                                <m:r>
                                  <a:rPr lang="en-US" altLang="zh-CN" i="1">
                                    <a:latin typeface="Cambria Math" panose="02040503050406030204" pitchFamily="18" charset="0"/>
                                  </a:rPr>
                                  <m:t>−1</m:t>
                                </m:r>
                              </m:sup>
                            </m:sSubSup>
                            <m:sSub>
                              <m:sSubPr>
                                <m:ctrlPr>
                                  <a:rPr lang="en-US" altLang="zh-CN" i="1">
                                    <a:latin typeface="Cambria Math" panose="02040503050406030204" pitchFamily="18" charset="0"/>
                                  </a:rPr>
                                </m:ctrlPr>
                              </m:sSubPr>
                              <m:e>
                                <m:r>
                                  <a:rPr lang="en-US" altLang="zh-CN" b="1" i="1">
                                    <a:latin typeface="Cambria Math" panose="02040503050406030204" pitchFamily="18" charset="0"/>
                                  </a:rPr>
                                  <m:t>𝒑</m:t>
                                </m:r>
                              </m:e>
                              <m:sub>
                                <m:r>
                                  <a:rPr lang="en-US" altLang="zh-CN" i="1">
                                    <a:latin typeface="Cambria Math" panose="02040503050406030204" pitchFamily="18" charset="0"/>
                                  </a:rPr>
                                  <m:t>𝑡</m:t>
                                </m:r>
                              </m:sub>
                            </m:sSub>
                          </m:e>
                        </m:d>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sub>
                    </m:sSub>
                  </m:oMath>
                </a14:m>
                <a:r>
                  <a:rPr lang="en-US" altLang="zh-CN" dirty="0"/>
                  <a:t>. Then</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den>
                              </m:f>
                            </m:e>
                          </m:d>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e>
                      </m:d>
                    </m:oMath>
                  </m:oMathPara>
                </a14:m>
                <a:endParaRPr lang="en-US" altLang="zh-CN" dirty="0"/>
              </a:p>
              <a:p>
                <a:r>
                  <a:rPr lang="en-US" altLang="zh-CN" dirty="0"/>
                  <a:t>While we don’t have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en-US" altLang="zh-CN" dirty="0"/>
                  <a:t> for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𝑠</m:t>
                            </m:r>
                          </m:sub>
                        </m:sSub>
                      </m:e>
                    </m:d>
                  </m:oMath>
                </a14:m>
                <a:r>
                  <a:rPr lang="en-US" altLang="zh-CN" dirty="0"/>
                  <a:t> with difference of more than one token, we can use it as a guidance to sample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x</m:t>
                            </m:r>
                          </m:e>
                        </m:acc>
                      </m:e>
                      <m:sup>
                        <m:r>
                          <a:rPr lang="en-US" altLang="zh-CN" b="0" i="1" dirty="0" smtClean="0">
                            <a:latin typeface="Cambria Math" panose="02040503050406030204" pitchFamily="18" charset="0"/>
                          </a:rPr>
                          <m:t>𝑖</m:t>
                        </m:r>
                      </m:sup>
                    </m:sSup>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𝑖</m:t>
                          </m:r>
                        </m:sup>
                      </m:sSub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p>
                                  <m:r>
                                    <a:rPr lang="en-US" altLang="zh-CN" b="0" i="1" smtClean="0">
                                      <a:latin typeface="Cambria Math" panose="02040503050406030204" pitchFamily="18" charset="0"/>
                                    </a:rPr>
                                    <m:t>𝑖</m:t>
                                  </m:r>
                                </m:sup>
                              </m:s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𝑛</m:t>
                                  </m:r>
                                </m:sup>
                              </m:sSubSup>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m:oMathPara>
                </a14:m>
                <a:endParaRPr lang="en-US" altLang="zh-CN" dirty="0"/>
              </a:p>
            </p:txBody>
          </p:sp>
        </mc:Choice>
        <mc:Fallback>
          <p:sp>
            <p:nvSpPr>
              <p:cNvPr id="3" name="内容占位符 2">
                <a:extLst>
                  <a:ext uri="{FF2B5EF4-FFF2-40B4-BE49-F238E27FC236}">
                    <a16:creationId xmlns:a16="http://schemas.microsoft.com/office/drawing/2014/main" id="{6C555A2E-1691-6522-0E5E-7240D6EF5859}"/>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2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5995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C7689-D5F1-7723-96D1-4FBC637085F2}"/>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A7D4603-C95A-7ECA-DC0C-540D0F664824}"/>
              </a:ext>
            </a:extLst>
          </p:cNvPr>
          <p:cNvSpPr>
            <a:spLocks noGrp="1"/>
          </p:cNvSpPr>
          <p:nvPr>
            <p:ph type="title"/>
          </p:nvPr>
        </p:nvSpPr>
        <p:spPr>
          <a:xfrm>
            <a:off x="831850" y="4813300"/>
            <a:ext cx="10515600" cy="1336675"/>
          </a:xfrm>
        </p:spPr>
        <p:txBody>
          <a:bodyPr/>
          <a:lstStyle/>
          <a:p>
            <a:r>
              <a:rPr lang="en-US" dirty="0" err="1"/>
              <a:t>LLaDA</a:t>
            </a:r>
            <a:endParaRPr lang="en-US" dirty="0"/>
          </a:p>
        </p:txBody>
      </p:sp>
      <p:sp>
        <p:nvSpPr>
          <p:cNvPr id="5" name="文本占位符 4">
            <a:extLst>
              <a:ext uri="{FF2B5EF4-FFF2-40B4-BE49-F238E27FC236}">
                <a16:creationId xmlns:a16="http://schemas.microsoft.com/office/drawing/2014/main" id="{2BEF7534-9C1D-5355-F90A-FCE2BB73BD9B}"/>
              </a:ext>
            </a:extLst>
          </p:cNvPr>
          <p:cNvSpPr>
            <a:spLocks noGrp="1"/>
          </p:cNvSpPr>
          <p:nvPr>
            <p:ph type="body" idx="1"/>
          </p:nvPr>
        </p:nvSpPr>
        <p:spPr>
          <a:xfrm>
            <a:off x="831850" y="6176963"/>
            <a:ext cx="10515600" cy="668337"/>
          </a:xfrm>
        </p:spPr>
        <p:txBody>
          <a:bodyPr>
            <a:normAutofit/>
          </a:bodyPr>
          <a:lstStyle/>
          <a:p>
            <a:r>
              <a:rPr lang="en-US" dirty="0"/>
              <a:t>Large Language Diffusion Models</a:t>
            </a:r>
          </a:p>
        </p:txBody>
      </p:sp>
      <p:graphicFrame>
        <p:nvGraphicFramePr>
          <p:cNvPr id="2" name="图示 1">
            <a:extLst>
              <a:ext uri="{FF2B5EF4-FFF2-40B4-BE49-F238E27FC236}">
                <a16:creationId xmlns:a16="http://schemas.microsoft.com/office/drawing/2014/main" id="{3BAD7EA6-6D26-4806-BC4D-180DAA6489AF}"/>
              </a:ext>
            </a:extLst>
          </p:cNvPr>
          <p:cNvGraphicFramePr/>
          <p:nvPr>
            <p:extLst>
              <p:ext uri="{D42A27DB-BD31-4B8C-83A1-F6EECF244321}">
                <p14:modId xmlns:p14="http://schemas.microsoft.com/office/powerpoint/2010/main" val="1773689039"/>
              </p:ext>
            </p:extLst>
          </p:nvPr>
        </p:nvGraphicFramePr>
        <p:xfrm>
          <a:off x="1104900" y="1107079"/>
          <a:ext cx="9969500" cy="37062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275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1DF04-3757-9D45-B921-4A2399FF4FD7}"/>
              </a:ext>
            </a:extLst>
          </p:cNvPr>
          <p:cNvSpPr>
            <a:spLocks noGrp="1"/>
          </p:cNvSpPr>
          <p:nvPr>
            <p:ph type="title"/>
          </p:nvPr>
        </p:nvSpPr>
        <p:spPr/>
        <p:txBody>
          <a:bodyPr/>
          <a:lstStyle/>
          <a:p>
            <a:r>
              <a:rPr lang="en-US" altLang="zh-CN" dirty="0"/>
              <a:t>Preliminary: generative modeling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29B1B98-7DDA-C938-8CC1-8802F4265E60}"/>
                  </a:ext>
                </a:extLst>
              </p:cNvPr>
              <p:cNvSpPr>
                <a:spLocks noGrp="1"/>
              </p:cNvSpPr>
              <p:nvPr>
                <p:ph idx="1"/>
              </p:nvPr>
            </p:nvSpPr>
            <p:spPr/>
            <p:txBody>
              <a:bodyPr/>
              <a:lstStyle/>
              <a:p>
                <a:r>
                  <a:rPr lang="en-US" altLang="zh-CN" dirty="0"/>
                  <a:t>A very intuitive metric to estimate the performance of generative modeling is </a:t>
                </a:r>
                <a:r>
                  <a:rPr lang="en-US" altLang="zh-CN" b="1" dirty="0"/>
                  <a:t>(log-)likelihood</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a:t>.</a:t>
                </a:r>
                <a:r>
                  <a:rPr lang="zh-CN" altLang="en-US" dirty="0"/>
                  <a:t> </a:t>
                </a:r>
                <a:r>
                  <a:rPr lang="en-US" altLang="zh-CN" dirty="0"/>
                  <a:t>It also serves as a training objective. For auto-regressive models, the objective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b>
                      </m:sSub>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up>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&lt;</m:t>
                                          </m:r>
                                          <m:r>
                                            <a:rPr lang="en-US" altLang="zh-CN" b="0" i="1" smtClean="0">
                                              <a:latin typeface="Cambria Math" panose="02040503050406030204" pitchFamily="18" charset="0"/>
                                            </a:rPr>
                                            <m:t>𝑖</m:t>
                                          </m:r>
                                        </m:sub>
                                      </m:sSub>
                                    </m:e>
                                  </m:d>
                                </m:e>
                              </m:func>
                            </m:e>
                          </m:nary>
                        </m:e>
                      </m:d>
                    </m:oMath>
                  </m:oMathPara>
                </a14:m>
                <a:endParaRPr lang="en-US" altLang="zh-CN" dirty="0"/>
              </a:p>
            </p:txBody>
          </p:sp>
        </mc:Choice>
        <mc:Fallback xmlns="">
          <p:sp>
            <p:nvSpPr>
              <p:cNvPr id="3" name="内容占位符 2">
                <a:extLst>
                  <a:ext uri="{FF2B5EF4-FFF2-40B4-BE49-F238E27FC236}">
                    <a16:creationId xmlns:a16="http://schemas.microsoft.com/office/drawing/2014/main" id="{A29B1B98-7DDA-C938-8CC1-8802F4265E6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0039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76D5103-A41B-18B4-C122-17829CEF7067}"/>
              </a:ext>
            </a:extLst>
          </p:cNvPr>
          <p:cNvSpPr>
            <a:spLocks noGrp="1"/>
          </p:cNvSpPr>
          <p:nvPr>
            <p:ph type="title"/>
          </p:nvPr>
        </p:nvSpPr>
        <p:spPr/>
        <p:txBody>
          <a:bodyPr/>
          <a:lstStyle/>
          <a:p>
            <a:r>
              <a:rPr lang="en-US" altLang="zh-CN" dirty="0" err="1"/>
              <a:t>LLaDA</a:t>
            </a:r>
            <a:r>
              <a:rPr lang="en-US" altLang="zh-CN" dirty="0"/>
              <a:t>: Overview</a:t>
            </a:r>
            <a:endParaRPr lang="zh-CN" altLang="en-US" dirty="0"/>
          </a:p>
        </p:txBody>
      </p:sp>
      <p:sp>
        <p:nvSpPr>
          <p:cNvPr id="5" name="内容占位符 4">
            <a:extLst>
              <a:ext uri="{FF2B5EF4-FFF2-40B4-BE49-F238E27FC236}">
                <a16:creationId xmlns:a16="http://schemas.microsoft.com/office/drawing/2014/main" id="{7FDC8DBF-9A7F-33BB-62FB-9161C99C8F1F}"/>
              </a:ext>
            </a:extLst>
          </p:cNvPr>
          <p:cNvSpPr>
            <a:spLocks noGrp="1"/>
          </p:cNvSpPr>
          <p:nvPr>
            <p:ph idx="1"/>
          </p:nvPr>
        </p:nvSpPr>
        <p:spPr>
          <a:xfrm>
            <a:off x="838200" y="1825625"/>
            <a:ext cx="5956300" cy="4351338"/>
          </a:xfrm>
        </p:spPr>
        <p:txBody>
          <a:bodyPr/>
          <a:lstStyle/>
          <a:p>
            <a:r>
              <a:rPr lang="en-US" altLang="zh-CN" dirty="0"/>
              <a:t>Absorbing state diffusion.</a:t>
            </a:r>
          </a:p>
          <a:p>
            <a:r>
              <a:rPr lang="en-US" altLang="zh-CN" dirty="0"/>
              <a:t>Major contributions:</a:t>
            </a:r>
          </a:p>
          <a:p>
            <a:pPr lvl="1"/>
            <a:r>
              <a:rPr lang="en-US" altLang="zh-CN" dirty="0"/>
              <a:t>Scale up to 8B.</a:t>
            </a:r>
          </a:p>
          <a:p>
            <a:pPr lvl="1"/>
            <a:r>
              <a:rPr lang="en-US" altLang="zh-CN" dirty="0"/>
              <a:t>On par with or better than modern LLMs like Llama.</a:t>
            </a:r>
          </a:p>
          <a:p>
            <a:pPr lvl="1"/>
            <a:r>
              <a:rPr lang="en-US" altLang="zh-CN" dirty="0"/>
              <a:t>Instruction following for diffusion LLMs.</a:t>
            </a:r>
            <a:endParaRPr lang="zh-CN" altLang="en-US" dirty="0"/>
          </a:p>
        </p:txBody>
      </p:sp>
      <p:pic>
        <p:nvPicPr>
          <p:cNvPr id="9" name="图片 8">
            <a:extLst>
              <a:ext uri="{FF2B5EF4-FFF2-40B4-BE49-F238E27FC236}">
                <a16:creationId xmlns:a16="http://schemas.microsoft.com/office/drawing/2014/main" id="{5EDF8B3F-2A85-2C6A-9318-59DDB341D8D7}"/>
              </a:ext>
            </a:extLst>
          </p:cNvPr>
          <p:cNvPicPr>
            <a:picLocks noChangeAspect="1"/>
          </p:cNvPicPr>
          <p:nvPr/>
        </p:nvPicPr>
        <p:blipFill>
          <a:blip r:embed="rId2"/>
          <a:stretch>
            <a:fillRect/>
          </a:stretch>
        </p:blipFill>
        <p:spPr>
          <a:xfrm>
            <a:off x="6794500" y="1005681"/>
            <a:ext cx="5049810" cy="4813300"/>
          </a:xfrm>
          <a:prstGeom prst="rect">
            <a:avLst/>
          </a:prstGeom>
        </p:spPr>
      </p:pic>
    </p:spTree>
    <p:extLst>
      <p:ext uri="{BB962C8B-B14F-4D97-AF65-F5344CB8AC3E}">
        <p14:creationId xmlns:p14="http://schemas.microsoft.com/office/powerpoint/2010/main" val="4059001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E45ED-4FAC-357F-1E55-E2EC10D5216C}"/>
              </a:ext>
            </a:extLst>
          </p:cNvPr>
          <p:cNvSpPr>
            <a:spLocks noGrp="1"/>
          </p:cNvSpPr>
          <p:nvPr>
            <p:ph type="title"/>
          </p:nvPr>
        </p:nvSpPr>
        <p:spPr/>
        <p:txBody>
          <a:bodyPr/>
          <a:lstStyle/>
          <a:p>
            <a:r>
              <a:rPr lang="en-US" altLang="zh-CN" dirty="0" err="1"/>
              <a:t>LLaDA</a:t>
            </a:r>
            <a:r>
              <a:rPr lang="en-US" altLang="zh-CN" dirty="0"/>
              <a:t>: Re-masking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4CF4D3F-8165-E114-D7AE-F67E58204580}"/>
                  </a:ext>
                </a:extLst>
              </p:cNvPr>
              <p:cNvSpPr>
                <a:spLocks noGrp="1"/>
              </p:cNvSpPr>
              <p:nvPr>
                <p:ph idx="1"/>
              </p:nvPr>
            </p:nvSpPr>
            <p:spPr/>
            <p:txBody>
              <a:bodyPr/>
              <a:lstStyle/>
              <a:p>
                <a:r>
                  <a:rPr lang="en-US" altLang="zh-CN" dirty="0"/>
                  <a:t>LLaDA adopts an inspiring technique: re-masking.</a:t>
                </a:r>
              </a:p>
              <a:p>
                <a:r>
                  <a:rPr lang="en-US" altLang="zh-CN" dirty="0"/>
                  <a:t>Notice that, for absorbing state diffusion, once a token is denoised, it can’t be modified, especially when we parameterize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oMath>
                </a14:m>
                <a:r>
                  <a:rPr lang="zh-CN" altLang="en-US" dirty="0"/>
                  <a:t> </a:t>
                </a:r>
                <a:r>
                  <a:rPr lang="en-US" altLang="zh-CN" dirty="0"/>
                  <a:t>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𝜃</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d>
                  </m:oMath>
                </a14:m>
                <a:r>
                  <a:rPr lang="en-US" altLang="zh-CN" dirty="0"/>
                  <a:t>.</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𝑝</m:t>
                              </m:r>
                            </m:e>
                            <m:sub>
                              <m: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−1</m:t>
                              </m:r>
                            </m:sub>
                          </m:sSub>
                          <m:d>
                            <m:dPr>
                              <m:ctrlPr>
                                <a:rPr lang="en-US" altLang="zh-CN" b="0" i="1" smtClean="0">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𝑡</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𝑥</m:t>
                                  </m:r>
                                </m:e>
                                <m:sub>
                                  <m: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−1</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den>
                      </m:f>
                    </m:oMath>
                  </m:oMathPara>
                </a14:m>
                <a:endParaRPr lang="en-US" altLang="zh-CN" dirty="0"/>
              </a:p>
              <a:p>
                <a:r>
                  <a:rPr lang="en-US" altLang="zh-CN" dirty="0" err="1"/>
                  <a:t>LLaDA</a:t>
                </a:r>
                <a:r>
                  <a:rPr lang="en-US" altLang="zh-CN" dirty="0"/>
                  <a:t> incorporates re-masking to enable modifying a denoised token.</a:t>
                </a:r>
                <a:endParaRPr lang="zh-CN" altLang="en-US" dirty="0"/>
              </a:p>
            </p:txBody>
          </p:sp>
        </mc:Choice>
        <mc:Fallback>
          <p:sp>
            <p:nvSpPr>
              <p:cNvPr id="3" name="内容占位符 2">
                <a:extLst>
                  <a:ext uri="{FF2B5EF4-FFF2-40B4-BE49-F238E27FC236}">
                    <a16:creationId xmlns:a16="http://schemas.microsoft.com/office/drawing/2014/main" id="{C4CF4D3F-8165-E114-D7AE-F67E58204580}"/>
                  </a:ext>
                </a:extLst>
              </p:cNvPr>
              <p:cNvSpPr>
                <a:spLocks noGrp="1" noRot="1" noChangeAspect="1" noMove="1" noResize="1" noEditPoints="1" noAdjustHandles="1" noChangeArrowheads="1" noChangeShapeType="1" noTextEdit="1"/>
              </p:cNvSpPr>
              <p:nvPr>
                <p:ph idx="1"/>
              </p:nvPr>
            </p:nvSpPr>
            <p:spPr>
              <a:blipFill>
                <a:blip r:embed="rId2"/>
                <a:stretch>
                  <a:fillRect l="-1043" t="-2381" r="-15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35191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54AAB-193C-BB0D-4DFF-01F24385E02D}"/>
              </a:ext>
            </a:extLst>
          </p:cNvPr>
          <p:cNvSpPr>
            <a:spLocks noGrp="1"/>
          </p:cNvSpPr>
          <p:nvPr>
            <p:ph type="title"/>
          </p:nvPr>
        </p:nvSpPr>
        <p:spPr/>
        <p:txBody>
          <a:bodyPr/>
          <a:lstStyle/>
          <a:p>
            <a:r>
              <a:rPr lang="en-US" altLang="zh-CN" dirty="0" err="1"/>
              <a:t>LLaDA</a:t>
            </a:r>
            <a:r>
              <a:rPr lang="en-US" altLang="zh-CN" dirty="0"/>
              <a:t>: Re-masking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D728F9B-CCEF-79D4-4BB7-CC9FB2284269}"/>
                  </a:ext>
                </a:extLst>
              </p:cNvPr>
              <p:cNvSpPr>
                <a:spLocks noGrp="1"/>
              </p:cNvSpPr>
              <p:nvPr>
                <p:ph idx="1"/>
              </p:nvPr>
            </p:nvSpPr>
            <p:spPr/>
            <p:txBody>
              <a:bodyPr/>
              <a:lstStyle/>
              <a:p>
                <a:r>
                  <a:rPr lang="en-US" altLang="zh-CN" dirty="0"/>
                  <a:t>Specifically, when denoising from time </a:t>
                </a:r>
                <a14:m>
                  <m:oMath xmlns:m="http://schemas.openxmlformats.org/officeDocument/2006/math">
                    <m:r>
                      <a:rPr lang="en-US" altLang="zh-CN" b="0" i="1" smtClean="0">
                        <a:latin typeface="Cambria Math" panose="02040503050406030204" pitchFamily="18" charset="0"/>
                      </a:rPr>
                      <m:t>𝑡</m:t>
                    </m:r>
                  </m:oMath>
                </a14:m>
                <a:r>
                  <a:rPr lang="zh-CN" altLang="en-US" dirty="0"/>
                  <a:t> </a:t>
                </a:r>
                <a:r>
                  <a:rPr lang="en-US" altLang="zh-CN" dirty="0"/>
                  <a:t>to </a:t>
                </a:r>
                <a14:m>
                  <m:oMath xmlns:m="http://schemas.openxmlformats.org/officeDocument/2006/math">
                    <m:r>
                      <a:rPr lang="en-US" altLang="zh-CN" b="0" i="1" smtClean="0">
                        <a:latin typeface="Cambria Math" panose="02040503050406030204" pitchFamily="18" charset="0"/>
                      </a:rPr>
                      <m:t>𝑠</m:t>
                    </m:r>
                  </m:oMath>
                </a14:m>
                <a:r>
                  <a:rPr lang="zh-CN" altLang="en-US" dirty="0"/>
                  <a:t> </a:t>
                </a:r>
                <a:r>
                  <a:rPr lang="en-US" altLang="zh-CN" dirty="0"/>
                  <a:t>(they adopt continuous time), it re-masks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num>
                      <m:den>
                        <m:r>
                          <a:rPr lang="en-US" altLang="zh-CN" b="0" i="1" smtClean="0">
                            <a:latin typeface="Cambria Math" panose="02040503050406030204" pitchFamily="18" charset="0"/>
                          </a:rPr>
                          <m:t>𝑡</m:t>
                        </m:r>
                      </m:den>
                    </m:f>
                  </m:oMath>
                </a14:m>
                <a:r>
                  <a:rPr lang="zh-CN" altLang="en-US" dirty="0"/>
                  <a:t> </a:t>
                </a:r>
                <a:r>
                  <a:rPr lang="en-US" altLang="zh-CN" dirty="0"/>
                  <a:t>of the denoised tokens.</a:t>
                </a:r>
              </a:p>
              <a:p>
                <a:r>
                  <a:rPr lang="en-US" altLang="zh-CN" b="1" dirty="0"/>
                  <a:t>Random.</a:t>
                </a:r>
              </a:p>
              <a:p>
                <a:r>
                  <a:rPr lang="en-US" altLang="zh-CN" b="1" dirty="0"/>
                  <a:t>Lowest-</a:t>
                </a:r>
                <a14:m>
                  <m:oMath xmlns:m="http://schemas.openxmlformats.org/officeDocument/2006/math">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𝒔</m:t>
                        </m:r>
                      </m:num>
                      <m:den>
                        <m:r>
                          <a:rPr lang="en-US" altLang="zh-CN" b="1" i="1" smtClean="0">
                            <a:latin typeface="Cambria Math" panose="02040503050406030204" pitchFamily="18" charset="0"/>
                          </a:rPr>
                          <m:t>𝒕</m:t>
                        </m:r>
                      </m:den>
                    </m:f>
                  </m:oMath>
                </a14:m>
                <a:r>
                  <a:rPr lang="en-US" altLang="zh-CN" b="1" dirty="0"/>
                  <a:t> confidence. </a:t>
                </a:r>
                <a:r>
                  <a:rPr lang="en-US" altLang="zh-CN" dirty="0"/>
                  <a:t>It coincides with the idea of </a:t>
                </a:r>
                <a:r>
                  <a:rPr lang="en-US" altLang="zh-CN" dirty="0" err="1"/>
                  <a:t>DiffusionBERT</a:t>
                </a:r>
                <a:r>
                  <a:rPr lang="en-US" altLang="zh-CN" dirty="0"/>
                  <a:t> to denoise simple tokens first.</a:t>
                </a:r>
              </a:p>
            </p:txBody>
          </p:sp>
        </mc:Choice>
        <mc:Fallback>
          <p:sp>
            <p:nvSpPr>
              <p:cNvPr id="3" name="内容占位符 2">
                <a:extLst>
                  <a:ext uri="{FF2B5EF4-FFF2-40B4-BE49-F238E27FC236}">
                    <a16:creationId xmlns:a16="http://schemas.microsoft.com/office/drawing/2014/main" id="{7D728F9B-CCEF-79D4-4BB7-CC9FB2284269}"/>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20546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19A8B-94B1-1768-2FB2-F773C2DA30D7}"/>
              </a:ext>
            </a:extLst>
          </p:cNvPr>
          <p:cNvSpPr>
            <a:spLocks noGrp="1"/>
          </p:cNvSpPr>
          <p:nvPr>
            <p:ph type="title"/>
          </p:nvPr>
        </p:nvSpPr>
        <p:spPr/>
        <p:txBody>
          <a:bodyPr/>
          <a:lstStyle/>
          <a:p>
            <a:r>
              <a:rPr lang="en-US" altLang="zh-CN" dirty="0" err="1"/>
              <a:t>LLaDA</a:t>
            </a:r>
            <a:r>
              <a:rPr lang="en-US" altLang="zh-CN" dirty="0"/>
              <a:t>: Re-masking</a:t>
            </a:r>
            <a:endParaRPr lang="zh-CN" altLang="en-US" dirty="0"/>
          </a:p>
        </p:txBody>
      </p:sp>
      <p:sp>
        <p:nvSpPr>
          <p:cNvPr id="3" name="内容占位符 2">
            <a:extLst>
              <a:ext uri="{FF2B5EF4-FFF2-40B4-BE49-F238E27FC236}">
                <a16:creationId xmlns:a16="http://schemas.microsoft.com/office/drawing/2014/main" id="{6B0D6237-38A1-25FE-D99E-2B303F0313C0}"/>
              </a:ext>
            </a:extLst>
          </p:cNvPr>
          <p:cNvSpPr>
            <a:spLocks noGrp="1"/>
          </p:cNvSpPr>
          <p:nvPr>
            <p:ph idx="1"/>
          </p:nvPr>
        </p:nvSpPr>
        <p:spPr/>
        <p:txBody>
          <a:bodyPr/>
          <a:lstStyle/>
          <a:p>
            <a:r>
              <a:rPr lang="en-US" altLang="zh-CN" b="1" dirty="0"/>
              <a:t>Semi-AR.</a:t>
            </a:r>
            <a:endParaRPr lang="zh-CN" altLang="en-US" b="1" dirty="0"/>
          </a:p>
        </p:txBody>
      </p:sp>
      <p:pic>
        <p:nvPicPr>
          <p:cNvPr id="5" name="图片 4">
            <a:extLst>
              <a:ext uri="{FF2B5EF4-FFF2-40B4-BE49-F238E27FC236}">
                <a16:creationId xmlns:a16="http://schemas.microsoft.com/office/drawing/2014/main" id="{5BA6BEA9-18C8-2023-EDD9-4D4987398B89}"/>
              </a:ext>
            </a:extLst>
          </p:cNvPr>
          <p:cNvPicPr>
            <a:picLocks noChangeAspect="1"/>
          </p:cNvPicPr>
          <p:nvPr/>
        </p:nvPicPr>
        <p:blipFill>
          <a:blip r:embed="rId2"/>
          <a:stretch>
            <a:fillRect/>
          </a:stretch>
        </p:blipFill>
        <p:spPr>
          <a:xfrm>
            <a:off x="1266151" y="2463238"/>
            <a:ext cx="9659698" cy="4029637"/>
          </a:xfrm>
          <a:prstGeom prst="rect">
            <a:avLst/>
          </a:prstGeom>
        </p:spPr>
      </p:pic>
    </p:spTree>
    <p:extLst>
      <p:ext uri="{BB962C8B-B14F-4D97-AF65-F5344CB8AC3E}">
        <p14:creationId xmlns:p14="http://schemas.microsoft.com/office/powerpoint/2010/main" val="3409466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59155-3554-6130-C00B-A29649772CAE}"/>
              </a:ext>
            </a:extLst>
          </p:cNvPr>
          <p:cNvSpPr>
            <a:spLocks noGrp="1"/>
          </p:cNvSpPr>
          <p:nvPr>
            <p:ph type="title"/>
          </p:nvPr>
        </p:nvSpPr>
        <p:spPr/>
        <p:txBody>
          <a:bodyPr/>
          <a:lstStyle/>
          <a:p>
            <a:r>
              <a:rPr lang="en-US" dirty="0"/>
              <a:t>Thanks for listening!</a:t>
            </a:r>
          </a:p>
        </p:txBody>
      </p:sp>
      <p:sp>
        <p:nvSpPr>
          <p:cNvPr id="3" name="文本占位符 2">
            <a:extLst>
              <a:ext uri="{FF2B5EF4-FFF2-40B4-BE49-F238E27FC236}">
                <a16:creationId xmlns:a16="http://schemas.microsoft.com/office/drawing/2014/main" id="{AD054ACF-BEDC-DAC5-AC96-0A670CF8E9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791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CE138F-BA5E-DC36-0E49-78A0A9B0828E}"/>
              </a:ext>
            </a:extLst>
          </p:cNvPr>
          <p:cNvSpPr>
            <a:spLocks noGrp="1"/>
          </p:cNvSpPr>
          <p:nvPr>
            <p:ph type="title"/>
          </p:nvPr>
        </p:nvSpPr>
        <p:spPr/>
        <p:txBody>
          <a:bodyPr>
            <a:normAutofit fontScale="90000"/>
          </a:bodyPr>
          <a:lstStyle/>
          <a:p>
            <a:r>
              <a:rPr lang="en-US" altLang="zh-CN" dirty="0"/>
              <a:t>Preliminary: diffusion (and flow matching)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2DD1738-D139-21A9-B081-E5AE369F5E01}"/>
                  </a:ext>
                </a:extLst>
              </p:cNvPr>
              <p:cNvSpPr>
                <a:spLocks noGrp="1"/>
              </p:cNvSpPr>
              <p:nvPr>
                <p:ph idx="1"/>
              </p:nvPr>
            </p:nvSpPr>
            <p:spPr>
              <a:xfrm>
                <a:off x="838200" y="1825624"/>
                <a:ext cx="10515600" cy="4806823"/>
              </a:xfrm>
            </p:spPr>
            <p:txBody>
              <a:bodyPr>
                <a:normAutofit/>
              </a:bodyPr>
              <a:lstStyle/>
              <a:p>
                <a:r>
                  <a:rPr lang="en-US" altLang="zh-CN" dirty="0"/>
                  <a:t>Diffusion is a collection of methods </a:t>
                </a:r>
                <a:r>
                  <a:rPr lang="en-US" altLang="zh-CN" b="1" dirty="0"/>
                  <a:t>gradually transmitting a (pre-defined) noise distribution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𝟏</m:t>
                        </m:r>
                      </m:sub>
                    </m:sSub>
                  </m:oMath>
                </a14:m>
                <a:r>
                  <a:rPr lang="en-US" altLang="zh-CN" b="1" dirty="0"/>
                  <a:t> (</a:t>
                </a:r>
                <a14:m>
                  <m:oMath xmlns:m="http://schemas.openxmlformats.org/officeDocument/2006/math">
                    <m:sSub>
                      <m:sSubPr>
                        <m:ctrlPr>
                          <a:rPr lang="en-US" altLang="zh-CN" b="1" i="1" dirty="0" smtClean="0">
                            <a:latin typeface="Cambria Math" panose="02040503050406030204" pitchFamily="18" charset="0"/>
                          </a:rPr>
                        </m:ctrlPr>
                      </m:sSubPr>
                      <m:e>
                        <m:r>
                          <a:rPr lang="en-US" altLang="zh-CN" b="1" i="1" dirty="0" smtClean="0">
                            <a:latin typeface="Cambria Math" panose="02040503050406030204" pitchFamily="18" charset="0"/>
                          </a:rPr>
                          <m:t>𝒑</m:t>
                        </m:r>
                      </m:e>
                      <m:sub>
                        <m:r>
                          <a:rPr lang="en-US" altLang="zh-CN" b="1" i="1" dirty="0" smtClean="0">
                            <a:latin typeface="Cambria Math" panose="02040503050406030204" pitchFamily="18" charset="0"/>
                          </a:rPr>
                          <m:t>𝑻</m:t>
                        </m:r>
                      </m:sub>
                    </m:sSub>
                  </m:oMath>
                </a14:m>
                <a:r>
                  <a:rPr lang="en-US" altLang="zh-CN" b="1" dirty="0"/>
                  <a:t> for discrete time) to the target distribution </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1" i="1" smtClean="0">
                            <a:latin typeface="Cambria Math" panose="02040503050406030204" pitchFamily="18" charset="0"/>
                          </a:rPr>
                          <m:t>𝟎</m:t>
                        </m:r>
                      </m:sub>
                    </m:sSub>
                  </m:oMath>
                </a14:m>
                <a:r>
                  <a:rPr lang="en-US" altLang="zh-CN" dirty="0"/>
                  <a:t>.</a:t>
                </a:r>
              </a:p>
              <a:p>
                <a:r>
                  <a:rPr lang="en-US" altLang="zh-CN" dirty="0"/>
                  <a:t>Formally, it defines a Markov chain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a:t>,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𝜃</m:t>
                        </m:r>
                      </m:e>
                    </m:d>
                  </m:oMath>
                </a14:m>
                <a:r>
                  <a:rPr lang="en-US" altLang="zh-CN" dirty="0"/>
                  <a:t>. Finally, the marginal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d>
                  </m:oMath>
                </a14:m>
                <a:r>
                  <a:rPr lang="zh-CN" altLang="en-US" dirty="0"/>
                  <a:t> </a:t>
                </a:r>
                <a:r>
                  <a:rPr lang="en-US" altLang="zh-CN" dirty="0"/>
                  <a:t>is the target distribution.</a:t>
                </a:r>
              </a:p>
              <a:p>
                <a:endParaRPr lang="en-US" altLang="zh-CN" dirty="0"/>
              </a:p>
              <a:p>
                <a:r>
                  <a:rPr lang="en-US" altLang="zh-CN" dirty="0"/>
                  <a:t>Flow matching also transmits a noise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en-US" altLang="zh-CN" dirty="0"/>
                  <a:t> to the target distribution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en-US" altLang="zh-CN" dirty="0"/>
                  <a:t>. Instead of modeling a Markov chain (where we </a:t>
                </a:r>
                <a:r>
                  <a:rPr lang="en-US" altLang="zh-CN" b="1" dirty="0"/>
                  <a:t>samples</a:t>
                </a:r>
                <a:r>
                  <a:rPr lang="en-US" altLang="zh-CN" dirty="0"/>
                  <a:t> from a conditional distribution at each step), it models a </a:t>
                </a:r>
                <a:r>
                  <a:rPr lang="en-US" altLang="zh-CN" b="1" dirty="0"/>
                  <a:t>deterministic mapping</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a:t>. If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en-US" altLang="zh-CN" dirty="0"/>
                  <a:t>, then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𝜃</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1</m:t>
                        </m:r>
                      </m:sub>
                    </m:sSub>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42DD1738-D139-21A9-B081-E5AE369F5E01}"/>
                  </a:ext>
                </a:extLst>
              </p:cNvPr>
              <p:cNvSpPr>
                <a:spLocks noGrp="1" noRot="1" noChangeAspect="1" noMove="1" noResize="1" noEditPoints="1" noAdjustHandles="1" noChangeArrowheads="1" noChangeShapeType="1" noTextEdit="1"/>
              </p:cNvSpPr>
              <p:nvPr>
                <p:ph idx="1"/>
              </p:nvPr>
            </p:nvSpPr>
            <p:spPr>
              <a:xfrm>
                <a:off x="838200" y="1825624"/>
                <a:ext cx="10515600" cy="4806823"/>
              </a:xfrm>
              <a:blipFill>
                <a:blip r:embed="rId3"/>
                <a:stretch>
                  <a:fillRect l="-1043" t="-2155" r="-1623" b="-19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3157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E1A79-7024-1A30-92CB-0D4E8AD48686}"/>
              </a:ext>
            </a:extLst>
          </p:cNvPr>
          <p:cNvSpPr>
            <a:spLocks noGrp="1"/>
          </p:cNvSpPr>
          <p:nvPr>
            <p:ph type="title"/>
          </p:nvPr>
        </p:nvSpPr>
        <p:spPr/>
        <p:txBody>
          <a:bodyPr/>
          <a:lstStyle/>
          <a:p>
            <a:r>
              <a:rPr lang="en-US" altLang="zh-CN" dirty="0"/>
              <a:t>Preliminary: ELBO</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68896B-C1E6-7392-755B-4CEFF00006CB}"/>
                  </a:ext>
                </a:extLst>
              </p:cNvPr>
              <p:cNvSpPr>
                <a:spLocks noGrp="1"/>
              </p:cNvSpPr>
              <p:nvPr>
                <p:ph idx="1"/>
              </p:nvPr>
            </p:nvSpPr>
            <p:spPr>
              <a:xfrm>
                <a:off x="838200" y="1825625"/>
                <a:ext cx="10515600" cy="4831208"/>
              </a:xfrm>
            </p:spPr>
            <p:txBody>
              <a:bodyPr/>
              <a:lstStyle/>
              <a:p>
                <a:r>
                  <a:rPr lang="en-US" altLang="zh-CN" dirty="0"/>
                  <a:t>Why can’t we take log-likelihood as the objective?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nary>
                        <m:naryPr>
                          <m:subHide m:val="on"/>
                          <m:supHide m:val="on"/>
                          <m:ctrlPr>
                            <a:rPr lang="en-US" altLang="zh-CN" b="0" i="1" smtClean="0">
                              <a:latin typeface="Cambria Math" panose="02040503050406030204" pitchFamily="18" charset="0"/>
                            </a:rPr>
                          </m:ctrlPr>
                        </m:naryP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𝑇</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𝑇</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d>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𝑇</m:t>
                              </m:r>
                            </m:sub>
                          </m:sSub>
                        </m:e>
                      </m:nary>
                      <m:r>
                        <a:rPr lang="en-US" altLang="zh-CN" b="0" i="1" smtClean="0">
                          <a:latin typeface="Cambria Math" panose="02040503050406030204" pitchFamily="18" charset="0"/>
                        </a:rPr>
                        <m:t>.</m:t>
                      </m:r>
                    </m:oMath>
                  </m:oMathPara>
                </a14:m>
                <a:endParaRPr lang="en-US" altLang="zh-CN" dirty="0"/>
              </a:p>
              <a:p>
                <a:r>
                  <a:rPr lang="en-US" altLang="zh-CN" dirty="0"/>
                  <a:t>The integration is intractable.</a:t>
                </a:r>
              </a:p>
              <a:p>
                <a:r>
                  <a:rPr lang="en-US" altLang="zh-CN" dirty="0"/>
                  <a:t>Evidence lower bound (ELBO) is a lower bound of the log-likelihood.</a:t>
                </a: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𝑇</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𝑇</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e>
                              </m:d>
                            </m:e>
                          </m:d>
                        </m:e>
                      </m:d>
                      <m:r>
                        <a:rPr lang="en-US" altLang="zh-CN" b="0" i="1" smtClean="0">
                          <a:latin typeface="Cambria Math" panose="02040503050406030204" pitchFamily="18" charset="0"/>
                        </a:rPr>
                        <m:t>−</m:t>
                      </m:r>
                    </m:oMath>
                    <m:oMath xmlns:m="http://schemas.openxmlformats.org/officeDocument/2006/math">
                      <m:r>
                        <a:rPr lang="en-US" altLang="zh-CN" b="0" i="0"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𝑇</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d>
                            </m:e>
                          </m:d>
                        </m:e>
                      </m:nary>
                      <m:r>
                        <a:rPr lang="en-US" altLang="zh-CN" b="0" i="1" smtClean="0">
                          <a:latin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sub>
                      </m:sSub>
                      <m:d>
                        <m:dPr>
                          <m:begChr m:val="["/>
                          <m:endChr m:val="]"/>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d>
                            </m:e>
                          </m:func>
                        </m:e>
                      </m:d>
                    </m:oMath>
                  </m:oMathPara>
                </a14:m>
                <a:endParaRPr lang="en-US" altLang="zh-CN" b="0" dirty="0"/>
              </a:p>
            </p:txBody>
          </p:sp>
        </mc:Choice>
        <mc:Fallback xmlns="">
          <p:sp>
            <p:nvSpPr>
              <p:cNvPr id="3" name="内容占位符 2">
                <a:extLst>
                  <a:ext uri="{FF2B5EF4-FFF2-40B4-BE49-F238E27FC236}">
                    <a16:creationId xmlns:a16="http://schemas.microsoft.com/office/drawing/2014/main" id="{8868896B-C1E6-7392-755B-4CEFF00006CB}"/>
                  </a:ext>
                </a:extLst>
              </p:cNvPr>
              <p:cNvSpPr>
                <a:spLocks noGrp="1" noRot="1" noChangeAspect="1" noMove="1" noResize="1" noEditPoints="1" noAdjustHandles="1" noChangeArrowheads="1" noChangeShapeType="1" noTextEdit="1"/>
              </p:cNvSpPr>
              <p:nvPr>
                <p:ph idx="1"/>
              </p:nvPr>
            </p:nvSpPr>
            <p:spPr>
              <a:xfrm>
                <a:off x="838200" y="1825625"/>
                <a:ext cx="10515600" cy="4831208"/>
              </a:xfrm>
              <a:blipFill>
                <a:blip r:embed="rId2"/>
                <a:stretch>
                  <a:fillRect l="-1043" t="-2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2557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rma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演示文稿1" id="{A418BB45-CA04-458E-A8D0-CBAE1979CA52}" vid="{B4E5759C-2611-4908-8ED0-653818614F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Technical Report (Red)</Template>
  <TotalTime>882</TotalTime>
  <Words>4463</Words>
  <Application>Microsoft Office PowerPoint</Application>
  <PresentationFormat>宽屏</PresentationFormat>
  <Paragraphs>525</Paragraphs>
  <Slides>74</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74</vt:i4>
      </vt:variant>
    </vt:vector>
  </HeadingPairs>
  <TitlesOfParts>
    <vt:vector size="79" baseType="lpstr">
      <vt:lpstr>Aptos</vt:lpstr>
      <vt:lpstr>Arial</vt:lpstr>
      <vt:lpstr>Cambria Math</vt:lpstr>
      <vt:lpstr>Times New Roman</vt:lpstr>
      <vt:lpstr>Office 主题​​</vt:lpstr>
      <vt:lpstr>Foundations of Diffusion LLMs</vt:lpstr>
      <vt:lpstr>Content</vt:lpstr>
      <vt:lpstr>Content</vt:lpstr>
      <vt:lpstr>Preliminary</vt:lpstr>
      <vt:lpstr>Preliminary: generative modeling</vt:lpstr>
      <vt:lpstr>Preliminary: generative modeling</vt:lpstr>
      <vt:lpstr>Preliminary: generative modeling</vt:lpstr>
      <vt:lpstr>Preliminary: diffusion (and flow matching)</vt:lpstr>
      <vt:lpstr>Preliminary: ELBO</vt:lpstr>
      <vt:lpstr>Preliminary: ELBO</vt:lpstr>
      <vt:lpstr>Preliminary: ELBO</vt:lpstr>
      <vt:lpstr>Preliminary: ELBO</vt:lpstr>
      <vt:lpstr>Preliminary: ELBO</vt:lpstr>
      <vt:lpstr>Preliminary: ELBO</vt:lpstr>
      <vt:lpstr>Preliminary: ELBO</vt:lpstr>
      <vt:lpstr>Preliminary: score matching</vt:lpstr>
      <vt:lpstr>Preliminary: score matching</vt:lpstr>
      <vt:lpstr>Preliminary: score matching</vt:lpstr>
      <vt:lpstr>Preliminary: score matching</vt:lpstr>
      <vt:lpstr>Preliminary: score matching</vt:lpstr>
      <vt:lpstr>Preliminary: score matching</vt:lpstr>
      <vt:lpstr>Preliminary: score matching</vt:lpstr>
      <vt:lpstr>Preliminary: score matching</vt:lpstr>
      <vt:lpstr>GENIE</vt:lpstr>
      <vt:lpstr>GENIE</vt:lpstr>
      <vt:lpstr>GENIE: Pretrain</vt:lpstr>
      <vt:lpstr>GENIE: Details</vt:lpstr>
      <vt:lpstr>GENIE: Results</vt:lpstr>
      <vt:lpstr>D3PM</vt:lpstr>
      <vt:lpstr>D3PM: Notations</vt:lpstr>
      <vt:lpstr>D3PM: Notations</vt:lpstr>
      <vt:lpstr>D3PM: Notations</vt:lpstr>
      <vt:lpstr>D3PM: Notations</vt:lpstr>
      <vt:lpstr>D3PM: Details</vt:lpstr>
      <vt:lpstr>D3PM: Results on text8</vt:lpstr>
      <vt:lpstr>DiffusionBERT</vt:lpstr>
      <vt:lpstr>DiffusionBERT: Overall</vt:lpstr>
      <vt:lpstr>DiffusionBERT: Spindle noise schedule</vt:lpstr>
      <vt:lpstr>DiffusionBERT: Spindle noise schedule</vt:lpstr>
      <vt:lpstr>DiffusionBERT: Spindle noise schedule</vt:lpstr>
      <vt:lpstr>DiffusionBERT: Spindle noise schedule</vt:lpstr>
      <vt:lpstr>DiffusionBERT: Time-Agnostic Decoding</vt:lpstr>
      <vt:lpstr>DiffusionBERT: Results on LM1B</vt:lpstr>
      <vt:lpstr>MD4</vt:lpstr>
      <vt:lpstr>MD4: Continuous-time Absorbing State</vt:lpstr>
      <vt:lpstr>MD4: Continuous-time Absorbing State</vt:lpstr>
      <vt:lpstr>MD4: Continuous-time Absorbing State</vt:lpstr>
      <vt:lpstr>MD4: Simplify ELBO</vt:lpstr>
      <vt:lpstr>MD4: Simplify ELBO</vt:lpstr>
      <vt:lpstr>MD4: Analysis about the schedule</vt:lpstr>
      <vt:lpstr>Concrete Score Matching</vt:lpstr>
      <vt:lpstr>Concrete Score Matching</vt:lpstr>
      <vt:lpstr>Concrete Score Matching</vt:lpstr>
      <vt:lpstr>Concrete Score Matching</vt:lpstr>
      <vt:lpstr>Concrete Score Matching</vt:lpstr>
      <vt:lpstr>Concrete Score Matching</vt:lpstr>
      <vt:lpstr>Concrete Score Matching</vt:lpstr>
      <vt:lpstr>Concrete Score Matching</vt:lpstr>
      <vt:lpstr>Concrete Score Matching</vt:lpstr>
      <vt:lpstr>SEDD</vt:lpstr>
      <vt:lpstr>SEDD: Preliminary</vt:lpstr>
      <vt:lpstr>SEDD: Refined Objective</vt:lpstr>
      <vt:lpstr>SEDD: Refined Objective</vt:lpstr>
      <vt:lpstr>SEDD: Concrete Score for Sequences</vt:lpstr>
      <vt:lpstr>SEDD: Concrete Score for Sequences</vt:lpstr>
      <vt:lpstr>SEDD: Efficient Sampling</vt:lpstr>
      <vt:lpstr>SEDD: Efficient Sampling</vt:lpstr>
      <vt:lpstr>SEDD: Efficient Sampling</vt:lpstr>
      <vt:lpstr>LLaDA</vt:lpstr>
      <vt:lpstr>LLaDA: Overview</vt:lpstr>
      <vt:lpstr>LLaDA: Re-masking</vt:lpstr>
      <vt:lpstr>LLaDA: Re-masking</vt:lpstr>
      <vt:lpstr>LLaDA: Re-masking</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Yansheng Mao</dc:creator>
  <cp:lastModifiedBy>Yansheng Mao</cp:lastModifiedBy>
  <cp:revision>14</cp:revision>
  <dcterms:created xsi:type="dcterms:W3CDTF">2025-09-18T05:35:01Z</dcterms:created>
  <dcterms:modified xsi:type="dcterms:W3CDTF">2025-09-18T22:20:49Z</dcterms:modified>
</cp:coreProperties>
</file>