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864" r:id="rId5"/>
  </p:sldMasterIdLst>
  <p:notesMasterIdLst>
    <p:notesMasterId r:id="rId24"/>
  </p:notesMasterIdLst>
  <p:handoutMasterIdLst>
    <p:handoutMasterId r:id="rId25"/>
  </p:handoutMasterIdLst>
  <p:sldIdLst>
    <p:sldId id="1189" r:id="rId6"/>
    <p:sldId id="1207" r:id="rId7"/>
    <p:sldId id="1188" r:id="rId8"/>
    <p:sldId id="1208" r:id="rId9"/>
    <p:sldId id="1209" r:id="rId10"/>
    <p:sldId id="1210" r:id="rId11"/>
    <p:sldId id="1200" r:id="rId12"/>
    <p:sldId id="1212" r:id="rId13"/>
    <p:sldId id="1213" r:id="rId14"/>
    <p:sldId id="1214" r:id="rId15"/>
    <p:sldId id="1215" r:id="rId16"/>
    <p:sldId id="1216" r:id="rId17"/>
    <p:sldId id="1211" r:id="rId18"/>
    <p:sldId id="1217" r:id="rId19"/>
    <p:sldId id="1218" r:id="rId20"/>
    <p:sldId id="1219" r:id="rId21"/>
    <p:sldId id="1220" r:id="rId22"/>
    <p:sldId id="885" r:id="rId23"/>
  </p:sldIdLst>
  <p:sldSz cx="12195175" cy="6859588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8425" indent="3175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5625" indent="3175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3841">
          <p15:clr>
            <a:srgbClr val="A4A3A4"/>
          </p15:clr>
        </p15:guide>
        <p15:guide id="3" pos="825" userDrawn="1">
          <p15:clr>
            <a:srgbClr val="A4A3A4"/>
          </p15:clr>
        </p15:guide>
        <p15:guide id="6" pos="73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0520"/>
    <a:srgbClr val="00AEEF"/>
    <a:srgbClr val="F8F8F8"/>
    <a:srgbClr val="C0C0C0"/>
    <a:srgbClr val="969696"/>
    <a:srgbClr val="F7F7F7"/>
    <a:srgbClr val="0033CC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3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786" y="90"/>
      </p:cViewPr>
      <p:guideLst>
        <p:guide orient="horz" pos="3816"/>
        <p:guide pos="3841"/>
        <p:guide pos="825"/>
        <p:guide pos="73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20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0FE12EA-914E-4332-AF3D-FFAC3979519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93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512E7CC-49FD-4E3E-A898-DA94A2C7C9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56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68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3291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51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2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70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2E7CC-49FD-4E3E-A898-DA94A2C7C90E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17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01_Fon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2" b="8609"/>
          <a:stretch/>
        </p:blipFill>
        <p:spPr>
          <a:xfrm>
            <a:off x="10381130" y="0"/>
            <a:ext cx="1821274" cy="626763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779" y="-17756"/>
            <a:ext cx="8072922" cy="6012499"/>
          </a:xfrm>
          <a:prstGeom prst="rect">
            <a:avLst/>
          </a:prstGeom>
        </p:spPr>
      </p:pic>
      <p:pic>
        <p:nvPicPr>
          <p:cNvPr id="5" name="Picture 2" descr="C:\Users\Greadu\Desktop\LOGO_Desoutter_W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391275"/>
            <a:ext cx="1533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4658782"/>
            <a:ext cx="12195175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1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800" y="4801568"/>
            <a:ext cx="7317829" cy="56743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800" y="613525"/>
            <a:ext cx="7317829" cy="4114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6658" indent="0">
              <a:buNone/>
              <a:defRPr sz="2900"/>
            </a:lvl2pPr>
            <a:lvl3pPr marL="913317" indent="0">
              <a:buNone/>
              <a:defRPr sz="2400"/>
            </a:lvl3pPr>
            <a:lvl4pPr marL="1369977" indent="0">
              <a:buNone/>
              <a:defRPr sz="2000"/>
            </a:lvl4pPr>
            <a:lvl5pPr marL="1826636" indent="0">
              <a:buNone/>
              <a:defRPr sz="2000"/>
            </a:lvl5pPr>
            <a:lvl6pPr marL="2283291" indent="0">
              <a:buNone/>
              <a:defRPr sz="2000"/>
            </a:lvl6pPr>
            <a:lvl7pPr marL="2739951" indent="0">
              <a:buNone/>
              <a:defRPr sz="2000"/>
            </a:lvl7pPr>
            <a:lvl8pPr marL="3196612" indent="0">
              <a:buNone/>
              <a:defRPr sz="2000"/>
            </a:lvl8pPr>
            <a:lvl9pPr marL="365327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800" y="5369000"/>
            <a:ext cx="7317829" cy="805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6658" indent="0">
              <a:buNone/>
              <a:defRPr sz="1200"/>
            </a:lvl2pPr>
            <a:lvl3pPr marL="913317" indent="0">
              <a:buNone/>
              <a:defRPr sz="1000"/>
            </a:lvl3pPr>
            <a:lvl4pPr marL="1369977" indent="0">
              <a:buNone/>
              <a:defRPr sz="1000"/>
            </a:lvl4pPr>
            <a:lvl5pPr marL="1826636" indent="0">
              <a:buNone/>
              <a:defRPr sz="1000"/>
            </a:lvl5pPr>
            <a:lvl6pPr marL="2283291" indent="0">
              <a:buNone/>
              <a:defRPr sz="1000"/>
            </a:lvl6pPr>
            <a:lvl7pPr marL="2739951" indent="0">
              <a:buNone/>
              <a:defRPr sz="1000"/>
            </a:lvl7pPr>
            <a:lvl8pPr marL="3196612" indent="0">
              <a:buNone/>
              <a:defRPr sz="1000"/>
            </a:lvl8pPr>
            <a:lvl9pPr marL="365327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631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738" y="274638"/>
            <a:ext cx="10342562" cy="80327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5975" cy="4527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91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97509" y="275075"/>
            <a:ext cx="2827919" cy="5852900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0123" y="275075"/>
            <a:ext cx="8313575" cy="5852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8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09600" y="3895725"/>
            <a:ext cx="10975975" cy="11445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4164" tIns="52082" rIns="104164" bIns="52082" anchor="ctr"/>
          <a:lstStyle>
            <a:lvl1pPr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4400" b="1"/>
              <a:t>More Than Productivity</a:t>
            </a:r>
          </a:p>
        </p:txBody>
      </p:sp>
      <p:pic>
        <p:nvPicPr>
          <p:cNvPr id="3" name="Picture 2" descr="C:\Users\Greadu\Desktop\Communication Materials\Warning Not to be shared  __ Desoutter New LOGO\Logo for Power Point\LOGO_Desoutter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068513"/>
            <a:ext cx="83693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73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517"/>
            <a:ext cx="12197293" cy="308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Greadu\Desktop\LOGO_Desoutter_WEB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191" y="6391697"/>
            <a:ext cx="1532866" cy="35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77634"/>
            <a:ext cx="12201527" cy="308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91" y="4251419"/>
            <a:ext cx="10366623" cy="1468985"/>
          </a:xfrm>
          <a:prstGeom prst="rect">
            <a:avLst/>
          </a:prstGeom>
        </p:spPr>
        <p:txBody>
          <a:bodyPr/>
          <a:lstStyle>
            <a:lvl1pPr algn="ctr">
              <a:defRPr sz="4534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52" y="5839939"/>
            <a:ext cx="8538071" cy="41477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134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59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01_Fon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2" b="8609"/>
          <a:stretch/>
        </p:blipFill>
        <p:spPr>
          <a:xfrm>
            <a:off x="10381130" y="1"/>
            <a:ext cx="1821274" cy="626763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779" y="-17755"/>
            <a:ext cx="8072922" cy="6012499"/>
          </a:xfrm>
          <a:prstGeom prst="rect">
            <a:avLst/>
          </a:prstGeom>
        </p:spPr>
      </p:pic>
      <p:pic>
        <p:nvPicPr>
          <p:cNvPr id="5" name="Picture 2" descr="C:\Users\Greadu\Desktop\LOGO_Desoutter_W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6" y="6391275"/>
            <a:ext cx="1533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4658782"/>
            <a:ext cx="12195175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8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40167" y="3178750"/>
            <a:ext cx="4020004" cy="881618"/>
          </a:xfrm>
          <a:prstGeom prst="rect">
            <a:avLst/>
          </a:prstGeom>
        </p:spPr>
        <p:txBody>
          <a:bodyPr/>
          <a:lstStyle>
            <a:lvl1pPr algn="r">
              <a:defRPr lang="fr-FR" sz="2770" kern="1200" dirty="0">
                <a:solidFill>
                  <a:srgbClr val="D8001C"/>
                </a:solidFill>
                <a:latin typeface="Arial MT Std Light"/>
                <a:ea typeface="+mn-ea"/>
                <a:cs typeface="Arial MT Std Light"/>
              </a:defRPr>
            </a:lvl1pPr>
          </a:lstStyle>
          <a:p>
            <a:r>
              <a:rPr lang="fr-FR" dirty="0" err="1"/>
              <a:t>Text</a:t>
            </a:r>
            <a:endParaRPr lang="fr-FR" dirty="0"/>
          </a:p>
        </p:txBody>
      </p:sp>
      <p:pic>
        <p:nvPicPr>
          <p:cNvPr id="3" name="Image 2" descr="01_FondRou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819530" cy="6858000"/>
          </a:xfrm>
          <a:prstGeom prst="rect">
            <a:avLst/>
          </a:prstGeom>
        </p:spPr>
      </p:pic>
      <p:pic>
        <p:nvPicPr>
          <p:cNvPr id="4" name="Image 3" descr="02_SouligneTitr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801" y="3923919"/>
            <a:ext cx="534010" cy="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738" y="274639"/>
            <a:ext cx="10342562" cy="803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1" y="1600200"/>
            <a:ext cx="10975975" cy="4527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762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170" y="4408399"/>
            <a:ext cx="10366623" cy="136241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170" y="2907737"/>
            <a:ext cx="10366623" cy="15006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9"/>
            </a:lvl1pPr>
            <a:lvl2pPr marL="456612" indent="0">
              <a:buNone/>
              <a:defRPr sz="1799"/>
            </a:lvl2pPr>
            <a:lvl3pPr marL="913226" indent="0">
              <a:buNone/>
              <a:defRPr sz="1500"/>
            </a:lvl3pPr>
            <a:lvl4pPr marL="1369840" indent="0">
              <a:buNone/>
              <a:defRPr sz="1400"/>
            </a:lvl4pPr>
            <a:lvl5pPr marL="1826453" indent="0">
              <a:buNone/>
              <a:defRPr sz="1400"/>
            </a:lvl5pPr>
            <a:lvl6pPr marL="2283063" indent="0">
              <a:buNone/>
              <a:defRPr sz="1400"/>
            </a:lvl6pPr>
            <a:lvl7pPr marL="2739677" indent="0">
              <a:buNone/>
              <a:defRPr sz="1400"/>
            </a:lvl7pPr>
            <a:lvl8pPr marL="3196292" indent="0">
              <a:buNone/>
              <a:defRPr sz="1400"/>
            </a:lvl8pPr>
            <a:lvl9pPr marL="3652904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101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738" y="274639"/>
            <a:ext cx="10342562" cy="8032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0131" y="1600051"/>
            <a:ext cx="5400565" cy="4527933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84489" y="1600051"/>
            <a:ext cx="5400566" cy="4527933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09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40167" y="3178750"/>
            <a:ext cx="4020004" cy="881618"/>
          </a:xfrm>
          <a:prstGeom prst="rect">
            <a:avLst/>
          </a:prstGeom>
        </p:spPr>
        <p:txBody>
          <a:bodyPr/>
          <a:lstStyle>
            <a:lvl1pPr algn="r">
              <a:defRPr lang="fr-FR" sz="2770" kern="1200" dirty="0">
                <a:solidFill>
                  <a:srgbClr val="D8001C"/>
                </a:solidFill>
                <a:latin typeface="Arial MT Std Light"/>
                <a:ea typeface="+mn-ea"/>
                <a:cs typeface="Arial MT Std Light"/>
              </a:defRPr>
            </a:lvl1pPr>
          </a:lstStyle>
          <a:p>
            <a:r>
              <a:rPr lang="fr-FR" dirty="0" err="1" smtClean="0"/>
              <a:t>Text</a:t>
            </a:r>
            <a:endParaRPr lang="fr-FR" dirty="0"/>
          </a:p>
        </p:txBody>
      </p:sp>
      <p:pic>
        <p:nvPicPr>
          <p:cNvPr id="3" name="Image 2" descr="01_FondRou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19530" cy="6858000"/>
          </a:xfrm>
          <a:prstGeom prst="rect">
            <a:avLst/>
          </a:prstGeom>
        </p:spPr>
      </p:pic>
      <p:pic>
        <p:nvPicPr>
          <p:cNvPr id="4" name="Image 3" descr="02_SouligneTitr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800" y="3923919"/>
            <a:ext cx="534010" cy="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132" y="275084"/>
            <a:ext cx="10974933" cy="11435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0122" y="1535242"/>
            <a:ext cx="5387892" cy="63944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6612" indent="0">
              <a:buNone/>
              <a:defRPr sz="1999" b="1"/>
            </a:lvl2pPr>
            <a:lvl3pPr marL="913226" indent="0">
              <a:buNone/>
              <a:defRPr sz="1799" b="1"/>
            </a:lvl3pPr>
            <a:lvl4pPr marL="1369840" indent="0">
              <a:buNone/>
              <a:defRPr sz="1500" b="1"/>
            </a:lvl4pPr>
            <a:lvl5pPr marL="1826453" indent="0">
              <a:buNone/>
              <a:defRPr sz="1500" b="1"/>
            </a:lvl5pPr>
            <a:lvl6pPr marL="2283063" indent="0">
              <a:buNone/>
              <a:defRPr sz="1500" b="1"/>
            </a:lvl6pPr>
            <a:lvl7pPr marL="2739677" indent="0">
              <a:buNone/>
              <a:defRPr sz="1500" b="1"/>
            </a:lvl7pPr>
            <a:lvl8pPr marL="3196292" indent="0">
              <a:buNone/>
              <a:defRPr sz="1500" b="1"/>
            </a:lvl8pPr>
            <a:lvl9pPr marL="3652904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0122" y="2174675"/>
            <a:ext cx="5387892" cy="3953300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5362" y="1535242"/>
            <a:ext cx="5389703" cy="63944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6612" indent="0">
              <a:buNone/>
              <a:defRPr sz="1999" b="1"/>
            </a:lvl2pPr>
            <a:lvl3pPr marL="913226" indent="0">
              <a:buNone/>
              <a:defRPr sz="1799" b="1"/>
            </a:lvl3pPr>
            <a:lvl4pPr marL="1369840" indent="0">
              <a:buNone/>
              <a:defRPr sz="1500" b="1"/>
            </a:lvl4pPr>
            <a:lvl5pPr marL="1826453" indent="0">
              <a:buNone/>
              <a:defRPr sz="1500" b="1"/>
            </a:lvl5pPr>
            <a:lvl6pPr marL="2283063" indent="0">
              <a:buNone/>
              <a:defRPr sz="1500" b="1"/>
            </a:lvl6pPr>
            <a:lvl7pPr marL="2739677" indent="0">
              <a:buNone/>
              <a:defRPr sz="1500" b="1"/>
            </a:lvl7pPr>
            <a:lvl8pPr marL="3196292" indent="0">
              <a:buNone/>
              <a:defRPr sz="1500" b="1"/>
            </a:lvl8pPr>
            <a:lvl9pPr marL="3652904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5362" y="2174675"/>
            <a:ext cx="5389703" cy="3953300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694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738" y="274639"/>
            <a:ext cx="10342562" cy="8032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799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37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130" y="273635"/>
            <a:ext cx="4011953" cy="1162227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8723" y="273635"/>
            <a:ext cx="6816336" cy="585434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0130" y="1435871"/>
            <a:ext cx="4011953" cy="46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6612" indent="0">
              <a:buNone/>
              <a:defRPr sz="1200"/>
            </a:lvl2pPr>
            <a:lvl3pPr marL="913226" indent="0">
              <a:buNone/>
              <a:defRPr sz="1000"/>
            </a:lvl3pPr>
            <a:lvl4pPr marL="1369840" indent="0">
              <a:buNone/>
              <a:defRPr sz="1000"/>
            </a:lvl4pPr>
            <a:lvl5pPr marL="1826453" indent="0">
              <a:buNone/>
              <a:defRPr sz="1000"/>
            </a:lvl5pPr>
            <a:lvl6pPr marL="2283063" indent="0">
              <a:buNone/>
              <a:defRPr sz="1000"/>
            </a:lvl6pPr>
            <a:lvl7pPr marL="2739677" indent="0">
              <a:buNone/>
              <a:defRPr sz="1000"/>
            </a:lvl7pPr>
            <a:lvl8pPr marL="3196292" indent="0">
              <a:buNone/>
              <a:defRPr sz="1000"/>
            </a:lvl8pPr>
            <a:lvl9pPr marL="3652904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946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800" y="4801568"/>
            <a:ext cx="7317829" cy="567432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800" y="613526"/>
            <a:ext cx="7317829" cy="4114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6612" indent="0">
              <a:buNone/>
              <a:defRPr sz="2900"/>
            </a:lvl2pPr>
            <a:lvl3pPr marL="913226" indent="0">
              <a:buNone/>
              <a:defRPr sz="2399"/>
            </a:lvl3pPr>
            <a:lvl4pPr marL="1369840" indent="0">
              <a:buNone/>
              <a:defRPr sz="1999"/>
            </a:lvl4pPr>
            <a:lvl5pPr marL="1826453" indent="0">
              <a:buNone/>
              <a:defRPr sz="1999"/>
            </a:lvl5pPr>
            <a:lvl6pPr marL="2283063" indent="0">
              <a:buNone/>
              <a:defRPr sz="1999"/>
            </a:lvl6pPr>
            <a:lvl7pPr marL="2739677" indent="0">
              <a:buNone/>
              <a:defRPr sz="1999"/>
            </a:lvl7pPr>
            <a:lvl8pPr marL="3196292" indent="0">
              <a:buNone/>
              <a:defRPr sz="1999"/>
            </a:lvl8pPr>
            <a:lvl9pPr marL="3652904" indent="0">
              <a:buNone/>
              <a:defRPr sz="1999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800" y="5369000"/>
            <a:ext cx="7317829" cy="805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6612" indent="0">
              <a:buNone/>
              <a:defRPr sz="1200"/>
            </a:lvl2pPr>
            <a:lvl3pPr marL="913226" indent="0">
              <a:buNone/>
              <a:defRPr sz="1000"/>
            </a:lvl3pPr>
            <a:lvl4pPr marL="1369840" indent="0">
              <a:buNone/>
              <a:defRPr sz="1000"/>
            </a:lvl4pPr>
            <a:lvl5pPr marL="1826453" indent="0">
              <a:buNone/>
              <a:defRPr sz="1000"/>
            </a:lvl5pPr>
            <a:lvl6pPr marL="2283063" indent="0">
              <a:buNone/>
              <a:defRPr sz="1000"/>
            </a:lvl6pPr>
            <a:lvl7pPr marL="2739677" indent="0">
              <a:buNone/>
              <a:defRPr sz="1000"/>
            </a:lvl7pPr>
            <a:lvl8pPr marL="3196292" indent="0">
              <a:buNone/>
              <a:defRPr sz="1000"/>
            </a:lvl8pPr>
            <a:lvl9pPr marL="3652904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607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738" y="274639"/>
            <a:ext cx="10342562" cy="8032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1" y="1600200"/>
            <a:ext cx="10975975" cy="4527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831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97510" y="275075"/>
            <a:ext cx="2827919" cy="5852900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0124" y="275075"/>
            <a:ext cx="8313575" cy="5852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1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>
                <a:solidFill>
                  <a:srgbClr val="000000"/>
                </a:solidFill>
                <a:latin typeface="Arial"/>
              </a:rPr>
              <a:t>dfdf</a:t>
            </a:r>
            <a:endParaRPr lang="fr-FR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88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09601" y="3895725"/>
            <a:ext cx="10975975" cy="11445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4161" tIns="52080" rIns="104161" bIns="52080" anchor="ctr"/>
          <a:lstStyle>
            <a:lvl1pPr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More Than Productivity</a:t>
            </a:r>
          </a:p>
        </p:txBody>
      </p:sp>
      <p:pic>
        <p:nvPicPr>
          <p:cNvPr id="3" name="Picture 2" descr="C:\Users\Greadu\Desktop\Communication Materials\Warning Not to be shared  __ Desoutter New LOGO\Logo for Power Point\LOGO_Desoutter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9" y="2068514"/>
            <a:ext cx="83693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19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sz="2099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1F78B-BC13-4E6B-874C-B5AEBEC82069}" type="slidenum">
              <a:rPr lang="fr-FR" sz="2099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sz="2099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043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64" y="274703"/>
            <a:ext cx="10344727" cy="8034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759" y="1600572"/>
            <a:ext cx="5386202" cy="4527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572"/>
            <a:ext cx="5386202" cy="4527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6685" y="6246671"/>
            <a:ext cx="5170246" cy="4763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z="2099">
                <a:solidFill>
                  <a:srgbClr val="000000"/>
                </a:solidFill>
                <a:latin typeface="Arial"/>
              </a:rPr>
              <a:t>Desoutter BP 2010 – </a:t>
            </a:r>
            <a:r>
              <a:rPr lang="fr-FR" sz="2099">
                <a:solidFill>
                  <a:srgbClr val="FF0000"/>
                </a:solidFill>
                <a:latin typeface="Arial"/>
              </a:rPr>
              <a:t>Customer Ctr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685AF-FB6F-417C-8518-2BBB0ED8603E}" type="slidenum">
              <a:rPr lang="fr-FR" sz="2099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sz="2099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8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738" y="274638"/>
            <a:ext cx="10342562" cy="803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5975" cy="4527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77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64" y="274703"/>
            <a:ext cx="10344727" cy="8034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759" y="1600571"/>
            <a:ext cx="5386202" cy="2186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759" y="3939500"/>
            <a:ext cx="5386202" cy="2188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9214" y="1600572"/>
            <a:ext cx="5386202" cy="4527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166685" y="6246671"/>
            <a:ext cx="5170246" cy="4763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z="2099">
                <a:solidFill>
                  <a:srgbClr val="000000"/>
                </a:solidFill>
                <a:latin typeface="Arial"/>
              </a:rPr>
              <a:t>Desoutter BP 2010 – </a:t>
            </a:r>
            <a:r>
              <a:rPr lang="fr-FR" sz="2099">
                <a:solidFill>
                  <a:srgbClr val="FF0000"/>
                </a:solidFill>
                <a:latin typeface="Arial"/>
              </a:rPr>
              <a:t>Customer Ctr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40BF-9C7A-41F3-95FA-BE60C527AECF}" type="slidenum">
              <a:rPr lang="fr-FR" sz="2099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sz="2099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520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9437" y="369975"/>
            <a:ext cx="11295357" cy="53495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6F7B6D2-8DFF-4CE4-B20C-CB7E4537E081}" type="slidenum">
              <a:rPr lang="en-US" sz="2099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2099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37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64" y="274703"/>
            <a:ext cx="10344727" cy="8034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571"/>
            <a:ext cx="10975658" cy="2186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59" y="3939500"/>
            <a:ext cx="10975658" cy="2188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6685" y="6246671"/>
            <a:ext cx="5170246" cy="4763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z="2099">
                <a:solidFill>
                  <a:srgbClr val="000000"/>
                </a:solidFill>
                <a:latin typeface="Arial"/>
              </a:rPr>
              <a:t>Desoutter BP 2010 – </a:t>
            </a:r>
            <a:r>
              <a:rPr lang="fr-FR" sz="2099">
                <a:solidFill>
                  <a:srgbClr val="FF0000"/>
                </a:solidFill>
                <a:latin typeface="Arial"/>
              </a:rPr>
              <a:t>Customer Ctr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520FB-9BBB-4D19-94D8-31FC8B1BF2E6}" type="slidenum">
              <a:rPr lang="fr-FR" sz="2099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fr-FR" sz="2099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11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054" y="1514827"/>
            <a:ext cx="5321172" cy="4234842"/>
          </a:xfrm>
        </p:spPr>
        <p:txBody>
          <a:bodyPr/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57" y="1514827"/>
            <a:ext cx="5299006" cy="4234842"/>
          </a:xfrm>
        </p:spPr>
        <p:txBody>
          <a:bodyPr/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4988" y="493827"/>
            <a:ext cx="11122000" cy="449366"/>
          </a:xfrm>
        </p:spPr>
        <p:txBody>
          <a:bodyPr tIns="0" bIns="0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F8EEF32-4C28-45EF-A3A5-DBFB3EDFBDA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5172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6"/>
            <a:ext cx="12196763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Greadu\Desktop\LOGO_Desoutter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6" y="6391275"/>
            <a:ext cx="1533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77913"/>
            <a:ext cx="122015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87" y="4251418"/>
            <a:ext cx="10366623" cy="1468986"/>
          </a:xfr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52" y="5839939"/>
            <a:ext cx="8538071" cy="414772"/>
          </a:xfrm>
        </p:spPr>
        <p:txBody>
          <a:bodyPr/>
          <a:lstStyle>
            <a:lvl1pPr marL="0" indent="0" algn="ctr">
              <a:buFontTx/>
              <a:buNone/>
              <a:defRPr sz="2099"/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0369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636" y="1514828"/>
            <a:ext cx="11122000" cy="423484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50486" y="70926"/>
            <a:ext cx="357141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DBDD-4927-404A-BEDC-B5A598A951D0}" type="slidenum">
              <a:rPr lang="en-IN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IN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4988" y="493827"/>
            <a:ext cx="11122000" cy="449366"/>
          </a:xfrm>
        </p:spPr>
        <p:txBody>
          <a:bodyPr tIns="0" bIns="0"/>
          <a:lstStyle>
            <a:lvl1pPr>
              <a:defRPr sz="300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033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169" y="4408399"/>
            <a:ext cx="10366623" cy="136241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169" y="2907736"/>
            <a:ext cx="10366623" cy="15006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6658" indent="0">
              <a:buNone/>
              <a:defRPr sz="1800"/>
            </a:lvl2pPr>
            <a:lvl3pPr marL="913317" indent="0">
              <a:buNone/>
              <a:defRPr sz="1500"/>
            </a:lvl3pPr>
            <a:lvl4pPr marL="1369977" indent="0">
              <a:buNone/>
              <a:defRPr sz="1400"/>
            </a:lvl4pPr>
            <a:lvl5pPr marL="1826636" indent="0">
              <a:buNone/>
              <a:defRPr sz="1400"/>
            </a:lvl5pPr>
            <a:lvl6pPr marL="2283291" indent="0">
              <a:buNone/>
              <a:defRPr sz="1400"/>
            </a:lvl6pPr>
            <a:lvl7pPr marL="2739951" indent="0">
              <a:buNone/>
              <a:defRPr sz="1400"/>
            </a:lvl7pPr>
            <a:lvl8pPr marL="3196612" indent="0">
              <a:buNone/>
              <a:defRPr sz="1400"/>
            </a:lvl8pPr>
            <a:lvl9pPr marL="365327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6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738" y="274638"/>
            <a:ext cx="10342562" cy="80327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0130" y="1600050"/>
            <a:ext cx="5400565" cy="4527933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84489" y="1600050"/>
            <a:ext cx="5400566" cy="4527933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949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132" y="275083"/>
            <a:ext cx="10974933" cy="11435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0122" y="1535241"/>
            <a:ext cx="5387892" cy="63944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6658" indent="0">
              <a:buNone/>
              <a:defRPr sz="2000" b="1"/>
            </a:lvl2pPr>
            <a:lvl3pPr marL="913317" indent="0">
              <a:buNone/>
              <a:defRPr sz="1800" b="1"/>
            </a:lvl3pPr>
            <a:lvl4pPr marL="1369977" indent="0">
              <a:buNone/>
              <a:defRPr sz="1500" b="1"/>
            </a:lvl4pPr>
            <a:lvl5pPr marL="1826636" indent="0">
              <a:buNone/>
              <a:defRPr sz="1500" b="1"/>
            </a:lvl5pPr>
            <a:lvl6pPr marL="2283291" indent="0">
              <a:buNone/>
              <a:defRPr sz="1500" b="1"/>
            </a:lvl6pPr>
            <a:lvl7pPr marL="2739951" indent="0">
              <a:buNone/>
              <a:defRPr sz="1500" b="1"/>
            </a:lvl7pPr>
            <a:lvl8pPr marL="3196612" indent="0">
              <a:buNone/>
              <a:defRPr sz="1500" b="1"/>
            </a:lvl8pPr>
            <a:lvl9pPr marL="3653270" indent="0">
              <a:buNone/>
              <a:defRPr sz="1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0122" y="2174675"/>
            <a:ext cx="5387892" cy="39533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5362" y="1535241"/>
            <a:ext cx="5389703" cy="63944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6658" indent="0">
              <a:buNone/>
              <a:defRPr sz="2000" b="1"/>
            </a:lvl2pPr>
            <a:lvl3pPr marL="913317" indent="0">
              <a:buNone/>
              <a:defRPr sz="1800" b="1"/>
            </a:lvl3pPr>
            <a:lvl4pPr marL="1369977" indent="0">
              <a:buNone/>
              <a:defRPr sz="1500" b="1"/>
            </a:lvl4pPr>
            <a:lvl5pPr marL="1826636" indent="0">
              <a:buNone/>
              <a:defRPr sz="1500" b="1"/>
            </a:lvl5pPr>
            <a:lvl6pPr marL="2283291" indent="0">
              <a:buNone/>
              <a:defRPr sz="1500" b="1"/>
            </a:lvl6pPr>
            <a:lvl7pPr marL="2739951" indent="0">
              <a:buNone/>
              <a:defRPr sz="1500" b="1"/>
            </a:lvl7pPr>
            <a:lvl8pPr marL="3196612" indent="0">
              <a:buNone/>
              <a:defRPr sz="1500" b="1"/>
            </a:lvl8pPr>
            <a:lvl9pPr marL="3653270" indent="0">
              <a:buNone/>
              <a:defRPr sz="1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5362" y="2174675"/>
            <a:ext cx="5389703" cy="39533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46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738" y="274638"/>
            <a:ext cx="10342562" cy="80327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82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986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129" y="273635"/>
            <a:ext cx="4011953" cy="11622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8722" y="273635"/>
            <a:ext cx="6816336" cy="585434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0129" y="1435870"/>
            <a:ext cx="4011953" cy="46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6658" indent="0">
              <a:buNone/>
              <a:defRPr sz="1200"/>
            </a:lvl2pPr>
            <a:lvl3pPr marL="913317" indent="0">
              <a:buNone/>
              <a:defRPr sz="1000"/>
            </a:lvl3pPr>
            <a:lvl4pPr marL="1369977" indent="0">
              <a:buNone/>
              <a:defRPr sz="1000"/>
            </a:lvl4pPr>
            <a:lvl5pPr marL="1826636" indent="0">
              <a:buNone/>
              <a:defRPr sz="1000"/>
            </a:lvl5pPr>
            <a:lvl6pPr marL="2283291" indent="0">
              <a:buNone/>
              <a:defRPr sz="1000"/>
            </a:lvl6pPr>
            <a:lvl7pPr marL="2739951" indent="0">
              <a:buNone/>
              <a:defRPr sz="1000"/>
            </a:lvl7pPr>
            <a:lvl8pPr marL="3196612" indent="0">
              <a:buNone/>
              <a:defRPr sz="1000"/>
            </a:lvl8pPr>
            <a:lvl9pPr marL="365327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1800" y="6408743"/>
            <a:ext cx="3863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fr-FR" dirty="0" err="1" smtClean="0"/>
              <a:t>dfdf</a:t>
            </a:r>
            <a:endParaRPr lang="fr-F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5313" y="6413051"/>
            <a:ext cx="2847975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352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Greadu\Desktop\LOGO_Desoutter_WEB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391275"/>
            <a:ext cx="1533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18" descr="01_Fond.png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2" b="8000"/>
          <a:stretch/>
        </p:blipFill>
        <p:spPr>
          <a:xfrm>
            <a:off x="10381130" y="15240"/>
            <a:ext cx="1821274" cy="6309360"/>
          </a:xfrm>
          <a:prstGeom prst="rect">
            <a:avLst/>
          </a:prstGeom>
        </p:spPr>
      </p:pic>
      <p:pic>
        <p:nvPicPr>
          <p:cNvPr id="20" name="Image 19" descr="01_Fond.png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01"/>
          <a:stretch/>
        </p:blipFill>
        <p:spPr>
          <a:xfrm>
            <a:off x="0" y="-188656"/>
            <a:ext cx="1698171" cy="68725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60" r:id="rId1"/>
    <p:sldLayoutId id="2147484862" r:id="rId2"/>
    <p:sldLayoutId id="2147484850" r:id="rId3"/>
    <p:sldLayoutId id="2147484851" r:id="rId4"/>
    <p:sldLayoutId id="2147484852" r:id="rId5"/>
    <p:sldLayoutId id="2147484853" r:id="rId6"/>
    <p:sldLayoutId id="2147484854" r:id="rId7"/>
    <p:sldLayoutId id="2147484855" r:id="rId8"/>
    <p:sldLayoutId id="2147484856" r:id="rId9"/>
    <p:sldLayoutId id="2147484857" r:id="rId10"/>
    <p:sldLayoutId id="2147484858" r:id="rId11"/>
    <p:sldLayoutId id="2147484859" r:id="rId12"/>
    <p:sldLayoutId id="2147484861" r:id="rId13"/>
    <p:sldLayoutId id="214748486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6658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3317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69977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6636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88938" indent="-388938" algn="l" defTabSz="1041400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323850" algn="l" defTabSz="1041400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301750" indent="-258763" algn="l" defTabSz="10414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822450" indent="-258763" algn="l" defTabSz="1041400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341563" indent="-257175" algn="l" defTabSz="104140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279861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325527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3711938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416859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58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17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77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36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291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51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2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70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Greadu\Desktop\LOGO_Desoutter_WE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6" y="6391275"/>
            <a:ext cx="1533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18" descr="01_Fond.png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2" b="8000"/>
          <a:stretch/>
        </p:blipFill>
        <p:spPr>
          <a:xfrm>
            <a:off x="10381130" y="15241"/>
            <a:ext cx="1821274" cy="6309360"/>
          </a:xfrm>
          <a:prstGeom prst="rect">
            <a:avLst/>
          </a:prstGeom>
        </p:spPr>
      </p:pic>
      <p:pic>
        <p:nvPicPr>
          <p:cNvPr id="20" name="Image 19" descr="01_Fond.png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01"/>
          <a:stretch/>
        </p:blipFill>
        <p:spPr>
          <a:xfrm>
            <a:off x="1" y="-188655"/>
            <a:ext cx="1698171" cy="68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  <p:sldLayoutId id="2147484876" r:id="rId12"/>
    <p:sldLayoutId id="2147484877" r:id="rId13"/>
    <p:sldLayoutId id="2147484878" r:id="rId14"/>
    <p:sldLayoutId id="2147484879" r:id="rId15"/>
    <p:sldLayoutId id="2147484880" r:id="rId16"/>
    <p:sldLayoutId id="2147484881" r:id="rId17"/>
    <p:sldLayoutId id="2147484882" r:id="rId18"/>
    <p:sldLayoutId id="2147484883" r:id="rId19"/>
    <p:sldLayoutId id="2147484884" r:id="rId20"/>
    <p:sldLayoutId id="2147484885" r:id="rId21"/>
  </p:sldLayoutIdLst>
  <p:hf hdr="0" ftr="0" dt="0"/>
  <p:txStyles>
    <p:titleStyle>
      <a:lvl1pPr algn="l" defTabSz="1041296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41296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defTabSz="1041296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defTabSz="1041296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defTabSz="1041296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6612" algn="l" defTabSz="104164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3226" algn="l" defTabSz="104164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69840" algn="l" defTabSz="104164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6453" algn="l" defTabSz="104164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88899" indent="-388899" algn="l" defTabSz="1041296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46053" indent="-323818" algn="l" defTabSz="1041296" rtl="0" eaLnBrk="1" fontAlgn="base" hangingPunct="1">
        <a:spcBef>
          <a:spcPct val="20000"/>
        </a:spcBef>
        <a:spcAft>
          <a:spcPct val="0"/>
        </a:spcAft>
        <a:buChar char="–"/>
        <a:defRPr sz="2399">
          <a:solidFill>
            <a:schemeClr val="tx1"/>
          </a:solidFill>
          <a:latin typeface="+mn-lt"/>
        </a:defRPr>
      </a:lvl2pPr>
      <a:lvl3pPr marL="1301619" indent="-258737" algn="l" defTabSz="1041296" rtl="0" eaLnBrk="1" fontAlgn="base" hangingPunct="1">
        <a:spcBef>
          <a:spcPct val="20000"/>
        </a:spcBef>
        <a:spcAft>
          <a:spcPct val="0"/>
        </a:spcAft>
        <a:buChar char="•"/>
        <a:defRPr sz="1999">
          <a:solidFill>
            <a:schemeClr val="tx1"/>
          </a:solidFill>
          <a:latin typeface="+mn-lt"/>
        </a:defRPr>
      </a:lvl3pPr>
      <a:lvl4pPr marL="1822267" indent="-258737" algn="l" defTabSz="1041296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341329" indent="-257149" algn="l" defTabSz="1041296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2798339" indent="-258430" algn="l" defTabSz="1041648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3254953" indent="-258430" algn="l" defTabSz="1041648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3711566" indent="-258430" algn="l" defTabSz="1041648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4168181" indent="-258430" algn="l" defTabSz="1041648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2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612" algn="l" defTabSz="9132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226" algn="l" defTabSz="9132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69840" algn="l" defTabSz="9132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6453" algn="l" defTabSz="9132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3063" algn="l" defTabSz="9132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39677" algn="l" defTabSz="9132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6292" algn="l" defTabSz="9132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2904" algn="l" defTabSz="9132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442031" y="4653238"/>
            <a:ext cx="6258576" cy="1086565"/>
          </a:xfrm>
          <a:prstGeom prst="rect">
            <a:avLst/>
          </a:prstGeom>
        </p:spPr>
        <p:txBody>
          <a:bodyPr anchor="ctr"/>
          <a:lstStyle>
            <a:lvl1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6658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331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6997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6636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3600" b="1" kern="0" dirty="0" smtClean="0">
                <a:solidFill>
                  <a:srgbClr val="FFFFFF"/>
                </a:solidFill>
              </a:rPr>
              <a:t>Open protocol</a:t>
            </a:r>
            <a:r>
              <a:rPr lang="zh-CN" altLang="en-US" sz="3600" b="1" kern="0" dirty="0" smtClean="0">
                <a:solidFill>
                  <a:srgbClr val="FFFFFF"/>
                </a:solidFill>
              </a:rPr>
              <a:t>调试指南</a:t>
            </a:r>
            <a:endParaRPr lang="en-ZA" altLang="zh-CN" sz="3600" b="1" kern="0" dirty="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564383" y="5864494"/>
            <a:ext cx="4136224" cy="269003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ZA" sz="1400" i="1" kern="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Shanghai ,11</a:t>
            </a:r>
            <a:r>
              <a:rPr lang="en-US" sz="1400" i="1" kern="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/03/2019 </a:t>
            </a:r>
            <a:r>
              <a:rPr lang="en-ZA" sz="1400" i="1" kern="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S</a:t>
            </a:r>
            <a:r>
              <a:rPr lang="en-US" altLang="zh-CN" sz="1400" i="1" kern="0" dirty="0" err="1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tephen</a:t>
            </a:r>
            <a:r>
              <a:rPr lang="en-US" altLang="zh-CN" sz="1400" i="1" kern="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 Liu</a:t>
            </a:r>
            <a:endParaRPr lang="en-ZA" sz="1400" i="1" kern="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执行拧紧程序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09" y="847714"/>
            <a:ext cx="3782715" cy="579553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9174388" y="3745482"/>
            <a:ext cx="459010" cy="492691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39268" y="1038319"/>
            <a:ext cx="5324405" cy="4744295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针对</a:t>
            </a:r>
            <a:r>
              <a:rPr lang="zh-CN" altLang="en-US" sz="2000" b="1" u="sng" kern="0" dirty="0" smtClean="0"/>
              <a:t>手持式工具（枪自身带启动按钮及翻转按钮），</a:t>
            </a:r>
            <a:r>
              <a:rPr lang="zh-CN" altLang="en-US" sz="2000" kern="0" dirty="0" smtClean="0"/>
              <a:t>且客户允许按钮启动的情况，做完上述步骤，直接按启动按钮，枪即可正常转动。</a:t>
            </a:r>
            <a:r>
              <a:rPr lang="zh-CN" altLang="en-US" sz="2000" b="1" u="sng" kern="0" dirty="0" smtClean="0"/>
              <a:t>不需要以下操作！</a:t>
            </a:r>
            <a:endParaRPr lang="en-US" altLang="zh-CN" sz="2000" b="1" u="sng" kern="0" dirty="0" smtClean="0"/>
          </a:p>
          <a:p>
            <a:pPr marL="0" indent="0">
              <a:buNone/>
            </a:pP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若现场为</a:t>
            </a:r>
            <a:r>
              <a:rPr lang="zh-CN" altLang="en-US" sz="2000" b="1" u="sng" kern="0" dirty="0" smtClean="0"/>
              <a:t>拧紧轴，或是手持工具（但在设备中无法按启动按钮及翻转按钮操作的），</a:t>
            </a:r>
            <a:r>
              <a:rPr lang="zh-CN" altLang="en-US" sz="2000" kern="0" dirty="0" smtClean="0"/>
              <a:t>这里就要上位机再发启动指令给控制器了。模拟启动信号和反转信号。</a:t>
            </a:r>
            <a:endParaRPr lang="en-US" altLang="zh-CN" sz="2000" kern="0" dirty="0" smtClean="0"/>
          </a:p>
          <a:p>
            <a:pPr marL="0" indent="0">
              <a:buNone/>
            </a:pPr>
            <a:endParaRPr lang="en-US" altLang="zh-CN" sz="2000" kern="0" dirty="0"/>
          </a:p>
          <a:p>
            <a:r>
              <a:rPr lang="zh-CN" altLang="en-US" sz="2000" kern="0" dirty="0" smtClean="0"/>
              <a:t>首先点击主界面“</a:t>
            </a:r>
            <a:r>
              <a:rPr lang="en-US" altLang="zh-CN" sz="2000" kern="0" dirty="0" smtClean="0"/>
              <a:t>I/</a:t>
            </a:r>
            <a:r>
              <a:rPr lang="en-US" altLang="zh-CN" sz="2000" kern="0" dirty="0" err="1" smtClean="0"/>
              <a:t>Os</a:t>
            </a:r>
            <a:r>
              <a:rPr lang="zh-CN" altLang="en-US" sz="2000" kern="0" dirty="0" smtClean="0"/>
              <a:t>”，进入分页面。</a:t>
            </a:r>
            <a:endParaRPr lang="en-US" altLang="zh-CN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7312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通启动及反转使能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50" y="1077913"/>
            <a:ext cx="8753475" cy="52959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82316" y="1117151"/>
            <a:ext cx="3100434" cy="4897283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000" kern="0" dirty="0" smtClean="0"/>
              <a:t>选择“</a:t>
            </a:r>
            <a:r>
              <a:rPr lang="en-US" altLang="zh-CN" sz="2000" kern="0" dirty="0" smtClean="0"/>
              <a:t>IOs Function Control</a:t>
            </a:r>
            <a:r>
              <a:rPr lang="zh-CN" altLang="en-US" sz="2000" kern="0" dirty="0" smtClean="0"/>
              <a:t>”</a:t>
            </a:r>
            <a:endParaRPr lang="en-US" altLang="zh-CN" sz="2000" kern="0" dirty="0" smtClean="0"/>
          </a:p>
          <a:p>
            <a:r>
              <a:rPr lang="zh-CN" altLang="en-US" sz="2000" kern="0" dirty="0" smtClean="0"/>
              <a:t>主要使用下面的</a:t>
            </a:r>
            <a:r>
              <a:rPr lang="en-US" altLang="zh-CN" sz="2000" kern="0" dirty="0" smtClean="0"/>
              <a:t>7/8/9</a:t>
            </a:r>
            <a:r>
              <a:rPr lang="zh-CN" altLang="en-US" sz="2000" kern="0" dirty="0" smtClean="0"/>
              <a:t>三个信号（如右图所示）</a:t>
            </a:r>
            <a:endParaRPr lang="en-US" altLang="zh-CN" sz="2000" kern="0" dirty="0" smtClean="0"/>
          </a:p>
          <a:p>
            <a:r>
              <a:rPr lang="en-US" altLang="zh-CN" sz="2000" kern="0" dirty="0" smtClean="0"/>
              <a:t>7.Remote start </a:t>
            </a:r>
            <a:r>
              <a:rPr lang="en-US" altLang="zh-CN" sz="2000" kern="0" dirty="0" err="1" smtClean="0"/>
              <a:t>puls</a:t>
            </a:r>
            <a:r>
              <a:rPr lang="zh-CN" altLang="en-US" sz="2000" kern="0" dirty="0" smtClean="0"/>
              <a:t>远程启动脉冲信号：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右键</a:t>
            </a:r>
            <a:r>
              <a:rPr lang="en-US" altLang="zh-CN" sz="2000" kern="0" dirty="0" smtClean="0"/>
              <a:t>Set Digital Input</a:t>
            </a:r>
            <a:r>
              <a:rPr lang="zh-CN" altLang="en-US" sz="2000" kern="0" dirty="0" smtClean="0"/>
              <a:t>，使该信号置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，此时枪就可以正常按照刚刚选择的程序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转动，由于这是个脉冲启动，所以给脉冲信号即可，无须保持。等待程序自动执行完。这里不推荐使用该信号启动枪。</a:t>
            </a:r>
            <a:endParaRPr lang="en-US" altLang="zh-CN" sz="2000" kern="0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4533363" y="1391790"/>
            <a:ext cx="1648495" cy="605307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475922" y="4485875"/>
            <a:ext cx="5758230" cy="794463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0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导通启动及反转使能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94" y="1474351"/>
            <a:ext cx="7531588" cy="278855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1035" y="1077913"/>
            <a:ext cx="4222259" cy="3056205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kern="0" dirty="0" smtClean="0"/>
              <a:t>8.Remote start </a:t>
            </a:r>
            <a:r>
              <a:rPr lang="en-US" altLang="zh-CN" sz="2000" kern="0" dirty="0" err="1" smtClean="0"/>
              <a:t>cont</a:t>
            </a:r>
            <a:r>
              <a:rPr lang="zh-CN" altLang="en-US" sz="2000" kern="0" dirty="0" smtClean="0"/>
              <a:t>远程启动信号：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该信号与</a:t>
            </a:r>
            <a:r>
              <a:rPr lang="en-US" altLang="zh-CN" sz="2000" kern="0" dirty="0" smtClean="0"/>
              <a:t>7</a:t>
            </a:r>
            <a:r>
              <a:rPr lang="zh-CN" altLang="en-US" sz="2000" kern="0" dirty="0" smtClean="0"/>
              <a:t>功能一致，当该信号要求保持。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右键</a:t>
            </a:r>
            <a:r>
              <a:rPr lang="en-US" altLang="zh-CN" sz="2000" kern="0" dirty="0" smtClean="0"/>
              <a:t>Set Digital Input</a:t>
            </a:r>
            <a:r>
              <a:rPr lang="zh-CN" altLang="en-US" sz="2000" kern="0" dirty="0" smtClean="0"/>
              <a:t>，使该信号置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，此时枪就可以正常按照刚刚选择的程序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转动，但运行过程中必须保持为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，一旦为</a:t>
            </a:r>
            <a:r>
              <a:rPr lang="en-US" altLang="zh-CN" sz="2000" kern="0" dirty="0" smtClean="0"/>
              <a:t>0</a:t>
            </a:r>
            <a:r>
              <a:rPr lang="zh-CN" altLang="en-US" sz="2000" kern="0" dirty="0" smtClean="0"/>
              <a:t>，程序立即停止，所以相比</a:t>
            </a:r>
            <a:r>
              <a:rPr lang="en-US" altLang="zh-CN" sz="2000" kern="0" dirty="0" smtClean="0"/>
              <a:t>7</a:t>
            </a:r>
            <a:r>
              <a:rPr lang="zh-CN" altLang="en-US" sz="2000" kern="0" dirty="0" smtClean="0"/>
              <a:t>建议采用</a:t>
            </a:r>
            <a:r>
              <a:rPr lang="en-US" altLang="zh-CN" sz="2000" kern="0" dirty="0" smtClean="0"/>
              <a:t>8</a:t>
            </a:r>
            <a:r>
              <a:rPr lang="zh-CN" altLang="en-US" sz="2000" kern="0" dirty="0" smtClean="0"/>
              <a:t>这个信号。</a:t>
            </a:r>
            <a:endParaRPr lang="en-US" altLang="zh-CN" sz="2000" kern="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96167" y="4326483"/>
            <a:ext cx="10079663" cy="1221819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kern="0" dirty="0" smtClean="0"/>
              <a:t>9.Tool start loosening</a:t>
            </a:r>
            <a:r>
              <a:rPr lang="zh-CN" altLang="en-US" sz="2000" kern="0" dirty="0" smtClean="0"/>
              <a:t>反转使能：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若该信号为</a:t>
            </a:r>
            <a:r>
              <a:rPr lang="en-US" altLang="zh-CN" sz="2000" kern="0" dirty="0" smtClean="0"/>
              <a:t>0</a:t>
            </a:r>
            <a:r>
              <a:rPr lang="zh-CN" altLang="en-US" sz="2000" kern="0" dirty="0" smtClean="0"/>
              <a:t>时，枪处在正转</a:t>
            </a:r>
            <a:r>
              <a:rPr lang="zh-CN" altLang="en-US" sz="2000" kern="0" dirty="0"/>
              <a:t>模式。若该信号</a:t>
            </a:r>
            <a:r>
              <a:rPr lang="zh-CN" altLang="en-US" sz="2000" kern="0" dirty="0" smtClean="0"/>
              <a:t>为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时</a:t>
            </a:r>
            <a:r>
              <a:rPr lang="zh-CN" altLang="en-US" sz="2000" kern="0" dirty="0"/>
              <a:t>，枪</a:t>
            </a:r>
            <a:r>
              <a:rPr lang="zh-CN" altLang="en-US" sz="2000" kern="0" dirty="0" smtClean="0"/>
              <a:t>处在反转</a:t>
            </a:r>
            <a:r>
              <a:rPr lang="zh-CN" altLang="en-US" sz="2000" kern="0" dirty="0"/>
              <a:t>模式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此时配合信号</a:t>
            </a:r>
            <a:r>
              <a:rPr lang="en-US" altLang="zh-CN" sz="2000" kern="0" dirty="0"/>
              <a:t>8.Remote start </a:t>
            </a:r>
            <a:r>
              <a:rPr lang="en-US" altLang="zh-CN" sz="2000" kern="0" dirty="0" err="1" smtClean="0"/>
              <a:t>cont</a:t>
            </a:r>
            <a:r>
              <a:rPr lang="zh-CN" altLang="en-US" sz="2000" kern="0" dirty="0" smtClean="0"/>
              <a:t>，枪即可实现反转。断开信号</a:t>
            </a:r>
            <a:r>
              <a:rPr lang="en-US" altLang="zh-CN" sz="2000" kern="0" dirty="0" smtClean="0"/>
              <a:t>8</a:t>
            </a:r>
            <a:r>
              <a:rPr lang="zh-CN" altLang="en-US" sz="2000" kern="0" dirty="0" smtClean="0"/>
              <a:t>反转停止。</a:t>
            </a:r>
            <a:endParaRPr lang="en-US" altLang="zh-CN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52580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3178750"/>
            <a:ext cx="4859371" cy="881618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Tracelog</a:t>
            </a:r>
            <a:r>
              <a:rPr lang="zh-CN" altLang="en-US" dirty="0" smtClean="0"/>
              <a:t>编写上位机程序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</a:t>
            </a:r>
            <a:r>
              <a:rPr lang="en-US" altLang="zh-CN" dirty="0" err="1" smtClean="0"/>
              <a:t>Tracelog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17" y="834777"/>
            <a:ext cx="3766644" cy="5816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072" y="1689805"/>
            <a:ext cx="704850" cy="7239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595313" y="1027142"/>
            <a:ext cx="5251695" cy="2450154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完成了上述模拟后，基本就实现了</a:t>
            </a:r>
            <a:r>
              <a:rPr lang="en-US" altLang="zh-CN" sz="2000" kern="0" dirty="0" smtClean="0"/>
              <a:t>Open Protocol</a:t>
            </a:r>
            <a:r>
              <a:rPr lang="zh-CN" altLang="en-US" sz="2000" kern="0" dirty="0" smtClean="0"/>
              <a:t>的所有动作。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此时点击主界面上的</a:t>
            </a:r>
            <a:r>
              <a:rPr lang="en-US" altLang="zh-CN" sz="2000" kern="0" dirty="0" smtClean="0"/>
              <a:t>”Trace exchanges in </a:t>
            </a:r>
            <a:r>
              <a:rPr lang="en-US" altLang="zh-CN" sz="2000" kern="0" dirty="0" err="1" smtClean="0"/>
              <a:t>LogFile</a:t>
            </a:r>
            <a:r>
              <a:rPr lang="en-US" altLang="zh-CN" sz="2000" kern="0" dirty="0" smtClean="0"/>
              <a:t>”</a:t>
            </a:r>
            <a:r>
              <a:rPr lang="zh-CN" altLang="en-US" sz="2000" kern="0" dirty="0" smtClean="0"/>
              <a:t>旁边的文件夹图标，即可生成上述所有操作的实时报文信息的</a:t>
            </a:r>
            <a:r>
              <a:rPr lang="en-US" altLang="zh-CN" sz="2000" kern="0" dirty="0" smtClean="0"/>
              <a:t>TXT</a:t>
            </a:r>
            <a:r>
              <a:rPr lang="zh-CN" altLang="en-US" sz="2000" kern="0" dirty="0" smtClean="0"/>
              <a:t>文档。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/>
              <a:t>线体</a:t>
            </a:r>
            <a:r>
              <a:rPr lang="zh-CN" altLang="en-US" sz="2000" kern="0" dirty="0" smtClean="0"/>
              <a:t>商可以参考报文的内容来编写他们的上位机程序。</a:t>
            </a:r>
            <a:endParaRPr lang="en-US" altLang="zh-CN" sz="2000" kern="0" dirty="0" smtClean="0"/>
          </a:p>
        </p:txBody>
      </p:sp>
      <p:sp>
        <p:nvSpPr>
          <p:cNvPr id="10" name="Oval 9"/>
          <p:cNvSpPr/>
          <p:nvPr/>
        </p:nvSpPr>
        <p:spPr bwMode="auto">
          <a:xfrm>
            <a:off x="7727323" y="2653047"/>
            <a:ext cx="270457" cy="257578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 bwMode="auto">
          <a:xfrm>
            <a:off x="3065172" y="2189408"/>
            <a:ext cx="4701759" cy="5013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10148125" y="1432226"/>
            <a:ext cx="1236799" cy="1258541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4520485" y="2189408"/>
            <a:ext cx="5912587" cy="3477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163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08" y="911438"/>
            <a:ext cx="9363075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Tracelog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案例解析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017428" y="2137892"/>
            <a:ext cx="7804597" cy="12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内容占位符 2"/>
          <p:cNvSpPr txBox="1">
            <a:spLocks/>
          </p:cNvSpPr>
          <p:nvPr/>
        </p:nvSpPr>
        <p:spPr>
          <a:xfrm>
            <a:off x="1197108" y="5772541"/>
            <a:ext cx="8784019" cy="1087047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000" kern="0" dirty="0" err="1" smtClean="0"/>
              <a:t>Tracelog</a:t>
            </a:r>
            <a:r>
              <a:rPr lang="zh-CN" altLang="en-US" sz="2000" kern="0" dirty="0" smtClean="0"/>
              <a:t>每一行为一个指令，所有指令按时间顺序排列。含有</a:t>
            </a:r>
            <a:r>
              <a:rPr lang="en-US" altLang="zh-CN" sz="2000" kern="0" dirty="0" smtClean="0"/>
              <a:t>MID</a:t>
            </a:r>
            <a:r>
              <a:rPr lang="zh-CN" altLang="en-US" sz="2000" kern="0" dirty="0"/>
              <a:t>具体</a:t>
            </a:r>
            <a:r>
              <a:rPr lang="zh-CN" altLang="en-US" sz="2000" kern="0" dirty="0" smtClean="0"/>
              <a:t>号码，指令含义和具体报文。同样</a:t>
            </a:r>
            <a:r>
              <a:rPr lang="en-US" altLang="zh-CN" sz="2000" kern="0" dirty="0" smtClean="0"/>
              <a:t>”=&gt;”</a:t>
            </a:r>
            <a:r>
              <a:rPr lang="zh-CN" altLang="en-US" sz="2000" kern="0" dirty="0" smtClean="0"/>
              <a:t>表示从上位机发给控制器的指令，“</a:t>
            </a:r>
            <a:r>
              <a:rPr lang="en-US" altLang="zh-CN" sz="2000" kern="0" dirty="0" smtClean="0"/>
              <a:t>&lt;=</a:t>
            </a:r>
            <a:r>
              <a:rPr lang="zh-CN" altLang="en-US" sz="2000" kern="0" dirty="0" smtClean="0"/>
              <a:t>”表示控制器发给上位机的指令。</a:t>
            </a:r>
            <a:endParaRPr lang="en-US" altLang="zh-CN" sz="2000" kern="0" dirty="0" smtClean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2073499" y="1893194"/>
            <a:ext cx="1043188" cy="3849634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360761" y="1893194"/>
            <a:ext cx="3413525" cy="3849634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647279" y="1893194"/>
            <a:ext cx="3413525" cy="3849634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2242380" y="5348191"/>
            <a:ext cx="749745" cy="424350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时间</a:t>
            </a:r>
            <a:endParaRPr lang="en-US" altLang="zh-CN" sz="2000" kern="0" dirty="0" smtClean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3787086" y="5333335"/>
            <a:ext cx="2495076" cy="424350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000" kern="0" dirty="0" smtClean="0"/>
              <a:t>MID</a:t>
            </a:r>
            <a:r>
              <a:rPr lang="zh-CN" altLang="en-US" sz="2000" kern="0" dirty="0" smtClean="0"/>
              <a:t>号及指令定义</a:t>
            </a:r>
            <a:endParaRPr lang="en-US" altLang="zh-CN" sz="2000" kern="0" dirty="0" smtClean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8233988" y="5309454"/>
            <a:ext cx="1850170" cy="424350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报文具体内容</a:t>
            </a:r>
            <a:endParaRPr lang="en-US" altLang="zh-CN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91668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Tracelog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案例解析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9" y="892991"/>
            <a:ext cx="119634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Tracelog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案例解析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62885" y="1410247"/>
            <a:ext cx="4842455" cy="5002804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按照</a:t>
            </a:r>
            <a:r>
              <a:rPr lang="en-US" altLang="zh-CN" sz="2000" kern="0" dirty="0" smtClean="0"/>
              <a:t>Text</a:t>
            </a:r>
            <a:r>
              <a:rPr lang="zh-CN" altLang="en-US" sz="2000" kern="0" dirty="0" smtClean="0"/>
              <a:t>报文的内容照抄，即可完成简易编程。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en-US" altLang="zh-CN" sz="2000" kern="0" dirty="0" smtClean="0"/>
              <a:t>PS</a:t>
            </a:r>
            <a:r>
              <a:rPr lang="zh-CN" altLang="en-US" sz="2000" kern="0" dirty="0" smtClean="0"/>
              <a:t>：我们的指令要求以</a:t>
            </a:r>
            <a:r>
              <a:rPr lang="en-US" altLang="zh-CN" sz="2000" kern="0" dirty="0" smtClean="0"/>
              <a:t>Null</a:t>
            </a:r>
            <a:r>
              <a:rPr lang="zh-CN" altLang="en-US" sz="2000" kern="0" dirty="0" smtClean="0"/>
              <a:t>字符为结尾，在文本中是看不出来了，若显示</a:t>
            </a:r>
            <a:r>
              <a:rPr lang="en-US" altLang="zh-CN" sz="2000" kern="0" dirty="0" smtClean="0"/>
              <a:t>ASCII</a:t>
            </a:r>
            <a:r>
              <a:rPr lang="zh-CN" altLang="en-US" sz="2000" kern="0" dirty="0" smtClean="0"/>
              <a:t>码的</a:t>
            </a:r>
            <a:r>
              <a:rPr lang="en-US" altLang="zh-CN" sz="2000" kern="0" dirty="0" smtClean="0"/>
              <a:t>16</a:t>
            </a:r>
            <a:r>
              <a:rPr lang="zh-CN" altLang="en-US" sz="2000" kern="0" dirty="0" smtClean="0"/>
              <a:t>进制，切记是以</a:t>
            </a:r>
            <a:r>
              <a:rPr lang="en-US" altLang="zh-CN" sz="2000" b="1" u="sng" kern="0" dirty="0" smtClean="0"/>
              <a:t>00</a:t>
            </a:r>
            <a:r>
              <a:rPr lang="zh-CN" altLang="en-US" sz="2000" b="1" u="sng" kern="0" dirty="0" smtClean="0"/>
              <a:t>（</a:t>
            </a:r>
            <a:r>
              <a:rPr lang="en-US" altLang="zh-CN" sz="2000" b="1" u="sng" kern="0" dirty="0" smtClean="0"/>
              <a:t>Null</a:t>
            </a:r>
            <a:r>
              <a:rPr lang="zh-CN" altLang="en-US" sz="2000" b="1" u="sng" kern="0" dirty="0" smtClean="0"/>
              <a:t>）</a:t>
            </a:r>
            <a:r>
              <a:rPr lang="zh-CN" altLang="en-US" sz="2000" kern="0" dirty="0" smtClean="0"/>
              <a:t>为结尾，而不是</a:t>
            </a:r>
            <a:r>
              <a:rPr lang="en-US" altLang="zh-CN" sz="2000" b="1" u="sng" kern="0" dirty="0" smtClean="0"/>
              <a:t>20</a:t>
            </a:r>
            <a:r>
              <a:rPr lang="zh-CN" altLang="en-US" sz="2000" b="1" u="sng" kern="0" dirty="0" smtClean="0"/>
              <a:t>（空格）</a:t>
            </a:r>
            <a:r>
              <a:rPr lang="zh-CN" altLang="en-US" sz="2000" kern="0" dirty="0" smtClean="0"/>
              <a:t>为结尾。这是我们判断单条指令结束的唯一标准。</a:t>
            </a:r>
            <a:endParaRPr lang="en-US" altLang="zh-CN" sz="2000" kern="0" dirty="0" smtClean="0"/>
          </a:p>
          <a:p>
            <a:pPr marL="0" indent="0">
              <a:buNone/>
            </a:pP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如果线体商对于报文内容有不明白的地方，请他们翻阅我们的开放协议说明书（如右图）。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说明书中有所有</a:t>
            </a:r>
            <a:r>
              <a:rPr lang="en-US" altLang="zh-CN" sz="2000" kern="0" dirty="0" smtClean="0"/>
              <a:t>MID</a:t>
            </a:r>
            <a:r>
              <a:rPr lang="zh-CN" altLang="en-US" sz="2000" kern="0" dirty="0" smtClean="0"/>
              <a:t>的报文具体解析。</a:t>
            </a:r>
            <a:endParaRPr lang="en-US" altLang="zh-CN" sz="2000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19" y="1077913"/>
            <a:ext cx="4638675" cy="461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41" y="890710"/>
            <a:ext cx="11049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7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5346" y="3178750"/>
            <a:ext cx="4704825" cy="881618"/>
          </a:xfrm>
        </p:spPr>
        <p:txBody>
          <a:bodyPr/>
          <a:lstStyle/>
          <a:p>
            <a:r>
              <a:rPr lang="en-US" dirty="0" smtClean="0"/>
              <a:t>Open Protocol</a:t>
            </a:r>
            <a:r>
              <a:rPr lang="zh-CN" altLang="en-US" dirty="0" smtClean="0"/>
              <a:t>模拟调试工具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protocol </a:t>
            </a:r>
            <a:r>
              <a:rPr lang="zh-CN" altLang="en-US" dirty="0" smtClean="0"/>
              <a:t>模拟器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19" y="274638"/>
            <a:ext cx="4143375" cy="633412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13820" y="1425642"/>
            <a:ext cx="5206676" cy="1446346"/>
          </a:xfrm>
        </p:spPr>
        <p:txBody>
          <a:bodyPr/>
          <a:lstStyle/>
          <a:p>
            <a:r>
              <a:rPr lang="zh-CN" altLang="en-US" sz="2000" dirty="0" smtClean="0"/>
              <a:t>在线体商对我们的开放协议不熟的情况下，强烈建议他先用我们的开放协议模拟器进行模拟操作，然后依照着里面的文本依葫芦画瓢即可简单上手我们的开放协议。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4346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基础设置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326" y="317051"/>
            <a:ext cx="4143375" cy="633412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4935" y="1786250"/>
            <a:ext cx="6561792" cy="1755439"/>
          </a:xfrm>
        </p:spPr>
        <p:txBody>
          <a:bodyPr/>
          <a:lstStyle/>
          <a:p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地址和端口号：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地址及端口号是这个模拟器中唯一需要设置的地方，必须和</a:t>
            </a:r>
            <a:r>
              <a:rPr lang="en-US" altLang="zh-CN" sz="2000" dirty="0" err="1" smtClean="0"/>
              <a:t>CVIConfig</a:t>
            </a:r>
            <a:r>
              <a:rPr lang="zh-CN" altLang="en-US" sz="2000" dirty="0" smtClean="0"/>
              <a:t>中保持一致。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这里我测试用的是</a:t>
            </a:r>
            <a:r>
              <a:rPr lang="en-US" altLang="zh-CN" sz="2000" dirty="0" smtClean="0"/>
              <a:t>192.168.0.3</a:t>
            </a:r>
            <a:r>
              <a:rPr lang="zh-CN" altLang="en-US" sz="2000" dirty="0" smtClean="0"/>
              <a:t>，端口号为</a:t>
            </a:r>
            <a:r>
              <a:rPr lang="en-US" altLang="zh-CN" sz="2000" dirty="0" smtClean="0"/>
              <a:t>4545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若该控制器为</a:t>
            </a:r>
            <a:r>
              <a:rPr lang="en-US" altLang="zh-CN" sz="2000" dirty="0" smtClean="0"/>
              <a:t>TwinsCVI3</a:t>
            </a:r>
            <a:r>
              <a:rPr lang="zh-CN" altLang="en-US" sz="2000" dirty="0" smtClean="0"/>
              <a:t>则可以保持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地址一致（同样的</a:t>
            </a:r>
            <a:r>
              <a:rPr lang="en-US" altLang="zh-CN" sz="2000" dirty="0" smtClean="0"/>
              <a:t>0.3</a:t>
            </a:r>
            <a:r>
              <a:rPr lang="zh-CN" altLang="en-US" sz="2000" dirty="0" smtClean="0"/>
              <a:t>），但端口号设为</a:t>
            </a:r>
            <a:r>
              <a:rPr lang="en-US" altLang="zh-CN" sz="2000" dirty="0" smtClean="0"/>
              <a:t>4546</a:t>
            </a:r>
            <a:r>
              <a:rPr lang="zh-CN" altLang="en-US" sz="2000" dirty="0" smtClean="0"/>
              <a:t>。如下图：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383370" y="1077913"/>
            <a:ext cx="5009882" cy="583462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73521" y="1168501"/>
            <a:ext cx="2137894" cy="402285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000" kern="0" dirty="0" smtClean="0"/>
              <a:t>IP</a:t>
            </a:r>
            <a:r>
              <a:rPr lang="zh-CN" altLang="en-US" sz="2000" kern="0" dirty="0" smtClean="0"/>
              <a:t>地址和端口号</a:t>
            </a:r>
            <a:endParaRPr lang="en-US" altLang="zh-CN" sz="200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3593651"/>
            <a:ext cx="6543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0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90" y="833202"/>
            <a:ext cx="3826892" cy="585030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69701" y="983731"/>
            <a:ext cx="5510348" cy="583462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69701" y="1082773"/>
            <a:ext cx="2839111" cy="402285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通讯模式：以太网</a:t>
            </a:r>
            <a:r>
              <a:rPr lang="en-US" altLang="zh-CN" sz="2000" kern="0" dirty="0" smtClean="0"/>
              <a:t>/</a:t>
            </a:r>
            <a:r>
              <a:rPr lang="zh-CN" altLang="en-US" sz="2000" kern="0" dirty="0" smtClean="0"/>
              <a:t>串口</a:t>
            </a:r>
            <a:endParaRPr lang="en-US" altLang="zh-CN" sz="2000" kern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180049" y="1495275"/>
            <a:ext cx="3504863" cy="583462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324217" y="1617960"/>
            <a:ext cx="2450848" cy="402285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建立连接</a:t>
            </a:r>
            <a:r>
              <a:rPr lang="en-US" altLang="zh-CN" sz="2000" kern="0" dirty="0" smtClean="0"/>
              <a:t>/</a:t>
            </a:r>
            <a:r>
              <a:rPr lang="zh-CN" altLang="en-US" sz="2000" kern="0" dirty="0" smtClean="0"/>
              <a:t>关闭连接</a:t>
            </a:r>
            <a:endParaRPr lang="en-US" altLang="zh-CN" sz="2000" kern="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70202" y="2268561"/>
            <a:ext cx="3504863" cy="848126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410449" y="2516324"/>
            <a:ext cx="2450848" cy="402285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通讯开始</a:t>
            </a:r>
            <a:r>
              <a:rPr lang="en-US" altLang="zh-CN" sz="2000" kern="0" dirty="0" smtClean="0"/>
              <a:t>/</a:t>
            </a:r>
            <a:r>
              <a:rPr lang="zh-CN" altLang="en-US" sz="2000" kern="0" dirty="0" smtClean="0"/>
              <a:t>通讯结束</a:t>
            </a:r>
            <a:endParaRPr lang="en-US" altLang="zh-CN" sz="2000" kern="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671510" y="2408347"/>
            <a:ext cx="3763374" cy="678553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671510" y="2546480"/>
            <a:ext cx="1783948" cy="402285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心跳信号设置</a:t>
            </a:r>
            <a:endParaRPr lang="en-US" altLang="zh-CN" sz="2000" kern="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640092" y="3675251"/>
            <a:ext cx="6753159" cy="1218721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7413922" y="3767085"/>
            <a:ext cx="2826649" cy="1062491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功能区域：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包含选择程序，查询结果，控制启停等功能</a:t>
            </a:r>
            <a:endParaRPr lang="en-US" altLang="zh-CN" sz="2000" kern="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514123" y="5179379"/>
            <a:ext cx="7574586" cy="1504129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368582" y="5224744"/>
            <a:ext cx="3720127" cy="1550597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交互显示区：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1600" kern="0" dirty="0" smtClean="0"/>
              <a:t>显示控制器和上位机的具体交互情况，</a:t>
            </a:r>
            <a:r>
              <a:rPr lang="en-US" altLang="zh-CN" sz="1600" kern="0" dirty="0" smtClean="0"/>
              <a:t>=&gt;</a:t>
            </a:r>
            <a:r>
              <a:rPr lang="zh-CN" altLang="en-US" sz="1600" kern="0" dirty="0" smtClean="0"/>
              <a:t>表示从上位机发指令到控制器，</a:t>
            </a:r>
            <a:r>
              <a:rPr lang="en-US" altLang="zh-CN" sz="1600" kern="0" dirty="0" smtClean="0"/>
              <a:t>&lt;=</a:t>
            </a:r>
            <a:r>
              <a:rPr lang="zh-CN" altLang="en-US" sz="1600" kern="0" dirty="0" smtClean="0"/>
              <a:t>表示从控制器到上位机。</a:t>
            </a:r>
            <a:endParaRPr lang="en-US" altLang="zh-CN" sz="1600" kern="0" dirty="0" smtClean="0"/>
          </a:p>
          <a:p>
            <a:pPr marL="0" indent="0">
              <a:buNone/>
            </a:pPr>
            <a:r>
              <a:rPr lang="zh-CN" altLang="en-US" sz="1600" kern="0" dirty="0" smtClean="0"/>
              <a:t>最下面小字表示是否连接成功</a:t>
            </a:r>
            <a:endParaRPr lang="en-US" altLang="zh-CN" sz="1600" kern="0" dirty="0"/>
          </a:p>
        </p:txBody>
      </p:sp>
      <p:sp>
        <p:nvSpPr>
          <p:cNvPr id="20" name="TextBox 19"/>
          <p:cNvSpPr txBox="1"/>
          <p:nvPr/>
        </p:nvSpPr>
        <p:spPr>
          <a:xfrm>
            <a:off x="258083" y="3186994"/>
            <a:ext cx="32293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心跳信号：一旦建立连接以后，上位机必须在</a:t>
            </a:r>
            <a:r>
              <a:rPr lang="en-US" altLang="zh-CN" sz="1600" dirty="0" smtClean="0"/>
              <a:t>15s</a:t>
            </a:r>
            <a:r>
              <a:rPr lang="zh-CN" altLang="en-US" sz="1600" dirty="0" smtClean="0"/>
              <a:t>之内发送一次心跳信号保持和控制器的连接，一旦</a:t>
            </a:r>
            <a:r>
              <a:rPr lang="en-US" altLang="zh-CN" sz="1600" dirty="0" smtClean="0"/>
              <a:t>15s</a:t>
            </a:r>
            <a:r>
              <a:rPr lang="zh-CN" altLang="en-US" sz="1600" dirty="0" smtClean="0"/>
              <a:t>未收到，上位机就会和控制器失去连接。</a:t>
            </a:r>
            <a:endParaRPr lang="en-US" altLang="zh-CN" sz="1600" dirty="0" smtClean="0"/>
          </a:p>
          <a:p>
            <a:r>
              <a:rPr lang="zh-CN" altLang="en-US" sz="1600" dirty="0"/>
              <a:t>图</a:t>
            </a:r>
            <a:r>
              <a:rPr lang="zh-CN" altLang="en-US" sz="1600" dirty="0" smtClean="0"/>
              <a:t>中设置</a:t>
            </a:r>
            <a:r>
              <a:rPr lang="en-US" altLang="zh-CN" sz="1600" dirty="0" smtClean="0"/>
              <a:t>1:</a:t>
            </a:r>
            <a:r>
              <a:rPr lang="zh-CN" altLang="en-US" sz="1600" dirty="0" smtClean="0"/>
              <a:t>每</a:t>
            </a:r>
            <a:r>
              <a:rPr lang="en-US" altLang="zh-CN" sz="1600" dirty="0" smtClean="0"/>
              <a:t>5s</a:t>
            </a:r>
            <a:r>
              <a:rPr lang="zh-CN" altLang="en-US" sz="1600" dirty="0" smtClean="0"/>
              <a:t>发送一次心跳信号。（建议设置不超过</a:t>
            </a:r>
            <a:r>
              <a:rPr lang="en-US" altLang="zh-CN" sz="1600" dirty="0" smtClean="0"/>
              <a:t>10s</a:t>
            </a:r>
            <a:r>
              <a:rPr lang="zh-CN" altLang="en-US" sz="1600" dirty="0" smtClean="0"/>
              <a:t>一次）</a:t>
            </a:r>
            <a:endParaRPr lang="en-US" altLang="zh-CN" sz="1600" dirty="0" smtClean="0"/>
          </a:p>
          <a:p>
            <a:r>
              <a:rPr lang="zh-CN" altLang="en-US" sz="1600" b="1" u="sng" dirty="0">
                <a:solidFill>
                  <a:srgbClr val="FF0000"/>
                </a:solidFill>
              </a:rPr>
              <a:t>图中</a:t>
            </a:r>
            <a:r>
              <a:rPr lang="zh-CN" altLang="en-US" sz="1600" b="1" u="sng" dirty="0" smtClean="0">
                <a:solidFill>
                  <a:srgbClr val="FF0000"/>
                </a:solidFill>
              </a:rPr>
              <a:t>设置</a:t>
            </a:r>
            <a:r>
              <a:rPr lang="en-US" altLang="zh-CN" sz="1600" b="1" u="sng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u="sng" dirty="0" smtClean="0">
                <a:solidFill>
                  <a:srgbClr val="FF0000"/>
                </a:solidFill>
              </a:rPr>
              <a:t>：保存交互文本（非常重要，在后面会详细介绍）</a:t>
            </a:r>
            <a:endParaRPr lang="en-US" altLang="zh-CN" sz="1600" b="1" u="sng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图中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：交互文本中是否显示心跳信号（由于心跳信号每</a:t>
            </a:r>
            <a:r>
              <a:rPr lang="en-US" altLang="zh-CN" sz="1600" dirty="0" smtClean="0"/>
              <a:t>5s</a:t>
            </a:r>
            <a:r>
              <a:rPr lang="zh-CN" altLang="en-US" sz="1600" dirty="0" smtClean="0"/>
              <a:t>发一次，如果显示的话会显得日志过长，不利于分析）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348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5346" y="3178750"/>
            <a:ext cx="4704825" cy="881618"/>
          </a:xfrm>
        </p:spPr>
        <p:txBody>
          <a:bodyPr/>
          <a:lstStyle/>
          <a:p>
            <a:r>
              <a:rPr lang="en-US" dirty="0" smtClean="0"/>
              <a:t>Open Protocol</a:t>
            </a:r>
            <a:r>
              <a:rPr lang="zh-CN" altLang="en-US" dirty="0" smtClean="0"/>
              <a:t>具体使用方法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9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35138" y="427038"/>
            <a:ext cx="10342562" cy="803275"/>
          </a:xfrm>
          <a:prstGeom prst="rect">
            <a:avLst/>
          </a:prstGeom>
        </p:spPr>
        <p:txBody>
          <a:bodyPr/>
          <a:lstStyle>
            <a:lvl1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6658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331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6997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6636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/>
              <a:t>建立连接</a:t>
            </a:r>
            <a:endParaRPr lang="zh-CN" altLang="en-US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1" y="1059028"/>
            <a:ext cx="3666431" cy="5592148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5590349" y="3278055"/>
            <a:ext cx="6018743" cy="1731828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000" kern="0" dirty="0" smtClean="0"/>
              <a:t>设定</a:t>
            </a:r>
            <a:r>
              <a:rPr lang="en-US" altLang="zh-CN" sz="2000" kern="0" dirty="0" smtClean="0"/>
              <a:t>IP</a:t>
            </a:r>
            <a:r>
              <a:rPr lang="zh-CN" altLang="en-US" sz="2000" kern="0" dirty="0" smtClean="0"/>
              <a:t>地址和端口号</a:t>
            </a:r>
            <a:endParaRPr lang="en-US" altLang="zh-CN" sz="200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kern="0" dirty="0" smtClean="0"/>
              <a:t>点击</a:t>
            </a:r>
            <a:r>
              <a:rPr lang="en-US" altLang="zh-CN" sz="2000" kern="0" dirty="0" smtClean="0"/>
              <a:t>Open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kern="0" dirty="0" smtClean="0"/>
              <a:t>点击“</a:t>
            </a:r>
            <a:r>
              <a:rPr lang="en-US" altLang="zh-CN" sz="2000" kern="0" dirty="0" smtClean="0"/>
              <a:t>Communication Start</a:t>
            </a:r>
            <a:r>
              <a:rPr lang="zh-CN" altLang="en-US" sz="2000" kern="0" dirty="0" smtClean="0"/>
              <a:t>”</a:t>
            </a:r>
            <a:endParaRPr lang="en-US" altLang="zh-CN" sz="200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kern="0" dirty="0"/>
              <a:t>最</a:t>
            </a:r>
            <a:r>
              <a:rPr lang="zh-CN" altLang="en-US" sz="2000" kern="0" dirty="0" smtClean="0"/>
              <a:t>下方小字显示已连接到控制器</a:t>
            </a:r>
            <a:endParaRPr lang="en-US" altLang="zh-CN" sz="2000" kern="0" dirty="0" smtClean="0"/>
          </a:p>
        </p:txBody>
      </p:sp>
      <p:sp>
        <p:nvSpPr>
          <p:cNvPr id="13" name="Oval 12"/>
          <p:cNvSpPr/>
          <p:nvPr/>
        </p:nvSpPr>
        <p:spPr bwMode="auto">
          <a:xfrm>
            <a:off x="4005330" y="1635617"/>
            <a:ext cx="631064" cy="605307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996866" y="2434107"/>
            <a:ext cx="1124876" cy="438807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356691" y="6263257"/>
            <a:ext cx="3498643" cy="4388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4765183" y="4610637"/>
            <a:ext cx="953037" cy="1802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636394" y="2872914"/>
            <a:ext cx="1081826" cy="1325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65183" y="2009104"/>
            <a:ext cx="953037" cy="1777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68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620" y="481766"/>
            <a:ext cx="5019675" cy="2886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35138" y="427038"/>
            <a:ext cx="10342562" cy="803275"/>
          </a:xfrm>
          <a:prstGeom prst="rect">
            <a:avLst/>
          </a:prstGeom>
        </p:spPr>
        <p:txBody>
          <a:bodyPr/>
          <a:lstStyle>
            <a:lvl1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6658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331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6997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6636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/>
              <a:t>选择程序</a:t>
            </a:r>
            <a:endParaRPr lang="zh-CN" altLang="en-US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62" y="990315"/>
            <a:ext cx="3666431" cy="5592148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4934620" y="3567948"/>
            <a:ext cx="6166969" cy="2356333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000" kern="0" dirty="0" smtClean="0"/>
              <a:t>主界面点击“</a:t>
            </a:r>
            <a:r>
              <a:rPr lang="en-US" altLang="zh-CN" sz="2000" kern="0" dirty="0" smtClean="0"/>
              <a:t>PSETS</a:t>
            </a:r>
            <a:r>
              <a:rPr lang="zh-CN" altLang="en-US" sz="2000" kern="0" dirty="0" smtClean="0"/>
              <a:t>”</a:t>
            </a:r>
            <a:r>
              <a:rPr lang="en-US" altLang="zh-CN" sz="2000" kern="0" dirty="0" smtClean="0"/>
              <a:t>,</a:t>
            </a:r>
            <a:r>
              <a:rPr lang="zh-CN" altLang="en-US" sz="2000" kern="0" dirty="0" smtClean="0"/>
              <a:t>进入下一个小界面</a:t>
            </a:r>
            <a:endParaRPr lang="en-US" altLang="zh-CN" sz="200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kern="0" dirty="0" smtClean="0"/>
              <a:t>选择你想要用的程序号，点击“</a:t>
            </a:r>
            <a:r>
              <a:rPr lang="en-US" altLang="zh-CN" sz="2000" kern="0" dirty="0" smtClean="0"/>
              <a:t>Select </a:t>
            </a:r>
            <a:r>
              <a:rPr lang="en-US" altLang="zh-CN" sz="2000" kern="0" dirty="0" err="1" smtClean="0"/>
              <a:t>Pset</a:t>
            </a:r>
            <a:r>
              <a:rPr lang="en-US" altLang="zh-CN" sz="2000" kern="0" dirty="0" smtClean="0"/>
              <a:t>(Cycle)</a:t>
            </a:r>
            <a:r>
              <a:rPr lang="zh-CN" altLang="en-US" sz="2000" kern="0" dirty="0" smtClean="0"/>
              <a:t>”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en-US" altLang="zh-CN" sz="2000" kern="0" dirty="0" smtClean="0"/>
              <a:t>PS:</a:t>
            </a:r>
            <a:r>
              <a:rPr lang="zh-CN" altLang="en-US" sz="2000" kern="0" dirty="0" smtClean="0"/>
              <a:t>这步需要在</a:t>
            </a:r>
            <a:r>
              <a:rPr lang="en-US" altLang="zh-CN" sz="2000" kern="0" dirty="0" err="1" smtClean="0"/>
              <a:t>CviConfig</a:t>
            </a:r>
            <a:r>
              <a:rPr lang="zh-CN" altLang="en-US" sz="2000" kern="0" dirty="0" smtClean="0"/>
              <a:t>中设置，程序选择源为开放协议。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此时控制器应该能够正常切换至程序号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。</a:t>
            </a:r>
            <a:endParaRPr lang="en-US" altLang="zh-CN" sz="2000" kern="0" dirty="0" smtClean="0"/>
          </a:p>
        </p:txBody>
      </p:sp>
      <p:sp>
        <p:nvSpPr>
          <p:cNvPr id="13" name="Oval 12"/>
          <p:cNvSpPr/>
          <p:nvPr/>
        </p:nvSpPr>
        <p:spPr bwMode="auto">
          <a:xfrm>
            <a:off x="1104074" y="3786389"/>
            <a:ext cx="631064" cy="605307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43043" y="1560168"/>
            <a:ext cx="1124876" cy="438807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1735138" y="3771445"/>
            <a:ext cx="3344704" cy="3715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743043" y="1994160"/>
            <a:ext cx="305563" cy="2148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/>
          <p:cNvSpPr/>
          <p:nvPr/>
        </p:nvSpPr>
        <p:spPr bwMode="auto">
          <a:xfrm>
            <a:off x="5781543" y="1570297"/>
            <a:ext cx="1124876" cy="438807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620" y="621395"/>
            <a:ext cx="6629400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5" y="995419"/>
            <a:ext cx="3782715" cy="57955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942C-28DC-4A41-A03A-90C43ACD5EA4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35138" y="427038"/>
            <a:ext cx="10342562" cy="803275"/>
          </a:xfrm>
          <a:prstGeom prst="rect">
            <a:avLst/>
          </a:prstGeom>
        </p:spPr>
        <p:txBody>
          <a:bodyPr/>
          <a:lstStyle>
            <a:lvl1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l" defTabSz="10414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6658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331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6997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6636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/>
              <a:t>工具使能</a:t>
            </a:r>
            <a:endParaRPr lang="zh-CN" altLang="en-US" kern="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934620" y="3567948"/>
            <a:ext cx="6952579" cy="2746757"/>
          </a:xfrm>
          <a:prstGeom prst="rect">
            <a:avLst/>
          </a:prstGeom>
        </p:spPr>
        <p:txBody>
          <a:bodyPr/>
          <a:lstStyle>
            <a:lvl1pPr marL="388938" indent="-388938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323850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2450" indent="-258763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563" indent="-257175" algn="l" defTabSz="10414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000" kern="0" dirty="0" smtClean="0"/>
              <a:t>主界面点击“</a:t>
            </a:r>
            <a:r>
              <a:rPr lang="en-US" altLang="zh-CN" sz="2000" kern="0" dirty="0" smtClean="0"/>
              <a:t>Tool</a:t>
            </a:r>
            <a:r>
              <a:rPr lang="zh-CN" altLang="en-US" sz="2000" kern="0" dirty="0" smtClean="0"/>
              <a:t>”</a:t>
            </a:r>
            <a:r>
              <a:rPr lang="en-US" altLang="zh-CN" sz="2000" kern="0" dirty="0" smtClean="0"/>
              <a:t>,</a:t>
            </a:r>
            <a:r>
              <a:rPr lang="zh-CN" altLang="en-US" sz="2000" kern="0" dirty="0" smtClean="0"/>
              <a:t>进入下一个小界面</a:t>
            </a:r>
            <a:endParaRPr lang="en-US" altLang="zh-CN" sz="200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kern="0" dirty="0" smtClean="0"/>
              <a:t>点击“</a:t>
            </a:r>
            <a:r>
              <a:rPr lang="en-US" altLang="zh-CN" sz="2000" kern="0" dirty="0" smtClean="0"/>
              <a:t>Tool Enable</a:t>
            </a:r>
            <a:r>
              <a:rPr lang="zh-CN" altLang="en-US" sz="2000" kern="0" dirty="0" smtClean="0"/>
              <a:t>”，此时这个界面不会有任何显示，但主界面下方的提示栏会有说明。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文本栏里我们仔细看会发现，点击</a:t>
            </a:r>
            <a:r>
              <a:rPr lang="zh-CN" altLang="en-US" sz="2000" kern="0" dirty="0"/>
              <a:t>“</a:t>
            </a:r>
            <a:r>
              <a:rPr lang="en-US" altLang="zh-CN" sz="2000" kern="0" dirty="0"/>
              <a:t>Tool Enable</a:t>
            </a:r>
            <a:r>
              <a:rPr lang="zh-CN" altLang="en-US" sz="2000" kern="0" dirty="0" smtClean="0"/>
              <a:t>”以后，</a:t>
            </a:r>
            <a:r>
              <a:rPr lang="zh-CN" altLang="en-US" sz="2000" kern="0" dirty="0"/>
              <a:t>上位</a:t>
            </a:r>
            <a:r>
              <a:rPr lang="zh-CN" altLang="en-US" sz="2000" kern="0" dirty="0" smtClean="0"/>
              <a:t>机给控制器发送了一个</a:t>
            </a:r>
            <a:r>
              <a:rPr lang="en-US" altLang="zh-CN" sz="2000" kern="0" dirty="0" smtClean="0"/>
              <a:t>MID 0043</a:t>
            </a:r>
            <a:r>
              <a:rPr lang="zh-CN" altLang="en-US" sz="2000" kern="0" dirty="0" smtClean="0"/>
              <a:t>的指令，然后控制器回复上位机</a:t>
            </a:r>
            <a:r>
              <a:rPr lang="en-US" altLang="zh-CN" sz="2000" kern="0" dirty="0" smtClean="0"/>
              <a:t>MID 0005(</a:t>
            </a:r>
            <a:r>
              <a:rPr lang="zh-CN" altLang="en-US" sz="2000" kern="0" dirty="0" smtClean="0"/>
              <a:t>回复</a:t>
            </a:r>
            <a:r>
              <a:rPr lang="en-US" altLang="zh-CN" sz="2000" kern="0" dirty="0" smtClean="0"/>
              <a:t>MID 0005</a:t>
            </a:r>
            <a:r>
              <a:rPr lang="zh-CN" altLang="en-US" sz="2000" kern="0" dirty="0" smtClean="0"/>
              <a:t>表示指令正确接受，若回复</a:t>
            </a:r>
            <a:r>
              <a:rPr lang="en-US" altLang="zh-CN" sz="2000" kern="0" dirty="0" smtClean="0"/>
              <a:t>MID 0004</a:t>
            </a:r>
            <a:r>
              <a:rPr lang="zh-CN" altLang="en-US" sz="2000" kern="0" dirty="0" smtClean="0"/>
              <a:t>则表示</a:t>
            </a:r>
            <a:r>
              <a:rPr lang="en-US" altLang="zh-CN" sz="2000" kern="0" dirty="0" smtClean="0"/>
              <a:t>Error</a:t>
            </a:r>
            <a:r>
              <a:rPr lang="zh-CN" altLang="en-US" sz="2000" kern="0" dirty="0" smtClean="0"/>
              <a:t>，指令未被正确接受</a:t>
            </a:r>
            <a:r>
              <a:rPr lang="en-US" altLang="zh-CN" sz="2000" kern="0" dirty="0" smtClean="0"/>
              <a:t>)</a:t>
            </a:r>
          </a:p>
          <a:p>
            <a:pPr marL="0" indent="0">
              <a:buNone/>
            </a:pPr>
            <a:r>
              <a:rPr lang="zh-CN" altLang="en-US" sz="2000" b="1" u="sng" kern="0" dirty="0" smtClean="0"/>
              <a:t>通常发送的任何指令，控制器都会回复</a:t>
            </a:r>
            <a:r>
              <a:rPr lang="en-US" altLang="zh-CN" sz="2000" b="1" u="sng" kern="0" dirty="0" smtClean="0"/>
              <a:t>MID0004</a:t>
            </a:r>
            <a:r>
              <a:rPr lang="zh-CN" altLang="en-US" sz="2000" b="1" u="sng" kern="0" dirty="0" smtClean="0"/>
              <a:t>或</a:t>
            </a:r>
            <a:r>
              <a:rPr lang="en-US" altLang="zh-CN" sz="2000" b="1" u="sng" kern="0" dirty="0" smtClean="0"/>
              <a:t>MID0005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134896" y="875764"/>
            <a:ext cx="1326523" cy="380307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77872" y="5648917"/>
            <a:ext cx="2318197" cy="665788"/>
          </a:xfrm>
          <a:prstGeom prst="round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490253" y="3886126"/>
            <a:ext cx="459010" cy="492691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17" idx="6"/>
          </p:cNvCxnSpPr>
          <p:nvPr/>
        </p:nvCxnSpPr>
        <p:spPr bwMode="auto">
          <a:xfrm flipV="1">
            <a:off x="2949263" y="3786389"/>
            <a:ext cx="2562895" cy="346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7134896" y="1256071"/>
            <a:ext cx="502276" cy="27363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2917066" y="4940038"/>
            <a:ext cx="2017554" cy="8603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8017298"/>
      </p:ext>
    </p:extLst>
  </p:cSld>
  <p:clrMapOvr>
    <a:masterClrMapping/>
  </p:clrMapOvr>
</p:sld>
</file>

<file path=ppt/theme/theme1.xml><?xml version="1.0" encoding="utf-8"?>
<a:theme xmlns:a="http://schemas.openxmlformats.org/drawingml/2006/main" name="Desoutter Industrial Tools">
  <a:themeElements>
    <a:clrScheme name="~806481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FF3300"/>
      </a:folHlink>
    </a:clrScheme>
    <a:fontScheme name="~80648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~80648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outter Industrial Tools">
  <a:themeElements>
    <a:clrScheme name="~806481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FF3300"/>
      </a:folHlink>
    </a:clrScheme>
    <a:fontScheme name="~80648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~80648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94DCCB4578E44CAB46EAC55CC481F2" ma:contentTypeVersion="0" ma:contentTypeDescription="Create a new document." ma:contentTypeScope="" ma:versionID="cbe39d26dc6d824556a164cfefea6b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D3DA77-B86F-499C-9ED1-AA077E2C3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29F907-C1FD-438D-9DA4-6C82C20FA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CBB0EF-35EB-4AFF-B3EC-0EFE7B057B6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Desoutter Industrial Tools</Template>
  <TotalTime>20115</TotalTime>
  <Words>1101</Words>
  <Application>Microsoft Office PowerPoint</Application>
  <PresentationFormat>Custom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MT Std Light</vt:lpstr>
      <vt:lpstr>宋体</vt:lpstr>
      <vt:lpstr>Arial</vt:lpstr>
      <vt:lpstr>Desoutter Industrial Tools</vt:lpstr>
      <vt:lpstr>1_Desoutter Industrial Tools</vt:lpstr>
      <vt:lpstr>PowerPoint Presentation</vt:lpstr>
      <vt:lpstr>Open Protocol模拟调试工具</vt:lpstr>
      <vt:lpstr>Open protocol 模拟器</vt:lpstr>
      <vt:lpstr>基础设置</vt:lpstr>
      <vt:lpstr>功能介绍</vt:lpstr>
      <vt:lpstr>Open Protocol具体使用方法</vt:lpstr>
      <vt:lpstr>PowerPoint Presentation</vt:lpstr>
      <vt:lpstr>PowerPoint Presentation</vt:lpstr>
      <vt:lpstr>PowerPoint Presentation</vt:lpstr>
      <vt:lpstr>执行拧紧程序</vt:lpstr>
      <vt:lpstr>导通启动及反转使能</vt:lpstr>
      <vt:lpstr>导通启动及反转使能</vt:lpstr>
      <vt:lpstr>利用Tracelog编写上位机程序</vt:lpstr>
      <vt:lpstr>导出Tracelog</vt:lpstr>
      <vt:lpstr>Tracelog 案例解析</vt:lpstr>
      <vt:lpstr>Tracelog 案例解析</vt:lpstr>
      <vt:lpstr>Tracelog 案例解析</vt:lpstr>
      <vt:lpstr>PowerPoint Presentation</vt:lpstr>
    </vt:vector>
  </TitlesOfParts>
  <Company>Atlas Copco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presentation AHTE</dc:title>
  <dc:creator>Nicolas BOCQUET</dc:creator>
  <cp:lastModifiedBy>Stephen Liu</cp:lastModifiedBy>
  <cp:revision>632</cp:revision>
  <cp:lastPrinted>2014-09-22T14:19:44Z</cp:lastPrinted>
  <dcterms:created xsi:type="dcterms:W3CDTF">2015-09-25T06:44:50Z</dcterms:created>
  <dcterms:modified xsi:type="dcterms:W3CDTF">2019-03-12T03:30:06Z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0x0101009094DCCB4578E44CAB46EAC55CC481F2</vt:lpwstr>
  </property>
</Properties>
</file>