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1"/>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C46E-B627-971F-FEC0-EC0F917AD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2D035-9AF6-37AC-3A20-099D40992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13A95-CFB2-6DBA-FA2A-BCE9620D7A5A}"/>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C1B2ECF5-E05D-638F-2E46-8CA7C6AE2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8DDC7-7073-7AB0-C8BE-DED763CB5CAB}"/>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47846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9716-162E-C3B9-A0B8-A530C4F2EE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97610-364E-6616-03C7-3CF4823F4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7EC52-6CBB-C106-7EDE-44EA9F534466}"/>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A9CA6C49-E252-AD42-D633-1CE818CBF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1286E-ED13-086B-BAAC-E1B102233E4D}"/>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40876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D52E5-35F2-564D-865C-166B6A0E99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385D5-ECAC-1F36-1244-FB7579D79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F2A42-1EEB-99F0-67D7-837CECB96AE1}"/>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07DF5644-34B4-A773-F733-B19E1AB19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FF3C1-37FE-E6A1-F9CB-1806DADBA8E1}"/>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80347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EAE3-5E68-A373-B271-43D3B0F58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31F6B-6942-5647-1FB4-D9F88E34D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CE52E-E683-A3E5-E474-A71CA8DA86E3}"/>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9773DA81-5C33-1960-5938-32870C16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056E5-3931-1516-6682-917BFA6F1473}"/>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6426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9086-4A9F-6387-0EEC-62191B6C1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76AF74-4E1A-61BF-2F67-C379B7BF18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3CA22-40D4-5863-5296-4039B55B35F8}"/>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DD319BB7-A06E-5259-AAB4-29B388F3E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163F-759C-8E2E-97F0-9B56C1CEE9B2}"/>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8018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7627-FBE9-D7C4-8D9C-E6F56096A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5DFBD-C572-0B64-0BD7-4C71DA547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7E01F-BD8D-E80A-881E-009B1270C1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900BE-FE8A-7153-BCE1-C6906C73E924}"/>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C47A44A4-1B0A-AEEB-DB31-C282B3F2E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79AFD-0835-0A65-B246-3F3C8C935A00}"/>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2297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28AB-F0EB-7222-20A4-A4AA91E0B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662C9-2394-D036-4EA7-2549F7845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7AC72-4B72-B675-FED1-1F6481C07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D86AA-8859-D107-EAB2-BC9F5E34F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2D48-61EF-8DE7-4DFA-EC08010EF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D2FEB-552E-99FA-856B-44E21A82B40C}"/>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8" name="Footer Placeholder 7">
            <a:extLst>
              <a:ext uri="{FF2B5EF4-FFF2-40B4-BE49-F238E27FC236}">
                <a16:creationId xmlns:a16="http://schemas.microsoft.com/office/drawing/2014/main" id="{18BEEABD-56AD-8B6E-A3A6-84DF48F1D7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5997E-CEDA-FE25-B509-1D540284565C}"/>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22933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8732-D221-C922-60D4-3C3BB364A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3120-8AF9-8F32-0E40-0DA23208E3F2}"/>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4" name="Footer Placeholder 3">
            <a:extLst>
              <a:ext uri="{FF2B5EF4-FFF2-40B4-BE49-F238E27FC236}">
                <a16:creationId xmlns:a16="http://schemas.microsoft.com/office/drawing/2014/main" id="{755706F1-65B9-E27E-AF1D-B5A0CD48AE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C8DA79-E5D7-C057-C929-94184E9A5A91}"/>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39339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C0610-7C71-D4BF-C43C-856268CE2D78}"/>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3" name="Footer Placeholder 2">
            <a:extLst>
              <a:ext uri="{FF2B5EF4-FFF2-40B4-BE49-F238E27FC236}">
                <a16:creationId xmlns:a16="http://schemas.microsoft.com/office/drawing/2014/main" id="{329742BC-1063-6AD8-DE8E-5FC4FFBD28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AD485-FB15-7E78-8C3B-6C377E3318F4}"/>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4642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CE9-3E90-9B05-C04C-A62E89721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E56EDF-B5C7-A94A-73E6-312281600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5996B1-9689-6DE7-06ED-BDBD12CE8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8EACC-626C-9133-7940-3B23B1DC606D}"/>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701B9EAD-F37A-E343-1A98-52FBAD40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D71A2-0C89-582F-4335-55EB47B9433C}"/>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7682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567A-EE70-6F71-E4D3-BA1F2440F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DD46F9-D017-CF11-AA0D-D25E23127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ACB28-C1DA-B066-7DAF-901FB36BF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AF972-BD4A-B271-96B9-0014070800D5}"/>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62608DF9-8852-602A-E4F4-667CBE6E7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25B51-007C-266C-5D99-485E5BBA9F99}"/>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49553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EC560-8A25-A3A7-0D81-08E0EEE1D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BC85E4-84B9-A05F-FCDD-D919142CF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7A6B5-9281-DE57-DD38-8765670E2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AFC1173A-8E16-47E4-9988-0BC4A423E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D0A49D-EF99-EEF0-0649-3645F6013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FE9FE2-D463-C14C-B4A8-EE9E243FD267}" type="slidenum">
              <a:rPr lang="en-US" smtClean="0"/>
              <a:t>‹#›</a:t>
            </a:fld>
            <a:endParaRPr lang="en-US"/>
          </a:p>
        </p:txBody>
      </p:sp>
    </p:spTree>
    <p:extLst>
      <p:ext uri="{BB962C8B-B14F-4D97-AF65-F5344CB8AC3E}">
        <p14:creationId xmlns:p14="http://schemas.microsoft.com/office/powerpoint/2010/main" val="161846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3045-2CE9-D25E-9693-DBC695D1423C}"/>
              </a:ext>
            </a:extLst>
          </p:cNvPr>
          <p:cNvSpPr>
            <a:spLocks noGrp="1"/>
          </p:cNvSpPr>
          <p:nvPr>
            <p:ph type="ctrTitle"/>
          </p:nvPr>
        </p:nvSpPr>
        <p:spPr/>
        <p:txBody>
          <a:bodyPr/>
          <a:lstStyle/>
          <a:p>
            <a:r>
              <a:rPr lang="en-US" dirty="0"/>
              <a:t>My Chatbot for Lost Packages</a:t>
            </a:r>
          </a:p>
        </p:txBody>
      </p:sp>
      <p:sp>
        <p:nvSpPr>
          <p:cNvPr id="3" name="Subtitle 2">
            <a:extLst>
              <a:ext uri="{FF2B5EF4-FFF2-40B4-BE49-F238E27FC236}">
                <a16:creationId xmlns:a16="http://schemas.microsoft.com/office/drawing/2014/main" id="{6834B01B-9EE9-81D7-EB92-B95DA7FD65A9}"/>
              </a:ext>
            </a:extLst>
          </p:cNvPr>
          <p:cNvSpPr>
            <a:spLocks noGrp="1"/>
          </p:cNvSpPr>
          <p:nvPr>
            <p:ph type="subTitle" idx="1"/>
          </p:nvPr>
        </p:nvSpPr>
        <p:spPr/>
        <p:txBody>
          <a:bodyPr/>
          <a:lstStyle/>
          <a:p>
            <a:r>
              <a:rPr lang="en-US" dirty="0"/>
              <a:t>Yiduo Ke for </a:t>
            </a:r>
            <a:r>
              <a:rPr lang="en-US" dirty="0" err="1"/>
              <a:t>eGain</a:t>
            </a:r>
            <a:endParaRPr lang="en-US" dirty="0"/>
          </a:p>
        </p:txBody>
      </p:sp>
    </p:spTree>
    <p:extLst>
      <p:ext uri="{BB962C8B-B14F-4D97-AF65-F5344CB8AC3E}">
        <p14:creationId xmlns:p14="http://schemas.microsoft.com/office/powerpoint/2010/main" val="59322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10CAB2-4CD0-3955-3DC8-412FE0EE6893}"/>
              </a:ext>
            </a:extLst>
          </p:cNvPr>
          <p:cNvPicPr>
            <a:picLocks noChangeAspect="1"/>
          </p:cNvPicPr>
          <p:nvPr/>
        </p:nvPicPr>
        <p:blipFill>
          <a:blip r:embed="rId2"/>
          <a:srcRect l="23323" r="22713"/>
          <a:stretch/>
        </p:blipFill>
        <p:spPr>
          <a:xfrm>
            <a:off x="200721" y="0"/>
            <a:ext cx="6579219" cy="6858000"/>
          </a:xfrm>
          <a:prstGeom prst="rect">
            <a:avLst/>
          </a:prstGeom>
        </p:spPr>
      </p:pic>
      <p:sp>
        <p:nvSpPr>
          <p:cNvPr id="2" name="Title 1">
            <a:extLst>
              <a:ext uri="{FF2B5EF4-FFF2-40B4-BE49-F238E27FC236}">
                <a16:creationId xmlns:a16="http://schemas.microsoft.com/office/drawing/2014/main" id="{01A70B12-2E63-C3D6-0AAA-DCB1A6BFD9C0}"/>
              </a:ext>
            </a:extLst>
          </p:cNvPr>
          <p:cNvSpPr>
            <a:spLocks noGrp="1"/>
          </p:cNvSpPr>
          <p:nvPr>
            <p:ph type="title"/>
          </p:nvPr>
        </p:nvSpPr>
        <p:spPr>
          <a:xfrm>
            <a:off x="6956384" y="398138"/>
            <a:ext cx="4779380" cy="1325563"/>
          </a:xfrm>
        </p:spPr>
        <p:txBody>
          <a:bodyPr/>
          <a:lstStyle/>
          <a:p>
            <a:r>
              <a:rPr lang="en-US" dirty="0"/>
              <a:t>My design choices</a:t>
            </a:r>
          </a:p>
        </p:txBody>
      </p:sp>
      <p:sp>
        <p:nvSpPr>
          <p:cNvPr id="5" name="TextBox 4">
            <a:extLst>
              <a:ext uri="{FF2B5EF4-FFF2-40B4-BE49-F238E27FC236}">
                <a16:creationId xmlns:a16="http://schemas.microsoft.com/office/drawing/2014/main" id="{7795E162-552B-E396-205B-8DAC23066C26}"/>
              </a:ext>
            </a:extLst>
          </p:cNvPr>
          <p:cNvSpPr txBox="1"/>
          <p:nvPr/>
        </p:nvSpPr>
        <p:spPr>
          <a:xfrm>
            <a:off x="5339456" y="5358113"/>
            <a:ext cx="2700573" cy="830997"/>
          </a:xfrm>
          <a:prstGeom prst="rect">
            <a:avLst/>
          </a:prstGeom>
          <a:noFill/>
        </p:spPr>
        <p:txBody>
          <a:bodyPr wrap="square" rtlCol="0">
            <a:spAutoFit/>
          </a:bodyPr>
          <a:lstStyle/>
          <a:p>
            <a:r>
              <a:rPr lang="en-US" sz="1600" dirty="0">
                <a:solidFill>
                  <a:schemeClr val="tx1">
                    <a:lumMod val="75000"/>
                    <a:lumOff val="25000"/>
                  </a:schemeClr>
                </a:solidFill>
              </a:rPr>
              <a:t>Finite state automaton / flowchart detailing the chatbot logic </a:t>
            </a:r>
          </a:p>
        </p:txBody>
      </p:sp>
      <p:sp>
        <p:nvSpPr>
          <p:cNvPr id="8" name="TextBox 7">
            <a:extLst>
              <a:ext uri="{FF2B5EF4-FFF2-40B4-BE49-F238E27FC236}">
                <a16:creationId xmlns:a16="http://schemas.microsoft.com/office/drawing/2014/main" id="{4A1D2E80-91F8-98C5-FBB3-67C4666B90D0}"/>
              </a:ext>
            </a:extLst>
          </p:cNvPr>
          <p:cNvSpPr txBox="1"/>
          <p:nvPr/>
        </p:nvSpPr>
        <p:spPr>
          <a:xfrm>
            <a:off x="6956383" y="1723700"/>
            <a:ext cx="4228289" cy="2862322"/>
          </a:xfrm>
          <a:prstGeom prst="rect">
            <a:avLst/>
          </a:prstGeom>
          <a:noFill/>
        </p:spPr>
        <p:txBody>
          <a:bodyPr wrap="square" rtlCol="0">
            <a:spAutoFit/>
          </a:bodyPr>
          <a:lstStyle/>
          <a:p>
            <a:r>
              <a:rPr lang="en-US" dirty="0"/>
              <a:t>For each question the chatbot asks, the possible input choices are listed. Below are some questions the chatbot asks:</a:t>
            </a:r>
          </a:p>
          <a:p>
            <a:pPr marL="285750" indent="-285750">
              <a:buFontTx/>
              <a:buChar char="-"/>
            </a:pPr>
            <a:r>
              <a:rPr lang="en-US" dirty="0"/>
              <a:t>'Bot: Would you like a refund or a replacement? (refund/replace)’</a:t>
            </a:r>
          </a:p>
          <a:p>
            <a:pPr marL="285750" indent="-285750">
              <a:buFontTx/>
              <a:buChar char="-"/>
            </a:pPr>
            <a:r>
              <a:rPr lang="en-US" dirty="0"/>
              <a:t>'Bot: I am sorry to hear that! Have you checked around your delivery area and asked your neighbors? (yes/no)’</a:t>
            </a:r>
          </a:p>
          <a:p>
            <a:pPr marL="285750" indent="-285750">
              <a:buFontTx/>
              <a:buChar char="-"/>
            </a:pPr>
            <a:r>
              <a:rPr lang="en-US" dirty="0"/>
              <a:t>'Bot: Would you like to track another package? (yes/no)'</a:t>
            </a:r>
          </a:p>
        </p:txBody>
      </p:sp>
    </p:spTree>
    <p:extLst>
      <p:ext uri="{BB962C8B-B14F-4D97-AF65-F5344CB8AC3E}">
        <p14:creationId xmlns:p14="http://schemas.microsoft.com/office/powerpoint/2010/main" val="280584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33B68-647A-7F3F-9C73-BD913E826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CFCFB-16F5-F2ED-A3AE-9F81239576C3}"/>
              </a:ext>
            </a:extLst>
          </p:cNvPr>
          <p:cNvSpPr>
            <a:spLocks noGrp="1"/>
          </p:cNvSpPr>
          <p:nvPr>
            <p:ph type="title"/>
          </p:nvPr>
        </p:nvSpPr>
        <p:spPr>
          <a:xfrm>
            <a:off x="7141579" y="398138"/>
            <a:ext cx="4779380" cy="1325563"/>
          </a:xfrm>
        </p:spPr>
        <p:txBody>
          <a:bodyPr/>
          <a:lstStyle/>
          <a:p>
            <a:r>
              <a:rPr lang="en-US" dirty="0"/>
              <a:t>Error handling</a:t>
            </a:r>
          </a:p>
        </p:txBody>
      </p:sp>
      <p:sp>
        <p:nvSpPr>
          <p:cNvPr id="5" name="TextBox 4">
            <a:extLst>
              <a:ext uri="{FF2B5EF4-FFF2-40B4-BE49-F238E27FC236}">
                <a16:creationId xmlns:a16="http://schemas.microsoft.com/office/drawing/2014/main" id="{7CAC2B4F-F4D9-90C6-04EC-95C86E6120A2}"/>
              </a:ext>
            </a:extLst>
          </p:cNvPr>
          <p:cNvSpPr txBox="1"/>
          <p:nvPr/>
        </p:nvSpPr>
        <p:spPr>
          <a:xfrm>
            <a:off x="7141579" y="1723701"/>
            <a:ext cx="3715474" cy="4247317"/>
          </a:xfrm>
          <a:prstGeom prst="rect">
            <a:avLst/>
          </a:prstGeom>
          <a:noFill/>
        </p:spPr>
        <p:txBody>
          <a:bodyPr wrap="square" rtlCol="0">
            <a:spAutoFit/>
          </a:bodyPr>
          <a:lstStyle/>
          <a:p>
            <a:pPr marL="342900" indent="-342900">
              <a:buAutoNum type="arabicPeriod"/>
            </a:pPr>
            <a:r>
              <a:rPr lang="en-US" dirty="0"/>
              <a:t>When the user gives an</a:t>
            </a:r>
            <a:r>
              <a:rPr lang="en-US" dirty="0">
                <a:solidFill>
                  <a:schemeClr val="accent5">
                    <a:lumMod val="75000"/>
                  </a:schemeClr>
                </a:solidFill>
              </a:rPr>
              <a:t> </a:t>
            </a:r>
            <a:r>
              <a:rPr lang="en-US" dirty="0">
                <a:solidFill>
                  <a:srgbClr val="C00000"/>
                </a:solidFill>
              </a:rPr>
              <a:t>invalid tracking number</a:t>
            </a:r>
          </a:p>
          <a:p>
            <a:pPr marL="342900" indent="-342900">
              <a:buAutoNum type="arabicPeriod"/>
            </a:pPr>
            <a:r>
              <a:rPr lang="en-US" dirty="0"/>
              <a:t>When the user gave a valid tracking number, but gives a </a:t>
            </a:r>
            <a:r>
              <a:rPr lang="en-US" dirty="0">
                <a:solidFill>
                  <a:srgbClr val="C00000"/>
                </a:solidFill>
              </a:rPr>
              <a:t>name that does not match</a:t>
            </a:r>
            <a:r>
              <a:rPr lang="en-US" dirty="0"/>
              <a:t> the records for that tracking number</a:t>
            </a:r>
          </a:p>
          <a:p>
            <a:pPr marL="342900" indent="-342900">
              <a:buAutoNum type="arabicPeriod"/>
            </a:pPr>
            <a:r>
              <a:rPr lang="en-US" dirty="0"/>
              <a:t>When the user gives an </a:t>
            </a:r>
            <a:r>
              <a:rPr lang="en-US" dirty="0">
                <a:solidFill>
                  <a:srgbClr val="C00000"/>
                </a:solidFill>
              </a:rPr>
              <a:t>invalid input</a:t>
            </a:r>
            <a:r>
              <a:rPr lang="en-US" dirty="0"/>
              <a:t> (writing anything other than “yes” or “no” when those are the only two valid inputs, or writing anything other than “refund” or “replace” when those are the only two valid inputs)</a:t>
            </a:r>
          </a:p>
          <a:p>
            <a:pPr marL="342900" indent="-342900">
              <a:buAutoNum type="arabicPeriod"/>
            </a:pPr>
            <a:endParaRPr lang="en-US" dirty="0"/>
          </a:p>
        </p:txBody>
      </p:sp>
      <p:pic>
        <p:nvPicPr>
          <p:cNvPr id="3" name="Picture 2">
            <a:extLst>
              <a:ext uri="{FF2B5EF4-FFF2-40B4-BE49-F238E27FC236}">
                <a16:creationId xmlns:a16="http://schemas.microsoft.com/office/drawing/2014/main" id="{E755283F-CAC2-51EF-47A4-97C806E48B38}"/>
              </a:ext>
            </a:extLst>
          </p:cNvPr>
          <p:cNvPicPr>
            <a:picLocks noChangeAspect="1"/>
          </p:cNvPicPr>
          <p:nvPr/>
        </p:nvPicPr>
        <p:blipFill>
          <a:blip r:embed="rId2"/>
          <a:srcRect l="23323" r="22713"/>
          <a:stretch/>
        </p:blipFill>
        <p:spPr>
          <a:xfrm>
            <a:off x="200721" y="0"/>
            <a:ext cx="6579219" cy="6858000"/>
          </a:xfrm>
          <a:prstGeom prst="rect">
            <a:avLst/>
          </a:prstGeom>
        </p:spPr>
      </p:pic>
    </p:spTree>
    <p:extLst>
      <p:ext uri="{BB962C8B-B14F-4D97-AF65-F5344CB8AC3E}">
        <p14:creationId xmlns:p14="http://schemas.microsoft.com/office/powerpoint/2010/main" val="57154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2F6B-F0FA-186A-A25D-119A9EB0348A}"/>
              </a:ext>
            </a:extLst>
          </p:cNvPr>
          <p:cNvSpPr>
            <a:spLocks noGrp="1"/>
          </p:cNvSpPr>
          <p:nvPr>
            <p:ph type="title"/>
          </p:nvPr>
        </p:nvSpPr>
        <p:spPr/>
        <p:txBody>
          <a:bodyPr/>
          <a:lstStyle/>
          <a:p>
            <a:r>
              <a:rPr lang="en-US" dirty="0"/>
              <a:t>Technical implementation and challenges</a:t>
            </a:r>
          </a:p>
        </p:txBody>
      </p:sp>
      <p:sp>
        <p:nvSpPr>
          <p:cNvPr id="3" name="Content Placeholder 2">
            <a:extLst>
              <a:ext uri="{FF2B5EF4-FFF2-40B4-BE49-F238E27FC236}">
                <a16:creationId xmlns:a16="http://schemas.microsoft.com/office/drawing/2014/main" id="{F9471BF6-5BA5-E01B-AEE6-0DCCCF68208E}"/>
              </a:ext>
            </a:extLst>
          </p:cNvPr>
          <p:cNvSpPr>
            <a:spLocks noGrp="1"/>
          </p:cNvSpPr>
          <p:nvPr>
            <p:ph idx="1"/>
          </p:nvPr>
        </p:nvSpPr>
        <p:spPr>
          <a:xfrm>
            <a:off x="838200" y="1825625"/>
            <a:ext cx="4993888" cy="4351338"/>
          </a:xfrm>
        </p:spPr>
        <p:txBody>
          <a:bodyPr>
            <a:normAutofit fontScale="92500" lnSpcReduction="10000"/>
          </a:bodyPr>
          <a:lstStyle/>
          <a:p>
            <a:r>
              <a:rPr lang="en-US" dirty="0"/>
              <a:t>The chatbot is a Python CLI (use Python3). </a:t>
            </a:r>
          </a:p>
          <a:p>
            <a:r>
              <a:rPr lang="en-US" dirty="0"/>
              <a:t>You fire it up by entering </a:t>
            </a:r>
            <a:r>
              <a:rPr lang="en-US" dirty="0">
                <a:solidFill>
                  <a:srgbClr val="C00000"/>
                </a:solidFill>
              </a:rPr>
              <a:t>python </a:t>
            </a:r>
            <a:r>
              <a:rPr lang="en-US" dirty="0" err="1">
                <a:solidFill>
                  <a:srgbClr val="C00000"/>
                </a:solidFill>
              </a:rPr>
              <a:t>chatbot.py</a:t>
            </a:r>
            <a:r>
              <a:rPr lang="en-US" dirty="0">
                <a:solidFill>
                  <a:srgbClr val="C00000"/>
                </a:solidFill>
              </a:rPr>
              <a:t> </a:t>
            </a:r>
            <a:r>
              <a:rPr lang="en-US" dirty="0"/>
              <a:t>into your terminal</a:t>
            </a:r>
          </a:p>
          <a:p>
            <a:r>
              <a:rPr lang="en-US" dirty="0"/>
              <a:t>The biggest challenge was not the programming portion, as that was straightforward, but rather designing the logic flow, especially in the levels near the bottom of the flowchart, when many states can flow into the “track another package?” state</a:t>
            </a:r>
          </a:p>
        </p:txBody>
      </p:sp>
      <p:sp>
        <p:nvSpPr>
          <p:cNvPr id="4" name="TextBox 3">
            <a:extLst>
              <a:ext uri="{FF2B5EF4-FFF2-40B4-BE49-F238E27FC236}">
                <a16:creationId xmlns:a16="http://schemas.microsoft.com/office/drawing/2014/main" id="{0F2C4FCD-8A23-AFA4-848B-6D7BAE542DD2}"/>
              </a:ext>
            </a:extLst>
          </p:cNvPr>
          <p:cNvSpPr txBox="1"/>
          <p:nvPr/>
        </p:nvSpPr>
        <p:spPr>
          <a:xfrm>
            <a:off x="6322741" y="1773044"/>
            <a:ext cx="4705815" cy="5062924"/>
          </a:xfrm>
          <a:prstGeom prst="rect">
            <a:avLst/>
          </a:prstGeom>
          <a:noFill/>
        </p:spPr>
        <p:txBody>
          <a:bodyPr wrap="square" rtlCol="0">
            <a:spAutoFit/>
          </a:bodyPr>
          <a:lstStyle/>
          <a:p>
            <a:pPr marL="285750" indent="-285750">
              <a:buFont typeface="Arial" panose="020B0604020202020204" pitchFamily="34" charset="0"/>
              <a:buChar char="•"/>
            </a:pPr>
            <a:r>
              <a:rPr lang="en-US" sz="1900" dirty="0"/>
              <a:t>Implementation: I maintain a state variable for the chatbot that keeps track of whether we are in the “awaiting tracking number input” state, or the “awaiting user response for wanting a refund or replacement” state, or the “awaiting whether user wants to track another package” state, and so on and so forth</a:t>
            </a:r>
          </a:p>
          <a:p>
            <a:pPr marL="285750" indent="-285750">
              <a:buFont typeface="Arial" panose="020B0604020202020204" pitchFamily="34" charset="0"/>
              <a:buChar char="•"/>
            </a:pPr>
            <a:r>
              <a:rPr lang="en-US" sz="1900" dirty="0"/>
              <a:t>User inputs are parsed, and the bot responds according to it and which state it is in, and then updates the state</a:t>
            </a:r>
          </a:p>
          <a:p>
            <a:pPr marL="285750" indent="-285750">
              <a:buFont typeface="Arial" panose="020B0604020202020204" pitchFamily="34" charset="0"/>
              <a:buChar char="•"/>
            </a:pPr>
            <a:r>
              <a:rPr lang="en-US" sz="1900" dirty="0"/>
              <a:t>This continues until the user either types ‘</a:t>
            </a:r>
            <a:r>
              <a:rPr lang="en-US" sz="1900" dirty="0">
                <a:solidFill>
                  <a:srgbClr val="C00000"/>
                </a:solidFill>
              </a:rPr>
              <a:t>END</a:t>
            </a:r>
            <a:r>
              <a:rPr lang="en-US" sz="1900" dirty="0"/>
              <a:t>’ or answers ‘</a:t>
            </a:r>
            <a:r>
              <a:rPr lang="en-US" sz="1900" dirty="0">
                <a:solidFill>
                  <a:srgbClr val="C00000"/>
                </a:solidFill>
              </a:rPr>
              <a:t>no</a:t>
            </a:r>
            <a:r>
              <a:rPr lang="en-US" sz="1900" dirty="0"/>
              <a:t>’ to the bot asking “Would you like to track another package? (yes/no)”</a:t>
            </a:r>
          </a:p>
          <a:p>
            <a:endParaRPr lang="en-US" sz="1900" dirty="0"/>
          </a:p>
        </p:txBody>
      </p:sp>
    </p:spTree>
    <p:extLst>
      <p:ext uri="{BB962C8B-B14F-4D97-AF65-F5344CB8AC3E}">
        <p14:creationId xmlns:p14="http://schemas.microsoft.com/office/powerpoint/2010/main" val="17253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3468-148C-7CE1-B424-558E82993FD1}"/>
              </a:ext>
            </a:extLst>
          </p:cNvPr>
          <p:cNvSpPr>
            <a:spLocks noGrp="1"/>
          </p:cNvSpPr>
          <p:nvPr>
            <p:ph type="title"/>
          </p:nvPr>
        </p:nvSpPr>
        <p:spPr/>
        <p:txBody>
          <a:bodyPr/>
          <a:lstStyle/>
          <a:p>
            <a:r>
              <a:rPr lang="en-US" dirty="0"/>
              <a:t>How I would improve the chatbot over time</a:t>
            </a:r>
          </a:p>
        </p:txBody>
      </p:sp>
      <p:sp>
        <p:nvSpPr>
          <p:cNvPr id="3" name="Content Placeholder 2">
            <a:extLst>
              <a:ext uri="{FF2B5EF4-FFF2-40B4-BE49-F238E27FC236}">
                <a16:creationId xmlns:a16="http://schemas.microsoft.com/office/drawing/2014/main" id="{0EDDD2A2-4C51-C09C-FB40-C69B5C163722}"/>
              </a:ext>
            </a:extLst>
          </p:cNvPr>
          <p:cNvSpPr>
            <a:spLocks noGrp="1"/>
          </p:cNvSpPr>
          <p:nvPr>
            <p:ph idx="1"/>
          </p:nvPr>
        </p:nvSpPr>
        <p:spPr/>
        <p:txBody>
          <a:bodyPr/>
          <a:lstStyle/>
          <a:p>
            <a:r>
              <a:rPr lang="en-US" dirty="0"/>
              <a:t>Incorporate AI / LLM </a:t>
            </a:r>
          </a:p>
          <a:p>
            <a:pPr lvl="1"/>
            <a:r>
              <a:rPr lang="en-US" dirty="0"/>
              <a:t>Right now, the chatbot is basically an automated phone menu (IVR) in text form. It’s super inflexible with respect to user input recognition -- it only recognizes two valid inputs, but a non-tech savvy user or senior citizen may write something like “I want my money back!”, which it currently does not recognize. So, having natural language recognition would be a big step up</a:t>
            </a:r>
          </a:p>
          <a:p>
            <a:r>
              <a:rPr lang="en-US" dirty="0"/>
              <a:t>Offer an option for the user to log in so that they don’t have to manually type in their tracking number, but rather list to them all their active tracking numbers</a:t>
            </a:r>
          </a:p>
          <a:p>
            <a:r>
              <a:rPr lang="en-US" dirty="0"/>
              <a:t>Make a GUI for it so it’s more visually appealing</a:t>
            </a:r>
          </a:p>
          <a:p>
            <a:endParaRPr lang="en-US" dirty="0"/>
          </a:p>
        </p:txBody>
      </p:sp>
    </p:spTree>
    <p:extLst>
      <p:ext uri="{BB962C8B-B14F-4D97-AF65-F5344CB8AC3E}">
        <p14:creationId xmlns:p14="http://schemas.microsoft.com/office/powerpoint/2010/main" val="245804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101D-0595-5DC8-BC9E-787CDE757DD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8873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503</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My Chatbot for Lost Packages</vt:lpstr>
      <vt:lpstr>My design choices</vt:lpstr>
      <vt:lpstr>Error handling</vt:lpstr>
      <vt:lpstr>Technical implementation and challenges</vt:lpstr>
      <vt:lpstr>How I would improve the chatbot over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Yiduo Ke</dc:creator>
  <cp:lastModifiedBy>Yiduo Ke</cp:lastModifiedBy>
  <cp:revision>44</cp:revision>
  <dcterms:created xsi:type="dcterms:W3CDTF">2025-08-06T22:31:48Z</dcterms:created>
  <dcterms:modified xsi:type="dcterms:W3CDTF">2025-08-06T23:24:21Z</dcterms:modified>
</cp:coreProperties>
</file>