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B14375-E248-4CBA-9C45-B2CB54DFB904}">
  <a:tblStyle styleId="{D8B14375-E248-4CBA-9C45-B2CB54DFB9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a63319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a63319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With Round-Robin selection, every member can be chosen at most 2n-1 protocol periods.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a63319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a63319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implement: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t>Join</a:t>
            </a:r>
            <a:endParaRPr/>
          </a:p>
          <a:p>
            <a:pPr indent="0" lvl="0" marL="0" rtl="0" algn="l">
              <a:spcBef>
                <a:spcPts val="0"/>
              </a:spcBef>
              <a:spcAft>
                <a:spcPts val="0"/>
              </a:spcAft>
              <a:buClr>
                <a:schemeClr val="dk1"/>
              </a:buClr>
              <a:buSzPts val="1100"/>
              <a:buFont typeface="Arial"/>
              <a:buNone/>
            </a:pPr>
            <a:r>
              <a:rPr lang="zh-CN"/>
              <a:t>One member can take an existing memberlist and attempt to join a cluster, it will contact all the given members and perform a state sync.</a:t>
            </a:r>
            <a:endParaRPr/>
          </a:p>
          <a:p>
            <a:pPr indent="0" lvl="0" marL="0" rtl="0" algn="l">
              <a:spcBef>
                <a:spcPts val="0"/>
              </a:spcBef>
              <a:spcAft>
                <a:spcPts val="0"/>
              </a:spcAft>
              <a:buNone/>
            </a:pPr>
            <a:r>
              <a:rPr lang="zh-CN"/>
              <a:t>Initially, its Memberlist only contains it self, do the join will cause remote members to become aware of the existence of this member.</a:t>
            </a:r>
            <a:endParaRPr/>
          </a:p>
          <a:p>
            <a:pPr indent="0" lvl="0" marL="0" rtl="0" algn="l">
              <a:spcBef>
                <a:spcPts val="0"/>
              </a:spcBef>
              <a:spcAft>
                <a:spcPts val="0"/>
              </a:spcAft>
              <a:buNone/>
            </a:pPr>
            <a:r>
              <a:rPr lang="zh-CN"/>
              <a:t>Join only need at least 1 successful contact.  For e.g. one member want to join a 10 members cluster, and give it 5 members list to contact, assume it only contact 1 member successfully, and contact other 4 members failed, the join action is successful.</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Leave</a:t>
            </a:r>
            <a:endParaRPr/>
          </a:p>
          <a:p>
            <a:pPr indent="0" lvl="0" marL="0" rtl="0" algn="l">
              <a:spcBef>
                <a:spcPts val="0"/>
              </a:spcBef>
              <a:spcAft>
                <a:spcPts val="0"/>
              </a:spcAft>
              <a:buNone/>
            </a:pPr>
            <a:r>
              <a:rPr lang="zh-CN"/>
              <a:t>One member can Leave the cluster, it will declare its deadth, and spread it in cluster.</a:t>
            </a:r>
            <a:endParaRPr/>
          </a:p>
          <a:p>
            <a:pPr indent="0" lvl="0" marL="0" rtl="0" algn="l">
              <a:spcBef>
                <a:spcPts val="0"/>
              </a:spcBef>
              <a:spcAft>
                <a:spcPts val="0"/>
              </a:spcAft>
              <a:buNone/>
            </a:pPr>
            <a:r>
              <a:rPr lang="zh-CN"/>
              <a:t>Even this member leave, it still can listen and handle Gossip msg.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Shutdown</a:t>
            </a:r>
            <a:endParaRPr/>
          </a:p>
          <a:p>
            <a:pPr indent="0" lvl="0" marL="0" rtl="0" algn="l">
              <a:spcBef>
                <a:spcPts val="0"/>
              </a:spcBef>
              <a:spcAft>
                <a:spcPts val="0"/>
              </a:spcAft>
              <a:buNone/>
            </a:pPr>
            <a:r>
              <a:rPr lang="zh-CN"/>
              <a:t>Shutdown do not declare and spread its deadth in the cluster, it will immediately close all background listeneer and handler process, so the cluster being left will have to detect this member's shutdown by themselves. So if wish to more gracefully exit the cluster, call Leave first then Shutdown.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UpdateNode</a:t>
            </a:r>
            <a:endParaRPr/>
          </a:p>
          <a:p>
            <a:pPr indent="0" lvl="0" marL="0" rtl="0" algn="l">
              <a:spcBef>
                <a:spcPts val="0"/>
              </a:spcBef>
              <a:spcAft>
                <a:spcPts val="0"/>
              </a:spcAft>
              <a:buNone/>
            </a:pPr>
            <a:r>
              <a:rPr lang="zh-CN"/>
              <a:t>UpdateNode will spread a new alive msg with high-level updated meta data, it will notify high-level delegate.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delegate</a:t>
            </a:r>
            <a:endParaRPr/>
          </a:p>
          <a:p>
            <a:pPr indent="0" lvl="0" marL="0" rtl="0" algn="l">
              <a:spcBef>
                <a:spcPts val="0"/>
              </a:spcBef>
              <a:spcAft>
                <a:spcPts val="0"/>
              </a:spcAft>
              <a:buNone/>
            </a:pPr>
            <a:r>
              <a:rPr lang="zh-CN"/>
              <a:t>high-level register callback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59271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59271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when a member is created, it will only do 3 Funcs in its life cycle, each Func will run in a long running goroutine.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zh-CN"/>
              <a:t>tcpListen &amp; Handle</a:t>
            </a:r>
            <a:endParaRPr/>
          </a:p>
          <a:p>
            <a:pPr indent="0" lvl="0" marL="0" rtl="0" algn="l">
              <a:spcBef>
                <a:spcPts val="0"/>
              </a:spcBef>
              <a:spcAft>
                <a:spcPts val="0"/>
              </a:spcAft>
              <a:buClr>
                <a:schemeClr val="dk1"/>
              </a:buClr>
              <a:buSzPts val="1100"/>
              <a:buFont typeface="Arial"/>
              <a:buNone/>
            </a:pPr>
            <a:r>
              <a:rPr lang="zh-CN"/>
              <a:t>userMsg: notify high-level</a:t>
            </a:r>
            <a:endParaRPr/>
          </a:p>
          <a:p>
            <a:pPr indent="0" lvl="0" marL="0" rtl="0" algn="l">
              <a:spcBef>
                <a:spcPts val="0"/>
              </a:spcBef>
              <a:spcAft>
                <a:spcPts val="0"/>
              </a:spcAft>
              <a:buClr>
                <a:schemeClr val="dk1"/>
              </a:buClr>
              <a:buSzPts val="1100"/>
              <a:buFont typeface="Arial"/>
              <a:buNone/>
            </a:pPr>
            <a:r>
              <a:rPr lang="zh-CN"/>
              <a:t>pushPullMsg: readRemoteState &amp; sendLocalState &amp; mergeState &amp; notify high-level</a:t>
            </a:r>
            <a:endParaRPr/>
          </a:p>
          <a:p>
            <a:pPr indent="0" lvl="0" marL="0" rtl="0" algn="l">
              <a:spcBef>
                <a:spcPts val="0"/>
              </a:spcBef>
              <a:spcAft>
                <a:spcPts val="0"/>
              </a:spcAft>
              <a:buClr>
                <a:schemeClr val="dk1"/>
              </a:buClr>
              <a:buSzPts val="1100"/>
              <a:buFont typeface="Arial"/>
              <a:buNone/>
            </a:pPr>
            <a:r>
              <a:rPr lang="zh-CN"/>
              <a:t>pingMsg: handle high-level tcp ping, reply ack</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AutoNum type="arabicPeriod"/>
            </a:pPr>
            <a:r>
              <a:rPr lang="zh-CN"/>
              <a:t>udpListen &amp; Handle</a:t>
            </a:r>
            <a:endParaRPr/>
          </a:p>
          <a:p>
            <a:pPr indent="0" lvl="0" marL="0" rtl="0" algn="l">
              <a:spcBef>
                <a:spcPts val="0"/>
              </a:spcBef>
              <a:spcAft>
                <a:spcPts val="0"/>
              </a:spcAft>
              <a:buClr>
                <a:schemeClr val="dk1"/>
              </a:buClr>
              <a:buSzPts val="1100"/>
              <a:buFont typeface="Arial"/>
              <a:buNone/>
            </a:pPr>
            <a:r>
              <a:rPr lang="zh-CN"/>
              <a:t>compoundMsg:  decompound msg and handle each</a:t>
            </a:r>
            <a:endParaRPr/>
          </a:p>
          <a:p>
            <a:pPr indent="0" lvl="0" marL="0" rtl="0" algn="l">
              <a:spcBef>
                <a:spcPts val="0"/>
              </a:spcBef>
              <a:spcAft>
                <a:spcPts val="0"/>
              </a:spcAft>
              <a:buClr>
                <a:schemeClr val="dk1"/>
              </a:buClr>
              <a:buSzPts val="1100"/>
              <a:buFont typeface="Arial"/>
              <a:buNone/>
            </a:pPr>
            <a:r>
              <a:rPr lang="zh-CN"/>
              <a:t>compressMsg: decompress msg and handle it</a:t>
            </a:r>
            <a:endParaRPr/>
          </a:p>
          <a:p>
            <a:pPr indent="0" lvl="0" marL="0" rtl="0" algn="l">
              <a:spcBef>
                <a:spcPts val="0"/>
              </a:spcBef>
              <a:spcAft>
                <a:spcPts val="0"/>
              </a:spcAft>
              <a:buClr>
                <a:schemeClr val="dk1"/>
              </a:buClr>
              <a:buSzPts val="1100"/>
              <a:buFont typeface="Arial"/>
              <a:buNone/>
            </a:pPr>
            <a:r>
              <a:rPr lang="zh-CN"/>
              <a:t>pingMsg: reply ack</a:t>
            </a:r>
            <a:endParaRPr/>
          </a:p>
          <a:p>
            <a:pPr indent="0" lvl="0" marL="0" rtl="0" algn="l">
              <a:spcBef>
                <a:spcPts val="0"/>
              </a:spcBef>
              <a:spcAft>
                <a:spcPts val="0"/>
              </a:spcAft>
              <a:buClr>
                <a:schemeClr val="dk1"/>
              </a:buClr>
              <a:buSzPts val="1100"/>
              <a:buFont typeface="Arial"/>
              <a:buNone/>
            </a:pPr>
            <a:r>
              <a:rPr lang="zh-CN"/>
              <a:t>indirectPingMsg: do indirect ping and reply ack</a:t>
            </a:r>
            <a:endParaRPr/>
          </a:p>
          <a:p>
            <a:pPr indent="0" lvl="0" marL="0" rtl="0" algn="l">
              <a:spcBef>
                <a:spcPts val="0"/>
              </a:spcBef>
              <a:spcAft>
                <a:spcPts val="0"/>
              </a:spcAft>
              <a:buClr>
                <a:schemeClr val="dk1"/>
              </a:buClr>
              <a:buSzPts val="1100"/>
              <a:buFont typeface="Arial"/>
              <a:buNone/>
            </a:pPr>
            <a:r>
              <a:rPr lang="zh-CN"/>
              <a:t>ackRespMsg: notify high-level</a:t>
            </a:r>
            <a:endParaRPr/>
          </a:p>
          <a:p>
            <a:pPr indent="0" lvl="0" marL="0" rtl="0" algn="l">
              <a:spcBef>
                <a:spcPts val="0"/>
              </a:spcBef>
              <a:spcAft>
                <a:spcPts val="0"/>
              </a:spcAft>
              <a:buClr>
                <a:schemeClr val="dk1"/>
              </a:buClr>
              <a:buSzPts val="1100"/>
              <a:buFont typeface="Arial"/>
              <a:buNone/>
            </a:pPr>
            <a:r>
              <a:rPr lang="zh-CN"/>
              <a:t>suspectMsg: follow suppect rules. If it's for self we need refute (spread a new Alive msg), otherwise spread suspect msg</a:t>
            </a:r>
            <a:endParaRPr/>
          </a:p>
          <a:p>
            <a:pPr indent="0" lvl="0" marL="0" rtl="0" algn="l">
              <a:spcBef>
                <a:spcPts val="0"/>
              </a:spcBef>
              <a:spcAft>
                <a:spcPts val="0"/>
              </a:spcAft>
              <a:buClr>
                <a:schemeClr val="dk1"/>
              </a:buClr>
              <a:buSzPts val="1100"/>
              <a:buFont typeface="Arial"/>
              <a:buNone/>
            </a:pPr>
            <a:r>
              <a:rPr lang="zh-CN"/>
              <a:t>aliveMsg (high priority):  follow alive rules. If never seen before, it's a new member and store it in memberlist.  If it's not for self, spread it. also notify high-level</a:t>
            </a:r>
            <a:endParaRPr/>
          </a:p>
          <a:p>
            <a:pPr indent="0" lvl="0" marL="0" rtl="0" algn="l">
              <a:spcBef>
                <a:spcPts val="0"/>
              </a:spcBef>
              <a:spcAft>
                <a:spcPts val="0"/>
              </a:spcAft>
              <a:buClr>
                <a:schemeClr val="dk1"/>
              </a:buClr>
              <a:buSzPts val="1100"/>
              <a:buFont typeface="Arial"/>
              <a:buNone/>
            </a:pPr>
            <a:r>
              <a:rPr lang="zh-CN"/>
              <a:t>deadMsg: follow dead rules.  Delete this member in memberlist. notify high-level</a:t>
            </a:r>
            <a:endParaRPr/>
          </a:p>
          <a:p>
            <a:pPr indent="0" lvl="0" marL="0" rtl="0" algn="l">
              <a:spcBef>
                <a:spcPts val="0"/>
              </a:spcBef>
              <a:spcAft>
                <a:spcPts val="0"/>
              </a:spcAft>
              <a:buClr>
                <a:schemeClr val="dk1"/>
              </a:buClr>
              <a:buSzPts val="1100"/>
              <a:buFont typeface="Arial"/>
              <a:buNone/>
            </a:pPr>
            <a:r>
              <a:rPr lang="zh-CN"/>
              <a:t>userMsg: notify high-level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zh-CN"/>
              <a:t>schedule</a:t>
            </a:r>
            <a:endParaRPr/>
          </a:p>
          <a:p>
            <a:pPr indent="0" lvl="0" marL="0" rtl="0" algn="l">
              <a:spcBef>
                <a:spcPts val="0"/>
              </a:spcBef>
              <a:spcAft>
                <a:spcPts val="0"/>
              </a:spcAft>
              <a:buClr>
                <a:schemeClr val="dk1"/>
              </a:buClr>
              <a:buSzPts val="1100"/>
              <a:buFont typeface="Arial"/>
              <a:buNone/>
            </a:pPr>
            <a:r>
              <a:rPr lang="zh-CN"/>
              <a:t>LAN / WAN</a:t>
            </a:r>
            <a:endParaRPr/>
          </a:p>
          <a:p>
            <a:pPr indent="0" lvl="0" marL="0" rtl="0" algn="l">
              <a:spcBef>
                <a:spcPts val="0"/>
              </a:spcBef>
              <a:spcAft>
                <a:spcPts val="0"/>
              </a:spcAft>
              <a:buClr>
                <a:schemeClr val="dk1"/>
              </a:buClr>
              <a:buSzPts val="1100"/>
              <a:buFont typeface="Arial"/>
              <a:buNone/>
            </a:pPr>
            <a:r>
              <a:rPr lang="zh-CN"/>
              <a:t>1. ProbeInterval:  1 * time.Second / 5 * time.Second</a:t>
            </a:r>
            <a:endParaRPr/>
          </a:p>
          <a:p>
            <a:pPr indent="0" lvl="0" marL="0" rtl="0" algn="l">
              <a:spcBef>
                <a:spcPts val="0"/>
              </a:spcBef>
              <a:spcAft>
                <a:spcPts val="0"/>
              </a:spcAft>
              <a:buClr>
                <a:schemeClr val="dk1"/>
              </a:buClr>
              <a:buSzPts val="1100"/>
              <a:buFont typeface="Arial"/>
              <a:buNone/>
            </a:pPr>
            <a:r>
              <a:rPr lang="zh-CN"/>
              <a:t>   IndirectChecks:  3</a:t>
            </a:r>
            <a:endParaRPr/>
          </a:p>
          <a:p>
            <a:pPr indent="0" lvl="0" marL="0" rtl="0" algn="l">
              <a:spcBef>
                <a:spcPts val="0"/>
              </a:spcBef>
              <a:spcAft>
                <a:spcPts val="0"/>
              </a:spcAft>
              <a:buClr>
                <a:schemeClr val="dk1"/>
              </a:buClr>
              <a:buSzPts val="1100"/>
              <a:buFont typeface="Arial"/>
              <a:buNone/>
            </a:pPr>
            <a:r>
              <a:rPr lang="zh-CN"/>
              <a:t>probe: via udp network, basic failure detection logic, first directly send ping msg to member, if failed indirectly (IndirectChecks 3) send ping msg. If all failed, finally do suspect.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2. PushPullInterval:  30 * time.Second / 60 * time.Second</a:t>
            </a:r>
            <a:endParaRPr/>
          </a:p>
          <a:p>
            <a:pPr indent="0" lvl="0" marL="0" rtl="0" algn="l">
              <a:spcBef>
                <a:spcPts val="0"/>
              </a:spcBef>
              <a:spcAft>
                <a:spcPts val="0"/>
              </a:spcAft>
              <a:buClr>
                <a:schemeClr val="dk1"/>
              </a:buClr>
              <a:buSzPts val="1100"/>
              <a:buFont typeface="Arial"/>
              <a:buNone/>
            </a:pPr>
            <a:r>
              <a:rPr lang="zh-CN"/>
              <a:t>pushpull: via tcp network, choose a random member, perform a complete state exchange.  receive remoteState &amp; mergeState &amp; notify high-level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3. GossipInterval:  200 * time.Millisecond / 500 * time.Millisecond</a:t>
            </a:r>
            <a:endParaRPr/>
          </a:p>
          <a:p>
            <a:pPr indent="0" lvl="0" marL="0" rtl="0" algn="l">
              <a:spcBef>
                <a:spcPts val="0"/>
              </a:spcBef>
              <a:spcAft>
                <a:spcPts val="0"/>
              </a:spcAft>
              <a:buClr>
                <a:schemeClr val="dk1"/>
              </a:buClr>
              <a:buSzPts val="1100"/>
              <a:buFont typeface="Arial"/>
              <a:buNone/>
            </a:pPr>
            <a:r>
              <a:rPr lang="zh-CN"/>
              <a:t>   GossipNodes:  3 / 4</a:t>
            </a:r>
            <a:endParaRPr/>
          </a:p>
          <a:p>
            <a:pPr indent="0" lvl="0" marL="0" rtl="0" algn="l">
              <a:spcBef>
                <a:spcPts val="0"/>
              </a:spcBef>
              <a:spcAft>
                <a:spcPts val="0"/>
              </a:spcAft>
              <a:buClr>
                <a:schemeClr val="dk1"/>
              </a:buClr>
              <a:buSzPts val="1100"/>
              <a:buFont typeface="Arial"/>
              <a:buNone/>
            </a:pPr>
            <a:r>
              <a:rPr lang="zh-CN"/>
              <a:t>gossip: via udp network, fetch local broadcast queue msgs, gossip the message</a:t>
            </a:r>
            <a:endParaRPr/>
          </a:p>
          <a:p>
            <a:pPr indent="0" lvl="0" marL="0" rtl="0" algn="l">
              <a:spcBef>
                <a:spcPts val="0"/>
              </a:spcBef>
              <a:spcAft>
                <a:spcPts val="0"/>
              </a:spcAft>
              <a:buClr>
                <a:schemeClr val="dk1"/>
              </a:buClr>
              <a:buSzPts val="1100"/>
              <a:buFont typeface="Arial"/>
              <a:buNone/>
            </a:pPr>
            <a:r>
              <a:rPr lang="zh-CN"/>
              <a:t>  if no message, do nothing</a:t>
            </a:r>
            <a:endParaRPr/>
          </a:p>
          <a:p>
            <a:pPr indent="0" lvl="0" marL="0" rtl="0" algn="l">
              <a:spcBef>
                <a:spcPts val="0"/>
              </a:spcBef>
              <a:spcAft>
                <a:spcPts val="0"/>
              </a:spcAft>
              <a:buClr>
                <a:schemeClr val="dk1"/>
              </a:buClr>
              <a:buSzPts val="1100"/>
              <a:buFont typeface="Arial"/>
              <a:buNone/>
            </a:pPr>
            <a:r>
              <a:rPr lang="zh-CN"/>
              <a:t>  if 1 message, gossip it</a:t>
            </a:r>
            <a:endParaRPr/>
          </a:p>
          <a:p>
            <a:pPr indent="0" lvl="0" marL="0" rtl="0" algn="l">
              <a:spcBef>
                <a:spcPts val="0"/>
              </a:spcBef>
              <a:spcAft>
                <a:spcPts val="0"/>
              </a:spcAft>
              <a:buClr>
                <a:schemeClr val="dk1"/>
              </a:buClr>
              <a:buSzPts val="1100"/>
              <a:buFont typeface="Arial"/>
              <a:buNone/>
            </a:pPr>
            <a:r>
              <a:rPr lang="zh-CN"/>
              <a:t>  if 2 or more messages, compound the Msgs, and gossip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08e1cc8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08e1cc8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09adc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09adc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08e1cc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08e1cc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08e1cc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08e1cc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08e1cc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08e1cc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Swarm is docker’s </a:t>
            </a:r>
            <a:r>
              <a:rPr lang="zh-CN"/>
              <a:t>orginal orchestrate tool </a:t>
            </a:r>
            <a:r>
              <a:rPr lang="zh-CN">
                <a:solidFill>
                  <a:schemeClr val="dk1"/>
                </a:solidFill>
              </a:rPr>
              <a:t>like Kubernetes</a:t>
            </a:r>
            <a:r>
              <a:rPr lang="zh-CN"/>
              <a:t>.</a:t>
            </a:r>
            <a:endParaRPr/>
          </a:p>
          <a:p>
            <a:pPr indent="0" lvl="0" marL="0" rtl="0" algn="l">
              <a:spcBef>
                <a:spcPts val="0"/>
              </a:spcBef>
              <a:spcAft>
                <a:spcPts val="0"/>
              </a:spcAft>
              <a:buNone/>
            </a:pPr>
            <a:r>
              <a:rPr lang="zh-CN"/>
              <a:t>Swarm use consul for service discovery by default, it is</a:t>
            </a:r>
            <a:r>
              <a:rPr lang="zh-CN"/>
              <a:t> </a:t>
            </a:r>
            <a:r>
              <a:rPr lang="zh-CN" sz="1000">
                <a:solidFill>
                  <a:srgbClr val="333333"/>
                </a:solidFill>
                <a:highlight>
                  <a:srgbClr val="FFFFFF"/>
                </a:highlight>
              </a:rPr>
              <a:t>pluggable and</a:t>
            </a:r>
            <a:r>
              <a:rPr lang="zh-CN"/>
              <a:t> </a:t>
            </a:r>
            <a:r>
              <a:rPr lang="zh-CN"/>
              <a:t>can switch to etcd.</a:t>
            </a:r>
            <a:endParaRPr/>
          </a:p>
          <a:p>
            <a:pPr indent="0" lvl="0" marL="0" rtl="0" algn="l">
              <a:spcBef>
                <a:spcPts val="0"/>
              </a:spcBef>
              <a:spcAft>
                <a:spcPts val="0"/>
              </a:spcAft>
              <a:buNone/>
            </a:pPr>
            <a:r>
              <a:rPr lang="zh-CN"/>
              <a:t>Consul is based on Serf. Serf is used to do </a:t>
            </a:r>
            <a:r>
              <a:rPr lang="zh-CN" sz="1150">
                <a:solidFill>
                  <a:srgbClr val="555555"/>
                </a:solidFill>
                <a:highlight>
                  <a:srgbClr val="FFFFFF"/>
                </a:highlight>
              </a:rPr>
              <a:t>failure detection via </a:t>
            </a:r>
            <a:r>
              <a:rPr lang="zh-CN"/>
              <a:t>gossip protocol and make the whole cluster network coordinates </a:t>
            </a:r>
            <a:endParaRPr sz="1150">
              <a:solidFill>
                <a:srgbClr val="555555"/>
              </a:solidFill>
              <a:highlight>
                <a:srgbClr val="FFFFFF"/>
              </a:highlight>
            </a:endParaRPr>
          </a:p>
          <a:p>
            <a:pPr indent="0" lvl="0" marL="0" rtl="0" algn="l">
              <a:spcBef>
                <a:spcPts val="0"/>
              </a:spcBef>
              <a:spcAft>
                <a:spcPts val="0"/>
              </a:spcAft>
              <a:buNone/>
            </a:pPr>
            <a:r>
              <a:rPr lang="zh-CN"/>
              <a:t>Serf is based on memberlist, it is a go project implements the Gossip protocol.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08e1cc8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08e1cc8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paper: https://www.cs.cornell.edu/projects/Quicksilver/public_pdfs/SWIM.pdf</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08e1cc8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08e1cc8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a63319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a63319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During each protocol period of time T, a random member is selected from Mi's memberlist (called Mj), Mi send a ping message to Mj, and wait for ack.</a:t>
            </a:r>
            <a:endParaRPr/>
          </a:p>
          <a:p>
            <a:pPr indent="0" lvl="0" marL="0" rtl="0" algn="l">
              <a:spcBef>
                <a:spcPts val="0"/>
              </a:spcBef>
              <a:spcAft>
                <a:spcPts val="0"/>
              </a:spcAft>
              <a:buClr>
                <a:schemeClr val="dk1"/>
              </a:buClr>
              <a:buSzPts val="1100"/>
              <a:buFont typeface="Arial"/>
              <a:buNone/>
            </a:pPr>
            <a:r>
              <a:rPr lang="zh-CN"/>
              <a:t>If time-out, Mi select K random non-faulty members and send each a ping-req(Mj) message.</a:t>
            </a:r>
            <a:endParaRPr/>
          </a:p>
          <a:p>
            <a:pPr indent="0" lvl="0" marL="0" rtl="0" algn="l">
              <a:spcBef>
                <a:spcPts val="0"/>
              </a:spcBef>
              <a:spcAft>
                <a:spcPts val="0"/>
              </a:spcAft>
              <a:buClr>
                <a:schemeClr val="dk1"/>
              </a:buClr>
              <a:buSzPts val="1100"/>
              <a:buFont typeface="Arial"/>
              <a:buNone/>
            </a:pPr>
            <a:r>
              <a:rPr lang="zh-CN"/>
              <a:t>Each of selected member receive this message, ping Mj and forward the ack from Mj (if received) back to Mi.</a:t>
            </a:r>
            <a:endParaRPr/>
          </a:p>
          <a:p>
            <a:pPr indent="0" lvl="0" marL="0" rtl="0" algn="l">
              <a:spcBef>
                <a:spcPts val="0"/>
              </a:spcBef>
              <a:spcAft>
                <a:spcPts val="0"/>
              </a:spcAft>
              <a:buClr>
                <a:schemeClr val="dk1"/>
              </a:buClr>
              <a:buSzPts val="1100"/>
              <a:buFont typeface="Arial"/>
              <a:buNone/>
            </a:pPr>
            <a:r>
              <a:rPr lang="zh-CN"/>
              <a:t>At the end of T, Mi check if it has received any acks directly from Mj or indirectly from Mj.</a:t>
            </a:r>
            <a:endParaRPr/>
          </a:p>
          <a:p>
            <a:pPr indent="0" lvl="0" marL="0" rtl="0" algn="l">
              <a:spcBef>
                <a:spcPts val="0"/>
              </a:spcBef>
              <a:spcAft>
                <a:spcPts val="0"/>
              </a:spcAft>
              <a:buNone/>
            </a:pPr>
            <a:r>
              <a:rPr lang="zh-CN"/>
              <a:t>If they all fail, Mi declare Mj as failed in its local memberlist, and </a:t>
            </a:r>
            <a:r>
              <a:rPr lang="zh-CN"/>
              <a:t>spread</a:t>
            </a:r>
            <a:r>
              <a:rPr lang="zh-CN"/>
              <a:t> dead-Mj msg to the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There are 2 problem in this figure.</a:t>
            </a:r>
            <a:endParaRPr/>
          </a:p>
          <a:p>
            <a:pPr indent="-298450" lvl="0" marL="457200" rtl="0" algn="l">
              <a:spcBef>
                <a:spcPts val="0"/>
              </a:spcBef>
              <a:spcAft>
                <a:spcPts val="0"/>
              </a:spcAft>
              <a:buSzPts val="1100"/>
              <a:buAutoNum type="arabicPeriod"/>
            </a:pPr>
            <a:r>
              <a:rPr lang="zh-CN"/>
              <a:t>After period of time T, Mi </a:t>
            </a:r>
            <a:r>
              <a:rPr lang="zh-CN" sz="1000">
                <a:solidFill>
                  <a:schemeClr val="dk1"/>
                </a:solidFill>
              </a:rPr>
              <a:t>immediately declare the death of Mj.  It is possible that Mj need process the ping request for a small duration of time, for e.g.  Mj works on an overloaded host. This might cause Mj miss the opportunity to send timely replies, and be mistakenly declared as dead.</a:t>
            </a:r>
            <a:endParaRPr sz="1000">
              <a:solidFill>
                <a:schemeClr val="dk1"/>
              </a:solidFill>
            </a:endParaRPr>
          </a:p>
          <a:p>
            <a:pPr indent="0" lvl="0" marL="0" rtl="0" algn="l">
              <a:spcBef>
                <a:spcPts val="0"/>
              </a:spcBef>
              <a:spcAft>
                <a:spcPts val="0"/>
              </a:spcAft>
              <a:buNone/>
            </a:pPr>
            <a:r>
              <a:rPr lang="zh-CN">
                <a:solidFill>
                  <a:schemeClr val="dk1"/>
                </a:solidFill>
              </a:rPr>
              <a:t>            so we </a:t>
            </a:r>
            <a:r>
              <a:rPr lang="zh-CN">
                <a:solidFill>
                  <a:schemeClr val="dk1"/>
                </a:solidFill>
              </a:rPr>
              <a:t>add a Suspicion mechanism.</a:t>
            </a:r>
            <a:endParaRPr>
              <a:solidFill>
                <a:schemeClr val="dk1"/>
              </a:solidFill>
            </a:endParaRPr>
          </a:p>
          <a:p>
            <a:pPr indent="0" lvl="0" marL="0" rtl="0" algn="l">
              <a:spcBef>
                <a:spcPts val="0"/>
              </a:spcBef>
              <a:spcAft>
                <a:spcPts val="0"/>
              </a:spcAft>
              <a:buNone/>
            </a:pPr>
            <a:r>
              <a:rPr lang="zh-CN">
                <a:solidFill>
                  <a:schemeClr val="dk1"/>
                </a:solidFill>
              </a:rPr>
              <a:t>            After T time, Mj is not immediately declared as “dead”, Instead it is declared as “suspect”, and spread in cluster.</a:t>
            </a:r>
            <a:endParaRPr>
              <a:solidFill>
                <a:schemeClr val="dk1"/>
              </a:solidFill>
            </a:endParaRPr>
          </a:p>
          <a:p>
            <a:pPr indent="0" lvl="0" marL="0" rtl="0" algn="l">
              <a:spcBef>
                <a:spcPts val="0"/>
              </a:spcBef>
              <a:spcAft>
                <a:spcPts val="0"/>
              </a:spcAft>
              <a:buNone/>
            </a:pPr>
            <a:r>
              <a:rPr lang="zh-CN">
                <a:solidFill>
                  <a:schemeClr val="dk1"/>
                </a:solidFill>
              </a:rPr>
              <a:t>            After another configurable timeout, Mj will finally be declared as “dead”</a:t>
            </a:r>
            <a:endParaRPr>
              <a:solidFill>
                <a:schemeClr val="dk1"/>
              </a:solidFill>
            </a:endParaRPr>
          </a:p>
          <a:p>
            <a:pPr indent="-292100" lvl="0" marL="457200" rtl="0" algn="l">
              <a:spcBef>
                <a:spcPts val="0"/>
              </a:spcBef>
              <a:spcAft>
                <a:spcPts val="0"/>
              </a:spcAft>
              <a:buClr>
                <a:schemeClr val="dk1"/>
              </a:buClr>
              <a:buSzPts val="1000"/>
              <a:buAutoNum type="arabicPeriod"/>
            </a:pPr>
            <a:r>
              <a:rPr lang="zh-CN">
                <a:solidFill>
                  <a:schemeClr val="dk1"/>
                </a:solidFill>
              </a:rPr>
              <a:t>Mj</a:t>
            </a:r>
            <a:r>
              <a:rPr lang="zh-CN">
                <a:solidFill>
                  <a:schemeClr val="dk1"/>
                </a:solidFill>
              </a:rPr>
              <a:t> may happen failure, for example Mj is down. But using random selection, in the extreme case, Mi may never choose Mj as probe target, so Mj’s failure may lead a large recover delay.</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7a63319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7a63319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inc is Incarnation number like raft term or log position.</a:t>
            </a:r>
            <a:endParaRPr/>
          </a:p>
          <a:p>
            <a:pPr indent="0" lvl="0" marL="0" rtl="0" algn="l">
              <a:spcBef>
                <a:spcPts val="0"/>
              </a:spcBef>
              <a:spcAft>
                <a:spcPts val="0"/>
              </a:spcAft>
              <a:buNone/>
            </a:pPr>
            <a:r>
              <a:rPr lang="zh-CN"/>
              <a:t>Mi</a:t>
            </a:r>
            <a:r>
              <a:rPr lang="zh-CN"/>
              <a:t>’s incarnation number is initialized to 0 when it join the cluster, and </a:t>
            </a:r>
            <a:r>
              <a:rPr lang="zh-CN">
                <a:solidFill>
                  <a:schemeClr val="dk1"/>
                </a:solidFill>
              </a:rPr>
              <a:t>Incarnation number</a:t>
            </a:r>
            <a:r>
              <a:rPr lang="zh-CN"/>
              <a:t> can be incremented only by Mi itself.</a:t>
            </a:r>
            <a:endParaRPr/>
          </a:p>
          <a:p>
            <a:pPr indent="0" lvl="0" marL="0" rtl="0" algn="l">
              <a:spcBef>
                <a:spcPts val="0"/>
              </a:spcBef>
              <a:spcAft>
                <a:spcPts val="0"/>
              </a:spcAft>
              <a:buNone/>
            </a:pPr>
            <a:r>
              <a:rPr lang="zh-CN"/>
              <a:t>When Mi receive suspect-Mi in current incarnation, Mi will send Alive-Mi with an incremented incarnation number, and </a:t>
            </a:r>
            <a:r>
              <a:rPr lang="zh-CN"/>
              <a:t>spread</a:t>
            </a:r>
            <a:r>
              <a:rPr lang="zh-CN"/>
              <a:t> it in the cluster.</a:t>
            </a:r>
            <a:endParaRPr/>
          </a:p>
          <a:p>
            <a:pPr indent="0" lvl="0" marL="0" rtl="0" algn="l">
              <a:spcBef>
                <a:spcPts val="0"/>
              </a:spcBef>
              <a:spcAft>
                <a:spcPts val="0"/>
              </a:spcAft>
              <a:buNone/>
            </a:pPr>
            <a:br>
              <a:rPr lang="zh-CN"/>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11" name="Google Shape;11;p2"/>
          <p:cNvPicPr preferRelativeResize="0"/>
          <p:nvPr/>
        </p:nvPicPr>
        <p:blipFill>
          <a:blip r:embed="rId2">
            <a:alphaModFix/>
          </a:blip>
          <a:stretch>
            <a:fillRect/>
          </a:stretch>
        </p:blipFill>
        <p:spPr>
          <a:xfrm>
            <a:off x="540600" y="174525"/>
            <a:ext cx="1537101" cy="491100"/>
          </a:xfrm>
          <a:prstGeom prst="rect">
            <a:avLst/>
          </a:prstGeom>
          <a:noFill/>
          <a:ln>
            <a:noFill/>
          </a:ln>
        </p:spPr>
      </p:pic>
      <p:sp>
        <p:nvSpPr>
          <p:cNvPr id="12" name="Google Shape;12;p2"/>
          <p:cNvSpPr txBox="1"/>
          <p:nvPr>
            <p:ph idx="1" type="subTitle"/>
          </p:nvPr>
        </p:nvSpPr>
        <p:spPr>
          <a:xfrm>
            <a:off x="540600" y="3282700"/>
            <a:ext cx="6795900" cy="7587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type="title"/>
          </p:nvPr>
        </p:nvSpPr>
        <p:spPr>
          <a:xfrm>
            <a:off x="540600" y="2603250"/>
            <a:ext cx="6553800" cy="707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p:nvPr/>
        </p:nvSpPr>
        <p:spPr>
          <a:xfrm>
            <a:off x="666475" y="2540250"/>
            <a:ext cx="17283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60" name="Google Shape;60;p11"/>
          <p:cNvPicPr preferRelativeResize="0"/>
          <p:nvPr/>
        </p:nvPicPr>
        <p:blipFill>
          <a:blip r:embed="rId2">
            <a:alphaModFix/>
          </a:blip>
          <a:stretch>
            <a:fillRect/>
          </a:stretch>
        </p:blipFill>
        <p:spPr>
          <a:xfrm>
            <a:off x="7789254" y="109525"/>
            <a:ext cx="1231895" cy="393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63" name="Google Shape;63;p12"/>
          <p:cNvPicPr preferRelativeResize="0"/>
          <p:nvPr/>
        </p:nvPicPr>
        <p:blipFill>
          <a:blip r:embed="rId2">
            <a:alphaModFix/>
          </a:blip>
          <a:stretch>
            <a:fillRect/>
          </a:stretch>
        </p:blipFill>
        <p:spPr>
          <a:xfrm>
            <a:off x="7789254" y="109525"/>
            <a:ext cx="1231895" cy="393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311700" y="144572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21" name="Google Shape;21;p4"/>
          <p:cNvPicPr preferRelativeResize="0"/>
          <p:nvPr/>
        </p:nvPicPr>
        <p:blipFill>
          <a:blip r:embed="rId2">
            <a:alphaModFix/>
          </a:blip>
          <a:stretch>
            <a:fillRect/>
          </a:stretch>
        </p:blipFill>
        <p:spPr>
          <a:xfrm>
            <a:off x="7789254" y="109525"/>
            <a:ext cx="1231895" cy="393599"/>
          </a:xfrm>
          <a:prstGeom prst="rect">
            <a:avLst/>
          </a:prstGeom>
          <a:noFill/>
          <a:ln>
            <a:noFill/>
          </a:ln>
        </p:spPr>
      </p:pic>
      <p:sp>
        <p:nvSpPr>
          <p:cNvPr id="22" name="Google Shape;22;p4"/>
          <p:cNvSpPr/>
          <p:nvPr/>
        </p:nvSpPr>
        <p:spPr>
          <a:xfrm>
            <a:off x="414800" y="1224750"/>
            <a:ext cx="20715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body"/>
          </p:nvPr>
        </p:nvSpPr>
        <p:spPr>
          <a:xfrm>
            <a:off x="293075" y="1445725"/>
            <a:ext cx="3999900" cy="3611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13775" y="1445725"/>
            <a:ext cx="3999900" cy="3611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28" name="Google Shape;28;p5"/>
          <p:cNvPicPr preferRelativeResize="0"/>
          <p:nvPr/>
        </p:nvPicPr>
        <p:blipFill>
          <a:blip r:embed="rId2">
            <a:alphaModFix/>
          </a:blip>
          <a:stretch>
            <a:fillRect/>
          </a:stretch>
        </p:blipFill>
        <p:spPr>
          <a:xfrm>
            <a:off x="7789254" y="109525"/>
            <a:ext cx="1231895" cy="393599"/>
          </a:xfrm>
          <a:prstGeom prst="rect">
            <a:avLst/>
          </a:prstGeom>
          <a:noFill/>
          <a:ln>
            <a:noFill/>
          </a:ln>
        </p:spPr>
      </p:pic>
      <p:sp>
        <p:nvSpPr>
          <p:cNvPr id="29" name="Google Shape;29;p5"/>
          <p:cNvSpPr/>
          <p:nvPr/>
        </p:nvSpPr>
        <p:spPr>
          <a:xfrm>
            <a:off x="414800" y="1224750"/>
            <a:ext cx="20715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34" name="Google Shape;34;p6"/>
          <p:cNvPicPr preferRelativeResize="0"/>
          <p:nvPr/>
        </p:nvPicPr>
        <p:blipFill>
          <a:blip r:embed="rId2">
            <a:alphaModFix/>
          </a:blip>
          <a:stretch>
            <a:fillRect/>
          </a:stretch>
        </p:blipFill>
        <p:spPr>
          <a:xfrm>
            <a:off x="7789254" y="109525"/>
            <a:ext cx="1231895" cy="393599"/>
          </a:xfrm>
          <a:prstGeom prst="rect">
            <a:avLst/>
          </a:prstGeom>
          <a:noFill/>
          <a:ln>
            <a:noFill/>
          </a:ln>
        </p:spPr>
      </p:pic>
      <p:sp>
        <p:nvSpPr>
          <p:cNvPr id="35" name="Google Shape;35;p6"/>
          <p:cNvSpPr/>
          <p:nvPr/>
        </p:nvSpPr>
        <p:spPr>
          <a:xfrm>
            <a:off x="414800" y="1224750"/>
            <a:ext cx="20715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6814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637550" y="1417525"/>
            <a:ext cx="4008000" cy="36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40" name="Google Shape;40;p7"/>
          <p:cNvPicPr preferRelativeResize="0"/>
          <p:nvPr/>
        </p:nvPicPr>
        <p:blipFill>
          <a:blip r:embed="rId2">
            <a:alphaModFix/>
          </a:blip>
          <a:stretch>
            <a:fillRect/>
          </a:stretch>
        </p:blipFill>
        <p:spPr>
          <a:xfrm>
            <a:off x="7789254" y="109525"/>
            <a:ext cx="1231895" cy="393599"/>
          </a:xfrm>
          <a:prstGeom prst="rect">
            <a:avLst/>
          </a:prstGeom>
          <a:noFill/>
          <a:ln>
            <a:noFill/>
          </a:ln>
        </p:spPr>
      </p:pic>
      <p:sp>
        <p:nvSpPr>
          <p:cNvPr id="41" name="Google Shape;41;p7"/>
          <p:cNvSpPr/>
          <p:nvPr/>
        </p:nvSpPr>
        <p:spPr>
          <a:xfrm>
            <a:off x="414800" y="1224750"/>
            <a:ext cx="8358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57650" y="526350"/>
            <a:ext cx="81072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51" name="Google Shape;51;p9"/>
          <p:cNvPicPr preferRelativeResize="0"/>
          <p:nvPr/>
        </p:nvPicPr>
        <p:blipFill>
          <a:blip r:embed="rId2">
            <a:alphaModFix/>
          </a:blip>
          <a:stretch>
            <a:fillRect/>
          </a:stretch>
        </p:blipFill>
        <p:spPr>
          <a:xfrm>
            <a:off x="265504" y="109525"/>
            <a:ext cx="1231895" cy="393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pic>
        <p:nvPicPr>
          <p:cNvPr id="55" name="Google Shape;55;p10"/>
          <p:cNvPicPr preferRelativeResize="0"/>
          <p:nvPr/>
        </p:nvPicPr>
        <p:blipFill>
          <a:blip r:embed="rId2">
            <a:alphaModFix/>
          </a:blip>
          <a:stretch>
            <a:fillRect/>
          </a:stretch>
        </p:blipFill>
        <p:spPr>
          <a:xfrm>
            <a:off x="7789254" y="109525"/>
            <a:ext cx="1231895" cy="393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nvSpPr>
        <p:spPr>
          <a:xfrm>
            <a:off x="540600" y="2497875"/>
            <a:ext cx="8062800" cy="9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4000">
                <a:solidFill>
                  <a:srgbClr val="202729"/>
                </a:solidFill>
              </a:rPr>
              <a:t>Gossip</a:t>
            </a:r>
            <a:endParaRPr sz="4000"/>
          </a:p>
        </p:txBody>
      </p:sp>
      <p:sp>
        <p:nvSpPr>
          <p:cNvPr id="70" name="Google Shape;70;p13"/>
          <p:cNvSpPr txBox="1"/>
          <p:nvPr/>
        </p:nvSpPr>
        <p:spPr>
          <a:xfrm>
            <a:off x="540600" y="3330225"/>
            <a:ext cx="2743200" cy="7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JirongQiu</a:t>
            </a:r>
            <a:r>
              <a:rPr lang="zh-CN" sz="1800"/>
              <a:t> | PingCAP</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Theory</a:t>
            </a:r>
            <a:endParaRPr sz="3000"/>
          </a:p>
        </p:txBody>
      </p:sp>
      <p:sp>
        <p:nvSpPr>
          <p:cNvPr id="145" name="Google Shape;145;p22"/>
          <p:cNvSpPr txBox="1"/>
          <p:nvPr>
            <p:ph idx="1" type="body"/>
          </p:nvPr>
        </p:nvSpPr>
        <p:spPr>
          <a:xfrm>
            <a:off x="311700" y="1435800"/>
            <a:ext cx="8520600" cy="8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Round-Robin Probe Target Selection: Providing Time-Bounded Strong</a:t>
            </a:r>
            <a:r>
              <a:rPr lang="zh-CN"/>
              <a:t> </a:t>
            </a:r>
            <a:r>
              <a:rPr lang="zh-CN"/>
              <a:t>Completeness</a:t>
            </a: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br>
              <a:rPr lang="zh-CN"/>
            </a:br>
            <a:endParaRPr/>
          </a:p>
        </p:txBody>
      </p:sp>
      <p:sp>
        <p:nvSpPr>
          <p:cNvPr id="146" name="Google Shape;146;p22"/>
          <p:cNvSpPr/>
          <p:nvPr/>
        </p:nvSpPr>
        <p:spPr>
          <a:xfrm>
            <a:off x="4042350" y="2571750"/>
            <a:ext cx="1059300" cy="30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M</a:t>
            </a:r>
            <a:r>
              <a:rPr lang="zh-CN" sz="1000"/>
              <a:t>a</a:t>
            </a:r>
            <a:endParaRPr sz="1000"/>
          </a:p>
        </p:txBody>
      </p:sp>
      <p:sp>
        <p:nvSpPr>
          <p:cNvPr id="147" name="Google Shape;147;p22"/>
          <p:cNvSpPr/>
          <p:nvPr/>
        </p:nvSpPr>
        <p:spPr>
          <a:xfrm>
            <a:off x="4042350" y="2877750"/>
            <a:ext cx="1059300" cy="30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M</a:t>
            </a:r>
            <a:r>
              <a:rPr lang="zh-CN" sz="1000"/>
              <a:t>b</a:t>
            </a:r>
            <a:endParaRPr sz="1000"/>
          </a:p>
        </p:txBody>
      </p:sp>
      <p:sp>
        <p:nvSpPr>
          <p:cNvPr id="148" name="Google Shape;148;p22"/>
          <p:cNvSpPr/>
          <p:nvPr/>
        </p:nvSpPr>
        <p:spPr>
          <a:xfrm>
            <a:off x="4042350" y="3183738"/>
            <a:ext cx="1059300" cy="30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M</a:t>
            </a:r>
            <a:r>
              <a:rPr lang="zh-CN" sz="1000"/>
              <a:t>c</a:t>
            </a:r>
            <a:endParaRPr sz="1000"/>
          </a:p>
        </p:txBody>
      </p:sp>
      <p:sp>
        <p:nvSpPr>
          <p:cNvPr id="149" name="Google Shape;149;p22"/>
          <p:cNvSpPr txBox="1"/>
          <p:nvPr/>
        </p:nvSpPr>
        <p:spPr>
          <a:xfrm rot="5400000">
            <a:off x="4060050" y="3487800"/>
            <a:ext cx="3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a:t>
            </a:r>
            <a:endParaRPr/>
          </a:p>
        </p:txBody>
      </p:sp>
      <p:sp>
        <p:nvSpPr>
          <p:cNvPr id="150" name="Google Shape;150;p22"/>
          <p:cNvSpPr/>
          <p:nvPr/>
        </p:nvSpPr>
        <p:spPr>
          <a:xfrm>
            <a:off x="4042350" y="3795738"/>
            <a:ext cx="1059300" cy="30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M</a:t>
            </a:r>
            <a:r>
              <a:rPr lang="zh-CN" sz="1000"/>
              <a:t>?</a:t>
            </a:r>
            <a:endParaRPr sz="1000"/>
          </a:p>
        </p:txBody>
      </p:sp>
      <p:cxnSp>
        <p:nvCxnSpPr>
          <p:cNvPr id="151" name="Google Shape;151;p22"/>
          <p:cNvCxnSpPr/>
          <p:nvPr/>
        </p:nvCxnSpPr>
        <p:spPr>
          <a:xfrm>
            <a:off x="3142600" y="3087450"/>
            <a:ext cx="6708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2"/>
          <p:cNvSpPr txBox="1"/>
          <p:nvPr/>
        </p:nvSpPr>
        <p:spPr>
          <a:xfrm>
            <a:off x="2412850" y="2571750"/>
            <a:ext cx="12123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zh-CN" sz="1000">
                <a:solidFill>
                  <a:schemeClr val="dk2"/>
                </a:solidFill>
              </a:rPr>
              <a:t>Round-Robin and rearranges</a:t>
            </a:r>
            <a:endParaRPr sz="600"/>
          </a:p>
        </p:txBody>
      </p:sp>
      <p:sp>
        <p:nvSpPr>
          <p:cNvPr id="153" name="Google Shape;153;p22"/>
          <p:cNvSpPr/>
          <p:nvPr/>
        </p:nvSpPr>
        <p:spPr>
          <a:xfrm>
            <a:off x="6149175" y="2995413"/>
            <a:ext cx="1059300" cy="30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M</a:t>
            </a:r>
            <a:r>
              <a:rPr lang="zh-CN" sz="1000"/>
              <a:t>j</a:t>
            </a:r>
            <a:endParaRPr sz="1000"/>
          </a:p>
        </p:txBody>
      </p:sp>
      <p:sp>
        <p:nvSpPr>
          <p:cNvPr id="154" name="Google Shape;154;p22"/>
          <p:cNvSpPr txBox="1"/>
          <p:nvPr/>
        </p:nvSpPr>
        <p:spPr>
          <a:xfrm>
            <a:off x="3636300" y="2237388"/>
            <a:ext cx="1212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zh-CN" sz="1000">
                <a:solidFill>
                  <a:schemeClr val="dk2"/>
                </a:solidFill>
              </a:rPr>
              <a:t>M</a:t>
            </a:r>
            <a:r>
              <a:rPr lang="zh-CN" sz="700">
                <a:solidFill>
                  <a:schemeClr val="dk2"/>
                </a:solidFill>
              </a:rPr>
              <a:t>i</a:t>
            </a:r>
            <a:r>
              <a:rPr lang="zh-CN" sz="1000">
                <a:solidFill>
                  <a:schemeClr val="dk2"/>
                </a:solidFill>
              </a:rPr>
              <a:t>’s memberlist</a:t>
            </a:r>
            <a:endParaRPr sz="600"/>
          </a:p>
        </p:txBody>
      </p:sp>
      <p:cxnSp>
        <p:nvCxnSpPr>
          <p:cNvPr id="155" name="Google Shape;155;p22"/>
          <p:cNvCxnSpPr/>
          <p:nvPr/>
        </p:nvCxnSpPr>
        <p:spPr>
          <a:xfrm rot="10800000">
            <a:off x="5290013" y="3148425"/>
            <a:ext cx="6708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2"/>
          <p:cNvSpPr txBox="1"/>
          <p:nvPr/>
        </p:nvSpPr>
        <p:spPr>
          <a:xfrm>
            <a:off x="5290025" y="2660250"/>
            <a:ext cx="1212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zh-CN" sz="1000">
                <a:solidFill>
                  <a:schemeClr val="dk2"/>
                </a:solidFill>
              </a:rPr>
              <a:t>random insert</a:t>
            </a:r>
            <a:endParaRPr sz="600"/>
          </a:p>
        </p:txBody>
      </p:sp>
      <p:sp>
        <p:nvSpPr>
          <p:cNvPr id="157" name="Google Shape;157;p22"/>
          <p:cNvSpPr txBox="1"/>
          <p:nvPr/>
        </p:nvSpPr>
        <p:spPr>
          <a:xfrm>
            <a:off x="1367850" y="4298400"/>
            <a:ext cx="574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1100">
                <a:solidFill>
                  <a:schemeClr val="dk1"/>
                </a:solidFill>
              </a:rPr>
              <a:t>With Round-Robin selection, every member can be chosen at most 2n-1 protocol periods.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Code</a:t>
            </a:r>
            <a:endParaRPr sz="3000"/>
          </a:p>
        </p:txBody>
      </p:sp>
      <p:sp>
        <p:nvSpPr>
          <p:cNvPr id="164" name="Google Shape;164;p23"/>
          <p:cNvSpPr txBox="1"/>
          <p:nvPr/>
        </p:nvSpPr>
        <p:spPr>
          <a:xfrm>
            <a:off x="311700" y="1516825"/>
            <a:ext cx="2298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omic Sans MS"/>
                <a:ea typeface="Comic Sans MS"/>
                <a:cs typeface="Comic Sans MS"/>
                <a:sym typeface="Comic Sans MS"/>
              </a:rPr>
              <a:t>Action</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Join</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Leave</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Shutdown</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UpdateNode</a:t>
            </a:r>
            <a:endParaRPr sz="2000">
              <a:latin typeface="Comic Sans MS"/>
              <a:ea typeface="Comic Sans MS"/>
              <a:cs typeface="Comic Sans MS"/>
              <a:sym typeface="Comic Sans MS"/>
            </a:endParaRPr>
          </a:p>
        </p:txBody>
      </p:sp>
      <p:sp>
        <p:nvSpPr>
          <p:cNvPr id="165" name="Google Shape;165;p23"/>
          <p:cNvSpPr txBox="1"/>
          <p:nvPr/>
        </p:nvSpPr>
        <p:spPr>
          <a:xfrm>
            <a:off x="2929550" y="1516825"/>
            <a:ext cx="1925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omic Sans MS"/>
                <a:ea typeface="Comic Sans MS"/>
                <a:cs typeface="Comic Sans MS"/>
                <a:sym typeface="Comic Sans MS"/>
              </a:rPr>
              <a:t>Interface</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delegate</a:t>
            </a:r>
            <a:endParaRPr sz="2000">
              <a:latin typeface="Comic Sans MS"/>
              <a:ea typeface="Comic Sans MS"/>
              <a:cs typeface="Comic Sans MS"/>
              <a:sym typeface="Comic Sans MS"/>
            </a:endParaRPr>
          </a:p>
        </p:txBody>
      </p:sp>
      <p:sp>
        <p:nvSpPr>
          <p:cNvPr id="166" name="Google Shape;166;p23"/>
          <p:cNvSpPr txBox="1"/>
          <p:nvPr/>
        </p:nvSpPr>
        <p:spPr>
          <a:xfrm>
            <a:off x="5175100" y="1516825"/>
            <a:ext cx="1755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omic Sans MS"/>
                <a:ea typeface="Comic Sans MS"/>
                <a:cs typeface="Comic Sans MS"/>
                <a:sym typeface="Comic Sans MS"/>
              </a:rPr>
              <a:t>State</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Alive</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Suspect</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Dead</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Left</a:t>
            </a:r>
            <a:endParaRPr sz="20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Code</a:t>
            </a:r>
            <a:endParaRPr sz="3000"/>
          </a:p>
        </p:txBody>
      </p:sp>
      <p:sp>
        <p:nvSpPr>
          <p:cNvPr id="173" name="Google Shape;173;p24"/>
          <p:cNvSpPr txBox="1"/>
          <p:nvPr/>
        </p:nvSpPr>
        <p:spPr>
          <a:xfrm>
            <a:off x="311700" y="1516825"/>
            <a:ext cx="3038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omic Sans MS"/>
                <a:ea typeface="Comic Sans MS"/>
                <a:cs typeface="Comic Sans MS"/>
                <a:sym typeface="Comic Sans MS"/>
              </a:rPr>
              <a:t>Func</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tcpListen &amp; Handle</a:t>
            </a:r>
            <a:endParaRPr sz="2000">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userMsg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pushPullMsg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SzPts val="2000"/>
              <a:buFont typeface="Comic Sans MS"/>
              <a:buChar char="○"/>
            </a:pPr>
            <a:r>
              <a:rPr lang="zh-CN" sz="2000">
                <a:latin typeface="Comic Sans MS"/>
                <a:ea typeface="Comic Sans MS"/>
                <a:cs typeface="Comic Sans MS"/>
                <a:sym typeface="Comic Sans MS"/>
              </a:rPr>
              <a:t>pingMsg</a:t>
            </a:r>
            <a:endParaRPr sz="2000">
              <a:solidFill>
                <a:srgbClr val="FF0000"/>
              </a:solidFill>
              <a:latin typeface="Comic Sans MS"/>
              <a:ea typeface="Comic Sans MS"/>
              <a:cs typeface="Comic Sans MS"/>
              <a:sym typeface="Comic Sans MS"/>
            </a:endParaRPr>
          </a:p>
        </p:txBody>
      </p:sp>
      <p:sp>
        <p:nvSpPr>
          <p:cNvPr id="174" name="Google Shape;174;p24"/>
          <p:cNvSpPr txBox="1"/>
          <p:nvPr/>
        </p:nvSpPr>
        <p:spPr>
          <a:xfrm>
            <a:off x="6389100" y="1516825"/>
            <a:ext cx="2358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zh-CN" sz="2000">
                <a:latin typeface="Comic Sans MS"/>
                <a:ea typeface="Comic Sans MS"/>
                <a:cs typeface="Comic Sans MS"/>
                <a:sym typeface="Comic Sans MS"/>
              </a:rPr>
              <a:t>schedule</a:t>
            </a:r>
            <a:endParaRPr sz="2000">
              <a:latin typeface="Comic Sans MS"/>
              <a:ea typeface="Comic Sans MS"/>
              <a:cs typeface="Comic Sans MS"/>
              <a:sym typeface="Comic Sans MS"/>
            </a:endParaRPr>
          </a:p>
          <a:p>
            <a:pPr indent="-355600" lvl="1" marL="914400" rtl="0" algn="l">
              <a:spcBef>
                <a:spcPts val="0"/>
              </a:spcBef>
              <a:spcAft>
                <a:spcPts val="0"/>
              </a:spcAft>
              <a:buSzPts val="2000"/>
              <a:buFont typeface="Comic Sans MS"/>
              <a:buChar char="○"/>
            </a:pPr>
            <a:r>
              <a:rPr lang="zh-CN" sz="2000">
                <a:latin typeface="Comic Sans MS"/>
                <a:ea typeface="Comic Sans MS"/>
                <a:cs typeface="Comic Sans MS"/>
                <a:sym typeface="Comic Sans MS"/>
              </a:rPr>
              <a:t>probe</a:t>
            </a:r>
            <a:endParaRPr sz="2000">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pushpull</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SzPts val="2000"/>
              <a:buFont typeface="Comic Sans MS"/>
              <a:buChar char="○"/>
            </a:pPr>
            <a:r>
              <a:rPr lang="zh-CN" sz="2000">
                <a:latin typeface="Comic Sans MS"/>
                <a:ea typeface="Comic Sans MS"/>
                <a:cs typeface="Comic Sans MS"/>
                <a:sym typeface="Comic Sans MS"/>
              </a:rPr>
              <a:t>gossip</a:t>
            </a:r>
            <a:endParaRPr sz="2000">
              <a:latin typeface="Comic Sans MS"/>
              <a:ea typeface="Comic Sans MS"/>
              <a:cs typeface="Comic Sans MS"/>
              <a:sym typeface="Comic Sans MS"/>
            </a:endParaRPr>
          </a:p>
        </p:txBody>
      </p:sp>
      <p:sp>
        <p:nvSpPr>
          <p:cNvPr id="175" name="Google Shape;175;p24"/>
          <p:cNvSpPr txBox="1"/>
          <p:nvPr/>
        </p:nvSpPr>
        <p:spPr>
          <a:xfrm>
            <a:off x="3350400" y="1516813"/>
            <a:ext cx="3038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Comic Sans MS"/>
              <a:ea typeface="Comic Sans MS"/>
              <a:cs typeface="Comic Sans MS"/>
              <a:sym typeface="Comic Sans MS"/>
            </a:endParaRPr>
          </a:p>
          <a:p>
            <a:pPr indent="-355600" lvl="0" marL="457200" rtl="0" algn="l">
              <a:spcBef>
                <a:spcPts val="0"/>
              </a:spcBef>
              <a:spcAft>
                <a:spcPts val="0"/>
              </a:spcAft>
              <a:buClr>
                <a:schemeClr val="dk1"/>
              </a:buClr>
              <a:buSzPts val="2000"/>
              <a:buFont typeface="Comic Sans MS"/>
              <a:buChar char="●"/>
            </a:pPr>
            <a:r>
              <a:rPr lang="zh-CN" sz="2000">
                <a:solidFill>
                  <a:schemeClr val="dk1"/>
                </a:solidFill>
                <a:latin typeface="Comic Sans MS"/>
                <a:ea typeface="Comic Sans MS"/>
                <a:cs typeface="Comic Sans MS"/>
                <a:sym typeface="Comic Sans MS"/>
              </a:rPr>
              <a:t>udpListen &amp; Handle</a:t>
            </a:r>
            <a:endParaRPr sz="2000">
              <a:solidFill>
                <a:schemeClr val="dk1"/>
              </a:solidFill>
              <a:latin typeface="Comic Sans MS"/>
              <a:ea typeface="Comic Sans MS"/>
              <a:cs typeface="Comic Sans MS"/>
              <a:sym typeface="Comic Sans MS"/>
            </a:endParaRPr>
          </a:p>
          <a:p>
            <a:pPr indent="-355600" lvl="1" marL="914400" rtl="0" algn="l">
              <a:spcBef>
                <a:spcPts val="0"/>
              </a:spcBef>
              <a:spcAft>
                <a:spcPts val="0"/>
              </a:spcAft>
              <a:buClr>
                <a:schemeClr val="dk1"/>
              </a:buClr>
              <a:buSzPts val="2000"/>
              <a:buFont typeface="Comic Sans MS"/>
              <a:buChar char="○"/>
            </a:pPr>
            <a:r>
              <a:rPr lang="zh-CN" sz="2000">
                <a:solidFill>
                  <a:schemeClr val="dk1"/>
                </a:solidFill>
                <a:latin typeface="Comic Sans MS"/>
                <a:ea typeface="Comic Sans MS"/>
                <a:cs typeface="Comic Sans MS"/>
                <a:sym typeface="Comic Sans MS"/>
              </a:rPr>
              <a:t>compoundMsg</a:t>
            </a:r>
            <a:endParaRPr sz="2000">
              <a:solidFill>
                <a:schemeClr val="dk1"/>
              </a:solidFill>
              <a:latin typeface="Comic Sans MS"/>
              <a:ea typeface="Comic Sans MS"/>
              <a:cs typeface="Comic Sans MS"/>
              <a:sym typeface="Comic Sans MS"/>
            </a:endParaRPr>
          </a:p>
          <a:p>
            <a:pPr indent="-355600" lvl="1" marL="914400" rtl="0" algn="l">
              <a:spcBef>
                <a:spcPts val="0"/>
              </a:spcBef>
              <a:spcAft>
                <a:spcPts val="0"/>
              </a:spcAft>
              <a:buClr>
                <a:schemeClr val="dk1"/>
              </a:buClr>
              <a:buSzPts val="2000"/>
              <a:buFont typeface="Comic Sans MS"/>
              <a:buChar char="○"/>
            </a:pPr>
            <a:r>
              <a:rPr lang="zh-CN" sz="2000">
                <a:solidFill>
                  <a:schemeClr val="dk1"/>
                </a:solidFill>
                <a:latin typeface="Comic Sans MS"/>
                <a:ea typeface="Comic Sans MS"/>
                <a:cs typeface="Comic Sans MS"/>
                <a:sym typeface="Comic Sans MS"/>
              </a:rPr>
              <a:t>compressMsg</a:t>
            </a:r>
            <a:endParaRPr sz="2000">
              <a:solidFill>
                <a:schemeClr val="dk1"/>
              </a:solidFill>
              <a:latin typeface="Comic Sans MS"/>
              <a:ea typeface="Comic Sans MS"/>
              <a:cs typeface="Comic Sans MS"/>
              <a:sym typeface="Comic Sans MS"/>
            </a:endParaRPr>
          </a:p>
          <a:p>
            <a:pPr indent="-355600" lvl="1" marL="914400" rtl="0" algn="l">
              <a:spcBef>
                <a:spcPts val="0"/>
              </a:spcBef>
              <a:spcAft>
                <a:spcPts val="0"/>
              </a:spcAft>
              <a:buClr>
                <a:schemeClr val="dk1"/>
              </a:buClr>
              <a:buSzPts val="2000"/>
              <a:buFont typeface="Comic Sans MS"/>
              <a:buChar char="○"/>
            </a:pPr>
            <a:r>
              <a:rPr lang="zh-CN" sz="2000">
                <a:solidFill>
                  <a:schemeClr val="dk1"/>
                </a:solidFill>
                <a:latin typeface="Comic Sans MS"/>
                <a:ea typeface="Comic Sans MS"/>
                <a:cs typeface="Comic Sans MS"/>
                <a:sym typeface="Comic Sans MS"/>
              </a:rPr>
              <a:t>pingMsg</a:t>
            </a:r>
            <a:endParaRPr sz="2000">
              <a:solidFill>
                <a:schemeClr val="dk1"/>
              </a:solidFill>
              <a:latin typeface="Comic Sans MS"/>
              <a:ea typeface="Comic Sans MS"/>
              <a:cs typeface="Comic Sans MS"/>
              <a:sym typeface="Comic Sans MS"/>
            </a:endParaRPr>
          </a:p>
          <a:p>
            <a:pPr indent="-355600" lvl="1" marL="914400" rtl="0" algn="l">
              <a:spcBef>
                <a:spcPts val="0"/>
              </a:spcBef>
              <a:spcAft>
                <a:spcPts val="0"/>
              </a:spcAft>
              <a:buClr>
                <a:schemeClr val="dk1"/>
              </a:buClr>
              <a:buSzPts val="2000"/>
              <a:buFont typeface="Comic Sans MS"/>
              <a:buChar char="○"/>
            </a:pPr>
            <a:r>
              <a:rPr lang="zh-CN" sz="2000">
                <a:solidFill>
                  <a:schemeClr val="dk1"/>
                </a:solidFill>
                <a:latin typeface="Comic Sans MS"/>
                <a:ea typeface="Comic Sans MS"/>
                <a:cs typeface="Comic Sans MS"/>
                <a:sym typeface="Comic Sans MS"/>
              </a:rPr>
              <a:t>indirectPingMsg</a:t>
            </a:r>
            <a:endParaRPr sz="2000">
              <a:solidFill>
                <a:schemeClr val="dk1"/>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ackRespMsg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suspectMsg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aliveMsg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deadMsg</a:t>
            </a:r>
            <a:endParaRPr sz="2000">
              <a:solidFill>
                <a:srgbClr val="FF0000"/>
              </a:solidFill>
              <a:latin typeface="Comic Sans MS"/>
              <a:ea typeface="Comic Sans MS"/>
              <a:cs typeface="Comic Sans MS"/>
              <a:sym typeface="Comic Sans MS"/>
            </a:endParaRPr>
          </a:p>
          <a:p>
            <a:pPr indent="-355600" lvl="1" marL="914400" rtl="0" algn="l">
              <a:spcBef>
                <a:spcPts val="0"/>
              </a:spcBef>
              <a:spcAft>
                <a:spcPts val="0"/>
              </a:spcAft>
              <a:buClr>
                <a:srgbClr val="FF0000"/>
              </a:buClr>
              <a:buSzPts val="2000"/>
              <a:buFont typeface="Comic Sans MS"/>
              <a:buChar char="○"/>
            </a:pPr>
            <a:r>
              <a:rPr lang="zh-CN" sz="2000">
                <a:solidFill>
                  <a:srgbClr val="FF0000"/>
                </a:solidFill>
                <a:latin typeface="Comic Sans MS"/>
                <a:ea typeface="Comic Sans MS"/>
                <a:cs typeface="Comic Sans MS"/>
                <a:sym typeface="Comic Sans MS"/>
              </a:rPr>
              <a:t>userMsg</a:t>
            </a:r>
            <a:endParaRPr sz="20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idx="4294967295" type="title"/>
          </p:nvPr>
        </p:nvSpPr>
        <p:spPr>
          <a:xfrm>
            <a:off x="3564600" y="2001275"/>
            <a:ext cx="238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600">
                <a:solidFill>
                  <a:srgbClr val="202729"/>
                </a:solidFill>
              </a:rPr>
              <a:t>Thanks!</a:t>
            </a:r>
            <a:endParaRPr sz="3600"/>
          </a:p>
        </p:txBody>
      </p:sp>
      <p:sp>
        <p:nvSpPr>
          <p:cNvPr id="181" name="Google Shape;181;p25"/>
          <p:cNvSpPr/>
          <p:nvPr/>
        </p:nvSpPr>
        <p:spPr>
          <a:xfrm>
            <a:off x="3700250" y="2704500"/>
            <a:ext cx="17217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About me</a:t>
            </a:r>
            <a:endParaRPr sz="3000"/>
          </a:p>
        </p:txBody>
      </p:sp>
      <p:sp>
        <p:nvSpPr>
          <p:cNvPr id="76" name="Google Shape;76;p14"/>
          <p:cNvSpPr txBox="1"/>
          <p:nvPr>
            <p:ph idx="1" type="body"/>
          </p:nvPr>
        </p:nvSpPr>
        <p:spPr>
          <a:xfrm>
            <a:off x="311700" y="1616800"/>
            <a:ext cx="8520600" cy="30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Jirong Qiu</a:t>
            </a:r>
            <a:endParaRPr/>
          </a:p>
          <a:p>
            <a:pPr indent="-342900" lvl="0" marL="457200" rtl="0" algn="l">
              <a:spcBef>
                <a:spcPts val="0"/>
              </a:spcBef>
              <a:spcAft>
                <a:spcPts val="0"/>
              </a:spcAft>
              <a:buSzPts val="1800"/>
              <a:buChar char="●"/>
            </a:pPr>
            <a:r>
              <a:rPr lang="zh-CN"/>
              <a:t>DBA</a:t>
            </a:r>
            <a:endParaRPr/>
          </a:p>
          <a:p>
            <a:pPr indent="-342900" lvl="0" marL="457200" rtl="0" algn="l">
              <a:spcBef>
                <a:spcPts val="0"/>
              </a:spcBef>
              <a:spcAft>
                <a:spcPts val="0"/>
              </a:spcAft>
              <a:buSzPts val="1800"/>
              <a:buChar char="●"/>
            </a:pPr>
            <a:r>
              <a:rPr lang="zh-CN"/>
              <a:t>IBG Outbound</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zh-CN"/>
            </a:br>
            <a:endParaRPr/>
          </a:p>
        </p:txBody>
      </p:sp>
      <p:sp>
        <p:nvSpPr>
          <p:cNvPr id="77" name="Google Shape;77;p14"/>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Chapters</a:t>
            </a:r>
            <a:endParaRPr sz="3000"/>
          </a:p>
        </p:txBody>
      </p:sp>
      <p:sp>
        <p:nvSpPr>
          <p:cNvPr id="84" name="Google Shape;84;p15"/>
          <p:cNvSpPr txBox="1"/>
          <p:nvPr>
            <p:ph idx="4294967295" type="body"/>
          </p:nvPr>
        </p:nvSpPr>
        <p:spPr>
          <a:xfrm>
            <a:off x="311700" y="1616800"/>
            <a:ext cx="8520600" cy="30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zh-CN"/>
              <a:t>Introduce</a:t>
            </a:r>
            <a:endParaRPr b="1"/>
          </a:p>
          <a:p>
            <a:pPr indent="-342900" lvl="0" marL="457200" rtl="0" algn="l">
              <a:spcBef>
                <a:spcPts val="0"/>
              </a:spcBef>
              <a:spcAft>
                <a:spcPts val="0"/>
              </a:spcAft>
              <a:buSzPts val="1800"/>
              <a:buAutoNum type="arabicPeriod"/>
            </a:pPr>
            <a:r>
              <a:rPr b="1" lang="zh-CN"/>
              <a:t>Theory</a:t>
            </a:r>
            <a:endParaRPr b="1"/>
          </a:p>
          <a:p>
            <a:pPr indent="-342900" lvl="0" marL="457200" rtl="0" algn="l">
              <a:spcBef>
                <a:spcPts val="0"/>
              </a:spcBef>
              <a:spcAft>
                <a:spcPts val="0"/>
              </a:spcAft>
              <a:buSzPts val="1800"/>
              <a:buAutoNum type="arabicPeriod"/>
            </a:pPr>
            <a:r>
              <a:rPr b="1" lang="zh-CN"/>
              <a:t>Code</a:t>
            </a:r>
            <a:endParaRPr b="1"/>
          </a:p>
          <a:p>
            <a:pPr indent="-342900" lvl="0" marL="457200" rtl="0" algn="l">
              <a:spcBef>
                <a:spcPts val="0"/>
              </a:spcBef>
              <a:spcAft>
                <a:spcPts val="0"/>
              </a:spcAft>
              <a:buSzPts val="1800"/>
              <a:buAutoNum type="arabicPeriod"/>
            </a:pPr>
            <a:r>
              <a:rPr b="1" lang="zh-CN"/>
              <a:t>Example</a:t>
            </a:r>
            <a:endParaRPr b="1"/>
          </a:p>
          <a:p>
            <a:pPr indent="0" lvl="0" marL="0" rtl="0" algn="l">
              <a:spcBef>
                <a:spcPts val="1600"/>
              </a:spcBef>
              <a:spcAft>
                <a:spcPts val="0"/>
              </a:spcAft>
              <a:buNone/>
            </a:pPr>
            <a:r>
              <a:t/>
            </a:r>
            <a:endParaRPr/>
          </a:p>
          <a:p>
            <a:pPr indent="0" lvl="0" marL="0" rtl="0" algn="l">
              <a:spcBef>
                <a:spcPts val="1600"/>
              </a:spcBef>
              <a:spcAft>
                <a:spcPts val="1600"/>
              </a:spcAft>
              <a:buNone/>
            </a:pPr>
            <a:br>
              <a:rPr lang="zh-C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Intro</a:t>
            </a:r>
            <a:endParaRPr sz="3000"/>
          </a:p>
        </p:txBody>
      </p:sp>
      <p:graphicFrame>
        <p:nvGraphicFramePr>
          <p:cNvPr id="91" name="Google Shape;91;p16"/>
          <p:cNvGraphicFramePr/>
          <p:nvPr/>
        </p:nvGraphicFramePr>
        <p:xfrm>
          <a:off x="952500" y="2000250"/>
          <a:ext cx="3000000" cy="3000000"/>
        </p:xfrm>
        <a:graphic>
          <a:graphicData uri="http://schemas.openxmlformats.org/drawingml/2006/table">
            <a:tbl>
              <a:tblPr>
                <a:noFill/>
                <a:tableStyleId>{D8B14375-E248-4CBA-9C45-B2CB54DFB904}</a:tableStyleId>
              </a:tblPr>
              <a:tblGrid>
                <a:gridCol w="1447800"/>
                <a:gridCol w="1447800"/>
                <a:gridCol w="1447800"/>
                <a:gridCol w="1447800"/>
                <a:gridCol w="1643275"/>
              </a:tblGrid>
              <a:tr h="381000">
                <a:tc>
                  <a:txBody>
                    <a:bodyPr/>
                    <a:lstStyle/>
                    <a:p>
                      <a:pPr indent="0" lvl="0" marL="0" rtl="0" algn="l">
                        <a:spcBef>
                          <a:spcPts val="0"/>
                        </a:spcBef>
                        <a:spcAft>
                          <a:spcPts val="0"/>
                        </a:spcAft>
                        <a:buNone/>
                      </a:pPr>
                      <a:r>
                        <a:rPr b="1" lang="zh-CN" sz="1200">
                          <a:solidFill>
                            <a:srgbClr val="121212"/>
                          </a:solidFill>
                          <a:highlight>
                            <a:srgbClr val="FFFFFF"/>
                          </a:highlight>
                          <a:latin typeface="Comic Sans MS"/>
                          <a:ea typeface="Comic Sans MS"/>
                          <a:cs typeface="Comic Sans MS"/>
                          <a:sym typeface="Comic Sans MS"/>
                        </a:rPr>
                        <a:t>Protocol</a:t>
                      </a:r>
                      <a:endParaRPr b="1" sz="1200">
                        <a:solidFill>
                          <a:srgbClr val="121212"/>
                        </a:solidFill>
                        <a:highlight>
                          <a:srgbClr val="FFFFFF"/>
                        </a:highlight>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rgbClr val="121212"/>
                          </a:solidFill>
                          <a:highlight>
                            <a:srgbClr val="FFFFFF"/>
                          </a:highlight>
                          <a:latin typeface="Comic Sans MS"/>
                          <a:ea typeface="Comic Sans MS"/>
                          <a:cs typeface="Comic Sans MS"/>
                          <a:sym typeface="Comic Sans MS"/>
                        </a:rPr>
                        <a:t>Paxos</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rgbClr val="121212"/>
                          </a:solidFill>
                          <a:highlight>
                            <a:srgbClr val="FFFFFF"/>
                          </a:highlight>
                          <a:latin typeface="Comic Sans MS"/>
                          <a:ea typeface="Comic Sans MS"/>
                          <a:cs typeface="Comic Sans MS"/>
                          <a:sym typeface="Comic Sans MS"/>
                        </a:rPr>
                        <a:t>Raft</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rgbClr val="121212"/>
                          </a:solidFill>
                          <a:highlight>
                            <a:srgbClr val="FFFFFF"/>
                          </a:highlight>
                          <a:latin typeface="Comic Sans MS"/>
                          <a:ea typeface="Comic Sans MS"/>
                          <a:cs typeface="Comic Sans MS"/>
                          <a:sym typeface="Comic Sans MS"/>
                        </a:rPr>
                        <a:t>ZAB</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rgbClr val="121212"/>
                          </a:solidFill>
                          <a:highlight>
                            <a:srgbClr val="FFFFFF"/>
                          </a:highlight>
                          <a:latin typeface="Comic Sans MS"/>
                          <a:ea typeface="Comic Sans MS"/>
                          <a:cs typeface="Comic Sans MS"/>
                          <a:sym typeface="Comic Sans MS"/>
                        </a:rPr>
                        <a:t>Gossip</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zh-CN" sz="1200">
                          <a:latin typeface="Comic Sans MS"/>
                          <a:ea typeface="Comic Sans MS"/>
                          <a:cs typeface="Comic Sans MS"/>
                          <a:sym typeface="Comic Sans MS"/>
                        </a:rPr>
                        <a:t>Software</a:t>
                      </a:r>
                      <a:endParaRPr b="1"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OB</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ETCD</a:t>
                      </a:r>
                      <a:endParaRPr sz="1200">
                        <a:latin typeface="Comic Sans MS"/>
                        <a:ea typeface="Comic Sans MS"/>
                        <a:cs typeface="Comic Sans MS"/>
                        <a:sym typeface="Comic Sans MS"/>
                      </a:endParaRPr>
                    </a:p>
                    <a:p>
                      <a:pPr indent="0" lvl="0" marL="0" rtl="0" algn="l">
                        <a:spcBef>
                          <a:spcPts val="0"/>
                        </a:spcBef>
                        <a:spcAft>
                          <a:spcPts val="0"/>
                        </a:spcAft>
                        <a:buNone/>
                      </a:pPr>
                      <a:r>
                        <a:rPr lang="zh-CN" sz="1200">
                          <a:latin typeface="Comic Sans MS"/>
                          <a:ea typeface="Comic Sans MS"/>
                          <a:cs typeface="Comic Sans MS"/>
                          <a:sym typeface="Comic Sans MS"/>
                        </a:rPr>
                        <a:t>TiDB </a:t>
                      </a:r>
                      <a:r>
                        <a:rPr lang="zh-CN" sz="1200">
                          <a:solidFill>
                            <a:srgbClr val="121212"/>
                          </a:solidFill>
                          <a:highlight>
                            <a:schemeClr val="lt1"/>
                          </a:highlight>
                          <a:latin typeface="Comic Sans MS"/>
                          <a:ea typeface="Comic Sans MS"/>
                          <a:cs typeface="Comic Sans MS"/>
                          <a:sym typeface="Comic Sans MS"/>
                        </a:rPr>
                        <a:t>(multi)</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Zookeeper</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redis</a:t>
                      </a:r>
                      <a:endParaRPr sz="1200">
                        <a:latin typeface="Comic Sans MS"/>
                        <a:ea typeface="Comic Sans MS"/>
                        <a:cs typeface="Comic Sans MS"/>
                        <a:sym typeface="Comic Sans MS"/>
                      </a:endParaRPr>
                    </a:p>
                    <a:p>
                      <a:pPr indent="0" lvl="0" marL="0" rtl="0" algn="l">
                        <a:spcBef>
                          <a:spcPts val="0"/>
                        </a:spcBef>
                        <a:spcAft>
                          <a:spcPts val="0"/>
                        </a:spcAft>
                        <a:buNone/>
                      </a:pPr>
                      <a:r>
                        <a:rPr lang="zh-CN" sz="1200">
                          <a:latin typeface="Comic Sans MS"/>
                          <a:ea typeface="Comic Sans MS"/>
                          <a:cs typeface="Comic Sans MS"/>
                          <a:sym typeface="Comic Sans MS"/>
                        </a:rPr>
                        <a:t>consul</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zh-CN" sz="1200">
                          <a:latin typeface="Comic Sans MS"/>
                          <a:ea typeface="Comic Sans MS"/>
                          <a:cs typeface="Comic Sans MS"/>
                          <a:sym typeface="Comic Sans MS"/>
                        </a:rPr>
                        <a:t>Consistency</a:t>
                      </a:r>
                      <a:endParaRPr b="1"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Strong</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200">
                          <a:solidFill>
                            <a:schemeClr val="dk1"/>
                          </a:solidFill>
                          <a:latin typeface="Comic Sans MS"/>
                          <a:ea typeface="Comic Sans MS"/>
                          <a:cs typeface="Comic Sans MS"/>
                          <a:sym typeface="Comic Sans MS"/>
                        </a:rPr>
                        <a:t>Strong</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200">
                          <a:solidFill>
                            <a:schemeClr val="dk1"/>
                          </a:solidFill>
                          <a:latin typeface="Comic Sans MS"/>
                          <a:ea typeface="Comic Sans MS"/>
                          <a:cs typeface="Comic Sans MS"/>
                          <a:sym typeface="Comic Sans MS"/>
                        </a:rPr>
                        <a:t>Strong</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Week / Eventually</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zh-CN" sz="1200">
                          <a:latin typeface="Comic Sans MS"/>
                          <a:ea typeface="Comic Sans MS"/>
                          <a:cs typeface="Comic Sans MS"/>
                          <a:sym typeface="Comic Sans MS"/>
                        </a:rPr>
                        <a:t>Heartbeat</a:t>
                      </a:r>
                      <a:endParaRPr b="1"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To-Leader</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To-</a:t>
                      </a:r>
                      <a:r>
                        <a:rPr lang="zh-CN" sz="1200">
                          <a:latin typeface="Comic Sans MS"/>
                          <a:ea typeface="Comic Sans MS"/>
                          <a:cs typeface="Comic Sans MS"/>
                          <a:sym typeface="Comic Sans MS"/>
                        </a:rPr>
                        <a:t>Leader</a:t>
                      </a:r>
                      <a:endParaRPr sz="1200">
                        <a:solidFill>
                          <a:schemeClr val="dk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chemeClr val="dk1"/>
                          </a:solidFill>
                          <a:latin typeface="Comic Sans MS"/>
                          <a:ea typeface="Comic Sans MS"/>
                          <a:cs typeface="Comic Sans MS"/>
                          <a:sym typeface="Comic Sans MS"/>
                        </a:rPr>
                        <a:t>To-Leader</a:t>
                      </a:r>
                      <a:endParaRPr sz="1200">
                        <a:solidFill>
                          <a:schemeClr val="dk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Symmetric</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zh-CN" sz="1200">
                          <a:latin typeface="Comic Sans MS"/>
                          <a:ea typeface="Comic Sans MS"/>
                          <a:cs typeface="Comic Sans MS"/>
                          <a:sym typeface="Comic Sans MS"/>
                        </a:rPr>
                        <a:t>State Change</a:t>
                      </a:r>
                      <a:endParaRPr b="1"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boardcast</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latin typeface="Comic Sans MS"/>
                          <a:ea typeface="Comic Sans MS"/>
                          <a:cs typeface="Comic Sans MS"/>
                          <a:sym typeface="Comic Sans MS"/>
                        </a:rPr>
                        <a:t>boardcast</a:t>
                      </a:r>
                      <a:endParaRPr sz="12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zh-CN" sz="1200">
                          <a:solidFill>
                            <a:schemeClr val="dk1"/>
                          </a:solidFill>
                          <a:latin typeface="Comic Sans MS"/>
                          <a:ea typeface="Comic Sans MS"/>
                          <a:cs typeface="Comic Sans MS"/>
                          <a:sym typeface="Comic Sans MS"/>
                        </a:rPr>
                        <a:t>boardcast</a:t>
                      </a:r>
                      <a:endParaRPr sz="1200">
                        <a:solidFill>
                          <a:schemeClr val="dk1"/>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200">
                          <a:solidFill>
                            <a:schemeClr val="dk1"/>
                          </a:solidFill>
                          <a:latin typeface="Comic Sans MS"/>
                          <a:ea typeface="Comic Sans MS"/>
                          <a:cs typeface="Comic Sans MS"/>
                          <a:sym typeface="Comic Sans MS"/>
                        </a:rPr>
                        <a:t>Dissemination</a:t>
                      </a:r>
                      <a:endParaRPr sz="1200">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Intro</a:t>
            </a:r>
            <a:endParaRPr sz="3000"/>
          </a:p>
        </p:txBody>
      </p:sp>
      <p:sp>
        <p:nvSpPr>
          <p:cNvPr id="98" name="Google Shape;98;p17"/>
          <p:cNvSpPr/>
          <p:nvPr/>
        </p:nvSpPr>
        <p:spPr>
          <a:xfrm>
            <a:off x="1170325" y="2054050"/>
            <a:ext cx="2934000" cy="233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1816225" y="2054050"/>
            <a:ext cx="164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3000">
                <a:latin typeface="Comic Sans MS"/>
                <a:ea typeface="Comic Sans MS"/>
                <a:cs typeface="Comic Sans MS"/>
                <a:sym typeface="Comic Sans MS"/>
              </a:rPr>
              <a:t>Docker</a:t>
            </a:r>
            <a:endParaRPr sz="3000">
              <a:latin typeface="Comic Sans MS"/>
              <a:ea typeface="Comic Sans MS"/>
              <a:cs typeface="Comic Sans MS"/>
              <a:sym typeface="Comic Sans MS"/>
            </a:endParaRPr>
          </a:p>
        </p:txBody>
      </p:sp>
      <p:sp>
        <p:nvSpPr>
          <p:cNvPr id="100" name="Google Shape;100;p17"/>
          <p:cNvSpPr/>
          <p:nvPr/>
        </p:nvSpPr>
        <p:spPr>
          <a:xfrm>
            <a:off x="5039650" y="2054050"/>
            <a:ext cx="2934000" cy="233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5793550" y="2054050"/>
            <a:ext cx="142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3000">
                <a:latin typeface="Comic Sans MS"/>
                <a:ea typeface="Comic Sans MS"/>
                <a:cs typeface="Comic Sans MS"/>
                <a:sym typeface="Comic Sans MS"/>
              </a:rPr>
              <a:t>Swarm</a:t>
            </a:r>
            <a:endParaRPr sz="3000">
              <a:latin typeface="Comic Sans MS"/>
              <a:ea typeface="Comic Sans MS"/>
              <a:cs typeface="Comic Sans MS"/>
              <a:sym typeface="Comic Sans MS"/>
            </a:endParaRPr>
          </a:p>
        </p:txBody>
      </p:sp>
      <p:sp>
        <p:nvSpPr>
          <p:cNvPr id="102" name="Google Shape;102;p17"/>
          <p:cNvSpPr/>
          <p:nvPr/>
        </p:nvSpPr>
        <p:spPr>
          <a:xfrm>
            <a:off x="5039650" y="2700550"/>
            <a:ext cx="2244600" cy="168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5665150" y="2696150"/>
            <a:ext cx="99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omic Sans MS"/>
                <a:ea typeface="Comic Sans MS"/>
                <a:cs typeface="Comic Sans MS"/>
                <a:sym typeface="Comic Sans MS"/>
              </a:rPr>
              <a:t>Consul</a:t>
            </a:r>
            <a:endParaRPr sz="2000">
              <a:latin typeface="Comic Sans MS"/>
              <a:ea typeface="Comic Sans MS"/>
              <a:cs typeface="Comic Sans MS"/>
              <a:sym typeface="Comic Sans MS"/>
            </a:endParaRPr>
          </a:p>
        </p:txBody>
      </p:sp>
      <p:sp>
        <p:nvSpPr>
          <p:cNvPr id="104" name="Google Shape;104;p17"/>
          <p:cNvSpPr/>
          <p:nvPr/>
        </p:nvSpPr>
        <p:spPr>
          <a:xfrm>
            <a:off x="5039650" y="3188750"/>
            <a:ext cx="1788600" cy="119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5581000" y="3212075"/>
            <a:ext cx="70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latin typeface="Comic Sans MS"/>
                <a:ea typeface="Comic Sans MS"/>
                <a:cs typeface="Comic Sans MS"/>
                <a:sym typeface="Comic Sans MS"/>
              </a:rPr>
              <a:t>Serf</a:t>
            </a:r>
            <a:endParaRPr sz="1500">
              <a:latin typeface="Comic Sans MS"/>
              <a:ea typeface="Comic Sans MS"/>
              <a:cs typeface="Comic Sans MS"/>
              <a:sym typeface="Comic Sans MS"/>
            </a:endParaRPr>
          </a:p>
        </p:txBody>
      </p:sp>
      <p:sp>
        <p:nvSpPr>
          <p:cNvPr id="106" name="Google Shape;106;p17"/>
          <p:cNvSpPr/>
          <p:nvPr/>
        </p:nvSpPr>
        <p:spPr>
          <a:xfrm>
            <a:off x="5039650" y="3627575"/>
            <a:ext cx="1426200" cy="75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5039650" y="3650900"/>
            <a:ext cx="131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500">
                <a:solidFill>
                  <a:srgbClr val="FF0000"/>
                </a:solidFill>
                <a:latin typeface="Comic Sans MS"/>
                <a:ea typeface="Comic Sans MS"/>
                <a:cs typeface="Comic Sans MS"/>
                <a:sym typeface="Comic Sans MS"/>
              </a:rPr>
              <a:t>memberlist</a:t>
            </a:r>
            <a:endParaRPr sz="15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rPr lang="zh-CN" sz="1500">
                <a:solidFill>
                  <a:srgbClr val="FF0000"/>
                </a:solidFill>
                <a:latin typeface="Comic Sans MS"/>
                <a:ea typeface="Comic Sans MS"/>
                <a:cs typeface="Comic Sans MS"/>
                <a:sym typeface="Comic Sans MS"/>
              </a:rPr>
              <a:t>(gossip)</a:t>
            </a:r>
            <a:endParaRPr sz="1500">
              <a:solidFill>
                <a:srgbClr val="FF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311700" y="1435800"/>
            <a:ext cx="8233200" cy="30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SWIM: Scalable Weakly-consistent Infection-style Process Group Membership Protocol</a:t>
            </a:r>
            <a:br>
              <a:rPr lang="zh-CN"/>
            </a:b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br>
              <a:rPr lang="zh-CN"/>
            </a:br>
            <a:endParaRPr/>
          </a:p>
        </p:txBody>
      </p:sp>
      <p:sp>
        <p:nvSpPr>
          <p:cNvPr id="113" name="Google Shape;113;p18"/>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Theory</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311700" y="1435800"/>
            <a:ext cx="4043100" cy="20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Problem in To-Leader heartbeat</a:t>
            </a:r>
            <a:endParaRPr/>
          </a:p>
          <a:p>
            <a:pPr indent="-342900" lvl="0" marL="457200" rtl="0" algn="l">
              <a:spcBef>
                <a:spcPts val="1600"/>
              </a:spcBef>
              <a:spcAft>
                <a:spcPts val="0"/>
              </a:spcAft>
              <a:buSzPts val="1800"/>
              <a:buChar char="●"/>
            </a:pPr>
            <a:r>
              <a:rPr lang="zh-CN"/>
              <a:t>every follower send heartbeat to leader, leader become hotspot.</a:t>
            </a: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br>
              <a:rPr lang="zh-CN"/>
            </a:br>
            <a:endParaRPr/>
          </a:p>
        </p:txBody>
      </p:sp>
      <p:sp>
        <p:nvSpPr>
          <p:cNvPr id="120" name="Google Shape;120;p19"/>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Theory</a:t>
            </a:r>
            <a:endParaRPr sz="3000"/>
          </a:p>
        </p:txBody>
      </p:sp>
      <p:sp>
        <p:nvSpPr>
          <p:cNvPr id="122" name="Google Shape;122;p19"/>
          <p:cNvSpPr txBox="1"/>
          <p:nvPr>
            <p:ph idx="1" type="body"/>
          </p:nvPr>
        </p:nvSpPr>
        <p:spPr>
          <a:xfrm>
            <a:off x="4584200" y="1435800"/>
            <a:ext cx="39843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Problem in state change </a:t>
            </a:r>
            <a:r>
              <a:rPr lang="zh-CN"/>
              <a:t>boardcast</a:t>
            </a:r>
            <a:endParaRPr/>
          </a:p>
          <a:p>
            <a:pPr indent="-342900" lvl="0" marL="457200" rtl="0" algn="l">
              <a:spcBef>
                <a:spcPts val="1600"/>
              </a:spcBef>
              <a:spcAft>
                <a:spcPts val="0"/>
              </a:spcAft>
              <a:buSzPts val="1800"/>
              <a:buChar char="●"/>
            </a:pPr>
            <a:r>
              <a:rPr lang="zh-CN"/>
              <a:t>N msgs is boardcast from node (leader) at the same meantime, the network traffic will grow extremely heavy with a very large cluster scale N</a:t>
            </a: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br>
              <a:rPr lang="zh-C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Theory</a:t>
            </a:r>
            <a:endParaRPr sz="3000"/>
          </a:p>
        </p:txBody>
      </p:sp>
      <p:pic>
        <p:nvPicPr>
          <p:cNvPr id="129" name="Google Shape;129;p20"/>
          <p:cNvPicPr preferRelativeResize="0"/>
          <p:nvPr/>
        </p:nvPicPr>
        <p:blipFill>
          <a:blip r:embed="rId3">
            <a:alphaModFix/>
          </a:blip>
          <a:stretch>
            <a:fillRect/>
          </a:stretch>
        </p:blipFill>
        <p:spPr>
          <a:xfrm>
            <a:off x="2835625" y="1464375"/>
            <a:ext cx="3472749" cy="341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0" y="5080500"/>
            <a:ext cx="9144000" cy="63000"/>
          </a:xfrm>
          <a:prstGeom prst="rect">
            <a:avLst/>
          </a:prstGeom>
          <a:solidFill>
            <a:srgbClr val="233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3000">
                <a:solidFill>
                  <a:srgbClr val="202729"/>
                </a:solidFill>
              </a:rPr>
              <a:t>Theory</a:t>
            </a:r>
            <a:endParaRPr sz="3000"/>
          </a:p>
        </p:txBody>
      </p:sp>
      <p:grpSp>
        <p:nvGrpSpPr>
          <p:cNvPr id="136" name="Google Shape;136;p21"/>
          <p:cNvGrpSpPr/>
          <p:nvPr/>
        </p:nvGrpSpPr>
        <p:grpSpPr>
          <a:xfrm>
            <a:off x="2806031" y="1589571"/>
            <a:ext cx="3531924" cy="3178020"/>
            <a:chOff x="1729375" y="1464375"/>
            <a:chExt cx="3960000" cy="3679115"/>
          </a:xfrm>
        </p:grpSpPr>
        <p:pic>
          <p:nvPicPr>
            <p:cNvPr id="137" name="Google Shape;137;p21"/>
            <p:cNvPicPr preferRelativeResize="0"/>
            <p:nvPr/>
          </p:nvPicPr>
          <p:blipFill>
            <a:blip r:embed="rId3">
              <a:alphaModFix/>
            </a:blip>
            <a:stretch>
              <a:fillRect/>
            </a:stretch>
          </p:blipFill>
          <p:spPr>
            <a:xfrm>
              <a:off x="1729600" y="1464375"/>
              <a:ext cx="3959553" cy="623263"/>
            </a:xfrm>
            <a:prstGeom prst="rect">
              <a:avLst/>
            </a:prstGeom>
            <a:noFill/>
            <a:ln>
              <a:noFill/>
            </a:ln>
          </p:spPr>
        </p:pic>
        <p:pic>
          <p:nvPicPr>
            <p:cNvPr id="138" name="Google Shape;138;p21"/>
            <p:cNvPicPr preferRelativeResize="0"/>
            <p:nvPr/>
          </p:nvPicPr>
          <p:blipFill>
            <a:blip r:embed="rId4">
              <a:alphaModFix/>
            </a:blip>
            <a:stretch>
              <a:fillRect/>
            </a:stretch>
          </p:blipFill>
          <p:spPr>
            <a:xfrm>
              <a:off x="1729375" y="1883600"/>
              <a:ext cx="3960000" cy="325989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