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Fira Sans Extra Condensed SemiBold" panose="020B0604020202020204" charset="0"/>
      <p:regular r:id="rId38"/>
      <p:bold r:id="rId39"/>
      <p:italic r:id="rId40"/>
      <p:boldItalic r:id="rId41"/>
    </p:embeddedFont>
    <p:embeddedFont>
      <p:font typeface="Proxima Nova Semibold" panose="020B0604020202020204" charset="0"/>
      <p:regular r:id="rId42"/>
      <p:bold r:id="rId43"/>
      <p:boldItalic r:id="rId44"/>
    </p:embeddedFont>
    <p:embeddedFont>
      <p:font typeface="Montserrat" panose="020B0604020202020204" charset="0"/>
      <p:regular r:id="rId45"/>
      <p:bold r:id="rId46"/>
      <p:italic r:id="rId47"/>
      <p:bold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7985" autoAdjust="0"/>
  </p:normalViewPr>
  <p:slideViewPr>
    <p:cSldViewPr snapToGrid="0">
      <p:cViewPr varScale="1">
        <p:scale>
          <a:sx n="44" d="100"/>
          <a:sy n="44" d="100"/>
        </p:scale>
        <p:origin x="2578" y="29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873d0fd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873d0fd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873d0fd6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873d0fd6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c73459845_0_3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c73459845_0_3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873d0fd6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873d0fd6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b66d6ad0c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b66d6ad0c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KNN là phương pháp phân loại và dự đoán dữ liệu dựa trên khoảng cách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Dự đoán nhãn bằng cách chọn nhãn xuất hiện nhiều nhất trong k láng giềng gần nhất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143137dd0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143137dd0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66d6ad0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66d6ad0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0,5 max 0.54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43137dd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43137dd0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b66d6ad0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2b66d6ad0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là giải thuật dùng cây để dự đoán kết quả từ các luật, với mỗi mẫu dữ liệu được biểu diễn bằng một nút trên cây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08452de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08452de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143137dd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143137dd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bafe8757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2bafe8757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2bafe8757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2bafe8757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2bafe8757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2bafe8757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8a723aff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8a723aff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Random forest có một góc nhìn đa chiều bằng cách tổng hợp rừng cây và cho ra kết quả nên độ chính xác sẽ chuẩn hơn desicion tree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2bafe8757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2bafe8757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hợp mô hình huấn luyện -&gt; làm tăng độ chính xác. Cải thiện tập dữ liệu -&gt; cân bằng lại nhãn. Áp dụng phương pháp học sâu để cải thiện độ chính xác cho mô hình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25c029c6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25c029c6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ed7ca0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bed7ca0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b66d6ad0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b66d6ad0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873d0fd6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873d0fd6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873d0fd6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873d0fd6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CYT: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nằm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NUC: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MIT: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nằm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màng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ME3: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nhúng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màng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tín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N-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teminal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ME2: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nhúng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màng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tín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cắt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ME1: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nhúng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màng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tín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cắt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EXC: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tiết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ngoài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VAC: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túi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bào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POX: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bầu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phản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peroxisome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ERL: protein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bề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mặt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reticulum endoplasmic.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873d0fd6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873d0fd6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873d0fd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873d0fd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/>
            </a:lvl1pPr>
            <a:lvl2pPr lvl="1" rtl="0">
              <a:buNone/>
              <a:defRPr sz="1800"/>
            </a:lvl2pPr>
            <a:lvl3pPr lvl="2" rtl="0">
              <a:buNone/>
              <a:defRPr sz="1800"/>
            </a:lvl3pPr>
            <a:lvl4pPr lvl="3" rtl="0">
              <a:buNone/>
              <a:defRPr sz="1800"/>
            </a:lvl4pPr>
            <a:lvl5pPr lvl="4" rtl="0">
              <a:buNone/>
              <a:defRPr sz="1800"/>
            </a:lvl5pPr>
            <a:lvl6pPr lvl="5" rtl="0">
              <a:buNone/>
              <a:defRPr sz="1800"/>
            </a:lvl6pPr>
            <a:lvl7pPr lvl="6" rtl="0">
              <a:buNone/>
              <a:defRPr sz="1800"/>
            </a:lvl7pPr>
            <a:lvl8pPr lvl="7" rtl="0">
              <a:buNone/>
              <a:defRPr sz="1800"/>
            </a:lvl8pPr>
            <a:lvl9pPr lvl="8" rtl="0">
              <a:buNone/>
              <a:defRPr sz="1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mc:AlternateContent xmlns:mc="http://schemas.openxmlformats.org/markup-compatibility/2006" xmlns:p14="http://schemas.microsoft.com/office/powerpoint/2010/main">
    <mc:Choice Requires="p14">
      <p:transition spd="slow" p14:dur="13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Yeas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datasets/samanemami/yeastcsv/co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861825" y="2217663"/>
            <a:ext cx="46542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Arial"/>
                <a:ea typeface="Arial"/>
                <a:cs typeface="Arial"/>
                <a:sym typeface="Arial"/>
              </a:rPr>
              <a:t>Nghiên cứu tập dữ liệu Men (Yeast)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7599319" y="41211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6768394" y="41211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37469" y="41211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64;p15"/>
          <p:cNvSpPr/>
          <p:nvPr/>
        </p:nvSpPr>
        <p:spPr>
          <a:xfrm rot="5400000">
            <a:off x="5106544" y="41211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5;p15"/>
          <p:cNvSpPr/>
          <p:nvPr/>
        </p:nvSpPr>
        <p:spPr>
          <a:xfrm rot="5400000">
            <a:off x="6116065" y="16145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6508538" y="1872254"/>
            <a:ext cx="379746" cy="379756"/>
            <a:chOff x="-2571737" y="2403625"/>
            <a:chExt cx="292225" cy="291425"/>
          </a:xfrm>
        </p:grpSpPr>
        <p:sp>
          <p:nvSpPr>
            <p:cNvPr id="67" name="Google Shape;67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/>
          <p:nvPr/>
        </p:nvSpPr>
        <p:spPr>
          <a:xfrm>
            <a:off x="5749175" y="2339550"/>
            <a:ext cx="19638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Mechine learning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75" name="Google Shape;75;p15"/>
          <p:cNvCxnSpPr>
            <a:stCxn id="65" idx="3"/>
            <a:endCxn id="64" idx="2"/>
          </p:cNvCxnSpPr>
          <p:nvPr/>
        </p:nvCxnSpPr>
        <p:spPr>
          <a:xfrm rot="5400000">
            <a:off x="5463265" y="28532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5" idx="3"/>
            <a:endCxn id="63" idx="2"/>
          </p:cNvCxnSpPr>
          <p:nvPr/>
        </p:nvCxnSpPr>
        <p:spPr>
          <a:xfrm rot="5400000">
            <a:off x="5878765" y="32687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>
            <a:stCxn id="65" idx="3"/>
            <a:endCxn id="62" idx="2"/>
          </p:cNvCxnSpPr>
          <p:nvPr/>
        </p:nvCxnSpPr>
        <p:spPr>
          <a:xfrm rot="-5400000" flipH="1">
            <a:off x="6294115" y="33006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>
            <a:stCxn id="65" idx="3"/>
            <a:endCxn id="61" idx="2"/>
          </p:cNvCxnSpPr>
          <p:nvPr/>
        </p:nvCxnSpPr>
        <p:spPr>
          <a:xfrm rot="-5400000" flipH="1">
            <a:off x="6709615" y="28851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15"/>
          <p:cNvGrpSpPr/>
          <p:nvPr/>
        </p:nvGrpSpPr>
        <p:grpSpPr>
          <a:xfrm>
            <a:off x="5277168" y="4284483"/>
            <a:ext cx="351136" cy="365769"/>
            <a:chOff x="-65129950" y="2646800"/>
            <a:chExt cx="311125" cy="317425"/>
          </a:xfrm>
        </p:grpSpPr>
        <p:sp>
          <p:nvSpPr>
            <p:cNvPr id="80" name="Google Shape;80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6100778" y="4284503"/>
            <a:ext cx="365756" cy="365747"/>
            <a:chOff x="1412450" y="1954475"/>
            <a:chExt cx="297750" cy="296175"/>
          </a:xfrm>
        </p:grpSpPr>
        <p:sp>
          <p:nvSpPr>
            <p:cNvPr id="83" name="Google Shape;83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6917991" y="4284492"/>
            <a:ext cx="393186" cy="365766"/>
            <a:chOff x="-62890750" y="2296300"/>
            <a:chExt cx="330825" cy="317450"/>
          </a:xfrm>
        </p:grpSpPr>
        <p:sp>
          <p:nvSpPr>
            <p:cNvPr id="86" name="Google Shape;86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7762621" y="4284477"/>
            <a:ext cx="365770" cy="365770"/>
            <a:chOff x="-3137650" y="2408950"/>
            <a:chExt cx="291450" cy="292125"/>
          </a:xfrm>
        </p:grpSpPr>
        <p:sp>
          <p:nvSpPr>
            <p:cNvPr id="90" name="Google Shape;90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 txBox="1"/>
          <p:nvPr/>
        </p:nvSpPr>
        <p:spPr>
          <a:xfrm>
            <a:off x="3085025" y="463100"/>
            <a:ext cx="5404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TRƯỜNG ĐẠI HỌC CẦN THƠ</a:t>
            </a: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TRƯỜNG CÔNG NGHỆ THÔNG TIN &amp; TT</a:t>
            </a: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50" y="252200"/>
            <a:ext cx="1268400" cy="1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Phân Bố Các Thuộc Tính: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25" y="1198357"/>
            <a:ext cx="4359950" cy="274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275" y="1198350"/>
            <a:ext cx="4359950" cy="274677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 txBox="1"/>
          <p:nvPr/>
        </p:nvSpPr>
        <p:spPr>
          <a:xfrm>
            <a:off x="723550" y="3945125"/>
            <a:ext cx="344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Tỉ lệ axit amin hydrophobic bên trong các protein</a:t>
            </a:r>
            <a:endParaRPr sz="1800"/>
          </a:p>
        </p:txBody>
      </p:sp>
      <p:sp>
        <p:nvSpPr>
          <p:cNvPr id="305" name="Google Shape;305;p24"/>
          <p:cNvSpPr txBox="1"/>
          <p:nvPr/>
        </p:nvSpPr>
        <p:spPr>
          <a:xfrm>
            <a:off x="5029425" y="3945125"/>
            <a:ext cx="322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Tỉ lệ axit amin được cung cấp bởi các protein nội sinh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Phân Bố Các Thuộc Tính: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000" y="1095625"/>
            <a:ext cx="4339925" cy="273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25" y="1095625"/>
            <a:ext cx="4340675" cy="2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5"/>
          <p:cNvSpPr txBox="1"/>
          <p:nvPr/>
        </p:nvSpPr>
        <p:spPr>
          <a:xfrm>
            <a:off x="592675" y="3828650"/>
            <a:ext cx="3494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Tỉ lệ axit amin bên trong protein chứa trong không bào</a:t>
            </a:r>
            <a:endParaRPr sz="1800"/>
          </a:p>
        </p:txBody>
      </p:sp>
      <p:sp>
        <p:nvSpPr>
          <p:cNvPr id="315" name="Google Shape;315;p25"/>
          <p:cNvSpPr txBox="1"/>
          <p:nvPr/>
        </p:nvSpPr>
        <p:spPr>
          <a:xfrm>
            <a:off x="4940850" y="3828650"/>
            <a:ext cx="338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Tỉ lệ axit amin bên trong protein chứa trong hạt nhân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6"/>
          <p:cNvGrpSpPr/>
          <p:nvPr/>
        </p:nvGrpSpPr>
        <p:grpSpPr>
          <a:xfrm>
            <a:off x="568876" y="1486572"/>
            <a:ext cx="2627777" cy="2729851"/>
            <a:chOff x="597098" y="1340074"/>
            <a:chExt cx="3230211" cy="3230211"/>
          </a:xfrm>
        </p:grpSpPr>
        <p:sp>
          <p:nvSpPr>
            <p:cNvPr id="321" name="Google Shape;321;p26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5" name="Google Shape;325;p26"/>
          <p:cNvCxnSpPr/>
          <p:nvPr/>
        </p:nvCxnSpPr>
        <p:spPr>
          <a:xfrm rot="10800000">
            <a:off x="2479800" y="4216437"/>
            <a:ext cx="1356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6"/>
          <p:cNvCxnSpPr/>
          <p:nvPr/>
        </p:nvCxnSpPr>
        <p:spPr>
          <a:xfrm rot="10800000">
            <a:off x="2453850" y="1487382"/>
            <a:ext cx="1408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6"/>
          <p:cNvCxnSpPr/>
          <p:nvPr/>
        </p:nvCxnSpPr>
        <p:spPr>
          <a:xfrm rot="10800000">
            <a:off x="3135450" y="2448972"/>
            <a:ext cx="726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6"/>
          <p:cNvCxnSpPr/>
          <p:nvPr/>
        </p:nvCxnSpPr>
        <p:spPr>
          <a:xfrm rot="10800000">
            <a:off x="3144163" y="3263885"/>
            <a:ext cx="726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6"/>
          <p:cNvSpPr/>
          <p:nvPr/>
        </p:nvSpPr>
        <p:spPr>
          <a:xfrm>
            <a:off x="3926925" y="3902681"/>
            <a:ext cx="650400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3926945" y="3023488"/>
            <a:ext cx="650400" cy="53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3926925" y="2144290"/>
            <a:ext cx="650400" cy="533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3926945" y="1265075"/>
            <a:ext cx="650400" cy="533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 txBox="1">
            <a:spLocks noGrp="1"/>
          </p:cNvSpPr>
          <p:nvPr>
            <p:ph type="title"/>
          </p:nvPr>
        </p:nvSpPr>
        <p:spPr>
          <a:xfrm>
            <a:off x="445800" y="3420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Tiền xử lý dữ liệu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/>
          <p:nvPr/>
        </p:nvSpPr>
        <p:spPr>
          <a:xfrm rot="10800000" flipH="1">
            <a:off x="445800" y="1358800"/>
            <a:ext cx="2873700" cy="2985600"/>
          </a:xfrm>
          <a:prstGeom prst="blockArc">
            <a:avLst>
              <a:gd name="adj1" fmla="val 5462863"/>
              <a:gd name="adj2" fmla="val 16197592"/>
              <a:gd name="adj3" fmla="val 807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 rot="10800000" flipH="1">
            <a:off x="906175" y="1837228"/>
            <a:ext cx="1953300" cy="2028900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 rot="10800000" flipH="1">
            <a:off x="1136151" y="2075912"/>
            <a:ext cx="1493400" cy="1551300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 rot="10800000" flipH="1">
            <a:off x="676331" y="1599253"/>
            <a:ext cx="2411700" cy="2505300"/>
          </a:xfrm>
          <a:prstGeom prst="blockArc">
            <a:avLst>
              <a:gd name="adj1" fmla="val 3698438"/>
              <a:gd name="adj2" fmla="val 16196780"/>
              <a:gd name="adj3" fmla="val 9536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4886125" y="1227575"/>
            <a:ext cx="3898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Kiểm tra và gỡ bỏ mẫu bị thiếu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4851325" y="2151200"/>
            <a:ext cx="3933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Chuẩn hoá giá trị thuộc tính về cùng phạm vi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4868725" y="3004075"/>
            <a:ext cx="3898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Kiểm tra và loại bỏ nhãn không cần thiết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4868725" y="3956625"/>
            <a:ext cx="3898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Phân chia dữ liệu thành tập huấn luyện và kiểm thử</a:t>
            </a:r>
            <a:endParaRPr sz="2200">
              <a:solidFill>
                <a:schemeClr val="dk1"/>
              </a:solidFill>
            </a:endParaRPr>
          </a:p>
        </p:txBody>
      </p:sp>
      <p:grpSp>
        <p:nvGrpSpPr>
          <p:cNvPr id="342" name="Google Shape;342;p26"/>
          <p:cNvGrpSpPr/>
          <p:nvPr/>
        </p:nvGrpSpPr>
        <p:grpSpPr>
          <a:xfrm>
            <a:off x="4054889" y="3972270"/>
            <a:ext cx="394455" cy="394201"/>
            <a:chOff x="-61351725" y="3372400"/>
            <a:chExt cx="310350" cy="310150"/>
          </a:xfrm>
        </p:grpSpPr>
        <p:sp>
          <p:nvSpPr>
            <p:cNvPr id="343" name="Google Shape;343;p26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4007944" y="2182529"/>
            <a:ext cx="488370" cy="456917"/>
            <a:chOff x="944600" y="3981825"/>
            <a:chExt cx="297750" cy="296950"/>
          </a:xfrm>
        </p:grpSpPr>
        <p:sp>
          <p:nvSpPr>
            <p:cNvPr id="347" name="Google Shape;347;p26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925" y="1359209"/>
            <a:ext cx="394450" cy="345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975" y="3154925"/>
            <a:ext cx="274300" cy="27053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6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457200" y="3352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3. Phương pháp huấn luyện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4872850" y="4186002"/>
            <a:ext cx="714000" cy="6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4872850" y="1108525"/>
            <a:ext cx="714000" cy="65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4872850" y="2675669"/>
            <a:ext cx="714000" cy="65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2" name="Google Shape;362;p27"/>
          <p:cNvCxnSpPr/>
          <p:nvPr/>
        </p:nvCxnSpPr>
        <p:spPr>
          <a:xfrm flipH="1">
            <a:off x="5586841" y="2970503"/>
            <a:ext cx="9987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7"/>
          <p:cNvCxnSpPr>
            <a:stCxn id="364" idx="3"/>
            <a:endCxn id="359" idx="6"/>
          </p:cNvCxnSpPr>
          <p:nvPr/>
        </p:nvCxnSpPr>
        <p:spPr>
          <a:xfrm rot="5400000">
            <a:off x="5827395" y="3466495"/>
            <a:ext cx="805500" cy="1286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7"/>
          <p:cNvCxnSpPr>
            <a:stCxn id="364" idx="1"/>
            <a:endCxn id="360" idx="6"/>
          </p:cNvCxnSpPr>
          <p:nvPr/>
        </p:nvCxnSpPr>
        <p:spPr>
          <a:xfrm rot="5400000" flipH="1">
            <a:off x="5729145" y="1292710"/>
            <a:ext cx="1002000" cy="1286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6" name="Google Shape;366;p27"/>
          <p:cNvSpPr txBox="1"/>
          <p:nvPr/>
        </p:nvSpPr>
        <p:spPr>
          <a:xfrm>
            <a:off x="994375" y="1233925"/>
            <a:ext cx="3792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Tận dụng được hết dữ liệu</a:t>
            </a:r>
            <a:endParaRPr sz="2600"/>
          </a:p>
        </p:txBody>
      </p:sp>
      <p:sp>
        <p:nvSpPr>
          <p:cNvPr id="367" name="Google Shape;367;p27"/>
          <p:cNvSpPr txBox="1"/>
          <p:nvPr/>
        </p:nvSpPr>
        <p:spPr>
          <a:xfrm>
            <a:off x="994375" y="2628200"/>
            <a:ext cx="36402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Giảm thiểu hiện tượng overfitting</a:t>
            </a:r>
            <a:endParaRPr sz="2600"/>
          </a:p>
        </p:txBody>
      </p:sp>
      <p:sp>
        <p:nvSpPr>
          <p:cNvPr id="368" name="Google Shape;368;p27"/>
          <p:cNvSpPr txBox="1"/>
          <p:nvPr/>
        </p:nvSpPr>
        <p:spPr>
          <a:xfrm>
            <a:off x="994375" y="4172175"/>
            <a:ext cx="34962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Độ chính xác cao hơn</a:t>
            </a:r>
            <a:endParaRPr sz="2600"/>
          </a:p>
        </p:txBody>
      </p:sp>
      <p:sp>
        <p:nvSpPr>
          <p:cNvPr id="364" name="Google Shape;364;p27"/>
          <p:cNvSpPr/>
          <p:nvPr/>
        </p:nvSpPr>
        <p:spPr>
          <a:xfrm>
            <a:off x="6585666" y="2173878"/>
            <a:ext cx="1964400" cy="17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 txBox="1"/>
          <p:nvPr/>
        </p:nvSpPr>
        <p:spPr>
          <a:xfrm>
            <a:off x="6702440" y="2745507"/>
            <a:ext cx="17313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K-Fold</a:t>
            </a:r>
            <a:endParaRPr sz="2800">
              <a:solidFill>
                <a:schemeClr val="lt1"/>
              </a:solidFill>
            </a:endParaRPr>
          </a:p>
        </p:txBody>
      </p:sp>
      <p:grpSp>
        <p:nvGrpSpPr>
          <p:cNvPr id="370" name="Google Shape;370;p27"/>
          <p:cNvGrpSpPr/>
          <p:nvPr/>
        </p:nvGrpSpPr>
        <p:grpSpPr>
          <a:xfrm>
            <a:off x="5009876" y="1233924"/>
            <a:ext cx="439448" cy="401674"/>
            <a:chOff x="-3852025" y="2764950"/>
            <a:chExt cx="291450" cy="293000"/>
          </a:xfrm>
        </p:grpSpPr>
        <p:sp>
          <p:nvSpPr>
            <p:cNvPr id="371" name="Google Shape;371;p27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7"/>
          <p:cNvGrpSpPr/>
          <p:nvPr/>
        </p:nvGrpSpPr>
        <p:grpSpPr>
          <a:xfrm>
            <a:off x="5000991" y="4283802"/>
            <a:ext cx="457204" cy="457204"/>
            <a:chOff x="1492675" y="4992125"/>
            <a:chExt cx="481825" cy="481825"/>
          </a:xfrm>
        </p:grpSpPr>
        <p:sp>
          <p:nvSpPr>
            <p:cNvPr id="374" name="Google Shape;374;p2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49" y="2571062"/>
            <a:ext cx="779921" cy="6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Mô hình huấn luyện: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4713238" y="3764175"/>
            <a:ext cx="34170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84" name="Google Shape;384;p28"/>
          <p:cNvCxnSpPr>
            <a:endCxn id="385" idx="2"/>
          </p:cNvCxnSpPr>
          <p:nvPr/>
        </p:nvCxnSpPr>
        <p:spPr>
          <a:xfrm rot="10800000" flipH="1">
            <a:off x="2997288" y="1607263"/>
            <a:ext cx="1598400" cy="1113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6" name="Google Shape;386;p28"/>
          <p:cNvGrpSpPr/>
          <p:nvPr/>
        </p:nvGrpSpPr>
        <p:grpSpPr>
          <a:xfrm>
            <a:off x="4595688" y="1261063"/>
            <a:ext cx="3470175" cy="692400"/>
            <a:chOff x="3895500" y="1473888"/>
            <a:chExt cx="3470175" cy="692400"/>
          </a:xfrm>
        </p:grpSpPr>
        <p:sp>
          <p:nvSpPr>
            <p:cNvPr id="387" name="Google Shape;387;p28"/>
            <p:cNvSpPr/>
            <p:nvPr/>
          </p:nvSpPr>
          <p:spPr>
            <a:xfrm>
              <a:off x="4051575" y="1523388"/>
              <a:ext cx="3314100" cy="5934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434561" y="1615025"/>
              <a:ext cx="23424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86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/>
                <a:t>KNN</a:t>
              </a:r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895500" y="1473888"/>
              <a:ext cx="692400" cy="6924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1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89" name="Google Shape;389;p28"/>
          <p:cNvCxnSpPr>
            <a:endCxn id="390" idx="2"/>
          </p:cNvCxnSpPr>
          <p:nvPr/>
        </p:nvCxnSpPr>
        <p:spPr>
          <a:xfrm rot="10800000" flipH="1">
            <a:off x="2928890" y="2821475"/>
            <a:ext cx="1666800" cy="287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1" name="Google Shape;391;p28"/>
          <p:cNvGrpSpPr/>
          <p:nvPr/>
        </p:nvGrpSpPr>
        <p:grpSpPr>
          <a:xfrm>
            <a:off x="4595690" y="2475275"/>
            <a:ext cx="3534558" cy="692400"/>
            <a:chOff x="3948688" y="2747200"/>
            <a:chExt cx="3417013" cy="692400"/>
          </a:xfrm>
        </p:grpSpPr>
        <p:sp>
          <p:nvSpPr>
            <p:cNvPr id="392" name="Google Shape;392;p28"/>
            <p:cNvSpPr/>
            <p:nvPr/>
          </p:nvSpPr>
          <p:spPr>
            <a:xfrm>
              <a:off x="3948700" y="2796700"/>
              <a:ext cx="3417000" cy="5934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287550" y="2796700"/>
              <a:ext cx="2636400" cy="5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86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/>
                <a:t>Decision Tree</a:t>
              </a:r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948688" y="2747200"/>
              <a:ext cx="692400" cy="6924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1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94" name="Google Shape;394;p28"/>
          <p:cNvCxnSpPr>
            <a:endCxn id="395" idx="2"/>
          </p:cNvCxnSpPr>
          <p:nvPr/>
        </p:nvCxnSpPr>
        <p:spPr>
          <a:xfrm>
            <a:off x="3030602" y="3384388"/>
            <a:ext cx="1565100" cy="676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28"/>
          <p:cNvGrpSpPr/>
          <p:nvPr/>
        </p:nvGrpSpPr>
        <p:grpSpPr>
          <a:xfrm>
            <a:off x="4595702" y="3689475"/>
            <a:ext cx="3534549" cy="742800"/>
            <a:chOff x="3939900" y="3870688"/>
            <a:chExt cx="3383314" cy="742800"/>
          </a:xfrm>
        </p:grpSpPr>
        <p:sp>
          <p:nvSpPr>
            <p:cNvPr id="397" name="Google Shape;397;p28"/>
            <p:cNvSpPr/>
            <p:nvPr/>
          </p:nvSpPr>
          <p:spPr>
            <a:xfrm>
              <a:off x="4114114" y="3870688"/>
              <a:ext cx="3209100" cy="7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86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/>
                <a:t>Random Forest</a:t>
              </a:r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3939900" y="3895900"/>
              <a:ext cx="692400" cy="6924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1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8" name="Google Shape;398;p28"/>
          <p:cNvSpPr/>
          <p:nvPr/>
        </p:nvSpPr>
        <p:spPr>
          <a:xfrm>
            <a:off x="1220600" y="1646296"/>
            <a:ext cx="2073000" cy="2137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8"/>
          <p:cNvGrpSpPr/>
          <p:nvPr/>
        </p:nvGrpSpPr>
        <p:grpSpPr>
          <a:xfrm>
            <a:off x="1937050" y="1931858"/>
            <a:ext cx="640090" cy="640086"/>
            <a:chOff x="-2571737" y="2403625"/>
            <a:chExt cx="292225" cy="291425"/>
          </a:xfrm>
        </p:grpSpPr>
        <p:sp>
          <p:nvSpPr>
            <p:cNvPr id="400" name="Google Shape;400;p28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8"/>
          <p:cNvSpPr/>
          <p:nvPr/>
        </p:nvSpPr>
        <p:spPr>
          <a:xfrm>
            <a:off x="1034750" y="2724413"/>
            <a:ext cx="2444700" cy="481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accent6"/>
                </a:solidFill>
              </a:rPr>
              <a:t>Giải thuật</a:t>
            </a:r>
            <a:endParaRPr sz="2100" b="1">
              <a:solidFill>
                <a:schemeClr val="accent6"/>
              </a:solidFill>
            </a:endParaRPr>
          </a:p>
        </p:txBody>
      </p:sp>
      <p:sp>
        <p:nvSpPr>
          <p:cNvPr id="408" name="Google Shape;408;p28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4.1 KNN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2647195" y="3823225"/>
            <a:ext cx="623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2647150" y="2853068"/>
            <a:ext cx="623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2647207" y="1938359"/>
            <a:ext cx="623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647195" y="1019561"/>
            <a:ext cx="623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3429758" y="1093649"/>
            <a:ext cx="5790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3429750" y="2088650"/>
            <a:ext cx="510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Tính khoảng cách giữa dữ liệu đang xét và tất cả dữ liệu khác trong tập huấn luyện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3429758" y="3005286"/>
            <a:ext cx="5790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Chọn k láng giềng gần nhất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3429758" y="3941462"/>
            <a:ext cx="5790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Dự đoán nhãn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2740871" y="1016275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1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23" name="Google Shape;423;p29"/>
          <p:cNvSpPr txBox="1"/>
          <p:nvPr/>
        </p:nvSpPr>
        <p:spPr>
          <a:xfrm>
            <a:off x="2740946" y="379895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4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2740871" y="286825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3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2740946" y="196540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2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457200" y="1489592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7" name="Google Shape;427;p29"/>
          <p:cNvCxnSpPr>
            <a:stCxn id="426" idx="7"/>
            <a:endCxn id="417" idx="2"/>
          </p:cNvCxnSpPr>
          <p:nvPr/>
        </p:nvCxnSpPr>
        <p:spPr>
          <a:xfrm rot="10800000" flipH="1">
            <a:off x="1853016" y="1364276"/>
            <a:ext cx="794100" cy="3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29"/>
          <p:cNvSpPr txBox="1"/>
          <p:nvPr/>
        </p:nvSpPr>
        <p:spPr>
          <a:xfrm>
            <a:off x="666300" y="1983975"/>
            <a:ext cx="121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Bước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429" name="Google Shape;429;p29"/>
          <p:cNvCxnSpPr>
            <a:stCxn id="426" idx="6"/>
            <a:endCxn id="416" idx="2"/>
          </p:cNvCxnSpPr>
          <p:nvPr/>
        </p:nvCxnSpPr>
        <p:spPr>
          <a:xfrm rot="10800000" flipH="1">
            <a:off x="2092500" y="2282942"/>
            <a:ext cx="5547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9"/>
          <p:cNvCxnSpPr>
            <a:stCxn id="426" idx="5"/>
            <a:endCxn id="415" idx="2"/>
          </p:cNvCxnSpPr>
          <p:nvPr/>
        </p:nvCxnSpPr>
        <p:spPr>
          <a:xfrm>
            <a:off x="1853016" y="2885408"/>
            <a:ext cx="7941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9"/>
          <p:cNvCxnSpPr>
            <a:stCxn id="426" idx="5"/>
            <a:endCxn id="426" idx="5"/>
          </p:cNvCxnSpPr>
          <p:nvPr/>
        </p:nvCxnSpPr>
        <p:spPr>
          <a:xfrm>
            <a:off x="1853016" y="288540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9"/>
          <p:cNvCxnSpPr>
            <a:stCxn id="426" idx="4"/>
            <a:endCxn id="414" idx="1"/>
          </p:cNvCxnSpPr>
          <p:nvPr/>
        </p:nvCxnSpPr>
        <p:spPr>
          <a:xfrm>
            <a:off x="1274850" y="3124892"/>
            <a:ext cx="1463700" cy="79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3" name="Google Shape;433;p29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5" y="209525"/>
            <a:ext cx="8297649" cy="45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40" name="Google Shape;440;p30"/>
          <p:cNvSpPr txBox="1"/>
          <p:nvPr/>
        </p:nvSpPr>
        <p:spPr>
          <a:xfrm>
            <a:off x="1024700" y="4743300"/>
            <a:ext cx="730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Biểu đồ biểu thị độ chính xác với giá trị k tương ứng của giải thuật KNN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>
            <a:spLocks noGrp="1"/>
          </p:cNvSpPr>
          <p:nvPr>
            <p:ph type="title"/>
          </p:nvPr>
        </p:nvSpPr>
        <p:spPr>
          <a:xfrm>
            <a:off x="457200" y="1828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4.2 Decision Tree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2647150" y="3462668"/>
            <a:ext cx="623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2647207" y="2319359"/>
            <a:ext cx="623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2647195" y="1171961"/>
            <a:ext cx="623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3429750" y="1246050"/>
            <a:ext cx="547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Chọn thuộc tính quan trọng nhất để chia tập dữ liệu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3429758" y="2469662"/>
            <a:ext cx="5790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Xây dựng cây con cho tập con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3429758" y="3614886"/>
            <a:ext cx="5790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Lặp lại các bước 1 và 2 đến khi nút lá hoàn toàn là lớp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2740871" y="1168675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1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53" name="Google Shape;453;p31"/>
          <p:cNvSpPr txBox="1"/>
          <p:nvPr/>
        </p:nvSpPr>
        <p:spPr>
          <a:xfrm>
            <a:off x="2740871" y="347785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3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2740946" y="234640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2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617000" y="1846392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6" name="Google Shape;456;p31"/>
          <p:cNvCxnSpPr>
            <a:stCxn id="455" idx="7"/>
            <a:endCxn id="448" idx="2"/>
          </p:cNvCxnSpPr>
          <p:nvPr/>
        </p:nvCxnSpPr>
        <p:spPr>
          <a:xfrm rot="10800000" flipH="1">
            <a:off x="2012816" y="1516776"/>
            <a:ext cx="634500" cy="5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31"/>
          <p:cNvSpPr txBox="1"/>
          <p:nvPr/>
        </p:nvSpPr>
        <p:spPr>
          <a:xfrm>
            <a:off x="826100" y="2340788"/>
            <a:ext cx="121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Bước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458" name="Google Shape;458;p31"/>
          <p:cNvCxnSpPr>
            <a:stCxn id="455" idx="6"/>
            <a:endCxn id="447" idx="2"/>
          </p:cNvCxnSpPr>
          <p:nvPr/>
        </p:nvCxnSpPr>
        <p:spPr>
          <a:xfrm>
            <a:off x="2252300" y="2664042"/>
            <a:ext cx="39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1"/>
          <p:cNvCxnSpPr>
            <a:stCxn id="455" idx="5"/>
            <a:endCxn id="446" idx="2"/>
          </p:cNvCxnSpPr>
          <p:nvPr/>
        </p:nvCxnSpPr>
        <p:spPr>
          <a:xfrm>
            <a:off x="2012816" y="3242208"/>
            <a:ext cx="634200" cy="5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1"/>
          <p:cNvCxnSpPr>
            <a:stCxn id="455" idx="5"/>
            <a:endCxn id="455" idx="5"/>
          </p:cNvCxnSpPr>
          <p:nvPr/>
        </p:nvCxnSpPr>
        <p:spPr>
          <a:xfrm>
            <a:off x="2012816" y="324220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31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00" y="0"/>
            <a:ext cx="8317800" cy="47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2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1306650" y="4725550"/>
            <a:ext cx="653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Mô hình cây huấn luyện của giải thuật Decision Tree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4.3 Random Forest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2647195" y="3899425"/>
            <a:ext cx="623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2647150" y="2929268"/>
            <a:ext cx="623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2647207" y="2014559"/>
            <a:ext cx="623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2647195" y="1095761"/>
            <a:ext cx="623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478" name="Google Shape;478;p33"/>
          <p:cNvSpPr txBox="1"/>
          <p:nvPr/>
        </p:nvSpPr>
        <p:spPr>
          <a:xfrm>
            <a:off x="3429750" y="1169850"/>
            <a:ext cx="547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Chọn ngẫu nhiên 1 tập dữ liệu trong tập ban đầu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3429758" y="2164862"/>
            <a:ext cx="5790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Xây dựng một cây quyết định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3429758" y="3081486"/>
            <a:ext cx="5790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Lặp lại các bước 1 và 2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3429758" y="4017662"/>
            <a:ext cx="5790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Kết hợp kết quả và dự đoán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82" name="Google Shape;482;p33"/>
          <p:cNvSpPr txBox="1"/>
          <p:nvPr/>
        </p:nvSpPr>
        <p:spPr>
          <a:xfrm>
            <a:off x="2740871" y="1092475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1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83" name="Google Shape;483;p33"/>
          <p:cNvSpPr txBox="1"/>
          <p:nvPr/>
        </p:nvSpPr>
        <p:spPr>
          <a:xfrm>
            <a:off x="2740946" y="387515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4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2740871" y="294445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3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2740946" y="2041600"/>
            <a:ext cx="435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</a:rPr>
              <a:t>2</a:t>
            </a:r>
            <a:endParaRPr sz="2900" b="1">
              <a:solidFill>
                <a:schemeClr val="lt1"/>
              </a:solidFill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532975" y="1541592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742075" y="2035988"/>
            <a:ext cx="121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Bước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488" name="Google Shape;488;p33"/>
          <p:cNvCxnSpPr>
            <a:stCxn id="486" idx="7"/>
            <a:endCxn id="477" idx="2"/>
          </p:cNvCxnSpPr>
          <p:nvPr/>
        </p:nvCxnSpPr>
        <p:spPr>
          <a:xfrm rot="10800000" flipH="1">
            <a:off x="1928791" y="1440576"/>
            <a:ext cx="718500" cy="3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3"/>
          <p:cNvCxnSpPr>
            <a:stCxn id="486" idx="6"/>
            <a:endCxn id="476" idx="2"/>
          </p:cNvCxnSpPr>
          <p:nvPr/>
        </p:nvCxnSpPr>
        <p:spPr>
          <a:xfrm>
            <a:off x="2168275" y="2359242"/>
            <a:ext cx="47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3"/>
          <p:cNvCxnSpPr>
            <a:stCxn id="486" idx="5"/>
            <a:endCxn id="475" idx="2"/>
          </p:cNvCxnSpPr>
          <p:nvPr/>
        </p:nvCxnSpPr>
        <p:spPr>
          <a:xfrm>
            <a:off x="1928791" y="2937408"/>
            <a:ext cx="71850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3"/>
          <p:cNvCxnSpPr>
            <a:stCxn id="486" idx="5"/>
            <a:endCxn id="486" idx="5"/>
          </p:cNvCxnSpPr>
          <p:nvPr/>
        </p:nvCxnSpPr>
        <p:spPr>
          <a:xfrm>
            <a:off x="1928791" y="293740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33"/>
          <p:cNvCxnSpPr>
            <a:stCxn id="486" idx="4"/>
            <a:endCxn id="474" idx="1"/>
          </p:cNvCxnSpPr>
          <p:nvPr/>
        </p:nvCxnSpPr>
        <p:spPr>
          <a:xfrm>
            <a:off x="1350625" y="3176892"/>
            <a:ext cx="1387800" cy="8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33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Arial"/>
                <a:ea typeface="Arial"/>
                <a:cs typeface="Arial"/>
                <a:sym typeface="Arial"/>
              </a:rPr>
              <a:t>Thành viên nhóm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595450" y="1813288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592225" y="2786888"/>
            <a:ext cx="689400" cy="6894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1802630" y="1988368"/>
            <a:ext cx="275057" cy="339271"/>
            <a:chOff x="3330525" y="4399275"/>
            <a:chExt cx="390650" cy="481850"/>
          </a:xfrm>
        </p:grpSpPr>
        <p:sp>
          <p:nvSpPr>
            <p:cNvPr id="106" name="Google Shape;106;p16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1063180" y="2961956"/>
            <a:ext cx="275057" cy="339271"/>
            <a:chOff x="3330525" y="4399275"/>
            <a:chExt cx="390650" cy="481850"/>
          </a:xfrm>
        </p:grpSpPr>
        <p:sp>
          <p:nvSpPr>
            <p:cNvPr id="114" name="Google Shape;114;p16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2481250" y="1880950"/>
            <a:ext cx="601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Nguyễn Thanh Nhường B2014682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6"/>
          <p:cNvSpPr txBox="1"/>
          <p:nvPr/>
        </p:nvSpPr>
        <p:spPr>
          <a:xfrm>
            <a:off x="2535625" y="2854525"/>
            <a:ext cx="467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Nguyễn Quốc Thánh B2014699</a:t>
            </a:r>
            <a:endParaRPr sz="2400"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1799405" y="2961956"/>
            <a:ext cx="275057" cy="339271"/>
            <a:chOff x="3330525" y="4399275"/>
            <a:chExt cx="390650" cy="481850"/>
          </a:xfrm>
        </p:grpSpPr>
        <p:sp>
          <p:nvSpPr>
            <p:cNvPr id="124" name="Google Shape;124;p16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0" y="0"/>
            <a:ext cx="8546326" cy="46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4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1709400" y="4663225"/>
            <a:ext cx="572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Mô hình cây huấn luyện trên tập ngẫu nhiên 1</a:t>
            </a:r>
            <a:endParaRPr sz="2000" b="1"/>
          </a:p>
        </p:txBody>
      </p:sp>
      <p:sp>
        <p:nvSpPr>
          <p:cNvPr id="502" name="Google Shape;502;p34"/>
          <p:cNvSpPr txBox="1"/>
          <p:nvPr/>
        </p:nvSpPr>
        <p:spPr>
          <a:xfrm>
            <a:off x="213075" y="344425"/>
            <a:ext cx="274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[CYT, ERL, EXC,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ME2,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MIT,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POX, VAC]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25" y="65450"/>
            <a:ext cx="8473550" cy="45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10" name="Google Shape;510;p35"/>
          <p:cNvSpPr txBox="1"/>
          <p:nvPr/>
        </p:nvSpPr>
        <p:spPr>
          <a:xfrm>
            <a:off x="1709400" y="4663225"/>
            <a:ext cx="572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Mô hình cây huấn luyện trên tập ngẫu nhiên 2</a:t>
            </a:r>
            <a:endParaRPr sz="2000" b="1"/>
          </a:p>
        </p:txBody>
      </p:sp>
      <p:sp>
        <p:nvSpPr>
          <p:cNvPr id="511" name="Google Shape;511;p35"/>
          <p:cNvSpPr txBox="1"/>
          <p:nvPr/>
        </p:nvSpPr>
        <p:spPr>
          <a:xfrm>
            <a:off x="0" y="45212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101725"/>
            <a:ext cx="8623624" cy="45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6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19" name="Google Shape;519;p36"/>
          <p:cNvSpPr txBox="1"/>
          <p:nvPr/>
        </p:nvSpPr>
        <p:spPr>
          <a:xfrm>
            <a:off x="1709400" y="4663225"/>
            <a:ext cx="572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Mô hình cây huấn luyện trên tập ngẫu nhiên 3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" name="Google Shape;5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63" y="0"/>
            <a:ext cx="8434276" cy="46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7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27" name="Google Shape;527;p37"/>
          <p:cNvSpPr txBox="1"/>
          <p:nvPr/>
        </p:nvSpPr>
        <p:spPr>
          <a:xfrm>
            <a:off x="1709400" y="4663225"/>
            <a:ext cx="572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Mô hình cây huấn luyện trên tập ngẫu nhiên 4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>
            <a:spLocks noGrp="1"/>
          </p:cNvSpPr>
          <p:nvPr>
            <p:ph type="title"/>
          </p:nvPr>
        </p:nvSpPr>
        <p:spPr>
          <a:xfrm>
            <a:off x="457200" y="10859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 chính xác trung bình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3907477" y="1981900"/>
            <a:ext cx="1674900" cy="17571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907477" y="1981900"/>
            <a:ext cx="1674900" cy="1757100"/>
          </a:xfrm>
          <a:prstGeom prst="blockArc">
            <a:avLst>
              <a:gd name="adj1" fmla="val 19398614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1251270" y="1981900"/>
            <a:ext cx="1674900" cy="17571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251270" y="1981900"/>
            <a:ext cx="1674900" cy="1757100"/>
          </a:xfrm>
          <a:prstGeom prst="blockArc">
            <a:avLst>
              <a:gd name="adj1" fmla="val 20190073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6443663" y="1981963"/>
            <a:ext cx="1674900" cy="17571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6443663" y="1981963"/>
            <a:ext cx="1674900" cy="1757100"/>
          </a:xfrm>
          <a:prstGeom prst="blockArc">
            <a:avLst>
              <a:gd name="adj1" fmla="val 18361337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 txBox="1"/>
          <p:nvPr/>
        </p:nvSpPr>
        <p:spPr>
          <a:xfrm>
            <a:off x="4266990" y="2656588"/>
            <a:ext cx="9561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</a:rPr>
              <a:t>60%</a:t>
            </a:r>
            <a:endParaRPr sz="2400" b="1">
              <a:solidFill>
                <a:schemeClr val="accent4"/>
              </a:solidFill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1610782" y="2656588"/>
            <a:ext cx="9561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</a:rPr>
              <a:t>54%</a:t>
            </a:r>
            <a:endParaRPr sz="2400" b="1">
              <a:solidFill>
                <a:schemeClr val="accent3"/>
              </a:solidFill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6803175" y="2656649"/>
            <a:ext cx="9561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</a:rPr>
              <a:t>64%</a:t>
            </a:r>
            <a:endParaRPr sz="2400" b="1">
              <a:solidFill>
                <a:schemeClr val="accent2"/>
              </a:solidFill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3680850" y="4153432"/>
            <a:ext cx="21282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KNN</a:t>
            </a:r>
            <a:endParaRPr sz="2600"/>
          </a:p>
        </p:txBody>
      </p:sp>
      <p:sp>
        <p:nvSpPr>
          <p:cNvPr id="543" name="Google Shape;543;p38"/>
          <p:cNvSpPr txBox="1"/>
          <p:nvPr/>
        </p:nvSpPr>
        <p:spPr>
          <a:xfrm>
            <a:off x="802200" y="4153425"/>
            <a:ext cx="252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Decision Tree</a:t>
            </a:r>
            <a:endParaRPr sz="2600"/>
          </a:p>
        </p:txBody>
      </p:sp>
      <p:sp>
        <p:nvSpPr>
          <p:cNvPr id="544" name="Google Shape;544;p38"/>
          <p:cNvSpPr txBox="1"/>
          <p:nvPr/>
        </p:nvSpPr>
        <p:spPr>
          <a:xfrm>
            <a:off x="6011150" y="4153425"/>
            <a:ext cx="2675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Random Forest</a:t>
            </a:r>
            <a:endParaRPr sz="2600"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 rot="10800000">
            <a:off x="5745181" y="24457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10800000">
            <a:off x="3148981" y="2445698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 txBox="1"/>
          <p:nvPr/>
        </p:nvSpPr>
        <p:spPr>
          <a:xfrm>
            <a:off x="457200" y="308400"/>
            <a:ext cx="297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5. Kết quả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6. Hướng phát triển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1668375" y="2154150"/>
            <a:ext cx="67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974100" y="3232425"/>
            <a:ext cx="6633900" cy="83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1075901" y="332105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974100" y="2357863"/>
            <a:ext cx="7348200" cy="83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974100" y="1483325"/>
            <a:ext cx="7037100" cy="83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 txBox="1"/>
          <p:nvPr/>
        </p:nvSpPr>
        <p:spPr>
          <a:xfrm>
            <a:off x="2041050" y="1608275"/>
            <a:ext cx="58548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Kết hợp nhiều mô hình huấn luyện để so sánh mô hình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2119650" y="2463775"/>
            <a:ext cx="4388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Tiếp tục cải thiện tập dữ liệu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2041050" y="3338425"/>
            <a:ext cx="51654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Áp dụng các phương pháp học sâu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1075901" y="15729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1072176" y="2445776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39"/>
          <p:cNvGrpSpPr/>
          <p:nvPr/>
        </p:nvGrpSpPr>
        <p:grpSpPr>
          <a:xfrm>
            <a:off x="1217968" y="2595946"/>
            <a:ext cx="365763" cy="357988"/>
            <a:chOff x="-6713450" y="2397900"/>
            <a:chExt cx="295375" cy="291450"/>
          </a:xfrm>
        </p:grpSpPr>
        <p:sp>
          <p:nvSpPr>
            <p:cNvPr id="565" name="Google Shape;565;p39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1221689" y="3467867"/>
            <a:ext cx="365770" cy="365749"/>
            <a:chOff x="-2060175" y="2768875"/>
            <a:chExt cx="291450" cy="292225"/>
          </a:xfrm>
        </p:grpSpPr>
        <p:sp>
          <p:nvSpPr>
            <p:cNvPr id="568" name="Google Shape;568;p39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9"/>
          <p:cNvSpPr/>
          <p:nvPr/>
        </p:nvSpPr>
        <p:spPr>
          <a:xfrm>
            <a:off x="1226728" y="1733700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71" name="Google Shape;571;p39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"/>
          <p:cNvSpPr txBox="1">
            <a:spLocks noGrp="1"/>
          </p:cNvSpPr>
          <p:nvPr>
            <p:ph type="title" idx="4294967295"/>
          </p:nvPr>
        </p:nvSpPr>
        <p:spPr>
          <a:xfrm>
            <a:off x="1068100" y="3807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Tài liệu tham khảo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0"/>
          <p:cNvSpPr txBox="1"/>
          <p:nvPr/>
        </p:nvSpPr>
        <p:spPr>
          <a:xfrm>
            <a:off x="684400" y="1335525"/>
            <a:ext cx="6347700" cy="31218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115000"/>
              </a:lnSpc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 dirty="0">
                <a:solidFill>
                  <a:schemeClr val="lt1"/>
                </a:solidFill>
              </a:rPr>
              <a:t>Giáo trình máy học ứng dụng thầy Lưu Tiến </a:t>
            </a:r>
            <a:r>
              <a:rPr lang="en" sz="2000" dirty="0" smtClean="0">
                <a:solidFill>
                  <a:schemeClr val="lt1"/>
                </a:solidFill>
              </a:rPr>
              <a:t>Đạo.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Slide bài </a:t>
            </a:r>
            <a:r>
              <a:rPr lang="en" sz="2000" dirty="0" smtClean="0">
                <a:solidFill>
                  <a:schemeClr val="lt1"/>
                </a:solidFill>
              </a:rPr>
              <a:t>giảng thầy Lưu Tiến Đạo.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UCI Machine Learning Repository: Yeast Data Set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u="sng" dirty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Yeast data set </a:t>
            </a:r>
            <a:r>
              <a:rPr lang="en" sz="2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| </a:t>
            </a:r>
            <a:r>
              <a:rPr lang="en" sz="2000" u="sng" smtClean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Kaggle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578" name="Google Shape;578;p40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579" name="Google Shape;579;p4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80" name="Google Shape;580;p4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81" name="Google Shape;581;p4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4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3" name="Google Shape;583;p4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4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85" name="Google Shape;585;p4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86" name="Google Shape;586;p4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4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8" name="Google Shape;588;p4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89" name="Google Shape;589;p4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4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4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4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3" name="Google Shape;593;p4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94" name="Google Shape;594;p4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95" name="Google Shape;595;p4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4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" name="Google Shape;597;p4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98" name="Google Shape;598;p4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4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4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4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2" name="Google Shape;602;p4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603" name="Google Shape;603;p4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604" name="Google Shape;604;p4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4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6" name="Google Shape;606;p4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607" name="Google Shape;607;p4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4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9" name="Google Shape;609;p4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610" name="Google Shape;610;p4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611" name="Google Shape;611;p4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4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3" name="Google Shape;613;p4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614" name="Google Shape;614;p4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4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4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4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4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19" name="Google Shape;61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37" name="Google Shape;137;p17"/>
          <p:cNvCxnSpPr>
            <a:endCxn id="138" idx="6"/>
          </p:cNvCxnSpPr>
          <p:nvPr/>
        </p:nvCxnSpPr>
        <p:spPr>
          <a:xfrm flipH="1">
            <a:off x="3104600" y="3660005"/>
            <a:ext cx="1148700" cy="37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2AA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7"/>
          <p:cNvCxnSpPr>
            <a:endCxn id="140" idx="2"/>
          </p:cNvCxnSpPr>
          <p:nvPr/>
        </p:nvCxnSpPr>
        <p:spPr>
          <a:xfrm>
            <a:off x="5188997" y="3660143"/>
            <a:ext cx="1077300" cy="37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A56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7"/>
          <p:cNvCxnSpPr>
            <a:endCxn id="142" idx="6"/>
          </p:cNvCxnSpPr>
          <p:nvPr/>
        </p:nvCxnSpPr>
        <p:spPr>
          <a:xfrm rot="10800000">
            <a:off x="3104600" y="2606837"/>
            <a:ext cx="474600" cy="0"/>
          </a:xfrm>
          <a:prstGeom prst="straightConnector1">
            <a:avLst/>
          </a:prstGeom>
          <a:noFill/>
          <a:ln w="9525" cap="flat" cmpd="sng">
            <a:solidFill>
              <a:srgbClr val="5FD0D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7"/>
          <p:cNvCxnSpPr>
            <a:stCxn id="144" idx="2"/>
          </p:cNvCxnSpPr>
          <p:nvPr/>
        </p:nvCxnSpPr>
        <p:spPr>
          <a:xfrm rot="10800000">
            <a:off x="5775716" y="2601151"/>
            <a:ext cx="477000" cy="0"/>
          </a:xfrm>
          <a:prstGeom prst="straightConnector1">
            <a:avLst/>
          </a:prstGeom>
          <a:noFill/>
          <a:ln w="9525" cap="flat" cmpd="sng">
            <a:solidFill>
              <a:srgbClr val="D55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7"/>
          <p:cNvCxnSpPr>
            <a:endCxn id="146" idx="6"/>
          </p:cNvCxnSpPr>
          <p:nvPr/>
        </p:nvCxnSpPr>
        <p:spPr>
          <a:xfrm rot="10800000">
            <a:off x="3104600" y="1061863"/>
            <a:ext cx="1098600" cy="48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C6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7"/>
          <p:cNvCxnSpPr>
            <a:endCxn id="148" idx="2"/>
          </p:cNvCxnSpPr>
          <p:nvPr/>
        </p:nvCxnSpPr>
        <p:spPr>
          <a:xfrm rot="10800000" flipH="1">
            <a:off x="5201597" y="1057250"/>
            <a:ext cx="1064700" cy="49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800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" name="Google Shape;149;p17"/>
          <p:cNvGrpSpPr/>
          <p:nvPr/>
        </p:nvGrpSpPr>
        <p:grpSpPr>
          <a:xfrm>
            <a:off x="3456229" y="1346013"/>
            <a:ext cx="2458446" cy="2485263"/>
            <a:chOff x="1187925" y="238125"/>
            <a:chExt cx="5244125" cy="5238750"/>
          </a:xfrm>
        </p:grpSpPr>
        <p:sp>
          <p:nvSpPr>
            <p:cNvPr id="150" name="Google Shape;150;p17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rgbClr val="D55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rgbClr val="5FD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32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rgbClr val="FFC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rgbClr val="1A5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/>
          <p:nvPr/>
        </p:nvSpPr>
        <p:spPr>
          <a:xfrm>
            <a:off x="6252716" y="2308051"/>
            <a:ext cx="540900" cy="586200"/>
          </a:xfrm>
          <a:prstGeom prst="ellipse">
            <a:avLst/>
          </a:prstGeom>
          <a:solidFill>
            <a:srgbClr val="D55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6266297" y="3737243"/>
            <a:ext cx="540900" cy="586200"/>
          </a:xfrm>
          <a:prstGeom prst="ellipse">
            <a:avLst/>
          </a:prstGeom>
          <a:solidFill>
            <a:srgbClr val="1A5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266297" y="764150"/>
            <a:ext cx="540900" cy="586200"/>
          </a:xfrm>
          <a:prstGeom prst="ellipse">
            <a:avLst/>
          </a:prstGeom>
          <a:solidFill>
            <a:srgbClr val="FF8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563700" y="3739205"/>
            <a:ext cx="540900" cy="586200"/>
          </a:xfrm>
          <a:prstGeom prst="ellipse">
            <a:avLst/>
          </a:prstGeom>
          <a:solidFill>
            <a:srgbClr val="32A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563700" y="768763"/>
            <a:ext cx="540900" cy="586200"/>
          </a:xfrm>
          <a:prstGeom prst="ellipse">
            <a:avLst/>
          </a:pr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563700" y="2313737"/>
            <a:ext cx="540900" cy="586200"/>
          </a:xfrm>
          <a:prstGeom prst="ellipse">
            <a:avLst/>
          </a:prstGeom>
          <a:solidFill>
            <a:srgbClr val="53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223949" y="764150"/>
            <a:ext cx="2271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Giới thiệu vấn đề </a:t>
            </a:r>
            <a:endParaRPr sz="2100"/>
          </a:p>
        </p:txBody>
      </p:sp>
      <p:sp>
        <p:nvSpPr>
          <p:cNvPr id="170" name="Google Shape;170;p17"/>
          <p:cNvSpPr txBox="1"/>
          <p:nvPr/>
        </p:nvSpPr>
        <p:spPr>
          <a:xfrm>
            <a:off x="208975" y="2357639"/>
            <a:ext cx="2286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Giới thiệu tập dữ liệu và tiền xử lý dữ liệu</a:t>
            </a:r>
            <a:endParaRPr sz="2100"/>
          </a:p>
        </p:txBody>
      </p:sp>
      <p:sp>
        <p:nvSpPr>
          <p:cNvPr id="171" name="Google Shape;171;p17"/>
          <p:cNvSpPr txBox="1"/>
          <p:nvPr/>
        </p:nvSpPr>
        <p:spPr>
          <a:xfrm>
            <a:off x="223924" y="3766806"/>
            <a:ext cx="22710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Phương pháp huấn luyện</a:t>
            </a:r>
            <a:endParaRPr sz="2100"/>
          </a:p>
        </p:txBody>
      </p:sp>
      <p:sp>
        <p:nvSpPr>
          <p:cNvPr id="172" name="Google Shape;172;p17"/>
          <p:cNvSpPr txBox="1"/>
          <p:nvPr/>
        </p:nvSpPr>
        <p:spPr>
          <a:xfrm>
            <a:off x="6683025" y="2341250"/>
            <a:ext cx="2172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Kết luận</a:t>
            </a:r>
            <a:endParaRPr sz="2100"/>
          </a:p>
        </p:txBody>
      </p:sp>
      <p:sp>
        <p:nvSpPr>
          <p:cNvPr id="173" name="Google Shape;173;p17"/>
          <p:cNvSpPr txBox="1"/>
          <p:nvPr/>
        </p:nvSpPr>
        <p:spPr>
          <a:xfrm>
            <a:off x="6683150" y="3796953"/>
            <a:ext cx="2172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Hướng phát triển</a:t>
            </a:r>
            <a:endParaRPr sz="2100"/>
          </a:p>
        </p:txBody>
      </p:sp>
      <p:sp>
        <p:nvSpPr>
          <p:cNvPr id="174" name="Google Shape;174;p17"/>
          <p:cNvSpPr txBox="1"/>
          <p:nvPr/>
        </p:nvSpPr>
        <p:spPr>
          <a:xfrm>
            <a:off x="6683150" y="764150"/>
            <a:ext cx="2172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Mô hình huấn luyện </a:t>
            </a:r>
            <a:endParaRPr sz="2100"/>
          </a:p>
        </p:txBody>
      </p:sp>
      <p:sp>
        <p:nvSpPr>
          <p:cNvPr id="175" name="Google Shape;175;p17"/>
          <p:cNvSpPr txBox="1"/>
          <p:nvPr/>
        </p:nvSpPr>
        <p:spPr>
          <a:xfrm>
            <a:off x="3660025" y="2281078"/>
            <a:ext cx="2034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Nội dung</a:t>
            </a:r>
            <a:endParaRPr sz="3000" b="1"/>
          </a:p>
        </p:txBody>
      </p:sp>
      <p:sp>
        <p:nvSpPr>
          <p:cNvPr id="176" name="Google Shape;176;p17"/>
          <p:cNvSpPr txBox="1"/>
          <p:nvPr/>
        </p:nvSpPr>
        <p:spPr>
          <a:xfrm>
            <a:off x="2659476" y="781043"/>
            <a:ext cx="280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</a:rPr>
              <a:t>1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6319745" y="3734278"/>
            <a:ext cx="280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</a:rPr>
              <a:t>6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6327626" y="2335324"/>
            <a:ext cx="280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</a:rPr>
              <a:t>5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321837" y="781043"/>
            <a:ext cx="280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</a:rPr>
              <a:t>4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2659464" y="3739212"/>
            <a:ext cx="280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</a:rPr>
              <a:t>3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659464" y="2335318"/>
            <a:ext cx="280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</a:rPr>
              <a:t>2</a:t>
            </a:r>
            <a:endParaRPr sz="2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Giới thiệu vấn đề: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925" y="955950"/>
            <a:ext cx="4251325" cy="40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Giới thiệu vấn đề: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234846" y="2176931"/>
            <a:ext cx="743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436152" y="2560999"/>
            <a:ext cx="1717200" cy="16476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722876" y="2060125"/>
            <a:ext cx="911100" cy="9927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795255" y="2560999"/>
            <a:ext cx="1717200" cy="16476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081975" y="2060125"/>
            <a:ext cx="911100" cy="9927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1077050" y="2560999"/>
            <a:ext cx="1717200" cy="16476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1230850" y="3032325"/>
            <a:ext cx="15633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Phức tạp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555250" y="3032325"/>
            <a:ext cx="1563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Tốn kém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5850700" y="3032325"/>
            <a:ext cx="1717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Mất thời gian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2364574" y="2061100"/>
            <a:ext cx="911100" cy="990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4985935" y="2341899"/>
            <a:ext cx="385779" cy="429289"/>
            <a:chOff x="-62511900" y="4129100"/>
            <a:chExt cx="304050" cy="282000"/>
          </a:xfrm>
        </p:grpSpPr>
        <p:sp>
          <p:nvSpPr>
            <p:cNvPr id="205" name="Google Shape;205;p19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9"/>
          <p:cNvGrpSpPr/>
          <p:nvPr/>
        </p:nvGrpSpPr>
        <p:grpSpPr>
          <a:xfrm>
            <a:off x="2572220" y="2314766"/>
            <a:ext cx="401766" cy="483254"/>
            <a:chOff x="-61783350" y="3743950"/>
            <a:chExt cx="316650" cy="317450"/>
          </a:xfrm>
        </p:grpSpPr>
        <p:sp>
          <p:nvSpPr>
            <p:cNvPr id="211" name="Google Shape;211;p1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7329860" y="2291011"/>
            <a:ext cx="348181" cy="530745"/>
            <a:chOff x="-64001300" y="4093650"/>
            <a:chExt cx="228450" cy="317450"/>
          </a:xfrm>
        </p:grpSpPr>
        <p:sp>
          <p:nvSpPr>
            <p:cNvPr id="214" name="Google Shape;214;p19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9"/>
          <p:cNvSpPr txBox="1"/>
          <p:nvPr/>
        </p:nvSpPr>
        <p:spPr>
          <a:xfrm>
            <a:off x="1123200" y="1257900"/>
            <a:ext cx="689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Phân tích gen bằng phương pháp truyền thống</a:t>
            </a:r>
            <a:endParaRPr sz="2400"/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6"/>
              </a:solidFill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4073650" y="12591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Giới thiệu về tập dữ liệu Yeast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 rot="10800000">
            <a:off x="457200" y="38238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5210650" y="1543650"/>
            <a:ext cx="2517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</a:rPr>
              <a:t>1.484 Mẫu Gen</a:t>
            </a:r>
            <a:endParaRPr sz="2400" b="1">
              <a:solidFill>
                <a:schemeClr val="accent2"/>
              </a:solidFill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57200" y="2114025"/>
            <a:ext cx="35457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accent6"/>
                </a:solidFill>
              </a:rPr>
              <a:t>8 Thuộc tính</a:t>
            </a:r>
            <a:endParaRPr sz="2400" b="1">
              <a:solidFill>
                <a:schemeClr val="accent6"/>
              </a:solidFill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5070600" y="2968950"/>
            <a:ext cx="35457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accent5"/>
                </a:solidFill>
              </a:rPr>
              <a:t>Phân thành 10 lớp</a:t>
            </a:r>
            <a:endParaRPr sz="2400" b="1">
              <a:solidFill>
                <a:schemeClr val="accent4"/>
              </a:solidFill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705450" y="3859875"/>
            <a:ext cx="3049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</a:rPr>
              <a:t>Không cân bằng</a:t>
            </a:r>
            <a:endParaRPr sz="2400" b="1">
              <a:solidFill>
                <a:schemeClr val="accent4"/>
              </a:solidFill>
            </a:endParaRPr>
          </a:p>
        </p:txBody>
      </p:sp>
      <p:grpSp>
        <p:nvGrpSpPr>
          <p:cNvPr id="237" name="Google Shape;237;p20"/>
          <p:cNvGrpSpPr/>
          <p:nvPr/>
        </p:nvGrpSpPr>
        <p:grpSpPr>
          <a:xfrm>
            <a:off x="3883335" y="1395611"/>
            <a:ext cx="412972" cy="481492"/>
            <a:chOff x="-2571737" y="2403625"/>
            <a:chExt cx="292225" cy="291425"/>
          </a:xfrm>
        </p:grpSpPr>
        <p:sp>
          <p:nvSpPr>
            <p:cNvPr id="238" name="Google Shape;238;p2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0"/>
          <p:cNvGrpSpPr/>
          <p:nvPr/>
        </p:nvGrpSpPr>
        <p:grpSpPr>
          <a:xfrm>
            <a:off x="4847710" y="2250536"/>
            <a:ext cx="412972" cy="481492"/>
            <a:chOff x="-2571737" y="2403625"/>
            <a:chExt cx="292225" cy="291425"/>
          </a:xfrm>
        </p:grpSpPr>
        <p:sp>
          <p:nvSpPr>
            <p:cNvPr id="246" name="Google Shape;246;p2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0"/>
          <p:cNvGrpSpPr/>
          <p:nvPr/>
        </p:nvGrpSpPr>
        <p:grpSpPr>
          <a:xfrm>
            <a:off x="3883335" y="3105461"/>
            <a:ext cx="412972" cy="481492"/>
            <a:chOff x="-2571737" y="2403625"/>
            <a:chExt cx="292225" cy="291425"/>
          </a:xfrm>
        </p:grpSpPr>
        <p:sp>
          <p:nvSpPr>
            <p:cNvPr id="254" name="Google Shape;254;p2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-2485579" y="2580640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0"/>
          <p:cNvGrpSpPr/>
          <p:nvPr/>
        </p:nvGrpSpPr>
        <p:grpSpPr>
          <a:xfrm>
            <a:off x="4847698" y="3916673"/>
            <a:ext cx="412972" cy="481492"/>
            <a:chOff x="-2571737" y="2403625"/>
            <a:chExt cx="292225" cy="291425"/>
          </a:xfrm>
        </p:grpSpPr>
        <p:sp>
          <p:nvSpPr>
            <p:cNvPr id="262" name="Google Shape;262;p2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0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75" y="26213"/>
            <a:ext cx="8485851" cy="50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>
            <a:spLocks noGrp="1"/>
          </p:cNvSpPr>
          <p:nvPr>
            <p:ph type="sldNum" idx="12"/>
          </p:nvPr>
        </p:nvSpPr>
        <p:spPr>
          <a:xfrm>
            <a:off x="8540233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Phân Bố Các Thuộc Tính: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>
            <a:spLocks noGrp="1"/>
          </p:cNvSpPr>
          <p:nvPr>
            <p:ph type="sldNum" idx="12"/>
          </p:nvPr>
        </p:nvSpPr>
        <p:spPr>
          <a:xfrm>
            <a:off x="83962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00" y="1121350"/>
            <a:ext cx="4294000" cy="2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 txBox="1"/>
          <p:nvPr/>
        </p:nvSpPr>
        <p:spPr>
          <a:xfrm>
            <a:off x="926700" y="3826575"/>
            <a:ext cx="276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Khoảng cách giữa các cặp amino axit liền kề</a:t>
            </a:r>
            <a:endParaRPr sz="1800"/>
          </a:p>
        </p:txBody>
      </p:sp>
      <p:sp>
        <p:nvSpPr>
          <p:cNvPr id="284" name="Google Shape;284;p22"/>
          <p:cNvSpPr txBox="1"/>
          <p:nvPr/>
        </p:nvSpPr>
        <p:spPr>
          <a:xfrm>
            <a:off x="5322350" y="3826575"/>
            <a:ext cx="276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Độ khác biệt giữa protein ở các nhóm men</a:t>
            </a:r>
            <a:endParaRPr sz="1800"/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000" y="1121350"/>
            <a:ext cx="4294000" cy="270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Phân Bố Các Thuộc Tính: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 txBox="1">
            <a:spLocks noGrp="1"/>
          </p:cNvSpPr>
          <p:nvPr>
            <p:ph type="sldNum" idx="12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92" name="Google Shape;2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" y="1036975"/>
            <a:ext cx="4368900" cy="275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400" y="1036975"/>
            <a:ext cx="4368895" cy="275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/>
        </p:nvSpPr>
        <p:spPr>
          <a:xfrm>
            <a:off x="878950" y="37893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Tỉ lệ các axit amin bên trong protein thường không tạo ra năng lượng điện từ</a:t>
            </a:r>
            <a:endParaRPr sz="1800"/>
          </a:p>
        </p:txBody>
      </p:sp>
      <p:sp>
        <p:nvSpPr>
          <p:cNvPr id="295" name="Google Shape;295;p23"/>
          <p:cNvSpPr txBox="1"/>
          <p:nvPr/>
        </p:nvSpPr>
        <p:spPr>
          <a:xfrm>
            <a:off x="5094875" y="3789375"/>
            <a:ext cx="3324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Độ khác biệt giữa các protein có chứa trong những nơi khác nhau của tế bào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901</Words>
  <Application>Microsoft Office PowerPoint</Application>
  <PresentationFormat>On-screen Show (16:9)</PresentationFormat>
  <Paragraphs>158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Fira Sans Extra Condensed</vt:lpstr>
      <vt:lpstr>Proxima Nova</vt:lpstr>
      <vt:lpstr>Fira Sans Extra Condensed SemiBold</vt:lpstr>
      <vt:lpstr>Arial</vt:lpstr>
      <vt:lpstr>Proxima Nova Semibold</vt:lpstr>
      <vt:lpstr>Montserrat</vt:lpstr>
      <vt:lpstr>Roboto</vt:lpstr>
      <vt:lpstr>Big Data Infographics by Slidesgo</vt:lpstr>
      <vt:lpstr>Slidesgo Final Pages</vt:lpstr>
      <vt:lpstr>Nghiên cứu tập dữ liệu Men (Yeast)</vt:lpstr>
      <vt:lpstr>Thành viên nhóm</vt:lpstr>
      <vt:lpstr>PowerPoint Presentation</vt:lpstr>
      <vt:lpstr>Giới thiệu vấn đề:</vt:lpstr>
      <vt:lpstr>Giới thiệu vấn đề:</vt:lpstr>
      <vt:lpstr>2. Giới thiệu về tập dữ liệu Yeast</vt:lpstr>
      <vt:lpstr>PowerPoint Presentation</vt:lpstr>
      <vt:lpstr>Phân Bố Các Thuộc Tính:</vt:lpstr>
      <vt:lpstr>Phân Bố Các Thuộc Tính:</vt:lpstr>
      <vt:lpstr>Phân Bố Các Thuộc Tính:</vt:lpstr>
      <vt:lpstr>Phân Bố Các Thuộc Tính:</vt:lpstr>
      <vt:lpstr>Tiền xử lý dữ liệu</vt:lpstr>
      <vt:lpstr>3. Phương pháp huấn luyện</vt:lpstr>
      <vt:lpstr>4. Mô hình huấn luyện:</vt:lpstr>
      <vt:lpstr>4.1 KNN</vt:lpstr>
      <vt:lpstr>PowerPoint Presentation</vt:lpstr>
      <vt:lpstr>4.2 Decision Tree</vt:lpstr>
      <vt:lpstr>PowerPoint Presentation</vt:lpstr>
      <vt:lpstr>4.3 Random Forest</vt:lpstr>
      <vt:lpstr>PowerPoint Presentation</vt:lpstr>
      <vt:lpstr>PowerPoint Presentation</vt:lpstr>
      <vt:lpstr>PowerPoint Presentation</vt:lpstr>
      <vt:lpstr>PowerPoint Presentation</vt:lpstr>
      <vt:lpstr>Độ chính xác trung bình</vt:lpstr>
      <vt:lpstr>6. Hướng phát triển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tập dữ liệu Men (Yeast)</dc:title>
  <cp:lastModifiedBy>Nhuong Nguyen</cp:lastModifiedBy>
  <cp:revision>3</cp:revision>
  <dcterms:modified xsi:type="dcterms:W3CDTF">2023-04-18T06:53:22Z</dcterms:modified>
</cp:coreProperties>
</file>