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7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412" r:id="rId14"/>
    <p:sldId id="269" r:id="rId15"/>
    <p:sldId id="364" r:id="rId16"/>
    <p:sldId id="413" r:id="rId17"/>
    <p:sldId id="378" r:id="rId18"/>
    <p:sldId id="419" r:id="rId19"/>
    <p:sldId id="397" r:id="rId20"/>
    <p:sldId id="398" r:id="rId21"/>
    <p:sldId id="415" r:id="rId22"/>
    <p:sldId id="381" r:id="rId23"/>
    <p:sldId id="382" r:id="rId24"/>
    <p:sldId id="383" r:id="rId25"/>
    <p:sldId id="409" r:id="rId26"/>
    <p:sldId id="384" r:id="rId27"/>
    <p:sldId id="386" r:id="rId28"/>
    <p:sldId id="387" r:id="rId29"/>
    <p:sldId id="388" r:id="rId30"/>
    <p:sldId id="411" r:id="rId31"/>
    <p:sldId id="410" r:id="rId32"/>
    <p:sldId id="421" r:id="rId33"/>
    <p:sldId id="389" r:id="rId34"/>
    <p:sldId id="406" r:id="rId35"/>
    <p:sldId id="422" r:id="rId36"/>
    <p:sldId id="407" r:id="rId37"/>
    <p:sldId id="393" r:id="rId38"/>
    <p:sldId id="394" r:id="rId39"/>
    <p:sldId id="395" r:id="rId40"/>
    <p:sldId id="355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6" r:id="rId52"/>
    <p:sldId id="375" r:id="rId53"/>
    <p:sldId id="356" r:id="rId54"/>
    <p:sldId id="399" r:id="rId55"/>
    <p:sldId id="400" r:id="rId56"/>
    <p:sldId id="401" r:id="rId57"/>
    <p:sldId id="402" r:id="rId58"/>
    <p:sldId id="403" r:id="rId59"/>
    <p:sldId id="404" r:id="rId60"/>
    <p:sldId id="405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3366FF"/>
    <a:srgbClr val="3399FF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69293" autoAdjust="0"/>
  </p:normalViewPr>
  <p:slideViewPr>
    <p:cSldViewPr>
      <p:cViewPr varScale="1">
        <p:scale>
          <a:sx n="80" d="100"/>
          <a:sy n="80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4F7790-FF01-4456-9DA5-B8AB17847B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C4AFCF-14A4-4C4F-8A25-CF97BC319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3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Examples:</a:t>
            </a:r>
          </a:p>
          <a:p>
            <a:r>
              <a:rPr lang="en-US" altLang="en-US" b="1" smtClean="0"/>
              <a:t>1. DoS attack</a:t>
            </a:r>
          </a:p>
          <a:p>
            <a:r>
              <a:rPr lang="en-US" altLang="en-US" b="1" smtClean="0"/>
              <a:t>2. Sniffing</a:t>
            </a:r>
          </a:p>
          <a:p>
            <a:r>
              <a:rPr lang="en-US" altLang="en-US" b="1" smtClean="0"/>
              <a:t>3. MiM attack (with ARP spoofing / ICMP redirection)</a:t>
            </a:r>
          </a:p>
          <a:p>
            <a:r>
              <a:rPr lang="en-US" altLang="en-US" b="1" smtClean="0"/>
              <a:t>4. telnet hijack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6C765F7-9591-4271-ADE0-A2FA5F4EC4A7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John</a:t>
            </a:r>
            <a:r>
              <a:rPr lang="en-US" b="1" baseline="0" dirty="0" smtClean="0"/>
              <a:t> wants to prove that this email is sent by him.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Besides, p and q, </a:t>
            </a:r>
            <a:r>
              <a:rPr lang="el-GR" altLang="zh-TW" b="1" smtClean="0"/>
              <a:t>Φ(</a:t>
            </a:r>
            <a:r>
              <a:rPr lang="en-US" altLang="zh-TW" b="1" smtClean="0"/>
              <a:t>n) has to keep private also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794587E-D152-4D0B-89D2-97DD01F162B4}" type="slidenum">
              <a:rPr lang="en-US" altLang="zh-TW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23*7 mod 40 = 161 mod 40 = 1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9126804-A858-4256-8FA9-83FC3C07B3B7}" type="slidenum">
              <a:rPr lang="en-US" altLang="zh-TW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Public key: {e, n}</a:t>
            </a:r>
          </a:p>
          <a:p>
            <a:r>
              <a:rPr lang="en-US" altLang="en-US" b="1" smtClean="0"/>
              <a:t>Private key: {d, n}</a:t>
            </a:r>
          </a:p>
          <a:p>
            <a:endParaRPr lang="en-US" altLang="en-US" b="1" smtClean="0"/>
          </a:p>
          <a:p>
            <a:endParaRPr lang="en-US" altLang="zh-TW" b="1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8F1CF9C-F8FF-4A9E-81DA-A15B06CAE109}" type="slidenum">
              <a:rPr lang="en-US" altLang="zh-TW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Public key: {7,55}</a:t>
            </a:r>
          </a:p>
          <a:p>
            <a:r>
              <a:rPr lang="en-US" altLang="en-US" b="1" smtClean="0"/>
              <a:t>Private key: {23,55}</a:t>
            </a:r>
          </a:p>
          <a:p>
            <a:r>
              <a:rPr lang="en-US" altLang="en-US" b="1" smtClean="0"/>
              <a:t>C = P^e mod n</a:t>
            </a:r>
          </a:p>
          <a:p>
            <a:r>
              <a:rPr lang="en-US" altLang="en-US" b="1" smtClean="0"/>
              <a:t>P = C^d mod n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550831-3E6E-46F9-BF99-94A8A60E98C9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200AE2B-0F84-42FC-8A82-F7155D990E65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 smtClean="0"/>
              <a:t>Divide the larger number by the smaller number and get the remainder.</a:t>
            </a:r>
          </a:p>
          <a:p>
            <a:r>
              <a:rPr lang="en-US" altLang="en-US" b="1" dirty="0" smtClean="0"/>
              <a:t>Replace the larger number by the remainder.</a:t>
            </a:r>
          </a:p>
          <a:p>
            <a:r>
              <a:rPr lang="en-US" altLang="en-US" b="1" dirty="0" smtClean="0"/>
              <a:t>Repeat the above until one of the two numbers becomes zero.</a:t>
            </a:r>
          </a:p>
          <a:p>
            <a:r>
              <a:rPr lang="en-US" altLang="en-US" b="1" dirty="0" smtClean="0"/>
              <a:t>The GCD is the other number.</a:t>
            </a:r>
          </a:p>
          <a:p>
            <a:r>
              <a:rPr lang="en-US" altLang="en-US" b="1" dirty="0" smtClean="0"/>
              <a:t>n1: 81</a:t>
            </a:r>
          </a:p>
          <a:p>
            <a:r>
              <a:rPr lang="en-US" altLang="en-US" b="1" dirty="0" smtClean="0"/>
              <a:t>n2: 57</a:t>
            </a:r>
          </a:p>
          <a:p>
            <a:endParaRPr lang="en-US" altLang="en-US" b="1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DB21501-BFB7-4BD7-9DB3-3812CDD2C237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Divide the larger number by the smaller number and get the remainder.</a:t>
            </a:r>
          </a:p>
          <a:p>
            <a:r>
              <a:rPr lang="en-US" altLang="en-US" b="1" smtClean="0"/>
              <a:t>Replace the larger number by the remainder.</a:t>
            </a:r>
          </a:p>
          <a:p>
            <a:r>
              <a:rPr lang="en-US" altLang="en-US" b="1" smtClean="0"/>
              <a:t>Repeat the above until one of the two numbers becomes zero.</a:t>
            </a:r>
          </a:p>
          <a:p>
            <a:r>
              <a:rPr lang="en-US" altLang="en-US" b="1" smtClean="0"/>
              <a:t>The GCD is the other number.</a:t>
            </a:r>
          </a:p>
          <a:p>
            <a:r>
              <a:rPr lang="en-US" altLang="en-US" b="1" smtClean="0"/>
              <a:t>n1: 40</a:t>
            </a:r>
          </a:p>
          <a:p>
            <a:r>
              <a:rPr lang="en-US" altLang="en-US" b="1" smtClean="0"/>
              <a:t>n2: 7</a:t>
            </a:r>
          </a:p>
          <a:p>
            <a:endParaRPr lang="en-US" altLang="en-US" b="1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6375E7D-6111-4E80-B775-952895A6C33E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gcd(81, 57) = 3</a:t>
            </a:r>
          </a:p>
          <a:p>
            <a:r>
              <a:rPr lang="en-US" altLang="en-US" b="1" smtClean="0"/>
              <a:t>81 = 1·57 +24</a:t>
            </a:r>
          </a:p>
          <a:p>
            <a:r>
              <a:rPr lang="en-US" altLang="en-US" b="1" smtClean="0"/>
              <a:t>57 = 2·24 + 9</a:t>
            </a:r>
          </a:p>
          <a:p>
            <a:r>
              <a:rPr lang="en-US" altLang="en-US" b="1" smtClean="0"/>
              <a:t>24 = 2·9 + 6</a:t>
            </a:r>
          </a:p>
          <a:p>
            <a:r>
              <a:rPr lang="en-US" altLang="en-US" b="1" smtClean="0"/>
              <a:t>  9 = 1·6 + 3</a:t>
            </a:r>
          </a:p>
          <a:p>
            <a:r>
              <a:rPr lang="en-US" altLang="en-US" b="1" smtClean="0"/>
              <a:t>  6 = 2·3 + 0</a:t>
            </a:r>
          </a:p>
          <a:p>
            <a:endParaRPr lang="en-US" altLang="en-US" b="1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7D47BD5-3BAF-4100-B4B3-C1D79A5C1BB2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ASCII Table</a:t>
            </a:r>
          </a:p>
          <a:p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http://www.asciitable.com/</a:t>
            </a:r>
          </a:p>
          <a:p>
            <a:endParaRPr kumimoji="1" lang="en-US" sz="1200" b="1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English Letter Frequency (based on a sample of 40,000 words)</a:t>
            </a:r>
          </a:p>
          <a:p>
            <a:r>
              <a:rPr lang="en-US" altLang="en-US" b="1" dirty="0" smtClean="0"/>
              <a:t>https://www.math.cornell.edu/~mec/2003-2004/cryptography/subs/frequencies.html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70BD224-AB1A-45F2-9DC8-37D99AB27CAE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 smtClean="0"/>
              <a:t>From the previous page: </a:t>
            </a:r>
            <a:r>
              <a:rPr lang="en-US" altLang="zh-TW" b="1" dirty="0" smtClean="0">
                <a:cs typeface="Times New Roman" pitchFamily="18" charset="0"/>
              </a:rPr>
              <a:t>if </a:t>
            </a:r>
            <a:r>
              <a:rPr lang="en-US" altLang="zh-TW" b="1" u="sng" dirty="0" err="1" smtClean="0">
                <a:cs typeface="Times New Roman" pitchFamily="18" charset="0"/>
              </a:rPr>
              <a:t>gcd</a:t>
            </a:r>
            <a:r>
              <a:rPr lang="en-US" altLang="zh-TW" b="1" u="sng" dirty="0" smtClean="0">
                <a:cs typeface="Times New Roman" pitchFamily="18" charset="0"/>
              </a:rPr>
              <a:t>(</a:t>
            </a:r>
            <a:r>
              <a:rPr lang="en-US" altLang="zh-TW" b="1" u="sng" dirty="0" err="1" smtClean="0">
                <a:cs typeface="Times New Roman" pitchFamily="18" charset="0"/>
              </a:rPr>
              <a:t>a,b</a:t>
            </a:r>
            <a:r>
              <a:rPr lang="en-US" altLang="zh-TW" b="1" u="sng" dirty="0" smtClean="0">
                <a:cs typeface="Times New Roman" pitchFamily="18" charset="0"/>
              </a:rPr>
              <a:t>) = r</a:t>
            </a:r>
            <a:r>
              <a:rPr lang="en-US" altLang="zh-TW" b="1" dirty="0" smtClean="0">
                <a:cs typeface="Times New Roman" pitchFamily="18" charset="0"/>
              </a:rPr>
              <a:t>, there exists integers x and y, such that </a:t>
            </a:r>
            <a:r>
              <a:rPr lang="en-US" altLang="zh-TW" b="1" u="sng" dirty="0" err="1" smtClean="0">
                <a:cs typeface="Times New Roman" pitchFamily="18" charset="0"/>
              </a:rPr>
              <a:t>x·a+y·b</a:t>
            </a:r>
            <a:r>
              <a:rPr lang="en-US" altLang="zh-TW" b="1" u="sng" dirty="0" smtClean="0">
                <a:cs typeface="Times New Roman" pitchFamily="18" charset="0"/>
              </a:rPr>
              <a:t> =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 err="1" smtClean="0"/>
              <a:t>gcd</a:t>
            </a:r>
            <a:r>
              <a:rPr lang="en-US" altLang="zh-TW" sz="2000" b="1" dirty="0" smtClean="0"/>
              <a:t>(40, 7)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 smtClean="0"/>
              <a:t>40 = 5</a:t>
            </a:r>
            <a:r>
              <a:rPr lang="en-US" altLang="zh-TW" sz="2000" b="1" dirty="0" smtClean="0">
                <a:cs typeface="Times New Roman" pitchFamily="18" charset="0"/>
              </a:rPr>
              <a:t>·7 +5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 smtClean="0">
                <a:cs typeface="Times New Roman" pitchFamily="18" charset="0"/>
              </a:rPr>
              <a:t>7 = 1·5 + 2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 smtClean="0">
                <a:cs typeface="Times New Roman" pitchFamily="18" charset="0"/>
              </a:rPr>
              <a:t>5 = 2·2 + </a:t>
            </a:r>
            <a:r>
              <a:rPr lang="en-US" altLang="zh-TW" sz="2000" b="1" u="sng" dirty="0" smtClean="0"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 smtClean="0">
                <a:cs typeface="Times New Roman" pitchFamily="18" charset="0"/>
              </a:rPr>
              <a:t>2 = 2·1 + 0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 smtClean="0">
                <a:cs typeface="Times New Roman" pitchFamily="18" charset="0"/>
              </a:rPr>
              <a:t>23*7 mod </a:t>
            </a:r>
            <a:r>
              <a:rPr lang="en-US" altLang="zh-TW" sz="2000" b="1" smtClean="0">
                <a:cs typeface="Times New Roman" pitchFamily="18" charset="0"/>
              </a:rPr>
              <a:t>40 </a:t>
            </a:r>
            <a:r>
              <a:rPr lang="en-US" altLang="zh-TW" sz="2000" b="1" smtClean="0">
                <a:cs typeface="Times New Roman" pitchFamily="18" charset="0"/>
              </a:rPr>
              <a:t>= 1</a:t>
            </a:r>
            <a:endParaRPr lang="en-US" altLang="zh-TW" sz="2000" b="1" dirty="0" smtClean="0">
              <a:cs typeface="Times New Roman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96FB908-9C8E-4B1B-8D0B-BF1CB0CA7928}" type="slidenum">
              <a:rPr lang="en-US" altLang="zh-TW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https://en.wikipedia.org/wiki/RSA_Factoring_Challenge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1BF2FBC-AF21-4806-A56D-25BAFDD9018E}" type="slidenum">
              <a:rPr lang="en-US" altLang="zh-TW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E.g. if p = 7, one of the primitive root is 3</a:t>
            </a:r>
          </a:p>
          <a:p>
            <a:r>
              <a:rPr lang="en-US" altLang="zh-TW" b="1" dirty="0" smtClean="0"/>
              <a:t>3^1 mod 7 = 3 mod 7 = 3</a:t>
            </a:r>
          </a:p>
          <a:p>
            <a:r>
              <a:rPr lang="en-US" altLang="zh-TW" b="1" dirty="0" smtClean="0"/>
              <a:t>3^2 mod 7 = 9 mod 7 = 2</a:t>
            </a:r>
          </a:p>
          <a:p>
            <a:r>
              <a:rPr lang="en-US" altLang="zh-TW" b="1" dirty="0" smtClean="0"/>
              <a:t>3^3 mod 7 = 27 mod 7 = 6</a:t>
            </a:r>
          </a:p>
          <a:p>
            <a:r>
              <a:rPr lang="en-US" altLang="zh-TW" b="1" dirty="0" smtClean="0"/>
              <a:t>3^4 mod 7 = 81 mod 7 = 4</a:t>
            </a:r>
          </a:p>
          <a:p>
            <a:r>
              <a:rPr lang="en-US" altLang="zh-TW" b="1" dirty="0" smtClean="0"/>
              <a:t>3^5 mod 7 = 241 mod 7 = 5</a:t>
            </a:r>
          </a:p>
          <a:p>
            <a:r>
              <a:rPr lang="en-US" altLang="zh-TW" b="1" dirty="0" smtClean="0"/>
              <a:t>3^6 mod 7 = 729 mod 7 = 1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E.g. But 2 is not the primitive root of p = 7:</a:t>
            </a:r>
          </a:p>
          <a:p>
            <a:r>
              <a:rPr lang="en-US" altLang="zh-TW" b="1" dirty="0" smtClean="0"/>
              <a:t>2^1 mod 7 = 2</a:t>
            </a:r>
          </a:p>
          <a:p>
            <a:r>
              <a:rPr lang="en-US" altLang="zh-TW" b="1" dirty="0" smtClean="0"/>
              <a:t>2^2 mod 7 = 4</a:t>
            </a:r>
          </a:p>
          <a:p>
            <a:r>
              <a:rPr lang="en-US" altLang="zh-TW" b="1" dirty="0" smtClean="0"/>
              <a:t>2^3 mod 7 = 1</a:t>
            </a:r>
          </a:p>
          <a:p>
            <a:r>
              <a:rPr lang="en-US" altLang="zh-TW" b="1" dirty="0" smtClean="0"/>
              <a:t>2^4 mod 7 = 2</a:t>
            </a:r>
          </a:p>
          <a:p>
            <a:r>
              <a:rPr lang="en-US" altLang="zh-TW" b="1" dirty="0" smtClean="0"/>
              <a:t>2^5 mod 7 = 4</a:t>
            </a:r>
          </a:p>
          <a:p>
            <a:r>
              <a:rPr lang="en-US" altLang="zh-TW" b="1" dirty="0" smtClean="0"/>
              <a:t>2^6 mod 7 = 1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3162889-72B1-40C6-BEDC-B19A7D9AD8B6}" type="slidenum">
              <a:rPr lang="en-US" altLang="zh-TW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Given a = 3 and p = 7</a:t>
            </a:r>
          </a:p>
          <a:p>
            <a:r>
              <a:rPr lang="en-US" altLang="zh-TW" b="1" smtClean="0"/>
              <a:t>3 = 3^1 mod 7</a:t>
            </a:r>
          </a:p>
          <a:p>
            <a:r>
              <a:rPr lang="en-US" altLang="zh-TW" b="1" smtClean="0"/>
              <a:t>2 = 3^2 mod 7</a:t>
            </a:r>
          </a:p>
          <a:p>
            <a:r>
              <a:rPr lang="en-US" altLang="zh-TW" b="1" smtClean="0"/>
              <a:t>6 = 3^3 mod 7</a:t>
            </a:r>
          </a:p>
          <a:p>
            <a:r>
              <a:rPr lang="en-US" altLang="zh-TW" b="1" smtClean="0"/>
              <a:t>4 = 3^4 mod 7</a:t>
            </a:r>
          </a:p>
          <a:p>
            <a:r>
              <a:rPr lang="en-US" altLang="zh-TW" b="1" smtClean="0"/>
              <a:t>5 = 3^5 mod 7</a:t>
            </a:r>
          </a:p>
          <a:p>
            <a:r>
              <a:rPr lang="en-US" altLang="zh-TW" b="1" smtClean="0"/>
              <a:t>1 = 3^6 mod 7</a:t>
            </a:r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502E527-262A-4C59-9A01-5DB9D8D14FB1}" type="slidenum">
              <a:rPr lang="en-US" altLang="zh-TW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Example: p = 13 and a = 7</a:t>
            </a:r>
          </a:p>
          <a:p>
            <a:r>
              <a:rPr lang="en-US" altLang="zh-TW" b="1" dirty="0" smtClean="0"/>
              <a:t>User A:</a:t>
            </a:r>
          </a:p>
          <a:p>
            <a:r>
              <a:rPr lang="en-US" altLang="zh-TW" b="1" dirty="0" smtClean="0"/>
              <a:t>XA </a:t>
            </a:r>
            <a:r>
              <a:rPr lang="en-US" altLang="zh-TW" b="1" dirty="0" smtClean="0"/>
              <a:t>= </a:t>
            </a:r>
            <a:r>
              <a:rPr lang="en-US" altLang="zh-TW" b="1" dirty="0" smtClean="0"/>
              <a:t>2</a:t>
            </a:r>
            <a:endParaRPr lang="en-US" altLang="zh-TW" b="1" dirty="0" smtClean="0"/>
          </a:p>
          <a:p>
            <a:r>
              <a:rPr lang="en-US" altLang="zh-TW" b="1" dirty="0" smtClean="0"/>
              <a:t>YA = 7^2 mod 13 = 10</a:t>
            </a:r>
          </a:p>
          <a:p>
            <a:r>
              <a:rPr lang="en-US" altLang="zh-TW" b="1" dirty="0" smtClean="0"/>
              <a:t>User B:</a:t>
            </a:r>
          </a:p>
          <a:p>
            <a:r>
              <a:rPr lang="en-US" altLang="zh-TW" b="1" dirty="0" smtClean="0"/>
              <a:t>XB = 3</a:t>
            </a:r>
          </a:p>
          <a:p>
            <a:r>
              <a:rPr lang="en-US" altLang="zh-TW" b="1" dirty="0" smtClean="0"/>
              <a:t>YB = 7^3 mod 13 = 5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A computes K = 5^2 mod 13 = 12</a:t>
            </a:r>
          </a:p>
          <a:p>
            <a:r>
              <a:rPr lang="en-US" altLang="zh-TW" b="1" dirty="0" smtClean="0"/>
              <a:t>B computes K = 10^3 mod 13 = 12</a:t>
            </a:r>
          </a:p>
          <a:p>
            <a:endParaRPr lang="en-US" altLang="zh-TW" b="1" dirty="0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1662F-061C-4786-8BCF-72E8B70DF10A}" type="slidenum">
              <a:rPr lang="en-US" altLang="zh-TW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Parity bit: for error detection purpose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4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The size of each a</a:t>
            </a:r>
            <a:r>
              <a:rPr lang="en-US" altLang="zh-TW" b="1" baseline="-25000" smtClean="0"/>
              <a:t>i,j</a:t>
            </a:r>
            <a:r>
              <a:rPr lang="en-US" altLang="zh-TW" b="1" smtClean="0"/>
              <a:t>, b</a:t>
            </a:r>
            <a:r>
              <a:rPr lang="en-US" altLang="zh-TW" b="1" baseline="-25000" smtClean="0"/>
              <a:t>i,j</a:t>
            </a:r>
            <a:r>
              <a:rPr lang="en-US" altLang="zh-TW" b="1" smtClean="0"/>
              <a:t>, k</a:t>
            </a:r>
            <a:r>
              <a:rPr lang="en-US" altLang="zh-TW" b="1" baseline="-25000" smtClean="0"/>
              <a:t>i,j</a:t>
            </a:r>
            <a:r>
              <a:rPr lang="en-US" altLang="zh-TW" b="1" smtClean="0"/>
              <a:t> is one byte.</a:t>
            </a:r>
            <a:endParaRPr lang="zh-TW" altLang="en-US" b="1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17E61F6-D688-4FDA-8C02-F8FF5D654162}" type="slidenum">
              <a:rPr lang="en-US" altLang="zh-TW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AE50832-0D3B-4BFB-BF3B-DF0CC3B06B38}" type="slidenum">
              <a:rPr lang="en-US" altLang="zh-TW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235389D-52E2-4197-B7E7-3EE7CC655E60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DES Decryption Algorithm</a:t>
            </a:r>
          </a:p>
          <a:p>
            <a:r>
              <a:rPr lang="en-US" b="1" dirty="0" smtClean="0"/>
              <a:t>http://www.herongyang.com/Cryptography/DES-Algorithm-Decryption-Algorithm.html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Pretty good privacy (PGP) is a program that provides data encryption and decryption for files, directories, and emails.  It also provides digital signatures for signing emails.</a:t>
            </a:r>
          </a:p>
          <a:p>
            <a:r>
              <a:rPr lang="en-US" altLang="zh-TW" b="1" dirty="0" smtClean="0"/>
              <a:t>Larger key size </a:t>
            </a:r>
            <a:r>
              <a:rPr lang="en-US" altLang="zh-TW" b="1" dirty="0" smtClean="0">
                <a:sym typeface="Wingdings" pitchFamily="2" charset="2"/>
              </a:rPr>
              <a:t> more secure but slower</a:t>
            </a:r>
          </a:p>
          <a:p>
            <a:r>
              <a:rPr lang="en-US" altLang="zh-TW" b="1" dirty="0" smtClean="0">
                <a:sym typeface="Wingdings" pitchFamily="2" charset="2"/>
              </a:rPr>
              <a:t>Larger block size  more secure (lower chance to have duplicate ciphertext block, which may cause information leakage)</a:t>
            </a:r>
            <a:endParaRPr lang="en-US" altLang="zh-TW" b="1" dirty="0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9B10E1C-A1D2-41D7-B95B-0E96452D5C94}" type="slidenum">
              <a:rPr lang="en-US" altLang="zh-TW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 smtClean="0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D896A17-FE6D-443A-9F94-8F2E1EF11171}" type="slidenum">
              <a:rPr lang="en-US" altLang="zh-TW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John sends an encrypted email to Mary.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C4AFCF-14A4-4C4F-8A25-CF97BC3190E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5BA02-4293-495C-8DD7-06530590F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2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F7BCC-B0A4-4AC5-9C7A-50E7D9D601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8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2C86-A536-4DEC-96D8-53198C1A25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2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F1164-BB58-4DC2-835A-C064C763CF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295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AB58F-6BDB-4865-9472-E98C53E77C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500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34B8-AC76-4831-8554-B6C5A3F07A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5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0025-B9F0-4D7C-BE0E-F896E13C93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526B8-53FD-4E3E-91A7-8571AE4F2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898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7B682-01F6-4BD3-80E4-5AC13712D8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70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90025-A468-44A6-9FA1-0849DA77F2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624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3CA46-3119-4780-90A3-D215AFDB8C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1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F94F75-1A43-44B2-BAE6-C13A34663A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AA45C1-7BD0-4464-8C43-7EA7A01A6EF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An </a:t>
            </a:r>
            <a:r>
              <a:rPr lang="en-US" altLang="zh-TW" smtClean="0"/>
              <a:t>Overview of Cryptography (Part I)</a:t>
            </a:r>
            <a:endParaRPr lang="en-US" altLang="zh-TW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FB8F05-5AA1-4FE4-8A5F-241478E8E99F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1722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Concerns about the strength of DES</a:t>
            </a:r>
          </a:p>
          <a:p>
            <a:pPr lvl="2" eaLnBrk="1" hangingPunct="1"/>
            <a:r>
              <a:rPr lang="en-US" altLang="zh-TW" dirty="0" smtClean="0"/>
              <a:t>Cryptanalysis</a:t>
            </a:r>
          </a:p>
          <a:p>
            <a:pPr lvl="3" eaLnBrk="1" hangingPunct="1"/>
            <a:r>
              <a:rPr lang="en-US" altLang="zh-TW" dirty="0" smtClean="0"/>
              <a:t>There has been numerous attempts to find and exploit weaknesses in the algorithm.</a:t>
            </a:r>
          </a:p>
          <a:p>
            <a:pPr lvl="3" eaLnBrk="1" hangingPunct="1"/>
            <a:r>
              <a:rPr lang="en-US" altLang="zh-TW" dirty="0" smtClean="0"/>
              <a:t>No one has so far succeeded in discovering a fatal weakness.</a:t>
            </a:r>
          </a:p>
          <a:p>
            <a:pPr lvl="2" eaLnBrk="1" hangingPunct="1"/>
            <a:r>
              <a:rPr lang="en-US" altLang="zh-TW" dirty="0" smtClean="0"/>
              <a:t>Key length</a:t>
            </a:r>
          </a:p>
          <a:p>
            <a:pPr lvl="3" eaLnBrk="1" hangingPunct="1"/>
            <a:r>
              <a:rPr lang="en-US" altLang="zh-TW" dirty="0" smtClean="0"/>
              <a:t>Rising processor speed and falling hardware costs made it a simple matter to break DES quickly using brute-force approach.</a:t>
            </a:r>
          </a:p>
          <a:p>
            <a:pPr lvl="3" eaLnBrk="1" hangingPunct="1"/>
            <a:r>
              <a:rPr lang="en-US" altLang="zh-TW" dirty="0" smtClean="0"/>
              <a:t>It was finally declared dead in July 1998, when the Electronic Frontier Foundation (EFF) announced that it had broken a new DES encryption using a special-purpose “DES cracker”.</a:t>
            </a:r>
          </a:p>
          <a:p>
            <a:pPr lvl="3" eaLnBrk="1" hangingPunct="1"/>
            <a:r>
              <a:rPr lang="en-US" altLang="zh-TW" dirty="0" smtClean="0"/>
              <a:t>56 hours to break DES</a:t>
            </a:r>
          </a:p>
          <a:p>
            <a:pPr lvl="3" eaLnBrk="1" hangingPunct="1"/>
            <a:endParaRPr lang="en-US" altLang="zh-TW" dirty="0" smtClean="0"/>
          </a:p>
          <a:p>
            <a:pPr lvl="3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358163-0A09-49E6-AA36-6C534DB52FE5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3DES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Officially Triple Data Encryption Algorithm (TDEA)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Proposed by Tuchman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First standardized for use in financial applications in ANSI in 1985.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TDEA uses three keys (K1, K2, and K3) and three executions of the DES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function follows an encrypt-decrypt-encrypt (EDE)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There is no K4 such </a:t>
            </a:r>
            <a:r>
              <a:rPr lang="en-US" altLang="zh-TW" dirty="0" smtClean="0"/>
              <a:t>that                       and </a:t>
            </a:r>
            <a:endParaRPr lang="en-US" altLang="zh-TW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TW" dirty="0" smtClean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85926"/>
              </p:ext>
            </p:extLst>
          </p:nvPr>
        </p:nvGraphicFramePr>
        <p:xfrm>
          <a:off x="2971800" y="5029200"/>
          <a:ext cx="3505200" cy="57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方程式" r:id="rId4" imgW="1397000" imgH="228600" progId="Equation.3">
                  <p:embed/>
                </p:oleObj>
              </mc:Choice>
              <mc:Fallback>
                <p:oleObj name="方程式" r:id="rId4" imgW="13970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3505200" cy="573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2456"/>
              </p:ext>
            </p:extLst>
          </p:nvPr>
        </p:nvGraphicFramePr>
        <p:xfrm>
          <a:off x="4953000" y="5562600"/>
          <a:ext cx="1600200" cy="461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方程式" r:id="rId6" imgW="660240" imgH="190440" progId="Equation.3">
                  <p:embed/>
                </p:oleObj>
              </mc:Choice>
              <mc:Fallback>
                <p:oleObj name="方程式" r:id="rId6" imgW="660240" imgH="1904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2600"/>
                        <a:ext cx="1600200" cy="461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463305"/>
              </p:ext>
            </p:extLst>
          </p:nvPr>
        </p:nvGraphicFramePr>
        <p:xfrm>
          <a:off x="7148513" y="5562600"/>
          <a:ext cx="1630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方程式" r:id="rId8" imgW="672840" imgH="190440" progId="Equation.3">
                  <p:embed/>
                </p:oleObj>
              </mc:Choice>
              <mc:Fallback>
                <p:oleObj name="方程式" r:id="rId8" imgW="672840" imgH="1904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5562600"/>
                        <a:ext cx="163036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60D143-CFA9-4128-AA34-CD4FE192C48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Decryption is simply the same operation with </a:t>
            </a:r>
            <a:r>
              <a:rPr lang="en-US" altLang="zh-TW" dirty="0" smtClean="0"/>
              <a:t>the 16 </a:t>
            </a:r>
            <a:r>
              <a:rPr lang="en-US" altLang="zh-TW" dirty="0" err="1" smtClean="0"/>
              <a:t>subkeys</a:t>
            </a:r>
            <a:r>
              <a:rPr lang="en-US" altLang="zh-TW" dirty="0" smtClean="0"/>
              <a:t> applied in the reversed order.</a:t>
            </a:r>
            <a:endParaRPr lang="en-US" altLang="zh-TW" dirty="0"/>
          </a:p>
          <a:p>
            <a:pPr lvl="1" eaLnBrk="1" hangingPunct="1"/>
            <a:r>
              <a:rPr lang="en-US" altLang="zh-TW" dirty="0" smtClean="0"/>
              <a:t>With three distinct keys, 3DES has an effective key length of 168 bits.</a:t>
            </a:r>
          </a:p>
          <a:p>
            <a:pPr lvl="1" eaLnBrk="1" hangingPunct="1"/>
            <a:r>
              <a:rPr lang="en-US" altLang="zh-TW" dirty="0" smtClean="0"/>
              <a:t>With K1 = K3, the effective key length is 112.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60D143-CFA9-4128-AA34-CD4FE192C48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Other Symmetric Block Ciphers</a:t>
            </a:r>
          </a:p>
          <a:p>
            <a:pPr lvl="1" eaLnBrk="1" hangingPunct="1"/>
            <a:r>
              <a:rPr lang="en-US" altLang="zh-TW" dirty="0" smtClean="0"/>
              <a:t>Rather than totally reinventing the wheel, virtually all contemporary conventional block encryption algorithms use the basic </a:t>
            </a:r>
            <a:r>
              <a:rPr lang="en-US" altLang="zh-TW" dirty="0" err="1" smtClean="0"/>
              <a:t>Feistel</a:t>
            </a:r>
            <a:r>
              <a:rPr lang="en-US" altLang="zh-TW" dirty="0" smtClean="0"/>
              <a:t> block structure (the one similar to that of DES).</a:t>
            </a:r>
          </a:p>
          <a:p>
            <a:pPr lvl="1" eaLnBrk="1" hangingPunct="1"/>
            <a:r>
              <a:rPr lang="en-US" altLang="zh-TW" dirty="0" smtClean="0"/>
              <a:t>Some popular conventional encryption algorithms are summarized in the table on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34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DA4CC5-BBA3-4FBB-833E-9FD91B6501C9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 smtClean="0"/>
          </a:p>
        </p:txBody>
      </p:sp>
      <p:sp>
        <p:nvSpPr>
          <p:cNvPr id="14339" name="Text Box 77"/>
          <p:cNvSpPr txBox="1">
            <a:spLocks noChangeArrowheads="1"/>
          </p:cNvSpPr>
          <p:nvPr/>
        </p:nvSpPr>
        <p:spPr bwMode="auto">
          <a:xfrm>
            <a:off x="2667000" y="257175"/>
            <a:ext cx="392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accent2"/>
                </a:solidFill>
              </a:rPr>
              <a:t>Conventional Encryption Algorithm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52403"/>
              </p:ext>
            </p:extLst>
          </p:nvPr>
        </p:nvGraphicFramePr>
        <p:xfrm>
          <a:off x="304800" y="762000"/>
          <a:ext cx="8610600" cy="5748474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5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Algorithm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 Size (bits)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 of Rounds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Block Size (bits)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Mathematical Operations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Applications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fixed S-boxes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SET, Kerberos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3DES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112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 168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fixed S-boxes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Financial key management, PGP, S/MIME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IDEA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addition, multiplication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PGP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Blowfish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 to 448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variable S-boxes, addition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Twofish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128, 192, or 256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variable S-boxes, addition, rotation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Widely used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RC5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 to 2048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to 255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32, 64, or 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Addition, subtraction, XOR, rotation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17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CAST-128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 128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 or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Addition,  subtraction,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rotation, fixed S-boxes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PGP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128, 192, or 256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10, 12, or 14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128 is the standard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XOR, fixed S-boxes, rotation, multiplication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Widely used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5B26A2-5CFC-4364-A04C-CB53A0CC2665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Advanced Encryption Standard (AES)</a:t>
            </a:r>
            <a:endParaRPr 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AES is a symmetric-key encryption standard currently adopted by the U.S. government. </a:t>
            </a:r>
          </a:p>
          <a:p>
            <a:pPr eaLnBrk="1" hangingPunct="1"/>
            <a:r>
              <a:rPr lang="en-US" altLang="en-US" dirty="0" smtClean="0"/>
              <a:t>Also known as </a:t>
            </a:r>
            <a:r>
              <a:rPr lang="en-US" altLang="en-US" dirty="0" err="1" smtClean="0"/>
              <a:t>Rijndael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Block size of 128 bits is the standard</a:t>
            </a:r>
          </a:p>
          <a:p>
            <a:pPr eaLnBrk="1" hangingPunct="1"/>
            <a:r>
              <a:rPr lang="en-US" altLang="en-US" dirty="0" smtClean="0"/>
              <a:t>Key size of 128, 192, or 256 bits</a:t>
            </a:r>
          </a:p>
          <a:p>
            <a:pPr eaLnBrk="1" hangingPunct="1"/>
            <a:r>
              <a:rPr lang="en-US" altLang="en-US" dirty="0" smtClean="0"/>
              <a:t>Faster and more secure than 3DES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60D143-CFA9-4128-AA34-CD4FE192C48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Applications using AES</a:t>
            </a:r>
          </a:p>
          <a:p>
            <a:pPr lvl="1" eaLnBrk="1" hangingPunct="1"/>
            <a:r>
              <a:rPr lang="en-US" altLang="en-US" dirty="0" smtClean="0"/>
              <a:t>Microsoft </a:t>
            </a:r>
            <a:r>
              <a:rPr lang="en-US" altLang="en-US" dirty="0"/>
              <a:t>Office </a:t>
            </a:r>
            <a:r>
              <a:rPr lang="en-US" altLang="en-US" dirty="0" smtClean="0"/>
              <a:t>documents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Office 2007 or later: AES </a:t>
            </a:r>
            <a:r>
              <a:rPr lang="en-US" altLang="en-US" dirty="0" smtClean="0"/>
              <a:t>(</a:t>
            </a:r>
            <a:r>
              <a:rPr lang="en-US" altLang="en-US" dirty="0"/>
              <a:t>128 bit)</a:t>
            </a:r>
          </a:p>
          <a:p>
            <a:pPr lvl="2" eaLnBrk="1" hangingPunct="1"/>
            <a:r>
              <a:rPr lang="en-US" altLang="en-US" dirty="0"/>
              <a:t>Office 2003 or before: RC4 </a:t>
            </a:r>
            <a:r>
              <a:rPr lang="en-US" altLang="en-US" dirty="0" smtClean="0"/>
              <a:t>(</a:t>
            </a:r>
            <a:r>
              <a:rPr lang="en-US" altLang="en-US" dirty="0"/>
              <a:t>32/40 bit) </a:t>
            </a:r>
            <a:r>
              <a:rPr lang="en-US" dirty="0"/>
              <a:t>[not secure</a:t>
            </a:r>
            <a:r>
              <a:rPr lang="en-US" dirty="0" smtClean="0"/>
              <a:t>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Compressed files (e.g., .zip, .</a:t>
            </a:r>
            <a:r>
              <a:rPr lang="en-US" altLang="en-US" dirty="0" err="1" smtClean="0"/>
              <a:t>rar</a:t>
            </a:r>
            <a:r>
              <a:rPr lang="en-US" altLang="en-US" dirty="0" smtClean="0"/>
              <a:t>, .7z)</a:t>
            </a:r>
          </a:p>
          <a:p>
            <a:pPr lvl="2" eaLnBrk="1" hangingPunct="1"/>
            <a:r>
              <a:rPr lang="en-US" dirty="0" smtClean="0"/>
              <a:t>AES (128/256 bit)</a:t>
            </a:r>
          </a:p>
          <a:p>
            <a:pPr lvl="2" eaLnBrk="1" hangingPunct="1"/>
            <a:r>
              <a:rPr lang="en-US" dirty="0"/>
              <a:t>Zip 2.0 Legacy Encryption [not secure]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Encryption for WPA/WPA2</a:t>
            </a:r>
          </a:p>
          <a:p>
            <a:pPr lvl="2" eaLnBrk="1" hangingPunct="1"/>
            <a:r>
              <a:rPr lang="en-US" altLang="en-US" dirty="0"/>
              <a:t>AES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TKIP [not secure]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Please </a:t>
            </a:r>
            <a:r>
              <a:rPr lang="en-US" altLang="en-US" dirty="0"/>
              <a:t>refer to Appendix II for the outline of the algorithm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78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8BDE7D-792A-4109-9AA9-FC6B249A0BA4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First proposed by </a:t>
            </a:r>
            <a:r>
              <a:rPr lang="en-US" altLang="zh-TW" sz="2800" dirty="0" err="1" smtClean="0"/>
              <a:t>Diffie</a:t>
            </a:r>
            <a:r>
              <a:rPr lang="en-US" altLang="zh-TW" sz="2800" dirty="0" smtClean="0"/>
              <a:t> and Hellman in 1976.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Asymmetric Keys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Two separate keys for encryption and decryption.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Based on mathematical functions rather than on simple operations on bit/byte patterns.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 public-key encryption scheme has six ingredients: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Plaintext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Public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Private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Encryption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Decryption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Ciphertext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Public-Key 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60D143-CFA9-4128-AA34-CD4FE192C48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/>
              <a:t>Essential </a:t>
            </a:r>
            <a:r>
              <a:rPr lang="en-US" altLang="zh-TW" dirty="0" smtClean="0"/>
              <a:t>steps</a:t>
            </a:r>
            <a:endParaRPr lang="en-US" altLang="zh-TW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Each user generates a pair of keys for encryption and </a:t>
            </a:r>
            <a:r>
              <a:rPr lang="en-US" altLang="zh-TW" dirty="0" smtClean="0"/>
              <a:t>decryption</a:t>
            </a:r>
            <a:endParaRPr lang="en-US" altLang="zh-TW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/>
              <a:t>Public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 smtClean="0"/>
              <a:t>Release to others by placing in </a:t>
            </a:r>
            <a:r>
              <a:rPr lang="en-US" altLang="zh-TW" dirty="0"/>
              <a:t>a public register (or other accessible file</a:t>
            </a:r>
            <a:r>
              <a:rPr lang="en-US" altLang="zh-TW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/>
              <a:t>Private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 smtClean="0"/>
              <a:t>Keep private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D26A4F-B8E7-40E3-856A-0D8F8DD3155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 smtClean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Encryption</a:t>
            </a:r>
          </a:p>
        </p:txBody>
      </p:sp>
      <p:pic>
        <p:nvPicPr>
          <p:cNvPr id="17412" name="Picture 4" descr="Encryption / Decryp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0408" r="539" b="1096"/>
          <a:stretch>
            <a:fillRect/>
          </a:stretch>
        </p:blipFill>
        <p:spPr bwMode="auto">
          <a:xfrm>
            <a:off x="762000" y="1328738"/>
            <a:ext cx="76962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5486400" y="6289675"/>
            <a:ext cx="2322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/>
              <a:t>Source: http://www.infosec.gov.hk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876D21-8D7C-43B6-A9FD-505FAC8C9935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Security Attacks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971800" y="13716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2004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53340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3657600" y="1828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85800" y="32766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81" name="Oval 10"/>
          <p:cNvSpPr>
            <a:spLocks noChangeArrowheads="1"/>
          </p:cNvSpPr>
          <p:nvPr/>
        </p:nvSpPr>
        <p:spPr bwMode="auto">
          <a:xfrm>
            <a:off x="9144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2" name="Oval 11"/>
          <p:cNvSpPr>
            <a:spLocks noChangeArrowheads="1"/>
          </p:cNvSpPr>
          <p:nvPr/>
        </p:nvSpPr>
        <p:spPr bwMode="auto">
          <a:xfrm>
            <a:off x="304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5181600" y="32766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84" name="Oval 15"/>
          <p:cNvSpPr>
            <a:spLocks noChangeArrowheads="1"/>
          </p:cNvSpPr>
          <p:nvPr/>
        </p:nvSpPr>
        <p:spPr bwMode="auto">
          <a:xfrm>
            <a:off x="5410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5" name="Oval 16"/>
          <p:cNvSpPr>
            <a:spLocks noChangeArrowheads="1"/>
          </p:cNvSpPr>
          <p:nvPr/>
        </p:nvSpPr>
        <p:spPr bwMode="auto">
          <a:xfrm>
            <a:off x="75438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6" name="Line 17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Rectangle 18"/>
          <p:cNvSpPr>
            <a:spLocks noChangeArrowheads="1"/>
          </p:cNvSpPr>
          <p:nvPr/>
        </p:nvSpPr>
        <p:spPr bwMode="auto">
          <a:xfrm>
            <a:off x="609600" y="51054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88" name="Oval 19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9" name="Oval 20"/>
          <p:cNvSpPr>
            <a:spLocks noChangeArrowheads="1"/>
          </p:cNvSpPr>
          <p:nvPr/>
        </p:nvSpPr>
        <p:spPr bwMode="auto">
          <a:xfrm>
            <a:off x="30480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5105400" y="5029200"/>
            <a:ext cx="31242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400"/>
          </a:p>
        </p:txBody>
      </p:sp>
      <p:sp>
        <p:nvSpPr>
          <p:cNvPr id="3091" name="Oval 23"/>
          <p:cNvSpPr>
            <a:spLocks noChangeArrowheads="1"/>
          </p:cNvSpPr>
          <p:nvPr/>
        </p:nvSpPr>
        <p:spPr bwMode="auto">
          <a:xfrm>
            <a:off x="54102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92" name="Oval 24"/>
          <p:cNvSpPr>
            <a:spLocks noChangeArrowheads="1"/>
          </p:cNvSpPr>
          <p:nvPr/>
        </p:nvSpPr>
        <p:spPr bwMode="auto">
          <a:xfrm>
            <a:off x="7543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93" name="Line 26"/>
          <p:cNvSpPr>
            <a:spLocks noChangeShapeType="1"/>
          </p:cNvSpPr>
          <p:nvPr/>
        </p:nvSpPr>
        <p:spPr bwMode="auto">
          <a:xfrm>
            <a:off x="1371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7"/>
          <p:cNvSpPr>
            <a:spLocks noChangeShapeType="1"/>
          </p:cNvSpPr>
          <p:nvPr/>
        </p:nvSpPr>
        <p:spPr bwMode="auto">
          <a:xfrm>
            <a:off x="1981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Oval 28"/>
          <p:cNvSpPr>
            <a:spLocks noChangeArrowheads="1"/>
          </p:cNvSpPr>
          <p:nvPr/>
        </p:nvSpPr>
        <p:spPr bwMode="auto">
          <a:xfrm>
            <a:off x="19812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96" name="Freeform 29"/>
          <p:cNvSpPr>
            <a:spLocks/>
          </p:cNvSpPr>
          <p:nvPr/>
        </p:nvSpPr>
        <p:spPr bwMode="auto">
          <a:xfrm>
            <a:off x="1371600" y="5502275"/>
            <a:ext cx="776288" cy="441325"/>
          </a:xfrm>
          <a:custGeom>
            <a:avLst/>
            <a:gdLst>
              <a:gd name="T0" fmla="*/ 0 w 489"/>
              <a:gd name="T1" fmla="*/ 2147483647 h 278"/>
              <a:gd name="T2" fmla="*/ 2147483647 w 489"/>
              <a:gd name="T3" fmla="*/ 0 h 278"/>
              <a:gd name="T4" fmla="*/ 2147483647 w 489"/>
              <a:gd name="T5" fmla="*/ 2147483647 h 278"/>
              <a:gd name="T6" fmla="*/ 0 60000 65536"/>
              <a:gd name="T7" fmla="*/ 0 60000 65536"/>
              <a:gd name="T8" fmla="*/ 0 60000 65536"/>
              <a:gd name="T9" fmla="*/ 0 w 489"/>
              <a:gd name="T10" fmla="*/ 0 h 278"/>
              <a:gd name="T11" fmla="*/ 489 w 489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9" h="278">
                <a:moveTo>
                  <a:pt x="0" y="6"/>
                </a:moveTo>
                <a:lnTo>
                  <a:pt x="489" y="0"/>
                </a:lnTo>
                <a:lnTo>
                  <a:pt x="489" y="27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Freeform 30"/>
          <p:cNvSpPr>
            <a:spLocks/>
          </p:cNvSpPr>
          <p:nvPr/>
        </p:nvSpPr>
        <p:spPr bwMode="auto">
          <a:xfrm>
            <a:off x="2281238" y="5507038"/>
            <a:ext cx="749300" cy="436562"/>
          </a:xfrm>
          <a:custGeom>
            <a:avLst/>
            <a:gdLst>
              <a:gd name="T0" fmla="*/ 2147483647 w 472"/>
              <a:gd name="T1" fmla="*/ 2147483647 h 275"/>
              <a:gd name="T2" fmla="*/ 0 w 472"/>
              <a:gd name="T3" fmla="*/ 0 h 275"/>
              <a:gd name="T4" fmla="*/ 2147483647 w 472"/>
              <a:gd name="T5" fmla="*/ 0 h 275"/>
              <a:gd name="T6" fmla="*/ 0 60000 65536"/>
              <a:gd name="T7" fmla="*/ 0 60000 65536"/>
              <a:gd name="T8" fmla="*/ 0 60000 65536"/>
              <a:gd name="T9" fmla="*/ 0 w 472"/>
              <a:gd name="T10" fmla="*/ 0 h 275"/>
              <a:gd name="T11" fmla="*/ 472 w 472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75">
                <a:moveTo>
                  <a:pt x="3" y="275"/>
                </a:moveTo>
                <a:lnTo>
                  <a:pt x="0" y="0"/>
                </a:lnTo>
                <a:lnTo>
                  <a:pt x="4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Oval 33"/>
          <p:cNvSpPr>
            <a:spLocks noChangeArrowheads="1"/>
          </p:cNvSpPr>
          <p:nvPr/>
        </p:nvSpPr>
        <p:spPr bwMode="auto">
          <a:xfrm>
            <a:off x="6477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99" name="Oval 34"/>
          <p:cNvSpPr>
            <a:spLocks noChangeArrowheads="1"/>
          </p:cNvSpPr>
          <p:nvPr/>
        </p:nvSpPr>
        <p:spPr bwMode="auto">
          <a:xfrm>
            <a:off x="6477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00" name="Line 35"/>
          <p:cNvSpPr>
            <a:spLocks noChangeShapeType="1"/>
          </p:cNvSpPr>
          <p:nvPr/>
        </p:nvSpPr>
        <p:spPr bwMode="auto">
          <a:xfrm>
            <a:off x="67056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Freeform 36"/>
          <p:cNvSpPr>
            <a:spLocks/>
          </p:cNvSpPr>
          <p:nvPr/>
        </p:nvSpPr>
        <p:spPr bwMode="auto">
          <a:xfrm>
            <a:off x="6708775" y="5486400"/>
            <a:ext cx="790575" cy="350838"/>
          </a:xfrm>
          <a:custGeom>
            <a:avLst/>
            <a:gdLst>
              <a:gd name="T0" fmla="*/ 2147483647 w 498"/>
              <a:gd name="T1" fmla="*/ 2147483647 h 221"/>
              <a:gd name="T2" fmla="*/ 0 w 498"/>
              <a:gd name="T3" fmla="*/ 0 h 221"/>
              <a:gd name="T4" fmla="*/ 2147483647 w 498"/>
              <a:gd name="T5" fmla="*/ 0 h 221"/>
              <a:gd name="T6" fmla="*/ 0 60000 65536"/>
              <a:gd name="T7" fmla="*/ 0 60000 65536"/>
              <a:gd name="T8" fmla="*/ 0 60000 65536"/>
              <a:gd name="T9" fmla="*/ 0 w 498"/>
              <a:gd name="T10" fmla="*/ 0 h 221"/>
              <a:gd name="T11" fmla="*/ 498 w 498"/>
              <a:gd name="T12" fmla="*/ 221 h 2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221">
                <a:moveTo>
                  <a:pt x="1" y="221"/>
                </a:moveTo>
                <a:lnTo>
                  <a:pt x="0" y="0"/>
                </a:lnTo>
                <a:lnTo>
                  <a:pt x="49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Text Box 37"/>
          <p:cNvSpPr txBox="1">
            <a:spLocks noChangeArrowheads="1"/>
          </p:cNvSpPr>
          <p:nvPr/>
        </p:nvSpPr>
        <p:spPr bwMode="auto">
          <a:xfrm>
            <a:off x="3962400" y="2819400"/>
            <a:ext cx="1136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Normal Flow</a:t>
            </a:r>
          </a:p>
        </p:txBody>
      </p:sp>
      <p:sp>
        <p:nvSpPr>
          <p:cNvPr id="3103" name="Text Box 38"/>
          <p:cNvSpPr txBox="1">
            <a:spLocks noChangeArrowheads="1"/>
          </p:cNvSpPr>
          <p:nvPr/>
        </p:nvSpPr>
        <p:spPr bwMode="auto">
          <a:xfrm>
            <a:off x="1638300" y="465455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1. Interruption</a:t>
            </a:r>
          </a:p>
        </p:txBody>
      </p:sp>
      <p:sp>
        <p:nvSpPr>
          <p:cNvPr id="3104" name="Text Box 39"/>
          <p:cNvSpPr txBox="1">
            <a:spLocks noChangeArrowheads="1"/>
          </p:cNvSpPr>
          <p:nvPr/>
        </p:nvSpPr>
        <p:spPr bwMode="auto">
          <a:xfrm>
            <a:off x="1597025" y="6478588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3. Modification</a:t>
            </a:r>
          </a:p>
        </p:txBody>
      </p:sp>
      <p:sp>
        <p:nvSpPr>
          <p:cNvPr id="3105" name="Text Box 40"/>
          <p:cNvSpPr txBox="1">
            <a:spLocks noChangeArrowheads="1"/>
          </p:cNvSpPr>
          <p:nvPr/>
        </p:nvSpPr>
        <p:spPr bwMode="auto">
          <a:xfrm>
            <a:off x="6115050" y="6410325"/>
            <a:ext cx="1181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4. Fabrication</a:t>
            </a:r>
          </a:p>
        </p:txBody>
      </p:sp>
      <p:sp>
        <p:nvSpPr>
          <p:cNvPr id="3106" name="Text Box 41"/>
          <p:cNvSpPr txBox="1">
            <a:spLocks noChangeArrowheads="1"/>
          </p:cNvSpPr>
          <p:nvPr/>
        </p:nvSpPr>
        <p:spPr bwMode="auto">
          <a:xfrm>
            <a:off x="6124575" y="4654550"/>
            <a:ext cx="1231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2. Interception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603A61-2DC5-48B6-BC1E-5DC1E2ED65A1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 smtClean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 smtClean="0"/>
              <a:t>Authentication by Digital Signature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486400" y="6289675"/>
            <a:ext cx="2322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Source: http://www.infosec.gov.hk</a:t>
            </a:r>
            <a:endParaRPr lang="en-US" altLang="zh-TW" sz="1600"/>
          </a:p>
        </p:txBody>
      </p:sp>
      <p:pic>
        <p:nvPicPr>
          <p:cNvPr id="18437" name="Picture 6" descr="Digital Signa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10718" r="554" b="1128"/>
          <a:stretch>
            <a:fillRect/>
          </a:stretch>
        </p:blipFill>
        <p:spPr bwMode="auto">
          <a:xfrm>
            <a:off x="762000" y="13716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60D143-CFA9-4128-AA34-CD4FE192C48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dirty="0"/>
              <a:t>Signing a Digital Signature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a hash function to the </a:t>
            </a:r>
            <a:r>
              <a:rPr lang="en-US" dirty="0" smtClean="0"/>
              <a:t>email</a:t>
            </a:r>
            <a:endParaRPr lang="en-US" dirty="0"/>
          </a:p>
          <a:p>
            <a:pPr lvl="1"/>
            <a:r>
              <a:rPr lang="en-US" dirty="0" smtClean="0"/>
              <a:t>Encrypt </a:t>
            </a:r>
            <a:r>
              <a:rPr lang="en-US" dirty="0"/>
              <a:t>the hash </a:t>
            </a:r>
            <a:r>
              <a:rPr lang="en-US" dirty="0" smtClean="0"/>
              <a:t>value with </a:t>
            </a:r>
            <a:r>
              <a:rPr lang="en-US" dirty="0"/>
              <a:t>the sender’s private key</a:t>
            </a:r>
          </a:p>
          <a:p>
            <a:r>
              <a:rPr lang="en-US" dirty="0"/>
              <a:t>Verifying a Digital Signature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whether the </a:t>
            </a:r>
            <a:r>
              <a:rPr lang="en-US" dirty="0" smtClean="0"/>
              <a:t>results of the following two operations are </a:t>
            </a:r>
            <a:r>
              <a:rPr lang="en-US" dirty="0"/>
              <a:t>the </a:t>
            </a:r>
            <a:r>
              <a:rPr lang="en-US" dirty="0" smtClean="0"/>
              <a:t>same:</a:t>
            </a:r>
            <a:endParaRPr lang="en-US" dirty="0"/>
          </a:p>
          <a:p>
            <a:pPr lvl="2"/>
            <a:r>
              <a:rPr lang="en-US" dirty="0"/>
              <a:t>Apply the hash function to the email to get the hash value </a:t>
            </a:r>
          </a:p>
          <a:p>
            <a:pPr lvl="2"/>
            <a:r>
              <a:rPr lang="en-US" dirty="0" smtClean="0"/>
              <a:t>Decrypt </a:t>
            </a:r>
            <a:r>
              <a:rPr lang="en-US" dirty="0"/>
              <a:t>the received digital signature using the sender’s public </a:t>
            </a:r>
            <a:r>
              <a:rPr lang="en-US" dirty="0" smtClean="0"/>
              <a:t>key to get the original hash value encrypted by the 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F0AA33-380A-4B01-B14C-D1EF6BD800E7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zh-TW" smtClean="0"/>
              <a:t>Applications for public-key cryptosystems</a:t>
            </a:r>
          </a:p>
          <a:p>
            <a:pPr lvl="1" eaLnBrk="1" hangingPunct="1"/>
            <a:r>
              <a:rPr lang="en-US" altLang="zh-TW" smtClean="0"/>
              <a:t>Encryption/decryption</a:t>
            </a:r>
          </a:p>
          <a:p>
            <a:pPr lvl="1" eaLnBrk="1" hangingPunct="1"/>
            <a:r>
              <a:rPr lang="en-US" altLang="zh-TW" smtClean="0"/>
              <a:t>Digital signature</a:t>
            </a:r>
          </a:p>
          <a:p>
            <a:pPr lvl="1" eaLnBrk="1" hangingPunct="1"/>
            <a:r>
              <a:rPr lang="en-US" altLang="zh-TW" smtClean="0"/>
              <a:t>Key exchange</a:t>
            </a:r>
          </a:p>
        </p:txBody>
      </p:sp>
      <p:graphicFrame>
        <p:nvGraphicFramePr>
          <p:cNvPr id="55389" name="Group 93"/>
          <p:cNvGraphicFramePr>
            <a:graphicFrameLocks noGrp="1"/>
          </p:cNvGraphicFramePr>
          <p:nvPr/>
        </p:nvGraphicFramePr>
        <p:xfrm>
          <a:off x="685800" y="3328988"/>
          <a:ext cx="7772400" cy="26924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Algorithm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Encryption/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decrypion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Digital Signature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 Exchange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RSA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Diffie-Hellman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Elliptic Curve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E94685-0CCB-41A1-B426-DBB91E5652A7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Requirements for public-key cryptography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Computationally easy to generate a pair of public key and private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Computationally easy for a sender to encrypt a message with a public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Computationally easy to decrypt the ciphertext with the private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Computationally infeasible for an opponent, knowing the public key, to determine the private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Computationally infeasible for an opponent, knowing the public key and a ciphertext, to recover the original message.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Optionally, it will be useful if either two related keys can be used for encryption with the other for decryption.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423D8D-66BE-4DDC-BD26-DD7516B5337E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chemeClr val="accent2"/>
                </a:solidFill>
              </a:rPr>
              <a:t>RSA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zh-TW" dirty="0" smtClean="0"/>
              <a:t>The public and private keys are generated based on the following steps: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 smtClean="0"/>
              <a:t>Choose two large prime numbers p and q.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 smtClean="0"/>
              <a:t>Calculate n = </a:t>
            </a:r>
            <a:r>
              <a:rPr lang="en-US" altLang="zh-TW" dirty="0" err="1" smtClean="0"/>
              <a:t>pq</a:t>
            </a:r>
            <a:r>
              <a:rPr lang="en-US" altLang="zh-TW" dirty="0" smtClean="0"/>
              <a:t> and </a:t>
            </a:r>
            <a:r>
              <a:rPr lang="el-GR" altLang="zh-TW" dirty="0" smtClean="0">
                <a:cs typeface="Times New Roman" pitchFamily="18" charset="0"/>
              </a:rPr>
              <a:t>Φ</a:t>
            </a:r>
            <a:r>
              <a:rPr lang="en-US" altLang="zh-TW" dirty="0" smtClean="0">
                <a:cs typeface="Times New Roman" pitchFamily="18" charset="0"/>
              </a:rPr>
              <a:t>(n) = </a:t>
            </a:r>
            <a:r>
              <a:rPr lang="en-US" altLang="zh-TW" dirty="0" smtClean="0"/>
              <a:t>(p-1)*(q-1).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zh-TW" dirty="0" smtClean="0"/>
              <a:t>Find a number e that is relatively prime to </a:t>
            </a:r>
            <a:r>
              <a:rPr lang="el-GR" altLang="zh-TW" dirty="0" smtClean="0">
                <a:cs typeface="Times New Roman" pitchFamily="18" charset="0"/>
              </a:rPr>
              <a:t>Φ</a:t>
            </a:r>
            <a:r>
              <a:rPr lang="en-US" altLang="zh-TW" dirty="0" smtClean="0">
                <a:cs typeface="Times New Roman" pitchFamily="18" charset="0"/>
              </a:rPr>
              <a:t>(n), i.e., </a:t>
            </a:r>
            <a:r>
              <a:rPr lang="en-US" altLang="zh-TW" dirty="0" err="1" smtClean="0">
                <a:cs typeface="Times New Roman" pitchFamily="18" charset="0"/>
              </a:rPr>
              <a:t>gcd</a:t>
            </a:r>
            <a:r>
              <a:rPr lang="en-US" altLang="zh-TW" dirty="0" smtClean="0">
                <a:cs typeface="Times New Roman" pitchFamily="18" charset="0"/>
              </a:rPr>
              <a:t>(e, </a:t>
            </a:r>
            <a:r>
              <a:rPr lang="el-GR" altLang="zh-TW" dirty="0" smtClean="0">
                <a:cs typeface="Times New Roman" pitchFamily="18" charset="0"/>
              </a:rPr>
              <a:t>Φ</a:t>
            </a:r>
            <a:r>
              <a:rPr lang="en-US" altLang="zh-TW" dirty="0" smtClean="0">
                <a:cs typeface="Times New Roman" pitchFamily="18" charset="0"/>
              </a:rPr>
              <a:t>(n)) = 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 smtClean="0">
                <a:cs typeface="Times New Roman" pitchFamily="18" charset="0"/>
              </a:rPr>
              <a:t>	</a:t>
            </a:r>
            <a:r>
              <a:rPr lang="en-US" altLang="zh-TW" dirty="0" smtClean="0"/>
              <a:t>The public key is {e, n}.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 startAt="4"/>
              <a:defRPr/>
            </a:pPr>
            <a:r>
              <a:rPr lang="en-US" altLang="zh-TW" dirty="0" smtClean="0"/>
              <a:t>Find the modular multiplicative inverse, named d, of e mod </a:t>
            </a:r>
            <a:r>
              <a:rPr lang="el-GR" altLang="zh-TW" dirty="0" smtClean="0">
                <a:cs typeface="Times New Roman" pitchFamily="18" charset="0"/>
              </a:rPr>
              <a:t>Φ</a:t>
            </a:r>
            <a:r>
              <a:rPr lang="en-US" altLang="zh-TW" dirty="0" smtClean="0">
                <a:cs typeface="Times New Roman" pitchFamily="18" charset="0"/>
              </a:rPr>
              <a:t>(n), i.e., (</a:t>
            </a:r>
            <a:r>
              <a:rPr lang="en-US" altLang="zh-TW" dirty="0" smtClean="0"/>
              <a:t>de) mod </a:t>
            </a:r>
            <a:r>
              <a:rPr lang="el-GR" altLang="zh-TW" dirty="0" smtClean="0">
                <a:cs typeface="Times New Roman" pitchFamily="18" charset="0"/>
              </a:rPr>
              <a:t>Φ</a:t>
            </a:r>
            <a:r>
              <a:rPr lang="en-US" altLang="zh-TW" dirty="0" smtClean="0">
                <a:cs typeface="Times New Roman" pitchFamily="18" charset="0"/>
              </a:rPr>
              <a:t>(n) = 1</a:t>
            </a:r>
            <a:endParaRPr lang="en-US" altLang="zh-TW" dirty="0" smtClean="0"/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 smtClean="0"/>
              <a:t>	The private key is {d, n}.</a:t>
            </a:r>
          </a:p>
          <a:p>
            <a:pPr marL="971550" lvl="1" indent="-457200" eaLnBrk="1" hangingPunct="1">
              <a:lnSpc>
                <a:spcPct val="90000"/>
              </a:lnSpc>
              <a:defRPr/>
            </a:pPr>
            <a:endParaRPr lang="en-US" altLang="zh-TW" dirty="0" smtClean="0"/>
          </a:p>
          <a:p>
            <a:pPr marL="971550" lvl="1" indent="-457200" eaLnBrk="1" hangingPunct="1">
              <a:lnSpc>
                <a:spcPct val="90000"/>
              </a:lnSpc>
              <a:defRPr/>
            </a:pPr>
            <a:r>
              <a:rPr lang="en-US" altLang="zh-TW" dirty="0" smtClean="0"/>
              <a:t>RSA is based on the fact that, if P &lt; n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endParaRPr lang="en-US" altLang="zh-TW" dirty="0" smtClean="0"/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  <a:defRPr/>
            </a:pPr>
            <a:endParaRPr lang="en-US" altLang="zh-TW" dirty="0" smtClean="0"/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altLang="zh-TW" dirty="0" smtClean="0"/>
          </a:p>
        </p:txBody>
      </p:sp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3200400" y="5791200"/>
          <a:ext cx="3429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4" imgW="1460500" imgH="228600" progId="Equation.3">
                  <p:embed/>
                </p:oleObj>
              </mc:Choice>
              <mc:Fallback>
                <p:oleObj name="Equation" r:id="rId4" imgW="14605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91200"/>
                        <a:ext cx="34290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07B7B5-4A54-4E75-A239-B257A1FB13A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</a:p>
          <a:p>
            <a:pPr lvl="1" eaLnBrk="1" hangingPunct="1"/>
            <a:r>
              <a:rPr lang="en-US" altLang="zh-TW" dirty="0" smtClean="0"/>
              <a:t>p = 5, q = 11.</a:t>
            </a:r>
          </a:p>
          <a:p>
            <a:pPr lvl="1" eaLnBrk="1" hangingPunct="1"/>
            <a:r>
              <a:rPr lang="en-US" altLang="zh-TW" dirty="0" smtClean="0"/>
              <a:t>Then, n = 55 and </a:t>
            </a:r>
            <a:r>
              <a:rPr lang="el-GR" altLang="zh-TW" dirty="0" smtClean="0">
                <a:cs typeface="Times New Roman" pitchFamily="18" charset="0"/>
              </a:rPr>
              <a:t>Φ</a:t>
            </a:r>
            <a:r>
              <a:rPr lang="en-US" altLang="zh-TW" dirty="0" smtClean="0">
                <a:cs typeface="Times New Roman" pitchFamily="18" charset="0"/>
              </a:rPr>
              <a:t>(n) = </a:t>
            </a:r>
            <a:r>
              <a:rPr lang="en-US" altLang="zh-TW" dirty="0" smtClean="0"/>
              <a:t>(p-1)(q-1) = 40.</a:t>
            </a:r>
          </a:p>
          <a:p>
            <a:pPr lvl="1" eaLnBrk="1" hangingPunct="1"/>
            <a:r>
              <a:rPr lang="en-US" altLang="zh-TW" dirty="0" smtClean="0"/>
              <a:t>Next, find a number e that is relatively prime to 40, say 7, where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(40, 7) = 1.</a:t>
            </a:r>
          </a:p>
          <a:p>
            <a:pPr lvl="1" eaLnBrk="1" hangingPunct="1"/>
            <a:r>
              <a:rPr lang="en-US" altLang="zh-TW" dirty="0" smtClean="0"/>
              <a:t>Public key is {7, 55}</a:t>
            </a:r>
          </a:p>
          <a:p>
            <a:pPr lvl="1" eaLnBrk="1" hangingPunct="1"/>
            <a:r>
              <a:rPr lang="en-US" altLang="zh-TW" dirty="0" smtClean="0"/>
              <a:t>After that, compute d, which is the modular multiplicative inverse of 7 mod 40, which is 23.</a:t>
            </a:r>
          </a:p>
          <a:p>
            <a:pPr lvl="1" eaLnBrk="1" hangingPunct="1"/>
            <a:r>
              <a:rPr lang="en-US" altLang="zh-TW" dirty="0" smtClean="0"/>
              <a:t>Private key is {23, 55}.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096C80-7387-45E2-BDB5-2A2F0290E098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848600" cy="6019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Let P be a binary block of plaintext of length smaller than that of the key.  RSA encrypts P as follows: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To decrypt the 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 C, the RSA algorithm raises C to the power e and reduces the result modulo n: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Why is RSA secure?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Factoring large integers n is very computationally intensive using currently available techniques.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3810000" y="1524000"/>
          <a:ext cx="2133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4" imgW="939800" imgH="228600" progId="Equation.3">
                  <p:embed/>
                </p:oleObj>
              </mc:Choice>
              <mc:Fallback>
                <p:oleObj name="Equation" r:id="rId4" imgW="9398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0"/>
                        <a:ext cx="21336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524000" y="3429000"/>
          <a:ext cx="7391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6" imgW="3492500" imgH="228600" progId="Equation.3">
                  <p:embed/>
                </p:oleObj>
              </mc:Choice>
              <mc:Fallback>
                <p:oleObj name="Equation" r:id="rId6" imgW="34925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73914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EA616C-93E3-4F6E-B178-2AE910B555B5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 Suppose the plaintext is 18, 19, 1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1524000" y="1066800"/>
          <a:ext cx="34051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方程式" r:id="rId4" imgW="1498600" imgH="1676400" progId="Equation.3">
                  <p:embed/>
                </p:oleObj>
              </mc:Choice>
              <mc:Fallback>
                <p:oleObj name="方程式" r:id="rId4" imgW="1498600" imgH="1676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3405188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6400800" y="1752600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cipertext</a:t>
            </a:r>
          </a:p>
        </p:txBody>
      </p:sp>
      <p:cxnSp>
        <p:nvCxnSpPr>
          <p:cNvPr id="26630" name="Straight Connector 3"/>
          <p:cNvCxnSpPr>
            <a:cxnSpLocks noChangeShapeType="1"/>
          </p:cNvCxnSpPr>
          <p:nvPr/>
        </p:nvCxnSpPr>
        <p:spPr bwMode="auto">
          <a:xfrm flipH="1" flipV="1">
            <a:off x="4800600" y="1377950"/>
            <a:ext cx="1524000" cy="574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Straight Connector 5"/>
          <p:cNvCxnSpPr>
            <a:cxnSpLocks noChangeShapeType="1"/>
          </p:cNvCxnSpPr>
          <p:nvPr/>
        </p:nvCxnSpPr>
        <p:spPr bwMode="auto">
          <a:xfrm flipH="1">
            <a:off x="4876800" y="195262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Straight Connector 7"/>
          <p:cNvCxnSpPr>
            <a:cxnSpLocks noChangeShapeType="1"/>
          </p:cNvCxnSpPr>
          <p:nvPr/>
        </p:nvCxnSpPr>
        <p:spPr bwMode="auto">
          <a:xfrm flipH="1">
            <a:off x="4495800" y="1981200"/>
            <a:ext cx="1828800" cy="568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17A796-4045-4CE9-B40A-BE522040B807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do we find e, which is relatively prime to </a:t>
            </a:r>
            <a:r>
              <a:rPr lang="el-GR" altLang="zh-TW" smtClean="0">
                <a:cs typeface="Times New Roman" pitchFamily="18" charset="0"/>
              </a:rPr>
              <a:t>Φ</a:t>
            </a:r>
            <a:r>
              <a:rPr lang="en-US" altLang="zh-TW" smtClean="0">
                <a:cs typeface="Times New Roman" pitchFamily="18" charset="0"/>
              </a:rPr>
              <a:t>(n),</a:t>
            </a:r>
            <a:r>
              <a:rPr lang="en-US" altLang="zh-TW" smtClean="0"/>
              <a:t> in RSA?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accent2"/>
                </a:solidFill>
              </a:rPr>
              <a:t>Greatest Common Divisor: gcd(a,b)</a:t>
            </a:r>
            <a:r>
              <a:rPr lang="en-US" altLang="zh-TW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largest integer that divides both a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E.g., gcd(15,5) = 5, gcd(5,9)=1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If gcd(a,b) = 1, then a and b are relatively prime to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164719-36B8-4E03-8936-A0DF4153355C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accent2"/>
                </a:solidFill>
              </a:rPr>
              <a:t>Division Algorithm for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If a and b are positive integers, there exists unique non-negative integers q and r, such that a=</a:t>
            </a:r>
            <a:r>
              <a:rPr lang="en-US" altLang="zh-TW" sz="2400" dirty="0" err="1" smtClean="0"/>
              <a:t>q</a:t>
            </a:r>
            <a:r>
              <a:rPr lang="en-US" altLang="zh-TW" sz="2400" dirty="0" err="1" smtClean="0">
                <a:cs typeface="Times New Roman" pitchFamily="18" charset="0"/>
              </a:rPr>
              <a:t>·</a:t>
            </a:r>
            <a:r>
              <a:rPr lang="en-US" altLang="zh-TW" sz="2400" dirty="0" err="1" smtClean="0"/>
              <a:t>b+r</a:t>
            </a:r>
            <a:r>
              <a:rPr lang="en-US" altLang="zh-TW" sz="2400" dirty="0" smtClean="0"/>
              <a:t> </a:t>
            </a:r>
          </a:p>
          <a:p>
            <a:pPr eaLnBrk="1" hangingPunct="1"/>
            <a:endParaRPr lang="en-US" altLang="zh-TW" sz="28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800" dirty="0" smtClean="0">
                <a:solidFill>
                  <a:schemeClr val="accent2"/>
                </a:solidFill>
              </a:rPr>
              <a:t>Euclidean algorithm</a:t>
            </a:r>
          </a:p>
          <a:p>
            <a:pPr lvl="1" eaLnBrk="1" hangingPunct="1"/>
            <a:r>
              <a:rPr lang="en-US" altLang="zh-TW" sz="2400" dirty="0" smtClean="0"/>
              <a:t>Finding the </a:t>
            </a:r>
            <a:r>
              <a:rPr lang="en-US" altLang="zh-TW" sz="2400" dirty="0" err="1" smtClean="0"/>
              <a:t>gcd</a:t>
            </a:r>
            <a:r>
              <a:rPr lang="en-US" altLang="zh-TW" sz="2400" dirty="0" smtClean="0"/>
              <a:t> of two integers by repeatedly applying the division algorithm.</a:t>
            </a:r>
          </a:p>
          <a:p>
            <a:pPr lvl="1" eaLnBrk="1" hangingPunct="1"/>
            <a:r>
              <a:rPr lang="en-US" altLang="zh-TW" sz="2400" dirty="0" err="1" smtClean="0"/>
              <a:t>E.g</a:t>
            </a:r>
            <a:r>
              <a:rPr lang="en-US" altLang="zh-TW" sz="2400" dirty="0" smtClean="0"/>
              <a:t> 1. </a:t>
            </a:r>
            <a:r>
              <a:rPr lang="en-US" altLang="zh-TW" sz="2400" dirty="0" err="1" smtClean="0"/>
              <a:t>gcd</a:t>
            </a:r>
            <a:r>
              <a:rPr lang="en-US" altLang="zh-TW" sz="2400" dirty="0" smtClean="0"/>
              <a:t> (81, 57) = 3 can be found as follows: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/>
              <a:t>81 = 1</a:t>
            </a:r>
            <a:r>
              <a:rPr lang="en-US" altLang="zh-TW" sz="2000" dirty="0" smtClean="0">
                <a:cs typeface="Times New Roman" pitchFamily="18" charset="0"/>
              </a:rPr>
              <a:t>·57 +24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cs typeface="Times New Roman" pitchFamily="18" charset="0"/>
              </a:rPr>
              <a:t>57 = 2·24 + 9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cs typeface="Times New Roman" pitchFamily="18" charset="0"/>
              </a:rPr>
              <a:t>24 = 2·9 + 6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cs typeface="Times New Roman" pitchFamily="18" charset="0"/>
              </a:rPr>
              <a:t>  9 = 1·6 + </a:t>
            </a:r>
            <a:r>
              <a:rPr lang="en-US" altLang="zh-TW" sz="2000" u="sng" dirty="0" smtClean="0">
                <a:cs typeface="Times New Roman" pitchFamily="18" charset="0"/>
              </a:rPr>
              <a:t>3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cs typeface="Times New Roman" pitchFamily="18" charset="0"/>
              </a:rPr>
              <a:t>  6 = 2·3 + 0</a:t>
            </a:r>
          </a:p>
          <a:p>
            <a:pPr lvl="2" eaLnBrk="1" hangingPunct="1">
              <a:buFontTx/>
              <a:buNone/>
            </a:pPr>
            <a:endParaRPr lang="en-US" altLang="zh-TW" sz="2000" dirty="0" smtClean="0">
              <a:cs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62400" y="4953000"/>
            <a:ext cx="2936875" cy="7016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The last non-zero reminder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is the gcd.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048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467225" y="3322638"/>
            <a:ext cx="209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/>
              <a:t>·</a:t>
            </a:r>
            <a:endParaRPr lang="zh-TW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17CE72-02E1-458E-A64E-1244CEF333E1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Security Services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Cryptography may be used to implement some of these services:</a:t>
            </a:r>
          </a:p>
          <a:p>
            <a:pPr lvl="1" eaLnBrk="1" hangingPunct="1"/>
            <a:r>
              <a:rPr lang="en-US" altLang="zh-TW" smtClean="0"/>
              <a:t>Confidentiality</a:t>
            </a:r>
          </a:p>
          <a:p>
            <a:pPr lvl="2" eaLnBrk="1" hangingPunct="1"/>
            <a:r>
              <a:rPr lang="en-US" altLang="zh-TW" smtClean="0"/>
              <a:t>Other people cannot read or understand the information</a:t>
            </a:r>
          </a:p>
          <a:p>
            <a:pPr lvl="1" eaLnBrk="1" hangingPunct="1"/>
            <a:r>
              <a:rPr lang="en-US" altLang="zh-TW" smtClean="0"/>
              <a:t>Authentication</a:t>
            </a:r>
          </a:p>
          <a:p>
            <a:pPr lvl="2" eaLnBrk="1" hangingPunct="1"/>
            <a:r>
              <a:rPr lang="en-US" altLang="zh-TW" smtClean="0"/>
              <a:t>To prove who they claim to be</a:t>
            </a:r>
          </a:p>
          <a:p>
            <a:pPr lvl="1" eaLnBrk="1" hangingPunct="1"/>
            <a:r>
              <a:rPr lang="en-US" altLang="zh-TW" smtClean="0"/>
              <a:t>Integrity</a:t>
            </a:r>
          </a:p>
          <a:p>
            <a:pPr lvl="2" eaLnBrk="1" hangingPunct="1"/>
            <a:r>
              <a:rPr lang="en-US" altLang="zh-TW" smtClean="0"/>
              <a:t>To ensure that the message is not being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650512" y="17105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4339" y="17105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0512" y="21351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8339" y="21351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5659" y="21379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8876" y="21351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0512" y="255258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08459" y="25525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0512" y="29526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08459" y="2952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5717" y="29604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9712" y="2952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14632" y="33682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8459" y="33682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24185" y="37683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5717" y="37683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24185" y="41751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971800" y="3352800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971800" y="2535242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971800" y="4175148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531782" y="1634396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869712" y="1634396"/>
            <a:ext cx="0" cy="30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95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61D7DE-C0A8-4F71-AF3C-12F0754A9DAC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lvl="1" eaLnBrk="1" hangingPunct="1"/>
            <a:r>
              <a:rPr lang="en-US" altLang="zh-TW" sz="2400" smtClean="0"/>
              <a:t>E.g 2. gcd (40, 7) = 1 can be found as follows: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40 = 5</a:t>
            </a:r>
            <a:r>
              <a:rPr lang="en-US" altLang="zh-TW" sz="2000" smtClean="0">
                <a:cs typeface="Times New Roman" pitchFamily="18" charset="0"/>
              </a:rPr>
              <a:t>·7 +5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>
                <a:cs typeface="Times New Roman" pitchFamily="18" charset="0"/>
              </a:rPr>
              <a:t>7 = 1·5 + 2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>
                <a:cs typeface="Times New Roman" pitchFamily="18" charset="0"/>
              </a:rPr>
              <a:t>5 = 2·2 + </a:t>
            </a:r>
            <a:r>
              <a:rPr lang="en-US" altLang="zh-TW" sz="2000" u="sng" smtClean="0">
                <a:cs typeface="Times New Roman" pitchFamily="18" charset="0"/>
              </a:rPr>
              <a:t>1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>
                <a:cs typeface="Times New Roman" pitchFamily="18" charset="0"/>
              </a:rPr>
              <a:t>2 = 2·1 + 0</a:t>
            </a:r>
          </a:p>
          <a:p>
            <a:pPr lvl="2" eaLnBrk="1" hangingPunct="1">
              <a:buFontTx/>
              <a:buNone/>
            </a:pPr>
            <a:endParaRPr lang="en-US" altLang="zh-TW" sz="2000" smtClean="0">
              <a:cs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0" y="1600200"/>
            <a:ext cx="2936875" cy="7016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The last non-zero reminder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is the gcd.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29718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467225" y="3322638"/>
            <a:ext cx="209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/>
              <a:t>·</a:t>
            </a:r>
            <a:endParaRPr lang="zh-TW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9" name="TextBox 8"/>
          <p:cNvSpPr txBox="1"/>
          <p:nvPr/>
        </p:nvSpPr>
        <p:spPr>
          <a:xfrm>
            <a:off x="3257161" y="25917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5908" y="2581743"/>
            <a:ext cx="31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124200" y="2971800"/>
            <a:ext cx="24251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37220" y="2091060"/>
            <a:ext cx="0" cy="2424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900301" y="2091060"/>
            <a:ext cx="0" cy="2413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723354" y="21672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17181" y="21672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23354" y="25917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21181" y="25917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23354" y="30092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81301" y="30092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81301" y="3409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3624" y="33976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88882" y="38301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3124200" y="3797779"/>
            <a:ext cx="2438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236840" y="3409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1069" y="34080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26678" y="38273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/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66A887-C9F2-4616-9A98-A1E7F6456BB3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cs typeface="Times New Roman" pitchFamily="18" charset="0"/>
              </a:rPr>
              <a:t>How can we find d, which is the </a:t>
            </a:r>
            <a:r>
              <a:rPr lang="en-US" altLang="zh-TW" sz="2800" dirty="0" smtClean="0"/>
              <a:t>modular multiplicative inverse</a:t>
            </a:r>
            <a:r>
              <a:rPr lang="en-US" altLang="zh-TW" sz="2800" dirty="0" smtClean="0">
                <a:cs typeface="Times New Roman" pitchFamily="18" charset="0"/>
              </a:rPr>
              <a:t> of e mod </a:t>
            </a:r>
            <a:r>
              <a:rPr lang="el-GR" altLang="zh-TW" sz="2800" dirty="0" smtClean="0">
                <a:cs typeface="Times New Roman" pitchFamily="18" charset="0"/>
              </a:rPr>
              <a:t>Φ</a:t>
            </a:r>
            <a:r>
              <a:rPr lang="en-US" altLang="zh-TW" sz="2800" dirty="0" smtClean="0">
                <a:cs typeface="Times New Roman" pitchFamily="18" charset="0"/>
              </a:rPr>
              <a:t>(n), in RSA?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cs typeface="Times New Roman" pitchFamily="18" charset="0"/>
              </a:rPr>
              <a:t>It is well known that if </a:t>
            </a:r>
            <a:r>
              <a:rPr lang="en-US" altLang="zh-TW" sz="2800" dirty="0" err="1" smtClean="0">
                <a:cs typeface="Times New Roman" pitchFamily="18" charset="0"/>
              </a:rPr>
              <a:t>gcd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TW" sz="2800" dirty="0" err="1" smtClean="0">
                <a:cs typeface="Times New Roman" pitchFamily="18" charset="0"/>
              </a:rPr>
              <a:t>a,b</a:t>
            </a:r>
            <a:r>
              <a:rPr lang="en-US" altLang="zh-TW" sz="2800" dirty="0" smtClean="0">
                <a:cs typeface="Times New Roman" pitchFamily="18" charset="0"/>
              </a:rPr>
              <a:t>) = r, there exists integers x and y, such that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cs typeface="Times New Roman" pitchFamily="18" charset="0"/>
              </a:rPr>
              <a:t>	</a:t>
            </a:r>
            <a:r>
              <a:rPr lang="en-US" altLang="zh-TW" sz="2800" dirty="0" smtClean="0">
                <a:cs typeface="Times New Roman" pitchFamily="18" charset="0"/>
              </a:rPr>
              <a:t>		</a:t>
            </a:r>
            <a:r>
              <a:rPr lang="en-US" altLang="zh-TW" sz="2800" dirty="0" err="1" smtClean="0">
                <a:cs typeface="Times New Roman" pitchFamily="18" charset="0"/>
              </a:rPr>
              <a:t>x·a+y·b</a:t>
            </a:r>
            <a:r>
              <a:rPr lang="en-US" altLang="zh-TW" sz="2800" dirty="0" smtClean="0">
                <a:cs typeface="Times New Roman" pitchFamily="18" charset="0"/>
              </a:rPr>
              <a:t> = 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cs typeface="Times New Roman" pitchFamily="18" charset="0"/>
              </a:rPr>
              <a:t>To find x and y, we can reverse the steps in the Euclidean algorithm: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cs typeface="Times New Roman" pitchFamily="18" charset="0"/>
              </a:rPr>
              <a:t>3 = 9 – 1·6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cs typeface="Times New Roman" pitchFamily="18" charset="0"/>
              </a:rPr>
              <a:t>   = 9 – 1·(24 – 2·9)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cs typeface="Times New Roman" pitchFamily="18" charset="0"/>
              </a:rPr>
              <a:t>   = </a:t>
            </a:r>
            <a:r>
              <a:rPr lang="en-US" altLang="zh-TW" sz="2400" dirty="0" smtClean="0"/>
              <a:t>– </a:t>
            </a:r>
            <a:r>
              <a:rPr lang="en-US" altLang="zh-TW" sz="2400" dirty="0" smtClean="0">
                <a:cs typeface="Times New Roman" pitchFamily="18" charset="0"/>
              </a:rPr>
              <a:t>1·24 + 3·9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cs typeface="Times New Roman" pitchFamily="18" charset="0"/>
              </a:rPr>
              <a:t>   = </a:t>
            </a:r>
            <a:r>
              <a:rPr lang="en-US" altLang="zh-TW" sz="2400" dirty="0" smtClean="0"/>
              <a:t>– </a:t>
            </a:r>
            <a:r>
              <a:rPr lang="en-US" altLang="zh-TW" sz="2400" dirty="0" smtClean="0">
                <a:cs typeface="Times New Roman" pitchFamily="18" charset="0"/>
              </a:rPr>
              <a:t>1·24 + 3·(57 – 2·24)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cs typeface="Times New Roman" pitchFamily="18" charset="0"/>
              </a:rPr>
              <a:t>   = 3·57 – 7·24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cs typeface="Times New Roman" pitchFamily="18" charset="0"/>
              </a:rPr>
              <a:t>   = 3·57 –7·(81 – 1·57)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smtClean="0">
                <a:cs typeface="Times New Roman" pitchFamily="18" charset="0"/>
              </a:rPr>
              <a:t>   = </a:t>
            </a:r>
            <a:r>
              <a:rPr lang="en-US" altLang="zh-TW" sz="2400" dirty="0" smtClean="0"/>
              <a:t>– </a:t>
            </a:r>
            <a:r>
              <a:rPr lang="en-US" altLang="zh-TW" sz="2400" dirty="0" smtClean="0">
                <a:cs typeface="Times New Roman" pitchFamily="18" charset="0"/>
              </a:rPr>
              <a:t>7·81 + 10·57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467225" y="3322638"/>
            <a:ext cx="209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/>
              <a:t>·</a:t>
            </a:r>
            <a:endParaRPr lang="zh-TW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301E7B-07DF-4352-AA53-9D6265DC6062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cs typeface="Times New Roman" pitchFamily="18" charset="0"/>
              </a:rPr>
              <a:t>In RSA, since e is relatively prime to </a:t>
            </a:r>
            <a:r>
              <a:rPr lang="el-GR" altLang="zh-TW" sz="2400" smtClean="0">
                <a:cs typeface="Times New Roman" pitchFamily="18" charset="0"/>
              </a:rPr>
              <a:t>Φ</a:t>
            </a:r>
            <a:r>
              <a:rPr lang="en-US" altLang="zh-TW" sz="2400" smtClean="0">
                <a:cs typeface="Times New Roman" pitchFamily="18" charset="0"/>
              </a:rPr>
              <a:t>(n), we have gcd(e,</a:t>
            </a:r>
            <a:r>
              <a:rPr lang="el-GR" altLang="zh-TW" sz="2400" smtClean="0">
                <a:cs typeface="Times New Roman" pitchFamily="18" charset="0"/>
              </a:rPr>
              <a:t>Φ</a:t>
            </a:r>
            <a:r>
              <a:rPr lang="en-US" altLang="zh-TW" sz="2400" smtClean="0">
                <a:cs typeface="Times New Roman" pitchFamily="18" charset="0"/>
              </a:rPr>
              <a:t>(n))= 1.  Hence, there exists integers d and m, so that:</a:t>
            </a:r>
          </a:p>
          <a:p>
            <a:pPr eaLnBrk="1" hangingPunct="1">
              <a:buFontTx/>
              <a:buNone/>
            </a:pPr>
            <a:r>
              <a:rPr lang="en-US" altLang="zh-TW" sz="2400" smtClean="0">
                <a:cs typeface="Times New Roman" pitchFamily="18" charset="0"/>
              </a:rPr>
              <a:t>				d·e+m·</a:t>
            </a:r>
            <a:r>
              <a:rPr lang="el-GR" altLang="zh-TW" sz="2400" smtClean="0">
                <a:cs typeface="Times New Roman" pitchFamily="18" charset="0"/>
              </a:rPr>
              <a:t>Φ</a:t>
            </a:r>
            <a:r>
              <a:rPr lang="en-US" altLang="zh-TW" sz="2400" smtClean="0">
                <a:cs typeface="Times New Roman" pitchFamily="18" charset="0"/>
              </a:rPr>
              <a:t>(n) = 1.</a:t>
            </a:r>
          </a:p>
          <a:p>
            <a:pPr eaLnBrk="1" hangingPunct="1">
              <a:buFontTx/>
              <a:buNone/>
            </a:pPr>
            <a:r>
              <a:rPr lang="en-US" altLang="zh-TW" sz="2400" smtClean="0">
                <a:cs typeface="Times New Roman" pitchFamily="18" charset="0"/>
              </a:rPr>
              <a:t>	Equivalently,</a:t>
            </a:r>
            <a:r>
              <a:rPr lang="en-US" altLang="zh-TW" sz="2400" smtClean="0"/>
              <a:t> </a:t>
            </a:r>
            <a:r>
              <a:rPr lang="en-US" altLang="zh-TW" sz="2400" smtClean="0">
                <a:cs typeface="Times New Roman" pitchFamily="18" charset="0"/>
              </a:rPr>
              <a:t>d·e mod </a:t>
            </a:r>
            <a:r>
              <a:rPr lang="el-GR" altLang="zh-TW" sz="2400" smtClean="0">
                <a:cs typeface="Times New Roman" pitchFamily="18" charset="0"/>
              </a:rPr>
              <a:t>Φ</a:t>
            </a:r>
            <a:r>
              <a:rPr lang="en-US" altLang="zh-TW" sz="2400" smtClean="0">
                <a:cs typeface="Times New Roman" pitchFamily="18" charset="0"/>
              </a:rPr>
              <a:t>(n) = 1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/>
              <a:t>Therefore the modular multiplicative inverse d can be found by reversing the Euclidean algorithm</a:t>
            </a:r>
          </a:p>
          <a:p>
            <a:pPr eaLnBrk="1" hangingPunct="1">
              <a:buFontTx/>
              <a:buNone/>
            </a:pPr>
            <a:r>
              <a:rPr lang="en-US" altLang="zh-TW" sz="2400" smtClean="0"/>
              <a:t>	1 = 5 – 2</a:t>
            </a:r>
            <a:r>
              <a:rPr lang="en-US" altLang="zh-TW" sz="2400" smtClean="0">
                <a:cs typeface="Times New Roman" pitchFamily="18" charset="0"/>
              </a:rPr>
              <a:t>·2</a:t>
            </a:r>
          </a:p>
          <a:p>
            <a:pPr eaLnBrk="1" hangingPunct="1">
              <a:buFontTx/>
              <a:buNone/>
            </a:pPr>
            <a:r>
              <a:rPr lang="en-US" altLang="zh-TW" sz="2400" smtClean="0"/>
              <a:t>	   = 5 – 2</a:t>
            </a:r>
            <a:r>
              <a:rPr lang="en-US" altLang="zh-TW" sz="2400" smtClean="0">
                <a:cs typeface="Times New Roman" pitchFamily="18" charset="0"/>
              </a:rPr>
              <a:t>·(7 </a:t>
            </a:r>
            <a:r>
              <a:rPr lang="en-US" altLang="zh-TW" sz="2400" smtClean="0"/>
              <a:t>–</a:t>
            </a:r>
            <a:r>
              <a:rPr lang="en-US" altLang="zh-TW" sz="2400" smtClean="0">
                <a:cs typeface="Times New Roman" pitchFamily="18" charset="0"/>
              </a:rPr>
              <a:t> 1·5)</a:t>
            </a:r>
          </a:p>
          <a:p>
            <a:pPr eaLnBrk="1" hangingPunct="1">
              <a:buFontTx/>
              <a:buNone/>
            </a:pPr>
            <a:r>
              <a:rPr lang="en-US" altLang="zh-TW" sz="2400" smtClean="0"/>
              <a:t>	   = – 2</a:t>
            </a:r>
            <a:r>
              <a:rPr lang="en-US" altLang="zh-TW" sz="2400" smtClean="0">
                <a:cs typeface="Times New Roman" pitchFamily="18" charset="0"/>
              </a:rPr>
              <a:t>·7</a:t>
            </a:r>
            <a:r>
              <a:rPr lang="en-US" altLang="zh-TW" sz="2400" smtClean="0"/>
              <a:t> + 3</a:t>
            </a:r>
            <a:r>
              <a:rPr lang="en-US" altLang="zh-TW" sz="2400" smtClean="0">
                <a:cs typeface="Times New Roman" pitchFamily="18" charset="0"/>
              </a:rPr>
              <a:t>·</a:t>
            </a:r>
            <a:r>
              <a:rPr lang="en-US" altLang="zh-TW" sz="2400" smtClean="0"/>
              <a:t>5</a:t>
            </a:r>
          </a:p>
          <a:p>
            <a:pPr eaLnBrk="1" hangingPunct="1">
              <a:buFontTx/>
              <a:buNone/>
            </a:pPr>
            <a:r>
              <a:rPr lang="en-US" altLang="zh-TW" sz="2400" smtClean="0"/>
              <a:t>	   = – 2</a:t>
            </a:r>
            <a:r>
              <a:rPr lang="en-US" altLang="zh-TW" sz="2400" smtClean="0">
                <a:cs typeface="Times New Roman" pitchFamily="18" charset="0"/>
              </a:rPr>
              <a:t>·7</a:t>
            </a:r>
            <a:r>
              <a:rPr lang="en-US" altLang="zh-TW" sz="2400" smtClean="0"/>
              <a:t> + 3</a:t>
            </a:r>
            <a:r>
              <a:rPr lang="en-US" altLang="zh-TW" sz="2400" smtClean="0">
                <a:cs typeface="Times New Roman" pitchFamily="18" charset="0"/>
              </a:rPr>
              <a:t>·</a:t>
            </a:r>
            <a:r>
              <a:rPr lang="en-US" altLang="zh-TW" sz="2400" smtClean="0"/>
              <a:t>(40 – 5</a:t>
            </a:r>
            <a:r>
              <a:rPr lang="en-US" altLang="zh-TW" sz="2400" smtClean="0">
                <a:cs typeface="Times New Roman" pitchFamily="18" charset="0"/>
              </a:rPr>
              <a:t>·7)</a:t>
            </a:r>
          </a:p>
          <a:p>
            <a:pPr eaLnBrk="1" hangingPunct="1">
              <a:buFontTx/>
              <a:buNone/>
            </a:pPr>
            <a:r>
              <a:rPr lang="en-US" altLang="zh-TW" sz="2400" smtClean="0"/>
              <a:t>	   = 3</a:t>
            </a:r>
            <a:r>
              <a:rPr lang="en-US" altLang="zh-TW" sz="2400" smtClean="0">
                <a:cs typeface="Times New Roman" pitchFamily="18" charset="0"/>
              </a:rPr>
              <a:t>·</a:t>
            </a:r>
            <a:r>
              <a:rPr lang="en-US" altLang="zh-TW" sz="2400" smtClean="0"/>
              <a:t>40 – 17</a:t>
            </a:r>
            <a:r>
              <a:rPr lang="en-US" altLang="zh-TW" sz="2400" smtClean="0">
                <a:cs typeface="Times New Roman" pitchFamily="18" charset="0"/>
              </a:rPr>
              <a:t>·7</a:t>
            </a:r>
            <a:endParaRPr lang="en-US" altLang="zh-TW" sz="2400" smtClean="0"/>
          </a:p>
          <a:p>
            <a:pPr eaLnBrk="1" hangingPunct="1">
              <a:buFontTx/>
              <a:buNone/>
            </a:pPr>
            <a:endParaRPr lang="en-US" altLang="zh-TW" sz="2400" smtClean="0"/>
          </a:p>
          <a:p>
            <a:pPr eaLnBrk="1" hangingPunct="1">
              <a:buFontTx/>
              <a:buNone/>
            </a:pPr>
            <a:endParaRPr lang="en-US" altLang="zh-TW" sz="2400" smtClean="0"/>
          </a:p>
        </p:txBody>
      </p:sp>
      <p:sp>
        <p:nvSpPr>
          <p:cNvPr id="31748" name="文字方塊 5"/>
          <p:cNvSpPr txBox="1">
            <a:spLocks noChangeArrowheads="1"/>
          </p:cNvSpPr>
          <p:nvPr/>
        </p:nvSpPr>
        <p:spPr bwMode="auto">
          <a:xfrm>
            <a:off x="4419600" y="5257800"/>
            <a:ext cx="3949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Recall that </a:t>
            </a:r>
            <a:r>
              <a:rPr lang="el-GR" altLang="zh-TW" sz="2000">
                <a:cs typeface="Times New Roman" pitchFamily="18" charset="0"/>
              </a:rPr>
              <a:t>Φ</a:t>
            </a:r>
            <a:r>
              <a:rPr lang="en-US" altLang="zh-TW" sz="2000">
                <a:cs typeface="Times New Roman" pitchFamily="18" charset="0"/>
              </a:rPr>
              <a:t>(n) = 40 and e = 7,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cs typeface="Times New Roman" pitchFamily="18" charset="0"/>
              </a:rPr>
              <a:t>we now have d = </a:t>
            </a:r>
            <a:r>
              <a:rPr lang="en-US" altLang="zh-TW" sz="2000"/>
              <a:t>–</a:t>
            </a:r>
            <a:r>
              <a:rPr lang="en-US" altLang="zh-TW" sz="2000">
                <a:cs typeface="Times New Roman" pitchFamily="18" charset="0"/>
              </a:rPr>
              <a:t>17.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cs typeface="Times New Roman" pitchFamily="18" charset="0"/>
              </a:rPr>
              <a:t>But we do not want d to be negative,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cs typeface="Times New Roman" pitchFamily="18" charset="0"/>
              </a:rPr>
              <a:t>so we add 40 on to it and d = 23.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1164-BB58-4DC2-835A-C064C763CFC7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2951420" y="21032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5119" y="21032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1038" y="250771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1581" y="25077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9308" y="25177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9784" y="25278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1420" y="29452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9367" y="294526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9367" y="33453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64894" y="375890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-17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2272708" y="2907821"/>
            <a:ext cx="3810000" cy="20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832690" y="2027081"/>
            <a:ext cx="0" cy="2424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170620" y="2027081"/>
            <a:ext cx="0" cy="2424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49308" y="2038557"/>
            <a:ext cx="0" cy="2413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256754" y="21032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50581" y="21032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56754" y="25278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54581" y="25278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56754" y="29452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14701" y="29452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14701" y="33453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7024" y="3333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24074" y="37454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2286000" y="3733800"/>
            <a:ext cx="3810000" cy="20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264326" y="4724400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-17 + 40 =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2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/>
            <a:r>
              <a:rPr lang="en-US" altLang="zh-TW" sz="2400" smtClean="0"/>
              <a:t>How do we calculate modular arithmetic involving large numbers?</a:t>
            </a:r>
          </a:p>
          <a:p>
            <a:pPr lvl="1" eaLnBrk="1" hangingPunct="1"/>
            <a:r>
              <a:rPr lang="en-US" altLang="zh-TW" sz="2400" smtClean="0"/>
              <a:t>For example, suppose we want to compute 17</a:t>
            </a:r>
            <a:r>
              <a:rPr lang="en-US" altLang="zh-TW" sz="2400" baseline="30000" smtClean="0"/>
              <a:t>23</a:t>
            </a:r>
            <a:r>
              <a:rPr lang="en-US" altLang="zh-TW" sz="2400" smtClean="0"/>
              <a:t> mod 55 but we do not want to compute 17</a:t>
            </a:r>
            <a:r>
              <a:rPr lang="en-US" altLang="zh-TW" sz="2400" baseline="30000" smtClean="0"/>
              <a:t>23</a:t>
            </a:r>
            <a:r>
              <a:rPr lang="en-US" altLang="zh-TW" sz="2400" smtClean="0"/>
              <a:t> directly</a:t>
            </a:r>
          </a:p>
          <a:p>
            <a:pPr lvl="1" eaLnBrk="1" hangingPunct="1"/>
            <a:r>
              <a:rPr lang="en-US" altLang="zh-TW" sz="2400" smtClean="0"/>
              <a:t>Use this property:</a:t>
            </a:r>
          </a:p>
          <a:p>
            <a:pPr lvl="1" eaLnBrk="1" hangingPunct="1"/>
            <a:endParaRPr lang="en-US" altLang="zh-TW" sz="2400" smtClean="0"/>
          </a:p>
          <a:p>
            <a:pPr lvl="1" eaLnBrk="1" hangingPunct="1"/>
            <a:r>
              <a:rPr lang="en-US" altLang="zh-TW" sz="2400" smtClean="0"/>
              <a:t>We have</a:t>
            </a:r>
          </a:p>
          <a:p>
            <a:pPr lvl="1" eaLnBrk="1" hangingPunct="1"/>
            <a:endParaRPr lang="en-US" altLang="zh-TW" sz="2400" smtClean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425700" y="2527300"/>
          <a:ext cx="4673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方程式" r:id="rId4" imgW="2273300" imgH="190500" progId="Equation.3">
                  <p:embed/>
                </p:oleObj>
              </mc:Choice>
              <mc:Fallback>
                <p:oleObj name="方程式" r:id="rId4" imgW="2273300" imgH="1905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527300"/>
                        <a:ext cx="4673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7"/>
          <p:cNvGraphicFramePr>
            <a:graphicFrameLocks noChangeAspect="1"/>
          </p:cNvGraphicFramePr>
          <p:nvPr/>
        </p:nvGraphicFramePr>
        <p:xfrm>
          <a:off x="404813" y="3276600"/>
          <a:ext cx="85248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方程式" r:id="rId6" imgW="4127400" imgH="444240" progId="Equation.3">
                  <p:embed/>
                </p:oleObj>
              </mc:Choice>
              <mc:Fallback>
                <p:oleObj name="方程式" r:id="rId6" imgW="4127400" imgH="4442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276600"/>
                        <a:ext cx="85248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52400" y="4124325"/>
          <a:ext cx="88011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方程式" r:id="rId8" imgW="4127400" imgH="1282680" progId="Equation.3">
                  <p:embed/>
                </p:oleObj>
              </mc:Choice>
              <mc:Fallback>
                <p:oleObj name="方程式" r:id="rId8" imgW="4127400" imgH="12826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24325"/>
                        <a:ext cx="8801100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D3C4D6-6D9B-4A81-AAC4-4C22E6952674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chemeClr val="accent2"/>
                </a:solidFill>
              </a:rPr>
              <a:t>Diffie</a:t>
            </a:r>
            <a:r>
              <a:rPr lang="en-US" altLang="zh-TW" dirty="0" smtClean="0">
                <a:solidFill>
                  <a:schemeClr val="accent2"/>
                </a:solidFill>
              </a:rPr>
              <a:t>-Hellman Key Exchange</a:t>
            </a:r>
          </a:p>
          <a:p>
            <a:pPr lvl="1" eaLnBrk="1" hangingPunct="1"/>
            <a:r>
              <a:rPr lang="en-US" altLang="zh-TW" dirty="0" smtClean="0"/>
              <a:t>Enable two users to agree on the same secret key.</a:t>
            </a:r>
          </a:p>
          <a:p>
            <a:pPr lvl="1" eaLnBrk="1" hangingPunct="1"/>
            <a:r>
              <a:rPr lang="en-US" altLang="zh-TW" dirty="0" smtClean="0"/>
              <a:t>Depends on its effectiveness on the difficulty of computing discrete logarithms.</a:t>
            </a:r>
          </a:p>
          <a:p>
            <a:pPr lvl="1" eaLnBrk="1" hangingPunct="1"/>
            <a:r>
              <a:rPr lang="en-US" altLang="zh-TW" dirty="0" smtClean="0"/>
              <a:t>Background</a:t>
            </a:r>
          </a:p>
          <a:p>
            <a:pPr lvl="2" eaLnBrk="1" hangingPunct="1"/>
            <a:r>
              <a:rPr lang="en-US" altLang="zh-TW" dirty="0" smtClean="0"/>
              <a:t>Suppose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the </a:t>
            </a:r>
            <a:r>
              <a:rPr lang="en-US" altLang="zh-TW" dirty="0" smtClean="0"/>
              <a:t>primitive root of a prime number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.  We have</a:t>
            </a:r>
            <a:endParaRPr lang="en-US" altLang="zh-TW" dirty="0" smtClean="0"/>
          </a:p>
          <a:p>
            <a:pPr lvl="2" eaLnBrk="1" hangingPunct="1">
              <a:buFontTx/>
              <a:buNone/>
            </a:pPr>
            <a:endParaRPr lang="en-US" altLang="zh-TW" dirty="0" smtClean="0"/>
          </a:p>
          <a:p>
            <a:pPr lvl="2" eaLnBrk="1" hangingPunct="1">
              <a:buFontTx/>
              <a:buNone/>
            </a:pPr>
            <a:r>
              <a:rPr lang="en-US" altLang="zh-TW" dirty="0" smtClean="0"/>
              <a:t>	are distinct and consist of the integers from 1 through </a:t>
            </a:r>
            <a:r>
              <a:rPr lang="en-US" altLang="zh-TW" i="1" dirty="0" smtClean="0"/>
              <a:t>p – 1</a:t>
            </a:r>
            <a:r>
              <a:rPr lang="en-US" altLang="zh-TW" dirty="0" smtClean="0"/>
              <a:t> in some permutation.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86532"/>
              </p:ext>
            </p:extLst>
          </p:nvPr>
        </p:nvGraphicFramePr>
        <p:xfrm>
          <a:off x="2613025" y="4267200"/>
          <a:ext cx="45291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方程式" r:id="rId4" imgW="2120760" imgH="228600" progId="Equation.3">
                  <p:embed/>
                </p:oleObj>
              </mc:Choice>
              <mc:Fallback>
                <p:oleObj name="方程式" r:id="rId4" imgW="212076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267200"/>
                        <a:ext cx="45291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DE6270-4AF1-423C-BF9A-9BDDF32C485B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2" eaLnBrk="1" hangingPunct="1"/>
            <a:r>
              <a:rPr lang="en-US" altLang="zh-TW" sz="2800" smtClean="0"/>
              <a:t>For any integer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 and a primitive root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of prime number </a:t>
            </a:r>
            <a:r>
              <a:rPr lang="en-US" altLang="zh-TW" sz="2800" i="1" smtClean="0"/>
              <a:t>p</a:t>
            </a:r>
            <a:r>
              <a:rPr lang="en-US" altLang="zh-TW" sz="2800" smtClean="0"/>
              <a:t>, one can find a unique exponent 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 such that</a:t>
            </a:r>
          </a:p>
          <a:p>
            <a:pPr lvl="2" eaLnBrk="1" hangingPunct="1"/>
            <a:endParaRPr lang="en-US" altLang="zh-TW" sz="2800" smtClean="0"/>
          </a:p>
          <a:p>
            <a:pPr lvl="2" eaLnBrk="1" hangingPunct="1"/>
            <a:endParaRPr lang="en-US" altLang="zh-TW" sz="2800" smtClean="0"/>
          </a:p>
          <a:p>
            <a:pPr lvl="2" eaLnBrk="1" hangingPunct="1"/>
            <a:r>
              <a:rPr lang="en-US" altLang="zh-TW" sz="2800" smtClean="0"/>
              <a:t>The exponent 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 is referred to as the discrete logarithm of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 for the base </a:t>
            </a:r>
            <a:r>
              <a:rPr lang="en-US" altLang="zh-TW" sz="2800" i="1" smtClean="0"/>
              <a:t>a mod p</a:t>
            </a:r>
            <a:r>
              <a:rPr lang="en-US" altLang="zh-TW" sz="2800" smtClean="0"/>
              <a:t>.</a:t>
            </a:r>
          </a:p>
          <a:p>
            <a:pPr lvl="2" eaLnBrk="1" hangingPunct="1"/>
            <a:r>
              <a:rPr lang="en-US" altLang="zh-TW" sz="2800" smtClean="0"/>
              <a:t>There is no known efficient algorithm to calculate discrete logarithm. 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438400" y="2133600"/>
          <a:ext cx="4800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4" imgW="2082800" imgH="228600" progId="Equation.3">
                  <p:embed/>
                </p:oleObj>
              </mc:Choice>
              <mc:Fallback>
                <p:oleObj name="Equation" r:id="rId4" imgW="20828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48006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C34AE8-4656-4160-B60A-9E3600D78709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Algorithm</a:t>
            </a:r>
          </a:p>
          <a:p>
            <a:pPr lvl="2" eaLnBrk="1" hangingPunct="1"/>
            <a:r>
              <a:rPr lang="en-US" altLang="zh-TW" smtClean="0"/>
              <a:t>There are two publicly known numbers</a:t>
            </a:r>
          </a:p>
          <a:p>
            <a:pPr lvl="3" eaLnBrk="1" hangingPunct="1"/>
            <a:r>
              <a:rPr lang="en-US" altLang="zh-TW" smtClean="0"/>
              <a:t>A prime number </a:t>
            </a:r>
            <a:r>
              <a:rPr lang="en-US" altLang="zh-TW" i="1" smtClean="0"/>
              <a:t>p</a:t>
            </a:r>
          </a:p>
          <a:p>
            <a:pPr lvl="3" eaLnBrk="1" hangingPunct="1"/>
            <a:r>
              <a:rPr lang="en-US" altLang="zh-TW" smtClean="0"/>
              <a:t>An integer </a:t>
            </a:r>
            <a:r>
              <a:rPr lang="en-US" altLang="zh-TW" i="1" smtClean="0"/>
              <a:t>a</a:t>
            </a:r>
            <a:r>
              <a:rPr lang="en-US" altLang="zh-TW" smtClean="0"/>
              <a:t> that is a primitive root of </a:t>
            </a:r>
            <a:r>
              <a:rPr lang="en-US" altLang="zh-TW" i="1" smtClean="0"/>
              <a:t>p</a:t>
            </a:r>
            <a:r>
              <a:rPr lang="en-US" altLang="zh-TW" smtClean="0"/>
              <a:t>.</a:t>
            </a:r>
          </a:p>
          <a:p>
            <a:pPr lvl="2" eaLnBrk="1" hangingPunct="1"/>
            <a:r>
              <a:rPr lang="en-US" altLang="zh-TW" smtClean="0"/>
              <a:t>User A key generation</a:t>
            </a:r>
          </a:p>
          <a:p>
            <a:pPr lvl="3" eaLnBrk="1" hangingPunct="1"/>
            <a:r>
              <a:rPr lang="en-US" altLang="zh-TW" smtClean="0"/>
              <a:t>Select private key </a:t>
            </a:r>
          </a:p>
          <a:p>
            <a:pPr lvl="3" eaLnBrk="1" hangingPunct="1"/>
            <a:r>
              <a:rPr lang="en-US" altLang="zh-TW" smtClean="0"/>
              <a:t>Calculate</a:t>
            </a:r>
          </a:p>
          <a:p>
            <a:pPr lvl="2" eaLnBrk="1" hangingPunct="1"/>
            <a:r>
              <a:rPr lang="en-US" altLang="zh-TW" smtClean="0"/>
              <a:t>User B key generation</a:t>
            </a:r>
          </a:p>
          <a:p>
            <a:pPr lvl="3" eaLnBrk="1" hangingPunct="1"/>
            <a:r>
              <a:rPr lang="en-US" altLang="zh-TW" smtClean="0"/>
              <a:t>Select private key</a:t>
            </a:r>
          </a:p>
          <a:p>
            <a:pPr lvl="3" eaLnBrk="1" hangingPunct="1"/>
            <a:r>
              <a:rPr lang="en-US" altLang="zh-TW" smtClean="0"/>
              <a:t>Calculate</a:t>
            </a:r>
          </a:p>
          <a:p>
            <a:pPr lvl="2" eaLnBrk="1" hangingPunct="1"/>
            <a:r>
              <a:rPr lang="en-US" altLang="zh-TW" smtClean="0"/>
              <a:t>Each side keeps the X value private and makes the Y value available publicly. </a:t>
            </a:r>
          </a:p>
          <a:p>
            <a:pPr lvl="2" eaLnBrk="1" hangingPunct="1"/>
            <a:r>
              <a:rPr lang="en-US" altLang="zh-TW" smtClean="0"/>
              <a:t>A computes the key</a:t>
            </a:r>
          </a:p>
          <a:p>
            <a:pPr lvl="2" eaLnBrk="1" hangingPunct="1"/>
            <a:r>
              <a:rPr lang="en-US" altLang="zh-TW" smtClean="0"/>
              <a:t>B computes the key  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246563" y="2725738"/>
          <a:ext cx="8239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Equation" r:id="rId4" imgW="494870" imgH="215713" progId="Equation.3">
                  <p:embed/>
                </p:oleObj>
              </mc:Choice>
              <mc:Fallback>
                <p:oleObj name="Equation" r:id="rId4" imgW="494870" imgH="215713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2725738"/>
                        <a:ext cx="82391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3405188" y="3074988"/>
          <a:ext cx="17510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Equation" r:id="rId6" imgW="990600" imgH="228600" progId="Equation.3">
                  <p:embed/>
                </p:oleObj>
              </mc:Choice>
              <mc:Fallback>
                <p:oleObj name="Equation" r:id="rId6" imgW="990600" imgH="2286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3074988"/>
                        <a:ext cx="175101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4216400" y="3922713"/>
          <a:ext cx="8255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name="Equation" r:id="rId8" imgW="494870" imgH="215713" progId="Equation.3">
                  <p:embed/>
                </p:oleObj>
              </mc:Choice>
              <mc:Fallback>
                <p:oleObj name="Equation" r:id="rId8" imgW="494870" imgH="215713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922713"/>
                        <a:ext cx="8255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0"/>
          <p:cNvGraphicFramePr>
            <a:graphicFrameLocks noChangeAspect="1"/>
          </p:cNvGraphicFramePr>
          <p:nvPr/>
        </p:nvGraphicFramePr>
        <p:xfrm>
          <a:off x="3440113" y="4254500"/>
          <a:ext cx="17986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name="Equation" r:id="rId10" imgW="990600" imgH="228600" progId="Equation.3">
                  <p:embed/>
                </p:oleObj>
              </mc:Choice>
              <mc:Fallback>
                <p:oleObj name="Equation" r:id="rId10" imgW="990600" imgH="2286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254500"/>
                        <a:ext cx="17986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1"/>
          <p:cNvGraphicFramePr>
            <a:graphicFrameLocks noChangeAspect="1"/>
          </p:cNvGraphicFramePr>
          <p:nvPr/>
        </p:nvGraphicFramePr>
        <p:xfrm>
          <a:off x="4408488" y="5459413"/>
          <a:ext cx="19256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Equation" r:id="rId12" imgW="1130300" imgH="228600" progId="Equation.3">
                  <p:embed/>
                </p:oleObj>
              </mc:Choice>
              <mc:Fallback>
                <p:oleObj name="Equation" r:id="rId12" imgW="1130300" imgH="2286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5459413"/>
                        <a:ext cx="19256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2"/>
          <p:cNvGraphicFramePr>
            <a:graphicFrameLocks noChangeAspect="1"/>
          </p:cNvGraphicFramePr>
          <p:nvPr/>
        </p:nvGraphicFramePr>
        <p:xfrm>
          <a:off x="4418013" y="5916613"/>
          <a:ext cx="1927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Equation" r:id="rId14" imgW="1130300" imgH="228600" progId="Equation.3">
                  <p:embed/>
                </p:oleObj>
              </mc:Choice>
              <mc:Fallback>
                <p:oleObj name="Equation" r:id="rId14" imgW="1130300" imgH="2286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916613"/>
                        <a:ext cx="19272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24FECE-BAE5-4637-A280-613487105165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Security Services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/>
              <a:t>Nonrepudiation</a:t>
            </a:r>
          </a:p>
          <a:p>
            <a:pPr lvl="2" eaLnBrk="1" hangingPunct="1"/>
            <a:r>
              <a:rPr lang="en-US" altLang="zh-TW" dirty="0" smtClean="0"/>
              <a:t>The sender cannot deny that he/she did not send the message.</a:t>
            </a:r>
          </a:p>
          <a:p>
            <a:pPr lvl="1" eaLnBrk="1" hangingPunct="1"/>
            <a:r>
              <a:rPr lang="en-US" altLang="zh-TW" dirty="0" smtClean="0"/>
              <a:t>Access control</a:t>
            </a:r>
          </a:p>
          <a:p>
            <a:pPr lvl="2" eaLnBrk="1" hangingPunct="1"/>
            <a:r>
              <a:rPr lang="en-US" altLang="zh-TW" dirty="0" smtClean="0"/>
              <a:t>Other people cannot access the system</a:t>
            </a:r>
          </a:p>
          <a:p>
            <a:pPr lvl="1" eaLnBrk="1" hangingPunct="1"/>
            <a:r>
              <a:rPr lang="en-US" altLang="zh-TW" dirty="0" smtClean="0"/>
              <a:t>Availability</a:t>
            </a:r>
          </a:p>
          <a:p>
            <a:pPr lvl="2" eaLnBrk="1" hangingPunct="1"/>
            <a:r>
              <a:rPr lang="en-US" altLang="zh-TW" dirty="0" smtClean="0"/>
              <a:t>To ensure that the system is available to use</a:t>
            </a:r>
          </a:p>
          <a:p>
            <a:pPr eaLnBrk="1" hangingPunct="1">
              <a:buFontTx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3FDF19-0110-4D88-ABE7-E2FE48E0EA2C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 smtClean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09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Appendix I: 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C5029D-47B7-4C5D-83A3-948CED9EE97C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762000" y="5334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Initial permutation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762000" y="1371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62000" y="2209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2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762000" y="3733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Round 16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762000" y="46482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/>
              <a:t>32-</a:t>
            </a:r>
            <a:r>
              <a:rPr lang="en-US" altLang="zh-TW" sz="1600"/>
              <a:t>bit swap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762000" y="5562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Inverse initial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permutation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3581400" y="2209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2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3581400" y="1371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2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3581400" y="3733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2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6553200" y="5334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Permuted choice 1</a:t>
            </a: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6553200" y="13716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Left circular shift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6553200" y="2209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Left circular shift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6553200" y="3733800"/>
            <a:ext cx="1905000" cy="609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Left circular shift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914400" y="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/>
              <a:t>64-</a:t>
            </a:r>
            <a:r>
              <a:rPr lang="en-US" altLang="zh-TW" sz="1600"/>
              <a:t>bit plaintext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7086600" y="0"/>
            <a:ext cx="101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/>
              <a:t>56-</a:t>
            </a:r>
            <a:r>
              <a:rPr lang="en-US" altLang="zh-TW" sz="1600"/>
              <a:t>bit key</a:t>
            </a:r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1676400" y="30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7543800" y="22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16764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1676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1676400" y="2819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16764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167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898525" y="6386513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/>
              <a:t>64-</a:t>
            </a:r>
            <a:r>
              <a:rPr lang="en-US" altLang="zh-TW" sz="1600"/>
              <a:t>bit ciphertext</a:t>
            </a:r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16764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 flipH="1">
            <a:off x="26670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 flipH="1">
            <a:off x="26670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 flipH="1">
            <a:off x="26670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 flipH="1">
            <a:off x="5486400" y="167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 flipH="1">
            <a:off x="54864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 flipH="1">
            <a:off x="54864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75438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>
            <a:off x="7543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>
            <a:off x="7543800" y="2819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3336925" y="5299075"/>
            <a:ext cx="3482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3300"/>
                </a:solidFill>
              </a:rPr>
              <a:t>General Depiction of DES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3300"/>
                </a:solidFill>
              </a:rPr>
              <a:t>Encryption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C104B4-8EA5-49F7-BA33-D3D0B5825EDE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762000" y="6248400"/>
            <a:ext cx="3505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0" y="228600"/>
            <a:ext cx="8763000" cy="6553200"/>
            <a:chOff x="0" y="144"/>
            <a:chExt cx="5520" cy="4128"/>
          </a:xfrm>
        </p:grpSpPr>
        <p:sp>
          <p:nvSpPr>
            <p:cNvPr id="38922" name="Rectangle 4"/>
            <p:cNvSpPr>
              <a:spLocks noChangeArrowheads="1"/>
            </p:cNvSpPr>
            <p:nvPr/>
          </p:nvSpPr>
          <p:spPr bwMode="auto">
            <a:xfrm>
              <a:off x="432" y="2016"/>
              <a:ext cx="5088" cy="18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38923" name="Text Box 5"/>
            <p:cNvSpPr txBox="1">
              <a:spLocks noChangeArrowheads="1"/>
            </p:cNvSpPr>
            <p:nvPr/>
          </p:nvSpPr>
          <p:spPr bwMode="auto">
            <a:xfrm>
              <a:off x="3885" y="144"/>
              <a:ext cx="1152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 dirty="0"/>
                <a:t>64-bit Key (with parity)</a:t>
              </a:r>
            </a:p>
          </p:txBody>
        </p:sp>
        <p:sp>
          <p:nvSpPr>
            <p:cNvPr id="38924" name="Oval 6"/>
            <p:cNvSpPr>
              <a:spLocks noChangeArrowheads="1"/>
            </p:cNvSpPr>
            <p:nvPr/>
          </p:nvSpPr>
          <p:spPr bwMode="auto">
            <a:xfrm>
              <a:off x="3885" y="720"/>
              <a:ext cx="11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Key Permutation</a:t>
              </a:r>
            </a:p>
          </p:txBody>
        </p:sp>
        <p:sp>
          <p:nvSpPr>
            <p:cNvPr id="38925" name="Text Box 7"/>
            <p:cNvSpPr txBox="1">
              <a:spLocks noChangeArrowheads="1"/>
            </p:cNvSpPr>
            <p:nvPr/>
          </p:nvSpPr>
          <p:spPr bwMode="auto">
            <a:xfrm>
              <a:off x="4173" y="1344"/>
              <a:ext cx="509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56-bit key</a:t>
              </a:r>
            </a:p>
          </p:txBody>
        </p:sp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549" y="1776"/>
              <a:ext cx="718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Left half of key</a:t>
              </a:r>
            </a:p>
          </p:txBody>
        </p:sp>
        <p:sp>
          <p:nvSpPr>
            <p:cNvPr id="38927" name="Text Box 9"/>
            <p:cNvSpPr txBox="1">
              <a:spLocks noChangeArrowheads="1"/>
            </p:cNvSpPr>
            <p:nvPr/>
          </p:nvSpPr>
          <p:spPr bwMode="auto">
            <a:xfrm>
              <a:off x="4605" y="1776"/>
              <a:ext cx="771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Right half of key</a:t>
              </a:r>
            </a:p>
          </p:txBody>
        </p:sp>
        <p:sp>
          <p:nvSpPr>
            <p:cNvPr id="38928" name="Oval 10"/>
            <p:cNvSpPr>
              <a:spLocks noChangeArrowheads="1"/>
            </p:cNvSpPr>
            <p:nvPr/>
          </p:nvSpPr>
          <p:spPr bwMode="auto">
            <a:xfrm>
              <a:off x="3408" y="2160"/>
              <a:ext cx="100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Shift x# of bits</a:t>
              </a:r>
            </a:p>
          </p:txBody>
        </p:sp>
        <p:sp>
          <p:nvSpPr>
            <p:cNvPr id="38929" name="Oval 11"/>
            <p:cNvSpPr>
              <a:spLocks noChangeArrowheads="1"/>
            </p:cNvSpPr>
            <p:nvPr/>
          </p:nvSpPr>
          <p:spPr bwMode="auto">
            <a:xfrm>
              <a:off x="4464" y="2160"/>
              <a:ext cx="100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Shift x# of bits</a:t>
              </a:r>
            </a:p>
          </p:txBody>
        </p:sp>
        <p:sp>
          <p:nvSpPr>
            <p:cNvPr id="38930" name="Oval 12"/>
            <p:cNvSpPr>
              <a:spLocks noChangeArrowheads="1"/>
            </p:cNvSpPr>
            <p:nvPr/>
          </p:nvSpPr>
          <p:spPr bwMode="auto">
            <a:xfrm>
              <a:off x="3792" y="2688"/>
              <a:ext cx="129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Compression Permutation</a:t>
              </a:r>
            </a:p>
          </p:txBody>
        </p:sp>
        <p:sp>
          <p:nvSpPr>
            <p:cNvPr id="38931" name="Text Box 13"/>
            <p:cNvSpPr txBox="1">
              <a:spLocks noChangeArrowheads="1"/>
            </p:cNvSpPr>
            <p:nvPr/>
          </p:nvSpPr>
          <p:spPr bwMode="auto">
            <a:xfrm>
              <a:off x="4158" y="3360"/>
              <a:ext cx="642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48-bit subkey</a:t>
              </a:r>
            </a:p>
          </p:txBody>
        </p:sp>
        <p:sp>
          <p:nvSpPr>
            <p:cNvPr id="38932" name="Text Box 14"/>
            <p:cNvSpPr txBox="1">
              <a:spLocks noChangeArrowheads="1"/>
            </p:cNvSpPr>
            <p:nvPr/>
          </p:nvSpPr>
          <p:spPr bwMode="auto">
            <a:xfrm>
              <a:off x="1167" y="144"/>
              <a:ext cx="801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64-bit Text Block</a:t>
              </a:r>
            </a:p>
          </p:txBody>
        </p:sp>
        <p:sp>
          <p:nvSpPr>
            <p:cNvPr id="38933" name="Oval 15"/>
            <p:cNvSpPr>
              <a:spLocks noChangeArrowheads="1"/>
            </p:cNvSpPr>
            <p:nvPr/>
          </p:nvSpPr>
          <p:spPr bwMode="auto">
            <a:xfrm>
              <a:off x="960" y="720"/>
              <a:ext cx="11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Initial Permutation</a:t>
              </a:r>
            </a:p>
          </p:txBody>
        </p:sp>
        <p:sp>
          <p:nvSpPr>
            <p:cNvPr id="38934" name="Text Box 16"/>
            <p:cNvSpPr txBox="1">
              <a:spLocks noChangeArrowheads="1"/>
            </p:cNvSpPr>
            <p:nvPr/>
          </p:nvSpPr>
          <p:spPr bwMode="auto">
            <a:xfrm>
              <a:off x="1152" y="1440"/>
              <a:ext cx="801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64-bit Text Block</a:t>
              </a:r>
            </a:p>
          </p:txBody>
        </p:sp>
        <p:sp>
          <p:nvSpPr>
            <p:cNvPr id="38935" name="Text Box 17"/>
            <p:cNvSpPr txBox="1">
              <a:spLocks noChangeArrowheads="1"/>
            </p:cNvSpPr>
            <p:nvPr/>
          </p:nvSpPr>
          <p:spPr bwMode="auto">
            <a:xfrm>
              <a:off x="559" y="2208"/>
              <a:ext cx="833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Left half of Block </a:t>
              </a:r>
            </a:p>
          </p:txBody>
        </p:sp>
        <p:sp>
          <p:nvSpPr>
            <p:cNvPr id="38936" name="Text Box 18"/>
            <p:cNvSpPr txBox="1">
              <a:spLocks noChangeArrowheads="1"/>
            </p:cNvSpPr>
            <p:nvPr/>
          </p:nvSpPr>
          <p:spPr bwMode="auto">
            <a:xfrm>
              <a:off x="1728" y="2208"/>
              <a:ext cx="886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Right half of Block </a:t>
              </a:r>
            </a:p>
          </p:txBody>
        </p:sp>
        <p:sp>
          <p:nvSpPr>
            <p:cNvPr id="38937" name="Line 19"/>
            <p:cNvSpPr>
              <a:spLocks noChangeShapeType="1"/>
            </p:cNvSpPr>
            <p:nvPr/>
          </p:nvSpPr>
          <p:spPr bwMode="auto">
            <a:xfrm>
              <a:off x="1584" y="3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0"/>
            <p:cNvSpPr>
              <a:spLocks noChangeShapeType="1"/>
            </p:cNvSpPr>
            <p:nvPr/>
          </p:nvSpPr>
          <p:spPr bwMode="auto">
            <a:xfrm>
              <a:off x="158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1"/>
            <p:cNvSpPr>
              <a:spLocks noChangeShapeType="1"/>
            </p:cNvSpPr>
            <p:nvPr/>
          </p:nvSpPr>
          <p:spPr bwMode="auto">
            <a:xfrm flipH="1">
              <a:off x="1008" y="168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22"/>
            <p:cNvSpPr>
              <a:spLocks noChangeShapeType="1"/>
            </p:cNvSpPr>
            <p:nvPr/>
          </p:nvSpPr>
          <p:spPr bwMode="auto">
            <a:xfrm>
              <a:off x="1776" y="1680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23"/>
            <p:cNvSpPr>
              <a:spLocks noChangeShapeType="1"/>
            </p:cNvSpPr>
            <p:nvPr/>
          </p:nvSpPr>
          <p:spPr bwMode="auto">
            <a:xfrm>
              <a:off x="4461" y="3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24"/>
            <p:cNvSpPr>
              <a:spLocks noChangeShapeType="1"/>
            </p:cNvSpPr>
            <p:nvPr/>
          </p:nvSpPr>
          <p:spPr bwMode="auto">
            <a:xfrm>
              <a:off x="4461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25"/>
            <p:cNvSpPr>
              <a:spLocks noChangeShapeType="1"/>
            </p:cNvSpPr>
            <p:nvPr/>
          </p:nvSpPr>
          <p:spPr bwMode="auto">
            <a:xfrm flipH="1">
              <a:off x="3981" y="15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26"/>
            <p:cNvSpPr>
              <a:spLocks noChangeShapeType="1"/>
            </p:cNvSpPr>
            <p:nvPr/>
          </p:nvSpPr>
          <p:spPr bwMode="auto">
            <a:xfrm>
              <a:off x="4605" y="15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27"/>
            <p:cNvSpPr>
              <a:spLocks noChangeShapeType="1"/>
            </p:cNvSpPr>
            <p:nvPr/>
          </p:nvSpPr>
          <p:spPr bwMode="auto">
            <a:xfrm>
              <a:off x="393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28"/>
            <p:cNvSpPr>
              <a:spLocks noChangeShapeType="1"/>
            </p:cNvSpPr>
            <p:nvPr/>
          </p:nvSpPr>
          <p:spPr bwMode="auto">
            <a:xfrm>
              <a:off x="49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29"/>
            <p:cNvSpPr>
              <a:spLocks noChangeShapeType="1"/>
            </p:cNvSpPr>
            <p:nvPr/>
          </p:nvSpPr>
          <p:spPr bwMode="auto">
            <a:xfrm>
              <a:off x="3984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30"/>
            <p:cNvSpPr>
              <a:spLocks noChangeShapeType="1"/>
            </p:cNvSpPr>
            <p:nvPr/>
          </p:nvSpPr>
          <p:spPr bwMode="auto">
            <a:xfrm flipH="1">
              <a:off x="4656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31"/>
            <p:cNvSpPr>
              <a:spLocks noChangeShapeType="1"/>
            </p:cNvSpPr>
            <p:nvPr/>
          </p:nvSpPr>
          <p:spPr bwMode="auto">
            <a:xfrm>
              <a:off x="446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Oval 32"/>
            <p:cNvSpPr>
              <a:spLocks noChangeArrowheads="1"/>
            </p:cNvSpPr>
            <p:nvPr/>
          </p:nvSpPr>
          <p:spPr bwMode="auto">
            <a:xfrm>
              <a:off x="2016" y="288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XOR</a:t>
              </a:r>
            </a:p>
          </p:txBody>
        </p:sp>
        <p:sp>
          <p:nvSpPr>
            <p:cNvPr id="38951" name="Line 33"/>
            <p:cNvSpPr>
              <a:spLocks noChangeShapeType="1"/>
            </p:cNvSpPr>
            <p:nvPr/>
          </p:nvSpPr>
          <p:spPr bwMode="auto">
            <a:xfrm>
              <a:off x="2160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Oval 34"/>
            <p:cNvSpPr>
              <a:spLocks noChangeArrowheads="1"/>
            </p:cNvSpPr>
            <p:nvPr/>
          </p:nvSpPr>
          <p:spPr bwMode="auto">
            <a:xfrm>
              <a:off x="1728" y="2496"/>
              <a:ext cx="81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Expand to 48 bits</a:t>
              </a:r>
            </a:p>
          </p:txBody>
        </p:sp>
        <p:sp>
          <p:nvSpPr>
            <p:cNvPr id="38953" name="Line 35"/>
            <p:cNvSpPr>
              <a:spLocks noChangeShapeType="1"/>
            </p:cNvSpPr>
            <p:nvPr/>
          </p:nvSpPr>
          <p:spPr bwMode="auto">
            <a:xfrm>
              <a:off x="216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36"/>
            <p:cNvSpPr>
              <a:spLocks/>
            </p:cNvSpPr>
            <p:nvPr/>
          </p:nvSpPr>
          <p:spPr bwMode="auto">
            <a:xfrm>
              <a:off x="2304" y="3024"/>
              <a:ext cx="1824" cy="432"/>
            </a:xfrm>
            <a:custGeom>
              <a:avLst/>
              <a:gdLst>
                <a:gd name="T0" fmla="*/ 1824 w 1824"/>
                <a:gd name="T1" fmla="*/ 432 h 432"/>
                <a:gd name="T2" fmla="*/ 801 w 1824"/>
                <a:gd name="T3" fmla="*/ 430 h 432"/>
                <a:gd name="T4" fmla="*/ 801 w 1824"/>
                <a:gd name="T5" fmla="*/ 11 h 432"/>
                <a:gd name="T6" fmla="*/ 0 w 1824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432"/>
                <a:gd name="T14" fmla="*/ 1824 w 182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432">
                  <a:moveTo>
                    <a:pt x="1824" y="432"/>
                  </a:moveTo>
                  <a:lnTo>
                    <a:pt x="801" y="430"/>
                  </a:lnTo>
                  <a:lnTo>
                    <a:pt x="801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Oval 37"/>
            <p:cNvSpPr>
              <a:spLocks noChangeArrowheads="1"/>
            </p:cNvSpPr>
            <p:nvPr/>
          </p:nvSpPr>
          <p:spPr bwMode="auto">
            <a:xfrm>
              <a:off x="1632" y="3216"/>
              <a:ext cx="1104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S-Box and Permutation</a:t>
              </a:r>
            </a:p>
          </p:txBody>
        </p:sp>
        <p:sp>
          <p:nvSpPr>
            <p:cNvPr id="38956" name="Line 38"/>
            <p:cNvSpPr>
              <a:spLocks noChangeShapeType="1"/>
            </p:cNvSpPr>
            <p:nvPr/>
          </p:nvSpPr>
          <p:spPr bwMode="auto">
            <a:xfrm>
              <a:off x="2160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Text Box 39"/>
            <p:cNvSpPr txBox="1">
              <a:spLocks noChangeArrowheads="1"/>
            </p:cNvSpPr>
            <p:nvPr/>
          </p:nvSpPr>
          <p:spPr bwMode="auto">
            <a:xfrm>
              <a:off x="1872" y="3575"/>
              <a:ext cx="584" cy="1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32-bit block</a:t>
              </a:r>
            </a:p>
          </p:txBody>
        </p:sp>
        <p:sp>
          <p:nvSpPr>
            <p:cNvPr id="38958" name="Line 40"/>
            <p:cNvSpPr>
              <a:spLocks noChangeShapeType="1"/>
            </p:cNvSpPr>
            <p:nvPr/>
          </p:nvSpPr>
          <p:spPr bwMode="auto">
            <a:xfrm>
              <a:off x="216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Oval 41"/>
            <p:cNvSpPr>
              <a:spLocks noChangeArrowheads="1"/>
            </p:cNvSpPr>
            <p:nvPr/>
          </p:nvSpPr>
          <p:spPr bwMode="auto">
            <a:xfrm>
              <a:off x="864" y="355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XOR</a:t>
              </a:r>
            </a:p>
          </p:txBody>
        </p:sp>
        <p:sp>
          <p:nvSpPr>
            <p:cNvPr id="38960" name="Line 42"/>
            <p:cNvSpPr>
              <a:spLocks noChangeShapeType="1"/>
            </p:cNvSpPr>
            <p:nvPr/>
          </p:nvSpPr>
          <p:spPr bwMode="auto">
            <a:xfrm>
              <a:off x="1008" y="240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43"/>
            <p:cNvSpPr>
              <a:spLocks noChangeShapeType="1"/>
            </p:cNvSpPr>
            <p:nvPr/>
          </p:nvSpPr>
          <p:spPr bwMode="auto">
            <a:xfrm flipH="1">
              <a:off x="1152" y="36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Text Box 44"/>
            <p:cNvSpPr txBox="1">
              <a:spLocks noChangeArrowheads="1"/>
            </p:cNvSpPr>
            <p:nvPr/>
          </p:nvSpPr>
          <p:spPr bwMode="auto">
            <a:xfrm>
              <a:off x="576" y="3984"/>
              <a:ext cx="832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Left half of Block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 the next round </a:t>
              </a:r>
            </a:p>
          </p:txBody>
        </p:sp>
        <p:sp>
          <p:nvSpPr>
            <p:cNvPr id="38963" name="Text Box 45"/>
            <p:cNvSpPr txBox="1">
              <a:spLocks noChangeArrowheads="1"/>
            </p:cNvSpPr>
            <p:nvPr/>
          </p:nvSpPr>
          <p:spPr bwMode="auto">
            <a:xfrm>
              <a:off x="1776" y="3984"/>
              <a:ext cx="862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Right half of Block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 the next round</a:t>
              </a:r>
            </a:p>
          </p:txBody>
        </p:sp>
        <p:sp>
          <p:nvSpPr>
            <p:cNvPr id="38964" name="Freeform 46"/>
            <p:cNvSpPr>
              <a:spLocks/>
            </p:cNvSpPr>
            <p:nvPr/>
          </p:nvSpPr>
          <p:spPr bwMode="auto">
            <a:xfrm>
              <a:off x="1392" y="2304"/>
              <a:ext cx="336" cy="1872"/>
            </a:xfrm>
            <a:custGeom>
              <a:avLst/>
              <a:gdLst>
                <a:gd name="T0" fmla="*/ 336 w 336"/>
                <a:gd name="T1" fmla="*/ 0 h 1872"/>
                <a:gd name="T2" fmla="*/ 168 w 336"/>
                <a:gd name="T3" fmla="*/ 0 h 1872"/>
                <a:gd name="T4" fmla="*/ 153 w 336"/>
                <a:gd name="T5" fmla="*/ 1869 h 1872"/>
                <a:gd name="T6" fmla="*/ 0 w 336"/>
                <a:gd name="T7" fmla="*/ 1872 h 1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872"/>
                <a:gd name="T14" fmla="*/ 336 w 336"/>
                <a:gd name="T15" fmla="*/ 1872 h 1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872">
                  <a:moveTo>
                    <a:pt x="336" y="0"/>
                  </a:moveTo>
                  <a:lnTo>
                    <a:pt x="168" y="0"/>
                  </a:lnTo>
                  <a:lnTo>
                    <a:pt x="153" y="1869"/>
                  </a:lnTo>
                  <a:lnTo>
                    <a:pt x="0" y="18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Freeform 47"/>
            <p:cNvSpPr>
              <a:spLocks/>
            </p:cNvSpPr>
            <p:nvPr/>
          </p:nvSpPr>
          <p:spPr bwMode="auto">
            <a:xfrm>
              <a:off x="1005" y="3792"/>
              <a:ext cx="771" cy="384"/>
            </a:xfrm>
            <a:custGeom>
              <a:avLst/>
              <a:gdLst>
                <a:gd name="T0" fmla="*/ 3 w 771"/>
                <a:gd name="T1" fmla="*/ 0 h 384"/>
                <a:gd name="T2" fmla="*/ 0 w 771"/>
                <a:gd name="T3" fmla="*/ 114 h 384"/>
                <a:gd name="T4" fmla="*/ 676 w 771"/>
                <a:gd name="T5" fmla="*/ 109 h 384"/>
                <a:gd name="T6" fmla="*/ 676 w 771"/>
                <a:gd name="T7" fmla="*/ 376 h 384"/>
                <a:gd name="T8" fmla="*/ 771 w 771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1"/>
                <a:gd name="T16" fmla="*/ 0 h 384"/>
                <a:gd name="T17" fmla="*/ 771 w 771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1" h="384">
                  <a:moveTo>
                    <a:pt x="3" y="0"/>
                  </a:moveTo>
                  <a:lnTo>
                    <a:pt x="0" y="114"/>
                  </a:lnTo>
                  <a:lnTo>
                    <a:pt x="676" y="109"/>
                  </a:lnTo>
                  <a:lnTo>
                    <a:pt x="676" y="376"/>
                  </a:lnTo>
                  <a:lnTo>
                    <a:pt x="771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Text Box 48"/>
            <p:cNvSpPr txBox="1">
              <a:spLocks noChangeArrowheads="1"/>
            </p:cNvSpPr>
            <p:nvPr/>
          </p:nvSpPr>
          <p:spPr bwMode="auto">
            <a:xfrm>
              <a:off x="0" y="2736"/>
              <a:ext cx="38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Repeat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for 16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200"/>
                <a:t>rounds</a:t>
              </a:r>
            </a:p>
          </p:txBody>
        </p:sp>
      </p:grpSp>
      <p:sp>
        <p:nvSpPr>
          <p:cNvPr id="38917" name="Line 49"/>
          <p:cNvSpPr>
            <a:spLocks noChangeShapeType="1"/>
          </p:cNvSpPr>
          <p:nvPr/>
        </p:nvSpPr>
        <p:spPr bwMode="auto">
          <a:xfrm>
            <a:off x="4343400" y="655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Oval 50"/>
          <p:cNvSpPr>
            <a:spLocks noChangeArrowheads="1"/>
          </p:cNvSpPr>
          <p:nvPr/>
        </p:nvSpPr>
        <p:spPr bwMode="auto">
          <a:xfrm>
            <a:off x="5257800" y="6324600"/>
            <a:ext cx="1905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Inverse initial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Permutation</a:t>
            </a:r>
          </a:p>
        </p:txBody>
      </p:sp>
      <p:sp>
        <p:nvSpPr>
          <p:cNvPr id="38919" name="Line 51"/>
          <p:cNvSpPr>
            <a:spLocks noChangeShapeType="1"/>
          </p:cNvSpPr>
          <p:nvPr/>
        </p:nvSpPr>
        <p:spPr bwMode="auto">
          <a:xfrm>
            <a:off x="7162800" y="655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52"/>
          <p:cNvSpPr txBox="1">
            <a:spLocks noChangeArrowheads="1"/>
          </p:cNvSpPr>
          <p:nvPr/>
        </p:nvSpPr>
        <p:spPr bwMode="auto">
          <a:xfrm>
            <a:off x="7475538" y="6400800"/>
            <a:ext cx="830262" cy="2746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Ciphertext</a:t>
            </a:r>
          </a:p>
        </p:txBody>
      </p:sp>
      <p:sp>
        <p:nvSpPr>
          <p:cNvPr id="38921" name="Text Box 53"/>
          <p:cNvSpPr txBox="1">
            <a:spLocks noChangeArrowheads="1"/>
          </p:cNvSpPr>
          <p:nvPr/>
        </p:nvSpPr>
        <p:spPr bwMode="auto">
          <a:xfrm>
            <a:off x="4560888" y="6132513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After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/>
              <a:t>rounds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A182F2-F769-4567-A962-F96EC1CC324A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190500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PC-1: Permuted Choice 1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457200" y="2362200"/>
          <a:ext cx="399573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032" name="Text Box 95"/>
          <p:cNvSpPr txBox="1">
            <a:spLocks noChangeArrowheads="1"/>
          </p:cNvSpPr>
          <p:nvPr/>
        </p:nvSpPr>
        <p:spPr bwMode="auto">
          <a:xfrm>
            <a:off x="1447800" y="838200"/>
            <a:ext cx="639149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Map a 64-bit key to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a 56-bit key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e.g. bit 30  bit (36+5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) =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bit 41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      bit 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11 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bit 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(22+1) = bit 23</a:t>
            </a:r>
            <a:endParaRPr lang="en-US" altLang="zh-TW" sz="1600" dirty="0">
              <a:solidFill>
                <a:srgbClr val="3333FF"/>
              </a:solidFill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bits 8, 16, 24, 32, 40, 48, </a:t>
            </a:r>
            <a:r>
              <a:rPr lang="en-US" altLang="zh-TW" sz="1600" dirty="0" smtClean="0">
                <a:solidFill>
                  <a:srgbClr val="3333FF"/>
                </a:solidFill>
              </a:rPr>
              <a:t>56, </a:t>
            </a:r>
            <a:r>
              <a:rPr lang="en-US" altLang="zh-TW" sz="1600" dirty="0">
                <a:solidFill>
                  <a:srgbClr val="3333FF"/>
                </a:solidFill>
              </a:rPr>
              <a:t>and 64 of the original key are not in the table. </a:t>
            </a:r>
          </a:p>
        </p:txBody>
      </p:sp>
      <p:sp>
        <p:nvSpPr>
          <p:cNvPr id="40033" name="Text Box 96"/>
          <p:cNvSpPr txBox="1">
            <a:spLocks noChangeArrowheads="1"/>
          </p:cNvSpPr>
          <p:nvPr/>
        </p:nvSpPr>
        <p:spPr bwMode="auto">
          <a:xfrm>
            <a:off x="762000" y="153988"/>
            <a:ext cx="4687888" cy="5905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The tables of the following few slides are taken from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Reference: http://www.tropsoft.com/strongenc/des.htm</a:t>
            </a:r>
          </a:p>
        </p:txBody>
      </p:sp>
      <p:graphicFrame>
        <p:nvGraphicFramePr>
          <p:cNvPr id="40034" name="Object 97"/>
          <p:cNvGraphicFramePr>
            <a:graphicFrameLocks noChangeAspect="1"/>
          </p:cNvGraphicFramePr>
          <p:nvPr/>
        </p:nvGraphicFramePr>
        <p:xfrm>
          <a:off x="4495800" y="3124200"/>
          <a:ext cx="434340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4343400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5" name="Line 98"/>
          <p:cNvSpPr>
            <a:spLocks noChangeShapeType="1"/>
          </p:cNvSpPr>
          <p:nvPr/>
        </p:nvSpPr>
        <p:spPr bwMode="auto">
          <a:xfrm>
            <a:off x="6934200" y="3733800"/>
            <a:ext cx="533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6" name="Text Box 99"/>
          <p:cNvSpPr txBox="1">
            <a:spLocks noChangeArrowheads="1"/>
          </p:cNvSpPr>
          <p:nvPr/>
        </p:nvSpPr>
        <p:spPr bwMode="auto">
          <a:xfrm>
            <a:off x="533400" y="6477000"/>
            <a:ext cx="3781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Note: bit 1 is the leftmost bit and bit 64 is the rightmost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E2968C-C0CE-4C26-93E5-7C8582E69979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04800" y="1889125"/>
            <a:ext cx="223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Subkey Rotation Table</a:t>
            </a:r>
            <a:r>
              <a:rPr lang="en-US" altLang="zh-TW" sz="1600"/>
              <a:t> </a:t>
            </a:r>
          </a:p>
        </p:txBody>
      </p:sp>
      <p:graphicFrame>
        <p:nvGraphicFramePr>
          <p:cNvPr id="145411" name="Group 3"/>
          <p:cNvGraphicFramePr>
            <a:graphicFrameLocks noGrp="1"/>
          </p:cNvGraphicFramePr>
          <p:nvPr/>
        </p:nvGraphicFramePr>
        <p:xfrm>
          <a:off x="304800" y="2362200"/>
          <a:ext cx="7848600" cy="685800"/>
        </p:xfrm>
        <a:graphic>
          <a:graphicData uri="http://schemas.openxmlformats.org/drawingml/2006/table">
            <a:tbl>
              <a:tblPr/>
              <a:tblGrid>
                <a:gridCol w="267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 Number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 of bits to rotate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20" name="Text Box 59"/>
          <p:cNvSpPr txBox="1">
            <a:spLocks noChangeArrowheads="1"/>
          </p:cNvSpPr>
          <p:nvPr/>
        </p:nvSpPr>
        <p:spPr bwMode="auto">
          <a:xfrm>
            <a:off x="457200" y="914400"/>
            <a:ext cx="6200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The 56-bit key is split into two 28-bit blocks.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In each round, the left and right subkeys are rotated to left with 1 or 2 bits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as specified in the following table.</a:t>
            </a:r>
          </a:p>
        </p:txBody>
      </p:sp>
      <p:graphicFrame>
        <p:nvGraphicFramePr>
          <p:cNvPr id="41021" name="Object 60"/>
          <p:cNvGraphicFramePr>
            <a:graphicFrameLocks noChangeAspect="1"/>
          </p:cNvGraphicFramePr>
          <p:nvPr/>
        </p:nvGraphicFramePr>
        <p:xfrm>
          <a:off x="2209800" y="3413125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13125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2" name="Line 61"/>
          <p:cNvSpPr>
            <a:spLocks noChangeShapeType="1"/>
          </p:cNvSpPr>
          <p:nvPr/>
        </p:nvSpPr>
        <p:spPr bwMode="auto">
          <a:xfrm flipH="1">
            <a:off x="6553200" y="5105400"/>
            <a:ext cx="762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7EBD00-97CD-422C-902F-4CB45ADFA98B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09600" y="175260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PC-2: Permuted Choice 2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6435" name="Group 3"/>
          <p:cNvGraphicFramePr>
            <a:graphicFrameLocks noGrp="1"/>
          </p:cNvGraphicFramePr>
          <p:nvPr/>
        </p:nvGraphicFramePr>
        <p:xfrm>
          <a:off x="609600" y="2209800"/>
          <a:ext cx="35067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70" name="Text Box 85"/>
          <p:cNvSpPr txBox="1">
            <a:spLocks noChangeArrowheads="1"/>
          </p:cNvSpPr>
          <p:nvPr/>
        </p:nvSpPr>
        <p:spPr bwMode="auto">
          <a:xfrm>
            <a:off x="1828800" y="1143000"/>
            <a:ext cx="607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Apply the following table to obtain the 48-bit key for a particular round.</a:t>
            </a:r>
          </a:p>
        </p:txBody>
      </p:sp>
      <p:graphicFrame>
        <p:nvGraphicFramePr>
          <p:cNvPr id="42071" name="Object 86"/>
          <p:cNvGraphicFramePr>
            <a:graphicFrameLocks noChangeAspect="1"/>
          </p:cNvGraphicFramePr>
          <p:nvPr/>
        </p:nvGraphicFramePr>
        <p:xfrm>
          <a:off x="4343400" y="26670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72" name="Line 87"/>
          <p:cNvSpPr>
            <a:spLocks noChangeShapeType="1"/>
          </p:cNvSpPr>
          <p:nvPr/>
        </p:nvSpPr>
        <p:spPr bwMode="auto">
          <a:xfrm>
            <a:off x="6934200" y="4800600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A94089-C2AD-4255-89B2-4962D56C958C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28600" y="1676400"/>
            <a:ext cx="325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IP: Initial Permutation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7459" name="Group 3"/>
          <p:cNvGraphicFramePr>
            <a:graphicFrameLocks noGrp="1"/>
          </p:cNvGraphicFramePr>
          <p:nvPr/>
        </p:nvGraphicFramePr>
        <p:xfrm>
          <a:off x="273050" y="2362200"/>
          <a:ext cx="43322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114" name="Text Box 105"/>
          <p:cNvSpPr txBox="1">
            <a:spLocks noChangeArrowheads="1"/>
          </p:cNvSpPr>
          <p:nvPr/>
        </p:nvSpPr>
        <p:spPr bwMode="auto">
          <a:xfrm>
            <a:off x="457200" y="533400"/>
            <a:ext cx="5937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The plaintext is passed through the following initial permutation table.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3333FF"/>
                </a:solidFill>
              </a:rPr>
              <a:t>e.g. bit 50 </a:t>
            </a:r>
            <a:r>
              <a:rPr lang="en-US" altLang="zh-TW" sz="1600">
                <a:solidFill>
                  <a:srgbClr val="3333FF"/>
                </a:solidFill>
                <a:sym typeface="Wingdings" pitchFamily="2" charset="2"/>
              </a:rPr>
              <a:t> bit 2</a:t>
            </a:r>
            <a:endParaRPr lang="en-US" altLang="zh-TW" sz="1600">
              <a:solidFill>
                <a:srgbClr val="3333FF"/>
              </a:solidFill>
            </a:endParaRPr>
          </a:p>
        </p:txBody>
      </p:sp>
      <p:graphicFrame>
        <p:nvGraphicFramePr>
          <p:cNvPr id="43115" name="Object 106"/>
          <p:cNvGraphicFramePr>
            <a:graphicFrameLocks noChangeAspect="1"/>
          </p:cNvGraphicFramePr>
          <p:nvPr/>
        </p:nvGraphicFramePr>
        <p:xfrm>
          <a:off x="4572000" y="28194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6" name="Line 107"/>
          <p:cNvSpPr>
            <a:spLocks noChangeShapeType="1"/>
          </p:cNvSpPr>
          <p:nvPr/>
        </p:nvSpPr>
        <p:spPr bwMode="auto">
          <a:xfrm flipH="1">
            <a:off x="6248400" y="3429000"/>
            <a:ext cx="457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B46ECF-5204-457D-9697-51AC146474D0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 smtClean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1981200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E-Bit Selection Table</a:t>
            </a:r>
            <a:r>
              <a:rPr lang="en-US" altLang="zh-TW" sz="2400"/>
              <a:t> </a:t>
            </a:r>
          </a:p>
        </p:txBody>
      </p:sp>
      <p:graphicFrame>
        <p:nvGraphicFramePr>
          <p:cNvPr id="148483" name="Group 3"/>
          <p:cNvGraphicFramePr>
            <a:graphicFrameLocks noGrp="1"/>
          </p:cNvGraphicFramePr>
          <p:nvPr/>
        </p:nvGraphicFramePr>
        <p:xfrm>
          <a:off x="379413" y="2438400"/>
          <a:ext cx="3506787" cy="4114800"/>
        </p:xfrm>
        <a:graphic>
          <a:graphicData uri="http://schemas.openxmlformats.org/drawingml/2006/table">
            <a:tbl>
              <a:tblPr/>
              <a:tblGrid>
                <a:gridCol w="57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118" name="Text Box 85"/>
          <p:cNvSpPr txBox="1">
            <a:spLocks noChangeArrowheads="1"/>
          </p:cNvSpPr>
          <p:nvPr/>
        </p:nvSpPr>
        <p:spPr bwMode="auto">
          <a:xfrm>
            <a:off x="1295400" y="533400"/>
            <a:ext cx="61642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For each round, the text will be divided into two parts L and 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R will be expanded from 32 bit to 48 bit according to the following table.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e.g. bit 1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bit 2 and bit 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48</a:t>
            </a:r>
            <a:endParaRPr lang="en-US" altLang="zh-TW" sz="1600" dirty="0">
              <a:solidFill>
                <a:srgbClr val="3333FF"/>
              </a:solidFill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     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 bit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3  bit 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4</a:t>
            </a:r>
            <a:endParaRPr lang="en-US" altLang="zh-TW" sz="1600" dirty="0">
              <a:solidFill>
                <a:srgbClr val="3333FF"/>
              </a:solidFill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      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 bit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4  bit 5 and bit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The resulting 48-bit data will be XOR with the 48-bit key for this round</a:t>
            </a:r>
            <a:endParaRPr lang="en-US" altLang="zh-TW" sz="1600" dirty="0">
              <a:solidFill>
                <a:srgbClr val="3333FF"/>
              </a:solidFill>
            </a:endParaRPr>
          </a:p>
        </p:txBody>
      </p:sp>
      <p:graphicFrame>
        <p:nvGraphicFramePr>
          <p:cNvPr id="44119" name="Object 86"/>
          <p:cNvGraphicFramePr>
            <a:graphicFrameLocks noChangeAspect="1"/>
          </p:cNvGraphicFramePr>
          <p:nvPr/>
        </p:nvGraphicFramePr>
        <p:xfrm>
          <a:off x="4114800" y="28194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194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20" name="Line 87"/>
          <p:cNvSpPr>
            <a:spLocks noChangeShapeType="1"/>
          </p:cNvSpPr>
          <p:nvPr/>
        </p:nvSpPr>
        <p:spPr bwMode="auto">
          <a:xfrm flipH="1">
            <a:off x="6172200" y="4724400"/>
            <a:ext cx="457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E59CB7-1DA6-48D6-AC80-013D9C1D9AE0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533400" y="2209800"/>
            <a:ext cx="2630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S-Box 1: Substitution Box 1</a:t>
            </a:r>
            <a:r>
              <a:rPr lang="en-US" altLang="zh-TW" sz="1600"/>
              <a:t> 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/>
        </p:nvGraphicFramePr>
        <p:xfrm>
          <a:off x="457200" y="2667000"/>
          <a:ext cx="8153400" cy="228600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170" name="Text Box 113"/>
          <p:cNvSpPr txBox="1">
            <a:spLocks noChangeArrowheads="1"/>
          </p:cNvSpPr>
          <p:nvPr/>
        </p:nvSpPr>
        <p:spPr bwMode="auto">
          <a:xfrm>
            <a:off x="457200" y="762000"/>
            <a:ext cx="83994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result from the previous step is XOR with the 48-bit </a:t>
            </a:r>
            <a:r>
              <a:rPr lang="en-US" altLang="zh-TW" sz="1600" dirty="0" err="1">
                <a:solidFill>
                  <a:srgbClr val="3333FF"/>
                </a:solidFill>
              </a:rPr>
              <a:t>subkey</a:t>
            </a:r>
            <a:r>
              <a:rPr lang="en-US" altLang="zh-TW" sz="1600" dirty="0">
                <a:solidFill>
                  <a:srgbClr val="3333FF"/>
                </a:solidFill>
              </a:rPr>
              <a:t> and then split into 8 6-bit segments.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Each </a:t>
            </a:r>
            <a:r>
              <a:rPr lang="en-US" altLang="zh-TW" sz="1600" dirty="0" smtClean="0">
                <a:solidFill>
                  <a:srgbClr val="3333FF"/>
                </a:solidFill>
              </a:rPr>
              <a:t>6 bit-segment </a:t>
            </a:r>
            <a:r>
              <a:rPr lang="en-US" altLang="zh-TW" sz="1600" dirty="0">
                <a:solidFill>
                  <a:srgbClr val="3333FF"/>
                </a:solidFill>
              </a:rPr>
              <a:t>is passed to the corresponding </a:t>
            </a:r>
            <a:r>
              <a:rPr lang="en-US" altLang="zh-TW" sz="1600" dirty="0" smtClean="0">
                <a:solidFill>
                  <a:srgbClr val="3333FF"/>
                </a:solidFill>
              </a:rPr>
              <a:t>S-Box to get a 4-bit segment.</a:t>
            </a:r>
            <a:endParaRPr lang="en-US" altLang="zh-TW" sz="1600" dirty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S-Box 1 is shown below. The other S-Box are similar, of course the content are different.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1</a:t>
            </a:r>
            <a:r>
              <a:rPr lang="en-US" altLang="zh-TW" sz="1600" baseline="30000" dirty="0">
                <a:solidFill>
                  <a:srgbClr val="3333FF"/>
                </a:solidFill>
              </a:rPr>
              <a:t>st</a:t>
            </a:r>
            <a:r>
              <a:rPr lang="en-US" altLang="zh-TW" sz="1600" dirty="0">
                <a:solidFill>
                  <a:srgbClr val="3333FF"/>
                </a:solidFill>
              </a:rPr>
              <a:t> and the last bits will be used to index a row. The middle 4-bit will be used to index a column.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e.g. 011101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row 1 (01), column 14 (1110)  3  0011 </a:t>
            </a:r>
            <a:endParaRPr lang="en-US" altLang="zh-TW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5E0D1D-188B-41FD-A256-164917B1FECC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066800" y="3810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2: Substitution Box 2</a:t>
            </a:r>
            <a:r>
              <a:rPr lang="en-US" altLang="zh-TW" sz="800"/>
              <a:t> </a:t>
            </a:r>
          </a:p>
        </p:txBody>
      </p:sp>
      <p:graphicFrame>
        <p:nvGraphicFramePr>
          <p:cNvPr id="150531" name="Group 3"/>
          <p:cNvGraphicFramePr>
            <a:graphicFrameLocks noGrp="1"/>
          </p:cNvGraphicFramePr>
          <p:nvPr/>
        </p:nvGraphicFramePr>
        <p:xfrm>
          <a:off x="1143000" y="685800"/>
          <a:ext cx="7010400" cy="10668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94" name="Rectangle 113"/>
          <p:cNvSpPr>
            <a:spLocks noChangeArrowheads="1"/>
          </p:cNvSpPr>
          <p:nvPr/>
        </p:nvSpPr>
        <p:spPr bwMode="auto">
          <a:xfrm>
            <a:off x="990600" y="22098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3: Substitution Box 3</a:t>
            </a:r>
            <a:r>
              <a:rPr lang="en-US" altLang="zh-TW" sz="800"/>
              <a:t> </a:t>
            </a:r>
          </a:p>
        </p:txBody>
      </p:sp>
      <p:graphicFrame>
        <p:nvGraphicFramePr>
          <p:cNvPr id="150642" name="Group 114"/>
          <p:cNvGraphicFramePr>
            <a:graphicFrameLocks noGrp="1"/>
          </p:cNvGraphicFramePr>
          <p:nvPr/>
        </p:nvGraphicFramePr>
        <p:xfrm>
          <a:off x="1143000" y="2438400"/>
          <a:ext cx="7010400" cy="10668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305" name="Rectangle 224"/>
          <p:cNvSpPr>
            <a:spLocks noChangeArrowheads="1"/>
          </p:cNvSpPr>
          <p:nvPr/>
        </p:nvSpPr>
        <p:spPr bwMode="auto">
          <a:xfrm>
            <a:off x="1143000" y="40386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4: Substitution Box 4</a:t>
            </a:r>
            <a:r>
              <a:rPr lang="en-US" altLang="zh-TW" sz="800"/>
              <a:t> </a:t>
            </a:r>
          </a:p>
        </p:txBody>
      </p:sp>
      <p:graphicFrame>
        <p:nvGraphicFramePr>
          <p:cNvPr id="150753" name="Group 225"/>
          <p:cNvGraphicFramePr>
            <a:graphicFrameLocks noGrp="1"/>
          </p:cNvGraphicFramePr>
          <p:nvPr/>
        </p:nvGraphicFramePr>
        <p:xfrm>
          <a:off x="1143000" y="4260850"/>
          <a:ext cx="7086600" cy="1149352"/>
        </p:xfrm>
        <a:graphic>
          <a:graphicData uri="http://schemas.openxmlformats.org/drawingml/2006/table">
            <a:tbl>
              <a:tblPr/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B55AA9-3F6C-400B-9607-8E55DB9CC1DE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Introduction to Cryptography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Cryptographic Systems are classified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Type of operations used for transforming plaintext to ciphertext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Number of keys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No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Single-key, secret-key, symmetric, </a:t>
            </a:r>
            <a:r>
              <a:rPr lang="en-US" altLang="zh-TW" dirty="0"/>
              <a:t>or </a:t>
            </a:r>
            <a:r>
              <a:rPr lang="en-US" altLang="zh-TW" dirty="0" smtClean="0"/>
              <a:t>conventional 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Two-key, asymmetric, or public-key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way in which the plaintext is processed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Block cipher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Stream cipher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F0030B-296F-4567-BA3C-4D463247DB90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609600" y="2286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5: Substitution Box 5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/>
        </p:nvGraphicFramePr>
        <p:xfrm>
          <a:off x="609600" y="457200"/>
          <a:ext cx="7543800" cy="10668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218" name="Rectangle 113"/>
          <p:cNvSpPr>
            <a:spLocks noChangeArrowheads="1"/>
          </p:cNvSpPr>
          <p:nvPr/>
        </p:nvSpPr>
        <p:spPr bwMode="auto">
          <a:xfrm>
            <a:off x="609600" y="16764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6: Substitution Box 6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666" name="Group 114"/>
          <p:cNvGraphicFramePr>
            <a:graphicFrameLocks noGrp="1"/>
          </p:cNvGraphicFramePr>
          <p:nvPr/>
        </p:nvGraphicFramePr>
        <p:xfrm>
          <a:off x="685800" y="1981200"/>
          <a:ext cx="7467600" cy="112077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68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T="45763" marB="457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329" name="Rectangle 224"/>
          <p:cNvSpPr>
            <a:spLocks noChangeArrowheads="1"/>
          </p:cNvSpPr>
          <p:nvPr/>
        </p:nvSpPr>
        <p:spPr bwMode="auto">
          <a:xfrm>
            <a:off x="685800" y="327660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7: Substitution Box 7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777" name="Group 225"/>
          <p:cNvGraphicFramePr>
            <a:graphicFrameLocks noGrp="1"/>
          </p:cNvGraphicFramePr>
          <p:nvPr/>
        </p:nvGraphicFramePr>
        <p:xfrm>
          <a:off x="685800" y="3505200"/>
          <a:ext cx="7467600" cy="10668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440" name="Rectangle 335"/>
          <p:cNvSpPr>
            <a:spLocks noChangeArrowheads="1"/>
          </p:cNvSpPr>
          <p:nvPr/>
        </p:nvSpPr>
        <p:spPr bwMode="auto">
          <a:xfrm>
            <a:off x="762000" y="4933950"/>
            <a:ext cx="140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 b="1"/>
              <a:t>S-Box 8: Substitution Box 8</a:t>
            </a:r>
            <a:r>
              <a:rPr lang="en-US" altLang="zh-TW" sz="800"/>
              <a:t> </a:t>
            </a:r>
          </a:p>
        </p:txBody>
      </p:sp>
      <p:graphicFrame>
        <p:nvGraphicFramePr>
          <p:cNvPr id="151888" name="Group 336"/>
          <p:cNvGraphicFramePr>
            <a:graphicFrameLocks noGrp="1"/>
          </p:cNvGraphicFramePr>
          <p:nvPr/>
        </p:nvGraphicFramePr>
        <p:xfrm>
          <a:off x="762000" y="5181600"/>
          <a:ext cx="7391400" cy="10668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68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/ Column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2AFBFE-E375-4650-A181-9428B078896C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143000" y="1752600"/>
            <a:ext cx="216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P Permutation</a:t>
            </a:r>
            <a:r>
              <a:rPr lang="en-US" altLang="zh-TW" sz="2400"/>
              <a:t> </a:t>
            </a:r>
          </a:p>
        </p:txBody>
      </p:sp>
      <p:graphicFrame>
        <p:nvGraphicFramePr>
          <p:cNvPr id="153603" name="Group 3"/>
          <p:cNvGraphicFramePr>
            <a:graphicFrameLocks noGrp="1"/>
          </p:cNvGraphicFramePr>
          <p:nvPr/>
        </p:nvGraphicFramePr>
        <p:xfrm>
          <a:off x="1143000" y="2209800"/>
          <a:ext cx="25288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194" name="Text Box 65"/>
          <p:cNvSpPr txBox="1">
            <a:spLocks noChangeArrowheads="1"/>
          </p:cNvSpPr>
          <p:nvPr/>
        </p:nvSpPr>
        <p:spPr bwMode="auto">
          <a:xfrm>
            <a:off x="762000" y="228600"/>
            <a:ext cx="67659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8 4-bit numbers resulting from the previous step form a 32-bit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Then the resulting string will be passed to the following table for permutation.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result (a 32-bit string) will be XOR with the left block and move to the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block for the next round.  The original right block will become the left block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next round.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encryption steps  will be repeated for 16 rounds.</a:t>
            </a:r>
          </a:p>
        </p:txBody>
      </p:sp>
      <p:graphicFrame>
        <p:nvGraphicFramePr>
          <p:cNvPr id="48195" name="Object 66"/>
          <p:cNvGraphicFramePr>
            <a:graphicFrameLocks noChangeAspect="1"/>
          </p:cNvGraphicFramePr>
          <p:nvPr/>
        </p:nvGraphicFramePr>
        <p:xfrm>
          <a:off x="4114800" y="2819400"/>
          <a:ext cx="4433888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2" name="Visio" r:id="rId3" imgW="3686175" imgH="2682835" progId="">
                  <p:embed/>
                </p:oleObj>
              </mc:Choice>
              <mc:Fallback>
                <p:oleObj name="Visio" r:id="rId3" imgW="3686175" imgH="2682835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19400"/>
                        <a:ext cx="4433888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96" name="Line 67"/>
          <p:cNvSpPr>
            <a:spLocks noChangeShapeType="1"/>
          </p:cNvSpPr>
          <p:nvPr/>
        </p:nvSpPr>
        <p:spPr bwMode="auto">
          <a:xfrm flipH="1" flipV="1">
            <a:off x="6248400" y="5334000"/>
            <a:ext cx="45720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D5CAE6-1FC3-49F2-B559-CB245C7BC98E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1524000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IP^(-1): Inverse Initial Permutation</a:t>
            </a:r>
            <a:r>
              <a:rPr lang="en-US" altLang="zh-TW" sz="2400"/>
              <a:t> </a:t>
            </a:r>
          </a:p>
        </p:txBody>
      </p:sp>
      <p:graphicFrame>
        <p:nvGraphicFramePr>
          <p:cNvPr id="152579" name="Group 3"/>
          <p:cNvGraphicFramePr>
            <a:graphicFrameLocks noGrp="1"/>
          </p:cNvGraphicFramePr>
          <p:nvPr/>
        </p:nvGraphicFramePr>
        <p:xfrm>
          <a:off x="457200" y="1981200"/>
          <a:ext cx="4332288" cy="4114800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Bit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58" name="Text Box 105"/>
          <p:cNvSpPr txBox="1">
            <a:spLocks noChangeArrowheads="1"/>
          </p:cNvSpPr>
          <p:nvPr/>
        </p:nvSpPr>
        <p:spPr bwMode="auto">
          <a:xfrm>
            <a:off x="609600" y="457200"/>
            <a:ext cx="4972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The following table will be applied in the last step, and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cipher text will be obtained</a:t>
            </a:r>
            <a:r>
              <a:rPr lang="en-US" altLang="zh-TW" sz="1600" dirty="0" smtClean="0">
                <a:solidFill>
                  <a:srgbClr val="3333FF"/>
                </a:solidFill>
              </a:rPr>
              <a:t>.</a:t>
            </a:r>
            <a:endParaRPr lang="en-US" altLang="zh-TW" sz="1600" dirty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3333FF"/>
                </a:solidFill>
              </a:rPr>
              <a:t>e.g. bit 2 </a:t>
            </a:r>
            <a:r>
              <a:rPr lang="en-US" altLang="zh-TW" sz="1600" dirty="0">
                <a:solidFill>
                  <a:srgbClr val="3333FF"/>
                </a:solidFill>
                <a:sym typeface="Wingdings" pitchFamily="2" charset="2"/>
              </a:rPr>
              <a:t> bit </a:t>
            </a:r>
            <a:r>
              <a:rPr lang="en-US" altLang="zh-TW" sz="1600" dirty="0" smtClean="0">
                <a:solidFill>
                  <a:srgbClr val="3333FF"/>
                </a:solidFill>
                <a:sym typeface="Wingdings" pitchFamily="2" charset="2"/>
              </a:rPr>
              <a:t>50</a:t>
            </a:r>
            <a:endParaRPr lang="en-US" altLang="zh-TW" sz="1600" dirty="0">
              <a:solidFill>
                <a:srgbClr val="3333FF"/>
              </a:solidFill>
            </a:endParaRPr>
          </a:p>
        </p:txBody>
      </p:sp>
      <p:graphicFrame>
        <p:nvGraphicFramePr>
          <p:cNvPr id="49259" name="Object 106"/>
          <p:cNvGraphicFramePr>
            <a:graphicFrameLocks noChangeAspect="1"/>
          </p:cNvGraphicFramePr>
          <p:nvPr/>
        </p:nvGraphicFramePr>
        <p:xfrm>
          <a:off x="4953000" y="2057400"/>
          <a:ext cx="40386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" name="Visio" r:id="rId3" imgW="0" imgH="0" progId="">
                  <p:embed/>
                </p:oleObj>
              </mc:Choice>
              <mc:Fallback>
                <p:oleObj name="Visio" r:id="rId3" imgW="0" imgH="0" progId="">
                  <p:embed/>
                  <p:pic>
                    <p:nvPicPr>
                      <p:cNvPr id="0" name="AutoShap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40386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0" name="Line 107"/>
          <p:cNvSpPr>
            <a:spLocks noChangeShapeType="1"/>
          </p:cNvSpPr>
          <p:nvPr/>
        </p:nvSpPr>
        <p:spPr bwMode="auto">
          <a:xfrm flipV="1">
            <a:off x="7086600" y="5105400"/>
            <a:ext cx="533400" cy="609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9261" name="Object 110"/>
          <p:cNvGraphicFramePr>
            <a:graphicFrameLocks noChangeAspect="1"/>
          </p:cNvGraphicFramePr>
          <p:nvPr/>
        </p:nvGraphicFramePr>
        <p:xfrm>
          <a:off x="5105400" y="2209800"/>
          <a:ext cx="40386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5" name="Visio" r:id="rId4" imgW="6009680" imgH="4554855" progId="">
                  <p:embed/>
                </p:oleObj>
              </mc:Choice>
              <mc:Fallback>
                <p:oleObj name="Visio" r:id="rId4" imgW="6009680" imgH="4554855" progId="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09800"/>
                        <a:ext cx="40386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588637-E406-4DA8-A352-BBF4FB7A3A52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 smtClean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09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Appendix II: AES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The material is taken from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: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2000" dirty="0" smtClean="0"/>
              <a:t>http://en.wikipedia.org/wiki/Advanced_Encryption_Standard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BDA963-D1D3-4A6D-9E33-DC3BCB5359D4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altLang="en-US" dirty="0" smtClean="0"/>
              <a:t>AES involves both substitution and permutation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en-US" dirty="0" smtClean="0"/>
              <a:t>Key Expansion </a:t>
            </a:r>
          </a:p>
          <a:p>
            <a:pPr marL="990600" lvl="1" indent="-533400" eaLnBrk="1" hangingPunct="1">
              <a:defRPr/>
            </a:pPr>
            <a:r>
              <a:rPr lang="en-US" altLang="en-US" dirty="0" smtClean="0"/>
              <a:t>Convert the cipher key into round </a:t>
            </a:r>
            <a:r>
              <a:rPr lang="en-US" altLang="en-US" dirty="0"/>
              <a:t>keys (4x4 matrix of bytes) </a:t>
            </a:r>
            <a:r>
              <a:rPr lang="en-US" altLang="en-US" dirty="0" smtClean="0"/>
              <a:t>using </a:t>
            </a:r>
            <a:r>
              <a:rPr lang="en-US" altLang="en-US" dirty="0" err="1" smtClean="0"/>
              <a:t>Rijndael's</a:t>
            </a:r>
            <a:r>
              <a:rPr lang="en-US" altLang="en-US" dirty="0" smtClean="0"/>
              <a:t> key schedule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en-US" dirty="0" smtClean="0"/>
              <a:t>Initial Round </a:t>
            </a:r>
          </a:p>
          <a:p>
            <a:pPr marL="1009650" lvl="1" indent="-609600" eaLnBrk="1" hangingPunct="1">
              <a:defRPr/>
            </a:pPr>
            <a:r>
              <a:rPr lang="en-US" altLang="en-US" dirty="0" err="1" smtClean="0"/>
              <a:t>AddRoundKey</a:t>
            </a:r>
            <a:endParaRPr lang="en-US" altLang="en-US" dirty="0" smtClean="0"/>
          </a:p>
          <a:p>
            <a:pPr marL="1409700" lvl="2" indent="-609600" eaLnBrk="1" hangingPunct="1">
              <a:defRPr/>
            </a:pPr>
            <a:r>
              <a:rPr lang="en-US" altLang="en-US" dirty="0" smtClean="0"/>
              <a:t>Each byte of the state (4x4 matrix of bytes) is combined with the round key using bitwise XOR.</a:t>
            </a:r>
          </a:p>
          <a:p>
            <a:pPr marL="1009650" lvl="1" indent="-609600" eaLnBrk="1" hangingPunct="1">
              <a:defRPr/>
            </a:pPr>
            <a:endParaRPr lang="en-US" altLang="en-US" dirty="0" smtClean="0"/>
          </a:p>
          <a:p>
            <a:pPr marL="971550" lvl="1" indent="-457200" eaLnBrk="1" hangingPunct="1">
              <a:defRPr/>
            </a:pPr>
            <a:endParaRPr lang="en-US" altLang="en-US" dirty="0" smtClean="0"/>
          </a:p>
          <a:p>
            <a:pPr marL="1371600" lvl="2" indent="-457200" eaLnBrk="1" hangingPunct="1">
              <a:defRPr/>
            </a:pPr>
            <a:endParaRPr lang="en-US" altLang="en-US" dirty="0" smtClean="0"/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A1D459-39C8-41B4-9E10-C9167B2554B3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1400" smtClean="0"/>
          </a:p>
        </p:txBody>
      </p:sp>
      <p:graphicFrame>
        <p:nvGraphicFramePr>
          <p:cNvPr id="52227" name="Object 8"/>
          <p:cNvGraphicFramePr>
            <a:graphicFrameLocks noChangeAspect="1"/>
          </p:cNvGraphicFramePr>
          <p:nvPr/>
        </p:nvGraphicFramePr>
        <p:xfrm>
          <a:off x="1371600" y="914400"/>
          <a:ext cx="6411913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Visio" r:id="rId4" imgW="6411158" imgH="4994196" progId="">
                  <p:embed/>
                </p:oleObj>
              </mc:Choice>
              <mc:Fallback>
                <p:oleObj name="Visio" r:id="rId4" imgW="6411158" imgH="4994196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6411913" cy="499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9"/>
          <p:cNvSpPr txBox="1">
            <a:spLocks noChangeArrowheads="1"/>
          </p:cNvSpPr>
          <p:nvPr/>
        </p:nvSpPr>
        <p:spPr bwMode="auto">
          <a:xfrm>
            <a:off x="609600" y="5943600"/>
            <a:ext cx="7934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the AddRoundKey step, each byte of the state is combined with a byte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round subkey using the XOR operation (⊕).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0CC883-42E2-40ED-BFBD-AC6D17DE13E0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dirty="0" smtClean="0"/>
              <a:t>Subsequent Rounds (except the final round)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 err="1" smtClean="0"/>
              <a:t>SubBytes</a:t>
            </a:r>
            <a:endParaRPr lang="en-US" altLang="en-US" dirty="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 smtClean="0"/>
              <a:t>A non-linear substitution step where each byte is replaced with another according to a lookup table.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 err="1" smtClean="0"/>
              <a:t>ShiftRows</a:t>
            </a:r>
            <a:endParaRPr lang="en-US" altLang="en-US" dirty="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 smtClean="0"/>
              <a:t>A transposition step where each row of the state is shifted cyclically a certain number of steps.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 err="1" smtClean="0"/>
              <a:t>MixColumns</a:t>
            </a:r>
            <a:endParaRPr lang="en-US" altLang="en-US" dirty="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dirty="0" smtClean="0"/>
              <a:t>A mixing operation which operates on the columns of the state, combining the four bytes in each column.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 err="1" smtClean="0"/>
              <a:t>AddRoundKey</a:t>
            </a:r>
            <a:r>
              <a:rPr lang="en-US" altLang="en-US" dirty="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61F962-E1BB-4B31-BCEF-CB8D56C0E0C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 smtClean="0"/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1270000" y="1708150"/>
          <a:ext cx="66040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Visio" r:id="rId3" imgW="6603682" imgH="3441144" progId="">
                  <p:embed/>
                </p:oleObj>
              </mc:Choice>
              <mc:Fallback>
                <p:oleObj name="Visio" r:id="rId3" imgW="6603682" imgH="3441144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708150"/>
                        <a:ext cx="660400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685800" y="5334000"/>
            <a:ext cx="7583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the SubBytes step, each byte in the state is replaced with its entry in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fixed 8-bit lookup table, </a:t>
            </a:r>
            <a:r>
              <a:rPr lang="en-US" altLang="en-US" sz="2000" i="1"/>
              <a:t>S</a:t>
            </a:r>
            <a:r>
              <a:rPr lang="en-US" altLang="en-US" sz="2000"/>
              <a:t>; </a:t>
            </a:r>
            <a:r>
              <a:rPr lang="en-US" altLang="en-US" sz="2000" i="1"/>
              <a:t>bij</a:t>
            </a:r>
            <a:r>
              <a:rPr lang="en-US" altLang="en-US" sz="2000"/>
              <a:t> = </a:t>
            </a:r>
            <a:r>
              <a:rPr lang="en-US" altLang="en-US" sz="2000" i="1"/>
              <a:t>S(aij)</a:t>
            </a:r>
            <a:r>
              <a:rPr lang="en-US" altLang="en-US" sz="2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7C54D1-B3EC-46B7-AF17-D5E8FADD0EE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 smtClean="0"/>
          </a:p>
        </p:txBody>
      </p:sp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909638" y="1690688"/>
          <a:ext cx="7326312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Visio" r:id="rId3" imgW="7325916" imgH="2728555" progId="">
                  <p:embed/>
                </p:oleObj>
              </mc:Choice>
              <mc:Fallback>
                <p:oleObj name="Visio" r:id="rId3" imgW="7325916" imgH="2728555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690688"/>
                        <a:ext cx="7326312" cy="27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7956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the ShiftRows step, bytes in each row of the state are shifted cyclically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left. The number of places each byte is shifted differs for each row.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5DE8F7-CC0E-48EE-B03D-F8225295AA9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 smtClean="0"/>
          </a:p>
        </p:txBody>
      </p:sp>
      <p:graphicFrame>
        <p:nvGraphicFramePr>
          <p:cNvPr id="56323" name="Object 4"/>
          <p:cNvGraphicFramePr>
            <a:graphicFrameLocks noChangeAspect="1"/>
          </p:cNvGraphicFramePr>
          <p:nvPr/>
        </p:nvGraphicFramePr>
        <p:xfrm>
          <a:off x="1436688" y="1524000"/>
          <a:ext cx="6411912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Visio" r:id="rId3" imgW="6411158" imgH="3417570" progId="">
                  <p:embed/>
                </p:oleObj>
              </mc:Choice>
              <mc:Fallback>
                <p:oleObj name="Visio" r:id="rId3" imgW="6411158" imgH="341757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524000"/>
                        <a:ext cx="6411912" cy="341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145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the MixColumns step, each column of the state is multiplied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 fixed polynomial </a:t>
            </a:r>
            <a:r>
              <a:rPr lang="en-US" altLang="en-US" sz="2000" i="1"/>
              <a:t>c(x)</a:t>
            </a:r>
            <a:r>
              <a:rPr lang="en-US" altLang="en-US" sz="2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99650A-F24C-46BF-A1AD-492E77E24E13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Encryption techniques not using any keys are very simple.</a:t>
            </a:r>
          </a:p>
          <a:p>
            <a:pPr lvl="1" eaLnBrk="1" hangingPunct="1"/>
            <a:r>
              <a:rPr lang="en-US" altLang="zh-TW" dirty="0" smtClean="0"/>
              <a:t>Transforming or scrambling the information being encrypted.</a:t>
            </a:r>
          </a:p>
          <a:p>
            <a:pPr lvl="1" eaLnBrk="1" hangingPunct="1"/>
            <a:r>
              <a:rPr lang="en-US" altLang="zh-TW" dirty="0" smtClean="0"/>
              <a:t>Not secure (apparently secure)</a:t>
            </a:r>
          </a:p>
          <a:p>
            <a:pPr lvl="1" eaLnBrk="1" hangingPunct="1"/>
            <a:r>
              <a:rPr lang="en-US" altLang="zh-TW" dirty="0" smtClean="0"/>
              <a:t>Easy to decipher the encrypted information, once you know the algorithm.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31925" y="4306888"/>
            <a:ext cx="4181475" cy="8318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rebuchet MS" pitchFamily="34" charset="0"/>
                <a:ea typeface="標楷體" pitchFamily="65" charset="-120"/>
              </a:rPr>
              <a:t>This is an encrypted message</a:t>
            </a:r>
            <a:endParaRPr lang="en-US" altLang="zh-TW" sz="2400" dirty="0">
              <a:solidFill>
                <a:srgbClr val="FF3300"/>
              </a:solidFill>
              <a:latin typeface="Trebuchet MS" pitchFamily="34" charset="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Zmny</a:t>
            </a:r>
            <a:r>
              <a:rPr lang="en-US" altLang="zh-TW" sz="2400" dirty="0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 </a:t>
            </a: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ny</a:t>
            </a:r>
            <a:r>
              <a:rPr lang="en-US" altLang="zh-TW" sz="2400" dirty="0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 fs </a:t>
            </a: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jshxduzji</a:t>
            </a:r>
            <a:r>
              <a:rPr lang="en-US" altLang="zh-TW" sz="2400" dirty="0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 </a:t>
            </a:r>
            <a:r>
              <a:rPr lang="en-US" altLang="zh-TW" sz="2400" dirty="0" err="1">
                <a:solidFill>
                  <a:srgbClr val="FF3300"/>
                </a:solidFill>
                <a:latin typeface="Trebuchet MS" pitchFamily="34" charset="0"/>
                <a:ea typeface="標楷體" pitchFamily="65" charset="-120"/>
              </a:rPr>
              <a:t>rjyyflj</a:t>
            </a:r>
            <a:endParaRPr lang="en-US" altLang="zh-TW" sz="2400" dirty="0">
              <a:solidFill>
                <a:srgbClr val="FF3300"/>
              </a:solidFill>
              <a:latin typeface="Trebuchet MS" pitchFamily="34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B17ACC-185B-4875-BCA5-B6F13B08863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en-US" altLang="en-US" dirty="0" smtClean="0"/>
              <a:t>Final Round (no </a:t>
            </a:r>
            <a:r>
              <a:rPr lang="en-US" altLang="en-US" dirty="0" err="1" smtClean="0"/>
              <a:t>MixColumns</a:t>
            </a:r>
            <a:r>
              <a:rPr lang="en-US" altLang="en-US" dirty="0" smtClean="0"/>
              <a:t>)</a:t>
            </a:r>
          </a:p>
          <a:p>
            <a:pPr marL="990600" lvl="1" indent="-533400" eaLnBrk="1" hangingPunct="1"/>
            <a:r>
              <a:rPr lang="en-US" altLang="en-US" dirty="0" err="1" smtClean="0"/>
              <a:t>SubBytes</a:t>
            </a:r>
            <a:endParaRPr lang="en-US" altLang="en-US" dirty="0" smtClean="0"/>
          </a:p>
          <a:p>
            <a:pPr marL="990600" lvl="1" indent="-533400" eaLnBrk="1" hangingPunct="1"/>
            <a:r>
              <a:rPr lang="en-US" altLang="en-US" dirty="0" err="1" smtClean="0"/>
              <a:t>ShiftRows</a:t>
            </a:r>
            <a:endParaRPr lang="en-US" altLang="en-US" dirty="0" smtClean="0"/>
          </a:p>
          <a:p>
            <a:pPr marL="990600" lvl="1" indent="-533400" eaLnBrk="1" hangingPunct="1"/>
            <a:r>
              <a:rPr lang="en-US" altLang="en-US" dirty="0" err="1" smtClean="0"/>
              <a:t>AddRoundKey</a:t>
            </a:r>
            <a:endParaRPr lang="en-US" altLang="en-US" dirty="0" smtClean="0"/>
          </a:p>
          <a:p>
            <a:pPr marL="609600" indent="-609600" eaLnBrk="1" hangingPunct="1"/>
            <a:endParaRPr lang="en-US" altLang="en-US" dirty="0" smtClean="0"/>
          </a:p>
          <a:p>
            <a:pPr marL="609600" indent="-609600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234524-1974-4C46-95B9-2705B3D2A352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Also known as single key, secret key, or symmetric key system.</a:t>
            </a:r>
          </a:p>
          <a:p>
            <a:pPr lvl="1" eaLnBrk="1" hangingPunct="1"/>
            <a:r>
              <a:rPr lang="en-US" altLang="zh-TW" smtClean="0"/>
              <a:t>Only one key.</a:t>
            </a:r>
          </a:p>
          <a:p>
            <a:pPr lvl="1" eaLnBrk="1" hangingPunct="1"/>
            <a:r>
              <a:rPr lang="en-US" altLang="zh-TW" smtClean="0"/>
              <a:t>The same key is used for encryption and decryption.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05000" y="46482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5715000" y="46482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65125" y="4991100"/>
            <a:ext cx="996950" cy="3667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Plaintext</a:t>
            </a:r>
          </a:p>
        </p:txBody>
      </p:sp>
      <p:sp>
        <p:nvSpPr>
          <p:cNvPr id="8199" name="Line 11"/>
          <p:cNvSpPr>
            <a:spLocks noChangeShapeType="1"/>
          </p:cNvSpPr>
          <p:nvPr/>
        </p:nvSpPr>
        <p:spPr bwMode="auto">
          <a:xfrm>
            <a:off x="12954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2"/>
          <p:cNvSpPr>
            <a:spLocks noChangeShapeType="1"/>
          </p:cNvSpPr>
          <p:nvPr/>
        </p:nvSpPr>
        <p:spPr bwMode="auto">
          <a:xfrm>
            <a:off x="2971800" y="5181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3200400" y="4648200"/>
            <a:ext cx="226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Transmitted ciphertext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1828800" y="6019800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Encryption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Algorithm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5622925" y="6057900"/>
            <a:ext cx="127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Decryption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Algorithm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7315200" y="5029200"/>
            <a:ext cx="996950" cy="3667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Plaintext</a:t>
            </a: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68580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1371600" y="3810000"/>
            <a:ext cx="2149475" cy="6508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Secret key shared by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sender and recipient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5181600" y="3810000"/>
            <a:ext cx="2149475" cy="6508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Secret key shared by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sender and recipient</a:t>
            </a:r>
          </a:p>
        </p:txBody>
      </p:sp>
      <p:sp>
        <p:nvSpPr>
          <p:cNvPr id="8208" name="Line 20"/>
          <p:cNvSpPr>
            <a:spLocks noChangeShapeType="1"/>
          </p:cNvSpPr>
          <p:nvPr/>
        </p:nvSpPr>
        <p:spPr bwMode="auto">
          <a:xfrm>
            <a:off x="2438400" y="441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22"/>
          <p:cNvSpPr>
            <a:spLocks noChangeShapeType="1"/>
          </p:cNvSpPr>
          <p:nvPr/>
        </p:nvSpPr>
        <p:spPr bwMode="auto">
          <a:xfrm>
            <a:off x="6248400" y="441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Rectangle 2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Private Key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2F289E-90D9-4033-86FC-144020548F1D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Data Encryption Standard (DES)</a:t>
            </a:r>
          </a:p>
          <a:p>
            <a:pPr lvl="1" eaLnBrk="1" hangingPunct="1"/>
            <a:r>
              <a:rPr lang="en-US" altLang="zh-TW" smtClean="0"/>
              <a:t>Commonly used private key algorithms.</a:t>
            </a:r>
          </a:p>
          <a:p>
            <a:pPr lvl="1" eaLnBrk="1" hangingPunct="1"/>
            <a:r>
              <a:rPr lang="en-US" altLang="zh-TW" smtClean="0"/>
              <a:t>Developed by IBM</a:t>
            </a:r>
          </a:p>
          <a:p>
            <a:pPr lvl="1" eaLnBrk="1" hangingPunct="1"/>
            <a:r>
              <a:rPr lang="en-US" altLang="zh-TW" smtClean="0"/>
              <a:t>Became a U.S.government standard in 1976.</a:t>
            </a:r>
          </a:p>
          <a:p>
            <a:pPr lvl="1" eaLnBrk="1" hangingPunct="1"/>
            <a:r>
              <a:rPr lang="en-US" altLang="zh-TW" smtClean="0"/>
              <a:t>It has remained a secure algorithm over the past  few decades.</a:t>
            </a:r>
          </a:p>
          <a:p>
            <a:pPr lvl="1" eaLnBrk="1" hangingPunct="1"/>
            <a:r>
              <a:rPr lang="en-US" altLang="zh-TW" smtClean="0"/>
              <a:t>To this day, the most practical attack against DES is a brute-force attack.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0A709D-9667-47FB-8163-58BF5182B859}" type="slidenum">
              <a:rPr lang="zh-TW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Algorithm</a:t>
            </a:r>
          </a:p>
          <a:p>
            <a:pPr lvl="2" eaLnBrk="1" hangingPunct="1"/>
            <a:r>
              <a:rPr lang="en-US" altLang="zh-TW" dirty="0" smtClean="0"/>
              <a:t>64-bit plaintext pass through the initial permutation (IP).</a:t>
            </a:r>
          </a:p>
          <a:p>
            <a:pPr lvl="2" eaLnBrk="1" hangingPunct="1"/>
            <a:r>
              <a:rPr lang="en-US" altLang="zh-TW" dirty="0" smtClean="0"/>
              <a:t>A phase consist of 16 iterations of the same function.</a:t>
            </a:r>
          </a:p>
          <a:p>
            <a:pPr lvl="2" eaLnBrk="1" hangingPunct="1"/>
            <a:r>
              <a:rPr lang="en-US" altLang="zh-TW" dirty="0" smtClean="0"/>
              <a:t>The output of the last iteration is passed through a permutation (       ) that is the inverse of the initial permutation function.</a:t>
            </a:r>
          </a:p>
          <a:p>
            <a:pPr lvl="2" eaLnBrk="1" hangingPunct="1"/>
            <a:r>
              <a:rPr lang="en-US" altLang="zh-TW" dirty="0" smtClean="0"/>
              <a:t>Please refer to Appendix I for the details of the algorithm.</a:t>
            </a:r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581400" y="2819400"/>
          <a:ext cx="533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291973" imgH="190417" progId="Equation.3">
                  <p:embed/>
                </p:oleObj>
              </mc:Choice>
              <mc:Fallback>
                <p:oleObj name="Equation" r:id="rId3" imgW="291973" imgH="190417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19400"/>
                        <a:ext cx="5334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Data\Microsoft\Templates\mystyle.pot</Template>
  <TotalTime>5547</TotalTime>
  <Words>4675</Words>
  <Application>Microsoft Office PowerPoint</Application>
  <PresentationFormat>On-screen Show (4:3)</PresentationFormat>
  <Paragraphs>1799</Paragraphs>
  <Slides>60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新細明體</vt:lpstr>
      <vt:lpstr>標楷體</vt:lpstr>
      <vt:lpstr>Times New Roman</vt:lpstr>
      <vt:lpstr>Trebuchet MS</vt:lpstr>
      <vt:lpstr>Wingdings</vt:lpstr>
      <vt:lpstr>mystyle</vt:lpstr>
      <vt:lpstr>Equation</vt:lpstr>
      <vt:lpstr>方程式</vt:lpstr>
      <vt:lpstr>Microsoft 方程式編輯器 3.0</vt:lpstr>
      <vt:lpstr>Visio</vt:lpstr>
      <vt:lpstr>An Overview of Cryptography (Part I)</vt:lpstr>
      <vt:lpstr>Security Attacks</vt:lpstr>
      <vt:lpstr>Security Services</vt:lpstr>
      <vt:lpstr>Security Services</vt:lpstr>
      <vt:lpstr>Introduction to Cryptography</vt:lpstr>
      <vt:lpstr>PowerPoint Presentation</vt:lpstr>
      <vt:lpstr>Private Key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Encryption Standard (AES)</vt:lpstr>
      <vt:lpstr>PowerPoint Presentation</vt:lpstr>
      <vt:lpstr>Public-Key Cryptography</vt:lpstr>
      <vt:lpstr>PowerPoint Presentation</vt:lpstr>
      <vt:lpstr>Encryption</vt:lpstr>
      <vt:lpstr>Authentication by Digital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I: 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II: AES  The material is taken from wikipedia:  http://en.wikipedia.org/wiki/Advanced_Encryption_Standard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2017-03-24T09:39:43Z</dcterms:modified>
</cp:coreProperties>
</file>