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 id="2147483761" r:id="rId2"/>
  </p:sldMasterIdLst>
  <p:notesMasterIdLst>
    <p:notesMasterId r:id="rId101"/>
  </p:notesMasterIdLst>
  <p:handoutMasterIdLst>
    <p:handoutMasterId r:id="rId102"/>
  </p:handoutMasterIdLst>
  <p:sldIdLst>
    <p:sldId id="256" r:id="rId3"/>
    <p:sldId id="421" r:id="rId4"/>
    <p:sldId id="278" r:id="rId5"/>
    <p:sldId id="363" r:id="rId6"/>
    <p:sldId id="258" r:id="rId7"/>
    <p:sldId id="339" r:id="rId8"/>
    <p:sldId id="298" r:id="rId9"/>
    <p:sldId id="336" r:id="rId10"/>
    <p:sldId id="391" r:id="rId11"/>
    <p:sldId id="441" r:id="rId12"/>
    <p:sldId id="365" r:id="rId13"/>
    <p:sldId id="297" r:id="rId14"/>
    <p:sldId id="426" r:id="rId15"/>
    <p:sldId id="337" r:id="rId16"/>
    <p:sldId id="260" r:id="rId17"/>
    <p:sldId id="341" r:id="rId18"/>
    <p:sldId id="318" r:id="rId19"/>
    <p:sldId id="335" r:id="rId20"/>
    <p:sldId id="338" r:id="rId21"/>
    <p:sldId id="331" r:id="rId22"/>
    <p:sldId id="320" r:id="rId23"/>
    <p:sldId id="340" r:id="rId24"/>
    <p:sldId id="261" r:id="rId25"/>
    <p:sldId id="287" r:id="rId26"/>
    <p:sldId id="267" r:id="rId27"/>
    <p:sldId id="262" r:id="rId28"/>
    <p:sldId id="282" r:id="rId29"/>
    <p:sldId id="280" r:id="rId30"/>
    <p:sldId id="263" r:id="rId31"/>
    <p:sldId id="346" r:id="rId32"/>
    <p:sldId id="351" r:id="rId33"/>
    <p:sldId id="332" r:id="rId34"/>
    <p:sldId id="349" r:id="rId35"/>
    <p:sldId id="286" r:id="rId36"/>
    <p:sldId id="269" r:id="rId37"/>
    <p:sldId id="289" r:id="rId38"/>
    <p:sldId id="439" r:id="rId39"/>
    <p:sldId id="290" r:id="rId40"/>
    <p:sldId id="405" r:id="rId41"/>
    <p:sldId id="413" r:id="rId42"/>
    <p:sldId id="401" r:id="rId43"/>
    <p:sldId id="402" r:id="rId44"/>
    <p:sldId id="425" r:id="rId45"/>
    <p:sldId id="404" r:id="rId46"/>
    <p:sldId id="291" r:id="rId47"/>
    <p:sldId id="293" r:id="rId48"/>
    <p:sldId id="324" r:id="rId49"/>
    <p:sldId id="292" r:id="rId50"/>
    <p:sldId id="395" r:id="rId51"/>
    <p:sldId id="396" r:id="rId52"/>
    <p:sldId id="394" r:id="rId53"/>
    <p:sldId id="430" r:id="rId54"/>
    <p:sldId id="440" r:id="rId55"/>
    <p:sldId id="428" r:id="rId56"/>
    <p:sldId id="429" r:id="rId57"/>
    <p:sldId id="424" r:id="rId58"/>
    <p:sldId id="434" r:id="rId59"/>
    <p:sldId id="422" r:id="rId60"/>
    <p:sldId id="417" r:id="rId61"/>
    <p:sldId id="397" r:id="rId62"/>
    <p:sldId id="432" r:id="rId63"/>
    <p:sldId id="435" r:id="rId64"/>
    <p:sldId id="436" r:id="rId65"/>
    <p:sldId id="437" r:id="rId66"/>
    <p:sldId id="438" r:id="rId67"/>
    <p:sldId id="442" r:id="rId68"/>
    <p:sldId id="443" r:id="rId69"/>
    <p:sldId id="456" r:id="rId70"/>
    <p:sldId id="445" r:id="rId71"/>
    <p:sldId id="446" r:id="rId72"/>
    <p:sldId id="447" r:id="rId73"/>
    <p:sldId id="448" r:id="rId74"/>
    <p:sldId id="463" r:id="rId75"/>
    <p:sldId id="466" r:id="rId76"/>
    <p:sldId id="467" r:id="rId77"/>
    <p:sldId id="468" r:id="rId78"/>
    <p:sldId id="469" r:id="rId79"/>
    <p:sldId id="470" r:id="rId80"/>
    <p:sldId id="471" r:id="rId81"/>
    <p:sldId id="472" r:id="rId82"/>
    <p:sldId id="473" r:id="rId83"/>
    <p:sldId id="474" r:id="rId84"/>
    <p:sldId id="475" r:id="rId85"/>
    <p:sldId id="476" r:id="rId86"/>
    <p:sldId id="477" r:id="rId87"/>
    <p:sldId id="480" r:id="rId88"/>
    <p:sldId id="481" r:id="rId89"/>
    <p:sldId id="482" r:id="rId90"/>
    <p:sldId id="478" r:id="rId91"/>
    <p:sldId id="479" r:id="rId92"/>
    <p:sldId id="483" r:id="rId93"/>
    <p:sldId id="484" r:id="rId94"/>
    <p:sldId id="485" r:id="rId95"/>
    <p:sldId id="488" r:id="rId96"/>
    <p:sldId id="492" r:id="rId97"/>
    <p:sldId id="495" r:id="rId98"/>
    <p:sldId id="491" r:id="rId99"/>
    <p:sldId id="493" r:id="rId100"/>
  </p:sldIdLst>
  <p:sldSz cx="9144000" cy="6858000" type="screen4x3"/>
  <p:notesSz cx="6799263" cy="9904413"/>
  <p:defaultTextStyle>
    <a:defPPr>
      <a:defRPr lang="zh-TW"/>
    </a:defPPr>
    <a:lvl1pPr algn="l" rtl="0" eaLnBrk="0" fontAlgn="base" hangingPunct="0">
      <a:spcBef>
        <a:spcPct val="0"/>
      </a:spcBef>
      <a:spcAft>
        <a:spcPct val="0"/>
      </a:spcAft>
      <a:defRPr kern="1200">
        <a:solidFill>
          <a:schemeClr val="tx1"/>
        </a:solidFill>
        <a:latin typeface="Verdana" pitchFamily="34" charset="0"/>
        <a:ea typeface="新細明體" pitchFamily="18" charset="-120"/>
        <a:cs typeface="+mn-cs"/>
      </a:defRPr>
    </a:lvl1pPr>
    <a:lvl2pPr marL="457200" algn="l" rtl="0" eaLnBrk="0" fontAlgn="base" hangingPunct="0">
      <a:spcBef>
        <a:spcPct val="0"/>
      </a:spcBef>
      <a:spcAft>
        <a:spcPct val="0"/>
      </a:spcAft>
      <a:defRPr kern="1200">
        <a:solidFill>
          <a:schemeClr val="tx1"/>
        </a:solidFill>
        <a:latin typeface="Verdana" pitchFamily="34" charset="0"/>
        <a:ea typeface="新細明體" pitchFamily="18" charset="-120"/>
        <a:cs typeface="+mn-cs"/>
      </a:defRPr>
    </a:lvl2pPr>
    <a:lvl3pPr marL="914400" algn="l" rtl="0" eaLnBrk="0" fontAlgn="base" hangingPunct="0">
      <a:spcBef>
        <a:spcPct val="0"/>
      </a:spcBef>
      <a:spcAft>
        <a:spcPct val="0"/>
      </a:spcAft>
      <a:defRPr kern="1200">
        <a:solidFill>
          <a:schemeClr val="tx1"/>
        </a:solidFill>
        <a:latin typeface="Verdana" pitchFamily="34" charset="0"/>
        <a:ea typeface="新細明體" pitchFamily="18" charset="-120"/>
        <a:cs typeface="+mn-cs"/>
      </a:defRPr>
    </a:lvl3pPr>
    <a:lvl4pPr marL="1371600" algn="l" rtl="0" eaLnBrk="0" fontAlgn="base" hangingPunct="0">
      <a:spcBef>
        <a:spcPct val="0"/>
      </a:spcBef>
      <a:spcAft>
        <a:spcPct val="0"/>
      </a:spcAft>
      <a:defRPr kern="1200">
        <a:solidFill>
          <a:schemeClr val="tx1"/>
        </a:solidFill>
        <a:latin typeface="Verdana" pitchFamily="34" charset="0"/>
        <a:ea typeface="新細明體" pitchFamily="18" charset="-120"/>
        <a:cs typeface="+mn-cs"/>
      </a:defRPr>
    </a:lvl4pPr>
    <a:lvl5pPr marL="1828800" algn="l" rtl="0" eaLnBrk="0" fontAlgn="base" hangingPunct="0">
      <a:spcBef>
        <a:spcPct val="0"/>
      </a:spcBef>
      <a:spcAft>
        <a:spcPct val="0"/>
      </a:spcAft>
      <a:defRPr kern="1200">
        <a:solidFill>
          <a:schemeClr val="tx1"/>
        </a:solidFill>
        <a:latin typeface="Verdana" pitchFamily="34" charset="0"/>
        <a:ea typeface="新細明體" pitchFamily="18" charset="-120"/>
        <a:cs typeface="+mn-cs"/>
      </a:defRPr>
    </a:lvl5pPr>
    <a:lvl6pPr marL="2286000" algn="l" defTabSz="914400" rtl="0" eaLnBrk="1" latinLnBrk="0" hangingPunct="1">
      <a:defRPr kern="1200">
        <a:solidFill>
          <a:schemeClr val="tx1"/>
        </a:solidFill>
        <a:latin typeface="Verdana" pitchFamily="34" charset="0"/>
        <a:ea typeface="新細明體" pitchFamily="18" charset="-120"/>
        <a:cs typeface="+mn-cs"/>
      </a:defRPr>
    </a:lvl6pPr>
    <a:lvl7pPr marL="2743200" algn="l" defTabSz="914400" rtl="0" eaLnBrk="1" latinLnBrk="0" hangingPunct="1">
      <a:defRPr kern="1200">
        <a:solidFill>
          <a:schemeClr val="tx1"/>
        </a:solidFill>
        <a:latin typeface="Verdana" pitchFamily="34" charset="0"/>
        <a:ea typeface="新細明體" pitchFamily="18" charset="-120"/>
        <a:cs typeface="+mn-cs"/>
      </a:defRPr>
    </a:lvl7pPr>
    <a:lvl8pPr marL="3200400" algn="l" defTabSz="914400" rtl="0" eaLnBrk="1" latinLnBrk="0" hangingPunct="1">
      <a:defRPr kern="1200">
        <a:solidFill>
          <a:schemeClr val="tx1"/>
        </a:solidFill>
        <a:latin typeface="Verdana" pitchFamily="34" charset="0"/>
        <a:ea typeface="新細明體" pitchFamily="18" charset="-120"/>
        <a:cs typeface="+mn-cs"/>
      </a:defRPr>
    </a:lvl8pPr>
    <a:lvl9pPr marL="3657600" algn="l" defTabSz="914400" rtl="0" eaLnBrk="1" latinLnBrk="0" hangingPunct="1">
      <a:defRPr kern="1200">
        <a:solidFill>
          <a:schemeClr val="tx1"/>
        </a:solidFill>
        <a:latin typeface="Verdana" pitchFamily="34" charset="0"/>
        <a:ea typeface="新細明體" pitchFamily="18" charset="-12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C2A2"/>
    <a:srgbClr val="E13A19"/>
    <a:srgbClr val="F2CAAC"/>
    <a:srgbClr val="ECED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88013" autoAdjust="0"/>
  </p:normalViewPr>
  <p:slideViewPr>
    <p:cSldViewPr>
      <p:cViewPr varScale="1">
        <p:scale>
          <a:sx n="117" d="100"/>
          <a:sy n="117" d="100"/>
        </p:scale>
        <p:origin x="-1464" y="-102"/>
      </p:cViewPr>
      <p:guideLst>
        <p:guide orient="horz" pos="2160"/>
        <p:guide pos="2880"/>
      </p:guideLst>
    </p:cSldViewPr>
  </p:slideViewPr>
  <p:outlineViewPr>
    <p:cViewPr>
      <p:scale>
        <a:sx n="33" d="100"/>
        <a:sy n="33" d="100"/>
      </p:scale>
      <p:origin x="0" y="21792"/>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handoutMaster" Target="handoutMasters/handoutMaster1.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738" name="Rectangle 2"/>
          <p:cNvSpPr>
            <a:spLocks noGrp="1" noChangeArrowheads="1"/>
          </p:cNvSpPr>
          <p:nvPr>
            <p:ph type="hdr" sz="quarter"/>
          </p:nvPr>
        </p:nvSpPr>
        <p:spPr bwMode="auto">
          <a:xfrm>
            <a:off x="1" y="0"/>
            <a:ext cx="2946985" cy="495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kumimoji="1" sz="1200">
                <a:latin typeface="Arial" charset="0"/>
              </a:defRPr>
            </a:lvl1pPr>
          </a:lstStyle>
          <a:p>
            <a:pPr>
              <a:defRPr/>
            </a:pPr>
            <a:endParaRPr lang="en-US" altLang="zh-TW"/>
          </a:p>
        </p:txBody>
      </p:sp>
      <p:sp>
        <p:nvSpPr>
          <p:cNvPr id="116739" name="Rectangle 3"/>
          <p:cNvSpPr>
            <a:spLocks noGrp="1" noChangeArrowheads="1"/>
          </p:cNvSpPr>
          <p:nvPr>
            <p:ph type="dt" sz="quarter" idx="1"/>
          </p:nvPr>
        </p:nvSpPr>
        <p:spPr bwMode="auto">
          <a:xfrm>
            <a:off x="3850685" y="0"/>
            <a:ext cx="2946985" cy="495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1" sz="1200">
                <a:latin typeface="Arial" charset="0"/>
              </a:defRPr>
            </a:lvl1pPr>
          </a:lstStyle>
          <a:p>
            <a:pPr>
              <a:defRPr/>
            </a:pPr>
            <a:endParaRPr lang="en-US" altLang="zh-TW"/>
          </a:p>
        </p:txBody>
      </p:sp>
      <p:sp>
        <p:nvSpPr>
          <p:cNvPr id="116740" name="Rectangle 4"/>
          <p:cNvSpPr>
            <a:spLocks noGrp="1" noChangeArrowheads="1"/>
          </p:cNvSpPr>
          <p:nvPr>
            <p:ph type="ftr" sz="quarter" idx="2"/>
          </p:nvPr>
        </p:nvSpPr>
        <p:spPr bwMode="auto">
          <a:xfrm>
            <a:off x="1" y="9407214"/>
            <a:ext cx="2946985" cy="495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kumimoji="1" sz="1200">
                <a:latin typeface="Arial" charset="0"/>
              </a:defRPr>
            </a:lvl1pPr>
          </a:lstStyle>
          <a:p>
            <a:pPr>
              <a:defRPr/>
            </a:pPr>
            <a:endParaRPr lang="en-US" altLang="zh-TW"/>
          </a:p>
        </p:txBody>
      </p:sp>
      <p:sp>
        <p:nvSpPr>
          <p:cNvPr id="116741" name="Rectangle 5"/>
          <p:cNvSpPr>
            <a:spLocks noGrp="1" noChangeArrowheads="1"/>
          </p:cNvSpPr>
          <p:nvPr>
            <p:ph type="sldNum" sz="quarter" idx="3"/>
          </p:nvPr>
        </p:nvSpPr>
        <p:spPr bwMode="auto">
          <a:xfrm>
            <a:off x="3850685" y="9407214"/>
            <a:ext cx="2946985" cy="495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kumimoji="1" sz="1200">
                <a:latin typeface="Arial" charset="0"/>
              </a:defRPr>
            </a:lvl1pPr>
          </a:lstStyle>
          <a:p>
            <a:pPr>
              <a:defRPr/>
            </a:pPr>
            <a:fld id="{968E3ECA-C485-4EAE-AD8B-E869A7A188B0}" type="slidenum">
              <a:rPr lang="en-US" altLang="zh-TW"/>
              <a:pPr>
                <a:defRPr/>
              </a:pPr>
              <a:t>‹#›</a:t>
            </a:fld>
            <a:endParaRPr lang="en-US" altLang="zh-TW"/>
          </a:p>
        </p:txBody>
      </p:sp>
    </p:spTree>
    <p:extLst>
      <p:ext uri="{BB962C8B-B14F-4D97-AF65-F5344CB8AC3E}">
        <p14:creationId xmlns:p14="http://schemas.microsoft.com/office/powerpoint/2010/main" val="3853911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bwMode="auto">
          <a:xfrm>
            <a:off x="1" y="0"/>
            <a:ext cx="2946985" cy="495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kumimoji="1" sz="1200">
                <a:latin typeface="Arial" charset="0"/>
              </a:defRPr>
            </a:lvl1pPr>
          </a:lstStyle>
          <a:p>
            <a:pPr>
              <a:defRPr/>
            </a:pPr>
            <a:endParaRPr lang="en-US" altLang="en-US"/>
          </a:p>
        </p:txBody>
      </p:sp>
      <p:sp>
        <p:nvSpPr>
          <p:cNvPr id="56323" name="Rectangle 3"/>
          <p:cNvSpPr>
            <a:spLocks noGrp="1" noChangeArrowheads="1"/>
          </p:cNvSpPr>
          <p:nvPr>
            <p:ph type="dt" idx="1"/>
          </p:nvPr>
        </p:nvSpPr>
        <p:spPr bwMode="auto">
          <a:xfrm>
            <a:off x="3850685" y="0"/>
            <a:ext cx="2946985" cy="495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1" sz="1200">
                <a:latin typeface="Arial" charset="0"/>
              </a:defRPr>
            </a:lvl1pPr>
          </a:lstStyle>
          <a:p>
            <a:pPr>
              <a:defRPr/>
            </a:pPr>
            <a:endParaRPr lang="en-US" altLang="en-US"/>
          </a:p>
        </p:txBody>
      </p:sp>
      <p:sp>
        <p:nvSpPr>
          <p:cNvPr id="79876" name="Rectangle 4"/>
          <p:cNvSpPr>
            <a:spLocks noGrp="1" noRot="1" noChangeAspect="1" noChangeArrowheads="1" noTextEdit="1"/>
          </p:cNvSpPr>
          <p:nvPr>
            <p:ph type="sldImg" idx="2"/>
          </p:nvPr>
        </p:nvSpPr>
        <p:spPr bwMode="auto">
          <a:xfrm>
            <a:off x="922338" y="742950"/>
            <a:ext cx="4954587" cy="37147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6325" name="Rectangle 5"/>
          <p:cNvSpPr>
            <a:spLocks noGrp="1" noChangeArrowheads="1"/>
          </p:cNvSpPr>
          <p:nvPr>
            <p:ph type="body" sz="quarter" idx="3"/>
          </p:nvPr>
        </p:nvSpPr>
        <p:spPr bwMode="auto">
          <a:xfrm>
            <a:off x="678971" y="4705982"/>
            <a:ext cx="5441323" cy="4455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6326" name="Rectangle 6"/>
          <p:cNvSpPr>
            <a:spLocks noGrp="1" noChangeArrowheads="1"/>
          </p:cNvSpPr>
          <p:nvPr>
            <p:ph type="ftr" sz="quarter" idx="4"/>
          </p:nvPr>
        </p:nvSpPr>
        <p:spPr bwMode="auto">
          <a:xfrm>
            <a:off x="1" y="9407214"/>
            <a:ext cx="2946985" cy="495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kumimoji="1" sz="1200">
                <a:latin typeface="Arial" charset="0"/>
              </a:defRPr>
            </a:lvl1pPr>
          </a:lstStyle>
          <a:p>
            <a:pPr>
              <a:defRPr/>
            </a:pPr>
            <a:endParaRPr lang="en-US" altLang="en-US"/>
          </a:p>
        </p:txBody>
      </p:sp>
      <p:sp>
        <p:nvSpPr>
          <p:cNvPr id="56327" name="Rectangle 7"/>
          <p:cNvSpPr>
            <a:spLocks noGrp="1" noChangeArrowheads="1"/>
          </p:cNvSpPr>
          <p:nvPr>
            <p:ph type="sldNum" sz="quarter" idx="5"/>
          </p:nvPr>
        </p:nvSpPr>
        <p:spPr bwMode="auto">
          <a:xfrm>
            <a:off x="3850685" y="9407214"/>
            <a:ext cx="2946985" cy="495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kumimoji="1" sz="1200">
                <a:latin typeface="Arial" charset="0"/>
              </a:defRPr>
            </a:lvl1pPr>
          </a:lstStyle>
          <a:p>
            <a:pPr>
              <a:defRPr/>
            </a:pPr>
            <a:fld id="{446F8366-03FB-496F-9870-B3EFE644CD93}" type="slidenum">
              <a:rPr lang="en-US" altLang="en-US"/>
              <a:pPr>
                <a:defRPr/>
              </a:pPr>
              <a:t>‹#›</a:t>
            </a:fld>
            <a:endParaRPr lang="en-US" altLang="en-US"/>
          </a:p>
        </p:txBody>
      </p:sp>
    </p:spTree>
    <p:extLst>
      <p:ext uri="{BB962C8B-B14F-4D97-AF65-F5344CB8AC3E}">
        <p14:creationId xmlns:p14="http://schemas.microsoft.com/office/powerpoint/2010/main" val="26079847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p:spPr>
        <p:txBody>
          <a:bodyPr/>
          <a:lstStyle/>
          <a:p>
            <a:r>
              <a:rPr lang="en-US" altLang="en-US" smtClean="0"/>
              <a:t>In this chapter we will learn the mathematical model of a computer and how to use the parameters involved.</a:t>
            </a:r>
          </a:p>
        </p:txBody>
      </p:sp>
      <p:sp>
        <p:nvSpPr>
          <p:cNvPr id="80900" name="Slide Number Placeholder 3"/>
          <p:cNvSpPr>
            <a:spLocks noGrp="1"/>
          </p:cNvSpPr>
          <p:nvPr>
            <p:ph type="sldNum" sz="quarter" idx="5"/>
          </p:nvPr>
        </p:nvSpPr>
        <p:spPr>
          <a:noFill/>
        </p:spPr>
        <p:txBody>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fld id="{0F89C42B-0AD9-47F3-B8A2-0DE426313FF0}" type="slidenum">
              <a:rPr lang="en-US" altLang="en-US" smtClean="0">
                <a:latin typeface="Arial" charset="0"/>
              </a:rPr>
              <a:pPr/>
              <a:t>1</a:t>
            </a:fld>
            <a:endParaRPr lang="en-US" altLang="en-US" smtClean="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p:spPr>
        <p:txBody>
          <a:bodyPr/>
          <a:lstStyle/>
          <a:p>
            <a:r>
              <a:rPr lang="en-US" altLang="en-US" smtClean="0"/>
              <a:t>Step2 is about projection.</a:t>
            </a:r>
          </a:p>
        </p:txBody>
      </p:sp>
      <p:sp>
        <p:nvSpPr>
          <p:cNvPr id="90116" name="Slide Number Placeholder 3"/>
          <p:cNvSpPr>
            <a:spLocks noGrp="1"/>
          </p:cNvSpPr>
          <p:nvPr>
            <p:ph type="sldNum" sz="quarter" idx="5"/>
          </p:nvPr>
        </p:nvSpPr>
        <p:spPr>
          <a:noFill/>
        </p:spPr>
        <p:txBody>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fld id="{406DC47C-E8EE-4326-8AD7-783050E102FF}" type="slidenum">
              <a:rPr lang="en-US" altLang="en-US" smtClean="0">
                <a:latin typeface="Arial" charset="0"/>
              </a:rPr>
              <a:pPr/>
              <a:t>15</a:t>
            </a:fld>
            <a:endParaRPr lang="en-US" altLang="en-US" smtClean="0">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noFill/>
        </p:spPr>
        <p:txBody>
          <a:bodyPr/>
          <a:lstStyle/>
          <a:p>
            <a:r>
              <a:rPr lang="en-US" altLang="en-US" smtClean="0"/>
              <a:t>Of course we can measure everything in meters, but it would be easier if we measure them in picture elements  (pixels), because pictures are turns into pixels in picture files.</a:t>
            </a:r>
          </a:p>
          <a:p>
            <a:r>
              <a:rPr lang="en-US" altLang="en-US" smtClean="0"/>
              <a:t>I.e. a jpg file is 1024x768 , meaning 1024 pixels horizontally and 768 pixels vertically.</a:t>
            </a:r>
          </a:p>
          <a:p>
            <a:r>
              <a:rPr lang="en-US" altLang="en-US" smtClean="0"/>
              <a:t>Each pixel is a point on the image CCD sensor, it responses to the light received at that picture element pixel  position.</a:t>
            </a:r>
          </a:p>
        </p:txBody>
      </p:sp>
      <p:sp>
        <p:nvSpPr>
          <p:cNvPr id="91140" name="Slide Number Placeholder 3"/>
          <p:cNvSpPr>
            <a:spLocks noGrp="1"/>
          </p:cNvSpPr>
          <p:nvPr>
            <p:ph type="sldNum" sz="quarter" idx="5"/>
          </p:nvPr>
        </p:nvSpPr>
        <p:spPr>
          <a:noFill/>
        </p:spPr>
        <p:txBody>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fld id="{99B70E37-12C2-4A41-94C1-6CEAED179F62}" type="slidenum">
              <a:rPr lang="en-US" altLang="en-US" smtClean="0">
                <a:latin typeface="Arial" charset="0"/>
              </a:rPr>
              <a:pPr/>
              <a:t>17</a:t>
            </a:fld>
            <a:endParaRPr lang="en-US" altLang="en-US" smtClean="0">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a:spLocks noGrp="1"/>
          </p:cNvSpPr>
          <p:nvPr>
            <p:ph type="body" idx="1"/>
          </p:nvPr>
        </p:nvSpPr>
        <p:spPr>
          <a:noFill/>
        </p:spPr>
        <p:txBody>
          <a:bodyPr/>
          <a:lstStyle/>
          <a:p>
            <a:r>
              <a:rPr lang="en-US" altLang="en-US" smtClean="0"/>
              <a:t>You can check with www.ovt.com</a:t>
            </a:r>
          </a:p>
          <a:p>
            <a:r>
              <a:rPr lang="en-US" altLang="en-US" smtClean="0"/>
              <a:t>To see the specifications of various cameras.</a:t>
            </a:r>
          </a:p>
        </p:txBody>
      </p:sp>
      <p:sp>
        <p:nvSpPr>
          <p:cNvPr id="92164" name="Slide Number Placeholder 3"/>
          <p:cNvSpPr>
            <a:spLocks noGrp="1"/>
          </p:cNvSpPr>
          <p:nvPr>
            <p:ph type="sldNum" sz="quarter" idx="5"/>
          </p:nvPr>
        </p:nvSpPr>
        <p:spPr>
          <a:noFill/>
        </p:spPr>
        <p:txBody>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fld id="{17F21D24-5717-4B78-99C4-CC6D4701B73D}" type="slidenum">
              <a:rPr lang="en-US" altLang="en-US" smtClean="0">
                <a:latin typeface="Arial" charset="0"/>
              </a:rPr>
              <a:pPr/>
              <a:t>18</a:t>
            </a:fld>
            <a:endParaRPr lang="en-US" altLang="en-US" smtClean="0">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a:spLocks noGrp="1"/>
          </p:cNvSpPr>
          <p:nvPr>
            <p:ph type="body" idx="1"/>
          </p:nvPr>
        </p:nvSpPr>
        <p:spPr>
          <a:noFill/>
        </p:spPr>
        <p:txBody>
          <a:bodyPr/>
          <a:lstStyle/>
          <a:p>
            <a:r>
              <a:rPr lang="en-US" altLang="en-US" smtClean="0"/>
              <a:t>The image center is at the mid-point of the CCD, so if the CCD is 1024x768, image center is (1024/2,768/2)=(512,384)</a:t>
            </a:r>
          </a:p>
          <a:p>
            <a:r>
              <a:rPr lang="en-US" altLang="en-US" smtClean="0"/>
              <a:t>But it is not always true because, placing the center of the CCD at the center of the projected image precisely is difficult if the cameras are mass produced. We will deal with this problem later in this chapter.</a:t>
            </a:r>
          </a:p>
        </p:txBody>
      </p:sp>
      <p:sp>
        <p:nvSpPr>
          <p:cNvPr id="93188" name="Slide Number Placeholder 3"/>
          <p:cNvSpPr>
            <a:spLocks noGrp="1"/>
          </p:cNvSpPr>
          <p:nvPr>
            <p:ph type="sldNum" sz="quarter" idx="5"/>
          </p:nvPr>
        </p:nvSpPr>
        <p:spPr>
          <a:noFill/>
        </p:spPr>
        <p:txBody>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fld id="{00569B80-064C-4065-9C9B-86180BF993DE}" type="slidenum">
              <a:rPr lang="en-US" altLang="en-US" smtClean="0">
                <a:latin typeface="Arial" charset="0"/>
              </a:rPr>
              <a:pPr/>
              <a:t>19</a:t>
            </a:fld>
            <a:endParaRPr lang="en-US" altLang="en-US" smtClean="0">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fld id="{CFC9C9FB-3467-4180-A33E-4C374C9BDF48}" type="slidenum">
              <a:rPr lang="en-US" altLang="en-US" smtClean="0">
                <a:latin typeface="Arial" charset="0"/>
              </a:rPr>
              <a:pPr/>
              <a:t>20</a:t>
            </a:fld>
            <a:endParaRPr lang="en-US" altLang="en-US" smtClean="0">
              <a:latin typeface="Arial" charset="0"/>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ln/>
        </p:spPr>
      </p:sp>
      <p:sp>
        <p:nvSpPr>
          <p:cNvPr id="95235" name="Notes Placeholder 2"/>
          <p:cNvSpPr>
            <a:spLocks noGrp="1"/>
          </p:cNvSpPr>
          <p:nvPr>
            <p:ph type="body" idx="1"/>
          </p:nvPr>
        </p:nvSpPr>
        <p:spPr>
          <a:noFill/>
        </p:spPr>
        <p:txBody>
          <a:bodyPr/>
          <a:lstStyle/>
          <a:p>
            <a:r>
              <a:rPr lang="en-US" altLang="en-US" smtClean="0"/>
              <a:t>We now summarize all parameters that concerns the static part of the camera and call them intrinsic parameters.</a:t>
            </a:r>
          </a:p>
          <a:p>
            <a:r>
              <a:rPr lang="en-US" altLang="en-US" smtClean="0"/>
              <a:t>They are called intrinsic parameters because they describe the internal parts of the camera after it is produced, they are fixed if the camera is a fixed focal length camera. </a:t>
            </a:r>
          </a:p>
          <a:p>
            <a:r>
              <a:rPr lang="en-US" altLang="en-US" smtClean="0"/>
              <a:t>But for a zoomed camera (not fixed focal length camera) the focal length may change dynamically by the user during operations.</a:t>
            </a:r>
          </a:p>
          <a:p>
            <a:endParaRPr lang="en-US" altLang="en-US" smtClean="0"/>
          </a:p>
        </p:txBody>
      </p:sp>
      <p:sp>
        <p:nvSpPr>
          <p:cNvPr id="95236" name="Slide Number Placeholder 3"/>
          <p:cNvSpPr>
            <a:spLocks noGrp="1"/>
          </p:cNvSpPr>
          <p:nvPr>
            <p:ph type="sldNum" sz="quarter" idx="5"/>
          </p:nvPr>
        </p:nvSpPr>
        <p:spPr>
          <a:noFill/>
        </p:spPr>
        <p:txBody>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fld id="{2F279577-8B69-401D-A0C6-08B866D55189}" type="slidenum">
              <a:rPr lang="en-US" altLang="en-US" smtClean="0">
                <a:latin typeface="Arial" charset="0"/>
              </a:rPr>
              <a:pPr/>
              <a:t>24</a:t>
            </a:fld>
            <a:endParaRPr lang="en-US" altLang="en-US" smtClean="0">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p:spPr>
        <p:txBody>
          <a:bodyPr/>
          <a:lstStyle/>
          <a:p>
            <a:r>
              <a:rPr lang="en-US" altLang="zh-TW" smtClean="0"/>
              <a:t>lens-distortion is not considered for this course, assume your camera is close to a pin hole camera and lens are of very good quality.</a:t>
            </a:r>
          </a:p>
          <a:p>
            <a:endParaRPr lang="en-US" altLang="zh-TW" smtClean="0"/>
          </a:p>
          <a:p>
            <a:endParaRPr lang="en-US" altLang="en-US" smtClean="0"/>
          </a:p>
        </p:txBody>
      </p:sp>
      <p:sp>
        <p:nvSpPr>
          <p:cNvPr id="96260" name="Slide Number Placeholder 3"/>
          <p:cNvSpPr>
            <a:spLocks noGrp="1"/>
          </p:cNvSpPr>
          <p:nvPr>
            <p:ph type="sldNum" sz="quarter" idx="5"/>
          </p:nvPr>
        </p:nvSpPr>
        <p:spPr>
          <a:noFill/>
        </p:spPr>
        <p:txBody>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fld id="{8AA174B0-29DE-4FFB-8F40-F48A812E624A}" type="slidenum">
              <a:rPr lang="en-US" altLang="en-US" smtClean="0">
                <a:latin typeface="Arial" charset="0"/>
              </a:rPr>
              <a:pPr/>
              <a:t>25</a:t>
            </a:fld>
            <a:endParaRPr lang="en-US" altLang="en-US" smtClean="0">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ln/>
        </p:spPr>
      </p:sp>
      <p:sp>
        <p:nvSpPr>
          <p:cNvPr id="97283" name="Notes Placeholder 2"/>
          <p:cNvSpPr>
            <a:spLocks noGrp="1"/>
          </p:cNvSpPr>
          <p:nvPr>
            <p:ph type="body" idx="1"/>
          </p:nvPr>
        </p:nvSpPr>
        <p:spPr>
          <a:noFill/>
        </p:spPr>
        <p:txBody>
          <a:bodyPr/>
          <a:lstStyle/>
          <a:p>
            <a:r>
              <a:rPr lang="en-US" altLang="en-US" smtClean="0"/>
              <a:t>Equation 3 and 4  have been shown before, we can convert them into a matrix form in equation 5, you may try to show the conversion as an exercise.</a:t>
            </a:r>
          </a:p>
          <a:p>
            <a:r>
              <a:rPr lang="en-US" altLang="en-US" smtClean="0"/>
              <a:t>Equation 5 has an advantage over formula 3 and 4, equation 5 is a linear system, in computer science we love linear systems because you can find a lot of math tools to solve linear problems.</a:t>
            </a:r>
          </a:p>
          <a:p>
            <a:r>
              <a:rPr lang="en-US" altLang="en-US" smtClean="0"/>
              <a:t>Equation 3,4 are non-linear, because they involve division terms (1/Z) and make them difficult to solve.</a:t>
            </a:r>
          </a:p>
          <a:p>
            <a:r>
              <a:rPr lang="en-US" altLang="en-US" smtClean="0"/>
              <a:t>But there is a hitch, (u,v) are what we want to find but the left hand side of the equation is a 3x1 vector [s*u,s*v,s]’ =[su,sv,s]’ , when you want to get u,v you need to do </a:t>
            </a:r>
          </a:p>
          <a:p>
            <a:r>
              <a:rPr lang="en-US" altLang="en-US" smtClean="0"/>
              <a:t>u=su/s=first element of [su,sv,s]’ / last  element of [su,sv,s]’ </a:t>
            </a:r>
          </a:p>
          <a:p>
            <a:r>
              <a:rPr lang="en-US" altLang="en-US" smtClean="0"/>
              <a:t>v=sv/s=second element of [su,sv,s]’ / last  element of [su,sv,s]’ </a:t>
            </a:r>
          </a:p>
          <a:p>
            <a:endParaRPr lang="en-US" altLang="en-US" smtClean="0"/>
          </a:p>
          <a:p>
            <a:r>
              <a:rPr lang="en-US" altLang="en-US" smtClean="0"/>
              <a:t>In fact we just delay the non-linear operation (the division operation) at the end. But we can use linear system math-tools to handle the more difficult stages and find u,v at the final step.</a:t>
            </a:r>
          </a:p>
          <a:p>
            <a:r>
              <a:rPr lang="en-US" altLang="en-US" smtClean="0"/>
              <a:t>We call (u,v) as homogenous coordinates, remember that the actual pixel coordinates is (u,v) not su and sv.</a:t>
            </a:r>
          </a:p>
          <a:p>
            <a:endParaRPr lang="en-US" altLang="en-US" smtClean="0"/>
          </a:p>
          <a:p>
            <a:endParaRPr lang="en-US" altLang="en-US" smtClean="0"/>
          </a:p>
        </p:txBody>
      </p:sp>
      <p:sp>
        <p:nvSpPr>
          <p:cNvPr id="97284" name="Slide Number Placeholder 3"/>
          <p:cNvSpPr>
            <a:spLocks noGrp="1"/>
          </p:cNvSpPr>
          <p:nvPr>
            <p:ph type="sldNum" sz="quarter" idx="5"/>
          </p:nvPr>
        </p:nvSpPr>
        <p:spPr>
          <a:noFill/>
        </p:spPr>
        <p:txBody>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fld id="{F6A42B95-F42B-4B33-9130-2D901908836B}" type="slidenum">
              <a:rPr lang="en-US" altLang="en-US" smtClean="0">
                <a:latin typeface="Arial" charset="0"/>
              </a:rPr>
              <a:pPr/>
              <a:t>26</a:t>
            </a:fld>
            <a:endParaRPr lang="en-US" altLang="en-US" smtClean="0">
              <a:latin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fld id="{0F694E18-5C65-4AD6-BAE2-611E28F2C734}" type="slidenum">
              <a:rPr lang="en-US" altLang="en-US" smtClean="0">
                <a:latin typeface="Arial" charset="0"/>
              </a:rPr>
              <a:pPr/>
              <a:t>30</a:t>
            </a:fld>
            <a:endParaRPr lang="en-US" altLang="en-US" smtClean="0">
              <a:latin typeface="Arial" charset="0"/>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p:spPr>
      </p:sp>
      <p:sp>
        <p:nvSpPr>
          <p:cNvPr id="99331" name="Notes Placeholder 2"/>
          <p:cNvSpPr>
            <a:spLocks noGrp="1"/>
          </p:cNvSpPr>
          <p:nvPr>
            <p:ph type="body" idx="1"/>
          </p:nvPr>
        </p:nvSpPr>
        <p:spPr>
          <a:noFill/>
        </p:spPr>
        <p:txBody>
          <a:bodyPr/>
          <a:lstStyle/>
          <a:p>
            <a:r>
              <a:rPr lang="en-US" altLang="en-US" smtClean="0"/>
              <a:t>We mentioned this problem before, now here is the solution.</a:t>
            </a:r>
          </a:p>
        </p:txBody>
      </p:sp>
      <p:sp>
        <p:nvSpPr>
          <p:cNvPr id="99332" name="Slide Number Placeholder 3"/>
          <p:cNvSpPr>
            <a:spLocks noGrp="1"/>
          </p:cNvSpPr>
          <p:nvPr>
            <p:ph type="sldNum" sz="quarter" idx="5"/>
          </p:nvPr>
        </p:nvSpPr>
        <p:spPr>
          <a:noFill/>
        </p:spPr>
        <p:txBody>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fld id="{987F19C9-F790-470E-AD64-3A8179414E27}" type="slidenum">
              <a:rPr lang="en-US" altLang="en-US" smtClean="0">
                <a:latin typeface="Arial" charset="0"/>
              </a:rPr>
              <a:pPr/>
              <a:t>31</a:t>
            </a:fld>
            <a:endParaRPr lang="en-US" altLang="en-US"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p:spPr>
        <p:txBody>
          <a:bodyPr/>
          <a:lstStyle/>
          <a:p>
            <a:r>
              <a:rPr lang="en-US" altLang="en-US" smtClean="0"/>
              <a:t>Before we learn how to use a camera for various applications we need to know the parameters and their characteristics.</a:t>
            </a:r>
          </a:p>
          <a:p>
            <a:endParaRPr lang="en-US" altLang="en-US" smtClean="0"/>
          </a:p>
        </p:txBody>
      </p:sp>
      <p:sp>
        <p:nvSpPr>
          <p:cNvPr id="81924" name="Slide Number Placeholder 3"/>
          <p:cNvSpPr>
            <a:spLocks noGrp="1"/>
          </p:cNvSpPr>
          <p:nvPr>
            <p:ph type="sldNum" sz="quarter" idx="5"/>
          </p:nvPr>
        </p:nvSpPr>
        <p:spPr>
          <a:noFill/>
        </p:spPr>
        <p:txBody>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fld id="{15EA54F7-B50E-46C3-9BD6-9A087884C725}" type="slidenum">
              <a:rPr lang="en-US" altLang="en-US" smtClean="0">
                <a:latin typeface="Arial" charset="0"/>
              </a:rPr>
              <a:pPr/>
              <a:t>3</a:t>
            </a:fld>
            <a:endParaRPr lang="en-US" altLang="en-US" smtClean="0">
              <a:latin typeface="Arial"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fld id="{396C1DFB-4027-4595-BCA7-65A2EC2057AC}" type="slidenum">
              <a:rPr lang="en-US" altLang="en-US" smtClean="0">
                <a:latin typeface="Arial" charset="0"/>
              </a:rPr>
              <a:pPr/>
              <a:t>32</a:t>
            </a:fld>
            <a:endParaRPr lang="en-US" altLang="en-US" smtClean="0">
              <a:latin typeface="Arial" charset="0"/>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101379" name="Notes Placeholder 2"/>
          <p:cNvSpPr>
            <a:spLocks noGrp="1"/>
          </p:cNvSpPr>
          <p:nvPr>
            <p:ph type="body" idx="1"/>
          </p:nvPr>
        </p:nvSpPr>
        <p:spPr>
          <a:noFill/>
        </p:spPr>
        <p:txBody>
          <a:bodyPr/>
          <a:lstStyle/>
          <a:p>
            <a:r>
              <a:rPr lang="en-US" altLang="en-US" smtClean="0"/>
              <a:t>The world coordinate system is always the reference. The camera is first placed at the world center and then translated to Tc (Tc is actual a vector in the world coordinate system).</a:t>
            </a:r>
          </a:p>
          <a:p>
            <a:r>
              <a:rPr lang="en-US" altLang="en-US" smtClean="0"/>
              <a:t>Then it is rotated using a transformation Rc which can rotate a vector in the world coordinate system to the camera coordinate system.</a:t>
            </a:r>
          </a:p>
          <a:p>
            <a:r>
              <a:rPr lang="en-US" altLang="en-US" smtClean="0"/>
              <a:t>What we want to know is what is a point Pw (in the world coordinate system) should be described (as Pc) in the camera coordinate system.</a:t>
            </a:r>
          </a:p>
          <a:p>
            <a:r>
              <a:rPr lang="en-US" altLang="en-US" smtClean="0"/>
              <a:t>The answer is  Pc=Rc(Pw-Tc), we are about to show it</a:t>
            </a:r>
          </a:p>
          <a:p>
            <a:endParaRPr lang="en-US" altLang="en-US" smtClean="0"/>
          </a:p>
        </p:txBody>
      </p:sp>
      <p:sp>
        <p:nvSpPr>
          <p:cNvPr id="101380" name="Slide Number Placeholder 3"/>
          <p:cNvSpPr>
            <a:spLocks noGrp="1"/>
          </p:cNvSpPr>
          <p:nvPr>
            <p:ph type="sldNum" sz="quarter" idx="5"/>
          </p:nvPr>
        </p:nvSpPr>
        <p:spPr>
          <a:noFill/>
        </p:spPr>
        <p:txBody>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fld id="{95064107-E236-4CFA-825D-A5D58AE89E7F}" type="slidenum">
              <a:rPr lang="en-US" altLang="en-US" smtClean="0">
                <a:latin typeface="Arial" charset="0"/>
              </a:rPr>
              <a:pPr/>
              <a:t>36</a:t>
            </a:fld>
            <a:endParaRPr lang="en-US" altLang="en-US" smtClean="0">
              <a:latin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p:spPr>
        <p:txBody>
          <a:bodyPr/>
          <a:lstStyle/>
          <a:p>
            <a:r>
              <a:rPr lang="en-US" altLang="en-US" smtClean="0"/>
              <a:t>We learned that a vector P in the world coordinates is described as Pc= Rc*P=Rx*Ry*Rz*P  </a:t>
            </a:r>
          </a:p>
          <a:p>
            <a:r>
              <a:rPr lang="en-US" altLang="en-US" smtClean="0"/>
              <a:t>if the coordinate system is rotated Rz in the z-axis, Ry in the y-axis and Rx-in the x-axis.</a:t>
            </a:r>
          </a:p>
          <a:p>
            <a:endParaRPr lang="en-US" altLang="en-US" smtClean="0"/>
          </a:p>
          <a:p>
            <a:endParaRPr lang="en-US" altLang="en-US" smtClean="0"/>
          </a:p>
          <a:p>
            <a:endParaRPr lang="en-US" altLang="en-US" smtClean="0"/>
          </a:p>
        </p:txBody>
      </p:sp>
      <p:sp>
        <p:nvSpPr>
          <p:cNvPr id="102404" name="Slide Number Placeholder 3"/>
          <p:cNvSpPr>
            <a:spLocks noGrp="1"/>
          </p:cNvSpPr>
          <p:nvPr>
            <p:ph type="sldNum" sz="quarter" idx="5"/>
          </p:nvPr>
        </p:nvSpPr>
        <p:spPr>
          <a:noFill/>
        </p:spPr>
        <p:txBody>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fld id="{A074CB76-23B5-4C12-A32F-91395C8679C2}" type="slidenum">
              <a:rPr lang="en-US" altLang="en-US" smtClean="0">
                <a:latin typeface="Arial" charset="0"/>
              </a:rPr>
              <a:pPr/>
              <a:t>37</a:t>
            </a:fld>
            <a:endParaRPr lang="en-US" altLang="en-US" smtClean="0">
              <a:latin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ln/>
        </p:spPr>
      </p:sp>
      <p:sp>
        <p:nvSpPr>
          <p:cNvPr id="103427" name="Notes Placeholder 2"/>
          <p:cNvSpPr>
            <a:spLocks noGrp="1"/>
          </p:cNvSpPr>
          <p:nvPr>
            <p:ph type="body" idx="1"/>
          </p:nvPr>
        </p:nvSpPr>
        <p:spPr>
          <a:noFill/>
        </p:spPr>
        <p:txBody>
          <a:bodyPr/>
          <a:lstStyle/>
          <a:p>
            <a:endParaRPr lang="en-US" altLang="en-US" smtClean="0"/>
          </a:p>
        </p:txBody>
      </p:sp>
      <p:sp>
        <p:nvSpPr>
          <p:cNvPr id="103428" name="Slide Number Placeholder 3"/>
          <p:cNvSpPr>
            <a:spLocks noGrp="1"/>
          </p:cNvSpPr>
          <p:nvPr>
            <p:ph type="sldNum" sz="quarter" idx="5"/>
          </p:nvPr>
        </p:nvSpPr>
        <p:spPr>
          <a:noFill/>
        </p:spPr>
        <p:txBody>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fld id="{740B4D29-CB14-42F7-B291-B06C2F462E50}" type="slidenum">
              <a:rPr lang="en-US" altLang="en-US" smtClean="0">
                <a:latin typeface="Arial" charset="0"/>
              </a:rPr>
              <a:pPr/>
              <a:t>38</a:t>
            </a:fld>
            <a:endParaRPr lang="en-US" altLang="en-US" smtClean="0">
              <a:latin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ln/>
        </p:spPr>
      </p:sp>
      <p:sp>
        <p:nvSpPr>
          <p:cNvPr id="104451" name="Notes Placeholder 2"/>
          <p:cNvSpPr>
            <a:spLocks noGrp="1"/>
          </p:cNvSpPr>
          <p:nvPr>
            <p:ph type="body" idx="1"/>
          </p:nvPr>
        </p:nvSpPr>
        <p:spPr>
          <a:noFill/>
        </p:spPr>
        <p:txBody>
          <a:bodyPr/>
          <a:lstStyle/>
          <a:p>
            <a:endParaRPr lang="en-US" altLang="en-US" smtClean="0">
              <a:sym typeface="Symbol" pitchFamily="18" charset="2"/>
            </a:endParaRPr>
          </a:p>
          <a:p>
            <a:endParaRPr lang="en-US" altLang="en-US" smtClean="0">
              <a:sym typeface="Symbol" pitchFamily="18" charset="2"/>
            </a:endParaRPr>
          </a:p>
          <a:p>
            <a:endParaRPr lang="en-US" altLang="en-US" smtClean="0">
              <a:sym typeface="Symbol" pitchFamily="18" charset="2"/>
            </a:endParaRPr>
          </a:p>
          <a:p>
            <a:endParaRPr lang="en-US" altLang="en-US" i="1" u="sng" smtClean="0">
              <a:sym typeface="Symbol" pitchFamily="18" charset="2"/>
            </a:endParaRPr>
          </a:p>
          <a:p>
            <a:endParaRPr lang="en-US" altLang="en-US" i="1" u="sng" smtClean="0">
              <a:sym typeface="Symbol" pitchFamily="18" charset="2"/>
            </a:endParaRPr>
          </a:p>
          <a:p>
            <a:endParaRPr lang="en-US" altLang="en-US" i="1" u="sng" smtClean="0">
              <a:sym typeface="Symbol" pitchFamily="18" charset="2"/>
            </a:endParaRPr>
          </a:p>
          <a:p>
            <a:endParaRPr lang="en-US" altLang="en-US" i="1" u="sng" smtClean="0"/>
          </a:p>
          <a:p>
            <a:endParaRPr lang="en-US" altLang="en-US" smtClean="0"/>
          </a:p>
          <a:p>
            <a:endParaRPr lang="en-US" altLang="en-US" smtClean="0"/>
          </a:p>
          <a:p>
            <a:endParaRPr lang="en-US" altLang="en-US" smtClean="0"/>
          </a:p>
        </p:txBody>
      </p:sp>
      <p:sp>
        <p:nvSpPr>
          <p:cNvPr id="104452" name="Slide Number Placeholder 3"/>
          <p:cNvSpPr>
            <a:spLocks noGrp="1"/>
          </p:cNvSpPr>
          <p:nvPr>
            <p:ph type="sldNum" sz="quarter" idx="5"/>
          </p:nvPr>
        </p:nvSpPr>
        <p:spPr>
          <a:noFill/>
        </p:spPr>
        <p:txBody>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fld id="{7200CE0E-6083-4DF8-BEB9-86ADEACBFB2B}" type="slidenum">
              <a:rPr lang="en-US" altLang="en-US" smtClean="0">
                <a:latin typeface="Arial" charset="0"/>
              </a:rPr>
              <a:pPr/>
              <a:t>39</a:t>
            </a:fld>
            <a:endParaRPr lang="en-US" altLang="en-US" smtClean="0">
              <a:latin typeface="Arial"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ln/>
        </p:spPr>
      </p:sp>
      <p:sp>
        <p:nvSpPr>
          <p:cNvPr id="105475" name="Notes Placeholder 2"/>
          <p:cNvSpPr>
            <a:spLocks noGrp="1"/>
          </p:cNvSpPr>
          <p:nvPr>
            <p:ph type="body" idx="1"/>
          </p:nvPr>
        </p:nvSpPr>
        <p:spPr>
          <a:noFill/>
        </p:spPr>
        <p:txBody>
          <a:bodyPr/>
          <a:lstStyle/>
          <a:p>
            <a:r>
              <a:rPr lang="en-US" altLang="en-US" smtClean="0"/>
              <a:t>According the formula Rc=Rx*Ry*Rz, the camera rotations must be in this order: first rotate in z-axis , then y-axis , finally x-axis. See that Rz is closest to [Xw,Yw,Zw]’ , hence it is rotated first.</a:t>
            </a:r>
          </a:p>
          <a:p>
            <a:r>
              <a:rPr lang="en-US" altLang="en-US" smtClean="0"/>
              <a:t>Make sure your camera is rotated in this way, then you can use the above formula. </a:t>
            </a:r>
          </a:p>
          <a:p>
            <a:r>
              <a:rPr lang="en-US" altLang="en-US" smtClean="0"/>
              <a:t>You may use another camera rotation sequence but you must change the formula .</a:t>
            </a:r>
          </a:p>
          <a:p>
            <a:r>
              <a:rPr lang="en-US" altLang="en-US" smtClean="0"/>
              <a:t> E.g. If first rotate in x-axis , then y-axis , finally z-axis you should use the formula Rc=Rz*Ry*Rx</a:t>
            </a:r>
          </a:p>
          <a:p>
            <a:endParaRPr lang="en-US" altLang="en-US" smtClean="0"/>
          </a:p>
          <a:p>
            <a:endParaRPr lang="en-US" altLang="en-US" smtClean="0"/>
          </a:p>
        </p:txBody>
      </p:sp>
      <p:sp>
        <p:nvSpPr>
          <p:cNvPr id="105476" name="Slide Number Placeholder 3"/>
          <p:cNvSpPr>
            <a:spLocks noGrp="1"/>
          </p:cNvSpPr>
          <p:nvPr>
            <p:ph type="sldNum" sz="quarter" idx="5"/>
          </p:nvPr>
        </p:nvSpPr>
        <p:spPr>
          <a:noFill/>
        </p:spPr>
        <p:txBody>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fld id="{EE7CD52F-6B5D-470B-A206-4109CCCE5168}" type="slidenum">
              <a:rPr lang="en-US" altLang="en-US" smtClean="0">
                <a:latin typeface="Arial" charset="0"/>
              </a:rPr>
              <a:pPr/>
              <a:t>42</a:t>
            </a:fld>
            <a:endParaRPr lang="en-US" altLang="en-US" smtClean="0">
              <a:latin typeface="Arial"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ln/>
        </p:spPr>
      </p:sp>
      <p:sp>
        <p:nvSpPr>
          <p:cNvPr id="106499" name="Notes Placeholder 2"/>
          <p:cNvSpPr>
            <a:spLocks noGrp="1"/>
          </p:cNvSpPr>
          <p:nvPr>
            <p:ph type="body" idx="1"/>
          </p:nvPr>
        </p:nvSpPr>
        <p:spPr>
          <a:noFill/>
        </p:spPr>
        <p:txBody>
          <a:bodyPr/>
          <a:lstStyle/>
          <a:p>
            <a:r>
              <a:rPr lang="en-US" altLang="en-US" smtClean="0"/>
              <a:t>According the formula Rc=Rx*Ry*Rz, the camera rotations must be in this order: first rotate in z-axis , then y-axis , finally x-axis. See that Rz is closest to [Xw,Yw,Zw]’ , hence it is rotated first.</a:t>
            </a:r>
          </a:p>
          <a:p>
            <a:r>
              <a:rPr lang="en-US" altLang="en-US" smtClean="0"/>
              <a:t>Make sure your camera is rotated in this way, then you can use the above formula. </a:t>
            </a:r>
          </a:p>
          <a:p>
            <a:r>
              <a:rPr lang="en-US" altLang="en-US" smtClean="0"/>
              <a:t>You may use another camera rotation sequence but you must change the formula .</a:t>
            </a:r>
          </a:p>
          <a:p>
            <a:r>
              <a:rPr lang="en-US" altLang="en-US" smtClean="0"/>
              <a:t> E.g. If first rotate in x-axis , then y-axis , finally z-axis you should use the formula Rc=Rz*Ry*Rx</a:t>
            </a:r>
          </a:p>
          <a:p>
            <a:endParaRPr lang="en-US" altLang="en-US" smtClean="0"/>
          </a:p>
          <a:p>
            <a:endParaRPr lang="en-US" altLang="en-US" smtClean="0"/>
          </a:p>
        </p:txBody>
      </p:sp>
      <p:sp>
        <p:nvSpPr>
          <p:cNvPr id="106500" name="Slide Number Placeholder 3"/>
          <p:cNvSpPr>
            <a:spLocks noGrp="1"/>
          </p:cNvSpPr>
          <p:nvPr>
            <p:ph type="sldNum" sz="quarter" idx="5"/>
          </p:nvPr>
        </p:nvSpPr>
        <p:spPr>
          <a:noFill/>
        </p:spPr>
        <p:txBody>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fld id="{414BF914-FA6A-4299-9E84-8663AB933D56}" type="slidenum">
              <a:rPr lang="en-US" altLang="en-US" smtClean="0">
                <a:latin typeface="Arial" charset="0"/>
              </a:rPr>
              <a:pPr/>
              <a:t>43</a:t>
            </a:fld>
            <a:endParaRPr lang="en-US" altLang="en-US" smtClean="0">
              <a:latin typeface="Arial"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107523" name="Notes Placeholder 2"/>
          <p:cNvSpPr>
            <a:spLocks noGrp="1"/>
          </p:cNvSpPr>
          <p:nvPr>
            <p:ph type="body" idx="1"/>
          </p:nvPr>
        </p:nvSpPr>
        <p:spPr>
          <a:noFill/>
        </p:spPr>
        <p:txBody>
          <a:bodyPr/>
          <a:lstStyle/>
          <a:p>
            <a:r>
              <a:rPr lang="en-US" altLang="en-US" smtClean="0"/>
              <a:t>After studying the effect of pure camera rotation where Tc=0, we now study the problem when the camera has translation Tc.</a:t>
            </a:r>
          </a:p>
          <a:p>
            <a:r>
              <a:rPr lang="en-US" altLang="en-US" smtClean="0"/>
              <a:t>From the diagram you should observe that , the vector from the camera (camera center) to the top of the Christmas tree is equal to Pw-Tc.</a:t>
            </a:r>
          </a:p>
          <a:p>
            <a:r>
              <a:rPr lang="en-US" altLang="en-US" smtClean="0"/>
              <a:t>So now we have a vector (Pw-Tc, from the camera center to the Christmas tree top) in the world coordinates, </a:t>
            </a:r>
          </a:p>
          <a:p>
            <a:r>
              <a:rPr lang="en-US" altLang="en-US" smtClean="0"/>
              <a:t>we want to know how the vector is described in the camera coordinate system, so Rc is no used.</a:t>
            </a:r>
          </a:p>
          <a:p>
            <a:r>
              <a:rPr lang="en-US" altLang="en-US" smtClean="0"/>
              <a:t>We learned that a vector P in the world coordinates is described as Pc= Rc*P=Rx*Ry*Rz*P </a:t>
            </a:r>
          </a:p>
          <a:p>
            <a:r>
              <a:rPr lang="en-US" altLang="en-US" smtClean="0"/>
              <a:t>if the coordinate system is rotated Rz in the z-axis, Ry in the y-axis and Rx-in the x-axis.</a:t>
            </a:r>
          </a:p>
          <a:p>
            <a:r>
              <a:rPr lang="en-US" altLang="en-US" smtClean="0"/>
              <a:t>Hence the total transformation (combining translation and rotation) becomes Pc=Rc(Pw-Tc)</a:t>
            </a:r>
          </a:p>
          <a:p>
            <a:r>
              <a:rPr lang="en-US" altLang="en-US" smtClean="0"/>
              <a:t>That means a point Pw in the world coordinates is the same point Pc in the camera coordinates if the camera is translated and rotated.</a:t>
            </a:r>
          </a:p>
          <a:p>
            <a:endParaRPr lang="en-US" altLang="en-US" smtClean="0"/>
          </a:p>
        </p:txBody>
      </p:sp>
      <p:sp>
        <p:nvSpPr>
          <p:cNvPr id="107524" name="Slide Number Placeholder 3"/>
          <p:cNvSpPr>
            <a:spLocks noGrp="1"/>
          </p:cNvSpPr>
          <p:nvPr>
            <p:ph type="sldNum" sz="quarter" idx="5"/>
          </p:nvPr>
        </p:nvSpPr>
        <p:spPr>
          <a:noFill/>
        </p:spPr>
        <p:txBody>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fld id="{EAF15EB5-5890-46BF-8F86-B95A36A6F8E1}" type="slidenum">
              <a:rPr lang="en-US" altLang="en-US" smtClean="0">
                <a:latin typeface="Arial" charset="0"/>
              </a:rPr>
              <a:pPr/>
              <a:t>45</a:t>
            </a:fld>
            <a:endParaRPr lang="en-US" altLang="en-US" smtClean="0">
              <a:latin typeface="Arial"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ln/>
        </p:spPr>
      </p:sp>
      <p:sp>
        <p:nvSpPr>
          <p:cNvPr id="108547" name="Notes Placeholder 2"/>
          <p:cNvSpPr>
            <a:spLocks noGrp="1"/>
          </p:cNvSpPr>
          <p:nvPr>
            <p:ph type="body" idx="1"/>
          </p:nvPr>
        </p:nvSpPr>
        <p:spPr>
          <a:noFill/>
        </p:spPr>
        <p:txBody>
          <a:bodyPr/>
          <a:lstStyle/>
          <a:p>
            <a:r>
              <a:rPr lang="en-US" altLang="en-US" smtClean="0"/>
              <a:t>We learned that a vector P in the world coordinates is described as Pc= Rc*P=Rx*Ry*Rz*P  </a:t>
            </a:r>
          </a:p>
          <a:p>
            <a:r>
              <a:rPr lang="en-US" altLang="en-US" smtClean="0"/>
              <a:t>if the coordinate system is rotated Rz in the z-axis, Ry in the y-axis and Rx-in the x-axis.</a:t>
            </a:r>
          </a:p>
          <a:p>
            <a:endParaRPr lang="en-US" altLang="en-US" smtClean="0"/>
          </a:p>
          <a:p>
            <a:endParaRPr lang="en-US" altLang="en-US" smtClean="0"/>
          </a:p>
          <a:p>
            <a:endParaRPr lang="en-US" altLang="en-US" smtClean="0"/>
          </a:p>
        </p:txBody>
      </p:sp>
      <p:sp>
        <p:nvSpPr>
          <p:cNvPr id="108548" name="Slide Number Placeholder 3"/>
          <p:cNvSpPr>
            <a:spLocks noGrp="1"/>
          </p:cNvSpPr>
          <p:nvPr>
            <p:ph type="sldNum" sz="quarter" idx="5"/>
          </p:nvPr>
        </p:nvSpPr>
        <p:spPr>
          <a:noFill/>
        </p:spPr>
        <p:txBody>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fld id="{43FCEFC1-9897-4353-B0CD-66D7DBCF92FC}" type="slidenum">
              <a:rPr lang="en-US" altLang="en-US" smtClean="0">
                <a:latin typeface="Arial" charset="0"/>
              </a:rPr>
              <a:pPr/>
              <a:t>53</a:t>
            </a:fld>
            <a:endParaRPr lang="en-US" altLang="en-US" smtClean="0">
              <a:latin typeface="Arial"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a:ln/>
        </p:spPr>
      </p:sp>
      <p:sp>
        <p:nvSpPr>
          <p:cNvPr id="109571" name="Notes Placeholder 2"/>
          <p:cNvSpPr>
            <a:spLocks noGrp="1"/>
          </p:cNvSpPr>
          <p:nvPr>
            <p:ph type="body" idx="1"/>
          </p:nvPr>
        </p:nvSpPr>
        <p:spPr>
          <a:noFill/>
        </p:spPr>
        <p:txBody>
          <a:bodyPr/>
          <a:lstStyle/>
          <a:p>
            <a:endParaRPr lang="en-US" altLang="en-US" smtClean="0"/>
          </a:p>
        </p:txBody>
      </p:sp>
      <p:sp>
        <p:nvSpPr>
          <p:cNvPr id="109572" name="Slide Number Placeholder 3"/>
          <p:cNvSpPr>
            <a:spLocks noGrp="1"/>
          </p:cNvSpPr>
          <p:nvPr>
            <p:ph type="sldNum" sz="quarter" idx="5"/>
          </p:nvPr>
        </p:nvSpPr>
        <p:spPr>
          <a:noFill/>
        </p:spPr>
        <p:txBody>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fld id="{FB8DD548-3EC2-4726-A6F4-C92D2B3CA183}" type="slidenum">
              <a:rPr lang="en-US" altLang="en-US" smtClean="0">
                <a:latin typeface="Arial" charset="0"/>
              </a:rPr>
              <a:pPr/>
              <a:t>55</a:t>
            </a:fld>
            <a:endParaRPr lang="en-US" altLang="en-US"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p:spPr>
        <p:txBody>
          <a:bodyPr/>
          <a:lstStyle/>
          <a:p>
            <a:r>
              <a:rPr lang="en-US" altLang="en-US" smtClean="0"/>
              <a:t>From your secondary school physics, you probably have learn this mode, if you place a lens in front of a screen you get the inverted image. A pin hoe camera and a thin lens camera are similar. The image is a 2D projection of the 3D world.</a:t>
            </a:r>
          </a:p>
        </p:txBody>
      </p:sp>
      <p:sp>
        <p:nvSpPr>
          <p:cNvPr id="82948" name="Slide Number Placeholder 3"/>
          <p:cNvSpPr>
            <a:spLocks noGrp="1"/>
          </p:cNvSpPr>
          <p:nvPr>
            <p:ph type="sldNum" sz="quarter" idx="5"/>
          </p:nvPr>
        </p:nvSpPr>
        <p:spPr>
          <a:noFill/>
        </p:spPr>
        <p:txBody>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fld id="{1B7D6C47-7809-484E-9B01-9ABCF68DC232}" type="slidenum">
              <a:rPr lang="en-US" altLang="en-US" smtClean="0">
                <a:latin typeface="Arial" charset="0"/>
              </a:rPr>
              <a:pPr/>
              <a:t>4</a:t>
            </a:fld>
            <a:endParaRPr lang="en-US" altLang="en-US" smtClean="0">
              <a:latin typeface="Arial"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ln/>
        </p:spPr>
      </p:sp>
      <p:sp>
        <p:nvSpPr>
          <p:cNvPr id="110595" name="Notes Placeholder 2"/>
          <p:cNvSpPr>
            <a:spLocks noGrp="1"/>
          </p:cNvSpPr>
          <p:nvPr>
            <p:ph type="body" idx="1"/>
          </p:nvPr>
        </p:nvSpPr>
        <p:spPr>
          <a:noFill/>
        </p:spPr>
        <p:txBody>
          <a:bodyPr/>
          <a:lstStyle/>
          <a:p>
            <a:r>
              <a:rPr lang="en-US" altLang="en-US" smtClean="0"/>
              <a:t>According the formula Rc=Rx*Ry*Rz, the camera rotations must be in this order: first rotate in z-axis , then y-axis , finally x-axis. See that Rz is closest to [Xw,Yw,Zw]’ , hence it is rotated first.</a:t>
            </a:r>
          </a:p>
          <a:p>
            <a:r>
              <a:rPr lang="en-US" altLang="en-US" smtClean="0"/>
              <a:t>Make sure your camera is rotated in this way, then you can use the above formula. </a:t>
            </a:r>
          </a:p>
          <a:p>
            <a:r>
              <a:rPr lang="en-US" altLang="en-US" smtClean="0"/>
              <a:t>You may use another camera rotation sequence but you must change the formula .</a:t>
            </a:r>
          </a:p>
          <a:p>
            <a:r>
              <a:rPr lang="en-US" altLang="en-US" smtClean="0"/>
              <a:t> E.g. If first rotate in x-axis , then y-axis , finally z-axis you should use the formula Rc=Rz*Ry*Rx</a:t>
            </a:r>
          </a:p>
          <a:p>
            <a:endParaRPr lang="en-US" altLang="en-US" smtClean="0"/>
          </a:p>
          <a:p>
            <a:endParaRPr lang="en-US" altLang="en-US" smtClean="0"/>
          </a:p>
        </p:txBody>
      </p:sp>
      <p:sp>
        <p:nvSpPr>
          <p:cNvPr id="110596" name="Slide Number Placeholder 3"/>
          <p:cNvSpPr>
            <a:spLocks noGrp="1"/>
          </p:cNvSpPr>
          <p:nvPr>
            <p:ph type="sldNum" sz="quarter" idx="5"/>
          </p:nvPr>
        </p:nvSpPr>
        <p:spPr>
          <a:noFill/>
        </p:spPr>
        <p:txBody>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fld id="{5D6129F6-D703-4FAE-BD1A-863C5C466E74}" type="slidenum">
              <a:rPr lang="en-US" altLang="en-US" smtClean="0">
                <a:latin typeface="Arial" charset="0"/>
              </a:rPr>
              <a:pPr/>
              <a:t>56</a:t>
            </a:fld>
            <a:endParaRPr lang="en-US" altLang="en-US" smtClean="0">
              <a:latin typeface="Arial"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a:ln/>
        </p:spPr>
      </p:sp>
      <p:sp>
        <p:nvSpPr>
          <p:cNvPr id="111619" name="Notes Placeholder 2"/>
          <p:cNvSpPr>
            <a:spLocks noGrp="1"/>
          </p:cNvSpPr>
          <p:nvPr>
            <p:ph type="body" idx="1"/>
          </p:nvPr>
        </p:nvSpPr>
        <p:spPr>
          <a:noFill/>
        </p:spPr>
        <p:txBody>
          <a:bodyPr/>
          <a:lstStyle/>
          <a:p>
            <a:r>
              <a:rPr lang="en-US" altLang="en-US" smtClean="0"/>
              <a:t>According the formula Rc=Rx*Ry*Rz, the camera rotations must be in this order: first rotate in z-axis , then y-axis , finally x-axis. See that Rz is closest to [Xw,Yw,Zw]’ , hence it is rotated first.</a:t>
            </a:r>
          </a:p>
          <a:p>
            <a:r>
              <a:rPr lang="en-US" altLang="en-US" smtClean="0"/>
              <a:t>Make sure your camera is rotated in this way, then you can use the above formula. </a:t>
            </a:r>
          </a:p>
          <a:p>
            <a:r>
              <a:rPr lang="en-US" altLang="en-US" smtClean="0"/>
              <a:t>You may use another camera rotation sequence but you must change the formula .</a:t>
            </a:r>
          </a:p>
          <a:p>
            <a:r>
              <a:rPr lang="en-US" altLang="en-US" smtClean="0"/>
              <a:t> E.g. If first rotate in x-axis , then y-axis , finally z-axis you should use the formula Rc=Rz*Ry*Rx</a:t>
            </a:r>
          </a:p>
          <a:p>
            <a:endParaRPr lang="en-US" altLang="en-US" smtClean="0"/>
          </a:p>
          <a:p>
            <a:endParaRPr lang="en-US" altLang="en-US" smtClean="0"/>
          </a:p>
        </p:txBody>
      </p:sp>
      <p:sp>
        <p:nvSpPr>
          <p:cNvPr id="111620" name="Slide Number Placeholder 3"/>
          <p:cNvSpPr>
            <a:spLocks noGrp="1"/>
          </p:cNvSpPr>
          <p:nvPr>
            <p:ph type="sldNum" sz="quarter" idx="5"/>
          </p:nvPr>
        </p:nvSpPr>
        <p:spPr>
          <a:noFill/>
        </p:spPr>
        <p:txBody>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fld id="{50302E4E-927D-4415-8537-130F40AA8976}" type="slidenum">
              <a:rPr lang="en-US" altLang="en-US" smtClean="0">
                <a:latin typeface="Arial" charset="0"/>
              </a:rPr>
              <a:pPr/>
              <a:t>57</a:t>
            </a:fld>
            <a:endParaRPr lang="en-US" altLang="en-US" smtClean="0">
              <a:latin typeface="Arial"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fld id="{0A56F1C7-412C-43E6-9151-731C96380D08}" type="slidenum">
              <a:rPr lang="en-US" altLang="en-US" smtClean="0">
                <a:latin typeface="Arial" charset="0"/>
              </a:rPr>
              <a:pPr/>
              <a:t>70</a:t>
            </a:fld>
            <a:endParaRPr lang="en-US" altLang="en-US" smtClean="0">
              <a:latin typeface="Arial"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fld id="{A9E96612-FDB7-46A7-9B2B-62E41CAB8E71}" type="slidenum">
              <a:rPr lang="en-US" altLang="en-US" smtClean="0">
                <a:latin typeface="Arial" charset="0"/>
              </a:rPr>
              <a:pPr/>
              <a:t>71</a:t>
            </a:fld>
            <a:endParaRPr lang="en-US" altLang="en-US" smtClean="0">
              <a:latin typeface="Arial" charset="0"/>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ln/>
        </p:spPr>
      </p:sp>
      <p:sp>
        <p:nvSpPr>
          <p:cNvPr id="97283" name="Notes Placeholder 2"/>
          <p:cNvSpPr>
            <a:spLocks noGrp="1"/>
          </p:cNvSpPr>
          <p:nvPr>
            <p:ph type="body" idx="1"/>
          </p:nvPr>
        </p:nvSpPr>
        <p:spPr>
          <a:noFill/>
        </p:spPr>
        <p:txBody>
          <a:bodyPr/>
          <a:lstStyle/>
          <a:p>
            <a:r>
              <a:rPr lang="en-US" altLang="en-US" smtClean="0"/>
              <a:t>Equation 3 and 4  have been shown before, we can convert them into a matrix form in equation 5, you may try to show the conversion as an exercise.</a:t>
            </a:r>
          </a:p>
          <a:p>
            <a:r>
              <a:rPr lang="en-US" altLang="en-US" smtClean="0"/>
              <a:t>Equation 5 has an advantage over formula 3 and 4, equation 5 is a linear system, in computer science we love linear systems because you can find a lot of math tools to solve linear problems.</a:t>
            </a:r>
          </a:p>
          <a:p>
            <a:r>
              <a:rPr lang="en-US" altLang="en-US" smtClean="0"/>
              <a:t>Equation 3,4 are non-linear, because they involve division terms (1/Z) and make them difficult to solve.</a:t>
            </a:r>
          </a:p>
          <a:p>
            <a:r>
              <a:rPr lang="en-US" altLang="en-US" smtClean="0"/>
              <a:t>But there is a hitch, (u,v) are what we want to find but the left hand side of the equation is a 3x1 vector [s*u,s*v,s]’ =[su,sv,s]’ , when you want to get u,v you need to do </a:t>
            </a:r>
          </a:p>
          <a:p>
            <a:r>
              <a:rPr lang="en-US" altLang="en-US" smtClean="0"/>
              <a:t>u=su/s=first element of [su,sv,s]’ / last  element of [su,sv,s]’ </a:t>
            </a:r>
          </a:p>
          <a:p>
            <a:r>
              <a:rPr lang="en-US" altLang="en-US" smtClean="0"/>
              <a:t>v=sv/s=second element of [su,sv,s]’ / last  element of [su,sv,s]’ </a:t>
            </a:r>
          </a:p>
          <a:p>
            <a:endParaRPr lang="en-US" altLang="en-US" smtClean="0"/>
          </a:p>
          <a:p>
            <a:r>
              <a:rPr lang="en-US" altLang="en-US" smtClean="0"/>
              <a:t>In fact we just delay the non-linear operation (the division operation) at the end. But we can use linear system math-tools to handle the more difficult stages and find u,v at the final step.</a:t>
            </a:r>
          </a:p>
          <a:p>
            <a:r>
              <a:rPr lang="en-US" altLang="en-US" smtClean="0"/>
              <a:t>We call (u,v) as homogenous coordinates, remember that the actual pixel coordinates is (u,v) not su and sv.</a:t>
            </a:r>
          </a:p>
          <a:p>
            <a:endParaRPr lang="en-US" altLang="en-US" smtClean="0"/>
          </a:p>
          <a:p>
            <a:endParaRPr lang="en-US" altLang="en-US" smtClean="0"/>
          </a:p>
        </p:txBody>
      </p:sp>
      <p:sp>
        <p:nvSpPr>
          <p:cNvPr id="97284" name="Slide Number Placeholder 3"/>
          <p:cNvSpPr>
            <a:spLocks noGrp="1"/>
          </p:cNvSpPr>
          <p:nvPr>
            <p:ph type="sldNum" sz="quarter" idx="5"/>
          </p:nvPr>
        </p:nvSpPr>
        <p:spPr>
          <a:noFill/>
        </p:spPr>
        <p:txBody>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fld id="{F6A42B95-F42B-4B33-9130-2D901908836B}" type="slidenum">
              <a:rPr lang="en-US" altLang="en-US" smtClean="0">
                <a:latin typeface="Arial" charset="0"/>
              </a:rPr>
              <a:pPr/>
              <a:t>74</a:t>
            </a:fld>
            <a:endParaRPr lang="en-US" altLang="en-US" smtClean="0">
              <a:latin typeface="Arial"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ln/>
        </p:spPr>
      </p:sp>
      <p:sp>
        <p:nvSpPr>
          <p:cNvPr id="97283" name="Notes Placeholder 2"/>
          <p:cNvSpPr>
            <a:spLocks noGrp="1"/>
          </p:cNvSpPr>
          <p:nvPr>
            <p:ph type="body" idx="1"/>
          </p:nvPr>
        </p:nvSpPr>
        <p:spPr>
          <a:noFill/>
        </p:spPr>
        <p:txBody>
          <a:bodyPr/>
          <a:lstStyle/>
          <a:p>
            <a:r>
              <a:rPr lang="en-US" altLang="en-US" smtClean="0"/>
              <a:t>Equation 3 and 4  have been shown before, we can convert them into a matrix form in equation 5, you may try to show the conversion as an exercise.</a:t>
            </a:r>
          </a:p>
          <a:p>
            <a:r>
              <a:rPr lang="en-US" altLang="en-US" smtClean="0"/>
              <a:t>Equation 5 has an advantage over formula 3 and 4, equation 5 is a linear system, in computer science we love linear systems because you can find a lot of math tools to solve linear problems.</a:t>
            </a:r>
          </a:p>
          <a:p>
            <a:r>
              <a:rPr lang="en-US" altLang="en-US" smtClean="0"/>
              <a:t>Equation 3,4 are non-linear, because they involve division terms (1/Z) and make them difficult to solve.</a:t>
            </a:r>
          </a:p>
          <a:p>
            <a:r>
              <a:rPr lang="en-US" altLang="en-US" smtClean="0"/>
              <a:t>But there is a hitch, (u,v) are what we want to find but the left hand side of the equation is a 3x1 vector [s*u,s*v,s]’ =[su,sv,s]’ , when you want to get u,v you need to do </a:t>
            </a:r>
          </a:p>
          <a:p>
            <a:r>
              <a:rPr lang="en-US" altLang="en-US" smtClean="0"/>
              <a:t>u=su/s=first element of [su,sv,s]’ / last  element of [su,sv,s]’ </a:t>
            </a:r>
          </a:p>
          <a:p>
            <a:r>
              <a:rPr lang="en-US" altLang="en-US" smtClean="0"/>
              <a:t>v=sv/s=second element of [su,sv,s]’ / last  element of [su,sv,s]’ </a:t>
            </a:r>
          </a:p>
          <a:p>
            <a:endParaRPr lang="en-US" altLang="en-US" smtClean="0"/>
          </a:p>
          <a:p>
            <a:r>
              <a:rPr lang="en-US" altLang="en-US" smtClean="0"/>
              <a:t>In fact we just delay the non-linear operation (the division operation) at the end. But we can use linear system math-tools to handle the more difficult stages and find u,v at the final step.</a:t>
            </a:r>
          </a:p>
          <a:p>
            <a:r>
              <a:rPr lang="en-US" altLang="en-US" smtClean="0"/>
              <a:t>We call (u,v) as homogenous coordinates, remember that the actual pixel coordinates is (u,v) not su and sv.</a:t>
            </a:r>
          </a:p>
          <a:p>
            <a:endParaRPr lang="en-US" altLang="en-US" smtClean="0"/>
          </a:p>
          <a:p>
            <a:endParaRPr lang="en-US" altLang="en-US" smtClean="0"/>
          </a:p>
        </p:txBody>
      </p:sp>
      <p:sp>
        <p:nvSpPr>
          <p:cNvPr id="97284" name="Slide Number Placeholder 3"/>
          <p:cNvSpPr>
            <a:spLocks noGrp="1"/>
          </p:cNvSpPr>
          <p:nvPr>
            <p:ph type="sldNum" sz="quarter" idx="5"/>
          </p:nvPr>
        </p:nvSpPr>
        <p:spPr>
          <a:noFill/>
        </p:spPr>
        <p:txBody>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fld id="{F6A42B95-F42B-4B33-9130-2D901908836B}" type="slidenum">
              <a:rPr lang="en-US" altLang="en-US" smtClean="0">
                <a:latin typeface="Arial" charset="0"/>
              </a:rPr>
              <a:pPr/>
              <a:t>75</a:t>
            </a:fld>
            <a:endParaRPr lang="en-US" altLang="en-US" smtClean="0">
              <a:latin typeface="Arial"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fld id="{396C1DFB-4027-4595-BCA7-65A2EC2057AC}" type="slidenum">
              <a:rPr lang="en-US" altLang="en-US" smtClean="0">
                <a:latin typeface="Arial" charset="0"/>
              </a:rPr>
              <a:pPr/>
              <a:t>76</a:t>
            </a:fld>
            <a:endParaRPr lang="en-US" altLang="en-US" smtClean="0">
              <a:latin typeface="Arial" charset="0"/>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fld id="{396C1DFB-4027-4595-BCA7-65A2EC2057AC}" type="slidenum">
              <a:rPr lang="en-US" altLang="en-US" smtClean="0">
                <a:latin typeface="Arial" charset="0"/>
              </a:rPr>
              <a:pPr/>
              <a:t>77</a:t>
            </a:fld>
            <a:endParaRPr lang="en-US" altLang="en-US" smtClean="0">
              <a:latin typeface="Arial" charset="0"/>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ln/>
        </p:spPr>
      </p:sp>
      <p:sp>
        <p:nvSpPr>
          <p:cNvPr id="104451" name="Notes Placeholder 2"/>
          <p:cNvSpPr>
            <a:spLocks noGrp="1"/>
          </p:cNvSpPr>
          <p:nvPr>
            <p:ph type="body" idx="1"/>
          </p:nvPr>
        </p:nvSpPr>
        <p:spPr>
          <a:noFill/>
        </p:spPr>
        <p:txBody>
          <a:bodyPr/>
          <a:lstStyle/>
          <a:p>
            <a:endParaRPr lang="en-US" altLang="en-US" smtClean="0">
              <a:sym typeface="Symbol" pitchFamily="18" charset="2"/>
            </a:endParaRPr>
          </a:p>
          <a:p>
            <a:endParaRPr lang="en-US" altLang="en-US" smtClean="0">
              <a:sym typeface="Symbol" pitchFamily="18" charset="2"/>
            </a:endParaRPr>
          </a:p>
          <a:p>
            <a:endParaRPr lang="en-US" altLang="en-US" smtClean="0">
              <a:sym typeface="Symbol" pitchFamily="18" charset="2"/>
            </a:endParaRPr>
          </a:p>
          <a:p>
            <a:endParaRPr lang="en-US" altLang="en-US" i="1" u="sng" smtClean="0">
              <a:sym typeface="Symbol" pitchFamily="18" charset="2"/>
            </a:endParaRPr>
          </a:p>
          <a:p>
            <a:endParaRPr lang="en-US" altLang="en-US" i="1" u="sng" smtClean="0">
              <a:sym typeface="Symbol" pitchFamily="18" charset="2"/>
            </a:endParaRPr>
          </a:p>
          <a:p>
            <a:endParaRPr lang="en-US" altLang="en-US" i="1" u="sng" smtClean="0">
              <a:sym typeface="Symbol" pitchFamily="18" charset="2"/>
            </a:endParaRPr>
          </a:p>
          <a:p>
            <a:endParaRPr lang="en-US" altLang="en-US" i="1" u="sng" smtClean="0"/>
          </a:p>
          <a:p>
            <a:endParaRPr lang="en-US" altLang="en-US" smtClean="0"/>
          </a:p>
          <a:p>
            <a:endParaRPr lang="en-US" altLang="en-US" smtClean="0"/>
          </a:p>
          <a:p>
            <a:endParaRPr lang="en-US" altLang="en-US" smtClean="0"/>
          </a:p>
        </p:txBody>
      </p:sp>
      <p:sp>
        <p:nvSpPr>
          <p:cNvPr id="104452" name="Slide Number Placeholder 3"/>
          <p:cNvSpPr>
            <a:spLocks noGrp="1"/>
          </p:cNvSpPr>
          <p:nvPr>
            <p:ph type="sldNum" sz="quarter" idx="5"/>
          </p:nvPr>
        </p:nvSpPr>
        <p:spPr>
          <a:noFill/>
        </p:spPr>
        <p:txBody>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fld id="{7200CE0E-6083-4DF8-BEB9-86ADEACBFB2B}" type="slidenum">
              <a:rPr lang="en-US" altLang="en-US" smtClean="0">
                <a:latin typeface="Arial" charset="0"/>
              </a:rPr>
              <a:pPr/>
              <a:t>78</a:t>
            </a:fld>
            <a:endParaRPr lang="en-US" altLang="en-US" smtClean="0">
              <a:latin typeface="Arial"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ln/>
        </p:spPr>
      </p:sp>
      <p:sp>
        <p:nvSpPr>
          <p:cNvPr id="104451" name="Notes Placeholder 2"/>
          <p:cNvSpPr>
            <a:spLocks noGrp="1"/>
          </p:cNvSpPr>
          <p:nvPr>
            <p:ph type="body" idx="1"/>
          </p:nvPr>
        </p:nvSpPr>
        <p:spPr>
          <a:noFill/>
        </p:spPr>
        <p:txBody>
          <a:bodyPr/>
          <a:lstStyle/>
          <a:p>
            <a:endParaRPr lang="en-US" altLang="en-US" smtClean="0">
              <a:sym typeface="Symbol" pitchFamily="18" charset="2"/>
            </a:endParaRPr>
          </a:p>
          <a:p>
            <a:endParaRPr lang="en-US" altLang="en-US" smtClean="0">
              <a:sym typeface="Symbol" pitchFamily="18" charset="2"/>
            </a:endParaRPr>
          </a:p>
          <a:p>
            <a:endParaRPr lang="en-US" altLang="en-US" smtClean="0">
              <a:sym typeface="Symbol" pitchFamily="18" charset="2"/>
            </a:endParaRPr>
          </a:p>
          <a:p>
            <a:endParaRPr lang="en-US" altLang="en-US" i="1" u="sng" smtClean="0">
              <a:sym typeface="Symbol" pitchFamily="18" charset="2"/>
            </a:endParaRPr>
          </a:p>
          <a:p>
            <a:endParaRPr lang="en-US" altLang="en-US" i="1" u="sng" smtClean="0">
              <a:sym typeface="Symbol" pitchFamily="18" charset="2"/>
            </a:endParaRPr>
          </a:p>
          <a:p>
            <a:endParaRPr lang="en-US" altLang="en-US" i="1" u="sng" smtClean="0">
              <a:sym typeface="Symbol" pitchFamily="18" charset="2"/>
            </a:endParaRPr>
          </a:p>
          <a:p>
            <a:endParaRPr lang="en-US" altLang="en-US" i="1" u="sng" smtClean="0"/>
          </a:p>
          <a:p>
            <a:endParaRPr lang="en-US" altLang="en-US" smtClean="0"/>
          </a:p>
          <a:p>
            <a:endParaRPr lang="en-US" altLang="en-US" smtClean="0"/>
          </a:p>
          <a:p>
            <a:endParaRPr lang="en-US" altLang="en-US" smtClean="0"/>
          </a:p>
        </p:txBody>
      </p:sp>
      <p:sp>
        <p:nvSpPr>
          <p:cNvPr id="104452" name="Slide Number Placeholder 3"/>
          <p:cNvSpPr>
            <a:spLocks noGrp="1"/>
          </p:cNvSpPr>
          <p:nvPr>
            <p:ph type="sldNum" sz="quarter" idx="5"/>
          </p:nvPr>
        </p:nvSpPr>
        <p:spPr>
          <a:noFill/>
        </p:spPr>
        <p:txBody>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fld id="{7200CE0E-6083-4DF8-BEB9-86ADEACBFB2B}" type="slidenum">
              <a:rPr lang="en-US" altLang="en-US" smtClean="0">
                <a:latin typeface="Arial" charset="0"/>
              </a:rPr>
              <a:pPr/>
              <a:t>79</a:t>
            </a:fld>
            <a:endParaRPr lang="en-US" altLang="en-US"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p:spPr>
        <p:txBody>
          <a:bodyPr/>
          <a:lstStyle/>
          <a:p>
            <a:r>
              <a:rPr lang="en-US" altLang="en-US" smtClean="0"/>
              <a:t>There are many useful parameters that you need to know.</a:t>
            </a:r>
          </a:p>
          <a:p>
            <a:r>
              <a:rPr lang="en-US" altLang="en-US" smtClean="0"/>
              <a:t>The most important parameters are: </a:t>
            </a:r>
          </a:p>
          <a:p>
            <a:pPr>
              <a:buFontTx/>
              <a:buChar char="•"/>
            </a:pPr>
            <a:r>
              <a:rPr lang="en-US" altLang="en-US" smtClean="0"/>
              <a:t>Focal length</a:t>
            </a:r>
          </a:p>
          <a:p>
            <a:pPr>
              <a:buFontTx/>
              <a:buChar char="•"/>
            </a:pPr>
            <a:r>
              <a:rPr lang="en-US" altLang="en-US" smtClean="0"/>
              <a:t>Camera center</a:t>
            </a:r>
          </a:p>
          <a:p>
            <a:r>
              <a:rPr lang="en-US" altLang="en-US" smtClean="0"/>
              <a:t>Other useful parameters are:</a:t>
            </a:r>
          </a:p>
          <a:p>
            <a:pPr>
              <a:buFontTx/>
              <a:buChar char="•"/>
            </a:pPr>
            <a:r>
              <a:rPr lang="en-US" altLang="en-US" smtClean="0"/>
              <a:t>Principal axis </a:t>
            </a:r>
          </a:p>
          <a:p>
            <a:pPr>
              <a:buFontTx/>
              <a:buChar char="•"/>
            </a:pPr>
            <a:r>
              <a:rPr lang="en-US" altLang="en-US" smtClean="0"/>
              <a:t>Image center</a:t>
            </a:r>
          </a:p>
          <a:p>
            <a:pPr>
              <a:buFontTx/>
              <a:buChar char="•"/>
            </a:pPr>
            <a:endParaRPr lang="en-US" altLang="en-US" smtClean="0"/>
          </a:p>
          <a:p>
            <a:endParaRPr lang="en-US" altLang="en-US" smtClean="0"/>
          </a:p>
          <a:p>
            <a:endParaRPr lang="en-US" altLang="en-US" smtClean="0"/>
          </a:p>
          <a:p>
            <a:endParaRPr lang="en-US" altLang="en-US" smtClean="0"/>
          </a:p>
          <a:p>
            <a:endParaRPr lang="en-US" altLang="en-US" smtClean="0"/>
          </a:p>
          <a:p>
            <a:endParaRPr lang="en-US" altLang="en-US" smtClean="0"/>
          </a:p>
          <a:p>
            <a:endParaRPr lang="en-US" altLang="en-US" smtClean="0"/>
          </a:p>
        </p:txBody>
      </p:sp>
      <p:sp>
        <p:nvSpPr>
          <p:cNvPr id="83972" name="Slide Number Placeholder 3"/>
          <p:cNvSpPr>
            <a:spLocks noGrp="1"/>
          </p:cNvSpPr>
          <p:nvPr>
            <p:ph type="sldNum" sz="quarter" idx="5"/>
          </p:nvPr>
        </p:nvSpPr>
        <p:spPr>
          <a:noFill/>
        </p:spPr>
        <p:txBody>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fld id="{50A26C6E-62B8-431F-8422-E03FF9F94E21}" type="slidenum">
              <a:rPr lang="en-US" altLang="en-US" smtClean="0">
                <a:latin typeface="Arial" charset="0"/>
              </a:rPr>
              <a:pPr/>
              <a:t>5</a:t>
            </a:fld>
            <a:endParaRPr lang="en-US" altLang="en-US" smtClean="0">
              <a:latin typeface="Arial"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107523" name="Notes Placeholder 2"/>
          <p:cNvSpPr>
            <a:spLocks noGrp="1"/>
          </p:cNvSpPr>
          <p:nvPr>
            <p:ph type="body" idx="1"/>
          </p:nvPr>
        </p:nvSpPr>
        <p:spPr>
          <a:noFill/>
        </p:spPr>
        <p:txBody>
          <a:bodyPr/>
          <a:lstStyle/>
          <a:p>
            <a:r>
              <a:rPr lang="en-US" altLang="en-US" smtClean="0"/>
              <a:t>After studying the effect of pure camera rotation where Tc=0, we now study the problem when the camera has translation Tc.</a:t>
            </a:r>
          </a:p>
          <a:p>
            <a:r>
              <a:rPr lang="en-US" altLang="en-US" smtClean="0"/>
              <a:t>From the diagram you should observe that , the vector from the camera (camera center) to the top of the Christmas tree is equal to Pw-Tc.</a:t>
            </a:r>
          </a:p>
          <a:p>
            <a:r>
              <a:rPr lang="en-US" altLang="en-US" smtClean="0"/>
              <a:t>So now we have a vector (Pw-Tc, from the camera center to the Christmas tree top) in the world coordinates, </a:t>
            </a:r>
          </a:p>
          <a:p>
            <a:r>
              <a:rPr lang="en-US" altLang="en-US" smtClean="0"/>
              <a:t>we want to know how the vector is described in the camera coordinate system, so Rc is no used.</a:t>
            </a:r>
          </a:p>
          <a:p>
            <a:r>
              <a:rPr lang="en-US" altLang="en-US" smtClean="0"/>
              <a:t>We learned that a vector P in the world coordinates is described as Pc= Rc*P=Rx*Ry*Rz*P </a:t>
            </a:r>
          </a:p>
          <a:p>
            <a:r>
              <a:rPr lang="en-US" altLang="en-US" smtClean="0"/>
              <a:t>if the coordinate system is rotated Rz in the z-axis, Ry in the y-axis and Rx-in the x-axis.</a:t>
            </a:r>
          </a:p>
          <a:p>
            <a:r>
              <a:rPr lang="en-US" altLang="en-US" smtClean="0"/>
              <a:t>Hence the total transformation (combining translation and rotation) becomes Pc=Rc(Pw-Tc)</a:t>
            </a:r>
          </a:p>
          <a:p>
            <a:r>
              <a:rPr lang="en-US" altLang="en-US" smtClean="0"/>
              <a:t>That means a point Pw in the world coordinates is the same point Pc in the camera coordinates if the camera is translated and rotated.</a:t>
            </a:r>
          </a:p>
          <a:p>
            <a:endParaRPr lang="en-US" altLang="en-US" smtClean="0"/>
          </a:p>
        </p:txBody>
      </p:sp>
      <p:sp>
        <p:nvSpPr>
          <p:cNvPr id="107524" name="Slide Number Placeholder 3"/>
          <p:cNvSpPr>
            <a:spLocks noGrp="1"/>
          </p:cNvSpPr>
          <p:nvPr>
            <p:ph type="sldNum" sz="quarter" idx="5"/>
          </p:nvPr>
        </p:nvSpPr>
        <p:spPr>
          <a:noFill/>
        </p:spPr>
        <p:txBody>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fld id="{EAF15EB5-5890-46BF-8F86-B95A36A6F8E1}" type="slidenum">
              <a:rPr lang="en-US" altLang="en-US" smtClean="0">
                <a:latin typeface="Arial" charset="0"/>
              </a:rPr>
              <a:pPr/>
              <a:t>80</a:t>
            </a:fld>
            <a:endParaRPr lang="en-US" altLang="en-US" smtClean="0">
              <a:latin typeface="Arial"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107523" name="Notes Placeholder 2"/>
          <p:cNvSpPr>
            <a:spLocks noGrp="1"/>
          </p:cNvSpPr>
          <p:nvPr>
            <p:ph type="body" idx="1"/>
          </p:nvPr>
        </p:nvSpPr>
        <p:spPr>
          <a:noFill/>
        </p:spPr>
        <p:txBody>
          <a:bodyPr/>
          <a:lstStyle/>
          <a:p>
            <a:r>
              <a:rPr lang="en-US" altLang="en-US" smtClean="0"/>
              <a:t>After studying the effect of pure camera rotation where Tc=0, we now study the problem when the camera has translation Tc.</a:t>
            </a:r>
          </a:p>
          <a:p>
            <a:r>
              <a:rPr lang="en-US" altLang="en-US" smtClean="0"/>
              <a:t>From the diagram you should observe that , the vector from the camera (camera center) to the top of the Christmas tree is equal to Pw-Tc.</a:t>
            </a:r>
          </a:p>
          <a:p>
            <a:r>
              <a:rPr lang="en-US" altLang="en-US" smtClean="0"/>
              <a:t>So now we have a vector (Pw-Tc, from the camera center to the Christmas tree top) in the world coordinates, </a:t>
            </a:r>
          </a:p>
          <a:p>
            <a:r>
              <a:rPr lang="en-US" altLang="en-US" smtClean="0"/>
              <a:t>we want to know how the vector is described in the camera coordinate system, so Rc is no used.</a:t>
            </a:r>
          </a:p>
          <a:p>
            <a:r>
              <a:rPr lang="en-US" altLang="en-US" smtClean="0"/>
              <a:t>We learned that a vector P in the world coordinates is described as Pc= Rc*P=Rx*Ry*Rz*P </a:t>
            </a:r>
          </a:p>
          <a:p>
            <a:r>
              <a:rPr lang="en-US" altLang="en-US" smtClean="0"/>
              <a:t>if the coordinate system is rotated Rz in the z-axis, Ry in the y-axis and Rx-in the x-axis.</a:t>
            </a:r>
          </a:p>
          <a:p>
            <a:r>
              <a:rPr lang="en-US" altLang="en-US" smtClean="0"/>
              <a:t>Hence the total transformation (combining translation and rotation) becomes Pc=Rc(Pw-Tc)</a:t>
            </a:r>
          </a:p>
          <a:p>
            <a:r>
              <a:rPr lang="en-US" altLang="en-US" smtClean="0"/>
              <a:t>That means a point Pw in the world coordinates is the same point Pc in the camera coordinates if the camera is translated and rotated.</a:t>
            </a:r>
          </a:p>
          <a:p>
            <a:endParaRPr lang="en-US" altLang="en-US" smtClean="0"/>
          </a:p>
        </p:txBody>
      </p:sp>
      <p:sp>
        <p:nvSpPr>
          <p:cNvPr id="107524" name="Slide Number Placeholder 3"/>
          <p:cNvSpPr>
            <a:spLocks noGrp="1"/>
          </p:cNvSpPr>
          <p:nvPr>
            <p:ph type="sldNum" sz="quarter" idx="5"/>
          </p:nvPr>
        </p:nvSpPr>
        <p:spPr>
          <a:noFill/>
        </p:spPr>
        <p:txBody>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fld id="{EAF15EB5-5890-46BF-8F86-B95A36A6F8E1}" type="slidenum">
              <a:rPr lang="en-US" altLang="en-US" smtClean="0">
                <a:latin typeface="Arial" charset="0"/>
              </a:rPr>
              <a:pPr/>
              <a:t>81</a:t>
            </a:fld>
            <a:endParaRPr lang="en-US" altLang="en-US" smtClean="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p:spPr>
        <p:txBody>
          <a:bodyPr/>
          <a:lstStyle/>
          <a:p>
            <a:endParaRPr lang="en-US" altLang="en-US" smtClean="0"/>
          </a:p>
          <a:p>
            <a:endParaRPr lang="en-US" altLang="en-US" smtClean="0"/>
          </a:p>
        </p:txBody>
      </p:sp>
      <p:sp>
        <p:nvSpPr>
          <p:cNvPr id="84996" name="Slide Number Placeholder 3"/>
          <p:cNvSpPr>
            <a:spLocks noGrp="1"/>
          </p:cNvSpPr>
          <p:nvPr>
            <p:ph type="sldNum" sz="quarter" idx="5"/>
          </p:nvPr>
        </p:nvSpPr>
        <p:spPr>
          <a:noFill/>
        </p:spPr>
        <p:txBody>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fld id="{1B70F74B-4739-44ED-9018-0F0C4AC4C241}" type="slidenum">
              <a:rPr lang="en-US" altLang="en-US" smtClean="0">
                <a:latin typeface="Arial" charset="0"/>
              </a:rPr>
              <a:pPr/>
              <a:t>6</a:t>
            </a:fld>
            <a:endParaRPr lang="en-US" altLang="en-US"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p:spPr>
        <p:txBody>
          <a:bodyPr/>
          <a:lstStyle/>
          <a:p>
            <a:endParaRPr lang="en-US" altLang="en-US" smtClean="0"/>
          </a:p>
        </p:txBody>
      </p:sp>
      <p:sp>
        <p:nvSpPr>
          <p:cNvPr id="86020" name="Slide Number Placeholder 3"/>
          <p:cNvSpPr>
            <a:spLocks noGrp="1"/>
          </p:cNvSpPr>
          <p:nvPr>
            <p:ph type="sldNum" sz="quarter" idx="5"/>
          </p:nvPr>
        </p:nvSpPr>
        <p:spPr>
          <a:noFill/>
        </p:spPr>
        <p:txBody>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fld id="{83133FD5-6287-4053-9493-F243DAF1A9BF}" type="slidenum">
              <a:rPr lang="en-US" altLang="en-US" smtClean="0">
                <a:latin typeface="Arial" charset="0"/>
              </a:rPr>
              <a:pPr/>
              <a:t>7</a:t>
            </a:fld>
            <a:endParaRPr lang="en-US" altLang="en-US" smtClean="0">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p:spPr>
        <p:txBody>
          <a:bodyPr/>
          <a:lstStyle/>
          <a:p>
            <a:r>
              <a:rPr lang="en-US" altLang="en-US" smtClean="0"/>
              <a:t>We have two coordinate systems, </a:t>
            </a:r>
          </a:p>
          <a:p>
            <a:r>
              <a:rPr lang="en-US" altLang="en-US" smtClean="0"/>
              <a:t>(i) Camera coordinate system and (ii) world coordinate system.</a:t>
            </a:r>
          </a:p>
          <a:p>
            <a:r>
              <a:rPr lang="en-US" altLang="en-US" smtClean="0"/>
              <a:t>The realtion between these two systems is Rc and Tc as shown </a:t>
            </a:r>
          </a:p>
        </p:txBody>
      </p:sp>
      <p:sp>
        <p:nvSpPr>
          <p:cNvPr id="87044" name="Slide Number Placeholder 3"/>
          <p:cNvSpPr>
            <a:spLocks noGrp="1"/>
          </p:cNvSpPr>
          <p:nvPr>
            <p:ph type="sldNum" sz="quarter" idx="5"/>
          </p:nvPr>
        </p:nvSpPr>
        <p:spPr>
          <a:noFill/>
        </p:spPr>
        <p:txBody>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fld id="{FC58A8B7-B30F-4DF1-B8D5-80551F5C4985}" type="slidenum">
              <a:rPr lang="en-US" altLang="en-US" smtClean="0">
                <a:latin typeface="Arial" charset="0"/>
              </a:rPr>
              <a:pPr/>
              <a:t>8</a:t>
            </a:fld>
            <a:endParaRPr lang="en-US" altLang="en-US" smtClean="0">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p:spPr>
        <p:txBody>
          <a:bodyPr/>
          <a:lstStyle/>
          <a:p>
            <a:endParaRPr lang="en-US" altLang="en-US" smtClean="0"/>
          </a:p>
        </p:txBody>
      </p:sp>
      <p:sp>
        <p:nvSpPr>
          <p:cNvPr id="88068" name="Slide Number Placeholder 3"/>
          <p:cNvSpPr>
            <a:spLocks noGrp="1"/>
          </p:cNvSpPr>
          <p:nvPr>
            <p:ph type="sldNum" sz="quarter" idx="5"/>
          </p:nvPr>
        </p:nvSpPr>
        <p:spPr>
          <a:noFill/>
        </p:spPr>
        <p:txBody>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fld id="{73E0CED6-0D76-4635-9E2D-AE3A8F13D4C0}" type="slidenum">
              <a:rPr lang="en-US" altLang="en-US" smtClean="0">
                <a:latin typeface="Arial" charset="0"/>
              </a:rPr>
              <a:pPr/>
              <a:t>9</a:t>
            </a:fld>
            <a:endParaRPr lang="en-US" altLang="en-US" smtClean="0">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p:spPr>
        <p:txBody>
          <a:bodyPr/>
          <a:lstStyle/>
          <a:p>
            <a:endParaRPr lang="en-US" altLang="en-US" smtClean="0"/>
          </a:p>
        </p:txBody>
      </p:sp>
      <p:sp>
        <p:nvSpPr>
          <p:cNvPr id="89092" name="Slide Number Placeholder 3"/>
          <p:cNvSpPr>
            <a:spLocks noGrp="1"/>
          </p:cNvSpPr>
          <p:nvPr>
            <p:ph type="sldNum" sz="quarter" idx="5"/>
          </p:nvPr>
        </p:nvSpPr>
        <p:spPr>
          <a:noFill/>
        </p:spPr>
        <p:txBody>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fld id="{F4F8498F-D968-4663-B2AE-FCAE83C5117E}" type="slidenum">
              <a:rPr lang="en-US" altLang="en-US" smtClean="0">
                <a:latin typeface="Arial" charset="0"/>
              </a:rPr>
              <a:pPr/>
              <a:t>12</a:t>
            </a:fld>
            <a:endParaRPr lang="en-US" altLang="en-US"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A6BC6394-8B9A-478A-BEFC-8AD29DC2D012}" type="datetime1">
              <a:rPr lang="en-US" altLang="en-US" smtClean="0"/>
              <a:t>1/19/2017</a:t>
            </a:fld>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smtClean="0"/>
              <a:t>Ch2. Cameras v.7c</a:t>
            </a:r>
            <a:endParaRPr lang="en-US"/>
          </a:p>
        </p:txBody>
      </p:sp>
      <p:sp>
        <p:nvSpPr>
          <p:cNvPr id="6" name="Slide Number Placeholder 5"/>
          <p:cNvSpPr>
            <a:spLocks noGrp="1"/>
          </p:cNvSpPr>
          <p:nvPr>
            <p:ph type="sldNum" sz="quarter" idx="12"/>
          </p:nvPr>
        </p:nvSpPr>
        <p:spPr/>
        <p:txBody>
          <a:bodyPr/>
          <a:lstStyle>
            <a:lvl1pPr>
              <a:defRPr/>
            </a:lvl1pPr>
          </a:lstStyle>
          <a:p>
            <a:pPr>
              <a:defRPr/>
            </a:pPr>
            <a:fld id="{84F3D48D-76EF-4AFE-9287-FDD54E6342A3}" type="slidenum">
              <a:rPr lang="en-US" altLang="en-US"/>
              <a:pPr>
                <a:defRPr/>
              </a:pPr>
              <a:t>‹#›</a:t>
            </a:fld>
            <a:endParaRPr lang="en-US" altLang="en-US"/>
          </a:p>
        </p:txBody>
      </p:sp>
    </p:spTree>
    <p:extLst>
      <p:ext uri="{BB962C8B-B14F-4D97-AF65-F5344CB8AC3E}">
        <p14:creationId xmlns:p14="http://schemas.microsoft.com/office/powerpoint/2010/main" val="3125257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5C94CEB-0834-4C89-9830-52AC6F49C0A7}" type="datetime1">
              <a:rPr lang="en-US" altLang="en-US" smtClean="0"/>
              <a:t>1/19/2017</a:t>
            </a:fld>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smtClean="0"/>
              <a:t>Ch2. Cameras v.7c</a:t>
            </a:r>
            <a:endParaRPr lang="en-US"/>
          </a:p>
        </p:txBody>
      </p:sp>
      <p:sp>
        <p:nvSpPr>
          <p:cNvPr id="6" name="Slide Number Placeholder 5"/>
          <p:cNvSpPr>
            <a:spLocks noGrp="1"/>
          </p:cNvSpPr>
          <p:nvPr>
            <p:ph type="sldNum" sz="quarter" idx="12"/>
          </p:nvPr>
        </p:nvSpPr>
        <p:spPr/>
        <p:txBody>
          <a:bodyPr/>
          <a:lstStyle>
            <a:lvl1pPr>
              <a:defRPr/>
            </a:lvl1pPr>
          </a:lstStyle>
          <a:p>
            <a:pPr>
              <a:defRPr/>
            </a:pPr>
            <a:fld id="{9B83C994-A370-4C3A-AFE8-38940282882B}" type="slidenum">
              <a:rPr lang="en-US" altLang="en-US"/>
              <a:pPr>
                <a:defRPr/>
              </a:pPr>
              <a:t>‹#›</a:t>
            </a:fld>
            <a:endParaRPr lang="en-US" altLang="en-US"/>
          </a:p>
        </p:txBody>
      </p:sp>
    </p:spTree>
    <p:extLst>
      <p:ext uri="{BB962C8B-B14F-4D97-AF65-F5344CB8AC3E}">
        <p14:creationId xmlns:p14="http://schemas.microsoft.com/office/powerpoint/2010/main" val="3528220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00AD66E-00E8-4B1F-A88C-46C0D7D8C93E}" type="datetime1">
              <a:rPr lang="en-US" altLang="en-US" smtClean="0"/>
              <a:t>1/19/2017</a:t>
            </a:fld>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smtClean="0"/>
              <a:t>Ch2. Cameras v.7c</a:t>
            </a:r>
            <a:endParaRPr lang="en-US"/>
          </a:p>
        </p:txBody>
      </p:sp>
      <p:sp>
        <p:nvSpPr>
          <p:cNvPr id="6" name="Slide Number Placeholder 5"/>
          <p:cNvSpPr>
            <a:spLocks noGrp="1"/>
          </p:cNvSpPr>
          <p:nvPr>
            <p:ph type="sldNum" sz="quarter" idx="12"/>
          </p:nvPr>
        </p:nvSpPr>
        <p:spPr/>
        <p:txBody>
          <a:bodyPr/>
          <a:lstStyle>
            <a:lvl1pPr>
              <a:defRPr/>
            </a:lvl1pPr>
          </a:lstStyle>
          <a:p>
            <a:pPr>
              <a:defRPr/>
            </a:pPr>
            <a:fld id="{B1FC6B7A-9536-48E1-82EC-86AECF97B9D6}" type="slidenum">
              <a:rPr lang="en-US" altLang="en-US"/>
              <a:pPr>
                <a:defRPr/>
              </a:pPr>
              <a:t>‹#›</a:t>
            </a:fld>
            <a:endParaRPr lang="en-US" altLang="en-US"/>
          </a:p>
        </p:txBody>
      </p:sp>
    </p:spTree>
    <p:extLst>
      <p:ext uri="{BB962C8B-B14F-4D97-AF65-F5344CB8AC3E}">
        <p14:creationId xmlns:p14="http://schemas.microsoft.com/office/powerpoint/2010/main" val="27971356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2913" y="103188"/>
            <a:ext cx="8243887" cy="131445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4561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4561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888BC639-FE52-4478-8A23-6B5FB282EA7C}" type="datetime1">
              <a:rPr lang="en-US" altLang="en-US" smtClean="0"/>
              <a:t>1/19/2017</a:t>
            </a:fld>
            <a:endParaRPr lang="en-US" altLang="en-US"/>
          </a:p>
        </p:txBody>
      </p:sp>
      <p:sp>
        <p:nvSpPr>
          <p:cNvPr id="6" name="Footer Placeholder 4"/>
          <p:cNvSpPr>
            <a:spLocks noGrp="1"/>
          </p:cNvSpPr>
          <p:nvPr>
            <p:ph type="ftr" sz="quarter" idx="11"/>
          </p:nvPr>
        </p:nvSpPr>
        <p:spPr/>
        <p:txBody>
          <a:bodyPr/>
          <a:lstStyle>
            <a:lvl1pPr>
              <a:defRPr/>
            </a:lvl1pPr>
          </a:lstStyle>
          <a:p>
            <a:pPr>
              <a:defRPr/>
            </a:pPr>
            <a:r>
              <a:rPr lang="en-US" smtClean="0"/>
              <a:t>Ch2. Cameras v.7c</a:t>
            </a:r>
            <a:endParaRPr lang="en-US"/>
          </a:p>
        </p:txBody>
      </p:sp>
      <p:sp>
        <p:nvSpPr>
          <p:cNvPr id="7" name="Slide Number Placeholder 5"/>
          <p:cNvSpPr>
            <a:spLocks noGrp="1"/>
          </p:cNvSpPr>
          <p:nvPr>
            <p:ph type="sldNum" sz="quarter" idx="12"/>
          </p:nvPr>
        </p:nvSpPr>
        <p:spPr/>
        <p:txBody>
          <a:bodyPr/>
          <a:lstStyle>
            <a:lvl1pPr>
              <a:defRPr/>
            </a:lvl1pPr>
          </a:lstStyle>
          <a:p>
            <a:pPr>
              <a:defRPr/>
            </a:pPr>
            <a:fld id="{E4FFBAF8-9DE9-4118-BF91-893FBA4CEDE5}" type="slidenum">
              <a:rPr lang="en-US" altLang="en-US"/>
              <a:pPr>
                <a:defRPr/>
              </a:pPr>
              <a:t>‹#›</a:t>
            </a:fld>
            <a:endParaRPr lang="en-US" altLang="en-US"/>
          </a:p>
        </p:txBody>
      </p:sp>
    </p:spTree>
    <p:extLst>
      <p:ext uri="{BB962C8B-B14F-4D97-AF65-F5344CB8AC3E}">
        <p14:creationId xmlns:p14="http://schemas.microsoft.com/office/powerpoint/2010/main" val="7698402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42913" y="103188"/>
            <a:ext cx="8243887" cy="131445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4561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510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03663"/>
            <a:ext cx="4038600" cy="215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3"/>
          <p:cNvSpPr>
            <a:spLocks noGrp="1"/>
          </p:cNvSpPr>
          <p:nvPr>
            <p:ph type="dt" sz="half" idx="10"/>
          </p:nvPr>
        </p:nvSpPr>
        <p:spPr/>
        <p:txBody>
          <a:bodyPr/>
          <a:lstStyle>
            <a:lvl1pPr>
              <a:defRPr/>
            </a:lvl1pPr>
          </a:lstStyle>
          <a:p>
            <a:pPr>
              <a:defRPr/>
            </a:pPr>
            <a:fld id="{C7190620-4856-48E3-8CDC-2074C0299580}" type="datetime1">
              <a:rPr lang="en-US" altLang="en-US" smtClean="0"/>
              <a:t>1/19/2017</a:t>
            </a:fld>
            <a:endParaRPr lang="en-US" altLang="en-US"/>
          </a:p>
        </p:txBody>
      </p:sp>
      <p:sp>
        <p:nvSpPr>
          <p:cNvPr id="7" name="Footer Placeholder 4"/>
          <p:cNvSpPr>
            <a:spLocks noGrp="1"/>
          </p:cNvSpPr>
          <p:nvPr>
            <p:ph type="ftr" sz="quarter" idx="11"/>
          </p:nvPr>
        </p:nvSpPr>
        <p:spPr/>
        <p:txBody>
          <a:bodyPr/>
          <a:lstStyle>
            <a:lvl1pPr>
              <a:defRPr/>
            </a:lvl1pPr>
          </a:lstStyle>
          <a:p>
            <a:pPr>
              <a:defRPr/>
            </a:pPr>
            <a:r>
              <a:rPr lang="en-US" smtClean="0"/>
              <a:t>Ch2. Cameras v.7c</a:t>
            </a:r>
            <a:endParaRPr lang="en-US"/>
          </a:p>
        </p:txBody>
      </p:sp>
      <p:sp>
        <p:nvSpPr>
          <p:cNvPr id="8" name="Slide Number Placeholder 5"/>
          <p:cNvSpPr>
            <a:spLocks noGrp="1"/>
          </p:cNvSpPr>
          <p:nvPr>
            <p:ph type="sldNum" sz="quarter" idx="12"/>
          </p:nvPr>
        </p:nvSpPr>
        <p:spPr/>
        <p:txBody>
          <a:bodyPr/>
          <a:lstStyle>
            <a:lvl1pPr>
              <a:defRPr/>
            </a:lvl1pPr>
          </a:lstStyle>
          <a:p>
            <a:pPr>
              <a:defRPr/>
            </a:pPr>
            <a:fld id="{2C7BCE42-29F6-48AE-BD38-FE5F02E0B777}" type="slidenum">
              <a:rPr lang="en-US" altLang="en-US"/>
              <a:pPr>
                <a:defRPr/>
              </a:pPr>
              <a:t>‹#›</a:t>
            </a:fld>
            <a:endParaRPr lang="en-US" altLang="en-US"/>
          </a:p>
        </p:txBody>
      </p:sp>
    </p:spTree>
    <p:extLst>
      <p:ext uri="{BB962C8B-B14F-4D97-AF65-F5344CB8AC3E}">
        <p14:creationId xmlns:p14="http://schemas.microsoft.com/office/powerpoint/2010/main" val="8519888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1E462725-4371-49D4-AF5F-2A86AD94DC97}" type="datetime1">
              <a:rPr lang="en-US" altLang="en-US" smtClean="0"/>
              <a:t>1/19/2017</a:t>
            </a:fld>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smtClean="0"/>
              <a:t>Ch2. Cameras v.7c</a:t>
            </a:r>
            <a:endParaRPr lang="en-US"/>
          </a:p>
        </p:txBody>
      </p:sp>
      <p:sp>
        <p:nvSpPr>
          <p:cNvPr id="6" name="Slide Number Placeholder 5"/>
          <p:cNvSpPr>
            <a:spLocks noGrp="1"/>
          </p:cNvSpPr>
          <p:nvPr>
            <p:ph type="sldNum" sz="quarter" idx="12"/>
          </p:nvPr>
        </p:nvSpPr>
        <p:spPr/>
        <p:txBody>
          <a:bodyPr/>
          <a:lstStyle>
            <a:lvl1pPr>
              <a:defRPr/>
            </a:lvl1pPr>
          </a:lstStyle>
          <a:p>
            <a:pPr>
              <a:defRPr/>
            </a:pPr>
            <a:fld id="{AE746090-185E-4DA4-B6F2-61A9DE4F71A9}" type="slidenum">
              <a:rPr lang="en-US" altLang="en-US"/>
              <a:pPr>
                <a:defRPr/>
              </a:pPr>
              <a:t>‹#›</a:t>
            </a:fld>
            <a:endParaRPr lang="en-US" altLang="en-US"/>
          </a:p>
        </p:txBody>
      </p:sp>
    </p:spTree>
    <p:extLst>
      <p:ext uri="{BB962C8B-B14F-4D97-AF65-F5344CB8AC3E}">
        <p14:creationId xmlns:p14="http://schemas.microsoft.com/office/powerpoint/2010/main" val="21940493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DE57B84-C846-4341-8991-1E3A9B6A2FCC}" type="datetime1">
              <a:rPr lang="en-US" altLang="en-US" smtClean="0"/>
              <a:t>1/19/2017</a:t>
            </a:fld>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smtClean="0"/>
              <a:t>Ch2. Cameras v.7c</a:t>
            </a:r>
            <a:endParaRPr lang="en-US"/>
          </a:p>
        </p:txBody>
      </p:sp>
      <p:sp>
        <p:nvSpPr>
          <p:cNvPr id="6" name="Slide Number Placeholder 5"/>
          <p:cNvSpPr>
            <a:spLocks noGrp="1"/>
          </p:cNvSpPr>
          <p:nvPr>
            <p:ph type="sldNum" sz="quarter" idx="12"/>
          </p:nvPr>
        </p:nvSpPr>
        <p:spPr/>
        <p:txBody>
          <a:bodyPr/>
          <a:lstStyle>
            <a:lvl1pPr>
              <a:defRPr/>
            </a:lvl1pPr>
          </a:lstStyle>
          <a:p>
            <a:pPr>
              <a:defRPr/>
            </a:pPr>
            <a:fld id="{D9406055-A792-4810-96E3-D6C99BF97503}" type="slidenum">
              <a:rPr lang="en-US" altLang="en-US"/>
              <a:pPr>
                <a:defRPr/>
              </a:pPr>
              <a:t>‹#›</a:t>
            </a:fld>
            <a:endParaRPr lang="en-US" altLang="en-US"/>
          </a:p>
        </p:txBody>
      </p:sp>
    </p:spTree>
    <p:extLst>
      <p:ext uri="{BB962C8B-B14F-4D97-AF65-F5344CB8AC3E}">
        <p14:creationId xmlns:p14="http://schemas.microsoft.com/office/powerpoint/2010/main" val="6668326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F88A9EEE-D722-4CD6-9CD3-071F7CD98585}" type="datetime1">
              <a:rPr lang="en-US" altLang="en-US" smtClean="0"/>
              <a:t>1/19/2017</a:t>
            </a:fld>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smtClean="0"/>
              <a:t>Ch2. Cameras v.7c</a:t>
            </a:r>
            <a:endParaRPr lang="en-US"/>
          </a:p>
        </p:txBody>
      </p:sp>
      <p:sp>
        <p:nvSpPr>
          <p:cNvPr id="6" name="Slide Number Placeholder 5"/>
          <p:cNvSpPr>
            <a:spLocks noGrp="1"/>
          </p:cNvSpPr>
          <p:nvPr>
            <p:ph type="sldNum" sz="quarter" idx="12"/>
          </p:nvPr>
        </p:nvSpPr>
        <p:spPr/>
        <p:txBody>
          <a:bodyPr/>
          <a:lstStyle>
            <a:lvl1pPr>
              <a:defRPr/>
            </a:lvl1pPr>
          </a:lstStyle>
          <a:p>
            <a:pPr>
              <a:defRPr/>
            </a:pPr>
            <a:fld id="{FFC916D2-8A09-4691-88EA-483E833305CA}" type="slidenum">
              <a:rPr lang="en-US" altLang="en-US"/>
              <a:pPr>
                <a:defRPr/>
              </a:pPr>
              <a:t>‹#›</a:t>
            </a:fld>
            <a:endParaRPr lang="en-US" altLang="en-US"/>
          </a:p>
        </p:txBody>
      </p:sp>
    </p:spTree>
    <p:extLst>
      <p:ext uri="{BB962C8B-B14F-4D97-AF65-F5344CB8AC3E}">
        <p14:creationId xmlns:p14="http://schemas.microsoft.com/office/powerpoint/2010/main" val="42892812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4B18A1D4-8DAB-4E99-BED9-DB771CC1EE00}" type="datetime1">
              <a:rPr lang="en-US" altLang="en-US" smtClean="0"/>
              <a:t>1/19/2017</a:t>
            </a:fld>
            <a:endParaRPr lang="en-US" altLang="en-US"/>
          </a:p>
        </p:txBody>
      </p:sp>
      <p:sp>
        <p:nvSpPr>
          <p:cNvPr id="6" name="Footer Placeholder 4"/>
          <p:cNvSpPr>
            <a:spLocks noGrp="1"/>
          </p:cNvSpPr>
          <p:nvPr>
            <p:ph type="ftr" sz="quarter" idx="11"/>
          </p:nvPr>
        </p:nvSpPr>
        <p:spPr/>
        <p:txBody>
          <a:bodyPr/>
          <a:lstStyle>
            <a:lvl1pPr>
              <a:defRPr/>
            </a:lvl1pPr>
          </a:lstStyle>
          <a:p>
            <a:pPr>
              <a:defRPr/>
            </a:pPr>
            <a:r>
              <a:rPr lang="en-US" smtClean="0"/>
              <a:t>Ch2. Cameras v.7c</a:t>
            </a:r>
            <a:endParaRPr lang="en-US"/>
          </a:p>
        </p:txBody>
      </p:sp>
      <p:sp>
        <p:nvSpPr>
          <p:cNvPr id="7" name="Slide Number Placeholder 5"/>
          <p:cNvSpPr>
            <a:spLocks noGrp="1"/>
          </p:cNvSpPr>
          <p:nvPr>
            <p:ph type="sldNum" sz="quarter" idx="12"/>
          </p:nvPr>
        </p:nvSpPr>
        <p:spPr/>
        <p:txBody>
          <a:bodyPr/>
          <a:lstStyle>
            <a:lvl1pPr>
              <a:defRPr/>
            </a:lvl1pPr>
          </a:lstStyle>
          <a:p>
            <a:pPr>
              <a:defRPr/>
            </a:pPr>
            <a:fld id="{DB2D4955-CAE4-47A7-891F-54C234F61286}" type="slidenum">
              <a:rPr lang="en-US" altLang="en-US"/>
              <a:pPr>
                <a:defRPr/>
              </a:pPr>
              <a:t>‹#›</a:t>
            </a:fld>
            <a:endParaRPr lang="en-US" altLang="en-US"/>
          </a:p>
        </p:txBody>
      </p:sp>
    </p:spTree>
    <p:extLst>
      <p:ext uri="{BB962C8B-B14F-4D97-AF65-F5344CB8AC3E}">
        <p14:creationId xmlns:p14="http://schemas.microsoft.com/office/powerpoint/2010/main" val="10509723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82F35705-B2FD-45C5-A1AB-C11C448A8509}" type="datetime1">
              <a:rPr lang="en-US" altLang="en-US" smtClean="0"/>
              <a:t>1/19/2017</a:t>
            </a:fld>
            <a:endParaRPr lang="en-US" altLang="en-US"/>
          </a:p>
        </p:txBody>
      </p:sp>
      <p:sp>
        <p:nvSpPr>
          <p:cNvPr id="8" name="Footer Placeholder 4"/>
          <p:cNvSpPr>
            <a:spLocks noGrp="1"/>
          </p:cNvSpPr>
          <p:nvPr>
            <p:ph type="ftr" sz="quarter" idx="11"/>
          </p:nvPr>
        </p:nvSpPr>
        <p:spPr/>
        <p:txBody>
          <a:bodyPr/>
          <a:lstStyle>
            <a:lvl1pPr>
              <a:defRPr/>
            </a:lvl1pPr>
          </a:lstStyle>
          <a:p>
            <a:pPr>
              <a:defRPr/>
            </a:pPr>
            <a:r>
              <a:rPr lang="en-US" smtClean="0"/>
              <a:t>Ch2. Cameras v.7c</a:t>
            </a:r>
            <a:endParaRPr lang="en-US"/>
          </a:p>
        </p:txBody>
      </p:sp>
      <p:sp>
        <p:nvSpPr>
          <p:cNvPr id="9" name="Slide Number Placeholder 5"/>
          <p:cNvSpPr>
            <a:spLocks noGrp="1"/>
          </p:cNvSpPr>
          <p:nvPr>
            <p:ph type="sldNum" sz="quarter" idx="12"/>
          </p:nvPr>
        </p:nvSpPr>
        <p:spPr/>
        <p:txBody>
          <a:bodyPr/>
          <a:lstStyle>
            <a:lvl1pPr>
              <a:defRPr/>
            </a:lvl1pPr>
          </a:lstStyle>
          <a:p>
            <a:pPr>
              <a:defRPr/>
            </a:pPr>
            <a:fld id="{DD993305-EA84-4035-9DDF-F77821C58334}" type="slidenum">
              <a:rPr lang="en-US" altLang="en-US"/>
              <a:pPr>
                <a:defRPr/>
              </a:pPr>
              <a:t>‹#›</a:t>
            </a:fld>
            <a:endParaRPr lang="en-US" altLang="en-US"/>
          </a:p>
        </p:txBody>
      </p:sp>
    </p:spTree>
    <p:extLst>
      <p:ext uri="{BB962C8B-B14F-4D97-AF65-F5344CB8AC3E}">
        <p14:creationId xmlns:p14="http://schemas.microsoft.com/office/powerpoint/2010/main" val="35113691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BF437249-3090-41CA-AE8C-44EF56665530}" type="datetime1">
              <a:rPr lang="en-US" altLang="en-US" smtClean="0"/>
              <a:t>1/19/2017</a:t>
            </a:fld>
            <a:endParaRPr lang="en-US" altLang="en-US"/>
          </a:p>
        </p:txBody>
      </p:sp>
      <p:sp>
        <p:nvSpPr>
          <p:cNvPr id="4" name="Footer Placeholder 4"/>
          <p:cNvSpPr>
            <a:spLocks noGrp="1"/>
          </p:cNvSpPr>
          <p:nvPr>
            <p:ph type="ftr" sz="quarter" idx="11"/>
          </p:nvPr>
        </p:nvSpPr>
        <p:spPr/>
        <p:txBody>
          <a:bodyPr/>
          <a:lstStyle>
            <a:lvl1pPr>
              <a:defRPr/>
            </a:lvl1pPr>
          </a:lstStyle>
          <a:p>
            <a:pPr>
              <a:defRPr/>
            </a:pPr>
            <a:r>
              <a:rPr lang="en-US" smtClean="0"/>
              <a:t>Ch2. Cameras v.7c</a:t>
            </a:r>
            <a:endParaRPr lang="en-US"/>
          </a:p>
        </p:txBody>
      </p:sp>
      <p:sp>
        <p:nvSpPr>
          <p:cNvPr id="5" name="Slide Number Placeholder 5"/>
          <p:cNvSpPr>
            <a:spLocks noGrp="1"/>
          </p:cNvSpPr>
          <p:nvPr>
            <p:ph type="sldNum" sz="quarter" idx="12"/>
          </p:nvPr>
        </p:nvSpPr>
        <p:spPr/>
        <p:txBody>
          <a:bodyPr/>
          <a:lstStyle>
            <a:lvl1pPr>
              <a:defRPr/>
            </a:lvl1pPr>
          </a:lstStyle>
          <a:p>
            <a:pPr>
              <a:defRPr/>
            </a:pPr>
            <a:fld id="{C5E542F4-B3A0-458F-ABD3-500B81C5C10B}" type="slidenum">
              <a:rPr lang="en-US" altLang="en-US"/>
              <a:pPr>
                <a:defRPr/>
              </a:pPr>
              <a:t>‹#›</a:t>
            </a:fld>
            <a:endParaRPr lang="en-US" altLang="en-US"/>
          </a:p>
        </p:txBody>
      </p:sp>
    </p:spTree>
    <p:extLst>
      <p:ext uri="{BB962C8B-B14F-4D97-AF65-F5344CB8AC3E}">
        <p14:creationId xmlns:p14="http://schemas.microsoft.com/office/powerpoint/2010/main" val="222548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500C24B-9A8C-418F-9007-4B35D97610BD}" type="datetime1">
              <a:rPr lang="en-US" altLang="en-US" smtClean="0"/>
              <a:t>1/19/2017</a:t>
            </a:fld>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smtClean="0"/>
              <a:t>Ch2. Cameras v.7c</a:t>
            </a:r>
            <a:endParaRPr lang="en-US"/>
          </a:p>
        </p:txBody>
      </p:sp>
      <p:sp>
        <p:nvSpPr>
          <p:cNvPr id="6" name="Slide Number Placeholder 5"/>
          <p:cNvSpPr>
            <a:spLocks noGrp="1"/>
          </p:cNvSpPr>
          <p:nvPr>
            <p:ph type="sldNum" sz="quarter" idx="12"/>
          </p:nvPr>
        </p:nvSpPr>
        <p:spPr/>
        <p:txBody>
          <a:bodyPr/>
          <a:lstStyle>
            <a:lvl1pPr>
              <a:defRPr/>
            </a:lvl1pPr>
          </a:lstStyle>
          <a:p>
            <a:pPr>
              <a:defRPr/>
            </a:pPr>
            <a:fld id="{F6B5AEFD-0438-4757-9AC0-06361A4FF341}" type="slidenum">
              <a:rPr lang="en-US" altLang="en-US"/>
              <a:pPr>
                <a:defRPr/>
              </a:pPr>
              <a:t>‹#›</a:t>
            </a:fld>
            <a:endParaRPr lang="en-US" altLang="en-US"/>
          </a:p>
        </p:txBody>
      </p:sp>
    </p:spTree>
    <p:extLst>
      <p:ext uri="{BB962C8B-B14F-4D97-AF65-F5344CB8AC3E}">
        <p14:creationId xmlns:p14="http://schemas.microsoft.com/office/powerpoint/2010/main" val="5493419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273060A-5FB2-4E61-B343-9800D961DCD7}" type="datetime1">
              <a:rPr lang="en-US" altLang="en-US" smtClean="0"/>
              <a:t>1/19/2017</a:t>
            </a:fld>
            <a:endParaRPr lang="en-US" altLang="en-US"/>
          </a:p>
        </p:txBody>
      </p:sp>
      <p:sp>
        <p:nvSpPr>
          <p:cNvPr id="3" name="Footer Placeholder 4"/>
          <p:cNvSpPr>
            <a:spLocks noGrp="1"/>
          </p:cNvSpPr>
          <p:nvPr>
            <p:ph type="ftr" sz="quarter" idx="11"/>
          </p:nvPr>
        </p:nvSpPr>
        <p:spPr/>
        <p:txBody>
          <a:bodyPr/>
          <a:lstStyle>
            <a:lvl1pPr>
              <a:defRPr/>
            </a:lvl1pPr>
          </a:lstStyle>
          <a:p>
            <a:pPr>
              <a:defRPr/>
            </a:pPr>
            <a:r>
              <a:rPr lang="en-US" smtClean="0"/>
              <a:t>Ch2. Cameras v.7c</a:t>
            </a:r>
            <a:endParaRPr lang="en-US"/>
          </a:p>
        </p:txBody>
      </p:sp>
      <p:sp>
        <p:nvSpPr>
          <p:cNvPr id="4" name="Slide Number Placeholder 5"/>
          <p:cNvSpPr>
            <a:spLocks noGrp="1"/>
          </p:cNvSpPr>
          <p:nvPr>
            <p:ph type="sldNum" sz="quarter" idx="12"/>
          </p:nvPr>
        </p:nvSpPr>
        <p:spPr/>
        <p:txBody>
          <a:bodyPr/>
          <a:lstStyle>
            <a:lvl1pPr>
              <a:defRPr/>
            </a:lvl1pPr>
          </a:lstStyle>
          <a:p>
            <a:pPr>
              <a:defRPr/>
            </a:pPr>
            <a:fld id="{0C1DCB11-9D42-49FA-AE3C-0A0354F50206}" type="slidenum">
              <a:rPr lang="en-US" altLang="en-US"/>
              <a:pPr>
                <a:defRPr/>
              </a:pPr>
              <a:t>‹#›</a:t>
            </a:fld>
            <a:endParaRPr lang="en-US" altLang="en-US"/>
          </a:p>
        </p:txBody>
      </p:sp>
    </p:spTree>
    <p:extLst>
      <p:ext uri="{BB962C8B-B14F-4D97-AF65-F5344CB8AC3E}">
        <p14:creationId xmlns:p14="http://schemas.microsoft.com/office/powerpoint/2010/main" val="40940232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BCBF5673-C7C1-4A04-AB7E-07EE706A2703}" type="datetime1">
              <a:rPr lang="en-US" altLang="en-US" smtClean="0"/>
              <a:t>1/19/2017</a:t>
            </a:fld>
            <a:endParaRPr lang="en-US" altLang="en-US"/>
          </a:p>
        </p:txBody>
      </p:sp>
      <p:sp>
        <p:nvSpPr>
          <p:cNvPr id="6" name="Footer Placeholder 4"/>
          <p:cNvSpPr>
            <a:spLocks noGrp="1"/>
          </p:cNvSpPr>
          <p:nvPr>
            <p:ph type="ftr" sz="quarter" idx="11"/>
          </p:nvPr>
        </p:nvSpPr>
        <p:spPr/>
        <p:txBody>
          <a:bodyPr/>
          <a:lstStyle>
            <a:lvl1pPr>
              <a:defRPr/>
            </a:lvl1pPr>
          </a:lstStyle>
          <a:p>
            <a:pPr>
              <a:defRPr/>
            </a:pPr>
            <a:r>
              <a:rPr lang="en-US" smtClean="0"/>
              <a:t>Ch2. Cameras v.7c</a:t>
            </a:r>
            <a:endParaRPr lang="en-US"/>
          </a:p>
        </p:txBody>
      </p:sp>
      <p:sp>
        <p:nvSpPr>
          <p:cNvPr id="7" name="Slide Number Placeholder 5"/>
          <p:cNvSpPr>
            <a:spLocks noGrp="1"/>
          </p:cNvSpPr>
          <p:nvPr>
            <p:ph type="sldNum" sz="quarter" idx="12"/>
          </p:nvPr>
        </p:nvSpPr>
        <p:spPr/>
        <p:txBody>
          <a:bodyPr/>
          <a:lstStyle>
            <a:lvl1pPr>
              <a:defRPr/>
            </a:lvl1pPr>
          </a:lstStyle>
          <a:p>
            <a:pPr>
              <a:defRPr/>
            </a:pPr>
            <a:fld id="{255E356D-F8BD-4D8A-8EE3-2765BF049708}" type="slidenum">
              <a:rPr lang="en-US" altLang="en-US"/>
              <a:pPr>
                <a:defRPr/>
              </a:pPr>
              <a:t>‹#›</a:t>
            </a:fld>
            <a:endParaRPr lang="en-US" altLang="en-US"/>
          </a:p>
        </p:txBody>
      </p:sp>
    </p:spTree>
    <p:extLst>
      <p:ext uri="{BB962C8B-B14F-4D97-AF65-F5344CB8AC3E}">
        <p14:creationId xmlns:p14="http://schemas.microsoft.com/office/powerpoint/2010/main" val="28182099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E973DEB-6035-46D0-8EAD-D62B247EB3FC}" type="datetime1">
              <a:rPr lang="en-US" altLang="en-US" smtClean="0"/>
              <a:t>1/19/2017</a:t>
            </a:fld>
            <a:endParaRPr lang="en-US" altLang="en-US"/>
          </a:p>
        </p:txBody>
      </p:sp>
      <p:sp>
        <p:nvSpPr>
          <p:cNvPr id="6" name="Footer Placeholder 4"/>
          <p:cNvSpPr>
            <a:spLocks noGrp="1"/>
          </p:cNvSpPr>
          <p:nvPr>
            <p:ph type="ftr" sz="quarter" idx="11"/>
          </p:nvPr>
        </p:nvSpPr>
        <p:spPr/>
        <p:txBody>
          <a:bodyPr/>
          <a:lstStyle>
            <a:lvl1pPr>
              <a:defRPr/>
            </a:lvl1pPr>
          </a:lstStyle>
          <a:p>
            <a:pPr>
              <a:defRPr/>
            </a:pPr>
            <a:r>
              <a:rPr lang="en-US" smtClean="0"/>
              <a:t>Ch2. Cameras v.7c</a:t>
            </a:r>
            <a:endParaRPr lang="en-US"/>
          </a:p>
        </p:txBody>
      </p:sp>
      <p:sp>
        <p:nvSpPr>
          <p:cNvPr id="7" name="Slide Number Placeholder 5"/>
          <p:cNvSpPr>
            <a:spLocks noGrp="1"/>
          </p:cNvSpPr>
          <p:nvPr>
            <p:ph type="sldNum" sz="quarter" idx="12"/>
          </p:nvPr>
        </p:nvSpPr>
        <p:spPr/>
        <p:txBody>
          <a:bodyPr/>
          <a:lstStyle>
            <a:lvl1pPr>
              <a:defRPr/>
            </a:lvl1pPr>
          </a:lstStyle>
          <a:p>
            <a:pPr>
              <a:defRPr/>
            </a:pPr>
            <a:fld id="{97486AB6-B316-40F1-892A-76E901DDCF25}" type="slidenum">
              <a:rPr lang="en-US" altLang="en-US"/>
              <a:pPr>
                <a:defRPr/>
              </a:pPr>
              <a:t>‹#›</a:t>
            </a:fld>
            <a:endParaRPr lang="en-US" altLang="en-US"/>
          </a:p>
        </p:txBody>
      </p:sp>
    </p:spTree>
    <p:extLst>
      <p:ext uri="{BB962C8B-B14F-4D97-AF65-F5344CB8AC3E}">
        <p14:creationId xmlns:p14="http://schemas.microsoft.com/office/powerpoint/2010/main" val="2185910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7A1C5B9-DEAD-4E48-8FA4-5F33B5CE8565}" type="datetime1">
              <a:rPr lang="en-US" altLang="en-US" smtClean="0"/>
              <a:t>1/19/2017</a:t>
            </a:fld>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smtClean="0"/>
              <a:t>Ch2. Cameras v.7c</a:t>
            </a:r>
            <a:endParaRPr lang="en-US"/>
          </a:p>
        </p:txBody>
      </p:sp>
      <p:sp>
        <p:nvSpPr>
          <p:cNvPr id="6" name="Slide Number Placeholder 5"/>
          <p:cNvSpPr>
            <a:spLocks noGrp="1"/>
          </p:cNvSpPr>
          <p:nvPr>
            <p:ph type="sldNum" sz="quarter" idx="12"/>
          </p:nvPr>
        </p:nvSpPr>
        <p:spPr/>
        <p:txBody>
          <a:bodyPr/>
          <a:lstStyle>
            <a:lvl1pPr>
              <a:defRPr/>
            </a:lvl1pPr>
          </a:lstStyle>
          <a:p>
            <a:pPr>
              <a:defRPr/>
            </a:pPr>
            <a:fld id="{EF5D34F1-2C90-436F-89DC-CABE758827E2}" type="slidenum">
              <a:rPr lang="en-US" altLang="en-US"/>
              <a:pPr>
                <a:defRPr/>
              </a:pPr>
              <a:t>‹#›</a:t>
            </a:fld>
            <a:endParaRPr lang="en-US" altLang="en-US"/>
          </a:p>
        </p:txBody>
      </p:sp>
    </p:spTree>
    <p:extLst>
      <p:ext uri="{BB962C8B-B14F-4D97-AF65-F5344CB8AC3E}">
        <p14:creationId xmlns:p14="http://schemas.microsoft.com/office/powerpoint/2010/main" val="288064931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D83F6E3-B00A-42AA-841A-873224B3AB7F}" type="datetime1">
              <a:rPr lang="en-US" altLang="en-US" smtClean="0"/>
              <a:t>1/19/2017</a:t>
            </a:fld>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smtClean="0"/>
              <a:t>Ch2. Cameras v.7c</a:t>
            </a:r>
            <a:endParaRPr lang="en-US"/>
          </a:p>
        </p:txBody>
      </p:sp>
      <p:sp>
        <p:nvSpPr>
          <p:cNvPr id="6" name="Slide Number Placeholder 5"/>
          <p:cNvSpPr>
            <a:spLocks noGrp="1"/>
          </p:cNvSpPr>
          <p:nvPr>
            <p:ph type="sldNum" sz="quarter" idx="12"/>
          </p:nvPr>
        </p:nvSpPr>
        <p:spPr/>
        <p:txBody>
          <a:bodyPr/>
          <a:lstStyle>
            <a:lvl1pPr>
              <a:defRPr/>
            </a:lvl1pPr>
          </a:lstStyle>
          <a:p>
            <a:pPr>
              <a:defRPr/>
            </a:pPr>
            <a:fld id="{9E70A5E4-CB48-41E5-9120-03C8F35E7200}" type="slidenum">
              <a:rPr lang="en-US" altLang="en-US"/>
              <a:pPr>
                <a:defRPr/>
              </a:pPr>
              <a:t>‹#›</a:t>
            </a:fld>
            <a:endParaRPr lang="en-US" altLang="en-US"/>
          </a:p>
        </p:txBody>
      </p:sp>
    </p:spTree>
    <p:extLst>
      <p:ext uri="{BB962C8B-B14F-4D97-AF65-F5344CB8AC3E}">
        <p14:creationId xmlns:p14="http://schemas.microsoft.com/office/powerpoint/2010/main" val="205948965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2913" y="103188"/>
            <a:ext cx="8243887" cy="131445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4561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4561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3638"/>
            <a:ext cx="2133600" cy="457200"/>
          </a:xfrm>
        </p:spPr>
        <p:txBody>
          <a:bodyPr/>
          <a:lstStyle>
            <a:lvl1pPr>
              <a:defRPr/>
            </a:lvl1pPr>
          </a:lstStyle>
          <a:p>
            <a:pPr>
              <a:defRPr/>
            </a:pPr>
            <a:fld id="{39977827-3D97-414B-8D3B-227E77492AE9}" type="datetime1">
              <a:rPr lang="en-US" smtClean="0"/>
              <a:t>1/19/2017</a:t>
            </a:fld>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pPr>
              <a:defRPr/>
            </a:pPr>
            <a:r>
              <a:rPr lang="en-US" smtClean="0"/>
              <a:t>Ch2. Cameras v.7c</a:t>
            </a:r>
            <a:endParaRPr lang="en-US"/>
          </a:p>
        </p:txBody>
      </p:sp>
      <p:sp>
        <p:nvSpPr>
          <p:cNvPr id="7" name="Slide Number Placeholder 6"/>
          <p:cNvSpPr>
            <a:spLocks noGrp="1"/>
          </p:cNvSpPr>
          <p:nvPr>
            <p:ph type="sldNum" sz="quarter" idx="12"/>
          </p:nvPr>
        </p:nvSpPr>
        <p:spPr>
          <a:xfrm>
            <a:off x="6553200" y="6243638"/>
            <a:ext cx="2133600" cy="457200"/>
          </a:xfrm>
        </p:spPr>
        <p:txBody>
          <a:bodyPr/>
          <a:lstStyle>
            <a:lvl1pPr>
              <a:defRPr/>
            </a:lvl1pPr>
          </a:lstStyle>
          <a:p>
            <a:pPr>
              <a:defRPr/>
            </a:pPr>
            <a:fld id="{F04A3150-5F97-43A8-987F-447E099743C6}" type="slidenum">
              <a:rPr lang="en-US"/>
              <a:pPr>
                <a:defRPr/>
              </a:pPr>
              <a:t>‹#›</a:t>
            </a:fld>
            <a:endParaRPr lang="en-US"/>
          </a:p>
        </p:txBody>
      </p:sp>
    </p:spTree>
    <p:extLst>
      <p:ext uri="{BB962C8B-B14F-4D97-AF65-F5344CB8AC3E}">
        <p14:creationId xmlns:p14="http://schemas.microsoft.com/office/powerpoint/2010/main" val="27664628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42913" y="103188"/>
            <a:ext cx="8243887" cy="131445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4561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510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03663"/>
            <a:ext cx="4038600" cy="215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3"/>
          <p:cNvSpPr>
            <a:spLocks noGrp="1"/>
          </p:cNvSpPr>
          <p:nvPr>
            <p:ph type="dt" sz="half" idx="10"/>
          </p:nvPr>
        </p:nvSpPr>
        <p:spPr/>
        <p:txBody>
          <a:bodyPr/>
          <a:lstStyle>
            <a:lvl1pPr>
              <a:defRPr/>
            </a:lvl1pPr>
          </a:lstStyle>
          <a:p>
            <a:pPr>
              <a:defRPr/>
            </a:pPr>
            <a:fld id="{59DBA63E-EFFE-4667-9892-8611C8082380}" type="datetime1">
              <a:rPr lang="en-US" altLang="en-US" smtClean="0"/>
              <a:t>1/19/2017</a:t>
            </a:fld>
            <a:endParaRPr lang="en-US" altLang="en-US"/>
          </a:p>
        </p:txBody>
      </p:sp>
      <p:sp>
        <p:nvSpPr>
          <p:cNvPr id="7" name="Footer Placeholder 4"/>
          <p:cNvSpPr>
            <a:spLocks noGrp="1"/>
          </p:cNvSpPr>
          <p:nvPr>
            <p:ph type="ftr" sz="quarter" idx="11"/>
          </p:nvPr>
        </p:nvSpPr>
        <p:spPr/>
        <p:txBody>
          <a:bodyPr/>
          <a:lstStyle>
            <a:lvl1pPr>
              <a:defRPr/>
            </a:lvl1pPr>
          </a:lstStyle>
          <a:p>
            <a:pPr>
              <a:defRPr/>
            </a:pPr>
            <a:r>
              <a:rPr lang="en-US" smtClean="0"/>
              <a:t>Ch2. Cameras v.7c</a:t>
            </a:r>
            <a:endParaRPr lang="en-US"/>
          </a:p>
        </p:txBody>
      </p:sp>
      <p:sp>
        <p:nvSpPr>
          <p:cNvPr id="8" name="Slide Number Placeholder 5"/>
          <p:cNvSpPr>
            <a:spLocks noGrp="1"/>
          </p:cNvSpPr>
          <p:nvPr>
            <p:ph type="sldNum" sz="quarter" idx="12"/>
          </p:nvPr>
        </p:nvSpPr>
        <p:spPr/>
        <p:txBody>
          <a:bodyPr/>
          <a:lstStyle>
            <a:lvl1pPr>
              <a:defRPr/>
            </a:lvl1pPr>
          </a:lstStyle>
          <a:p>
            <a:pPr>
              <a:defRPr/>
            </a:pPr>
            <a:fld id="{2C7BCE42-29F6-48AE-BD38-FE5F02E0B777}" type="slidenum">
              <a:rPr lang="en-US" altLang="en-US"/>
              <a:pPr>
                <a:defRPr/>
              </a:pPr>
              <a:t>‹#›</a:t>
            </a:fld>
            <a:endParaRPr lang="en-US" altLang="en-US"/>
          </a:p>
        </p:txBody>
      </p:sp>
    </p:spTree>
    <p:extLst>
      <p:ext uri="{BB962C8B-B14F-4D97-AF65-F5344CB8AC3E}">
        <p14:creationId xmlns:p14="http://schemas.microsoft.com/office/powerpoint/2010/main" val="2570261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E0D902B3-F9C5-4ACA-B946-EA25E5E220E0}" type="datetime1">
              <a:rPr lang="en-US" altLang="en-US" smtClean="0"/>
              <a:t>1/19/2017</a:t>
            </a:fld>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smtClean="0"/>
              <a:t>Ch2. Cameras v.7c</a:t>
            </a:r>
            <a:endParaRPr lang="en-US"/>
          </a:p>
        </p:txBody>
      </p:sp>
      <p:sp>
        <p:nvSpPr>
          <p:cNvPr id="6" name="Slide Number Placeholder 5"/>
          <p:cNvSpPr>
            <a:spLocks noGrp="1"/>
          </p:cNvSpPr>
          <p:nvPr>
            <p:ph type="sldNum" sz="quarter" idx="12"/>
          </p:nvPr>
        </p:nvSpPr>
        <p:spPr/>
        <p:txBody>
          <a:bodyPr/>
          <a:lstStyle>
            <a:lvl1pPr>
              <a:defRPr/>
            </a:lvl1pPr>
          </a:lstStyle>
          <a:p>
            <a:pPr>
              <a:defRPr/>
            </a:pPr>
            <a:fld id="{35ACE225-4367-4B41-A3F6-3449288B545D}" type="slidenum">
              <a:rPr lang="en-US" altLang="en-US"/>
              <a:pPr>
                <a:defRPr/>
              </a:pPr>
              <a:t>‹#›</a:t>
            </a:fld>
            <a:endParaRPr lang="en-US" altLang="en-US"/>
          </a:p>
        </p:txBody>
      </p:sp>
    </p:spTree>
    <p:extLst>
      <p:ext uri="{BB962C8B-B14F-4D97-AF65-F5344CB8AC3E}">
        <p14:creationId xmlns:p14="http://schemas.microsoft.com/office/powerpoint/2010/main" val="1999409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BF76F5FF-0FC7-4438-A66F-C8350E51B372}" type="datetime1">
              <a:rPr lang="en-US" altLang="en-US" smtClean="0"/>
              <a:t>1/19/2017</a:t>
            </a:fld>
            <a:endParaRPr lang="en-US" altLang="en-US"/>
          </a:p>
        </p:txBody>
      </p:sp>
      <p:sp>
        <p:nvSpPr>
          <p:cNvPr id="6" name="Footer Placeholder 4"/>
          <p:cNvSpPr>
            <a:spLocks noGrp="1"/>
          </p:cNvSpPr>
          <p:nvPr>
            <p:ph type="ftr" sz="quarter" idx="11"/>
          </p:nvPr>
        </p:nvSpPr>
        <p:spPr/>
        <p:txBody>
          <a:bodyPr/>
          <a:lstStyle>
            <a:lvl1pPr>
              <a:defRPr/>
            </a:lvl1pPr>
          </a:lstStyle>
          <a:p>
            <a:pPr>
              <a:defRPr/>
            </a:pPr>
            <a:r>
              <a:rPr lang="en-US" smtClean="0"/>
              <a:t>Ch2. Cameras v.7c</a:t>
            </a:r>
            <a:endParaRPr lang="en-US"/>
          </a:p>
        </p:txBody>
      </p:sp>
      <p:sp>
        <p:nvSpPr>
          <p:cNvPr id="7" name="Slide Number Placeholder 5"/>
          <p:cNvSpPr>
            <a:spLocks noGrp="1"/>
          </p:cNvSpPr>
          <p:nvPr>
            <p:ph type="sldNum" sz="quarter" idx="12"/>
          </p:nvPr>
        </p:nvSpPr>
        <p:spPr/>
        <p:txBody>
          <a:bodyPr/>
          <a:lstStyle>
            <a:lvl1pPr>
              <a:defRPr/>
            </a:lvl1pPr>
          </a:lstStyle>
          <a:p>
            <a:pPr>
              <a:defRPr/>
            </a:pPr>
            <a:fld id="{641E6E7F-E35B-48F8-A2F2-A81175892D80}" type="slidenum">
              <a:rPr lang="en-US" altLang="en-US"/>
              <a:pPr>
                <a:defRPr/>
              </a:pPr>
              <a:t>‹#›</a:t>
            </a:fld>
            <a:endParaRPr lang="en-US" altLang="en-US"/>
          </a:p>
        </p:txBody>
      </p:sp>
    </p:spTree>
    <p:extLst>
      <p:ext uri="{BB962C8B-B14F-4D97-AF65-F5344CB8AC3E}">
        <p14:creationId xmlns:p14="http://schemas.microsoft.com/office/powerpoint/2010/main" val="2749673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09466EE6-B71D-43A7-9E30-38719A19407D}" type="datetime1">
              <a:rPr lang="en-US" altLang="en-US" smtClean="0"/>
              <a:t>1/19/2017</a:t>
            </a:fld>
            <a:endParaRPr lang="en-US" altLang="en-US"/>
          </a:p>
        </p:txBody>
      </p:sp>
      <p:sp>
        <p:nvSpPr>
          <p:cNvPr id="8" name="Footer Placeholder 4"/>
          <p:cNvSpPr>
            <a:spLocks noGrp="1"/>
          </p:cNvSpPr>
          <p:nvPr>
            <p:ph type="ftr" sz="quarter" idx="11"/>
          </p:nvPr>
        </p:nvSpPr>
        <p:spPr/>
        <p:txBody>
          <a:bodyPr/>
          <a:lstStyle>
            <a:lvl1pPr>
              <a:defRPr/>
            </a:lvl1pPr>
          </a:lstStyle>
          <a:p>
            <a:pPr>
              <a:defRPr/>
            </a:pPr>
            <a:r>
              <a:rPr lang="en-US" smtClean="0"/>
              <a:t>Ch2. Cameras v.7c</a:t>
            </a:r>
            <a:endParaRPr lang="en-US"/>
          </a:p>
        </p:txBody>
      </p:sp>
      <p:sp>
        <p:nvSpPr>
          <p:cNvPr id="9" name="Slide Number Placeholder 5"/>
          <p:cNvSpPr>
            <a:spLocks noGrp="1"/>
          </p:cNvSpPr>
          <p:nvPr>
            <p:ph type="sldNum" sz="quarter" idx="12"/>
          </p:nvPr>
        </p:nvSpPr>
        <p:spPr/>
        <p:txBody>
          <a:bodyPr/>
          <a:lstStyle>
            <a:lvl1pPr>
              <a:defRPr/>
            </a:lvl1pPr>
          </a:lstStyle>
          <a:p>
            <a:pPr>
              <a:defRPr/>
            </a:pPr>
            <a:fld id="{24D53FE2-43D5-46EF-AF16-6F6A06EE1F7C}" type="slidenum">
              <a:rPr lang="en-US" altLang="en-US"/>
              <a:pPr>
                <a:defRPr/>
              </a:pPr>
              <a:t>‹#›</a:t>
            </a:fld>
            <a:endParaRPr lang="en-US" altLang="en-US"/>
          </a:p>
        </p:txBody>
      </p:sp>
    </p:spTree>
    <p:extLst>
      <p:ext uri="{BB962C8B-B14F-4D97-AF65-F5344CB8AC3E}">
        <p14:creationId xmlns:p14="http://schemas.microsoft.com/office/powerpoint/2010/main" val="1415818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37966047-F85B-45C2-A02C-D4ADBF6D189F}" type="datetime1">
              <a:rPr lang="en-US" altLang="en-US" smtClean="0"/>
              <a:t>1/19/2017</a:t>
            </a:fld>
            <a:endParaRPr lang="en-US" altLang="en-US"/>
          </a:p>
        </p:txBody>
      </p:sp>
      <p:sp>
        <p:nvSpPr>
          <p:cNvPr id="4" name="Footer Placeholder 4"/>
          <p:cNvSpPr>
            <a:spLocks noGrp="1"/>
          </p:cNvSpPr>
          <p:nvPr>
            <p:ph type="ftr" sz="quarter" idx="11"/>
          </p:nvPr>
        </p:nvSpPr>
        <p:spPr/>
        <p:txBody>
          <a:bodyPr/>
          <a:lstStyle>
            <a:lvl1pPr>
              <a:defRPr/>
            </a:lvl1pPr>
          </a:lstStyle>
          <a:p>
            <a:pPr>
              <a:defRPr/>
            </a:pPr>
            <a:r>
              <a:rPr lang="en-US" smtClean="0"/>
              <a:t>Ch2. Cameras v.7c</a:t>
            </a:r>
            <a:endParaRPr lang="en-US"/>
          </a:p>
        </p:txBody>
      </p:sp>
      <p:sp>
        <p:nvSpPr>
          <p:cNvPr id="5" name="Slide Number Placeholder 5"/>
          <p:cNvSpPr>
            <a:spLocks noGrp="1"/>
          </p:cNvSpPr>
          <p:nvPr>
            <p:ph type="sldNum" sz="quarter" idx="12"/>
          </p:nvPr>
        </p:nvSpPr>
        <p:spPr/>
        <p:txBody>
          <a:bodyPr/>
          <a:lstStyle>
            <a:lvl1pPr>
              <a:defRPr/>
            </a:lvl1pPr>
          </a:lstStyle>
          <a:p>
            <a:pPr>
              <a:defRPr/>
            </a:pPr>
            <a:fld id="{76192F5B-83EA-4557-A494-9D1AFBD50C9A}" type="slidenum">
              <a:rPr lang="en-US" altLang="en-US"/>
              <a:pPr>
                <a:defRPr/>
              </a:pPr>
              <a:t>‹#›</a:t>
            </a:fld>
            <a:endParaRPr lang="en-US" altLang="en-US"/>
          </a:p>
        </p:txBody>
      </p:sp>
    </p:spTree>
    <p:extLst>
      <p:ext uri="{BB962C8B-B14F-4D97-AF65-F5344CB8AC3E}">
        <p14:creationId xmlns:p14="http://schemas.microsoft.com/office/powerpoint/2010/main" val="901403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9058C9D-F529-4577-9B7D-B2D58B47CF15}" type="datetime1">
              <a:rPr lang="en-US" altLang="en-US" smtClean="0"/>
              <a:t>1/19/2017</a:t>
            </a:fld>
            <a:endParaRPr lang="en-US" altLang="en-US"/>
          </a:p>
        </p:txBody>
      </p:sp>
      <p:sp>
        <p:nvSpPr>
          <p:cNvPr id="3" name="Footer Placeholder 4"/>
          <p:cNvSpPr>
            <a:spLocks noGrp="1"/>
          </p:cNvSpPr>
          <p:nvPr>
            <p:ph type="ftr" sz="quarter" idx="11"/>
          </p:nvPr>
        </p:nvSpPr>
        <p:spPr/>
        <p:txBody>
          <a:bodyPr/>
          <a:lstStyle>
            <a:lvl1pPr>
              <a:defRPr/>
            </a:lvl1pPr>
          </a:lstStyle>
          <a:p>
            <a:pPr>
              <a:defRPr/>
            </a:pPr>
            <a:r>
              <a:rPr lang="en-US" smtClean="0"/>
              <a:t>Ch2. Cameras v.7c</a:t>
            </a:r>
            <a:endParaRPr lang="en-US"/>
          </a:p>
        </p:txBody>
      </p:sp>
      <p:sp>
        <p:nvSpPr>
          <p:cNvPr id="4" name="Slide Number Placeholder 5"/>
          <p:cNvSpPr>
            <a:spLocks noGrp="1"/>
          </p:cNvSpPr>
          <p:nvPr>
            <p:ph type="sldNum" sz="quarter" idx="12"/>
          </p:nvPr>
        </p:nvSpPr>
        <p:spPr/>
        <p:txBody>
          <a:bodyPr/>
          <a:lstStyle>
            <a:lvl1pPr>
              <a:defRPr/>
            </a:lvl1pPr>
          </a:lstStyle>
          <a:p>
            <a:pPr>
              <a:defRPr/>
            </a:pPr>
            <a:fld id="{79B4CF04-FC6D-4142-9EBA-FB0971A7E8BA}" type="slidenum">
              <a:rPr lang="en-US" altLang="en-US"/>
              <a:pPr>
                <a:defRPr/>
              </a:pPr>
              <a:t>‹#›</a:t>
            </a:fld>
            <a:endParaRPr lang="en-US" altLang="en-US"/>
          </a:p>
        </p:txBody>
      </p:sp>
    </p:spTree>
    <p:extLst>
      <p:ext uri="{BB962C8B-B14F-4D97-AF65-F5344CB8AC3E}">
        <p14:creationId xmlns:p14="http://schemas.microsoft.com/office/powerpoint/2010/main" val="655708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1A1DB4C-C877-41E7-BF5C-E06E14B22099}" type="datetime1">
              <a:rPr lang="en-US" altLang="en-US" smtClean="0"/>
              <a:t>1/19/2017</a:t>
            </a:fld>
            <a:endParaRPr lang="en-US" altLang="en-US"/>
          </a:p>
        </p:txBody>
      </p:sp>
      <p:sp>
        <p:nvSpPr>
          <p:cNvPr id="6" name="Footer Placeholder 4"/>
          <p:cNvSpPr>
            <a:spLocks noGrp="1"/>
          </p:cNvSpPr>
          <p:nvPr>
            <p:ph type="ftr" sz="quarter" idx="11"/>
          </p:nvPr>
        </p:nvSpPr>
        <p:spPr/>
        <p:txBody>
          <a:bodyPr/>
          <a:lstStyle>
            <a:lvl1pPr>
              <a:defRPr/>
            </a:lvl1pPr>
          </a:lstStyle>
          <a:p>
            <a:pPr>
              <a:defRPr/>
            </a:pPr>
            <a:r>
              <a:rPr lang="en-US" smtClean="0"/>
              <a:t>Ch2. Cameras v.7c</a:t>
            </a:r>
            <a:endParaRPr lang="en-US"/>
          </a:p>
        </p:txBody>
      </p:sp>
      <p:sp>
        <p:nvSpPr>
          <p:cNvPr id="7" name="Slide Number Placeholder 5"/>
          <p:cNvSpPr>
            <a:spLocks noGrp="1"/>
          </p:cNvSpPr>
          <p:nvPr>
            <p:ph type="sldNum" sz="quarter" idx="12"/>
          </p:nvPr>
        </p:nvSpPr>
        <p:spPr/>
        <p:txBody>
          <a:bodyPr/>
          <a:lstStyle>
            <a:lvl1pPr>
              <a:defRPr/>
            </a:lvl1pPr>
          </a:lstStyle>
          <a:p>
            <a:pPr>
              <a:defRPr/>
            </a:pPr>
            <a:fld id="{BB82A911-87BB-470D-B42A-8F0E1BE4025F}" type="slidenum">
              <a:rPr lang="en-US" altLang="en-US"/>
              <a:pPr>
                <a:defRPr/>
              </a:pPr>
              <a:t>‹#›</a:t>
            </a:fld>
            <a:endParaRPr lang="en-US" altLang="en-US"/>
          </a:p>
        </p:txBody>
      </p:sp>
    </p:spTree>
    <p:extLst>
      <p:ext uri="{BB962C8B-B14F-4D97-AF65-F5344CB8AC3E}">
        <p14:creationId xmlns:p14="http://schemas.microsoft.com/office/powerpoint/2010/main" val="2330423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8B80FCA7-DD2F-4BBC-B9C4-5FF276F0F060}" type="datetime1">
              <a:rPr lang="en-US" altLang="en-US" smtClean="0"/>
              <a:t>1/19/2017</a:t>
            </a:fld>
            <a:endParaRPr lang="en-US" altLang="en-US"/>
          </a:p>
        </p:txBody>
      </p:sp>
      <p:sp>
        <p:nvSpPr>
          <p:cNvPr id="6" name="Footer Placeholder 4"/>
          <p:cNvSpPr>
            <a:spLocks noGrp="1"/>
          </p:cNvSpPr>
          <p:nvPr>
            <p:ph type="ftr" sz="quarter" idx="11"/>
          </p:nvPr>
        </p:nvSpPr>
        <p:spPr/>
        <p:txBody>
          <a:bodyPr/>
          <a:lstStyle>
            <a:lvl1pPr>
              <a:defRPr/>
            </a:lvl1pPr>
          </a:lstStyle>
          <a:p>
            <a:pPr>
              <a:defRPr/>
            </a:pPr>
            <a:r>
              <a:rPr lang="en-US" smtClean="0"/>
              <a:t>Ch2. Cameras v.7c</a:t>
            </a:r>
            <a:endParaRPr lang="en-US"/>
          </a:p>
        </p:txBody>
      </p:sp>
      <p:sp>
        <p:nvSpPr>
          <p:cNvPr id="7" name="Slide Number Placeholder 5"/>
          <p:cNvSpPr>
            <a:spLocks noGrp="1"/>
          </p:cNvSpPr>
          <p:nvPr>
            <p:ph type="sldNum" sz="quarter" idx="12"/>
          </p:nvPr>
        </p:nvSpPr>
        <p:spPr/>
        <p:txBody>
          <a:bodyPr/>
          <a:lstStyle>
            <a:lvl1pPr>
              <a:defRPr/>
            </a:lvl1pPr>
          </a:lstStyle>
          <a:p>
            <a:pPr>
              <a:defRPr/>
            </a:pPr>
            <a:fld id="{A4AE6FD1-B18F-4BA5-8C1E-E52FD9ADA08A}" type="slidenum">
              <a:rPr lang="en-US" altLang="en-US"/>
              <a:pPr>
                <a:defRPr/>
              </a:pPr>
              <a:t>‹#›</a:t>
            </a:fld>
            <a:endParaRPr lang="en-US" altLang="en-US"/>
          </a:p>
        </p:txBody>
      </p:sp>
    </p:spTree>
    <p:extLst>
      <p:ext uri="{BB962C8B-B14F-4D97-AF65-F5344CB8AC3E}">
        <p14:creationId xmlns:p14="http://schemas.microsoft.com/office/powerpoint/2010/main" val="4258437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smtClean="0">
                <a:solidFill>
                  <a:srgbClr val="898989"/>
                </a:solidFill>
              </a:defRPr>
            </a:lvl1pPr>
          </a:lstStyle>
          <a:p>
            <a:pPr>
              <a:defRPr/>
            </a:pPr>
            <a:fld id="{5DAFC259-C63F-449B-899F-A5B87776E3E3}" type="datetime1">
              <a:rPr lang="en-US" altLang="en-US" smtClean="0"/>
              <a:t>1/19/2017</a:t>
            </a:fld>
            <a:endParaRPr lang="en-US"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smtClean="0">
                <a:solidFill>
                  <a:schemeClr val="tx1">
                    <a:tint val="75000"/>
                  </a:schemeClr>
                </a:solidFill>
              </a:defRPr>
            </a:lvl1pPr>
          </a:lstStyle>
          <a:p>
            <a:pPr>
              <a:defRPr/>
            </a:pPr>
            <a:r>
              <a:rPr lang="en-US" smtClean="0"/>
              <a:t>Ch2. Cameras v.7c</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7CBB1205-DE3F-4909-8B75-422E2A5EF5EA}" type="slidenum">
              <a:rPr lang="en-US" altLang="en-US"/>
              <a:pPr>
                <a:defRPr/>
              </a:pPr>
              <a:t>‹#›</a:t>
            </a:fld>
            <a:endParaRPr lang="en-US" altLang="en-US"/>
          </a:p>
        </p:txBody>
      </p:sp>
      <p:sp>
        <p:nvSpPr>
          <p:cNvPr id="1031" name="TextBox 1"/>
          <p:cNvSpPr txBox="1">
            <a:spLocks noChangeArrowheads="1"/>
          </p:cNvSpPr>
          <p:nvPr userDrawn="1"/>
        </p:nvSpPr>
        <p:spPr bwMode="auto">
          <a:xfrm>
            <a:off x="609600" y="228600"/>
            <a:ext cx="7848600" cy="338138"/>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pPr>
              <a:defRPr/>
            </a:pPr>
            <a:r>
              <a:rPr lang="en-US" sz="1600" smtClean="0">
                <a:solidFill>
                  <a:srgbClr val="F79646"/>
                </a:solidFill>
              </a:rPr>
              <a:t>Camera model |  Intrinsic parameters |  extrinsic parameters | projection</a:t>
            </a:r>
          </a:p>
        </p:txBody>
      </p:sp>
    </p:spTree>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Lst>
  <p:timing>
    <p:tnLst>
      <p:par>
        <p:cTn id="1" dur="indefinite" restart="never" nodeType="tmRoot"/>
      </p:par>
    </p:tnLst>
  </p:timing>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新細明體" pitchFamily="18" charset="-120"/>
        </a:defRPr>
      </a:lvl2pPr>
      <a:lvl3pPr algn="ctr" rtl="0" eaLnBrk="0" fontAlgn="base" hangingPunct="0">
        <a:spcBef>
          <a:spcPct val="0"/>
        </a:spcBef>
        <a:spcAft>
          <a:spcPct val="0"/>
        </a:spcAft>
        <a:defRPr sz="4400">
          <a:solidFill>
            <a:schemeClr val="tx1"/>
          </a:solidFill>
          <a:latin typeface="Calibri" pitchFamily="34" charset="0"/>
          <a:ea typeface="新細明體" pitchFamily="18" charset="-120"/>
        </a:defRPr>
      </a:lvl3pPr>
      <a:lvl4pPr algn="ctr" rtl="0" eaLnBrk="0" fontAlgn="base" hangingPunct="0">
        <a:spcBef>
          <a:spcPct val="0"/>
        </a:spcBef>
        <a:spcAft>
          <a:spcPct val="0"/>
        </a:spcAft>
        <a:defRPr sz="4400">
          <a:solidFill>
            <a:schemeClr val="tx1"/>
          </a:solidFill>
          <a:latin typeface="Calibri" pitchFamily="34" charset="0"/>
          <a:ea typeface="新細明體" pitchFamily="18" charset="-120"/>
        </a:defRPr>
      </a:lvl4pPr>
      <a:lvl5pPr algn="ctr" rtl="0" eaLnBrk="0" fontAlgn="base" hangingPunct="0">
        <a:spcBef>
          <a:spcPct val="0"/>
        </a:spcBef>
        <a:spcAft>
          <a:spcPct val="0"/>
        </a:spcAft>
        <a:defRPr sz="4400">
          <a:solidFill>
            <a:schemeClr val="tx1"/>
          </a:solidFill>
          <a:latin typeface="Calibri" pitchFamily="34" charset="0"/>
          <a:ea typeface="新細明體" pitchFamily="18" charset="-120"/>
        </a:defRPr>
      </a:lvl5pPr>
      <a:lvl6pPr marL="457200" algn="ctr" rtl="0" fontAlgn="base">
        <a:spcBef>
          <a:spcPct val="0"/>
        </a:spcBef>
        <a:spcAft>
          <a:spcPct val="0"/>
        </a:spcAft>
        <a:defRPr sz="4400">
          <a:solidFill>
            <a:schemeClr val="tx1"/>
          </a:solidFill>
          <a:latin typeface="Calibri" pitchFamily="34" charset="0"/>
          <a:ea typeface="新細明體" pitchFamily="18" charset="-120"/>
        </a:defRPr>
      </a:lvl6pPr>
      <a:lvl7pPr marL="914400" algn="ctr" rtl="0" fontAlgn="base">
        <a:spcBef>
          <a:spcPct val="0"/>
        </a:spcBef>
        <a:spcAft>
          <a:spcPct val="0"/>
        </a:spcAft>
        <a:defRPr sz="4400">
          <a:solidFill>
            <a:schemeClr val="tx1"/>
          </a:solidFill>
          <a:latin typeface="Calibri" pitchFamily="34" charset="0"/>
          <a:ea typeface="新細明體" pitchFamily="18" charset="-120"/>
        </a:defRPr>
      </a:lvl7pPr>
      <a:lvl8pPr marL="1371600" algn="ctr" rtl="0" fontAlgn="base">
        <a:spcBef>
          <a:spcPct val="0"/>
        </a:spcBef>
        <a:spcAft>
          <a:spcPct val="0"/>
        </a:spcAft>
        <a:defRPr sz="4400">
          <a:solidFill>
            <a:schemeClr val="tx1"/>
          </a:solidFill>
          <a:latin typeface="Calibri" pitchFamily="34" charset="0"/>
          <a:ea typeface="新細明體" pitchFamily="18" charset="-120"/>
        </a:defRPr>
      </a:lvl8pPr>
      <a:lvl9pPr marL="1828800" algn="ctr" rtl="0" fontAlgn="base">
        <a:spcBef>
          <a:spcPct val="0"/>
        </a:spcBef>
        <a:spcAft>
          <a:spcPct val="0"/>
        </a:spcAft>
        <a:defRPr sz="4400">
          <a:solidFill>
            <a:schemeClr val="tx1"/>
          </a:solidFill>
          <a:latin typeface="Calibri" pitchFamily="34" charset="0"/>
          <a:ea typeface="新細明體" pitchFamily="18" charset="-12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smtClean="0">
                <a:solidFill>
                  <a:srgbClr val="898989"/>
                </a:solidFill>
              </a:defRPr>
            </a:lvl1pPr>
          </a:lstStyle>
          <a:p>
            <a:pPr>
              <a:defRPr/>
            </a:pPr>
            <a:fld id="{EB04A765-E56A-47A2-B7F0-448E20D316FA}" type="datetime1">
              <a:rPr lang="en-US" altLang="en-US" smtClean="0"/>
              <a:t>1/19/2017</a:t>
            </a:fld>
            <a:endParaRPr lang="en-US"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smtClean="0">
                <a:solidFill>
                  <a:schemeClr val="tx1">
                    <a:tint val="75000"/>
                  </a:schemeClr>
                </a:solidFill>
              </a:defRPr>
            </a:lvl1pPr>
          </a:lstStyle>
          <a:p>
            <a:pPr>
              <a:defRPr/>
            </a:pPr>
            <a:r>
              <a:rPr lang="en-US" smtClean="0"/>
              <a:t>Ch2. Cameras v.7c</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843B6A46-238E-4F6E-9483-0A5563B5873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Lst>
  <p:timing>
    <p:tnLst>
      <p:par>
        <p:cTn id="1" dur="indefinite" restart="never" nodeType="tmRoot"/>
      </p:par>
    </p:tnLst>
  </p:timing>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新細明體" pitchFamily="18" charset="-120"/>
        </a:defRPr>
      </a:lvl2pPr>
      <a:lvl3pPr algn="ctr" rtl="0" eaLnBrk="0" fontAlgn="base" hangingPunct="0">
        <a:spcBef>
          <a:spcPct val="0"/>
        </a:spcBef>
        <a:spcAft>
          <a:spcPct val="0"/>
        </a:spcAft>
        <a:defRPr sz="4400">
          <a:solidFill>
            <a:schemeClr val="tx1"/>
          </a:solidFill>
          <a:latin typeface="Calibri" pitchFamily="34" charset="0"/>
          <a:ea typeface="新細明體" pitchFamily="18" charset="-120"/>
        </a:defRPr>
      </a:lvl3pPr>
      <a:lvl4pPr algn="ctr" rtl="0" eaLnBrk="0" fontAlgn="base" hangingPunct="0">
        <a:spcBef>
          <a:spcPct val="0"/>
        </a:spcBef>
        <a:spcAft>
          <a:spcPct val="0"/>
        </a:spcAft>
        <a:defRPr sz="4400">
          <a:solidFill>
            <a:schemeClr val="tx1"/>
          </a:solidFill>
          <a:latin typeface="Calibri" pitchFamily="34" charset="0"/>
          <a:ea typeface="新細明體" pitchFamily="18" charset="-120"/>
        </a:defRPr>
      </a:lvl4pPr>
      <a:lvl5pPr algn="ctr" rtl="0" eaLnBrk="0" fontAlgn="base" hangingPunct="0">
        <a:spcBef>
          <a:spcPct val="0"/>
        </a:spcBef>
        <a:spcAft>
          <a:spcPct val="0"/>
        </a:spcAft>
        <a:defRPr sz="4400">
          <a:solidFill>
            <a:schemeClr val="tx1"/>
          </a:solidFill>
          <a:latin typeface="Calibri" pitchFamily="34" charset="0"/>
          <a:ea typeface="新細明體" pitchFamily="18" charset="-120"/>
        </a:defRPr>
      </a:lvl5pPr>
      <a:lvl6pPr marL="457200" algn="ctr" rtl="0" fontAlgn="base">
        <a:spcBef>
          <a:spcPct val="0"/>
        </a:spcBef>
        <a:spcAft>
          <a:spcPct val="0"/>
        </a:spcAft>
        <a:defRPr sz="4400">
          <a:solidFill>
            <a:schemeClr val="tx1"/>
          </a:solidFill>
          <a:latin typeface="Calibri" pitchFamily="34" charset="0"/>
          <a:ea typeface="新細明體" pitchFamily="18" charset="-120"/>
        </a:defRPr>
      </a:lvl6pPr>
      <a:lvl7pPr marL="914400" algn="ctr" rtl="0" fontAlgn="base">
        <a:spcBef>
          <a:spcPct val="0"/>
        </a:spcBef>
        <a:spcAft>
          <a:spcPct val="0"/>
        </a:spcAft>
        <a:defRPr sz="4400">
          <a:solidFill>
            <a:schemeClr val="tx1"/>
          </a:solidFill>
          <a:latin typeface="Calibri" pitchFamily="34" charset="0"/>
          <a:ea typeface="新細明體" pitchFamily="18" charset="-120"/>
        </a:defRPr>
      </a:lvl7pPr>
      <a:lvl8pPr marL="1371600" algn="ctr" rtl="0" fontAlgn="base">
        <a:spcBef>
          <a:spcPct val="0"/>
        </a:spcBef>
        <a:spcAft>
          <a:spcPct val="0"/>
        </a:spcAft>
        <a:defRPr sz="4400">
          <a:solidFill>
            <a:schemeClr val="tx1"/>
          </a:solidFill>
          <a:latin typeface="Calibri" pitchFamily="34" charset="0"/>
          <a:ea typeface="新細明體" pitchFamily="18" charset="-120"/>
        </a:defRPr>
      </a:lvl8pPr>
      <a:lvl9pPr marL="1828800" algn="ctr" rtl="0" fontAlgn="base">
        <a:spcBef>
          <a:spcPct val="0"/>
        </a:spcBef>
        <a:spcAft>
          <a:spcPct val="0"/>
        </a:spcAft>
        <a:defRPr sz="4400">
          <a:solidFill>
            <a:schemeClr val="tx1"/>
          </a:solidFill>
          <a:latin typeface="Calibri" pitchFamily="34" charset="0"/>
          <a:ea typeface="新細明體" pitchFamily="18" charset="-12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8.wm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5.jpeg"/><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image" Target="../media/image9.wmf"/><Relationship Id="rId5" Type="http://schemas.openxmlformats.org/officeDocument/2006/relationships/oleObject" Target="../embeddings/oleObject3.bin"/><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0.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vmlDrawing" Target="../drawings/vmlDrawing5.vml"/><Relationship Id="rId5" Type="http://schemas.openxmlformats.org/officeDocument/2006/relationships/image" Target="../media/image13.wmf"/><Relationship Id="rId4" Type="http://schemas.openxmlformats.org/officeDocument/2006/relationships/oleObject" Target="../embeddings/oleObject5.bin"/></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2.xml"/><Relationship Id="rId1" Type="http://schemas.openxmlformats.org/officeDocument/2006/relationships/vmlDrawing" Target="../drawings/vmlDrawing6.vml"/><Relationship Id="rId4" Type="http://schemas.openxmlformats.org/officeDocument/2006/relationships/image" Target="../media/image14.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2.xml"/><Relationship Id="rId1" Type="http://schemas.openxmlformats.org/officeDocument/2006/relationships/vmlDrawing" Target="../drawings/vmlDrawing7.vml"/><Relationship Id="rId4" Type="http://schemas.openxmlformats.org/officeDocument/2006/relationships/image" Target="../media/image15.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vmlDrawing" Target="../drawings/vmlDrawing8.vml"/><Relationship Id="rId5" Type="http://schemas.openxmlformats.org/officeDocument/2006/relationships/image" Target="../media/image16.wmf"/><Relationship Id="rId4" Type="http://schemas.openxmlformats.org/officeDocument/2006/relationships/oleObject" Target="../embeddings/oleObject8.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2.xml"/><Relationship Id="rId1" Type="http://schemas.openxmlformats.org/officeDocument/2006/relationships/vmlDrawing" Target="../drawings/vmlDrawing9.vml"/><Relationship Id="rId5" Type="http://schemas.openxmlformats.org/officeDocument/2006/relationships/image" Target="../media/image17.wmf"/><Relationship Id="rId4" Type="http://schemas.openxmlformats.org/officeDocument/2006/relationships/oleObject" Target="../embeddings/oleObject9.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2.xml"/><Relationship Id="rId1" Type="http://schemas.openxmlformats.org/officeDocument/2006/relationships/vmlDrawing" Target="../drawings/vmlDrawing10.vml"/><Relationship Id="rId5" Type="http://schemas.openxmlformats.org/officeDocument/2006/relationships/image" Target="../media/image18.wmf"/><Relationship Id="rId4" Type="http://schemas.openxmlformats.org/officeDocument/2006/relationships/oleObject" Target="../embeddings/oleObject10.bin"/></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3.jpeg"/><Relationship Id="rId5" Type="http://schemas.openxmlformats.org/officeDocument/2006/relationships/image" Target="../media/image2.png"/><Relationship Id="rId4" Type="http://schemas.openxmlformats.org/officeDocument/2006/relationships/hyperlink" Target="https://en.wikipedia.org/wiki/Charge-coupled_device" TargetMode="Externa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9.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20.wmf"/></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21.wmf"/><Relationship Id="rId4" Type="http://schemas.openxmlformats.org/officeDocument/2006/relationships/oleObject" Target="../embeddings/oleObject13.bin"/></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22.wmf"/><Relationship Id="rId4" Type="http://schemas.openxmlformats.org/officeDocument/2006/relationships/oleObject" Target="../embeddings/oleObject14.bin"/></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3.xml"/><Relationship Id="rId1" Type="http://schemas.openxmlformats.org/officeDocument/2006/relationships/vmlDrawing" Target="../drawings/vmlDrawing15.vml"/><Relationship Id="rId6" Type="http://schemas.openxmlformats.org/officeDocument/2006/relationships/image" Target="../media/image1.png"/><Relationship Id="rId5" Type="http://schemas.openxmlformats.org/officeDocument/2006/relationships/image" Target="../media/image23.wmf"/><Relationship Id="rId4" Type="http://schemas.openxmlformats.org/officeDocument/2006/relationships/oleObject" Target="../embeddings/oleObject15.bin"/></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12.xml"/><Relationship Id="rId1" Type="http://schemas.openxmlformats.org/officeDocument/2006/relationships/vmlDrawing" Target="../drawings/vmlDrawing16.vml"/><Relationship Id="rId4" Type="http://schemas.openxmlformats.org/officeDocument/2006/relationships/image" Target="../media/image24.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13.xml"/><Relationship Id="rId1" Type="http://schemas.openxmlformats.org/officeDocument/2006/relationships/vmlDrawing" Target="../drawings/vmlDrawing17.vml"/><Relationship Id="rId4" Type="http://schemas.openxmlformats.org/officeDocument/2006/relationships/image" Target="../media/image25.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www.vision.caltech.edu/bouguetj/calib_doc/index.html#examples" TargetMode="External"/><Relationship Id="rId2" Type="http://schemas.openxmlformats.org/officeDocument/2006/relationships/hyperlink" Target="http://wwwcsif.cs.ucdavis.edu/~wangjj/gsvd/codes/rq5.m" TargetMode="External"/><Relationship Id="rId1" Type="http://schemas.openxmlformats.org/officeDocument/2006/relationships/slideLayout" Target="../slideLayouts/slideLayout20.xml"/><Relationship Id="rId5" Type="http://schemas.openxmlformats.org/officeDocument/2006/relationships/hyperlink" Target="http://www.colorado.edu/ASEN/asen3200/handouts/" TargetMode="External"/><Relationship Id="rId4" Type="http://schemas.openxmlformats.org/officeDocument/2006/relationships/hyperlink" Target="http://www.songho.ca/opengl/gl_anglestoaxes.html"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15.xml"/><Relationship Id="rId1" Type="http://schemas.openxmlformats.org/officeDocument/2006/relationships/vmlDrawing" Target="../drawings/vmlDrawing18.vml"/><Relationship Id="rId5" Type="http://schemas.openxmlformats.org/officeDocument/2006/relationships/hyperlink" Target="http://reedbeta.wordpress.com/2011/09/18/rotations-and-infinitesimal-generators/" TargetMode="External"/><Relationship Id="rId4" Type="http://schemas.openxmlformats.org/officeDocument/2006/relationships/image" Target="../media/image26.wmf"/></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5.xml"/><Relationship Id="rId1" Type="http://schemas.openxmlformats.org/officeDocument/2006/relationships/vmlDrawing" Target="../drawings/vmlDrawing19.vml"/><Relationship Id="rId6" Type="http://schemas.openxmlformats.org/officeDocument/2006/relationships/image" Target="../media/image27.wmf"/><Relationship Id="rId5" Type="http://schemas.openxmlformats.org/officeDocument/2006/relationships/oleObject" Target="../embeddings/oleObject19.bin"/><Relationship Id="rId4" Type="http://schemas.openxmlformats.org/officeDocument/2006/relationships/image" Target="../media/image28.jpe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5.xml"/><Relationship Id="rId1" Type="http://schemas.openxmlformats.org/officeDocument/2006/relationships/vmlDrawing" Target="../drawings/vmlDrawing20.vml"/><Relationship Id="rId5" Type="http://schemas.openxmlformats.org/officeDocument/2006/relationships/image" Target="../media/image29.wmf"/><Relationship Id="rId4" Type="http://schemas.openxmlformats.org/officeDocument/2006/relationships/oleObject" Target="../embeddings/oleObject20.bin"/></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5.xml"/><Relationship Id="rId1" Type="http://schemas.openxmlformats.org/officeDocument/2006/relationships/vmlDrawing" Target="../drawings/vmlDrawing21.vml"/><Relationship Id="rId5" Type="http://schemas.openxmlformats.org/officeDocument/2006/relationships/image" Target="../media/image30.wmf"/><Relationship Id="rId4" Type="http://schemas.openxmlformats.org/officeDocument/2006/relationships/oleObject" Target="../embeddings/oleObject21.bin"/></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0.xml"/><Relationship Id="rId1" Type="http://schemas.openxmlformats.org/officeDocument/2006/relationships/vmlDrawing" Target="../drawings/vmlDrawing22.vml"/><Relationship Id="rId4" Type="http://schemas.openxmlformats.org/officeDocument/2006/relationships/image" Target="../media/image31.w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15.xml"/><Relationship Id="rId1" Type="http://schemas.openxmlformats.org/officeDocument/2006/relationships/vmlDrawing" Target="../drawings/vmlDrawing23.vml"/><Relationship Id="rId4" Type="http://schemas.openxmlformats.org/officeDocument/2006/relationships/image" Target="../media/image32.w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5.xml"/><Relationship Id="rId1" Type="http://schemas.openxmlformats.org/officeDocument/2006/relationships/vmlDrawing" Target="../drawings/vmlDrawing24.vml"/><Relationship Id="rId5" Type="http://schemas.openxmlformats.org/officeDocument/2006/relationships/image" Target="../media/image16.wmf"/><Relationship Id="rId4" Type="http://schemas.openxmlformats.org/officeDocument/2006/relationships/oleObject" Target="../embeddings/oleObject24.bin"/></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5.xml"/><Relationship Id="rId1" Type="http://schemas.openxmlformats.org/officeDocument/2006/relationships/vmlDrawing" Target="../drawings/vmlDrawing25.vml"/><Relationship Id="rId5" Type="http://schemas.openxmlformats.org/officeDocument/2006/relationships/image" Target="../media/image17.wmf"/><Relationship Id="rId4" Type="http://schemas.openxmlformats.org/officeDocument/2006/relationships/oleObject" Target="../embeddings/oleObject25.bin"/></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5.xml"/><Relationship Id="rId1" Type="http://schemas.openxmlformats.org/officeDocument/2006/relationships/vmlDrawing" Target="../drawings/vmlDrawing26.vml"/><Relationship Id="rId5" Type="http://schemas.openxmlformats.org/officeDocument/2006/relationships/image" Target="../media/image13.wmf"/><Relationship Id="rId4" Type="http://schemas.openxmlformats.org/officeDocument/2006/relationships/oleObject" Target="../embeddings/oleObject26.bin"/></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5.xml"/><Relationship Id="rId1" Type="http://schemas.openxmlformats.org/officeDocument/2006/relationships/vmlDrawing" Target="../drawings/vmlDrawing27.vml"/><Relationship Id="rId5" Type="http://schemas.openxmlformats.org/officeDocument/2006/relationships/image" Target="../media/image13.wmf"/><Relationship Id="rId4" Type="http://schemas.openxmlformats.org/officeDocument/2006/relationships/oleObject" Target="../embeddings/oleObject27.bin"/></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5.xml"/><Relationship Id="rId1" Type="http://schemas.openxmlformats.org/officeDocument/2006/relationships/vmlDrawing" Target="../drawings/vmlDrawing28.vml"/><Relationship Id="rId5" Type="http://schemas.openxmlformats.org/officeDocument/2006/relationships/image" Target="../media/image33.wmf"/><Relationship Id="rId4" Type="http://schemas.openxmlformats.org/officeDocument/2006/relationships/oleObject" Target="../embeddings/oleObject28.bin"/></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5.xml"/><Relationship Id="rId1" Type="http://schemas.openxmlformats.org/officeDocument/2006/relationships/vmlDrawing" Target="../drawings/vmlDrawing29.vml"/><Relationship Id="rId5" Type="http://schemas.openxmlformats.org/officeDocument/2006/relationships/image" Target="../media/image34.wmf"/><Relationship Id="rId4" Type="http://schemas.openxmlformats.org/officeDocument/2006/relationships/oleObject" Target="../embeddings/oleObject29.bin"/></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5.xml"/><Relationship Id="rId1" Type="http://schemas.openxmlformats.org/officeDocument/2006/relationships/vmlDrawing" Target="../drawings/vmlDrawing30.vml"/><Relationship Id="rId5" Type="http://schemas.openxmlformats.org/officeDocument/2006/relationships/image" Target="../media/image35.wmf"/><Relationship Id="rId4" Type="http://schemas.openxmlformats.org/officeDocument/2006/relationships/oleObject" Target="../embeddings/oleObject30.bin"/></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5.xml"/><Relationship Id="rId1" Type="http://schemas.openxmlformats.org/officeDocument/2006/relationships/vmlDrawing" Target="../drawings/vmlDrawing31.vml"/><Relationship Id="rId5" Type="http://schemas.openxmlformats.org/officeDocument/2006/relationships/image" Target="../media/image36.wmf"/><Relationship Id="rId4" Type="http://schemas.openxmlformats.org/officeDocument/2006/relationships/oleObject" Target="../embeddings/oleObject31.bin"/></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5.jpeg"/></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6.xml"/><Relationship Id="rId1" Type="http://schemas.openxmlformats.org/officeDocument/2006/relationships/vmlDrawing" Target="../drawings/vmlDrawing32.vml"/><Relationship Id="rId6" Type="http://schemas.openxmlformats.org/officeDocument/2006/relationships/image" Target="../media/image1.png"/><Relationship Id="rId5" Type="http://schemas.openxmlformats.org/officeDocument/2006/relationships/image" Target="../media/image23.wmf"/><Relationship Id="rId4" Type="http://schemas.openxmlformats.org/officeDocument/2006/relationships/oleObject" Target="../embeddings/oleObject32.bin"/></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6.xml"/><Relationship Id="rId1" Type="http://schemas.openxmlformats.org/officeDocument/2006/relationships/vmlDrawing" Target="../drawings/vmlDrawing33.vml"/><Relationship Id="rId6" Type="http://schemas.openxmlformats.org/officeDocument/2006/relationships/image" Target="../media/image1.png"/><Relationship Id="rId5" Type="http://schemas.openxmlformats.org/officeDocument/2006/relationships/image" Target="../media/image37.wmf"/><Relationship Id="rId4" Type="http://schemas.openxmlformats.org/officeDocument/2006/relationships/oleObject" Target="../embeddings/oleObject33.bin"/></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5.xml"/><Relationship Id="rId1" Type="http://schemas.openxmlformats.org/officeDocument/2006/relationships/vmlDrawing" Target="../drawings/vmlDrawing34.vml"/><Relationship Id="rId4" Type="http://schemas.openxmlformats.org/officeDocument/2006/relationships/image" Target="../media/image38.wmf"/></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15.xml"/><Relationship Id="rId1" Type="http://schemas.openxmlformats.org/officeDocument/2006/relationships/vmlDrawing" Target="../drawings/vmlDrawing35.vml"/><Relationship Id="rId4" Type="http://schemas.openxmlformats.org/officeDocument/2006/relationships/image" Target="../media/image39.wmf"/></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15.xml"/><Relationship Id="rId1" Type="http://schemas.openxmlformats.org/officeDocument/2006/relationships/vmlDrawing" Target="../drawings/vmlDrawing36.vml"/><Relationship Id="rId4" Type="http://schemas.openxmlformats.org/officeDocument/2006/relationships/image" Target="../media/image40.wmf"/></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5.xml"/></Relationships>
</file>

<file path=ppt/slides/_rels/slide9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5.xml"/></Relationships>
</file>

<file path=ppt/slides/_rels/slide9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slideLayout" Target="../slideLayouts/slideLayout15.xml"/><Relationship Id="rId1" Type="http://schemas.openxmlformats.org/officeDocument/2006/relationships/vmlDrawing" Target="../drawings/vmlDrawing37.vml"/><Relationship Id="rId5" Type="http://schemas.openxmlformats.org/officeDocument/2006/relationships/image" Target="../media/image43.wmf"/><Relationship Id="rId4" Type="http://schemas.openxmlformats.org/officeDocument/2006/relationships/oleObject" Target="../embeddings/oleObject37.bin"/></Relationships>
</file>

<file path=ppt/slides/_rels/slide96.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15.xml"/><Relationship Id="rId1" Type="http://schemas.openxmlformats.org/officeDocument/2006/relationships/vmlDrawing" Target="../drawings/vmlDrawing38.vml"/><Relationship Id="rId4" Type="http://schemas.openxmlformats.org/officeDocument/2006/relationships/image" Target="../media/image45.wmf"/></Relationships>
</file>

<file path=ppt/slides/_rels/slide97.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15.xml"/></Relationships>
</file>

<file path=ppt/slides/_rels/slide98.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slideLayout" Target="../slideLayouts/slideLayout15.xml"/><Relationship Id="rId1" Type="http://schemas.openxmlformats.org/officeDocument/2006/relationships/vmlDrawing" Target="../drawings/vmlDrawing39.vml"/><Relationship Id="rId5" Type="http://schemas.openxmlformats.org/officeDocument/2006/relationships/image" Target="../media/image47.wmf"/><Relationship Id="rId4" Type="http://schemas.openxmlformats.org/officeDocument/2006/relationships/oleObject" Target="../embeddings/oleObject3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normAutofit fontScale="90000"/>
          </a:bodyPr>
          <a:lstStyle/>
          <a:p>
            <a:pPr eaLnBrk="1" hangingPunct="1">
              <a:defRPr/>
            </a:pPr>
            <a:r>
              <a:rPr lang="en-US" altLang="zh-TW" sz="4300" dirty="0" smtClean="0"/>
              <a:t>Chapter 2: Image processing and computer vision</a:t>
            </a:r>
            <a:br>
              <a:rPr lang="en-US" altLang="zh-TW" sz="4300" dirty="0" smtClean="0"/>
            </a:br>
            <a:endParaRPr lang="en-US" altLang="zh-TW" sz="4300" dirty="0" smtClean="0"/>
          </a:p>
        </p:txBody>
      </p:sp>
      <p:sp>
        <p:nvSpPr>
          <p:cNvPr id="2051" name="Rectangle 3"/>
          <p:cNvSpPr>
            <a:spLocks noGrp="1" noChangeArrowheads="1"/>
          </p:cNvSpPr>
          <p:nvPr>
            <p:ph type="subTitle" idx="1"/>
          </p:nvPr>
        </p:nvSpPr>
        <p:spPr/>
        <p:txBody>
          <a:bodyPr rtlCol="0">
            <a:normAutofit/>
          </a:bodyPr>
          <a:lstStyle/>
          <a:p>
            <a:pPr eaLnBrk="1" fontAlgn="auto" hangingPunct="1">
              <a:spcAft>
                <a:spcPts val="0"/>
              </a:spcAft>
              <a:buFont typeface="Arial" pitchFamily="34" charset="0"/>
              <a:buNone/>
              <a:defRPr/>
            </a:pPr>
            <a:r>
              <a:rPr lang="en-US" altLang="zh-TW" dirty="0" smtClean="0"/>
              <a:t>Camera models and parameters</a:t>
            </a:r>
          </a:p>
        </p:txBody>
      </p:sp>
      <p:sp>
        <p:nvSpPr>
          <p:cNvPr id="3076" name="Rectangle 45"/>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200" smtClean="0">
                <a:latin typeface="Verdana" pitchFamily="34" charset="0"/>
              </a:rPr>
              <a:t>Ch2. Cameras v.7c</a:t>
            </a:r>
            <a:endParaRPr lang="en-US" altLang="en-US" sz="1200">
              <a:latin typeface="Verdana" pitchFamily="34" charset="0"/>
            </a:endParaRPr>
          </a:p>
        </p:txBody>
      </p:sp>
      <p:sp>
        <p:nvSpPr>
          <p:cNvPr id="3077" name="Rectangle 46"/>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fld id="{C807B0A7-09C4-47E7-AFD3-055538C4A659}" type="slidenum">
              <a:rPr lang="en-US" altLang="en-US" sz="1200" smtClean="0">
                <a:latin typeface="Verdana" pitchFamily="34" charset="0"/>
              </a:rPr>
              <a:pPr>
                <a:spcBef>
                  <a:spcPct val="0"/>
                </a:spcBef>
                <a:buFontTx/>
                <a:buNone/>
              </a:pPr>
              <a:t>1</a:t>
            </a:fld>
            <a:endParaRPr lang="en-US" altLang="en-US" sz="1200" smtClean="0">
              <a:latin typeface="Verdana"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6553200" cy="1143000"/>
          </a:xfrm>
        </p:spPr>
        <p:txBody>
          <a:bodyPr/>
          <a:lstStyle/>
          <a:p>
            <a:pPr algn="l"/>
            <a:r>
              <a:rPr lang="en-US" sz="2800" dirty="0" smtClean="0"/>
              <a:t>A revision of basic matrix operations in case you forgot them</a:t>
            </a:r>
            <a:endParaRPr lang="en-US" sz="2800" dirty="0"/>
          </a:p>
        </p:txBody>
      </p:sp>
      <p:sp>
        <p:nvSpPr>
          <p:cNvPr id="4" name="Footer Placeholder 3"/>
          <p:cNvSpPr>
            <a:spLocks noGrp="1"/>
          </p:cNvSpPr>
          <p:nvPr>
            <p:ph type="ftr" sz="quarter" idx="11"/>
          </p:nvPr>
        </p:nvSpPr>
        <p:spPr>
          <a:xfrm>
            <a:off x="5791200" y="6464389"/>
            <a:ext cx="2895600" cy="365125"/>
          </a:xfrm>
        </p:spPr>
        <p:txBody>
          <a:bodyPr/>
          <a:lstStyle/>
          <a:p>
            <a:pPr>
              <a:defRPr/>
            </a:pPr>
            <a:r>
              <a:rPr lang="en-US" smtClean="0"/>
              <a:t>Ch2. Cameras v.7c</a:t>
            </a:r>
            <a:endParaRPr lang="en-US" dirty="0"/>
          </a:p>
        </p:txBody>
      </p:sp>
      <p:sp>
        <p:nvSpPr>
          <p:cNvPr id="5" name="Slide Number Placeholder 4"/>
          <p:cNvSpPr>
            <a:spLocks noGrp="1"/>
          </p:cNvSpPr>
          <p:nvPr>
            <p:ph type="sldNum" sz="quarter" idx="12"/>
          </p:nvPr>
        </p:nvSpPr>
        <p:spPr/>
        <p:txBody>
          <a:bodyPr/>
          <a:lstStyle/>
          <a:p>
            <a:pPr>
              <a:defRPr/>
            </a:pPr>
            <a:fld id="{F6B5AEFD-0438-4757-9AC0-06361A4FF341}" type="slidenum">
              <a:rPr lang="en-US" altLang="en-US" smtClean="0"/>
              <a:pPr>
                <a:defRPr/>
              </a:pPr>
              <a:t>10</a:t>
            </a:fld>
            <a:endParaRPr lang="en-US" altLang="en-US"/>
          </a:p>
        </p:txBody>
      </p:sp>
      <p:graphicFrame>
        <p:nvGraphicFramePr>
          <p:cNvPr id="6" name="Content Placeholder 5"/>
          <p:cNvGraphicFramePr>
            <a:graphicFrameLocks noGrp="1" noChangeAspect="1"/>
          </p:cNvGraphicFramePr>
          <p:nvPr>
            <p:ph idx="1"/>
            <p:extLst>
              <p:ext uri="{D42A27DB-BD31-4B8C-83A1-F6EECF244321}">
                <p14:modId xmlns:p14="http://schemas.microsoft.com/office/powerpoint/2010/main" val="61305653"/>
              </p:ext>
            </p:extLst>
          </p:nvPr>
        </p:nvGraphicFramePr>
        <p:xfrm>
          <a:off x="381000" y="1447800"/>
          <a:ext cx="6367463" cy="5093970"/>
        </p:xfrm>
        <a:graphic>
          <a:graphicData uri="http://schemas.openxmlformats.org/presentationml/2006/ole">
            <mc:AlternateContent xmlns:mc="http://schemas.openxmlformats.org/markup-compatibility/2006">
              <mc:Choice xmlns:v="urn:schemas-microsoft-com:vml" Requires="v">
                <p:oleObj spid="_x0000_s73827" name="公式" r:id="rId3" imgW="6540480" imgH="5232240" progId="Equation.3">
                  <p:embed/>
                </p:oleObj>
              </mc:Choice>
              <mc:Fallback>
                <p:oleObj name="公式" r:id="rId3" imgW="6540480" imgH="5232240" progId="Equation.3">
                  <p:embed/>
                  <p:pic>
                    <p:nvPicPr>
                      <p:cNvPr id="0" name=""/>
                      <p:cNvPicPr/>
                      <p:nvPr/>
                    </p:nvPicPr>
                    <p:blipFill>
                      <a:blip r:embed="rId4"/>
                      <a:stretch>
                        <a:fillRect/>
                      </a:stretch>
                    </p:blipFill>
                    <p:spPr>
                      <a:xfrm>
                        <a:off x="381000" y="1447800"/>
                        <a:ext cx="6367463" cy="5093970"/>
                      </a:xfrm>
                      <a:prstGeom prst="rect">
                        <a:avLst/>
                      </a:prstGeom>
                    </p:spPr>
                  </p:pic>
                </p:oleObj>
              </mc:Fallback>
            </mc:AlternateContent>
          </a:graphicData>
        </a:graphic>
      </p:graphicFrame>
      <p:sp>
        <p:nvSpPr>
          <p:cNvPr id="7" name="TextBox 6"/>
          <p:cNvSpPr txBox="1"/>
          <p:nvPr/>
        </p:nvSpPr>
        <p:spPr>
          <a:xfrm>
            <a:off x="7239000" y="685800"/>
            <a:ext cx="1834156" cy="5755422"/>
          </a:xfrm>
          <a:prstGeom prst="rect">
            <a:avLst/>
          </a:prstGeom>
          <a:noFill/>
          <a:ln>
            <a:solidFill>
              <a:srgbClr val="FF0000"/>
            </a:solidFill>
          </a:ln>
        </p:spPr>
        <p:txBody>
          <a:bodyPr wrap="none" rtlCol="0">
            <a:spAutoFit/>
          </a:bodyPr>
          <a:lstStyle/>
          <a:p>
            <a:r>
              <a:rPr lang="pt-BR" sz="1600" dirty="0" smtClean="0"/>
              <a:t>%matlab</a:t>
            </a:r>
          </a:p>
          <a:p>
            <a:r>
              <a:rPr lang="pt-BR" sz="1600" dirty="0"/>
              <a:t>A</a:t>
            </a:r>
            <a:r>
              <a:rPr lang="pt-BR" sz="1600" dirty="0" smtClean="0"/>
              <a:t>=[</a:t>
            </a:r>
            <a:r>
              <a:rPr lang="pt-BR" sz="1600" dirty="0"/>
              <a:t>1 3 8</a:t>
            </a:r>
          </a:p>
          <a:p>
            <a:r>
              <a:rPr lang="pt-BR" sz="1600" dirty="0" smtClean="0"/>
              <a:t>     6 </a:t>
            </a:r>
            <a:r>
              <a:rPr lang="pt-BR" sz="1600" dirty="0"/>
              <a:t>2 -9</a:t>
            </a:r>
          </a:p>
          <a:p>
            <a:r>
              <a:rPr lang="pt-BR" sz="1600" dirty="0" smtClean="0"/>
              <a:t>     10 </a:t>
            </a:r>
            <a:r>
              <a:rPr lang="pt-BR" sz="1600" dirty="0"/>
              <a:t>7 5]</a:t>
            </a:r>
          </a:p>
          <a:p>
            <a:r>
              <a:rPr lang="pt-BR" sz="1600" dirty="0"/>
              <a:t>B</a:t>
            </a:r>
            <a:r>
              <a:rPr lang="pt-BR" sz="1600" dirty="0" smtClean="0"/>
              <a:t>=[</a:t>
            </a:r>
            <a:r>
              <a:rPr lang="pt-BR" sz="1600" dirty="0"/>
              <a:t>2 1 0</a:t>
            </a:r>
          </a:p>
          <a:p>
            <a:r>
              <a:rPr lang="pt-BR" sz="1600" dirty="0" smtClean="0"/>
              <a:t>      7 </a:t>
            </a:r>
            <a:r>
              <a:rPr lang="pt-BR" sz="1600" dirty="0"/>
              <a:t>-2 -1</a:t>
            </a:r>
          </a:p>
          <a:p>
            <a:r>
              <a:rPr lang="pt-BR" sz="1600" dirty="0" smtClean="0"/>
              <a:t>      3 </a:t>
            </a:r>
            <a:r>
              <a:rPr lang="pt-BR" sz="1600" dirty="0"/>
              <a:t>4 6</a:t>
            </a:r>
            <a:r>
              <a:rPr lang="pt-BR" sz="1600" dirty="0" smtClean="0"/>
              <a:t>]</a:t>
            </a:r>
          </a:p>
          <a:p>
            <a:r>
              <a:rPr lang="pt-BR" sz="1600" dirty="0" smtClean="0"/>
              <a:t>A’</a:t>
            </a:r>
          </a:p>
          <a:p>
            <a:r>
              <a:rPr lang="pt-BR" sz="1600" dirty="0" smtClean="0"/>
              <a:t>A*B</a:t>
            </a:r>
          </a:p>
          <a:p>
            <a:r>
              <a:rPr lang="pt-BR" sz="1600" dirty="0" smtClean="0"/>
              <a:t>A+B</a:t>
            </a:r>
          </a:p>
          <a:p>
            <a:r>
              <a:rPr lang="pt-BR" sz="1600" dirty="0" smtClean="0"/>
              <a:t>Answer:</a:t>
            </a:r>
            <a:r>
              <a:rPr lang="fr-FR" sz="1600" dirty="0"/>
              <a:t>&gt;&gt; </a:t>
            </a:r>
            <a:endParaRPr lang="fr-FR" sz="1600" dirty="0" smtClean="0"/>
          </a:p>
          <a:p>
            <a:r>
              <a:rPr lang="fr-FR" sz="1600" dirty="0" smtClean="0"/>
              <a:t>A’=</a:t>
            </a:r>
            <a:endParaRPr lang="fr-FR" sz="1600" dirty="0"/>
          </a:p>
          <a:p>
            <a:r>
              <a:rPr lang="fr-FR" sz="1600" dirty="0"/>
              <a:t>     1     6    10</a:t>
            </a:r>
          </a:p>
          <a:p>
            <a:r>
              <a:rPr lang="fr-FR" sz="1600" dirty="0"/>
              <a:t>     3     2     7</a:t>
            </a:r>
          </a:p>
          <a:p>
            <a:r>
              <a:rPr lang="fr-FR" sz="1600" dirty="0"/>
              <a:t>     8    -9     </a:t>
            </a:r>
            <a:r>
              <a:rPr lang="fr-FR" sz="1600" dirty="0" smtClean="0"/>
              <a:t>5</a:t>
            </a:r>
          </a:p>
          <a:p>
            <a:r>
              <a:rPr lang="fr-FR" sz="1600" dirty="0" smtClean="0"/>
              <a:t> A*B=</a:t>
            </a:r>
            <a:endParaRPr lang="fr-FR" sz="1600" dirty="0"/>
          </a:p>
          <a:p>
            <a:r>
              <a:rPr lang="fr-FR" sz="1600" dirty="0" smtClean="0"/>
              <a:t>    </a:t>
            </a:r>
            <a:r>
              <a:rPr lang="fr-FR" sz="1600" dirty="0"/>
              <a:t>47    27    45</a:t>
            </a:r>
          </a:p>
          <a:p>
            <a:r>
              <a:rPr lang="fr-FR" sz="1600" dirty="0"/>
              <a:t>    -1   -34   -56</a:t>
            </a:r>
          </a:p>
          <a:p>
            <a:r>
              <a:rPr lang="fr-FR" sz="1600" dirty="0"/>
              <a:t>    84    16    </a:t>
            </a:r>
            <a:r>
              <a:rPr lang="fr-FR" sz="1600" dirty="0" smtClean="0"/>
              <a:t>23</a:t>
            </a:r>
          </a:p>
          <a:p>
            <a:r>
              <a:rPr lang="fr-FR" sz="1600" dirty="0"/>
              <a:t>A</a:t>
            </a:r>
            <a:r>
              <a:rPr lang="fr-FR" sz="1600" dirty="0" smtClean="0"/>
              <a:t>+B=</a:t>
            </a:r>
          </a:p>
          <a:p>
            <a:r>
              <a:rPr lang="pt-BR" sz="1600" dirty="0" smtClean="0"/>
              <a:t>     3     </a:t>
            </a:r>
            <a:r>
              <a:rPr lang="pt-BR" sz="1600" dirty="0"/>
              <a:t>4     8</a:t>
            </a:r>
          </a:p>
          <a:p>
            <a:r>
              <a:rPr lang="pt-BR" sz="1600" dirty="0"/>
              <a:t>    13     0   -10</a:t>
            </a:r>
          </a:p>
          <a:p>
            <a:r>
              <a:rPr lang="pt-BR" sz="1600" dirty="0"/>
              <a:t>    13    11    </a:t>
            </a:r>
            <a:r>
              <a:rPr lang="pt-BR" sz="1600" dirty="0" smtClean="0"/>
              <a:t>11</a:t>
            </a:r>
          </a:p>
        </p:txBody>
      </p:sp>
    </p:spTree>
    <p:extLst>
      <p:ext uri="{BB962C8B-B14F-4D97-AF65-F5344CB8AC3E}">
        <p14:creationId xmlns:p14="http://schemas.microsoft.com/office/powerpoint/2010/main" val="1103912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609600"/>
            <a:ext cx="8243888" cy="1314450"/>
          </a:xfrm>
        </p:spPr>
        <p:txBody>
          <a:bodyPr/>
          <a:lstStyle/>
          <a:p>
            <a:pPr eaLnBrk="1" hangingPunct="1"/>
            <a:r>
              <a:rPr lang="en-US" altLang="en-US" sz="4000" smtClean="0">
                <a:ea typeface="新細明體" pitchFamily="18" charset="-120"/>
              </a:rPr>
              <a:t>Relate world 3D to camera 3D coordinates</a:t>
            </a:r>
          </a:p>
        </p:txBody>
      </p:sp>
      <p:sp>
        <p:nvSpPr>
          <p:cNvPr id="12291" name="Rectangle 3"/>
          <p:cNvSpPr>
            <a:spLocks noGrp="1" noChangeArrowheads="1"/>
          </p:cNvSpPr>
          <p:nvPr>
            <p:ph type="body" sz="half" idx="1"/>
          </p:nvPr>
        </p:nvSpPr>
        <p:spPr>
          <a:xfrm>
            <a:off x="471488" y="2106613"/>
            <a:ext cx="8291512" cy="4456112"/>
          </a:xfrm>
        </p:spPr>
        <p:txBody>
          <a:bodyPr/>
          <a:lstStyle/>
          <a:p>
            <a:pPr eaLnBrk="1" hangingPunct="1"/>
            <a:r>
              <a:rPr lang="en-US" altLang="en-US" sz="2800" i="1" smtClean="0">
                <a:ea typeface="新細明體" pitchFamily="18" charset="-120"/>
              </a:rPr>
              <a:t>P</a:t>
            </a:r>
            <a:r>
              <a:rPr lang="en-US" altLang="en-US" sz="2800" i="1" baseline="-25000" smtClean="0">
                <a:ea typeface="新細明體" pitchFamily="18" charset="-120"/>
              </a:rPr>
              <a:t>w</a:t>
            </a:r>
            <a:r>
              <a:rPr lang="en-US" altLang="en-US" sz="2800" smtClean="0">
                <a:ea typeface="新細明體" pitchFamily="18" charset="-120"/>
              </a:rPr>
              <a:t>=World 3D coordinates=[X</a:t>
            </a:r>
            <a:r>
              <a:rPr lang="en-US" altLang="en-US" sz="2800" baseline="-25000" smtClean="0">
                <a:ea typeface="新細明體" pitchFamily="18" charset="-120"/>
              </a:rPr>
              <a:t>w</a:t>
            </a:r>
            <a:r>
              <a:rPr lang="en-US" altLang="en-US" sz="2800" smtClean="0">
                <a:ea typeface="新細明體" pitchFamily="18" charset="-120"/>
              </a:rPr>
              <a:t>,Y</a:t>
            </a:r>
            <a:r>
              <a:rPr lang="en-US" altLang="en-US" sz="2800" baseline="-25000" smtClean="0">
                <a:ea typeface="新細明體" pitchFamily="18" charset="-120"/>
              </a:rPr>
              <a:t>w</a:t>
            </a:r>
            <a:r>
              <a:rPr lang="en-US" altLang="en-US" sz="2800" smtClean="0">
                <a:ea typeface="新細明體" pitchFamily="18" charset="-120"/>
              </a:rPr>
              <a:t>,Z</a:t>
            </a:r>
            <a:r>
              <a:rPr lang="en-US" altLang="en-US" sz="2800" baseline="-25000" smtClean="0">
                <a:ea typeface="新細明體" pitchFamily="18" charset="-120"/>
              </a:rPr>
              <a:t>w</a:t>
            </a:r>
            <a:r>
              <a:rPr lang="en-US" altLang="en-US" sz="2800" smtClean="0">
                <a:ea typeface="新細明體" pitchFamily="18" charset="-120"/>
              </a:rPr>
              <a:t>]</a:t>
            </a:r>
            <a:r>
              <a:rPr lang="en-US" altLang="zh-TW" sz="2800" baseline="30000" smtClean="0"/>
              <a:t>T</a:t>
            </a:r>
            <a:endParaRPr lang="en-US" altLang="en-US" sz="2800" baseline="30000" smtClean="0">
              <a:ea typeface="新細明體" pitchFamily="18" charset="-120"/>
            </a:endParaRPr>
          </a:p>
          <a:p>
            <a:pPr eaLnBrk="1" hangingPunct="1"/>
            <a:r>
              <a:rPr lang="en-US" altLang="en-US" sz="2800" i="1" smtClean="0">
                <a:ea typeface="新細明體" pitchFamily="18" charset="-120"/>
              </a:rPr>
              <a:t>P</a:t>
            </a:r>
            <a:r>
              <a:rPr lang="en-US" altLang="en-US" sz="2800" i="1" baseline="-25000" smtClean="0">
                <a:ea typeface="新細明體" pitchFamily="18" charset="-120"/>
              </a:rPr>
              <a:t>c</a:t>
            </a:r>
            <a:r>
              <a:rPr lang="en-US" altLang="en-US" sz="2800" smtClean="0">
                <a:ea typeface="新細明體" pitchFamily="18" charset="-120"/>
              </a:rPr>
              <a:t>= Camera 3D coordinates =[X</a:t>
            </a:r>
            <a:r>
              <a:rPr lang="en-US" altLang="en-US" sz="2800" baseline="-25000" smtClean="0">
                <a:ea typeface="新細明體" pitchFamily="18" charset="-120"/>
              </a:rPr>
              <a:t>c</a:t>
            </a:r>
            <a:r>
              <a:rPr lang="en-US" altLang="en-US" sz="2800" smtClean="0">
                <a:ea typeface="新細明體" pitchFamily="18" charset="-120"/>
              </a:rPr>
              <a:t>,Y</a:t>
            </a:r>
            <a:r>
              <a:rPr lang="en-US" altLang="en-US" sz="2800" baseline="-25000" smtClean="0">
                <a:ea typeface="新細明體" pitchFamily="18" charset="-120"/>
              </a:rPr>
              <a:t>c</a:t>
            </a:r>
            <a:r>
              <a:rPr lang="en-US" altLang="en-US" sz="2800" smtClean="0">
                <a:ea typeface="新細明體" pitchFamily="18" charset="-120"/>
              </a:rPr>
              <a:t>,Z</a:t>
            </a:r>
            <a:r>
              <a:rPr lang="en-US" altLang="en-US" sz="2800" baseline="-25000" smtClean="0">
                <a:ea typeface="新細明體" pitchFamily="18" charset="-120"/>
              </a:rPr>
              <a:t>c</a:t>
            </a:r>
            <a:r>
              <a:rPr lang="en-US" altLang="en-US" sz="2800" smtClean="0">
                <a:ea typeface="新細明體" pitchFamily="18" charset="-120"/>
              </a:rPr>
              <a:t>] </a:t>
            </a:r>
            <a:r>
              <a:rPr lang="en-US" altLang="zh-TW" sz="2800" baseline="30000" smtClean="0"/>
              <a:t>T</a:t>
            </a:r>
          </a:p>
          <a:p>
            <a:pPr eaLnBrk="1" hangingPunct="1"/>
            <a:r>
              <a:rPr lang="en-US" altLang="en-US" sz="2800" i="1" smtClean="0">
                <a:ea typeface="新細明體" pitchFamily="18" charset="-120"/>
              </a:rPr>
              <a:t>R</a:t>
            </a:r>
            <a:r>
              <a:rPr lang="en-US" altLang="en-US" sz="2800" i="1" baseline="-25000" smtClean="0">
                <a:ea typeface="新細明體" pitchFamily="18" charset="-120"/>
              </a:rPr>
              <a:t>cam</a:t>
            </a:r>
            <a:r>
              <a:rPr lang="en-US" altLang="en-US" sz="2800" smtClean="0">
                <a:ea typeface="新細明體" pitchFamily="18" charset="-120"/>
              </a:rPr>
              <a:t>=rotate of the camera in world coord. </a:t>
            </a:r>
          </a:p>
          <a:p>
            <a:pPr eaLnBrk="1" hangingPunct="1"/>
            <a:r>
              <a:rPr lang="en-US" altLang="en-US" sz="2800" i="1" smtClean="0">
                <a:ea typeface="新細明體" pitchFamily="18" charset="-120"/>
              </a:rPr>
              <a:t>T</a:t>
            </a:r>
            <a:r>
              <a:rPr lang="en-US" altLang="en-US" sz="2800" i="1" baseline="-25000" smtClean="0">
                <a:ea typeface="新細明體" pitchFamily="18" charset="-120"/>
              </a:rPr>
              <a:t>cam</a:t>
            </a:r>
            <a:r>
              <a:rPr lang="en-US" altLang="en-US" sz="2800" smtClean="0">
                <a:ea typeface="新細明體" pitchFamily="18" charset="-120"/>
              </a:rPr>
              <a:t>=</a:t>
            </a:r>
            <a:r>
              <a:rPr lang="en-US" altLang="en-US" sz="2800" i="1" smtClean="0">
                <a:ea typeface="新細明體" pitchFamily="18" charset="-120"/>
              </a:rPr>
              <a:t>T</a:t>
            </a:r>
            <a:r>
              <a:rPr lang="en-US" altLang="en-US" sz="2800" i="1" baseline="-25000" smtClean="0">
                <a:ea typeface="新細明體" pitchFamily="18" charset="-120"/>
              </a:rPr>
              <a:t>c</a:t>
            </a:r>
            <a:r>
              <a:rPr lang="en-US" altLang="en-US" sz="2800" smtClean="0">
                <a:ea typeface="新細明體" pitchFamily="18" charset="-120"/>
              </a:rPr>
              <a:t>=translation of the camera in world coord. </a:t>
            </a:r>
          </a:p>
          <a:p>
            <a:pPr eaLnBrk="1" hangingPunct="1"/>
            <a:endParaRPr lang="en-US" altLang="en-US" sz="2800" smtClean="0">
              <a:ea typeface="新細明體" pitchFamily="18" charset="-120"/>
            </a:endParaRPr>
          </a:p>
          <a:p>
            <a:pPr eaLnBrk="1" hangingPunct="1"/>
            <a:endParaRPr lang="en-US" altLang="en-US" sz="2800" smtClean="0">
              <a:ea typeface="新細明體" pitchFamily="18" charset="-120"/>
            </a:endParaRPr>
          </a:p>
        </p:txBody>
      </p:sp>
      <p:graphicFrame>
        <p:nvGraphicFramePr>
          <p:cNvPr id="12292" name="Object 4"/>
          <p:cNvGraphicFramePr>
            <a:graphicFrameLocks noGrp="1" noChangeAspect="1"/>
          </p:cNvGraphicFramePr>
          <p:nvPr>
            <p:ph sz="half" idx="2"/>
            <p:extLst>
              <p:ext uri="{D42A27DB-BD31-4B8C-83A1-F6EECF244321}">
                <p14:modId xmlns:p14="http://schemas.microsoft.com/office/powerpoint/2010/main" val="561268051"/>
              </p:ext>
            </p:extLst>
          </p:nvPr>
        </p:nvGraphicFramePr>
        <p:xfrm>
          <a:off x="914400" y="4343400"/>
          <a:ext cx="5041900" cy="2152650"/>
        </p:xfrm>
        <a:graphic>
          <a:graphicData uri="http://schemas.openxmlformats.org/presentationml/2006/ole">
            <mc:AlternateContent xmlns:mc="http://schemas.openxmlformats.org/markup-compatibility/2006">
              <mc:Choice xmlns:v="urn:schemas-microsoft-com:vml" Requires="v">
                <p:oleObj spid="_x0000_s12397" name="公式" r:id="rId3" imgW="2260440" imgH="965160" progId="Equation.3">
                  <p:embed/>
                </p:oleObj>
              </mc:Choice>
              <mc:Fallback>
                <p:oleObj name="公式" r:id="rId3" imgW="2260440" imgH="965160" progId="Equation.3">
                  <p:embed/>
                  <p:pic>
                    <p:nvPicPr>
                      <p:cNvPr id="0" name="Object 4"/>
                      <p:cNvPicPr>
                        <a:picLocks noGrp="1" noChangeAspect="1" noChangeArrowheads="1"/>
                      </p:cNvPicPr>
                      <p:nvPr/>
                    </p:nvPicPr>
                    <p:blipFill>
                      <a:blip r:embed="rId4"/>
                      <a:srcRect/>
                      <a:stretch>
                        <a:fillRect/>
                      </a:stretch>
                    </p:blipFill>
                    <p:spPr bwMode="auto">
                      <a:xfrm>
                        <a:off x="914400" y="4343400"/>
                        <a:ext cx="5041900" cy="2152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3" name="Footer Placeholder 5"/>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200" smtClean="0">
                <a:latin typeface="Verdana" pitchFamily="34" charset="0"/>
              </a:rPr>
              <a:t>Ch2. Cameras v.7c</a:t>
            </a:r>
            <a:endParaRPr lang="en-US" altLang="en-US" sz="1200">
              <a:latin typeface="Verdana" pitchFamily="34" charset="0"/>
            </a:endParaRPr>
          </a:p>
        </p:txBody>
      </p:sp>
      <p:sp>
        <p:nvSpPr>
          <p:cNvPr id="12294"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fld id="{E737DEC3-3346-49E7-A719-78A24A4A87C3}" type="slidenum">
              <a:rPr lang="en-US" altLang="en-US" sz="1200" smtClean="0">
                <a:latin typeface="Verdana" pitchFamily="34" charset="0"/>
              </a:rPr>
              <a:pPr>
                <a:spcBef>
                  <a:spcPct val="0"/>
                </a:spcBef>
                <a:buFontTx/>
                <a:buNone/>
              </a:pPr>
              <a:t>11</a:t>
            </a:fld>
            <a:endParaRPr lang="en-US" altLang="en-US" sz="1200" smtClean="0">
              <a:latin typeface="Verdana" pitchFamily="34" charset="0"/>
            </a:endParaRPr>
          </a:p>
        </p:txBody>
      </p:sp>
      <p:sp>
        <p:nvSpPr>
          <p:cNvPr id="7" name="Oval 6"/>
          <p:cNvSpPr/>
          <p:nvPr/>
        </p:nvSpPr>
        <p:spPr>
          <a:xfrm>
            <a:off x="457200" y="152400"/>
            <a:ext cx="18288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pPr algn="ctr">
              <a:defRPr/>
            </a:pPr>
            <a:endParaRPr lang="en-US" altLang="en-US" smtClean="0">
              <a:solidFill>
                <a:srgbClr val="FFFFFF"/>
              </a:solidFill>
              <a:latin typeface="Calibri" pitchFamily="34" charset="0"/>
            </a:endParaRPr>
          </a:p>
        </p:txBody>
      </p:sp>
      <p:sp>
        <p:nvSpPr>
          <p:cNvPr id="12296" name="TextBox 1"/>
          <p:cNvSpPr txBox="1">
            <a:spLocks noChangeArrowheads="1"/>
          </p:cNvSpPr>
          <p:nvPr/>
        </p:nvSpPr>
        <p:spPr bwMode="auto">
          <a:xfrm>
            <a:off x="5867400" y="5181600"/>
            <a:ext cx="2895600" cy="92392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800">
                <a:latin typeface="Verdana" pitchFamily="34" charset="0"/>
              </a:rPr>
              <a:t>We will show later why </a:t>
            </a:r>
            <a:r>
              <a:rPr lang="en-US" altLang="en-US" sz="1800" i="1">
                <a:latin typeface="Verdana" pitchFamily="34" charset="0"/>
              </a:rPr>
              <a:t>R</a:t>
            </a:r>
            <a:r>
              <a:rPr lang="en-US" altLang="en-US" sz="1800" i="1" baseline="-25000">
                <a:latin typeface="Verdana" pitchFamily="34" charset="0"/>
              </a:rPr>
              <a:t>c</a:t>
            </a:r>
            <a:r>
              <a:rPr lang="en-US" altLang="en-US" sz="1800">
                <a:latin typeface="Verdana" pitchFamily="34" charset="0"/>
              </a:rPr>
              <a:t> is more convenient to be used</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27038" y="457200"/>
            <a:ext cx="8242300" cy="1314450"/>
          </a:xfrm>
        </p:spPr>
        <p:txBody>
          <a:bodyPr/>
          <a:lstStyle/>
          <a:p>
            <a:pPr eaLnBrk="1" hangingPunct="1"/>
            <a:r>
              <a:rPr lang="en-US" altLang="zh-TW" sz="3200" smtClean="0"/>
              <a:t>Step1:</a:t>
            </a:r>
            <a:r>
              <a:rPr lang="en-US" altLang="en-US" sz="3200" smtClean="0">
                <a:ea typeface="新細明體" pitchFamily="18" charset="-120"/>
              </a:rPr>
              <a:t>Motion of camera</a:t>
            </a:r>
            <a:r>
              <a:rPr lang="en-US" altLang="zh-TW" sz="3200" smtClean="0"/>
              <a:t/>
            </a:r>
            <a:br>
              <a:rPr lang="en-US" altLang="zh-TW" sz="3200" smtClean="0"/>
            </a:br>
            <a:r>
              <a:rPr lang="en-US" altLang="zh-TW" sz="3200" smtClean="0"/>
              <a:t>from world to camera coordinates</a:t>
            </a:r>
            <a:endParaRPr lang="en-US" altLang="en-US" sz="3600" smtClean="0">
              <a:ea typeface="新細明體" pitchFamily="18" charset="-120"/>
            </a:endParaRPr>
          </a:p>
        </p:txBody>
      </p:sp>
      <p:sp>
        <p:nvSpPr>
          <p:cNvPr id="13315" name="Rectangle 3"/>
          <p:cNvSpPr>
            <a:spLocks noGrp="1" noChangeArrowheads="1"/>
          </p:cNvSpPr>
          <p:nvPr>
            <p:ph type="body" sz="half" idx="1"/>
          </p:nvPr>
        </p:nvSpPr>
        <p:spPr>
          <a:xfrm>
            <a:off x="457200" y="1649413"/>
            <a:ext cx="8686800" cy="2133600"/>
          </a:xfrm>
        </p:spPr>
        <p:txBody>
          <a:bodyPr/>
          <a:lstStyle/>
          <a:p>
            <a:pPr eaLnBrk="1" hangingPunct="1"/>
            <a:r>
              <a:rPr lang="en-US" altLang="en-US" sz="2800" smtClean="0">
                <a:ea typeface="新細明體" pitchFamily="18" charset="-120"/>
              </a:rPr>
              <a:t>Camera motion (rotation=</a:t>
            </a:r>
            <a:r>
              <a:rPr lang="en-US" altLang="en-US" sz="2800" i="1" smtClean="0">
                <a:ea typeface="新細明體" pitchFamily="18" charset="-120"/>
              </a:rPr>
              <a:t>R</a:t>
            </a:r>
            <a:r>
              <a:rPr lang="en-US" altLang="en-US" sz="2800" i="1" baseline="-25000" smtClean="0">
                <a:ea typeface="新細明體" pitchFamily="18" charset="-120"/>
              </a:rPr>
              <a:t>cam</a:t>
            </a:r>
            <a:r>
              <a:rPr lang="en-US" altLang="en-US" sz="2800" i="1" smtClean="0">
                <a:ea typeface="新細明體" pitchFamily="18" charset="-120"/>
              </a:rPr>
              <a:t>=R</a:t>
            </a:r>
            <a:r>
              <a:rPr lang="en-US" altLang="en-US" sz="2800" i="1" baseline="-25000" smtClean="0">
                <a:ea typeface="新細明體" pitchFamily="18" charset="-120"/>
              </a:rPr>
              <a:t>c</a:t>
            </a:r>
            <a:r>
              <a:rPr lang="en-US" altLang="en-US" sz="2800" i="1" baseline="30000" smtClean="0">
                <a:ea typeface="新細明體" pitchFamily="18" charset="-120"/>
              </a:rPr>
              <a:t>-1</a:t>
            </a:r>
            <a:r>
              <a:rPr lang="en-US" altLang="en-US" sz="2800" smtClean="0">
                <a:ea typeface="新細明體" pitchFamily="18" charset="-120"/>
              </a:rPr>
              <a:t>, translation=</a:t>
            </a:r>
            <a:r>
              <a:rPr lang="en-US" altLang="en-US" sz="2800" i="1" smtClean="0">
                <a:ea typeface="新細明體" pitchFamily="18" charset="-120"/>
              </a:rPr>
              <a:t>T</a:t>
            </a:r>
            <a:r>
              <a:rPr lang="en-US" altLang="en-US" sz="2800" i="1" baseline="-25000" smtClean="0">
                <a:ea typeface="新細明體" pitchFamily="18" charset="-120"/>
              </a:rPr>
              <a:t>c</a:t>
            </a:r>
            <a:r>
              <a:rPr lang="en-US" altLang="en-US" sz="2800" smtClean="0">
                <a:ea typeface="新細明體" pitchFamily="18" charset="-120"/>
              </a:rPr>
              <a:t>) will cause change of pixel position </a:t>
            </a:r>
            <a:r>
              <a:rPr lang="en-US" altLang="en-US" sz="2800" i="1" smtClean="0">
                <a:ea typeface="新細明體" pitchFamily="18" charset="-120"/>
              </a:rPr>
              <a:t>(x,y), See p156[1]</a:t>
            </a:r>
            <a:r>
              <a:rPr lang="en-US" altLang="en-US" sz="2800" smtClean="0">
                <a:ea typeface="新細明體" pitchFamily="18" charset="-120"/>
              </a:rPr>
              <a:t> </a:t>
            </a:r>
          </a:p>
        </p:txBody>
      </p:sp>
      <p:sp>
        <p:nvSpPr>
          <p:cNvPr id="13316" name="Footer Placeholder 6"/>
          <p:cNvSpPr>
            <a:spLocks noGrp="1"/>
          </p:cNvSpPr>
          <p:nvPr>
            <p:ph type="ftr" sz="quarter" idx="11"/>
          </p:nvPr>
        </p:nvSpPr>
        <p:spPr bwMode="auto">
          <a:xfrm>
            <a:off x="2667000" y="6481763"/>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200" smtClean="0">
                <a:latin typeface="Verdana" pitchFamily="34" charset="0"/>
              </a:rPr>
              <a:t>Ch2. Cameras v.7c</a:t>
            </a:r>
            <a:endParaRPr lang="en-US" altLang="en-US" sz="1200">
              <a:latin typeface="Verdana" pitchFamily="34" charset="0"/>
            </a:endParaRPr>
          </a:p>
        </p:txBody>
      </p:sp>
      <p:sp>
        <p:nvSpPr>
          <p:cNvPr id="13317"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fld id="{6DACB4AB-20B3-44B4-9459-A48354821506}" type="slidenum">
              <a:rPr lang="en-US" altLang="en-US" sz="1200" smtClean="0">
                <a:latin typeface="Verdana" pitchFamily="34" charset="0"/>
              </a:rPr>
              <a:pPr>
                <a:spcBef>
                  <a:spcPct val="0"/>
                </a:spcBef>
                <a:buFontTx/>
                <a:buNone/>
              </a:pPr>
              <a:t>12</a:t>
            </a:fld>
            <a:endParaRPr lang="en-US" altLang="en-US" sz="1200" smtClean="0">
              <a:latin typeface="Verdana" pitchFamily="34" charset="0"/>
            </a:endParaRPr>
          </a:p>
        </p:txBody>
      </p:sp>
      <p:sp>
        <p:nvSpPr>
          <p:cNvPr id="13318" name="Rectangle 45"/>
          <p:cNvSpPr txBox="1">
            <a:spLocks noChangeArrowheads="1"/>
          </p:cNvSpPr>
          <p:nvPr/>
        </p:nvSpPr>
        <p:spPr bwMode="auto">
          <a:xfrm>
            <a:off x="1208088" y="6424613"/>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lgn="ctr">
              <a:spcBef>
                <a:spcPct val="0"/>
              </a:spcBef>
              <a:buFontTx/>
              <a:buNone/>
            </a:pPr>
            <a:r>
              <a:rPr lang="en-US" altLang="en-US" sz="1200">
                <a:latin typeface="Verdana" pitchFamily="34" charset="0"/>
              </a:rPr>
              <a:t>Cameras v.3d</a:t>
            </a:r>
          </a:p>
        </p:txBody>
      </p:sp>
      <p:sp>
        <p:nvSpPr>
          <p:cNvPr id="13319" name="Rectangle 46"/>
          <p:cNvSpPr txBox="1">
            <a:spLocks noChangeArrowheads="1"/>
          </p:cNvSpPr>
          <p:nvPr/>
        </p:nvSpPr>
        <p:spPr bwMode="auto">
          <a:xfrm>
            <a:off x="4127500" y="601662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lgn="r">
              <a:spcBef>
                <a:spcPct val="0"/>
              </a:spcBef>
              <a:buFontTx/>
              <a:buNone/>
            </a:pPr>
            <a:endParaRPr lang="en-US" altLang="en-US" sz="1200">
              <a:latin typeface="Verdana" pitchFamily="34" charset="0"/>
            </a:endParaRPr>
          </a:p>
        </p:txBody>
      </p:sp>
      <p:pic>
        <p:nvPicPr>
          <p:cNvPr id="13320" name="Picture 9" descr="MCj0431617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8488" y="2633663"/>
            <a:ext cx="1530350" cy="15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1" name="Line 10"/>
          <p:cNvSpPr>
            <a:spLocks noChangeShapeType="1"/>
          </p:cNvSpPr>
          <p:nvPr/>
        </p:nvSpPr>
        <p:spPr bwMode="auto">
          <a:xfrm flipH="1">
            <a:off x="141288" y="3395663"/>
            <a:ext cx="1219200" cy="1447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2" name="Line 11"/>
          <p:cNvSpPr>
            <a:spLocks noChangeShapeType="1"/>
          </p:cNvSpPr>
          <p:nvPr/>
        </p:nvSpPr>
        <p:spPr bwMode="auto">
          <a:xfrm flipV="1">
            <a:off x="1360488" y="2557463"/>
            <a:ext cx="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3" name="Line 12"/>
          <p:cNvSpPr>
            <a:spLocks noChangeShapeType="1"/>
          </p:cNvSpPr>
          <p:nvPr/>
        </p:nvSpPr>
        <p:spPr bwMode="auto">
          <a:xfrm>
            <a:off x="1360488" y="3395663"/>
            <a:ext cx="1219200" cy="1031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4" name="Text Box 13"/>
          <p:cNvSpPr txBox="1">
            <a:spLocks noChangeArrowheads="1"/>
          </p:cNvSpPr>
          <p:nvPr/>
        </p:nvSpPr>
        <p:spPr bwMode="auto">
          <a:xfrm>
            <a:off x="750888" y="2519363"/>
            <a:ext cx="5286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2800">
                <a:latin typeface="Verdana" pitchFamily="34" charset="0"/>
              </a:rPr>
              <a:t>Y</a:t>
            </a:r>
            <a:r>
              <a:rPr lang="en-US" altLang="en-US" sz="2800" baseline="-25000">
                <a:latin typeface="Verdana" pitchFamily="34" charset="0"/>
              </a:rPr>
              <a:t>c</a:t>
            </a:r>
          </a:p>
        </p:txBody>
      </p:sp>
      <p:sp>
        <p:nvSpPr>
          <p:cNvPr id="13325" name="Text Box 14"/>
          <p:cNvSpPr txBox="1">
            <a:spLocks noChangeArrowheads="1"/>
          </p:cNvSpPr>
          <p:nvPr/>
        </p:nvSpPr>
        <p:spPr bwMode="auto">
          <a:xfrm>
            <a:off x="65088" y="4792663"/>
            <a:ext cx="5524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2800">
                <a:latin typeface="Verdana" pitchFamily="34" charset="0"/>
              </a:rPr>
              <a:t>Z</a:t>
            </a:r>
            <a:r>
              <a:rPr lang="en-US" altLang="en-US" sz="2800" baseline="-25000">
                <a:latin typeface="Verdana" pitchFamily="34" charset="0"/>
              </a:rPr>
              <a:t>c</a:t>
            </a:r>
          </a:p>
        </p:txBody>
      </p:sp>
      <p:sp>
        <p:nvSpPr>
          <p:cNvPr id="13326" name="Text Box 15"/>
          <p:cNvSpPr txBox="1">
            <a:spLocks noChangeArrowheads="1"/>
          </p:cNvSpPr>
          <p:nvPr/>
        </p:nvSpPr>
        <p:spPr bwMode="auto">
          <a:xfrm>
            <a:off x="2303463" y="3678238"/>
            <a:ext cx="5524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2800">
                <a:latin typeface="Verdana" pitchFamily="34" charset="0"/>
              </a:rPr>
              <a:t>X</a:t>
            </a:r>
            <a:r>
              <a:rPr lang="en-US" altLang="en-US" sz="2800" baseline="-25000">
                <a:latin typeface="Verdana" pitchFamily="34" charset="0"/>
              </a:rPr>
              <a:t>c</a:t>
            </a:r>
          </a:p>
        </p:txBody>
      </p:sp>
      <p:sp>
        <p:nvSpPr>
          <p:cNvPr id="13327" name="Freeform 19"/>
          <p:cNvSpPr>
            <a:spLocks/>
          </p:cNvSpPr>
          <p:nvPr/>
        </p:nvSpPr>
        <p:spPr bwMode="auto">
          <a:xfrm flipH="1">
            <a:off x="2278063" y="2976563"/>
            <a:ext cx="1985962" cy="1501775"/>
          </a:xfrm>
          <a:custGeom>
            <a:avLst/>
            <a:gdLst>
              <a:gd name="T0" fmla="*/ 0 w 3264"/>
              <a:gd name="T1" fmla="*/ 2147483647 h 1080"/>
              <a:gd name="T2" fmla="*/ 2147483647 w 3264"/>
              <a:gd name="T3" fmla="*/ 2147483647 h 1080"/>
              <a:gd name="T4" fmla="*/ 2147483647 w 3264"/>
              <a:gd name="T5" fmla="*/ 2147483647 h 1080"/>
              <a:gd name="T6" fmla="*/ 2147483647 w 3264"/>
              <a:gd name="T7" fmla="*/ 2147483647 h 1080"/>
              <a:gd name="T8" fmla="*/ 2147483647 w 3264"/>
              <a:gd name="T9" fmla="*/ 2147483647 h 1080"/>
              <a:gd name="T10" fmla="*/ 2147483647 w 3264"/>
              <a:gd name="T11" fmla="*/ 2147483647 h 108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264" h="1080">
                <a:moveTo>
                  <a:pt x="0" y="1080"/>
                </a:moveTo>
                <a:cubicBezTo>
                  <a:pt x="100" y="872"/>
                  <a:pt x="200" y="664"/>
                  <a:pt x="384" y="504"/>
                </a:cubicBezTo>
                <a:cubicBezTo>
                  <a:pt x="568" y="344"/>
                  <a:pt x="840" y="200"/>
                  <a:pt x="1104" y="120"/>
                </a:cubicBezTo>
                <a:cubicBezTo>
                  <a:pt x="1368" y="40"/>
                  <a:pt x="1688" y="40"/>
                  <a:pt x="1968" y="24"/>
                </a:cubicBezTo>
                <a:cubicBezTo>
                  <a:pt x="2248" y="8"/>
                  <a:pt x="2568" y="0"/>
                  <a:pt x="2784" y="24"/>
                </a:cubicBezTo>
                <a:cubicBezTo>
                  <a:pt x="3000" y="48"/>
                  <a:pt x="3132" y="108"/>
                  <a:pt x="3264" y="168"/>
                </a:cubicBezTo>
              </a:path>
            </a:pathLst>
          </a:custGeom>
          <a:noFill/>
          <a:ln w="57150" cap="flat" cmpd="sng">
            <a:solidFill>
              <a:schemeClr val="tx1"/>
            </a:solidFill>
            <a:prstDash val="dash"/>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8" name="Text Box 20"/>
          <p:cNvSpPr txBox="1">
            <a:spLocks noChangeArrowheads="1"/>
          </p:cNvSpPr>
          <p:nvPr/>
        </p:nvSpPr>
        <p:spPr bwMode="auto">
          <a:xfrm>
            <a:off x="2714625" y="3446463"/>
            <a:ext cx="125925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2400" dirty="0" err="1" smtClean="0">
                <a:latin typeface="Verdana" pitchFamily="34" charset="0"/>
              </a:rPr>
              <a:t>R</a:t>
            </a:r>
            <a:r>
              <a:rPr lang="en-US" altLang="en-US" sz="2400" baseline="-25000" dirty="0" err="1" smtClean="0">
                <a:latin typeface="Verdana" pitchFamily="34" charset="0"/>
              </a:rPr>
              <a:t>cam</a:t>
            </a:r>
            <a:r>
              <a:rPr lang="en-US" altLang="en-US" sz="2400" dirty="0" err="1" smtClean="0">
                <a:latin typeface="Verdana" pitchFamily="34" charset="0"/>
              </a:rPr>
              <a:t>,Tc</a:t>
            </a:r>
            <a:endParaRPr lang="en-US" altLang="en-US" sz="2400" dirty="0">
              <a:latin typeface="Verdana" pitchFamily="34" charset="0"/>
            </a:endParaRPr>
          </a:p>
        </p:txBody>
      </p:sp>
      <p:sp>
        <p:nvSpPr>
          <p:cNvPr id="13329" name="TextBox 1"/>
          <p:cNvSpPr txBox="1">
            <a:spLocks noChangeArrowheads="1"/>
          </p:cNvSpPr>
          <p:nvPr/>
        </p:nvSpPr>
        <p:spPr bwMode="auto">
          <a:xfrm>
            <a:off x="5562600" y="5654675"/>
            <a:ext cx="16589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800" dirty="0">
                <a:latin typeface="Verdana" pitchFamily="34" charset="0"/>
              </a:rPr>
              <a:t>World center</a:t>
            </a:r>
          </a:p>
        </p:txBody>
      </p:sp>
      <p:sp>
        <p:nvSpPr>
          <p:cNvPr id="13330" name="TextBox 31"/>
          <p:cNvSpPr txBox="1">
            <a:spLocks noChangeArrowheads="1"/>
          </p:cNvSpPr>
          <p:nvPr/>
        </p:nvSpPr>
        <p:spPr bwMode="auto">
          <a:xfrm>
            <a:off x="1279525" y="2532063"/>
            <a:ext cx="18907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800">
                <a:latin typeface="Verdana" pitchFamily="34" charset="0"/>
              </a:rPr>
              <a:t>Camera center</a:t>
            </a:r>
          </a:p>
        </p:txBody>
      </p:sp>
      <p:cxnSp>
        <p:nvCxnSpPr>
          <p:cNvPr id="4" name="Straight Arrow Connector 3"/>
          <p:cNvCxnSpPr/>
          <p:nvPr/>
        </p:nvCxnSpPr>
        <p:spPr>
          <a:xfrm flipH="1">
            <a:off x="1447800" y="2800350"/>
            <a:ext cx="457200" cy="4762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457200" y="152400"/>
            <a:ext cx="18288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pPr algn="ctr">
              <a:defRPr/>
            </a:pPr>
            <a:endParaRPr lang="en-US" altLang="en-US" smtClean="0">
              <a:solidFill>
                <a:srgbClr val="FFFFFF"/>
              </a:solidFill>
              <a:latin typeface="Calibri" pitchFamily="34" charset="0"/>
            </a:endParaRPr>
          </a:p>
        </p:txBody>
      </p:sp>
      <p:graphicFrame>
        <p:nvGraphicFramePr>
          <p:cNvPr id="13333" name="Object 4"/>
          <p:cNvGraphicFramePr>
            <a:graphicFrameLocks noGrp="1" noChangeAspect="1"/>
          </p:cNvGraphicFramePr>
          <p:nvPr/>
        </p:nvGraphicFramePr>
        <p:xfrm>
          <a:off x="5202238" y="2900363"/>
          <a:ext cx="3724275" cy="2808287"/>
        </p:xfrm>
        <a:graphic>
          <a:graphicData uri="http://schemas.openxmlformats.org/presentationml/2006/ole">
            <mc:AlternateContent xmlns:mc="http://schemas.openxmlformats.org/markup-compatibility/2006">
              <mc:Choice xmlns:v="urn:schemas-microsoft-com:vml" Requires="v">
                <p:oleObj spid="_x0000_s13447" name="Equation" r:id="rId5" imgW="2222500" imgH="1676400" progId="Equation.3">
                  <p:embed/>
                </p:oleObj>
              </mc:Choice>
              <mc:Fallback>
                <p:oleObj name="Equation" r:id="rId5" imgW="2222500" imgH="1676400" progId="Equation.3">
                  <p:embed/>
                  <p:pic>
                    <p:nvPicPr>
                      <p:cNvPr id="0" name="Object 4"/>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02238" y="2900363"/>
                        <a:ext cx="3724275" cy="280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3334" name="Picture 21" descr="D:\12temp\right_hand.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81450" y="4746625"/>
            <a:ext cx="1223963"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35" name="Line 6"/>
          <p:cNvSpPr>
            <a:spLocks noChangeShapeType="1"/>
          </p:cNvSpPr>
          <p:nvPr/>
        </p:nvSpPr>
        <p:spPr bwMode="auto">
          <a:xfrm flipH="1" flipV="1">
            <a:off x="4545013" y="4489450"/>
            <a:ext cx="0" cy="1041400"/>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36" name="Line 7"/>
          <p:cNvSpPr>
            <a:spLocks noChangeShapeType="1"/>
          </p:cNvSpPr>
          <p:nvPr/>
        </p:nvSpPr>
        <p:spPr bwMode="auto">
          <a:xfrm flipH="1" flipV="1">
            <a:off x="3536950" y="4683125"/>
            <a:ext cx="1008063" cy="847725"/>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37" name="Line 8"/>
          <p:cNvSpPr>
            <a:spLocks noChangeShapeType="1"/>
          </p:cNvSpPr>
          <p:nvPr/>
        </p:nvSpPr>
        <p:spPr bwMode="auto">
          <a:xfrm flipH="1">
            <a:off x="3371850" y="5530850"/>
            <a:ext cx="1173163" cy="523875"/>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38" name="Text Box 16"/>
          <p:cNvSpPr txBox="1">
            <a:spLocks noChangeArrowheads="1"/>
          </p:cNvSpPr>
          <p:nvPr/>
        </p:nvSpPr>
        <p:spPr bwMode="auto">
          <a:xfrm>
            <a:off x="2797175" y="5654675"/>
            <a:ext cx="62547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2800">
                <a:latin typeface="Verdana" pitchFamily="34" charset="0"/>
              </a:rPr>
              <a:t>X</a:t>
            </a:r>
            <a:r>
              <a:rPr lang="en-US" altLang="en-US" sz="2800" baseline="-25000">
                <a:latin typeface="Verdana" pitchFamily="34" charset="0"/>
              </a:rPr>
              <a:t>w</a:t>
            </a:r>
          </a:p>
        </p:txBody>
      </p:sp>
      <p:sp>
        <p:nvSpPr>
          <p:cNvPr id="13339" name="Text Box 17"/>
          <p:cNvSpPr txBox="1">
            <a:spLocks noChangeArrowheads="1"/>
          </p:cNvSpPr>
          <p:nvPr/>
        </p:nvSpPr>
        <p:spPr bwMode="auto">
          <a:xfrm>
            <a:off x="2917825" y="4159250"/>
            <a:ext cx="6191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2800">
                <a:latin typeface="Verdana" pitchFamily="34" charset="0"/>
              </a:rPr>
              <a:t>Z</a:t>
            </a:r>
            <a:r>
              <a:rPr lang="en-US" altLang="en-US" sz="2800" baseline="-25000">
                <a:latin typeface="Verdana" pitchFamily="34" charset="0"/>
              </a:rPr>
              <a:t>w</a:t>
            </a:r>
          </a:p>
        </p:txBody>
      </p:sp>
      <p:sp>
        <p:nvSpPr>
          <p:cNvPr id="13340" name="Text Box 18"/>
          <p:cNvSpPr txBox="1">
            <a:spLocks noChangeArrowheads="1"/>
          </p:cNvSpPr>
          <p:nvPr/>
        </p:nvSpPr>
        <p:spPr bwMode="auto">
          <a:xfrm>
            <a:off x="4297363" y="3916363"/>
            <a:ext cx="600075"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2800">
                <a:latin typeface="Verdana" pitchFamily="34" charset="0"/>
              </a:rPr>
              <a:t>Y</a:t>
            </a:r>
            <a:r>
              <a:rPr lang="en-US" altLang="en-US" sz="2800" baseline="-25000">
                <a:latin typeface="Verdana" pitchFamily="34" charset="0"/>
              </a:rPr>
              <a:t>w</a:t>
            </a:r>
          </a:p>
        </p:txBody>
      </p:sp>
      <p:sp>
        <p:nvSpPr>
          <p:cNvPr id="54" name="Freeform 53"/>
          <p:cNvSpPr/>
          <p:nvPr/>
        </p:nvSpPr>
        <p:spPr>
          <a:xfrm>
            <a:off x="3527425" y="5651500"/>
            <a:ext cx="373063" cy="476250"/>
          </a:xfrm>
          <a:custGeom>
            <a:avLst/>
            <a:gdLst>
              <a:gd name="connsiteX0" fmla="*/ 0 w 279619"/>
              <a:gd name="connsiteY0" fmla="*/ 386545 h 476891"/>
              <a:gd name="connsiteX1" fmla="*/ 159657 w 279619"/>
              <a:gd name="connsiteY1" fmla="*/ 473631 h 476891"/>
              <a:gd name="connsiteX2" fmla="*/ 275771 w 279619"/>
              <a:gd name="connsiteY2" fmla="*/ 284945 h 476891"/>
              <a:gd name="connsiteX3" fmla="*/ 232228 w 279619"/>
              <a:gd name="connsiteY3" fmla="*/ 23688 h 476891"/>
              <a:gd name="connsiteX4" fmla="*/ 43543 w 279619"/>
              <a:gd name="connsiteY4" fmla="*/ 23688 h 476891"/>
              <a:gd name="connsiteX5" fmla="*/ 0 w 279619"/>
              <a:gd name="connsiteY5" fmla="*/ 125288 h 476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9619" h="476891">
                <a:moveTo>
                  <a:pt x="0" y="386545"/>
                </a:moveTo>
                <a:cubicBezTo>
                  <a:pt x="56847" y="438554"/>
                  <a:pt x="113695" y="490564"/>
                  <a:pt x="159657" y="473631"/>
                </a:cubicBezTo>
                <a:cubicBezTo>
                  <a:pt x="205619" y="456698"/>
                  <a:pt x="263676" y="359935"/>
                  <a:pt x="275771" y="284945"/>
                </a:cubicBezTo>
                <a:cubicBezTo>
                  <a:pt x="287866" y="209954"/>
                  <a:pt x="270933" y="67231"/>
                  <a:pt x="232228" y="23688"/>
                </a:cubicBezTo>
                <a:cubicBezTo>
                  <a:pt x="193523" y="-19855"/>
                  <a:pt x="82248" y="6755"/>
                  <a:pt x="43543" y="23688"/>
                </a:cubicBezTo>
                <a:cubicBezTo>
                  <a:pt x="4838" y="40621"/>
                  <a:pt x="2419" y="82954"/>
                  <a:pt x="0" y="125288"/>
                </a:cubicBezTo>
              </a:path>
            </a:pathLst>
          </a:custGeom>
          <a:noFill/>
          <a:ln w="63500">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5" name="Freeform 54"/>
          <p:cNvSpPr/>
          <p:nvPr/>
        </p:nvSpPr>
        <p:spPr>
          <a:xfrm>
            <a:off x="4111625" y="4383088"/>
            <a:ext cx="776288" cy="306387"/>
          </a:xfrm>
          <a:custGeom>
            <a:avLst/>
            <a:gdLst>
              <a:gd name="connsiteX0" fmla="*/ 293390 w 776124"/>
              <a:gd name="connsiteY0" fmla="*/ 0 h 305404"/>
              <a:gd name="connsiteX1" fmla="*/ 90190 w 776124"/>
              <a:gd name="connsiteY1" fmla="*/ 58057 h 305404"/>
              <a:gd name="connsiteX2" fmla="*/ 3104 w 776124"/>
              <a:gd name="connsiteY2" fmla="*/ 188685 h 305404"/>
              <a:gd name="connsiteX3" fmla="*/ 191790 w 776124"/>
              <a:gd name="connsiteY3" fmla="*/ 275771 h 305404"/>
              <a:gd name="connsiteX4" fmla="*/ 424019 w 776124"/>
              <a:gd name="connsiteY4" fmla="*/ 304800 h 305404"/>
              <a:gd name="connsiteX5" fmla="*/ 656247 w 776124"/>
              <a:gd name="connsiteY5" fmla="*/ 290285 h 305404"/>
              <a:gd name="connsiteX6" fmla="*/ 757847 w 776124"/>
              <a:gd name="connsiteY6" fmla="*/ 232228 h 305404"/>
              <a:gd name="connsiteX7" fmla="*/ 772362 w 776124"/>
              <a:gd name="connsiteY7" fmla="*/ 145142 h 305404"/>
              <a:gd name="connsiteX8" fmla="*/ 714304 w 776124"/>
              <a:gd name="connsiteY8" fmla="*/ 72571 h 305404"/>
              <a:gd name="connsiteX9" fmla="*/ 627219 w 776124"/>
              <a:gd name="connsiteY9" fmla="*/ 14514 h 305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6124" h="305404">
                <a:moveTo>
                  <a:pt x="293390" y="0"/>
                </a:moveTo>
                <a:cubicBezTo>
                  <a:pt x="215980" y="13305"/>
                  <a:pt x="138571" y="26610"/>
                  <a:pt x="90190" y="58057"/>
                </a:cubicBezTo>
                <a:cubicBezTo>
                  <a:pt x="41809" y="89504"/>
                  <a:pt x="-13829" y="152399"/>
                  <a:pt x="3104" y="188685"/>
                </a:cubicBezTo>
                <a:cubicBezTo>
                  <a:pt x="20037" y="224971"/>
                  <a:pt x="121637" y="256419"/>
                  <a:pt x="191790" y="275771"/>
                </a:cubicBezTo>
                <a:cubicBezTo>
                  <a:pt x="261942" y="295124"/>
                  <a:pt x="346610" y="302381"/>
                  <a:pt x="424019" y="304800"/>
                </a:cubicBezTo>
                <a:cubicBezTo>
                  <a:pt x="501428" y="307219"/>
                  <a:pt x="600609" y="302380"/>
                  <a:pt x="656247" y="290285"/>
                </a:cubicBezTo>
                <a:cubicBezTo>
                  <a:pt x="711885" y="278190"/>
                  <a:pt x="738495" y="256418"/>
                  <a:pt x="757847" y="232228"/>
                </a:cubicBezTo>
                <a:cubicBezTo>
                  <a:pt x="777199" y="208038"/>
                  <a:pt x="779619" y="171752"/>
                  <a:pt x="772362" y="145142"/>
                </a:cubicBezTo>
                <a:cubicBezTo>
                  <a:pt x="765105" y="118532"/>
                  <a:pt x="738495" y="94342"/>
                  <a:pt x="714304" y="72571"/>
                </a:cubicBezTo>
                <a:cubicBezTo>
                  <a:pt x="690114" y="50800"/>
                  <a:pt x="658666" y="32657"/>
                  <a:pt x="627219" y="14514"/>
                </a:cubicBezTo>
              </a:path>
            </a:pathLst>
          </a:custGeom>
          <a:noFill/>
          <a:ln w="63500">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6" name="Freeform 55"/>
          <p:cNvSpPr/>
          <p:nvPr/>
        </p:nvSpPr>
        <p:spPr>
          <a:xfrm>
            <a:off x="3763963" y="4935538"/>
            <a:ext cx="481012" cy="393700"/>
          </a:xfrm>
          <a:custGeom>
            <a:avLst/>
            <a:gdLst>
              <a:gd name="connsiteX0" fmla="*/ 322036 w 481693"/>
              <a:gd name="connsiteY0" fmla="*/ 392192 h 394380"/>
              <a:gd name="connsiteX1" fmla="*/ 60779 w 481693"/>
              <a:gd name="connsiteY1" fmla="*/ 363164 h 394380"/>
              <a:gd name="connsiteX2" fmla="*/ 2722 w 481693"/>
              <a:gd name="connsiteY2" fmla="*/ 174478 h 394380"/>
              <a:gd name="connsiteX3" fmla="*/ 31750 w 481693"/>
              <a:gd name="connsiteY3" fmla="*/ 43849 h 394380"/>
              <a:gd name="connsiteX4" fmla="*/ 220436 w 481693"/>
              <a:gd name="connsiteY4" fmla="*/ 306 h 394380"/>
              <a:gd name="connsiteX5" fmla="*/ 438150 w 481693"/>
              <a:gd name="connsiteY5" fmla="*/ 29335 h 394380"/>
              <a:gd name="connsiteX6" fmla="*/ 467179 w 481693"/>
              <a:gd name="connsiteY6" fmla="*/ 116421 h 394380"/>
              <a:gd name="connsiteX7" fmla="*/ 481693 w 481693"/>
              <a:gd name="connsiteY7" fmla="*/ 159964 h 394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1693" h="394380">
                <a:moveTo>
                  <a:pt x="322036" y="392192"/>
                </a:moveTo>
                <a:cubicBezTo>
                  <a:pt x="218017" y="395821"/>
                  <a:pt x="113998" y="399450"/>
                  <a:pt x="60779" y="363164"/>
                </a:cubicBezTo>
                <a:cubicBezTo>
                  <a:pt x="7560" y="326878"/>
                  <a:pt x="7560" y="227697"/>
                  <a:pt x="2722" y="174478"/>
                </a:cubicBezTo>
                <a:cubicBezTo>
                  <a:pt x="-2116" y="121259"/>
                  <a:pt x="-4536" y="72878"/>
                  <a:pt x="31750" y="43849"/>
                </a:cubicBezTo>
                <a:cubicBezTo>
                  <a:pt x="68036" y="14820"/>
                  <a:pt x="152703" y="2725"/>
                  <a:pt x="220436" y="306"/>
                </a:cubicBezTo>
                <a:cubicBezTo>
                  <a:pt x="288169" y="-2113"/>
                  <a:pt x="397026" y="9982"/>
                  <a:pt x="438150" y="29335"/>
                </a:cubicBezTo>
                <a:cubicBezTo>
                  <a:pt x="479274" y="48687"/>
                  <a:pt x="467179" y="116421"/>
                  <a:pt x="467179" y="116421"/>
                </a:cubicBezTo>
                <a:lnTo>
                  <a:pt x="481693" y="159964"/>
                </a:lnTo>
              </a:path>
            </a:pathLst>
          </a:custGeom>
          <a:noFill/>
          <a:ln w="63500">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344" name="TextBox 34"/>
          <p:cNvSpPr txBox="1">
            <a:spLocks noChangeArrowheads="1"/>
          </p:cNvSpPr>
          <p:nvPr/>
        </p:nvSpPr>
        <p:spPr bwMode="auto">
          <a:xfrm>
            <a:off x="4694238" y="4640263"/>
            <a:ext cx="4667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2400" i="1">
                <a:latin typeface="Verdana" pitchFamily="34" charset="0"/>
                <a:sym typeface="Symbol" pitchFamily="18" charset="2"/>
              </a:rPr>
              <a:t></a:t>
            </a:r>
            <a:r>
              <a:rPr lang="en-US" altLang="en-US" sz="2400" baseline="-25000">
                <a:latin typeface="Verdana" pitchFamily="34" charset="0"/>
              </a:rPr>
              <a:t>y</a:t>
            </a:r>
          </a:p>
        </p:txBody>
      </p:sp>
      <p:sp>
        <p:nvSpPr>
          <p:cNvPr id="13345" name="TextBox 64"/>
          <p:cNvSpPr txBox="1">
            <a:spLocks noChangeArrowheads="1"/>
          </p:cNvSpPr>
          <p:nvPr/>
        </p:nvSpPr>
        <p:spPr bwMode="auto">
          <a:xfrm>
            <a:off x="3351213" y="6054725"/>
            <a:ext cx="7254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 typeface="Arial" charset="0"/>
              <a:buNone/>
            </a:pPr>
            <a:r>
              <a:rPr lang="en-US" altLang="en-US" sz="2400" i="1">
                <a:latin typeface="Verdana" pitchFamily="34" charset="0"/>
                <a:sym typeface="Symbol" pitchFamily="18" charset="2"/>
              </a:rPr>
              <a:t></a:t>
            </a:r>
            <a:r>
              <a:rPr lang="en-US" altLang="en-US" sz="2400" i="1" baseline="-25000">
                <a:latin typeface="Verdana" pitchFamily="34" charset="0"/>
                <a:sym typeface="Symbol" pitchFamily="18" charset="2"/>
              </a:rPr>
              <a:t>x</a:t>
            </a:r>
            <a:endParaRPr lang="en-US" altLang="en-US" sz="2400" baseline="-25000">
              <a:latin typeface="Verdana" pitchFamily="34" charset="0"/>
            </a:endParaRPr>
          </a:p>
        </p:txBody>
      </p:sp>
      <p:sp>
        <p:nvSpPr>
          <p:cNvPr id="13346" name="TextBox 34"/>
          <p:cNvSpPr txBox="1">
            <a:spLocks noChangeArrowheads="1"/>
          </p:cNvSpPr>
          <p:nvPr/>
        </p:nvSpPr>
        <p:spPr bwMode="auto">
          <a:xfrm>
            <a:off x="3248025" y="4935538"/>
            <a:ext cx="4508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2400" i="1">
                <a:latin typeface="Verdana" pitchFamily="34" charset="0"/>
                <a:sym typeface="Symbol" pitchFamily="18" charset="2"/>
              </a:rPr>
              <a:t></a:t>
            </a:r>
            <a:r>
              <a:rPr lang="en-US" altLang="en-US" sz="2400" i="1" baseline="-25000">
                <a:latin typeface="Verdana" pitchFamily="34" charset="0"/>
                <a:sym typeface="Symbol" pitchFamily="18" charset="2"/>
              </a:rPr>
              <a:t>z</a:t>
            </a:r>
            <a:endParaRPr lang="en-US" altLang="en-US" sz="2400" baseline="-25000">
              <a:latin typeface="Verdana" pitchFamily="34" charset="0"/>
            </a:endParaRPr>
          </a:p>
        </p:txBody>
      </p:sp>
      <p:cxnSp>
        <p:nvCxnSpPr>
          <p:cNvPr id="3" name="Straight Arrow Connector 2"/>
          <p:cNvCxnSpPr>
            <a:stCxn id="13329" idx="1"/>
          </p:cNvCxnSpPr>
          <p:nvPr/>
        </p:nvCxnSpPr>
        <p:spPr>
          <a:xfrm flipH="1" flipV="1">
            <a:off x="4593431" y="5530850"/>
            <a:ext cx="969169" cy="308769"/>
          </a:xfrm>
          <a:prstGeom prst="straightConnector1">
            <a:avLst/>
          </a:prstGeom>
          <a:ln w="38100">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3330" idx="2"/>
            <a:endCxn id="13323" idx="0"/>
          </p:cNvCxnSpPr>
          <p:nvPr/>
        </p:nvCxnSpPr>
        <p:spPr>
          <a:xfrm flipH="1">
            <a:off x="1360488" y="2900363"/>
            <a:ext cx="864394" cy="495300"/>
          </a:xfrm>
          <a:prstGeom prst="straightConnector1">
            <a:avLst/>
          </a:prstGeom>
          <a:ln w="38100">
            <a:prstDash val="sysDash"/>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7"/>
          <p:cNvSpPr>
            <a:spLocks noGrp="1"/>
          </p:cNvSpPr>
          <p:nvPr>
            <p:ph type="title"/>
          </p:nvPr>
        </p:nvSpPr>
        <p:spPr/>
        <p:txBody>
          <a:bodyPr/>
          <a:lstStyle/>
          <a:p>
            <a:r>
              <a:rPr lang="en-US" altLang="en-US" sz="3200" smtClean="0">
                <a:ea typeface="新細明體" pitchFamily="18" charset="-120"/>
              </a:rPr>
              <a:t>To learn more about : Rotation and Translation</a:t>
            </a:r>
          </a:p>
        </p:txBody>
      </p:sp>
      <p:sp>
        <p:nvSpPr>
          <p:cNvPr id="14339" name="Content Placeholder 8"/>
          <p:cNvSpPr>
            <a:spLocks noGrp="1"/>
          </p:cNvSpPr>
          <p:nvPr>
            <p:ph idx="1"/>
          </p:nvPr>
        </p:nvSpPr>
        <p:spPr/>
        <p:txBody>
          <a:bodyPr/>
          <a:lstStyle/>
          <a:p>
            <a:r>
              <a:rPr lang="en-US" altLang="en-US" smtClean="0">
                <a:ea typeface="新細明體" pitchFamily="18" charset="-120"/>
              </a:rPr>
              <a:t> </a:t>
            </a:r>
          </a:p>
        </p:txBody>
      </p:sp>
      <p:sp>
        <p:nvSpPr>
          <p:cNvPr id="6" name="Footer Placeholder 5"/>
          <p:cNvSpPr>
            <a:spLocks noGrp="1"/>
          </p:cNvSpPr>
          <p:nvPr>
            <p:ph type="ftr" sz="quarter" idx="11"/>
          </p:nvPr>
        </p:nvSpPr>
        <p:spPr>
          <a:xfrm>
            <a:off x="6324600" y="6464300"/>
            <a:ext cx="2895600" cy="393700"/>
          </a:xfrm>
        </p:spPr>
        <p:txBody>
          <a:bodyPr/>
          <a:lstStyle/>
          <a:p>
            <a:pPr>
              <a:defRPr/>
            </a:pPr>
            <a:r>
              <a:rPr lang="en-US" smtClean="0"/>
              <a:t>Ch2. Cameras v.7c</a:t>
            </a:r>
            <a:endParaRPr lang="en-US" dirty="0"/>
          </a:p>
        </p:txBody>
      </p:sp>
      <p:sp>
        <p:nvSpPr>
          <p:cNvPr id="14341"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fld id="{274158AF-E836-4FBA-A797-3658FF177252}" type="slidenum">
              <a:rPr lang="en-US" altLang="en-US" sz="1200" smtClean="0">
                <a:solidFill>
                  <a:srgbClr val="898989"/>
                </a:solidFill>
                <a:latin typeface="Verdana" pitchFamily="34" charset="0"/>
              </a:rPr>
              <a:pPr>
                <a:spcBef>
                  <a:spcPct val="0"/>
                </a:spcBef>
                <a:buFontTx/>
                <a:buNone/>
              </a:pPr>
              <a:t>13</a:t>
            </a:fld>
            <a:endParaRPr lang="en-US" altLang="en-US" sz="1200" smtClean="0">
              <a:solidFill>
                <a:srgbClr val="898989"/>
              </a:solidFill>
              <a:latin typeface="Verdana" pitchFamily="34" charset="0"/>
            </a:endParaRPr>
          </a:p>
        </p:txBody>
      </p:sp>
      <p:graphicFrame>
        <p:nvGraphicFramePr>
          <p:cNvPr id="14342" name="Object 9"/>
          <p:cNvGraphicFramePr>
            <a:graphicFrameLocks noGrp="1" noChangeAspect="1"/>
          </p:cNvGraphicFramePr>
          <p:nvPr>
            <p:extLst>
              <p:ext uri="{D42A27DB-BD31-4B8C-83A1-F6EECF244321}">
                <p14:modId xmlns:p14="http://schemas.microsoft.com/office/powerpoint/2010/main" val="1762146248"/>
              </p:ext>
            </p:extLst>
          </p:nvPr>
        </p:nvGraphicFramePr>
        <p:xfrm>
          <a:off x="831850" y="1143000"/>
          <a:ext cx="6203950" cy="5637213"/>
        </p:xfrm>
        <a:graphic>
          <a:graphicData uri="http://schemas.openxmlformats.org/presentationml/2006/ole">
            <mc:AlternateContent xmlns:mc="http://schemas.openxmlformats.org/markup-compatibility/2006">
              <mc:Choice xmlns:v="urn:schemas-microsoft-com:vml" Requires="v">
                <p:oleObj spid="_x0000_s14443" name="Equation" r:id="rId3" imgW="4724280" imgH="4292280" progId="Equation.3">
                  <p:embed/>
                </p:oleObj>
              </mc:Choice>
              <mc:Fallback>
                <p:oleObj name="Equation" r:id="rId3" imgW="4724280" imgH="4292280" progId="Equation.3">
                  <p:embed/>
                  <p:pic>
                    <p:nvPicPr>
                      <p:cNvPr id="0" name="Object 9"/>
                      <p:cNvPicPr>
                        <a:picLocks noGrp="1" noChangeAspect="1" noChangeArrowheads="1"/>
                      </p:cNvPicPr>
                      <p:nvPr/>
                    </p:nvPicPr>
                    <p:blipFill>
                      <a:blip r:embed="rId4"/>
                      <a:srcRect/>
                      <a:stretch>
                        <a:fillRect/>
                      </a:stretch>
                    </p:blipFill>
                    <p:spPr bwMode="auto">
                      <a:xfrm>
                        <a:off x="831850" y="1143000"/>
                        <a:ext cx="6203950" cy="563721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Grp="1" noChangeArrowheads="1"/>
          </p:cNvSpPr>
          <p:nvPr>
            <p:ph type="ctrTitle"/>
          </p:nvPr>
        </p:nvSpPr>
        <p:spPr>
          <a:xfrm>
            <a:off x="1066800" y="381000"/>
            <a:ext cx="6192838" cy="3581400"/>
          </a:xfrm>
        </p:spPr>
        <p:txBody>
          <a:bodyPr/>
          <a:lstStyle/>
          <a:p>
            <a:pPr eaLnBrk="1" hangingPunct="1"/>
            <a:r>
              <a:rPr lang="en-US" altLang="en-US" smtClean="0">
                <a:ea typeface="新細明體" pitchFamily="18" charset="-120"/>
              </a:rPr>
              <a:t>Step2</a:t>
            </a:r>
          </a:p>
        </p:txBody>
      </p:sp>
      <p:sp>
        <p:nvSpPr>
          <p:cNvPr id="15363" name="Rectangle 5"/>
          <p:cNvSpPr>
            <a:spLocks noGrp="1" noChangeArrowheads="1"/>
          </p:cNvSpPr>
          <p:nvPr>
            <p:ph type="subTitle" idx="1"/>
          </p:nvPr>
        </p:nvSpPr>
        <p:spPr>
          <a:xfrm>
            <a:off x="1295400" y="4267200"/>
            <a:ext cx="6146800" cy="1485900"/>
          </a:xfrm>
        </p:spPr>
        <p:txBody>
          <a:bodyPr/>
          <a:lstStyle/>
          <a:p>
            <a:pPr eaLnBrk="1" hangingPunct="1"/>
            <a:r>
              <a:rPr kumimoji="1" lang="en-US" altLang="en-US" smtClean="0">
                <a:solidFill>
                  <a:srgbClr val="898989"/>
                </a:solidFill>
                <a:ea typeface="新細明體" pitchFamily="18" charset="-120"/>
              </a:rPr>
              <a:t>Projection of camera (F)</a:t>
            </a:r>
          </a:p>
          <a:p>
            <a:pPr eaLnBrk="1" hangingPunct="1"/>
            <a:r>
              <a:rPr kumimoji="1" lang="en-US" altLang="en-US" smtClean="0">
                <a:solidFill>
                  <a:srgbClr val="898989"/>
                </a:solidFill>
                <a:ea typeface="新細明體" pitchFamily="18" charset="-120"/>
              </a:rPr>
              <a:t>Result </a:t>
            </a:r>
            <a:r>
              <a:rPr kumimoji="1" lang="en-US" altLang="en-US" smtClean="0">
                <a:solidFill>
                  <a:srgbClr val="898989"/>
                </a:solidFill>
                <a:ea typeface="新細明體" pitchFamily="18" charset="-120"/>
                <a:sym typeface="Wingdings" pitchFamily="2" charset="2"/>
              </a:rPr>
              <a:t> image </a:t>
            </a:r>
            <a:r>
              <a:rPr kumimoji="1" lang="en-US" altLang="zh-TW" smtClean="0">
                <a:solidFill>
                  <a:srgbClr val="898989"/>
                </a:solidFill>
                <a:sym typeface="Wingdings" pitchFamily="2" charset="2"/>
              </a:rPr>
              <a:t>(x,y)</a:t>
            </a:r>
            <a:endParaRPr kumimoji="1" lang="en-US" altLang="en-US" smtClean="0">
              <a:solidFill>
                <a:srgbClr val="898989"/>
              </a:solidFill>
              <a:ea typeface="新細明體" pitchFamily="18" charset="-120"/>
              <a:sym typeface="Wingdings" pitchFamily="2" charset="2"/>
            </a:endParaRPr>
          </a:p>
        </p:txBody>
      </p:sp>
      <p:sp>
        <p:nvSpPr>
          <p:cNvPr id="15364" name="Rectangle 45"/>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200" smtClean="0">
                <a:latin typeface="Verdana" pitchFamily="34" charset="0"/>
              </a:rPr>
              <a:t>Ch2. Cameras v.7c</a:t>
            </a:r>
            <a:endParaRPr lang="en-US" altLang="en-US" sz="1200">
              <a:latin typeface="Verdana" pitchFamily="34" charset="0"/>
            </a:endParaRPr>
          </a:p>
        </p:txBody>
      </p:sp>
      <p:sp>
        <p:nvSpPr>
          <p:cNvPr id="15365" name="Rectangle 46"/>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fld id="{A31A472D-CA27-4788-A5A5-3374A1DEA74D}" type="slidenum">
              <a:rPr lang="en-US" altLang="en-US" sz="1200" smtClean="0">
                <a:latin typeface="Verdana" pitchFamily="34" charset="0"/>
              </a:rPr>
              <a:pPr>
                <a:spcBef>
                  <a:spcPct val="0"/>
                </a:spcBef>
                <a:buFontTx/>
                <a:buNone/>
              </a:pPr>
              <a:t>14</a:t>
            </a:fld>
            <a:endParaRPr lang="en-US" altLang="en-US" sz="1200" smtClean="0">
              <a:latin typeface="Verdana" pitchFamily="34" charset="0"/>
            </a:endParaRPr>
          </a:p>
        </p:txBody>
      </p:sp>
      <p:sp>
        <p:nvSpPr>
          <p:cNvPr id="6" name="Oval 5"/>
          <p:cNvSpPr/>
          <p:nvPr/>
        </p:nvSpPr>
        <p:spPr>
          <a:xfrm>
            <a:off x="457200" y="152400"/>
            <a:ext cx="18288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pPr algn="ctr">
              <a:defRPr/>
            </a:pPr>
            <a:endParaRPr lang="en-US" altLang="en-US" smtClean="0">
              <a:solidFill>
                <a:srgbClr val="FFFFFF"/>
              </a:solidFill>
              <a:latin typeface="Calibri"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685800"/>
            <a:ext cx="8229600" cy="1143000"/>
          </a:xfrm>
        </p:spPr>
        <p:txBody>
          <a:bodyPr/>
          <a:lstStyle/>
          <a:p>
            <a:pPr eaLnBrk="1" hangingPunct="1"/>
            <a:r>
              <a:rPr lang="en-US" altLang="zh-TW" sz="2800" smtClean="0"/>
              <a:t>Step2: Camera coordinates to image plane</a:t>
            </a:r>
            <a:br>
              <a:rPr lang="en-US" altLang="zh-TW" sz="2800" smtClean="0"/>
            </a:br>
            <a:r>
              <a:rPr lang="en-US" altLang="zh-TW" sz="2800" smtClean="0"/>
              <a:t>(Perspective projection of camera in meters)</a:t>
            </a:r>
          </a:p>
        </p:txBody>
      </p:sp>
      <p:sp>
        <p:nvSpPr>
          <p:cNvPr id="16387" name="Rectangle 3"/>
          <p:cNvSpPr>
            <a:spLocks noGrp="1" noChangeArrowheads="1"/>
          </p:cNvSpPr>
          <p:nvPr>
            <p:ph idx="1"/>
          </p:nvPr>
        </p:nvSpPr>
        <p:spPr>
          <a:xfrm>
            <a:off x="457200" y="2011363"/>
            <a:ext cx="8229600" cy="4525962"/>
          </a:xfrm>
        </p:spPr>
        <p:txBody>
          <a:bodyPr/>
          <a:lstStyle/>
          <a:p>
            <a:pPr eaLnBrk="1" hangingPunct="1">
              <a:lnSpc>
                <a:spcPct val="90000"/>
              </a:lnSpc>
            </a:pPr>
            <a:r>
              <a:rPr lang="en-US" altLang="zh-TW" sz="2400" i="1" smtClean="0"/>
              <a:t>x=F*X</a:t>
            </a:r>
            <a:r>
              <a:rPr lang="en-US" altLang="zh-TW" sz="2400" i="1" baseline="-25000" smtClean="0"/>
              <a:t>c </a:t>
            </a:r>
            <a:r>
              <a:rPr lang="en-US" altLang="zh-TW" sz="2400" i="1" smtClean="0"/>
              <a:t>/Z</a:t>
            </a:r>
            <a:r>
              <a:rPr lang="en-US" altLang="zh-TW" sz="2400" i="1" baseline="-25000" smtClean="0"/>
              <a:t>c</a:t>
            </a:r>
            <a:r>
              <a:rPr lang="en-US" altLang="zh-TW" sz="2400" i="1" smtClean="0"/>
              <a:t>---(1)</a:t>
            </a:r>
          </a:p>
          <a:p>
            <a:pPr eaLnBrk="1" hangingPunct="1">
              <a:lnSpc>
                <a:spcPct val="90000"/>
              </a:lnSpc>
            </a:pPr>
            <a:r>
              <a:rPr lang="en-US" altLang="zh-TW" sz="2400" i="1" smtClean="0"/>
              <a:t>y=F*Y</a:t>
            </a:r>
            <a:r>
              <a:rPr lang="en-US" altLang="zh-TW" sz="2400" i="1" baseline="-25000" smtClean="0"/>
              <a:t>c </a:t>
            </a:r>
            <a:r>
              <a:rPr lang="en-US" altLang="zh-TW" sz="2400" i="1" smtClean="0"/>
              <a:t>/Z</a:t>
            </a:r>
            <a:r>
              <a:rPr lang="en-US" altLang="zh-TW" sz="2400" i="1" baseline="-25000" smtClean="0"/>
              <a:t>c</a:t>
            </a:r>
            <a:r>
              <a:rPr lang="en-US" altLang="zh-TW" sz="2400" i="1" smtClean="0"/>
              <a:t>---(2)</a:t>
            </a:r>
            <a:endParaRPr lang="en-US" altLang="zh-TW" sz="2400" i="1" baseline="-25000" smtClean="0"/>
          </a:p>
          <a:p>
            <a:pPr eaLnBrk="1" hangingPunct="1">
              <a:lnSpc>
                <a:spcPct val="90000"/>
              </a:lnSpc>
            </a:pPr>
            <a:endParaRPr lang="en-US" altLang="zh-TW" sz="2400" i="1" smtClean="0"/>
          </a:p>
          <a:p>
            <a:pPr eaLnBrk="1" hangingPunct="1">
              <a:lnSpc>
                <a:spcPct val="90000"/>
              </a:lnSpc>
            </a:pPr>
            <a:endParaRPr lang="en-US" altLang="zh-TW" sz="2400" i="1" smtClean="0"/>
          </a:p>
          <a:p>
            <a:pPr eaLnBrk="1" hangingPunct="1">
              <a:lnSpc>
                <a:spcPct val="90000"/>
              </a:lnSpc>
            </a:pPr>
            <a:endParaRPr lang="en-US" altLang="zh-TW" sz="2400" i="1" smtClean="0"/>
          </a:p>
          <a:p>
            <a:pPr eaLnBrk="1" hangingPunct="1">
              <a:lnSpc>
                <a:spcPct val="90000"/>
              </a:lnSpc>
            </a:pPr>
            <a:endParaRPr lang="en-US" altLang="zh-TW" sz="2400" i="1" smtClean="0"/>
          </a:p>
          <a:p>
            <a:pPr eaLnBrk="1" hangingPunct="1">
              <a:lnSpc>
                <a:spcPct val="90000"/>
              </a:lnSpc>
            </a:pPr>
            <a:r>
              <a:rPr lang="en-US" altLang="zh-TW" sz="2400" i="1" smtClean="0"/>
              <a:t>F</a:t>
            </a:r>
            <a:r>
              <a:rPr lang="en-US" altLang="zh-TW" sz="2400" smtClean="0"/>
              <a:t>=focal length in meters</a:t>
            </a:r>
          </a:p>
          <a:p>
            <a:pPr eaLnBrk="1" hangingPunct="1">
              <a:lnSpc>
                <a:spcPct val="90000"/>
              </a:lnSpc>
            </a:pPr>
            <a:r>
              <a:rPr lang="en-US" altLang="zh-TW" sz="2400" smtClean="0"/>
              <a:t>A Point in 3D space (camera reference space) is [</a:t>
            </a:r>
            <a:r>
              <a:rPr lang="en-US" altLang="zh-TW" sz="2400" i="1" smtClean="0"/>
              <a:t>X</a:t>
            </a:r>
            <a:r>
              <a:rPr lang="en-US" altLang="zh-TW" sz="2400" i="1" baseline="-25000" smtClean="0"/>
              <a:t>c</a:t>
            </a:r>
            <a:r>
              <a:rPr lang="en-US" altLang="zh-TW" sz="2400" i="1" smtClean="0"/>
              <a:t>,Y</a:t>
            </a:r>
            <a:r>
              <a:rPr lang="en-US" altLang="zh-TW" sz="2400" i="1" baseline="-25000" smtClean="0"/>
              <a:t>c</a:t>
            </a:r>
            <a:r>
              <a:rPr lang="en-US" altLang="zh-TW" sz="2400" i="1" smtClean="0"/>
              <a:t>,Z</a:t>
            </a:r>
            <a:r>
              <a:rPr lang="en-US" altLang="zh-TW" sz="2400" i="1" baseline="-25000" smtClean="0"/>
              <a:t>c</a:t>
            </a:r>
            <a:r>
              <a:rPr lang="en-US" altLang="zh-TW" sz="2400" i="1" smtClean="0"/>
              <a:t>]</a:t>
            </a:r>
            <a:r>
              <a:rPr lang="en-US" altLang="zh-TW" sz="2400" i="1" baseline="30000" smtClean="0"/>
              <a:t>T</a:t>
            </a:r>
            <a:r>
              <a:rPr lang="en-US" altLang="zh-TW" sz="2400" i="1" smtClean="0"/>
              <a:t> in meters</a:t>
            </a:r>
          </a:p>
          <a:p>
            <a:pPr eaLnBrk="1" hangingPunct="1">
              <a:lnSpc>
                <a:spcPct val="90000"/>
              </a:lnSpc>
            </a:pPr>
            <a:r>
              <a:rPr lang="en-US" altLang="zh-TW" sz="2400" smtClean="0"/>
              <a:t>The 2D image point is </a:t>
            </a:r>
            <a:r>
              <a:rPr lang="en-US" altLang="zh-TW" sz="2400" i="1" smtClean="0"/>
              <a:t>[x,y]</a:t>
            </a:r>
            <a:r>
              <a:rPr lang="en-US" altLang="zh-TW" sz="2400" i="1" baseline="30000" smtClean="0"/>
              <a:t>T</a:t>
            </a:r>
            <a:r>
              <a:rPr lang="en-US" altLang="zh-TW" sz="2400" smtClean="0"/>
              <a:t> in meters</a:t>
            </a:r>
          </a:p>
        </p:txBody>
      </p:sp>
      <p:sp>
        <p:nvSpPr>
          <p:cNvPr id="1638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200" smtClean="0">
                <a:latin typeface="Verdana" pitchFamily="34" charset="0"/>
              </a:rPr>
              <a:t>Ch2. Cameras v.7c</a:t>
            </a:r>
            <a:endParaRPr lang="en-US" altLang="en-US" sz="1200">
              <a:latin typeface="Verdana" pitchFamily="34" charset="0"/>
            </a:endParaRPr>
          </a:p>
        </p:txBody>
      </p:sp>
      <p:sp>
        <p:nvSpPr>
          <p:cNvPr id="1638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fld id="{98E0E460-4301-4063-90F8-29144E5C1276}" type="slidenum">
              <a:rPr lang="en-US" altLang="en-US" sz="1200" smtClean="0">
                <a:latin typeface="Verdana" pitchFamily="34" charset="0"/>
              </a:rPr>
              <a:pPr>
                <a:spcBef>
                  <a:spcPct val="0"/>
                </a:spcBef>
                <a:buFontTx/>
                <a:buNone/>
              </a:pPr>
              <a:t>15</a:t>
            </a:fld>
            <a:endParaRPr lang="en-US" altLang="en-US" sz="1200" smtClean="0">
              <a:latin typeface="Verdana" pitchFamily="34" charset="0"/>
            </a:endParaRPr>
          </a:p>
        </p:txBody>
      </p:sp>
      <p:sp>
        <p:nvSpPr>
          <p:cNvPr id="16390" name="Rectangle 5"/>
          <p:cNvSpPr>
            <a:spLocks noChangeArrowheads="1"/>
          </p:cNvSpPr>
          <p:nvPr/>
        </p:nvSpPr>
        <p:spPr bwMode="auto">
          <a:xfrm>
            <a:off x="0" y="1714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endParaRPr lang="en-US" altLang="en-US" sz="1800">
              <a:latin typeface="Verdana" pitchFamily="34" charset="0"/>
            </a:endParaRPr>
          </a:p>
        </p:txBody>
      </p:sp>
      <p:pic>
        <p:nvPicPr>
          <p:cNvPr id="16391"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1858963"/>
            <a:ext cx="4876800" cy="259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Oval 7"/>
          <p:cNvSpPr/>
          <p:nvPr/>
        </p:nvSpPr>
        <p:spPr>
          <a:xfrm>
            <a:off x="457200" y="152400"/>
            <a:ext cx="18288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pPr algn="ctr">
              <a:defRPr/>
            </a:pPr>
            <a:endParaRPr lang="en-US" altLang="en-US" smtClean="0">
              <a:solidFill>
                <a:srgbClr val="FFFFFF"/>
              </a:solidFill>
              <a:latin typeface="Calibri"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en-US" dirty="0" smtClean="0">
                <a:ea typeface="新細明體" pitchFamily="18" charset="-120"/>
              </a:rPr>
              <a:t>Worksheet 2.1</a:t>
            </a:r>
          </a:p>
        </p:txBody>
      </p:sp>
      <p:sp>
        <p:nvSpPr>
          <p:cNvPr id="17411" name="Rectangle 3"/>
          <p:cNvSpPr>
            <a:spLocks noGrp="1" noChangeArrowheads="1"/>
          </p:cNvSpPr>
          <p:nvPr>
            <p:ph idx="1"/>
          </p:nvPr>
        </p:nvSpPr>
        <p:spPr/>
        <p:txBody>
          <a:bodyPr/>
          <a:lstStyle/>
          <a:p>
            <a:pPr eaLnBrk="1" hangingPunct="1"/>
            <a:r>
              <a:rPr lang="en-US" altLang="en-US" sz="3600" dirty="0" smtClean="0">
                <a:ea typeface="新細明體" pitchFamily="18" charset="-120"/>
              </a:rPr>
              <a:t>F=5mm</a:t>
            </a:r>
          </a:p>
          <a:p>
            <a:pPr eaLnBrk="1" hangingPunct="1"/>
            <a:r>
              <a:rPr lang="en-US" altLang="en-US" sz="3600" dirty="0" smtClean="0">
                <a:ea typeface="新細明體" pitchFamily="18" charset="-120"/>
              </a:rPr>
              <a:t>Z=1 meter</a:t>
            </a:r>
          </a:p>
          <a:p>
            <a:pPr eaLnBrk="1" hangingPunct="1"/>
            <a:r>
              <a:rPr lang="en-US" altLang="en-US" sz="3600" dirty="0" smtClean="0">
                <a:ea typeface="新細明體" pitchFamily="18" charset="-120"/>
              </a:rPr>
              <a:t>A tree is 2 meters high,0.5 meters wide. What is the size of the tree appears in the image?</a:t>
            </a:r>
          </a:p>
          <a:p>
            <a:pPr eaLnBrk="1" hangingPunct="1"/>
            <a:r>
              <a:rPr lang="en-US" altLang="en-US" sz="3600" dirty="0" smtClean="0">
                <a:ea typeface="新細明體" pitchFamily="18" charset="-120"/>
              </a:rPr>
              <a:t>Sketch the diagram.</a:t>
            </a:r>
          </a:p>
          <a:p>
            <a:pPr eaLnBrk="1" hangingPunct="1"/>
            <a:r>
              <a:rPr lang="en-US" altLang="en-US" sz="3600" dirty="0" smtClean="0">
                <a:ea typeface="新細明體" pitchFamily="18" charset="-120"/>
              </a:rPr>
              <a:t>Answer:___________</a:t>
            </a:r>
            <a:endParaRPr lang="en-US" altLang="zh-TW" sz="2800" i="1" dirty="0" smtClean="0"/>
          </a:p>
          <a:p>
            <a:pPr eaLnBrk="1" hangingPunct="1"/>
            <a:endParaRPr lang="en-US" altLang="en-US" sz="2800" i="1" dirty="0" smtClean="0">
              <a:ea typeface="新細明體" pitchFamily="18" charset="-120"/>
            </a:endParaRPr>
          </a:p>
        </p:txBody>
      </p:sp>
      <p:sp>
        <p:nvSpPr>
          <p:cNvPr id="1741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200" smtClean="0">
                <a:latin typeface="Verdana" pitchFamily="34" charset="0"/>
              </a:rPr>
              <a:t>Ch2. Cameras v.7c</a:t>
            </a:r>
            <a:endParaRPr lang="en-US" altLang="en-US" sz="1200">
              <a:latin typeface="Verdana" pitchFamily="34" charset="0"/>
            </a:endParaRPr>
          </a:p>
        </p:txBody>
      </p:sp>
      <p:sp>
        <p:nvSpPr>
          <p:cNvPr id="1741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fld id="{8226B692-2B78-4370-AD86-594D8E7AD9B5}" type="slidenum">
              <a:rPr lang="en-US" altLang="en-US" sz="1200" smtClean="0">
                <a:latin typeface="Verdana" pitchFamily="34" charset="0"/>
              </a:rPr>
              <a:pPr>
                <a:spcBef>
                  <a:spcPct val="0"/>
                </a:spcBef>
                <a:buFontTx/>
                <a:buNone/>
              </a:pPr>
              <a:t>16</a:t>
            </a:fld>
            <a:endParaRPr lang="en-US" altLang="en-US" sz="1200" smtClean="0">
              <a:latin typeface="Verdana" pitchFamily="34" charset="0"/>
            </a:endParaRPr>
          </a:p>
        </p:txBody>
      </p:sp>
      <p:sp>
        <p:nvSpPr>
          <p:cNvPr id="6" name="Oval 5"/>
          <p:cNvSpPr/>
          <p:nvPr/>
        </p:nvSpPr>
        <p:spPr>
          <a:xfrm>
            <a:off x="457200" y="152400"/>
            <a:ext cx="18288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pPr algn="ctr">
              <a:defRPr/>
            </a:pPr>
            <a:endParaRPr lang="en-US" altLang="en-US" smtClean="0">
              <a:solidFill>
                <a:srgbClr val="FFFFFF"/>
              </a:solidFill>
              <a:latin typeface="Calibri"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41325" y="685800"/>
            <a:ext cx="8229600" cy="1143000"/>
          </a:xfrm>
        </p:spPr>
        <p:txBody>
          <a:bodyPr/>
          <a:lstStyle/>
          <a:p>
            <a:pPr eaLnBrk="1" hangingPunct="1"/>
            <a:r>
              <a:rPr lang="en-US" altLang="zh-TW" sz="4000" smtClean="0"/>
              <a:t>Picture element (Pixel) based image</a:t>
            </a:r>
          </a:p>
        </p:txBody>
      </p:sp>
      <p:sp>
        <p:nvSpPr>
          <p:cNvPr id="18435" name="Rectangle 3"/>
          <p:cNvSpPr>
            <a:spLocks noGrp="1" noChangeArrowheads="1"/>
          </p:cNvSpPr>
          <p:nvPr>
            <p:ph idx="1"/>
          </p:nvPr>
        </p:nvSpPr>
        <p:spPr/>
        <p:txBody>
          <a:bodyPr/>
          <a:lstStyle/>
          <a:p>
            <a:pPr eaLnBrk="1" hangingPunct="1"/>
            <a:r>
              <a:rPr lang="en-US" altLang="zh-TW" sz="2800" i="1" smtClean="0"/>
              <a:t>[x,y]</a:t>
            </a:r>
            <a:r>
              <a:rPr lang="en-US" altLang="zh-TW" sz="2800" i="1" baseline="30000" smtClean="0"/>
              <a:t>T</a:t>
            </a:r>
            <a:r>
              <a:rPr lang="en-US" altLang="zh-TW" sz="2800" smtClean="0"/>
              <a:t> is in meters, </a:t>
            </a:r>
            <a:r>
              <a:rPr lang="en-US" altLang="zh-TW" sz="2800" i="1" smtClean="0"/>
              <a:t>[]</a:t>
            </a:r>
            <a:r>
              <a:rPr lang="en-US" altLang="zh-TW" sz="2800" i="1" baseline="30000" smtClean="0"/>
              <a:t>T</a:t>
            </a:r>
            <a:r>
              <a:rPr lang="en-US" altLang="zh-TW" sz="2800" smtClean="0"/>
              <a:t>  is transposition in matrix</a:t>
            </a:r>
          </a:p>
          <a:p>
            <a:pPr eaLnBrk="1" hangingPunct="1"/>
            <a:r>
              <a:rPr lang="en-US" altLang="zh-TW" sz="2800" i="1" smtClean="0"/>
              <a:t>[u,v]</a:t>
            </a:r>
            <a:r>
              <a:rPr lang="en-US" altLang="zh-TW" sz="2800" i="1" baseline="30000" smtClean="0"/>
              <a:t>T</a:t>
            </a:r>
            <a:r>
              <a:rPr lang="en-US" altLang="zh-TW" sz="2800" smtClean="0"/>
              <a:t> in pixels which is easy to be measured by the camera</a:t>
            </a:r>
          </a:p>
          <a:p>
            <a:pPr eaLnBrk="1" hangingPunct="1"/>
            <a:r>
              <a:rPr lang="en-US" altLang="zh-TW" sz="2800" smtClean="0"/>
              <a:t>Each pixel is </a:t>
            </a:r>
            <a:r>
              <a:rPr lang="en-US" altLang="zh-TW" sz="2800" i="1" smtClean="0"/>
              <a:t>Sx</a:t>
            </a:r>
            <a:r>
              <a:rPr lang="en-US" altLang="zh-TW" sz="2800" smtClean="0"/>
              <a:t> wide and </a:t>
            </a:r>
            <a:r>
              <a:rPr lang="en-US" altLang="zh-TW" sz="2800" i="1" smtClean="0"/>
              <a:t>Sy</a:t>
            </a:r>
            <a:r>
              <a:rPr lang="en-US" altLang="zh-TW" sz="2800" smtClean="0"/>
              <a:t> high</a:t>
            </a:r>
          </a:p>
          <a:p>
            <a:pPr eaLnBrk="1" hangingPunct="1"/>
            <a:r>
              <a:rPr lang="en-US" altLang="zh-TW" sz="2800" smtClean="0"/>
              <a:t>Typically </a:t>
            </a:r>
            <a:r>
              <a:rPr lang="en-US" altLang="zh-TW" sz="2800" i="1" smtClean="0"/>
              <a:t>Sx</a:t>
            </a:r>
            <a:r>
              <a:rPr lang="en-US" altLang="zh-TW" sz="2800" smtClean="0"/>
              <a:t> = </a:t>
            </a:r>
            <a:r>
              <a:rPr lang="en-US" altLang="zh-TW" sz="2800" i="1" smtClean="0"/>
              <a:t>Sy</a:t>
            </a:r>
            <a:r>
              <a:rPr lang="en-US" altLang="zh-TW" sz="2800" smtClean="0"/>
              <a:t> =5.46um (1um=1x10^-6m=1 micron)</a:t>
            </a:r>
          </a:p>
          <a:p>
            <a:pPr eaLnBrk="1" hangingPunct="1"/>
            <a:endParaRPr lang="en-US" altLang="zh-TW" smtClean="0"/>
          </a:p>
        </p:txBody>
      </p:sp>
      <p:sp>
        <p:nvSpPr>
          <p:cNvPr id="1843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200" smtClean="0">
                <a:latin typeface="Verdana" pitchFamily="34" charset="0"/>
              </a:rPr>
              <a:t>Ch2. Cameras v.7c</a:t>
            </a:r>
            <a:endParaRPr lang="en-US" altLang="en-US" sz="1200">
              <a:latin typeface="Verdana" pitchFamily="34" charset="0"/>
            </a:endParaRPr>
          </a:p>
        </p:txBody>
      </p:sp>
      <p:sp>
        <p:nvSpPr>
          <p:cNvPr id="1843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fld id="{159A0E6E-3EF1-4CBF-B90E-54AC33512D23}" type="slidenum">
              <a:rPr lang="en-US" altLang="en-US" sz="1200" smtClean="0">
                <a:latin typeface="Verdana" pitchFamily="34" charset="0"/>
              </a:rPr>
              <a:pPr>
                <a:spcBef>
                  <a:spcPct val="0"/>
                </a:spcBef>
                <a:buFontTx/>
                <a:buNone/>
              </a:pPr>
              <a:t>17</a:t>
            </a:fld>
            <a:endParaRPr lang="en-US" altLang="en-US" sz="1200" smtClean="0">
              <a:latin typeface="Verdana" pitchFamily="34" charset="0"/>
            </a:endParaRPr>
          </a:p>
        </p:txBody>
      </p:sp>
      <p:sp>
        <p:nvSpPr>
          <p:cNvPr id="18438" name="Rectangle 4"/>
          <p:cNvSpPr>
            <a:spLocks noChangeArrowheads="1"/>
          </p:cNvSpPr>
          <p:nvPr/>
        </p:nvSpPr>
        <p:spPr bwMode="auto">
          <a:xfrm>
            <a:off x="3810000" y="4724400"/>
            <a:ext cx="685800" cy="685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endParaRPr lang="en-US" altLang="en-US" sz="1800">
              <a:latin typeface="Verdana" pitchFamily="34" charset="0"/>
            </a:endParaRPr>
          </a:p>
        </p:txBody>
      </p:sp>
      <p:sp>
        <p:nvSpPr>
          <p:cNvPr id="18439" name="Text Box 5"/>
          <p:cNvSpPr txBox="1">
            <a:spLocks noChangeArrowheads="1"/>
          </p:cNvSpPr>
          <p:nvPr/>
        </p:nvSpPr>
        <p:spPr bwMode="auto">
          <a:xfrm>
            <a:off x="3870325" y="5365750"/>
            <a:ext cx="1549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800" i="1">
                <a:latin typeface="Verdana" pitchFamily="34" charset="0"/>
              </a:rPr>
              <a:t>Sy=</a:t>
            </a:r>
            <a:r>
              <a:rPr lang="en-US" altLang="en-US" sz="1800">
                <a:latin typeface="Verdana" pitchFamily="34" charset="0"/>
              </a:rPr>
              <a:t>5.46um</a:t>
            </a:r>
          </a:p>
        </p:txBody>
      </p:sp>
      <p:sp>
        <p:nvSpPr>
          <p:cNvPr id="18440" name="Text Box 6"/>
          <p:cNvSpPr txBox="1">
            <a:spLocks noChangeArrowheads="1"/>
          </p:cNvSpPr>
          <p:nvPr/>
        </p:nvSpPr>
        <p:spPr bwMode="auto">
          <a:xfrm>
            <a:off x="4556125" y="4832350"/>
            <a:ext cx="16303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zh-TW" sz="1800" i="1">
                <a:latin typeface="Verdana" pitchFamily="34" charset="0"/>
              </a:rPr>
              <a:t>Sx</a:t>
            </a:r>
            <a:r>
              <a:rPr lang="en-US" altLang="en-US" sz="1800">
                <a:latin typeface="Verdana" pitchFamily="34" charset="0"/>
              </a:rPr>
              <a:t> =5.46um</a:t>
            </a:r>
          </a:p>
        </p:txBody>
      </p:sp>
      <p:sp>
        <p:nvSpPr>
          <p:cNvPr id="18441" name="Rectangle 7"/>
          <p:cNvSpPr>
            <a:spLocks noChangeArrowheads="1"/>
          </p:cNvSpPr>
          <p:nvPr/>
        </p:nvSpPr>
        <p:spPr bwMode="auto">
          <a:xfrm>
            <a:off x="685800" y="4572000"/>
            <a:ext cx="1676400" cy="167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lgn="ctr">
              <a:spcBef>
                <a:spcPct val="0"/>
              </a:spcBef>
              <a:buFontTx/>
              <a:buNone/>
            </a:pPr>
            <a:endParaRPr lang="en-US" altLang="en-US" sz="1800">
              <a:latin typeface="Verdana" pitchFamily="34" charset="0"/>
            </a:endParaRPr>
          </a:p>
          <a:p>
            <a:pPr algn="ctr">
              <a:spcBef>
                <a:spcPct val="0"/>
              </a:spcBef>
              <a:buFontTx/>
              <a:buNone/>
            </a:pPr>
            <a:r>
              <a:rPr lang="en-US" altLang="en-US" sz="1800">
                <a:latin typeface="Verdana" pitchFamily="34" charset="0"/>
              </a:rPr>
              <a:t>Image=</a:t>
            </a:r>
          </a:p>
          <a:p>
            <a:pPr algn="ctr">
              <a:spcBef>
                <a:spcPct val="0"/>
              </a:spcBef>
              <a:buFontTx/>
              <a:buNone/>
            </a:pPr>
            <a:r>
              <a:rPr lang="en-US" altLang="en-US" sz="1800">
                <a:latin typeface="Verdana" pitchFamily="34" charset="0"/>
              </a:rPr>
              <a:t>1024x768 </a:t>
            </a:r>
          </a:p>
          <a:p>
            <a:pPr algn="ctr">
              <a:spcBef>
                <a:spcPct val="0"/>
              </a:spcBef>
              <a:buFontTx/>
              <a:buNone/>
            </a:pPr>
            <a:r>
              <a:rPr lang="en-US" altLang="en-US" sz="1800">
                <a:latin typeface="Verdana" pitchFamily="34" charset="0"/>
              </a:rPr>
              <a:t>pixles</a:t>
            </a:r>
          </a:p>
        </p:txBody>
      </p:sp>
      <p:sp>
        <p:nvSpPr>
          <p:cNvPr id="18442" name="Rectangle 8"/>
          <p:cNvSpPr>
            <a:spLocks noChangeArrowheads="1"/>
          </p:cNvSpPr>
          <p:nvPr/>
        </p:nvSpPr>
        <p:spPr bwMode="auto">
          <a:xfrm>
            <a:off x="1600200" y="5029200"/>
            <a:ext cx="76200" cy="76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endParaRPr lang="en-US" altLang="en-US" sz="1800">
              <a:latin typeface="Verdana" pitchFamily="34" charset="0"/>
            </a:endParaRPr>
          </a:p>
        </p:txBody>
      </p:sp>
      <p:sp>
        <p:nvSpPr>
          <p:cNvPr id="18443" name="Line 9"/>
          <p:cNvSpPr>
            <a:spLocks noChangeShapeType="1"/>
          </p:cNvSpPr>
          <p:nvPr/>
        </p:nvSpPr>
        <p:spPr bwMode="auto">
          <a:xfrm flipV="1">
            <a:off x="1676400" y="4876800"/>
            <a:ext cx="20574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4" name="Text Box 10"/>
          <p:cNvSpPr txBox="1">
            <a:spLocks noChangeArrowheads="1"/>
          </p:cNvSpPr>
          <p:nvPr/>
        </p:nvSpPr>
        <p:spPr bwMode="auto">
          <a:xfrm>
            <a:off x="2498725" y="4535488"/>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endParaRPr lang="en-US" altLang="en-US" sz="1800">
              <a:latin typeface="Verdana" pitchFamily="34" charset="0"/>
            </a:endParaRPr>
          </a:p>
        </p:txBody>
      </p:sp>
      <p:sp>
        <p:nvSpPr>
          <p:cNvPr id="18445" name="Text Box 12"/>
          <p:cNvSpPr txBox="1">
            <a:spLocks noChangeArrowheads="1"/>
          </p:cNvSpPr>
          <p:nvPr/>
        </p:nvSpPr>
        <p:spPr bwMode="auto">
          <a:xfrm>
            <a:off x="2422525" y="4603750"/>
            <a:ext cx="9525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800">
                <a:latin typeface="Verdana" pitchFamily="34" charset="0"/>
              </a:rPr>
              <a:t>1 pixel</a:t>
            </a:r>
          </a:p>
        </p:txBody>
      </p:sp>
      <p:sp>
        <p:nvSpPr>
          <p:cNvPr id="18446" name="TextBox 1"/>
          <p:cNvSpPr txBox="1">
            <a:spLocks noChangeArrowheads="1"/>
          </p:cNvSpPr>
          <p:nvPr/>
        </p:nvSpPr>
        <p:spPr bwMode="auto">
          <a:xfrm>
            <a:off x="381000" y="6257925"/>
            <a:ext cx="72437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800">
                <a:latin typeface="Verdana" pitchFamily="34" charset="0"/>
              </a:rPr>
              <a:t>CCD Charge-coupled device </a:t>
            </a:r>
          </a:p>
          <a:p>
            <a:pPr>
              <a:spcBef>
                <a:spcPct val="0"/>
              </a:spcBef>
              <a:buFontTx/>
              <a:buNone/>
            </a:pPr>
            <a:r>
              <a:rPr lang="en-US" altLang="en-US" sz="1800">
                <a:latin typeface="Verdana" pitchFamily="34" charset="0"/>
              </a:rPr>
              <a:t>Sensor: http://en.wikipedia.org/wiki/Charge-coupled_device</a:t>
            </a:r>
          </a:p>
        </p:txBody>
      </p:sp>
      <p:sp>
        <p:nvSpPr>
          <p:cNvPr id="15" name="Oval 14"/>
          <p:cNvSpPr/>
          <p:nvPr/>
        </p:nvSpPr>
        <p:spPr>
          <a:xfrm>
            <a:off x="457200" y="152400"/>
            <a:ext cx="18288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pPr algn="ctr">
              <a:defRPr/>
            </a:pPr>
            <a:endParaRPr lang="en-US" altLang="en-US" smtClean="0">
              <a:solidFill>
                <a:srgbClr val="FFFFFF"/>
              </a:solidFill>
              <a:latin typeface="Calibri"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dirty="0" smtClean="0">
                <a:ea typeface="新細明體" pitchFamily="18" charset="-120"/>
              </a:rPr>
              <a:t>Worksheet 2.2</a:t>
            </a:r>
          </a:p>
        </p:txBody>
      </p:sp>
      <p:sp>
        <p:nvSpPr>
          <p:cNvPr id="19459" name="Rectangle 3"/>
          <p:cNvSpPr>
            <a:spLocks noGrp="1" noChangeArrowheads="1"/>
          </p:cNvSpPr>
          <p:nvPr>
            <p:ph idx="1"/>
          </p:nvPr>
        </p:nvSpPr>
        <p:spPr>
          <a:xfrm>
            <a:off x="533400" y="1639888"/>
            <a:ext cx="8229600" cy="4527550"/>
          </a:xfrm>
        </p:spPr>
        <p:txBody>
          <a:bodyPr/>
          <a:lstStyle/>
          <a:p>
            <a:pPr eaLnBrk="1" hangingPunct="1"/>
            <a:r>
              <a:rPr lang="en-US" altLang="en-US" dirty="0" smtClean="0">
                <a:ea typeface="新細明體" pitchFamily="18" charset="-120"/>
              </a:rPr>
              <a:t>For an image of 1280x1024 </a:t>
            </a:r>
            <a:r>
              <a:rPr lang="en-US" altLang="zh-TW" dirty="0" smtClean="0"/>
              <a:t> </a:t>
            </a:r>
            <a:r>
              <a:rPr lang="en-US" altLang="zh-TW" i="1" dirty="0" err="1" smtClean="0"/>
              <a:t>Sx</a:t>
            </a:r>
            <a:r>
              <a:rPr lang="en-US" altLang="zh-TW" dirty="0" smtClean="0"/>
              <a:t> = </a:t>
            </a:r>
            <a:r>
              <a:rPr lang="en-US" altLang="zh-TW" i="1" dirty="0" err="1" smtClean="0"/>
              <a:t>Sy</a:t>
            </a:r>
            <a:r>
              <a:rPr lang="en-US" altLang="zh-TW" dirty="0" smtClean="0"/>
              <a:t> =5.2um.</a:t>
            </a:r>
          </a:p>
          <a:p>
            <a:pPr eaLnBrk="1" hangingPunct="1"/>
            <a:r>
              <a:rPr lang="en-US" altLang="zh-TW" dirty="0" smtClean="0"/>
              <a:t>What is the size of the image (CMOS or CCD sensor)?</a:t>
            </a:r>
          </a:p>
          <a:p>
            <a:pPr eaLnBrk="1" hangingPunct="1"/>
            <a:r>
              <a:rPr lang="en-US" altLang="zh-TW" dirty="0" smtClean="0"/>
              <a:t>Find the pixel size of your favorite camera.</a:t>
            </a:r>
          </a:p>
          <a:p>
            <a:pPr eaLnBrk="1" hangingPunct="1"/>
            <a:r>
              <a:rPr lang="en-US" altLang="zh-TW" dirty="0" smtClean="0"/>
              <a:t>Answer:________________</a:t>
            </a:r>
          </a:p>
          <a:p>
            <a:pPr eaLnBrk="1" hangingPunct="1"/>
            <a:endParaRPr lang="en-US" altLang="zh-TW" dirty="0" smtClean="0"/>
          </a:p>
          <a:p>
            <a:pPr eaLnBrk="1" hangingPunct="1"/>
            <a:endParaRPr lang="en-US" altLang="zh-TW" dirty="0" smtClean="0"/>
          </a:p>
          <a:p>
            <a:pPr eaLnBrk="1" hangingPunct="1"/>
            <a:endParaRPr lang="en-US" altLang="en-US" dirty="0" smtClean="0">
              <a:ea typeface="新細明體" pitchFamily="18" charset="-120"/>
            </a:endParaRPr>
          </a:p>
        </p:txBody>
      </p:sp>
      <p:sp>
        <p:nvSpPr>
          <p:cNvPr id="1946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200" smtClean="0">
                <a:latin typeface="Verdana" pitchFamily="34" charset="0"/>
              </a:rPr>
              <a:t>Ch2. Cameras v.7c</a:t>
            </a:r>
            <a:endParaRPr lang="en-US" altLang="en-US" sz="1200">
              <a:latin typeface="Verdana" pitchFamily="34" charset="0"/>
            </a:endParaRPr>
          </a:p>
        </p:txBody>
      </p:sp>
      <p:sp>
        <p:nvSpPr>
          <p:cNvPr id="1946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fld id="{ED282377-EDCE-463B-ABBC-C9268B4F1919}" type="slidenum">
              <a:rPr lang="en-US" altLang="en-US" sz="1200" smtClean="0">
                <a:latin typeface="Verdana" pitchFamily="34" charset="0"/>
              </a:rPr>
              <a:pPr>
                <a:spcBef>
                  <a:spcPct val="0"/>
                </a:spcBef>
                <a:buFontTx/>
                <a:buNone/>
              </a:pPr>
              <a:t>18</a:t>
            </a:fld>
            <a:endParaRPr lang="en-US" altLang="en-US" sz="1200" smtClean="0">
              <a:latin typeface="Verdana" pitchFamily="34" charset="0"/>
            </a:endParaRPr>
          </a:p>
        </p:txBody>
      </p:sp>
      <p:sp>
        <p:nvSpPr>
          <p:cNvPr id="19462" name="Rectangle 4"/>
          <p:cNvSpPr>
            <a:spLocks noChangeArrowheads="1"/>
          </p:cNvSpPr>
          <p:nvPr/>
        </p:nvSpPr>
        <p:spPr bwMode="auto">
          <a:xfrm>
            <a:off x="7315200" y="3741738"/>
            <a:ext cx="1143000" cy="7762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lgn="ctr">
              <a:spcBef>
                <a:spcPct val="0"/>
              </a:spcBef>
              <a:buFontTx/>
              <a:buNone/>
            </a:pPr>
            <a:r>
              <a:rPr lang="en-US" altLang="en-US" sz="1800">
                <a:latin typeface="Verdana" pitchFamily="34" charset="0"/>
              </a:rPr>
              <a:t>Image</a:t>
            </a:r>
          </a:p>
          <a:p>
            <a:pPr algn="ctr">
              <a:spcBef>
                <a:spcPct val="0"/>
              </a:spcBef>
              <a:buFontTx/>
              <a:buNone/>
            </a:pPr>
            <a:r>
              <a:rPr lang="en-US" altLang="en-US" sz="1800">
                <a:latin typeface="Verdana" pitchFamily="34" charset="0"/>
              </a:rPr>
              <a:t>(CMOS </a:t>
            </a:r>
          </a:p>
          <a:p>
            <a:pPr algn="ctr">
              <a:spcBef>
                <a:spcPct val="0"/>
              </a:spcBef>
              <a:buFontTx/>
              <a:buNone/>
            </a:pPr>
            <a:r>
              <a:rPr lang="en-US" altLang="en-US" sz="1800">
                <a:latin typeface="Verdana" pitchFamily="34" charset="0"/>
              </a:rPr>
              <a:t>sensor)</a:t>
            </a:r>
          </a:p>
        </p:txBody>
      </p:sp>
      <p:pic>
        <p:nvPicPr>
          <p:cNvPr id="1946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0088" y="4573910"/>
            <a:ext cx="5573712" cy="1731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464" name="Text Box 8"/>
          <p:cNvSpPr txBox="1">
            <a:spLocks noChangeArrowheads="1"/>
          </p:cNvSpPr>
          <p:nvPr/>
        </p:nvSpPr>
        <p:spPr bwMode="auto">
          <a:xfrm>
            <a:off x="1050925" y="5983288"/>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endParaRPr lang="en-US" altLang="en-US" sz="1800">
              <a:latin typeface="Verdana" pitchFamily="34" charset="0"/>
            </a:endParaRPr>
          </a:p>
        </p:txBody>
      </p:sp>
      <p:sp>
        <p:nvSpPr>
          <p:cNvPr id="19465" name="Text Box 10"/>
          <p:cNvSpPr txBox="1">
            <a:spLocks noChangeArrowheads="1"/>
          </p:cNvSpPr>
          <p:nvPr/>
        </p:nvSpPr>
        <p:spPr bwMode="auto">
          <a:xfrm>
            <a:off x="788988" y="5059363"/>
            <a:ext cx="1470025" cy="862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000">
                <a:latin typeface="Verdana" pitchFamily="34" charset="0"/>
              </a:rPr>
              <a:t>www.ovt.com</a:t>
            </a:r>
          </a:p>
          <a:p>
            <a:pPr>
              <a:spcBef>
                <a:spcPct val="0"/>
              </a:spcBef>
              <a:buFontTx/>
              <a:buNone/>
            </a:pPr>
            <a:r>
              <a:rPr lang="en-US" altLang="en-US" sz="1000">
                <a:latin typeface="Verdana" pitchFamily="34" charset="0"/>
              </a:rPr>
              <a:t>OVT CameraChip OV9620/9120 webcam camera chip</a:t>
            </a:r>
          </a:p>
        </p:txBody>
      </p:sp>
      <p:sp>
        <p:nvSpPr>
          <p:cNvPr id="19466" name="Text Box 12"/>
          <p:cNvSpPr txBox="1">
            <a:spLocks noChangeArrowheads="1"/>
          </p:cNvSpPr>
          <p:nvPr/>
        </p:nvSpPr>
        <p:spPr bwMode="auto">
          <a:xfrm>
            <a:off x="1033463" y="4518025"/>
            <a:ext cx="7572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800">
                <a:latin typeface="Verdana" pitchFamily="34" charset="0"/>
              </a:rPr>
              <a:t>Hint:</a:t>
            </a:r>
          </a:p>
        </p:txBody>
      </p:sp>
      <p:sp>
        <p:nvSpPr>
          <p:cNvPr id="11" name="Oval 10"/>
          <p:cNvSpPr/>
          <p:nvPr/>
        </p:nvSpPr>
        <p:spPr>
          <a:xfrm>
            <a:off x="457200" y="152400"/>
            <a:ext cx="18288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pPr algn="ctr">
              <a:defRPr/>
            </a:pPr>
            <a:endParaRPr lang="en-US" altLang="en-US" smtClean="0">
              <a:solidFill>
                <a:srgbClr val="FFFFFF"/>
              </a:solidFill>
              <a:latin typeface="Calibri"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en-US" smtClean="0">
                <a:ea typeface="新細明體" pitchFamily="18" charset="-120"/>
              </a:rPr>
              <a:t>Image center</a:t>
            </a:r>
          </a:p>
        </p:txBody>
      </p:sp>
      <p:sp>
        <p:nvSpPr>
          <p:cNvPr id="20483" name="Rectangle 3"/>
          <p:cNvSpPr>
            <a:spLocks noGrp="1" noChangeArrowheads="1"/>
          </p:cNvSpPr>
          <p:nvPr>
            <p:ph idx="1"/>
          </p:nvPr>
        </p:nvSpPr>
        <p:spPr/>
        <p:txBody>
          <a:bodyPr/>
          <a:lstStyle/>
          <a:p>
            <a:pPr eaLnBrk="1" hangingPunct="1"/>
            <a:r>
              <a:rPr lang="en-US" altLang="en-US" sz="2400" dirty="0" smtClean="0">
                <a:ea typeface="新細明體" pitchFamily="18" charset="-120"/>
              </a:rPr>
              <a:t>In picture files, usually no negative pixel is used because the origin is at one of the corners (e.g. the right bottom (1,1))</a:t>
            </a:r>
          </a:p>
          <a:p>
            <a:pPr eaLnBrk="1" hangingPunct="1"/>
            <a:r>
              <a:rPr lang="en-US" altLang="en-US" sz="2400" dirty="0" smtClean="0">
                <a:ea typeface="新細明體" pitchFamily="18" charset="-120"/>
              </a:rPr>
              <a:t>Center of CCD is placed at C= </a:t>
            </a:r>
            <a:r>
              <a:rPr kumimoji="1" lang="en-US" altLang="en-US" sz="2400" dirty="0" smtClean="0">
                <a:ea typeface="新細明體" pitchFamily="18" charset="-120"/>
              </a:rPr>
              <a:t>(</a:t>
            </a:r>
            <a:r>
              <a:rPr kumimoji="1" lang="en-US" altLang="en-US" sz="2400" dirty="0" err="1" smtClean="0">
                <a:ea typeface="新細明體" pitchFamily="18" charset="-120"/>
              </a:rPr>
              <a:t>Ox,Oy</a:t>
            </a:r>
            <a:r>
              <a:rPr kumimoji="1" lang="en-US" altLang="en-US" sz="2400" dirty="0" smtClean="0">
                <a:ea typeface="新細明體" pitchFamily="18" charset="-120"/>
              </a:rPr>
              <a:t>)</a:t>
            </a:r>
          </a:p>
        </p:txBody>
      </p:sp>
      <p:sp>
        <p:nvSpPr>
          <p:cNvPr id="2048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200" smtClean="0">
                <a:latin typeface="Verdana" pitchFamily="34" charset="0"/>
              </a:rPr>
              <a:t>Ch2. Cameras v.7c</a:t>
            </a:r>
            <a:endParaRPr lang="en-US" altLang="en-US" sz="1200">
              <a:latin typeface="Verdana" pitchFamily="34" charset="0"/>
            </a:endParaRPr>
          </a:p>
        </p:txBody>
      </p:sp>
      <p:sp>
        <p:nvSpPr>
          <p:cNvPr id="2048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fld id="{4E55EB3F-08EE-417E-82E8-E8BEBED79077}" type="slidenum">
              <a:rPr lang="en-US" altLang="en-US" sz="1200" smtClean="0">
                <a:latin typeface="Verdana" pitchFamily="34" charset="0"/>
              </a:rPr>
              <a:pPr>
                <a:spcBef>
                  <a:spcPct val="0"/>
                </a:spcBef>
                <a:buFontTx/>
                <a:buNone/>
              </a:pPr>
              <a:t>19</a:t>
            </a:fld>
            <a:endParaRPr lang="en-US" altLang="en-US" sz="1200" smtClean="0">
              <a:latin typeface="Verdana" pitchFamily="34" charset="0"/>
            </a:endParaRPr>
          </a:p>
        </p:txBody>
      </p:sp>
      <p:sp>
        <p:nvSpPr>
          <p:cNvPr id="20486" name="Rectangle 16"/>
          <p:cNvSpPr>
            <a:spLocks noChangeArrowheads="1"/>
          </p:cNvSpPr>
          <p:nvPr/>
        </p:nvSpPr>
        <p:spPr bwMode="auto">
          <a:xfrm>
            <a:off x="457200" y="1600200"/>
            <a:ext cx="4038600" cy="445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buFontTx/>
              <a:buNone/>
            </a:pPr>
            <a:r>
              <a:rPr lang="en-US" altLang="en-US" sz="2800">
                <a:latin typeface="Verdana" pitchFamily="34" charset="0"/>
              </a:rPr>
              <a:t> </a:t>
            </a:r>
          </a:p>
        </p:txBody>
      </p:sp>
      <p:sp>
        <p:nvSpPr>
          <p:cNvPr id="20487" name="Rectangle 17"/>
          <p:cNvSpPr>
            <a:spLocks noChangeArrowheads="1"/>
          </p:cNvSpPr>
          <p:nvPr/>
        </p:nvSpPr>
        <p:spPr bwMode="auto">
          <a:xfrm>
            <a:off x="2819400" y="3505200"/>
            <a:ext cx="4114800" cy="2819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lgn="ctr" eaLnBrk="1" hangingPunct="1">
              <a:spcBef>
                <a:spcPct val="0"/>
              </a:spcBef>
              <a:buFontTx/>
              <a:buNone/>
            </a:pPr>
            <a:endParaRPr kumimoji="1" lang="en-US" altLang="en-US" sz="1800">
              <a:latin typeface="Arial" charset="0"/>
            </a:endParaRPr>
          </a:p>
          <a:p>
            <a:pPr algn="ctr" eaLnBrk="1" hangingPunct="1">
              <a:spcBef>
                <a:spcPct val="0"/>
              </a:spcBef>
              <a:buFontTx/>
              <a:buNone/>
            </a:pPr>
            <a:endParaRPr kumimoji="1" lang="en-US" altLang="en-US" sz="1800">
              <a:latin typeface="Arial" charset="0"/>
            </a:endParaRPr>
          </a:p>
          <a:p>
            <a:pPr algn="ctr" eaLnBrk="1" hangingPunct="1">
              <a:spcBef>
                <a:spcPct val="0"/>
              </a:spcBef>
              <a:buFontTx/>
              <a:buNone/>
            </a:pPr>
            <a:endParaRPr kumimoji="1" lang="en-US" altLang="en-US" sz="1800">
              <a:latin typeface="Arial" charset="0"/>
            </a:endParaRPr>
          </a:p>
          <a:p>
            <a:pPr algn="ctr" eaLnBrk="1" hangingPunct="1">
              <a:spcBef>
                <a:spcPct val="0"/>
              </a:spcBef>
              <a:buFontTx/>
              <a:buNone/>
            </a:pPr>
            <a:r>
              <a:rPr kumimoji="1" lang="en-US" altLang="en-US" sz="1800">
                <a:latin typeface="Arial" charset="0"/>
              </a:rPr>
              <a:t>                CCD</a:t>
            </a:r>
          </a:p>
        </p:txBody>
      </p:sp>
      <p:sp>
        <p:nvSpPr>
          <p:cNvPr id="20488" name="Line 18"/>
          <p:cNvSpPr>
            <a:spLocks noChangeShapeType="1"/>
          </p:cNvSpPr>
          <p:nvPr/>
        </p:nvSpPr>
        <p:spPr bwMode="auto">
          <a:xfrm flipV="1">
            <a:off x="2286000" y="4876800"/>
            <a:ext cx="4724400"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9" name="Line 19"/>
          <p:cNvSpPr>
            <a:spLocks noChangeShapeType="1"/>
          </p:cNvSpPr>
          <p:nvPr/>
        </p:nvSpPr>
        <p:spPr bwMode="auto">
          <a:xfrm>
            <a:off x="4876800" y="3429000"/>
            <a:ext cx="0" cy="281940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0" name="Line 20"/>
          <p:cNvSpPr>
            <a:spLocks noChangeShapeType="1"/>
          </p:cNvSpPr>
          <p:nvPr/>
        </p:nvSpPr>
        <p:spPr bwMode="auto">
          <a:xfrm>
            <a:off x="6934200" y="3124200"/>
            <a:ext cx="0" cy="3200400"/>
          </a:xfrm>
          <a:prstGeom prst="line">
            <a:avLst/>
          </a:prstGeom>
          <a:noFill/>
          <a:ln w="571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1" name="Text Box 21"/>
          <p:cNvSpPr txBox="1">
            <a:spLocks noChangeArrowheads="1"/>
          </p:cNvSpPr>
          <p:nvPr/>
        </p:nvSpPr>
        <p:spPr bwMode="auto">
          <a:xfrm>
            <a:off x="1447800" y="5486400"/>
            <a:ext cx="1111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en-US" sz="1800" i="1">
                <a:latin typeface="Arial" charset="0"/>
              </a:rPr>
              <a:t>u</a:t>
            </a:r>
            <a:r>
              <a:rPr kumimoji="1" lang="en-US" altLang="en-US" sz="1800">
                <a:latin typeface="Arial" charset="0"/>
              </a:rPr>
              <a:t> (pixels)</a:t>
            </a:r>
          </a:p>
        </p:txBody>
      </p:sp>
      <p:sp>
        <p:nvSpPr>
          <p:cNvPr id="20492" name="Text Box 22"/>
          <p:cNvSpPr txBox="1">
            <a:spLocks noChangeArrowheads="1"/>
          </p:cNvSpPr>
          <p:nvPr/>
        </p:nvSpPr>
        <p:spPr bwMode="auto">
          <a:xfrm>
            <a:off x="7086600" y="3048000"/>
            <a:ext cx="1098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en-US" sz="1800" i="1">
                <a:latin typeface="Arial" charset="0"/>
              </a:rPr>
              <a:t>v</a:t>
            </a:r>
            <a:r>
              <a:rPr kumimoji="1" lang="en-US" altLang="en-US" sz="1800">
                <a:latin typeface="Arial" charset="0"/>
              </a:rPr>
              <a:t> (pixels)</a:t>
            </a:r>
          </a:p>
        </p:txBody>
      </p:sp>
      <p:sp>
        <p:nvSpPr>
          <p:cNvPr id="20493" name="Line 23"/>
          <p:cNvSpPr>
            <a:spLocks noChangeShapeType="1"/>
          </p:cNvSpPr>
          <p:nvPr/>
        </p:nvSpPr>
        <p:spPr bwMode="auto">
          <a:xfrm flipH="1">
            <a:off x="4953000" y="4343400"/>
            <a:ext cx="4572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4" name="Text Box 24"/>
          <p:cNvSpPr txBox="1">
            <a:spLocks noChangeArrowheads="1"/>
          </p:cNvSpPr>
          <p:nvPr/>
        </p:nvSpPr>
        <p:spPr bwMode="auto">
          <a:xfrm>
            <a:off x="5257800" y="4038600"/>
            <a:ext cx="20510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en-US" sz="1800">
                <a:latin typeface="Arial" charset="0"/>
              </a:rPr>
              <a:t>(O</a:t>
            </a:r>
            <a:r>
              <a:rPr kumimoji="1" lang="en-US" altLang="en-US" sz="1800" baseline="-25000">
                <a:latin typeface="Arial" charset="0"/>
              </a:rPr>
              <a:t>x</a:t>
            </a:r>
            <a:r>
              <a:rPr kumimoji="1" lang="en-US" altLang="en-US" sz="1800">
                <a:latin typeface="Arial" charset="0"/>
              </a:rPr>
              <a:t>,O</a:t>
            </a:r>
            <a:r>
              <a:rPr kumimoji="1" lang="en-US" altLang="en-US" sz="1800" baseline="-25000">
                <a:latin typeface="Arial" charset="0"/>
              </a:rPr>
              <a:t>y</a:t>
            </a:r>
            <a:r>
              <a:rPr kumimoji="1" lang="en-US" altLang="en-US" sz="1800">
                <a:latin typeface="Arial" charset="0"/>
              </a:rPr>
              <a:t>)=</a:t>
            </a:r>
          </a:p>
          <a:p>
            <a:pPr eaLnBrk="1" hangingPunct="1">
              <a:spcBef>
                <a:spcPct val="0"/>
              </a:spcBef>
              <a:buFontTx/>
              <a:buNone/>
            </a:pPr>
            <a:r>
              <a:rPr kumimoji="1" lang="en-US" altLang="en-US" sz="1800">
                <a:latin typeface="Arial" charset="0"/>
              </a:rPr>
              <a:t>(512,384) in pixels</a:t>
            </a:r>
          </a:p>
        </p:txBody>
      </p:sp>
      <p:sp>
        <p:nvSpPr>
          <p:cNvPr id="20495" name="Text Box 26"/>
          <p:cNvSpPr txBox="1">
            <a:spLocks noChangeArrowheads="1"/>
          </p:cNvSpPr>
          <p:nvPr/>
        </p:nvSpPr>
        <p:spPr bwMode="auto">
          <a:xfrm>
            <a:off x="1981200" y="47244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en-US" sz="1800">
                <a:latin typeface="Arial" charset="0"/>
              </a:rPr>
              <a:t>x</a:t>
            </a:r>
          </a:p>
        </p:txBody>
      </p:sp>
      <p:sp>
        <p:nvSpPr>
          <p:cNvPr id="20496" name="Line 29"/>
          <p:cNvSpPr>
            <a:spLocks noChangeShapeType="1"/>
          </p:cNvSpPr>
          <p:nvPr/>
        </p:nvSpPr>
        <p:spPr bwMode="auto">
          <a:xfrm flipH="1">
            <a:off x="2362200" y="6324600"/>
            <a:ext cx="457200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7" name="Text Box 30"/>
          <p:cNvSpPr txBox="1">
            <a:spLocks noChangeArrowheads="1"/>
          </p:cNvSpPr>
          <p:nvPr/>
        </p:nvSpPr>
        <p:spPr bwMode="auto">
          <a:xfrm>
            <a:off x="6765925" y="6361113"/>
            <a:ext cx="501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en-US" sz="1800">
                <a:latin typeface="Arial" charset="0"/>
              </a:rPr>
              <a:t>1,1</a:t>
            </a:r>
          </a:p>
        </p:txBody>
      </p:sp>
      <p:sp>
        <p:nvSpPr>
          <p:cNvPr id="20498" name="Text Box 31"/>
          <p:cNvSpPr txBox="1">
            <a:spLocks noChangeArrowheads="1"/>
          </p:cNvSpPr>
          <p:nvPr/>
        </p:nvSpPr>
        <p:spPr bwMode="auto">
          <a:xfrm>
            <a:off x="2651125" y="6361113"/>
            <a:ext cx="692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en-US" sz="1800">
                <a:latin typeface="Arial" charset="0"/>
              </a:rPr>
              <a:t>1024</a:t>
            </a:r>
          </a:p>
        </p:txBody>
      </p:sp>
      <p:sp>
        <p:nvSpPr>
          <p:cNvPr id="20499" name="Text Box 32"/>
          <p:cNvSpPr txBox="1">
            <a:spLocks noChangeArrowheads="1"/>
          </p:cNvSpPr>
          <p:nvPr/>
        </p:nvSpPr>
        <p:spPr bwMode="auto">
          <a:xfrm>
            <a:off x="7223125" y="3389313"/>
            <a:ext cx="565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en-US" sz="1800">
                <a:latin typeface="Arial" charset="0"/>
              </a:rPr>
              <a:t>768</a:t>
            </a:r>
          </a:p>
        </p:txBody>
      </p:sp>
      <p:sp>
        <p:nvSpPr>
          <p:cNvPr id="20" name="Oval 19"/>
          <p:cNvSpPr/>
          <p:nvPr/>
        </p:nvSpPr>
        <p:spPr>
          <a:xfrm>
            <a:off x="457200" y="152400"/>
            <a:ext cx="18288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pPr algn="ctr">
              <a:defRPr/>
            </a:pPr>
            <a:endParaRPr lang="en-US" altLang="en-US" smtClean="0">
              <a:solidFill>
                <a:srgbClr val="FFFFFF"/>
              </a:solidFill>
              <a:latin typeface="Calibri"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685800" y="914400"/>
            <a:ext cx="7772400" cy="1470025"/>
          </a:xfrm>
        </p:spPr>
        <p:txBody>
          <a:bodyPr/>
          <a:lstStyle/>
          <a:p>
            <a:pPr eaLnBrk="1" hangingPunct="1"/>
            <a:r>
              <a:rPr lang="en-US" altLang="en-US" dirty="0">
                <a:ea typeface="新細明體" pitchFamily="18" charset="-120"/>
              </a:rPr>
              <a:t>L</a:t>
            </a:r>
            <a:r>
              <a:rPr lang="en-US" altLang="en-US" dirty="0" smtClean="0">
                <a:ea typeface="新細明體" pitchFamily="18" charset="-120"/>
              </a:rPr>
              <a:t>earn these in this chapter</a:t>
            </a:r>
          </a:p>
        </p:txBody>
      </p:sp>
      <p:sp>
        <p:nvSpPr>
          <p:cNvPr id="4099" name="Content Placeholder 2"/>
          <p:cNvSpPr>
            <a:spLocks noGrp="1"/>
          </p:cNvSpPr>
          <p:nvPr>
            <p:ph type="subTitle" idx="1"/>
          </p:nvPr>
        </p:nvSpPr>
        <p:spPr>
          <a:xfrm>
            <a:off x="1447800" y="2286000"/>
            <a:ext cx="6400800" cy="1752600"/>
          </a:xfrm>
        </p:spPr>
        <p:txBody>
          <a:bodyPr/>
          <a:lstStyle/>
          <a:p>
            <a:pPr algn="l" eaLnBrk="1" hangingPunct="1">
              <a:lnSpc>
                <a:spcPct val="80000"/>
              </a:lnSpc>
            </a:pPr>
            <a:r>
              <a:rPr lang="en-US" altLang="en-US" sz="2400" dirty="0" smtClean="0">
                <a:solidFill>
                  <a:srgbClr val="898989"/>
                </a:solidFill>
                <a:ea typeface="新細明體" pitchFamily="18" charset="-120"/>
              </a:rPr>
              <a:t>Mathematical model of a camera</a:t>
            </a:r>
          </a:p>
          <a:p>
            <a:pPr algn="l" eaLnBrk="1" hangingPunct="1">
              <a:lnSpc>
                <a:spcPct val="80000"/>
              </a:lnSpc>
            </a:pPr>
            <a:r>
              <a:rPr lang="en-US" altLang="en-US" sz="2400" dirty="0" smtClean="0">
                <a:solidFill>
                  <a:srgbClr val="898989"/>
                </a:solidFill>
                <a:ea typeface="新細明體" pitchFamily="18" charset="-120"/>
              </a:rPr>
              <a:t>Intrinsic (static) parameters of a camera (Mint</a:t>
            </a:r>
            <a:r>
              <a:rPr lang="en-US" altLang="en-US" sz="2400" baseline="-25000" dirty="0" smtClean="0">
                <a:solidFill>
                  <a:srgbClr val="898989"/>
                </a:solidFill>
                <a:ea typeface="新細明體" pitchFamily="18" charset="-120"/>
              </a:rPr>
              <a:t>3x3</a:t>
            </a:r>
            <a:r>
              <a:rPr lang="en-US" altLang="en-US" sz="2400" dirty="0" smtClean="0">
                <a:solidFill>
                  <a:srgbClr val="898989"/>
                </a:solidFill>
                <a:ea typeface="新細明體" pitchFamily="18" charset="-120"/>
              </a:rPr>
              <a:t>)</a:t>
            </a:r>
          </a:p>
          <a:p>
            <a:pPr marL="800100" lvl="1" indent="-342900" algn="l" eaLnBrk="1" hangingPunct="1">
              <a:lnSpc>
                <a:spcPct val="80000"/>
              </a:lnSpc>
              <a:buFont typeface="Arial" panose="020B0604020202020204" pitchFamily="34" charset="0"/>
              <a:buChar char="•"/>
            </a:pPr>
            <a:r>
              <a:rPr lang="en-US" altLang="en-US" sz="2000" dirty="0" smtClean="0">
                <a:solidFill>
                  <a:srgbClr val="898989"/>
                </a:solidFill>
                <a:ea typeface="新細明體" pitchFamily="18" charset="-120"/>
              </a:rPr>
              <a:t>Focal length (f) for fixed focal length, non-zoomed cameras</a:t>
            </a:r>
          </a:p>
          <a:p>
            <a:pPr marL="800100" lvl="1" indent="-342900" algn="l" eaLnBrk="1" hangingPunct="1">
              <a:lnSpc>
                <a:spcPct val="80000"/>
              </a:lnSpc>
              <a:buFont typeface="Arial" panose="020B0604020202020204" pitchFamily="34" charset="0"/>
              <a:buChar char="•"/>
            </a:pPr>
            <a:r>
              <a:rPr lang="en-US" altLang="en-US" sz="2000" dirty="0" smtClean="0">
                <a:solidFill>
                  <a:srgbClr val="898989"/>
                </a:solidFill>
                <a:ea typeface="新細明體" pitchFamily="18" charset="-120"/>
              </a:rPr>
              <a:t>Image center (</a:t>
            </a:r>
            <a:r>
              <a:rPr lang="en-US" altLang="en-US" sz="2000" dirty="0" err="1" smtClean="0">
                <a:solidFill>
                  <a:srgbClr val="898989"/>
                </a:solidFill>
                <a:ea typeface="新細明體" pitchFamily="18" charset="-120"/>
              </a:rPr>
              <a:t>Ox,Oy</a:t>
            </a:r>
            <a:r>
              <a:rPr lang="en-US" altLang="en-US" sz="2000" dirty="0" smtClean="0">
                <a:solidFill>
                  <a:srgbClr val="898989"/>
                </a:solidFill>
                <a:ea typeface="新細明體" pitchFamily="18" charset="-120"/>
              </a:rPr>
              <a:t>)</a:t>
            </a:r>
          </a:p>
          <a:p>
            <a:pPr marL="800100" lvl="1" indent="-342900" algn="l" eaLnBrk="1" hangingPunct="1">
              <a:lnSpc>
                <a:spcPct val="80000"/>
              </a:lnSpc>
              <a:buFont typeface="Arial" panose="020B0604020202020204" pitchFamily="34" charset="0"/>
              <a:buChar char="•"/>
            </a:pPr>
            <a:r>
              <a:rPr lang="en-US" altLang="en-US" sz="2000" dirty="0" smtClean="0">
                <a:solidFill>
                  <a:srgbClr val="898989"/>
                </a:solidFill>
                <a:ea typeface="新細明體" pitchFamily="18" charset="-120"/>
              </a:rPr>
              <a:t>Pixel width/height (</a:t>
            </a:r>
            <a:r>
              <a:rPr lang="en-US" altLang="en-US" sz="2000" dirty="0" err="1" smtClean="0">
                <a:solidFill>
                  <a:srgbClr val="898989"/>
                </a:solidFill>
                <a:ea typeface="新細明體" pitchFamily="18" charset="-120"/>
              </a:rPr>
              <a:t>Sx,Sy</a:t>
            </a:r>
            <a:r>
              <a:rPr lang="en-US" altLang="en-US" sz="2000" dirty="0" smtClean="0">
                <a:solidFill>
                  <a:srgbClr val="898989"/>
                </a:solidFill>
                <a:ea typeface="新細明體" pitchFamily="18" charset="-120"/>
              </a:rPr>
              <a:t>)</a:t>
            </a:r>
          </a:p>
          <a:p>
            <a:pPr algn="l" eaLnBrk="1" hangingPunct="1">
              <a:lnSpc>
                <a:spcPct val="80000"/>
              </a:lnSpc>
            </a:pPr>
            <a:r>
              <a:rPr lang="en-US" altLang="en-US" sz="2400" dirty="0" smtClean="0">
                <a:solidFill>
                  <a:srgbClr val="898989"/>
                </a:solidFill>
                <a:ea typeface="新細明體" pitchFamily="18" charset="-120"/>
              </a:rPr>
              <a:t>Extrinsic (dynamic) parameters of a camera (Mext</a:t>
            </a:r>
            <a:r>
              <a:rPr lang="en-US" altLang="en-US" sz="2400" baseline="-25000" dirty="0" smtClean="0">
                <a:solidFill>
                  <a:srgbClr val="898989"/>
                </a:solidFill>
                <a:ea typeface="新細明體" pitchFamily="18" charset="-120"/>
              </a:rPr>
              <a:t>3x4</a:t>
            </a:r>
            <a:r>
              <a:rPr lang="en-US" altLang="en-US" sz="2400" dirty="0" smtClean="0">
                <a:solidFill>
                  <a:srgbClr val="898989"/>
                </a:solidFill>
                <a:ea typeface="新細明體" pitchFamily="18" charset="-120"/>
              </a:rPr>
              <a:t>)</a:t>
            </a:r>
          </a:p>
          <a:p>
            <a:pPr lvl="1" algn="l" eaLnBrk="1" hangingPunct="1">
              <a:lnSpc>
                <a:spcPct val="80000"/>
              </a:lnSpc>
            </a:pPr>
            <a:r>
              <a:rPr lang="en-US" altLang="en-US" sz="2000" dirty="0" smtClean="0">
                <a:solidFill>
                  <a:srgbClr val="898989"/>
                </a:solidFill>
                <a:ea typeface="新細明體" pitchFamily="18" charset="-120"/>
              </a:rPr>
              <a:t>Rotation (R) and Translation (T) of a camera</a:t>
            </a:r>
          </a:p>
          <a:p>
            <a:pPr lvl="1" algn="l" eaLnBrk="1" hangingPunct="1">
              <a:lnSpc>
                <a:spcPct val="80000"/>
              </a:lnSpc>
            </a:pPr>
            <a:r>
              <a:rPr lang="en-US" altLang="en-US" sz="2000" dirty="0" smtClean="0">
                <a:solidFill>
                  <a:srgbClr val="898989"/>
                </a:solidFill>
                <a:ea typeface="新細明體" pitchFamily="18" charset="-120"/>
              </a:rPr>
              <a:t>Characteristics of R and T</a:t>
            </a:r>
          </a:p>
          <a:p>
            <a:pPr algn="l" eaLnBrk="1" hangingPunct="1">
              <a:lnSpc>
                <a:spcPct val="80000"/>
              </a:lnSpc>
            </a:pPr>
            <a:r>
              <a:rPr lang="en-US" altLang="en-US" sz="2800" dirty="0" smtClean="0">
                <a:solidFill>
                  <a:srgbClr val="898989"/>
                </a:solidFill>
                <a:ea typeface="新細明體" pitchFamily="18" charset="-120"/>
              </a:rPr>
              <a:t>Image formation and projection matrix P</a:t>
            </a:r>
            <a:r>
              <a:rPr lang="en-US" altLang="en-US" sz="2800" baseline="-25000" dirty="0" smtClean="0">
                <a:solidFill>
                  <a:srgbClr val="898989"/>
                </a:solidFill>
                <a:ea typeface="新細明體" pitchFamily="18" charset="-120"/>
              </a:rPr>
              <a:t>3x4</a:t>
            </a:r>
          </a:p>
          <a:p>
            <a:pPr lvl="1" eaLnBrk="1" hangingPunct="1">
              <a:lnSpc>
                <a:spcPct val="80000"/>
              </a:lnSpc>
            </a:pPr>
            <a:endParaRPr lang="en-US" altLang="en-US" sz="1100" dirty="0" smtClean="0">
              <a:solidFill>
                <a:srgbClr val="898989"/>
              </a:solidFill>
              <a:ea typeface="新細明體" pitchFamily="18" charset="-120"/>
            </a:endParaRPr>
          </a:p>
          <a:p>
            <a:pPr lvl="1" eaLnBrk="1" hangingPunct="1">
              <a:lnSpc>
                <a:spcPct val="80000"/>
              </a:lnSpc>
            </a:pPr>
            <a:endParaRPr lang="en-US" altLang="en-US" sz="1300" dirty="0" smtClean="0">
              <a:solidFill>
                <a:srgbClr val="898989"/>
              </a:solidFill>
              <a:ea typeface="新細明體" pitchFamily="18" charset="-120"/>
            </a:endParaRPr>
          </a:p>
          <a:p>
            <a:pPr lvl="1" eaLnBrk="1" hangingPunct="1">
              <a:lnSpc>
                <a:spcPct val="80000"/>
              </a:lnSpc>
            </a:pPr>
            <a:endParaRPr lang="en-US" altLang="en-US" sz="1300" dirty="0" smtClean="0">
              <a:solidFill>
                <a:srgbClr val="898989"/>
              </a:solidFill>
              <a:ea typeface="新細明體" pitchFamily="18" charset="-120"/>
            </a:endParaRPr>
          </a:p>
        </p:txBody>
      </p:sp>
      <p:sp>
        <p:nvSpPr>
          <p:cNvPr id="4" name="Footer Placeholder 3"/>
          <p:cNvSpPr>
            <a:spLocks noGrp="1"/>
          </p:cNvSpPr>
          <p:nvPr>
            <p:ph type="ftr" sz="quarter" idx="11"/>
          </p:nvPr>
        </p:nvSpPr>
        <p:spPr/>
        <p:txBody>
          <a:bodyPr/>
          <a:lstStyle/>
          <a:p>
            <a:pPr>
              <a:defRPr/>
            </a:pPr>
            <a:r>
              <a:rPr lang="en-US" smtClean="0"/>
              <a:t>Ch2. Cameras v.7c</a:t>
            </a:r>
            <a:endParaRPr lang="en-US" dirty="0"/>
          </a:p>
        </p:txBody>
      </p:sp>
      <p:sp>
        <p:nvSpPr>
          <p:cNvPr id="410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fld id="{A0064D2D-37D0-47D2-A2BC-B3F6EFD8FA0C}" type="slidenum">
              <a:rPr lang="en-US" altLang="en-US" sz="1200" smtClean="0">
                <a:solidFill>
                  <a:srgbClr val="898989"/>
                </a:solidFill>
                <a:latin typeface="Verdana" pitchFamily="34" charset="0"/>
              </a:rPr>
              <a:pPr>
                <a:spcBef>
                  <a:spcPct val="0"/>
                </a:spcBef>
                <a:buFontTx/>
                <a:buNone/>
              </a:pPr>
              <a:t>2</a:t>
            </a:fld>
            <a:endParaRPr lang="en-US" altLang="en-US" sz="1200" smtClean="0">
              <a:solidFill>
                <a:srgbClr val="898989"/>
              </a:solidFill>
              <a:latin typeface="Verdana"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533400"/>
            <a:ext cx="8229600" cy="1143000"/>
          </a:xfrm>
        </p:spPr>
        <p:txBody>
          <a:bodyPr/>
          <a:lstStyle/>
          <a:p>
            <a:pPr eaLnBrk="1" hangingPunct="1"/>
            <a:r>
              <a:rPr lang="en-US" altLang="zh-TW" sz="2800" smtClean="0"/>
              <a:t>CCD Pixel </a:t>
            </a:r>
            <a:r>
              <a:rPr lang="en-US" altLang="zh-TW" sz="2800" i="1" smtClean="0"/>
              <a:t>(u,v)</a:t>
            </a:r>
            <a:r>
              <a:rPr lang="en-US" altLang="zh-TW" sz="2800" smtClean="0"/>
              <a:t> </a:t>
            </a:r>
            <a:br>
              <a:rPr lang="en-US" altLang="zh-TW" sz="2800" smtClean="0"/>
            </a:br>
            <a:r>
              <a:rPr lang="en-US" altLang="zh-TW" sz="2800" smtClean="0"/>
              <a:t>based Perspective Projection</a:t>
            </a:r>
            <a:endParaRPr lang="en-US" altLang="zh-TW" sz="2800" i="1" smtClean="0"/>
          </a:p>
        </p:txBody>
      </p:sp>
      <p:sp>
        <p:nvSpPr>
          <p:cNvPr id="21507" name="Rectangle 3"/>
          <p:cNvSpPr>
            <a:spLocks noGrp="1" noChangeArrowheads="1"/>
          </p:cNvSpPr>
          <p:nvPr>
            <p:ph idx="1"/>
          </p:nvPr>
        </p:nvSpPr>
        <p:spPr>
          <a:xfrm>
            <a:off x="457200" y="1600200"/>
            <a:ext cx="8686800" cy="4525963"/>
          </a:xfrm>
        </p:spPr>
        <p:txBody>
          <a:bodyPr/>
          <a:lstStyle/>
          <a:p>
            <a:pPr eaLnBrk="1" hangingPunct="1">
              <a:lnSpc>
                <a:spcPct val="90000"/>
              </a:lnSpc>
            </a:pPr>
            <a:r>
              <a:rPr lang="en-US" altLang="zh-TW" sz="2800" dirty="0" smtClean="0"/>
              <a:t>(</a:t>
            </a:r>
            <a:r>
              <a:rPr lang="en-US" altLang="zh-TW" sz="2800" i="1" dirty="0" err="1" smtClean="0"/>
              <a:t>o</a:t>
            </a:r>
            <a:r>
              <a:rPr lang="en-US" altLang="zh-TW" sz="2800" i="1" baseline="-25000" dirty="0" err="1" smtClean="0"/>
              <a:t>x</a:t>
            </a:r>
            <a:r>
              <a:rPr lang="en-US" altLang="zh-TW" sz="2800" i="1" dirty="0" err="1" smtClean="0"/>
              <a:t>,o</a:t>
            </a:r>
            <a:r>
              <a:rPr lang="en-US" altLang="zh-TW" sz="2800" i="1" baseline="-25000" dirty="0" err="1" smtClean="0"/>
              <a:t>y</a:t>
            </a:r>
            <a:r>
              <a:rPr lang="en-US" altLang="zh-TW" sz="2800" i="1" dirty="0" smtClean="0"/>
              <a:t>) in pixels is the image center</a:t>
            </a:r>
          </a:p>
          <a:p>
            <a:pPr eaLnBrk="1" hangingPunct="1">
              <a:lnSpc>
                <a:spcPct val="90000"/>
              </a:lnSpc>
            </a:pPr>
            <a:r>
              <a:rPr lang="en-US" altLang="zh-TW" sz="2800" i="1" dirty="0" err="1" smtClean="0"/>
              <a:t>Equ</a:t>
            </a:r>
            <a:r>
              <a:rPr lang="en-US" altLang="zh-TW" sz="2800" i="1" dirty="0" smtClean="0"/>
              <a:t>. (1), (2) is divided by </a:t>
            </a:r>
            <a:r>
              <a:rPr lang="en-US" altLang="zh-TW" sz="2800" i="1" dirty="0" err="1" smtClean="0"/>
              <a:t>s</a:t>
            </a:r>
            <a:r>
              <a:rPr lang="en-US" altLang="zh-TW" sz="2800" i="1" baseline="-25000" dirty="0" err="1" smtClean="0"/>
              <a:t>x</a:t>
            </a:r>
            <a:r>
              <a:rPr lang="en-US" altLang="zh-TW" sz="2800" i="1" baseline="-25000" dirty="0" smtClean="0"/>
              <a:t> </a:t>
            </a:r>
            <a:r>
              <a:rPr lang="en-US" altLang="zh-TW" sz="2800" i="1" dirty="0" smtClean="0"/>
              <a:t>,</a:t>
            </a:r>
            <a:r>
              <a:rPr lang="en-US" altLang="zh-TW" sz="2800" i="1" dirty="0" err="1" smtClean="0"/>
              <a:t>s</a:t>
            </a:r>
            <a:r>
              <a:rPr lang="en-US" altLang="zh-TW" sz="2800" i="1" baseline="-25000" dirty="0" err="1" smtClean="0"/>
              <a:t>y</a:t>
            </a:r>
            <a:r>
              <a:rPr lang="en-US" altLang="zh-TW" sz="2800" i="1" baseline="-25000" dirty="0" smtClean="0"/>
              <a:t>, </a:t>
            </a:r>
            <a:r>
              <a:rPr lang="en-US" altLang="zh-TW" sz="2800" i="1" dirty="0" smtClean="0"/>
              <a:t>resp.</a:t>
            </a:r>
          </a:p>
          <a:p>
            <a:pPr eaLnBrk="1" hangingPunct="1">
              <a:lnSpc>
                <a:spcPct val="90000"/>
              </a:lnSpc>
            </a:pPr>
            <a:r>
              <a:rPr lang="en-US" altLang="zh-TW" sz="2800" i="1" dirty="0" smtClean="0"/>
              <a:t>Recall  x=F*</a:t>
            </a:r>
            <a:r>
              <a:rPr lang="en-US" altLang="zh-TW" sz="2800" i="1" dirty="0" err="1" smtClean="0"/>
              <a:t>X</a:t>
            </a:r>
            <a:r>
              <a:rPr lang="en-US" altLang="zh-TW" sz="2800" i="1" baseline="-25000" dirty="0" err="1" smtClean="0"/>
              <a:t>c</a:t>
            </a:r>
            <a:r>
              <a:rPr lang="en-US" altLang="zh-TW" sz="2800" i="1" baseline="-25000" dirty="0" smtClean="0"/>
              <a:t> </a:t>
            </a:r>
            <a:r>
              <a:rPr lang="en-US" altLang="zh-TW" sz="2800" i="1" dirty="0" smtClean="0"/>
              <a:t>/</a:t>
            </a:r>
            <a:r>
              <a:rPr lang="en-US" altLang="zh-TW" sz="2800" i="1" dirty="0" err="1" smtClean="0"/>
              <a:t>Z</a:t>
            </a:r>
            <a:r>
              <a:rPr lang="en-US" altLang="zh-TW" sz="2800" i="1" baseline="-25000" dirty="0" err="1" smtClean="0"/>
              <a:t>c</a:t>
            </a:r>
            <a:r>
              <a:rPr lang="en-US" altLang="zh-TW" sz="2800" i="1" dirty="0" smtClean="0"/>
              <a:t>---(1)</a:t>
            </a:r>
          </a:p>
          <a:p>
            <a:pPr eaLnBrk="1" hangingPunct="1">
              <a:lnSpc>
                <a:spcPct val="90000"/>
              </a:lnSpc>
            </a:pPr>
            <a:r>
              <a:rPr lang="en-US" altLang="zh-TW" sz="2800" i="1" dirty="0" smtClean="0"/>
              <a:t>             y=F*</a:t>
            </a:r>
            <a:r>
              <a:rPr lang="en-US" altLang="zh-TW" sz="2800" i="1" dirty="0" err="1" smtClean="0"/>
              <a:t>Y</a:t>
            </a:r>
            <a:r>
              <a:rPr lang="en-US" altLang="zh-TW" sz="2800" i="1" baseline="-25000" dirty="0" err="1" smtClean="0"/>
              <a:t>c</a:t>
            </a:r>
            <a:r>
              <a:rPr lang="en-US" altLang="zh-TW" sz="2800" i="1" baseline="-25000" dirty="0" smtClean="0"/>
              <a:t> </a:t>
            </a:r>
            <a:r>
              <a:rPr lang="en-US" altLang="zh-TW" sz="2800" i="1" dirty="0" smtClean="0"/>
              <a:t>/</a:t>
            </a:r>
            <a:r>
              <a:rPr lang="en-US" altLang="zh-TW" sz="2800" i="1" dirty="0" err="1" smtClean="0"/>
              <a:t>Z</a:t>
            </a:r>
            <a:r>
              <a:rPr lang="en-US" altLang="zh-TW" sz="2800" i="1" baseline="-25000" dirty="0" err="1" smtClean="0"/>
              <a:t>c</a:t>
            </a:r>
            <a:r>
              <a:rPr lang="en-US" altLang="zh-TW" sz="2800" i="1" dirty="0" smtClean="0"/>
              <a:t>---(2)</a:t>
            </a:r>
          </a:p>
          <a:p>
            <a:pPr eaLnBrk="1" hangingPunct="1">
              <a:lnSpc>
                <a:spcPct val="90000"/>
              </a:lnSpc>
            </a:pPr>
            <a:r>
              <a:rPr lang="en-US" altLang="zh-TW" sz="2800" i="1" dirty="0" smtClean="0"/>
              <a:t>u=(F/</a:t>
            </a:r>
            <a:r>
              <a:rPr lang="en-US" altLang="zh-TW" sz="2800" i="1" dirty="0" err="1" smtClean="0"/>
              <a:t>s</a:t>
            </a:r>
            <a:r>
              <a:rPr lang="en-US" altLang="zh-TW" sz="2800" i="1" baseline="-25000" dirty="0" err="1" smtClean="0"/>
              <a:t>x</a:t>
            </a:r>
            <a:r>
              <a:rPr lang="en-US" altLang="zh-TW" sz="2800" i="1" dirty="0" smtClean="0"/>
              <a:t>)*(</a:t>
            </a:r>
            <a:r>
              <a:rPr lang="en-US" altLang="zh-TW" sz="2800" i="1" dirty="0" err="1" smtClean="0"/>
              <a:t>X</a:t>
            </a:r>
            <a:r>
              <a:rPr lang="en-US" altLang="zh-TW" sz="2800" i="1" baseline="-25000" dirty="0" err="1" smtClean="0"/>
              <a:t>c</a:t>
            </a:r>
            <a:r>
              <a:rPr lang="en-US" altLang="zh-TW" sz="2800" i="1" dirty="0" smtClean="0"/>
              <a:t>/</a:t>
            </a:r>
            <a:r>
              <a:rPr lang="en-US" altLang="zh-TW" sz="2800" i="1" dirty="0" err="1" smtClean="0"/>
              <a:t>Z</a:t>
            </a:r>
            <a:r>
              <a:rPr lang="en-US" altLang="zh-TW" sz="2800" i="1" baseline="-25000" dirty="0" err="1" smtClean="0"/>
              <a:t>c</a:t>
            </a:r>
            <a:r>
              <a:rPr lang="en-US" altLang="zh-TW" sz="2800" i="1" dirty="0" smtClean="0"/>
              <a:t>) + o</a:t>
            </a:r>
            <a:r>
              <a:rPr lang="en-US" altLang="zh-TW" sz="2800" i="1" baseline="-25000" dirty="0" smtClean="0"/>
              <a:t>x </a:t>
            </a:r>
            <a:r>
              <a:rPr lang="en-US" altLang="zh-TW" sz="2800" i="1" dirty="0" smtClean="0"/>
              <a:t>-------(3),F is in meter, F/</a:t>
            </a:r>
            <a:r>
              <a:rPr lang="en-US" altLang="zh-TW" sz="2800" i="1" dirty="0" err="1" smtClean="0"/>
              <a:t>Sx</a:t>
            </a:r>
            <a:r>
              <a:rPr lang="en-US" altLang="zh-TW" sz="2800" i="1" dirty="0" smtClean="0"/>
              <a:t> is in pixels</a:t>
            </a:r>
          </a:p>
          <a:p>
            <a:pPr eaLnBrk="1" hangingPunct="1">
              <a:lnSpc>
                <a:spcPct val="90000"/>
              </a:lnSpc>
            </a:pPr>
            <a:r>
              <a:rPr lang="en-US" altLang="zh-TW" sz="2800" i="1" dirty="0" smtClean="0"/>
              <a:t>v=(F/</a:t>
            </a:r>
            <a:r>
              <a:rPr lang="en-US" altLang="zh-TW" sz="2800" i="1" dirty="0" err="1" smtClean="0"/>
              <a:t>s</a:t>
            </a:r>
            <a:r>
              <a:rPr lang="en-US" altLang="zh-TW" sz="2800" i="1" baseline="-25000" dirty="0" err="1" smtClean="0"/>
              <a:t>y</a:t>
            </a:r>
            <a:r>
              <a:rPr lang="en-US" altLang="zh-TW" sz="2800" i="1" dirty="0" smtClean="0"/>
              <a:t>)*(</a:t>
            </a:r>
            <a:r>
              <a:rPr lang="en-US" altLang="zh-TW" sz="2800" i="1" dirty="0" err="1" smtClean="0"/>
              <a:t>Y</a:t>
            </a:r>
            <a:r>
              <a:rPr lang="en-US" altLang="zh-TW" sz="2800" i="1" baseline="-25000" dirty="0" err="1" smtClean="0"/>
              <a:t>c</a:t>
            </a:r>
            <a:r>
              <a:rPr lang="en-US" altLang="zh-TW" sz="2800" i="1" dirty="0" smtClean="0"/>
              <a:t>/</a:t>
            </a:r>
            <a:r>
              <a:rPr lang="en-US" altLang="zh-TW" sz="2800" i="1" dirty="0" err="1" smtClean="0"/>
              <a:t>Z</a:t>
            </a:r>
            <a:r>
              <a:rPr lang="en-US" altLang="zh-TW" sz="2800" i="1" baseline="-25000" dirty="0" err="1" smtClean="0"/>
              <a:t>c</a:t>
            </a:r>
            <a:r>
              <a:rPr lang="en-US" altLang="zh-TW" sz="2800" i="1" dirty="0" smtClean="0"/>
              <a:t>) + o</a:t>
            </a:r>
            <a:r>
              <a:rPr lang="en-US" altLang="zh-TW" sz="2800" i="1" baseline="-25000" dirty="0" smtClean="0"/>
              <a:t>y </a:t>
            </a:r>
            <a:r>
              <a:rPr lang="en-US" altLang="zh-TW" sz="2800" i="1" dirty="0" smtClean="0"/>
              <a:t>-------(4</a:t>
            </a:r>
            <a:r>
              <a:rPr lang="en-US" altLang="zh-TW" sz="2800" i="1" dirty="0"/>
              <a:t>), F/</a:t>
            </a:r>
            <a:r>
              <a:rPr lang="en-US" altLang="zh-TW" sz="2800" i="1" dirty="0" err="1"/>
              <a:t>Sx</a:t>
            </a:r>
            <a:r>
              <a:rPr lang="en-US" altLang="zh-TW" sz="2800" i="1" dirty="0"/>
              <a:t> is in pixels</a:t>
            </a:r>
            <a:endParaRPr lang="en-US" altLang="zh-TW" sz="2800" i="1" baseline="-25000" dirty="0" smtClean="0"/>
          </a:p>
          <a:p>
            <a:pPr eaLnBrk="1" hangingPunct="1">
              <a:lnSpc>
                <a:spcPct val="90000"/>
              </a:lnSpc>
            </a:pPr>
            <a:r>
              <a:rPr lang="en-US" altLang="zh-TW" sz="2800" i="1" dirty="0" smtClean="0"/>
              <a:t>u=x/</a:t>
            </a:r>
            <a:r>
              <a:rPr lang="en-US" altLang="zh-TW" sz="2800" i="1" dirty="0" err="1" smtClean="0"/>
              <a:t>s</a:t>
            </a:r>
            <a:r>
              <a:rPr lang="en-US" altLang="zh-TW" sz="2800" i="1" baseline="-25000" dirty="0" err="1" smtClean="0"/>
              <a:t>x</a:t>
            </a:r>
            <a:r>
              <a:rPr lang="en-US" altLang="zh-TW" sz="2800" i="1" dirty="0" smtClean="0"/>
              <a:t> + o</a:t>
            </a:r>
            <a:r>
              <a:rPr lang="en-US" altLang="zh-TW" sz="2800" i="1" baseline="-25000" dirty="0" smtClean="0"/>
              <a:t>x </a:t>
            </a:r>
            <a:r>
              <a:rPr lang="en-US" altLang="zh-TW" sz="2800" i="1" dirty="0" smtClean="0"/>
              <a:t>, v=y/ </a:t>
            </a:r>
            <a:r>
              <a:rPr lang="en-US" altLang="zh-TW" sz="2800" i="1" dirty="0" err="1" smtClean="0"/>
              <a:t>s</a:t>
            </a:r>
            <a:r>
              <a:rPr lang="en-US" altLang="zh-TW" sz="2800" i="1" baseline="-25000" dirty="0" err="1" smtClean="0"/>
              <a:t>x</a:t>
            </a:r>
            <a:r>
              <a:rPr lang="en-US" altLang="zh-TW" sz="2800" i="1" dirty="0" smtClean="0"/>
              <a:t>+ o</a:t>
            </a:r>
            <a:r>
              <a:rPr lang="en-US" altLang="zh-TW" sz="2800" i="1" baseline="-25000" dirty="0" smtClean="0"/>
              <a:t>y </a:t>
            </a:r>
            <a:r>
              <a:rPr lang="en-US" altLang="zh-TW" sz="2800" dirty="0" smtClean="0"/>
              <a:t>(in pixels)</a:t>
            </a:r>
          </a:p>
          <a:p>
            <a:pPr eaLnBrk="1" hangingPunct="1">
              <a:lnSpc>
                <a:spcPct val="90000"/>
              </a:lnSpc>
            </a:pPr>
            <a:r>
              <a:rPr lang="en-US" altLang="zh-TW" sz="2800" dirty="0" smtClean="0"/>
              <a:t>A Point in 3D space is </a:t>
            </a:r>
            <a:r>
              <a:rPr lang="en-US" altLang="zh-TW" sz="2800" i="1" dirty="0" smtClean="0"/>
              <a:t>[</a:t>
            </a:r>
            <a:r>
              <a:rPr lang="en-US" altLang="zh-TW" sz="2800" i="1" dirty="0" err="1" smtClean="0"/>
              <a:t>X</a:t>
            </a:r>
            <a:r>
              <a:rPr lang="en-US" altLang="zh-TW" sz="2800" i="1" baseline="-25000" dirty="0" err="1" smtClean="0"/>
              <a:t>c</a:t>
            </a:r>
            <a:r>
              <a:rPr lang="en-US" altLang="zh-TW" sz="2800" i="1" dirty="0" err="1" smtClean="0"/>
              <a:t>,Y</a:t>
            </a:r>
            <a:r>
              <a:rPr lang="en-US" altLang="zh-TW" sz="2800" i="1" baseline="-25000" dirty="0" err="1" smtClean="0"/>
              <a:t>c</a:t>
            </a:r>
            <a:r>
              <a:rPr lang="en-US" altLang="zh-TW" sz="2800" i="1" dirty="0" err="1" smtClean="0"/>
              <a:t>,Z</a:t>
            </a:r>
            <a:r>
              <a:rPr lang="en-US" altLang="zh-TW" sz="2800" i="1" baseline="-25000" dirty="0" err="1" smtClean="0"/>
              <a:t>c</a:t>
            </a:r>
            <a:r>
              <a:rPr lang="en-US" altLang="zh-TW" sz="2800" i="1" dirty="0" smtClean="0"/>
              <a:t>]</a:t>
            </a:r>
            <a:r>
              <a:rPr lang="en-US" altLang="zh-TW" sz="2800" i="1" baseline="30000" dirty="0" smtClean="0"/>
              <a:t>T</a:t>
            </a:r>
            <a:r>
              <a:rPr lang="en-US" altLang="zh-TW" sz="2800" i="1" dirty="0" smtClean="0"/>
              <a:t> in meters (or pixels , still ok, </a:t>
            </a:r>
            <a:r>
              <a:rPr lang="en-US" altLang="zh-TW" sz="2800" i="1" dirty="0"/>
              <a:t>because </a:t>
            </a:r>
            <a:r>
              <a:rPr lang="en-US" altLang="zh-TW" sz="2800" i="1" dirty="0" err="1" smtClean="0"/>
              <a:t>X</a:t>
            </a:r>
            <a:r>
              <a:rPr lang="en-US" altLang="zh-TW" sz="2800" i="1" baseline="-25000" dirty="0" err="1" smtClean="0"/>
              <a:t>c</a:t>
            </a:r>
            <a:r>
              <a:rPr lang="en-US" altLang="zh-TW" sz="2800" i="1" dirty="0" smtClean="0"/>
              <a:t>/</a:t>
            </a:r>
            <a:r>
              <a:rPr lang="en-US" altLang="zh-TW" sz="2800" i="1" dirty="0" err="1" smtClean="0"/>
              <a:t>Z</a:t>
            </a:r>
            <a:r>
              <a:rPr lang="en-US" altLang="zh-TW" sz="2800" i="1" baseline="-25000" dirty="0" err="1" smtClean="0"/>
              <a:t>c</a:t>
            </a:r>
            <a:r>
              <a:rPr lang="en-US" altLang="zh-TW" sz="2800" i="1" baseline="-25000" dirty="0" smtClean="0"/>
              <a:t> </a:t>
            </a:r>
            <a:r>
              <a:rPr lang="en-US" altLang="zh-TW" sz="2800" i="1" dirty="0" smtClean="0"/>
              <a:t>and </a:t>
            </a:r>
            <a:r>
              <a:rPr lang="en-US" altLang="zh-TW" sz="2800" i="1" dirty="0" err="1" smtClean="0"/>
              <a:t>Y</a:t>
            </a:r>
            <a:r>
              <a:rPr lang="en-US" altLang="zh-TW" sz="2800" i="1" baseline="-25000" dirty="0" err="1" smtClean="0"/>
              <a:t>c</a:t>
            </a:r>
            <a:r>
              <a:rPr lang="en-US" altLang="zh-TW" sz="2800" i="1" dirty="0" smtClean="0"/>
              <a:t>/</a:t>
            </a:r>
            <a:r>
              <a:rPr lang="en-US" altLang="zh-TW" sz="2800" i="1" dirty="0" err="1" smtClean="0"/>
              <a:t>Z</a:t>
            </a:r>
            <a:r>
              <a:rPr lang="en-US" altLang="zh-TW" sz="2800" i="1" baseline="-25000" dirty="0" err="1" smtClean="0"/>
              <a:t>c</a:t>
            </a:r>
            <a:r>
              <a:rPr lang="en-US" altLang="zh-TW" sz="2800" i="1" baseline="-25000" dirty="0" smtClean="0"/>
              <a:t> </a:t>
            </a:r>
            <a:r>
              <a:rPr lang="en-US" altLang="zh-TW" sz="2800" i="1" dirty="0" smtClean="0"/>
              <a:t>are ratios.</a:t>
            </a:r>
          </a:p>
          <a:p>
            <a:pPr eaLnBrk="1" hangingPunct="1">
              <a:lnSpc>
                <a:spcPct val="90000"/>
              </a:lnSpc>
            </a:pPr>
            <a:r>
              <a:rPr lang="en-US" altLang="zh-TW" sz="2800" dirty="0" smtClean="0"/>
              <a:t>The 2D image point is </a:t>
            </a:r>
            <a:r>
              <a:rPr lang="en-US" altLang="zh-TW" sz="2800" i="1" dirty="0" smtClean="0"/>
              <a:t>[</a:t>
            </a:r>
            <a:r>
              <a:rPr lang="en-US" altLang="zh-TW" sz="2800" i="1" dirty="0" err="1" smtClean="0"/>
              <a:t>u,v</a:t>
            </a:r>
            <a:r>
              <a:rPr lang="en-US" altLang="zh-TW" sz="2800" i="1" dirty="0" smtClean="0"/>
              <a:t>]</a:t>
            </a:r>
            <a:r>
              <a:rPr lang="en-US" altLang="zh-TW" sz="2800" i="1" baseline="30000" dirty="0" smtClean="0"/>
              <a:t>T</a:t>
            </a:r>
            <a:r>
              <a:rPr lang="en-US" altLang="zh-TW" sz="2800" dirty="0" smtClean="0"/>
              <a:t> in pixels</a:t>
            </a:r>
          </a:p>
        </p:txBody>
      </p:sp>
      <p:sp>
        <p:nvSpPr>
          <p:cNvPr id="2150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200" smtClean="0">
                <a:latin typeface="Verdana" pitchFamily="34" charset="0"/>
              </a:rPr>
              <a:t>Ch2. Cameras v.7c</a:t>
            </a:r>
            <a:endParaRPr lang="en-US" altLang="en-US" sz="1200">
              <a:latin typeface="Verdana" pitchFamily="34" charset="0"/>
            </a:endParaRPr>
          </a:p>
        </p:txBody>
      </p:sp>
      <p:sp>
        <p:nvSpPr>
          <p:cNvPr id="2150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fld id="{9C88A342-73F2-48FA-9F96-351FA57134E0}" type="slidenum">
              <a:rPr lang="en-US" altLang="en-US" sz="1200" smtClean="0">
                <a:latin typeface="Verdana" pitchFamily="34" charset="0"/>
              </a:rPr>
              <a:pPr>
                <a:spcBef>
                  <a:spcPct val="0"/>
                </a:spcBef>
                <a:buFontTx/>
                <a:buNone/>
              </a:pPr>
              <a:t>20</a:t>
            </a:fld>
            <a:endParaRPr lang="en-US" altLang="en-US" sz="1200" smtClean="0">
              <a:latin typeface="Verdana" pitchFamily="34" charset="0"/>
            </a:endParaRPr>
          </a:p>
        </p:txBody>
      </p:sp>
      <p:sp>
        <p:nvSpPr>
          <p:cNvPr id="21510" name="Rectangle 4"/>
          <p:cNvSpPr>
            <a:spLocks noChangeArrowheads="1"/>
          </p:cNvSpPr>
          <p:nvPr/>
        </p:nvSpPr>
        <p:spPr bwMode="auto">
          <a:xfrm>
            <a:off x="1824038" y="2514600"/>
            <a:ext cx="3352800" cy="990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endParaRPr lang="en-US" altLang="en-US" sz="1800">
              <a:latin typeface="Verdana" pitchFamily="34" charset="0"/>
            </a:endParaRPr>
          </a:p>
        </p:txBody>
      </p:sp>
      <p:sp>
        <p:nvSpPr>
          <p:cNvPr id="7" name="Oval 6"/>
          <p:cNvSpPr/>
          <p:nvPr/>
        </p:nvSpPr>
        <p:spPr>
          <a:xfrm>
            <a:off x="457200" y="152400"/>
            <a:ext cx="18288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pPr algn="ctr">
              <a:defRPr/>
            </a:pPr>
            <a:endParaRPr lang="en-US" altLang="en-US" smtClean="0">
              <a:solidFill>
                <a:srgbClr val="FFFFFF"/>
              </a:solidFill>
              <a:latin typeface="Calibri"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42913" y="554038"/>
            <a:ext cx="8243887" cy="1314450"/>
          </a:xfrm>
        </p:spPr>
        <p:txBody>
          <a:bodyPr/>
          <a:lstStyle/>
          <a:p>
            <a:pPr eaLnBrk="1" hangingPunct="1"/>
            <a:r>
              <a:rPr lang="en-US" altLang="en-US" sz="2400" smtClean="0">
                <a:ea typeface="新細明體" pitchFamily="18" charset="-120"/>
              </a:rPr>
              <a:t>Examples, center of CCD is at image center (right hand coordinate system with ideal CCD)</a:t>
            </a:r>
            <a:br>
              <a:rPr lang="en-US" altLang="en-US" sz="2400" smtClean="0">
                <a:ea typeface="新細明體" pitchFamily="18" charset="-120"/>
              </a:rPr>
            </a:br>
            <a:endParaRPr lang="en-US" altLang="en-US" sz="2400" smtClean="0">
              <a:ea typeface="新細明體" pitchFamily="18" charset="-120"/>
            </a:endParaRPr>
          </a:p>
        </p:txBody>
      </p:sp>
      <p:sp>
        <p:nvSpPr>
          <p:cNvPr id="22531" name="Rectangle 3"/>
          <p:cNvSpPr>
            <a:spLocks noGrp="1" noChangeArrowheads="1"/>
          </p:cNvSpPr>
          <p:nvPr>
            <p:ph type="body" sz="half" idx="1"/>
          </p:nvPr>
        </p:nvSpPr>
        <p:spPr/>
        <p:txBody>
          <a:bodyPr/>
          <a:lstStyle/>
          <a:p>
            <a:pPr eaLnBrk="1" hangingPunct="1">
              <a:buFontTx/>
              <a:buNone/>
            </a:pPr>
            <a:r>
              <a:rPr lang="en-US" altLang="en-US" sz="2800" smtClean="0">
                <a:ea typeface="新細明體" pitchFamily="18" charset="-120"/>
              </a:rPr>
              <a:t> </a:t>
            </a:r>
          </a:p>
        </p:txBody>
      </p:sp>
      <p:sp>
        <p:nvSpPr>
          <p:cNvPr id="22532" name="Footer Placeholder 5"/>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200" smtClean="0">
                <a:latin typeface="Verdana" pitchFamily="34" charset="0"/>
              </a:rPr>
              <a:t>Ch2. Cameras v.7c</a:t>
            </a:r>
            <a:endParaRPr lang="en-US" altLang="en-US" sz="1200">
              <a:latin typeface="Verdana" pitchFamily="34" charset="0"/>
            </a:endParaRPr>
          </a:p>
        </p:txBody>
      </p:sp>
      <p:sp>
        <p:nvSpPr>
          <p:cNvPr id="22533"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fld id="{69D28B1F-8B48-4DBC-A410-A48068D2231D}" type="slidenum">
              <a:rPr lang="en-US" altLang="en-US" sz="1200" smtClean="0">
                <a:latin typeface="Verdana" pitchFamily="34" charset="0"/>
              </a:rPr>
              <a:pPr>
                <a:spcBef>
                  <a:spcPct val="0"/>
                </a:spcBef>
                <a:buFontTx/>
                <a:buNone/>
              </a:pPr>
              <a:t>21</a:t>
            </a:fld>
            <a:endParaRPr lang="en-US" altLang="en-US" sz="1200" smtClean="0">
              <a:latin typeface="Verdana" pitchFamily="34" charset="0"/>
            </a:endParaRPr>
          </a:p>
        </p:txBody>
      </p:sp>
      <p:sp>
        <p:nvSpPr>
          <p:cNvPr id="22534" name="Rectangle 4"/>
          <p:cNvSpPr>
            <a:spLocks noChangeArrowheads="1"/>
          </p:cNvSpPr>
          <p:nvPr/>
        </p:nvSpPr>
        <p:spPr bwMode="auto">
          <a:xfrm>
            <a:off x="3276600" y="2590800"/>
            <a:ext cx="4114800" cy="2819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lgn="ctr" eaLnBrk="1" hangingPunct="1">
              <a:spcBef>
                <a:spcPct val="0"/>
              </a:spcBef>
              <a:buFontTx/>
              <a:buNone/>
            </a:pPr>
            <a:endParaRPr kumimoji="1" lang="en-US" altLang="en-US" sz="1800">
              <a:latin typeface="Arial" charset="0"/>
            </a:endParaRPr>
          </a:p>
          <a:p>
            <a:pPr algn="ctr" eaLnBrk="1" hangingPunct="1">
              <a:spcBef>
                <a:spcPct val="0"/>
              </a:spcBef>
              <a:buFontTx/>
              <a:buNone/>
            </a:pPr>
            <a:endParaRPr kumimoji="1" lang="en-US" altLang="en-US" sz="1800">
              <a:latin typeface="Arial" charset="0"/>
            </a:endParaRPr>
          </a:p>
          <a:p>
            <a:pPr algn="ctr" eaLnBrk="1" hangingPunct="1">
              <a:spcBef>
                <a:spcPct val="0"/>
              </a:spcBef>
              <a:buFontTx/>
              <a:buNone/>
            </a:pPr>
            <a:endParaRPr kumimoji="1" lang="en-US" altLang="en-US" sz="1800">
              <a:latin typeface="Arial" charset="0"/>
            </a:endParaRPr>
          </a:p>
          <a:p>
            <a:pPr algn="ctr" eaLnBrk="1" hangingPunct="1">
              <a:spcBef>
                <a:spcPct val="0"/>
              </a:spcBef>
              <a:buFontTx/>
              <a:buNone/>
            </a:pPr>
            <a:r>
              <a:rPr kumimoji="1" lang="en-US" altLang="en-US" sz="1800">
                <a:latin typeface="Arial" charset="0"/>
              </a:rPr>
              <a:t>                CCD</a:t>
            </a:r>
          </a:p>
        </p:txBody>
      </p:sp>
      <p:sp>
        <p:nvSpPr>
          <p:cNvPr id="22535" name="Line 5"/>
          <p:cNvSpPr>
            <a:spLocks noChangeShapeType="1"/>
          </p:cNvSpPr>
          <p:nvPr/>
        </p:nvSpPr>
        <p:spPr bwMode="auto">
          <a:xfrm flipV="1">
            <a:off x="1066800" y="3962400"/>
            <a:ext cx="6934200"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36" name="Line 6"/>
          <p:cNvSpPr>
            <a:spLocks noChangeShapeType="1"/>
          </p:cNvSpPr>
          <p:nvPr/>
        </p:nvSpPr>
        <p:spPr bwMode="auto">
          <a:xfrm>
            <a:off x="5334000" y="1447800"/>
            <a:ext cx="0" cy="480060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37" name="Line 7"/>
          <p:cNvSpPr>
            <a:spLocks noChangeShapeType="1"/>
          </p:cNvSpPr>
          <p:nvPr/>
        </p:nvSpPr>
        <p:spPr bwMode="auto">
          <a:xfrm>
            <a:off x="7391400" y="2209800"/>
            <a:ext cx="0" cy="3200400"/>
          </a:xfrm>
          <a:prstGeom prst="line">
            <a:avLst/>
          </a:prstGeom>
          <a:noFill/>
          <a:ln w="571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38" name="Text Box 8"/>
          <p:cNvSpPr txBox="1">
            <a:spLocks noChangeArrowheads="1"/>
          </p:cNvSpPr>
          <p:nvPr/>
        </p:nvSpPr>
        <p:spPr bwMode="auto">
          <a:xfrm>
            <a:off x="1447800" y="4953000"/>
            <a:ext cx="1111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en-US" sz="1800" i="1">
                <a:latin typeface="Arial" charset="0"/>
              </a:rPr>
              <a:t>u</a:t>
            </a:r>
            <a:r>
              <a:rPr kumimoji="1" lang="en-US" altLang="en-US" sz="1800">
                <a:latin typeface="Arial" charset="0"/>
              </a:rPr>
              <a:t> (pixels)</a:t>
            </a:r>
          </a:p>
        </p:txBody>
      </p:sp>
      <p:sp>
        <p:nvSpPr>
          <p:cNvPr id="22539" name="Text Box 9"/>
          <p:cNvSpPr txBox="1">
            <a:spLocks noChangeArrowheads="1"/>
          </p:cNvSpPr>
          <p:nvPr/>
        </p:nvSpPr>
        <p:spPr bwMode="auto">
          <a:xfrm>
            <a:off x="7543800" y="2133600"/>
            <a:ext cx="1098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en-US" sz="1800" i="1">
                <a:latin typeface="Arial" charset="0"/>
              </a:rPr>
              <a:t>v</a:t>
            </a:r>
            <a:r>
              <a:rPr kumimoji="1" lang="en-US" altLang="en-US" sz="1800">
                <a:latin typeface="Arial" charset="0"/>
              </a:rPr>
              <a:t> (pixels)</a:t>
            </a:r>
          </a:p>
        </p:txBody>
      </p:sp>
      <p:sp>
        <p:nvSpPr>
          <p:cNvPr id="22540" name="Line 10"/>
          <p:cNvSpPr>
            <a:spLocks noChangeShapeType="1"/>
          </p:cNvSpPr>
          <p:nvPr/>
        </p:nvSpPr>
        <p:spPr bwMode="auto">
          <a:xfrm flipH="1">
            <a:off x="5410200" y="3429000"/>
            <a:ext cx="4572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41" name="Text Box 11"/>
          <p:cNvSpPr txBox="1">
            <a:spLocks noChangeArrowheads="1"/>
          </p:cNvSpPr>
          <p:nvPr/>
        </p:nvSpPr>
        <p:spPr bwMode="auto">
          <a:xfrm>
            <a:off x="5715000" y="3124200"/>
            <a:ext cx="20510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en-US" sz="1800">
                <a:latin typeface="Arial" charset="0"/>
              </a:rPr>
              <a:t>(O</a:t>
            </a:r>
            <a:r>
              <a:rPr kumimoji="1" lang="en-US" altLang="en-US" sz="1800" baseline="-25000">
                <a:latin typeface="Arial" charset="0"/>
              </a:rPr>
              <a:t>x</a:t>
            </a:r>
            <a:r>
              <a:rPr kumimoji="1" lang="en-US" altLang="en-US" sz="1800">
                <a:latin typeface="Arial" charset="0"/>
              </a:rPr>
              <a:t>,O</a:t>
            </a:r>
            <a:r>
              <a:rPr kumimoji="1" lang="en-US" altLang="en-US" sz="1800" baseline="-25000">
                <a:latin typeface="Arial" charset="0"/>
              </a:rPr>
              <a:t>y</a:t>
            </a:r>
            <a:r>
              <a:rPr kumimoji="1" lang="en-US" altLang="en-US" sz="1800">
                <a:latin typeface="Arial" charset="0"/>
              </a:rPr>
              <a:t>)=</a:t>
            </a:r>
          </a:p>
          <a:p>
            <a:pPr eaLnBrk="1" hangingPunct="1">
              <a:spcBef>
                <a:spcPct val="0"/>
              </a:spcBef>
              <a:buFontTx/>
              <a:buNone/>
            </a:pPr>
            <a:r>
              <a:rPr kumimoji="1" lang="en-US" altLang="en-US" sz="1800">
                <a:latin typeface="Arial" charset="0"/>
              </a:rPr>
              <a:t>(512,384) in pixels</a:t>
            </a:r>
          </a:p>
        </p:txBody>
      </p:sp>
      <p:sp>
        <p:nvSpPr>
          <p:cNvPr id="22542" name="Text Box 12"/>
          <p:cNvSpPr txBox="1">
            <a:spLocks noChangeArrowheads="1"/>
          </p:cNvSpPr>
          <p:nvPr/>
        </p:nvSpPr>
        <p:spPr bwMode="auto">
          <a:xfrm>
            <a:off x="5851525" y="1755775"/>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en-US" sz="1800">
                <a:latin typeface="Arial" charset="0"/>
              </a:rPr>
              <a:t>y</a:t>
            </a:r>
          </a:p>
        </p:txBody>
      </p:sp>
      <p:sp>
        <p:nvSpPr>
          <p:cNvPr id="22543" name="Text Box 13"/>
          <p:cNvSpPr txBox="1">
            <a:spLocks noChangeArrowheads="1"/>
          </p:cNvSpPr>
          <p:nvPr/>
        </p:nvSpPr>
        <p:spPr bwMode="auto">
          <a:xfrm>
            <a:off x="441325" y="323691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en-US" sz="1800">
                <a:latin typeface="Arial" charset="0"/>
              </a:rPr>
              <a:t>x</a:t>
            </a:r>
          </a:p>
        </p:txBody>
      </p:sp>
      <p:sp>
        <p:nvSpPr>
          <p:cNvPr id="22544" name="Line 14"/>
          <p:cNvSpPr>
            <a:spLocks noChangeShapeType="1"/>
          </p:cNvSpPr>
          <p:nvPr/>
        </p:nvSpPr>
        <p:spPr bwMode="auto">
          <a:xfrm flipH="1" flipV="1">
            <a:off x="4191000" y="1981200"/>
            <a:ext cx="1295400" cy="2286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45" name="Text Box 15"/>
          <p:cNvSpPr txBox="1">
            <a:spLocks noChangeArrowheads="1"/>
          </p:cNvSpPr>
          <p:nvPr/>
        </p:nvSpPr>
        <p:spPr bwMode="auto">
          <a:xfrm>
            <a:off x="3867150" y="1617663"/>
            <a:ext cx="323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en-US" sz="1800">
                <a:latin typeface="Arial" charset="0"/>
              </a:rPr>
              <a:t>Z</a:t>
            </a:r>
          </a:p>
        </p:txBody>
      </p:sp>
      <p:sp>
        <p:nvSpPr>
          <p:cNvPr id="22546" name="Line 16"/>
          <p:cNvSpPr>
            <a:spLocks noChangeShapeType="1"/>
          </p:cNvSpPr>
          <p:nvPr/>
        </p:nvSpPr>
        <p:spPr bwMode="auto">
          <a:xfrm flipH="1">
            <a:off x="2819400" y="5410200"/>
            <a:ext cx="457200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47" name="Text Box 17"/>
          <p:cNvSpPr txBox="1">
            <a:spLocks noChangeArrowheads="1"/>
          </p:cNvSpPr>
          <p:nvPr/>
        </p:nvSpPr>
        <p:spPr bwMode="auto">
          <a:xfrm>
            <a:off x="7223125" y="5446713"/>
            <a:ext cx="501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en-US" sz="1800">
                <a:latin typeface="Arial" charset="0"/>
              </a:rPr>
              <a:t>1,1</a:t>
            </a:r>
          </a:p>
        </p:txBody>
      </p:sp>
      <p:sp>
        <p:nvSpPr>
          <p:cNvPr id="22548" name="Text Box 18"/>
          <p:cNvSpPr txBox="1">
            <a:spLocks noChangeArrowheads="1"/>
          </p:cNvSpPr>
          <p:nvPr/>
        </p:nvSpPr>
        <p:spPr bwMode="auto">
          <a:xfrm>
            <a:off x="3108325" y="5446713"/>
            <a:ext cx="692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en-US" sz="1800">
                <a:latin typeface="Arial" charset="0"/>
              </a:rPr>
              <a:t>1024</a:t>
            </a:r>
          </a:p>
        </p:txBody>
      </p:sp>
      <p:sp>
        <p:nvSpPr>
          <p:cNvPr id="22549" name="Text Box 19"/>
          <p:cNvSpPr txBox="1">
            <a:spLocks noChangeArrowheads="1"/>
          </p:cNvSpPr>
          <p:nvPr/>
        </p:nvSpPr>
        <p:spPr bwMode="auto">
          <a:xfrm>
            <a:off x="7680325" y="2474913"/>
            <a:ext cx="565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en-US" sz="1800">
                <a:latin typeface="Arial" charset="0"/>
              </a:rPr>
              <a:t>768</a:t>
            </a:r>
          </a:p>
        </p:txBody>
      </p:sp>
      <p:sp>
        <p:nvSpPr>
          <p:cNvPr id="22" name="Oval 21"/>
          <p:cNvSpPr/>
          <p:nvPr/>
        </p:nvSpPr>
        <p:spPr>
          <a:xfrm>
            <a:off x="457200" y="152400"/>
            <a:ext cx="18288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pPr algn="ctr">
              <a:defRPr/>
            </a:pPr>
            <a:endParaRPr lang="en-US" altLang="en-US" smtClean="0">
              <a:solidFill>
                <a:srgbClr val="FFFFFF"/>
              </a:solidFill>
              <a:latin typeface="Calibri"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en-US" smtClean="0">
                <a:ea typeface="新細明體" pitchFamily="18" charset="-120"/>
              </a:rPr>
              <a:t>A summary</a:t>
            </a:r>
          </a:p>
        </p:txBody>
      </p:sp>
      <p:sp>
        <p:nvSpPr>
          <p:cNvPr id="23555" name="Rectangle 3"/>
          <p:cNvSpPr>
            <a:spLocks noGrp="1" noChangeArrowheads="1"/>
          </p:cNvSpPr>
          <p:nvPr>
            <p:ph idx="1"/>
          </p:nvPr>
        </p:nvSpPr>
        <p:spPr/>
        <p:txBody>
          <a:bodyPr/>
          <a:lstStyle/>
          <a:p>
            <a:pPr eaLnBrk="1" hangingPunct="1"/>
            <a:r>
              <a:rPr lang="en-US" altLang="en-US" sz="2800" smtClean="0">
                <a:ea typeface="新細明體" pitchFamily="18" charset="-120"/>
              </a:rPr>
              <a:t>The focal length can be expressed in pixels, f=F/Sx (assume Sx=Sy)</a:t>
            </a:r>
          </a:p>
          <a:p>
            <a:pPr eaLnBrk="1" hangingPunct="1"/>
            <a:r>
              <a:rPr lang="en-US" altLang="en-US" sz="2800" smtClean="0">
                <a:ea typeface="新細明體" pitchFamily="18" charset="-120"/>
              </a:rPr>
              <a:t>A 3D feature point is at P=(Xc,Yc,Zc)</a:t>
            </a:r>
          </a:p>
          <a:p>
            <a:pPr eaLnBrk="1" hangingPunct="1"/>
            <a:r>
              <a:rPr lang="en-US" altLang="en-US" sz="2800" smtClean="0">
                <a:ea typeface="新細明體" pitchFamily="18" charset="-120"/>
              </a:rPr>
              <a:t>The center of the CCD sensor is placed at Ox,Oy in pixels of the image.</a:t>
            </a:r>
          </a:p>
          <a:p>
            <a:pPr eaLnBrk="1" hangingPunct="1"/>
            <a:r>
              <a:rPr lang="en-US" altLang="en-US" sz="2800" smtClean="0">
                <a:ea typeface="新細明體" pitchFamily="18" charset="-120"/>
              </a:rPr>
              <a:t>The projected image point of P=(Xc,Yc,Zc) is at (u,v)</a:t>
            </a:r>
          </a:p>
          <a:p>
            <a:pPr eaLnBrk="1" hangingPunct="1"/>
            <a:r>
              <a:rPr lang="en-US" altLang="en-US" sz="2800" smtClean="0">
                <a:ea typeface="新細明體" pitchFamily="18" charset="-120"/>
              </a:rPr>
              <a:t>We can use Intrinsic parameters to represent all these.</a:t>
            </a:r>
          </a:p>
          <a:p>
            <a:pPr eaLnBrk="1" hangingPunct="1"/>
            <a:endParaRPr lang="en-US" altLang="en-US" sz="2800" smtClean="0">
              <a:ea typeface="新細明體" pitchFamily="18" charset="-120"/>
            </a:endParaRPr>
          </a:p>
        </p:txBody>
      </p:sp>
      <p:sp>
        <p:nvSpPr>
          <p:cNvPr id="2355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200" smtClean="0">
                <a:latin typeface="Verdana" pitchFamily="34" charset="0"/>
              </a:rPr>
              <a:t>Ch2. Cameras v.7c</a:t>
            </a:r>
            <a:endParaRPr lang="en-US" altLang="en-US" sz="1200">
              <a:latin typeface="Verdana" pitchFamily="34" charset="0"/>
            </a:endParaRPr>
          </a:p>
        </p:txBody>
      </p:sp>
      <p:sp>
        <p:nvSpPr>
          <p:cNvPr id="2355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fld id="{A33E8266-A978-4921-915C-77D98E493F52}" type="slidenum">
              <a:rPr lang="en-US" altLang="en-US" sz="1200" smtClean="0">
                <a:latin typeface="Verdana" pitchFamily="34" charset="0"/>
              </a:rPr>
              <a:pPr>
                <a:spcBef>
                  <a:spcPct val="0"/>
                </a:spcBef>
                <a:buFontTx/>
                <a:buNone/>
              </a:pPr>
              <a:t>22</a:t>
            </a:fld>
            <a:endParaRPr lang="en-US" altLang="en-US" sz="1200" smtClean="0">
              <a:latin typeface="Verdana" pitchFamily="34" charset="0"/>
            </a:endParaRPr>
          </a:p>
        </p:txBody>
      </p:sp>
      <p:sp>
        <p:nvSpPr>
          <p:cNvPr id="6" name="Oval 5"/>
          <p:cNvSpPr/>
          <p:nvPr/>
        </p:nvSpPr>
        <p:spPr>
          <a:xfrm>
            <a:off x="457200" y="152400"/>
            <a:ext cx="18288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pPr algn="ctr">
              <a:defRPr/>
            </a:pPr>
            <a:endParaRPr lang="en-US" altLang="en-US" smtClean="0">
              <a:solidFill>
                <a:srgbClr val="FFFFFF"/>
              </a:solidFill>
              <a:latin typeface="Calibri"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zh-TW" smtClean="0"/>
              <a:t>Camera parameters</a:t>
            </a:r>
          </a:p>
        </p:txBody>
      </p:sp>
      <p:sp>
        <p:nvSpPr>
          <p:cNvPr id="24579" name="Rectangle 3"/>
          <p:cNvSpPr>
            <a:spLocks noGrp="1" noChangeArrowheads="1"/>
          </p:cNvSpPr>
          <p:nvPr>
            <p:ph idx="1"/>
          </p:nvPr>
        </p:nvSpPr>
        <p:spPr/>
        <p:txBody>
          <a:bodyPr/>
          <a:lstStyle/>
          <a:p>
            <a:pPr eaLnBrk="1" hangingPunct="1"/>
            <a:r>
              <a:rPr lang="en-US" altLang="zh-TW" sz="2800" smtClean="0"/>
              <a:t>Intrinsic parameters</a:t>
            </a:r>
          </a:p>
          <a:p>
            <a:pPr lvl="1" eaLnBrk="1" hangingPunct="1"/>
            <a:r>
              <a:rPr lang="en-US" altLang="zh-TW" sz="2400" smtClean="0"/>
              <a:t>Focal length </a:t>
            </a:r>
            <a:r>
              <a:rPr lang="en-US" altLang="zh-TW" sz="2400" i="1" smtClean="0"/>
              <a:t>(F) in meters,</a:t>
            </a:r>
            <a:r>
              <a:rPr lang="en-US" altLang="zh-TW" sz="2400" smtClean="0"/>
              <a:t> </a:t>
            </a:r>
          </a:p>
          <a:p>
            <a:pPr lvl="1" eaLnBrk="1" hangingPunct="1"/>
            <a:r>
              <a:rPr lang="en-US" altLang="zh-TW" sz="2400" smtClean="0"/>
              <a:t>pixel width, height are </a:t>
            </a:r>
            <a:r>
              <a:rPr lang="en-US" altLang="zh-TW" sz="2400" i="1" smtClean="0"/>
              <a:t>s</a:t>
            </a:r>
            <a:r>
              <a:rPr lang="en-US" altLang="zh-TW" sz="2400" i="1" baseline="-25000" smtClean="0"/>
              <a:t>x</a:t>
            </a:r>
            <a:r>
              <a:rPr lang="en-US" altLang="zh-TW" sz="2400" i="1" smtClean="0"/>
              <a:t> s</a:t>
            </a:r>
            <a:r>
              <a:rPr lang="en-US" altLang="zh-TW" sz="2400" i="1" baseline="-25000" smtClean="0"/>
              <a:t>y </a:t>
            </a:r>
            <a:r>
              <a:rPr lang="en-US" altLang="zh-TW" sz="2400" i="1" smtClean="0"/>
              <a:t>in meters</a:t>
            </a:r>
            <a:r>
              <a:rPr lang="en-US" altLang="zh-TW" sz="2400" smtClean="0"/>
              <a:t>, resp.</a:t>
            </a:r>
          </a:p>
          <a:p>
            <a:pPr lvl="1" eaLnBrk="1" hangingPunct="1"/>
            <a:r>
              <a:rPr lang="en-US" altLang="zh-TW" sz="2400" smtClean="0"/>
              <a:t>image (or principal) center (</a:t>
            </a:r>
            <a:r>
              <a:rPr lang="en-US" altLang="zh-TW" sz="2400" i="1" smtClean="0"/>
              <a:t>o</a:t>
            </a:r>
            <a:r>
              <a:rPr lang="en-US" altLang="zh-TW" sz="2400" i="1" baseline="-25000" smtClean="0"/>
              <a:t>x</a:t>
            </a:r>
            <a:r>
              <a:rPr lang="en-US" altLang="zh-TW" sz="2400" i="1" smtClean="0"/>
              <a:t>,o</a:t>
            </a:r>
            <a:r>
              <a:rPr lang="en-US" altLang="zh-TW" sz="2400" i="1" baseline="-25000" smtClean="0"/>
              <a:t>y</a:t>
            </a:r>
            <a:r>
              <a:rPr lang="en-US" altLang="zh-TW" sz="2400" smtClean="0"/>
              <a:t>) in pixels </a:t>
            </a:r>
          </a:p>
          <a:p>
            <a:pPr lvl="1" eaLnBrk="1" hangingPunct="1"/>
            <a:r>
              <a:rPr lang="en-US" altLang="zh-TW" sz="2400" smtClean="0"/>
              <a:t>lens-distortion </a:t>
            </a:r>
            <a:r>
              <a:rPr lang="en-US" altLang="zh-TW" sz="2400" i="1" smtClean="0"/>
              <a:t>(K) (assign no distortion , ignored here).</a:t>
            </a:r>
          </a:p>
          <a:p>
            <a:pPr eaLnBrk="1" hangingPunct="1"/>
            <a:r>
              <a:rPr lang="en-US" altLang="zh-TW" sz="2800" smtClean="0"/>
              <a:t>Extrinsic parameters</a:t>
            </a:r>
          </a:p>
          <a:p>
            <a:pPr lvl="1" eaLnBrk="1" hangingPunct="1"/>
            <a:r>
              <a:rPr lang="en-US" altLang="zh-TW" sz="2400" smtClean="0"/>
              <a:t>Position of the camera such as</a:t>
            </a:r>
          </a:p>
          <a:p>
            <a:pPr lvl="1" eaLnBrk="1" hangingPunct="1">
              <a:buFontTx/>
              <a:buNone/>
            </a:pPr>
            <a:r>
              <a:rPr lang="en-US" altLang="zh-TW" sz="2400" smtClean="0"/>
              <a:t>		(Rc -- rotation, Tc -- translation)</a:t>
            </a:r>
          </a:p>
          <a:p>
            <a:pPr eaLnBrk="1" hangingPunct="1">
              <a:buFontTx/>
              <a:buNone/>
            </a:pPr>
            <a:endParaRPr lang="en-US" altLang="zh-TW" sz="2800" smtClean="0"/>
          </a:p>
        </p:txBody>
      </p:sp>
      <p:sp>
        <p:nvSpPr>
          <p:cNvPr id="2458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200" smtClean="0">
                <a:latin typeface="Verdana" pitchFamily="34" charset="0"/>
              </a:rPr>
              <a:t>Ch2. Cameras v.7c</a:t>
            </a:r>
            <a:endParaRPr lang="en-US" altLang="en-US" sz="1200">
              <a:latin typeface="Verdana" pitchFamily="34" charset="0"/>
            </a:endParaRPr>
          </a:p>
        </p:txBody>
      </p:sp>
      <p:sp>
        <p:nvSpPr>
          <p:cNvPr id="2458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fld id="{5B1793AA-89B8-4909-AE53-8BC572ECA4B1}" type="slidenum">
              <a:rPr lang="en-US" altLang="en-US" sz="1200" smtClean="0">
                <a:latin typeface="Verdana" pitchFamily="34" charset="0"/>
              </a:rPr>
              <a:pPr>
                <a:spcBef>
                  <a:spcPct val="0"/>
                </a:spcBef>
                <a:buFontTx/>
                <a:buNone/>
              </a:pPr>
              <a:t>23</a:t>
            </a:fld>
            <a:endParaRPr lang="en-US" altLang="en-US" sz="1200" smtClean="0">
              <a:latin typeface="Verdana" pitchFamily="34" charset="0"/>
            </a:endParaRPr>
          </a:p>
        </p:txBody>
      </p:sp>
      <p:sp>
        <p:nvSpPr>
          <p:cNvPr id="6" name="Oval 5"/>
          <p:cNvSpPr/>
          <p:nvPr/>
        </p:nvSpPr>
        <p:spPr>
          <a:xfrm>
            <a:off x="2286000" y="152400"/>
            <a:ext cx="2438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pPr algn="ctr">
              <a:defRPr/>
            </a:pPr>
            <a:endParaRPr lang="en-US" altLang="en-US" smtClean="0">
              <a:solidFill>
                <a:srgbClr val="FFFFFF"/>
              </a:solidFill>
              <a:latin typeface="Calibri"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ctrTitle"/>
          </p:nvPr>
        </p:nvSpPr>
        <p:spPr>
          <a:xfrm>
            <a:off x="1143000" y="457200"/>
            <a:ext cx="6192838" cy="3581400"/>
          </a:xfrm>
        </p:spPr>
        <p:txBody>
          <a:bodyPr/>
          <a:lstStyle/>
          <a:p>
            <a:pPr eaLnBrk="1" hangingPunct="1"/>
            <a:r>
              <a:rPr lang="en-US" altLang="zh-TW" sz="4800" smtClean="0"/>
              <a:t>Intrinsic parameters</a:t>
            </a:r>
            <a:br>
              <a:rPr lang="en-US" altLang="zh-TW" sz="4800" smtClean="0"/>
            </a:br>
            <a:r>
              <a:rPr lang="en-US" altLang="zh-TW" sz="3500" smtClean="0"/>
              <a:t>from camera coordinates to image coordinates</a:t>
            </a:r>
            <a:endParaRPr lang="en-US" altLang="en-US" sz="3500" smtClean="0">
              <a:ea typeface="新細明體" pitchFamily="18" charset="-120"/>
            </a:endParaRPr>
          </a:p>
        </p:txBody>
      </p:sp>
      <p:sp>
        <p:nvSpPr>
          <p:cNvPr id="25603" name="Rectangle 3"/>
          <p:cNvSpPr>
            <a:spLocks noGrp="1" noChangeArrowheads="1"/>
          </p:cNvSpPr>
          <p:nvPr>
            <p:ph type="subTitle" idx="1"/>
          </p:nvPr>
        </p:nvSpPr>
        <p:spPr>
          <a:xfrm>
            <a:off x="1600200" y="4267200"/>
            <a:ext cx="6146800" cy="1485900"/>
          </a:xfrm>
        </p:spPr>
        <p:txBody>
          <a:bodyPr/>
          <a:lstStyle/>
          <a:p>
            <a:pPr eaLnBrk="1" hangingPunct="1">
              <a:lnSpc>
                <a:spcPct val="80000"/>
              </a:lnSpc>
            </a:pPr>
            <a:r>
              <a:rPr lang="en-US" altLang="en-US" sz="2600" smtClean="0">
                <a:solidFill>
                  <a:srgbClr val="898989"/>
                </a:solidFill>
                <a:ea typeface="新細明體" pitchFamily="18" charset="-120"/>
              </a:rPr>
              <a:t>M</a:t>
            </a:r>
            <a:r>
              <a:rPr lang="en-US" altLang="en-US" sz="2600" baseline="-25000" smtClean="0">
                <a:solidFill>
                  <a:srgbClr val="898989"/>
                </a:solidFill>
                <a:ea typeface="新細明體" pitchFamily="18" charset="-120"/>
              </a:rPr>
              <a:t>int </a:t>
            </a:r>
            <a:r>
              <a:rPr lang="en-US" altLang="en-US" sz="2600" smtClean="0">
                <a:solidFill>
                  <a:srgbClr val="898989"/>
                </a:solidFill>
                <a:ea typeface="新細明體" pitchFamily="18" charset="-120"/>
              </a:rPr>
              <a:t>( a 3x3 matrix)</a:t>
            </a:r>
          </a:p>
          <a:p>
            <a:pPr eaLnBrk="1" hangingPunct="1">
              <a:lnSpc>
                <a:spcPct val="80000"/>
              </a:lnSpc>
            </a:pPr>
            <a:endParaRPr lang="en-US" altLang="en-US" sz="2600" baseline="-25000" smtClean="0">
              <a:solidFill>
                <a:srgbClr val="898989"/>
              </a:solidFill>
              <a:ea typeface="新細明體" pitchFamily="18" charset="-120"/>
            </a:endParaRPr>
          </a:p>
          <a:p>
            <a:pPr eaLnBrk="1" hangingPunct="1">
              <a:lnSpc>
                <a:spcPct val="80000"/>
              </a:lnSpc>
            </a:pPr>
            <a:r>
              <a:rPr lang="en-US" altLang="en-US" sz="2600" smtClean="0">
                <a:solidFill>
                  <a:srgbClr val="898989"/>
                </a:solidFill>
                <a:ea typeface="新細明體" pitchFamily="18" charset="-120"/>
              </a:rPr>
              <a:t>(Current discussion assumes </a:t>
            </a:r>
          </a:p>
          <a:p>
            <a:pPr eaLnBrk="1" hangingPunct="1">
              <a:lnSpc>
                <a:spcPct val="80000"/>
              </a:lnSpc>
            </a:pPr>
            <a:r>
              <a:rPr lang="en-US" altLang="en-US" sz="2600" smtClean="0">
                <a:solidFill>
                  <a:srgbClr val="898989"/>
                </a:solidFill>
                <a:ea typeface="新細明體" pitchFamily="18" charset="-120"/>
              </a:rPr>
              <a:t>center of camera=center of world)</a:t>
            </a:r>
          </a:p>
        </p:txBody>
      </p:sp>
      <p:sp>
        <p:nvSpPr>
          <p:cNvPr id="25604" name="Rectangle 45"/>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200" smtClean="0">
                <a:latin typeface="Verdana" pitchFamily="34" charset="0"/>
              </a:rPr>
              <a:t>Ch2. Cameras v.7c</a:t>
            </a:r>
            <a:endParaRPr lang="en-US" altLang="en-US" sz="1200">
              <a:latin typeface="Verdana" pitchFamily="34" charset="0"/>
            </a:endParaRPr>
          </a:p>
        </p:txBody>
      </p:sp>
      <p:sp>
        <p:nvSpPr>
          <p:cNvPr id="25605" name="Rectangle 46"/>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fld id="{370EFC3F-C0D3-43EB-A865-2A580AE2A567}" type="slidenum">
              <a:rPr lang="en-US" altLang="en-US" sz="1200" smtClean="0">
                <a:latin typeface="Verdana" pitchFamily="34" charset="0"/>
              </a:rPr>
              <a:pPr>
                <a:spcBef>
                  <a:spcPct val="0"/>
                </a:spcBef>
                <a:buFontTx/>
                <a:buNone/>
              </a:pPr>
              <a:t>24</a:t>
            </a:fld>
            <a:endParaRPr lang="en-US" altLang="en-US" sz="1200" smtClean="0">
              <a:latin typeface="Verdana" pitchFamily="34" charset="0"/>
            </a:endParaRPr>
          </a:p>
        </p:txBody>
      </p:sp>
      <p:sp>
        <p:nvSpPr>
          <p:cNvPr id="6" name="Oval 5"/>
          <p:cNvSpPr/>
          <p:nvPr/>
        </p:nvSpPr>
        <p:spPr>
          <a:xfrm>
            <a:off x="2286000" y="152400"/>
            <a:ext cx="2438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pPr algn="ctr">
              <a:defRPr/>
            </a:pPr>
            <a:endParaRPr lang="en-US" altLang="en-US" smtClean="0">
              <a:solidFill>
                <a:srgbClr val="FFFFFF"/>
              </a:solidFill>
              <a:latin typeface="Calibri"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zh-TW" sz="4000" smtClean="0"/>
              <a:t>Typical webcam Intrinsic parameters</a:t>
            </a:r>
          </a:p>
        </p:txBody>
      </p:sp>
      <p:sp>
        <p:nvSpPr>
          <p:cNvPr id="26627" name="Rectangle 3"/>
          <p:cNvSpPr>
            <a:spLocks noGrp="1" noChangeArrowheads="1"/>
          </p:cNvSpPr>
          <p:nvPr>
            <p:ph idx="1"/>
          </p:nvPr>
        </p:nvSpPr>
        <p:spPr/>
        <p:txBody>
          <a:bodyPr/>
          <a:lstStyle/>
          <a:p>
            <a:pPr eaLnBrk="1" hangingPunct="1"/>
            <a:r>
              <a:rPr lang="en-US" altLang="zh-TW" sz="2800" smtClean="0"/>
              <a:t>Fixed: by manufacturer</a:t>
            </a:r>
          </a:p>
          <a:p>
            <a:pPr lvl="1" eaLnBrk="1" hangingPunct="1"/>
            <a:r>
              <a:rPr lang="en-US" altLang="zh-TW" sz="2400" i="1" smtClean="0"/>
              <a:t>E.g. s</a:t>
            </a:r>
            <a:r>
              <a:rPr lang="en-US" altLang="zh-TW" sz="2400" i="1" baseline="-25000" smtClean="0"/>
              <a:t>x</a:t>
            </a:r>
            <a:r>
              <a:rPr lang="en-US" altLang="zh-TW" sz="2400" i="1" smtClean="0"/>
              <a:t> =s</a:t>
            </a:r>
            <a:r>
              <a:rPr lang="en-US" altLang="zh-TW" sz="2400" i="1" baseline="-25000" smtClean="0"/>
              <a:t>y</a:t>
            </a:r>
            <a:r>
              <a:rPr lang="en-US" altLang="zh-TW" sz="2400" smtClean="0"/>
              <a:t> </a:t>
            </a:r>
            <a:r>
              <a:rPr lang="en-US" altLang="zh-TW" sz="2400" i="1" smtClean="0"/>
              <a:t> </a:t>
            </a:r>
            <a:r>
              <a:rPr lang="en-US" altLang="zh-TW" sz="2400" i="1" smtClean="0">
                <a:sym typeface="Symbol" pitchFamily="18" charset="2"/>
              </a:rPr>
              <a:t> </a:t>
            </a:r>
            <a:r>
              <a:rPr lang="en-US" altLang="zh-TW" sz="2400" smtClean="0"/>
              <a:t>5.46um (1um=1x10^-6 m=1 micron)</a:t>
            </a:r>
          </a:p>
          <a:p>
            <a:pPr lvl="1" eaLnBrk="1" hangingPunct="1"/>
            <a:r>
              <a:rPr lang="en-US" altLang="zh-TW" sz="2400" smtClean="0"/>
              <a:t>For a CCD of 1024x768 , the image center or principal center is at  (</a:t>
            </a:r>
            <a:r>
              <a:rPr lang="en-US" altLang="zh-TW" sz="2400" i="1" smtClean="0"/>
              <a:t>o</a:t>
            </a:r>
            <a:r>
              <a:rPr lang="en-US" altLang="zh-TW" sz="2400" i="1" baseline="-25000" smtClean="0"/>
              <a:t>x</a:t>
            </a:r>
            <a:r>
              <a:rPr lang="en-US" altLang="zh-TW" sz="2400" i="1" smtClean="0"/>
              <a:t>,o</a:t>
            </a:r>
            <a:r>
              <a:rPr lang="en-US" altLang="zh-TW" sz="2400" i="1" baseline="-25000" smtClean="0"/>
              <a:t>y</a:t>
            </a:r>
            <a:r>
              <a:rPr lang="en-US" altLang="zh-TW" sz="2400" smtClean="0"/>
              <a:t>)=(512x384)</a:t>
            </a:r>
          </a:p>
          <a:p>
            <a:pPr lvl="1" eaLnBrk="1" hangingPunct="1"/>
            <a:r>
              <a:rPr lang="en-US" altLang="zh-TW" sz="2400" smtClean="0"/>
              <a:t>lens-distortion </a:t>
            </a:r>
            <a:r>
              <a:rPr lang="en-US" altLang="zh-TW" sz="2400" i="1" smtClean="0"/>
              <a:t>(K) for fixed lens. </a:t>
            </a:r>
            <a:r>
              <a:rPr lang="en-US" altLang="zh-TW" sz="2400" smtClean="0"/>
              <a:t>(ignore to make life easier)</a:t>
            </a:r>
          </a:p>
          <a:p>
            <a:pPr eaLnBrk="1" hangingPunct="1"/>
            <a:r>
              <a:rPr lang="en-US" altLang="zh-TW" sz="2800" smtClean="0"/>
              <a:t>Variable : </a:t>
            </a:r>
          </a:p>
          <a:p>
            <a:pPr lvl="1" eaLnBrk="1" hangingPunct="1"/>
            <a:r>
              <a:rPr lang="en-US" altLang="zh-TW" sz="2400" smtClean="0"/>
              <a:t>focal length (e.g. f</a:t>
            </a:r>
            <a:r>
              <a:rPr lang="en-US" altLang="zh-TW" sz="2400" i="1" smtClean="0"/>
              <a:t> </a:t>
            </a:r>
            <a:r>
              <a:rPr lang="en-US" altLang="zh-TW" sz="2400" i="1" smtClean="0">
                <a:sym typeface="Symbol" pitchFamily="18" charset="2"/>
              </a:rPr>
              <a:t> 5</a:t>
            </a:r>
            <a:r>
              <a:rPr lang="en-US" altLang="zh-TW" sz="2400" i="1" smtClean="0"/>
              <a:t>mm)</a:t>
            </a:r>
            <a:r>
              <a:rPr lang="en-US" altLang="zh-TW" sz="2400" smtClean="0"/>
              <a:t> , may be varied (zoom lens), </a:t>
            </a:r>
          </a:p>
          <a:p>
            <a:pPr lvl="1" eaLnBrk="1" hangingPunct="1"/>
            <a:r>
              <a:rPr lang="en-US" altLang="zh-TW" sz="2400" smtClean="0"/>
              <a:t>lens-distortion </a:t>
            </a:r>
            <a:r>
              <a:rPr lang="en-US" altLang="zh-TW" sz="2400" i="1" smtClean="0"/>
              <a:t>(K) may follow f.</a:t>
            </a:r>
          </a:p>
        </p:txBody>
      </p:sp>
      <p:sp>
        <p:nvSpPr>
          <p:cNvPr id="2662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200" smtClean="0">
                <a:latin typeface="Verdana" pitchFamily="34" charset="0"/>
              </a:rPr>
              <a:t>Ch2. Cameras v.7c</a:t>
            </a:r>
            <a:endParaRPr lang="en-US" altLang="en-US" sz="1200">
              <a:latin typeface="Verdana" pitchFamily="34" charset="0"/>
            </a:endParaRPr>
          </a:p>
        </p:txBody>
      </p:sp>
      <p:sp>
        <p:nvSpPr>
          <p:cNvPr id="2662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fld id="{2D6C3ECF-0A5E-4402-AB72-1A680FAFF414}" type="slidenum">
              <a:rPr lang="en-US" altLang="en-US" sz="1200" smtClean="0">
                <a:latin typeface="Verdana" pitchFamily="34" charset="0"/>
              </a:rPr>
              <a:pPr>
                <a:spcBef>
                  <a:spcPct val="0"/>
                </a:spcBef>
                <a:buFontTx/>
                <a:buNone/>
              </a:pPr>
              <a:t>25</a:t>
            </a:fld>
            <a:endParaRPr lang="en-US" altLang="en-US" sz="1200" smtClean="0">
              <a:latin typeface="Verdana" pitchFamily="34" charset="0"/>
            </a:endParaRPr>
          </a:p>
        </p:txBody>
      </p:sp>
      <p:sp>
        <p:nvSpPr>
          <p:cNvPr id="6" name="Oval 5"/>
          <p:cNvSpPr/>
          <p:nvPr/>
        </p:nvSpPr>
        <p:spPr>
          <a:xfrm>
            <a:off x="2286000" y="152400"/>
            <a:ext cx="2438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pPr algn="ctr">
              <a:defRPr/>
            </a:pPr>
            <a:endParaRPr lang="en-US" altLang="en-US" smtClean="0">
              <a:solidFill>
                <a:srgbClr val="FFFFFF"/>
              </a:solidFill>
              <a:latin typeface="Calibri"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381000"/>
            <a:ext cx="8243888" cy="1314450"/>
          </a:xfrm>
        </p:spPr>
        <p:txBody>
          <a:bodyPr/>
          <a:lstStyle/>
          <a:p>
            <a:pPr eaLnBrk="1" hangingPunct="1"/>
            <a:r>
              <a:rPr lang="en-US" altLang="zh-TW" sz="3600" smtClean="0"/>
              <a:t>Intrinsic parameters </a:t>
            </a:r>
            <a:r>
              <a:rPr lang="en-US" altLang="zh-TW" sz="3600" i="1" smtClean="0"/>
              <a:t>M</a:t>
            </a:r>
            <a:r>
              <a:rPr lang="en-US" altLang="zh-TW" sz="3600" i="1" baseline="-25000" smtClean="0"/>
              <a:t>int</a:t>
            </a:r>
            <a:r>
              <a:rPr lang="en-US" altLang="zh-TW" sz="2400" i="1" baseline="-25000" smtClean="0"/>
              <a:t> </a:t>
            </a:r>
            <a:br>
              <a:rPr lang="en-US" altLang="zh-TW" sz="2400" i="1" baseline="-25000" smtClean="0"/>
            </a:br>
            <a:r>
              <a:rPr lang="en-US" altLang="zh-TW" sz="2400" smtClean="0"/>
              <a:t>(an upper-triangular matrix)</a:t>
            </a:r>
            <a:endParaRPr lang="en-US" altLang="zh-TW" sz="2400" i="1" baseline="-25000" smtClean="0"/>
          </a:p>
        </p:txBody>
      </p:sp>
      <p:sp>
        <p:nvSpPr>
          <p:cNvPr id="27651" name="Rectangle 3"/>
          <p:cNvSpPr>
            <a:spLocks noGrp="1" noChangeArrowheads="1"/>
          </p:cNvSpPr>
          <p:nvPr>
            <p:ph type="body" sz="half" idx="1"/>
          </p:nvPr>
        </p:nvSpPr>
        <p:spPr>
          <a:xfrm>
            <a:off x="381000" y="1371600"/>
            <a:ext cx="4876800" cy="4648200"/>
          </a:xfrm>
        </p:spPr>
        <p:txBody>
          <a:bodyPr/>
          <a:lstStyle/>
          <a:p>
            <a:pPr eaLnBrk="1" hangingPunct="1"/>
            <a:r>
              <a:rPr lang="en-US" altLang="zh-TW" sz="2800" baseline="-25000" dirty="0" smtClean="0"/>
              <a:t>3D=</a:t>
            </a:r>
            <a:r>
              <a:rPr lang="en-US" altLang="zh-TW" sz="2800" i="1" baseline="-25000" dirty="0" err="1" smtClean="0"/>
              <a:t>Xc,Yc,Zc</a:t>
            </a:r>
            <a:r>
              <a:rPr lang="en-US" altLang="zh-TW" sz="2800" baseline="-25000" dirty="0" smtClean="0"/>
              <a:t> in meters</a:t>
            </a:r>
          </a:p>
          <a:p>
            <a:pPr eaLnBrk="1" hangingPunct="1"/>
            <a:r>
              <a:rPr lang="en-US" altLang="zh-TW" sz="2800" baseline="-25000" dirty="0" smtClean="0"/>
              <a:t>Image=</a:t>
            </a:r>
            <a:r>
              <a:rPr lang="en-US" altLang="zh-TW" sz="2800" i="1" baseline="-25000" dirty="0" err="1" smtClean="0"/>
              <a:t>u,v</a:t>
            </a:r>
            <a:r>
              <a:rPr lang="en-US" altLang="zh-TW" sz="2800" baseline="-25000" dirty="0" smtClean="0"/>
              <a:t> in pixels</a:t>
            </a:r>
          </a:p>
          <a:p>
            <a:pPr eaLnBrk="1" hangingPunct="1"/>
            <a:r>
              <a:rPr lang="en-US" altLang="zh-TW" sz="2800" i="1" baseline="-25000" dirty="0" smtClean="0"/>
              <a:t>s</a:t>
            </a:r>
            <a:r>
              <a:rPr lang="en-US" altLang="zh-TW" sz="2800" baseline="-25000" dirty="0" smtClean="0"/>
              <a:t>= arbitrary rating factor</a:t>
            </a:r>
          </a:p>
          <a:p>
            <a:pPr eaLnBrk="1" hangingPunct="1"/>
            <a:r>
              <a:rPr lang="en-US" altLang="zh-TW" sz="2800" baseline="-25000" dirty="0" smtClean="0"/>
              <a:t>Exercise:</a:t>
            </a:r>
          </a:p>
          <a:p>
            <a:pPr eaLnBrk="1" hangingPunct="1"/>
            <a:r>
              <a:rPr lang="en-US" altLang="zh-TW" sz="2800" baseline="-25000" dirty="0" smtClean="0"/>
              <a:t>Show equations (3) (4) are the same as this matrix form </a:t>
            </a:r>
            <a:r>
              <a:rPr lang="en-US" altLang="zh-TW" sz="2800" baseline="-25000" dirty="0" err="1" smtClean="0"/>
              <a:t>eq</a:t>
            </a:r>
            <a:r>
              <a:rPr lang="en-US" altLang="zh-TW" sz="2800" baseline="-25000" dirty="0" smtClean="0"/>
              <a:t>(5).</a:t>
            </a:r>
          </a:p>
          <a:p>
            <a:pPr eaLnBrk="1" hangingPunct="1"/>
            <a:r>
              <a:rPr lang="en-US" altLang="zh-TW" sz="2000" i="1" dirty="0" smtClean="0"/>
              <a:t>Recall:</a:t>
            </a:r>
          </a:p>
          <a:p>
            <a:pPr eaLnBrk="1" hangingPunct="1"/>
            <a:r>
              <a:rPr lang="en-US" altLang="zh-TW" sz="2000" i="1" dirty="0"/>
              <a:t>u=(F/</a:t>
            </a:r>
            <a:r>
              <a:rPr lang="en-US" altLang="zh-TW" sz="2000" i="1" dirty="0" err="1"/>
              <a:t>s</a:t>
            </a:r>
            <a:r>
              <a:rPr lang="en-US" altLang="zh-TW" sz="2000" i="1" baseline="-25000" dirty="0" err="1"/>
              <a:t>x</a:t>
            </a:r>
            <a:r>
              <a:rPr lang="en-US" altLang="zh-TW" sz="2000" i="1" dirty="0"/>
              <a:t>)*(</a:t>
            </a:r>
            <a:r>
              <a:rPr lang="en-US" altLang="zh-TW" sz="2000" i="1" dirty="0" err="1"/>
              <a:t>X</a:t>
            </a:r>
            <a:r>
              <a:rPr lang="en-US" altLang="zh-TW" sz="2000" i="1" baseline="-25000" dirty="0" err="1"/>
              <a:t>c</a:t>
            </a:r>
            <a:r>
              <a:rPr lang="en-US" altLang="zh-TW" sz="2000" i="1" dirty="0"/>
              <a:t>/</a:t>
            </a:r>
            <a:r>
              <a:rPr lang="en-US" altLang="zh-TW" sz="2000" i="1" dirty="0" err="1"/>
              <a:t>Z</a:t>
            </a:r>
            <a:r>
              <a:rPr lang="en-US" altLang="zh-TW" sz="2000" i="1" baseline="-25000" dirty="0" err="1"/>
              <a:t>c</a:t>
            </a:r>
            <a:r>
              <a:rPr lang="en-US" altLang="zh-TW" sz="2000" i="1" dirty="0"/>
              <a:t>) + o</a:t>
            </a:r>
            <a:r>
              <a:rPr lang="en-US" altLang="zh-TW" sz="2000" i="1" baseline="-25000" dirty="0"/>
              <a:t>x </a:t>
            </a:r>
            <a:r>
              <a:rPr lang="en-US" altLang="zh-TW" sz="2000" i="1" dirty="0" smtClean="0"/>
              <a:t>--(3)</a:t>
            </a:r>
          </a:p>
          <a:p>
            <a:pPr eaLnBrk="1" hangingPunct="1"/>
            <a:r>
              <a:rPr lang="en-US" altLang="zh-TW" sz="2000" i="1" dirty="0" smtClean="0"/>
              <a:t>v=(F/</a:t>
            </a:r>
            <a:r>
              <a:rPr lang="en-US" altLang="zh-TW" sz="2000" i="1" dirty="0" err="1" smtClean="0"/>
              <a:t>s</a:t>
            </a:r>
            <a:r>
              <a:rPr lang="en-US" altLang="zh-TW" sz="2000" i="1" baseline="-25000" dirty="0" err="1" smtClean="0"/>
              <a:t>y</a:t>
            </a:r>
            <a:r>
              <a:rPr lang="en-US" altLang="zh-TW" sz="2000" i="1" dirty="0" smtClean="0"/>
              <a:t>)*(</a:t>
            </a:r>
            <a:r>
              <a:rPr lang="en-US" altLang="zh-TW" sz="2000" i="1" dirty="0" err="1" smtClean="0"/>
              <a:t>Y</a:t>
            </a:r>
            <a:r>
              <a:rPr lang="en-US" altLang="zh-TW" sz="2000" i="1" baseline="-25000" dirty="0" err="1" smtClean="0"/>
              <a:t>c</a:t>
            </a:r>
            <a:r>
              <a:rPr lang="en-US" altLang="zh-TW" sz="2000" i="1" dirty="0" smtClean="0"/>
              <a:t>/</a:t>
            </a:r>
            <a:r>
              <a:rPr lang="en-US" altLang="zh-TW" sz="2000" i="1" dirty="0" err="1" smtClean="0"/>
              <a:t>Z</a:t>
            </a:r>
            <a:r>
              <a:rPr lang="en-US" altLang="zh-TW" sz="2000" i="1" baseline="-25000" dirty="0" err="1" smtClean="0"/>
              <a:t>c</a:t>
            </a:r>
            <a:r>
              <a:rPr lang="en-US" altLang="zh-TW" sz="2000" i="1" dirty="0" smtClean="0"/>
              <a:t>) + </a:t>
            </a:r>
            <a:r>
              <a:rPr lang="en-US" altLang="zh-TW" sz="2000" i="1" dirty="0" err="1" smtClean="0"/>
              <a:t>o</a:t>
            </a:r>
            <a:r>
              <a:rPr lang="en-US" altLang="zh-TW" sz="2000" i="1" baseline="-25000" dirty="0" err="1" smtClean="0"/>
              <a:t>y</a:t>
            </a:r>
            <a:r>
              <a:rPr lang="en-US" altLang="zh-TW" sz="2000" i="1" baseline="-25000" dirty="0" smtClean="0"/>
              <a:t> </a:t>
            </a:r>
            <a:r>
              <a:rPr lang="en-US" altLang="zh-TW" sz="2000" i="1" dirty="0" smtClean="0"/>
              <a:t>--(4)</a:t>
            </a:r>
          </a:p>
          <a:p>
            <a:pPr eaLnBrk="1" hangingPunct="1"/>
            <a:r>
              <a:rPr lang="en-US" altLang="zh-TW" sz="1800" i="1" dirty="0" smtClean="0">
                <a:solidFill>
                  <a:srgbClr val="FF0000"/>
                </a:solidFill>
              </a:rPr>
              <a:t>Answer: from (5) use matrix multiplication</a:t>
            </a:r>
          </a:p>
          <a:p>
            <a:pPr eaLnBrk="1" hangingPunct="1"/>
            <a:r>
              <a:rPr lang="en-US" altLang="zh-TW" sz="1800" i="1" dirty="0">
                <a:solidFill>
                  <a:srgbClr val="FF0000"/>
                </a:solidFill>
              </a:rPr>
              <a:t>s</a:t>
            </a:r>
            <a:r>
              <a:rPr lang="en-US" altLang="zh-TW" sz="1800" i="1" dirty="0" smtClean="0">
                <a:solidFill>
                  <a:srgbClr val="FF0000"/>
                </a:solidFill>
              </a:rPr>
              <a:t>*u=</a:t>
            </a:r>
            <a:r>
              <a:rPr lang="en-US" altLang="zh-TW" sz="1800" i="1" dirty="0">
                <a:solidFill>
                  <a:srgbClr val="FF0000"/>
                </a:solidFill>
              </a:rPr>
              <a:t>(F/</a:t>
            </a:r>
            <a:r>
              <a:rPr lang="en-US" altLang="zh-TW" sz="1800" i="1" dirty="0" err="1">
                <a:solidFill>
                  <a:srgbClr val="FF0000"/>
                </a:solidFill>
              </a:rPr>
              <a:t>s</a:t>
            </a:r>
            <a:r>
              <a:rPr lang="en-US" altLang="zh-TW" sz="1800" i="1" baseline="-25000" dirty="0" err="1">
                <a:solidFill>
                  <a:srgbClr val="FF0000"/>
                </a:solidFill>
              </a:rPr>
              <a:t>x</a:t>
            </a:r>
            <a:r>
              <a:rPr lang="en-US" altLang="zh-TW" sz="1800" i="1" dirty="0">
                <a:solidFill>
                  <a:srgbClr val="FF0000"/>
                </a:solidFill>
              </a:rPr>
              <a:t>)*(</a:t>
            </a:r>
            <a:r>
              <a:rPr lang="en-US" altLang="zh-TW" sz="1800" i="1" dirty="0" err="1" smtClean="0">
                <a:solidFill>
                  <a:srgbClr val="FF0000"/>
                </a:solidFill>
              </a:rPr>
              <a:t>X</a:t>
            </a:r>
            <a:r>
              <a:rPr lang="en-US" altLang="zh-TW" sz="1800" i="1" baseline="-25000" dirty="0" err="1" smtClean="0">
                <a:solidFill>
                  <a:srgbClr val="FF0000"/>
                </a:solidFill>
              </a:rPr>
              <a:t>c</a:t>
            </a:r>
            <a:r>
              <a:rPr lang="en-US" altLang="zh-TW" sz="1800" i="1" dirty="0" smtClean="0">
                <a:solidFill>
                  <a:srgbClr val="FF0000"/>
                </a:solidFill>
              </a:rPr>
              <a:t>) </a:t>
            </a:r>
            <a:r>
              <a:rPr lang="en-US" altLang="zh-TW" sz="1800" i="1" dirty="0">
                <a:solidFill>
                  <a:srgbClr val="FF0000"/>
                </a:solidFill>
              </a:rPr>
              <a:t>+ o</a:t>
            </a:r>
            <a:r>
              <a:rPr lang="en-US" altLang="zh-TW" sz="1800" i="1" baseline="-25000" dirty="0">
                <a:solidFill>
                  <a:srgbClr val="FF0000"/>
                </a:solidFill>
              </a:rPr>
              <a:t>x </a:t>
            </a:r>
            <a:r>
              <a:rPr lang="en-US" altLang="zh-TW" sz="1800" i="1" dirty="0" smtClean="0">
                <a:solidFill>
                  <a:srgbClr val="FF0000"/>
                </a:solidFill>
              </a:rPr>
              <a:t>*</a:t>
            </a:r>
            <a:r>
              <a:rPr lang="en-US" altLang="zh-TW" sz="1800" i="1" dirty="0" err="1" smtClean="0">
                <a:solidFill>
                  <a:srgbClr val="FF0000"/>
                </a:solidFill>
              </a:rPr>
              <a:t>Z</a:t>
            </a:r>
            <a:r>
              <a:rPr lang="en-US" altLang="zh-TW" sz="1800" i="1" baseline="-25000" dirty="0" err="1" smtClean="0">
                <a:solidFill>
                  <a:srgbClr val="FF0000"/>
                </a:solidFill>
              </a:rPr>
              <a:t>c</a:t>
            </a:r>
            <a:r>
              <a:rPr lang="en-US" altLang="zh-TW" sz="1800" i="1" dirty="0">
                <a:solidFill>
                  <a:srgbClr val="FF0000"/>
                </a:solidFill>
              </a:rPr>
              <a:t>-</a:t>
            </a:r>
            <a:r>
              <a:rPr lang="en-US" altLang="zh-TW" sz="1800" i="1" dirty="0" smtClean="0">
                <a:solidFill>
                  <a:srgbClr val="FF0000"/>
                </a:solidFill>
              </a:rPr>
              <a:t>-(</a:t>
            </a:r>
            <a:r>
              <a:rPr lang="en-US" altLang="zh-TW" sz="1800" i="1" dirty="0" err="1" smtClean="0">
                <a:solidFill>
                  <a:srgbClr val="FF0000"/>
                </a:solidFill>
              </a:rPr>
              <a:t>i</a:t>
            </a:r>
            <a:r>
              <a:rPr lang="en-US" altLang="zh-TW" sz="1800" i="1" dirty="0" smtClean="0">
                <a:solidFill>
                  <a:srgbClr val="FF0000"/>
                </a:solidFill>
              </a:rPr>
              <a:t>)</a:t>
            </a:r>
            <a:endParaRPr lang="en-US" altLang="zh-TW" sz="1800" i="1" dirty="0">
              <a:solidFill>
                <a:srgbClr val="FF0000"/>
              </a:solidFill>
            </a:endParaRPr>
          </a:p>
          <a:p>
            <a:pPr eaLnBrk="1" hangingPunct="1"/>
            <a:r>
              <a:rPr lang="en-US" altLang="zh-TW" sz="1800" i="1" dirty="0" smtClean="0">
                <a:solidFill>
                  <a:srgbClr val="FF0000"/>
                </a:solidFill>
              </a:rPr>
              <a:t>s*v=(F/</a:t>
            </a:r>
            <a:r>
              <a:rPr lang="en-US" altLang="zh-TW" sz="1800" i="1" dirty="0" err="1" smtClean="0">
                <a:solidFill>
                  <a:srgbClr val="FF0000"/>
                </a:solidFill>
              </a:rPr>
              <a:t>s</a:t>
            </a:r>
            <a:r>
              <a:rPr lang="en-US" altLang="zh-TW" sz="1800" i="1" baseline="-25000" dirty="0" err="1" smtClean="0">
                <a:solidFill>
                  <a:srgbClr val="FF0000"/>
                </a:solidFill>
              </a:rPr>
              <a:t>y</a:t>
            </a:r>
            <a:r>
              <a:rPr lang="en-US" altLang="zh-TW" sz="1800" i="1" dirty="0" smtClean="0">
                <a:solidFill>
                  <a:srgbClr val="FF0000"/>
                </a:solidFill>
              </a:rPr>
              <a:t>)*(</a:t>
            </a:r>
            <a:r>
              <a:rPr lang="en-US" altLang="zh-TW" sz="1800" i="1" dirty="0" err="1" smtClean="0">
                <a:solidFill>
                  <a:srgbClr val="FF0000"/>
                </a:solidFill>
              </a:rPr>
              <a:t>Y</a:t>
            </a:r>
            <a:r>
              <a:rPr lang="en-US" altLang="zh-TW" sz="1800" i="1" baseline="-25000" dirty="0" err="1" smtClean="0">
                <a:solidFill>
                  <a:srgbClr val="FF0000"/>
                </a:solidFill>
              </a:rPr>
              <a:t>c</a:t>
            </a:r>
            <a:r>
              <a:rPr lang="en-US" altLang="zh-TW" sz="1800" i="1" dirty="0">
                <a:solidFill>
                  <a:srgbClr val="FF0000"/>
                </a:solidFill>
              </a:rPr>
              <a:t>) + </a:t>
            </a:r>
            <a:r>
              <a:rPr lang="en-US" altLang="zh-TW" sz="1800" i="1" dirty="0" err="1" smtClean="0">
                <a:solidFill>
                  <a:srgbClr val="FF0000"/>
                </a:solidFill>
              </a:rPr>
              <a:t>o</a:t>
            </a:r>
            <a:r>
              <a:rPr lang="en-US" altLang="zh-TW" sz="1800" i="1" baseline="-25000" dirty="0" err="1" smtClean="0">
                <a:solidFill>
                  <a:srgbClr val="FF0000"/>
                </a:solidFill>
              </a:rPr>
              <a:t>y</a:t>
            </a:r>
            <a:r>
              <a:rPr lang="en-US" altLang="zh-TW" sz="1800" i="1" baseline="-25000" dirty="0" smtClean="0">
                <a:solidFill>
                  <a:srgbClr val="FF0000"/>
                </a:solidFill>
              </a:rPr>
              <a:t> </a:t>
            </a:r>
            <a:r>
              <a:rPr lang="en-US" altLang="zh-TW" sz="1800" i="1" dirty="0">
                <a:solidFill>
                  <a:srgbClr val="FF0000"/>
                </a:solidFill>
              </a:rPr>
              <a:t>*</a:t>
            </a:r>
            <a:r>
              <a:rPr lang="en-US" altLang="zh-TW" sz="1800" i="1" dirty="0" err="1" smtClean="0">
                <a:solidFill>
                  <a:srgbClr val="FF0000"/>
                </a:solidFill>
              </a:rPr>
              <a:t>Z</a:t>
            </a:r>
            <a:r>
              <a:rPr lang="en-US" altLang="zh-TW" sz="1800" i="1" baseline="-25000" dirty="0" err="1" smtClean="0">
                <a:solidFill>
                  <a:srgbClr val="FF0000"/>
                </a:solidFill>
              </a:rPr>
              <a:t>c</a:t>
            </a:r>
            <a:r>
              <a:rPr lang="en-US" altLang="zh-TW" sz="1800" i="1" dirty="0">
                <a:solidFill>
                  <a:srgbClr val="FF0000"/>
                </a:solidFill>
              </a:rPr>
              <a:t>-</a:t>
            </a:r>
            <a:r>
              <a:rPr lang="en-US" altLang="zh-TW" sz="1800" i="1" dirty="0" smtClean="0">
                <a:solidFill>
                  <a:srgbClr val="FF0000"/>
                </a:solidFill>
              </a:rPr>
              <a:t>-(ii)</a:t>
            </a:r>
            <a:endParaRPr lang="en-US" altLang="zh-TW" sz="1800" i="1" dirty="0">
              <a:solidFill>
                <a:srgbClr val="FF0000"/>
              </a:solidFill>
            </a:endParaRPr>
          </a:p>
          <a:p>
            <a:pPr eaLnBrk="1" hangingPunct="1"/>
            <a:r>
              <a:rPr lang="en-US" altLang="zh-TW" sz="1800" i="1" dirty="0">
                <a:solidFill>
                  <a:srgbClr val="FF0000"/>
                </a:solidFill>
              </a:rPr>
              <a:t>s</a:t>
            </a:r>
            <a:r>
              <a:rPr lang="en-US" altLang="zh-TW" sz="1800" i="1" dirty="0" smtClean="0">
                <a:solidFill>
                  <a:srgbClr val="FF0000"/>
                </a:solidFill>
              </a:rPr>
              <a:t>= </a:t>
            </a:r>
            <a:r>
              <a:rPr lang="en-US" altLang="zh-TW" sz="1800" i="1" dirty="0" err="1" smtClean="0">
                <a:solidFill>
                  <a:srgbClr val="FF0000"/>
                </a:solidFill>
              </a:rPr>
              <a:t>Z</a:t>
            </a:r>
            <a:r>
              <a:rPr lang="en-US" altLang="zh-TW" sz="1800" i="1" baseline="-25000" dirty="0" err="1" smtClean="0">
                <a:solidFill>
                  <a:srgbClr val="FF0000"/>
                </a:solidFill>
              </a:rPr>
              <a:t>c</a:t>
            </a:r>
            <a:r>
              <a:rPr lang="en-US" altLang="zh-TW" sz="1800" i="1" dirty="0" smtClean="0">
                <a:solidFill>
                  <a:srgbClr val="FF0000"/>
                </a:solidFill>
              </a:rPr>
              <a:t>-------------------------(iii)</a:t>
            </a:r>
          </a:p>
          <a:p>
            <a:pPr eaLnBrk="1" hangingPunct="1"/>
            <a:r>
              <a:rPr lang="en-US" altLang="zh-TW" sz="1800" i="1" dirty="0" smtClean="0">
                <a:solidFill>
                  <a:srgbClr val="FF0000"/>
                </a:solidFill>
              </a:rPr>
              <a:t>(</a:t>
            </a:r>
            <a:r>
              <a:rPr lang="en-US" altLang="zh-TW" sz="1800" i="1" dirty="0" err="1" smtClean="0">
                <a:solidFill>
                  <a:srgbClr val="FF0000"/>
                </a:solidFill>
              </a:rPr>
              <a:t>i</a:t>
            </a:r>
            <a:r>
              <a:rPr lang="en-US" altLang="zh-TW" sz="1800" i="1" dirty="0" smtClean="0">
                <a:solidFill>
                  <a:srgbClr val="FF0000"/>
                </a:solidFill>
              </a:rPr>
              <a:t>)/(iii), hence </a:t>
            </a:r>
            <a:r>
              <a:rPr lang="en-US" altLang="zh-TW" sz="1800" i="1" dirty="0">
                <a:solidFill>
                  <a:srgbClr val="FF0000"/>
                </a:solidFill>
              </a:rPr>
              <a:t>u=(F/</a:t>
            </a:r>
            <a:r>
              <a:rPr lang="en-US" altLang="zh-TW" sz="1800" i="1" dirty="0" err="1">
                <a:solidFill>
                  <a:srgbClr val="FF0000"/>
                </a:solidFill>
              </a:rPr>
              <a:t>s</a:t>
            </a:r>
            <a:r>
              <a:rPr lang="en-US" altLang="zh-TW" sz="1800" i="1" baseline="-25000" dirty="0" err="1">
                <a:solidFill>
                  <a:srgbClr val="FF0000"/>
                </a:solidFill>
              </a:rPr>
              <a:t>x</a:t>
            </a:r>
            <a:r>
              <a:rPr lang="en-US" altLang="zh-TW" sz="1800" i="1" dirty="0">
                <a:solidFill>
                  <a:srgbClr val="FF0000"/>
                </a:solidFill>
              </a:rPr>
              <a:t>)*(</a:t>
            </a:r>
            <a:r>
              <a:rPr lang="en-US" altLang="zh-TW" sz="1800" i="1" dirty="0" err="1">
                <a:solidFill>
                  <a:srgbClr val="FF0000"/>
                </a:solidFill>
              </a:rPr>
              <a:t>X</a:t>
            </a:r>
            <a:r>
              <a:rPr lang="en-US" altLang="zh-TW" sz="1800" i="1" baseline="-25000" dirty="0" err="1">
                <a:solidFill>
                  <a:srgbClr val="FF0000"/>
                </a:solidFill>
              </a:rPr>
              <a:t>c</a:t>
            </a:r>
            <a:r>
              <a:rPr lang="en-US" altLang="zh-TW" sz="1800" i="1" dirty="0">
                <a:solidFill>
                  <a:srgbClr val="FF0000"/>
                </a:solidFill>
              </a:rPr>
              <a:t>/</a:t>
            </a:r>
            <a:r>
              <a:rPr lang="en-US" altLang="zh-TW" sz="1800" i="1" dirty="0" err="1">
                <a:solidFill>
                  <a:srgbClr val="FF0000"/>
                </a:solidFill>
              </a:rPr>
              <a:t>Z</a:t>
            </a:r>
            <a:r>
              <a:rPr lang="en-US" altLang="zh-TW" sz="1800" i="1" baseline="-25000" dirty="0" err="1">
                <a:solidFill>
                  <a:srgbClr val="FF0000"/>
                </a:solidFill>
              </a:rPr>
              <a:t>c</a:t>
            </a:r>
            <a:r>
              <a:rPr lang="en-US" altLang="zh-TW" sz="1800" i="1" dirty="0">
                <a:solidFill>
                  <a:srgbClr val="FF0000"/>
                </a:solidFill>
              </a:rPr>
              <a:t>) + o</a:t>
            </a:r>
            <a:r>
              <a:rPr lang="en-US" altLang="zh-TW" sz="1800" i="1" baseline="-25000" dirty="0">
                <a:solidFill>
                  <a:srgbClr val="FF0000"/>
                </a:solidFill>
              </a:rPr>
              <a:t>x </a:t>
            </a:r>
            <a:r>
              <a:rPr lang="en-US" altLang="zh-TW" sz="1800" i="1" dirty="0" smtClean="0">
                <a:solidFill>
                  <a:srgbClr val="FF0000"/>
                </a:solidFill>
              </a:rPr>
              <a:t>, same as (3)</a:t>
            </a:r>
          </a:p>
          <a:p>
            <a:pPr eaLnBrk="1" hangingPunct="1"/>
            <a:r>
              <a:rPr lang="en-US" altLang="zh-TW" sz="1800" i="1" dirty="0">
                <a:solidFill>
                  <a:srgbClr val="FF0000"/>
                </a:solidFill>
              </a:rPr>
              <a:t>(</a:t>
            </a:r>
            <a:r>
              <a:rPr lang="en-US" altLang="zh-TW" sz="1800" i="1" dirty="0" smtClean="0">
                <a:solidFill>
                  <a:srgbClr val="FF0000"/>
                </a:solidFill>
              </a:rPr>
              <a:t>ii)/(</a:t>
            </a:r>
            <a:r>
              <a:rPr lang="en-US" altLang="zh-TW" sz="1800" i="1" dirty="0">
                <a:solidFill>
                  <a:srgbClr val="FF0000"/>
                </a:solidFill>
              </a:rPr>
              <a:t>iii</a:t>
            </a:r>
            <a:r>
              <a:rPr lang="en-US" altLang="zh-TW" sz="1800" i="1" dirty="0" smtClean="0">
                <a:solidFill>
                  <a:srgbClr val="FF0000"/>
                </a:solidFill>
              </a:rPr>
              <a:t>), hence v</a:t>
            </a:r>
            <a:r>
              <a:rPr lang="en-US" altLang="zh-TW" sz="1800" i="1" dirty="0">
                <a:solidFill>
                  <a:srgbClr val="FF0000"/>
                </a:solidFill>
              </a:rPr>
              <a:t>=(F/</a:t>
            </a:r>
            <a:r>
              <a:rPr lang="en-US" altLang="zh-TW" sz="1800" i="1" dirty="0" err="1">
                <a:solidFill>
                  <a:srgbClr val="FF0000"/>
                </a:solidFill>
              </a:rPr>
              <a:t>s</a:t>
            </a:r>
            <a:r>
              <a:rPr lang="en-US" altLang="zh-TW" sz="1800" i="1" baseline="-25000" dirty="0" err="1">
                <a:solidFill>
                  <a:srgbClr val="FF0000"/>
                </a:solidFill>
              </a:rPr>
              <a:t>y</a:t>
            </a:r>
            <a:r>
              <a:rPr lang="en-US" altLang="zh-TW" sz="1800" i="1" dirty="0">
                <a:solidFill>
                  <a:srgbClr val="FF0000"/>
                </a:solidFill>
              </a:rPr>
              <a:t>)*(</a:t>
            </a:r>
            <a:r>
              <a:rPr lang="en-US" altLang="zh-TW" sz="1800" i="1" dirty="0" err="1">
                <a:solidFill>
                  <a:srgbClr val="FF0000"/>
                </a:solidFill>
              </a:rPr>
              <a:t>Y</a:t>
            </a:r>
            <a:r>
              <a:rPr lang="en-US" altLang="zh-TW" sz="1800" i="1" baseline="-25000" dirty="0" err="1">
                <a:solidFill>
                  <a:srgbClr val="FF0000"/>
                </a:solidFill>
              </a:rPr>
              <a:t>c</a:t>
            </a:r>
            <a:r>
              <a:rPr lang="en-US" altLang="zh-TW" sz="1800" i="1" dirty="0">
                <a:solidFill>
                  <a:srgbClr val="FF0000"/>
                </a:solidFill>
              </a:rPr>
              <a:t>/</a:t>
            </a:r>
            <a:r>
              <a:rPr lang="en-US" altLang="zh-TW" sz="1800" i="1" dirty="0" err="1">
                <a:solidFill>
                  <a:srgbClr val="FF0000"/>
                </a:solidFill>
              </a:rPr>
              <a:t>Z</a:t>
            </a:r>
            <a:r>
              <a:rPr lang="en-US" altLang="zh-TW" sz="1800" i="1" baseline="-25000" dirty="0" err="1">
                <a:solidFill>
                  <a:srgbClr val="FF0000"/>
                </a:solidFill>
              </a:rPr>
              <a:t>c</a:t>
            </a:r>
            <a:r>
              <a:rPr lang="en-US" altLang="zh-TW" sz="1800" i="1" dirty="0">
                <a:solidFill>
                  <a:srgbClr val="FF0000"/>
                </a:solidFill>
              </a:rPr>
              <a:t>) + </a:t>
            </a:r>
            <a:r>
              <a:rPr lang="en-US" altLang="zh-TW" sz="1800" i="1" dirty="0" smtClean="0">
                <a:solidFill>
                  <a:srgbClr val="FF0000"/>
                </a:solidFill>
              </a:rPr>
              <a:t>o</a:t>
            </a:r>
            <a:r>
              <a:rPr lang="en-US" altLang="zh-TW" sz="1800" i="1" baseline="-25000" dirty="0" smtClean="0">
                <a:solidFill>
                  <a:srgbClr val="FF0000"/>
                </a:solidFill>
              </a:rPr>
              <a:t>y</a:t>
            </a:r>
            <a:r>
              <a:rPr lang="en-US" altLang="zh-TW" sz="1800" i="1" dirty="0" smtClean="0">
                <a:solidFill>
                  <a:srgbClr val="FF0000"/>
                </a:solidFill>
              </a:rPr>
              <a:t> </a:t>
            </a:r>
            <a:r>
              <a:rPr lang="en-US" altLang="zh-TW" sz="1800" i="1" dirty="0">
                <a:solidFill>
                  <a:srgbClr val="FF0000"/>
                </a:solidFill>
              </a:rPr>
              <a:t>, same as </a:t>
            </a:r>
            <a:r>
              <a:rPr lang="en-US" altLang="zh-TW" sz="1800" i="1" dirty="0" smtClean="0">
                <a:solidFill>
                  <a:srgbClr val="FF0000"/>
                </a:solidFill>
              </a:rPr>
              <a:t>(4)</a:t>
            </a:r>
            <a:r>
              <a:rPr lang="en-US" altLang="zh-TW" sz="1800" i="1" baseline="-25000" dirty="0" smtClean="0">
                <a:solidFill>
                  <a:srgbClr val="FF0000"/>
                </a:solidFill>
              </a:rPr>
              <a:t/>
            </a:r>
            <a:br>
              <a:rPr lang="en-US" altLang="zh-TW" sz="1800" i="1" baseline="-25000" dirty="0" smtClean="0">
                <a:solidFill>
                  <a:srgbClr val="FF0000"/>
                </a:solidFill>
              </a:rPr>
            </a:br>
            <a:r>
              <a:rPr lang="en-US" altLang="zh-TW" sz="1800" i="1" dirty="0" smtClean="0">
                <a:solidFill>
                  <a:srgbClr val="FF0000"/>
                </a:solidFill>
              </a:rPr>
              <a:t>(proved!)</a:t>
            </a:r>
            <a:endParaRPr lang="en-US" altLang="zh-TW" sz="1800" i="1" baseline="-25000" dirty="0"/>
          </a:p>
          <a:p>
            <a:pPr eaLnBrk="1" hangingPunct="1"/>
            <a:endParaRPr lang="en-US" altLang="zh-TW" sz="1800" i="1" baseline="-25000" dirty="0" smtClean="0"/>
          </a:p>
          <a:p>
            <a:pPr eaLnBrk="1" hangingPunct="1"/>
            <a:endParaRPr lang="en-US" altLang="zh-TW" sz="1800" i="1" baseline="-25000" dirty="0" smtClean="0"/>
          </a:p>
          <a:p>
            <a:pPr eaLnBrk="1" hangingPunct="1"/>
            <a:endParaRPr lang="en-US" altLang="zh-TW" sz="1800" i="1" baseline="-25000" dirty="0" smtClean="0"/>
          </a:p>
          <a:p>
            <a:pPr eaLnBrk="1" hangingPunct="1"/>
            <a:endParaRPr lang="en-US" altLang="zh-TW" sz="1800" i="1" baseline="-25000" dirty="0" smtClean="0"/>
          </a:p>
          <a:p>
            <a:pPr eaLnBrk="1" hangingPunct="1"/>
            <a:endParaRPr lang="en-US" altLang="zh-TW" sz="1800" baseline="-25000" dirty="0" smtClean="0"/>
          </a:p>
          <a:p>
            <a:pPr eaLnBrk="1" hangingPunct="1">
              <a:buFontTx/>
              <a:buNone/>
            </a:pPr>
            <a:endParaRPr lang="en-US" altLang="zh-TW" sz="2400" baseline="-25000" dirty="0" smtClean="0"/>
          </a:p>
          <a:p>
            <a:pPr eaLnBrk="1" hangingPunct="1"/>
            <a:endParaRPr lang="en-US" altLang="zh-TW" sz="2400" baseline="-25000" dirty="0" smtClean="0"/>
          </a:p>
        </p:txBody>
      </p:sp>
      <p:graphicFrame>
        <p:nvGraphicFramePr>
          <p:cNvPr id="27652" name="Object 4"/>
          <p:cNvGraphicFramePr>
            <a:graphicFrameLocks noGrp="1" noChangeAspect="1"/>
          </p:cNvGraphicFramePr>
          <p:nvPr>
            <p:ph sz="half" idx="2"/>
          </p:nvPr>
        </p:nvGraphicFramePr>
        <p:xfrm>
          <a:off x="5181600" y="1524000"/>
          <a:ext cx="3733800" cy="4724400"/>
        </p:xfrm>
        <a:graphic>
          <a:graphicData uri="http://schemas.openxmlformats.org/presentationml/2006/ole">
            <mc:AlternateContent xmlns:mc="http://schemas.openxmlformats.org/markup-compatibility/2006">
              <mc:Choice xmlns:v="urn:schemas-microsoft-com:vml" Requires="v">
                <p:oleObj spid="_x0000_s27756" name="Equation" r:id="rId4" imgW="2057400" imgH="2603500" progId="Equation.3">
                  <p:embed/>
                </p:oleObj>
              </mc:Choice>
              <mc:Fallback>
                <p:oleObj name="Equation" r:id="rId4" imgW="2057400" imgH="2603500" progId="Equation.3">
                  <p:embed/>
                  <p:pic>
                    <p:nvPicPr>
                      <p:cNvPr id="0" name="Object 4"/>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1600" y="1524000"/>
                        <a:ext cx="37338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53" name="Footer Placeholder 5"/>
          <p:cNvSpPr>
            <a:spLocks noGrp="1"/>
          </p:cNvSpPr>
          <p:nvPr>
            <p:ph type="ftr" sz="quarter" idx="11"/>
          </p:nvPr>
        </p:nvSpPr>
        <p:spPr bwMode="auto">
          <a:xfrm>
            <a:off x="5105400" y="6400800"/>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200" smtClean="0">
                <a:latin typeface="Verdana" pitchFamily="34" charset="0"/>
              </a:rPr>
              <a:t>Ch2. Cameras v.7c</a:t>
            </a:r>
            <a:endParaRPr lang="en-US" altLang="en-US" sz="1200">
              <a:latin typeface="Verdana" pitchFamily="34" charset="0"/>
            </a:endParaRPr>
          </a:p>
        </p:txBody>
      </p:sp>
      <p:sp>
        <p:nvSpPr>
          <p:cNvPr id="27654"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fld id="{41B16080-BF01-42EC-BCAA-F407FF17EE7E}" type="slidenum">
              <a:rPr lang="en-US" altLang="en-US" sz="1200" smtClean="0">
                <a:latin typeface="Verdana" pitchFamily="34" charset="0"/>
              </a:rPr>
              <a:pPr>
                <a:spcBef>
                  <a:spcPct val="0"/>
                </a:spcBef>
                <a:buFontTx/>
                <a:buNone/>
              </a:pPr>
              <a:t>26</a:t>
            </a:fld>
            <a:endParaRPr lang="en-US" altLang="en-US" sz="1200" smtClean="0">
              <a:latin typeface="Verdana" pitchFamily="34" charset="0"/>
            </a:endParaRPr>
          </a:p>
        </p:txBody>
      </p:sp>
      <p:sp>
        <p:nvSpPr>
          <p:cNvPr id="7" name="Oval 6"/>
          <p:cNvSpPr/>
          <p:nvPr/>
        </p:nvSpPr>
        <p:spPr>
          <a:xfrm>
            <a:off x="2286000" y="152400"/>
            <a:ext cx="2438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pPr algn="ctr">
              <a:defRPr/>
            </a:pPr>
            <a:endParaRPr lang="en-US" altLang="en-US" smtClean="0">
              <a:solidFill>
                <a:srgbClr val="FFFFFF"/>
              </a:solidFill>
              <a:latin typeface="Calibri"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708025"/>
            <a:ext cx="8243888" cy="1314450"/>
          </a:xfrm>
        </p:spPr>
        <p:txBody>
          <a:bodyPr/>
          <a:lstStyle/>
          <a:p>
            <a:pPr eaLnBrk="1" hangingPunct="1"/>
            <a:r>
              <a:rPr lang="en-US" altLang="zh-TW" sz="2800" smtClean="0"/>
              <a:t>Simplified Intrinsic parameters </a:t>
            </a:r>
            <a:r>
              <a:rPr lang="en-US" altLang="zh-TW" sz="2800" i="1" smtClean="0"/>
              <a:t>M</a:t>
            </a:r>
            <a:r>
              <a:rPr lang="en-US" altLang="zh-TW" sz="2800" i="1" baseline="-25000" smtClean="0"/>
              <a:t>int </a:t>
            </a:r>
            <a:r>
              <a:rPr lang="en-US" altLang="zh-TW" sz="2800" i="1" smtClean="0"/>
              <a:t>in pixels</a:t>
            </a:r>
            <a:br>
              <a:rPr lang="en-US" altLang="zh-TW" sz="2800" i="1" smtClean="0"/>
            </a:br>
            <a:r>
              <a:rPr lang="en-US" altLang="zh-TW" sz="2800" i="1" smtClean="0"/>
              <a:t>Sx=Sy and F/sx= f in pixels</a:t>
            </a:r>
            <a:r>
              <a:rPr lang="en-US" altLang="zh-TW" sz="3200" i="1" smtClean="0"/>
              <a:t/>
            </a:r>
            <a:br>
              <a:rPr lang="en-US" altLang="zh-TW" sz="3200" i="1" smtClean="0"/>
            </a:br>
            <a:endParaRPr lang="en-US" altLang="zh-TW" sz="3200" i="1" smtClean="0"/>
          </a:p>
        </p:txBody>
      </p:sp>
      <p:sp>
        <p:nvSpPr>
          <p:cNvPr id="28675" name="Rectangle 3"/>
          <p:cNvSpPr>
            <a:spLocks noGrp="1" noChangeArrowheads="1"/>
          </p:cNvSpPr>
          <p:nvPr>
            <p:ph type="body" sz="half" idx="1"/>
          </p:nvPr>
        </p:nvSpPr>
        <p:spPr/>
        <p:txBody>
          <a:bodyPr/>
          <a:lstStyle/>
          <a:p>
            <a:pPr eaLnBrk="1" hangingPunct="1"/>
            <a:r>
              <a:rPr lang="en-US" altLang="zh-TW" sz="2800" baseline="-25000" smtClean="0"/>
              <a:t>3D=</a:t>
            </a:r>
            <a:r>
              <a:rPr lang="en-US" altLang="zh-TW" sz="2800" i="1" baseline="-25000" smtClean="0"/>
              <a:t>Xc,Yc,Zc</a:t>
            </a:r>
            <a:r>
              <a:rPr lang="en-US" altLang="zh-TW" sz="2800" baseline="-25000" smtClean="0"/>
              <a:t> in meters</a:t>
            </a:r>
          </a:p>
          <a:p>
            <a:pPr eaLnBrk="1" hangingPunct="1"/>
            <a:r>
              <a:rPr lang="en-US" altLang="zh-TW" sz="2800" baseline="-25000" smtClean="0"/>
              <a:t>Image=</a:t>
            </a:r>
            <a:r>
              <a:rPr lang="en-US" altLang="zh-TW" sz="2800" i="1" baseline="-25000" smtClean="0"/>
              <a:t>u,v</a:t>
            </a:r>
            <a:r>
              <a:rPr lang="en-US" altLang="zh-TW" sz="2800" baseline="-25000" smtClean="0"/>
              <a:t> in pixels</a:t>
            </a:r>
          </a:p>
          <a:p>
            <a:pPr eaLnBrk="1" hangingPunct="1"/>
            <a:r>
              <a:rPr lang="en-US" altLang="zh-TW" sz="2800" i="1" baseline="-25000" smtClean="0"/>
              <a:t>s</a:t>
            </a:r>
            <a:r>
              <a:rPr lang="en-US" altLang="zh-TW" sz="2800" baseline="-25000" smtClean="0"/>
              <a:t>= arbitrary rating factor</a:t>
            </a:r>
          </a:p>
          <a:p>
            <a:pPr eaLnBrk="1" hangingPunct="1"/>
            <a:endParaRPr lang="en-US" altLang="zh-TW" sz="2800" baseline="-25000" smtClean="0"/>
          </a:p>
        </p:txBody>
      </p:sp>
      <p:graphicFrame>
        <p:nvGraphicFramePr>
          <p:cNvPr id="28676" name="Object 4"/>
          <p:cNvGraphicFramePr>
            <a:graphicFrameLocks noGrp="1" noChangeAspect="1"/>
          </p:cNvGraphicFramePr>
          <p:nvPr>
            <p:ph sz="half" idx="2"/>
          </p:nvPr>
        </p:nvGraphicFramePr>
        <p:xfrm>
          <a:off x="4038600" y="1568450"/>
          <a:ext cx="4724400" cy="5229225"/>
        </p:xfrm>
        <a:graphic>
          <a:graphicData uri="http://schemas.openxmlformats.org/presentationml/2006/ole">
            <mc:AlternateContent xmlns:mc="http://schemas.openxmlformats.org/markup-compatibility/2006">
              <mc:Choice xmlns:v="urn:schemas-microsoft-com:vml" Requires="v">
                <p:oleObj spid="_x0000_s28780" name="Equation" r:id="rId3" imgW="2133600" imgH="2362200" progId="Equation.3">
                  <p:embed/>
                </p:oleObj>
              </mc:Choice>
              <mc:Fallback>
                <p:oleObj name="Equation" r:id="rId3" imgW="2133600" imgH="2362200" progId="Equation.3">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1568450"/>
                        <a:ext cx="4724400" cy="522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77" name="Footer Placeholder 5"/>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200" smtClean="0">
                <a:latin typeface="Verdana" pitchFamily="34" charset="0"/>
              </a:rPr>
              <a:t>Ch2. Cameras v.7c</a:t>
            </a:r>
            <a:endParaRPr lang="en-US" altLang="en-US" sz="1200">
              <a:latin typeface="Verdana" pitchFamily="34" charset="0"/>
            </a:endParaRPr>
          </a:p>
        </p:txBody>
      </p:sp>
      <p:sp>
        <p:nvSpPr>
          <p:cNvPr id="28678"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fld id="{096E1309-E041-4A1E-9659-BCDF67AEA9C0}" type="slidenum">
              <a:rPr lang="en-US" altLang="en-US" sz="1200" smtClean="0">
                <a:latin typeface="Verdana" pitchFamily="34" charset="0"/>
              </a:rPr>
              <a:pPr>
                <a:spcBef>
                  <a:spcPct val="0"/>
                </a:spcBef>
                <a:buFontTx/>
                <a:buNone/>
              </a:pPr>
              <a:t>27</a:t>
            </a:fld>
            <a:endParaRPr lang="en-US" altLang="en-US" sz="1200" smtClean="0">
              <a:latin typeface="Verdana" pitchFamily="34" charset="0"/>
            </a:endParaRPr>
          </a:p>
        </p:txBody>
      </p:sp>
      <p:sp>
        <p:nvSpPr>
          <p:cNvPr id="7" name="Oval 6"/>
          <p:cNvSpPr/>
          <p:nvPr/>
        </p:nvSpPr>
        <p:spPr>
          <a:xfrm>
            <a:off x="2286000" y="152400"/>
            <a:ext cx="2438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pPr algn="ctr">
              <a:defRPr/>
            </a:pPr>
            <a:endParaRPr lang="en-US" altLang="en-US" smtClean="0">
              <a:solidFill>
                <a:srgbClr val="FFFFFF"/>
              </a:solidFill>
              <a:latin typeface="Calibri"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41325" y="485775"/>
            <a:ext cx="8243888" cy="1314450"/>
          </a:xfrm>
        </p:spPr>
        <p:txBody>
          <a:bodyPr/>
          <a:lstStyle/>
          <a:p>
            <a:pPr eaLnBrk="1" hangingPunct="1"/>
            <a:r>
              <a:rPr lang="en-US" altLang="en-US" sz="2400" smtClean="0">
                <a:ea typeface="新細明體" pitchFamily="18" charset="-120"/>
              </a:rPr>
              <a:t>Examples, center of CCD is at image center (right hand coordinate system with ideal CCD)</a:t>
            </a:r>
            <a:br>
              <a:rPr lang="en-US" altLang="en-US" sz="2400" smtClean="0">
                <a:ea typeface="新細明體" pitchFamily="18" charset="-120"/>
              </a:rPr>
            </a:br>
            <a:endParaRPr lang="en-US" altLang="en-US" sz="2400" smtClean="0">
              <a:ea typeface="新細明體" pitchFamily="18" charset="-120"/>
            </a:endParaRPr>
          </a:p>
        </p:txBody>
      </p:sp>
      <p:sp>
        <p:nvSpPr>
          <p:cNvPr id="29699" name="Rectangle 3"/>
          <p:cNvSpPr>
            <a:spLocks noGrp="1" noChangeArrowheads="1"/>
          </p:cNvSpPr>
          <p:nvPr>
            <p:ph type="body" sz="half" idx="1"/>
          </p:nvPr>
        </p:nvSpPr>
        <p:spPr/>
        <p:txBody>
          <a:bodyPr/>
          <a:lstStyle/>
          <a:p>
            <a:pPr eaLnBrk="1" hangingPunct="1">
              <a:buFontTx/>
              <a:buNone/>
            </a:pPr>
            <a:r>
              <a:rPr lang="en-US" altLang="en-US" sz="2800" smtClean="0">
                <a:ea typeface="新細明體" pitchFamily="18" charset="-120"/>
              </a:rPr>
              <a:t> </a:t>
            </a:r>
          </a:p>
        </p:txBody>
      </p:sp>
      <p:graphicFrame>
        <p:nvGraphicFramePr>
          <p:cNvPr id="29700" name="Object 27"/>
          <p:cNvGraphicFramePr>
            <a:graphicFrameLocks noGrp="1" noChangeAspect="1"/>
          </p:cNvGraphicFramePr>
          <p:nvPr>
            <p:ph sz="half" idx="2"/>
          </p:nvPr>
        </p:nvGraphicFramePr>
        <p:xfrm>
          <a:off x="185738" y="1987550"/>
          <a:ext cx="2922587" cy="1670050"/>
        </p:xfrm>
        <a:graphic>
          <a:graphicData uri="http://schemas.openxmlformats.org/presentationml/2006/ole">
            <mc:AlternateContent xmlns:mc="http://schemas.openxmlformats.org/markup-compatibility/2006">
              <mc:Choice xmlns:v="urn:schemas-microsoft-com:vml" Requires="v">
                <p:oleObj spid="_x0000_s29820" name="Equation" r:id="rId3" imgW="1244600" imgH="711200" progId="Equation.3">
                  <p:embed/>
                </p:oleObj>
              </mc:Choice>
              <mc:Fallback>
                <p:oleObj name="Equation" r:id="rId3" imgW="1244600" imgH="711200" progId="Equation.3">
                  <p:embed/>
                  <p:pic>
                    <p:nvPicPr>
                      <p:cNvPr id="0" name="Object 27"/>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738" y="1987550"/>
                        <a:ext cx="2922587" cy="167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701" name="Footer Placeholder 5"/>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200" smtClean="0">
                <a:latin typeface="Verdana" pitchFamily="34" charset="0"/>
              </a:rPr>
              <a:t>Ch2. Cameras v.7c</a:t>
            </a:r>
            <a:endParaRPr lang="en-US" altLang="en-US" sz="1200">
              <a:latin typeface="Verdana" pitchFamily="34" charset="0"/>
            </a:endParaRPr>
          </a:p>
        </p:txBody>
      </p:sp>
      <p:sp>
        <p:nvSpPr>
          <p:cNvPr id="29702"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fld id="{A67E94D1-C1FF-4E39-BF78-A47140A64BB1}" type="slidenum">
              <a:rPr lang="en-US" altLang="en-US" sz="1200" smtClean="0">
                <a:latin typeface="Verdana" pitchFamily="34" charset="0"/>
              </a:rPr>
              <a:pPr>
                <a:spcBef>
                  <a:spcPct val="0"/>
                </a:spcBef>
                <a:buFontTx/>
                <a:buNone/>
              </a:pPr>
              <a:t>28</a:t>
            </a:fld>
            <a:endParaRPr lang="en-US" altLang="en-US" sz="1200" smtClean="0">
              <a:latin typeface="Verdana" pitchFamily="34" charset="0"/>
            </a:endParaRPr>
          </a:p>
        </p:txBody>
      </p:sp>
      <p:sp>
        <p:nvSpPr>
          <p:cNvPr id="29703" name="Rectangle 4"/>
          <p:cNvSpPr>
            <a:spLocks noChangeArrowheads="1"/>
          </p:cNvSpPr>
          <p:nvPr/>
        </p:nvSpPr>
        <p:spPr bwMode="auto">
          <a:xfrm>
            <a:off x="3276600" y="2590800"/>
            <a:ext cx="4114800" cy="2819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lgn="ctr" eaLnBrk="1" hangingPunct="1">
              <a:spcBef>
                <a:spcPct val="0"/>
              </a:spcBef>
              <a:buFontTx/>
              <a:buNone/>
            </a:pPr>
            <a:endParaRPr kumimoji="1" lang="en-US" altLang="en-US" sz="1800">
              <a:latin typeface="Arial" charset="0"/>
            </a:endParaRPr>
          </a:p>
          <a:p>
            <a:pPr algn="ctr" eaLnBrk="1" hangingPunct="1">
              <a:spcBef>
                <a:spcPct val="0"/>
              </a:spcBef>
              <a:buFontTx/>
              <a:buNone/>
            </a:pPr>
            <a:endParaRPr kumimoji="1" lang="en-US" altLang="en-US" sz="1800">
              <a:latin typeface="Arial" charset="0"/>
            </a:endParaRPr>
          </a:p>
          <a:p>
            <a:pPr algn="ctr" eaLnBrk="1" hangingPunct="1">
              <a:spcBef>
                <a:spcPct val="0"/>
              </a:spcBef>
              <a:buFontTx/>
              <a:buNone/>
            </a:pPr>
            <a:endParaRPr kumimoji="1" lang="en-US" altLang="en-US" sz="1800">
              <a:latin typeface="Arial" charset="0"/>
            </a:endParaRPr>
          </a:p>
          <a:p>
            <a:pPr algn="ctr" eaLnBrk="1" hangingPunct="1">
              <a:spcBef>
                <a:spcPct val="0"/>
              </a:spcBef>
              <a:buFontTx/>
              <a:buNone/>
            </a:pPr>
            <a:r>
              <a:rPr kumimoji="1" lang="en-US" altLang="en-US" sz="1800">
                <a:latin typeface="Arial" charset="0"/>
              </a:rPr>
              <a:t>                CCD</a:t>
            </a:r>
          </a:p>
        </p:txBody>
      </p:sp>
      <p:sp>
        <p:nvSpPr>
          <p:cNvPr id="29704" name="Line 5"/>
          <p:cNvSpPr>
            <a:spLocks noChangeShapeType="1"/>
          </p:cNvSpPr>
          <p:nvPr/>
        </p:nvSpPr>
        <p:spPr bwMode="auto">
          <a:xfrm flipV="1">
            <a:off x="1066800" y="3962400"/>
            <a:ext cx="6934200"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5" name="Line 6"/>
          <p:cNvSpPr>
            <a:spLocks noChangeShapeType="1"/>
          </p:cNvSpPr>
          <p:nvPr/>
        </p:nvSpPr>
        <p:spPr bwMode="auto">
          <a:xfrm>
            <a:off x="5334000" y="1447800"/>
            <a:ext cx="0" cy="480060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6" name="Line 8"/>
          <p:cNvSpPr>
            <a:spLocks noChangeShapeType="1"/>
          </p:cNvSpPr>
          <p:nvPr/>
        </p:nvSpPr>
        <p:spPr bwMode="auto">
          <a:xfrm>
            <a:off x="7391400" y="2209800"/>
            <a:ext cx="0" cy="3200400"/>
          </a:xfrm>
          <a:prstGeom prst="line">
            <a:avLst/>
          </a:prstGeom>
          <a:noFill/>
          <a:ln w="571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7" name="Text Box 9"/>
          <p:cNvSpPr txBox="1">
            <a:spLocks noChangeArrowheads="1"/>
          </p:cNvSpPr>
          <p:nvPr/>
        </p:nvSpPr>
        <p:spPr bwMode="auto">
          <a:xfrm>
            <a:off x="1447800" y="4953000"/>
            <a:ext cx="1111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en-US" sz="1800" i="1">
                <a:latin typeface="Arial" charset="0"/>
              </a:rPr>
              <a:t>u</a:t>
            </a:r>
            <a:r>
              <a:rPr kumimoji="1" lang="en-US" altLang="en-US" sz="1800">
                <a:latin typeface="Arial" charset="0"/>
              </a:rPr>
              <a:t> (pixels)</a:t>
            </a:r>
          </a:p>
        </p:txBody>
      </p:sp>
      <p:sp>
        <p:nvSpPr>
          <p:cNvPr id="29708" name="Text Box 10"/>
          <p:cNvSpPr txBox="1">
            <a:spLocks noChangeArrowheads="1"/>
          </p:cNvSpPr>
          <p:nvPr/>
        </p:nvSpPr>
        <p:spPr bwMode="auto">
          <a:xfrm>
            <a:off x="7543800" y="2133600"/>
            <a:ext cx="1098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en-US" sz="1800" i="1">
                <a:latin typeface="Arial" charset="0"/>
              </a:rPr>
              <a:t>v</a:t>
            </a:r>
            <a:r>
              <a:rPr kumimoji="1" lang="en-US" altLang="en-US" sz="1800">
                <a:latin typeface="Arial" charset="0"/>
              </a:rPr>
              <a:t> (pixels)</a:t>
            </a:r>
          </a:p>
        </p:txBody>
      </p:sp>
      <p:sp>
        <p:nvSpPr>
          <p:cNvPr id="29709" name="Line 12"/>
          <p:cNvSpPr>
            <a:spLocks noChangeShapeType="1"/>
          </p:cNvSpPr>
          <p:nvPr/>
        </p:nvSpPr>
        <p:spPr bwMode="auto">
          <a:xfrm flipH="1">
            <a:off x="5410200" y="3429000"/>
            <a:ext cx="4572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10" name="Text Box 13"/>
          <p:cNvSpPr txBox="1">
            <a:spLocks noChangeArrowheads="1"/>
          </p:cNvSpPr>
          <p:nvPr/>
        </p:nvSpPr>
        <p:spPr bwMode="auto">
          <a:xfrm>
            <a:off x="5715000" y="3124200"/>
            <a:ext cx="20510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en-US" sz="1800">
                <a:latin typeface="Arial" charset="0"/>
              </a:rPr>
              <a:t>(Ox,Oy)=</a:t>
            </a:r>
          </a:p>
          <a:p>
            <a:pPr eaLnBrk="1" hangingPunct="1">
              <a:spcBef>
                <a:spcPct val="0"/>
              </a:spcBef>
              <a:buFontTx/>
              <a:buNone/>
            </a:pPr>
            <a:r>
              <a:rPr kumimoji="1" lang="en-US" altLang="en-US" sz="1800">
                <a:latin typeface="Arial" charset="0"/>
              </a:rPr>
              <a:t>(512,384) in pixels</a:t>
            </a:r>
          </a:p>
        </p:txBody>
      </p:sp>
      <p:sp>
        <p:nvSpPr>
          <p:cNvPr id="29711" name="Text Box 17"/>
          <p:cNvSpPr txBox="1">
            <a:spLocks noChangeArrowheads="1"/>
          </p:cNvSpPr>
          <p:nvPr/>
        </p:nvSpPr>
        <p:spPr bwMode="auto">
          <a:xfrm>
            <a:off x="5391150" y="1584325"/>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en-US" sz="1800">
                <a:latin typeface="Arial" charset="0"/>
              </a:rPr>
              <a:t>y</a:t>
            </a:r>
          </a:p>
        </p:txBody>
      </p:sp>
      <p:sp>
        <p:nvSpPr>
          <p:cNvPr id="29712" name="Text Box 18"/>
          <p:cNvSpPr txBox="1">
            <a:spLocks noChangeArrowheads="1"/>
          </p:cNvSpPr>
          <p:nvPr/>
        </p:nvSpPr>
        <p:spPr bwMode="auto">
          <a:xfrm>
            <a:off x="441325" y="323691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en-US" sz="1800">
                <a:latin typeface="Arial" charset="0"/>
              </a:rPr>
              <a:t>x</a:t>
            </a:r>
          </a:p>
        </p:txBody>
      </p:sp>
      <p:sp>
        <p:nvSpPr>
          <p:cNvPr id="29713" name="Line 21"/>
          <p:cNvSpPr>
            <a:spLocks noChangeShapeType="1"/>
          </p:cNvSpPr>
          <p:nvPr/>
        </p:nvSpPr>
        <p:spPr bwMode="auto">
          <a:xfrm flipH="1" flipV="1">
            <a:off x="4191000" y="1981200"/>
            <a:ext cx="1295400" cy="2286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14" name="Text Box 22"/>
          <p:cNvSpPr txBox="1">
            <a:spLocks noChangeArrowheads="1"/>
          </p:cNvSpPr>
          <p:nvPr/>
        </p:nvSpPr>
        <p:spPr bwMode="auto">
          <a:xfrm>
            <a:off x="3867150" y="1766888"/>
            <a:ext cx="323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en-US" sz="1800">
                <a:latin typeface="Arial" charset="0"/>
              </a:rPr>
              <a:t>Z</a:t>
            </a:r>
          </a:p>
        </p:txBody>
      </p:sp>
      <p:sp>
        <p:nvSpPr>
          <p:cNvPr id="29715" name="Line 23"/>
          <p:cNvSpPr>
            <a:spLocks noChangeShapeType="1"/>
          </p:cNvSpPr>
          <p:nvPr/>
        </p:nvSpPr>
        <p:spPr bwMode="auto">
          <a:xfrm flipH="1">
            <a:off x="2819400" y="5410200"/>
            <a:ext cx="457200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16" name="Text Box 24"/>
          <p:cNvSpPr txBox="1">
            <a:spLocks noChangeArrowheads="1"/>
          </p:cNvSpPr>
          <p:nvPr/>
        </p:nvSpPr>
        <p:spPr bwMode="auto">
          <a:xfrm>
            <a:off x="7223125" y="5446713"/>
            <a:ext cx="501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en-US" sz="1800">
                <a:latin typeface="Arial" charset="0"/>
              </a:rPr>
              <a:t>1,1</a:t>
            </a:r>
          </a:p>
        </p:txBody>
      </p:sp>
      <p:sp>
        <p:nvSpPr>
          <p:cNvPr id="29717" name="Text Box 25"/>
          <p:cNvSpPr txBox="1">
            <a:spLocks noChangeArrowheads="1"/>
          </p:cNvSpPr>
          <p:nvPr/>
        </p:nvSpPr>
        <p:spPr bwMode="auto">
          <a:xfrm>
            <a:off x="3108325" y="5446713"/>
            <a:ext cx="692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en-US" sz="1800">
                <a:latin typeface="Arial" charset="0"/>
              </a:rPr>
              <a:t>1024</a:t>
            </a:r>
          </a:p>
        </p:txBody>
      </p:sp>
      <p:sp>
        <p:nvSpPr>
          <p:cNvPr id="29718" name="Text Box 26"/>
          <p:cNvSpPr txBox="1">
            <a:spLocks noChangeArrowheads="1"/>
          </p:cNvSpPr>
          <p:nvPr/>
        </p:nvSpPr>
        <p:spPr bwMode="auto">
          <a:xfrm>
            <a:off x="7680325" y="2474913"/>
            <a:ext cx="565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en-US" sz="1800">
                <a:latin typeface="Arial" charset="0"/>
              </a:rPr>
              <a:t>768</a:t>
            </a:r>
          </a:p>
        </p:txBody>
      </p:sp>
      <p:sp>
        <p:nvSpPr>
          <p:cNvPr id="23" name="Oval 22"/>
          <p:cNvSpPr/>
          <p:nvPr/>
        </p:nvSpPr>
        <p:spPr>
          <a:xfrm>
            <a:off x="2286000" y="152400"/>
            <a:ext cx="2438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pPr algn="ctr">
              <a:defRPr/>
            </a:pPr>
            <a:endParaRPr lang="en-US" altLang="en-US" smtClean="0">
              <a:solidFill>
                <a:srgbClr val="FFFFFF"/>
              </a:solidFill>
              <a:latin typeface="Calibri"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457200"/>
            <a:ext cx="8229600" cy="1143000"/>
          </a:xfrm>
        </p:spPr>
        <p:txBody>
          <a:bodyPr/>
          <a:lstStyle/>
          <a:p>
            <a:pPr eaLnBrk="1" hangingPunct="1"/>
            <a:r>
              <a:rPr lang="en-US" altLang="en-US" dirty="0" smtClean="0">
                <a:ea typeface="新細明體" pitchFamily="18" charset="-120"/>
              </a:rPr>
              <a:t>Worksheet</a:t>
            </a:r>
            <a:r>
              <a:rPr lang="en-US" altLang="zh-TW" dirty="0" smtClean="0"/>
              <a:t> 2.3</a:t>
            </a:r>
          </a:p>
        </p:txBody>
      </p:sp>
      <p:sp>
        <p:nvSpPr>
          <p:cNvPr id="30723" name="Rectangle 3"/>
          <p:cNvSpPr>
            <a:spLocks noGrp="1" noChangeArrowheads="1"/>
          </p:cNvSpPr>
          <p:nvPr>
            <p:ph idx="1"/>
          </p:nvPr>
        </p:nvSpPr>
        <p:spPr/>
        <p:txBody>
          <a:bodyPr/>
          <a:lstStyle/>
          <a:p>
            <a:pPr eaLnBrk="1" hangingPunct="1"/>
            <a:r>
              <a:rPr lang="en-US" altLang="zh-TW" smtClean="0"/>
              <a:t>The camera CCD has 1024 x 768 pixels and the size of the CCD is 5mm x 3.75mm</a:t>
            </a:r>
          </a:p>
          <a:p>
            <a:pPr eaLnBrk="1" hangingPunct="1"/>
            <a:r>
              <a:rPr lang="en-US" altLang="zh-TW" smtClean="0"/>
              <a:t>What are Sx,Sy (pixel size)?</a:t>
            </a:r>
          </a:p>
          <a:p>
            <a:pPr eaLnBrk="1" hangingPunct="1"/>
            <a:r>
              <a:rPr lang="en-US" altLang="zh-TW" smtClean="0"/>
              <a:t>Ans:____________</a:t>
            </a:r>
          </a:p>
          <a:p>
            <a:pPr eaLnBrk="1" hangingPunct="1"/>
            <a:endParaRPr lang="en-US" altLang="zh-TW" smtClean="0"/>
          </a:p>
        </p:txBody>
      </p:sp>
      <p:sp>
        <p:nvSpPr>
          <p:cNvPr id="3072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200" smtClean="0">
                <a:latin typeface="Verdana" pitchFamily="34" charset="0"/>
              </a:rPr>
              <a:t>Ch2. Cameras v.7c</a:t>
            </a:r>
            <a:endParaRPr lang="en-US" altLang="en-US" sz="1200">
              <a:latin typeface="Verdana" pitchFamily="34" charset="0"/>
            </a:endParaRPr>
          </a:p>
        </p:txBody>
      </p:sp>
      <p:sp>
        <p:nvSpPr>
          <p:cNvPr id="3072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fld id="{AD73726D-186D-4249-B852-56E1D8AD2861}" type="slidenum">
              <a:rPr lang="en-US" altLang="en-US" sz="1200" smtClean="0">
                <a:latin typeface="Verdana" pitchFamily="34" charset="0"/>
              </a:rPr>
              <a:pPr>
                <a:spcBef>
                  <a:spcPct val="0"/>
                </a:spcBef>
                <a:buFontTx/>
                <a:buNone/>
              </a:pPr>
              <a:t>29</a:t>
            </a:fld>
            <a:endParaRPr lang="en-US" altLang="en-US" sz="1200" smtClean="0">
              <a:latin typeface="Verdana" pitchFamily="34" charset="0"/>
            </a:endParaRPr>
          </a:p>
        </p:txBody>
      </p:sp>
      <p:sp>
        <p:nvSpPr>
          <p:cNvPr id="6" name="Oval 5"/>
          <p:cNvSpPr/>
          <p:nvPr/>
        </p:nvSpPr>
        <p:spPr>
          <a:xfrm>
            <a:off x="2286000" y="152400"/>
            <a:ext cx="2438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pPr algn="ctr">
              <a:defRPr/>
            </a:pPr>
            <a:endParaRPr lang="en-US" altLang="en-US" smtClean="0">
              <a:solidFill>
                <a:srgbClr val="FFFFFF"/>
              </a:solidFill>
              <a:latin typeface="Calibri"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a:lstStyle/>
          <a:p>
            <a:pPr eaLnBrk="1" hangingPunct="1"/>
            <a:r>
              <a:rPr lang="en-US" altLang="en-US" dirty="0" smtClean="0">
                <a:ea typeface="新細明體" pitchFamily="18" charset="-120"/>
              </a:rPr>
              <a:t>Motivations</a:t>
            </a:r>
          </a:p>
        </p:txBody>
      </p:sp>
      <p:sp>
        <p:nvSpPr>
          <p:cNvPr id="4099" name="Rectangle 3"/>
          <p:cNvSpPr>
            <a:spLocks noGrp="1" noChangeArrowheads="1"/>
          </p:cNvSpPr>
          <p:nvPr>
            <p:ph type="subTitle" idx="1"/>
          </p:nvPr>
        </p:nvSpPr>
        <p:spPr/>
        <p:txBody>
          <a:bodyPr rtlCol="0">
            <a:normAutofit/>
          </a:bodyPr>
          <a:lstStyle/>
          <a:p>
            <a:pPr marL="457200" indent="-457200" algn="l" eaLnBrk="1" fontAlgn="auto" hangingPunct="1">
              <a:spcAft>
                <a:spcPts val="0"/>
              </a:spcAft>
              <a:buFont typeface="Arial" panose="020B0604020202020204" pitchFamily="34" charset="0"/>
              <a:buChar char="•"/>
              <a:defRPr/>
            </a:pPr>
            <a:r>
              <a:rPr lang="en-US" dirty="0" smtClean="0">
                <a:ea typeface="新細明體" pitchFamily="18" charset="-120"/>
              </a:rPr>
              <a:t>Digital cameras are everywhere.</a:t>
            </a:r>
          </a:p>
          <a:p>
            <a:pPr marL="457200" indent="-457200" algn="l" eaLnBrk="1" fontAlgn="auto" hangingPunct="1">
              <a:spcAft>
                <a:spcPts val="0"/>
              </a:spcAft>
              <a:buFont typeface="Arial" panose="020B0604020202020204" pitchFamily="34" charset="0"/>
              <a:buChar char="•"/>
              <a:defRPr/>
            </a:pPr>
            <a:r>
              <a:rPr lang="en-US" dirty="0" smtClean="0">
                <a:ea typeface="新細明體" pitchFamily="18" charset="-120"/>
              </a:rPr>
              <a:t>Develop applications for cameras.</a:t>
            </a:r>
          </a:p>
          <a:p>
            <a:pPr marL="457200" indent="-457200" algn="l" eaLnBrk="1" fontAlgn="auto" hangingPunct="1">
              <a:spcAft>
                <a:spcPts val="0"/>
              </a:spcAft>
              <a:buFont typeface="Arial" panose="020B0604020202020204" pitchFamily="34" charset="0"/>
              <a:buChar char="•"/>
              <a:defRPr/>
            </a:pPr>
            <a:r>
              <a:rPr lang="en-US" dirty="0" smtClean="0">
                <a:ea typeface="新細明體" pitchFamily="18" charset="-120"/>
              </a:rPr>
              <a:t>Help to choose a good camera.</a:t>
            </a:r>
          </a:p>
        </p:txBody>
      </p:sp>
      <p:sp>
        <p:nvSpPr>
          <p:cNvPr id="512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200" smtClean="0">
                <a:latin typeface="Verdana" pitchFamily="34" charset="0"/>
              </a:rPr>
              <a:t>Ch2. Cameras v.7c</a:t>
            </a:r>
            <a:endParaRPr lang="en-US" altLang="en-US" sz="1200">
              <a:latin typeface="Verdana" pitchFamily="34" charset="0"/>
            </a:endParaRPr>
          </a:p>
        </p:txBody>
      </p:sp>
      <p:sp>
        <p:nvSpPr>
          <p:cNvPr id="512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fld id="{6438DCB8-5ACD-4B31-A06C-F53CBC7938EE}" type="slidenum">
              <a:rPr lang="en-US" altLang="en-US" sz="1200" smtClean="0">
                <a:latin typeface="Verdana" pitchFamily="34" charset="0"/>
              </a:rPr>
              <a:pPr>
                <a:spcBef>
                  <a:spcPct val="0"/>
                </a:spcBef>
                <a:buFontTx/>
                <a:buNone/>
              </a:pPr>
              <a:t>3</a:t>
            </a:fld>
            <a:endParaRPr lang="en-US" altLang="en-US" sz="1200" smtClean="0">
              <a:latin typeface="Verdana"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7200" y="685800"/>
            <a:ext cx="8243888" cy="1314450"/>
          </a:xfrm>
        </p:spPr>
        <p:txBody>
          <a:bodyPr/>
          <a:lstStyle/>
          <a:p>
            <a:pPr eaLnBrk="1" hangingPunct="1"/>
            <a:r>
              <a:rPr lang="en-US" altLang="zh-TW" sz="3200" smtClean="0"/>
              <a:t>Exercise 2.4, 3D projection on image</a:t>
            </a:r>
            <a:br>
              <a:rPr lang="en-US" altLang="zh-TW" sz="3200" smtClean="0"/>
            </a:br>
            <a:r>
              <a:rPr lang="en-US" altLang="en-US" sz="2400" smtClean="0">
                <a:ea typeface="新細明體" pitchFamily="18" charset="-120"/>
              </a:rPr>
              <a:t>(Ch1_e1.m )</a:t>
            </a:r>
            <a:br>
              <a:rPr lang="en-US" altLang="en-US" sz="2400" smtClean="0">
                <a:ea typeface="新細明體" pitchFamily="18" charset="-120"/>
              </a:rPr>
            </a:br>
            <a:endParaRPr lang="en-US" altLang="zh-TW" sz="2400" smtClean="0"/>
          </a:p>
        </p:txBody>
      </p:sp>
      <p:sp>
        <p:nvSpPr>
          <p:cNvPr id="31747" name="Rectangle 3"/>
          <p:cNvSpPr>
            <a:spLocks noGrp="1" noChangeArrowheads="1"/>
          </p:cNvSpPr>
          <p:nvPr>
            <p:ph type="body" sz="half" idx="1"/>
          </p:nvPr>
        </p:nvSpPr>
        <p:spPr>
          <a:xfrm>
            <a:off x="457200" y="1371600"/>
            <a:ext cx="7315200" cy="4456113"/>
          </a:xfrm>
        </p:spPr>
        <p:txBody>
          <a:bodyPr/>
          <a:lstStyle/>
          <a:p>
            <a:pPr eaLnBrk="1" hangingPunct="1">
              <a:lnSpc>
                <a:spcPct val="90000"/>
              </a:lnSpc>
            </a:pPr>
            <a:r>
              <a:rPr lang="en-US" altLang="zh-TW" sz="1800" i="1" smtClean="0"/>
              <a:t>s</a:t>
            </a:r>
            <a:r>
              <a:rPr lang="en-US" altLang="zh-TW" sz="1800" i="1" baseline="-25000" smtClean="0"/>
              <a:t>x</a:t>
            </a:r>
            <a:r>
              <a:rPr lang="en-US" altLang="zh-TW" sz="1800" i="1" smtClean="0"/>
              <a:t>=s</a:t>
            </a:r>
            <a:r>
              <a:rPr lang="en-US" altLang="zh-TW" sz="1800" i="1" baseline="-25000" smtClean="0"/>
              <a:t>y</a:t>
            </a:r>
            <a:r>
              <a:rPr lang="en-US" altLang="zh-TW" sz="1800" smtClean="0"/>
              <a:t>=5.4um</a:t>
            </a:r>
          </a:p>
          <a:p>
            <a:pPr eaLnBrk="1" hangingPunct="1">
              <a:lnSpc>
                <a:spcPct val="90000"/>
              </a:lnSpc>
            </a:pPr>
            <a:r>
              <a:rPr lang="en-US" altLang="zh-TW" sz="1800" i="1" smtClean="0"/>
              <a:t>(o</a:t>
            </a:r>
            <a:r>
              <a:rPr lang="en-US" altLang="zh-TW" sz="1800" i="1" baseline="-25000" smtClean="0"/>
              <a:t>x</a:t>
            </a:r>
            <a:r>
              <a:rPr lang="en-US" altLang="zh-TW" sz="1800" i="1" smtClean="0"/>
              <a:t>,o</a:t>
            </a:r>
            <a:r>
              <a:rPr lang="en-US" altLang="zh-TW" sz="1800" i="1" baseline="-25000" smtClean="0"/>
              <a:t>y</a:t>
            </a:r>
            <a:r>
              <a:rPr lang="en-US" altLang="zh-TW" sz="1800" i="1" smtClean="0"/>
              <a:t>)=(</a:t>
            </a:r>
            <a:r>
              <a:rPr lang="en-US" altLang="zh-TW" sz="1800" smtClean="0"/>
              <a:t>512,384) in pixels</a:t>
            </a:r>
          </a:p>
          <a:p>
            <a:pPr eaLnBrk="1" hangingPunct="1">
              <a:lnSpc>
                <a:spcPct val="90000"/>
              </a:lnSpc>
            </a:pPr>
            <a:r>
              <a:rPr lang="en-US" altLang="zh-TW" sz="1800" smtClean="0"/>
              <a:t>f=4.3mm/5.4um=800 pixels</a:t>
            </a:r>
          </a:p>
          <a:p>
            <a:pPr eaLnBrk="1" hangingPunct="1">
              <a:lnSpc>
                <a:spcPct val="90000"/>
              </a:lnSpc>
            </a:pPr>
            <a:r>
              <a:rPr lang="en-US" altLang="zh-TW" sz="1800" smtClean="0"/>
              <a:t>[X</a:t>
            </a:r>
            <a:r>
              <a:rPr lang="en-US" altLang="zh-TW" sz="1800" baseline="-25000" smtClean="0"/>
              <a:t>c</a:t>
            </a:r>
            <a:r>
              <a:rPr lang="en-US" altLang="zh-TW" sz="1800" smtClean="0"/>
              <a:t>,Y</a:t>
            </a:r>
            <a:r>
              <a:rPr lang="en-US" altLang="zh-TW" sz="1800" baseline="-25000" smtClean="0"/>
              <a:t>c</a:t>
            </a:r>
            <a:r>
              <a:rPr lang="en-US" altLang="zh-TW" sz="1800" smtClean="0"/>
              <a:t>,Z</a:t>
            </a:r>
            <a:r>
              <a:rPr lang="en-US" altLang="zh-TW" sz="1800" baseline="-25000" smtClean="0"/>
              <a:t>c</a:t>
            </a:r>
            <a:r>
              <a:rPr lang="en-US" altLang="zh-TW" sz="1800" smtClean="0"/>
              <a:t>]</a:t>
            </a:r>
            <a:r>
              <a:rPr lang="en-US" altLang="zh-TW" sz="1800" baseline="30000" smtClean="0"/>
              <a:t>T</a:t>
            </a:r>
            <a:r>
              <a:rPr lang="en-US" altLang="zh-TW" sz="1800" smtClean="0"/>
              <a:t> =[0.02,0.05,1.2]</a:t>
            </a:r>
            <a:r>
              <a:rPr lang="en-US" altLang="zh-TW" sz="1800" baseline="30000" smtClean="0"/>
              <a:t>T</a:t>
            </a:r>
            <a:r>
              <a:rPr lang="en-US" altLang="zh-TW" sz="1800" smtClean="0"/>
              <a:t>meters</a:t>
            </a:r>
          </a:p>
          <a:p>
            <a:pPr eaLnBrk="1" hangingPunct="1">
              <a:lnSpc>
                <a:spcPct val="90000"/>
              </a:lnSpc>
            </a:pPr>
            <a:endParaRPr lang="en-US" altLang="zh-TW" sz="1600" smtClean="0"/>
          </a:p>
          <a:p>
            <a:pPr eaLnBrk="1" hangingPunct="1">
              <a:lnSpc>
                <a:spcPct val="90000"/>
              </a:lnSpc>
            </a:pPr>
            <a:endParaRPr lang="en-US" altLang="zh-TW" sz="1600" smtClean="0"/>
          </a:p>
          <a:p>
            <a:pPr eaLnBrk="1" hangingPunct="1">
              <a:lnSpc>
                <a:spcPct val="90000"/>
              </a:lnSpc>
            </a:pPr>
            <a:endParaRPr lang="en-US" altLang="zh-TW" sz="1600" smtClean="0"/>
          </a:p>
          <a:p>
            <a:pPr eaLnBrk="1" hangingPunct="1">
              <a:lnSpc>
                <a:spcPct val="90000"/>
              </a:lnSpc>
            </a:pPr>
            <a:r>
              <a:rPr lang="en-US" altLang="zh-TW" smtClean="0"/>
              <a:t>[u v]’=??</a:t>
            </a:r>
          </a:p>
          <a:p>
            <a:pPr eaLnBrk="1" hangingPunct="1">
              <a:lnSpc>
                <a:spcPct val="90000"/>
              </a:lnSpc>
            </a:pPr>
            <a:r>
              <a:rPr lang="en-US" altLang="zh-TW" smtClean="0"/>
              <a:t>Answer: ___________</a:t>
            </a:r>
            <a:endParaRPr lang="en-US" altLang="zh-TW" baseline="30000" smtClean="0"/>
          </a:p>
          <a:p>
            <a:pPr eaLnBrk="1" hangingPunct="1">
              <a:lnSpc>
                <a:spcPct val="90000"/>
              </a:lnSpc>
            </a:pPr>
            <a:endParaRPr lang="en-US" altLang="zh-TW" baseline="30000" smtClean="0">
              <a:latin typeface="Times New Roman" pitchFamily="18" charset="0"/>
            </a:endParaRPr>
          </a:p>
          <a:p>
            <a:pPr eaLnBrk="1" hangingPunct="1">
              <a:lnSpc>
                <a:spcPct val="90000"/>
              </a:lnSpc>
            </a:pPr>
            <a:r>
              <a:rPr lang="en-US" altLang="zh-TW" baseline="30000" smtClean="0">
                <a:latin typeface="Times New Roman" pitchFamily="18" charset="0"/>
              </a:rPr>
              <a:t>Write a pseudo code (or matlab) program to calculate the projected point </a:t>
            </a:r>
            <a:r>
              <a:rPr lang="en-US" altLang="zh-TW" smtClean="0"/>
              <a:t>[u v] </a:t>
            </a:r>
            <a:r>
              <a:rPr lang="en-US" altLang="zh-TW" baseline="30000" smtClean="0"/>
              <a:t>T</a:t>
            </a:r>
            <a:r>
              <a:rPr lang="en-US" altLang="zh-TW" baseline="30000" smtClean="0">
                <a:latin typeface="Times New Roman" pitchFamily="18" charset="0"/>
              </a:rPr>
              <a:t> from </a:t>
            </a:r>
            <a:r>
              <a:rPr lang="en-US" altLang="zh-TW" smtClean="0"/>
              <a:t>[X</a:t>
            </a:r>
            <a:r>
              <a:rPr lang="en-US" altLang="zh-TW" baseline="-25000" smtClean="0"/>
              <a:t>c</a:t>
            </a:r>
            <a:r>
              <a:rPr lang="en-US" altLang="zh-TW" smtClean="0"/>
              <a:t>,Y</a:t>
            </a:r>
            <a:r>
              <a:rPr lang="en-US" altLang="zh-TW" baseline="-25000" smtClean="0"/>
              <a:t>c</a:t>
            </a:r>
            <a:r>
              <a:rPr lang="en-US" altLang="zh-TW" smtClean="0"/>
              <a:t>,Z</a:t>
            </a:r>
            <a:r>
              <a:rPr lang="en-US" altLang="zh-TW" baseline="-25000" smtClean="0"/>
              <a:t>c</a:t>
            </a:r>
            <a:r>
              <a:rPr lang="en-US" altLang="zh-TW" smtClean="0"/>
              <a:t>]</a:t>
            </a:r>
            <a:r>
              <a:rPr lang="en-US" altLang="zh-TW" baseline="30000" smtClean="0"/>
              <a:t>T</a:t>
            </a:r>
            <a:r>
              <a:rPr lang="en-US" altLang="zh-TW" baseline="30000" smtClean="0">
                <a:latin typeface="Times New Roman" pitchFamily="18" charset="0"/>
              </a:rPr>
              <a:t> based on the above camera intrinsic parameters.</a:t>
            </a:r>
          </a:p>
          <a:p>
            <a:pPr eaLnBrk="1" hangingPunct="1">
              <a:lnSpc>
                <a:spcPct val="90000"/>
              </a:lnSpc>
            </a:pPr>
            <a:endParaRPr lang="en-US" altLang="zh-CN" baseline="30000" smtClean="0"/>
          </a:p>
        </p:txBody>
      </p:sp>
      <p:graphicFrame>
        <p:nvGraphicFramePr>
          <p:cNvPr id="31748" name="Object 4"/>
          <p:cNvGraphicFramePr>
            <a:graphicFrameLocks noGrp="1" noChangeAspect="1"/>
          </p:cNvGraphicFramePr>
          <p:nvPr>
            <p:ph sz="half" idx="2"/>
          </p:nvPr>
        </p:nvGraphicFramePr>
        <p:xfrm>
          <a:off x="3459163" y="2743200"/>
          <a:ext cx="5019675" cy="1295400"/>
        </p:xfrm>
        <a:graphic>
          <a:graphicData uri="http://schemas.openxmlformats.org/presentationml/2006/ole">
            <mc:AlternateContent xmlns:mc="http://schemas.openxmlformats.org/markup-compatibility/2006">
              <mc:Choice xmlns:v="urn:schemas-microsoft-com:vml" Requires="v">
                <p:oleObj spid="_x0000_s31852" name="Equation" r:id="rId4" imgW="2755900" imgH="711200" progId="Equation.3">
                  <p:embed/>
                </p:oleObj>
              </mc:Choice>
              <mc:Fallback>
                <p:oleObj name="Equation" r:id="rId4" imgW="2755900" imgH="711200" progId="Equation.3">
                  <p:embed/>
                  <p:pic>
                    <p:nvPicPr>
                      <p:cNvPr id="0" name="Object 4"/>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59163" y="2743200"/>
                        <a:ext cx="50196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749" name="Footer Placeholder 5"/>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200" smtClean="0">
                <a:latin typeface="Verdana" pitchFamily="34" charset="0"/>
              </a:rPr>
              <a:t>Ch2. Cameras v.7c</a:t>
            </a:r>
            <a:endParaRPr lang="en-US" altLang="en-US" sz="1200">
              <a:latin typeface="Verdana" pitchFamily="34" charset="0"/>
            </a:endParaRPr>
          </a:p>
        </p:txBody>
      </p:sp>
      <p:sp>
        <p:nvSpPr>
          <p:cNvPr id="31750"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fld id="{D64395BF-FAEA-4882-A86F-E961ED8CB8B0}" type="slidenum">
              <a:rPr lang="en-US" altLang="en-US" sz="1200" smtClean="0">
                <a:latin typeface="Verdana" pitchFamily="34" charset="0"/>
              </a:rPr>
              <a:pPr>
                <a:spcBef>
                  <a:spcPct val="0"/>
                </a:spcBef>
                <a:buFontTx/>
                <a:buNone/>
              </a:pPr>
              <a:t>30</a:t>
            </a:fld>
            <a:endParaRPr lang="en-US" altLang="en-US" sz="1200" smtClean="0">
              <a:latin typeface="Verdana" pitchFamily="34" charset="0"/>
            </a:endParaRPr>
          </a:p>
        </p:txBody>
      </p:sp>
      <p:sp>
        <p:nvSpPr>
          <p:cNvPr id="7" name="Oval 6"/>
          <p:cNvSpPr/>
          <p:nvPr/>
        </p:nvSpPr>
        <p:spPr>
          <a:xfrm>
            <a:off x="2286000" y="152400"/>
            <a:ext cx="2438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pPr algn="ctr">
              <a:defRPr/>
            </a:pPr>
            <a:endParaRPr lang="en-US" altLang="en-US" smtClean="0">
              <a:solidFill>
                <a:srgbClr val="FFFFFF"/>
              </a:solidFill>
              <a:latin typeface="Calibri"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en-US" sz="4000" smtClean="0">
                <a:ea typeface="新細明體" pitchFamily="18" charset="-120"/>
              </a:rPr>
              <a:t>CCD is glued to the back of a camera</a:t>
            </a:r>
          </a:p>
        </p:txBody>
      </p:sp>
      <p:sp>
        <p:nvSpPr>
          <p:cNvPr id="32771" name="Rectangle 3"/>
          <p:cNvSpPr>
            <a:spLocks noGrp="1" noChangeArrowheads="1"/>
          </p:cNvSpPr>
          <p:nvPr>
            <p:ph idx="1"/>
          </p:nvPr>
        </p:nvSpPr>
        <p:spPr/>
        <p:txBody>
          <a:bodyPr/>
          <a:lstStyle/>
          <a:p>
            <a:pPr eaLnBrk="1" hangingPunct="1"/>
            <a:r>
              <a:rPr lang="en-US" altLang="en-US" sz="2800" dirty="0" smtClean="0">
                <a:ea typeface="新細明體" pitchFamily="18" charset="-120"/>
              </a:rPr>
              <a:t>Ideally the CCD center is at ([512, 384]= image center) of a 1024x768 resolution camera.</a:t>
            </a:r>
          </a:p>
          <a:p>
            <a:pPr eaLnBrk="1" hangingPunct="1"/>
            <a:r>
              <a:rPr lang="en-US" altLang="en-US" sz="2800" dirty="0" smtClean="0">
                <a:ea typeface="新細明體" pitchFamily="18" charset="-120"/>
              </a:rPr>
              <a:t>Because of manufacturing fault the CCD center may not  be at the image center.</a:t>
            </a:r>
          </a:p>
          <a:p>
            <a:pPr eaLnBrk="1" hangingPunct="1"/>
            <a:r>
              <a:rPr lang="en-US" altLang="en-US" sz="2800" dirty="0" smtClean="0">
                <a:ea typeface="新細明體" pitchFamily="18" charset="-120"/>
              </a:rPr>
              <a:t>Examples: 2 cameras of the same model (e.g. G11).</a:t>
            </a:r>
          </a:p>
          <a:p>
            <a:pPr eaLnBrk="1" hangingPunct="1"/>
            <a:endParaRPr lang="en-US" altLang="en-US" sz="2800" dirty="0" smtClean="0">
              <a:ea typeface="新細明體" pitchFamily="18" charset="-120"/>
            </a:endParaRPr>
          </a:p>
        </p:txBody>
      </p:sp>
      <p:sp>
        <p:nvSpPr>
          <p:cNvPr id="32772" name="Footer Placeholder 4"/>
          <p:cNvSpPr>
            <a:spLocks noGrp="1"/>
          </p:cNvSpPr>
          <p:nvPr>
            <p:ph type="ftr" sz="quarter" idx="11"/>
          </p:nvPr>
        </p:nvSpPr>
        <p:spPr bwMode="auto">
          <a:xfrm>
            <a:off x="1916113" y="6303963"/>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200" smtClean="0">
                <a:latin typeface="Verdana" pitchFamily="34" charset="0"/>
              </a:rPr>
              <a:t>Ch2. Cameras v.7c</a:t>
            </a:r>
            <a:endParaRPr lang="en-US" altLang="en-US" sz="1200">
              <a:latin typeface="Verdana" pitchFamily="34" charset="0"/>
            </a:endParaRPr>
          </a:p>
        </p:txBody>
      </p:sp>
      <p:sp>
        <p:nvSpPr>
          <p:cNvPr id="32773" name="Slide Number Placeholder 5"/>
          <p:cNvSpPr>
            <a:spLocks noGrp="1"/>
          </p:cNvSpPr>
          <p:nvPr>
            <p:ph type="sldNum" sz="quarter" idx="12"/>
          </p:nvPr>
        </p:nvSpPr>
        <p:spPr bwMode="auto">
          <a:xfrm>
            <a:off x="67056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fld id="{9F0558AE-4132-404E-8DE7-BFED7D23DA96}" type="slidenum">
              <a:rPr lang="en-US" altLang="en-US" sz="1200" smtClean="0">
                <a:latin typeface="Verdana" pitchFamily="34" charset="0"/>
              </a:rPr>
              <a:pPr>
                <a:spcBef>
                  <a:spcPct val="0"/>
                </a:spcBef>
                <a:buFontTx/>
                <a:buNone/>
              </a:pPr>
              <a:t>31</a:t>
            </a:fld>
            <a:endParaRPr lang="en-US" altLang="en-US" sz="1200" smtClean="0">
              <a:latin typeface="Verdana" pitchFamily="34" charset="0"/>
            </a:endParaRPr>
          </a:p>
        </p:txBody>
      </p:sp>
      <p:sp>
        <p:nvSpPr>
          <p:cNvPr id="32774" name="Rectangle 5"/>
          <p:cNvSpPr>
            <a:spLocks noChangeArrowheads="1"/>
          </p:cNvSpPr>
          <p:nvPr/>
        </p:nvSpPr>
        <p:spPr bwMode="auto">
          <a:xfrm>
            <a:off x="2438400" y="4267200"/>
            <a:ext cx="1600200" cy="1295400"/>
          </a:xfrm>
          <a:prstGeom prst="rect">
            <a:avLst/>
          </a:prstGeom>
          <a:solidFill>
            <a:schemeClr val="accent1"/>
          </a:solidFill>
          <a:ln w="9525">
            <a:miter lim="800000"/>
            <a:headEnd/>
            <a:tailEnd/>
          </a:ln>
          <a:effectLst/>
          <a:scene3d>
            <a:camera prst="legacyObliqueTopRight"/>
            <a:lightRig rig="legacyFlat3" dir="b"/>
          </a:scene3d>
          <a:sp3d extrusionH="430200" prstMaterial="legacyWirefram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endParaRPr lang="en-US" altLang="en-US" sz="1800">
              <a:latin typeface="Verdana" pitchFamily="34" charset="0"/>
            </a:endParaRPr>
          </a:p>
        </p:txBody>
      </p:sp>
      <p:sp>
        <p:nvSpPr>
          <p:cNvPr id="29703" name="Rectangle 6"/>
          <p:cNvSpPr>
            <a:spLocks noChangeArrowheads="1"/>
          </p:cNvSpPr>
          <p:nvPr/>
        </p:nvSpPr>
        <p:spPr bwMode="auto">
          <a:xfrm>
            <a:off x="2819400" y="4398963"/>
            <a:ext cx="990600" cy="914400"/>
          </a:xfrm>
          <a:prstGeom prst="rect">
            <a:avLst/>
          </a:prstGeom>
          <a:solidFill>
            <a:schemeClr val="tx2">
              <a:lumMod val="20000"/>
              <a:lumOff val="80000"/>
            </a:schemeClr>
          </a:solidFill>
          <a:ln w="9525">
            <a:solidFill>
              <a:schemeClr val="tx1"/>
            </a:solidFill>
            <a:miter lim="800000"/>
            <a:headEnd/>
            <a:tailEnd/>
          </a:ln>
          <a:effectLst/>
        </p:spPr>
        <p:txBody>
          <a:bodyPr wrap="none" anchor="ct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pPr>
              <a:defRPr/>
            </a:pPr>
            <a:endParaRPr lang="en-US" altLang="en-US" smtClean="0"/>
          </a:p>
        </p:txBody>
      </p:sp>
      <p:sp>
        <p:nvSpPr>
          <p:cNvPr id="32776" name="Rectangle 8"/>
          <p:cNvSpPr>
            <a:spLocks noChangeArrowheads="1"/>
          </p:cNvSpPr>
          <p:nvPr/>
        </p:nvSpPr>
        <p:spPr bwMode="auto">
          <a:xfrm>
            <a:off x="4648200" y="4267200"/>
            <a:ext cx="1600200" cy="1295400"/>
          </a:xfrm>
          <a:prstGeom prst="rect">
            <a:avLst/>
          </a:prstGeom>
          <a:solidFill>
            <a:schemeClr val="accent1"/>
          </a:solidFill>
          <a:ln w="9525">
            <a:miter lim="800000"/>
            <a:headEnd/>
            <a:tailEnd/>
          </a:ln>
          <a:effectLst/>
          <a:scene3d>
            <a:camera prst="legacyObliqueTopRight"/>
            <a:lightRig rig="legacyFlat3" dir="b"/>
          </a:scene3d>
          <a:sp3d extrusionH="430200" prstMaterial="legacyWirefram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endParaRPr lang="en-US" altLang="en-US" sz="1800">
              <a:latin typeface="Verdana" pitchFamily="34" charset="0"/>
            </a:endParaRPr>
          </a:p>
        </p:txBody>
      </p:sp>
      <p:sp>
        <p:nvSpPr>
          <p:cNvPr id="29705" name="Rectangle 9"/>
          <p:cNvSpPr>
            <a:spLocks noChangeArrowheads="1"/>
          </p:cNvSpPr>
          <p:nvPr/>
        </p:nvSpPr>
        <p:spPr bwMode="auto">
          <a:xfrm>
            <a:off x="4693577" y="4302125"/>
            <a:ext cx="990600" cy="914400"/>
          </a:xfrm>
          <a:prstGeom prst="rect">
            <a:avLst/>
          </a:prstGeom>
          <a:solidFill>
            <a:schemeClr val="tx2">
              <a:lumMod val="20000"/>
              <a:lumOff val="80000"/>
            </a:schemeClr>
          </a:solidFill>
          <a:ln w="9525">
            <a:solidFill>
              <a:schemeClr val="tx1"/>
            </a:solidFill>
            <a:miter lim="800000"/>
            <a:headEnd/>
            <a:tailEnd/>
          </a:ln>
          <a:effectLst/>
        </p:spPr>
        <p:txBody>
          <a:bodyPr wrap="none" anchor="ct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pPr>
              <a:defRPr/>
            </a:pPr>
            <a:endParaRPr lang="en-US" altLang="en-US" smtClean="0"/>
          </a:p>
        </p:txBody>
      </p:sp>
      <p:sp>
        <p:nvSpPr>
          <p:cNvPr id="32778" name="Text Box 10"/>
          <p:cNvSpPr txBox="1">
            <a:spLocks noChangeArrowheads="1"/>
          </p:cNvSpPr>
          <p:nvPr/>
        </p:nvSpPr>
        <p:spPr bwMode="auto">
          <a:xfrm>
            <a:off x="2871788" y="4575175"/>
            <a:ext cx="93821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800">
                <a:latin typeface="Verdana" pitchFamily="34" charset="0"/>
              </a:rPr>
              <a:t>CCD</a:t>
            </a:r>
          </a:p>
          <a:p>
            <a:pPr>
              <a:spcBef>
                <a:spcPct val="0"/>
              </a:spcBef>
              <a:buFontTx/>
              <a:buNone/>
            </a:pPr>
            <a:r>
              <a:rPr lang="en-US" altLang="en-US" sz="1800">
                <a:latin typeface="Verdana" pitchFamily="34" charset="0"/>
              </a:rPr>
              <a:t>sensor</a:t>
            </a:r>
          </a:p>
        </p:txBody>
      </p:sp>
      <p:sp>
        <p:nvSpPr>
          <p:cNvPr id="32779" name="Text Box 11"/>
          <p:cNvSpPr txBox="1">
            <a:spLocks noChangeArrowheads="1"/>
          </p:cNvSpPr>
          <p:nvPr/>
        </p:nvSpPr>
        <p:spPr bwMode="auto">
          <a:xfrm>
            <a:off x="4773613" y="4535488"/>
            <a:ext cx="9382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800" dirty="0">
                <a:latin typeface="Verdana" pitchFamily="34" charset="0"/>
              </a:rPr>
              <a:t>CCD</a:t>
            </a:r>
          </a:p>
          <a:p>
            <a:pPr>
              <a:spcBef>
                <a:spcPct val="0"/>
              </a:spcBef>
              <a:buFontTx/>
              <a:buNone/>
            </a:pPr>
            <a:r>
              <a:rPr lang="en-US" altLang="en-US" sz="1800" dirty="0">
                <a:latin typeface="Verdana" pitchFamily="34" charset="0"/>
              </a:rPr>
              <a:t>sensor</a:t>
            </a:r>
          </a:p>
        </p:txBody>
      </p:sp>
      <p:sp>
        <p:nvSpPr>
          <p:cNvPr id="12" name="Oval 11"/>
          <p:cNvSpPr/>
          <p:nvPr/>
        </p:nvSpPr>
        <p:spPr>
          <a:xfrm>
            <a:off x="2286000" y="152400"/>
            <a:ext cx="2438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pPr algn="ctr">
              <a:defRPr/>
            </a:pPr>
            <a:endParaRPr lang="en-US" altLang="en-US" smtClean="0">
              <a:solidFill>
                <a:srgbClr val="FFFFFF"/>
              </a:solidFill>
              <a:latin typeface="Calibri" pitchFamily="34" charset="0"/>
            </a:endParaRPr>
          </a:p>
        </p:txBody>
      </p:sp>
      <p:sp>
        <p:nvSpPr>
          <p:cNvPr id="32781" name="TextBox 1"/>
          <p:cNvSpPr txBox="1">
            <a:spLocks noChangeArrowheads="1"/>
          </p:cNvSpPr>
          <p:nvPr/>
        </p:nvSpPr>
        <p:spPr bwMode="auto">
          <a:xfrm>
            <a:off x="4773613" y="5562600"/>
            <a:ext cx="28194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800" dirty="0">
                <a:latin typeface="Verdana" pitchFamily="34" charset="0"/>
              </a:rPr>
              <a:t>Camera 2: The sensor slight shifted to leftward and </a:t>
            </a:r>
            <a:r>
              <a:rPr lang="en-US" altLang="en-US" sz="1800" dirty="0" smtClean="0">
                <a:latin typeface="Verdana" pitchFamily="34" charset="0"/>
              </a:rPr>
              <a:t>upward</a:t>
            </a:r>
            <a:endParaRPr lang="en-US" altLang="en-US" sz="1800" dirty="0">
              <a:latin typeface="Verdana" pitchFamily="34" charset="0"/>
            </a:endParaRPr>
          </a:p>
        </p:txBody>
      </p:sp>
      <p:sp>
        <p:nvSpPr>
          <p:cNvPr id="32782" name="TextBox 2"/>
          <p:cNvSpPr txBox="1">
            <a:spLocks noChangeArrowheads="1"/>
          </p:cNvSpPr>
          <p:nvPr/>
        </p:nvSpPr>
        <p:spPr bwMode="auto">
          <a:xfrm>
            <a:off x="2667000" y="5867400"/>
            <a:ext cx="13081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800">
                <a:latin typeface="Verdana" pitchFamily="34" charset="0"/>
              </a:rPr>
              <a:t>Camera 1</a:t>
            </a:r>
          </a:p>
        </p:txBody>
      </p:sp>
      <p:sp>
        <p:nvSpPr>
          <p:cNvPr id="2" name="TextBox 1"/>
          <p:cNvSpPr txBox="1"/>
          <p:nvPr/>
        </p:nvSpPr>
        <p:spPr>
          <a:xfrm>
            <a:off x="914400" y="1295400"/>
            <a:ext cx="1398140" cy="369332"/>
          </a:xfrm>
          <a:prstGeom prst="rect">
            <a:avLst/>
          </a:prstGeom>
          <a:noFill/>
          <a:ln>
            <a:solidFill>
              <a:schemeClr val="accent1"/>
            </a:solidFill>
          </a:ln>
        </p:spPr>
        <p:txBody>
          <a:bodyPr wrap="none" rtlCol="0">
            <a:spAutoFit/>
          </a:bodyPr>
          <a:lstStyle/>
          <a:p>
            <a:r>
              <a:rPr lang="en-US" dirty="0" smtClean="0">
                <a:solidFill>
                  <a:srgbClr val="FF0000"/>
                </a:solidFill>
              </a:rPr>
              <a:t>W2 begins</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710875" y="1046274"/>
            <a:ext cx="6234438" cy="1143000"/>
          </a:xfrm>
        </p:spPr>
        <p:txBody>
          <a:bodyPr/>
          <a:lstStyle/>
          <a:p>
            <a:pPr algn="l" eaLnBrk="1" hangingPunct="1"/>
            <a:r>
              <a:rPr lang="en-US" altLang="en-US" sz="3200" dirty="0" smtClean="0">
                <a:ea typeface="新細明體" pitchFamily="18" charset="-120"/>
              </a:rPr>
              <a:t>Worksheet</a:t>
            </a:r>
            <a:r>
              <a:rPr lang="en-US" altLang="zh-TW" sz="3200" dirty="0" smtClean="0"/>
              <a:t> 2.5</a:t>
            </a:r>
            <a:r>
              <a:rPr lang="en-US" altLang="en-US" sz="2400" dirty="0" smtClean="0">
                <a:ea typeface="新細明體" pitchFamily="18" charset="-120"/>
              </a:rPr>
              <a:t> </a:t>
            </a:r>
            <a:br>
              <a:rPr lang="en-US" altLang="en-US" sz="2400" dirty="0" smtClean="0">
                <a:ea typeface="新細明體" pitchFamily="18" charset="-120"/>
              </a:rPr>
            </a:br>
            <a:r>
              <a:rPr lang="en-US" altLang="en-US" sz="2400" dirty="0" smtClean="0">
                <a:ea typeface="新細明體" pitchFamily="18" charset="-120"/>
              </a:rPr>
              <a:t>Because of manufacturing fault the CCD center may not  be at image center, see(Ch1_e2.m )</a:t>
            </a:r>
            <a:br>
              <a:rPr lang="en-US" altLang="en-US" sz="2400" dirty="0" smtClean="0">
                <a:ea typeface="新細明體" pitchFamily="18" charset="-120"/>
              </a:rPr>
            </a:br>
            <a:endParaRPr lang="en-US" altLang="en-US" sz="2400" dirty="0" smtClean="0">
              <a:ea typeface="新細明體" pitchFamily="18" charset="-120"/>
            </a:endParaRPr>
          </a:p>
        </p:txBody>
      </p:sp>
      <p:sp>
        <p:nvSpPr>
          <p:cNvPr id="34819" name="Rectangle 3"/>
          <p:cNvSpPr>
            <a:spLocks noGrp="1" noChangeArrowheads="1"/>
          </p:cNvSpPr>
          <p:nvPr>
            <p:ph type="body" sz="half" idx="1"/>
          </p:nvPr>
        </p:nvSpPr>
        <p:spPr>
          <a:xfrm>
            <a:off x="468313" y="2157413"/>
            <a:ext cx="6008687" cy="4456112"/>
          </a:xfrm>
        </p:spPr>
        <p:txBody>
          <a:bodyPr/>
          <a:lstStyle/>
          <a:p>
            <a:pPr eaLnBrk="1" hangingPunct="1">
              <a:lnSpc>
                <a:spcPct val="90000"/>
              </a:lnSpc>
            </a:pPr>
            <a:r>
              <a:rPr lang="en-US" altLang="zh-TW" sz="2000" i="1" dirty="0" err="1" smtClean="0"/>
              <a:t>Sx</a:t>
            </a:r>
            <a:r>
              <a:rPr lang="en-US" altLang="zh-TW" sz="2000" i="1" dirty="0" smtClean="0"/>
              <a:t>=</a:t>
            </a:r>
            <a:r>
              <a:rPr lang="en-US" altLang="zh-TW" sz="2000" i="1" dirty="0" err="1" smtClean="0"/>
              <a:t>sy</a:t>
            </a:r>
            <a:r>
              <a:rPr lang="en-US" altLang="zh-TW" sz="2000" dirty="0" smtClean="0"/>
              <a:t>=5.4um</a:t>
            </a:r>
          </a:p>
          <a:p>
            <a:pPr eaLnBrk="1" hangingPunct="1">
              <a:lnSpc>
                <a:spcPct val="90000"/>
              </a:lnSpc>
            </a:pPr>
            <a:r>
              <a:rPr lang="en-US" altLang="zh-TW" sz="2000" i="1" dirty="0" smtClean="0"/>
              <a:t>(</a:t>
            </a:r>
            <a:r>
              <a:rPr lang="en-US" altLang="zh-TW" sz="2000" i="1" dirty="0" err="1" smtClean="0"/>
              <a:t>Ox,oy</a:t>
            </a:r>
            <a:r>
              <a:rPr lang="en-US" altLang="zh-TW" sz="2000" dirty="0" smtClean="0"/>
              <a:t>)=(600,400) in pixels</a:t>
            </a:r>
          </a:p>
          <a:p>
            <a:pPr eaLnBrk="1" hangingPunct="1">
              <a:lnSpc>
                <a:spcPct val="90000"/>
              </a:lnSpc>
            </a:pPr>
            <a:r>
              <a:rPr lang="en-US" altLang="zh-TW" sz="2000" dirty="0" smtClean="0"/>
              <a:t>f=4.3mm/5.4um=800 pixels</a:t>
            </a:r>
          </a:p>
          <a:p>
            <a:pPr eaLnBrk="1" hangingPunct="1">
              <a:lnSpc>
                <a:spcPct val="90000"/>
              </a:lnSpc>
            </a:pPr>
            <a:r>
              <a:rPr lang="en-US" altLang="zh-TW" sz="2000" dirty="0" smtClean="0"/>
              <a:t>[</a:t>
            </a:r>
            <a:r>
              <a:rPr lang="en-US" altLang="zh-TW" sz="2000" dirty="0" err="1" smtClean="0"/>
              <a:t>X</a:t>
            </a:r>
            <a:r>
              <a:rPr lang="en-US" altLang="zh-TW" sz="2000" baseline="-25000" dirty="0" err="1" smtClean="0"/>
              <a:t>c</a:t>
            </a:r>
            <a:r>
              <a:rPr lang="en-US" altLang="zh-TW" sz="2000" dirty="0" err="1" smtClean="0"/>
              <a:t>,Y</a:t>
            </a:r>
            <a:r>
              <a:rPr lang="en-US" altLang="zh-TW" sz="2000" baseline="-25000" dirty="0" err="1" smtClean="0"/>
              <a:t>c</a:t>
            </a:r>
            <a:r>
              <a:rPr lang="en-US" altLang="zh-TW" sz="2000" dirty="0" err="1" smtClean="0"/>
              <a:t>,Z</a:t>
            </a:r>
            <a:r>
              <a:rPr lang="en-US" altLang="zh-TW" sz="2000" baseline="-25000" dirty="0" err="1" smtClean="0"/>
              <a:t>c</a:t>
            </a:r>
            <a:r>
              <a:rPr lang="en-US" altLang="zh-TW" sz="2000" dirty="0" smtClean="0"/>
              <a:t>]</a:t>
            </a:r>
            <a:r>
              <a:rPr lang="en-US" altLang="zh-TW" sz="2000" baseline="30000" dirty="0" smtClean="0"/>
              <a:t>T</a:t>
            </a:r>
            <a:r>
              <a:rPr lang="en-US" altLang="zh-TW" sz="2000" dirty="0" smtClean="0"/>
              <a:t>=[0.02,0.05,1.2]</a:t>
            </a:r>
            <a:r>
              <a:rPr lang="en-US" altLang="zh-TW" sz="2000" baseline="30000" dirty="0" smtClean="0"/>
              <a:t>T </a:t>
            </a:r>
            <a:r>
              <a:rPr lang="en-US" altLang="zh-TW" sz="2000" dirty="0" smtClean="0"/>
              <a:t>meters</a:t>
            </a:r>
          </a:p>
          <a:p>
            <a:pPr eaLnBrk="1" hangingPunct="1">
              <a:lnSpc>
                <a:spcPct val="90000"/>
              </a:lnSpc>
            </a:pPr>
            <a:endParaRPr lang="en-US" altLang="zh-TW" sz="2000" dirty="0" smtClean="0"/>
          </a:p>
          <a:p>
            <a:pPr eaLnBrk="1" hangingPunct="1">
              <a:lnSpc>
                <a:spcPct val="90000"/>
              </a:lnSpc>
            </a:pPr>
            <a:endParaRPr lang="en-US" altLang="zh-TW" sz="2000" dirty="0" smtClean="0"/>
          </a:p>
          <a:p>
            <a:pPr eaLnBrk="1" hangingPunct="1">
              <a:lnSpc>
                <a:spcPct val="90000"/>
              </a:lnSpc>
            </a:pPr>
            <a:endParaRPr lang="en-US" altLang="zh-TW" sz="2000" dirty="0" smtClean="0"/>
          </a:p>
          <a:p>
            <a:pPr eaLnBrk="1" hangingPunct="1">
              <a:lnSpc>
                <a:spcPct val="90000"/>
              </a:lnSpc>
            </a:pPr>
            <a:endParaRPr lang="en-US" altLang="zh-TW" sz="2000" dirty="0" smtClean="0"/>
          </a:p>
          <a:p>
            <a:pPr eaLnBrk="1" hangingPunct="1">
              <a:lnSpc>
                <a:spcPct val="90000"/>
              </a:lnSpc>
            </a:pPr>
            <a:r>
              <a:rPr lang="en-US" altLang="zh-TW" sz="2000" dirty="0" smtClean="0"/>
              <a:t>[u v]</a:t>
            </a:r>
            <a:r>
              <a:rPr lang="en-US" altLang="zh-TW" sz="2000" baseline="30000" dirty="0" smtClean="0"/>
              <a:t>T</a:t>
            </a:r>
            <a:r>
              <a:rPr lang="en-US" altLang="zh-TW" sz="2000" dirty="0" smtClean="0"/>
              <a:t>=??</a:t>
            </a:r>
            <a:endParaRPr lang="en-US" altLang="zh-CN" sz="2000" baseline="30000" dirty="0" smtClean="0"/>
          </a:p>
          <a:p>
            <a:pPr eaLnBrk="1" hangingPunct="1">
              <a:lnSpc>
                <a:spcPct val="90000"/>
              </a:lnSpc>
            </a:pPr>
            <a:r>
              <a:rPr lang="en-US" altLang="zh-CN" sz="2000" baseline="30000" dirty="0" smtClean="0"/>
              <a:t>Answer: </a:t>
            </a:r>
            <a:r>
              <a:rPr lang="en-US" altLang="zh-TW" sz="2000" dirty="0" smtClean="0"/>
              <a:t>[u v]</a:t>
            </a:r>
            <a:r>
              <a:rPr lang="en-US" altLang="zh-TW" sz="2000" baseline="30000" dirty="0" smtClean="0"/>
              <a:t>T</a:t>
            </a:r>
            <a:r>
              <a:rPr lang="en-US" altLang="zh-CN" sz="2000" baseline="30000" dirty="0" smtClean="0"/>
              <a:t> =____________________</a:t>
            </a:r>
          </a:p>
          <a:p>
            <a:pPr eaLnBrk="1" hangingPunct="1">
              <a:lnSpc>
                <a:spcPct val="90000"/>
              </a:lnSpc>
            </a:pPr>
            <a:r>
              <a:rPr lang="en-US" altLang="zh-TW" sz="2000" dirty="0" smtClean="0"/>
              <a:t>Conclusion: A 3D object point can have different image positions for different cameras (different M</a:t>
            </a:r>
            <a:r>
              <a:rPr lang="en-US" altLang="zh-TW" sz="2000" baseline="-25000" dirty="0" smtClean="0"/>
              <a:t>int</a:t>
            </a:r>
            <a:r>
              <a:rPr lang="en-US" altLang="zh-TW" sz="2000" dirty="0" smtClean="0"/>
              <a:t>) placed at the same position.</a:t>
            </a:r>
            <a:endParaRPr lang="en-US" altLang="en-US" sz="2000" dirty="0" smtClean="0">
              <a:ea typeface="新細明體" pitchFamily="18" charset="-120"/>
            </a:endParaRPr>
          </a:p>
        </p:txBody>
      </p:sp>
      <p:graphicFrame>
        <p:nvGraphicFramePr>
          <p:cNvPr id="34820" name="Object 4"/>
          <p:cNvGraphicFramePr>
            <a:graphicFrameLocks noGrp="1" noChangeAspect="1"/>
          </p:cNvGraphicFramePr>
          <p:nvPr>
            <p:ph sz="half" idx="2"/>
          </p:nvPr>
        </p:nvGraphicFramePr>
        <p:xfrm>
          <a:off x="879475" y="3681413"/>
          <a:ext cx="4054475" cy="1046162"/>
        </p:xfrm>
        <a:graphic>
          <a:graphicData uri="http://schemas.openxmlformats.org/presentationml/2006/ole">
            <mc:AlternateContent xmlns:mc="http://schemas.openxmlformats.org/markup-compatibility/2006">
              <mc:Choice xmlns:v="urn:schemas-microsoft-com:vml" Requires="v">
                <p:oleObj spid="_x0000_s34935" name="Equation" r:id="rId4" imgW="2755900" imgH="711200" progId="Equation.3">
                  <p:embed/>
                </p:oleObj>
              </mc:Choice>
              <mc:Fallback>
                <p:oleObj name="Equation" r:id="rId4" imgW="2755900" imgH="711200" progId="Equation.3">
                  <p:embed/>
                  <p:pic>
                    <p:nvPicPr>
                      <p:cNvPr id="0" name="Object 4"/>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9475" y="3681413"/>
                        <a:ext cx="4054475" cy="1046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21" name="Footer Placeholder 5"/>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200" smtClean="0">
                <a:latin typeface="Verdana" pitchFamily="34" charset="0"/>
              </a:rPr>
              <a:t>Ch2. Cameras v.7c</a:t>
            </a:r>
            <a:endParaRPr lang="en-US" altLang="en-US" sz="1200">
              <a:latin typeface="Verdana" pitchFamily="34" charset="0"/>
            </a:endParaRPr>
          </a:p>
        </p:txBody>
      </p:sp>
      <p:sp>
        <p:nvSpPr>
          <p:cNvPr id="34822"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fld id="{784EF92E-9093-41F3-A704-285DAF763639}" type="slidenum">
              <a:rPr lang="en-US" altLang="en-US" sz="1200" smtClean="0">
                <a:latin typeface="Verdana" pitchFamily="34" charset="0"/>
              </a:rPr>
              <a:pPr>
                <a:spcBef>
                  <a:spcPct val="0"/>
                </a:spcBef>
                <a:buFontTx/>
                <a:buNone/>
              </a:pPr>
              <a:t>32</a:t>
            </a:fld>
            <a:endParaRPr lang="en-US" altLang="en-US" sz="1200" smtClean="0">
              <a:latin typeface="Verdana" pitchFamily="34" charset="0"/>
            </a:endParaRPr>
          </a:p>
        </p:txBody>
      </p:sp>
      <p:sp>
        <p:nvSpPr>
          <p:cNvPr id="18" name="Oval 17"/>
          <p:cNvSpPr/>
          <p:nvPr/>
        </p:nvSpPr>
        <p:spPr>
          <a:xfrm>
            <a:off x="2286000" y="152400"/>
            <a:ext cx="2438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pPr algn="ctr">
              <a:defRPr/>
            </a:pPr>
            <a:endParaRPr lang="en-US" altLang="en-US" smtClean="0">
              <a:solidFill>
                <a:srgbClr val="FFFFFF"/>
              </a:solidFill>
              <a:latin typeface="Calibri" pitchFamily="34" charset="0"/>
            </a:endParaRPr>
          </a:p>
        </p:txBody>
      </p:sp>
      <p:sp>
        <p:nvSpPr>
          <p:cNvPr id="36" name="Rectangle 5"/>
          <p:cNvSpPr>
            <a:spLocks noChangeArrowheads="1"/>
          </p:cNvSpPr>
          <p:nvPr/>
        </p:nvSpPr>
        <p:spPr bwMode="auto">
          <a:xfrm>
            <a:off x="6731384" y="3352800"/>
            <a:ext cx="1828800" cy="1295400"/>
          </a:xfrm>
          <a:prstGeom prst="rect">
            <a:avLst/>
          </a:prstGeom>
          <a:solidFill>
            <a:schemeClr val="tx2">
              <a:lumMod val="20000"/>
              <a:lumOff val="80000"/>
            </a:schemeClr>
          </a:solidFill>
          <a:ln w="9525">
            <a:solidFill>
              <a:schemeClr val="tx1"/>
            </a:solidFill>
            <a:miter lim="800000"/>
            <a:headEnd/>
            <a:tailEnd/>
          </a:ln>
          <a:effectLst/>
        </p:spPr>
        <p:txBody>
          <a:bodyPr wrap="none" anchor="ct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pPr>
              <a:defRPr/>
            </a:pPr>
            <a:endParaRPr lang="en-US" altLang="en-US" dirty="0" smtClean="0"/>
          </a:p>
        </p:txBody>
      </p:sp>
      <p:sp>
        <p:nvSpPr>
          <p:cNvPr id="37" name="Line 6"/>
          <p:cNvSpPr>
            <a:spLocks noChangeShapeType="1"/>
          </p:cNvSpPr>
          <p:nvPr/>
        </p:nvSpPr>
        <p:spPr bwMode="auto">
          <a:xfrm>
            <a:off x="6710363" y="3910013"/>
            <a:ext cx="1911350"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Line 7"/>
          <p:cNvSpPr>
            <a:spLocks noChangeShapeType="1"/>
          </p:cNvSpPr>
          <p:nvPr/>
        </p:nvSpPr>
        <p:spPr bwMode="auto">
          <a:xfrm flipH="1" flipV="1">
            <a:off x="7631113" y="2690813"/>
            <a:ext cx="0" cy="2590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Line 8"/>
          <p:cNvSpPr>
            <a:spLocks noChangeShapeType="1"/>
          </p:cNvSpPr>
          <p:nvPr/>
        </p:nvSpPr>
        <p:spPr bwMode="auto">
          <a:xfrm flipH="1" flipV="1">
            <a:off x="7081837" y="2895599"/>
            <a:ext cx="777875" cy="1243013"/>
          </a:xfrm>
          <a:prstGeom prst="line">
            <a:avLst/>
          </a:prstGeom>
          <a:noFill/>
          <a:ln w="9525">
            <a:solidFill>
              <a:schemeClr val="tx1"/>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 name="Line 9"/>
          <p:cNvSpPr>
            <a:spLocks noChangeShapeType="1"/>
          </p:cNvSpPr>
          <p:nvPr/>
        </p:nvSpPr>
        <p:spPr bwMode="auto">
          <a:xfrm>
            <a:off x="6716713" y="4138613"/>
            <a:ext cx="2438400" cy="0"/>
          </a:xfrm>
          <a:prstGeom prst="line">
            <a:avLst/>
          </a:prstGeom>
          <a:noFill/>
          <a:ln w="9525">
            <a:solidFill>
              <a:schemeClr val="tx1"/>
            </a:solidFill>
            <a:prstDash val="dashDot"/>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 name="Line 10"/>
          <p:cNvSpPr>
            <a:spLocks noChangeShapeType="1"/>
          </p:cNvSpPr>
          <p:nvPr/>
        </p:nvSpPr>
        <p:spPr bwMode="auto">
          <a:xfrm flipV="1">
            <a:off x="7859713" y="2538413"/>
            <a:ext cx="0" cy="2590800"/>
          </a:xfrm>
          <a:prstGeom prst="line">
            <a:avLst/>
          </a:prstGeom>
          <a:noFill/>
          <a:ln w="9525">
            <a:solidFill>
              <a:schemeClr val="tx1"/>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 name="Text Box 11"/>
          <p:cNvSpPr txBox="1">
            <a:spLocks noChangeArrowheads="1"/>
          </p:cNvSpPr>
          <p:nvPr/>
        </p:nvSpPr>
        <p:spPr bwMode="auto">
          <a:xfrm>
            <a:off x="6952832" y="5486400"/>
            <a:ext cx="2038768"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en-US" sz="1800" dirty="0" err="1" smtClean="0">
                <a:latin typeface="Arial" charset="0"/>
              </a:rPr>
              <a:t>o</a:t>
            </a:r>
            <a:r>
              <a:rPr kumimoji="1" lang="en-US" altLang="en-US" sz="1800" baseline="-25000" dirty="0" err="1" smtClean="0">
                <a:latin typeface="Arial" charset="0"/>
              </a:rPr>
              <a:t>x</a:t>
            </a:r>
            <a:r>
              <a:rPr kumimoji="1" lang="en-US" altLang="en-US" sz="1800" dirty="0" err="1" smtClean="0">
                <a:latin typeface="Arial" charset="0"/>
              </a:rPr>
              <a:t>,o</a:t>
            </a:r>
            <a:r>
              <a:rPr kumimoji="1" lang="en-US" altLang="en-US" sz="1800" baseline="-25000" dirty="0" err="1" smtClean="0">
                <a:latin typeface="Arial" charset="0"/>
              </a:rPr>
              <a:t>y</a:t>
            </a:r>
            <a:r>
              <a:rPr kumimoji="1" lang="en-US" altLang="en-US" sz="1800" dirty="0" smtClean="0">
                <a:latin typeface="Arial" charset="0"/>
              </a:rPr>
              <a:t>=600, 400</a:t>
            </a:r>
          </a:p>
          <a:p>
            <a:pPr eaLnBrk="1" hangingPunct="1">
              <a:spcBef>
                <a:spcPct val="0"/>
              </a:spcBef>
              <a:buFontTx/>
              <a:buNone/>
            </a:pPr>
            <a:r>
              <a:rPr kumimoji="1" lang="en-US" altLang="en-US" sz="1800" dirty="0" smtClean="0">
                <a:latin typeface="Arial" charset="0"/>
              </a:rPr>
              <a:t>(Image center is shifted </a:t>
            </a:r>
            <a:r>
              <a:rPr kumimoji="1" lang="en-US" altLang="en-US" sz="1800" dirty="0">
                <a:latin typeface="Arial" charset="0"/>
              </a:rPr>
              <a:t>to </a:t>
            </a:r>
            <a:r>
              <a:rPr kumimoji="1" lang="en-US" altLang="en-US" sz="1800" dirty="0" err="1">
                <a:latin typeface="Arial" charset="0"/>
              </a:rPr>
              <a:t>o</a:t>
            </a:r>
            <a:r>
              <a:rPr kumimoji="1" lang="en-US" altLang="en-US" sz="1800" baseline="-25000" dirty="0" err="1">
                <a:latin typeface="Arial" charset="0"/>
              </a:rPr>
              <a:t>x</a:t>
            </a:r>
            <a:r>
              <a:rPr kumimoji="1" lang="en-US" altLang="en-US" sz="1800" dirty="0" err="1">
                <a:latin typeface="Arial" charset="0"/>
              </a:rPr>
              <a:t>,o</a:t>
            </a:r>
            <a:r>
              <a:rPr kumimoji="1" lang="en-US" altLang="en-US" sz="1800" baseline="-25000" dirty="0" err="1">
                <a:latin typeface="Arial" charset="0"/>
              </a:rPr>
              <a:t>y</a:t>
            </a:r>
            <a:r>
              <a:rPr kumimoji="1" lang="en-US" altLang="en-US" sz="1800" dirty="0" smtClean="0">
                <a:latin typeface="Arial" charset="0"/>
              </a:rPr>
              <a:t>)</a:t>
            </a:r>
            <a:endParaRPr kumimoji="1" lang="en-US" altLang="en-US" sz="1800" dirty="0">
              <a:latin typeface="Arial" charset="0"/>
            </a:endParaRPr>
          </a:p>
        </p:txBody>
      </p:sp>
      <p:sp>
        <p:nvSpPr>
          <p:cNvPr id="43" name="Text Box 12"/>
          <p:cNvSpPr txBox="1">
            <a:spLocks noChangeArrowheads="1"/>
          </p:cNvSpPr>
          <p:nvPr/>
        </p:nvSpPr>
        <p:spPr bwMode="auto">
          <a:xfrm>
            <a:off x="5724107" y="3665346"/>
            <a:ext cx="10668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en-US" sz="1800" dirty="0" smtClean="0">
                <a:latin typeface="Arial" charset="0"/>
              </a:rPr>
              <a:t>u=400</a:t>
            </a:r>
            <a:endParaRPr kumimoji="1" lang="en-US" altLang="en-US" sz="1800" dirty="0">
              <a:latin typeface="Arial" charset="0"/>
            </a:endParaRPr>
          </a:p>
          <a:p>
            <a:pPr eaLnBrk="1" hangingPunct="1">
              <a:spcBef>
                <a:spcPct val="0"/>
              </a:spcBef>
              <a:buFontTx/>
              <a:buNone/>
            </a:pPr>
            <a:r>
              <a:rPr kumimoji="1" lang="en-US" altLang="en-US" sz="1800" dirty="0" smtClean="0">
                <a:latin typeface="Arial" charset="0"/>
              </a:rPr>
              <a:t>Y=384 </a:t>
            </a:r>
            <a:r>
              <a:rPr kumimoji="1" lang="en-US" altLang="en-US" sz="1800" dirty="0">
                <a:latin typeface="Arial" charset="0"/>
              </a:rPr>
              <a:t>X</a:t>
            </a:r>
          </a:p>
        </p:txBody>
      </p:sp>
      <p:sp>
        <p:nvSpPr>
          <p:cNvPr id="44" name="Text Box 13"/>
          <p:cNvSpPr txBox="1">
            <a:spLocks noChangeArrowheads="1"/>
          </p:cNvSpPr>
          <p:nvPr/>
        </p:nvSpPr>
        <p:spPr bwMode="auto">
          <a:xfrm>
            <a:off x="6628982" y="2789238"/>
            <a:ext cx="323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en-US" sz="1800" dirty="0">
                <a:latin typeface="Arial" charset="0"/>
              </a:rPr>
              <a:t>Z</a:t>
            </a:r>
          </a:p>
        </p:txBody>
      </p:sp>
      <p:sp>
        <p:nvSpPr>
          <p:cNvPr id="45" name="Text Box 14"/>
          <p:cNvSpPr txBox="1">
            <a:spLocks noChangeArrowheads="1"/>
          </p:cNvSpPr>
          <p:nvPr/>
        </p:nvSpPr>
        <p:spPr bwMode="auto">
          <a:xfrm>
            <a:off x="7691438" y="2224881"/>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en-US" sz="1800" dirty="0">
                <a:latin typeface="Arial" charset="0"/>
              </a:rPr>
              <a:t>Y</a:t>
            </a:r>
          </a:p>
        </p:txBody>
      </p:sp>
      <p:sp>
        <p:nvSpPr>
          <p:cNvPr id="46" name="Text Box 15"/>
          <p:cNvSpPr txBox="1">
            <a:spLocks noChangeArrowheads="1"/>
          </p:cNvSpPr>
          <p:nvPr/>
        </p:nvSpPr>
        <p:spPr bwMode="auto">
          <a:xfrm>
            <a:off x="7386638" y="2422525"/>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en-US" sz="1800">
                <a:latin typeface="Arial" charset="0"/>
              </a:rPr>
              <a:t>v</a:t>
            </a:r>
          </a:p>
        </p:txBody>
      </p:sp>
      <p:cxnSp>
        <p:nvCxnSpPr>
          <p:cNvPr id="47" name="Straight Arrow Connector 46"/>
          <p:cNvCxnSpPr/>
          <p:nvPr/>
        </p:nvCxnSpPr>
        <p:spPr>
          <a:xfrm flipV="1">
            <a:off x="7162800" y="3910013"/>
            <a:ext cx="468313" cy="17287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7621557" y="4776245"/>
            <a:ext cx="974947" cy="369332"/>
          </a:xfrm>
          <a:prstGeom prst="rect">
            <a:avLst/>
          </a:prstGeom>
          <a:noFill/>
        </p:spPr>
        <p:txBody>
          <a:bodyPr wrap="none" rtlCol="0">
            <a:spAutoFit/>
          </a:bodyPr>
          <a:lstStyle/>
          <a:p>
            <a:r>
              <a:rPr lang="en-US" dirty="0" smtClean="0"/>
              <a:t>X=512</a:t>
            </a:r>
            <a:endParaRPr lang="en-US" dirty="0"/>
          </a:p>
        </p:txBody>
      </p:sp>
      <p:sp>
        <p:nvSpPr>
          <p:cNvPr id="49" name="TextBox 48"/>
          <p:cNvSpPr txBox="1"/>
          <p:nvPr/>
        </p:nvSpPr>
        <p:spPr>
          <a:xfrm>
            <a:off x="8388430" y="4278868"/>
            <a:ext cx="771365" cy="369332"/>
          </a:xfrm>
          <a:prstGeom prst="rect">
            <a:avLst/>
          </a:prstGeom>
          <a:noFill/>
        </p:spPr>
        <p:txBody>
          <a:bodyPr wrap="none" rtlCol="0">
            <a:spAutoFit/>
          </a:bodyPr>
          <a:lstStyle/>
          <a:p>
            <a:r>
              <a:rPr lang="en-US" dirty="0" smtClean="0"/>
              <a:t>(1,1)</a:t>
            </a:r>
            <a:endParaRPr lang="en-US" dirty="0"/>
          </a:p>
        </p:txBody>
      </p:sp>
      <p:sp>
        <p:nvSpPr>
          <p:cNvPr id="50" name="Oval 49"/>
          <p:cNvSpPr/>
          <p:nvPr/>
        </p:nvSpPr>
        <p:spPr>
          <a:xfrm>
            <a:off x="8498127" y="4585097"/>
            <a:ext cx="98377" cy="1262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7323594" y="5145577"/>
            <a:ext cx="952505" cy="369332"/>
          </a:xfrm>
          <a:prstGeom prst="rect">
            <a:avLst/>
          </a:prstGeom>
          <a:noFill/>
        </p:spPr>
        <p:txBody>
          <a:bodyPr wrap="none" rtlCol="0">
            <a:spAutoFit/>
          </a:bodyPr>
          <a:lstStyle/>
          <a:p>
            <a:r>
              <a:rPr lang="en-US" dirty="0" smtClean="0"/>
              <a:t>v=600</a:t>
            </a:r>
            <a:endParaRPr lang="en-US" dirty="0"/>
          </a:p>
        </p:txBody>
      </p:sp>
      <p:sp>
        <p:nvSpPr>
          <p:cNvPr id="52" name="TextBox 51"/>
          <p:cNvSpPr txBox="1"/>
          <p:nvPr/>
        </p:nvSpPr>
        <p:spPr>
          <a:xfrm>
            <a:off x="6945313" y="1676400"/>
            <a:ext cx="1932901" cy="646331"/>
          </a:xfrm>
          <a:prstGeom prst="rect">
            <a:avLst/>
          </a:prstGeom>
          <a:noFill/>
        </p:spPr>
        <p:txBody>
          <a:bodyPr wrap="none" rtlCol="0">
            <a:spAutoFit/>
          </a:bodyPr>
          <a:lstStyle/>
          <a:p>
            <a:r>
              <a:rPr lang="en-US" dirty="0" smtClean="0"/>
              <a:t>X,Y,Z are in 3D</a:t>
            </a:r>
          </a:p>
          <a:p>
            <a:r>
              <a:rPr lang="en-US" dirty="0" err="1"/>
              <a:t>u</a:t>
            </a:r>
            <a:r>
              <a:rPr lang="en-US" dirty="0" err="1" smtClean="0"/>
              <a:t>,v</a:t>
            </a:r>
            <a:r>
              <a:rPr lang="en-US" dirty="0" smtClean="0"/>
              <a:t> are in 2D</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en-US" dirty="0" smtClean="0">
                <a:ea typeface="新細明體" pitchFamily="18" charset="-120"/>
              </a:rPr>
              <a:t>Worksheet 2.6: Discussion</a:t>
            </a:r>
          </a:p>
        </p:txBody>
      </p:sp>
      <p:sp>
        <p:nvSpPr>
          <p:cNvPr id="33795" name="Rectangle 3"/>
          <p:cNvSpPr>
            <a:spLocks noGrp="1" noChangeArrowheads="1"/>
          </p:cNvSpPr>
          <p:nvPr>
            <p:ph idx="1"/>
          </p:nvPr>
        </p:nvSpPr>
        <p:spPr/>
        <p:txBody>
          <a:bodyPr/>
          <a:lstStyle/>
          <a:p>
            <a:pPr eaLnBrk="1" hangingPunct="1"/>
            <a:r>
              <a:rPr lang="en-US" altLang="en-US" smtClean="0">
                <a:ea typeface="新細明體" pitchFamily="18" charset="-120"/>
              </a:rPr>
              <a:t>Two canon G11 cameras are taking pictures of a static object from the same position (using the same tripod), why the pictures are not the same.</a:t>
            </a:r>
          </a:p>
          <a:p>
            <a:pPr eaLnBrk="1" hangingPunct="1"/>
            <a:r>
              <a:rPr lang="en-US" altLang="en-US" smtClean="0">
                <a:ea typeface="新細明體" pitchFamily="18" charset="-120"/>
              </a:rPr>
              <a:t>What are the differences and why?</a:t>
            </a:r>
          </a:p>
        </p:txBody>
      </p:sp>
      <p:sp>
        <p:nvSpPr>
          <p:cNvPr id="3379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200" smtClean="0">
                <a:latin typeface="Verdana" pitchFamily="34" charset="0"/>
              </a:rPr>
              <a:t>Ch2. Cameras v.7c</a:t>
            </a:r>
            <a:endParaRPr lang="en-US" altLang="en-US" sz="1200">
              <a:latin typeface="Verdana" pitchFamily="34" charset="0"/>
            </a:endParaRPr>
          </a:p>
        </p:txBody>
      </p:sp>
      <p:sp>
        <p:nvSpPr>
          <p:cNvPr id="3379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fld id="{75E68344-1DF4-484D-BD0D-4F607CE9B932}" type="slidenum">
              <a:rPr lang="en-US" altLang="en-US" sz="1200" smtClean="0">
                <a:latin typeface="Verdana" pitchFamily="34" charset="0"/>
              </a:rPr>
              <a:pPr>
                <a:spcBef>
                  <a:spcPct val="0"/>
                </a:spcBef>
                <a:buFontTx/>
                <a:buNone/>
              </a:pPr>
              <a:t>33</a:t>
            </a:fld>
            <a:endParaRPr lang="en-US" altLang="en-US" sz="1200" smtClean="0">
              <a:latin typeface="Verdana" pitchFamily="34" charset="0"/>
            </a:endParaRPr>
          </a:p>
        </p:txBody>
      </p:sp>
      <p:sp>
        <p:nvSpPr>
          <p:cNvPr id="6" name="Oval 5"/>
          <p:cNvSpPr/>
          <p:nvPr/>
        </p:nvSpPr>
        <p:spPr>
          <a:xfrm>
            <a:off x="2286000" y="152400"/>
            <a:ext cx="2438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pPr algn="ctr">
              <a:defRPr/>
            </a:pPr>
            <a:endParaRPr lang="en-US" altLang="en-US" smtClean="0">
              <a:solidFill>
                <a:srgbClr val="FFFFFF"/>
              </a:solidFill>
              <a:latin typeface="Calibri" pitchFamily="3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ctrTitle"/>
          </p:nvPr>
        </p:nvSpPr>
        <p:spPr>
          <a:xfrm>
            <a:off x="2057400" y="914400"/>
            <a:ext cx="4381500" cy="1993900"/>
          </a:xfrm>
        </p:spPr>
        <p:txBody>
          <a:bodyPr/>
          <a:lstStyle/>
          <a:p>
            <a:pPr eaLnBrk="1" hangingPunct="1"/>
            <a:r>
              <a:rPr lang="en-US" altLang="en-US" sz="4800" smtClean="0">
                <a:ea typeface="新細明體" pitchFamily="18" charset="-120"/>
              </a:rPr>
              <a:t>Extrinsic parameters</a:t>
            </a:r>
          </a:p>
        </p:txBody>
      </p:sp>
      <p:sp>
        <p:nvSpPr>
          <p:cNvPr id="51208" name="Rectangle 8"/>
          <p:cNvSpPr>
            <a:spLocks noGrp="1" noChangeArrowheads="1"/>
          </p:cNvSpPr>
          <p:nvPr>
            <p:ph type="subTitle" idx="1"/>
          </p:nvPr>
        </p:nvSpPr>
        <p:spPr>
          <a:xfrm>
            <a:off x="1295400" y="3048000"/>
            <a:ext cx="6146800" cy="1485900"/>
          </a:xfrm>
        </p:spPr>
        <p:txBody>
          <a:bodyPr rtlCol="0">
            <a:normAutofit fontScale="92500" lnSpcReduction="10000"/>
          </a:bodyPr>
          <a:lstStyle/>
          <a:p>
            <a:pPr eaLnBrk="1" fontAlgn="auto" hangingPunct="1">
              <a:spcAft>
                <a:spcPts val="0"/>
              </a:spcAft>
              <a:buFont typeface="Arial" pitchFamily="34" charset="0"/>
              <a:buNone/>
              <a:defRPr/>
            </a:pPr>
            <a:r>
              <a:rPr lang="en-US" smtClean="0"/>
              <a:t>M</a:t>
            </a:r>
            <a:r>
              <a:rPr lang="en-US" baseline="-25000" smtClean="0"/>
              <a:t>ext</a:t>
            </a:r>
            <a:r>
              <a:rPr lang="en-US" smtClean="0"/>
              <a:t> ( a 3x4 matrix)</a:t>
            </a:r>
          </a:p>
          <a:p>
            <a:pPr eaLnBrk="1" fontAlgn="auto" hangingPunct="1">
              <a:spcAft>
                <a:spcPts val="0"/>
              </a:spcAft>
              <a:buFont typeface="Arial" pitchFamily="34" charset="0"/>
              <a:buNone/>
              <a:defRPr/>
            </a:pPr>
            <a:r>
              <a:rPr lang="en-US" smtClean="0"/>
              <a:t>(Enable camera center moves away from world center)</a:t>
            </a:r>
          </a:p>
        </p:txBody>
      </p:sp>
      <p:sp>
        <p:nvSpPr>
          <p:cNvPr id="35844" name="Rectangle 45"/>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200" smtClean="0">
                <a:latin typeface="Verdana" pitchFamily="34" charset="0"/>
              </a:rPr>
              <a:t>Ch2. Cameras v.7c</a:t>
            </a:r>
            <a:endParaRPr lang="en-US" altLang="en-US" sz="1200">
              <a:latin typeface="Verdana" pitchFamily="34" charset="0"/>
            </a:endParaRPr>
          </a:p>
        </p:txBody>
      </p:sp>
      <p:sp>
        <p:nvSpPr>
          <p:cNvPr id="35845" name="Rectangle 46"/>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fld id="{55BB8E0B-8F21-4251-9A65-C634295DE561}" type="slidenum">
              <a:rPr lang="en-US" altLang="en-US" sz="1200" smtClean="0">
                <a:latin typeface="Verdana" pitchFamily="34" charset="0"/>
              </a:rPr>
              <a:pPr>
                <a:spcBef>
                  <a:spcPct val="0"/>
                </a:spcBef>
                <a:buFontTx/>
                <a:buNone/>
              </a:pPr>
              <a:t>34</a:t>
            </a:fld>
            <a:endParaRPr lang="en-US" altLang="en-US" sz="1200" smtClean="0">
              <a:latin typeface="Verdana" pitchFamily="34" charset="0"/>
            </a:endParaRPr>
          </a:p>
        </p:txBody>
      </p:sp>
      <p:sp>
        <p:nvSpPr>
          <p:cNvPr id="35846" name="TextBox 5"/>
          <p:cNvSpPr txBox="1">
            <a:spLocks noChangeArrowheads="1"/>
          </p:cNvSpPr>
          <p:nvPr/>
        </p:nvSpPr>
        <p:spPr bwMode="auto">
          <a:xfrm>
            <a:off x="457200" y="566738"/>
            <a:ext cx="1168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800">
                <a:solidFill>
                  <a:srgbClr val="FF0000"/>
                </a:solidFill>
                <a:latin typeface="Verdana" pitchFamily="34" charset="0"/>
              </a:rPr>
              <a:t>(Week2)</a:t>
            </a:r>
          </a:p>
        </p:txBody>
      </p:sp>
      <p:sp>
        <p:nvSpPr>
          <p:cNvPr id="7" name="Oval 6"/>
          <p:cNvSpPr/>
          <p:nvPr/>
        </p:nvSpPr>
        <p:spPr>
          <a:xfrm>
            <a:off x="4735513" y="152400"/>
            <a:ext cx="2351087"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pPr algn="ctr">
              <a:defRPr/>
            </a:pPr>
            <a:endParaRPr lang="en-US" altLang="en-US" smtClean="0">
              <a:solidFill>
                <a:srgbClr val="FFFFFF"/>
              </a:solidFill>
              <a:latin typeface="Calibri" pitchFamily="34"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zh-TW" smtClean="0"/>
              <a:t>Extrinsic parameters </a:t>
            </a:r>
            <a:r>
              <a:rPr lang="en-US" altLang="zh-TW" i="1" smtClean="0"/>
              <a:t>M</a:t>
            </a:r>
            <a:r>
              <a:rPr lang="en-US" altLang="zh-TW" i="1" baseline="-25000" smtClean="0"/>
              <a:t>ext</a:t>
            </a:r>
          </a:p>
        </p:txBody>
      </p:sp>
      <p:sp>
        <p:nvSpPr>
          <p:cNvPr id="36867" name="Rectangle 3"/>
          <p:cNvSpPr>
            <a:spLocks noGrp="1" noChangeArrowheads="1"/>
          </p:cNvSpPr>
          <p:nvPr>
            <p:ph idx="1"/>
          </p:nvPr>
        </p:nvSpPr>
        <p:spPr/>
        <p:txBody>
          <a:bodyPr/>
          <a:lstStyle/>
          <a:p>
            <a:pPr eaLnBrk="1" hangingPunct="1"/>
            <a:r>
              <a:rPr lang="en-US" altLang="zh-TW" smtClean="0"/>
              <a:t>External camera parameters</a:t>
            </a:r>
          </a:p>
          <a:p>
            <a:pPr eaLnBrk="1" hangingPunct="1"/>
            <a:r>
              <a:rPr lang="en-US" altLang="zh-TW" smtClean="0"/>
              <a:t>Move the camera to a new position</a:t>
            </a:r>
          </a:p>
        </p:txBody>
      </p:sp>
      <p:sp>
        <p:nvSpPr>
          <p:cNvPr id="3686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200" smtClean="0">
                <a:latin typeface="Verdana" pitchFamily="34" charset="0"/>
              </a:rPr>
              <a:t>Ch2. Cameras v.7c</a:t>
            </a:r>
            <a:endParaRPr lang="en-US" altLang="en-US" sz="1200">
              <a:latin typeface="Verdana" pitchFamily="34" charset="0"/>
            </a:endParaRPr>
          </a:p>
        </p:txBody>
      </p:sp>
      <p:sp>
        <p:nvSpPr>
          <p:cNvPr id="3686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fld id="{866E2ED2-735D-4B4F-B084-D8DB8C076DB5}" type="slidenum">
              <a:rPr lang="en-US" altLang="en-US" sz="1200" smtClean="0">
                <a:latin typeface="Verdana" pitchFamily="34" charset="0"/>
              </a:rPr>
              <a:pPr>
                <a:spcBef>
                  <a:spcPct val="0"/>
                </a:spcBef>
                <a:buFontTx/>
                <a:buNone/>
              </a:pPr>
              <a:t>35</a:t>
            </a:fld>
            <a:endParaRPr lang="en-US" altLang="en-US" sz="1200" smtClean="0">
              <a:latin typeface="Verdana" pitchFamily="34" charset="0"/>
            </a:endParaRPr>
          </a:p>
        </p:txBody>
      </p:sp>
      <p:sp>
        <p:nvSpPr>
          <p:cNvPr id="6" name="Oval 5"/>
          <p:cNvSpPr/>
          <p:nvPr/>
        </p:nvSpPr>
        <p:spPr>
          <a:xfrm>
            <a:off x="4800600" y="152400"/>
            <a:ext cx="22098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pPr algn="ctr">
              <a:defRPr/>
            </a:pPr>
            <a:endParaRPr lang="en-US" altLang="en-US" smtClean="0">
              <a:solidFill>
                <a:srgbClr val="FFFFFF"/>
              </a:solidFill>
              <a:latin typeface="Calibri" pitchFamily="3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9" descr="MCj043161700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572259">
            <a:off x="1417638" y="4678363"/>
            <a:ext cx="1079500"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Rectangle 2"/>
          <p:cNvSpPr>
            <a:spLocks noGrp="1" noChangeArrowheads="1"/>
          </p:cNvSpPr>
          <p:nvPr>
            <p:ph type="title"/>
          </p:nvPr>
        </p:nvSpPr>
        <p:spPr>
          <a:xfrm>
            <a:off x="487363" y="1012825"/>
            <a:ext cx="8229600" cy="1143000"/>
          </a:xfrm>
        </p:spPr>
        <p:txBody>
          <a:bodyPr/>
          <a:lstStyle/>
          <a:p>
            <a:pPr algn="l" eaLnBrk="1" hangingPunct="1"/>
            <a:r>
              <a:rPr lang="en-US" altLang="en-US" sz="3200" dirty="0" smtClean="0">
                <a:ea typeface="新細明體" pitchFamily="18" charset="-120"/>
              </a:rPr>
              <a:t>The camera moves to a new position :</a:t>
            </a:r>
            <a:br>
              <a:rPr lang="en-US" altLang="en-US" sz="3200" dirty="0" smtClean="0">
                <a:ea typeface="新細明體" pitchFamily="18" charset="-120"/>
              </a:rPr>
            </a:br>
            <a:r>
              <a:rPr lang="en-US" altLang="en-US" sz="3200" dirty="0" smtClean="0">
                <a:ea typeface="新細明體" pitchFamily="18" charset="-120"/>
              </a:rPr>
              <a:t>Rotate of the camera </a:t>
            </a:r>
            <a:r>
              <a:rPr lang="en-US" altLang="en-US" sz="3200" dirty="0" err="1" smtClean="0">
                <a:ea typeface="新細明體" pitchFamily="18" charset="-120"/>
              </a:rPr>
              <a:t>Rcam</a:t>
            </a:r>
            <a:r>
              <a:rPr lang="en-US" altLang="en-US" sz="3200" dirty="0" smtClean="0">
                <a:ea typeface="新細明體" pitchFamily="18" charset="-120"/>
              </a:rPr>
              <a:t>, and translate (T</a:t>
            </a:r>
            <a:r>
              <a:rPr lang="en-US" altLang="en-US" sz="3200" baseline="-25000" dirty="0" smtClean="0">
                <a:ea typeface="新細明體" pitchFamily="18" charset="-120"/>
              </a:rPr>
              <a:t>C</a:t>
            </a:r>
            <a:r>
              <a:rPr lang="en-US" altLang="en-US" sz="3200" dirty="0" smtClean="0">
                <a:ea typeface="新細明體" pitchFamily="18" charset="-120"/>
              </a:rPr>
              <a:t>) to a new position</a:t>
            </a:r>
          </a:p>
        </p:txBody>
      </p:sp>
      <p:sp>
        <p:nvSpPr>
          <p:cNvPr id="37892" name="Footer Placeholder 4"/>
          <p:cNvSpPr>
            <a:spLocks noGrp="1"/>
          </p:cNvSpPr>
          <p:nvPr>
            <p:ph type="ftr" sz="quarter" idx="11"/>
          </p:nvPr>
        </p:nvSpPr>
        <p:spPr bwMode="auto">
          <a:xfrm>
            <a:off x="6180138" y="685800"/>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200" smtClean="0">
                <a:latin typeface="Verdana" pitchFamily="34" charset="0"/>
              </a:rPr>
              <a:t>Ch2. Cameras v.7c</a:t>
            </a:r>
            <a:endParaRPr lang="en-US" altLang="en-US" sz="1200" dirty="0">
              <a:latin typeface="Verdana" pitchFamily="34" charset="0"/>
            </a:endParaRPr>
          </a:p>
        </p:txBody>
      </p:sp>
      <p:sp>
        <p:nvSpPr>
          <p:cNvPr id="3789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fld id="{87D7A24B-456F-4890-8050-EAA73EB8A1C2}" type="slidenum">
              <a:rPr lang="en-US" altLang="en-US" sz="1200" smtClean="0">
                <a:latin typeface="Verdana" pitchFamily="34" charset="0"/>
              </a:rPr>
              <a:pPr>
                <a:spcBef>
                  <a:spcPct val="0"/>
                </a:spcBef>
                <a:buFontTx/>
                <a:buNone/>
              </a:pPr>
              <a:t>36</a:t>
            </a:fld>
            <a:endParaRPr lang="en-US" altLang="en-US" sz="1200" smtClean="0">
              <a:latin typeface="Verdana" pitchFamily="34" charset="0"/>
            </a:endParaRPr>
          </a:p>
        </p:txBody>
      </p:sp>
      <p:sp>
        <p:nvSpPr>
          <p:cNvPr id="37894" name="Line 4"/>
          <p:cNvSpPr>
            <a:spLocks noChangeShapeType="1"/>
          </p:cNvSpPr>
          <p:nvPr/>
        </p:nvSpPr>
        <p:spPr bwMode="auto">
          <a:xfrm flipV="1">
            <a:off x="2316163" y="4624388"/>
            <a:ext cx="3048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895" name="Line 5"/>
          <p:cNvSpPr>
            <a:spLocks noChangeShapeType="1"/>
          </p:cNvSpPr>
          <p:nvPr/>
        </p:nvSpPr>
        <p:spPr bwMode="auto">
          <a:xfrm>
            <a:off x="1782763" y="4624388"/>
            <a:ext cx="533400" cy="38100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896" name="Line 6"/>
          <p:cNvSpPr>
            <a:spLocks noChangeShapeType="1"/>
          </p:cNvSpPr>
          <p:nvPr/>
        </p:nvSpPr>
        <p:spPr bwMode="auto">
          <a:xfrm flipV="1">
            <a:off x="2316163" y="4167188"/>
            <a:ext cx="13716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897" name="Line 7"/>
          <p:cNvSpPr>
            <a:spLocks noChangeShapeType="1"/>
          </p:cNvSpPr>
          <p:nvPr/>
        </p:nvSpPr>
        <p:spPr bwMode="auto">
          <a:xfrm flipV="1">
            <a:off x="7497763" y="3786188"/>
            <a:ext cx="0" cy="1676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898" name="Line 8"/>
          <p:cNvSpPr>
            <a:spLocks noChangeShapeType="1"/>
          </p:cNvSpPr>
          <p:nvPr/>
        </p:nvSpPr>
        <p:spPr bwMode="auto">
          <a:xfrm flipH="1">
            <a:off x="5668963" y="5462588"/>
            <a:ext cx="1828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899" name="Line 9"/>
          <p:cNvSpPr>
            <a:spLocks noChangeShapeType="1"/>
          </p:cNvSpPr>
          <p:nvPr/>
        </p:nvSpPr>
        <p:spPr bwMode="auto">
          <a:xfrm flipH="1" flipV="1">
            <a:off x="5592763" y="3786188"/>
            <a:ext cx="1905000" cy="1676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00" name="Text Box 10"/>
          <p:cNvSpPr txBox="1">
            <a:spLocks noChangeArrowheads="1"/>
          </p:cNvSpPr>
          <p:nvPr/>
        </p:nvSpPr>
        <p:spPr bwMode="auto">
          <a:xfrm>
            <a:off x="7405688" y="3213100"/>
            <a:ext cx="4460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en-US" sz="1800">
                <a:latin typeface="Arial" charset="0"/>
              </a:rPr>
              <a:t>Y</a:t>
            </a:r>
            <a:r>
              <a:rPr kumimoji="1" lang="en-US" altLang="en-US" sz="1800" baseline="-25000">
                <a:latin typeface="Arial" charset="0"/>
              </a:rPr>
              <a:t>w</a:t>
            </a:r>
          </a:p>
        </p:txBody>
      </p:sp>
      <p:sp>
        <p:nvSpPr>
          <p:cNvPr id="37901" name="Text Box 11"/>
          <p:cNvSpPr txBox="1">
            <a:spLocks noChangeArrowheads="1"/>
          </p:cNvSpPr>
          <p:nvPr/>
        </p:nvSpPr>
        <p:spPr bwMode="auto">
          <a:xfrm>
            <a:off x="5729288" y="5499100"/>
            <a:ext cx="4460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en-US" sz="1800">
                <a:latin typeface="Arial" charset="0"/>
              </a:rPr>
              <a:t>X</a:t>
            </a:r>
            <a:r>
              <a:rPr kumimoji="1" lang="en-US" altLang="en-US" sz="1800" baseline="-25000">
                <a:latin typeface="Arial" charset="0"/>
              </a:rPr>
              <a:t>w</a:t>
            </a:r>
          </a:p>
        </p:txBody>
      </p:sp>
      <p:sp>
        <p:nvSpPr>
          <p:cNvPr id="37902" name="Text Box 12"/>
          <p:cNvSpPr txBox="1">
            <a:spLocks noChangeArrowheads="1"/>
          </p:cNvSpPr>
          <p:nvPr/>
        </p:nvSpPr>
        <p:spPr bwMode="auto">
          <a:xfrm>
            <a:off x="5653088" y="3289300"/>
            <a:ext cx="4333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en-US" sz="1800">
                <a:latin typeface="Arial" charset="0"/>
              </a:rPr>
              <a:t>Z</a:t>
            </a:r>
            <a:r>
              <a:rPr kumimoji="1" lang="en-US" altLang="en-US" sz="1800" baseline="-25000">
                <a:latin typeface="Arial" charset="0"/>
              </a:rPr>
              <a:t>w</a:t>
            </a:r>
          </a:p>
        </p:txBody>
      </p:sp>
      <p:sp>
        <p:nvSpPr>
          <p:cNvPr id="37903" name="Line 13"/>
          <p:cNvSpPr>
            <a:spLocks noChangeShapeType="1"/>
          </p:cNvSpPr>
          <p:nvPr/>
        </p:nvSpPr>
        <p:spPr bwMode="auto">
          <a:xfrm flipH="1" flipV="1">
            <a:off x="2362200" y="5005388"/>
            <a:ext cx="5135563" cy="457200"/>
          </a:xfrm>
          <a:prstGeom prst="line">
            <a:avLst/>
          </a:prstGeom>
          <a:noFill/>
          <a:ln w="28575">
            <a:solidFill>
              <a:srgbClr val="FF0000"/>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04" name="Text Box 18"/>
          <p:cNvSpPr txBox="1">
            <a:spLocks noChangeArrowheads="1"/>
          </p:cNvSpPr>
          <p:nvPr/>
        </p:nvSpPr>
        <p:spPr bwMode="auto">
          <a:xfrm>
            <a:off x="3659188" y="4219575"/>
            <a:ext cx="400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en-US" sz="1800">
                <a:latin typeface="Arial" charset="0"/>
              </a:rPr>
              <a:t>Z</a:t>
            </a:r>
            <a:r>
              <a:rPr kumimoji="1" lang="en-US" altLang="en-US" sz="1800" baseline="-25000">
                <a:latin typeface="Arial" charset="0"/>
              </a:rPr>
              <a:t>c</a:t>
            </a:r>
          </a:p>
        </p:txBody>
      </p:sp>
      <p:sp>
        <p:nvSpPr>
          <p:cNvPr id="37905" name="Text Box 19"/>
          <p:cNvSpPr txBox="1">
            <a:spLocks noChangeArrowheads="1"/>
          </p:cNvSpPr>
          <p:nvPr/>
        </p:nvSpPr>
        <p:spPr bwMode="auto">
          <a:xfrm>
            <a:off x="1370013" y="4471988"/>
            <a:ext cx="412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en-US" sz="1800">
                <a:latin typeface="Arial" charset="0"/>
              </a:rPr>
              <a:t>X</a:t>
            </a:r>
            <a:r>
              <a:rPr kumimoji="1" lang="en-US" altLang="en-US" sz="1800" baseline="-25000">
                <a:latin typeface="Arial" charset="0"/>
              </a:rPr>
              <a:t>c</a:t>
            </a:r>
          </a:p>
        </p:txBody>
      </p:sp>
      <p:sp>
        <p:nvSpPr>
          <p:cNvPr id="37906" name="Text Box 22"/>
          <p:cNvSpPr txBox="1">
            <a:spLocks noChangeArrowheads="1"/>
          </p:cNvSpPr>
          <p:nvPr/>
        </p:nvSpPr>
        <p:spPr bwMode="auto">
          <a:xfrm>
            <a:off x="6735763" y="6148388"/>
            <a:ext cx="2039937" cy="64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en-US" sz="1800">
                <a:latin typeface="Arial" charset="0"/>
              </a:rPr>
              <a:t>World coordinates</a:t>
            </a:r>
          </a:p>
          <a:p>
            <a:pPr eaLnBrk="1" hangingPunct="1">
              <a:spcBef>
                <a:spcPct val="0"/>
              </a:spcBef>
              <a:buFontTx/>
              <a:buNone/>
            </a:pPr>
            <a:r>
              <a:rPr kumimoji="1" lang="en-US" altLang="en-US" sz="1800">
                <a:latin typeface="Arial" charset="0"/>
              </a:rPr>
              <a:t>(reference)</a:t>
            </a:r>
          </a:p>
        </p:txBody>
      </p:sp>
      <p:sp>
        <p:nvSpPr>
          <p:cNvPr id="37907" name="Text Box 23"/>
          <p:cNvSpPr txBox="1">
            <a:spLocks noChangeArrowheads="1"/>
          </p:cNvSpPr>
          <p:nvPr/>
        </p:nvSpPr>
        <p:spPr bwMode="auto">
          <a:xfrm>
            <a:off x="1096963" y="3405188"/>
            <a:ext cx="13652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en-US" sz="1800">
                <a:latin typeface="Arial" charset="0"/>
              </a:rPr>
              <a:t>Camera</a:t>
            </a:r>
          </a:p>
          <a:p>
            <a:pPr eaLnBrk="1" hangingPunct="1">
              <a:spcBef>
                <a:spcPct val="0"/>
              </a:spcBef>
              <a:buFontTx/>
              <a:buNone/>
            </a:pPr>
            <a:r>
              <a:rPr kumimoji="1" lang="en-US" altLang="en-US" sz="1800">
                <a:latin typeface="Arial" charset="0"/>
              </a:rPr>
              <a:t>coordinates</a:t>
            </a:r>
          </a:p>
        </p:txBody>
      </p:sp>
      <p:sp>
        <p:nvSpPr>
          <p:cNvPr id="37908" name="Text Box 24"/>
          <p:cNvSpPr txBox="1">
            <a:spLocks noChangeArrowheads="1"/>
          </p:cNvSpPr>
          <p:nvPr/>
        </p:nvSpPr>
        <p:spPr bwMode="auto">
          <a:xfrm>
            <a:off x="2493963" y="4206875"/>
            <a:ext cx="41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en-US" sz="1800">
                <a:latin typeface="Arial" charset="0"/>
              </a:rPr>
              <a:t>Y</a:t>
            </a:r>
            <a:r>
              <a:rPr kumimoji="1" lang="en-US" altLang="en-US" sz="1800" baseline="-25000">
                <a:latin typeface="Arial" charset="0"/>
              </a:rPr>
              <a:t>c</a:t>
            </a:r>
          </a:p>
        </p:txBody>
      </p:sp>
      <p:sp>
        <p:nvSpPr>
          <p:cNvPr id="37909" name="Tree"/>
          <p:cNvSpPr>
            <a:spLocks noEditPoints="1" noChangeArrowheads="1"/>
          </p:cNvSpPr>
          <p:nvPr/>
        </p:nvSpPr>
        <p:spPr bwMode="auto">
          <a:xfrm>
            <a:off x="3459163" y="2414588"/>
            <a:ext cx="1809750" cy="180975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2147483647 w 21600"/>
              <a:gd name="T9" fmla="*/ 2147483647 h 21600"/>
              <a:gd name="T10" fmla="*/ 2147483647 w 21600"/>
              <a:gd name="T11" fmla="*/ 2147483647 h 21600"/>
              <a:gd name="T12" fmla="*/ 2147483647 w 21600"/>
              <a:gd name="T13" fmla="*/ 2147483647 h 21600"/>
              <a:gd name="T14" fmla="*/ 17694720 60000 65536"/>
              <a:gd name="T15" fmla="*/ 11796480 60000 65536"/>
              <a:gd name="T16" fmla="*/ 11796480 60000 65536"/>
              <a:gd name="T17" fmla="*/ 11796480 60000 65536"/>
              <a:gd name="T18" fmla="*/ 0 60000 65536"/>
              <a:gd name="T19" fmla="*/ 0 60000 65536"/>
              <a:gd name="T20" fmla="*/ 0 60000 65536"/>
              <a:gd name="T21" fmla="*/ 761 w 21600"/>
              <a:gd name="T22" fmla="*/ 22454 h 21600"/>
              <a:gd name="T23" fmla="*/ 21069 w 21600"/>
              <a:gd name="T24" fmla="*/ 28282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a:moveTo>
                  <a:pt x="0" y="18900"/>
                </a:moveTo>
                <a:lnTo>
                  <a:pt x="9257" y="18900"/>
                </a:lnTo>
                <a:lnTo>
                  <a:pt x="9257" y="21600"/>
                </a:lnTo>
                <a:lnTo>
                  <a:pt x="12343" y="21600"/>
                </a:lnTo>
                <a:lnTo>
                  <a:pt x="12343" y="18900"/>
                </a:lnTo>
                <a:lnTo>
                  <a:pt x="21600" y="18900"/>
                </a:lnTo>
                <a:lnTo>
                  <a:pt x="12343" y="12600"/>
                </a:lnTo>
                <a:lnTo>
                  <a:pt x="18514" y="12600"/>
                </a:lnTo>
                <a:lnTo>
                  <a:pt x="12343" y="6300"/>
                </a:lnTo>
                <a:lnTo>
                  <a:pt x="15429" y="6300"/>
                </a:lnTo>
                <a:lnTo>
                  <a:pt x="10800" y="0"/>
                </a:lnTo>
                <a:lnTo>
                  <a:pt x="6171" y="6300"/>
                </a:lnTo>
                <a:lnTo>
                  <a:pt x="9257" y="6300"/>
                </a:lnTo>
                <a:lnTo>
                  <a:pt x="3086" y="12600"/>
                </a:lnTo>
                <a:lnTo>
                  <a:pt x="9257" y="12600"/>
                </a:lnTo>
                <a:lnTo>
                  <a:pt x="0" y="18900"/>
                </a:lnTo>
                <a:close/>
              </a:path>
            </a:pathLst>
          </a:custGeom>
          <a:solidFill>
            <a:srgbClr val="008000"/>
          </a:solidFill>
          <a:ln w="9525">
            <a:solidFill>
              <a:srgbClr val="000000"/>
            </a:solidFill>
            <a:miter lim="800000"/>
            <a:headEnd/>
            <a:tailEnd/>
          </a:ln>
          <a:effectLst>
            <a:outerShdw dist="107763" dir="2700000" algn="ctr" rotWithShape="0">
              <a:srgbClr val="808080"/>
            </a:outerShdw>
          </a:effectLst>
        </p:spPr>
        <p:txBody>
          <a:bodyPr/>
          <a:lstStyle/>
          <a:p>
            <a:endParaRPr lang="en-US"/>
          </a:p>
        </p:txBody>
      </p:sp>
      <p:sp>
        <p:nvSpPr>
          <p:cNvPr id="37910" name="Text Box 27"/>
          <p:cNvSpPr txBox="1">
            <a:spLocks noChangeArrowheads="1"/>
          </p:cNvSpPr>
          <p:nvPr/>
        </p:nvSpPr>
        <p:spPr bwMode="auto">
          <a:xfrm>
            <a:off x="2697163" y="5233988"/>
            <a:ext cx="1044575" cy="64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en-US" sz="1800">
                <a:latin typeface="Arial" charset="0"/>
              </a:rPr>
              <a:t>Rcam </a:t>
            </a:r>
          </a:p>
          <a:p>
            <a:pPr eaLnBrk="1" hangingPunct="1">
              <a:spcBef>
                <a:spcPct val="0"/>
              </a:spcBef>
              <a:buFontTx/>
              <a:buNone/>
            </a:pPr>
            <a:r>
              <a:rPr kumimoji="1" lang="en-US" altLang="en-US" sz="1800">
                <a:latin typeface="Arial" charset="0"/>
              </a:rPr>
              <a:t>Rotation</a:t>
            </a:r>
          </a:p>
        </p:txBody>
      </p:sp>
      <p:sp>
        <p:nvSpPr>
          <p:cNvPr id="37911" name="Text Box 28"/>
          <p:cNvSpPr txBox="1">
            <a:spLocks noChangeArrowheads="1"/>
          </p:cNvSpPr>
          <p:nvPr/>
        </p:nvSpPr>
        <p:spPr bwMode="auto">
          <a:xfrm>
            <a:off x="7558088" y="5346700"/>
            <a:ext cx="1479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en-US" sz="1800">
                <a:latin typeface="Arial" charset="0"/>
              </a:rPr>
              <a:t>World center</a:t>
            </a:r>
          </a:p>
        </p:txBody>
      </p:sp>
      <p:sp>
        <p:nvSpPr>
          <p:cNvPr id="37912" name="Text Box 30"/>
          <p:cNvSpPr txBox="1">
            <a:spLocks noChangeArrowheads="1"/>
          </p:cNvSpPr>
          <p:nvPr/>
        </p:nvSpPr>
        <p:spPr bwMode="auto">
          <a:xfrm>
            <a:off x="7786688" y="4279900"/>
            <a:ext cx="425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en-US" sz="1800">
                <a:latin typeface="Arial" charset="0"/>
              </a:rPr>
              <a:t>R</a:t>
            </a:r>
            <a:r>
              <a:rPr kumimoji="1" lang="en-US" altLang="en-US" sz="1800" baseline="-25000">
                <a:latin typeface="Arial" charset="0"/>
              </a:rPr>
              <a:t>c</a:t>
            </a:r>
          </a:p>
        </p:txBody>
      </p:sp>
      <p:sp>
        <p:nvSpPr>
          <p:cNvPr id="37913" name="Freeform 35"/>
          <p:cNvSpPr>
            <a:spLocks/>
          </p:cNvSpPr>
          <p:nvPr/>
        </p:nvSpPr>
        <p:spPr bwMode="auto">
          <a:xfrm flipV="1">
            <a:off x="2541588" y="4822825"/>
            <a:ext cx="349250" cy="434975"/>
          </a:xfrm>
          <a:custGeom>
            <a:avLst/>
            <a:gdLst>
              <a:gd name="T0" fmla="*/ 2147483647 w 208"/>
              <a:gd name="T1" fmla="*/ 2147483647 h 264"/>
              <a:gd name="T2" fmla="*/ 2147483647 w 208"/>
              <a:gd name="T3" fmla="*/ 2147483647 h 264"/>
              <a:gd name="T4" fmla="*/ 2147483647 w 208"/>
              <a:gd name="T5" fmla="*/ 2147483647 h 264"/>
              <a:gd name="T6" fmla="*/ 0 w 208"/>
              <a:gd name="T7" fmla="*/ 2147483647 h 2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8" h="264">
                <a:moveTo>
                  <a:pt x="48" y="264"/>
                </a:moveTo>
                <a:cubicBezTo>
                  <a:pt x="112" y="236"/>
                  <a:pt x="176" y="208"/>
                  <a:pt x="192" y="168"/>
                </a:cubicBezTo>
                <a:cubicBezTo>
                  <a:pt x="208" y="128"/>
                  <a:pt x="176" y="48"/>
                  <a:pt x="144" y="24"/>
                </a:cubicBezTo>
                <a:cubicBezTo>
                  <a:pt x="112" y="0"/>
                  <a:pt x="24" y="24"/>
                  <a:pt x="0" y="24"/>
                </a:cubicBezTo>
              </a:path>
            </a:pathLst>
          </a:custGeom>
          <a:noFill/>
          <a:ln w="38100" cmpd="sng">
            <a:solidFill>
              <a:schemeClr val="tx1"/>
            </a:solidFill>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14" name="Text Box 36"/>
          <p:cNvSpPr txBox="1">
            <a:spLocks noChangeArrowheads="1"/>
          </p:cNvSpPr>
          <p:nvPr/>
        </p:nvSpPr>
        <p:spPr bwMode="auto">
          <a:xfrm>
            <a:off x="4191000" y="2183969"/>
            <a:ext cx="4730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en-US" sz="1800" i="1" dirty="0">
                <a:latin typeface="Arial" charset="0"/>
              </a:rPr>
              <a:t>P</a:t>
            </a:r>
            <a:r>
              <a:rPr kumimoji="1" lang="en-US" altLang="en-US" sz="1800" i="1" baseline="-25000" dirty="0">
                <a:latin typeface="Arial" charset="0"/>
              </a:rPr>
              <a:t>w</a:t>
            </a:r>
          </a:p>
        </p:txBody>
      </p:sp>
      <p:sp>
        <p:nvSpPr>
          <p:cNvPr id="37915" name="Text Box 28"/>
          <p:cNvSpPr txBox="1">
            <a:spLocks noChangeArrowheads="1"/>
          </p:cNvSpPr>
          <p:nvPr/>
        </p:nvSpPr>
        <p:spPr bwMode="auto">
          <a:xfrm>
            <a:off x="927100" y="5503863"/>
            <a:ext cx="1711325"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en-US" sz="1800">
                <a:latin typeface="Arial" charset="0"/>
              </a:rPr>
              <a:t>Camera center</a:t>
            </a:r>
          </a:p>
        </p:txBody>
      </p:sp>
      <p:sp>
        <p:nvSpPr>
          <p:cNvPr id="37916" name="Content Placeholder 1"/>
          <p:cNvSpPr>
            <a:spLocks noGrp="1"/>
          </p:cNvSpPr>
          <p:nvPr>
            <p:ph idx="1"/>
          </p:nvPr>
        </p:nvSpPr>
        <p:spPr>
          <a:xfrm>
            <a:off x="487363" y="2338388"/>
            <a:ext cx="8229600" cy="981075"/>
          </a:xfrm>
        </p:spPr>
        <p:txBody>
          <a:bodyPr/>
          <a:lstStyle/>
          <a:p>
            <a:r>
              <a:rPr lang="en-US" altLang="en-US" smtClean="0">
                <a:ea typeface="新細明體" pitchFamily="18" charset="-120"/>
              </a:rPr>
              <a:t> </a:t>
            </a:r>
          </a:p>
        </p:txBody>
      </p:sp>
      <p:sp>
        <p:nvSpPr>
          <p:cNvPr id="37917" name="Rectangle 2"/>
          <p:cNvSpPr>
            <a:spLocks noChangeArrowheads="1"/>
          </p:cNvSpPr>
          <p:nvPr/>
        </p:nvSpPr>
        <p:spPr bwMode="auto">
          <a:xfrm>
            <a:off x="3459163" y="4533901"/>
            <a:ext cx="319246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 typeface="Arial" charset="0"/>
              <a:buNone/>
            </a:pPr>
            <a:r>
              <a:rPr kumimoji="1" lang="en-US" altLang="en-US" sz="1800" dirty="0" err="1">
                <a:latin typeface="Arial" charset="0"/>
              </a:rPr>
              <a:t>T</a:t>
            </a:r>
            <a:r>
              <a:rPr kumimoji="1" lang="en-US" altLang="en-US" sz="1800" baseline="-25000" dirty="0" err="1">
                <a:latin typeface="Arial" charset="0"/>
              </a:rPr>
              <a:t>Cam</a:t>
            </a:r>
            <a:r>
              <a:rPr kumimoji="1" lang="en-US" altLang="en-US" sz="1800" dirty="0">
                <a:latin typeface="Arial" charset="0"/>
              </a:rPr>
              <a:t>= T</a:t>
            </a:r>
            <a:r>
              <a:rPr kumimoji="1" lang="en-US" altLang="en-US" sz="1800" baseline="-25000" dirty="0">
                <a:latin typeface="Arial" charset="0"/>
              </a:rPr>
              <a:t>C</a:t>
            </a:r>
            <a:r>
              <a:rPr kumimoji="1" lang="en-US" altLang="en-US" sz="1800" dirty="0">
                <a:latin typeface="Arial" charset="0"/>
              </a:rPr>
              <a:t> =camera translation</a:t>
            </a:r>
          </a:p>
          <a:p>
            <a:pPr eaLnBrk="1" hangingPunct="1">
              <a:spcBef>
                <a:spcPct val="0"/>
              </a:spcBef>
              <a:buFont typeface="Arial" charset="0"/>
              <a:buNone/>
            </a:pPr>
            <a:r>
              <a:rPr kumimoji="1" lang="en-US" altLang="en-US" sz="1800" dirty="0">
                <a:latin typeface="Arial" charset="0"/>
              </a:rPr>
              <a:t>in the world coordinates</a:t>
            </a:r>
          </a:p>
          <a:p>
            <a:pPr eaLnBrk="1" hangingPunct="1">
              <a:spcBef>
                <a:spcPct val="0"/>
              </a:spcBef>
              <a:buFontTx/>
              <a:buNone/>
            </a:pPr>
            <a:r>
              <a:rPr kumimoji="1" lang="en-US" altLang="en-US" sz="1800" dirty="0">
                <a:latin typeface="Arial" charset="0"/>
              </a:rPr>
              <a:t> </a:t>
            </a:r>
          </a:p>
        </p:txBody>
      </p:sp>
      <p:sp>
        <p:nvSpPr>
          <p:cNvPr id="30" name="Oval 29"/>
          <p:cNvSpPr/>
          <p:nvPr/>
        </p:nvSpPr>
        <p:spPr>
          <a:xfrm>
            <a:off x="4800600" y="152400"/>
            <a:ext cx="22098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pPr algn="ctr">
              <a:defRPr/>
            </a:pPr>
            <a:endParaRPr lang="en-US" altLang="en-US" smtClean="0">
              <a:solidFill>
                <a:srgbClr val="FFFFFF"/>
              </a:solidFill>
              <a:latin typeface="Calibri" pitchFamily="34" charset="0"/>
            </a:endParaRPr>
          </a:p>
        </p:txBody>
      </p:sp>
      <p:sp>
        <p:nvSpPr>
          <p:cNvPr id="37919" name="TextBox 1"/>
          <p:cNvSpPr txBox="1">
            <a:spLocks noChangeArrowheads="1"/>
          </p:cNvSpPr>
          <p:nvPr/>
        </p:nvSpPr>
        <p:spPr bwMode="auto">
          <a:xfrm>
            <a:off x="544513" y="5875338"/>
            <a:ext cx="5475287" cy="92392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r>
              <a:rPr lang="en-US" altLang="en-US"/>
              <a:t>Convention used: In this chapter we rotate the camera theta_z (angle around z axis) first, then theta_y and finally theta_x.</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7"/>
          <p:cNvSpPr>
            <a:spLocks noGrp="1"/>
          </p:cNvSpPr>
          <p:nvPr>
            <p:ph type="title"/>
          </p:nvPr>
        </p:nvSpPr>
        <p:spPr>
          <a:xfrm>
            <a:off x="457200" y="228600"/>
            <a:ext cx="8229600" cy="1143000"/>
          </a:xfrm>
        </p:spPr>
        <p:txBody>
          <a:bodyPr/>
          <a:lstStyle/>
          <a:p>
            <a:r>
              <a:rPr lang="en-US" altLang="en-US" sz="4000" smtClean="0">
                <a:ea typeface="新細明體" pitchFamily="18" charset="-120"/>
              </a:rPr>
              <a:t>Precise definition of Rc, Tc and Rcam</a:t>
            </a:r>
          </a:p>
        </p:txBody>
      </p:sp>
      <p:sp>
        <p:nvSpPr>
          <p:cNvPr id="38915" name="Content Placeholder 8"/>
          <p:cNvSpPr>
            <a:spLocks noGrp="1"/>
          </p:cNvSpPr>
          <p:nvPr>
            <p:ph idx="1"/>
          </p:nvPr>
        </p:nvSpPr>
        <p:spPr>
          <a:xfrm>
            <a:off x="457200" y="1219200"/>
            <a:ext cx="8229600" cy="4525963"/>
          </a:xfrm>
        </p:spPr>
        <p:txBody>
          <a:bodyPr/>
          <a:lstStyle/>
          <a:p>
            <a:pPr marL="285750" lvl="1" eaLnBrk="1" hangingPunct="1">
              <a:buFont typeface="Arial" charset="0"/>
              <a:buChar char="•"/>
            </a:pPr>
            <a:r>
              <a:rPr kumimoji="1" lang="en-US" altLang="en-US" sz="2000" dirty="0" err="1" smtClean="0">
                <a:latin typeface="Arial" charset="0"/>
                <a:ea typeface="新細明體" pitchFamily="18" charset="-120"/>
              </a:rPr>
              <a:t>Rc</a:t>
            </a:r>
            <a:r>
              <a:rPr kumimoji="1" lang="en-US" altLang="en-US" sz="2000" dirty="0" smtClean="0">
                <a:latin typeface="Arial" charset="0"/>
                <a:ea typeface="新細明體" pitchFamily="18" charset="-120"/>
              </a:rPr>
              <a:t>: </a:t>
            </a:r>
            <a:r>
              <a:rPr kumimoji="1" lang="en-US" altLang="en-US" sz="1600" dirty="0" smtClean="0">
                <a:latin typeface="Arial" charset="0"/>
                <a:ea typeface="新細明體" pitchFamily="18" charset="-120"/>
              </a:rPr>
              <a:t>A vector Pw will appear as Pc in camera coordinates using </a:t>
            </a:r>
            <a:r>
              <a:rPr kumimoji="1" lang="en-US" altLang="en-US" sz="1600" dirty="0" err="1" smtClean="0">
                <a:latin typeface="Arial" charset="0"/>
                <a:ea typeface="新細明體" pitchFamily="18" charset="-120"/>
              </a:rPr>
              <a:t>Rc</a:t>
            </a:r>
            <a:endParaRPr kumimoji="1" lang="en-US" altLang="en-US" sz="2000" dirty="0" smtClean="0">
              <a:latin typeface="Arial" charset="0"/>
              <a:ea typeface="新細明體" pitchFamily="18" charset="-120"/>
            </a:endParaRPr>
          </a:p>
          <a:p>
            <a:pPr marL="685800" lvl="2" eaLnBrk="1" hangingPunct="1"/>
            <a:r>
              <a:rPr kumimoji="1" lang="en-US" altLang="en-US" sz="1800" dirty="0" smtClean="0">
                <a:latin typeface="Arial" charset="0"/>
                <a:ea typeface="新細明體" pitchFamily="18" charset="-120"/>
              </a:rPr>
              <a:t>Pc=</a:t>
            </a:r>
            <a:r>
              <a:rPr kumimoji="1" lang="en-US" altLang="en-US" sz="1800" dirty="0" err="1" smtClean="0">
                <a:latin typeface="Arial" charset="0"/>
                <a:ea typeface="新細明體" pitchFamily="18" charset="-120"/>
              </a:rPr>
              <a:t>Rc</a:t>
            </a:r>
            <a:r>
              <a:rPr kumimoji="1" lang="en-US" altLang="en-US" sz="1800" dirty="0" smtClean="0">
                <a:latin typeface="Arial" charset="0"/>
                <a:ea typeface="新細明體" pitchFamily="18" charset="-120"/>
              </a:rPr>
              <a:t>*Pw, where a vector Pw in world coordinates is the same vector Pc in camera coordinates . Pw does not change, it is only the coordinate system changes</a:t>
            </a:r>
          </a:p>
          <a:p>
            <a:pPr marL="285750" indent="-285750" eaLnBrk="1" hangingPunct="1"/>
            <a:r>
              <a:rPr kumimoji="1" lang="en-US" altLang="en-US" sz="2000" dirty="0" err="1" smtClean="0">
                <a:latin typeface="Arial" charset="0"/>
                <a:ea typeface="新細明體" pitchFamily="18" charset="-120"/>
              </a:rPr>
              <a:t>R</a:t>
            </a:r>
            <a:r>
              <a:rPr kumimoji="1" lang="en-US" altLang="en-US" sz="2000" baseline="-25000" dirty="0" err="1" smtClean="0">
                <a:latin typeface="Arial" charset="0"/>
                <a:ea typeface="新細明體" pitchFamily="18" charset="-120"/>
              </a:rPr>
              <a:t>cam</a:t>
            </a:r>
            <a:r>
              <a:rPr kumimoji="1" lang="en-US" altLang="en-US" sz="2000" dirty="0" smtClean="0">
                <a:latin typeface="Arial" charset="0"/>
                <a:ea typeface="新細明體" pitchFamily="18" charset="-120"/>
              </a:rPr>
              <a:t> is the rotational matrix that rotates the principal axis (</a:t>
            </a:r>
            <a:r>
              <a:rPr kumimoji="1" lang="en-US" altLang="en-US" sz="2000" dirty="0" err="1" smtClean="0">
                <a:latin typeface="Arial" charset="0"/>
                <a:ea typeface="新細明體" pitchFamily="18" charset="-120"/>
              </a:rPr>
              <a:t>Vz</a:t>
            </a:r>
            <a:r>
              <a:rPr kumimoji="1" lang="en-US" altLang="en-US" sz="2000" dirty="0" smtClean="0">
                <a:latin typeface="Arial" charset="0"/>
                <a:ea typeface="新細明體" pitchFamily="18" charset="-120"/>
              </a:rPr>
              <a:t>) of the camera position to a new position in the world coordinates. </a:t>
            </a:r>
            <a:r>
              <a:rPr kumimoji="1" lang="en-US" altLang="en-US" sz="2000" dirty="0" err="1" smtClean="0">
                <a:latin typeface="Arial" charset="0"/>
                <a:ea typeface="新細明體" pitchFamily="18" charset="-120"/>
              </a:rPr>
              <a:t>R</a:t>
            </a:r>
            <a:r>
              <a:rPr kumimoji="1" lang="en-US" altLang="en-US" sz="2000" baseline="-25000" dirty="0" err="1" smtClean="0">
                <a:latin typeface="Arial" charset="0"/>
                <a:ea typeface="新細明體" pitchFamily="18" charset="-120"/>
              </a:rPr>
              <a:t>cam</a:t>
            </a:r>
            <a:r>
              <a:rPr kumimoji="1" lang="en-US" altLang="en-US" sz="2000" dirty="0" smtClean="0">
                <a:latin typeface="Arial" charset="0"/>
                <a:ea typeface="新細明體" pitchFamily="18" charset="-120"/>
              </a:rPr>
              <a:t> will change </a:t>
            </a:r>
            <a:r>
              <a:rPr kumimoji="1" lang="en-US" altLang="en-US" sz="2000" dirty="0" err="1" smtClean="0">
                <a:latin typeface="Arial" charset="0"/>
                <a:ea typeface="新細明體" pitchFamily="18" charset="-120"/>
              </a:rPr>
              <a:t>Vz</a:t>
            </a:r>
            <a:r>
              <a:rPr kumimoji="1" lang="en-US" altLang="en-US" sz="2000" dirty="0" smtClean="0">
                <a:latin typeface="Arial" charset="0"/>
                <a:ea typeface="新細明體" pitchFamily="18" charset="-120"/>
              </a:rPr>
              <a:t>, but it is always in the world </a:t>
            </a:r>
            <a:r>
              <a:rPr kumimoji="1" lang="en-US" altLang="en-US" sz="2000" dirty="0" err="1" smtClean="0">
                <a:latin typeface="Arial" charset="0"/>
                <a:ea typeface="新細明體" pitchFamily="18" charset="-120"/>
              </a:rPr>
              <a:t>coord</a:t>
            </a:r>
            <a:r>
              <a:rPr kumimoji="1" lang="en-US" altLang="en-US" sz="2000" dirty="0" smtClean="0">
                <a:latin typeface="Arial" charset="0"/>
                <a:ea typeface="新細明體" pitchFamily="18" charset="-120"/>
              </a:rPr>
              <a:t>. Sys. before and after the change.</a:t>
            </a:r>
          </a:p>
          <a:p>
            <a:pPr marL="285750" indent="-285750" eaLnBrk="1" hangingPunct="1"/>
            <a:r>
              <a:rPr kumimoji="1" lang="en-US" altLang="en-US" sz="2000" dirty="0" smtClean="0">
                <a:latin typeface="Arial" charset="0"/>
                <a:ea typeface="新細明體" pitchFamily="18" charset="-120"/>
              </a:rPr>
              <a:t>So </a:t>
            </a:r>
            <a:r>
              <a:rPr kumimoji="1" lang="en-US" altLang="en-US" sz="2000" dirty="0" err="1" smtClean="0">
                <a:latin typeface="Arial" charset="0"/>
                <a:ea typeface="新細明體" pitchFamily="18" charset="-120"/>
              </a:rPr>
              <a:t>R</a:t>
            </a:r>
            <a:r>
              <a:rPr kumimoji="1" lang="en-US" altLang="en-US" sz="2000" baseline="-25000" dirty="0" err="1" smtClean="0">
                <a:latin typeface="Arial" charset="0"/>
                <a:ea typeface="新細明體" pitchFamily="18" charset="-120"/>
              </a:rPr>
              <a:t>cam</a:t>
            </a:r>
            <a:r>
              <a:rPr kumimoji="1" lang="en-US" altLang="en-US" sz="2000" dirty="0" smtClean="0">
                <a:latin typeface="Arial" charset="0"/>
                <a:ea typeface="新細明體" pitchFamily="18" charset="-120"/>
              </a:rPr>
              <a:t> rotates the camera but </a:t>
            </a:r>
            <a:r>
              <a:rPr kumimoji="1" lang="en-US" altLang="en-US" sz="2000" dirty="0" err="1" smtClean="0">
                <a:latin typeface="Arial" charset="0"/>
                <a:ea typeface="新細明體" pitchFamily="18" charset="-120"/>
              </a:rPr>
              <a:t>R</a:t>
            </a:r>
            <a:r>
              <a:rPr kumimoji="1" lang="en-US" altLang="en-US" sz="2000" baseline="-25000" dirty="0" err="1" smtClean="0">
                <a:latin typeface="Arial" charset="0"/>
                <a:ea typeface="新細明體" pitchFamily="18" charset="-120"/>
              </a:rPr>
              <a:t>c</a:t>
            </a:r>
            <a:r>
              <a:rPr kumimoji="1" lang="en-US" altLang="en-US" sz="2000" dirty="0" smtClean="0">
                <a:latin typeface="Arial" charset="0"/>
                <a:ea typeface="新細明體" pitchFamily="18" charset="-120"/>
              </a:rPr>
              <a:t> is the transformation to bring a vector in the world </a:t>
            </a:r>
            <a:r>
              <a:rPr kumimoji="1" lang="en-US" altLang="en-US" sz="2000" dirty="0" err="1" smtClean="0">
                <a:latin typeface="Arial" charset="0"/>
                <a:ea typeface="新細明體" pitchFamily="18" charset="-120"/>
              </a:rPr>
              <a:t>corrd</a:t>
            </a:r>
            <a:r>
              <a:rPr kumimoji="1" lang="en-US" altLang="en-US" sz="2000" dirty="0" smtClean="0">
                <a:latin typeface="Arial" charset="0"/>
                <a:ea typeface="新細明體" pitchFamily="18" charset="-120"/>
              </a:rPr>
              <a:t>. sys to the camera </a:t>
            </a:r>
            <a:r>
              <a:rPr kumimoji="1" lang="en-US" altLang="en-US" sz="2000" dirty="0" err="1" smtClean="0">
                <a:latin typeface="Arial" charset="0"/>
                <a:ea typeface="新細明體" pitchFamily="18" charset="-120"/>
              </a:rPr>
              <a:t>corrd</a:t>
            </a:r>
            <a:r>
              <a:rPr kumimoji="1" lang="en-US" altLang="en-US" sz="2000" dirty="0" smtClean="0">
                <a:latin typeface="Arial" charset="0"/>
                <a:ea typeface="新細明體" pitchFamily="18" charset="-120"/>
              </a:rPr>
              <a:t> sys.</a:t>
            </a:r>
          </a:p>
          <a:p>
            <a:pPr marL="285750" indent="-285750" eaLnBrk="1" hangingPunct="1"/>
            <a:r>
              <a:rPr kumimoji="1" lang="en-US" altLang="en-US" sz="2000" dirty="0" err="1" smtClean="0">
                <a:latin typeface="Arial" charset="0"/>
                <a:ea typeface="新細明體" pitchFamily="18" charset="-120"/>
              </a:rPr>
              <a:t>R</a:t>
            </a:r>
            <a:r>
              <a:rPr kumimoji="1" lang="en-US" altLang="en-US" sz="2000" baseline="-25000" dirty="0" err="1" smtClean="0">
                <a:latin typeface="Arial" charset="0"/>
                <a:ea typeface="新細明體" pitchFamily="18" charset="-120"/>
              </a:rPr>
              <a:t>cam</a:t>
            </a:r>
            <a:r>
              <a:rPr kumimoji="1" lang="en-US" altLang="en-US" sz="2000" dirty="0" smtClean="0">
                <a:latin typeface="Arial" charset="0"/>
                <a:ea typeface="新細明體" pitchFamily="18" charset="-120"/>
              </a:rPr>
              <a:t> = (</a:t>
            </a:r>
            <a:r>
              <a:rPr kumimoji="1" lang="en-US" altLang="en-US" sz="2000" dirty="0" err="1" smtClean="0">
                <a:latin typeface="Arial" charset="0"/>
                <a:ea typeface="新細明體" pitchFamily="18" charset="-120"/>
              </a:rPr>
              <a:t>R</a:t>
            </a:r>
            <a:r>
              <a:rPr kumimoji="1" lang="en-US" altLang="en-US" sz="2000" baseline="-25000" dirty="0" err="1" smtClean="0">
                <a:latin typeface="Arial" charset="0"/>
                <a:ea typeface="新細明體" pitchFamily="18" charset="-120"/>
              </a:rPr>
              <a:t>c</a:t>
            </a:r>
            <a:r>
              <a:rPr lang="en-US" altLang="en-US" sz="2000" dirty="0" smtClean="0">
                <a:ea typeface="新細明體" pitchFamily="18" charset="-120"/>
              </a:rPr>
              <a:t>) </a:t>
            </a:r>
            <a:r>
              <a:rPr kumimoji="1" lang="en-US" altLang="en-US" sz="2000" baseline="30000" dirty="0" smtClean="0">
                <a:latin typeface="Arial" charset="0"/>
                <a:ea typeface="新細明體" pitchFamily="18" charset="-120"/>
              </a:rPr>
              <a:t>-1</a:t>
            </a:r>
            <a:r>
              <a:rPr kumimoji="1" lang="en-US" altLang="en-US" sz="2000" dirty="0" smtClean="0">
                <a:latin typeface="Arial" charset="0"/>
                <a:ea typeface="新細明體" pitchFamily="18" charset="-120"/>
              </a:rPr>
              <a:t> </a:t>
            </a:r>
            <a:r>
              <a:rPr lang="en-US" altLang="en-US" sz="2000" dirty="0" smtClean="0">
                <a:ea typeface="新細明體" pitchFamily="18" charset="-120"/>
              </a:rPr>
              <a:t>(Note R</a:t>
            </a:r>
            <a:r>
              <a:rPr lang="en-US" altLang="en-US" sz="2000" baseline="30000" dirty="0" smtClean="0">
                <a:ea typeface="新細明體" pitchFamily="18" charset="-120"/>
              </a:rPr>
              <a:t>-1</a:t>
            </a:r>
            <a:r>
              <a:rPr lang="en-US" altLang="en-US" sz="2000" dirty="0" smtClean="0">
                <a:ea typeface="新細明體" pitchFamily="18" charset="-120"/>
              </a:rPr>
              <a:t>=R</a:t>
            </a:r>
            <a:r>
              <a:rPr lang="en-US" altLang="en-US" sz="2000" baseline="30000" dirty="0" smtClean="0">
                <a:ea typeface="新細明體" pitchFamily="18" charset="-120"/>
              </a:rPr>
              <a:t>T</a:t>
            </a:r>
            <a:r>
              <a:rPr lang="en-US" altLang="en-US" sz="2000" dirty="0" smtClean="0">
                <a:ea typeface="新細明體" pitchFamily="18" charset="-120"/>
              </a:rPr>
              <a:t> for rotation matrices)</a:t>
            </a:r>
            <a:endParaRPr kumimoji="1" lang="en-US" altLang="en-US" sz="2000" dirty="0" smtClean="0">
              <a:latin typeface="Arial" charset="0"/>
              <a:ea typeface="新細明體" pitchFamily="18" charset="-120"/>
            </a:endParaRPr>
          </a:p>
          <a:p>
            <a:pPr marL="285750" indent="-285750" eaLnBrk="1" hangingPunct="1"/>
            <a:r>
              <a:rPr kumimoji="1" lang="en-US" altLang="en-US" sz="2000" dirty="0" err="1" smtClean="0">
                <a:latin typeface="Arial" charset="0"/>
                <a:ea typeface="新細明體" pitchFamily="18" charset="-120"/>
              </a:rPr>
              <a:t>T</a:t>
            </a:r>
            <a:r>
              <a:rPr kumimoji="1" lang="en-US" altLang="en-US" sz="2000" baseline="-25000" dirty="0" err="1" smtClean="0">
                <a:latin typeface="Arial" charset="0"/>
                <a:ea typeface="新細明體" pitchFamily="18" charset="-120"/>
              </a:rPr>
              <a:t>cam</a:t>
            </a:r>
            <a:r>
              <a:rPr kumimoji="1" lang="en-US" altLang="en-US" sz="2000" dirty="0" smtClean="0">
                <a:latin typeface="Arial" charset="0"/>
                <a:ea typeface="新細明體" pitchFamily="18" charset="-120"/>
              </a:rPr>
              <a:t>=T</a:t>
            </a:r>
            <a:r>
              <a:rPr kumimoji="1" lang="en-US" altLang="en-US" sz="2000" baseline="-25000" dirty="0" smtClean="0">
                <a:latin typeface="Arial" charset="0"/>
                <a:ea typeface="新細明體" pitchFamily="18" charset="-120"/>
              </a:rPr>
              <a:t>c</a:t>
            </a:r>
            <a:r>
              <a:rPr kumimoji="1" lang="en-US" altLang="en-US" sz="2000" dirty="0" smtClean="0">
                <a:latin typeface="Arial" charset="0"/>
                <a:ea typeface="新細明體" pitchFamily="18" charset="-120"/>
              </a:rPr>
              <a:t> is the translation of the camera center in the world coordinate system.</a:t>
            </a:r>
            <a:r>
              <a:rPr lang="en-US" altLang="en-US" sz="2000" dirty="0" smtClean="0">
                <a:ea typeface="新細明體" pitchFamily="18" charset="-120"/>
              </a:rPr>
              <a:t> </a:t>
            </a:r>
            <a:endParaRPr kumimoji="1" lang="en-US" altLang="en-US" sz="2000" dirty="0" smtClean="0">
              <a:latin typeface="Arial" charset="0"/>
              <a:ea typeface="新細明體" pitchFamily="18" charset="-120"/>
            </a:endParaRPr>
          </a:p>
          <a:p>
            <a:pPr marL="285750" indent="-285750" eaLnBrk="1" hangingPunct="1"/>
            <a:r>
              <a:rPr kumimoji="1" lang="en-US" altLang="en-US" sz="2000" dirty="0" smtClean="0">
                <a:latin typeface="Arial" charset="0"/>
                <a:ea typeface="新細明體" pitchFamily="18" charset="-120"/>
              </a:rPr>
              <a:t>(-Tc) takes the camera center back to the world center in the world coordinate system.</a:t>
            </a:r>
          </a:p>
          <a:p>
            <a:pPr marL="285750" indent="-285750"/>
            <a:endParaRPr lang="en-US" altLang="en-US" sz="2400" dirty="0" smtClean="0">
              <a:ea typeface="新細明體" pitchFamily="18" charset="-120"/>
            </a:endParaRPr>
          </a:p>
        </p:txBody>
      </p:sp>
      <p:sp>
        <p:nvSpPr>
          <p:cNvPr id="6" name="Footer Placeholder 5"/>
          <p:cNvSpPr>
            <a:spLocks noGrp="1"/>
          </p:cNvSpPr>
          <p:nvPr>
            <p:ph type="ftr" sz="quarter" idx="11"/>
          </p:nvPr>
        </p:nvSpPr>
        <p:spPr/>
        <p:txBody>
          <a:bodyPr/>
          <a:lstStyle/>
          <a:p>
            <a:pPr>
              <a:defRPr/>
            </a:pPr>
            <a:r>
              <a:rPr lang="en-US" smtClean="0"/>
              <a:t>Ch2. Cameras v.7c</a:t>
            </a:r>
            <a:endParaRPr lang="en-US" dirty="0"/>
          </a:p>
        </p:txBody>
      </p:sp>
      <p:sp>
        <p:nvSpPr>
          <p:cNvPr id="38917"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fld id="{FD484405-D443-416F-AA17-9C402BF6F377}" type="slidenum">
              <a:rPr lang="en-US" altLang="en-US" sz="1200" smtClean="0">
                <a:solidFill>
                  <a:srgbClr val="898989"/>
                </a:solidFill>
                <a:latin typeface="Verdana" pitchFamily="34" charset="0"/>
              </a:rPr>
              <a:pPr>
                <a:spcBef>
                  <a:spcPct val="0"/>
                </a:spcBef>
                <a:buFontTx/>
                <a:buNone/>
              </a:pPr>
              <a:t>37</a:t>
            </a:fld>
            <a:endParaRPr lang="en-US" altLang="en-US" sz="1200" smtClean="0">
              <a:solidFill>
                <a:srgbClr val="898989"/>
              </a:solidFill>
              <a:latin typeface="Verdana"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9" descr="MCj043161700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6489527">
            <a:off x="7567613" y="3370263"/>
            <a:ext cx="1082675"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39" name="Rectangle 2"/>
          <p:cNvSpPr>
            <a:spLocks noGrp="1" noChangeArrowheads="1"/>
          </p:cNvSpPr>
          <p:nvPr>
            <p:ph type="title"/>
          </p:nvPr>
        </p:nvSpPr>
        <p:spPr>
          <a:xfrm>
            <a:off x="422275" y="354013"/>
            <a:ext cx="8243888" cy="1314450"/>
          </a:xfrm>
        </p:spPr>
        <p:txBody>
          <a:bodyPr/>
          <a:lstStyle/>
          <a:p>
            <a:pPr eaLnBrk="1" hangingPunct="1"/>
            <a:r>
              <a:rPr lang="en-US" altLang="en-US" sz="3600" smtClean="0">
                <a:ea typeface="新細明體" pitchFamily="18" charset="-120"/>
              </a:rPr>
              <a:t>Study the rotation matrix Rc</a:t>
            </a:r>
            <a:br>
              <a:rPr lang="en-US" altLang="en-US" sz="3600" smtClean="0">
                <a:ea typeface="新細明體" pitchFamily="18" charset="-120"/>
              </a:rPr>
            </a:br>
            <a:r>
              <a:rPr lang="en-US" altLang="en-US" sz="3600" smtClean="0">
                <a:ea typeface="新細明體" pitchFamily="18" charset="-120"/>
              </a:rPr>
              <a:t>Relate world 3D to camera 3D coordinates</a:t>
            </a:r>
          </a:p>
        </p:txBody>
      </p:sp>
      <p:sp>
        <p:nvSpPr>
          <p:cNvPr id="39940" name="Rectangle 3"/>
          <p:cNvSpPr>
            <a:spLocks noGrp="1" noChangeArrowheads="1"/>
          </p:cNvSpPr>
          <p:nvPr>
            <p:ph type="body" sz="half" idx="1"/>
          </p:nvPr>
        </p:nvSpPr>
        <p:spPr>
          <a:xfrm>
            <a:off x="436563" y="1849438"/>
            <a:ext cx="6411912" cy="4457700"/>
          </a:xfrm>
        </p:spPr>
        <p:txBody>
          <a:bodyPr/>
          <a:lstStyle/>
          <a:p>
            <a:pPr eaLnBrk="1" hangingPunct="1"/>
            <a:r>
              <a:rPr lang="en-US" altLang="en-US" sz="2000" dirty="0" smtClean="0">
                <a:ea typeface="新細明體" pitchFamily="18" charset="-120"/>
              </a:rPr>
              <a:t>We study pure camera rotation first</a:t>
            </a:r>
          </a:p>
          <a:p>
            <a:pPr lvl="1" eaLnBrk="1" hangingPunct="1"/>
            <a:r>
              <a:rPr lang="en-US" altLang="en-US" sz="1800" dirty="0" smtClean="0">
                <a:ea typeface="新細明體" pitchFamily="18" charset="-120"/>
              </a:rPr>
              <a:t>Assume Translation (Tc) =0 (from world center to camera center) </a:t>
            </a:r>
          </a:p>
          <a:p>
            <a:pPr lvl="1" eaLnBrk="1" hangingPunct="1"/>
            <a:r>
              <a:rPr lang="en-US" altLang="en-US" sz="2000" i="1" dirty="0" smtClean="0">
                <a:ea typeface="新細明體" pitchFamily="18" charset="-120"/>
              </a:rPr>
              <a:t>P</a:t>
            </a:r>
            <a:r>
              <a:rPr lang="en-US" altLang="en-US" sz="2000" i="1" baseline="-25000" dirty="0" smtClean="0">
                <a:ea typeface="新細明體" pitchFamily="18" charset="-120"/>
              </a:rPr>
              <a:t>w</a:t>
            </a:r>
            <a:r>
              <a:rPr lang="en-US" altLang="en-US" sz="2000" dirty="0" smtClean="0">
                <a:ea typeface="新細明體" pitchFamily="18" charset="-120"/>
              </a:rPr>
              <a:t>=a stationary vector in World 3D coordinates </a:t>
            </a:r>
            <a:r>
              <a:rPr lang="en-US" altLang="en-US" sz="2000" i="1" dirty="0" smtClean="0">
                <a:ea typeface="新細明體" pitchFamily="18" charset="-120"/>
              </a:rPr>
              <a:t>P</a:t>
            </a:r>
            <a:r>
              <a:rPr lang="en-US" altLang="en-US" sz="2000" i="1" baseline="-25000" dirty="0" smtClean="0">
                <a:ea typeface="新細明體" pitchFamily="18" charset="-120"/>
              </a:rPr>
              <a:t>w</a:t>
            </a:r>
            <a:r>
              <a:rPr lang="en-US" altLang="en-US" sz="2000" i="1" dirty="0" smtClean="0">
                <a:ea typeface="新細明體" pitchFamily="18" charset="-120"/>
              </a:rPr>
              <a:t>=[</a:t>
            </a:r>
            <a:r>
              <a:rPr lang="en-US" altLang="en-US" sz="2000" i="1" dirty="0" err="1" smtClean="0">
                <a:ea typeface="新細明體" pitchFamily="18" charset="-120"/>
              </a:rPr>
              <a:t>X</a:t>
            </a:r>
            <a:r>
              <a:rPr lang="en-US" altLang="en-US" sz="2000" i="1" baseline="-25000" dirty="0" err="1" smtClean="0">
                <a:ea typeface="新細明體" pitchFamily="18" charset="-120"/>
              </a:rPr>
              <a:t>w</a:t>
            </a:r>
            <a:r>
              <a:rPr lang="en-US" altLang="en-US" sz="2000" i="1" dirty="0" err="1" smtClean="0">
                <a:ea typeface="新細明體" pitchFamily="18" charset="-120"/>
              </a:rPr>
              <a:t>,Y</a:t>
            </a:r>
            <a:r>
              <a:rPr lang="en-US" altLang="en-US" sz="2000" i="1" baseline="-25000" dirty="0" err="1" smtClean="0">
                <a:ea typeface="新細明體" pitchFamily="18" charset="-120"/>
              </a:rPr>
              <a:t>w</a:t>
            </a:r>
            <a:r>
              <a:rPr lang="en-US" altLang="en-US" sz="2000" i="1" dirty="0" err="1" smtClean="0">
                <a:ea typeface="新細明體" pitchFamily="18" charset="-120"/>
              </a:rPr>
              <a:t>,Z</a:t>
            </a:r>
            <a:r>
              <a:rPr lang="en-US" altLang="en-US" sz="2000" i="1" baseline="-25000" dirty="0" err="1" smtClean="0">
                <a:ea typeface="新細明體" pitchFamily="18" charset="-120"/>
              </a:rPr>
              <a:t>w</a:t>
            </a:r>
            <a:r>
              <a:rPr lang="en-US" altLang="en-US" sz="2000" i="1" dirty="0" smtClean="0">
                <a:ea typeface="新細明體" pitchFamily="18" charset="-120"/>
              </a:rPr>
              <a:t>]</a:t>
            </a:r>
            <a:r>
              <a:rPr lang="en-US" altLang="en-US" sz="2000" i="1" baseline="30000" dirty="0" smtClean="0">
                <a:ea typeface="新細明體" pitchFamily="18" charset="-120"/>
              </a:rPr>
              <a:t>T</a:t>
            </a:r>
            <a:endParaRPr lang="en-US" altLang="en-US" sz="2000" i="1" dirty="0" smtClean="0">
              <a:ea typeface="新細明體" pitchFamily="18" charset="-120"/>
            </a:endParaRPr>
          </a:p>
          <a:p>
            <a:pPr eaLnBrk="1" hangingPunct="1"/>
            <a:r>
              <a:rPr lang="en-US" altLang="en-US" sz="2000" dirty="0" smtClean="0">
                <a:ea typeface="新細明體" pitchFamily="18" charset="-120"/>
              </a:rPr>
              <a:t>Pc=a point in camera 3D coordinates </a:t>
            </a:r>
            <a:r>
              <a:rPr lang="en-US" altLang="en-US" sz="2000" i="1" dirty="0" smtClean="0">
                <a:ea typeface="新細明體" pitchFamily="18" charset="-120"/>
              </a:rPr>
              <a:t>=[</a:t>
            </a:r>
            <a:r>
              <a:rPr lang="en-US" altLang="en-US" sz="2000" i="1" dirty="0" err="1" smtClean="0">
                <a:ea typeface="新細明體" pitchFamily="18" charset="-120"/>
              </a:rPr>
              <a:t>X</a:t>
            </a:r>
            <a:r>
              <a:rPr lang="en-US" altLang="en-US" sz="2000" i="1" baseline="-25000" dirty="0" err="1" smtClean="0">
                <a:ea typeface="新細明體" pitchFamily="18" charset="-120"/>
              </a:rPr>
              <a:t>c</a:t>
            </a:r>
            <a:r>
              <a:rPr lang="en-US" altLang="en-US" sz="2000" i="1" dirty="0" err="1" smtClean="0">
                <a:ea typeface="新細明體" pitchFamily="18" charset="-120"/>
              </a:rPr>
              <a:t>,Y</a:t>
            </a:r>
            <a:r>
              <a:rPr lang="en-US" altLang="en-US" sz="2000" i="1" baseline="-25000" dirty="0" err="1" smtClean="0">
                <a:ea typeface="新細明體" pitchFamily="18" charset="-120"/>
              </a:rPr>
              <a:t>c</a:t>
            </a:r>
            <a:r>
              <a:rPr lang="en-US" altLang="en-US" sz="2000" i="1" dirty="0" err="1" smtClean="0">
                <a:ea typeface="新細明體" pitchFamily="18" charset="-120"/>
              </a:rPr>
              <a:t>,Z</a:t>
            </a:r>
            <a:r>
              <a:rPr lang="en-US" altLang="en-US" sz="2000" i="1" baseline="-25000" dirty="0" err="1" smtClean="0">
                <a:ea typeface="新細明體" pitchFamily="18" charset="-120"/>
              </a:rPr>
              <a:t>c</a:t>
            </a:r>
            <a:r>
              <a:rPr lang="en-US" altLang="en-US" sz="2000" i="1" dirty="0" smtClean="0">
                <a:ea typeface="新細明體" pitchFamily="18" charset="-120"/>
              </a:rPr>
              <a:t>]</a:t>
            </a:r>
            <a:r>
              <a:rPr lang="en-US" altLang="en-US" sz="2000" i="1" baseline="30000" dirty="0" smtClean="0">
                <a:ea typeface="新細明體" pitchFamily="18" charset="-120"/>
              </a:rPr>
              <a:t> T</a:t>
            </a:r>
            <a:endParaRPr lang="en-US" altLang="en-US" sz="2000" i="1" dirty="0" smtClean="0">
              <a:ea typeface="新細明體" pitchFamily="18" charset="-120"/>
            </a:endParaRPr>
          </a:p>
          <a:p>
            <a:pPr eaLnBrk="1" hangingPunct="1"/>
            <a:r>
              <a:rPr lang="en-US" altLang="en-US" sz="2000" dirty="0" smtClean="0">
                <a:ea typeface="新細明體" pitchFamily="18" charset="-120"/>
              </a:rPr>
              <a:t>Rotation of camera is </a:t>
            </a:r>
            <a:r>
              <a:rPr lang="en-US" altLang="en-US" sz="2000" i="1" dirty="0" err="1" smtClean="0">
                <a:ea typeface="新細明體" pitchFamily="18" charset="-120"/>
              </a:rPr>
              <a:t>R</a:t>
            </a:r>
            <a:r>
              <a:rPr lang="en-US" altLang="en-US" sz="2000" i="1" baseline="-25000" dirty="0" err="1" smtClean="0">
                <a:ea typeface="新細明體" pitchFamily="18" charset="-120"/>
              </a:rPr>
              <a:t>cam</a:t>
            </a:r>
            <a:r>
              <a:rPr lang="en-US" altLang="en-US" sz="2000" dirty="0">
                <a:ea typeface="新細明體" pitchFamily="18" charset="-120"/>
              </a:rPr>
              <a:t> </a:t>
            </a:r>
            <a:r>
              <a:rPr lang="en-US" altLang="en-US" sz="2000" dirty="0" smtClean="0">
                <a:ea typeface="新細明體" pitchFamily="18" charset="-120"/>
              </a:rPr>
              <a:t> ,</a:t>
            </a:r>
          </a:p>
          <a:p>
            <a:pPr lvl="1" eaLnBrk="1" hangingPunct="1"/>
            <a:r>
              <a:rPr lang="en-US" altLang="en-US" sz="1800" dirty="0" smtClean="0">
                <a:ea typeface="新細明體" pitchFamily="18" charset="-120"/>
              </a:rPr>
              <a:t>We introduce a transform </a:t>
            </a:r>
            <a:r>
              <a:rPr lang="en-US" altLang="en-US" sz="1800" i="1" dirty="0" err="1" smtClean="0">
                <a:ea typeface="新細明體" pitchFamily="18" charset="-120"/>
              </a:rPr>
              <a:t>R</a:t>
            </a:r>
            <a:r>
              <a:rPr lang="en-US" altLang="en-US" sz="1800" i="1" baseline="-25000" dirty="0" err="1" smtClean="0">
                <a:ea typeface="新細明體" pitchFamily="18" charset="-120"/>
              </a:rPr>
              <a:t>c</a:t>
            </a:r>
            <a:r>
              <a:rPr lang="en-US" altLang="en-US" sz="1800" dirty="0" smtClean="0">
                <a:ea typeface="新細明體" pitchFamily="18" charset="-120"/>
              </a:rPr>
              <a:t> , such that </a:t>
            </a:r>
            <a:r>
              <a:rPr lang="en-US" altLang="en-US" sz="1800" i="1" dirty="0" err="1" smtClean="0">
                <a:ea typeface="新細明體" pitchFamily="18" charset="-120"/>
              </a:rPr>
              <a:t>R</a:t>
            </a:r>
            <a:r>
              <a:rPr lang="en-US" altLang="en-US" sz="1800" i="1" baseline="-25000" dirty="0" err="1" smtClean="0">
                <a:ea typeface="新細明體" pitchFamily="18" charset="-120"/>
              </a:rPr>
              <a:t>c</a:t>
            </a:r>
            <a:r>
              <a:rPr lang="en-US" altLang="en-US" sz="1800" i="1" baseline="-25000" dirty="0" smtClean="0">
                <a:ea typeface="新細明體" pitchFamily="18" charset="-120"/>
              </a:rPr>
              <a:t> </a:t>
            </a:r>
            <a:r>
              <a:rPr lang="en-US" altLang="en-US" sz="1800" i="1" dirty="0" smtClean="0">
                <a:ea typeface="新細明體" pitchFamily="18" charset="-120"/>
              </a:rPr>
              <a:t>=(</a:t>
            </a:r>
            <a:r>
              <a:rPr lang="en-US" altLang="en-US" sz="1800" i="1" dirty="0" err="1" smtClean="0">
                <a:ea typeface="新細明體" pitchFamily="18" charset="-120"/>
              </a:rPr>
              <a:t>R</a:t>
            </a:r>
            <a:r>
              <a:rPr lang="en-US" altLang="en-US" sz="1800" i="1" baseline="-25000" dirty="0" err="1" smtClean="0">
                <a:ea typeface="新細明體" pitchFamily="18" charset="-120"/>
              </a:rPr>
              <a:t>cam</a:t>
            </a:r>
            <a:r>
              <a:rPr lang="en-US" altLang="en-US" sz="1800" i="1" dirty="0" smtClean="0">
                <a:ea typeface="新細明體" pitchFamily="18" charset="-120"/>
              </a:rPr>
              <a:t>)</a:t>
            </a:r>
            <a:r>
              <a:rPr lang="en-US" altLang="en-US" sz="1800" i="1" baseline="30000" dirty="0" smtClean="0">
                <a:ea typeface="新細明體" pitchFamily="18" charset="-120"/>
              </a:rPr>
              <a:t>-1</a:t>
            </a:r>
            <a:endParaRPr lang="en-US" altLang="en-US" sz="1800" i="1" dirty="0" smtClean="0">
              <a:ea typeface="新細明體" pitchFamily="18" charset="-120"/>
            </a:endParaRPr>
          </a:p>
          <a:p>
            <a:pPr lvl="1" eaLnBrk="1" hangingPunct="1"/>
            <a:r>
              <a:rPr lang="en-US" altLang="en-US" sz="1800" i="1" dirty="0" smtClean="0">
                <a:ea typeface="新細明體" pitchFamily="18" charset="-120"/>
              </a:rPr>
              <a:t>Pc=</a:t>
            </a:r>
            <a:r>
              <a:rPr lang="en-US" altLang="en-US" sz="1800" i="1" dirty="0" err="1" smtClean="0">
                <a:ea typeface="新細明體" pitchFamily="18" charset="-120"/>
              </a:rPr>
              <a:t>Rc</a:t>
            </a:r>
            <a:r>
              <a:rPr lang="en-US" altLang="en-US" sz="1800" i="1" dirty="0" smtClean="0">
                <a:ea typeface="新細明體" pitchFamily="18" charset="-120"/>
              </a:rPr>
              <a:t>*Pw</a:t>
            </a:r>
            <a:r>
              <a:rPr lang="en-US" altLang="en-US" sz="1800" dirty="0" smtClean="0">
                <a:ea typeface="新細明體" pitchFamily="18" charset="-120"/>
              </a:rPr>
              <a:t> where a vector Pw in world coordinates is the same vector Pc in camera coordinates  </a:t>
            </a:r>
          </a:p>
          <a:p>
            <a:pPr lvl="1" eaLnBrk="1" hangingPunct="1"/>
            <a:r>
              <a:rPr lang="en-US" altLang="en-US" sz="1800" dirty="0" smtClean="0">
                <a:ea typeface="新細明體" pitchFamily="18" charset="-120"/>
              </a:rPr>
              <a:t>That means a vector Pw in the world coordinate system will appear as </a:t>
            </a:r>
            <a:r>
              <a:rPr lang="en-US" altLang="en-US" sz="1800" i="1" dirty="0" smtClean="0">
                <a:ea typeface="新細明體" pitchFamily="18" charset="-120"/>
              </a:rPr>
              <a:t>Pc=</a:t>
            </a:r>
            <a:r>
              <a:rPr lang="en-US" altLang="en-US" sz="1800" i="1" dirty="0" err="1" smtClean="0">
                <a:ea typeface="新細明體" pitchFamily="18" charset="-120"/>
              </a:rPr>
              <a:t>Rc</a:t>
            </a:r>
            <a:r>
              <a:rPr lang="en-US" altLang="en-US" sz="1800" i="1" dirty="0" smtClean="0">
                <a:ea typeface="新細明體" pitchFamily="18" charset="-120"/>
              </a:rPr>
              <a:t>*Pw</a:t>
            </a:r>
            <a:r>
              <a:rPr lang="en-US" altLang="en-US" sz="1800" dirty="0" smtClean="0">
                <a:ea typeface="新細明體" pitchFamily="18" charset="-120"/>
              </a:rPr>
              <a:t> in the camera coordinate system </a:t>
            </a:r>
          </a:p>
          <a:p>
            <a:pPr eaLnBrk="1" hangingPunct="1"/>
            <a:r>
              <a:rPr lang="en-US" altLang="en-US" sz="2000" dirty="0" smtClean="0">
                <a:ea typeface="新細明體" pitchFamily="18" charset="-120"/>
              </a:rPr>
              <a:t>Rotation and Translation can be treated independently</a:t>
            </a:r>
          </a:p>
          <a:p>
            <a:pPr eaLnBrk="1" hangingPunct="1"/>
            <a:r>
              <a:rPr lang="en-US" altLang="en-US" sz="2000" dirty="0" smtClean="0">
                <a:ea typeface="新細明體" pitchFamily="18" charset="-120"/>
              </a:rPr>
              <a:t>We will study </a:t>
            </a:r>
            <a:r>
              <a:rPr lang="en-US" altLang="en-US" sz="2000" i="1" dirty="0" err="1" smtClean="0">
                <a:ea typeface="新細明體" pitchFamily="18" charset="-120"/>
              </a:rPr>
              <a:t>Rc</a:t>
            </a:r>
            <a:r>
              <a:rPr lang="en-US" altLang="en-US" sz="2000" dirty="0" smtClean="0">
                <a:ea typeface="新細明體" pitchFamily="18" charset="-120"/>
              </a:rPr>
              <a:t> in the following slides</a:t>
            </a:r>
          </a:p>
        </p:txBody>
      </p:sp>
      <p:sp>
        <p:nvSpPr>
          <p:cNvPr id="39941" name="Footer Placeholder 5"/>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200" smtClean="0">
                <a:latin typeface="Verdana" pitchFamily="34" charset="0"/>
              </a:rPr>
              <a:t>Ch2. Cameras v.7c</a:t>
            </a:r>
            <a:endParaRPr lang="en-US" altLang="en-US" sz="1200">
              <a:latin typeface="Verdana" pitchFamily="34" charset="0"/>
            </a:endParaRPr>
          </a:p>
        </p:txBody>
      </p:sp>
      <p:sp>
        <p:nvSpPr>
          <p:cNvPr id="39942"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fld id="{A5A0A38C-9C23-4634-B92C-ABDCA7758AC3}" type="slidenum">
              <a:rPr lang="en-US" altLang="en-US" sz="1200" smtClean="0">
                <a:latin typeface="Verdana" pitchFamily="34" charset="0"/>
              </a:rPr>
              <a:pPr>
                <a:spcBef>
                  <a:spcPct val="0"/>
                </a:spcBef>
                <a:buFontTx/>
                <a:buNone/>
              </a:pPr>
              <a:t>38</a:t>
            </a:fld>
            <a:endParaRPr lang="en-US" altLang="en-US" sz="1200" dirty="0" smtClean="0">
              <a:latin typeface="Verdana" pitchFamily="34" charset="0"/>
            </a:endParaRPr>
          </a:p>
        </p:txBody>
      </p:sp>
      <p:sp>
        <p:nvSpPr>
          <p:cNvPr id="39943" name="Line 7"/>
          <p:cNvSpPr>
            <a:spLocks noChangeShapeType="1"/>
          </p:cNvSpPr>
          <p:nvPr/>
        </p:nvSpPr>
        <p:spPr bwMode="auto">
          <a:xfrm flipV="1">
            <a:off x="7991475" y="2074863"/>
            <a:ext cx="0" cy="1676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44" name="Line 8"/>
          <p:cNvSpPr>
            <a:spLocks noChangeShapeType="1"/>
          </p:cNvSpPr>
          <p:nvPr/>
        </p:nvSpPr>
        <p:spPr bwMode="auto">
          <a:xfrm flipH="1">
            <a:off x="6761163" y="3732213"/>
            <a:ext cx="123031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45" name="Line 9"/>
          <p:cNvSpPr>
            <a:spLocks noChangeShapeType="1"/>
          </p:cNvSpPr>
          <p:nvPr/>
        </p:nvSpPr>
        <p:spPr bwMode="auto">
          <a:xfrm flipH="1" flipV="1">
            <a:off x="7000875" y="3049588"/>
            <a:ext cx="990600" cy="6826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46" name="Text Box 10"/>
          <p:cNvSpPr txBox="1">
            <a:spLocks noChangeArrowheads="1"/>
          </p:cNvSpPr>
          <p:nvPr/>
        </p:nvSpPr>
        <p:spPr bwMode="auto">
          <a:xfrm>
            <a:off x="7874000" y="1735138"/>
            <a:ext cx="44767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en-US" sz="1800">
                <a:latin typeface="Arial" charset="0"/>
              </a:rPr>
              <a:t>Y</a:t>
            </a:r>
            <a:r>
              <a:rPr kumimoji="1" lang="en-US" altLang="en-US" sz="1800" baseline="-25000">
                <a:latin typeface="Arial" charset="0"/>
              </a:rPr>
              <a:t>w</a:t>
            </a:r>
          </a:p>
        </p:txBody>
      </p:sp>
      <p:sp>
        <p:nvSpPr>
          <p:cNvPr id="39947" name="Text Box 11"/>
          <p:cNvSpPr txBox="1">
            <a:spLocks noChangeArrowheads="1"/>
          </p:cNvSpPr>
          <p:nvPr/>
        </p:nvSpPr>
        <p:spPr bwMode="auto">
          <a:xfrm>
            <a:off x="6359525" y="3567113"/>
            <a:ext cx="446088"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en-US" sz="1800">
                <a:latin typeface="Arial" charset="0"/>
              </a:rPr>
              <a:t>X</a:t>
            </a:r>
            <a:r>
              <a:rPr kumimoji="1" lang="en-US" altLang="en-US" sz="1800" baseline="-25000">
                <a:latin typeface="Arial" charset="0"/>
              </a:rPr>
              <a:t>w</a:t>
            </a:r>
          </a:p>
        </p:txBody>
      </p:sp>
      <p:sp>
        <p:nvSpPr>
          <p:cNvPr id="39948" name="Text Box 12"/>
          <p:cNvSpPr txBox="1">
            <a:spLocks noChangeArrowheads="1"/>
          </p:cNvSpPr>
          <p:nvPr/>
        </p:nvSpPr>
        <p:spPr bwMode="auto">
          <a:xfrm>
            <a:off x="6567488" y="2684463"/>
            <a:ext cx="433387"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en-US" sz="1800">
                <a:latin typeface="Arial" charset="0"/>
              </a:rPr>
              <a:t>Z</a:t>
            </a:r>
            <a:r>
              <a:rPr kumimoji="1" lang="en-US" altLang="en-US" sz="1800" baseline="-25000">
                <a:latin typeface="Arial" charset="0"/>
              </a:rPr>
              <a:t>w</a:t>
            </a:r>
          </a:p>
        </p:txBody>
      </p:sp>
      <p:sp>
        <p:nvSpPr>
          <p:cNvPr id="39949" name="Text Box 22"/>
          <p:cNvSpPr txBox="1">
            <a:spLocks noChangeArrowheads="1"/>
          </p:cNvSpPr>
          <p:nvPr/>
        </p:nvSpPr>
        <p:spPr bwMode="auto">
          <a:xfrm>
            <a:off x="6837363" y="4294188"/>
            <a:ext cx="2308225"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en-US" sz="1800">
                <a:latin typeface="Arial" charset="0"/>
              </a:rPr>
              <a:t>World coordinates</a:t>
            </a:r>
          </a:p>
          <a:p>
            <a:pPr eaLnBrk="1" hangingPunct="1">
              <a:spcBef>
                <a:spcPct val="0"/>
              </a:spcBef>
              <a:buFontTx/>
              <a:buNone/>
            </a:pPr>
            <a:r>
              <a:rPr kumimoji="1" lang="en-US" altLang="en-US" sz="1800">
                <a:latin typeface="Arial" charset="0"/>
              </a:rPr>
              <a:t>(reference)</a:t>
            </a:r>
          </a:p>
          <a:p>
            <a:pPr eaLnBrk="1" hangingPunct="1">
              <a:spcBef>
                <a:spcPct val="0"/>
              </a:spcBef>
              <a:buFontTx/>
              <a:buNone/>
            </a:pPr>
            <a:r>
              <a:rPr kumimoji="1" lang="en-US" altLang="en-US" sz="1800">
                <a:latin typeface="Arial" charset="0"/>
              </a:rPr>
              <a:t>Camera rotated R</a:t>
            </a:r>
            <a:r>
              <a:rPr kumimoji="1" lang="en-US" altLang="en-US" sz="1800" baseline="-25000">
                <a:latin typeface="Arial" charset="0"/>
              </a:rPr>
              <a:t>cam</a:t>
            </a:r>
          </a:p>
        </p:txBody>
      </p:sp>
      <p:sp>
        <p:nvSpPr>
          <p:cNvPr id="39950" name="Tree"/>
          <p:cNvSpPr>
            <a:spLocks noEditPoints="1" noChangeArrowheads="1"/>
          </p:cNvSpPr>
          <p:nvPr/>
        </p:nvSpPr>
        <p:spPr bwMode="auto">
          <a:xfrm>
            <a:off x="6989763" y="2008188"/>
            <a:ext cx="762000" cy="904875"/>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2147483647 w 21600"/>
              <a:gd name="T9" fmla="*/ 2147483647 h 21600"/>
              <a:gd name="T10" fmla="*/ 2147483647 w 21600"/>
              <a:gd name="T11" fmla="*/ 2147483647 h 21600"/>
              <a:gd name="T12" fmla="*/ 2147483647 w 21600"/>
              <a:gd name="T13" fmla="*/ 2147483647 h 21600"/>
              <a:gd name="T14" fmla="*/ 17694720 60000 65536"/>
              <a:gd name="T15" fmla="*/ 11796480 60000 65536"/>
              <a:gd name="T16" fmla="*/ 11796480 60000 65536"/>
              <a:gd name="T17" fmla="*/ 11796480 60000 65536"/>
              <a:gd name="T18" fmla="*/ 0 60000 65536"/>
              <a:gd name="T19" fmla="*/ 0 60000 65536"/>
              <a:gd name="T20" fmla="*/ 0 60000 65536"/>
              <a:gd name="T21" fmla="*/ 761 w 21600"/>
              <a:gd name="T22" fmla="*/ 22454 h 21600"/>
              <a:gd name="T23" fmla="*/ 21069 w 21600"/>
              <a:gd name="T24" fmla="*/ 28282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a:moveTo>
                  <a:pt x="0" y="18900"/>
                </a:moveTo>
                <a:lnTo>
                  <a:pt x="9257" y="18900"/>
                </a:lnTo>
                <a:lnTo>
                  <a:pt x="9257" y="21600"/>
                </a:lnTo>
                <a:lnTo>
                  <a:pt x="12343" y="21600"/>
                </a:lnTo>
                <a:lnTo>
                  <a:pt x="12343" y="18900"/>
                </a:lnTo>
                <a:lnTo>
                  <a:pt x="21600" y="18900"/>
                </a:lnTo>
                <a:lnTo>
                  <a:pt x="12343" y="12600"/>
                </a:lnTo>
                <a:lnTo>
                  <a:pt x="18514" y="12600"/>
                </a:lnTo>
                <a:lnTo>
                  <a:pt x="12343" y="6300"/>
                </a:lnTo>
                <a:lnTo>
                  <a:pt x="15429" y="6300"/>
                </a:lnTo>
                <a:lnTo>
                  <a:pt x="10800" y="0"/>
                </a:lnTo>
                <a:lnTo>
                  <a:pt x="6171" y="6300"/>
                </a:lnTo>
                <a:lnTo>
                  <a:pt x="9257" y="6300"/>
                </a:lnTo>
                <a:lnTo>
                  <a:pt x="3086" y="12600"/>
                </a:lnTo>
                <a:lnTo>
                  <a:pt x="9257" y="12600"/>
                </a:lnTo>
                <a:lnTo>
                  <a:pt x="0" y="18900"/>
                </a:lnTo>
                <a:close/>
              </a:path>
            </a:pathLst>
          </a:custGeom>
          <a:solidFill>
            <a:srgbClr val="008000"/>
          </a:solidFill>
          <a:ln w="9525">
            <a:solidFill>
              <a:srgbClr val="000000"/>
            </a:solidFill>
            <a:miter lim="800000"/>
            <a:headEnd/>
            <a:tailEnd/>
          </a:ln>
          <a:effectLst>
            <a:outerShdw dist="107763" dir="2700000" algn="ctr" rotWithShape="0">
              <a:srgbClr val="808080"/>
            </a:outerShdw>
          </a:effectLst>
        </p:spPr>
        <p:txBody>
          <a:bodyPr/>
          <a:lstStyle/>
          <a:p>
            <a:endParaRPr lang="en-US"/>
          </a:p>
        </p:txBody>
      </p:sp>
      <p:sp>
        <p:nvSpPr>
          <p:cNvPr id="39951" name="Text Box 30"/>
          <p:cNvSpPr txBox="1">
            <a:spLocks noChangeArrowheads="1"/>
          </p:cNvSpPr>
          <p:nvPr/>
        </p:nvSpPr>
        <p:spPr bwMode="auto">
          <a:xfrm>
            <a:off x="8321675" y="3124200"/>
            <a:ext cx="823913"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en-US" sz="1800">
                <a:latin typeface="Arial" charset="0"/>
              </a:rPr>
              <a:t>R</a:t>
            </a:r>
            <a:r>
              <a:rPr kumimoji="1" lang="en-US" altLang="en-US" sz="1800" baseline="-25000">
                <a:latin typeface="Arial" charset="0"/>
              </a:rPr>
              <a:t>cam</a:t>
            </a:r>
          </a:p>
          <a:p>
            <a:pPr eaLnBrk="1" hangingPunct="1">
              <a:spcBef>
                <a:spcPct val="0"/>
              </a:spcBef>
              <a:buFontTx/>
              <a:buNone/>
            </a:pPr>
            <a:r>
              <a:rPr kumimoji="1" lang="en-US" altLang="en-US" sz="1800">
                <a:latin typeface="Arial" charset="0"/>
              </a:rPr>
              <a:t>=Rc</a:t>
            </a:r>
            <a:r>
              <a:rPr kumimoji="1" lang="en-US" altLang="en-US" sz="1800" baseline="30000">
                <a:latin typeface="Arial" charset="0"/>
              </a:rPr>
              <a:t>-1</a:t>
            </a:r>
            <a:endParaRPr kumimoji="1" lang="en-US" altLang="en-US" sz="1800" baseline="-25000">
              <a:latin typeface="Arial" charset="0"/>
            </a:endParaRPr>
          </a:p>
        </p:txBody>
      </p:sp>
      <p:sp>
        <p:nvSpPr>
          <p:cNvPr id="39952" name="Text Box 36"/>
          <p:cNvSpPr txBox="1">
            <a:spLocks noChangeArrowheads="1"/>
          </p:cNvSpPr>
          <p:nvPr/>
        </p:nvSpPr>
        <p:spPr bwMode="auto">
          <a:xfrm>
            <a:off x="7178675" y="1770063"/>
            <a:ext cx="47307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en-US" sz="1800" i="1">
                <a:latin typeface="Arial" charset="0"/>
              </a:rPr>
              <a:t>P</a:t>
            </a:r>
            <a:r>
              <a:rPr kumimoji="1" lang="en-US" altLang="en-US" sz="1800" i="1" baseline="-25000">
                <a:latin typeface="Arial" charset="0"/>
              </a:rPr>
              <a:t>w</a:t>
            </a:r>
          </a:p>
        </p:txBody>
      </p:sp>
      <p:sp>
        <p:nvSpPr>
          <p:cNvPr id="2" name="Freeform 1"/>
          <p:cNvSpPr/>
          <p:nvPr/>
        </p:nvSpPr>
        <p:spPr>
          <a:xfrm>
            <a:off x="8443913" y="3124200"/>
            <a:ext cx="623887" cy="687388"/>
          </a:xfrm>
          <a:custGeom>
            <a:avLst/>
            <a:gdLst>
              <a:gd name="connsiteX0" fmla="*/ 211596 w 403864"/>
              <a:gd name="connsiteY0" fmla="*/ 589722 h 614445"/>
              <a:gd name="connsiteX1" fmla="*/ 287167 w 403864"/>
              <a:gd name="connsiteY1" fmla="*/ 589722 h 614445"/>
              <a:gd name="connsiteX2" fmla="*/ 400522 w 403864"/>
              <a:gd name="connsiteY2" fmla="*/ 332783 h 614445"/>
              <a:gd name="connsiteX3" fmla="*/ 347623 w 403864"/>
              <a:gd name="connsiteY3" fmla="*/ 90958 h 614445"/>
              <a:gd name="connsiteX4" fmla="*/ 90684 w 403864"/>
              <a:gd name="connsiteY4" fmla="*/ 274 h 614445"/>
              <a:gd name="connsiteX5" fmla="*/ 0 w 403864"/>
              <a:gd name="connsiteY5" fmla="*/ 68287 h 614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3864" h="614445">
                <a:moveTo>
                  <a:pt x="211596" y="589722"/>
                </a:moveTo>
                <a:cubicBezTo>
                  <a:pt x="233637" y="611133"/>
                  <a:pt x="255679" y="632545"/>
                  <a:pt x="287167" y="589722"/>
                </a:cubicBezTo>
                <a:cubicBezTo>
                  <a:pt x="318655" y="546899"/>
                  <a:pt x="390446" y="415910"/>
                  <a:pt x="400522" y="332783"/>
                </a:cubicBezTo>
                <a:cubicBezTo>
                  <a:pt x="410598" y="249656"/>
                  <a:pt x="399263" y="146376"/>
                  <a:pt x="347623" y="90958"/>
                </a:cubicBezTo>
                <a:cubicBezTo>
                  <a:pt x="295983" y="35540"/>
                  <a:pt x="148621" y="4052"/>
                  <a:pt x="90684" y="274"/>
                </a:cubicBezTo>
                <a:cubicBezTo>
                  <a:pt x="32747" y="-3504"/>
                  <a:pt x="16373" y="32391"/>
                  <a:pt x="0" y="68287"/>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9954" name="Content Placeholder 2"/>
          <p:cNvSpPr>
            <a:spLocks noGrp="1"/>
          </p:cNvSpPr>
          <p:nvPr>
            <p:ph sz="half" idx="2"/>
          </p:nvPr>
        </p:nvSpPr>
        <p:spPr>
          <a:xfrm>
            <a:off x="7827963" y="5583238"/>
            <a:ext cx="838200" cy="723900"/>
          </a:xfrm>
        </p:spPr>
        <p:txBody>
          <a:bodyPr/>
          <a:lstStyle/>
          <a:p>
            <a:r>
              <a:rPr lang="en-US" altLang="en-US" smtClean="0">
                <a:ea typeface="新細明體" pitchFamily="18" charset="-120"/>
              </a:rPr>
              <a:t> </a:t>
            </a:r>
          </a:p>
        </p:txBody>
      </p:sp>
      <p:sp>
        <p:nvSpPr>
          <p:cNvPr id="24" name="Oval 23"/>
          <p:cNvSpPr/>
          <p:nvPr/>
        </p:nvSpPr>
        <p:spPr>
          <a:xfrm>
            <a:off x="4800600" y="152400"/>
            <a:ext cx="22098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pPr algn="ctr">
              <a:defRPr/>
            </a:pPr>
            <a:endParaRPr lang="en-US" altLang="en-US" smtClean="0">
              <a:solidFill>
                <a:srgbClr val="FFFFFF"/>
              </a:solidFill>
              <a:latin typeface="Calibri"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444500" y="268288"/>
            <a:ext cx="8243888" cy="1314450"/>
          </a:xfrm>
        </p:spPr>
        <p:txBody>
          <a:bodyPr/>
          <a:lstStyle/>
          <a:p>
            <a:r>
              <a:rPr lang="en-US" altLang="en-US" smtClean="0">
                <a:ea typeface="新細明體" pitchFamily="18" charset="-120"/>
              </a:rPr>
              <a:t> </a:t>
            </a:r>
          </a:p>
        </p:txBody>
      </p:sp>
      <p:sp>
        <p:nvSpPr>
          <p:cNvPr id="40963" name="Text Placeholder 2"/>
          <p:cNvSpPr>
            <a:spLocks noGrp="1"/>
          </p:cNvSpPr>
          <p:nvPr>
            <p:ph type="body" sz="half" idx="1"/>
          </p:nvPr>
        </p:nvSpPr>
        <p:spPr>
          <a:xfrm>
            <a:off x="627063" y="531813"/>
            <a:ext cx="4371975" cy="3983037"/>
          </a:xfrm>
        </p:spPr>
        <p:txBody>
          <a:bodyPr/>
          <a:lstStyle/>
          <a:p>
            <a:r>
              <a:rPr lang="en-US" altLang="en-US" sz="1800" dirty="0" smtClean="0">
                <a:ea typeface="新細明體" pitchFamily="18" charset="-120"/>
              </a:rPr>
              <a:t>Camera coordinates rotated </a:t>
            </a:r>
            <a:r>
              <a:rPr lang="en-US" altLang="en-US" sz="1800" dirty="0" smtClean="0">
                <a:ea typeface="新細明體" pitchFamily="18" charset="-120"/>
                <a:sym typeface="Symbol" pitchFamily="18" charset="2"/>
              </a:rPr>
              <a:t></a:t>
            </a:r>
            <a:r>
              <a:rPr lang="en-US" altLang="en-US" sz="1800" baseline="-25000" dirty="0" smtClean="0">
                <a:ea typeface="新細明體" pitchFamily="18" charset="-120"/>
                <a:sym typeface="Symbol" pitchFamily="18" charset="2"/>
              </a:rPr>
              <a:t>z </a:t>
            </a:r>
            <a:r>
              <a:rPr lang="en-US" altLang="en-US" sz="1800" dirty="0" smtClean="0">
                <a:ea typeface="新細明體" pitchFamily="18" charset="-120"/>
                <a:sym typeface="Symbol" pitchFamily="18" charset="2"/>
              </a:rPr>
              <a:t>about Z-axis relative to the world coordinates</a:t>
            </a:r>
            <a:endParaRPr lang="en-US" altLang="en-US" sz="1800" dirty="0" smtClean="0">
              <a:ea typeface="新細明體" pitchFamily="18" charset="-120"/>
            </a:endParaRPr>
          </a:p>
          <a:p>
            <a:r>
              <a:rPr lang="en-US" altLang="en-US" sz="1800" dirty="0" smtClean="0">
                <a:ea typeface="新細明體" pitchFamily="18" charset="-120"/>
              </a:rPr>
              <a:t>A vector Pw=[</a:t>
            </a:r>
            <a:r>
              <a:rPr lang="en-US" altLang="en-US" sz="1800" dirty="0" err="1" smtClean="0">
                <a:ea typeface="新細明體" pitchFamily="18" charset="-120"/>
              </a:rPr>
              <a:t>Xw,Yw,Zw</a:t>
            </a:r>
            <a:r>
              <a:rPr lang="en-US" altLang="en-US" sz="1800" dirty="0" smtClean="0">
                <a:ea typeface="新細明體" pitchFamily="18" charset="-120"/>
              </a:rPr>
              <a:t>]’ is in the world coordinates (blue/</a:t>
            </a:r>
            <a:r>
              <a:rPr lang="en-US" altLang="en-US" sz="1800" dirty="0" err="1" smtClean="0">
                <a:ea typeface="新細明體" pitchFamily="18" charset="-120"/>
              </a:rPr>
              <a:t>solid_axes</a:t>
            </a:r>
            <a:r>
              <a:rPr lang="en-US" altLang="en-US" sz="1800" dirty="0" smtClean="0">
                <a:ea typeface="新細明體" pitchFamily="18" charset="-120"/>
              </a:rPr>
              <a:t>) is the same vector [</a:t>
            </a:r>
            <a:r>
              <a:rPr lang="en-US" altLang="en-US" sz="1800" dirty="0" err="1" smtClean="0">
                <a:ea typeface="新細明體" pitchFamily="18" charset="-120"/>
              </a:rPr>
              <a:t>Xc,Yc,Zc</a:t>
            </a:r>
            <a:r>
              <a:rPr lang="en-US" altLang="en-US" sz="1800" dirty="0" smtClean="0">
                <a:ea typeface="新細明體" pitchFamily="18" charset="-120"/>
              </a:rPr>
              <a:t>]’ in the camera coordinates (red/</a:t>
            </a:r>
            <a:r>
              <a:rPr lang="en-US" altLang="en-US" sz="1800" dirty="0" err="1" smtClean="0">
                <a:ea typeface="新細明體" pitchFamily="18" charset="-120"/>
              </a:rPr>
              <a:t>dash_axes</a:t>
            </a:r>
            <a:r>
              <a:rPr lang="en-US" altLang="en-US" sz="1800" dirty="0" smtClean="0">
                <a:ea typeface="新細明體" pitchFamily="18" charset="-120"/>
              </a:rPr>
              <a:t>)</a:t>
            </a:r>
          </a:p>
          <a:p>
            <a:r>
              <a:rPr lang="en-US" altLang="en-US" sz="1800" dirty="0" smtClean="0">
                <a:ea typeface="新細明體" pitchFamily="18" charset="-120"/>
              </a:rPr>
              <a:t>Z-axis is facing you</a:t>
            </a:r>
          </a:p>
        </p:txBody>
      </p:sp>
      <p:sp>
        <p:nvSpPr>
          <p:cNvPr id="5" name="Footer Placeholder 4"/>
          <p:cNvSpPr>
            <a:spLocks noGrp="1"/>
          </p:cNvSpPr>
          <p:nvPr>
            <p:ph type="ftr" sz="quarter" idx="11"/>
          </p:nvPr>
        </p:nvSpPr>
        <p:spPr>
          <a:xfrm>
            <a:off x="3097213" y="6465888"/>
            <a:ext cx="2895600" cy="365125"/>
          </a:xfrm>
        </p:spPr>
        <p:txBody>
          <a:bodyPr/>
          <a:lstStyle/>
          <a:p>
            <a:pPr>
              <a:defRPr/>
            </a:pPr>
            <a:r>
              <a:rPr lang="en-US" smtClean="0"/>
              <a:t>Ch2. Cameras v.7c</a:t>
            </a:r>
            <a:endParaRPr lang="en-US" dirty="0"/>
          </a:p>
        </p:txBody>
      </p:sp>
      <p:cxnSp>
        <p:nvCxnSpPr>
          <p:cNvPr id="7" name="Straight Arrow Connector 6"/>
          <p:cNvCxnSpPr/>
          <p:nvPr/>
        </p:nvCxnSpPr>
        <p:spPr>
          <a:xfrm>
            <a:off x="817563" y="3348038"/>
            <a:ext cx="2779712" cy="127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817563" y="3354388"/>
            <a:ext cx="1587" cy="187007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817563" y="3348038"/>
            <a:ext cx="2093912" cy="2409825"/>
          </a:xfrm>
          <a:prstGeom prst="straightConnector1">
            <a:avLst/>
          </a:prstGeom>
          <a:ln w="38100" cmpd="dbl">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830263" y="2786063"/>
            <a:ext cx="709612" cy="587375"/>
          </a:xfrm>
          <a:prstGeom prst="straightConnector1">
            <a:avLst/>
          </a:prstGeom>
          <a:ln w="38100" cmpd="dbl">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1" name="Freeform 10"/>
          <p:cNvSpPr/>
          <p:nvPr/>
        </p:nvSpPr>
        <p:spPr>
          <a:xfrm>
            <a:off x="819150" y="3659188"/>
            <a:ext cx="227013" cy="107950"/>
          </a:xfrm>
          <a:custGeom>
            <a:avLst/>
            <a:gdLst>
              <a:gd name="connsiteX0" fmla="*/ 0 w 130628"/>
              <a:gd name="connsiteY0" fmla="*/ 70338 h 77106"/>
              <a:gd name="connsiteX1" fmla="*/ 90435 w 130628"/>
              <a:gd name="connsiteY1" fmla="*/ 70338 h 77106"/>
              <a:gd name="connsiteX2" fmla="*/ 130628 w 130628"/>
              <a:gd name="connsiteY2" fmla="*/ 0 h 77106"/>
            </a:gdLst>
            <a:ahLst/>
            <a:cxnLst>
              <a:cxn ang="0">
                <a:pos x="connsiteX0" y="connsiteY0"/>
              </a:cxn>
              <a:cxn ang="0">
                <a:pos x="connsiteX1" y="connsiteY1"/>
              </a:cxn>
              <a:cxn ang="0">
                <a:pos x="connsiteX2" y="connsiteY2"/>
              </a:cxn>
            </a:cxnLst>
            <a:rect l="l" t="t" r="r" b="b"/>
            <a:pathLst>
              <a:path w="130628" h="77106">
                <a:moveTo>
                  <a:pt x="0" y="70338"/>
                </a:moveTo>
                <a:cubicBezTo>
                  <a:pt x="34332" y="76199"/>
                  <a:pt x="68664" y="82061"/>
                  <a:pt x="90435" y="70338"/>
                </a:cubicBezTo>
                <a:cubicBezTo>
                  <a:pt x="112206" y="58615"/>
                  <a:pt x="121417" y="29307"/>
                  <a:pt x="130628" y="0"/>
                </a:cubicBezTo>
              </a:path>
            </a:pathLst>
          </a:custGeom>
          <a:noFill/>
          <a:ln w="12700">
            <a:tailEnd type="triangle"/>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0970" name="TextBox 28"/>
          <p:cNvSpPr txBox="1">
            <a:spLocks noChangeArrowheads="1"/>
          </p:cNvSpPr>
          <p:nvPr/>
        </p:nvSpPr>
        <p:spPr bwMode="auto">
          <a:xfrm>
            <a:off x="874713" y="3671888"/>
            <a:ext cx="38417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800">
                <a:latin typeface="Verdana" pitchFamily="34" charset="0"/>
                <a:sym typeface="Symbol" pitchFamily="18" charset="2"/>
              </a:rPr>
              <a:t></a:t>
            </a:r>
            <a:r>
              <a:rPr lang="en-US" altLang="en-US" sz="1800" baseline="-25000">
                <a:latin typeface="Verdana" pitchFamily="34" charset="0"/>
                <a:sym typeface="Symbol" pitchFamily="18" charset="2"/>
              </a:rPr>
              <a:t>z</a:t>
            </a:r>
            <a:endParaRPr lang="en-US" altLang="en-US" sz="1800" baseline="-25000">
              <a:latin typeface="Verdana" pitchFamily="34" charset="0"/>
            </a:endParaRPr>
          </a:p>
        </p:txBody>
      </p:sp>
      <p:sp>
        <p:nvSpPr>
          <p:cNvPr id="40971" name="TextBox 30"/>
          <p:cNvSpPr txBox="1">
            <a:spLocks noChangeArrowheads="1"/>
          </p:cNvSpPr>
          <p:nvPr/>
        </p:nvSpPr>
        <p:spPr bwMode="auto">
          <a:xfrm>
            <a:off x="376238" y="4897438"/>
            <a:ext cx="4699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800" i="1">
                <a:latin typeface="Verdana" pitchFamily="34" charset="0"/>
                <a:sym typeface="Symbol" pitchFamily="18" charset="2"/>
              </a:rPr>
              <a:t>X</a:t>
            </a:r>
            <a:r>
              <a:rPr lang="en-US" altLang="en-US" sz="1800" i="1" baseline="-25000">
                <a:latin typeface="Verdana" pitchFamily="34" charset="0"/>
                <a:sym typeface="Symbol" pitchFamily="18" charset="2"/>
              </a:rPr>
              <a:t>w</a:t>
            </a:r>
            <a:endParaRPr lang="en-US" altLang="en-US" sz="1800" i="1" baseline="-25000">
              <a:latin typeface="Verdana" pitchFamily="34" charset="0"/>
            </a:endParaRPr>
          </a:p>
        </p:txBody>
      </p:sp>
      <p:sp>
        <p:nvSpPr>
          <p:cNvPr id="40972" name="TextBox 31"/>
          <p:cNvSpPr txBox="1">
            <a:spLocks noChangeArrowheads="1"/>
          </p:cNvSpPr>
          <p:nvPr/>
        </p:nvSpPr>
        <p:spPr bwMode="auto">
          <a:xfrm>
            <a:off x="3316288" y="2919413"/>
            <a:ext cx="4540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800" i="1">
                <a:latin typeface="Verdana" pitchFamily="34" charset="0"/>
                <a:sym typeface="Symbol" pitchFamily="18" charset="2"/>
              </a:rPr>
              <a:t>Y</a:t>
            </a:r>
            <a:r>
              <a:rPr lang="en-US" altLang="en-US" sz="1800" i="1" baseline="-25000">
                <a:latin typeface="Verdana" pitchFamily="34" charset="0"/>
                <a:sym typeface="Symbol" pitchFamily="18" charset="2"/>
              </a:rPr>
              <a:t>w</a:t>
            </a:r>
            <a:endParaRPr lang="en-US" altLang="en-US" sz="1800" i="1" baseline="-25000">
              <a:latin typeface="Verdana" pitchFamily="34" charset="0"/>
            </a:endParaRPr>
          </a:p>
        </p:txBody>
      </p:sp>
      <p:sp>
        <p:nvSpPr>
          <p:cNvPr id="40973" name="TextBox 32"/>
          <p:cNvSpPr txBox="1">
            <a:spLocks noChangeArrowheads="1"/>
          </p:cNvSpPr>
          <p:nvPr/>
        </p:nvSpPr>
        <p:spPr bwMode="auto">
          <a:xfrm>
            <a:off x="747423" y="2539897"/>
            <a:ext cx="406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800" i="1" dirty="0" err="1">
                <a:latin typeface="Verdana" pitchFamily="34" charset="0"/>
                <a:sym typeface="Symbol" pitchFamily="18" charset="2"/>
              </a:rPr>
              <a:t>Y</a:t>
            </a:r>
            <a:r>
              <a:rPr lang="en-US" altLang="en-US" sz="1800" i="1" baseline="-25000" dirty="0" err="1">
                <a:latin typeface="Verdana" pitchFamily="34" charset="0"/>
                <a:sym typeface="Symbol" pitchFamily="18" charset="2"/>
              </a:rPr>
              <a:t>c</a:t>
            </a:r>
            <a:endParaRPr lang="en-US" altLang="en-US" sz="1800" i="1" baseline="-25000" dirty="0">
              <a:latin typeface="Verdana" pitchFamily="34" charset="0"/>
            </a:endParaRPr>
          </a:p>
        </p:txBody>
      </p:sp>
      <p:sp>
        <p:nvSpPr>
          <p:cNvPr id="16" name="Freeform 15"/>
          <p:cNvSpPr/>
          <p:nvPr/>
        </p:nvSpPr>
        <p:spPr>
          <a:xfrm>
            <a:off x="1069975" y="3160713"/>
            <a:ext cx="73025" cy="196850"/>
          </a:xfrm>
          <a:custGeom>
            <a:avLst/>
            <a:gdLst>
              <a:gd name="connsiteX0" fmla="*/ 10048 w 73243"/>
              <a:gd name="connsiteY0" fmla="*/ 211015 h 211015"/>
              <a:gd name="connsiteX1" fmla="*/ 70338 w 73243"/>
              <a:gd name="connsiteY1" fmla="*/ 110532 h 211015"/>
              <a:gd name="connsiteX2" fmla="*/ 60290 w 73243"/>
              <a:gd name="connsiteY2" fmla="*/ 40193 h 211015"/>
              <a:gd name="connsiteX3" fmla="*/ 30145 w 73243"/>
              <a:gd name="connsiteY3" fmla="*/ 10048 h 211015"/>
              <a:gd name="connsiteX4" fmla="*/ 0 w 73243"/>
              <a:gd name="connsiteY4" fmla="*/ 0 h 211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243" h="211015">
                <a:moveTo>
                  <a:pt x="10048" y="211015"/>
                </a:moveTo>
                <a:cubicBezTo>
                  <a:pt x="36006" y="175008"/>
                  <a:pt x="61964" y="139002"/>
                  <a:pt x="70338" y="110532"/>
                </a:cubicBezTo>
                <a:cubicBezTo>
                  <a:pt x="78712" y="82062"/>
                  <a:pt x="66989" y="56940"/>
                  <a:pt x="60290" y="40193"/>
                </a:cubicBezTo>
                <a:cubicBezTo>
                  <a:pt x="53591" y="23446"/>
                  <a:pt x="40193" y="16747"/>
                  <a:pt x="30145" y="10048"/>
                </a:cubicBezTo>
                <a:cubicBezTo>
                  <a:pt x="20097" y="3349"/>
                  <a:pt x="10048" y="1674"/>
                  <a:pt x="0" y="0"/>
                </a:cubicBezTo>
              </a:path>
            </a:pathLst>
          </a:custGeom>
          <a:noFill/>
          <a:ln w="12700">
            <a:tailEnd type="triangle"/>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0975" name="TextBox 35"/>
          <p:cNvSpPr txBox="1">
            <a:spLocks noChangeArrowheads="1"/>
          </p:cNvSpPr>
          <p:nvPr/>
        </p:nvSpPr>
        <p:spPr bwMode="auto">
          <a:xfrm>
            <a:off x="1260475" y="3001963"/>
            <a:ext cx="385763"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800">
                <a:latin typeface="Verdana" pitchFamily="34" charset="0"/>
                <a:sym typeface="Symbol" pitchFamily="18" charset="2"/>
              </a:rPr>
              <a:t></a:t>
            </a:r>
            <a:r>
              <a:rPr lang="en-US" altLang="en-US" sz="1800" baseline="-25000">
                <a:latin typeface="Verdana" pitchFamily="34" charset="0"/>
                <a:sym typeface="Symbol" pitchFamily="18" charset="2"/>
              </a:rPr>
              <a:t>z</a:t>
            </a:r>
            <a:endParaRPr lang="en-US" altLang="en-US" sz="1800" baseline="-25000">
              <a:latin typeface="Verdana" pitchFamily="34" charset="0"/>
            </a:endParaRPr>
          </a:p>
        </p:txBody>
      </p:sp>
      <p:cxnSp>
        <p:nvCxnSpPr>
          <p:cNvPr id="24" name="Straight Arrow Connector 23"/>
          <p:cNvCxnSpPr/>
          <p:nvPr/>
        </p:nvCxnSpPr>
        <p:spPr>
          <a:xfrm>
            <a:off x="819150" y="3348038"/>
            <a:ext cx="2778125" cy="1876425"/>
          </a:xfrm>
          <a:prstGeom prst="straightConnector1">
            <a:avLst/>
          </a:prstGeom>
          <a:ln w="127000" cmpd="tri">
            <a:tailEnd type="arrow"/>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flipV="1">
            <a:off x="1463675" y="2728913"/>
            <a:ext cx="2154238" cy="248920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0978" name="TextBox 68"/>
          <p:cNvSpPr txBox="1">
            <a:spLocks noChangeArrowheads="1"/>
          </p:cNvSpPr>
          <p:nvPr/>
        </p:nvSpPr>
        <p:spPr bwMode="auto">
          <a:xfrm>
            <a:off x="3616325" y="5218113"/>
            <a:ext cx="512763"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800">
                <a:latin typeface="Verdana" pitchFamily="34" charset="0"/>
              </a:rPr>
              <a:t>Pw</a:t>
            </a:r>
          </a:p>
        </p:txBody>
      </p:sp>
      <p:graphicFrame>
        <p:nvGraphicFramePr>
          <p:cNvPr id="40979" name="Object 27"/>
          <p:cNvGraphicFramePr>
            <a:graphicFrameLocks noGrp="1" noChangeAspect="1"/>
          </p:cNvGraphicFramePr>
          <p:nvPr/>
        </p:nvGraphicFramePr>
        <p:xfrm>
          <a:off x="5045075" y="685800"/>
          <a:ext cx="3546475" cy="1422400"/>
        </p:xfrm>
        <a:graphic>
          <a:graphicData uri="http://schemas.openxmlformats.org/presentationml/2006/ole">
            <mc:AlternateContent xmlns:mc="http://schemas.openxmlformats.org/markup-compatibility/2006">
              <mc:Choice xmlns:v="urn:schemas-microsoft-com:vml" Requires="v">
                <p:oleObj spid="_x0000_s41128" name="公式" r:id="rId4" imgW="2946400" imgH="1181100" progId="Equation.3">
                  <p:embed/>
                </p:oleObj>
              </mc:Choice>
              <mc:Fallback>
                <p:oleObj name="公式" r:id="rId4" imgW="2946400" imgH="1181100" progId="Equation.3">
                  <p:embed/>
                  <p:pic>
                    <p:nvPicPr>
                      <p:cNvPr id="0" name="Object 27"/>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45075" y="685800"/>
                        <a:ext cx="3546475"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38" name="Straight Connector 37"/>
          <p:cNvCxnSpPr/>
          <p:nvPr/>
        </p:nvCxnSpPr>
        <p:spPr>
          <a:xfrm>
            <a:off x="819150" y="5224463"/>
            <a:ext cx="2778125" cy="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3571875" y="3360738"/>
            <a:ext cx="0" cy="1863725"/>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1863725" y="5224463"/>
            <a:ext cx="1679575" cy="1447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8" name="Oval 67"/>
          <p:cNvSpPr/>
          <p:nvPr/>
        </p:nvSpPr>
        <p:spPr>
          <a:xfrm>
            <a:off x="722313" y="3265488"/>
            <a:ext cx="153987" cy="1841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pPr algn="ctr">
              <a:defRPr/>
            </a:pPr>
            <a:endParaRPr lang="en-US" altLang="en-US" smtClean="0">
              <a:solidFill>
                <a:srgbClr val="FFFFFF"/>
              </a:solidFill>
              <a:latin typeface="Calibri" pitchFamily="34" charset="0"/>
            </a:endParaRPr>
          </a:p>
        </p:txBody>
      </p:sp>
      <p:sp>
        <p:nvSpPr>
          <p:cNvPr id="40984" name="TextBox 33"/>
          <p:cNvSpPr txBox="1">
            <a:spLocks noChangeArrowheads="1"/>
          </p:cNvSpPr>
          <p:nvPr/>
        </p:nvSpPr>
        <p:spPr bwMode="auto">
          <a:xfrm>
            <a:off x="2735263" y="5707063"/>
            <a:ext cx="16208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600" i="1" u="sng">
                <a:solidFill>
                  <a:srgbClr val="00B050"/>
                </a:solidFill>
                <a:latin typeface="Verdana" pitchFamily="34" charset="0"/>
                <a:sym typeface="Symbol" pitchFamily="18" charset="2"/>
              </a:rPr>
              <a:t>X</a:t>
            </a:r>
            <a:r>
              <a:rPr lang="en-US" altLang="en-US" sz="1600" i="1" u="sng" baseline="-25000">
                <a:solidFill>
                  <a:srgbClr val="00B050"/>
                </a:solidFill>
                <a:latin typeface="Verdana" pitchFamily="34" charset="0"/>
                <a:sym typeface="Symbol" pitchFamily="18" charset="2"/>
              </a:rPr>
              <a:t>c</a:t>
            </a:r>
            <a:r>
              <a:rPr lang="en-US" altLang="en-US" sz="1600" i="1" u="sng">
                <a:solidFill>
                  <a:srgbClr val="00B050"/>
                </a:solidFill>
                <a:latin typeface="Verdana" pitchFamily="34" charset="0"/>
                <a:sym typeface="Symbol" pitchFamily="18" charset="2"/>
              </a:rPr>
              <a:t>=X</a:t>
            </a:r>
            <a:r>
              <a:rPr lang="en-US" altLang="en-US" sz="1600" i="1" u="sng" baseline="-25000">
                <a:solidFill>
                  <a:srgbClr val="00B050"/>
                </a:solidFill>
                <a:latin typeface="Verdana" pitchFamily="34" charset="0"/>
                <a:sym typeface="Symbol" pitchFamily="18" charset="2"/>
              </a:rPr>
              <a:t>w</a:t>
            </a:r>
            <a:r>
              <a:rPr lang="en-US" altLang="en-US" sz="1600" i="1" u="sng">
                <a:solidFill>
                  <a:srgbClr val="00B050"/>
                </a:solidFill>
                <a:latin typeface="Verdana" pitchFamily="34" charset="0"/>
                <a:sym typeface="Symbol" pitchFamily="18" charset="2"/>
              </a:rPr>
              <a:t>cos(</a:t>
            </a:r>
            <a:r>
              <a:rPr lang="en-US" altLang="en-US" sz="1600" u="sng">
                <a:solidFill>
                  <a:srgbClr val="00B050"/>
                </a:solidFill>
                <a:latin typeface="Verdana" pitchFamily="34" charset="0"/>
                <a:sym typeface="Symbol" pitchFamily="18" charset="2"/>
              </a:rPr>
              <a:t></a:t>
            </a:r>
            <a:r>
              <a:rPr lang="en-US" altLang="en-US" sz="1600" u="sng" baseline="-25000">
                <a:solidFill>
                  <a:srgbClr val="00B050"/>
                </a:solidFill>
                <a:latin typeface="Verdana" pitchFamily="34" charset="0"/>
                <a:sym typeface="Symbol" pitchFamily="18" charset="2"/>
              </a:rPr>
              <a:t>z</a:t>
            </a:r>
            <a:r>
              <a:rPr lang="en-US" altLang="en-US" sz="1600" i="1" u="sng">
                <a:solidFill>
                  <a:srgbClr val="00B050"/>
                </a:solidFill>
                <a:latin typeface="Verdana" pitchFamily="34" charset="0"/>
                <a:sym typeface="Symbol" pitchFamily="18" charset="2"/>
              </a:rPr>
              <a:t>)+Y</a:t>
            </a:r>
            <a:r>
              <a:rPr lang="en-US" altLang="en-US" sz="1600" i="1" u="sng" baseline="-25000">
                <a:solidFill>
                  <a:srgbClr val="00B050"/>
                </a:solidFill>
                <a:latin typeface="Verdana" pitchFamily="34" charset="0"/>
                <a:sym typeface="Symbol" pitchFamily="18" charset="2"/>
              </a:rPr>
              <a:t>w</a:t>
            </a:r>
            <a:r>
              <a:rPr lang="en-US" altLang="en-US" sz="1600" i="1" u="sng">
                <a:solidFill>
                  <a:srgbClr val="00B050"/>
                </a:solidFill>
                <a:latin typeface="Verdana" pitchFamily="34" charset="0"/>
                <a:sym typeface="Symbol" pitchFamily="18" charset="2"/>
              </a:rPr>
              <a:t>sin(</a:t>
            </a:r>
            <a:r>
              <a:rPr lang="en-US" altLang="en-US" sz="1600" u="sng">
                <a:solidFill>
                  <a:srgbClr val="00B050"/>
                </a:solidFill>
                <a:latin typeface="Verdana" pitchFamily="34" charset="0"/>
                <a:sym typeface="Symbol" pitchFamily="18" charset="2"/>
              </a:rPr>
              <a:t></a:t>
            </a:r>
            <a:r>
              <a:rPr lang="en-US" altLang="en-US" sz="1600" u="sng" baseline="-25000">
                <a:solidFill>
                  <a:srgbClr val="00B050"/>
                </a:solidFill>
                <a:latin typeface="Verdana" pitchFamily="34" charset="0"/>
                <a:sym typeface="Symbol" pitchFamily="18" charset="2"/>
              </a:rPr>
              <a:t>z</a:t>
            </a:r>
            <a:r>
              <a:rPr lang="en-US" altLang="en-US" sz="1600" i="1" u="sng">
                <a:solidFill>
                  <a:srgbClr val="00B050"/>
                </a:solidFill>
                <a:latin typeface="Verdana" pitchFamily="34" charset="0"/>
                <a:sym typeface="Symbol" pitchFamily="18" charset="2"/>
              </a:rPr>
              <a:t>)</a:t>
            </a:r>
            <a:endParaRPr lang="en-US" altLang="en-US" sz="1600" i="1" u="sng">
              <a:solidFill>
                <a:srgbClr val="00B050"/>
              </a:solidFill>
              <a:latin typeface="Verdana" pitchFamily="34" charset="0"/>
            </a:endParaRPr>
          </a:p>
        </p:txBody>
      </p:sp>
      <p:sp>
        <p:nvSpPr>
          <p:cNvPr id="40985" name="TextBox 28"/>
          <p:cNvSpPr txBox="1">
            <a:spLocks noChangeArrowheads="1"/>
          </p:cNvSpPr>
          <p:nvPr/>
        </p:nvSpPr>
        <p:spPr bwMode="auto">
          <a:xfrm>
            <a:off x="2987675" y="5148263"/>
            <a:ext cx="3841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800">
                <a:latin typeface="Verdana" pitchFamily="34" charset="0"/>
                <a:sym typeface="Symbol" pitchFamily="18" charset="2"/>
              </a:rPr>
              <a:t></a:t>
            </a:r>
            <a:r>
              <a:rPr lang="en-US" altLang="en-US" sz="1800" baseline="-25000">
                <a:latin typeface="Verdana" pitchFamily="34" charset="0"/>
                <a:sym typeface="Symbol" pitchFamily="18" charset="2"/>
              </a:rPr>
              <a:t>z</a:t>
            </a:r>
            <a:endParaRPr lang="en-US" altLang="en-US" sz="1800" baseline="-25000">
              <a:latin typeface="Verdana" pitchFamily="34" charset="0"/>
            </a:endParaRPr>
          </a:p>
        </p:txBody>
      </p:sp>
      <p:cxnSp>
        <p:nvCxnSpPr>
          <p:cNvPr id="80" name="Straight Connector 79"/>
          <p:cNvCxnSpPr/>
          <p:nvPr/>
        </p:nvCxnSpPr>
        <p:spPr>
          <a:xfrm flipV="1">
            <a:off x="830263" y="4462463"/>
            <a:ext cx="938212" cy="75247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830263" y="5272088"/>
            <a:ext cx="1166812" cy="132397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88" name="Right Brace 87"/>
          <p:cNvSpPr/>
          <p:nvPr/>
        </p:nvSpPr>
        <p:spPr>
          <a:xfrm rot="19072937" flipH="1">
            <a:off x="885825" y="3373438"/>
            <a:ext cx="309563" cy="1422400"/>
          </a:xfrm>
          <a:prstGeom prst="rightBrace">
            <a:avLst/>
          </a:prstGeom>
          <a:ln>
            <a:prstDash val="lgDash"/>
          </a:ln>
        </p:spPr>
        <p:style>
          <a:lnRef idx="1">
            <a:schemeClr val="accent1"/>
          </a:lnRef>
          <a:fillRef idx="0">
            <a:schemeClr val="accent1"/>
          </a:fillRef>
          <a:effectRef idx="0">
            <a:schemeClr val="accent1"/>
          </a:effectRef>
          <a:fontRef idx="minor">
            <a:schemeClr val="tx1"/>
          </a:fontRef>
        </p:style>
        <p:txBody>
          <a:bodyPr anchor="ct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pPr algn="ctr">
              <a:defRPr/>
            </a:pPr>
            <a:endParaRPr lang="en-US" altLang="en-US" smtClean="0">
              <a:latin typeface="Calibri" pitchFamily="34" charset="0"/>
            </a:endParaRPr>
          </a:p>
        </p:txBody>
      </p:sp>
      <p:sp>
        <p:nvSpPr>
          <p:cNvPr id="40989" name="Rectangle 88"/>
          <p:cNvSpPr>
            <a:spLocks noChangeArrowheads="1"/>
          </p:cNvSpPr>
          <p:nvPr/>
        </p:nvSpPr>
        <p:spPr bwMode="auto">
          <a:xfrm>
            <a:off x="369888" y="4103688"/>
            <a:ext cx="1258887"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800" i="1">
                <a:latin typeface="Verdana" pitchFamily="34" charset="0"/>
                <a:sym typeface="Symbol" pitchFamily="18" charset="2"/>
              </a:rPr>
              <a:t>X</a:t>
            </a:r>
            <a:r>
              <a:rPr lang="en-US" altLang="en-US" sz="1800" i="1" baseline="-25000">
                <a:latin typeface="Verdana" pitchFamily="34" charset="0"/>
                <a:sym typeface="Symbol" pitchFamily="18" charset="2"/>
              </a:rPr>
              <a:t>w</a:t>
            </a:r>
            <a:r>
              <a:rPr lang="en-US" altLang="en-US" sz="1800" i="1">
                <a:latin typeface="Verdana" pitchFamily="34" charset="0"/>
                <a:sym typeface="Symbol" pitchFamily="18" charset="2"/>
              </a:rPr>
              <a:t>cos(</a:t>
            </a:r>
            <a:r>
              <a:rPr lang="en-US" altLang="en-US" sz="1800">
                <a:latin typeface="Verdana" pitchFamily="34" charset="0"/>
                <a:sym typeface="Symbol" pitchFamily="18" charset="2"/>
              </a:rPr>
              <a:t></a:t>
            </a:r>
            <a:r>
              <a:rPr lang="en-US" altLang="en-US" sz="1800" baseline="-25000">
                <a:latin typeface="Verdana" pitchFamily="34" charset="0"/>
                <a:sym typeface="Symbol" pitchFamily="18" charset="2"/>
              </a:rPr>
              <a:t>z</a:t>
            </a:r>
            <a:r>
              <a:rPr lang="en-US" altLang="en-US" sz="1800" i="1">
                <a:latin typeface="Verdana" pitchFamily="34" charset="0"/>
                <a:sym typeface="Symbol" pitchFamily="18" charset="2"/>
              </a:rPr>
              <a:t>)</a:t>
            </a:r>
            <a:endParaRPr lang="en-US" altLang="en-US" sz="1800">
              <a:latin typeface="Verdana" pitchFamily="34" charset="0"/>
            </a:endParaRPr>
          </a:p>
        </p:txBody>
      </p:sp>
      <p:sp>
        <p:nvSpPr>
          <p:cNvPr id="90" name="Right Brace 89"/>
          <p:cNvSpPr/>
          <p:nvPr/>
        </p:nvSpPr>
        <p:spPr>
          <a:xfrm rot="19140401" flipH="1">
            <a:off x="1128713" y="5262563"/>
            <a:ext cx="204787" cy="1720850"/>
          </a:xfrm>
          <a:prstGeom prst="rightBrace">
            <a:avLst/>
          </a:prstGeom>
          <a:ln>
            <a:prstDash val="lgDash"/>
          </a:ln>
        </p:spPr>
        <p:style>
          <a:lnRef idx="1">
            <a:schemeClr val="accent1"/>
          </a:lnRef>
          <a:fillRef idx="0">
            <a:schemeClr val="accent1"/>
          </a:fillRef>
          <a:effectRef idx="0">
            <a:schemeClr val="accent1"/>
          </a:effectRef>
          <a:fontRef idx="minor">
            <a:schemeClr val="tx1"/>
          </a:fontRef>
        </p:style>
        <p:txBody>
          <a:bodyPr anchor="ct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pPr algn="ctr">
              <a:defRPr/>
            </a:pPr>
            <a:endParaRPr lang="en-US" altLang="en-US" smtClean="0">
              <a:latin typeface="Calibri" pitchFamily="34" charset="0"/>
            </a:endParaRPr>
          </a:p>
        </p:txBody>
      </p:sp>
      <p:sp>
        <p:nvSpPr>
          <p:cNvPr id="40991" name="Rectangle 90"/>
          <p:cNvSpPr>
            <a:spLocks noChangeArrowheads="1"/>
          </p:cNvSpPr>
          <p:nvPr/>
        </p:nvSpPr>
        <p:spPr bwMode="auto">
          <a:xfrm>
            <a:off x="269875" y="6091238"/>
            <a:ext cx="11922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800" i="1">
                <a:latin typeface="Verdana" pitchFamily="34" charset="0"/>
                <a:sym typeface="Symbol" pitchFamily="18" charset="2"/>
              </a:rPr>
              <a:t>Y</a:t>
            </a:r>
            <a:r>
              <a:rPr lang="en-US" altLang="en-US" sz="1800" i="1" baseline="-25000">
                <a:latin typeface="Verdana" pitchFamily="34" charset="0"/>
                <a:sym typeface="Symbol" pitchFamily="18" charset="2"/>
              </a:rPr>
              <a:t>w</a:t>
            </a:r>
            <a:r>
              <a:rPr lang="en-US" altLang="en-US" sz="1800" i="1">
                <a:latin typeface="Verdana" pitchFamily="34" charset="0"/>
                <a:sym typeface="Symbol" pitchFamily="18" charset="2"/>
              </a:rPr>
              <a:t>sin(</a:t>
            </a:r>
            <a:r>
              <a:rPr lang="en-US" altLang="en-US" sz="1800">
                <a:latin typeface="Verdana" pitchFamily="34" charset="0"/>
                <a:sym typeface="Symbol" pitchFamily="18" charset="2"/>
              </a:rPr>
              <a:t></a:t>
            </a:r>
            <a:r>
              <a:rPr lang="en-US" altLang="en-US" sz="1800" baseline="-25000">
                <a:latin typeface="Verdana" pitchFamily="34" charset="0"/>
                <a:sym typeface="Symbol" pitchFamily="18" charset="2"/>
              </a:rPr>
              <a:t>z</a:t>
            </a:r>
            <a:r>
              <a:rPr lang="en-US" altLang="en-US" sz="1800" i="1">
                <a:latin typeface="Verdana" pitchFamily="34" charset="0"/>
                <a:sym typeface="Symbol" pitchFamily="18" charset="2"/>
              </a:rPr>
              <a:t>)</a:t>
            </a:r>
            <a:endParaRPr lang="en-US" altLang="en-US" sz="1800" i="1">
              <a:latin typeface="Verdana" pitchFamily="34" charset="0"/>
            </a:endParaRPr>
          </a:p>
        </p:txBody>
      </p:sp>
      <p:sp>
        <p:nvSpPr>
          <p:cNvPr id="149" name="Freeform 148"/>
          <p:cNvSpPr/>
          <p:nvPr/>
        </p:nvSpPr>
        <p:spPr>
          <a:xfrm>
            <a:off x="2973388" y="5284788"/>
            <a:ext cx="176212" cy="234950"/>
          </a:xfrm>
          <a:custGeom>
            <a:avLst/>
            <a:gdLst>
              <a:gd name="connsiteX0" fmla="*/ 176645 w 176645"/>
              <a:gd name="connsiteY0" fmla="*/ 234268 h 234268"/>
              <a:gd name="connsiteX1" fmla="*/ 25504 w 176645"/>
              <a:gd name="connsiteY1" fmla="*/ 188926 h 234268"/>
              <a:gd name="connsiteX2" fmla="*/ 2833 w 176645"/>
              <a:gd name="connsiteY2" fmla="*/ 113356 h 234268"/>
              <a:gd name="connsiteX3" fmla="*/ 2833 w 176645"/>
              <a:gd name="connsiteY3" fmla="*/ 45343 h 234268"/>
              <a:gd name="connsiteX4" fmla="*/ 25504 w 176645"/>
              <a:gd name="connsiteY4" fmla="*/ 0 h 2342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645" h="234268">
                <a:moveTo>
                  <a:pt x="176645" y="234268"/>
                </a:moveTo>
                <a:cubicBezTo>
                  <a:pt x="115559" y="221673"/>
                  <a:pt x="54473" y="209078"/>
                  <a:pt x="25504" y="188926"/>
                </a:cubicBezTo>
                <a:cubicBezTo>
                  <a:pt x="-3465" y="168774"/>
                  <a:pt x="6612" y="137287"/>
                  <a:pt x="2833" y="113356"/>
                </a:cubicBezTo>
                <a:cubicBezTo>
                  <a:pt x="-946" y="89425"/>
                  <a:pt x="-945" y="64235"/>
                  <a:pt x="2833" y="45343"/>
                </a:cubicBezTo>
                <a:cubicBezTo>
                  <a:pt x="6611" y="26451"/>
                  <a:pt x="16057" y="13225"/>
                  <a:pt x="25504"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0993" name="Footer Placeholder 4"/>
          <p:cNvSpPr txBox="1">
            <a:spLocks/>
          </p:cNvSpPr>
          <p:nvPr/>
        </p:nvSpPr>
        <p:spPr bwMode="auto">
          <a:xfrm>
            <a:off x="5448300" y="6040438"/>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lgn="ctr">
              <a:spcBef>
                <a:spcPct val="0"/>
              </a:spcBef>
              <a:buFontTx/>
              <a:buNone/>
            </a:pPr>
            <a:endParaRPr lang="en-US" altLang="en-US" sz="1200">
              <a:solidFill>
                <a:srgbClr val="898989"/>
              </a:solidFill>
              <a:latin typeface="Verdana" pitchFamily="34" charset="0"/>
            </a:endParaRPr>
          </a:p>
        </p:txBody>
      </p:sp>
      <p:cxnSp>
        <p:nvCxnSpPr>
          <p:cNvPr id="151" name="Straight Arrow Connector 150"/>
          <p:cNvCxnSpPr/>
          <p:nvPr/>
        </p:nvCxnSpPr>
        <p:spPr>
          <a:xfrm>
            <a:off x="5487988" y="3141663"/>
            <a:ext cx="2779712" cy="127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p:nvPr/>
        </p:nvCxnSpPr>
        <p:spPr>
          <a:xfrm>
            <a:off x="5487988" y="3151188"/>
            <a:ext cx="1587" cy="18669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p:nvPr/>
        </p:nvCxnSpPr>
        <p:spPr>
          <a:xfrm>
            <a:off x="5487988" y="3141663"/>
            <a:ext cx="2093912" cy="2409825"/>
          </a:xfrm>
          <a:prstGeom prst="straightConnector1">
            <a:avLst/>
          </a:prstGeom>
          <a:ln w="38100" cmpd="dbl">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54" name="Straight Arrow Connector 153"/>
          <p:cNvCxnSpPr/>
          <p:nvPr/>
        </p:nvCxnSpPr>
        <p:spPr>
          <a:xfrm flipV="1">
            <a:off x="5500688" y="2579688"/>
            <a:ext cx="709612" cy="587375"/>
          </a:xfrm>
          <a:prstGeom prst="straightConnector1">
            <a:avLst/>
          </a:prstGeom>
          <a:ln w="38100" cmpd="dbl">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55" name="Freeform 154"/>
          <p:cNvSpPr/>
          <p:nvPr/>
        </p:nvSpPr>
        <p:spPr>
          <a:xfrm>
            <a:off x="5489575" y="3455988"/>
            <a:ext cx="227013" cy="104775"/>
          </a:xfrm>
          <a:custGeom>
            <a:avLst/>
            <a:gdLst>
              <a:gd name="connsiteX0" fmla="*/ 0 w 130628"/>
              <a:gd name="connsiteY0" fmla="*/ 70338 h 77106"/>
              <a:gd name="connsiteX1" fmla="*/ 90435 w 130628"/>
              <a:gd name="connsiteY1" fmla="*/ 70338 h 77106"/>
              <a:gd name="connsiteX2" fmla="*/ 130628 w 130628"/>
              <a:gd name="connsiteY2" fmla="*/ 0 h 77106"/>
            </a:gdLst>
            <a:ahLst/>
            <a:cxnLst>
              <a:cxn ang="0">
                <a:pos x="connsiteX0" y="connsiteY0"/>
              </a:cxn>
              <a:cxn ang="0">
                <a:pos x="connsiteX1" y="connsiteY1"/>
              </a:cxn>
              <a:cxn ang="0">
                <a:pos x="connsiteX2" y="connsiteY2"/>
              </a:cxn>
            </a:cxnLst>
            <a:rect l="l" t="t" r="r" b="b"/>
            <a:pathLst>
              <a:path w="130628" h="77106">
                <a:moveTo>
                  <a:pt x="0" y="70338"/>
                </a:moveTo>
                <a:cubicBezTo>
                  <a:pt x="34332" y="76199"/>
                  <a:pt x="68664" y="82061"/>
                  <a:pt x="90435" y="70338"/>
                </a:cubicBezTo>
                <a:cubicBezTo>
                  <a:pt x="112206" y="58615"/>
                  <a:pt x="121417" y="29307"/>
                  <a:pt x="130628" y="0"/>
                </a:cubicBezTo>
              </a:path>
            </a:pathLst>
          </a:custGeom>
          <a:noFill/>
          <a:ln w="12700">
            <a:tailEnd type="triangle"/>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0999" name="TextBox 28"/>
          <p:cNvSpPr txBox="1">
            <a:spLocks noChangeArrowheads="1"/>
          </p:cNvSpPr>
          <p:nvPr/>
        </p:nvSpPr>
        <p:spPr bwMode="auto">
          <a:xfrm>
            <a:off x="5489575" y="3576638"/>
            <a:ext cx="3857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800">
                <a:latin typeface="Verdana" pitchFamily="34" charset="0"/>
                <a:sym typeface="Symbol" pitchFamily="18" charset="2"/>
              </a:rPr>
              <a:t></a:t>
            </a:r>
            <a:r>
              <a:rPr lang="en-US" altLang="en-US" sz="1800" baseline="-25000">
                <a:latin typeface="Verdana" pitchFamily="34" charset="0"/>
                <a:sym typeface="Symbol" pitchFamily="18" charset="2"/>
              </a:rPr>
              <a:t>z</a:t>
            </a:r>
            <a:endParaRPr lang="en-US" altLang="en-US" sz="1800" baseline="-25000">
              <a:latin typeface="Verdana" pitchFamily="34" charset="0"/>
            </a:endParaRPr>
          </a:p>
        </p:txBody>
      </p:sp>
      <p:sp>
        <p:nvSpPr>
          <p:cNvPr id="41000" name="TextBox 30"/>
          <p:cNvSpPr txBox="1">
            <a:spLocks noChangeArrowheads="1"/>
          </p:cNvSpPr>
          <p:nvPr/>
        </p:nvSpPr>
        <p:spPr bwMode="auto">
          <a:xfrm>
            <a:off x="5045075" y="4757738"/>
            <a:ext cx="4699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800" i="1">
                <a:latin typeface="Verdana" pitchFamily="34" charset="0"/>
                <a:sym typeface="Symbol" pitchFamily="18" charset="2"/>
              </a:rPr>
              <a:t>X</a:t>
            </a:r>
            <a:r>
              <a:rPr lang="en-US" altLang="en-US" sz="1800" i="1" baseline="-25000">
                <a:latin typeface="Verdana" pitchFamily="34" charset="0"/>
                <a:sym typeface="Symbol" pitchFamily="18" charset="2"/>
              </a:rPr>
              <a:t>w</a:t>
            </a:r>
            <a:endParaRPr lang="en-US" altLang="en-US" sz="1800" i="1" baseline="-25000">
              <a:latin typeface="Verdana" pitchFamily="34" charset="0"/>
            </a:endParaRPr>
          </a:p>
        </p:txBody>
      </p:sp>
      <p:sp>
        <p:nvSpPr>
          <p:cNvPr id="41001" name="TextBox 31"/>
          <p:cNvSpPr txBox="1">
            <a:spLocks noChangeArrowheads="1"/>
          </p:cNvSpPr>
          <p:nvPr/>
        </p:nvSpPr>
        <p:spPr bwMode="auto">
          <a:xfrm>
            <a:off x="7986713" y="2713038"/>
            <a:ext cx="45402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800" i="1">
                <a:latin typeface="Verdana" pitchFamily="34" charset="0"/>
                <a:sym typeface="Symbol" pitchFamily="18" charset="2"/>
              </a:rPr>
              <a:t>Y</a:t>
            </a:r>
            <a:r>
              <a:rPr lang="en-US" altLang="en-US" sz="1800" i="1" baseline="-25000">
                <a:latin typeface="Verdana" pitchFamily="34" charset="0"/>
                <a:sym typeface="Symbol" pitchFamily="18" charset="2"/>
              </a:rPr>
              <a:t>w</a:t>
            </a:r>
            <a:endParaRPr lang="en-US" altLang="en-US" sz="1800" i="1" baseline="-25000">
              <a:latin typeface="Verdana" pitchFamily="34" charset="0"/>
            </a:endParaRPr>
          </a:p>
        </p:txBody>
      </p:sp>
      <p:sp>
        <p:nvSpPr>
          <p:cNvPr id="160" name="Freeform 159"/>
          <p:cNvSpPr/>
          <p:nvPr/>
        </p:nvSpPr>
        <p:spPr>
          <a:xfrm>
            <a:off x="5740400" y="2957513"/>
            <a:ext cx="115888" cy="190500"/>
          </a:xfrm>
          <a:custGeom>
            <a:avLst/>
            <a:gdLst>
              <a:gd name="connsiteX0" fmla="*/ 10048 w 73243"/>
              <a:gd name="connsiteY0" fmla="*/ 211015 h 211015"/>
              <a:gd name="connsiteX1" fmla="*/ 70338 w 73243"/>
              <a:gd name="connsiteY1" fmla="*/ 110532 h 211015"/>
              <a:gd name="connsiteX2" fmla="*/ 60290 w 73243"/>
              <a:gd name="connsiteY2" fmla="*/ 40193 h 211015"/>
              <a:gd name="connsiteX3" fmla="*/ 30145 w 73243"/>
              <a:gd name="connsiteY3" fmla="*/ 10048 h 211015"/>
              <a:gd name="connsiteX4" fmla="*/ 0 w 73243"/>
              <a:gd name="connsiteY4" fmla="*/ 0 h 211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243" h="211015">
                <a:moveTo>
                  <a:pt x="10048" y="211015"/>
                </a:moveTo>
                <a:cubicBezTo>
                  <a:pt x="36006" y="175008"/>
                  <a:pt x="61964" y="139002"/>
                  <a:pt x="70338" y="110532"/>
                </a:cubicBezTo>
                <a:cubicBezTo>
                  <a:pt x="78712" y="82062"/>
                  <a:pt x="66989" y="56940"/>
                  <a:pt x="60290" y="40193"/>
                </a:cubicBezTo>
                <a:cubicBezTo>
                  <a:pt x="53591" y="23446"/>
                  <a:pt x="40193" y="16747"/>
                  <a:pt x="30145" y="10048"/>
                </a:cubicBezTo>
                <a:cubicBezTo>
                  <a:pt x="20097" y="3349"/>
                  <a:pt x="10048" y="1674"/>
                  <a:pt x="0" y="0"/>
                </a:cubicBezTo>
              </a:path>
            </a:pathLst>
          </a:custGeom>
          <a:noFill/>
          <a:ln w="12700">
            <a:tailEnd type="triangle"/>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1003" name="TextBox 35"/>
          <p:cNvSpPr txBox="1">
            <a:spLocks noChangeArrowheads="1"/>
          </p:cNvSpPr>
          <p:nvPr/>
        </p:nvSpPr>
        <p:spPr bwMode="auto">
          <a:xfrm>
            <a:off x="5930900" y="2798763"/>
            <a:ext cx="3857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800">
                <a:latin typeface="Verdana" pitchFamily="34" charset="0"/>
                <a:sym typeface="Symbol" pitchFamily="18" charset="2"/>
              </a:rPr>
              <a:t></a:t>
            </a:r>
            <a:r>
              <a:rPr lang="en-US" altLang="en-US" sz="1800" baseline="-25000">
                <a:latin typeface="Verdana" pitchFamily="34" charset="0"/>
                <a:sym typeface="Symbol" pitchFamily="18" charset="2"/>
              </a:rPr>
              <a:t>z</a:t>
            </a:r>
            <a:endParaRPr lang="en-US" altLang="en-US" sz="1800" baseline="-25000">
              <a:latin typeface="Verdana" pitchFamily="34" charset="0"/>
            </a:endParaRPr>
          </a:p>
        </p:txBody>
      </p:sp>
      <p:cxnSp>
        <p:nvCxnSpPr>
          <p:cNvPr id="162" name="Straight Arrow Connector 161"/>
          <p:cNvCxnSpPr/>
          <p:nvPr/>
        </p:nvCxnSpPr>
        <p:spPr>
          <a:xfrm>
            <a:off x="5489575" y="3141663"/>
            <a:ext cx="2778125" cy="1876425"/>
          </a:xfrm>
          <a:prstGeom prst="straightConnector1">
            <a:avLst/>
          </a:prstGeom>
          <a:ln w="127000" cmpd="tri">
            <a:tailEnd type="arrow"/>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flipH="1" flipV="1">
            <a:off x="6134100" y="2522538"/>
            <a:ext cx="2154238" cy="249237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1006" name="TextBox 68"/>
          <p:cNvSpPr txBox="1">
            <a:spLocks noChangeArrowheads="1"/>
          </p:cNvSpPr>
          <p:nvPr/>
        </p:nvSpPr>
        <p:spPr bwMode="auto">
          <a:xfrm>
            <a:off x="8286750" y="5014913"/>
            <a:ext cx="5127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800">
                <a:latin typeface="Verdana" pitchFamily="34" charset="0"/>
              </a:rPr>
              <a:t>Pw</a:t>
            </a:r>
          </a:p>
        </p:txBody>
      </p:sp>
      <p:cxnSp>
        <p:nvCxnSpPr>
          <p:cNvPr id="165" name="Straight Connector 164"/>
          <p:cNvCxnSpPr/>
          <p:nvPr/>
        </p:nvCxnSpPr>
        <p:spPr>
          <a:xfrm>
            <a:off x="5489575" y="5018088"/>
            <a:ext cx="2778125" cy="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a:off x="8243888" y="3154363"/>
            <a:ext cx="0" cy="1863725"/>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flipH="1">
            <a:off x="6534150" y="5018088"/>
            <a:ext cx="1679575" cy="1447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1010" name="TextBox 30"/>
          <p:cNvSpPr txBox="1">
            <a:spLocks noChangeArrowheads="1"/>
          </p:cNvSpPr>
          <p:nvPr/>
        </p:nvSpPr>
        <p:spPr bwMode="auto">
          <a:xfrm>
            <a:off x="7162800" y="5256213"/>
            <a:ext cx="4238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800" i="1">
                <a:latin typeface="Verdana" pitchFamily="34" charset="0"/>
                <a:sym typeface="Symbol" pitchFamily="18" charset="2"/>
              </a:rPr>
              <a:t>X</a:t>
            </a:r>
            <a:r>
              <a:rPr lang="en-US" altLang="en-US" sz="1800" i="1" baseline="-25000">
                <a:latin typeface="Verdana" pitchFamily="34" charset="0"/>
                <a:sym typeface="Symbol" pitchFamily="18" charset="2"/>
              </a:rPr>
              <a:t>c</a:t>
            </a:r>
            <a:endParaRPr lang="en-US" altLang="en-US" sz="1800" i="1" baseline="-25000">
              <a:latin typeface="Verdana" pitchFamily="34" charset="0"/>
            </a:endParaRPr>
          </a:p>
        </p:txBody>
      </p:sp>
      <p:sp>
        <p:nvSpPr>
          <p:cNvPr id="169" name="Oval 168"/>
          <p:cNvSpPr/>
          <p:nvPr/>
        </p:nvSpPr>
        <p:spPr>
          <a:xfrm>
            <a:off x="5392738" y="3062288"/>
            <a:ext cx="155575" cy="1809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pPr algn="ctr">
              <a:defRPr/>
            </a:pPr>
            <a:endParaRPr lang="en-US" altLang="en-US" smtClean="0">
              <a:solidFill>
                <a:srgbClr val="FFFFFF"/>
              </a:solidFill>
              <a:latin typeface="Calibri" pitchFamily="34" charset="0"/>
            </a:endParaRPr>
          </a:p>
        </p:txBody>
      </p:sp>
      <p:sp>
        <p:nvSpPr>
          <p:cNvPr id="41012" name="TextBox 28"/>
          <p:cNvSpPr txBox="1">
            <a:spLocks noChangeArrowheads="1"/>
          </p:cNvSpPr>
          <p:nvPr/>
        </p:nvSpPr>
        <p:spPr bwMode="auto">
          <a:xfrm>
            <a:off x="7658100" y="4941888"/>
            <a:ext cx="385763"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800">
                <a:latin typeface="Verdana" pitchFamily="34" charset="0"/>
                <a:sym typeface="Symbol" pitchFamily="18" charset="2"/>
              </a:rPr>
              <a:t></a:t>
            </a:r>
            <a:r>
              <a:rPr lang="en-US" altLang="en-US" sz="1800" baseline="-25000">
                <a:latin typeface="Verdana" pitchFamily="34" charset="0"/>
                <a:sym typeface="Symbol" pitchFamily="18" charset="2"/>
              </a:rPr>
              <a:t>z</a:t>
            </a:r>
            <a:endParaRPr lang="en-US" altLang="en-US" sz="1800" baseline="-25000">
              <a:latin typeface="Verdana" pitchFamily="34" charset="0"/>
            </a:endParaRPr>
          </a:p>
        </p:txBody>
      </p:sp>
      <p:cxnSp>
        <p:nvCxnSpPr>
          <p:cNvPr id="171" name="Straight Connector 170"/>
          <p:cNvCxnSpPr/>
          <p:nvPr/>
        </p:nvCxnSpPr>
        <p:spPr>
          <a:xfrm flipV="1">
            <a:off x="5500688" y="4256088"/>
            <a:ext cx="938212" cy="75247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4549775" y="3944938"/>
            <a:ext cx="2155825" cy="244157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73" name="Right Brace 172"/>
          <p:cNvSpPr/>
          <p:nvPr/>
        </p:nvSpPr>
        <p:spPr>
          <a:xfrm rot="3071975">
            <a:off x="6013450" y="4383088"/>
            <a:ext cx="320675" cy="981075"/>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pPr algn="ctr">
              <a:defRPr/>
            </a:pPr>
            <a:endParaRPr lang="en-US" altLang="en-US" smtClean="0">
              <a:latin typeface="Calibri" pitchFamily="34" charset="0"/>
            </a:endParaRPr>
          </a:p>
        </p:txBody>
      </p:sp>
      <p:sp>
        <p:nvSpPr>
          <p:cNvPr id="41016" name="Rectangle 173"/>
          <p:cNvSpPr>
            <a:spLocks noChangeArrowheads="1"/>
          </p:cNvSpPr>
          <p:nvPr/>
        </p:nvSpPr>
        <p:spPr bwMode="auto">
          <a:xfrm>
            <a:off x="5930900" y="4948238"/>
            <a:ext cx="12096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800" i="1">
                <a:latin typeface="Verdana" pitchFamily="34" charset="0"/>
                <a:sym typeface="Symbol" pitchFamily="18" charset="2"/>
              </a:rPr>
              <a:t>X</a:t>
            </a:r>
            <a:r>
              <a:rPr lang="en-US" altLang="en-US" sz="1800" i="1" baseline="-25000">
                <a:latin typeface="Verdana" pitchFamily="34" charset="0"/>
                <a:sym typeface="Symbol" pitchFamily="18" charset="2"/>
              </a:rPr>
              <a:t>w</a:t>
            </a:r>
            <a:r>
              <a:rPr lang="en-US" altLang="en-US" sz="1800" i="1">
                <a:latin typeface="Verdana" pitchFamily="34" charset="0"/>
                <a:sym typeface="Symbol" pitchFamily="18" charset="2"/>
              </a:rPr>
              <a:t>sin(</a:t>
            </a:r>
            <a:r>
              <a:rPr lang="en-US" altLang="en-US" sz="1800">
                <a:latin typeface="Verdana" pitchFamily="34" charset="0"/>
                <a:sym typeface="Symbol" pitchFamily="18" charset="2"/>
              </a:rPr>
              <a:t></a:t>
            </a:r>
            <a:r>
              <a:rPr lang="en-US" altLang="en-US" sz="1800" baseline="-25000">
                <a:latin typeface="Verdana" pitchFamily="34" charset="0"/>
                <a:sym typeface="Symbol" pitchFamily="18" charset="2"/>
              </a:rPr>
              <a:t>z</a:t>
            </a:r>
            <a:r>
              <a:rPr lang="en-US" altLang="en-US" sz="1800" i="1">
                <a:latin typeface="Verdana" pitchFamily="34" charset="0"/>
                <a:sym typeface="Symbol" pitchFamily="18" charset="2"/>
              </a:rPr>
              <a:t>)</a:t>
            </a:r>
            <a:endParaRPr lang="en-US" altLang="en-US" sz="1800">
              <a:latin typeface="Verdana" pitchFamily="34" charset="0"/>
            </a:endParaRPr>
          </a:p>
        </p:txBody>
      </p:sp>
      <p:sp>
        <p:nvSpPr>
          <p:cNvPr id="175" name="Right Brace 174"/>
          <p:cNvSpPr/>
          <p:nvPr/>
        </p:nvSpPr>
        <p:spPr>
          <a:xfrm rot="2958717">
            <a:off x="7403306" y="4901407"/>
            <a:ext cx="441325" cy="1995488"/>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pPr algn="ctr">
              <a:defRPr/>
            </a:pPr>
            <a:endParaRPr lang="en-US" altLang="en-US" smtClean="0">
              <a:latin typeface="Calibri" pitchFamily="34" charset="0"/>
            </a:endParaRPr>
          </a:p>
        </p:txBody>
      </p:sp>
      <p:sp>
        <p:nvSpPr>
          <p:cNvPr id="177" name="Freeform 176"/>
          <p:cNvSpPr/>
          <p:nvPr/>
        </p:nvSpPr>
        <p:spPr>
          <a:xfrm>
            <a:off x="7643813" y="5081588"/>
            <a:ext cx="176212" cy="231775"/>
          </a:xfrm>
          <a:custGeom>
            <a:avLst/>
            <a:gdLst>
              <a:gd name="connsiteX0" fmla="*/ 176645 w 176645"/>
              <a:gd name="connsiteY0" fmla="*/ 234268 h 234268"/>
              <a:gd name="connsiteX1" fmla="*/ 25504 w 176645"/>
              <a:gd name="connsiteY1" fmla="*/ 188926 h 234268"/>
              <a:gd name="connsiteX2" fmla="*/ 2833 w 176645"/>
              <a:gd name="connsiteY2" fmla="*/ 113356 h 234268"/>
              <a:gd name="connsiteX3" fmla="*/ 2833 w 176645"/>
              <a:gd name="connsiteY3" fmla="*/ 45343 h 234268"/>
              <a:gd name="connsiteX4" fmla="*/ 25504 w 176645"/>
              <a:gd name="connsiteY4" fmla="*/ 0 h 2342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645" h="234268">
                <a:moveTo>
                  <a:pt x="176645" y="234268"/>
                </a:moveTo>
                <a:cubicBezTo>
                  <a:pt x="115559" y="221673"/>
                  <a:pt x="54473" y="209078"/>
                  <a:pt x="25504" y="188926"/>
                </a:cubicBezTo>
                <a:cubicBezTo>
                  <a:pt x="-3465" y="168774"/>
                  <a:pt x="6612" y="137287"/>
                  <a:pt x="2833" y="113356"/>
                </a:cubicBezTo>
                <a:cubicBezTo>
                  <a:pt x="-946" y="89425"/>
                  <a:pt x="-945" y="64235"/>
                  <a:pt x="2833" y="45343"/>
                </a:cubicBezTo>
                <a:cubicBezTo>
                  <a:pt x="6611" y="26451"/>
                  <a:pt x="16057" y="13225"/>
                  <a:pt x="25504"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1019" name="Rectangle 177"/>
          <p:cNvSpPr>
            <a:spLocks noChangeArrowheads="1"/>
          </p:cNvSpPr>
          <p:nvPr/>
        </p:nvSpPr>
        <p:spPr bwMode="auto">
          <a:xfrm>
            <a:off x="5759450" y="2154238"/>
            <a:ext cx="3387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800" i="1" u="sng">
                <a:solidFill>
                  <a:srgbClr val="00B050"/>
                </a:solidFill>
                <a:latin typeface="Verdana" pitchFamily="34" charset="0"/>
                <a:sym typeface="Symbol" pitchFamily="18" charset="2"/>
              </a:rPr>
              <a:t>Y</a:t>
            </a:r>
            <a:r>
              <a:rPr lang="en-US" altLang="en-US" sz="1800" i="1" u="sng" baseline="-25000">
                <a:solidFill>
                  <a:srgbClr val="00B050"/>
                </a:solidFill>
                <a:latin typeface="Verdana" pitchFamily="34" charset="0"/>
                <a:sym typeface="Symbol" pitchFamily="18" charset="2"/>
              </a:rPr>
              <a:t>c</a:t>
            </a:r>
            <a:r>
              <a:rPr lang="en-US" altLang="en-US" sz="1800" i="1" u="sng">
                <a:solidFill>
                  <a:srgbClr val="00B050"/>
                </a:solidFill>
                <a:latin typeface="Verdana" pitchFamily="34" charset="0"/>
                <a:sym typeface="Symbol" pitchFamily="18" charset="2"/>
              </a:rPr>
              <a:t>= -X</a:t>
            </a:r>
            <a:r>
              <a:rPr lang="en-US" altLang="en-US" sz="1800" i="1" u="sng" baseline="-25000">
                <a:solidFill>
                  <a:srgbClr val="00B050"/>
                </a:solidFill>
                <a:latin typeface="Verdana" pitchFamily="34" charset="0"/>
                <a:sym typeface="Symbol" pitchFamily="18" charset="2"/>
              </a:rPr>
              <a:t>w</a:t>
            </a:r>
            <a:r>
              <a:rPr lang="en-US" altLang="en-US" sz="1800" i="1" u="sng">
                <a:solidFill>
                  <a:srgbClr val="00B050"/>
                </a:solidFill>
                <a:latin typeface="Verdana" pitchFamily="34" charset="0"/>
                <a:sym typeface="Symbol" pitchFamily="18" charset="2"/>
              </a:rPr>
              <a:t>sin(</a:t>
            </a:r>
            <a:r>
              <a:rPr lang="en-US" altLang="en-US" sz="1800" u="sng">
                <a:solidFill>
                  <a:srgbClr val="00B050"/>
                </a:solidFill>
                <a:latin typeface="Verdana" pitchFamily="34" charset="0"/>
                <a:sym typeface="Symbol" pitchFamily="18" charset="2"/>
              </a:rPr>
              <a:t></a:t>
            </a:r>
            <a:r>
              <a:rPr lang="en-US" altLang="en-US" sz="1800" u="sng" baseline="-25000">
                <a:solidFill>
                  <a:srgbClr val="00B050"/>
                </a:solidFill>
                <a:latin typeface="Verdana" pitchFamily="34" charset="0"/>
                <a:sym typeface="Symbol" pitchFamily="18" charset="2"/>
              </a:rPr>
              <a:t>z</a:t>
            </a:r>
            <a:r>
              <a:rPr lang="en-US" altLang="en-US" sz="1800" i="1" u="sng">
                <a:solidFill>
                  <a:srgbClr val="00B050"/>
                </a:solidFill>
                <a:latin typeface="Verdana" pitchFamily="34" charset="0"/>
                <a:sym typeface="Symbol" pitchFamily="18" charset="2"/>
              </a:rPr>
              <a:t>)+Y</a:t>
            </a:r>
            <a:r>
              <a:rPr lang="en-US" altLang="en-US" sz="1800" i="1" u="sng" baseline="-25000">
                <a:solidFill>
                  <a:srgbClr val="00B050"/>
                </a:solidFill>
                <a:latin typeface="Verdana" pitchFamily="34" charset="0"/>
                <a:sym typeface="Symbol" pitchFamily="18" charset="2"/>
              </a:rPr>
              <a:t>w</a:t>
            </a:r>
            <a:r>
              <a:rPr lang="en-US" altLang="en-US" sz="1800" i="1" u="sng">
                <a:solidFill>
                  <a:srgbClr val="00B050"/>
                </a:solidFill>
                <a:latin typeface="Verdana" pitchFamily="34" charset="0"/>
                <a:sym typeface="Symbol" pitchFamily="18" charset="2"/>
              </a:rPr>
              <a:t>cos(</a:t>
            </a:r>
            <a:r>
              <a:rPr lang="en-US" altLang="en-US" sz="1800" u="sng">
                <a:solidFill>
                  <a:srgbClr val="00B050"/>
                </a:solidFill>
                <a:latin typeface="Verdana" pitchFamily="34" charset="0"/>
                <a:sym typeface="Symbol" pitchFamily="18" charset="2"/>
              </a:rPr>
              <a:t></a:t>
            </a:r>
            <a:r>
              <a:rPr lang="en-US" altLang="en-US" sz="1800" u="sng" baseline="-25000">
                <a:solidFill>
                  <a:srgbClr val="00B050"/>
                </a:solidFill>
                <a:latin typeface="Verdana" pitchFamily="34" charset="0"/>
                <a:sym typeface="Symbol" pitchFamily="18" charset="2"/>
              </a:rPr>
              <a:t>z</a:t>
            </a:r>
            <a:r>
              <a:rPr lang="en-US" altLang="en-US" sz="1800" i="1" u="sng">
                <a:solidFill>
                  <a:srgbClr val="00B050"/>
                </a:solidFill>
                <a:latin typeface="Verdana" pitchFamily="34" charset="0"/>
                <a:sym typeface="Symbol" pitchFamily="18" charset="2"/>
              </a:rPr>
              <a:t>)</a:t>
            </a:r>
            <a:endParaRPr lang="en-US" altLang="en-US" sz="1800" i="1" u="sng">
              <a:solidFill>
                <a:srgbClr val="00B050"/>
              </a:solidFill>
              <a:latin typeface="Verdana" pitchFamily="34" charset="0"/>
            </a:endParaRPr>
          </a:p>
        </p:txBody>
      </p:sp>
      <p:sp>
        <p:nvSpPr>
          <p:cNvPr id="41020" name="Rectangle 179"/>
          <p:cNvSpPr>
            <a:spLocks noChangeArrowheads="1"/>
          </p:cNvSpPr>
          <p:nvPr/>
        </p:nvSpPr>
        <p:spPr bwMode="auto">
          <a:xfrm>
            <a:off x="7480300" y="6046788"/>
            <a:ext cx="1243013"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800" i="1">
                <a:latin typeface="Verdana" pitchFamily="34" charset="0"/>
                <a:sym typeface="Symbol" pitchFamily="18" charset="2"/>
              </a:rPr>
              <a:t>Y</a:t>
            </a:r>
            <a:r>
              <a:rPr lang="en-US" altLang="en-US" sz="1800" i="1" baseline="-25000">
                <a:latin typeface="Verdana" pitchFamily="34" charset="0"/>
                <a:sym typeface="Symbol" pitchFamily="18" charset="2"/>
              </a:rPr>
              <a:t>w</a:t>
            </a:r>
            <a:r>
              <a:rPr lang="en-US" altLang="en-US" sz="1800" i="1">
                <a:latin typeface="Verdana" pitchFamily="34" charset="0"/>
                <a:sym typeface="Symbol" pitchFamily="18" charset="2"/>
              </a:rPr>
              <a:t>cos(</a:t>
            </a:r>
            <a:r>
              <a:rPr lang="en-US" altLang="en-US" sz="1800">
                <a:latin typeface="Verdana" pitchFamily="34" charset="0"/>
                <a:sym typeface="Symbol" pitchFamily="18" charset="2"/>
              </a:rPr>
              <a:t></a:t>
            </a:r>
            <a:r>
              <a:rPr lang="en-US" altLang="en-US" sz="1800" baseline="-25000">
                <a:latin typeface="Verdana" pitchFamily="34" charset="0"/>
                <a:sym typeface="Symbol" pitchFamily="18" charset="2"/>
              </a:rPr>
              <a:t>z</a:t>
            </a:r>
            <a:r>
              <a:rPr lang="en-US" altLang="en-US" sz="1800" i="1">
                <a:latin typeface="Verdana" pitchFamily="34" charset="0"/>
                <a:sym typeface="Symbol" pitchFamily="18" charset="2"/>
              </a:rPr>
              <a:t>)</a:t>
            </a:r>
            <a:endParaRPr lang="en-US" altLang="en-US" sz="1800" i="1">
              <a:latin typeface="Verdana" pitchFamily="34" charset="0"/>
            </a:endParaRPr>
          </a:p>
        </p:txBody>
      </p:sp>
      <p:sp>
        <p:nvSpPr>
          <p:cNvPr id="41021" name="TextBox 180"/>
          <p:cNvSpPr txBox="1">
            <a:spLocks noChangeArrowheads="1"/>
          </p:cNvSpPr>
          <p:nvPr/>
        </p:nvSpPr>
        <p:spPr bwMode="auto">
          <a:xfrm>
            <a:off x="4452938" y="1939925"/>
            <a:ext cx="22987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800" u="sng">
                <a:latin typeface="Verdana" pitchFamily="34" charset="0"/>
              </a:rPr>
              <a:t>Concentrate on Yc</a:t>
            </a:r>
          </a:p>
          <a:p>
            <a:pPr>
              <a:spcBef>
                <a:spcPct val="0"/>
              </a:spcBef>
              <a:buFontTx/>
              <a:buNone/>
            </a:pPr>
            <a:endParaRPr lang="en-US" altLang="en-US" sz="1800">
              <a:latin typeface="Verdana" pitchFamily="34" charset="0"/>
            </a:endParaRPr>
          </a:p>
        </p:txBody>
      </p:sp>
      <p:sp>
        <p:nvSpPr>
          <p:cNvPr id="41022" name="Rectangle 181"/>
          <p:cNvSpPr>
            <a:spLocks noChangeArrowheads="1"/>
          </p:cNvSpPr>
          <p:nvPr/>
        </p:nvSpPr>
        <p:spPr bwMode="auto">
          <a:xfrm>
            <a:off x="1681163" y="2570163"/>
            <a:ext cx="23161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800" u="sng">
                <a:latin typeface="Verdana" pitchFamily="34" charset="0"/>
              </a:rPr>
              <a:t>Concentrate on Xc</a:t>
            </a:r>
          </a:p>
        </p:txBody>
      </p:sp>
      <p:sp>
        <p:nvSpPr>
          <p:cNvPr id="183" name="Rectangle 182"/>
          <p:cNvSpPr/>
          <p:nvPr/>
        </p:nvSpPr>
        <p:spPr>
          <a:xfrm>
            <a:off x="230188" y="2338388"/>
            <a:ext cx="4038600" cy="43783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pPr algn="ctr">
              <a:defRPr/>
            </a:pPr>
            <a:endParaRPr lang="en-US" altLang="en-US" smtClean="0">
              <a:solidFill>
                <a:srgbClr val="FFFFFF"/>
              </a:solidFill>
              <a:latin typeface="Calibri" pitchFamily="34" charset="0"/>
            </a:endParaRPr>
          </a:p>
        </p:txBody>
      </p:sp>
      <p:sp>
        <p:nvSpPr>
          <p:cNvPr id="184" name="Rectangle 183"/>
          <p:cNvSpPr/>
          <p:nvPr/>
        </p:nvSpPr>
        <p:spPr>
          <a:xfrm>
            <a:off x="4427538" y="1922463"/>
            <a:ext cx="4489450" cy="45434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pPr algn="ctr">
              <a:defRPr/>
            </a:pPr>
            <a:endParaRPr lang="en-US" altLang="en-US" smtClean="0">
              <a:solidFill>
                <a:srgbClr val="FFFFFF"/>
              </a:solidFill>
              <a:latin typeface="Calibri" pitchFamily="34" charset="0"/>
            </a:endParaRPr>
          </a:p>
        </p:txBody>
      </p:sp>
      <p:cxnSp>
        <p:nvCxnSpPr>
          <p:cNvPr id="185" name="Straight Connector 184"/>
          <p:cNvCxnSpPr/>
          <p:nvPr/>
        </p:nvCxnSpPr>
        <p:spPr>
          <a:xfrm flipV="1">
            <a:off x="4549775" y="3167063"/>
            <a:ext cx="938213" cy="75247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1026" name="Slide Number Placeholder 1"/>
          <p:cNvSpPr>
            <a:spLocks noGrp="1"/>
          </p:cNvSpPr>
          <p:nvPr>
            <p:ph type="sldNum" sz="quarter" idx="12"/>
          </p:nvPr>
        </p:nvSpPr>
        <p:spPr bwMode="auto">
          <a:xfrm>
            <a:off x="6554788" y="6519863"/>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fld id="{A86E4B1A-28B6-4E91-9830-591E0564067E}" type="slidenum">
              <a:rPr lang="en-US" altLang="en-US" sz="1200" smtClean="0">
                <a:solidFill>
                  <a:srgbClr val="898989"/>
                </a:solidFill>
                <a:latin typeface="Verdana" pitchFamily="34" charset="0"/>
              </a:rPr>
              <a:pPr>
                <a:spcBef>
                  <a:spcPct val="0"/>
                </a:spcBef>
                <a:buFontTx/>
                <a:buNone/>
              </a:pPr>
              <a:t>39</a:t>
            </a:fld>
            <a:endParaRPr lang="en-US" altLang="en-US" sz="1200" smtClean="0">
              <a:solidFill>
                <a:srgbClr val="898989"/>
              </a:solidFill>
              <a:latin typeface="Verdana" pitchFamily="34" charset="0"/>
            </a:endParaRPr>
          </a:p>
        </p:txBody>
      </p:sp>
      <p:sp>
        <p:nvSpPr>
          <p:cNvPr id="67" name="Oval 66"/>
          <p:cNvSpPr/>
          <p:nvPr/>
        </p:nvSpPr>
        <p:spPr>
          <a:xfrm>
            <a:off x="4800600" y="152400"/>
            <a:ext cx="22098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pPr algn="ctr">
              <a:defRPr/>
            </a:pPr>
            <a:endParaRPr lang="en-US" altLang="en-US" smtClean="0">
              <a:solidFill>
                <a:srgbClr val="FFFFFF"/>
              </a:solidFill>
              <a:latin typeface="Calibri" pitchFamily="34" charset="0"/>
            </a:endParaRPr>
          </a:p>
        </p:txBody>
      </p:sp>
      <p:sp>
        <p:nvSpPr>
          <p:cNvPr id="69" name="Right Brace 68"/>
          <p:cNvSpPr/>
          <p:nvPr/>
        </p:nvSpPr>
        <p:spPr>
          <a:xfrm rot="13845655">
            <a:off x="1073263" y="2624569"/>
            <a:ext cx="129543" cy="605957"/>
          </a:xfrm>
          <a:prstGeom prst="rightBrace">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TW" altLang="zh-TW" smtClean="0"/>
              <a:t>3</a:t>
            </a:r>
            <a:r>
              <a:rPr lang="en-US" altLang="zh-TW" smtClean="0"/>
              <a:t>D to 2D projection</a:t>
            </a:r>
          </a:p>
        </p:txBody>
      </p:sp>
      <p:sp>
        <p:nvSpPr>
          <p:cNvPr id="6147" name="Rectangle 3"/>
          <p:cNvSpPr>
            <a:spLocks noGrp="1" noChangeArrowheads="1"/>
          </p:cNvSpPr>
          <p:nvPr>
            <p:ph idx="1"/>
          </p:nvPr>
        </p:nvSpPr>
        <p:spPr/>
        <p:txBody>
          <a:bodyPr/>
          <a:lstStyle/>
          <a:p>
            <a:pPr eaLnBrk="1" hangingPunct="1">
              <a:spcBef>
                <a:spcPct val="0"/>
              </a:spcBef>
              <a:buFontTx/>
              <a:buNone/>
            </a:pPr>
            <a:r>
              <a:rPr lang="en-US" altLang="zh-TW" sz="3600" dirty="0" smtClean="0"/>
              <a:t>Perspective model</a:t>
            </a:r>
          </a:p>
          <a:p>
            <a:pPr eaLnBrk="1" hangingPunct="1">
              <a:spcBef>
                <a:spcPct val="0"/>
              </a:spcBef>
              <a:buFontTx/>
              <a:buNone/>
            </a:pPr>
            <a:r>
              <a:rPr lang="en-US" altLang="zh-TW" sz="3600" dirty="0" smtClean="0"/>
              <a:t>      u=F*X/Z</a:t>
            </a:r>
          </a:p>
          <a:p>
            <a:pPr eaLnBrk="1" hangingPunct="1">
              <a:spcBef>
                <a:spcPct val="0"/>
              </a:spcBef>
              <a:buFontTx/>
              <a:buNone/>
            </a:pPr>
            <a:r>
              <a:rPr lang="en-US" altLang="zh-TW" sz="3600" dirty="0" smtClean="0"/>
              <a:t>      v=F*Y/Z</a:t>
            </a:r>
          </a:p>
          <a:p>
            <a:pPr eaLnBrk="1" hangingPunct="1"/>
            <a:endParaRPr lang="en-US" altLang="zh-TW" sz="3600" dirty="0" smtClean="0"/>
          </a:p>
        </p:txBody>
      </p:sp>
      <p:sp>
        <p:nvSpPr>
          <p:cNvPr id="614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200" smtClean="0">
                <a:latin typeface="Verdana" pitchFamily="34" charset="0"/>
              </a:rPr>
              <a:t>Ch2. Cameras v.7c</a:t>
            </a:r>
            <a:endParaRPr lang="en-US" altLang="en-US" sz="1200">
              <a:latin typeface="Verdana" pitchFamily="34" charset="0"/>
            </a:endParaRPr>
          </a:p>
        </p:txBody>
      </p:sp>
      <p:sp>
        <p:nvSpPr>
          <p:cNvPr id="614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fld id="{B4E9B757-E0B7-464D-BF29-939EF38B50EE}" type="slidenum">
              <a:rPr lang="en-US" altLang="en-US" sz="1200" smtClean="0">
                <a:latin typeface="Verdana" pitchFamily="34" charset="0"/>
              </a:rPr>
              <a:pPr>
                <a:spcBef>
                  <a:spcPct val="0"/>
                </a:spcBef>
                <a:buFontTx/>
                <a:buNone/>
              </a:pPr>
              <a:t>4</a:t>
            </a:fld>
            <a:endParaRPr lang="en-US" altLang="en-US" sz="1200" smtClean="0">
              <a:latin typeface="Verdana" pitchFamily="34" charset="0"/>
            </a:endParaRPr>
          </a:p>
        </p:txBody>
      </p:sp>
      <p:sp>
        <p:nvSpPr>
          <p:cNvPr id="6150" name="Line 4"/>
          <p:cNvSpPr>
            <a:spLocks noChangeShapeType="1"/>
          </p:cNvSpPr>
          <p:nvPr/>
        </p:nvSpPr>
        <p:spPr bwMode="auto">
          <a:xfrm>
            <a:off x="228600" y="4724400"/>
            <a:ext cx="68580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1" name="Line 5"/>
          <p:cNvSpPr>
            <a:spLocks noChangeShapeType="1"/>
          </p:cNvSpPr>
          <p:nvPr/>
        </p:nvSpPr>
        <p:spPr bwMode="auto">
          <a:xfrm>
            <a:off x="457200" y="3429000"/>
            <a:ext cx="6629400" cy="1295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2" name="Line 6"/>
          <p:cNvSpPr>
            <a:spLocks noChangeShapeType="1"/>
          </p:cNvSpPr>
          <p:nvPr/>
        </p:nvSpPr>
        <p:spPr bwMode="auto">
          <a:xfrm>
            <a:off x="5486400" y="4876800"/>
            <a:ext cx="1600200" cy="0"/>
          </a:xfrm>
          <a:prstGeom prst="line">
            <a:avLst/>
          </a:prstGeom>
          <a:noFill/>
          <a:ln w="12700">
            <a:solidFill>
              <a:schemeClr val="tx1"/>
            </a:solidFill>
            <a:prstDash val="dash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3" name="Text Box 7"/>
          <p:cNvSpPr txBox="1">
            <a:spLocks noChangeArrowheads="1"/>
          </p:cNvSpPr>
          <p:nvPr/>
        </p:nvSpPr>
        <p:spPr bwMode="auto">
          <a:xfrm>
            <a:off x="6019800" y="48768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zh-TW" sz="2400">
                <a:latin typeface="Times New Roman" pitchFamily="18" charset="0"/>
              </a:rPr>
              <a:t>F</a:t>
            </a:r>
          </a:p>
        </p:txBody>
      </p:sp>
      <p:sp>
        <p:nvSpPr>
          <p:cNvPr id="6154" name="Line 8"/>
          <p:cNvSpPr>
            <a:spLocks noChangeShapeType="1"/>
          </p:cNvSpPr>
          <p:nvPr/>
        </p:nvSpPr>
        <p:spPr bwMode="auto">
          <a:xfrm>
            <a:off x="457200" y="5410200"/>
            <a:ext cx="6629400"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5" name="Text Box 9"/>
          <p:cNvSpPr txBox="1">
            <a:spLocks noChangeArrowheads="1"/>
          </p:cNvSpPr>
          <p:nvPr/>
        </p:nvSpPr>
        <p:spPr bwMode="auto">
          <a:xfrm>
            <a:off x="3352800" y="5029200"/>
            <a:ext cx="369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zh-TW" sz="2400">
                <a:latin typeface="Times New Roman" pitchFamily="18" charset="0"/>
              </a:rPr>
              <a:t>Z</a:t>
            </a:r>
          </a:p>
        </p:txBody>
      </p:sp>
      <p:sp>
        <p:nvSpPr>
          <p:cNvPr id="6156" name="Text Box 10"/>
          <p:cNvSpPr txBox="1">
            <a:spLocks noChangeArrowheads="1"/>
          </p:cNvSpPr>
          <p:nvPr/>
        </p:nvSpPr>
        <p:spPr bwMode="auto">
          <a:xfrm>
            <a:off x="838200" y="3733800"/>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zh-TW" sz="2400">
                <a:latin typeface="Times New Roman" pitchFamily="18" charset="0"/>
              </a:rPr>
              <a:t>Y</a:t>
            </a:r>
          </a:p>
        </p:txBody>
      </p:sp>
      <p:sp>
        <p:nvSpPr>
          <p:cNvPr id="6157" name="Text Box 11"/>
          <p:cNvSpPr txBox="1">
            <a:spLocks noChangeArrowheads="1"/>
          </p:cNvSpPr>
          <p:nvPr/>
        </p:nvSpPr>
        <p:spPr bwMode="auto">
          <a:xfrm>
            <a:off x="4860925" y="43084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zh-TW" sz="2400" dirty="0">
                <a:latin typeface="Times New Roman" pitchFamily="18" charset="0"/>
              </a:rPr>
              <a:t>v</a:t>
            </a:r>
          </a:p>
        </p:txBody>
      </p:sp>
      <p:sp>
        <p:nvSpPr>
          <p:cNvPr id="6158" name="Text Box 12"/>
          <p:cNvSpPr txBox="1">
            <a:spLocks noChangeArrowheads="1"/>
          </p:cNvSpPr>
          <p:nvPr/>
        </p:nvSpPr>
        <p:spPr bwMode="auto">
          <a:xfrm>
            <a:off x="7620000" y="2971800"/>
            <a:ext cx="10382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zh-TW" sz="2400">
                <a:latin typeface="Times New Roman" pitchFamily="18" charset="0"/>
              </a:rPr>
              <a:t>World </a:t>
            </a:r>
          </a:p>
          <a:p>
            <a:pPr>
              <a:spcBef>
                <a:spcPct val="0"/>
              </a:spcBef>
              <a:buFontTx/>
              <a:buNone/>
            </a:pPr>
            <a:r>
              <a:rPr lang="en-US" altLang="zh-TW" sz="2400">
                <a:latin typeface="Times New Roman" pitchFamily="18" charset="0"/>
              </a:rPr>
              <a:t>center</a:t>
            </a:r>
          </a:p>
        </p:txBody>
      </p:sp>
      <p:sp>
        <p:nvSpPr>
          <p:cNvPr id="6159" name="Line 13"/>
          <p:cNvSpPr>
            <a:spLocks noChangeShapeType="1"/>
          </p:cNvSpPr>
          <p:nvPr/>
        </p:nvSpPr>
        <p:spPr bwMode="auto">
          <a:xfrm flipH="1">
            <a:off x="7239000" y="4419600"/>
            <a:ext cx="685800" cy="2286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0" name="Line 14"/>
          <p:cNvSpPr>
            <a:spLocks noChangeShapeType="1"/>
          </p:cNvSpPr>
          <p:nvPr/>
        </p:nvSpPr>
        <p:spPr bwMode="auto">
          <a:xfrm>
            <a:off x="7162800" y="5105400"/>
            <a:ext cx="1524000" cy="0"/>
          </a:xfrm>
          <a:prstGeom prst="line">
            <a:avLst/>
          </a:prstGeom>
          <a:noFill/>
          <a:ln w="12700">
            <a:solidFill>
              <a:schemeClr val="tx1"/>
            </a:solidFill>
            <a:prstDash val="dash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1" name="Text Box 15"/>
          <p:cNvSpPr txBox="1">
            <a:spLocks noChangeArrowheads="1"/>
          </p:cNvSpPr>
          <p:nvPr/>
        </p:nvSpPr>
        <p:spPr bwMode="auto">
          <a:xfrm>
            <a:off x="7620000" y="51816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zh-TW" sz="2400">
                <a:latin typeface="Times New Roman" pitchFamily="18" charset="0"/>
              </a:rPr>
              <a:t>F</a:t>
            </a:r>
          </a:p>
        </p:txBody>
      </p:sp>
      <p:sp>
        <p:nvSpPr>
          <p:cNvPr id="6162" name="Line 16"/>
          <p:cNvSpPr>
            <a:spLocks noChangeShapeType="1"/>
          </p:cNvSpPr>
          <p:nvPr/>
        </p:nvSpPr>
        <p:spPr bwMode="auto">
          <a:xfrm>
            <a:off x="7086600" y="4724400"/>
            <a:ext cx="1600200" cy="304800"/>
          </a:xfrm>
          <a:prstGeom prst="line">
            <a:avLst/>
          </a:prstGeom>
          <a:noFill/>
          <a:ln w="12700">
            <a:solidFill>
              <a:schemeClr val="tx1"/>
            </a:solidFill>
            <a:prstDash val="dash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3" name="Line 17"/>
          <p:cNvSpPr>
            <a:spLocks noChangeShapeType="1"/>
          </p:cNvSpPr>
          <p:nvPr/>
        </p:nvSpPr>
        <p:spPr bwMode="auto">
          <a:xfrm>
            <a:off x="7010400" y="4724400"/>
            <a:ext cx="1676400" cy="0"/>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4" name="Oval 18"/>
          <p:cNvSpPr>
            <a:spLocks noChangeArrowheads="1"/>
          </p:cNvSpPr>
          <p:nvPr/>
        </p:nvSpPr>
        <p:spPr bwMode="auto">
          <a:xfrm>
            <a:off x="7086600" y="4191000"/>
            <a:ext cx="76200" cy="9906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endParaRPr lang="en-US" altLang="en-US" sz="1800">
              <a:latin typeface="Verdana" pitchFamily="34" charset="0"/>
            </a:endParaRPr>
          </a:p>
        </p:txBody>
      </p:sp>
      <p:sp>
        <p:nvSpPr>
          <p:cNvPr id="6165" name="Text Box 19"/>
          <p:cNvSpPr txBox="1">
            <a:spLocks noChangeArrowheads="1"/>
          </p:cNvSpPr>
          <p:nvPr/>
        </p:nvSpPr>
        <p:spPr bwMode="auto">
          <a:xfrm>
            <a:off x="6096000" y="5943600"/>
            <a:ext cx="1631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800">
                <a:latin typeface="Verdana" pitchFamily="34" charset="0"/>
              </a:rPr>
              <a:t>Thin lens</a:t>
            </a:r>
          </a:p>
          <a:p>
            <a:pPr>
              <a:spcBef>
                <a:spcPct val="0"/>
              </a:spcBef>
              <a:buFontTx/>
              <a:buNone/>
            </a:pPr>
            <a:r>
              <a:rPr lang="en-US" altLang="en-US" sz="1800">
                <a:latin typeface="Verdana" pitchFamily="34" charset="0"/>
              </a:rPr>
              <a:t>or a pin hole</a:t>
            </a:r>
          </a:p>
        </p:txBody>
      </p:sp>
      <p:pic>
        <p:nvPicPr>
          <p:cNvPr id="6166" name="Picture 20" descr="MCj043161700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3355" y="2001837"/>
            <a:ext cx="1530350" cy="15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67" name="Text Box 21"/>
          <p:cNvSpPr txBox="1">
            <a:spLocks noChangeArrowheads="1"/>
          </p:cNvSpPr>
          <p:nvPr/>
        </p:nvSpPr>
        <p:spPr bwMode="auto">
          <a:xfrm>
            <a:off x="3600951" y="2605697"/>
            <a:ext cx="3969356" cy="1646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800" dirty="0">
                <a:latin typeface="Verdana" pitchFamily="34" charset="0"/>
              </a:rPr>
              <a:t>Virtual </a:t>
            </a:r>
          </a:p>
          <a:p>
            <a:pPr>
              <a:spcBef>
                <a:spcPct val="0"/>
              </a:spcBef>
              <a:buFontTx/>
              <a:buNone/>
            </a:pPr>
            <a:r>
              <a:rPr lang="en-US" altLang="en-US" sz="1800" dirty="0">
                <a:latin typeface="Verdana" pitchFamily="34" charset="0"/>
              </a:rPr>
              <a:t>Screen</a:t>
            </a:r>
          </a:p>
          <a:p>
            <a:pPr>
              <a:spcBef>
                <a:spcPct val="0"/>
              </a:spcBef>
              <a:buFontTx/>
              <a:buNone/>
            </a:pPr>
            <a:r>
              <a:rPr lang="en-US" altLang="en-US" sz="1800" dirty="0">
                <a:latin typeface="Verdana" pitchFamily="34" charset="0"/>
              </a:rPr>
              <a:t>or </a:t>
            </a:r>
            <a:r>
              <a:rPr lang="en-US" altLang="en-US" sz="1800" dirty="0" smtClean="0">
                <a:latin typeface="Verdana" pitchFamily="34" charset="0"/>
              </a:rPr>
              <a:t>CCD</a:t>
            </a:r>
          </a:p>
          <a:p>
            <a:pPr>
              <a:spcBef>
                <a:spcPct val="0"/>
              </a:spcBef>
              <a:buFontTx/>
              <a:buNone/>
            </a:pPr>
            <a:r>
              <a:rPr lang="en-US" altLang="en-US" sz="1100" dirty="0">
                <a:latin typeface="Verdana" pitchFamily="34" charset="0"/>
                <a:hlinkClick r:id="rId4"/>
              </a:rPr>
              <a:t>https://</a:t>
            </a:r>
            <a:r>
              <a:rPr lang="en-US" altLang="en-US" sz="1100" dirty="0" smtClean="0">
                <a:latin typeface="Verdana" pitchFamily="34" charset="0"/>
                <a:hlinkClick r:id="rId4"/>
              </a:rPr>
              <a:t>en.wikipedia.org/wiki/Charge-coupled_device</a:t>
            </a:r>
            <a:endParaRPr lang="en-US" altLang="en-US" sz="1100" dirty="0" smtClean="0">
              <a:latin typeface="Verdana" pitchFamily="34" charset="0"/>
            </a:endParaRPr>
          </a:p>
          <a:p>
            <a:pPr>
              <a:spcBef>
                <a:spcPct val="0"/>
              </a:spcBef>
              <a:buFontTx/>
              <a:buNone/>
            </a:pPr>
            <a:r>
              <a:rPr lang="en-US" altLang="en-US" sz="1800" dirty="0" smtClean="0">
                <a:latin typeface="Verdana" pitchFamily="34" charset="0"/>
              </a:rPr>
              <a:t>sensor</a:t>
            </a:r>
            <a:endParaRPr lang="en-US" altLang="en-US" sz="1800" dirty="0">
              <a:latin typeface="Verdana" pitchFamily="34" charset="0"/>
            </a:endParaRPr>
          </a:p>
          <a:p>
            <a:pPr>
              <a:spcBef>
                <a:spcPct val="0"/>
              </a:spcBef>
              <a:buFontTx/>
              <a:buNone/>
            </a:pPr>
            <a:endParaRPr lang="en-US" altLang="en-US" sz="1800" dirty="0">
              <a:latin typeface="Verdana" pitchFamily="34" charset="0"/>
            </a:endParaRPr>
          </a:p>
        </p:txBody>
      </p:sp>
      <p:sp>
        <p:nvSpPr>
          <p:cNvPr id="6168" name="Text Box 22"/>
          <p:cNvSpPr txBox="1">
            <a:spLocks noChangeArrowheads="1"/>
          </p:cNvSpPr>
          <p:nvPr/>
        </p:nvSpPr>
        <p:spPr bwMode="auto">
          <a:xfrm>
            <a:off x="8077200" y="5257800"/>
            <a:ext cx="1019175"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800">
                <a:latin typeface="Verdana" pitchFamily="34" charset="0"/>
              </a:rPr>
              <a:t>Real</a:t>
            </a:r>
          </a:p>
          <a:p>
            <a:pPr>
              <a:spcBef>
                <a:spcPct val="0"/>
              </a:spcBef>
              <a:buFontTx/>
              <a:buNone/>
            </a:pPr>
            <a:r>
              <a:rPr lang="en-US" altLang="en-US" sz="1800">
                <a:latin typeface="Verdana" pitchFamily="34" charset="0"/>
              </a:rPr>
              <a:t>Screen</a:t>
            </a:r>
          </a:p>
          <a:p>
            <a:pPr>
              <a:spcBef>
                <a:spcPct val="0"/>
              </a:spcBef>
              <a:buFontTx/>
              <a:buNone/>
            </a:pPr>
            <a:r>
              <a:rPr lang="en-US" altLang="en-US" sz="1800">
                <a:latin typeface="Verdana" pitchFamily="34" charset="0"/>
              </a:rPr>
              <a:t>Or </a:t>
            </a:r>
          </a:p>
          <a:p>
            <a:pPr>
              <a:spcBef>
                <a:spcPct val="0"/>
              </a:spcBef>
              <a:buFontTx/>
              <a:buNone/>
            </a:pPr>
            <a:r>
              <a:rPr lang="en-US" altLang="en-US" sz="1800">
                <a:latin typeface="Verdana" pitchFamily="34" charset="0"/>
              </a:rPr>
              <a:t>CCD </a:t>
            </a:r>
          </a:p>
          <a:p>
            <a:pPr>
              <a:spcBef>
                <a:spcPct val="0"/>
              </a:spcBef>
              <a:buFontTx/>
              <a:buNone/>
            </a:pPr>
            <a:r>
              <a:rPr lang="en-US" altLang="en-US" sz="1800">
                <a:latin typeface="Verdana" pitchFamily="34" charset="0"/>
              </a:rPr>
              <a:t>sensor </a:t>
            </a:r>
          </a:p>
        </p:txBody>
      </p:sp>
      <p:sp>
        <p:nvSpPr>
          <p:cNvPr id="6169" name="Line 23"/>
          <p:cNvSpPr>
            <a:spLocks noChangeShapeType="1"/>
          </p:cNvSpPr>
          <p:nvPr/>
        </p:nvSpPr>
        <p:spPr bwMode="auto">
          <a:xfrm flipH="1" flipV="1">
            <a:off x="7162800" y="5334000"/>
            <a:ext cx="228600" cy="7620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0" name="Tree"/>
          <p:cNvSpPr>
            <a:spLocks noEditPoints="1" noChangeArrowheads="1"/>
          </p:cNvSpPr>
          <p:nvPr/>
        </p:nvSpPr>
        <p:spPr bwMode="auto">
          <a:xfrm>
            <a:off x="0" y="3429000"/>
            <a:ext cx="914400" cy="127635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2147483647 w 21600"/>
              <a:gd name="T9" fmla="*/ 2147483647 h 21600"/>
              <a:gd name="T10" fmla="*/ 2147483647 w 21600"/>
              <a:gd name="T11" fmla="*/ 2147483647 h 21600"/>
              <a:gd name="T12" fmla="*/ 2147483647 w 21600"/>
              <a:gd name="T13" fmla="*/ 2147483647 h 21600"/>
              <a:gd name="T14" fmla="*/ 17694720 60000 65536"/>
              <a:gd name="T15" fmla="*/ 11796480 60000 65536"/>
              <a:gd name="T16" fmla="*/ 11796480 60000 65536"/>
              <a:gd name="T17" fmla="*/ 11796480 60000 65536"/>
              <a:gd name="T18" fmla="*/ 0 60000 65536"/>
              <a:gd name="T19" fmla="*/ 0 60000 65536"/>
              <a:gd name="T20" fmla="*/ 0 60000 65536"/>
              <a:gd name="T21" fmla="*/ 761 w 21600"/>
              <a:gd name="T22" fmla="*/ 22454 h 21600"/>
              <a:gd name="T23" fmla="*/ 21069 w 21600"/>
              <a:gd name="T24" fmla="*/ 28282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a:moveTo>
                  <a:pt x="0" y="18900"/>
                </a:moveTo>
                <a:lnTo>
                  <a:pt x="9257" y="18900"/>
                </a:lnTo>
                <a:lnTo>
                  <a:pt x="9257" y="21600"/>
                </a:lnTo>
                <a:lnTo>
                  <a:pt x="12343" y="21600"/>
                </a:lnTo>
                <a:lnTo>
                  <a:pt x="12343" y="18900"/>
                </a:lnTo>
                <a:lnTo>
                  <a:pt x="21600" y="18900"/>
                </a:lnTo>
                <a:lnTo>
                  <a:pt x="12343" y="12600"/>
                </a:lnTo>
                <a:lnTo>
                  <a:pt x="18514" y="12600"/>
                </a:lnTo>
                <a:lnTo>
                  <a:pt x="12343" y="6300"/>
                </a:lnTo>
                <a:lnTo>
                  <a:pt x="15429" y="6300"/>
                </a:lnTo>
                <a:lnTo>
                  <a:pt x="10800" y="0"/>
                </a:lnTo>
                <a:lnTo>
                  <a:pt x="6171" y="6300"/>
                </a:lnTo>
                <a:lnTo>
                  <a:pt x="9257" y="6300"/>
                </a:lnTo>
                <a:lnTo>
                  <a:pt x="3086" y="12600"/>
                </a:lnTo>
                <a:lnTo>
                  <a:pt x="9257" y="12600"/>
                </a:lnTo>
                <a:lnTo>
                  <a:pt x="0" y="18900"/>
                </a:lnTo>
                <a:close/>
              </a:path>
            </a:pathLst>
          </a:custGeom>
          <a:solidFill>
            <a:srgbClr val="008000"/>
          </a:solidFill>
          <a:ln w="9525">
            <a:solidFill>
              <a:srgbClr val="000000"/>
            </a:solidFill>
            <a:miter lim="800000"/>
            <a:headEnd/>
            <a:tailEnd/>
          </a:ln>
          <a:effectLst>
            <a:outerShdw dist="107763" dir="2700000" algn="ctr" rotWithShape="0">
              <a:srgbClr val="808080"/>
            </a:outerShdw>
          </a:effectLst>
        </p:spPr>
        <p:txBody>
          <a:bodyPr/>
          <a:lstStyle/>
          <a:p>
            <a:endParaRPr lang="en-US"/>
          </a:p>
        </p:txBody>
      </p:sp>
      <p:sp>
        <p:nvSpPr>
          <p:cNvPr id="6171" name="Tree"/>
          <p:cNvSpPr>
            <a:spLocks noEditPoints="1" noChangeArrowheads="1"/>
          </p:cNvSpPr>
          <p:nvPr/>
        </p:nvSpPr>
        <p:spPr bwMode="auto">
          <a:xfrm>
            <a:off x="5334000" y="4419600"/>
            <a:ext cx="304800" cy="28575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2147483647 w 21600"/>
              <a:gd name="T9" fmla="*/ 2147483647 h 21600"/>
              <a:gd name="T10" fmla="*/ 2147483647 w 21600"/>
              <a:gd name="T11" fmla="*/ 2147483647 h 21600"/>
              <a:gd name="T12" fmla="*/ 2147483647 w 21600"/>
              <a:gd name="T13" fmla="*/ 2147483647 h 21600"/>
              <a:gd name="T14" fmla="*/ 17694720 60000 65536"/>
              <a:gd name="T15" fmla="*/ 11796480 60000 65536"/>
              <a:gd name="T16" fmla="*/ 11796480 60000 65536"/>
              <a:gd name="T17" fmla="*/ 11796480 60000 65536"/>
              <a:gd name="T18" fmla="*/ 0 60000 65536"/>
              <a:gd name="T19" fmla="*/ 0 60000 65536"/>
              <a:gd name="T20" fmla="*/ 0 60000 65536"/>
              <a:gd name="T21" fmla="*/ 761 w 21600"/>
              <a:gd name="T22" fmla="*/ 22454 h 21600"/>
              <a:gd name="T23" fmla="*/ 21069 w 21600"/>
              <a:gd name="T24" fmla="*/ 28282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a:moveTo>
                  <a:pt x="0" y="18900"/>
                </a:moveTo>
                <a:lnTo>
                  <a:pt x="9257" y="18900"/>
                </a:lnTo>
                <a:lnTo>
                  <a:pt x="9257" y="21600"/>
                </a:lnTo>
                <a:lnTo>
                  <a:pt x="12343" y="21600"/>
                </a:lnTo>
                <a:lnTo>
                  <a:pt x="12343" y="18900"/>
                </a:lnTo>
                <a:lnTo>
                  <a:pt x="21600" y="18900"/>
                </a:lnTo>
                <a:lnTo>
                  <a:pt x="12343" y="12600"/>
                </a:lnTo>
                <a:lnTo>
                  <a:pt x="18514" y="12600"/>
                </a:lnTo>
                <a:lnTo>
                  <a:pt x="12343" y="6300"/>
                </a:lnTo>
                <a:lnTo>
                  <a:pt x="15429" y="6300"/>
                </a:lnTo>
                <a:lnTo>
                  <a:pt x="10800" y="0"/>
                </a:lnTo>
                <a:lnTo>
                  <a:pt x="6171" y="6300"/>
                </a:lnTo>
                <a:lnTo>
                  <a:pt x="9257" y="6300"/>
                </a:lnTo>
                <a:lnTo>
                  <a:pt x="3086" y="12600"/>
                </a:lnTo>
                <a:lnTo>
                  <a:pt x="9257" y="12600"/>
                </a:lnTo>
                <a:lnTo>
                  <a:pt x="0" y="18900"/>
                </a:lnTo>
                <a:close/>
              </a:path>
            </a:pathLst>
          </a:custGeom>
          <a:solidFill>
            <a:srgbClr val="008000"/>
          </a:solidFill>
          <a:ln w="9525">
            <a:solidFill>
              <a:srgbClr val="000000"/>
            </a:solidFill>
            <a:miter lim="800000"/>
            <a:headEnd/>
            <a:tailEnd/>
          </a:ln>
          <a:effectLst>
            <a:outerShdw dist="107763" dir="2700000" algn="ctr" rotWithShape="0">
              <a:srgbClr val="808080"/>
            </a:outerShdw>
          </a:effectLst>
        </p:spPr>
        <p:txBody>
          <a:bodyPr/>
          <a:lstStyle/>
          <a:p>
            <a:endParaRPr lang="en-US"/>
          </a:p>
        </p:txBody>
      </p:sp>
      <p:sp>
        <p:nvSpPr>
          <p:cNvPr id="6172" name="Tree"/>
          <p:cNvSpPr>
            <a:spLocks noEditPoints="1" noChangeArrowheads="1"/>
          </p:cNvSpPr>
          <p:nvPr/>
        </p:nvSpPr>
        <p:spPr bwMode="auto">
          <a:xfrm rot="10800000">
            <a:off x="8458200" y="4724400"/>
            <a:ext cx="304800" cy="3048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2147483647 w 21600"/>
              <a:gd name="T9" fmla="*/ 2147483647 h 21600"/>
              <a:gd name="T10" fmla="*/ 2147483647 w 21600"/>
              <a:gd name="T11" fmla="*/ 2147483647 h 21600"/>
              <a:gd name="T12" fmla="*/ 2147483647 w 21600"/>
              <a:gd name="T13" fmla="*/ 2147483647 h 21600"/>
              <a:gd name="T14" fmla="*/ 17694720 60000 65536"/>
              <a:gd name="T15" fmla="*/ 11796480 60000 65536"/>
              <a:gd name="T16" fmla="*/ 11796480 60000 65536"/>
              <a:gd name="T17" fmla="*/ 11796480 60000 65536"/>
              <a:gd name="T18" fmla="*/ 0 60000 65536"/>
              <a:gd name="T19" fmla="*/ 0 60000 65536"/>
              <a:gd name="T20" fmla="*/ 0 60000 65536"/>
              <a:gd name="T21" fmla="*/ 761 w 21600"/>
              <a:gd name="T22" fmla="*/ 22454 h 21600"/>
              <a:gd name="T23" fmla="*/ 21069 w 21600"/>
              <a:gd name="T24" fmla="*/ 28282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a:moveTo>
                  <a:pt x="0" y="18900"/>
                </a:moveTo>
                <a:lnTo>
                  <a:pt x="9257" y="18900"/>
                </a:lnTo>
                <a:lnTo>
                  <a:pt x="9257" y="21600"/>
                </a:lnTo>
                <a:lnTo>
                  <a:pt x="12343" y="21600"/>
                </a:lnTo>
                <a:lnTo>
                  <a:pt x="12343" y="18900"/>
                </a:lnTo>
                <a:lnTo>
                  <a:pt x="21600" y="18900"/>
                </a:lnTo>
                <a:lnTo>
                  <a:pt x="12343" y="12600"/>
                </a:lnTo>
                <a:lnTo>
                  <a:pt x="18514" y="12600"/>
                </a:lnTo>
                <a:lnTo>
                  <a:pt x="12343" y="6300"/>
                </a:lnTo>
                <a:lnTo>
                  <a:pt x="15429" y="6300"/>
                </a:lnTo>
                <a:lnTo>
                  <a:pt x="10800" y="0"/>
                </a:lnTo>
                <a:lnTo>
                  <a:pt x="6171" y="6300"/>
                </a:lnTo>
                <a:lnTo>
                  <a:pt x="9257" y="6300"/>
                </a:lnTo>
                <a:lnTo>
                  <a:pt x="3086" y="12600"/>
                </a:lnTo>
                <a:lnTo>
                  <a:pt x="9257" y="12600"/>
                </a:lnTo>
                <a:lnTo>
                  <a:pt x="0" y="18900"/>
                </a:lnTo>
                <a:close/>
              </a:path>
            </a:pathLst>
          </a:custGeom>
          <a:solidFill>
            <a:srgbClr val="008000"/>
          </a:solidFill>
          <a:ln w="9525">
            <a:solidFill>
              <a:srgbClr val="000000"/>
            </a:solidFill>
            <a:miter lim="800000"/>
            <a:headEnd/>
            <a:tailEnd/>
          </a:ln>
          <a:effectLst>
            <a:outerShdw dist="107763" dir="2700000" algn="ctr" rotWithShape="0">
              <a:srgbClr val="808080"/>
            </a:outerShdw>
          </a:effectLst>
        </p:spPr>
        <p:txBody>
          <a:bodyPr/>
          <a:lstStyle/>
          <a:p>
            <a:endParaRPr lang="en-US"/>
          </a:p>
        </p:txBody>
      </p:sp>
      <p:sp>
        <p:nvSpPr>
          <p:cNvPr id="6173" name="Line 27"/>
          <p:cNvSpPr>
            <a:spLocks noChangeShapeType="1"/>
          </p:cNvSpPr>
          <p:nvPr/>
        </p:nvSpPr>
        <p:spPr bwMode="auto">
          <a:xfrm>
            <a:off x="457200" y="4800600"/>
            <a:ext cx="0" cy="990600"/>
          </a:xfrm>
          <a:prstGeom prst="line">
            <a:avLst/>
          </a:prstGeom>
          <a:noFill/>
          <a:ln w="12700">
            <a:solidFill>
              <a:schemeClr val="tx1"/>
            </a:solidFill>
            <a:prstDash val="dash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4" name="Line 28"/>
          <p:cNvSpPr>
            <a:spLocks noChangeShapeType="1"/>
          </p:cNvSpPr>
          <p:nvPr/>
        </p:nvSpPr>
        <p:spPr bwMode="auto">
          <a:xfrm flipV="1">
            <a:off x="838200" y="3429000"/>
            <a:ext cx="0" cy="1295400"/>
          </a:xfrm>
          <a:prstGeom prst="line">
            <a:avLst/>
          </a:prstGeom>
          <a:noFill/>
          <a:ln w="12700">
            <a:solidFill>
              <a:schemeClr val="tx1"/>
            </a:solidFill>
            <a:prstDash val="dash"/>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5" name="Line 29"/>
          <p:cNvSpPr>
            <a:spLocks noChangeShapeType="1"/>
          </p:cNvSpPr>
          <p:nvPr/>
        </p:nvSpPr>
        <p:spPr bwMode="auto">
          <a:xfrm>
            <a:off x="228600" y="3429000"/>
            <a:ext cx="914400" cy="0"/>
          </a:xfrm>
          <a:prstGeom prst="line">
            <a:avLst/>
          </a:prstGeom>
          <a:noFill/>
          <a:ln w="952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176" name="Picture 31" descr="http://upload.wikimedia.org/wikipedia/en/8/81/Pinhole-camera.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20933" y="1752600"/>
            <a:ext cx="1614033" cy="1153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77" name="Text Box 32"/>
          <p:cNvSpPr txBox="1">
            <a:spLocks noChangeArrowheads="1"/>
          </p:cNvSpPr>
          <p:nvPr/>
        </p:nvSpPr>
        <p:spPr bwMode="auto">
          <a:xfrm>
            <a:off x="7772400" y="1143000"/>
            <a:ext cx="1093788"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800">
                <a:latin typeface="Verdana" pitchFamily="34" charset="0"/>
              </a:rPr>
              <a:t>Pinhole </a:t>
            </a:r>
          </a:p>
          <a:p>
            <a:pPr>
              <a:spcBef>
                <a:spcPct val="0"/>
              </a:spcBef>
              <a:buFontTx/>
              <a:buNone/>
            </a:pPr>
            <a:r>
              <a:rPr lang="en-US" altLang="en-US" sz="1800">
                <a:latin typeface="Verdana" pitchFamily="34" charset="0"/>
              </a:rPr>
              <a:t>Camera</a:t>
            </a:r>
          </a:p>
          <a:p>
            <a:pPr>
              <a:spcBef>
                <a:spcPct val="0"/>
              </a:spcBef>
              <a:buFontTx/>
              <a:buNone/>
            </a:pPr>
            <a:endParaRPr lang="en-US" altLang="en-US" sz="1800">
              <a:latin typeface="Verdana" pitchFamily="34" charset="0"/>
            </a:endParaRPr>
          </a:p>
        </p:txBody>
      </p:sp>
      <p:sp>
        <p:nvSpPr>
          <p:cNvPr id="6178" name="Text Box 33"/>
          <p:cNvSpPr txBox="1">
            <a:spLocks noChangeArrowheads="1"/>
          </p:cNvSpPr>
          <p:nvPr/>
        </p:nvSpPr>
        <p:spPr bwMode="auto">
          <a:xfrm>
            <a:off x="228600" y="1109663"/>
            <a:ext cx="72390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600">
                <a:latin typeface="Verdana" pitchFamily="34" charset="0"/>
              </a:rPr>
              <a:t>http://upload.wikimedia.org/wikipedia/en/8/81/Pinhole-camera.png</a:t>
            </a:r>
          </a:p>
        </p:txBody>
      </p:sp>
      <p:sp>
        <p:nvSpPr>
          <p:cNvPr id="2" name="Oval 1"/>
          <p:cNvSpPr/>
          <p:nvPr/>
        </p:nvSpPr>
        <p:spPr>
          <a:xfrm>
            <a:off x="457200" y="152400"/>
            <a:ext cx="18288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pPr algn="ctr">
              <a:defRPr/>
            </a:pPr>
            <a:endParaRPr lang="en-US" altLang="en-US" smtClean="0">
              <a:solidFill>
                <a:srgbClr val="FFFFFF"/>
              </a:solidFill>
              <a:latin typeface="Calibri" pitchFamily="34" charset="0"/>
            </a:endParaRPr>
          </a:p>
        </p:txBody>
      </p:sp>
      <p:cxnSp>
        <p:nvCxnSpPr>
          <p:cNvPr id="4" name="Straight Arrow Connector 3"/>
          <p:cNvCxnSpPr/>
          <p:nvPr/>
        </p:nvCxnSpPr>
        <p:spPr>
          <a:xfrm flipV="1">
            <a:off x="5334000" y="4419600"/>
            <a:ext cx="0" cy="28575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40" name="Text Box 11"/>
          <p:cNvSpPr txBox="1">
            <a:spLocks noChangeArrowheads="1"/>
          </p:cNvSpPr>
          <p:nvPr/>
        </p:nvSpPr>
        <p:spPr bwMode="auto">
          <a:xfrm>
            <a:off x="8807450" y="47244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zh-TW" sz="2400" dirty="0">
                <a:latin typeface="Times New Roman" pitchFamily="18" charset="0"/>
              </a:rPr>
              <a:t>v</a:t>
            </a:r>
          </a:p>
        </p:txBody>
      </p:sp>
      <p:cxnSp>
        <p:nvCxnSpPr>
          <p:cNvPr id="39" name="Straight Arrow Connector 38"/>
          <p:cNvCxnSpPr/>
          <p:nvPr/>
        </p:nvCxnSpPr>
        <p:spPr>
          <a:xfrm>
            <a:off x="8826500" y="4765675"/>
            <a:ext cx="0" cy="32226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pic>
        <p:nvPicPr>
          <p:cNvPr id="89090" name="Picture 2" descr="https://upload.wikimedia.org/wikipedia/commons/thumb/6/66/Delta-Doped_Charged_Coupled_Devices_%28CCD%29_for_Ultra-Violet_and_Visible_Detection.jpg/220px-Delta-Doped_Charged_Coupled_Devices_%28CCD%29_for_Ultra-Violet_and_Visible_Detection.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593793" y="1626777"/>
            <a:ext cx="670560" cy="609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8"/>
          <p:cNvSpPr>
            <a:spLocks noGrp="1"/>
          </p:cNvSpPr>
          <p:nvPr>
            <p:ph type="title"/>
          </p:nvPr>
        </p:nvSpPr>
        <p:spPr>
          <a:xfrm>
            <a:off x="457200" y="457200"/>
            <a:ext cx="8229600" cy="334963"/>
          </a:xfrm>
        </p:spPr>
        <p:txBody>
          <a:bodyPr/>
          <a:lstStyle/>
          <a:p>
            <a:r>
              <a:rPr lang="en-US" altLang="en-US" sz="1800" smtClean="0">
                <a:ea typeface="新細明體" pitchFamily="18" charset="-120"/>
              </a:rPr>
              <a:t>Explanation for the previous slide </a:t>
            </a:r>
          </a:p>
        </p:txBody>
      </p:sp>
      <p:sp>
        <p:nvSpPr>
          <p:cNvPr id="41987" name="Content Placeholder 9"/>
          <p:cNvSpPr>
            <a:spLocks noGrp="1"/>
          </p:cNvSpPr>
          <p:nvPr>
            <p:ph idx="1"/>
          </p:nvPr>
        </p:nvSpPr>
        <p:spPr>
          <a:xfrm>
            <a:off x="381000" y="685800"/>
            <a:ext cx="8229600" cy="4525963"/>
          </a:xfrm>
        </p:spPr>
        <p:txBody>
          <a:bodyPr/>
          <a:lstStyle/>
          <a:p>
            <a:r>
              <a:rPr lang="en-US" altLang="en-US" sz="1800" dirty="0" smtClean="0">
                <a:ea typeface="新細明體" pitchFamily="18" charset="-120"/>
              </a:rPr>
              <a:t>Assume the camera coordinate system is rotated  by </a:t>
            </a:r>
            <a:r>
              <a:rPr lang="en-US" altLang="en-US" sz="1800" dirty="0" smtClean="0">
                <a:ea typeface="新細明體" pitchFamily="18" charset="-120"/>
                <a:sym typeface="Symbol" pitchFamily="18" charset="2"/>
              </a:rPr>
              <a:t></a:t>
            </a:r>
            <a:r>
              <a:rPr lang="en-US" altLang="en-US" sz="1800" baseline="-25000" dirty="0" smtClean="0">
                <a:ea typeface="新細明體" pitchFamily="18" charset="-120"/>
                <a:sym typeface="Symbol" pitchFamily="18" charset="2"/>
              </a:rPr>
              <a:t>z</a:t>
            </a:r>
            <a:r>
              <a:rPr lang="en-US" altLang="en-US" sz="1800" dirty="0" smtClean="0">
                <a:ea typeface="新細明體" pitchFamily="18" charset="-120"/>
              </a:rPr>
              <a:t> relative to the world coordinate system. A vector in the world coordinates (large blue) is (</a:t>
            </a:r>
            <a:r>
              <a:rPr lang="en-US" altLang="en-US" sz="1800" dirty="0" err="1" smtClean="0">
                <a:ea typeface="新細明體" pitchFamily="18" charset="-120"/>
              </a:rPr>
              <a:t>Xw,Yw</a:t>
            </a:r>
            <a:r>
              <a:rPr lang="en-US" altLang="en-US" sz="1800" dirty="0" smtClean="0">
                <a:ea typeface="新細明體" pitchFamily="18" charset="-120"/>
              </a:rPr>
              <a:t>) . We are not interested in </a:t>
            </a:r>
            <a:r>
              <a:rPr lang="en-US" altLang="en-US" sz="1800" dirty="0" err="1" smtClean="0">
                <a:ea typeface="新細明體" pitchFamily="18" charset="-120"/>
              </a:rPr>
              <a:t>Zw</a:t>
            </a:r>
            <a:r>
              <a:rPr lang="en-US" altLang="en-US" sz="1800" dirty="0" smtClean="0">
                <a:ea typeface="新細明體" pitchFamily="18" charset="-120"/>
              </a:rPr>
              <a:t> , because it will not be changed by rotation in the Z-axis.</a:t>
            </a:r>
          </a:p>
          <a:p>
            <a:r>
              <a:rPr lang="en-US" altLang="en-US" sz="1800" dirty="0" smtClean="0">
                <a:ea typeface="新細明體" pitchFamily="18" charset="-120"/>
              </a:rPr>
              <a:t>Note: The large blue vector Pw is not changed, the only change here is the camera coordinate system (rotated </a:t>
            </a:r>
            <a:r>
              <a:rPr lang="en-US" altLang="en-US" sz="1800" dirty="0" smtClean="0">
                <a:ea typeface="新細明體" pitchFamily="18" charset="-120"/>
                <a:sym typeface="Symbol" pitchFamily="18" charset="2"/>
              </a:rPr>
              <a:t></a:t>
            </a:r>
            <a:r>
              <a:rPr lang="en-US" altLang="en-US" sz="1800" baseline="-25000" dirty="0" smtClean="0">
                <a:ea typeface="新細明體" pitchFamily="18" charset="-120"/>
                <a:sym typeface="Symbol" pitchFamily="18" charset="2"/>
              </a:rPr>
              <a:t>z </a:t>
            </a:r>
            <a:r>
              <a:rPr lang="en-US" altLang="en-US" sz="1800" dirty="0" smtClean="0">
                <a:ea typeface="新細明體" pitchFamily="18" charset="-120"/>
                <a:sym typeface="Symbol" pitchFamily="18" charset="2"/>
              </a:rPr>
              <a:t> against the z-axis)</a:t>
            </a:r>
            <a:r>
              <a:rPr lang="en-US" altLang="en-US" sz="1800" dirty="0" smtClean="0">
                <a:ea typeface="新細明體" pitchFamily="18" charset="-120"/>
              </a:rPr>
              <a:t>. And the same (large blue) Pw vector as observed in the camera coordinate system is (</a:t>
            </a:r>
            <a:r>
              <a:rPr lang="en-US" altLang="en-US" sz="1800" dirty="0" err="1" smtClean="0">
                <a:ea typeface="新細明體" pitchFamily="18" charset="-120"/>
              </a:rPr>
              <a:t>Xc,Yc</a:t>
            </a:r>
            <a:r>
              <a:rPr lang="en-US" altLang="en-US" sz="1800" dirty="0" smtClean="0">
                <a:ea typeface="新細明體" pitchFamily="18" charset="-120"/>
              </a:rPr>
              <a:t>) </a:t>
            </a:r>
          </a:p>
          <a:p>
            <a:r>
              <a:rPr lang="en-US" altLang="en-US" sz="1800" dirty="0" smtClean="0">
                <a:ea typeface="新細明體" pitchFamily="18" charset="-120"/>
              </a:rPr>
              <a:t>The left-hand diagram shows that the relation between </a:t>
            </a:r>
            <a:r>
              <a:rPr lang="en-US" altLang="en-US" sz="1800" dirty="0" err="1" smtClean="0">
                <a:ea typeface="新細明體" pitchFamily="18" charset="-120"/>
              </a:rPr>
              <a:t>Xc</a:t>
            </a:r>
            <a:r>
              <a:rPr lang="en-US" altLang="en-US" sz="1800" dirty="0" smtClean="0">
                <a:ea typeface="新細明體" pitchFamily="18" charset="-120"/>
              </a:rPr>
              <a:t> and (</a:t>
            </a:r>
            <a:r>
              <a:rPr lang="en-US" altLang="en-US" sz="1800" dirty="0" err="1" smtClean="0">
                <a:ea typeface="新細明體" pitchFamily="18" charset="-120"/>
              </a:rPr>
              <a:t>Xw,Yw</a:t>
            </a:r>
            <a:r>
              <a:rPr lang="en-US" altLang="en-US" sz="1800" dirty="0" smtClean="0">
                <a:ea typeface="新細明體" pitchFamily="18" charset="-120"/>
              </a:rPr>
              <a:t>,</a:t>
            </a:r>
            <a:r>
              <a:rPr lang="en-US" altLang="en-US" sz="1800" dirty="0" smtClean="0">
                <a:ea typeface="新細明體" pitchFamily="18" charset="-120"/>
                <a:sym typeface="Symbol" pitchFamily="18" charset="2"/>
              </a:rPr>
              <a:t> and </a:t>
            </a:r>
            <a:r>
              <a:rPr lang="en-US" altLang="en-US" sz="1800" baseline="-25000" dirty="0" smtClean="0">
                <a:ea typeface="新細明體" pitchFamily="18" charset="-120"/>
                <a:sym typeface="Symbol" pitchFamily="18" charset="2"/>
              </a:rPr>
              <a:t>z</a:t>
            </a:r>
            <a:r>
              <a:rPr lang="en-US" altLang="en-US" sz="1800" dirty="0" smtClean="0">
                <a:ea typeface="新細明體" pitchFamily="18" charset="-120"/>
              </a:rPr>
              <a:t>), which is   </a:t>
            </a:r>
            <a:r>
              <a:rPr lang="en-US" altLang="en-US" sz="1800" i="1" dirty="0" err="1" smtClean="0">
                <a:ea typeface="新細明體" pitchFamily="18" charset="-120"/>
                <a:sym typeface="Symbol" pitchFamily="18" charset="2"/>
              </a:rPr>
              <a:t>X</a:t>
            </a:r>
            <a:r>
              <a:rPr lang="en-US" altLang="en-US" sz="1800" i="1" baseline="-25000" dirty="0" err="1" smtClean="0">
                <a:ea typeface="新細明體" pitchFamily="18" charset="-120"/>
                <a:sym typeface="Symbol" pitchFamily="18" charset="2"/>
              </a:rPr>
              <a:t>c</a:t>
            </a:r>
            <a:r>
              <a:rPr lang="en-US" altLang="en-US" sz="1800" i="1" dirty="0" smtClean="0">
                <a:ea typeface="新細明體" pitchFamily="18" charset="-120"/>
                <a:sym typeface="Symbol" pitchFamily="18" charset="2"/>
              </a:rPr>
              <a:t>=</a:t>
            </a:r>
            <a:r>
              <a:rPr lang="en-US" altLang="en-US" sz="1800" i="1" dirty="0" err="1" smtClean="0">
                <a:ea typeface="新細明體" pitchFamily="18" charset="-120"/>
                <a:sym typeface="Symbol" pitchFamily="18" charset="2"/>
              </a:rPr>
              <a:t>X</a:t>
            </a:r>
            <a:r>
              <a:rPr lang="en-US" altLang="en-US" sz="1800" i="1" baseline="-25000" dirty="0" err="1" smtClean="0">
                <a:ea typeface="新細明體" pitchFamily="18" charset="-120"/>
                <a:sym typeface="Symbol" pitchFamily="18" charset="2"/>
              </a:rPr>
              <a:t>w</a:t>
            </a:r>
            <a:r>
              <a:rPr lang="en-US" altLang="en-US" sz="1800" i="1" dirty="0" err="1" smtClean="0">
                <a:ea typeface="新細明體" pitchFamily="18" charset="-120"/>
                <a:sym typeface="Symbol" pitchFamily="18" charset="2"/>
              </a:rPr>
              <a:t>cos</a:t>
            </a:r>
            <a:r>
              <a:rPr lang="en-US" altLang="en-US" sz="1800" i="1" dirty="0" smtClean="0">
                <a:ea typeface="新細明體" pitchFamily="18" charset="-120"/>
                <a:sym typeface="Symbol" pitchFamily="18" charset="2"/>
              </a:rPr>
              <a:t>(</a:t>
            </a:r>
            <a:r>
              <a:rPr lang="en-US" altLang="en-US" sz="1800" dirty="0" smtClean="0">
                <a:ea typeface="新細明體" pitchFamily="18" charset="-120"/>
                <a:sym typeface="Symbol" pitchFamily="18" charset="2"/>
              </a:rPr>
              <a:t></a:t>
            </a:r>
            <a:r>
              <a:rPr lang="en-US" altLang="en-US" sz="1800" baseline="-25000" dirty="0" smtClean="0">
                <a:ea typeface="新細明體" pitchFamily="18" charset="-120"/>
                <a:sym typeface="Symbol" pitchFamily="18" charset="2"/>
              </a:rPr>
              <a:t>z</a:t>
            </a:r>
            <a:r>
              <a:rPr lang="en-US" altLang="en-US" sz="1800" i="1" dirty="0" smtClean="0">
                <a:ea typeface="新細明體" pitchFamily="18" charset="-120"/>
                <a:sym typeface="Symbol" pitchFamily="18" charset="2"/>
              </a:rPr>
              <a:t>)+</a:t>
            </a:r>
            <a:r>
              <a:rPr lang="en-US" altLang="en-US" sz="1800" i="1" dirty="0" err="1" smtClean="0">
                <a:ea typeface="新細明體" pitchFamily="18" charset="-120"/>
                <a:sym typeface="Symbol" pitchFamily="18" charset="2"/>
              </a:rPr>
              <a:t>Y</a:t>
            </a:r>
            <a:r>
              <a:rPr lang="en-US" altLang="en-US" sz="1800" i="1" baseline="-25000" dirty="0" err="1" smtClean="0">
                <a:ea typeface="新細明體" pitchFamily="18" charset="-120"/>
                <a:sym typeface="Symbol" pitchFamily="18" charset="2"/>
              </a:rPr>
              <a:t>w</a:t>
            </a:r>
            <a:r>
              <a:rPr lang="en-US" altLang="en-US" sz="1800" i="1" dirty="0" err="1" smtClean="0">
                <a:ea typeface="新細明體" pitchFamily="18" charset="-120"/>
                <a:sym typeface="Symbol" pitchFamily="18" charset="2"/>
              </a:rPr>
              <a:t>sin</a:t>
            </a:r>
            <a:r>
              <a:rPr lang="en-US" altLang="en-US" sz="1800" i="1" dirty="0" smtClean="0">
                <a:ea typeface="新細明體" pitchFamily="18" charset="-120"/>
                <a:sym typeface="Symbol" pitchFamily="18" charset="2"/>
              </a:rPr>
              <a:t>(</a:t>
            </a:r>
            <a:r>
              <a:rPr lang="en-US" altLang="en-US" sz="1800" dirty="0" smtClean="0">
                <a:ea typeface="新細明體" pitchFamily="18" charset="-120"/>
                <a:sym typeface="Symbol" pitchFamily="18" charset="2"/>
              </a:rPr>
              <a:t></a:t>
            </a:r>
            <a:r>
              <a:rPr lang="en-US" altLang="en-US" sz="1800" baseline="-25000" dirty="0" smtClean="0">
                <a:ea typeface="新細明體" pitchFamily="18" charset="-120"/>
                <a:sym typeface="Symbol" pitchFamily="18" charset="2"/>
              </a:rPr>
              <a:t>z</a:t>
            </a:r>
            <a:r>
              <a:rPr lang="en-US" altLang="en-US" sz="1800" i="1" dirty="0" smtClean="0">
                <a:ea typeface="新細明體" pitchFamily="18" charset="-120"/>
                <a:sym typeface="Symbol" pitchFamily="18" charset="2"/>
              </a:rPr>
              <a:t>)</a:t>
            </a:r>
          </a:p>
          <a:p>
            <a:r>
              <a:rPr lang="en-US" altLang="en-US" sz="1800" dirty="0" smtClean="0">
                <a:ea typeface="新細明體" pitchFamily="18" charset="-120"/>
              </a:rPr>
              <a:t>The right-hand diagram shows that</a:t>
            </a:r>
            <a:r>
              <a:rPr lang="en-US" altLang="en-US" sz="1800" i="1" dirty="0" smtClean="0">
                <a:ea typeface="新細明體" pitchFamily="18" charset="-120"/>
                <a:sym typeface="Symbol" pitchFamily="18" charset="2"/>
              </a:rPr>
              <a:t> </a:t>
            </a:r>
            <a:r>
              <a:rPr lang="en-US" altLang="en-US" sz="1800" i="1" dirty="0" err="1" smtClean="0">
                <a:ea typeface="新細明體" pitchFamily="18" charset="-120"/>
                <a:sym typeface="Symbol" pitchFamily="18" charset="2"/>
              </a:rPr>
              <a:t>Y</a:t>
            </a:r>
            <a:r>
              <a:rPr lang="en-US" altLang="en-US" sz="1800" i="1" baseline="-25000" dirty="0" err="1" smtClean="0">
                <a:ea typeface="新細明體" pitchFamily="18" charset="-120"/>
                <a:sym typeface="Symbol" pitchFamily="18" charset="2"/>
              </a:rPr>
              <a:t>c</a:t>
            </a:r>
            <a:r>
              <a:rPr lang="en-US" altLang="en-US" sz="1800" i="1" dirty="0" smtClean="0">
                <a:ea typeface="新細明體" pitchFamily="18" charset="-120"/>
                <a:sym typeface="Symbol" pitchFamily="18" charset="2"/>
              </a:rPr>
              <a:t>= -</a:t>
            </a:r>
            <a:r>
              <a:rPr lang="en-US" altLang="en-US" sz="1800" i="1" dirty="0" err="1" smtClean="0">
                <a:ea typeface="新細明體" pitchFamily="18" charset="-120"/>
                <a:sym typeface="Symbol" pitchFamily="18" charset="2"/>
              </a:rPr>
              <a:t>X</a:t>
            </a:r>
            <a:r>
              <a:rPr lang="en-US" altLang="en-US" sz="1800" i="1" baseline="-25000" dirty="0" err="1" smtClean="0">
                <a:ea typeface="新細明體" pitchFamily="18" charset="-120"/>
                <a:sym typeface="Symbol" pitchFamily="18" charset="2"/>
              </a:rPr>
              <a:t>w</a:t>
            </a:r>
            <a:r>
              <a:rPr lang="en-US" altLang="en-US" sz="1800" i="1" dirty="0" err="1" smtClean="0">
                <a:ea typeface="新細明體" pitchFamily="18" charset="-120"/>
                <a:sym typeface="Symbol" pitchFamily="18" charset="2"/>
              </a:rPr>
              <a:t>sin</a:t>
            </a:r>
            <a:r>
              <a:rPr lang="en-US" altLang="en-US" sz="1800" i="1" dirty="0" smtClean="0">
                <a:ea typeface="新細明體" pitchFamily="18" charset="-120"/>
                <a:sym typeface="Symbol" pitchFamily="18" charset="2"/>
              </a:rPr>
              <a:t>(</a:t>
            </a:r>
            <a:r>
              <a:rPr lang="en-US" altLang="en-US" sz="1800" dirty="0" smtClean="0">
                <a:ea typeface="新細明體" pitchFamily="18" charset="-120"/>
                <a:sym typeface="Symbol" pitchFamily="18" charset="2"/>
              </a:rPr>
              <a:t></a:t>
            </a:r>
            <a:r>
              <a:rPr lang="en-US" altLang="en-US" sz="1800" baseline="-25000" dirty="0" smtClean="0">
                <a:ea typeface="新細明體" pitchFamily="18" charset="-120"/>
                <a:sym typeface="Symbol" pitchFamily="18" charset="2"/>
              </a:rPr>
              <a:t>z</a:t>
            </a:r>
            <a:r>
              <a:rPr lang="en-US" altLang="en-US" sz="1800" i="1" dirty="0" smtClean="0">
                <a:ea typeface="新細明體" pitchFamily="18" charset="-120"/>
                <a:sym typeface="Symbol" pitchFamily="18" charset="2"/>
              </a:rPr>
              <a:t>)+</a:t>
            </a:r>
            <a:r>
              <a:rPr lang="en-US" altLang="en-US" sz="1800" i="1" dirty="0" err="1" smtClean="0">
                <a:ea typeface="新細明體" pitchFamily="18" charset="-120"/>
                <a:sym typeface="Symbol" pitchFamily="18" charset="2"/>
              </a:rPr>
              <a:t>Y</a:t>
            </a:r>
            <a:r>
              <a:rPr lang="en-US" altLang="en-US" sz="1800" i="1" baseline="-25000" dirty="0" err="1" smtClean="0">
                <a:ea typeface="新細明體" pitchFamily="18" charset="-120"/>
                <a:sym typeface="Symbol" pitchFamily="18" charset="2"/>
              </a:rPr>
              <a:t>w</a:t>
            </a:r>
            <a:r>
              <a:rPr lang="en-US" altLang="en-US" sz="1800" i="1" dirty="0" err="1" smtClean="0">
                <a:ea typeface="新細明體" pitchFamily="18" charset="-120"/>
                <a:sym typeface="Symbol" pitchFamily="18" charset="2"/>
              </a:rPr>
              <a:t>cos</a:t>
            </a:r>
            <a:r>
              <a:rPr lang="en-US" altLang="en-US" sz="1800" i="1" dirty="0" smtClean="0">
                <a:ea typeface="新細明體" pitchFamily="18" charset="-120"/>
                <a:sym typeface="Symbol" pitchFamily="18" charset="2"/>
              </a:rPr>
              <a:t>(</a:t>
            </a:r>
            <a:r>
              <a:rPr lang="en-US" altLang="en-US" sz="1800" dirty="0" smtClean="0">
                <a:ea typeface="新細明體" pitchFamily="18" charset="-120"/>
                <a:sym typeface="Symbol" pitchFamily="18" charset="2"/>
              </a:rPr>
              <a:t></a:t>
            </a:r>
            <a:r>
              <a:rPr lang="en-US" altLang="en-US" sz="1800" baseline="-25000" dirty="0" smtClean="0">
                <a:ea typeface="新細明體" pitchFamily="18" charset="-120"/>
                <a:sym typeface="Symbol" pitchFamily="18" charset="2"/>
              </a:rPr>
              <a:t>z</a:t>
            </a:r>
            <a:r>
              <a:rPr lang="en-US" altLang="en-US" sz="1800" i="1" dirty="0" smtClean="0">
                <a:ea typeface="新細明體" pitchFamily="18" charset="-120"/>
                <a:sym typeface="Symbol" pitchFamily="18" charset="2"/>
              </a:rPr>
              <a:t>)</a:t>
            </a:r>
          </a:p>
          <a:p>
            <a:r>
              <a:rPr lang="en-US" altLang="en-US" sz="1800" dirty="0" smtClean="0">
                <a:ea typeface="新細明體" pitchFamily="18" charset="-120"/>
                <a:sym typeface="Symbol" pitchFamily="18" charset="2"/>
              </a:rPr>
              <a:t>And  </a:t>
            </a:r>
            <a:r>
              <a:rPr lang="en-US" altLang="en-US" sz="1800" dirty="0" err="1" smtClean="0">
                <a:ea typeface="新細明體" pitchFamily="18" charset="-120"/>
              </a:rPr>
              <a:t>Zw</a:t>
            </a:r>
            <a:r>
              <a:rPr lang="en-US" altLang="en-US" sz="1800" dirty="0" smtClean="0">
                <a:ea typeface="新細明體" pitchFamily="18" charset="-120"/>
              </a:rPr>
              <a:t> = </a:t>
            </a:r>
            <a:r>
              <a:rPr lang="en-US" altLang="en-US" sz="1800" dirty="0" err="1" smtClean="0">
                <a:ea typeface="新細明體" pitchFamily="18" charset="-120"/>
              </a:rPr>
              <a:t>Zc</a:t>
            </a:r>
            <a:r>
              <a:rPr lang="en-US" altLang="en-US" sz="1800" dirty="0" smtClean="0">
                <a:ea typeface="新細明體" pitchFamily="18" charset="-120"/>
              </a:rPr>
              <a:t> , because  there  is no change  of value in the z-axis.</a:t>
            </a:r>
            <a:endParaRPr lang="en-US" altLang="en-US" sz="1800" dirty="0" smtClean="0">
              <a:ea typeface="新細明體" pitchFamily="18" charset="-120"/>
              <a:sym typeface="Symbol" pitchFamily="18" charset="2"/>
            </a:endParaRPr>
          </a:p>
          <a:p>
            <a:r>
              <a:rPr lang="en-US" altLang="en-US" sz="1800" dirty="0" smtClean="0">
                <a:ea typeface="新細明體" pitchFamily="18" charset="-120"/>
                <a:sym typeface="Symbol" pitchFamily="18" charset="2"/>
              </a:rPr>
              <a:t>So it generates the matrix formula at the top</a:t>
            </a:r>
          </a:p>
          <a:p>
            <a:r>
              <a:rPr lang="en-US" altLang="en-US" sz="1800" dirty="0" smtClean="0">
                <a:ea typeface="新細明體" pitchFamily="18" charset="-120"/>
              </a:rPr>
              <a:t>Copied here for your reference:</a:t>
            </a:r>
          </a:p>
          <a:p>
            <a:endParaRPr lang="en-US" altLang="en-US" sz="1800" dirty="0" smtClean="0">
              <a:ea typeface="新細明體" pitchFamily="18" charset="-120"/>
            </a:endParaRPr>
          </a:p>
          <a:p>
            <a:endParaRPr lang="en-US" altLang="en-US" sz="1800" dirty="0" smtClean="0">
              <a:ea typeface="新細明體" pitchFamily="18" charset="-120"/>
            </a:endParaRPr>
          </a:p>
          <a:p>
            <a:r>
              <a:rPr lang="en-US" altLang="en-US" sz="1800" dirty="0" smtClean="0">
                <a:ea typeface="新細明體" pitchFamily="18" charset="-120"/>
              </a:rPr>
              <a:t>That means a vector Pw in the world coordinate system will appear as Pc=</a:t>
            </a:r>
            <a:r>
              <a:rPr lang="en-US" altLang="en-US" sz="1800" dirty="0" err="1" smtClean="0">
                <a:ea typeface="新細明體" pitchFamily="18" charset="-120"/>
              </a:rPr>
              <a:t>Rc</a:t>
            </a:r>
            <a:r>
              <a:rPr lang="en-US" altLang="en-US" sz="1800" dirty="0" smtClean="0">
                <a:ea typeface="新細明體" pitchFamily="18" charset="-120"/>
              </a:rPr>
              <a:t>*Pw in the camera coordinate system. </a:t>
            </a:r>
          </a:p>
          <a:p>
            <a:r>
              <a:rPr lang="en-US" altLang="en-US" sz="1800" dirty="0" smtClean="0">
                <a:ea typeface="新細明體" pitchFamily="18" charset="-120"/>
                <a:sym typeface="Symbol" pitchFamily="18" charset="2"/>
              </a:rPr>
              <a:t>Or it means [</a:t>
            </a:r>
            <a:r>
              <a:rPr lang="en-US" altLang="en-US" sz="1800" dirty="0" err="1" smtClean="0">
                <a:ea typeface="新細明體" pitchFamily="18" charset="-120"/>
                <a:sym typeface="Symbol" pitchFamily="18" charset="2"/>
              </a:rPr>
              <a:t>Xc,Yc,Zc</a:t>
            </a:r>
            <a:r>
              <a:rPr lang="en-US" altLang="en-US" sz="1800" dirty="0" smtClean="0">
                <a:ea typeface="新細明體" pitchFamily="18" charset="-120"/>
                <a:sym typeface="Symbol" pitchFamily="18" charset="2"/>
              </a:rPr>
              <a:t>]’=</a:t>
            </a:r>
            <a:r>
              <a:rPr lang="en-US" altLang="en-US" sz="1800" dirty="0" err="1" smtClean="0">
                <a:ea typeface="新細明體" pitchFamily="18" charset="-120"/>
                <a:sym typeface="Symbol" pitchFamily="18" charset="2"/>
              </a:rPr>
              <a:t>Rz</a:t>
            </a:r>
            <a:r>
              <a:rPr lang="en-US" altLang="en-US" sz="1800" dirty="0" smtClean="0">
                <a:ea typeface="新細明體" pitchFamily="18" charset="-120"/>
                <a:sym typeface="Symbol" pitchFamily="18" charset="2"/>
              </a:rPr>
              <a:t>*[</a:t>
            </a:r>
            <a:r>
              <a:rPr lang="en-US" altLang="en-US" sz="1800" dirty="0" err="1" smtClean="0">
                <a:ea typeface="新細明體" pitchFamily="18" charset="-120"/>
                <a:sym typeface="Symbol" pitchFamily="18" charset="2"/>
              </a:rPr>
              <a:t>Xw,Yw,Zw</a:t>
            </a:r>
            <a:r>
              <a:rPr lang="en-US" altLang="en-US" sz="1800" dirty="0" smtClean="0">
                <a:ea typeface="新細明體" pitchFamily="18" charset="-120"/>
                <a:sym typeface="Symbol" pitchFamily="18" charset="2"/>
              </a:rPr>
              <a:t>]’ in the camera coordinate system refers to the same vector as [</a:t>
            </a:r>
            <a:r>
              <a:rPr lang="en-US" altLang="en-US" sz="1800" dirty="0" err="1" smtClean="0">
                <a:ea typeface="新細明體" pitchFamily="18" charset="-120"/>
                <a:sym typeface="Symbol" pitchFamily="18" charset="2"/>
              </a:rPr>
              <a:t>Xw,Yw,Zw</a:t>
            </a:r>
            <a:r>
              <a:rPr lang="en-US" altLang="en-US" sz="1800" dirty="0" smtClean="0">
                <a:ea typeface="新細明體" pitchFamily="18" charset="-120"/>
                <a:sym typeface="Symbol" pitchFamily="18" charset="2"/>
              </a:rPr>
              <a:t>]’ in the world coordinate system.</a:t>
            </a:r>
          </a:p>
          <a:p>
            <a:r>
              <a:rPr lang="en-US" altLang="en-US" sz="1800" dirty="0" smtClean="0">
                <a:ea typeface="新細明體" pitchFamily="18" charset="-120"/>
                <a:sym typeface="Symbol" pitchFamily="18" charset="2"/>
              </a:rPr>
              <a:t>Remember that Pc=[</a:t>
            </a:r>
            <a:r>
              <a:rPr lang="en-US" altLang="en-US" sz="1800" dirty="0" err="1" smtClean="0">
                <a:ea typeface="新細明體" pitchFamily="18" charset="-120"/>
                <a:sym typeface="Symbol" pitchFamily="18" charset="2"/>
              </a:rPr>
              <a:t>Xc,Yc,Zc</a:t>
            </a:r>
            <a:r>
              <a:rPr lang="en-US" altLang="en-US" sz="1800" dirty="0" smtClean="0">
                <a:ea typeface="新細明體" pitchFamily="18" charset="-120"/>
                <a:sym typeface="Symbol" pitchFamily="18" charset="2"/>
              </a:rPr>
              <a:t>]’ is a vector in the camera coordinate system and  Pw=[</a:t>
            </a:r>
            <a:r>
              <a:rPr lang="en-US" altLang="en-US" sz="1800" dirty="0" err="1" smtClean="0">
                <a:ea typeface="新細明體" pitchFamily="18" charset="-120"/>
                <a:sym typeface="Symbol" pitchFamily="18" charset="2"/>
              </a:rPr>
              <a:t>Xw,Yw,Zw</a:t>
            </a:r>
            <a:r>
              <a:rPr lang="en-US" altLang="en-US" sz="1800" dirty="0" smtClean="0">
                <a:ea typeface="新細明體" pitchFamily="18" charset="-120"/>
                <a:sym typeface="Symbol" pitchFamily="18" charset="2"/>
              </a:rPr>
              <a:t>]’ is a vector in the world coordinate system.</a:t>
            </a:r>
          </a:p>
          <a:p>
            <a:endParaRPr lang="en-US" altLang="en-US" dirty="0" smtClean="0">
              <a:ea typeface="新細明體" pitchFamily="18" charset="-120"/>
            </a:endParaRPr>
          </a:p>
        </p:txBody>
      </p:sp>
      <p:sp>
        <p:nvSpPr>
          <p:cNvPr id="5" name="Footer Placeholder 4"/>
          <p:cNvSpPr>
            <a:spLocks noGrp="1"/>
          </p:cNvSpPr>
          <p:nvPr>
            <p:ph type="ftr" sz="quarter" idx="11"/>
          </p:nvPr>
        </p:nvSpPr>
        <p:spPr/>
        <p:txBody>
          <a:bodyPr/>
          <a:lstStyle/>
          <a:p>
            <a:pPr>
              <a:defRPr/>
            </a:pPr>
            <a:r>
              <a:rPr lang="en-US" smtClean="0"/>
              <a:t>Ch2. Cameras v.7c</a:t>
            </a:r>
            <a:endParaRPr lang="en-US"/>
          </a:p>
        </p:txBody>
      </p:sp>
      <p:sp>
        <p:nvSpPr>
          <p:cNvPr id="4198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fld id="{DB77D628-DA81-4953-9F1B-CCCBE9EC5B6D}" type="slidenum">
              <a:rPr lang="en-US" altLang="en-US" sz="1200" smtClean="0">
                <a:solidFill>
                  <a:srgbClr val="898989"/>
                </a:solidFill>
                <a:latin typeface="Verdana" pitchFamily="34" charset="0"/>
              </a:rPr>
              <a:pPr>
                <a:spcBef>
                  <a:spcPct val="0"/>
                </a:spcBef>
                <a:buFontTx/>
                <a:buNone/>
              </a:pPr>
              <a:t>40</a:t>
            </a:fld>
            <a:endParaRPr lang="en-US" altLang="en-US" sz="1200" smtClean="0">
              <a:solidFill>
                <a:srgbClr val="898989"/>
              </a:solidFill>
              <a:latin typeface="Verdana" pitchFamily="34" charset="0"/>
            </a:endParaRPr>
          </a:p>
        </p:txBody>
      </p:sp>
      <p:graphicFrame>
        <p:nvGraphicFramePr>
          <p:cNvPr id="41990" name="Object 10"/>
          <p:cNvGraphicFramePr>
            <a:graphicFrameLocks noGrp="1" noChangeAspect="1"/>
          </p:cNvGraphicFramePr>
          <p:nvPr/>
        </p:nvGraphicFramePr>
        <p:xfrm>
          <a:off x="5486400" y="3810000"/>
          <a:ext cx="3429000" cy="1374775"/>
        </p:xfrm>
        <a:graphic>
          <a:graphicData uri="http://schemas.openxmlformats.org/presentationml/2006/ole">
            <mc:AlternateContent xmlns:mc="http://schemas.openxmlformats.org/markup-compatibility/2006">
              <mc:Choice xmlns:v="urn:schemas-microsoft-com:vml" Requires="v">
                <p:oleObj spid="_x0000_s42092" name="公式" r:id="rId3" imgW="2946400" imgH="1181100" progId="Equation.3">
                  <p:embed/>
                </p:oleObj>
              </mc:Choice>
              <mc:Fallback>
                <p:oleObj name="公式" r:id="rId3" imgW="2946400" imgH="1181100" progId="Equation.3">
                  <p:embed/>
                  <p:pic>
                    <p:nvPicPr>
                      <p:cNvPr id="0" name="Object 1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3810000"/>
                        <a:ext cx="3429000" cy="137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Oval 6"/>
          <p:cNvSpPr/>
          <p:nvPr/>
        </p:nvSpPr>
        <p:spPr>
          <a:xfrm>
            <a:off x="4800600" y="228600"/>
            <a:ext cx="22098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pPr algn="ctr">
              <a:defRPr/>
            </a:pPr>
            <a:endParaRPr lang="en-US" altLang="en-US" smtClean="0">
              <a:solidFill>
                <a:srgbClr val="FFFFFF"/>
              </a:solidFill>
              <a:latin typeface="Calibri" pitchFamily="34"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6"/>
          <p:cNvSpPr>
            <a:spLocks noGrp="1"/>
          </p:cNvSpPr>
          <p:nvPr>
            <p:ph type="title"/>
          </p:nvPr>
        </p:nvSpPr>
        <p:spPr>
          <a:xfrm>
            <a:off x="381000" y="990600"/>
            <a:ext cx="8229600" cy="409575"/>
          </a:xfrm>
        </p:spPr>
        <p:txBody>
          <a:bodyPr/>
          <a:lstStyle/>
          <a:p>
            <a:pPr algn="l"/>
            <a:r>
              <a:rPr lang="en-US" altLang="en-US" sz="1800" smtClean="0">
                <a:ea typeface="新細明體" pitchFamily="18" charset="-120"/>
              </a:rPr>
              <a:t>Given rotation angles of a camera find Rc=RxRyRz</a:t>
            </a:r>
            <a:br>
              <a:rPr lang="en-US" altLang="en-US" sz="1800" smtClean="0">
                <a:ea typeface="新細明體" pitchFamily="18" charset="-120"/>
              </a:rPr>
            </a:br>
            <a:r>
              <a:rPr lang="en-US" altLang="en-US" sz="1800" smtClean="0">
                <a:ea typeface="新細明體" pitchFamily="18" charset="-120"/>
              </a:rPr>
              <a:t>A point in World Pw=[Xw,Yw,Zw]’ is the same as Pc=[Xc,Yc,Zc]’ in the camera coordinates by these transformations</a:t>
            </a:r>
            <a:br>
              <a:rPr lang="en-US" altLang="en-US" sz="1800" smtClean="0">
                <a:ea typeface="新細明體" pitchFamily="18" charset="-120"/>
              </a:rPr>
            </a:br>
            <a:endParaRPr lang="en-US" altLang="en-US" sz="1800" smtClean="0">
              <a:ea typeface="新細明體" pitchFamily="18" charset="-120"/>
            </a:endParaRPr>
          </a:p>
        </p:txBody>
      </p:sp>
      <p:sp>
        <p:nvSpPr>
          <p:cNvPr id="43011" name="Content Placeholder 7"/>
          <p:cNvSpPr>
            <a:spLocks noGrp="1"/>
          </p:cNvSpPr>
          <p:nvPr>
            <p:ph idx="1"/>
          </p:nvPr>
        </p:nvSpPr>
        <p:spPr>
          <a:xfrm>
            <a:off x="457200" y="1524000"/>
            <a:ext cx="5791200" cy="4602163"/>
          </a:xfrm>
        </p:spPr>
        <p:txBody>
          <a:bodyPr/>
          <a:lstStyle/>
          <a:p>
            <a:r>
              <a:rPr lang="en-US" altLang="en-US" smtClean="0">
                <a:ea typeface="新細明體" pitchFamily="18" charset="-120"/>
              </a:rPr>
              <a:t>  </a:t>
            </a:r>
          </a:p>
        </p:txBody>
      </p:sp>
      <p:sp>
        <p:nvSpPr>
          <p:cNvPr id="5" name="Footer Placeholder 4"/>
          <p:cNvSpPr>
            <a:spLocks noGrp="1"/>
          </p:cNvSpPr>
          <p:nvPr>
            <p:ph type="ftr" sz="quarter" idx="11"/>
          </p:nvPr>
        </p:nvSpPr>
        <p:spPr>
          <a:xfrm>
            <a:off x="6057900" y="5886450"/>
            <a:ext cx="2895600" cy="365125"/>
          </a:xfrm>
        </p:spPr>
        <p:txBody>
          <a:bodyPr/>
          <a:lstStyle/>
          <a:p>
            <a:pPr>
              <a:defRPr/>
            </a:pPr>
            <a:r>
              <a:rPr lang="en-US" smtClean="0"/>
              <a:t>Ch2. Cameras v.7c</a:t>
            </a:r>
            <a:endParaRPr lang="en-US" dirty="0"/>
          </a:p>
        </p:txBody>
      </p:sp>
      <p:sp>
        <p:nvSpPr>
          <p:cNvPr id="4301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fld id="{CB950730-13FC-43FA-99E0-9DF44446F327}" type="slidenum">
              <a:rPr lang="en-US" altLang="en-US" sz="1200" smtClean="0">
                <a:solidFill>
                  <a:srgbClr val="898989"/>
                </a:solidFill>
                <a:latin typeface="Verdana" pitchFamily="34" charset="0"/>
              </a:rPr>
              <a:pPr>
                <a:spcBef>
                  <a:spcPct val="0"/>
                </a:spcBef>
                <a:buFontTx/>
                <a:buNone/>
              </a:pPr>
              <a:t>41</a:t>
            </a:fld>
            <a:endParaRPr lang="en-US" altLang="en-US" sz="1200" smtClean="0">
              <a:solidFill>
                <a:srgbClr val="898989"/>
              </a:solidFill>
              <a:latin typeface="Verdana" pitchFamily="34" charset="0"/>
            </a:endParaRPr>
          </a:p>
        </p:txBody>
      </p:sp>
      <p:graphicFrame>
        <p:nvGraphicFramePr>
          <p:cNvPr id="43014" name="Object 8"/>
          <p:cNvGraphicFramePr>
            <a:graphicFrameLocks noGrp="1" noChangeAspect="1"/>
          </p:cNvGraphicFramePr>
          <p:nvPr>
            <p:extLst>
              <p:ext uri="{D42A27DB-BD31-4B8C-83A1-F6EECF244321}">
                <p14:modId xmlns:p14="http://schemas.microsoft.com/office/powerpoint/2010/main" val="1578268616"/>
              </p:ext>
            </p:extLst>
          </p:nvPr>
        </p:nvGraphicFramePr>
        <p:xfrm>
          <a:off x="923925" y="1447800"/>
          <a:ext cx="4727575" cy="4991100"/>
        </p:xfrm>
        <a:graphic>
          <a:graphicData uri="http://schemas.openxmlformats.org/presentationml/2006/ole">
            <mc:AlternateContent xmlns:mc="http://schemas.openxmlformats.org/markup-compatibility/2006">
              <mc:Choice xmlns:v="urn:schemas-microsoft-com:vml" Requires="v">
                <p:oleObj spid="_x0000_s43121" name="公式" r:id="rId3" imgW="2958840" imgH="3124080" progId="Equation.3">
                  <p:embed/>
                </p:oleObj>
              </mc:Choice>
              <mc:Fallback>
                <p:oleObj name="公式" r:id="rId3" imgW="2958840" imgH="3124080" progId="Equation.3">
                  <p:embed/>
                  <p:pic>
                    <p:nvPicPr>
                      <p:cNvPr id="0" name="Object 8"/>
                      <p:cNvPicPr>
                        <a:picLocks noGrp="1" noChangeAspect="1" noChangeArrowheads="1"/>
                      </p:cNvPicPr>
                      <p:nvPr/>
                    </p:nvPicPr>
                    <p:blipFill>
                      <a:blip r:embed="rId4"/>
                      <a:srcRect/>
                      <a:stretch>
                        <a:fillRect/>
                      </a:stretch>
                    </p:blipFill>
                    <p:spPr bwMode="auto">
                      <a:xfrm>
                        <a:off x="923925" y="1447800"/>
                        <a:ext cx="4727575" cy="499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015" name="TextBox 1"/>
          <p:cNvSpPr txBox="1">
            <a:spLocks noChangeArrowheads="1"/>
          </p:cNvSpPr>
          <p:nvPr/>
        </p:nvSpPr>
        <p:spPr bwMode="auto">
          <a:xfrm>
            <a:off x="6324600" y="1958975"/>
            <a:ext cx="2514600"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800">
                <a:latin typeface="Verdana" pitchFamily="34" charset="0"/>
              </a:rPr>
              <a:t>Proved in the previous slide</a:t>
            </a:r>
          </a:p>
          <a:p>
            <a:pPr>
              <a:spcBef>
                <a:spcPct val="0"/>
              </a:spcBef>
              <a:buFontTx/>
              <a:buNone/>
            </a:pPr>
            <a:endParaRPr lang="en-US" altLang="en-US" sz="1800">
              <a:latin typeface="Verdana" pitchFamily="34" charset="0"/>
            </a:endParaRPr>
          </a:p>
          <a:p>
            <a:pPr>
              <a:spcBef>
                <a:spcPct val="0"/>
              </a:spcBef>
              <a:buFontTx/>
              <a:buNone/>
            </a:pPr>
            <a:endParaRPr lang="en-US" altLang="en-US" sz="1800">
              <a:latin typeface="Verdana" pitchFamily="34" charset="0"/>
            </a:endParaRPr>
          </a:p>
          <a:p>
            <a:pPr>
              <a:spcBef>
                <a:spcPct val="0"/>
              </a:spcBef>
              <a:buFontTx/>
              <a:buNone/>
            </a:pPr>
            <a:endParaRPr lang="en-US" altLang="en-US" sz="1800">
              <a:latin typeface="Verdana" pitchFamily="34" charset="0"/>
            </a:endParaRPr>
          </a:p>
          <a:p>
            <a:pPr>
              <a:spcBef>
                <a:spcPct val="0"/>
              </a:spcBef>
              <a:buFontTx/>
              <a:buNone/>
            </a:pPr>
            <a:endParaRPr lang="en-US" altLang="en-US" sz="1800">
              <a:latin typeface="Verdana" pitchFamily="34" charset="0"/>
            </a:endParaRPr>
          </a:p>
          <a:p>
            <a:pPr>
              <a:spcBef>
                <a:spcPct val="0"/>
              </a:spcBef>
              <a:buFontTx/>
              <a:buNone/>
            </a:pPr>
            <a:endParaRPr lang="en-US" altLang="en-US" sz="1800">
              <a:latin typeface="Verdana" pitchFamily="34" charset="0"/>
            </a:endParaRPr>
          </a:p>
          <a:p>
            <a:pPr>
              <a:spcBef>
                <a:spcPct val="0"/>
              </a:spcBef>
              <a:buFontTx/>
              <a:buNone/>
            </a:pPr>
            <a:endParaRPr lang="en-US" altLang="en-US" sz="1800">
              <a:latin typeface="Verdana" pitchFamily="34" charset="0"/>
            </a:endParaRPr>
          </a:p>
          <a:p>
            <a:pPr>
              <a:spcBef>
                <a:spcPct val="0"/>
              </a:spcBef>
              <a:buFontTx/>
              <a:buNone/>
            </a:pPr>
            <a:r>
              <a:rPr lang="en-US" altLang="en-US" sz="1800">
                <a:latin typeface="Verdana" pitchFamily="34" charset="0"/>
              </a:rPr>
              <a:t>You may prove the other 2 cases as an exercise</a:t>
            </a:r>
          </a:p>
        </p:txBody>
      </p:sp>
      <p:sp>
        <p:nvSpPr>
          <p:cNvPr id="3" name="Right Arrow 2"/>
          <p:cNvSpPr/>
          <p:nvPr/>
        </p:nvSpPr>
        <p:spPr>
          <a:xfrm rot="10800000">
            <a:off x="5867400" y="2057400"/>
            <a:ext cx="381000" cy="269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pPr algn="ctr">
              <a:defRPr/>
            </a:pPr>
            <a:endParaRPr lang="en-US" altLang="en-US" smtClean="0">
              <a:solidFill>
                <a:srgbClr val="FFFFFF"/>
              </a:solidFill>
              <a:latin typeface="Calibri" pitchFamily="34" charset="0"/>
            </a:endParaRPr>
          </a:p>
        </p:txBody>
      </p:sp>
      <p:sp>
        <p:nvSpPr>
          <p:cNvPr id="43017" name="TextBox 1"/>
          <p:cNvSpPr txBox="1">
            <a:spLocks noChangeArrowheads="1"/>
          </p:cNvSpPr>
          <p:nvPr/>
        </p:nvSpPr>
        <p:spPr bwMode="auto">
          <a:xfrm>
            <a:off x="381000" y="6111875"/>
            <a:ext cx="484505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200">
                <a:latin typeface="Verdana" pitchFamily="34" charset="0"/>
              </a:rPr>
              <a:t>http://ccar.colorado.edu/ASEN5070/handouts/coordsys.htm</a:t>
            </a:r>
          </a:p>
        </p:txBody>
      </p:sp>
      <p:sp>
        <p:nvSpPr>
          <p:cNvPr id="43018" name="TextBox 3"/>
          <p:cNvSpPr txBox="1">
            <a:spLocks noChangeArrowheads="1"/>
          </p:cNvSpPr>
          <p:nvPr/>
        </p:nvSpPr>
        <p:spPr bwMode="auto">
          <a:xfrm>
            <a:off x="304800" y="6394450"/>
            <a:ext cx="80391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800">
                <a:latin typeface="Verdana" pitchFamily="34" charset="0"/>
              </a:rPr>
              <a:t>http://www.google.com.hk/url?sa=t&amp;rct=j&amp;q=&amp;esrc=s&amp;source=web&amp;cd=1&amp;ved=0CCwQFjAA&amp;url=http%3A%2F%2Fwww.colorado.edu%2FASEN%2Fasen3200%2Fhandouts%2FCoordinateTransformations.doc&amp;ei=nAfdUfTzBqWSiQeo-oCYDw&amp;usg=AFQjCNGp5O37pYqGghl5Fft1skUmSXJ2-A&amp;sig2=6q91UADC3ZZreVm_frd7rg&amp;bvm=bv.48705608,d.aGc&amp;cad=rja</a:t>
            </a:r>
          </a:p>
        </p:txBody>
      </p:sp>
      <p:sp>
        <p:nvSpPr>
          <p:cNvPr id="2" name="Right Brace 1"/>
          <p:cNvSpPr/>
          <p:nvPr/>
        </p:nvSpPr>
        <p:spPr>
          <a:xfrm>
            <a:off x="5867400" y="3352800"/>
            <a:ext cx="304800" cy="2514600"/>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pPr algn="ctr">
              <a:defRPr/>
            </a:pPr>
            <a:endParaRPr lang="en-US" altLang="en-US" smtClean="0">
              <a:latin typeface="Calibri" pitchFamily="34" charset="0"/>
            </a:endParaRPr>
          </a:p>
        </p:txBody>
      </p:sp>
      <p:sp>
        <p:nvSpPr>
          <p:cNvPr id="12" name="Oval 11"/>
          <p:cNvSpPr/>
          <p:nvPr/>
        </p:nvSpPr>
        <p:spPr>
          <a:xfrm>
            <a:off x="4800600" y="152400"/>
            <a:ext cx="22098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pPr algn="ctr">
              <a:defRPr/>
            </a:pPr>
            <a:endParaRPr lang="en-US" altLang="en-US" smtClean="0">
              <a:solidFill>
                <a:srgbClr val="FFFFFF"/>
              </a:solidFill>
              <a:latin typeface="Calibri" pitchFamily="34"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457200" y="914400"/>
            <a:ext cx="8229600" cy="1143000"/>
          </a:xfrm>
        </p:spPr>
        <p:txBody>
          <a:bodyPr/>
          <a:lstStyle/>
          <a:p>
            <a:r>
              <a:rPr lang="en-US" altLang="en-US" sz="2400" dirty="0" smtClean="0">
                <a:ea typeface="新細明體" pitchFamily="18" charset="-120"/>
              </a:rPr>
              <a:t>Combine rotations in 3 axes:</a:t>
            </a:r>
            <a:br>
              <a:rPr lang="en-US" altLang="en-US" sz="2400" dirty="0" smtClean="0">
                <a:ea typeface="新細明體" pitchFamily="18" charset="-120"/>
              </a:rPr>
            </a:br>
            <a:r>
              <a:rPr lang="en-US" altLang="en-US" sz="2400" dirty="0" smtClean="0">
                <a:ea typeface="新細明體" pitchFamily="18" charset="-120"/>
              </a:rPr>
              <a:t>The camera has rotated </a:t>
            </a:r>
            <a:r>
              <a:rPr lang="en-US" altLang="en-US" sz="2400" i="1" dirty="0" smtClean="0">
                <a:ea typeface="新細明體" pitchFamily="18" charset="-120"/>
              </a:rPr>
              <a:t>(</a:t>
            </a:r>
            <a:r>
              <a:rPr lang="en-US" altLang="en-US" sz="2400" i="1" dirty="0" smtClean="0">
                <a:ea typeface="新細明體" pitchFamily="18" charset="-120"/>
                <a:sym typeface="Symbol" pitchFamily="18" charset="2"/>
              </a:rPr>
              <a:t>x, y, z</a:t>
            </a:r>
            <a:r>
              <a:rPr lang="en-US" altLang="en-US" sz="2400" dirty="0" smtClean="0">
                <a:ea typeface="新細明體" pitchFamily="18" charset="-120"/>
                <a:sym typeface="Symbol" pitchFamily="18" charset="2"/>
              </a:rPr>
              <a:t>), </a:t>
            </a:r>
            <a:r>
              <a:rPr lang="en-US" altLang="en-US" sz="2400" i="1" dirty="0" err="1" smtClean="0">
                <a:ea typeface="新細明體" pitchFamily="18" charset="-120"/>
                <a:sym typeface="Symbol" pitchFamily="18" charset="2"/>
              </a:rPr>
              <a:t>Rc</a:t>
            </a:r>
            <a:r>
              <a:rPr lang="en-US" altLang="en-US" sz="2400" dirty="0" smtClean="0">
                <a:ea typeface="新細明體" pitchFamily="18" charset="-120"/>
                <a:sym typeface="Symbol" pitchFamily="18" charset="2"/>
              </a:rPr>
              <a:t> brings a vector in world coordinates to the camera coordinates</a:t>
            </a:r>
            <a:r>
              <a:rPr lang="en-US" altLang="en-US" sz="2400" dirty="0" smtClean="0">
                <a:ea typeface="新細明體" pitchFamily="18" charset="-120"/>
              </a:rPr>
              <a:t> </a:t>
            </a:r>
          </a:p>
        </p:txBody>
      </p:sp>
      <p:sp>
        <p:nvSpPr>
          <p:cNvPr id="44035" name="Content Placeholder 2"/>
          <p:cNvSpPr>
            <a:spLocks noGrp="1"/>
          </p:cNvSpPr>
          <p:nvPr>
            <p:ph idx="1"/>
          </p:nvPr>
        </p:nvSpPr>
        <p:spPr>
          <a:xfrm>
            <a:off x="6705600" y="6248400"/>
            <a:ext cx="1219200" cy="334963"/>
          </a:xfrm>
        </p:spPr>
        <p:txBody>
          <a:bodyPr/>
          <a:lstStyle/>
          <a:p>
            <a:r>
              <a:rPr lang="en-US" altLang="en-US" smtClean="0">
                <a:ea typeface="新細明體" pitchFamily="18" charset="-120"/>
              </a:rPr>
              <a:t> </a:t>
            </a:r>
          </a:p>
        </p:txBody>
      </p:sp>
      <p:sp>
        <p:nvSpPr>
          <p:cNvPr id="4" name="Footer Placeholder 3"/>
          <p:cNvSpPr>
            <a:spLocks noGrp="1"/>
          </p:cNvSpPr>
          <p:nvPr>
            <p:ph type="ftr" sz="quarter" idx="11"/>
          </p:nvPr>
        </p:nvSpPr>
        <p:spPr/>
        <p:txBody>
          <a:bodyPr/>
          <a:lstStyle/>
          <a:p>
            <a:pPr>
              <a:defRPr/>
            </a:pPr>
            <a:r>
              <a:rPr lang="en-US" smtClean="0"/>
              <a:t>Ch2. Cameras v.7c</a:t>
            </a:r>
            <a:endParaRPr lang="en-US"/>
          </a:p>
        </p:txBody>
      </p:sp>
      <p:sp>
        <p:nvSpPr>
          <p:cNvPr id="4403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fld id="{07B6107A-3C93-45FB-A3DE-FD6CCD337791}" type="slidenum">
              <a:rPr lang="en-US" altLang="en-US" sz="1200" smtClean="0">
                <a:solidFill>
                  <a:srgbClr val="898989"/>
                </a:solidFill>
                <a:latin typeface="Verdana" pitchFamily="34" charset="0"/>
              </a:rPr>
              <a:pPr>
                <a:spcBef>
                  <a:spcPct val="0"/>
                </a:spcBef>
                <a:buFontTx/>
                <a:buNone/>
              </a:pPr>
              <a:t>42</a:t>
            </a:fld>
            <a:endParaRPr lang="en-US" altLang="en-US" sz="1200" smtClean="0">
              <a:solidFill>
                <a:srgbClr val="898989"/>
              </a:solidFill>
              <a:latin typeface="Verdana" pitchFamily="34" charset="0"/>
            </a:endParaRPr>
          </a:p>
        </p:txBody>
      </p:sp>
      <p:graphicFrame>
        <p:nvGraphicFramePr>
          <p:cNvPr id="44038" name="Object 5"/>
          <p:cNvGraphicFramePr>
            <a:graphicFrameLocks noGrp="1" noChangeAspect="1"/>
          </p:cNvGraphicFramePr>
          <p:nvPr>
            <p:extLst>
              <p:ext uri="{D42A27DB-BD31-4B8C-83A1-F6EECF244321}">
                <p14:modId xmlns:p14="http://schemas.microsoft.com/office/powerpoint/2010/main" val="1340170357"/>
              </p:ext>
            </p:extLst>
          </p:nvPr>
        </p:nvGraphicFramePr>
        <p:xfrm>
          <a:off x="76200" y="2133600"/>
          <a:ext cx="8766175" cy="4114800"/>
        </p:xfrm>
        <a:graphic>
          <a:graphicData uri="http://schemas.openxmlformats.org/presentationml/2006/ole">
            <mc:AlternateContent xmlns:mc="http://schemas.openxmlformats.org/markup-compatibility/2006">
              <mc:Choice xmlns:v="urn:schemas-microsoft-com:vml" Requires="v">
                <p:oleObj spid="_x0000_s44144" name="Equation" r:id="rId4" imgW="6222960" imgH="2920680" progId="Equation.3">
                  <p:embed/>
                </p:oleObj>
              </mc:Choice>
              <mc:Fallback>
                <p:oleObj name="Equation" r:id="rId4" imgW="6222960" imgH="2920680" progId="Equation.3">
                  <p:embed/>
                  <p:pic>
                    <p:nvPicPr>
                      <p:cNvPr id="0" name="Object 5"/>
                      <p:cNvPicPr>
                        <a:picLocks noGrp="1" noChangeAspect="1" noChangeArrowheads="1"/>
                      </p:cNvPicPr>
                      <p:nvPr/>
                    </p:nvPicPr>
                    <p:blipFill>
                      <a:blip r:embed="rId5"/>
                      <a:srcRect/>
                      <a:stretch>
                        <a:fillRect/>
                      </a:stretch>
                    </p:blipFill>
                    <p:spPr bwMode="auto">
                      <a:xfrm>
                        <a:off x="76200" y="2133600"/>
                        <a:ext cx="8766175"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Oval 6"/>
          <p:cNvSpPr/>
          <p:nvPr/>
        </p:nvSpPr>
        <p:spPr>
          <a:xfrm>
            <a:off x="4800600" y="152400"/>
            <a:ext cx="22098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pPr algn="ctr">
              <a:defRPr/>
            </a:pPr>
            <a:endParaRPr lang="en-US" altLang="en-US" smtClean="0">
              <a:solidFill>
                <a:srgbClr val="FFFFFF"/>
              </a:solidFill>
              <a:latin typeface="Calibri" pitchFamily="34" charset="0"/>
            </a:endParaRPr>
          </a:p>
        </p:txBody>
      </p:sp>
      <p:sp>
        <p:nvSpPr>
          <p:cNvPr id="44040" name="Rectangle 1"/>
          <p:cNvSpPr>
            <a:spLocks noChangeArrowheads="1"/>
          </p:cNvSpPr>
          <p:nvPr/>
        </p:nvSpPr>
        <p:spPr bwMode="auto">
          <a:xfrm>
            <a:off x="3276600" y="2228850"/>
            <a:ext cx="4572000" cy="120015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r>
              <a:rPr lang="en-US" altLang="en-US" dirty="0"/>
              <a:t>Convention used: In this chapter we rotate the camera </a:t>
            </a:r>
            <a:r>
              <a:rPr lang="en-US" altLang="en-US" dirty="0" err="1"/>
              <a:t>an_z</a:t>
            </a:r>
            <a:r>
              <a:rPr lang="en-US" altLang="en-US" dirty="0"/>
              <a:t> (angle around z axis) first, then </a:t>
            </a:r>
            <a:r>
              <a:rPr lang="en-US" altLang="en-US" dirty="0" err="1"/>
              <a:t>an_y</a:t>
            </a:r>
            <a:r>
              <a:rPr lang="en-US" altLang="en-US" dirty="0"/>
              <a:t> and finally </a:t>
            </a:r>
            <a:r>
              <a:rPr lang="en-US" altLang="en-US" dirty="0" err="1"/>
              <a:t>an_x</a:t>
            </a:r>
            <a:r>
              <a:rPr lang="en-US" altLang="en-US" dirty="0"/>
              <a:t>.</a:t>
            </a:r>
          </a:p>
        </p:txBody>
      </p:sp>
      <p:sp>
        <p:nvSpPr>
          <p:cNvPr id="44041" name="TextBox 8"/>
          <p:cNvSpPr txBox="1">
            <a:spLocks noChangeArrowheads="1"/>
          </p:cNvSpPr>
          <p:nvPr/>
        </p:nvSpPr>
        <p:spPr bwMode="auto">
          <a:xfrm>
            <a:off x="1828800" y="3600450"/>
            <a:ext cx="6462731" cy="369332"/>
          </a:xfrm>
          <a:prstGeom prst="rect">
            <a:avLst/>
          </a:prstGeom>
          <a:solidFill>
            <a:srgbClr val="FCC2A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r>
              <a:rPr lang="en-US" altLang="en-US" dirty="0" smtClean="0"/>
              <a:t>We use </a:t>
            </a:r>
            <a:r>
              <a:rPr lang="en-US" altLang="en-US" i="1" dirty="0" err="1" smtClean="0"/>
              <a:t>R</a:t>
            </a:r>
            <a:r>
              <a:rPr lang="en-US" altLang="en-US" i="1" baseline="-25000" dirty="0" err="1" smtClean="0"/>
              <a:t>c</a:t>
            </a:r>
            <a:r>
              <a:rPr lang="en-US" altLang="en-US" i="1" dirty="0" smtClean="0"/>
              <a:t>=</a:t>
            </a:r>
            <a:r>
              <a:rPr lang="en-US" altLang="en-US" i="1" dirty="0" err="1" smtClean="0"/>
              <a:t>R</a:t>
            </a:r>
            <a:r>
              <a:rPr lang="en-US" altLang="en-US" i="1" baseline="-25000" dirty="0" err="1" smtClean="0"/>
              <a:t>c</a:t>
            </a:r>
            <a:r>
              <a:rPr lang="en-US" altLang="en-US" i="1" baseline="-25000" dirty="0" smtClean="0"/>
              <a:t>(xyz</a:t>
            </a:r>
            <a:r>
              <a:rPr lang="en-US" altLang="en-US" i="1" baseline="-25000" dirty="0"/>
              <a:t>)</a:t>
            </a:r>
            <a:r>
              <a:rPr lang="en-US" altLang="en-US" dirty="0"/>
              <a:t> for this chapter and demo programs</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533400" y="414115"/>
            <a:ext cx="8229600" cy="1143000"/>
          </a:xfrm>
        </p:spPr>
        <p:txBody>
          <a:bodyPr/>
          <a:lstStyle/>
          <a:p>
            <a:pPr algn="l"/>
            <a:r>
              <a:rPr lang="en-US" altLang="en-US" sz="2000" dirty="0">
                <a:solidFill>
                  <a:srgbClr val="FF0000"/>
                </a:solidFill>
                <a:ea typeface="新細明體" pitchFamily="18" charset="-120"/>
              </a:rPr>
              <a:t>Another rotation possibility: </a:t>
            </a:r>
            <a:r>
              <a:rPr lang="en-US" altLang="en-US" sz="2000" dirty="0" smtClean="0">
                <a:solidFill>
                  <a:srgbClr val="FF0000"/>
                </a:solidFill>
                <a:ea typeface="新細明體" pitchFamily="18" charset="-120"/>
              </a:rPr>
              <a:t/>
            </a:r>
            <a:br>
              <a:rPr lang="en-US" altLang="en-US" sz="2000" dirty="0" smtClean="0">
                <a:solidFill>
                  <a:srgbClr val="FF0000"/>
                </a:solidFill>
                <a:ea typeface="新細明體" pitchFamily="18" charset="-120"/>
              </a:rPr>
            </a:br>
            <a:r>
              <a:rPr lang="en-US" altLang="en-US" sz="2000" dirty="0" smtClean="0">
                <a:ea typeface="新細明體" pitchFamily="18" charset="-120"/>
              </a:rPr>
              <a:t>How about </a:t>
            </a:r>
            <a:r>
              <a:rPr lang="en-US" altLang="en-US" sz="2000" dirty="0" err="1" smtClean="0">
                <a:ea typeface="新細明體" pitchFamily="18" charset="-120"/>
              </a:rPr>
              <a:t>Rc</a:t>
            </a:r>
            <a:r>
              <a:rPr lang="en-US" altLang="en-US" sz="2000" dirty="0" smtClean="0">
                <a:ea typeface="新細明體" pitchFamily="18" charset="-120"/>
              </a:rPr>
              <a:t>=</a:t>
            </a:r>
            <a:r>
              <a:rPr lang="en-US" altLang="en-US" sz="2000" dirty="0" err="1" smtClean="0">
                <a:ea typeface="新細明體" pitchFamily="18" charset="-120"/>
              </a:rPr>
              <a:t>Rc_zyx</a:t>
            </a:r>
            <a:r>
              <a:rPr lang="en-US" altLang="en-US" sz="2000" dirty="0" smtClean="0">
                <a:ea typeface="新細明體" pitchFamily="18" charset="-120"/>
              </a:rPr>
              <a:t>? Here we use </a:t>
            </a:r>
            <a:r>
              <a:rPr lang="en-US" altLang="en-US" sz="2000" dirty="0" err="1" smtClean="0">
                <a:ea typeface="新細明體" pitchFamily="18" charset="-120"/>
              </a:rPr>
              <a:t>Rc_zyx</a:t>
            </a:r>
            <a:r>
              <a:rPr lang="en-US" altLang="en-US" sz="2000" dirty="0" smtClean="0">
                <a:ea typeface="新細明體" pitchFamily="18" charset="-120"/>
              </a:rPr>
              <a:t> (rotate x –axis first, then y the z)</a:t>
            </a:r>
            <a:br>
              <a:rPr lang="en-US" altLang="en-US" sz="2000" dirty="0" smtClean="0">
                <a:ea typeface="新細明體" pitchFamily="18" charset="-120"/>
              </a:rPr>
            </a:br>
            <a:r>
              <a:rPr lang="en-US" altLang="en-US" sz="2000" dirty="0" smtClean="0">
                <a:ea typeface="新細明體" pitchFamily="18" charset="-120"/>
              </a:rPr>
              <a:t>Here we show formulas of </a:t>
            </a:r>
            <a:r>
              <a:rPr lang="en-US" altLang="en-US" sz="2000" dirty="0" err="1" smtClean="0">
                <a:ea typeface="新細明體" pitchFamily="18" charset="-120"/>
              </a:rPr>
              <a:t>Rc_zyx</a:t>
            </a:r>
            <a:r>
              <a:rPr lang="en-US" altLang="en-US" sz="2000" dirty="0" smtClean="0">
                <a:ea typeface="新細明體" pitchFamily="18" charset="-120"/>
              </a:rPr>
              <a:t>, and Inverse(</a:t>
            </a:r>
            <a:r>
              <a:rPr lang="en-US" altLang="en-US" sz="2000" dirty="0" err="1" smtClean="0">
                <a:ea typeface="新細明體" pitchFamily="18" charset="-120"/>
              </a:rPr>
              <a:t>Rc_zyx</a:t>
            </a:r>
            <a:r>
              <a:rPr lang="en-US" altLang="en-US" sz="2000" dirty="0" smtClean="0">
                <a:ea typeface="新細明體" pitchFamily="18" charset="-120"/>
              </a:rPr>
              <a:t>)</a:t>
            </a:r>
          </a:p>
        </p:txBody>
      </p:sp>
      <p:sp>
        <p:nvSpPr>
          <p:cNvPr id="45059" name="Content Placeholder 2"/>
          <p:cNvSpPr>
            <a:spLocks noGrp="1"/>
          </p:cNvSpPr>
          <p:nvPr>
            <p:ph idx="1"/>
          </p:nvPr>
        </p:nvSpPr>
        <p:spPr>
          <a:xfrm>
            <a:off x="152400" y="1447800"/>
            <a:ext cx="8839200" cy="4144963"/>
          </a:xfrm>
        </p:spPr>
        <p:txBody>
          <a:bodyPr/>
          <a:lstStyle/>
          <a:p>
            <a:r>
              <a:rPr lang="en-US" altLang="en-US" sz="2000" dirty="0" smtClean="0">
                <a:ea typeface="新細明體" pitchFamily="18" charset="-120"/>
              </a:rPr>
              <a:t>If we need </a:t>
            </a:r>
            <a:r>
              <a:rPr lang="en-US" altLang="en-US" sz="2000" dirty="0" err="1" smtClean="0">
                <a:ea typeface="新細明體" pitchFamily="18" charset="-120"/>
              </a:rPr>
              <a:t>Rc_zyx</a:t>
            </a:r>
            <a:r>
              <a:rPr lang="en-US" altLang="en-US" sz="2000" dirty="0" smtClean="0">
                <a:ea typeface="新細明體" pitchFamily="18" charset="-120"/>
              </a:rPr>
              <a:t> (rotate against x-axis first…),the </a:t>
            </a:r>
            <a:r>
              <a:rPr lang="en-US" altLang="en-US" sz="2000" dirty="0" err="1" smtClean="0">
                <a:ea typeface="新細明體" pitchFamily="18" charset="-120"/>
              </a:rPr>
              <a:t>coord</a:t>
            </a:r>
            <a:r>
              <a:rPr lang="en-US" altLang="en-US" sz="2000" dirty="0" smtClean="0">
                <a:ea typeface="新細明體" pitchFamily="18" charset="-120"/>
              </a:rPr>
              <a:t>. change rotation matrix </a:t>
            </a:r>
          </a:p>
          <a:p>
            <a:r>
              <a:rPr lang="en-US" altLang="en-US" sz="2000" dirty="0" smtClean="0">
                <a:ea typeface="新細明體" pitchFamily="18" charset="-120"/>
              </a:rPr>
              <a:t>and (</a:t>
            </a:r>
            <a:r>
              <a:rPr lang="en-US" altLang="en-US" sz="2000" dirty="0" err="1" smtClean="0">
                <a:ea typeface="新細明體" pitchFamily="18" charset="-120"/>
              </a:rPr>
              <a:t>Rc_zyx</a:t>
            </a:r>
            <a:r>
              <a:rPr lang="en-US" altLang="en-US" sz="2000" dirty="0" smtClean="0">
                <a:ea typeface="新細明體" pitchFamily="18" charset="-120"/>
              </a:rPr>
              <a:t>)</a:t>
            </a:r>
            <a:r>
              <a:rPr lang="en-US" altLang="en-US" sz="2000" baseline="30000" dirty="0" smtClean="0">
                <a:ea typeface="新細明體" pitchFamily="18" charset="-120"/>
              </a:rPr>
              <a:t>-1 </a:t>
            </a:r>
            <a:r>
              <a:rPr lang="en-US" altLang="en-US" sz="2000" dirty="0" smtClean="0">
                <a:ea typeface="新細明體" pitchFamily="18" charset="-120"/>
              </a:rPr>
              <a:t>the camera motion rotation matrix (proved in previous slides, around p39). (Note R</a:t>
            </a:r>
            <a:r>
              <a:rPr lang="en-US" altLang="en-US" sz="2000" baseline="30000" dirty="0" smtClean="0">
                <a:ea typeface="新細明體" pitchFamily="18" charset="-120"/>
              </a:rPr>
              <a:t>-1</a:t>
            </a:r>
            <a:r>
              <a:rPr lang="en-US" altLang="en-US" sz="2000" dirty="0" smtClean="0">
                <a:ea typeface="新細明體" pitchFamily="18" charset="-120"/>
              </a:rPr>
              <a:t>=R</a:t>
            </a:r>
            <a:r>
              <a:rPr lang="en-US" altLang="en-US" sz="2000" baseline="30000" dirty="0" smtClean="0">
                <a:ea typeface="新細明體" pitchFamily="18" charset="-120"/>
              </a:rPr>
              <a:t>T</a:t>
            </a:r>
            <a:r>
              <a:rPr lang="en-US" altLang="en-US" sz="2000" dirty="0" smtClean="0">
                <a:ea typeface="新細明體" pitchFamily="18" charset="-120"/>
              </a:rPr>
              <a:t> for rotation matrices R.)</a:t>
            </a:r>
          </a:p>
          <a:p>
            <a:r>
              <a:rPr lang="en-US" altLang="en-US" sz="2000" dirty="0" smtClean="0">
                <a:ea typeface="新細明體" pitchFamily="18" charset="-120"/>
              </a:rPr>
              <a:t>This (</a:t>
            </a:r>
            <a:r>
              <a:rPr lang="en-US" altLang="en-US" sz="2000" dirty="0" err="1" smtClean="0">
                <a:ea typeface="新細明體" pitchFamily="18" charset="-120"/>
              </a:rPr>
              <a:t>Rc_zyx</a:t>
            </a:r>
            <a:r>
              <a:rPr lang="en-US" altLang="en-US" sz="2000" dirty="0" smtClean="0">
                <a:ea typeface="新細明體" pitchFamily="18" charset="-120"/>
              </a:rPr>
              <a:t>)</a:t>
            </a:r>
            <a:r>
              <a:rPr lang="en-US" altLang="en-US" sz="2000" baseline="30000" dirty="0" smtClean="0">
                <a:ea typeface="新細明體" pitchFamily="18" charset="-120"/>
              </a:rPr>
              <a:t>-1 </a:t>
            </a:r>
            <a:r>
              <a:rPr lang="en-US" altLang="en-US" sz="2000" dirty="0" smtClean="0">
                <a:ea typeface="新細明體" pitchFamily="18" charset="-120"/>
              </a:rPr>
              <a:t>is the rotation matrix used in P333 of Intro. Techno. For 3-D comp. vision by </a:t>
            </a:r>
            <a:r>
              <a:rPr lang="en-US" altLang="en-US" sz="2000" dirty="0" err="1" smtClean="0">
                <a:ea typeface="新細明體" pitchFamily="18" charset="-120"/>
              </a:rPr>
              <a:t>Trucco</a:t>
            </a:r>
            <a:r>
              <a:rPr lang="en-US" altLang="en-US" sz="2000" dirty="0" smtClean="0">
                <a:ea typeface="新細明體" pitchFamily="18" charset="-120"/>
              </a:rPr>
              <a:t> and </a:t>
            </a:r>
            <a:r>
              <a:rPr lang="en-US" altLang="en-US" sz="2000" dirty="0" err="1" smtClean="0">
                <a:ea typeface="新細明體" pitchFamily="18" charset="-120"/>
              </a:rPr>
              <a:t>verri</a:t>
            </a:r>
            <a:r>
              <a:rPr lang="en-US" altLang="en-US" sz="2000" dirty="0" smtClean="0">
                <a:ea typeface="新細明體" pitchFamily="18" charset="-120"/>
              </a:rPr>
              <a:t>.</a:t>
            </a:r>
          </a:p>
        </p:txBody>
      </p:sp>
      <p:sp>
        <p:nvSpPr>
          <p:cNvPr id="4" name="Footer Placeholder 3"/>
          <p:cNvSpPr>
            <a:spLocks noGrp="1"/>
          </p:cNvSpPr>
          <p:nvPr>
            <p:ph type="ftr" sz="quarter" idx="11"/>
          </p:nvPr>
        </p:nvSpPr>
        <p:spPr>
          <a:xfrm>
            <a:off x="3124200" y="6492875"/>
            <a:ext cx="2895600" cy="365125"/>
          </a:xfrm>
        </p:spPr>
        <p:txBody>
          <a:bodyPr/>
          <a:lstStyle/>
          <a:p>
            <a:pPr>
              <a:defRPr/>
            </a:pPr>
            <a:r>
              <a:rPr lang="en-US" smtClean="0"/>
              <a:t>Ch2. Cameras v.7c</a:t>
            </a:r>
            <a:endParaRPr lang="en-US" dirty="0"/>
          </a:p>
        </p:txBody>
      </p:sp>
      <p:sp>
        <p:nvSpPr>
          <p:cNvPr id="4506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fld id="{36F9193B-B617-4CE7-811A-F4527B7DDAE2}" type="slidenum">
              <a:rPr lang="en-US" altLang="en-US" sz="1200" smtClean="0">
                <a:solidFill>
                  <a:srgbClr val="898989"/>
                </a:solidFill>
                <a:latin typeface="Verdana" pitchFamily="34" charset="0"/>
              </a:rPr>
              <a:pPr>
                <a:spcBef>
                  <a:spcPct val="0"/>
                </a:spcBef>
                <a:buFontTx/>
                <a:buNone/>
              </a:pPr>
              <a:t>43</a:t>
            </a:fld>
            <a:endParaRPr lang="en-US" altLang="en-US" sz="1200" smtClean="0">
              <a:solidFill>
                <a:srgbClr val="898989"/>
              </a:solidFill>
              <a:latin typeface="Verdana" pitchFamily="34" charset="0"/>
            </a:endParaRPr>
          </a:p>
        </p:txBody>
      </p:sp>
      <p:graphicFrame>
        <p:nvGraphicFramePr>
          <p:cNvPr id="45062" name="Object 5"/>
          <p:cNvGraphicFramePr>
            <a:graphicFrameLocks noGrp="1" noChangeAspect="1"/>
          </p:cNvGraphicFramePr>
          <p:nvPr/>
        </p:nvGraphicFramePr>
        <p:xfrm>
          <a:off x="182563" y="3200400"/>
          <a:ext cx="8951912" cy="3386138"/>
        </p:xfrm>
        <a:graphic>
          <a:graphicData uri="http://schemas.openxmlformats.org/presentationml/2006/ole">
            <mc:AlternateContent xmlns:mc="http://schemas.openxmlformats.org/markup-compatibility/2006">
              <mc:Choice xmlns:v="urn:schemas-microsoft-com:vml" Requires="v">
                <p:oleObj spid="_x0000_s45166" name="公式" r:id="rId4" imgW="5943600" imgH="2247840" progId="Equation.3">
                  <p:embed/>
                </p:oleObj>
              </mc:Choice>
              <mc:Fallback>
                <p:oleObj name="公式" r:id="rId4" imgW="5943600" imgH="2247840" progId="Equation.3">
                  <p:embed/>
                  <p:pic>
                    <p:nvPicPr>
                      <p:cNvPr id="0" name="Object 5"/>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563" y="3200400"/>
                        <a:ext cx="8951912" cy="3386138"/>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Oval 6"/>
          <p:cNvSpPr/>
          <p:nvPr/>
        </p:nvSpPr>
        <p:spPr>
          <a:xfrm>
            <a:off x="4800600" y="152400"/>
            <a:ext cx="22098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pPr algn="ctr">
              <a:defRPr/>
            </a:pPr>
            <a:endParaRPr lang="en-US" altLang="en-US" smtClean="0">
              <a:solidFill>
                <a:srgbClr val="FFFFFF"/>
              </a:solidFill>
              <a:latin typeface="Calibri" pitchFamily="34" charset="0"/>
            </a:endParaRPr>
          </a:p>
        </p:txBody>
      </p:sp>
      <p:sp>
        <p:nvSpPr>
          <p:cNvPr id="45064" name="TextBox 1"/>
          <p:cNvSpPr txBox="1">
            <a:spLocks noChangeArrowheads="1"/>
          </p:cNvSpPr>
          <p:nvPr/>
        </p:nvSpPr>
        <p:spPr bwMode="auto">
          <a:xfrm>
            <a:off x="4953000" y="3230563"/>
            <a:ext cx="4170363" cy="369887"/>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r>
              <a:rPr lang="en-US" altLang="en-US"/>
              <a:t>Show </a:t>
            </a:r>
            <a:r>
              <a:rPr lang="en-US" altLang="en-US">
                <a:solidFill>
                  <a:srgbClr val="FF0000"/>
                </a:solidFill>
              </a:rPr>
              <a:t>R</a:t>
            </a:r>
            <a:r>
              <a:rPr lang="en-US" altLang="en-US" baseline="-25000">
                <a:solidFill>
                  <a:srgbClr val="FF0000"/>
                </a:solidFill>
              </a:rPr>
              <a:t>c(zyx)</a:t>
            </a:r>
            <a:r>
              <a:rPr lang="en-US" altLang="en-US" baseline="-25000"/>
              <a:t> </a:t>
            </a:r>
            <a:r>
              <a:rPr lang="en-US" altLang="en-US"/>
              <a:t>this for your curiosity!</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5638800" y="2362200"/>
            <a:ext cx="3048000" cy="1828800"/>
          </a:xfrm>
          <a:ln>
            <a:solidFill>
              <a:schemeClr val="accent1">
                <a:shade val="50000"/>
              </a:schemeClr>
            </a:solidFill>
          </a:ln>
        </p:spPr>
        <p:txBody>
          <a:bodyPr/>
          <a:lstStyle/>
          <a:p>
            <a:pPr algn="l">
              <a:defRPr/>
            </a:pPr>
            <a:r>
              <a:rPr lang="en-US" sz="2400" dirty="0" err="1" smtClean="0">
                <a:ea typeface="新細明體" pitchFamily="18" charset="-120"/>
              </a:rPr>
              <a:t>Matlab</a:t>
            </a:r>
            <a:r>
              <a:rPr lang="en-US" sz="2400" dirty="0" smtClean="0">
                <a:ea typeface="新細明體" pitchFamily="18" charset="-120"/>
              </a:rPr>
              <a:t> program for </a:t>
            </a:r>
            <a:r>
              <a:rPr lang="en-US" sz="2400" dirty="0" err="1" smtClean="0">
                <a:ea typeface="新細明體" pitchFamily="18" charset="-120"/>
              </a:rPr>
              <a:t>Rc</a:t>
            </a:r>
            <a:r>
              <a:rPr lang="en-US" sz="2400" dirty="0" smtClean="0">
                <a:ea typeface="新細明體" pitchFamily="18" charset="-120"/>
              </a:rPr>
              <a:t/>
            </a:r>
            <a:br>
              <a:rPr lang="en-US" sz="2400" dirty="0" smtClean="0">
                <a:ea typeface="新細明體" pitchFamily="18" charset="-120"/>
              </a:rPr>
            </a:br>
            <a:r>
              <a:rPr lang="en-US" sz="2400" dirty="0" smtClean="0">
                <a:ea typeface="新細明體" pitchFamily="18" charset="-120"/>
              </a:rPr>
              <a:t>Used the </a:t>
            </a:r>
            <a:r>
              <a:rPr lang="en-US" sz="2400" dirty="0" err="1">
                <a:ea typeface="新細明體" pitchFamily="18" charset="-120"/>
              </a:rPr>
              <a:t>M</a:t>
            </a:r>
            <a:r>
              <a:rPr lang="en-US" sz="2400" dirty="0" err="1" smtClean="0">
                <a:ea typeface="新細明體" pitchFamily="18" charset="-120"/>
              </a:rPr>
              <a:t>atlab</a:t>
            </a:r>
            <a:r>
              <a:rPr lang="en-US" sz="2400" dirty="0" smtClean="0">
                <a:ea typeface="新細明體" pitchFamily="18" charset="-120"/>
              </a:rPr>
              <a:t>/symbolic processor to create the transformation matrix</a:t>
            </a:r>
          </a:p>
        </p:txBody>
      </p:sp>
      <p:sp>
        <p:nvSpPr>
          <p:cNvPr id="46083" name="Content Placeholder 2"/>
          <p:cNvSpPr>
            <a:spLocks noGrp="1"/>
          </p:cNvSpPr>
          <p:nvPr>
            <p:ph sz="half" idx="1"/>
          </p:nvPr>
        </p:nvSpPr>
        <p:spPr>
          <a:xfrm>
            <a:off x="609600" y="685800"/>
            <a:ext cx="8153400" cy="5867400"/>
          </a:xfrm>
        </p:spPr>
        <p:txBody>
          <a:bodyPr/>
          <a:lstStyle/>
          <a:p>
            <a:r>
              <a:rPr lang="en-US" altLang="en-US" sz="1400" dirty="0" smtClean="0">
                <a:ea typeface="新細明體" pitchFamily="18" charset="-120"/>
              </a:rPr>
              <a:t>% ---- </a:t>
            </a:r>
            <a:r>
              <a:rPr lang="en-US" altLang="en-US" sz="1400" dirty="0" err="1" smtClean="0">
                <a:ea typeface="新細明體" pitchFamily="18" charset="-120"/>
              </a:rPr>
              <a:t>matlab</a:t>
            </a:r>
            <a:r>
              <a:rPr lang="en-US" altLang="en-US" sz="1400" dirty="0" smtClean="0">
                <a:ea typeface="新細明體" pitchFamily="18" charset="-120"/>
              </a:rPr>
              <a:t> demo: camera position change ----------------------</a:t>
            </a:r>
          </a:p>
          <a:p>
            <a:r>
              <a:rPr lang="en-US" altLang="en-US" sz="1400" dirty="0" smtClean="0">
                <a:ea typeface="新細明體" pitchFamily="18" charset="-120"/>
              </a:rPr>
              <a:t>%</a:t>
            </a:r>
            <a:r>
              <a:rPr lang="en-US" altLang="en-US" sz="1400" dirty="0" err="1" smtClean="0">
                <a:ea typeface="新細明體" pitchFamily="18" charset="-120"/>
              </a:rPr>
              <a:t>Init</a:t>
            </a:r>
            <a:r>
              <a:rPr lang="en-US" altLang="en-US" sz="1400" dirty="0" smtClean="0">
                <a:ea typeface="新細明體" pitchFamily="18" charset="-120"/>
              </a:rPr>
              <a:t> position of the camera</a:t>
            </a:r>
          </a:p>
          <a:p>
            <a:r>
              <a:rPr lang="en-US" altLang="en-US" sz="1400" dirty="0" smtClean="0">
                <a:ea typeface="新細明體" pitchFamily="18" charset="-120"/>
              </a:rPr>
              <a:t>%A camera is normally at eye(3)(Identity matrix of 3x3), no rotate  in world coord.sys,</a:t>
            </a:r>
          </a:p>
          <a:p>
            <a:r>
              <a:rPr lang="en-US" altLang="en-US" sz="1400" dirty="0" smtClean="0">
                <a:ea typeface="新細明體" pitchFamily="18" charset="-120"/>
              </a:rPr>
              <a:t>%rotated vs 3 axes: </a:t>
            </a:r>
            <a:r>
              <a:rPr lang="en-US" altLang="en-US" sz="1400" dirty="0" err="1" smtClean="0">
                <a:ea typeface="新細明體" pitchFamily="18" charset="-120"/>
              </a:rPr>
              <a:t>an_x,an_y,an_z</a:t>
            </a:r>
            <a:r>
              <a:rPr lang="en-US" altLang="en-US" sz="1400" dirty="0" smtClean="0">
                <a:ea typeface="新細明體" pitchFamily="18" charset="-120"/>
              </a:rPr>
              <a:t> (</a:t>
            </a:r>
            <a:r>
              <a:rPr lang="en-US" altLang="en-US" sz="1400" dirty="0" err="1" smtClean="0">
                <a:ea typeface="新細明體" pitchFamily="18" charset="-120"/>
              </a:rPr>
              <a:t>an_z</a:t>
            </a:r>
            <a:r>
              <a:rPr lang="en-US" altLang="en-US" sz="1400" dirty="0" smtClean="0">
                <a:ea typeface="新細明體" pitchFamily="18" charset="-120"/>
              </a:rPr>
              <a:t> first, </a:t>
            </a:r>
            <a:r>
              <a:rPr lang="en-US" altLang="en-US" sz="1400" dirty="0" err="1" smtClean="0">
                <a:ea typeface="新細明體" pitchFamily="18" charset="-120"/>
              </a:rPr>
              <a:t>an_y</a:t>
            </a:r>
            <a:r>
              <a:rPr lang="en-US" altLang="en-US" sz="1400" dirty="0" smtClean="0">
                <a:ea typeface="新細明體" pitchFamily="18" charset="-120"/>
              </a:rPr>
              <a:t> second, </a:t>
            </a:r>
            <a:r>
              <a:rPr lang="en-US" altLang="en-US" sz="1400" dirty="0" err="1" smtClean="0">
                <a:ea typeface="新細明體" pitchFamily="18" charset="-120"/>
              </a:rPr>
              <a:t>an_x</a:t>
            </a:r>
            <a:r>
              <a:rPr lang="en-US" altLang="en-US" sz="1400" dirty="0" smtClean="0">
                <a:ea typeface="新細明體" pitchFamily="18" charset="-120"/>
              </a:rPr>
              <a:t> third here),to a new (camera) </a:t>
            </a:r>
            <a:r>
              <a:rPr lang="en-US" altLang="en-US" sz="1400" dirty="0" err="1" smtClean="0">
                <a:ea typeface="新細明體" pitchFamily="18" charset="-120"/>
              </a:rPr>
              <a:t>coord</a:t>
            </a:r>
            <a:r>
              <a:rPr lang="en-US" altLang="en-US" sz="1400" dirty="0" smtClean="0">
                <a:ea typeface="新細明體" pitchFamily="18" charset="-120"/>
              </a:rPr>
              <a:t> sys.</a:t>
            </a:r>
          </a:p>
          <a:p>
            <a:r>
              <a:rPr lang="en-US" altLang="en-US" sz="1400" dirty="0" smtClean="0">
                <a:ea typeface="新細明體" pitchFamily="18" charset="-120"/>
              </a:rPr>
              <a:t>%</a:t>
            </a:r>
            <a:r>
              <a:rPr lang="en-US" altLang="en-US" sz="1400" dirty="0" err="1" smtClean="0">
                <a:ea typeface="新細明體" pitchFamily="18" charset="-120"/>
              </a:rPr>
              <a:t>Rc</a:t>
            </a:r>
            <a:r>
              <a:rPr lang="en-US" altLang="en-US" sz="1400" dirty="0" smtClean="0">
                <a:ea typeface="新細明體" pitchFamily="18" charset="-120"/>
              </a:rPr>
              <a:t> will bring a vector in world </a:t>
            </a:r>
            <a:r>
              <a:rPr lang="en-US" altLang="en-US" sz="1400" dirty="0" err="1" smtClean="0">
                <a:ea typeface="新細明體" pitchFamily="18" charset="-120"/>
              </a:rPr>
              <a:t>coord</a:t>
            </a:r>
            <a:r>
              <a:rPr lang="en-US" altLang="en-US" sz="1400" dirty="0" smtClean="0">
                <a:ea typeface="新細明體" pitchFamily="18" charset="-120"/>
              </a:rPr>
              <a:t>. to camera </a:t>
            </a:r>
            <a:r>
              <a:rPr lang="en-US" altLang="en-US" sz="1400" dirty="0" err="1" smtClean="0">
                <a:ea typeface="新細明體" pitchFamily="18" charset="-120"/>
              </a:rPr>
              <a:t>coord</a:t>
            </a:r>
            <a:r>
              <a:rPr lang="en-US" altLang="en-US" sz="1400" dirty="0" smtClean="0">
                <a:ea typeface="新細明體" pitchFamily="18" charset="-120"/>
              </a:rPr>
              <a:t>. Such that</a:t>
            </a:r>
          </a:p>
          <a:p>
            <a:r>
              <a:rPr lang="en-US" altLang="en-US" sz="1400" dirty="0" smtClean="0">
                <a:ea typeface="新細明體" pitchFamily="18" charset="-120"/>
              </a:rPr>
              <a:t>%so Pc=</a:t>
            </a:r>
            <a:r>
              <a:rPr lang="en-US" altLang="en-US" sz="1400" dirty="0" err="1" smtClean="0">
                <a:ea typeface="新細明體" pitchFamily="18" charset="-120"/>
              </a:rPr>
              <a:t>Rc</a:t>
            </a:r>
            <a:r>
              <a:rPr lang="en-US" altLang="en-US" sz="1400" dirty="0" smtClean="0">
                <a:ea typeface="新細明體" pitchFamily="18" charset="-120"/>
              </a:rPr>
              <a:t>*Pw, Pw is a vector in world, Pc is the same vector in cam. sys.</a:t>
            </a:r>
          </a:p>
          <a:p>
            <a:r>
              <a:rPr lang="en-US" altLang="en-US" sz="1400" dirty="0" err="1" smtClean="0">
                <a:ea typeface="新細明體" pitchFamily="18" charset="-120"/>
              </a:rPr>
              <a:t>syms</a:t>
            </a:r>
            <a:r>
              <a:rPr lang="en-US" altLang="en-US" sz="1400" dirty="0" smtClean="0">
                <a:ea typeface="新細明體" pitchFamily="18" charset="-120"/>
              </a:rPr>
              <a:t> </a:t>
            </a:r>
            <a:r>
              <a:rPr lang="en-US" altLang="en-US" sz="1400" dirty="0" err="1" smtClean="0">
                <a:ea typeface="新細明體" pitchFamily="18" charset="-120"/>
              </a:rPr>
              <a:t>an_x</a:t>
            </a:r>
            <a:r>
              <a:rPr lang="en-US" altLang="en-US" sz="1400" dirty="0" smtClean="0">
                <a:ea typeface="新細明體" pitchFamily="18" charset="-120"/>
              </a:rPr>
              <a:t> </a:t>
            </a:r>
            <a:r>
              <a:rPr lang="en-US" altLang="en-US" sz="1400" dirty="0" err="1" smtClean="0">
                <a:ea typeface="新細明體" pitchFamily="18" charset="-120"/>
              </a:rPr>
              <a:t>an_y</a:t>
            </a:r>
            <a:r>
              <a:rPr lang="en-US" altLang="en-US" sz="1400" dirty="0" smtClean="0">
                <a:ea typeface="新細明體" pitchFamily="18" charset="-120"/>
              </a:rPr>
              <a:t> </a:t>
            </a:r>
            <a:r>
              <a:rPr lang="en-US" altLang="en-US" sz="1400" dirty="0" err="1" smtClean="0">
                <a:ea typeface="新細明體" pitchFamily="18" charset="-120"/>
              </a:rPr>
              <a:t>an_z</a:t>
            </a:r>
            <a:endParaRPr lang="en-US" altLang="en-US" sz="1400" dirty="0" smtClean="0">
              <a:ea typeface="新細明體" pitchFamily="18" charset="-120"/>
            </a:endParaRPr>
          </a:p>
          <a:p>
            <a:r>
              <a:rPr lang="en-US" altLang="en-US" sz="1400" dirty="0" err="1" smtClean="0">
                <a:ea typeface="新細明體" pitchFamily="18" charset="-120"/>
              </a:rPr>
              <a:t>Rz</a:t>
            </a:r>
            <a:r>
              <a:rPr lang="en-US" altLang="en-US" sz="1400" dirty="0" smtClean="0">
                <a:ea typeface="新細明體" pitchFamily="18" charset="-120"/>
              </a:rPr>
              <a:t>=[cos(</a:t>
            </a:r>
            <a:r>
              <a:rPr lang="en-US" altLang="en-US" sz="1400" dirty="0" err="1" smtClean="0">
                <a:ea typeface="新細明體" pitchFamily="18" charset="-120"/>
              </a:rPr>
              <a:t>an_z</a:t>
            </a:r>
            <a:r>
              <a:rPr lang="en-US" altLang="en-US" sz="1400" dirty="0" smtClean="0">
                <a:ea typeface="新細明體" pitchFamily="18" charset="-120"/>
              </a:rPr>
              <a:t>)   sin(</a:t>
            </a:r>
            <a:r>
              <a:rPr lang="en-US" altLang="en-US" sz="1400" dirty="0" err="1" smtClean="0">
                <a:ea typeface="新細明體" pitchFamily="18" charset="-120"/>
              </a:rPr>
              <a:t>an_z</a:t>
            </a:r>
            <a:r>
              <a:rPr lang="en-US" altLang="en-US" sz="1400" dirty="0" smtClean="0">
                <a:ea typeface="新細明體" pitchFamily="18" charset="-120"/>
              </a:rPr>
              <a:t>)   0</a:t>
            </a:r>
          </a:p>
          <a:p>
            <a:r>
              <a:rPr lang="en-US" altLang="en-US" sz="1400" dirty="0" smtClean="0">
                <a:ea typeface="新細明體" pitchFamily="18" charset="-120"/>
              </a:rPr>
              <a:t>        -sin(</a:t>
            </a:r>
            <a:r>
              <a:rPr lang="en-US" altLang="en-US" sz="1400" dirty="0" err="1" smtClean="0">
                <a:ea typeface="新細明體" pitchFamily="18" charset="-120"/>
              </a:rPr>
              <a:t>an_z</a:t>
            </a:r>
            <a:r>
              <a:rPr lang="en-US" altLang="en-US" sz="1400" dirty="0" smtClean="0">
                <a:ea typeface="新細明體" pitchFamily="18" charset="-120"/>
              </a:rPr>
              <a:t>)   cos(</a:t>
            </a:r>
            <a:r>
              <a:rPr lang="en-US" altLang="en-US" sz="1400" dirty="0" err="1" smtClean="0">
                <a:ea typeface="新細明體" pitchFamily="18" charset="-120"/>
              </a:rPr>
              <a:t>an_z</a:t>
            </a:r>
            <a:r>
              <a:rPr lang="en-US" altLang="en-US" sz="1400" dirty="0" smtClean="0">
                <a:ea typeface="新細明體" pitchFamily="18" charset="-120"/>
              </a:rPr>
              <a:t>)   0</a:t>
            </a:r>
          </a:p>
          <a:p>
            <a:r>
              <a:rPr lang="en-US" altLang="en-US" sz="1400" dirty="0" smtClean="0">
                <a:ea typeface="新細明體" pitchFamily="18" charset="-120"/>
              </a:rPr>
              <a:t>         0           0           1]</a:t>
            </a:r>
          </a:p>
          <a:p>
            <a:r>
              <a:rPr lang="en-US" altLang="en-US" sz="1400" dirty="0" smtClean="0">
                <a:ea typeface="新細明體" pitchFamily="18" charset="-120"/>
              </a:rPr>
              <a:t>Ry=[cos(</a:t>
            </a:r>
            <a:r>
              <a:rPr lang="en-US" altLang="en-US" sz="1400" dirty="0" err="1" smtClean="0">
                <a:ea typeface="新細明體" pitchFamily="18" charset="-120"/>
              </a:rPr>
              <a:t>an_y</a:t>
            </a:r>
            <a:r>
              <a:rPr lang="en-US" altLang="en-US" sz="1400" dirty="0" smtClean="0">
                <a:ea typeface="新細明體" pitchFamily="18" charset="-120"/>
              </a:rPr>
              <a:t>)   0           -sin(</a:t>
            </a:r>
            <a:r>
              <a:rPr lang="en-US" altLang="en-US" sz="1400" dirty="0" err="1" smtClean="0">
                <a:ea typeface="新細明體" pitchFamily="18" charset="-120"/>
              </a:rPr>
              <a:t>an_y</a:t>
            </a:r>
            <a:r>
              <a:rPr lang="en-US" altLang="en-US" sz="1400" dirty="0" smtClean="0">
                <a:ea typeface="新細明體" pitchFamily="18" charset="-120"/>
              </a:rPr>
              <a:t>)</a:t>
            </a:r>
          </a:p>
          <a:p>
            <a:r>
              <a:rPr lang="en-US" altLang="en-US" sz="1400" dirty="0" smtClean="0">
                <a:ea typeface="新細明體" pitchFamily="18" charset="-120"/>
              </a:rPr>
              <a:t>                0           1           0</a:t>
            </a:r>
          </a:p>
          <a:p>
            <a:r>
              <a:rPr lang="en-US" altLang="en-US" sz="1400" dirty="0" smtClean="0">
                <a:ea typeface="新細明體" pitchFamily="18" charset="-120"/>
              </a:rPr>
              <a:t>         sin(</a:t>
            </a:r>
            <a:r>
              <a:rPr lang="en-US" altLang="en-US" sz="1400" dirty="0" err="1" smtClean="0">
                <a:ea typeface="新細明體" pitchFamily="18" charset="-120"/>
              </a:rPr>
              <a:t>an_y</a:t>
            </a:r>
            <a:r>
              <a:rPr lang="en-US" altLang="en-US" sz="1400" dirty="0" smtClean="0">
                <a:ea typeface="新細明體" pitchFamily="18" charset="-120"/>
              </a:rPr>
              <a:t>)    0           cos(</a:t>
            </a:r>
            <a:r>
              <a:rPr lang="en-US" altLang="en-US" sz="1400" dirty="0" err="1" smtClean="0">
                <a:ea typeface="新細明體" pitchFamily="18" charset="-120"/>
              </a:rPr>
              <a:t>an_y</a:t>
            </a:r>
            <a:r>
              <a:rPr lang="en-US" altLang="en-US" sz="1400" dirty="0" smtClean="0">
                <a:ea typeface="新細明體" pitchFamily="18" charset="-120"/>
              </a:rPr>
              <a:t>)]</a:t>
            </a:r>
          </a:p>
          <a:p>
            <a:r>
              <a:rPr lang="en-US" altLang="en-US" sz="1400" dirty="0" smtClean="0">
                <a:ea typeface="新細明體" pitchFamily="18" charset="-120"/>
              </a:rPr>
              <a:t>Rx=[1                   0            0</a:t>
            </a:r>
          </a:p>
          <a:p>
            <a:r>
              <a:rPr lang="en-US" altLang="en-US" sz="1400" dirty="0" smtClean="0">
                <a:ea typeface="新細明體" pitchFamily="18" charset="-120"/>
              </a:rPr>
              <a:t>        0                   cos(</a:t>
            </a:r>
            <a:r>
              <a:rPr lang="en-US" altLang="en-US" sz="1400" dirty="0" err="1" smtClean="0">
                <a:ea typeface="新細明體" pitchFamily="18" charset="-120"/>
              </a:rPr>
              <a:t>an_x</a:t>
            </a:r>
            <a:r>
              <a:rPr lang="en-US" altLang="en-US" sz="1400" dirty="0" smtClean="0">
                <a:ea typeface="新細明體" pitchFamily="18" charset="-120"/>
              </a:rPr>
              <a:t>)   sin(</a:t>
            </a:r>
            <a:r>
              <a:rPr lang="en-US" altLang="en-US" sz="1400" dirty="0" err="1" smtClean="0">
                <a:ea typeface="新細明體" pitchFamily="18" charset="-120"/>
              </a:rPr>
              <a:t>an_x</a:t>
            </a:r>
            <a:r>
              <a:rPr lang="en-US" altLang="en-US" sz="1400" dirty="0" smtClean="0">
                <a:ea typeface="新細明體" pitchFamily="18" charset="-120"/>
              </a:rPr>
              <a:t>)</a:t>
            </a:r>
          </a:p>
          <a:p>
            <a:r>
              <a:rPr lang="en-US" altLang="en-US" sz="1400" dirty="0" smtClean="0">
                <a:ea typeface="新細明體" pitchFamily="18" charset="-120"/>
              </a:rPr>
              <a:t>        0                   -sin(</a:t>
            </a:r>
            <a:r>
              <a:rPr lang="en-US" altLang="en-US" sz="1400" dirty="0" err="1" smtClean="0">
                <a:ea typeface="新細明體" pitchFamily="18" charset="-120"/>
              </a:rPr>
              <a:t>an_x</a:t>
            </a:r>
            <a:r>
              <a:rPr lang="en-US" altLang="en-US" sz="1400" dirty="0" smtClean="0">
                <a:ea typeface="新細明體" pitchFamily="18" charset="-120"/>
              </a:rPr>
              <a:t>)  cos(</a:t>
            </a:r>
            <a:r>
              <a:rPr lang="en-US" altLang="en-US" sz="1400" dirty="0" err="1" smtClean="0">
                <a:ea typeface="新細明體" pitchFamily="18" charset="-120"/>
              </a:rPr>
              <a:t>an_x</a:t>
            </a:r>
            <a:r>
              <a:rPr lang="en-US" altLang="en-US" sz="1400" dirty="0" smtClean="0">
                <a:ea typeface="新細明體" pitchFamily="18" charset="-120"/>
              </a:rPr>
              <a:t>)]</a:t>
            </a:r>
          </a:p>
          <a:p>
            <a:r>
              <a:rPr lang="en-US" altLang="en-US" sz="1400" dirty="0" err="1" smtClean="0">
                <a:ea typeface="新細明體" pitchFamily="18" charset="-120"/>
              </a:rPr>
              <a:t>Rc</a:t>
            </a:r>
            <a:r>
              <a:rPr lang="en-US" altLang="en-US" sz="1400" dirty="0" smtClean="0">
                <a:ea typeface="新細明體" pitchFamily="18" charset="-120"/>
              </a:rPr>
              <a:t> = Rx*Ry*</a:t>
            </a:r>
            <a:r>
              <a:rPr lang="en-US" altLang="en-US" sz="1400" dirty="0" err="1" smtClean="0">
                <a:ea typeface="新細明體" pitchFamily="18" charset="-120"/>
              </a:rPr>
              <a:t>Rz</a:t>
            </a:r>
            <a:endParaRPr lang="en-US" altLang="en-US" sz="1400" dirty="0" smtClean="0">
              <a:ea typeface="新細明體" pitchFamily="18" charset="-120"/>
            </a:endParaRPr>
          </a:p>
          <a:p>
            <a:r>
              <a:rPr lang="pt-BR" altLang="en-US" sz="1400" dirty="0" smtClean="0">
                <a:ea typeface="新細明體" pitchFamily="18" charset="-120"/>
              </a:rPr>
              <a:t>%Properties transpose(R)*R=I, inverse(R)*R=I, inverse(R)=transpose(R), det(R)=I .</a:t>
            </a:r>
          </a:p>
          <a:p>
            <a:r>
              <a:rPr lang="en-US" altLang="en-US" sz="1000" dirty="0" smtClean="0">
                <a:ea typeface="新細明體" pitchFamily="18" charset="-120"/>
              </a:rPr>
              <a:t>% </a:t>
            </a:r>
            <a:r>
              <a:rPr lang="en-US" altLang="en-US" sz="1000" dirty="0" err="1" smtClean="0">
                <a:ea typeface="新細明體" pitchFamily="18" charset="-120"/>
              </a:rPr>
              <a:t>Rc</a:t>
            </a:r>
            <a:r>
              <a:rPr lang="en-US" altLang="en-US" sz="1000" dirty="0" smtClean="0">
                <a:ea typeface="新細明體" pitchFamily="18" charset="-120"/>
              </a:rPr>
              <a:t> =</a:t>
            </a:r>
          </a:p>
          <a:p>
            <a:r>
              <a:rPr lang="es-ES" altLang="en-US" sz="1000" dirty="0" smtClean="0">
                <a:ea typeface="新細明體" pitchFamily="18" charset="-120"/>
              </a:rPr>
              <a:t>% [                                 </a:t>
            </a:r>
            <a:r>
              <a:rPr lang="es-ES" altLang="en-US" sz="1000" dirty="0" err="1" smtClean="0">
                <a:ea typeface="新細明體" pitchFamily="18" charset="-120"/>
              </a:rPr>
              <a:t>cos</a:t>
            </a:r>
            <a:r>
              <a:rPr lang="es-ES" altLang="en-US" sz="1000" dirty="0" smtClean="0">
                <a:ea typeface="新細明體" pitchFamily="18" charset="-120"/>
              </a:rPr>
              <a:t>(</a:t>
            </a:r>
            <a:r>
              <a:rPr lang="es-ES" altLang="en-US" sz="1000" dirty="0" err="1" smtClean="0">
                <a:ea typeface="新細明體" pitchFamily="18" charset="-120"/>
              </a:rPr>
              <a:t>an_y</a:t>
            </a:r>
            <a:r>
              <a:rPr lang="es-ES" altLang="en-US" sz="1000" dirty="0" smtClean="0">
                <a:ea typeface="新細明體" pitchFamily="18" charset="-120"/>
              </a:rPr>
              <a:t>)*</a:t>
            </a:r>
            <a:r>
              <a:rPr lang="es-ES" altLang="en-US" sz="1000" dirty="0" err="1" smtClean="0">
                <a:ea typeface="新細明體" pitchFamily="18" charset="-120"/>
              </a:rPr>
              <a:t>cos</a:t>
            </a:r>
            <a:r>
              <a:rPr lang="es-ES" altLang="en-US" sz="1000" dirty="0" smtClean="0">
                <a:ea typeface="新細明體" pitchFamily="18" charset="-120"/>
              </a:rPr>
              <a:t>(</a:t>
            </a:r>
            <a:r>
              <a:rPr lang="es-ES" altLang="en-US" sz="1000" dirty="0" err="1" smtClean="0">
                <a:ea typeface="新細明體" pitchFamily="18" charset="-120"/>
              </a:rPr>
              <a:t>an_z</a:t>
            </a:r>
            <a:r>
              <a:rPr lang="es-ES" altLang="en-US" sz="1000" dirty="0" smtClean="0">
                <a:ea typeface="新細明體" pitchFamily="18" charset="-120"/>
              </a:rPr>
              <a:t>),                                 </a:t>
            </a:r>
            <a:r>
              <a:rPr lang="es-ES" altLang="en-US" sz="1000" dirty="0" err="1" smtClean="0">
                <a:ea typeface="新細明體" pitchFamily="18" charset="-120"/>
              </a:rPr>
              <a:t>cos</a:t>
            </a:r>
            <a:r>
              <a:rPr lang="es-ES" altLang="en-US" sz="1000" dirty="0" smtClean="0">
                <a:ea typeface="新細明體" pitchFamily="18" charset="-120"/>
              </a:rPr>
              <a:t>(</a:t>
            </a:r>
            <a:r>
              <a:rPr lang="es-ES" altLang="en-US" sz="1000" dirty="0" err="1" smtClean="0">
                <a:ea typeface="新細明體" pitchFamily="18" charset="-120"/>
              </a:rPr>
              <a:t>an_y</a:t>
            </a:r>
            <a:r>
              <a:rPr lang="es-ES" altLang="en-US" sz="1000" dirty="0" smtClean="0">
                <a:ea typeface="新細明體" pitchFamily="18" charset="-120"/>
              </a:rPr>
              <a:t>)*sin(</a:t>
            </a:r>
            <a:r>
              <a:rPr lang="es-ES" altLang="en-US" sz="1000" dirty="0" err="1" smtClean="0">
                <a:ea typeface="新細明體" pitchFamily="18" charset="-120"/>
              </a:rPr>
              <a:t>an_z</a:t>
            </a:r>
            <a:r>
              <a:rPr lang="es-ES" altLang="en-US" sz="1000" dirty="0" smtClean="0">
                <a:ea typeface="新細明體" pitchFamily="18" charset="-120"/>
              </a:rPr>
              <a:t>),          -sin(</a:t>
            </a:r>
            <a:r>
              <a:rPr lang="es-ES" altLang="en-US" sz="1000" dirty="0" err="1" smtClean="0">
                <a:ea typeface="新細明體" pitchFamily="18" charset="-120"/>
              </a:rPr>
              <a:t>an_y</a:t>
            </a:r>
            <a:r>
              <a:rPr lang="es-ES" altLang="en-US" sz="1000" dirty="0" smtClean="0">
                <a:ea typeface="新細明體" pitchFamily="18" charset="-120"/>
              </a:rPr>
              <a:t>)]</a:t>
            </a:r>
          </a:p>
          <a:p>
            <a:r>
              <a:rPr lang="es-ES" altLang="en-US" sz="1000" dirty="0" smtClean="0">
                <a:ea typeface="新細明體" pitchFamily="18" charset="-120"/>
              </a:rPr>
              <a:t>% [ </a:t>
            </a:r>
            <a:r>
              <a:rPr lang="es-ES" altLang="en-US" sz="1000" dirty="0" err="1" smtClean="0">
                <a:ea typeface="新細明體" pitchFamily="18" charset="-120"/>
              </a:rPr>
              <a:t>cos</a:t>
            </a:r>
            <a:r>
              <a:rPr lang="es-ES" altLang="en-US" sz="1000" dirty="0" smtClean="0">
                <a:ea typeface="新細明體" pitchFamily="18" charset="-120"/>
              </a:rPr>
              <a:t>(</a:t>
            </a:r>
            <a:r>
              <a:rPr lang="es-ES" altLang="en-US" sz="1000" dirty="0" err="1" smtClean="0">
                <a:ea typeface="新細明體" pitchFamily="18" charset="-120"/>
              </a:rPr>
              <a:t>an_z</a:t>
            </a:r>
            <a:r>
              <a:rPr lang="es-ES" altLang="en-US" sz="1000" dirty="0" smtClean="0">
                <a:ea typeface="新細明體" pitchFamily="18" charset="-120"/>
              </a:rPr>
              <a:t>)*sin(</a:t>
            </a:r>
            <a:r>
              <a:rPr lang="es-ES" altLang="en-US" sz="1000" dirty="0" err="1" smtClean="0">
                <a:ea typeface="新細明體" pitchFamily="18" charset="-120"/>
              </a:rPr>
              <a:t>an_x</a:t>
            </a:r>
            <a:r>
              <a:rPr lang="es-ES" altLang="en-US" sz="1000" dirty="0" smtClean="0">
                <a:ea typeface="新細明體" pitchFamily="18" charset="-120"/>
              </a:rPr>
              <a:t>)*sin(</a:t>
            </a:r>
            <a:r>
              <a:rPr lang="es-ES" altLang="en-US" sz="1000" dirty="0" err="1" smtClean="0">
                <a:ea typeface="新細明體" pitchFamily="18" charset="-120"/>
              </a:rPr>
              <a:t>an_y</a:t>
            </a:r>
            <a:r>
              <a:rPr lang="es-ES" altLang="en-US" sz="1000" dirty="0" smtClean="0">
                <a:ea typeface="新細明體" pitchFamily="18" charset="-120"/>
              </a:rPr>
              <a:t>) - </a:t>
            </a:r>
            <a:r>
              <a:rPr lang="es-ES" altLang="en-US" sz="1000" dirty="0" err="1" smtClean="0">
                <a:ea typeface="新細明體" pitchFamily="18" charset="-120"/>
              </a:rPr>
              <a:t>cos</a:t>
            </a:r>
            <a:r>
              <a:rPr lang="es-ES" altLang="en-US" sz="1000" dirty="0" smtClean="0">
                <a:ea typeface="新細明體" pitchFamily="18" charset="-120"/>
              </a:rPr>
              <a:t>(</a:t>
            </a:r>
            <a:r>
              <a:rPr lang="es-ES" altLang="en-US" sz="1000" dirty="0" err="1" smtClean="0">
                <a:ea typeface="新細明體" pitchFamily="18" charset="-120"/>
              </a:rPr>
              <a:t>an_x</a:t>
            </a:r>
            <a:r>
              <a:rPr lang="es-ES" altLang="en-US" sz="1000" dirty="0" smtClean="0">
                <a:ea typeface="新細明體" pitchFamily="18" charset="-120"/>
              </a:rPr>
              <a:t>)*sin(</a:t>
            </a:r>
            <a:r>
              <a:rPr lang="es-ES" altLang="en-US" sz="1000" dirty="0" err="1" smtClean="0">
                <a:ea typeface="新細明體" pitchFamily="18" charset="-120"/>
              </a:rPr>
              <a:t>an_z</a:t>
            </a:r>
            <a:r>
              <a:rPr lang="es-ES" altLang="en-US" sz="1000" dirty="0" smtClean="0">
                <a:ea typeface="新細明體" pitchFamily="18" charset="-120"/>
              </a:rPr>
              <a:t>), </a:t>
            </a:r>
            <a:r>
              <a:rPr lang="es-ES" altLang="en-US" sz="1000" dirty="0" err="1" smtClean="0">
                <a:ea typeface="新細明體" pitchFamily="18" charset="-120"/>
              </a:rPr>
              <a:t>cos</a:t>
            </a:r>
            <a:r>
              <a:rPr lang="es-ES" altLang="en-US" sz="1000" dirty="0" smtClean="0">
                <a:ea typeface="新細明體" pitchFamily="18" charset="-120"/>
              </a:rPr>
              <a:t>(</a:t>
            </a:r>
            <a:r>
              <a:rPr lang="es-ES" altLang="en-US" sz="1000" dirty="0" err="1" smtClean="0">
                <a:ea typeface="新細明體" pitchFamily="18" charset="-120"/>
              </a:rPr>
              <a:t>an_x</a:t>
            </a:r>
            <a:r>
              <a:rPr lang="es-ES" altLang="en-US" sz="1000" dirty="0" smtClean="0">
                <a:ea typeface="新細明體" pitchFamily="18" charset="-120"/>
              </a:rPr>
              <a:t>)*</a:t>
            </a:r>
            <a:r>
              <a:rPr lang="es-ES" altLang="en-US" sz="1000" dirty="0" err="1" smtClean="0">
                <a:ea typeface="新細明體" pitchFamily="18" charset="-120"/>
              </a:rPr>
              <a:t>cos</a:t>
            </a:r>
            <a:r>
              <a:rPr lang="es-ES" altLang="en-US" sz="1000" dirty="0" smtClean="0">
                <a:ea typeface="新細明體" pitchFamily="18" charset="-120"/>
              </a:rPr>
              <a:t>(</a:t>
            </a:r>
            <a:r>
              <a:rPr lang="es-ES" altLang="en-US" sz="1000" dirty="0" err="1" smtClean="0">
                <a:ea typeface="新細明體" pitchFamily="18" charset="-120"/>
              </a:rPr>
              <a:t>an_z</a:t>
            </a:r>
            <a:r>
              <a:rPr lang="es-ES" altLang="en-US" sz="1000" dirty="0" smtClean="0">
                <a:ea typeface="新細明體" pitchFamily="18" charset="-120"/>
              </a:rPr>
              <a:t>) + sin(</a:t>
            </a:r>
            <a:r>
              <a:rPr lang="es-ES" altLang="en-US" sz="1000" dirty="0" err="1" smtClean="0">
                <a:ea typeface="新細明體" pitchFamily="18" charset="-120"/>
              </a:rPr>
              <a:t>an_x</a:t>
            </a:r>
            <a:r>
              <a:rPr lang="es-ES" altLang="en-US" sz="1000" dirty="0" smtClean="0">
                <a:ea typeface="新細明體" pitchFamily="18" charset="-120"/>
              </a:rPr>
              <a:t>)*sin(</a:t>
            </a:r>
            <a:r>
              <a:rPr lang="es-ES" altLang="en-US" sz="1000" dirty="0" err="1" smtClean="0">
                <a:ea typeface="新細明體" pitchFamily="18" charset="-120"/>
              </a:rPr>
              <a:t>an_y</a:t>
            </a:r>
            <a:r>
              <a:rPr lang="es-ES" altLang="en-US" sz="1000" dirty="0" smtClean="0">
                <a:ea typeface="新細明體" pitchFamily="18" charset="-120"/>
              </a:rPr>
              <a:t>)*sin(</a:t>
            </a:r>
            <a:r>
              <a:rPr lang="es-ES" altLang="en-US" sz="1000" dirty="0" err="1" smtClean="0">
                <a:ea typeface="新細明體" pitchFamily="18" charset="-120"/>
              </a:rPr>
              <a:t>an_z</a:t>
            </a:r>
            <a:r>
              <a:rPr lang="es-ES" altLang="en-US" sz="1000" dirty="0" smtClean="0">
                <a:ea typeface="新細明體" pitchFamily="18" charset="-120"/>
              </a:rPr>
              <a:t>), </a:t>
            </a:r>
            <a:r>
              <a:rPr lang="es-ES" altLang="en-US" sz="1000" dirty="0" err="1" smtClean="0">
                <a:ea typeface="新細明體" pitchFamily="18" charset="-120"/>
              </a:rPr>
              <a:t>cos</a:t>
            </a:r>
            <a:r>
              <a:rPr lang="es-ES" altLang="en-US" sz="1000" dirty="0" smtClean="0">
                <a:ea typeface="新細明體" pitchFamily="18" charset="-120"/>
              </a:rPr>
              <a:t>(</a:t>
            </a:r>
            <a:r>
              <a:rPr lang="es-ES" altLang="en-US" sz="1000" dirty="0" err="1" smtClean="0">
                <a:ea typeface="新細明體" pitchFamily="18" charset="-120"/>
              </a:rPr>
              <a:t>an_y</a:t>
            </a:r>
            <a:r>
              <a:rPr lang="es-ES" altLang="en-US" sz="1000" dirty="0" smtClean="0">
                <a:ea typeface="新細明體" pitchFamily="18" charset="-120"/>
              </a:rPr>
              <a:t>)*sin(</a:t>
            </a:r>
            <a:r>
              <a:rPr lang="es-ES" altLang="en-US" sz="1000" dirty="0" err="1" smtClean="0">
                <a:ea typeface="新細明體" pitchFamily="18" charset="-120"/>
              </a:rPr>
              <a:t>an_x</a:t>
            </a:r>
            <a:r>
              <a:rPr lang="es-ES" altLang="en-US" sz="1000" dirty="0" smtClean="0">
                <a:ea typeface="新細明體" pitchFamily="18" charset="-120"/>
              </a:rPr>
              <a:t>)]</a:t>
            </a:r>
          </a:p>
          <a:p>
            <a:r>
              <a:rPr lang="en-US" altLang="en-US" sz="1000" dirty="0" smtClean="0">
                <a:ea typeface="新細明體" pitchFamily="18" charset="-120"/>
              </a:rPr>
              <a:t>% [ sin(</a:t>
            </a:r>
            <a:r>
              <a:rPr lang="en-US" altLang="en-US" sz="1000" dirty="0" err="1" smtClean="0">
                <a:ea typeface="新細明體" pitchFamily="18" charset="-120"/>
              </a:rPr>
              <a:t>an_x</a:t>
            </a:r>
            <a:r>
              <a:rPr lang="en-US" altLang="en-US" sz="1000" dirty="0" smtClean="0">
                <a:ea typeface="新細明體" pitchFamily="18" charset="-120"/>
              </a:rPr>
              <a:t>)*sin(</a:t>
            </a:r>
            <a:r>
              <a:rPr lang="en-US" altLang="en-US" sz="1000" dirty="0" err="1" smtClean="0">
                <a:ea typeface="新細明體" pitchFamily="18" charset="-120"/>
              </a:rPr>
              <a:t>an_z</a:t>
            </a:r>
            <a:r>
              <a:rPr lang="en-US" altLang="en-US" sz="1000" dirty="0" smtClean="0">
                <a:ea typeface="新細明體" pitchFamily="18" charset="-120"/>
              </a:rPr>
              <a:t>) + cos(</a:t>
            </a:r>
            <a:r>
              <a:rPr lang="en-US" altLang="en-US" sz="1000" dirty="0" err="1" smtClean="0">
                <a:ea typeface="新細明體" pitchFamily="18" charset="-120"/>
              </a:rPr>
              <a:t>an_x</a:t>
            </a:r>
            <a:r>
              <a:rPr lang="en-US" altLang="en-US" sz="1000" dirty="0" smtClean="0">
                <a:ea typeface="新細明體" pitchFamily="18" charset="-120"/>
              </a:rPr>
              <a:t>)*cos(</a:t>
            </a:r>
            <a:r>
              <a:rPr lang="en-US" altLang="en-US" sz="1000" dirty="0" err="1" smtClean="0">
                <a:ea typeface="新細明體" pitchFamily="18" charset="-120"/>
              </a:rPr>
              <a:t>an_z</a:t>
            </a:r>
            <a:r>
              <a:rPr lang="en-US" altLang="en-US" sz="1000" dirty="0" smtClean="0">
                <a:ea typeface="新細明體" pitchFamily="18" charset="-120"/>
              </a:rPr>
              <a:t>)*sin(</a:t>
            </a:r>
            <a:r>
              <a:rPr lang="en-US" altLang="en-US" sz="1000" dirty="0" err="1" smtClean="0">
                <a:ea typeface="新細明體" pitchFamily="18" charset="-120"/>
              </a:rPr>
              <a:t>an_y</a:t>
            </a:r>
            <a:r>
              <a:rPr lang="en-US" altLang="en-US" sz="1000" dirty="0" smtClean="0">
                <a:ea typeface="新細明體" pitchFamily="18" charset="-120"/>
              </a:rPr>
              <a:t>), cos(</a:t>
            </a:r>
            <a:r>
              <a:rPr lang="en-US" altLang="en-US" sz="1000" dirty="0" err="1" smtClean="0">
                <a:ea typeface="新細明體" pitchFamily="18" charset="-120"/>
              </a:rPr>
              <a:t>an_x</a:t>
            </a:r>
            <a:r>
              <a:rPr lang="en-US" altLang="en-US" sz="1000" dirty="0" smtClean="0">
                <a:ea typeface="新細明體" pitchFamily="18" charset="-120"/>
              </a:rPr>
              <a:t>)*sin(</a:t>
            </a:r>
            <a:r>
              <a:rPr lang="en-US" altLang="en-US" sz="1000" dirty="0" err="1" smtClean="0">
                <a:ea typeface="新細明體" pitchFamily="18" charset="-120"/>
              </a:rPr>
              <a:t>an_y</a:t>
            </a:r>
            <a:r>
              <a:rPr lang="en-US" altLang="en-US" sz="1000" dirty="0" smtClean="0">
                <a:ea typeface="新細明體" pitchFamily="18" charset="-120"/>
              </a:rPr>
              <a:t>)*sin(</a:t>
            </a:r>
            <a:r>
              <a:rPr lang="en-US" altLang="en-US" sz="1000" dirty="0" err="1" smtClean="0">
                <a:ea typeface="新細明體" pitchFamily="18" charset="-120"/>
              </a:rPr>
              <a:t>an_z</a:t>
            </a:r>
            <a:r>
              <a:rPr lang="en-US" altLang="en-US" sz="1000" dirty="0" smtClean="0">
                <a:ea typeface="新細明體" pitchFamily="18" charset="-120"/>
              </a:rPr>
              <a:t>) - cos(</a:t>
            </a:r>
            <a:r>
              <a:rPr lang="en-US" altLang="en-US" sz="1000" dirty="0" err="1" smtClean="0">
                <a:ea typeface="新細明體" pitchFamily="18" charset="-120"/>
              </a:rPr>
              <a:t>an_z</a:t>
            </a:r>
            <a:r>
              <a:rPr lang="en-US" altLang="en-US" sz="1000" dirty="0" smtClean="0">
                <a:ea typeface="新細明體" pitchFamily="18" charset="-120"/>
              </a:rPr>
              <a:t>)*sin(</a:t>
            </a:r>
            <a:r>
              <a:rPr lang="en-US" altLang="en-US" sz="1000" dirty="0" err="1" smtClean="0">
                <a:ea typeface="新細明體" pitchFamily="18" charset="-120"/>
              </a:rPr>
              <a:t>an_x</a:t>
            </a:r>
            <a:r>
              <a:rPr lang="en-US" altLang="en-US" sz="1000" dirty="0" smtClean="0">
                <a:ea typeface="新細明體" pitchFamily="18" charset="-120"/>
              </a:rPr>
              <a:t>), cos(</a:t>
            </a:r>
            <a:r>
              <a:rPr lang="en-US" altLang="en-US" sz="1000" dirty="0" err="1" smtClean="0">
                <a:ea typeface="新細明體" pitchFamily="18" charset="-120"/>
              </a:rPr>
              <a:t>an_x</a:t>
            </a:r>
            <a:r>
              <a:rPr lang="en-US" altLang="en-US" sz="1000" dirty="0" smtClean="0">
                <a:ea typeface="新細明體" pitchFamily="18" charset="-120"/>
              </a:rPr>
              <a:t>)*cos(</a:t>
            </a:r>
            <a:r>
              <a:rPr lang="en-US" altLang="en-US" sz="1000" dirty="0" err="1" smtClean="0">
                <a:ea typeface="新細明體" pitchFamily="18" charset="-120"/>
              </a:rPr>
              <a:t>an_y</a:t>
            </a:r>
            <a:r>
              <a:rPr lang="en-US" altLang="en-US" sz="1000" dirty="0" smtClean="0">
                <a:ea typeface="新細明體" pitchFamily="18" charset="-120"/>
              </a:rPr>
              <a:t>)]</a:t>
            </a:r>
          </a:p>
          <a:p>
            <a:endParaRPr lang="en-US" altLang="en-US" sz="1400" dirty="0" smtClean="0">
              <a:ea typeface="新細明體" pitchFamily="18" charset="-120"/>
            </a:endParaRPr>
          </a:p>
          <a:p>
            <a:endParaRPr lang="en-US" altLang="en-US" dirty="0" smtClean="0">
              <a:ea typeface="新細明體" pitchFamily="18" charset="-120"/>
            </a:endParaRPr>
          </a:p>
        </p:txBody>
      </p:sp>
      <p:sp>
        <p:nvSpPr>
          <p:cNvPr id="5" name="Footer Placeholder 4"/>
          <p:cNvSpPr>
            <a:spLocks noGrp="1"/>
          </p:cNvSpPr>
          <p:nvPr>
            <p:ph type="ftr" sz="quarter" idx="11"/>
          </p:nvPr>
        </p:nvSpPr>
        <p:spPr/>
        <p:txBody>
          <a:bodyPr/>
          <a:lstStyle/>
          <a:p>
            <a:pPr>
              <a:defRPr/>
            </a:pPr>
            <a:r>
              <a:rPr lang="en-US" smtClean="0"/>
              <a:t>Ch2. Cameras v.7c</a:t>
            </a:r>
            <a:endParaRPr lang="en-US"/>
          </a:p>
        </p:txBody>
      </p:sp>
      <p:sp>
        <p:nvSpPr>
          <p:cNvPr id="46085" name="Slide Number Placeholder 5"/>
          <p:cNvSpPr>
            <a:spLocks noGrp="1"/>
          </p:cNvSpPr>
          <p:nvPr>
            <p:ph type="sldNum" sz="quarter" idx="12"/>
          </p:nvPr>
        </p:nvSpPr>
        <p:spPr bwMode="auto">
          <a:xfrm>
            <a:off x="6629400" y="63246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fld id="{3A4B4130-244C-47C6-A89F-E320B55EF1E5}" type="slidenum">
              <a:rPr lang="en-US" altLang="en-US" sz="1200" smtClean="0">
                <a:solidFill>
                  <a:srgbClr val="898989"/>
                </a:solidFill>
                <a:latin typeface="Verdana" pitchFamily="34" charset="0"/>
              </a:rPr>
              <a:pPr>
                <a:spcBef>
                  <a:spcPct val="0"/>
                </a:spcBef>
                <a:buFontTx/>
                <a:buNone/>
              </a:pPr>
              <a:t>44</a:t>
            </a:fld>
            <a:endParaRPr lang="en-US" altLang="en-US" sz="1200" smtClean="0">
              <a:solidFill>
                <a:srgbClr val="898989"/>
              </a:solidFill>
              <a:latin typeface="Verdana" pitchFamily="34" charset="0"/>
            </a:endParaRPr>
          </a:p>
        </p:txBody>
      </p:sp>
      <p:sp>
        <p:nvSpPr>
          <p:cNvPr id="6" name="Oval 5"/>
          <p:cNvSpPr/>
          <p:nvPr/>
        </p:nvSpPr>
        <p:spPr>
          <a:xfrm>
            <a:off x="4800600" y="152400"/>
            <a:ext cx="22098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pPr algn="ctr">
              <a:defRPr/>
            </a:pPr>
            <a:endParaRPr lang="en-US" altLang="en-US" smtClean="0">
              <a:solidFill>
                <a:srgbClr val="FFFFFF"/>
              </a:solidFill>
              <a:latin typeface="Calibri" pitchFamily="34"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244475" y="609600"/>
            <a:ext cx="8243888" cy="1314450"/>
          </a:xfrm>
        </p:spPr>
        <p:txBody>
          <a:bodyPr/>
          <a:lstStyle/>
          <a:p>
            <a:pPr algn="l" eaLnBrk="1" hangingPunct="1"/>
            <a:r>
              <a:rPr lang="en-US" altLang="en-US" sz="2800" smtClean="0">
                <a:ea typeface="新細明體" pitchFamily="18" charset="-120"/>
              </a:rPr>
              <a:t>Study the rotation matrix Rc and Translation vector Tc </a:t>
            </a:r>
            <a:br>
              <a:rPr lang="en-US" altLang="en-US" sz="2800" smtClean="0">
                <a:ea typeface="新細明體" pitchFamily="18" charset="-120"/>
              </a:rPr>
            </a:br>
            <a:r>
              <a:rPr lang="en-US" altLang="en-US" sz="2800" smtClean="0">
                <a:ea typeface="新細明體" pitchFamily="18" charset="-120"/>
              </a:rPr>
              <a:t>M</a:t>
            </a:r>
            <a:r>
              <a:rPr lang="en-US" altLang="en-US" sz="2800" baseline="-25000" smtClean="0">
                <a:ea typeface="新細明體" pitchFamily="18" charset="-120"/>
              </a:rPr>
              <a:t>ext</a:t>
            </a:r>
            <a:r>
              <a:rPr lang="en-US" altLang="en-US" sz="2800" smtClean="0">
                <a:ea typeface="新細明體" pitchFamily="18" charset="-120"/>
              </a:rPr>
              <a:t> (3x4)Matrix form</a:t>
            </a:r>
            <a:br>
              <a:rPr lang="en-US" altLang="en-US" sz="2800" smtClean="0">
                <a:ea typeface="新細明體" pitchFamily="18" charset="-120"/>
              </a:rPr>
            </a:br>
            <a:r>
              <a:rPr lang="en-US" altLang="en-US" sz="2800" smtClean="0">
                <a:ea typeface="新細明體" pitchFamily="18" charset="-120"/>
              </a:rPr>
              <a:t>When Tc is not Zero</a:t>
            </a:r>
            <a:r>
              <a:rPr lang="en-US" altLang="zh-TW" sz="2800" smtClean="0"/>
              <a:t> </a:t>
            </a:r>
            <a:endParaRPr lang="en-US" altLang="en-US" sz="2800" smtClean="0">
              <a:ea typeface="新細明體" pitchFamily="18" charset="-120"/>
            </a:endParaRPr>
          </a:p>
        </p:txBody>
      </p:sp>
      <p:graphicFrame>
        <p:nvGraphicFramePr>
          <p:cNvPr id="47107" name="Object 9"/>
          <p:cNvGraphicFramePr>
            <a:graphicFrameLocks noGrp="1" noChangeAspect="1"/>
          </p:cNvGraphicFramePr>
          <p:nvPr>
            <p:ph sz="quarter" idx="2"/>
          </p:nvPr>
        </p:nvGraphicFramePr>
        <p:xfrm>
          <a:off x="601663" y="3314700"/>
          <a:ext cx="4713287" cy="3200400"/>
        </p:xfrm>
        <a:graphic>
          <a:graphicData uri="http://schemas.openxmlformats.org/presentationml/2006/ole">
            <mc:AlternateContent xmlns:mc="http://schemas.openxmlformats.org/markup-compatibility/2006">
              <mc:Choice xmlns:v="urn:schemas-microsoft-com:vml" Requires="v">
                <p:oleObj spid="_x0000_s47237" name="公式" r:id="rId4" imgW="3086100" imgH="2095500" progId="Equation.3">
                  <p:embed/>
                </p:oleObj>
              </mc:Choice>
              <mc:Fallback>
                <p:oleObj name="公式" r:id="rId4" imgW="3086100" imgH="2095500" progId="Equation.3">
                  <p:embed/>
                  <p:pic>
                    <p:nvPicPr>
                      <p:cNvPr id="0" name="Object 9"/>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663" y="3314700"/>
                        <a:ext cx="4713287"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108" name="Footer Placeholder 6"/>
          <p:cNvSpPr>
            <a:spLocks noGrp="1"/>
          </p:cNvSpPr>
          <p:nvPr>
            <p:ph type="ftr" sz="quarter" idx="11"/>
          </p:nvPr>
        </p:nvSpPr>
        <p:spPr bwMode="auto">
          <a:xfrm>
            <a:off x="3095625" y="6492875"/>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200" smtClean="0">
                <a:latin typeface="Verdana" pitchFamily="34" charset="0"/>
              </a:rPr>
              <a:t>Ch2. Cameras v.7c</a:t>
            </a:r>
            <a:endParaRPr lang="en-US" altLang="en-US" sz="1200">
              <a:latin typeface="Verdana" pitchFamily="34" charset="0"/>
            </a:endParaRPr>
          </a:p>
        </p:txBody>
      </p:sp>
      <p:sp>
        <p:nvSpPr>
          <p:cNvPr id="47109" name="Slide Number Placeholder 7"/>
          <p:cNvSpPr>
            <a:spLocks noGrp="1"/>
          </p:cNvSpPr>
          <p:nvPr>
            <p:ph type="sldNum" sz="quarter" idx="12"/>
          </p:nvPr>
        </p:nvSpPr>
        <p:spPr bwMode="auto">
          <a:xfrm>
            <a:off x="6591300" y="6492875"/>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fld id="{732F7CBB-F85B-4DA7-A66B-CA0ED023B082}" type="slidenum">
              <a:rPr lang="en-US" altLang="en-US" sz="1200" smtClean="0">
                <a:latin typeface="Verdana" pitchFamily="34" charset="0"/>
              </a:rPr>
              <a:pPr>
                <a:spcBef>
                  <a:spcPct val="0"/>
                </a:spcBef>
                <a:buFontTx/>
                <a:buNone/>
              </a:pPr>
              <a:t>45</a:t>
            </a:fld>
            <a:endParaRPr lang="en-US" altLang="en-US" sz="1200" smtClean="0">
              <a:latin typeface="Verdana" pitchFamily="34" charset="0"/>
            </a:endParaRPr>
          </a:p>
        </p:txBody>
      </p:sp>
      <p:pic>
        <p:nvPicPr>
          <p:cNvPr id="47110" name="Picture 9" descr="MCj0431617000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8572259">
            <a:off x="3578225" y="2830513"/>
            <a:ext cx="1079500"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1" name="Line 4"/>
          <p:cNvSpPr>
            <a:spLocks noChangeShapeType="1"/>
          </p:cNvSpPr>
          <p:nvPr/>
        </p:nvSpPr>
        <p:spPr bwMode="auto">
          <a:xfrm flipV="1">
            <a:off x="4476750" y="2724150"/>
            <a:ext cx="66675" cy="431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12" name="Line 5"/>
          <p:cNvSpPr>
            <a:spLocks noChangeShapeType="1"/>
          </p:cNvSpPr>
          <p:nvPr/>
        </p:nvSpPr>
        <p:spPr bwMode="auto">
          <a:xfrm>
            <a:off x="3943350" y="2774950"/>
            <a:ext cx="533400" cy="38100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13" name="Line 6"/>
          <p:cNvSpPr>
            <a:spLocks noChangeShapeType="1"/>
          </p:cNvSpPr>
          <p:nvPr/>
        </p:nvSpPr>
        <p:spPr bwMode="auto">
          <a:xfrm flipV="1">
            <a:off x="4476750" y="2317750"/>
            <a:ext cx="13716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14" name="Line 7"/>
          <p:cNvSpPr>
            <a:spLocks noChangeShapeType="1"/>
          </p:cNvSpPr>
          <p:nvPr/>
        </p:nvSpPr>
        <p:spPr bwMode="auto">
          <a:xfrm flipV="1">
            <a:off x="8712200" y="2033588"/>
            <a:ext cx="0" cy="1676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15" name="Line 8"/>
          <p:cNvSpPr>
            <a:spLocks noChangeShapeType="1"/>
          </p:cNvSpPr>
          <p:nvPr/>
        </p:nvSpPr>
        <p:spPr bwMode="auto">
          <a:xfrm flipH="1">
            <a:off x="6883400" y="3709988"/>
            <a:ext cx="1828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16" name="Line 9"/>
          <p:cNvSpPr>
            <a:spLocks noChangeShapeType="1"/>
          </p:cNvSpPr>
          <p:nvPr/>
        </p:nvSpPr>
        <p:spPr bwMode="auto">
          <a:xfrm flipH="1" flipV="1">
            <a:off x="7621588" y="3155950"/>
            <a:ext cx="1090612" cy="5540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17" name="Text Box 10"/>
          <p:cNvSpPr txBox="1">
            <a:spLocks noChangeArrowheads="1"/>
          </p:cNvSpPr>
          <p:nvPr/>
        </p:nvSpPr>
        <p:spPr bwMode="auto">
          <a:xfrm>
            <a:off x="8488363" y="1720850"/>
            <a:ext cx="4460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en-US" sz="1800">
                <a:latin typeface="Arial" charset="0"/>
              </a:rPr>
              <a:t>Y</a:t>
            </a:r>
            <a:r>
              <a:rPr kumimoji="1" lang="en-US" altLang="en-US" sz="1800" baseline="-25000">
                <a:latin typeface="Arial" charset="0"/>
              </a:rPr>
              <a:t>w</a:t>
            </a:r>
          </a:p>
        </p:txBody>
      </p:sp>
      <p:sp>
        <p:nvSpPr>
          <p:cNvPr id="47118" name="Text Box 11"/>
          <p:cNvSpPr txBox="1">
            <a:spLocks noChangeArrowheads="1"/>
          </p:cNvSpPr>
          <p:nvPr/>
        </p:nvSpPr>
        <p:spPr bwMode="auto">
          <a:xfrm>
            <a:off x="6943725" y="3746500"/>
            <a:ext cx="4460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en-US" sz="1800">
                <a:latin typeface="Arial" charset="0"/>
              </a:rPr>
              <a:t>X</a:t>
            </a:r>
            <a:r>
              <a:rPr kumimoji="1" lang="en-US" altLang="en-US" sz="1800" baseline="-25000">
                <a:latin typeface="Arial" charset="0"/>
              </a:rPr>
              <a:t>w</a:t>
            </a:r>
          </a:p>
        </p:txBody>
      </p:sp>
      <p:sp>
        <p:nvSpPr>
          <p:cNvPr id="47119" name="Text Box 12"/>
          <p:cNvSpPr txBox="1">
            <a:spLocks noChangeArrowheads="1"/>
          </p:cNvSpPr>
          <p:nvPr/>
        </p:nvSpPr>
        <p:spPr bwMode="auto">
          <a:xfrm>
            <a:off x="7364413" y="2801938"/>
            <a:ext cx="4333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en-US" sz="1800">
                <a:latin typeface="Arial" charset="0"/>
              </a:rPr>
              <a:t>Z</a:t>
            </a:r>
            <a:r>
              <a:rPr kumimoji="1" lang="en-US" altLang="en-US" sz="1800" baseline="-25000">
                <a:latin typeface="Arial" charset="0"/>
              </a:rPr>
              <a:t>w</a:t>
            </a:r>
          </a:p>
        </p:txBody>
      </p:sp>
      <p:sp>
        <p:nvSpPr>
          <p:cNvPr id="47120" name="Line 13"/>
          <p:cNvSpPr>
            <a:spLocks noChangeShapeType="1"/>
          </p:cNvSpPr>
          <p:nvPr/>
        </p:nvSpPr>
        <p:spPr bwMode="auto">
          <a:xfrm flipH="1" flipV="1">
            <a:off x="4476750" y="3155950"/>
            <a:ext cx="4235450" cy="554038"/>
          </a:xfrm>
          <a:prstGeom prst="line">
            <a:avLst/>
          </a:prstGeom>
          <a:noFill/>
          <a:ln w="9525">
            <a:solidFill>
              <a:schemeClr val="tx1"/>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21" name="Text Box 18"/>
          <p:cNvSpPr txBox="1">
            <a:spLocks noChangeArrowheads="1"/>
          </p:cNvSpPr>
          <p:nvPr/>
        </p:nvSpPr>
        <p:spPr bwMode="auto">
          <a:xfrm>
            <a:off x="5162550" y="2189163"/>
            <a:ext cx="400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en-US" sz="1800">
                <a:latin typeface="Arial" charset="0"/>
              </a:rPr>
              <a:t>Z</a:t>
            </a:r>
            <a:r>
              <a:rPr kumimoji="1" lang="en-US" altLang="en-US" sz="1800" baseline="-25000">
                <a:latin typeface="Arial" charset="0"/>
              </a:rPr>
              <a:t>c</a:t>
            </a:r>
          </a:p>
        </p:txBody>
      </p:sp>
      <p:sp>
        <p:nvSpPr>
          <p:cNvPr id="47122" name="Text Box 19"/>
          <p:cNvSpPr txBox="1">
            <a:spLocks noChangeArrowheads="1"/>
          </p:cNvSpPr>
          <p:nvPr/>
        </p:nvSpPr>
        <p:spPr bwMode="auto">
          <a:xfrm>
            <a:off x="3530600" y="2622550"/>
            <a:ext cx="41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en-US" sz="1800">
                <a:latin typeface="Arial" charset="0"/>
              </a:rPr>
              <a:t>X</a:t>
            </a:r>
            <a:r>
              <a:rPr kumimoji="1" lang="en-US" altLang="en-US" sz="1800" baseline="-25000">
                <a:latin typeface="Arial" charset="0"/>
              </a:rPr>
              <a:t>c</a:t>
            </a:r>
          </a:p>
        </p:txBody>
      </p:sp>
      <p:sp>
        <p:nvSpPr>
          <p:cNvPr id="47123" name="Text Box 22"/>
          <p:cNvSpPr txBox="1">
            <a:spLocks noChangeArrowheads="1"/>
          </p:cNvSpPr>
          <p:nvPr/>
        </p:nvSpPr>
        <p:spPr bwMode="auto">
          <a:xfrm>
            <a:off x="7308850" y="4189413"/>
            <a:ext cx="1716088"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en-US" sz="1800">
                <a:latin typeface="Arial" charset="0"/>
              </a:rPr>
              <a:t>World coordinates</a:t>
            </a:r>
          </a:p>
          <a:p>
            <a:pPr eaLnBrk="1" hangingPunct="1">
              <a:spcBef>
                <a:spcPct val="0"/>
              </a:spcBef>
              <a:buFontTx/>
              <a:buNone/>
            </a:pPr>
            <a:r>
              <a:rPr kumimoji="1" lang="en-US" altLang="en-US" sz="1800">
                <a:latin typeface="Arial" charset="0"/>
              </a:rPr>
              <a:t>(reference)</a:t>
            </a:r>
          </a:p>
        </p:txBody>
      </p:sp>
      <p:sp>
        <p:nvSpPr>
          <p:cNvPr id="47124" name="Text Box 23"/>
          <p:cNvSpPr txBox="1">
            <a:spLocks noChangeArrowheads="1"/>
          </p:cNvSpPr>
          <p:nvPr/>
        </p:nvSpPr>
        <p:spPr bwMode="auto">
          <a:xfrm>
            <a:off x="3732213" y="1924050"/>
            <a:ext cx="13652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en-US" sz="1800">
                <a:latin typeface="Arial" charset="0"/>
              </a:rPr>
              <a:t>Camera</a:t>
            </a:r>
          </a:p>
          <a:p>
            <a:pPr eaLnBrk="1" hangingPunct="1">
              <a:spcBef>
                <a:spcPct val="0"/>
              </a:spcBef>
              <a:buFontTx/>
              <a:buNone/>
            </a:pPr>
            <a:r>
              <a:rPr kumimoji="1" lang="en-US" altLang="en-US" sz="1800">
                <a:latin typeface="Arial" charset="0"/>
              </a:rPr>
              <a:t>coordinates</a:t>
            </a:r>
          </a:p>
        </p:txBody>
      </p:sp>
      <p:sp>
        <p:nvSpPr>
          <p:cNvPr id="47125" name="Text Box 24"/>
          <p:cNvSpPr txBox="1">
            <a:spLocks noChangeArrowheads="1"/>
          </p:cNvSpPr>
          <p:nvPr/>
        </p:nvSpPr>
        <p:spPr bwMode="auto">
          <a:xfrm>
            <a:off x="4337050" y="2354263"/>
            <a:ext cx="412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en-US" sz="1800">
                <a:latin typeface="Arial" charset="0"/>
              </a:rPr>
              <a:t>Y</a:t>
            </a:r>
            <a:r>
              <a:rPr kumimoji="1" lang="en-US" altLang="en-US" sz="1800" baseline="-25000">
                <a:latin typeface="Arial" charset="0"/>
              </a:rPr>
              <a:t>c</a:t>
            </a:r>
          </a:p>
        </p:txBody>
      </p:sp>
      <p:sp>
        <p:nvSpPr>
          <p:cNvPr id="47126" name="Tree"/>
          <p:cNvSpPr>
            <a:spLocks noEditPoints="1" noChangeArrowheads="1"/>
          </p:cNvSpPr>
          <p:nvPr/>
        </p:nvSpPr>
        <p:spPr bwMode="auto">
          <a:xfrm>
            <a:off x="5675313" y="1311275"/>
            <a:ext cx="952500" cy="81915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2147483647 w 21600"/>
              <a:gd name="T9" fmla="*/ 2147483647 h 21600"/>
              <a:gd name="T10" fmla="*/ 2147483647 w 21600"/>
              <a:gd name="T11" fmla="*/ 2147483647 h 21600"/>
              <a:gd name="T12" fmla="*/ 2147483647 w 21600"/>
              <a:gd name="T13" fmla="*/ 2147483647 h 21600"/>
              <a:gd name="T14" fmla="*/ 17694720 60000 65536"/>
              <a:gd name="T15" fmla="*/ 11796480 60000 65536"/>
              <a:gd name="T16" fmla="*/ 11796480 60000 65536"/>
              <a:gd name="T17" fmla="*/ 11796480 60000 65536"/>
              <a:gd name="T18" fmla="*/ 0 60000 65536"/>
              <a:gd name="T19" fmla="*/ 0 60000 65536"/>
              <a:gd name="T20" fmla="*/ 0 60000 65536"/>
              <a:gd name="T21" fmla="*/ 761 w 21600"/>
              <a:gd name="T22" fmla="*/ 22454 h 21600"/>
              <a:gd name="T23" fmla="*/ 21069 w 21600"/>
              <a:gd name="T24" fmla="*/ 28282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a:moveTo>
                  <a:pt x="0" y="18900"/>
                </a:moveTo>
                <a:lnTo>
                  <a:pt x="9257" y="18900"/>
                </a:lnTo>
                <a:lnTo>
                  <a:pt x="9257" y="21600"/>
                </a:lnTo>
                <a:lnTo>
                  <a:pt x="12343" y="21600"/>
                </a:lnTo>
                <a:lnTo>
                  <a:pt x="12343" y="18900"/>
                </a:lnTo>
                <a:lnTo>
                  <a:pt x="21600" y="18900"/>
                </a:lnTo>
                <a:lnTo>
                  <a:pt x="12343" y="12600"/>
                </a:lnTo>
                <a:lnTo>
                  <a:pt x="18514" y="12600"/>
                </a:lnTo>
                <a:lnTo>
                  <a:pt x="12343" y="6300"/>
                </a:lnTo>
                <a:lnTo>
                  <a:pt x="15429" y="6300"/>
                </a:lnTo>
                <a:lnTo>
                  <a:pt x="10800" y="0"/>
                </a:lnTo>
                <a:lnTo>
                  <a:pt x="6171" y="6300"/>
                </a:lnTo>
                <a:lnTo>
                  <a:pt x="9257" y="6300"/>
                </a:lnTo>
                <a:lnTo>
                  <a:pt x="3086" y="12600"/>
                </a:lnTo>
                <a:lnTo>
                  <a:pt x="9257" y="12600"/>
                </a:lnTo>
                <a:lnTo>
                  <a:pt x="0" y="18900"/>
                </a:lnTo>
                <a:close/>
              </a:path>
            </a:pathLst>
          </a:custGeom>
          <a:solidFill>
            <a:srgbClr val="008000"/>
          </a:solidFill>
          <a:ln w="9525">
            <a:solidFill>
              <a:srgbClr val="000000"/>
            </a:solidFill>
            <a:miter lim="800000"/>
            <a:headEnd/>
            <a:tailEnd/>
          </a:ln>
          <a:effectLst>
            <a:outerShdw dist="107763" dir="2700000" algn="ctr" rotWithShape="0">
              <a:srgbClr val="808080"/>
            </a:outerShdw>
          </a:effectLst>
        </p:spPr>
        <p:txBody>
          <a:bodyPr/>
          <a:lstStyle/>
          <a:p>
            <a:endParaRPr lang="en-US"/>
          </a:p>
        </p:txBody>
      </p:sp>
      <p:sp>
        <p:nvSpPr>
          <p:cNvPr id="47127" name="Text Box 28"/>
          <p:cNvSpPr txBox="1">
            <a:spLocks noChangeArrowheads="1"/>
          </p:cNvSpPr>
          <p:nvPr/>
        </p:nvSpPr>
        <p:spPr bwMode="auto">
          <a:xfrm>
            <a:off x="7300913" y="3781425"/>
            <a:ext cx="1479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en-US" sz="1800">
                <a:latin typeface="Arial" charset="0"/>
              </a:rPr>
              <a:t>World center</a:t>
            </a:r>
          </a:p>
        </p:txBody>
      </p:sp>
      <p:sp>
        <p:nvSpPr>
          <p:cNvPr id="47128" name="Freeform 35"/>
          <p:cNvSpPr>
            <a:spLocks/>
          </p:cNvSpPr>
          <p:nvPr/>
        </p:nvSpPr>
        <p:spPr bwMode="auto">
          <a:xfrm flipV="1">
            <a:off x="4718050" y="3141663"/>
            <a:ext cx="349250" cy="428625"/>
          </a:xfrm>
          <a:custGeom>
            <a:avLst/>
            <a:gdLst>
              <a:gd name="T0" fmla="*/ 2147483647 w 208"/>
              <a:gd name="T1" fmla="*/ 2147483647 h 264"/>
              <a:gd name="T2" fmla="*/ 2147483647 w 208"/>
              <a:gd name="T3" fmla="*/ 2147483647 h 264"/>
              <a:gd name="T4" fmla="*/ 2147483647 w 208"/>
              <a:gd name="T5" fmla="*/ 2147483647 h 264"/>
              <a:gd name="T6" fmla="*/ 0 w 208"/>
              <a:gd name="T7" fmla="*/ 2147483647 h 2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8" h="264">
                <a:moveTo>
                  <a:pt x="48" y="264"/>
                </a:moveTo>
                <a:cubicBezTo>
                  <a:pt x="112" y="236"/>
                  <a:pt x="176" y="208"/>
                  <a:pt x="192" y="168"/>
                </a:cubicBezTo>
                <a:cubicBezTo>
                  <a:pt x="208" y="128"/>
                  <a:pt x="176" y="48"/>
                  <a:pt x="144" y="24"/>
                </a:cubicBezTo>
                <a:cubicBezTo>
                  <a:pt x="112" y="0"/>
                  <a:pt x="24" y="24"/>
                  <a:pt x="0" y="24"/>
                </a:cubicBezTo>
              </a:path>
            </a:pathLst>
          </a:custGeom>
          <a:noFill/>
          <a:ln w="38100" cmpd="sng">
            <a:solidFill>
              <a:schemeClr val="tx1"/>
            </a:solidFill>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29" name="Text Box 36"/>
          <p:cNvSpPr txBox="1">
            <a:spLocks noChangeArrowheads="1"/>
          </p:cNvSpPr>
          <p:nvPr/>
        </p:nvSpPr>
        <p:spPr bwMode="auto">
          <a:xfrm>
            <a:off x="6151563" y="1028700"/>
            <a:ext cx="4730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en-US" sz="1800" i="1">
                <a:latin typeface="Arial" charset="0"/>
              </a:rPr>
              <a:t>P</a:t>
            </a:r>
            <a:r>
              <a:rPr kumimoji="1" lang="en-US" altLang="en-US" sz="1800" i="1" baseline="-25000">
                <a:latin typeface="Arial" charset="0"/>
              </a:rPr>
              <a:t>w</a:t>
            </a:r>
          </a:p>
        </p:txBody>
      </p:sp>
      <p:sp>
        <p:nvSpPr>
          <p:cNvPr id="47130" name="Text Box 28"/>
          <p:cNvSpPr txBox="1">
            <a:spLocks noChangeArrowheads="1"/>
          </p:cNvSpPr>
          <p:nvPr/>
        </p:nvSpPr>
        <p:spPr bwMode="auto">
          <a:xfrm>
            <a:off x="3527425" y="3709988"/>
            <a:ext cx="1711325"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en-US" sz="1800">
                <a:latin typeface="Arial" charset="0"/>
              </a:rPr>
              <a:t>Camera center</a:t>
            </a:r>
          </a:p>
        </p:txBody>
      </p:sp>
      <p:sp>
        <p:nvSpPr>
          <p:cNvPr id="47131" name="Rectangle 30"/>
          <p:cNvSpPr>
            <a:spLocks noChangeArrowheads="1"/>
          </p:cNvSpPr>
          <p:nvPr/>
        </p:nvSpPr>
        <p:spPr bwMode="auto">
          <a:xfrm>
            <a:off x="5024438" y="3025775"/>
            <a:ext cx="2597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en-US" sz="1800">
                <a:latin typeface="Arial" charset="0"/>
              </a:rPr>
              <a:t>T</a:t>
            </a:r>
            <a:r>
              <a:rPr kumimoji="1" lang="en-US" altLang="en-US" sz="1800" baseline="-25000">
                <a:latin typeface="Arial" charset="0"/>
              </a:rPr>
              <a:t>C</a:t>
            </a:r>
            <a:r>
              <a:rPr kumimoji="1" lang="en-US" altLang="en-US" sz="1800">
                <a:latin typeface="Arial" charset="0"/>
              </a:rPr>
              <a:t>= camera translation </a:t>
            </a:r>
          </a:p>
        </p:txBody>
      </p:sp>
      <p:cxnSp>
        <p:nvCxnSpPr>
          <p:cNvPr id="3" name="Straight Arrow Connector 2"/>
          <p:cNvCxnSpPr>
            <a:stCxn id="47114" idx="0"/>
            <a:endCxn id="47129" idx="1"/>
          </p:cNvCxnSpPr>
          <p:nvPr/>
        </p:nvCxnSpPr>
        <p:spPr>
          <a:xfrm flipH="1" flipV="1">
            <a:off x="6151563" y="1212850"/>
            <a:ext cx="2560637" cy="2497138"/>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47120" idx="1"/>
            <a:endCxn id="47129" idx="1"/>
          </p:cNvCxnSpPr>
          <p:nvPr/>
        </p:nvCxnSpPr>
        <p:spPr>
          <a:xfrm flipV="1">
            <a:off x="4476750" y="1212850"/>
            <a:ext cx="1674813" cy="194310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47134" name="Text Box 27"/>
          <p:cNvSpPr txBox="1">
            <a:spLocks noChangeArrowheads="1"/>
          </p:cNvSpPr>
          <p:nvPr/>
        </p:nvSpPr>
        <p:spPr bwMode="auto">
          <a:xfrm>
            <a:off x="5008563" y="3433763"/>
            <a:ext cx="1333500"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en-US" sz="1800" b="1">
                <a:latin typeface="Arial" charset="0"/>
              </a:rPr>
              <a:t>R</a:t>
            </a:r>
            <a:r>
              <a:rPr kumimoji="1" lang="en-US" altLang="en-US" sz="1800" b="1" baseline="-25000">
                <a:latin typeface="Arial" charset="0"/>
              </a:rPr>
              <a:t>cam</a:t>
            </a:r>
            <a:r>
              <a:rPr kumimoji="1" lang="en-US" altLang="en-US" sz="1800" b="1">
                <a:latin typeface="Arial" charset="0"/>
              </a:rPr>
              <a:t>=(R</a:t>
            </a:r>
            <a:r>
              <a:rPr kumimoji="1" lang="en-US" altLang="en-US" sz="1800" b="1" baseline="-25000">
                <a:latin typeface="Arial" charset="0"/>
              </a:rPr>
              <a:t>c</a:t>
            </a:r>
            <a:r>
              <a:rPr kumimoji="1" lang="en-US" altLang="en-US" sz="1800" b="1">
                <a:latin typeface="Arial" charset="0"/>
              </a:rPr>
              <a:t>)</a:t>
            </a:r>
            <a:r>
              <a:rPr kumimoji="1" lang="en-US" altLang="en-US" sz="1800" b="1" baseline="30000">
                <a:latin typeface="Arial" charset="0"/>
              </a:rPr>
              <a:t>-1</a:t>
            </a:r>
          </a:p>
        </p:txBody>
      </p:sp>
      <p:sp>
        <p:nvSpPr>
          <p:cNvPr id="33" name="Oval 32"/>
          <p:cNvSpPr/>
          <p:nvPr/>
        </p:nvSpPr>
        <p:spPr>
          <a:xfrm>
            <a:off x="4800600" y="152400"/>
            <a:ext cx="22098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pPr algn="ctr">
              <a:defRPr/>
            </a:pPr>
            <a:endParaRPr lang="en-US" altLang="en-US" smtClean="0">
              <a:solidFill>
                <a:srgbClr val="FFFFFF"/>
              </a:solidFill>
              <a:latin typeface="Calibri" pitchFamily="34" charset="0"/>
            </a:endParaRPr>
          </a:p>
        </p:txBody>
      </p:sp>
      <p:sp>
        <p:nvSpPr>
          <p:cNvPr id="47136" name="Text Placeholder 5"/>
          <p:cNvSpPr>
            <a:spLocks noGrp="1"/>
          </p:cNvSpPr>
          <p:nvPr>
            <p:ph type="body" sz="half" idx="1"/>
          </p:nvPr>
        </p:nvSpPr>
        <p:spPr>
          <a:xfrm>
            <a:off x="7454900" y="6019800"/>
            <a:ext cx="457200" cy="493713"/>
          </a:xfrm>
        </p:spPr>
        <p:txBody>
          <a:bodyPr/>
          <a:lstStyle/>
          <a:p>
            <a:r>
              <a:rPr lang="en-US" altLang="en-US" smtClean="0">
                <a:ea typeface="新細明體" pitchFamily="18" charset="-120"/>
              </a:rPr>
              <a:t> </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57200" y="419100"/>
            <a:ext cx="8243888" cy="1314450"/>
          </a:xfrm>
        </p:spPr>
        <p:txBody>
          <a:bodyPr/>
          <a:lstStyle/>
          <a:p>
            <a:pPr eaLnBrk="1" hangingPunct="1"/>
            <a:r>
              <a:rPr lang="en-US" altLang="en-US" smtClean="0">
                <a:ea typeface="新細明體" pitchFamily="18" charset="-120"/>
              </a:rPr>
              <a:t>Combine Mint and Mext</a:t>
            </a:r>
          </a:p>
        </p:txBody>
      </p:sp>
      <p:sp>
        <p:nvSpPr>
          <p:cNvPr id="48131" name="Rectangle 3"/>
          <p:cNvSpPr>
            <a:spLocks noGrp="1" noChangeArrowheads="1"/>
          </p:cNvSpPr>
          <p:nvPr>
            <p:ph type="body" sz="half" idx="1"/>
          </p:nvPr>
        </p:nvSpPr>
        <p:spPr/>
        <p:txBody>
          <a:bodyPr/>
          <a:lstStyle/>
          <a:p>
            <a:pPr eaLnBrk="1" hangingPunct="1"/>
            <a:r>
              <a:rPr lang="en-US" altLang="en-US" sz="2800" smtClean="0">
                <a:ea typeface="新細明體" pitchFamily="18" charset="-120"/>
              </a:rPr>
              <a:t> </a:t>
            </a:r>
          </a:p>
        </p:txBody>
      </p:sp>
      <p:graphicFrame>
        <p:nvGraphicFramePr>
          <p:cNvPr id="48132" name="Object 10"/>
          <p:cNvGraphicFramePr>
            <a:graphicFrameLocks noGrp="1" noChangeAspect="1"/>
          </p:cNvGraphicFramePr>
          <p:nvPr>
            <p:ph sz="half" idx="2"/>
          </p:nvPr>
        </p:nvGraphicFramePr>
        <p:xfrm>
          <a:off x="2146300" y="3325813"/>
          <a:ext cx="1574800" cy="1336675"/>
        </p:xfrm>
        <a:graphic>
          <a:graphicData uri="http://schemas.openxmlformats.org/presentationml/2006/ole">
            <mc:AlternateContent xmlns:mc="http://schemas.openxmlformats.org/markup-compatibility/2006">
              <mc:Choice xmlns:v="urn:schemas-microsoft-com:vml" Requires="v">
                <p:oleObj spid="_x0000_s48245" name="Equation" r:id="rId3" imgW="838200" imgH="711200" progId="Equation.3">
                  <p:embed/>
                </p:oleObj>
              </mc:Choice>
              <mc:Fallback>
                <p:oleObj name="Equation" r:id="rId3" imgW="838200" imgH="711200" progId="Equation.3">
                  <p:embed/>
                  <p:pic>
                    <p:nvPicPr>
                      <p:cNvPr id="0" name="Object 1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6300" y="3325813"/>
                        <a:ext cx="1574800" cy="133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8133" name="Footer Placeholder 5"/>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200" smtClean="0">
                <a:latin typeface="Verdana" pitchFamily="34" charset="0"/>
              </a:rPr>
              <a:t>Ch2. Cameras v.7c</a:t>
            </a:r>
            <a:endParaRPr lang="en-US" altLang="en-US" sz="1200">
              <a:latin typeface="Verdana" pitchFamily="34" charset="0"/>
            </a:endParaRPr>
          </a:p>
        </p:txBody>
      </p:sp>
      <p:sp>
        <p:nvSpPr>
          <p:cNvPr id="48134"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fld id="{631F74B6-DF8F-4AD9-A6D1-5C5B9BEBE080}" type="slidenum">
              <a:rPr lang="en-US" altLang="en-US" sz="1200" smtClean="0">
                <a:latin typeface="Verdana" pitchFamily="34" charset="0"/>
              </a:rPr>
              <a:pPr>
                <a:spcBef>
                  <a:spcPct val="0"/>
                </a:spcBef>
                <a:buFontTx/>
                <a:buNone/>
              </a:pPr>
              <a:t>46</a:t>
            </a:fld>
            <a:endParaRPr lang="en-US" altLang="en-US" sz="1200" smtClean="0">
              <a:latin typeface="Verdana" pitchFamily="34" charset="0"/>
            </a:endParaRPr>
          </a:p>
        </p:txBody>
      </p:sp>
      <p:sp>
        <p:nvSpPr>
          <p:cNvPr id="48135" name="Text Box 4"/>
          <p:cNvSpPr txBox="1">
            <a:spLocks noChangeArrowheads="1"/>
          </p:cNvSpPr>
          <p:nvPr/>
        </p:nvSpPr>
        <p:spPr bwMode="auto">
          <a:xfrm>
            <a:off x="1524000" y="1905000"/>
            <a:ext cx="2286000" cy="35163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50000"/>
              </a:spcBef>
              <a:buFontTx/>
              <a:buNone/>
            </a:pPr>
            <a:r>
              <a:rPr kumimoji="1" lang="en-US" altLang="en-US">
                <a:latin typeface="Arial" charset="0"/>
              </a:rPr>
              <a:t>Projection</a:t>
            </a:r>
          </a:p>
          <a:p>
            <a:pPr eaLnBrk="1" hangingPunct="1">
              <a:spcBef>
                <a:spcPct val="50000"/>
              </a:spcBef>
              <a:buFontTx/>
              <a:buNone/>
            </a:pPr>
            <a:r>
              <a:rPr kumimoji="1" lang="en-US" altLang="en-US">
                <a:latin typeface="Arial" charset="0"/>
              </a:rPr>
              <a:t>M</a:t>
            </a:r>
            <a:r>
              <a:rPr kumimoji="1" lang="en-US" altLang="en-US" baseline="-25000">
                <a:latin typeface="Arial" charset="0"/>
              </a:rPr>
              <a:t>int</a:t>
            </a:r>
            <a:r>
              <a:rPr kumimoji="1" lang="en-US" altLang="en-US">
                <a:latin typeface="Arial" charset="0"/>
              </a:rPr>
              <a:t>=</a:t>
            </a:r>
          </a:p>
          <a:p>
            <a:pPr eaLnBrk="1" hangingPunct="1">
              <a:spcBef>
                <a:spcPct val="50000"/>
              </a:spcBef>
              <a:buFontTx/>
              <a:buNone/>
            </a:pPr>
            <a:endParaRPr kumimoji="1" lang="en-US" altLang="en-US">
              <a:latin typeface="Arial" charset="0"/>
            </a:endParaRPr>
          </a:p>
          <a:p>
            <a:pPr eaLnBrk="1" hangingPunct="1">
              <a:spcBef>
                <a:spcPct val="50000"/>
              </a:spcBef>
              <a:buFontTx/>
              <a:buNone/>
            </a:pPr>
            <a:endParaRPr kumimoji="1" lang="en-US" altLang="en-US">
              <a:latin typeface="Arial" charset="0"/>
            </a:endParaRPr>
          </a:p>
          <a:p>
            <a:pPr eaLnBrk="1" hangingPunct="1">
              <a:spcBef>
                <a:spcPct val="50000"/>
              </a:spcBef>
              <a:buFontTx/>
              <a:buNone/>
            </a:pPr>
            <a:endParaRPr kumimoji="1" lang="en-US" altLang="en-US">
              <a:latin typeface="Arial" charset="0"/>
            </a:endParaRPr>
          </a:p>
        </p:txBody>
      </p:sp>
      <p:sp>
        <p:nvSpPr>
          <p:cNvPr id="48136" name="Text Box 5"/>
          <p:cNvSpPr txBox="1">
            <a:spLocks noChangeArrowheads="1"/>
          </p:cNvSpPr>
          <p:nvPr/>
        </p:nvSpPr>
        <p:spPr bwMode="auto">
          <a:xfrm>
            <a:off x="5715000" y="1828800"/>
            <a:ext cx="1727200" cy="3108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en-US" sz="2800">
                <a:latin typeface="Arial" charset="0"/>
              </a:rPr>
              <a:t>Camera </a:t>
            </a:r>
          </a:p>
          <a:p>
            <a:pPr eaLnBrk="1" hangingPunct="1">
              <a:spcBef>
                <a:spcPct val="0"/>
              </a:spcBef>
              <a:buFontTx/>
              <a:buNone/>
            </a:pPr>
            <a:r>
              <a:rPr kumimoji="1" lang="en-US" altLang="en-US" sz="2800">
                <a:latin typeface="Arial" charset="0"/>
              </a:rPr>
              <a:t>motion </a:t>
            </a:r>
          </a:p>
          <a:p>
            <a:pPr eaLnBrk="1" hangingPunct="1">
              <a:spcBef>
                <a:spcPct val="0"/>
              </a:spcBef>
              <a:buFontTx/>
              <a:buNone/>
            </a:pPr>
            <a:r>
              <a:rPr kumimoji="1" lang="en-US" altLang="en-US" sz="2800">
                <a:latin typeface="Arial" charset="0"/>
              </a:rPr>
              <a:t>R,T</a:t>
            </a:r>
          </a:p>
          <a:p>
            <a:pPr eaLnBrk="1" hangingPunct="1">
              <a:spcBef>
                <a:spcPct val="0"/>
              </a:spcBef>
              <a:buFontTx/>
              <a:buNone/>
            </a:pPr>
            <a:endParaRPr kumimoji="1" lang="en-US" altLang="en-US" sz="2800">
              <a:latin typeface="Arial" charset="0"/>
            </a:endParaRPr>
          </a:p>
          <a:p>
            <a:pPr eaLnBrk="1" hangingPunct="1">
              <a:spcBef>
                <a:spcPct val="0"/>
              </a:spcBef>
              <a:buFontTx/>
              <a:buNone/>
            </a:pPr>
            <a:r>
              <a:rPr kumimoji="1" lang="en-US" altLang="en-US" sz="2800">
                <a:latin typeface="Arial" charset="0"/>
              </a:rPr>
              <a:t>M</a:t>
            </a:r>
            <a:r>
              <a:rPr kumimoji="1" lang="en-US" altLang="en-US" sz="2800" baseline="-25000">
                <a:latin typeface="Arial" charset="0"/>
              </a:rPr>
              <a:t>ext</a:t>
            </a:r>
            <a:r>
              <a:rPr kumimoji="1" lang="en-US" altLang="en-US" sz="2800">
                <a:latin typeface="Arial" charset="0"/>
              </a:rPr>
              <a:t>=</a:t>
            </a:r>
          </a:p>
          <a:p>
            <a:pPr eaLnBrk="1" hangingPunct="1">
              <a:spcBef>
                <a:spcPct val="0"/>
              </a:spcBef>
              <a:buFontTx/>
              <a:buNone/>
            </a:pPr>
            <a:r>
              <a:rPr kumimoji="1" lang="en-US" altLang="en-US" sz="2800">
                <a:latin typeface="Arial" charset="0"/>
              </a:rPr>
              <a:t>Rc[I</a:t>
            </a:r>
            <a:r>
              <a:rPr kumimoji="1" lang="en-US" altLang="en-US" sz="2800" baseline="-25000">
                <a:latin typeface="Arial" charset="0"/>
              </a:rPr>
              <a:t>3</a:t>
            </a:r>
            <a:r>
              <a:rPr kumimoji="1" lang="en-US" altLang="en-US" sz="2800">
                <a:latin typeface="Arial" charset="0"/>
              </a:rPr>
              <a:t>| </a:t>
            </a:r>
            <a:r>
              <a:rPr kumimoji="1" lang="en-US" altLang="zh-TW" sz="2800">
                <a:latin typeface="Arial" charset="0"/>
              </a:rPr>
              <a:t>-</a:t>
            </a:r>
            <a:r>
              <a:rPr kumimoji="1" lang="en-US" altLang="en-US" sz="2800">
                <a:latin typeface="Arial" charset="0"/>
              </a:rPr>
              <a:t>Tc]</a:t>
            </a:r>
          </a:p>
          <a:p>
            <a:pPr eaLnBrk="1" hangingPunct="1">
              <a:spcBef>
                <a:spcPct val="0"/>
              </a:spcBef>
              <a:buFontTx/>
              <a:buNone/>
            </a:pPr>
            <a:endParaRPr kumimoji="1" lang="en-US" altLang="en-US" sz="2800">
              <a:latin typeface="Arial" charset="0"/>
            </a:endParaRPr>
          </a:p>
        </p:txBody>
      </p:sp>
      <p:sp>
        <p:nvSpPr>
          <p:cNvPr id="48137" name="Text Box 6"/>
          <p:cNvSpPr txBox="1">
            <a:spLocks noChangeArrowheads="1"/>
          </p:cNvSpPr>
          <p:nvPr/>
        </p:nvSpPr>
        <p:spPr bwMode="auto">
          <a:xfrm>
            <a:off x="111125" y="1905000"/>
            <a:ext cx="1184275" cy="9556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en-US" sz="2800">
                <a:latin typeface="Arial" charset="0"/>
              </a:rPr>
              <a:t>Image</a:t>
            </a:r>
          </a:p>
          <a:p>
            <a:pPr eaLnBrk="1" hangingPunct="1">
              <a:spcBef>
                <a:spcPct val="0"/>
              </a:spcBef>
              <a:buFontTx/>
              <a:buNone/>
            </a:pPr>
            <a:r>
              <a:rPr kumimoji="1" lang="en-US" altLang="en-US" sz="2800">
                <a:latin typeface="Arial" charset="0"/>
              </a:rPr>
              <a:t>u,v</a:t>
            </a:r>
          </a:p>
        </p:txBody>
      </p:sp>
      <p:sp>
        <p:nvSpPr>
          <p:cNvPr id="48138" name="Line 8"/>
          <p:cNvSpPr>
            <a:spLocks noChangeShapeType="1"/>
          </p:cNvSpPr>
          <p:nvPr/>
        </p:nvSpPr>
        <p:spPr bwMode="auto">
          <a:xfrm flipH="1">
            <a:off x="1295400" y="21336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39" name="Text Box 9"/>
          <p:cNvSpPr txBox="1">
            <a:spLocks noChangeArrowheads="1"/>
          </p:cNvSpPr>
          <p:nvPr/>
        </p:nvSpPr>
        <p:spPr bwMode="auto">
          <a:xfrm>
            <a:off x="7620000" y="1752600"/>
            <a:ext cx="1263650" cy="25257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en-US" sz="2800">
                <a:latin typeface="Arial" charset="0"/>
              </a:rPr>
              <a:t>World </a:t>
            </a:r>
          </a:p>
          <a:p>
            <a:pPr eaLnBrk="1" hangingPunct="1">
              <a:spcBef>
                <a:spcPct val="0"/>
              </a:spcBef>
              <a:buFontTx/>
              <a:buNone/>
            </a:pPr>
            <a:r>
              <a:rPr kumimoji="1" lang="en-US" altLang="en-US" sz="2800">
                <a:latin typeface="Arial" charset="0"/>
              </a:rPr>
              <a:t>Co</a:t>
            </a:r>
            <a:r>
              <a:rPr kumimoji="1" lang="en-US" altLang="zh-TW" sz="2800">
                <a:latin typeface="Arial" charset="0"/>
              </a:rPr>
              <a:t>o</a:t>
            </a:r>
            <a:r>
              <a:rPr kumimoji="1" lang="en-US" altLang="en-US" sz="2800">
                <a:latin typeface="Arial" charset="0"/>
              </a:rPr>
              <a:t>rd</a:t>
            </a:r>
            <a:r>
              <a:rPr kumimoji="1" lang="en-US" altLang="zh-TW" sz="2800">
                <a:latin typeface="Arial" charset="0"/>
              </a:rPr>
              <a:t>.</a:t>
            </a:r>
            <a:endParaRPr kumimoji="1" lang="en-US" altLang="en-US" sz="2800">
              <a:latin typeface="Arial" charset="0"/>
            </a:endParaRPr>
          </a:p>
          <a:p>
            <a:pPr eaLnBrk="1" hangingPunct="1">
              <a:spcBef>
                <a:spcPct val="0"/>
              </a:spcBef>
              <a:buFontTx/>
              <a:buNone/>
            </a:pPr>
            <a:r>
              <a:rPr kumimoji="1" lang="en-US" altLang="en-US" sz="2800">
                <a:latin typeface="Arial" charset="0"/>
              </a:rPr>
              <a:t>X</a:t>
            </a:r>
            <a:r>
              <a:rPr kumimoji="1" lang="en-US" altLang="en-US" sz="2800" baseline="-25000">
                <a:latin typeface="Arial" charset="0"/>
              </a:rPr>
              <a:t>w</a:t>
            </a:r>
          </a:p>
          <a:p>
            <a:pPr eaLnBrk="1" hangingPunct="1">
              <a:spcBef>
                <a:spcPct val="0"/>
              </a:spcBef>
              <a:buFontTx/>
              <a:buNone/>
            </a:pPr>
            <a:r>
              <a:rPr kumimoji="1" lang="en-US" altLang="en-US" sz="2800">
                <a:latin typeface="Arial" charset="0"/>
              </a:rPr>
              <a:t>Y</a:t>
            </a:r>
            <a:r>
              <a:rPr kumimoji="1" lang="en-US" altLang="en-US" sz="2800" baseline="-25000">
                <a:latin typeface="Arial" charset="0"/>
              </a:rPr>
              <a:t>w</a:t>
            </a:r>
          </a:p>
          <a:p>
            <a:pPr eaLnBrk="1" hangingPunct="1">
              <a:spcBef>
                <a:spcPct val="0"/>
              </a:spcBef>
              <a:buFontTx/>
              <a:buNone/>
            </a:pPr>
            <a:r>
              <a:rPr kumimoji="1" lang="en-US" altLang="en-US" sz="2800">
                <a:latin typeface="Arial" charset="0"/>
              </a:rPr>
              <a:t>Z</a:t>
            </a:r>
            <a:r>
              <a:rPr kumimoji="1" lang="en-US" altLang="en-US" sz="2800" baseline="-25000">
                <a:latin typeface="Arial" charset="0"/>
              </a:rPr>
              <a:t>w</a:t>
            </a:r>
          </a:p>
          <a:p>
            <a:pPr eaLnBrk="1" hangingPunct="1">
              <a:spcBef>
                <a:spcPct val="0"/>
              </a:spcBef>
              <a:buFontTx/>
              <a:buNone/>
            </a:pPr>
            <a:endParaRPr kumimoji="1" lang="en-US" altLang="en-US" sz="2800" baseline="-25000">
              <a:latin typeface="Arial" charset="0"/>
            </a:endParaRPr>
          </a:p>
        </p:txBody>
      </p:sp>
      <p:sp>
        <p:nvSpPr>
          <p:cNvPr id="48140" name="Line 12"/>
          <p:cNvSpPr>
            <a:spLocks noChangeShapeType="1"/>
          </p:cNvSpPr>
          <p:nvPr/>
        </p:nvSpPr>
        <p:spPr bwMode="auto">
          <a:xfrm flipH="1">
            <a:off x="7315200" y="20574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41" name="Text Box 13"/>
          <p:cNvSpPr txBox="1">
            <a:spLocks noChangeArrowheads="1"/>
          </p:cNvSpPr>
          <p:nvPr/>
        </p:nvSpPr>
        <p:spPr bwMode="auto">
          <a:xfrm>
            <a:off x="4114800" y="1828800"/>
            <a:ext cx="1371600" cy="22923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zh-TW" sz="2400">
                <a:latin typeface="Arial" charset="0"/>
              </a:rPr>
              <a:t>Camera</a:t>
            </a:r>
            <a:endParaRPr kumimoji="1" lang="en-US" altLang="en-US" sz="2400">
              <a:latin typeface="Arial" charset="0"/>
            </a:endParaRPr>
          </a:p>
          <a:p>
            <a:pPr eaLnBrk="1" hangingPunct="1">
              <a:spcBef>
                <a:spcPct val="0"/>
              </a:spcBef>
              <a:buFontTx/>
              <a:buNone/>
            </a:pPr>
            <a:r>
              <a:rPr kumimoji="1" lang="en-US" altLang="en-US" sz="2400">
                <a:latin typeface="Arial" charset="0"/>
              </a:rPr>
              <a:t>Coord</a:t>
            </a:r>
            <a:r>
              <a:rPr kumimoji="1" lang="en-US" altLang="zh-TW" sz="2400">
                <a:latin typeface="Arial" charset="0"/>
              </a:rPr>
              <a:t>.</a:t>
            </a:r>
            <a:endParaRPr kumimoji="1" lang="en-US" altLang="en-US" sz="2400">
              <a:latin typeface="Arial" charset="0"/>
            </a:endParaRPr>
          </a:p>
          <a:p>
            <a:pPr eaLnBrk="1" hangingPunct="1">
              <a:spcBef>
                <a:spcPct val="0"/>
              </a:spcBef>
              <a:buFontTx/>
              <a:buNone/>
            </a:pPr>
            <a:r>
              <a:rPr kumimoji="1" lang="en-US" altLang="en-US" sz="2400">
                <a:latin typeface="Arial" charset="0"/>
              </a:rPr>
              <a:t>X</a:t>
            </a:r>
            <a:r>
              <a:rPr kumimoji="1" lang="en-US" altLang="zh-TW" sz="2400">
                <a:latin typeface="Arial" charset="0"/>
              </a:rPr>
              <a:t>c</a:t>
            </a:r>
            <a:endParaRPr kumimoji="1" lang="en-US" altLang="en-US" sz="2400">
              <a:latin typeface="Arial" charset="0"/>
            </a:endParaRPr>
          </a:p>
          <a:p>
            <a:pPr eaLnBrk="1" hangingPunct="1">
              <a:spcBef>
                <a:spcPct val="0"/>
              </a:spcBef>
              <a:buFontTx/>
              <a:buNone/>
            </a:pPr>
            <a:r>
              <a:rPr kumimoji="1" lang="en-US" altLang="en-US" sz="2400">
                <a:latin typeface="Arial" charset="0"/>
              </a:rPr>
              <a:t>Y</a:t>
            </a:r>
            <a:r>
              <a:rPr kumimoji="1" lang="en-US" altLang="zh-TW" sz="2400">
                <a:latin typeface="Arial" charset="0"/>
              </a:rPr>
              <a:t>c</a:t>
            </a:r>
            <a:endParaRPr kumimoji="1" lang="en-US" altLang="en-US" sz="2400">
              <a:latin typeface="Arial" charset="0"/>
            </a:endParaRPr>
          </a:p>
          <a:p>
            <a:pPr eaLnBrk="1" hangingPunct="1">
              <a:spcBef>
                <a:spcPct val="0"/>
              </a:spcBef>
              <a:buFontTx/>
              <a:buNone/>
            </a:pPr>
            <a:r>
              <a:rPr kumimoji="1" lang="en-US" altLang="en-US" sz="2400">
                <a:latin typeface="Arial" charset="0"/>
              </a:rPr>
              <a:t>Z</a:t>
            </a:r>
            <a:r>
              <a:rPr kumimoji="1" lang="en-US" altLang="zh-TW" sz="2400">
                <a:latin typeface="Arial" charset="0"/>
              </a:rPr>
              <a:t>c</a:t>
            </a:r>
          </a:p>
          <a:p>
            <a:pPr eaLnBrk="1" hangingPunct="1">
              <a:spcBef>
                <a:spcPct val="0"/>
              </a:spcBef>
              <a:buFontTx/>
              <a:buNone/>
            </a:pPr>
            <a:endParaRPr kumimoji="1" lang="en-US" altLang="zh-TW" sz="2400">
              <a:latin typeface="Arial" charset="0"/>
            </a:endParaRPr>
          </a:p>
        </p:txBody>
      </p:sp>
      <p:sp>
        <p:nvSpPr>
          <p:cNvPr id="48142" name="Line 14"/>
          <p:cNvSpPr>
            <a:spLocks noChangeShapeType="1"/>
          </p:cNvSpPr>
          <p:nvPr/>
        </p:nvSpPr>
        <p:spPr bwMode="auto">
          <a:xfrm flipH="1" flipV="1">
            <a:off x="5486400" y="21336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43" name="Line 15"/>
          <p:cNvSpPr>
            <a:spLocks noChangeShapeType="1"/>
          </p:cNvSpPr>
          <p:nvPr/>
        </p:nvSpPr>
        <p:spPr bwMode="auto">
          <a:xfrm flipH="1">
            <a:off x="3810000" y="2209800"/>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Oval 15"/>
          <p:cNvSpPr/>
          <p:nvPr/>
        </p:nvSpPr>
        <p:spPr>
          <a:xfrm>
            <a:off x="4800600" y="152400"/>
            <a:ext cx="22098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pPr algn="ctr">
              <a:defRPr/>
            </a:pPr>
            <a:endParaRPr lang="en-US" altLang="en-US" smtClean="0">
              <a:solidFill>
                <a:srgbClr val="FFFFFF"/>
              </a:solidFill>
              <a:latin typeface="Calibri" pitchFamily="34"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ltLang="zh-TW" dirty="0" smtClean="0"/>
              <a:t>Take home exercise</a:t>
            </a:r>
            <a:endParaRPr lang="en-US" altLang="en-US" dirty="0" smtClean="0">
              <a:ea typeface="新細明體" pitchFamily="18" charset="-120"/>
            </a:endParaRPr>
          </a:p>
        </p:txBody>
      </p:sp>
      <p:sp>
        <p:nvSpPr>
          <p:cNvPr id="51203" name="Rectangle 3"/>
          <p:cNvSpPr>
            <a:spLocks noGrp="1" noChangeArrowheads="1"/>
          </p:cNvSpPr>
          <p:nvPr>
            <p:ph idx="1"/>
          </p:nvPr>
        </p:nvSpPr>
        <p:spPr/>
        <p:txBody>
          <a:bodyPr/>
          <a:lstStyle/>
          <a:p>
            <a:pPr eaLnBrk="1" hangingPunct="1">
              <a:lnSpc>
                <a:spcPct val="90000"/>
              </a:lnSpc>
            </a:pPr>
            <a:r>
              <a:rPr lang="en-US" altLang="zh-TW" sz="2800" dirty="0" smtClean="0"/>
              <a:t>Given the camera  rotation angles are: </a:t>
            </a:r>
          </a:p>
          <a:p>
            <a:pPr lvl="1" eaLnBrk="1" hangingPunct="1">
              <a:lnSpc>
                <a:spcPct val="90000"/>
              </a:lnSpc>
            </a:pPr>
            <a:r>
              <a:rPr lang="en-AU" altLang="zh-TW" sz="2000" dirty="0" err="1" smtClean="0">
                <a:sym typeface="Symbol" pitchFamily="18" charset="2"/>
              </a:rPr>
              <a:t>an_z</a:t>
            </a:r>
            <a:r>
              <a:rPr lang="en-AU" altLang="zh-TW" sz="2000" dirty="0" smtClean="0">
                <a:sym typeface="Symbol" pitchFamily="18" charset="2"/>
              </a:rPr>
              <a:t> </a:t>
            </a:r>
            <a:r>
              <a:rPr lang="en-AU" altLang="zh-TW" sz="2000" dirty="0" smtClean="0"/>
              <a:t>is the rotation about the Z-axis.</a:t>
            </a:r>
          </a:p>
          <a:p>
            <a:pPr lvl="1" eaLnBrk="1" hangingPunct="1">
              <a:lnSpc>
                <a:spcPct val="90000"/>
              </a:lnSpc>
            </a:pPr>
            <a:r>
              <a:rPr lang="en-AU" altLang="zh-TW" sz="2000" dirty="0" err="1" smtClean="0">
                <a:sym typeface="Symbol" pitchFamily="18" charset="2"/>
              </a:rPr>
              <a:t>an_y</a:t>
            </a:r>
            <a:r>
              <a:rPr lang="en-AU" altLang="zh-TW" sz="2000" dirty="0" smtClean="0"/>
              <a:t> is the rotation about the Y-axis.</a:t>
            </a:r>
          </a:p>
          <a:p>
            <a:pPr lvl="1" eaLnBrk="1" hangingPunct="1">
              <a:lnSpc>
                <a:spcPct val="90000"/>
              </a:lnSpc>
            </a:pPr>
            <a:r>
              <a:rPr lang="en-AU" altLang="zh-TW" sz="2000" dirty="0" err="1" smtClean="0">
                <a:sym typeface="Symbol" pitchFamily="18" charset="2"/>
              </a:rPr>
              <a:t>an_x</a:t>
            </a:r>
            <a:r>
              <a:rPr lang="en-AU" altLang="zh-TW" sz="2000" dirty="0" smtClean="0"/>
              <a:t> is the rotation about the X-axis.</a:t>
            </a:r>
          </a:p>
          <a:p>
            <a:pPr eaLnBrk="1" hangingPunct="1">
              <a:lnSpc>
                <a:spcPct val="90000"/>
              </a:lnSpc>
            </a:pPr>
            <a:r>
              <a:rPr lang="en-US" altLang="zh-TW" sz="2800" dirty="0" smtClean="0"/>
              <a:t> and the camera translation Tc=[</a:t>
            </a:r>
            <a:r>
              <a:rPr lang="en-US" altLang="zh-TW" sz="2800" dirty="0" err="1" smtClean="0"/>
              <a:t>tcx,tcy,tcz</a:t>
            </a:r>
            <a:r>
              <a:rPr lang="en-US" altLang="zh-TW" sz="2800" dirty="0" smtClean="0"/>
              <a:t>]’</a:t>
            </a:r>
          </a:p>
          <a:p>
            <a:pPr eaLnBrk="1" hangingPunct="1">
              <a:lnSpc>
                <a:spcPct val="90000"/>
              </a:lnSpc>
            </a:pPr>
            <a:r>
              <a:rPr lang="en-US" altLang="zh-TW" sz="2800" dirty="0" smtClean="0"/>
              <a:t>Test using </a:t>
            </a:r>
            <a:r>
              <a:rPr lang="en-US" altLang="zh-TW" sz="2800" dirty="0" err="1" smtClean="0"/>
              <a:t>matlab</a:t>
            </a:r>
            <a:r>
              <a:rPr lang="en-US" altLang="zh-TW" sz="2800" dirty="0" smtClean="0"/>
              <a:t> to verify the </a:t>
            </a:r>
            <a:r>
              <a:rPr lang="en-AU" altLang="zh-TW" sz="2800" dirty="0" smtClean="0"/>
              <a:t>Properties </a:t>
            </a:r>
          </a:p>
          <a:p>
            <a:pPr lvl="1" eaLnBrk="1" hangingPunct="1">
              <a:lnSpc>
                <a:spcPct val="90000"/>
              </a:lnSpc>
            </a:pPr>
            <a:r>
              <a:rPr lang="en-AU" altLang="zh-TW" sz="2400" i="1" dirty="0" smtClean="0"/>
              <a:t>R</a:t>
            </a:r>
            <a:r>
              <a:rPr lang="en-AU" altLang="zh-TW" sz="2400" i="1" baseline="30000" dirty="0" smtClean="0"/>
              <a:t>T</a:t>
            </a:r>
            <a:r>
              <a:rPr lang="en-AU" altLang="zh-TW" sz="2400" i="1" dirty="0" smtClean="0"/>
              <a:t>*R=I,R</a:t>
            </a:r>
            <a:r>
              <a:rPr lang="en-AU" altLang="zh-TW" sz="2400" i="1" baseline="30000" dirty="0" smtClean="0"/>
              <a:t>-1*</a:t>
            </a:r>
            <a:r>
              <a:rPr lang="en-AU" altLang="zh-TW" sz="2400" i="1" dirty="0" smtClean="0"/>
              <a:t>R=I, R</a:t>
            </a:r>
            <a:r>
              <a:rPr lang="en-AU" altLang="zh-TW" sz="2400" i="1" baseline="30000" dirty="0" smtClean="0"/>
              <a:t>-1=</a:t>
            </a:r>
            <a:r>
              <a:rPr lang="en-AU" altLang="zh-TW" sz="2400" i="1" dirty="0" smtClean="0"/>
              <a:t>R</a:t>
            </a:r>
            <a:r>
              <a:rPr lang="en-AU" altLang="zh-TW" sz="2400" i="1" baseline="30000" dirty="0" smtClean="0"/>
              <a:t>T</a:t>
            </a:r>
            <a:r>
              <a:rPr lang="en-AU" altLang="zh-TW" sz="2400" i="1" dirty="0" smtClean="0"/>
              <a:t>, </a:t>
            </a:r>
            <a:r>
              <a:rPr lang="en-AU" altLang="zh-TW" sz="2400" i="1" dirty="0" err="1" smtClean="0"/>
              <a:t>det</a:t>
            </a:r>
            <a:r>
              <a:rPr lang="en-AU" altLang="zh-TW" sz="2400" i="1" dirty="0" smtClean="0"/>
              <a:t>(R)=I</a:t>
            </a:r>
            <a:r>
              <a:rPr lang="en-AU" altLang="zh-TW" sz="2400" dirty="0" smtClean="0"/>
              <a:t>  are true</a:t>
            </a:r>
            <a:endParaRPr lang="en-US" altLang="zh-TW" sz="2400" dirty="0" smtClean="0"/>
          </a:p>
          <a:p>
            <a:pPr eaLnBrk="1" hangingPunct="1">
              <a:lnSpc>
                <a:spcPct val="90000"/>
              </a:lnSpc>
            </a:pPr>
            <a:r>
              <a:rPr lang="en-US" altLang="zh-TW" sz="2800" dirty="0" smtClean="0"/>
              <a:t>Write a </a:t>
            </a:r>
            <a:r>
              <a:rPr lang="en-US" altLang="zh-TW" sz="2800" dirty="0" err="1" smtClean="0"/>
              <a:t>matlab</a:t>
            </a:r>
            <a:r>
              <a:rPr lang="en-US" altLang="zh-TW" sz="2800" dirty="0" smtClean="0"/>
              <a:t> (or pseudo code) program to find [</a:t>
            </a:r>
            <a:r>
              <a:rPr lang="en-US" altLang="en-US" sz="2800" dirty="0" err="1" smtClean="0">
                <a:ea typeface="新細明體" pitchFamily="18" charset="-120"/>
              </a:rPr>
              <a:t>X</a:t>
            </a:r>
            <a:r>
              <a:rPr lang="en-US" altLang="zh-TW" sz="2800" dirty="0" err="1" smtClean="0"/>
              <a:t>c,</a:t>
            </a:r>
            <a:r>
              <a:rPr lang="en-US" altLang="en-US" sz="2800" dirty="0" err="1" smtClean="0">
                <a:ea typeface="新細明體" pitchFamily="18" charset="-120"/>
              </a:rPr>
              <a:t>Y</a:t>
            </a:r>
            <a:r>
              <a:rPr lang="en-US" altLang="zh-TW" sz="2800" dirty="0" err="1" smtClean="0"/>
              <a:t>c,</a:t>
            </a:r>
            <a:r>
              <a:rPr lang="en-US" altLang="en-US" sz="2800" dirty="0" err="1" smtClean="0">
                <a:ea typeface="新細明體" pitchFamily="18" charset="-120"/>
              </a:rPr>
              <a:t>Z</a:t>
            </a:r>
            <a:r>
              <a:rPr lang="en-US" altLang="zh-TW" sz="2800" dirty="0" err="1" smtClean="0"/>
              <a:t>c</a:t>
            </a:r>
            <a:r>
              <a:rPr lang="en-US" altLang="zh-TW" sz="2800" dirty="0" smtClean="0"/>
              <a:t>]</a:t>
            </a:r>
            <a:r>
              <a:rPr lang="en-US" altLang="zh-TW" sz="2800" baseline="30000" dirty="0" smtClean="0"/>
              <a:t>T</a:t>
            </a:r>
            <a:r>
              <a:rPr lang="en-US" altLang="zh-TW" sz="2800" dirty="0" smtClean="0"/>
              <a:t> from  [</a:t>
            </a:r>
            <a:r>
              <a:rPr lang="en-US" altLang="en-US" sz="2800" dirty="0" err="1" smtClean="0">
                <a:ea typeface="新細明體" pitchFamily="18" charset="-120"/>
              </a:rPr>
              <a:t>Xw</a:t>
            </a:r>
            <a:r>
              <a:rPr lang="en-US" altLang="zh-TW" sz="2800" dirty="0" err="1" smtClean="0"/>
              <a:t>,</a:t>
            </a:r>
            <a:r>
              <a:rPr lang="en-US" altLang="en-US" sz="2800" dirty="0" err="1" smtClean="0">
                <a:ea typeface="新細明體" pitchFamily="18" charset="-120"/>
              </a:rPr>
              <a:t>Yw</a:t>
            </a:r>
            <a:r>
              <a:rPr lang="en-US" altLang="zh-TW" sz="2800" dirty="0" err="1" smtClean="0"/>
              <a:t>,</a:t>
            </a:r>
            <a:r>
              <a:rPr lang="en-US" altLang="en-US" sz="2800" dirty="0" err="1" smtClean="0">
                <a:ea typeface="新細明體" pitchFamily="18" charset="-120"/>
              </a:rPr>
              <a:t>Zw</a:t>
            </a:r>
            <a:r>
              <a:rPr lang="en-US" altLang="zh-TW" sz="2800" dirty="0" smtClean="0"/>
              <a:t>]</a:t>
            </a:r>
            <a:r>
              <a:rPr lang="en-US" altLang="zh-TW" sz="2800" baseline="30000" dirty="0" smtClean="0"/>
              <a:t>T</a:t>
            </a:r>
            <a:endParaRPr lang="en-US" altLang="en-US" sz="2800" baseline="30000" dirty="0" smtClean="0">
              <a:ea typeface="新細明體" pitchFamily="18" charset="-120"/>
            </a:endParaRPr>
          </a:p>
          <a:p>
            <a:pPr eaLnBrk="1" hangingPunct="1">
              <a:lnSpc>
                <a:spcPct val="90000"/>
              </a:lnSpc>
            </a:pPr>
            <a:endParaRPr lang="en-US" altLang="en-US" sz="2800" dirty="0" smtClean="0">
              <a:ea typeface="新細明體" pitchFamily="18" charset="-120"/>
            </a:endParaRPr>
          </a:p>
          <a:p>
            <a:pPr eaLnBrk="1" hangingPunct="1">
              <a:lnSpc>
                <a:spcPct val="90000"/>
              </a:lnSpc>
              <a:spcBef>
                <a:spcPct val="0"/>
              </a:spcBef>
              <a:buFontTx/>
              <a:buNone/>
            </a:pPr>
            <a:endParaRPr lang="en-US" altLang="en-US" sz="2800" dirty="0" smtClean="0">
              <a:ea typeface="新細明體" pitchFamily="18" charset="-120"/>
            </a:endParaRPr>
          </a:p>
        </p:txBody>
      </p:sp>
      <p:sp>
        <p:nvSpPr>
          <p:cNvPr id="5120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200" smtClean="0">
                <a:latin typeface="Verdana" pitchFamily="34" charset="0"/>
              </a:rPr>
              <a:t>Ch2. Cameras v.7c</a:t>
            </a:r>
            <a:endParaRPr lang="en-US" altLang="en-US" sz="1200">
              <a:latin typeface="Verdana" pitchFamily="34" charset="0"/>
            </a:endParaRPr>
          </a:p>
        </p:txBody>
      </p:sp>
      <p:sp>
        <p:nvSpPr>
          <p:cNvPr id="5120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fld id="{FE094203-21B6-47C6-B0E2-C0606346B350}" type="slidenum">
              <a:rPr lang="en-US" altLang="en-US" sz="1200" smtClean="0">
                <a:latin typeface="Verdana" pitchFamily="34" charset="0"/>
              </a:rPr>
              <a:pPr>
                <a:spcBef>
                  <a:spcPct val="0"/>
                </a:spcBef>
                <a:buFontTx/>
                <a:buNone/>
              </a:pPr>
              <a:t>47</a:t>
            </a:fld>
            <a:endParaRPr lang="en-US" altLang="en-US" sz="1200" smtClean="0">
              <a:latin typeface="Verdana" pitchFamily="34" charset="0"/>
            </a:endParaRPr>
          </a:p>
        </p:txBody>
      </p:sp>
      <p:sp>
        <p:nvSpPr>
          <p:cNvPr id="6" name="Oval 5"/>
          <p:cNvSpPr/>
          <p:nvPr/>
        </p:nvSpPr>
        <p:spPr>
          <a:xfrm>
            <a:off x="4800600" y="152400"/>
            <a:ext cx="22098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pPr algn="ctr">
              <a:defRPr/>
            </a:pPr>
            <a:endParaRPr lang="en-US" altLang="en-US" smtClean="0">
              <a:solidFill>
                <a:srgbClr val="FFFFFF"/>
              </a:solidFill>
              <a:latin typeface="Calibri" pitchFamily="34"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57200" y="441325"/>
            <a:ext cx="8243888" cy="1314450"/>
          </a:xfrm>
        </p:spPr>
        <p:txBody>
          <a:bodyPr/>
          <a:lstStyle/>
          <a:p>
            <a:pPr eaLnBrk="1" hangingPunct="1"/>
            <a:r>
              <a:rPr lang="en-US" altLang="en-US" sz="4000" b="1" u="sng" smtClean="0">
                <a:ea typeface="新細明體" pitchFamily="18" charset="-120"/>
              </a:rPr>
              <a:t>Projection</a:t>
            </a:r>
            <a:r>
              <a:rPr lang="en-US" altLang="en-US" sz="4000" smtClean="0">
                <a:ea typeface="新細明體" pitchFamily="18" charset="-120"/>
              </a:rPr>
              <a:t/>
            </a:r>
            <a:br>
              <a:rPr lang="en-US" altLang="en-US" sz="4000" smtClean="0">
                <a:ea typeface="新細明體" pitchFamily="18" charset="-120"/>
              </a:rPr>
            </a:br>
            <a:r>
              <a:rPr lang="en-US" altLang="en-US" sz="4000" smtClean="0">
                <a:ea typeface="新細明體" pitchFamily="18" charset="-120"/>
              </a:rPr>
              <a:t>Combine </a:t>
            </a:r>
            <a:r>
              <a:rPr lang="en-US" altLang="en-US" sz="4000" i="1" smtClean="0">
                <a:ea typeface="新細明體" pitchFamily="18" charset="-120"/>
              </a:rPr>
              <a:t>Mint</a:t>
            </a:r>
            <a:r>
              <a:rPr lang="en-US" altLang="en-US" sz="4000" smtClean="0">
                <a:ea typeface="新細明體" pitchFamily="18" charset="-120"/>
              </a:rPr>
              <a:t> and </a:t>
            </a:r>
            <a:r>
              <a:rPr lang="en-US" altLang="en-US" sz="4000" i="1" smtClean="0">
                <a:ea typeface="新細明體" pitchFamily="18" charset="-120"/>
              </a:rPr>
              <a:t>Mext</a:t>
            </a:r>
            <a:r>
              <a:rPr lang="en-US" altLang="zh-HK" sz="4000" smtClean="0"/>
              <a:t> to become </a:t>
            </a:r>
            <a:r>
              <a:rPr lang="en-US" altLang="zh-HK" sz="4000" i="1" smtClean="0"/>
              <a:t>P</a:t>
            </a:r>
            <a:endParaRPr lang="en-US" altLang="en-US" sz="4000" i="1" smtClean="0">
              <a:ea typeface="新細明體" pitchFamily="18" charset="-120"/>
            </a:endParaRPr>
          </a:p>
        </p:txBody>
      </p:sp>
      <p:sp>
        <p:nvSpPr>
          <p:cNvPr id="52227" name="Rectangle 3"/>
          <p:cNvSpPr>
            <a:spLocks noGrp="1" noChangeArrowheads="1"/>
          </p:cNvSpPr>
          <p:nvPr>
            <p:ph type="body" sz="half" idx="1"/>
          </p:nvPr>
        </p:nvSpPr>
        <p:spPr/>
        <p:txBody>
          <a:bodyPr/>
          <a:lstStyle/>
          <a:p>
            <a:pPr eaLnBrk="1" hangingPunct="1"/>
            <a:r>
              <a:rPr lang="en-US" altLang="en-US" sz="2800" smtClean="0">
                <a:ea typeface="新細明體" pitchFamily="18" charset="-120"/>
              </a:rPr>
              <a:t> </a:t>
            </a:r>
          </a:p>
        </p:txBody>
      </p:sp>
      <p:graphicFrame>
        <p:nvGraphicFramePr>
          <p:cNvPr id="52228" name="Object 4"/>
          <p:cNvGraphicFramePr>
            <a:graphicFrameLocks noGrp="1" noChangeAspect="1"/>
          </p:cNvGraphicFramePr>
          <p:nvPr>
            <p:ph sz="quarter" idx="2"/>
          </p:nvPr>
        </p:nvGraphicFramePr>
        <p:xfrm>
          <a:off x="2057400" y="1828800"/>
          <a:ext cx="4013200" cy="4724400"/>
        </p:xfrm>
        <a:graphic>
          <a:graphicData uri="http://schemas.openxmlformats.org/presentationml/2006/ole">
            <mc:AlternateContent xmlns:mc="http://schemas.openxmlformats.org/markup-compatibility/2006">
              <mc:Choice xmlns:v="urn:schemas-microsoft-com:vml" Requires="v">
                <p:oleObj spid="_x0000_s52332" name="Equation" r:id="rId3" imgW="1574800" imgH="1854200" progId="Equation.DSMT4">
                  <p:embed/>
                </p:oleObj>
              </mc:Choice>
              <mc:Fallback>
                <p:oleObj name="Equation" r:id="rId3" imgW="1574800" imgH="1854200" progId="Equation.DSMT4">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1828800"/>
                        <a:ext cx="4013200" cy="472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29" name="Footer Placeholder 6"/>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200" smtClean="0">
                <a:latin typeface="Verdana" pitchFamily="34" charset="0"/>
              </a:rPr>
              <a:t>Ch2. Cameras v.7c</a:t>
            </a:r>
            <a:endParaRPr lang="en-US" altLang="en-US" sz="1200">
              <a:latin typeface="Verdana" pitchFamily="34" charset="0"/>
            </a:endParaRPr>
          </a:p>
        </p:txBody>
      </p:sp>
      <p:sp>
        <p:nvSpPr>
          <p:cNvPr id="52230"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fld id="{1E140A30-E336-4605-B99F-7AACD5818AD9}" type="slidenum">
              <a:rPr lang="en-US" altLang="en-US" sz="1200" smtClean="0">
                <a:latin typeface="Verdana" pitchFamily="34" charset="0"/>
              </a:rPr>
              <a:pPr>
                <a:spcBef>
                  <a:spcPct val="0"/>
                </a:spcBef>
                <a:buFontTx/>
                <a:buNone/>
              </a:pPr>
              <a:t>48</a:t>
            </a:fld>
            <a:endParaRPr lang="en-US" altLang="en-US" sz="1200" smtClean="0">
              <a:latin typeface="Verdana" pitchFamily="34" charset="0"/>
            </a:endParaRPr>
          </a:p>
        </p:txBody>
      </p:sp>
      <p:sp>
        <p:nvSpPr>
          <p:cNvPr id="7" name="Oval 6"/>
          <p:cNvSpPr/>
          <p:nvPr/>
        </p:nvSpPr>
        <p:spPr>
          <a:xfrm>
            <a:off x="7086600" y="152400"/>
            <a:ext cx="13716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pPr algn="ctr">
              <a:defRPr/>
            </a:pPr>
            <a:endParaRPr lang="en-US" altLang="en-US" smtClean="0">
              <a:solidFill>
                <a:srgbClr val="FFFFFF"/>
              </a:solidFill>
              <a:latin typeface="Calibri" pitchFamily="34"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smtClean="0"/>
              <a:t>Ch2. Cameras v.7c</a:t>
            </a:r>
            <a:endParaRPr lang="en-US"/>
          </a:p>
        </p:txBody>
      </p:sp>
      <p:sp>
        <p:nvSpPr>
          <p:cNvPr id="5529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fld id="{3781D16D-785B-44A1-BE1F-A374F3FDCFE2}" type="slidenum">
              <a:rPr lang="en-US" altLang="en-US" sz="1200" smtClean="0">
                <a:solidFill>
                  <a:srgbClr val="898989"/>
                </a:solidFill>
                <a:latin typeface="Verdana" pitchFamily="34" charset="0"/>
              </a:rPr>
              <a:pPr>
                <a:spcBef>
                  <a:spcPct val="0"/>
                </a:spcBef>
                <a:buFontTx/>
                <a:buNone/>
              </a:pPr>
              <a:t>49</a:t>
            </a:fld>
            <a:endParaRPr lang="en-US" altLang="en-US" sz="1200" smtClean="0">
              <a:solidFill>
                <a:srgbClr val="898989"/>
              </a:solidFill>
              <a:latin typeface="Verdana" pitchFamily="34" charset="0"/>
            </a:endParaRPr>
          </a:p>
        </p:txBody>
      </p:sp>
      <p:sp>
        <p:nvSpPr>
          <p:cNvPr id="55300" name="Rectangle 2"/>
          <p:cNvSpPr>
            <a:spLocks noGrp="1" noChangeArrowheads="1"/>
          </p:cNvSpPr>
          <p:nvPr>
            <p:ph type="title" idx="4294967295"/>
          </p:nvPr>
        </p:nvSpPr>
        <p:spPr>
          <a:xfrm>
            <a:off x="0" y="274638"/>
            <a:ext cx="8229600" cy="1143000"/>
          </a:xfrm>
        </p:spPr>
        <p:txBody>
          <a:bodyPr/>
          <a:lstStyle/>
          <a:p>
            <a:pPr eaLnBrk="1" hangingPunct="1"/>
            <a:r>
              <a:rPr lang="en-US" altLang="zh-TW" smtClean="0"/>
              <a:t>Conclusion</a:t>
            </a:r>
          </a:p>
        </p:txBody>
      </p:sp>
      <p:sp>
        <p:nvSpPr>
          <p:cNvPr id="55301" name="Rectangle 3"/>
          <p:cNvSpPr>
            <a:spLocks noGrp="1" noChangeArrowheads="1"/>
          </p:cNvSpPr>
          <p:nvPr>
            <p:ph idx="4294967295"/>
          </p:nvPr>
        </p:nvSpPr>
        <p:spPr>
          <a:xfrm>
            <a:off x="0" y="1600200"/>
            <a:ext cx="8229600" cy="4525963"/>
          </a:xfrm>
        </p:spPr>
        <p:txBody>
          <a:bodyPr/>
          <a:lstStyle/>
          <a:p>
            <a:pPr eaLnBrk="1" hangingPunct="1"/>
            <a:r>
              <a:rPr lang="en-US" altLang="zh-TW" smtClean="0"/>
              <a:t>Studied camera model intrinsic </a:t>
            </a:r>
            <a:r>
              <a:rPr lang="en-US" altLang="zh-HK" smtClean="0"/>
              <a:t>parameters</a:t>
            </a:r>
          </a:p>
          <a:p>
            <a:pPr eaLnBrk="1" hangingPunct="1"/>
            <a:r>
              <a:rPr lang="en-US" altLang="zh-TW" smtClean="0"/>
              <a:t>Studied </a:t>
            </a:r>
            <a:r>
              <a:rPr lang="en-US" altLang="zh-HK" smtClean="0"/>
              <a:t>camera rotation matrix R</a:t>
            </a:r>
          </a:p>
          <a:p>
            <a:pPr eaLnBrk="1" hangingPunct="1"/>
            <a:r>
              <a:rPr lang="en-US" altLang="zh-TW" smtClean="0"/>
              <a:t>Studied </a:t>
            </a:r>
            <a:r>
              <a:rPr lang="en-US" altLang="zh-HK" smtClean="0"/>
              <a:t>camera translation matrix T</a:t>
            </a:r>
          </a:p>
          <a:p>
            <a:pPr eaLnBrk="1" hangingPunct="1"/>
            <a:r>
              <a:rPr lang="en-US" altLang="zh-TW" smtClean="0"/>
              <a:t>Studied </a:t>
            </a:r>
            <a:r>
              <a:rPr lang="en-US" altLang="zh-HK" smtClean="0"/>
              <a:t>camera </a:t>
            </a:r>
            <a:r>
              <a:rPr lang="en-US" altLang="zh-TW" smtClean="0"/>
              <a:t>projection matrix P</a:t>
            </a:r>
          </a:p>
          <a:p>
            <a:pPr eaLnBrk="1" hangingPunct="1"/>
            <a:endParaRPr lang="en-US" altLang="zh-TW" smtClean="0"/>
          </a:p>
        </p:txBody>
      </p:sp>
      <p:sp>
        <p:nvSpPr>
          <p:cNvPr id="55302" name="Slide Number Placeholder 5"/>
          <p:cNvSpPr txBox="1">
            <a:spLocks noGrp="1"/>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lgn="r">
              <a:spcBef>
                <a:spcPct val="0"/>
              </a:spcBef>
              <a:buFontTx/>
              <a:buNone/>
            </a:pPr>
            <a:fld id="{099186A8-D200-4CF7-B623-DCF1AC4B3A53}" type="slidenum">
              <a:rPr lang="en-US" altLang="en-US" sz="1200">
                <a:latin typeface="Verdana" pitchFamily="34" charset="0"/>
              </a:rPr>
              <a:pPr algn="r">
                <a:spcBef>
                  <a:spcPct val="0"/>
                </a:spcBef>
                <a:buFontTx/>
                <a:buNone/>
              </a:pPr>
              <a:t>49</a:t>
            </a:fld>
            <a:endParaRPr lang="en-US" altLang="en-US" sz="1200">
              <a:latin typeface="Verdana"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503238"/>
            <a:ext cx="8229600" cy="1143000"/>
          </a:xfrm>
        </p:spPr>
        <p:txBody>
          <a:bodyPr rtlCol="0">
            <a:normAutofit fontScale="90000"/>
          </a:bodyPr>
          <a:lstStyle/>
          <a:p>
            <a:pPr eaLnBrk="1" fontAlgn="auto" hangingPunct="1">
              <a:spcAft>
                <a:spcPts val="0"/>
              </a:spcAft>
              <a:defRPr/>
            </a:pPr>
            <a:r>
              <a:rPr lang="en-US" altLang="zh-TW" sz="4000" dirty="0" smtClean="0"/>
              <a:t>Perspective </a:t>
            </a:r>
            <a:br>
              <a:rPr lang="en-US" altLang="zh-TW" sz="4000" dirty="0" smtClean="0"/>
            </a:br>
            <a:r>
              <a:rPr lang="en-US" altLang="zh-TW" sz="4000" dirty="0" smtClean="0"/>
              <a:t>Projective</a:t>
            </a:r>
          </a:p>
        </p:txBody>
      </p:sp>
      <p:sp>
        <p:nvSpPr>
          <p:cNvPr id="7171" name="Rectangle 3"/>
          <p:cNvSpPr>
            <a:spLocks noGrp="1" noChangeArrowheads="1"/>
          </p:cNvSpPr>
          <p:nvPr>
            <p:ph idx="1"/>
          </p:nvPr>
        </p:nvSpPr>
        <p:spPr>
          <a:xfrm>
            <a:off x="457200" y="1546225"/>
            <a:ext cx="8229600" cy="4527550"/>
          </a:xfrm>
        </p:spPr>
        <p:txBody>
          <a:bodyPr/>
          <a:lstStyle/>
          <a:p>
            <a:pPr eaLnBrk="1" hangingPunct="1"/>
            <a:r>
              <a:rPr lang="en-US" altLang="zh-TW" smtClean="0"/>
              <a:t> </a:t>
            </a:r>
          </a:p>
        </p:txBody>
      </p:sp>
      <p:sp>
        <p:nvSpPr>
          <p:cNvPr id="717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200" smtClean="0">
                <a:latin typeface="Verdana" pitchFamily="34" charset="0"/>
              </a:rPr>
              <a:t>Ch2. Cameras v.7c</a:t>
            </a:r>
            <a:endParaRPr lang="en-US" altLang="en-US" sz="1200">
              <a:latin typeface="Verdana" pitchFamily="34" charset="0"/>
            </a:endParaRPr>
          </a:p>
        </p:txBody>
      </p:sp>
      <p:sp>
        <p:nvSpPr>
          <p:cNvPr id="717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fld id="{3F5B0848-9D57-4E1D-991E-5F2E2A0CA27E}" type="slidenum">
              <a:rPr lang="en-US" altLang="en-US" sz="1200" smtClean="0">
                <a:latin typeface="Verdana" pitchFamily="34" charset="0"/>
              </a:rPr>
              <a:pPr>
                <a:spcBef>
                  <a:spcPct val="0"/>
                </a:spcBef>
                <a:buFontTx/>
                <a:buNone/>
              </a:pPr>
              <a:t>5</a:t>
            </a:fld>
            <a:endParaRPr lang="en-US" altLang="en-US" sz="1200" smtClean="0">
              <a:latin typeface="Verdana" pitchFamily="34" charset="0"/>
            </a:endParaRPr>
          </a:p>
        </p:txBody>
      </p:sp>
      <p:grpSp>
        <p:nvGrpSpPr>
          <p:cNvPr id="7174" name="Group 48"/>
          <p:cNvGrpSpPr>
            <a:grpSpLocks/>
          </p:cNvGrpSpPr>
          <p:nvPr/>
        </p:nvGrpSpPr>
        <p:grpSpPr bwMode="auto">
          <a:xfrm>
            <a:off x="457200" y="2057400"/>
            <a:ext cx="8610600" cy="4495800"/>
            <a:chOff x="288" y="1296"/>
            <a:chExt cx="5424" cy="2832"/>
          </a:xfrm>
        </p:grpSpPr>
        <p:sp>
          <p:nvSpPr>
            <p:cNvPr id="7190" name="Freeform 5"/>
            <p:cNvSpPr>
              <a:spLocks/>
            </p:cNvSpPr>
            <p:nvPr/>
          </p:nvSpPr>
          <p:spPr bwMode="auto">
            <a:xfrm>
              <a:off x="288" y="1362"/>
              <a:ext cx="1116" cy="1643"/>
            </a:xfrm>
            <a:custGeom>
              <a:avLst/>
              <a:gdLst>
                <a:gd name="T0" fmla="*/ 1 w 1887"/>
                <a:gd name="T1" fmla="*/ 1 h 2280"/>
                <a:gd name="T2" fmla="*/ 1 w 1887"/>
                <a:gd name="T3" fmla="*/ 1 h 2280"/>
                <a:gd name="T4" fmla="*/ 1 w 1887"/>
                <a:gd name="T5" fmla="*/ 1 h 2280"/>
                <a:gd name="T6" fmla="*/ 1 w 1887"/>
                <a:gd name="T7" fmla="*/ 1 h 2280"/>
                <a:gd name="T8" fmla="*/ 0 w 1887"/>
                <a:gd name="T9" fmla="*/ 1 h 2280"/>
                <a:gd name="T10" fmla="*/ 1 w 1887"/>
                <a:gd name="T11" fmla="*/ 1 h 2280"/>
                <a:gd name="T12" fmla="*/ 1 w 1887"/>
                <a:gd name="T13" fmla="*/ 1 h 2280"/>
                <a:gd name="T14" fmla="*/ 1 w 1887"/>
                <a:gd name="T15" fmla="*/ 1 h 2280"/>
                <a:gd name="T16" fmla="*/ 1 w 1887"/>
                <a:gd name="T17" fmla="*/ 1 h 2280"/>
                <a:gd name="T18" fmla="*/ 1 w 1887"/>
                <a:gd name="T19" fmla="*/ 1 h 2280"/>
                <a:gd name="T20" fmla="*/ 1 w 1887"/>
                <a:gd name="T21" fmla="*/ 1 h 2280"/>
                <a:gd name="T22" fmla="*/ 1 w 1887"/>
                <a:gd name="T23" fmla="*/ 1 h 2280"/>
                <a:gd name="T24" fmla="*/ 1 w 1887"/>
                <a:gd name="T25" fmla="*/ 1 h 2280"/>
                <a:gd name="T26" fmla="*/ 1 w 1887"/>
                <a:gd name="T27" fmla="*/ 1 h 2280"/>
                <a:gd name="T28" fmla="*/ 1 w 1887"/>
                <a:gd name="T29" fmla="*/ 1 h 2280"/>
                <a:gd name="T30" fmla="*/ 1 w 1887"/>
                <a:gd name="T31" fmla="*/ 1 h 2280"/>
                <a:gd name="T32" fmla="*/ 1 w 1887"/>
                <a:gd name="T33" fmla="*/ 1 h 2280"/>
                <a:gd name="T34" fmla="*/ 1 w 1887"/>
                <a:gd name="T35" fmla="*/ 1 h 2280"/>
                <a:gd name="T36" fmla="*/ 1 w 1887"/>
                <a:gd name="T37" fmla="*/ 1 h 2280"/>
                <a:gd name="T38" fmla="*/ 1 w 1887"/>
                <a:gd name="T39" fmla="*/ 1 h 2280"/>
                <a:gd name="T40" fmla="*/ 1 w 1887"/>
                <a:gd name="T41" fmla="*/ 1 h 2280"/>
                <a:gd name="T42" fmla="*/ 1 w 1887"/>
                <a:gd name="T43" fmla="*/ 1 h 2280"/>
                <a:gd name="T44" fmla="*/ 1 w 1887"/>
                <a:gd name="T45" fmla="*/ 1 h 2280"/>
                <a:gd name="T46" fmla="*/ 1 w 1887"/>
                <a:gd name="T47" fmla="*/ 1 h 2280"/>
                <a:gd name="T48" fmla="*/ 1 w 1887"/>
                <a:gd name="T49" fmla="*/ 1 h 2280"/>
                <a:gd name="T50" fmla="*/ 1 w 1887"/>
                <a:gd name="T51" fmla="*/ 1 h 2280"/>
                <a:gd name="T52" fmla="*/ 1 w 1887"/>
                <a:gd name="T53" fmla="*/ 1 h 2280"/>
                <a:gd name="T54" fmla="*/ 1 w 1887"/>
                <a:gd name="T55" fmla="*/ 1 h 2280"/>
                <a:gd name="T56" fmla="*/ 1 w 1887"/>
                <a:gd name="T57" fmla="*/ 1 h 2280"/>
                <a:gd name="T58" fmla="*/ 1 w 1887"/>
                <a:gd name="T59" fmla="*/ 1 h 2280"/>
                <a:gd name="T60" fmla="*/ 1 w 1887"/>
                <a:gd name="T61" fmla="*/ 1 h 228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887" h="2280">
                  <a:moveTo>
                    <a:pt x="360" y="636"/>
                  </a:moveTo>
                  <a:cubicBezTo>
                    <a:pt x="299" y="677"/>
                    <a:pt x="325" y="703"/>
                    <a:pt x="264" y="744"/>
                  </a:cubicBezTo>
                  <a:cubicBezTo>
                    <a:pt x="238" y="783"/>
                    <a:pt x="205" y="800"/>
                    <a:pt x="180" y="840"/>
                  </a:cubicBezTo>
                  <a:cubicBezTo>
                    <a:pt x="146" y="894"/>
                    <a:pt x="137" y="949"/>
                    <a:pt x="84" y="984"/>
                  </a:cubicBezTo>
                  <a:cubicBezTo>
                    <a:pt x="58" y="1023"/>
                    <a:pt x="26" y="1041"/>
                    <a:pt x="0" y="1080"/>
                  </a:cubicBezTo>
                  <a:cubicBezTo>
                    <a:pt x="13" y="1188"/>
                    <a:pt x="37" y="1295"/>
                    <a:pt x="48" y="1404"/>
                  </a:cubicBezTo>
                  <a:cubicBezTo>
                    <a:pt x="64" y="1556"/>
                    <a:pt x="67" y="1708"/>
                    <a:pt x="84" y="1860"/>
                  </a:cubicBezTo>
                  <a:cubicBezTo>
                    <a:pt x="97" y="1981"/>
                    <a:pt x="179" y="1998"/>
                    <a:pt x="264" y="2064"/>
                  </a:cubicBezTo>
                  <a:cubicBezTo>
                    <a:pt x="332" y="2116"/>
                    <a:pt x="416" y="2198"/>
                    <a:pt x="504" y="2220"/>
                  </a:cubicBezTo>
                  <a:cubicBezTo>
                    <a:pt x="611" y="2247"/>
                    <a:pt x="721" y="2253"/>
                    <a:pt x="828" y="2280"/>
                  </a:cubicBezTo>
                  <a:cubicBezTo>
                    <a:pt x="880" y="2272"/>
                    <a:pt x="936" y="2278"/>
                    <a:pt x="984" y="2256"/>
                  </a:cubicBezTo>
                  <a:cubicBezTo>
                    <a:pt x="1004" y="2247"/>
                    <a:pt x="1004" y="2217"/>
                    <a:pt x="1008" y="2196"/>
                  </a:cubicBezTo>
                  <a:cubicBezTo>
                    <a:pt x="1026" y="2104"/>
                    <a:pt x="994" y="1979"/>
                    <a:pt x="1068" y="1920"/>
                  </a:cubicBezTo>
                  <a:cubicBezTo>
                    <a:pt x="1181" y="1830"/>
                    <a:pt x="1328" y="1810"/>
                    <a:pt x="1464" y="1776"/>
                  </a:cubicBezTo>
                  <a:cubicBezTo>
                    <a:pt x="1519" y="1688"/>
                    <a:pt x="1584" y="1620"/>
                    <a:pt x="1644" y="1536"/>
                  </a:cubicBezTo>
                  <a:cubicBezTo>
                    <a:pt x="1708" y="1280"/>
                    <a:pt x="1627" y="1565"/>
                    <a:pt x="1704" y="1380"/>
                  </a:cubicBezTo>
                  <a:cubicBezTo>
                    <a:pt x="1745" y="1283"/>
                    <a:pt x="1748" y="1156"/>
                    <a:pt x="1824" y="1080"/>
                  </a:cubicBezTo>
                  <a:cubicBezTo>
                    <a:pt x="1844" y="1011"/>
                    <a:pt x="1887" y="869"/>
                    <a:pt x="1884" y="816"/>
                  </a:cubicBezTo>
                  <a:cubicBezTo>
                    <a:pt x="1879" y="714"/>
                    <a:pt x="1864" y="610"/>
                    <a:pt x="1824" y="516"/>
                  </a:cubicBezTo>
                  <a:cubicBezTo>
                    <a:pt x="1802" y="464"/>
                    <a:pt x="1744" y="436"/>
                    <a:pt x="1704" y="396"/>
                  </a:cubicBezTo>
                  <a:cubicBezTo>
                    <a:pt x="1603" y="295"/>
                    <a:pt x="1482" y="251"/>
                    <a:pt x="1344" y="216"/>
                  </a:cubicBezTo>
                  <a:cubicBezTo>
                    <a:pt x="1304" y="224"/>
                    <a:pt x="1263" y="229"/>
                    <a:pt x="1224" y="240"/>
                  </a:cubicBezTo>
                  <a:cubicBezTo>
                    <a:pt x="1203" y="246"/>
                    <a:pt x="1185" y="267"/>
                    <a:pt x="1164" y="264"/>
                  </a:cubicBezTo>
                  <a:cubicBezTo>
                    <a:pt x="988" y="243"/>
                    <a:pt x="894" y="96"/>
                    <a:pt x="744" y="36"/>
                  </a:cubicBezTo>
                  <a:cubicBezTo>
                    <a:pt x="557" y="111"/>
                    <a:pt x="839" y="0"/>
                    <a:pt x="600" y="84"/>
                  </a:cubicBezTo>
                  <a:cubicBezTo>
                    <a:pt x="547" y="102"/>
                    <a:pt x="444" y="144"/>
                    <a:pt x="444" y="144"/>
                  </a:cubicBezTo>
                  <a:cubicBezTo>
                    <a:pt x="436" y="156"/>
                    <a:pt x="430" y="170"/>
                    <a:pt x="420" y="180"/>
                  </a:cubicBezTo>
                  <a:cubicBezTo>
                    <a:pt x="410" y="190"/>
                    <a:pt x="390" y="191"/>
                    <a:pt x="384" y="204"/>
                  </a:cubicBezTo>
                  <a:cubicBezTo>
                    <a:pt x="330" y="335"/>
                    <a:pt x="349" y="485"/>
                    <a:pt x="324" y="624"/>
                  </a:cubicBezTo>
                  <a:cubicBezTo>
                    <a:pt x="296" y="783"/>
                    <a:pt x="300" y="581"/>
                    <a:pt x="300" y="684"/>
                  </a:cubicBezTo>
                  <a:lnTo>
                    <a:pt x="360" y="636"/>
                  </a:lnTo>
                  <a:close/>
                </a:path>
              </a:pathLst>
            </a:custGeom>
            <a:solidFill>
              <a:srgbClr val="FFFFFF"/>
            </a:solidFill>
            <a:ln w="9525">
              <a:solidFill>
                <a:srgbClr val="000000"/>
              </a:solidFill>
              <a:round/>
              <a:headEnd/>
              <a:tailEnd/>
            </a:ln>
          </p:spPr>
          <p:txBody>
            <a:bodyPr/>
            <a:lstStyle/>
            <a:p>
              <a:endParaRPr lang="en-US"/>
            </a:p>
          </p:txBody>
        </p:sp>
        <p:sp>
          <p:nvSpPr>
            <p:cNvPr id="7191" name="Freeform 6"/>
            <p:cNvSpPr>
              <a:spLocks/>
            </p:cNvSpPr>
            <p:nvPr/>
          </p:nvSpPr>
          <p:spPr bwMode="auto">
            <a:xfrm>
              <a:off x="2984" y="1801"/>
              <a:ext cx="1207" cy="1902"/>
            </a:xfrm>
            <a:custGeom>
              <a:avLst/>
              <a:gdLst>
                <a:gd name="T0" fmla="*/ 0 w 1800"/>
                <a:gd name="T1" fmla="*/ 3 h 2280"/>
                <a:gd name="T2" fmla="*/ 0 w 1800"/>
                <a:gd name="T3" fmla="*/ 3 h 2280"/>
                <a:gd name="T4" fmla="*/ 1 w 1800"/>
                <a:gd name="T5" fmla="*/ 3 h 2280"/>
                <a:gd name="T6" fmla="*/ 1 w 1800"/>
                <a:gd name="T7" fmla="*/ 0 h 2280"/>
                <a:gd name="T8" fmla="*/ 0 w 1800"/>
                <a:gd name="T9" fmla="*/ 3 h 2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00" h="2280">
                  <a:moveTo>
                    <a:pt x="0" y="720"/>
                  </a:moveTo>
                  <a:lnTo>
                    <a:pt x="0" y="2280"/>
                  </a:lnTo>
                  <a:lnTo>
                    <a:pt x="1800" y="1680"/>
                  </a:lnTo>
                  <a:lnTo>
                    <a:pt x="1800" y="0"/>
                  </a:lnTo>
                  <a:lnTo>
                    <a:pt x="0" y="720"/>
                  </a:lnTo>
                  <a:close/>
                </a:path>
              </a:pathLst>
            </a:custGeom>
            <a:solidFill>
              <a:srgbClr val="FFFFFF"/>
            </a:solidFill>
            <a:ln w="9525">
              <a:solidFill>
                <a:srgbClr val="000000"/>
              </a:solidFill>
              <a:round/>
              <a:headEnd/>
              <a:tailEnd/>
            </a:ln>
          </p:spPr>
          <p:txBody>
            <a:bodyPr/>
            <a:lstStyle/>
            <a:p>
              <a:endParaRPr lang="en-US"/>
            </a:p>
          </p:txBody>
        </p:sp>
        <p:sp>
          <p:nvSpPr>
            <p:cNvPr id="7192" name="Line 7"/>
            <p:cNvSpPr>
              <a:spLocks noChangeShapeType="1"/>
            </p:cNvSpPr>
            <p:nvPr/>
          </p:nvSpPr>
          <p:spPr bwMode="auto">
            <a:xfrm>
              <a:off x="2557" y="2745"/>
              <a:ext cx="1064" cy="107"/>
            </a:xfrm>
            <a:prstGeom prst="line">
              <a:avLst/>
            </a:prstGeom>
            <a:noFill/>
            <a:ln w="28575">
              <a:solidFill>
                <a:srgbClr val="000000"/>
              </a:solidFill>
              <a:prstDash val="dash"/>
              <a:round/>
              <a:headEnd type="arrow" w="med" len="med"/>
              <a:tailEnd/>
            </a:ln>
            <a:extLst>
              <a:ext uri="{909E8E84-426E-40DD-AFC4-6F175D3DCCD1}">
                <a14:hiddenFill xmlns:a14="http://schemas.microsoft.com/office/drawing/2010/main">
                  <a:noFill/>
                </a14:hiddenFill>
              </a:ext>
            </a:extLst>
          </p:spPr>
          <p:txBody>
            <a:bodyPr/>
            <a:lstStyle/>
            <a:p>
              <a:endParaRPr lang="en-US"/>
            </a:p>
          </p:txBody>
        </p:sp>
        <p:sp>
          <p:nvSpPr>
            <p:cNvPr id="7193" name="Line 8"/>
            <p:cNvSpPr>
              <a:spLocks noChangeShapeType="1"/>
            </p:cNvSpPr>
            <p:nvPr/>
          </p:nvSpPr>
          <p:spPr bwMode="auto">
            <a:xfrm flipV="1">
              <a:off x="2344" y="2506"/>
              <a:ext cx="1987" cy="1041"/>
            </a:xfrm>
            <a:prstGeom prst="line">
              <a:avLst/>
            </a:prstGeom>
            <a:noFill/>
            <a:ln w="9525">
              <a:solidFill>
                <a:srgbClr val="000000"/>
              </a:solidFill>
              <a:prstDash val="dashDot"/>
              <a:round/>
              <a:headEnd type="arrow" w="med" len="med"/>
              <a:tailEnd/>
            </a:ln>
            <a:extLst>
              <a:ext uri="{909E8E84-426E-40DD-AFC4-6F175D3DCCD1}">
                <a14:hiddenFill xmlns:a14="http://schemas.microsoft.com/office/drawing/2010/main">
                  <a:noFill/>
                </a14:hiddenFill>
              </a:ext>
            </a:extLst>
          </p:spPr>
          <p:txBody>
            <a:bodyPr/>
            <a:lstStyle/>
            <a:p>
              <a:endParaRPr lang="en-US"/>
            </a:p>
          </p:txBody>
        </p:sp>
        <p:sp>
          <p:nvSpPr>
            <p:cNvPr id="7194" name="Line 9"/>
            <p:cNvSpPr>
              <a:spLocks noChangeShapeType="1"/>
            </p:cNvSpPr>
            <p:nvPr/>
          </p:nvSpPr>
          <p:spPr bwMode="auto">
            <a:xfrm>
              <a:off x="3621" y="1815"/>
              <a:ext cx="0" cy="1815"/>
            </a:xfrm>
            <a:prstGeom prst="line">
              <a:avLst/>
            </a:prstGeom>
            <a:noFill/>
            <a:ln w="9525">
              <a:solidFill>
                <a:srgbClr val="000000"/>
              </a:solidFill>
              <a:prstDash val="dashDot"/>
              <a:round/>
              <a:headEnd type="arrow" w="med" len="med"/>
              <a:tailEnd/>
            </a:ln>
            <a:extLst>
              <a:ext uri="{909E8E84-426E-40DD-AFC4-6F175D3DCCD1}">
                <a14:hiddenFill xmlns:a14="http://schemas.microsoft.com/office/drawing/2010/main">
                  <a:noFill/>
                </a14:hiddenFill>
              </a:ext>
            </a:extLst>
          </p:spPr>
          <p:txBody>
            <a:bodyPr/>
            <a:lstStyle/>
            <a:p>
              <a:endParaRPr lang="en-US"/>
            </a:p>
          </p:txBody>
        </p:sp>
        <p:sp>
          <p:nvSpPr>
            <p:cNvPr id="7195" name="Oval 10"/>
            <p:cNvSpPr>
              <a:spLocks noChangeArrowheads="1"/>
            </p:cNvSpPr>
            <p:nvPr/>
          </p:nvSpPr>
          <p:spPr bwMode="auto">
            <a:xfrm>
              <a:off x="1067" y="1815"/>
              <a:ext cx="71" cy="86"/>
            </a:xfrm>
            <a:prstGeom prst="ellipse">
              <a:avLst/>
            </a:prstGeom>
            <a:solidFill>
              <a:srgbClr val="000000"/>
            </a:solidFill>
            <a:ln w="9525">
              <a:solidFill>
                <a:srgbClr val="000000"/>
              </a:solidFill>
              <a:round/>
              <a:headEnd/>
              <a:tailEnd/>
            </a:ln>
          </p:spPr>
          <p:txBody>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endParaRPr lang="en-US" altLang="en-US" sz="1800">
                <a:latin typeface="Verdana" pitchFamily="34" charset="0"/>
              </a:endParaRPr>
            </a:p>
          </p:txBody>
        </p:sp>
        <p:sp>
          <p:nvSpPr>
            <p:cNvPr id="7196" name="Line 11"/>
            <p:cNvSpPr>
              <a:spLocks noChangeShapeType="1"/>
            </p:cNvSpPr>
            <p:nvPr/>
          </p:nvSpPr>
          <p:spPr bwMode="auto">
            <a:xfrm>
              <a:off x="1138" y="1900"/>
              <a:ext cx="2270" cy="6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97" name="Line 12"/>
            <p:cNvSpPr>
              <a:spLocks noChangeShapeType="1"/>
            </p:cNvSpPr>
            <p:nvPr/>
          </p:nvSpPr>
          <p:spPr bwMode="auto">
            <a:xfrm>
              <a:off x="3408" y="2593"/>
              <a:ext cx="1065" cy="34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98" name="Line 13"/>
            <p:cNvSpPr>
              <a:spLocks noChangeShapeType="1"/>
            </p:cNvSpPr>
            <p:nvPr/>
          </p:nvSpPr>
          <p:spPr bwMode="auto">
            <a:xfrm>
              <a:off x="3621" y="2852"/>
              <a:ext cx="852" cy="8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99" name="Text Box 14"/>
            <p:cNvSpPr txBox="1">
              <a:spLocks noChangeArrowheads="1"/>
            </p:cNvSpPr>
            <p:nvPr/>
          </p:nvSpPr>
          <p:spPr bwMode="auto">
            <a:xfrm>
              <a:off x="1351" y="1296"/>
              <a:ext cx="1605" cy="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zh-TW" sz="2000">
                  <a:latin typeface="Times New Roman" pitchFamily="18" charset="0"/>
                </a:rPr>
                <a:t>Model </a:t>
              </a:r>
              <a:r>
                <a:rPr kumimoji="1" lang="en-US" altLang="zh-TW" sz="2000" i="1">
                  <a:latin typeface="Times New Roman" pitchFamily="18" charset="0"/>
                </a:rPr>
                <a:t>M at t=1</a:t>
              </a:r>
            </a:p>
            <a:p>
              <a:pPr eaLnBrk="1" hangingPunct="1">
                <a:spcBef>
                  <a:spcPct val="0"/>
                </a:spcBef>
                <a:buFontTx/>
                <a:buNone/>
              </a:pPr>
              <a:endParaRPr kumimoji="1" lang="en-US" altLang="zh-TW" sz="2000" i="1">
                <a:latin typeface="Times New Roman" pitchFamily="18" charset="0"/>
              </a:endParaRPr>
            </a:p>
            <a:p>
              <a:pPr eaLnBrk="1" hangingPunct="1">
                <a:spcBef>
                  <a:spcPct val="0"/>
                </a:spcBef>
                <a:buFontTx/>
                <a:buNone/>
              </a:pPr>
              <a:endParaRPr kumimoji="1" lang="en-US" altLang="zh-TW" sz="2000">
                <a:latin typeface="Arial" charset="0"/>
              </a:endParaRPr>
            </a:p>
          </p:txBody>
        </p:sp>
        <p:sp>
          <p:nvSpPr>
            <p:cNvPr id="7200" name="Oval 15"/>
            <p:cNvSpPr>
              <a:spLocks noChangeArrowheads="1"/>
            </p:cNvSpPr>
            <p:nvPr/>
          </p:nvSpPr>
          <p:spPr bwMode="auto">
            <a:xfrm>
              <a:off x="3266" y="2506"/>
              <a:ext cx="71" cy="87"/>
            </a:xfrm>
            <a:prstGeom prst="ellipse">
              <a:avLst/>
            </a:prstGeom>
            <a:solidFill>
              <a:srgbClr val="000000"/>
            </a:solidFill>
            <a:ln w="9525">
              <a:solidFill>
                <a:srgbClr val="000000"/>
              </a:solidFill>
              <a:round/>
              <a:headEnd/>
              <a:tailEnd/>
            </a:ln>
          </p:spPr>
          <p:txBody>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endParaRPr lang="en-US" altLang="en-US" sz="1800">
                <a:latin typeface="Verdana" pitchFamily="34" charset="0"/>
              </a:endParaRPr>
            </a:p>
          </p:txBody>
        </p:sp>
        <p:sp>
          <p:nvSpPr>
            <p:cNvPr id="7201" name="Text Box 16"/>
            <p:cNvSpPr txBox="1">
              <a:spLocks noChangeArrowheads="1"/>
            </p:cNvSpPr>
            <p:nvPr/>
          </p:nvSpPr>
          <p:spPr bwMode="auto">
            <a:xfrm>
              <a:off x="3312" y="2880"/>
              <a:ext cx="1200" cy="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zh-TW" sz="2000">
                  <a:latin typeface="Times New Roman" pitchFamily="18" charset="0"/>
                </a:rPr>
                <a:t>c (Image center, o</a:t>
              </a:r>
              <a:r>
                <a:rPr kumimoji="1" lang="en-US" altLang="zh-TW" sz="2000" baseline="-25000">
                  <a:latin typeface="Times New Roman" pitchFamily="18" charset="0"/>
                </a:rPr>
                <a:t>x</a:t>
              </a:r>
              <a:r>
                <a:rPr kumimoji="1" lang="en-US" altLang="zh-TW" sz="2000">
                  <a:latin typeface="Times New Roman" pitchFamily="18" charset="0"/>
                </a:rPr>
                <a:t>,o</a:t>
              </a:r>
              <a:r>
                <a:rPr kumimoji="1" lang="en-US" altLang="zh-TW" sz="2000" baseline="-25000">
                  <a:latin typeface="Times New Roman" pitchFamily="18" charset="0"/>
                </a:rPr>
                <a:t>y</a:t>
              </a:r>
              <a:r>
                <a:rPr kumimoji="1" lang="en-US" altLang="zh-TW" sz="2000">
                  <a:latin typeface="Times New Roman" pitchFamily="18" charset="0"/>
                </a:rPr>
                <a:t>)</a:t>
              </a:r>
              <a:endParaRPr kumimoji="1" lang="en-US" altLang="zh-TW" sz="2000">
                <a:latin typeface="Arial" charset="0"/>
              </a:endParaRPr>
            </a:p>
          </p:txBody>
        </p:sp>
        <p:sp>
          <p:nvSpPr>
            <p:cNvPr id="7202" name="Line 17"/>
            <p:cNvSpPr>
              <a:spLocks noChangeShapeType="1"/>
            </p:cNvSpPr>
            <p:nvPr/>
          </p:nvSpPr>
          <p:spPr bwMode="auto">
            <a:xfrm flipV="1">
              <a:off x="3337" y="2918"/>
              <a:ext cx="1136" cy="778"/>
            </a:xfrm>
            <a:prstGeom prst="line">
              <a:avLst/>
            </a:prstGeom>
            <a:noFill/>
            <a:ln w="28575">
              <a:solidFill>
                <a:srgbClr val="000000"/>
              </a:solidFill>
              <a:round/>
              <a:headEnd type="arrow" w="med" len="med"/>
              <a:tailEnd/>
            </a:ln>
            <a:extLst>
              <a:ext uri="{909E8E84-426E-40DD-AFC4-6F175D3DCCD1}">
                <a14:hiddenFill xmlns:a14="http://schemas.microsoft.com/office/drawing/2010/main">
                  <a:noFill/>
                </a14:hiddenFill>
              </a:ext>
            </a:extLst>
          </p:spPr>
          <p:txBody>
            <a:bodyPr/>
            <a:lstStyle/>
            <a:p>
              <a:endParaRPr lang="en-US"/>
            </a:p>
          </p:txBody>
        </p:sp>
        <p:sp>
          <p:nvSpPr>
            <p:cNvPr id="7203" name="Line 18"/>
            <p:cNvSpPr>
              <a:spLocks noChangeShapeType="1"/>
            </p:cNvSpPr>
            <p:nvPr/>
          </p:nvSpPr>
          <p:spPr bwMode="auto">
            <a:xfrm>
              <a:off x="2594" y="3420"/>
              <a:ext cx="814" cy="190"/>
            </a:xfrm>
            <a:prstGeom prst="line">
              <a:avLst/>
            </a:prstGeom>
            <a:noFill/>
            <a:ln w="9525">
              <a:solidFill>
                <a:srgbClr val="000000"/>
              </a:solidFill>
              <a:prstDash val="dash"/>
              <a:round/>
              <a:headEnd type="arrow" w="med" len="me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7204" name="Text Box 19"/>
            <p:cNvSpPr txBox="1">
              <a:spLocks noChangeArrowheads="1"/>
            </p:cNvSpPr>
            <p:nvPr/>
          </p:nvSpPr>
          <p:spPr bwMode="auto">
            <a:xfrm>
              <a:off x="2403" y="3501"/>
              <a:ext cx="638" cy="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zh-TW" sz="2000" i="1">
                  <a:latin typeface="Times New Roman" pitchFamily="18" charset="0"/>
                </a:rPr>
                <a:t>F</a:t>
              </a:r>
              <a:r>
                <a:rPr kumimoji="1" lang="en-US" altLang="zh-TW" sz="2000">
                  <a:latin typeface="Times New Roman" pitchFamily="18" charset="0"/>
                </a:rPr>
                <a:t>=focal length</a:t>
              </a:r>
              <a:endParaRPr kumimoji="1" lang="en-US" altLang="zh-TW" sz="2000">
                <a:latin typeface="Arial" charset="0"/>
              </a:endParaRPr>
            </a:p>
          </p:txBody>
        </p:sp>
        <p:sp>
          <p:nvSpPr>
            <p:cNvPr id="7205" name="Text Box 20"/>
            <p:cNvSpPr txBox="1">
              <a:spLocks noChangeArrowheads="1"/>
            </p:cNvSpPr>
            <p:nvPr/>
          </p:nvSpPr>
          <p:spPr bwMode="auto">
            <a:xfrm>
              <a:off x="3905" y="1514"/>
              <a:ext cx="710"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zh-TW" sz="2000">
                  <a:latin typeface="Times New Roman" pitchFamily="18" charset="0"/>
                </a:rPr>
                <a:t>image</a:t>
              </a:r>
              <a:endParaRPr kumimoji="1" lang="en-US" altLang="zh-TW" sz="2000">
                <a:latin typeface="Arial" charset="0"/>
              </a:endParaRPr>
            </a:p>
          </p:txBody>
        </p:sp>
        <p:sp>
          <p:nvSpPr>
            <p:cNvPr id="7206" name="Text Box 21"/>
            <p:cNvSpPr txBox="1">
              <a:spLocks noChangeArrowheads="1"/>
            </p:cNvSpPr>
            <p:nvPr/>
          </p:nvSpPr>
          <p:spPr bwMode="auto">
            <a:xfrm>
              <a:off x="4474" y="2752"/>
              <a:ext cx="1238" cy="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zh-TW" sz="2000" i="1">
                  <a:latin typeface="Times New Roman" pitchFamily="18" charset="0"/>
                </a:rPr>
                <a:t>O</a:t>
              </a:r>
              <a:r>
                <a:rPr kumimoji="1" lang="en-US" altLang="zh-TW" sz="2000" i="1" baseline="-25000">
                  <a:latin typeface="Times New Roman" pitchFamily="18" charset="0"/>
                </a:rPr>
                <a:t>c</a:t>
              </a:r>
              <a:r>
                <a:rPr kumimoji="1" lang="en-US" altLang="zh-TW" sz="2000" i="1">
                  <a:latin typeface="Times New Roman" pitchFamily="18" charset="0"/>
                </a:rPr>
                <a:t>=(0,0,0)</a:t>
              </a:r>
              <a:r>
                <a:rPr kumimoji="1" lang="en-US" altLang="zh-TW" sz="2000">
                  <a:latin typeface="Times New Roman" pitchFamily="18" charset="0"/>
                </a:rPr>
                <a:t> </a:t>
              </a:r>
            </a:p>
            <a:p>
              <a:pPr eaLnBrk="1" hangingPunct="1">
                <a:spcBef>
                  <a:spcPct val="0"/>
                </a:spcBef>
                <a:buFontTx/>
                <a:buNone/>
              </a:pPr>
              <a:r>
                <a:rPr kumimoji="1" lang="en-US" altLang="zh-TW" sz="2000">
                  <a:latin typeface="Times New Roman" pitchFamily="18" charset="0"/>
                </a:rPr>
                <a:t>(Camera center)</a:t>
              </a:r>
            </a:p>
            <a:p>
              <a:pPr eaLnBrk="1" hangingPunct="1">
                <a:spcBef>
                  <a:spcPct val="0"/>
                </a:spcBef>
                <a:buFontTx/>
                <a:buNone/>
              </a:pPr>
              <a:endParaRPr kumimoji="1" lang="en-US" altLang="zh-TW" sz="2000">
                <a:latin typeface="Arial" charset="0"/>
              </a:endParaRPr>
            </a:p>
          </p:txBody>
        </p:sp>
        <p:sp>
          <p:nvSpPr>
            <p:cNvPr id="7207" name="Line 22"/>
            <p:cNvSpPr>
              <a:spLocks noChangeShapeType="1"/>
            </p:cNvSpPr>
            <p:nvPr/>
          </p:nvSpPr>
          <p:spPr bwMode="auto">
            <a:xfrm flipV="1">
              <a:off x="4473" y="1966"/>
              <a:ext cx="0" cy="951"/>
            </a:xfrm>
            <a:prstGeom prst="line">
              <a:avLst/>
            </a:prstGeom>
            <a:noFill/>
            <a:ln w="2857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7208" name="Text Box 23"/>
            <p:cNvSpPr txBox="1">
              <a:spLocks noChangeArrowheads="1"/>
            </p:cNvSpPr>
            <p:nvPr/>
          </p:nvSpPr>
          <p:spPr bwMode="auto">
            <a:xfrm>
              <a:off x="4473" y="1794"/>
              <a:ext cx="638"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zh-HK" sz="2000">
                  <a:solidFill>
                    <a:srgbClr val="0070C0"/>
                  </a:solidFill>
                  <a:latin typeface="Times New Roman" pitchFamily="18" charset="0"/>
                </a:rPr>
                <a:t>Y</a:t>
              </a:r>
              <a:r>
                <a:rPr kumimoji="1" lang="en-US" altLang="zh-TW" sz="2000">
                  <a:solidFill>
                    <a:srgbClr val="0070C0"/>
                  </a:solidFill>
                  <a:latin typeface="Times New Roman" pitchFamily="18" charset="0"/>
                </a:rPr>
                <a:t>c-axis</a:t>
              </a:r>
              <a:endParaRPr kumimoji="1" lang="en-US" altLang="zh-TW" sz="2000">
                <a:solidFill>
                  <a:srgbClr val="0070C0"/>
                </a:solidFill>
                <a:latin typeface="Arial" charset="0"/>
              </a:endParaRPr>
            </a:p>
          </p:txBody>
        </p:sp>
        <p:sp>
          <p:nvSpPr>
            <p:cNvPr id="7209" name="Text Box 24"/>
            <p:cNvSpPr txBox="1">
              <a:spLocks noChangeArrowheads="1"/>
            </p:cNvSpPr>
            <p:nvPr/>
          </p:nvSpPr>
          <p:spPr bwMode="auto">
            <a:xfrm>
              <a:off x="2415" y="2485"/>
              <a:ext cx="709"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zh-TW" sz="2000">
                  <a:solidFill>
                    <a:srgbClr val="0070C0"/>
                  </a:solidFill>
                  <a:latin typeface="Times New Roman" pitchFamily="18" charset="0"/>
                </a:rPr>
                <a:t>Zc-axis</a:t>
              </a:r>
              <a:endParaRPr kumimoji="1" lang="en-US" altLang="zh-TW" sz="2000">
                <a:solidFill>
                  <a:srgbClr val="0070C0"/>
                </a:solidFill>
                <a:latin typeface="Arial" charset="0"/>
              </a:endParaRPr>
            </a:p>
          </p:txBody>
        </p:sp>
        <p:sp>
          <p:nvSpPr>
            <p:cNvPr id="7210" name="Text Box 25"/>
            <p:cNvSpPr txBox="1">
              <a:spLocks noChangeArrowheads="1"/>
            </p:cNvSpPr>
            <p:nvPr/>
          </p:nvSpPr>
          <p:spPr bwMode="auto">
            <a:xfrm>
              <a:off x="3195" y="3782"/>
              <a:ext cx="71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zh-HK" sz="2000">
                  <a:solidFill>
                    <a:srgbClr val="0070C0"/>
                  </a:solidFill>
                  <a:latin typeface="Times New Roman" pitchFamily="18" charset="0"/>
                </a:rPr>
                <a:t>X</a:t>
              </a:r>
              <a:r>
                <a:rPr kumimoji="1" lang="en-US" altLang="zh-TW" sz="2000">
                  <a:solidFill>
                    <a:srgbClr val="0070C0"/>
                  </a:solidFill>
                  <a:latin typeface="Times New Roman" pitchFamily="18" charset="0"/>
                </a:rPr>
                <a:t>c-axis</a:t>
              </a:r>
              <a:endParaRPr kumimoji="1" lang="en-US" altLang="zh-TW" sz="2000">
                <a:solidFill>
                  <a:srgbClr val="0070C0"/>
                </a:solidFill>
                <a:latin typeface="Arial" charset="0"/>
              </a:endParaRPr>
            </a:p>
          </p:txBody>
        </p:sp>
        <p:sp>
          <p:nvSpPr>
            <p:cNvPr id="7211" name="Text Box 26"/>
            <p:cNvSpPr txBox="1">
              <a:spLocks noChangeArrowheads="1"/>
            </p:cNvSpPr>
            <p:nvPr/>
          </p:nvSpPr>
          <p:spPr bwMode="auto">
            <a:xfrm>
              <a:off x="3477" y="1600"/>
              <a:ext cx="71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zh-TW" sz="2000">
                  <a:solidFill>
                    <a:srgbClr val="FF0000"/>
                  </a:solidFill>
                  <a:latin typeface="Times New Roman" pitchFamily="18" charset="0"/>
                </a:rPr>
                <a:t>v-axis</a:t>
              </a:r>
              <a:endParaRPr kumimoji="1" lang="en-US" altLang="zh-TW" sz="2000">
                <a:solidFill>
                  <a:srgbClr val="FF0000"/>
                </a:solidFill>
                <a:latin typeface="Arial" charset="0"/>
              </a:endParaRPr>
            </a:p>
          </p:txBody>
        </p:sp>
        <p:sp>
          <p:nvSpPr>
            <p:cNvPr id="7212" name="Text Box 27"/>
            <p:cNvSpPr txBox="1">
              <a:spLocks noChangeArrowheads="1"/>
            </p:cNvSpPr>
            <p:nvPr/>
          </p:nvSpPr>
          <p:spPr bwMode="auto">
            <a:xfrm>
              <a:off x="1870" y="3350"/>
              <a:ext cx="568"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zh-TW" sz="2000">
                  <a:solidFill>
                    <a:srgbClr val="FF0000"/>
                  </a:solidFill>
                  <a:latin typeface="Times New Roman" pitchFamily="18" charset="0"/>
                </a:rPr>
                <a:t>u-axis</a:t>
              </a:r>
              <a:endParaRPr kumimoji="1" lang="en-US" altLang="zh-TW" sz="2000">
                <a:solidFill>
                  <a:srgbClr val="FF0000"/>
                </a:solidFill>
                <a:latin typeface="Arial" charset="0"/>
              </a:endParaRPr>
            </a:p>
          </p:txBody>
        </p:sp>
        <p:sp>
          <p:nvSpPr>
            <p:cNvPr id="7213" name="Text Box 28"/>
            <p:cNvSpPr txBox="1">
              <a:spLocks noChangeArrowheads="1"/>
            </p:cNvSpPr>
            <p:nvPr/>
          </p:nvSpPr>
          <p:spPr bwMode="auto">
            <a:xfrm>
              <a:off x="2450" y="1627"/>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endParaRPr kumimoji="1" lang="en-US" altLang="en-US" sz="2000">
                <a:latin typeface="Arial" charset="0"/>
              </a:endParaRPr>
            </a:p>
          </p:txBody>
        </p:sp>
        <p:sp>
          <p:nvSpPr>
            <p:cNvPr id="7214" name="Text Box 29"/>
            <p:cNvSpPr txBox="1">
              <a:spLocks noChangeArrowheads="1"/>
            </p:cNvSpPr>
            <p:nvPr/>
          </p:nvSpPr>
          <p:spPr bwMode="auto">
            <a:xfrm>
              <a:off x="3231" y="2315"/>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endParaRPr kumimoji="1" lang="en-US" altLang="en-US" sz="2000">
                <a:latin typeface="Arial" charset="0"/>
              </a:endParaRPr>
            </a:p>
          </p:txBody>
        </p:sp>
      </p:grpSp>
      <p:sp>
        <p:nvSpPr>
          <p:cNvPr id="7175" name="Text Box 30"/>
          <p:cNvSpPr txBox="1">
            <a:spLocks noChangeArrowheads="1"/>
          </p:cNvSpPr>
          <p:nvPr/>
        </p:nvSpPr>
        <p:spPr bwMode="auto">
          <a:xfrm>
            <a:off x="2727325" y="2601913"/>
            <a:ext cx="9620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zh-TW" sz="2000">
                <a:latin typeface="Arial" charset="0"/>
              </a:rPr>
              <a:t>(X,Y,Z)</a:t>
            </a:r>
          </a:p>
        </p:txBody>
      </p:sp>
      <p:sp>
        <p:nvSpPr>
          <p:cNvPr id="7176" name="Text Box 31"/>
          <p:cNvSpPr txBox="1">
            <a:spLocks noChangeArrowheads="1"/>
          </p:cNvSpPr>
          <p:nvPr/>
        </p:nvSpPr>
        <p:spPr bwMode="auto">
          <a:xfrm>
            <a:off x="5715000" y="3784600"/>
            <a:ext cx="6905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zh-TW" sz="2000">
                <a:latin typeface="Arial" charset="0"/>
              </a:rPr>
              <a:t>(u,v)</a:t>
            </a:r>
          </a:p>
        </p:txBody>
      </p:sp>
      <p:sp>
        <p:nvSpPr>
          <p:cNvPr id="7177" name="Text Box 34"/>
          <p:cNvSpPr txBox="1">
            <a:spLocks noChangeArrowheads="1"/>
          </p:cNvSpPr>
          <p:nvPr/>
        </p:nvSpPr>
        <p:spPr bwMode="auto">
          <a:xfrm>
            <a:off x="7162800" y="3505200"/>
            <a:ext cx="147955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en-US" sz="1800">
                <a:latin typeface="Arial" charset="0"/>
              </a:rPr>
              <a:t>Camera </a:t>
            </a:r>
          </a:p>
          <a:p>
            <a:pPr eaLnBrk="1" hangingPunct="1">
              <a:spcBef>
                <a:spcPct val="0"/>
              </a:spcBef>
              <a:buFontTx/>
              <a:buNone/>
            </a:pPr>
            <a:r>
              <a:rPr kumimoji="1" lang="en-US" altLang="en-US" sz="1800">
                <a:latin typeface="Arial" charset="0"/>
              </a:rPr>
              <a:t>Coordinates.</a:t>
            </a:r>
          </a:p>
          <a:p>
            <a:pPr eaLnBrk="1" hangingPunct="1">
              <a:spcBef>
                <a:spcPct val="0"/>
              </a:spcBef>
              <a:buFontTx/>
              <a:buNone/>
            </a:pPr>
            <a:endParaRPr kumimoji="1" lang="en-US" altLang="en-US" sz="1800">
              <a:latin typeface="Arial" charset="0"/>
            </a:endParaRPr>
          </a:p>
        </p:txBody>
      </p:sp>
      <p:sp>
        <p:nvSpPr>
          <p:cNvPr id="7178" name="Line 35"/>
          <p:cNvSpPr>
            <a:spLocks noChangeShapeType="1"/>
          </p:cNvSpPr>
          <p:nvPr/>
        </p:nvSpPr>
        <p:spPr bwMode="auto">
          <a:xfrm flipV="1">
            <a:off x="8335963" y="1300163"/>
            <a:ext cx="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9" name="Line 36"/>
          <p:cNvSpPr>
            <a:spLocks noChangeShapeType="1"/>
          </p:cNvSpPr>
          <p:nvPr/>
        </p:nvSpPr>
        <p:spPr bwMode="auto">
          <a:xfrm flipH="1" flipV="1">
            <a:off x="7573963" y="1909763"/>
            <a:ext cx="762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80" name="Line 37"/>
          <p:cNvSpPr>
            <a:spLocks noChangeShapeType="1"/>
          </p:cNvSpPr>
          <p:nvPr/>
        </p:nvSpPr>
        <p:spPr bwMode="auto">
          <a:xfrm flipH="1" flipV="1">
            <a:off x="7573963" y="1223963"/>
            <a:ext cx="7620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81" name="Text Box 38"/>
          <p:cNvSpPr txBox="1">
            <a:spLocks noChangeArrowheads="1"/>
          </p:cNvSpPr>
          <p:nvPr/>
        </p:nvSpPr>
        <p:spPr bwMode="auto">
          <a:xfrm>
            <a:off x="7116763" y="614363"/>
            <a:ext cx="2187575" cy="64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en-US" sz="1800">
                <a:latin typeface="Arial" charset="0"/>
              </a:rPr>
              <a:t>World Coordinates</a:t>
            </a:r>
          </a:p>
          <a:p>
            <a:pPr eaLnBrk="1" hangingPunct="1">
              <a:spcBef>
                <a:spcPct val="0"/>
              </a:spcBef>
              <a:buFontTx/>
              <a:buNone/>
            </a:pPr>
            <a:endParaRPr kumimoji="1" lang="en-US" altLang="en-US" sz="1800">
              <a:latin typeface="Arial" charset="0"/>
            </a:endParaRPr>
          </a:p>
        </p:txBody>
      </p:sp>
      <p:sp>
        <p:nvSpPr>
          <p:cNvPr id="7182" name="Text Box 39"/>
          <p:cNvSpPr txBox="1">
            <a:spLocks noChangeArrowheads="1"/>
          </p:cNvSpPr>
          <p:nvPr/>
        </p:nvSpPr>
        <p:spPr bwMode="auto">
          <a:xfrm>
            <a:off x="8107363" y="995363"/>
            <a:ext cx="449262"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en-US" sz="1800">
                <a:latin typeface="Arial" charset="0"/>
              </a:rPr>
              <a:t>Y</a:t>
            </a:r>
            <a:r>
              <a:rPr kumimoji="1" lang="en-US" altLang="en-US" sz="1800" baseline="-25000">
                <a:latin typeface="Arial" charset="0"/>
              </a:rPr>
              <a:t>w</a:t>
            </a:r>
          </a:p>
        </p:txBody>
      </p:sp>
      <p:sp>
        <p:nvSpPr>
          <p:cNvPr id="7183" name="Text Box 40"/>
          <p:cNvSpPr txBox="1">
            <a:spLocks noChangeArrowheads="1"/>
          </p:cNvSpPr>
          <p:nvPr/>
        </p:nvSpPr>
        <p:spPr bwMode="auto">
          <a:xfrm>
            <a:off x="7116763" y="1071563"/>
            <a:ext cx="436562"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en-US" sz="1800">
                <a:latin typeface="Arial" charset="0"/>
              </a:rPr>
              <a:t>Z</a:t>
            </a:r>
            <a:r>
              <a:rPr kumimoji="1" lang="en-US" altLang="en-US" sz="1800" baseline="-25000">
                <a:latin typeface="Arial" charset="0"/>
              </a:rPr>
              <a:t>w</a:t>
            </a:r>
          </a:p>
        </p:txBody>
      </p:sp>
      <p:sp>
        <p:nvSpPr>
          <p:cNvPr id="7184" name="Text Box 41"/>
          <p:cNvSpPr txBox="1">
            <a:spLocks noChangeArrowheads="1"/>
          </p:cNvSpPr>
          <p:nvPr/>
        </p:nvSpPr>
        <p:spPr bwMode="auto">
          <a:xfrm>
            <a:off x="6911975" y="1649413"/>
            <a:ext cx="449263"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en-US" sz="1800">
                <a:latin typeface="Arial" charset="0"/>
              </a:rPr>
              <a:t>X</a:t>
            </a:r>
            <a:r>
              <a:rPr kumimoji="1" lang="en-US" altLang="en-US" sz="1800" baseline="-25000">
                <a:latin typeface="Arial" charset="0"/>
              </a:rPr>
              <a:t>w</a:t>
            </a:r>
          </a:p>
        </p:txBody>
      </p:sp>
      <p:sp>
        <p:nvSpPr>
          <p:cNvPr id="7185" name="Text Box 45"/>
          <p:cNvSpPr txBox="1">
            <a:spLocks noChangeArrowheads="1"/>
          </p:cNvSpPr>
          <p:nvPr/>
        </p:nvSpPr>
        <p:spPr bwMode="auto">
          <a:xfrm>
            <a:off x="8251825" y="2698750"/>
            <a:ext cx="492125"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en-US" sz="1800">
                <a:latin typeface="Arial" charset="0"/>
              </a:rPr>
              <a:t>R</a:t>
            </a:r>
            <a:r>
              <a:rPr kumimoji="1" lang="en-US" altLang="en-US" sz="1800" baseline="-25000">
                <a:latin typeface="Arial" charset="0"/>
              </a:rPr>
              <a:t>c</a:t>
            </a:r>
            <a:r>
              <a:rPr kumimoji="1" lang="en-US" altLang="en-US" sz="1800">
                <a:latin typeface="Arial" charset="0"/>
              </a:rPr>
              <a:t>,</a:t>
            </a:r>
          </a:p>
          <a:p>
            <a:pPr eaLnBrk="1" hangingPunct="1">
              <a:spcBef>
                <a:spcPct val="0"/>
              </a:spcBef>
              <a:buFontTx/>
              <a:buNone/>
            </a:pPr>
            <a:r>
              <a:rPr kumimoji="1" lang="en-US" altLang="en-US" sz="1800">
                <a:latin typeface="Arial" charset="0"/>
              </a:rPr>
              <a:t>T</a:t>
            </a:r>
            <a:r>
              <a:rPr kumimoji="1" lang="en-US" altLang="en-US" sz="1800" baseline="-25000">
                <a:latin typeface="Arial" charset="0"/>
              </a:rPr>
              <a:t>c</a:t>
            </a:r>
          </a:p>
        </p:txBody>
      </p:sp>
      <p:sp>
        <p:nvSpPr>
          <p:cNvPr id="7186" name="Freeform 46"/>
          <p:cNvSpPr>
            <a:spLocks/>
          </p:cNvSpPr>
          <p:nvPr/>
        </p:nvSpPr>
        <p:spPr bwMode="auto">
          <a:xfrm>
            <a:off x="8382000" y="1981200"/>
            <a:ext cx="685800" cy="2576513"/>
          </a:xfrm>
          <a:custGeom>
            <a:avLst/>
            <a:gdLst>
              <a:gd name="T0" fmla="*/ 0 w 728"/>
              <a:gd name="T1" fmla="*/ 0 h 1632"/>
              <a:gd name="T2" fmla="*/ 2147483647 w 728"/>
              <a:gd name="T3" fmla="*/ 2147483647 h 1632"/>
              <a:gd name="T4" fmla="*/ 2147483647 w 728"/>
              <a:gd name="T5" fmla="*/ 2147483647 h 1632"/>
              <a:gd name="T6" fmla="*/ 2147483647 w 728"/>
              <a:gd name="T7" fmla="*/ 2147483647 h 1632"/>
              <a:gd name="T8" fmla="*/ 2147483647 w 728"/>
              <a:gd name="T9" fmla="*/ 2147483647 h 1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8" h="1632">
                <a:moveTo>
                  <a:pt x="0" y="0"/>
                </a:moveTo>
                <a:cubicBezTo>
                  <a:pt x="136" y="76"/>
                  <a:pt x="272" y="152"/>
                  <a:pt x="384" y="336"/>
                </a:cubicBezTo>
                <a:cubicBezTo>
                  <a:pt x="496" y="520"/>
                  <a:pt x="632" y="904"/>
                  <a:pt x="672" y="1104"/>
                </a:cubicBezTo>
                <a:cubicBezTo>
                  <a:pt x="712" y="1304"/>
                  <a:pt x="728" y="1448"/>
                  <a:pt x="624" y="1536"/>
                </a:cubicBezTo>
                <a:cubicBezTo>
                  <a:pt x="520" y="1624"/>
                  <a:pt x="284" y="1628"/>
                  <a:pt x="48" y="1632"/>
                </a:cubicBezTo>
              </a:path>
            </a:pathLst>
          </a:custGeom>
          <a:noFill/>
          <a:ln w="57150"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87" name="Text Box 47"/>
          <p:cNvSpPr txBox="1">
            <a:spLocks noChangeArrowheads="1"/>
          </p:cNvSpPr>
          <p:nvPr/>
        </p:nvSpPr>
        <p:spPr bwMode="auto">
          <a:xfrm>
            <a:off x="2514600" y="4191000"/>
            <a:ext cx="1530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zh-TW" sz="1800">
                <a:latin typeface="Arial" charset="0"/>
              </a:rPr>
              <a:t>Principal axis</a:t>
            </a:r>
          </a:p>
        </p:txBody>
      </p:sp>
      <p:sp>
        <p:nvSpPr>
          <p:cNvPr id="47" name="Oval 46"/>
          <p:cNvSpPr/>
          <p:nvPr/>
        </p:nvSpPr>
        <p:spPr>
          <a:xfrm>
            <a:off x="457200" y="152400"/>
            <a:ext cx="18288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pPr algn="ctr">
              <a:defRPr/>
            </a:pPr>
            <a:endParaRPr lang="en-US" altLang="en-US" smtClean="0">
              <a:solidFill>
                <a:srgbClr val="FFFFFF"/>
              </a:solidFill>
              <a:latin typeface="Calibri" pitchFamily="34" charset="0"/>
            </a:endParaRPr>
          </a:p>
        </p:txBody>
      </p:sp>
      <p:sp>
        <p:nvSpPr>
          <p:cNvPr id="7189" name="Rectangle 2"/>
          <p:cNvSpPr>
            <a:spLocks noChangeArrowheads="1"/>
          </p:cNvSpPr>
          <p:nvPr/>
        </p:nvSpPr>
        <p:spPr bwMode="auto">
          <a:xfrm>
            <a:off x="7123113" y="1981200"/>
            <a:ext cx="15906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zh-TW" sz="1800" i="1">
                <a:latin typeface="Times New Roman" pitchFamily="18" charset="0"/>
              </a:rPr>
              <a:t>O</a:t>
            </a:r>
            <a:r>
              <a:rPr kumimoji="1" lang="en-US" altLang="zh-TW" sz="1800" i="1" baseline="-25000">
                <a:latin typeface="Times New Roman" pitchFamily="18" charset="0"/>
              </a:rPr>
              <a:t>W</a:t>
            </a:r>
            <a:r>
              <a:rPr kumimoji="1" lang="en-US" altLang="zh-TW" sz="1800" i="1">
                <a:latin typeface="Times New Roman" pitchFamily="18" charset="0"/>
              </a:rPr>
              <a:t>=(0,0,0)</a:t>
            </a:r>
            <a:r>
              <a:rPr kumimoji="1" lang="en-US" altLang="zh-TW" sz="1800">
                <a:latin typeface="Times New Roman" pitchFamily="18" charset="0"/>
              </a:rPr>
              <a:t> </a:t>
            </a:r>
          </a:p>
          <a:p>
            <a:pPr eaLnBrk="1" hangingPunct="1">
              <a:spcBef>
                <a:spcPct val="0"/>
              </a:spcBef>
              <a:buFontTx/>
              <a:buNone/>
            </a:pPr>
            <a:r>
              <a:rPr kumimoji="1" lang="en-US" altLang="zh-TW" sz="1800">
                <a:latin typeface="Times New Roman" pitchFamily="18" charset="0"/>
              </a:rPr>
              <a:t>(World center)</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smtClean="0"/>
              <a:t>Ch2. Cameras v.7c</a:t>
            </a:r>
            <a:endParaRPr lang="en-US"/>
          </a:p>
        </p:txBody>
      </p:sp>
      <p:sp>
        <p:nvSpPr>
          <p:cNvPr id="5632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fld id="{948FE4C7-4492-4BF9-B3FA-7C5C7E93D9A2}" type="slidenum">
              <a:rPr lang="en-US" altLang="en-US" sz="1200" smtClean="0">
                <a:solidFill>
                  <a:srgbClr val="898989"/>
                </a:solidFill>
                <a:latin typeface="Verdana" pitchFamily="34" charset="0"/>
              </a:rPr>
              <a:pPr>
                <a:spcBef>
                  <a:spcPct val="0"/>
                </a:spcBef>
                <a:buFontTx/>
                <a:buNone/>
              </a:pPr>
              <a:t>50</a:t>
            </a:fld>
            <a:endParaRPr lang="en-US" altLang="en-US" sz="1200" smtClean="0">
              <a:solidFill>
                <a:srgbClr val="898989"/>
              </a:solidFill>
              <a:latin typeface="Verdana" pitchFamily="34" charset="0"/>
            </a:endParaRPr>
          </a:p>
        </p:txBody>
      </p:sp>
      <p:sp>
        <p:nvSpPr>
          <p:cNvPr id="56324" name="Rectangle 2"/>
          <p:cNvSpPr>
            <a:spLocks noGrp="1" noChangeArrowheads="1"/>
          </p:cNvSpPr>
          <p:nvPr>
            <p:ph type="title" idx="4294967295"/>
          </p:nvPr>
        </p:nvSpPr>
        <p:spPr>
          <a:xfrm>
            <a:off x="0" y="-228600"/>
            <a:ext cx="8229600" cy="1143000"/>
          </a:xfrm>
        </p:spPr>
        <p:txBody>
          <a:bodyPr/>
          <a:lstStyle/>
          <a:p>
            <a:pPr eaLnBrk="1" hangingPunct="1"/>
            <a:r>
              <a:rPr lang="en-US" altLang="zh-TW" smtClean="0"/>
              <a:t>References</a:t>
            </a:r>
          </a:p>
        </p:txBody>
      </p:sp>
      <p:sp>
        <p:nvSpPr>
          <p:cNvPr id="56325" name="Rectangle 3"/>
          <p:cNvSpPr>
            <a:spLocks noGrp="1" noChangeArrowheads="1"/>
          </p:cNvSpPr>
          <p:nvPr>
            <p:ph idx="4294967295"/>
          </p:nvPr>
        </p:nvSpPr>
        <p:spPr>
          <a:xfrm>
            <a:off x="0" y="685800"/>
            <a:ext cx="8229600" cy="4525963"/>
          </a:xfrm>
        </p:spPr>
        <p:txBody>
          <a:bodyPr/>
          <a:lstStyle/>
          <a:p>
            <a:pPr eaLnBrk="1" hangingPunct="1">
              <a:lnSpc>
                <a:spcPct val="70000"/>
              </a:lnSpc>
            </a:pPr>
            <a:r>
              <a:rPr lang="en-US" altLang="zh-TW" sz="1700" smtClean="0"/>
              <a:t>[1A] Hartley and Zisserman, Multiple geometry in computer vision, Cambridge, University Press. 2004 (2nd edition, paperback).</a:t>
            </a:r>
          </a:p>
          <a:p>
            <a:pPr eaLnBrk="1" hangingPunct="1">
              <a:lnSpc>
                <a:spcPct val="70000"/>
              </a:lnSpc>
            </a:pPr>
            <a:r>
              <a:rPr lang="en-US" altLang="zh-TW" sz="1700" smtClean="0"/>
              <a:t>[1B] Hartley and Zisserman, Multiple geometry in computer vision, Cambridge, University Press. 1999 (1st edition, hardback). </a:t>
            </a:r>
          </a:p>
          <a:p>
            <a:pPr eaLnBrk="1" hangingPunct="1">
              <a:lnSpc>
                <a:spcPct val="70000"/>
              </a:lnSpc>
            </a:pPr>
            <a:r>
              <a:rPr lang="en-US" altLang="zh-TW" sz="1700" smtClean="0"/>
              <a:t>[2] CVonline: http://homepages.inf.ed.ac.uk/rbf/CVonline</a:t>
            </a:r>
          </a:p>
          <a:p>
            <a:pPr eaLnBrk="1" hangingPunct="1">
              <a:lnSpc>
                <a:spcPct val="70000"/>
              </a:lnSpc>
            </a:pPr>
            <a:r>
              <a:rPr lang="en-US" altLang="zh-TW" sz="1700" smtClean="0"/>
              <a:t>[3] On Skew Symmetric matrix http://mathworld.wolfram.com/SkewSymmetricMatrix.html</a:t>
            </a:r>
          </a:p>
          <a:p>
            <a:pPr eaLnBrk="1" hangingPunct="1">
              <a:lnSpc>
                <a:spcPct val="70000"/>
              </a:lnSpc>
            </a:pPr>
            <a:r>
              <a:rPr lang="en-US" altLang="zh-TW" sz="1700" smtClean="0"/>
              <a:t>[4] On Skew Symmetric matrix http://www.ee.ic.ac.uk/hp/staff/dmb/matrix/special.html#Skew_Symmetric</a:t>
            </a:r>
          </a:p>
          <a:p>
            <a:pPr eaLnBrk="1" hangingPunct="1">
              <a:lnSpc>
                <a:spcPct val="70000"/>
              </a:lnSpc>
            </a:pPr>
            <a:r>
              <a:rPr lang="en-US" altLang="zh-TW" sz="1700" smtClean="0"/>
              <a:t>[5]On RQ decomposition </a:t>
            </a:r>
            <a:r>
              <a:rPr lang="en-US" altLang="zh-TW" sz="1700" smtClean="0">
                <a:hlinkClick r:id="rId2"/>
              </a:rPr>
              <a:t>http://wwwcsif.cs.ucdavis.edu/~wangjj/gsvd/codes/rq5.m</a:t>
            </a:r>
            <a:endParaRPr lang="en-US" altLang="zh-HK" sz="1700" smtClean="0"/>
          </a:p>
          <a:p>
            <a:pPr eaLnBrk="1" hangingPunct="1">
              <a:lnSpc>
                <a:spcPct val="70000"/>
              </a:lnSpc>
            </a:pPr>
            <a:r>
              <a:rPr lang="en-US" altLang="zh-HK" sz="1700" smtClean="0"/>
              <a:t>[6] Camera calibration matlab toolbox </a:t>
            </a:r>
            <a:r>
              <a:rPr lang="en-US" altLang="zh-HK" sz="1700" smtClean="0">
                <a:hlinkClick r:id="rId3"/>
              </a:rPr>
              <a:t>h</a:t>
            </a:r>
            <a:r>
              <a:rPr lang="en-US" altLang="zh-TW" sz="1700" smtClean="0">
                <a:hlinkClick r:id="rId3"/>
              </a:rPr>
              <a:t>ttp://www.vision.caltech.edu/bouguetj/calib_doc/index.html#examples</a:t>
            </a:r>
            <a:endParaRPr lang="en-US" altLang="zh-TW" sz="1700" smtClean="0"/>
          </a:p>
          <a:p>
            <a:pPr eaLnBrk="1" hangingPunct="1">
              <a:lnSpc>
                <a:spcPct val="70000"/>
              </a:lnSpc>
            </a:pPr>
            <a:r>
              <a:rPr lang="en-US" altLang="zh-TW" sz="1700" smtClean="0"/>
              <a:t>[7] OpenGL Angles to Axes: </a:t>
            </a:r>
            <a:r>
              <a:rPr lang="en-US" altLang="zh-TW" sz="1700" smtClean="0">
                <a:hlinkClick r:id="rId4"/>
              </a:rPr>
              <a:t>http://www.songho.ca/opengl/gl_anglestoaxes.html</a:t>
            </a:r>
            <a:endParaRPr lang="en-US" altLang="zh-TW" sz="1700" smtClean="0"/>
          </a:p>
          <a:p>
            <a:pPr eaLnBrk="1" hangingPunct="1">
              <a:lnSpc>
                <a:spcPct val="70000"/>
              </a:lnSpc>
            </a:pPr>
            <a:r>
              <a:rPr lang="en-US" altLang="zh-TW" sz="1700" smtClean="0"/>
              <a:t>[8] http://www.ewerksinc.com/refdocs/coordinate%20and%20unit%20vector.pdf</a:t>
            </a:r>
          </a:p>
          <a:p>
            <a:pPr eaLnBrk="1" hangingPunct="1">
              <a:lnSpc>
                <a:spcPct val="70000"/>
              </a:lnSpc>
            </a:pPr>
            <a:r>
              <a:rPr lang="en-US" altLang="zh-TW" sz="1700" smtClean="0"/>
              <a:t>[9] coordinate systems </a:t>
            </a:r>
            <a:r>
              <a:rPr lang="en-US" altLang="zh-TW" sz="1700" smtClean="0">
                <a:hlinkClick r:id="rId5"/>
              </a:rPr>
              <a:t>http://www.colorado.edu/ASEN/asen3200/handouts/</a:t>
            </a:r>
            <a:endParaRPr lang="en-US" altLang="zh-TW" sz="1700" smtClean="0"/>
          </a:p>
          <a:p>
            <a:pPr eaLnBrk="1" hangingPunct="1">
              <a:lnSpc>
                <a:spcPct val="70000"/>
              </a:lnSpc>
            </a:pPr>
            <a:r>
              <a:rPr lang="en-US" altLang="en-US" sz="1700" smtClean="0">
                <a:ea typeface="新細明體" pitchFamily="18" charset="-120"/>
              </a:rPr>
              <a:t>[10]http://www.google.com.hk/url?sa=t&amp;rct=j&amp;q=&amp;esrc=s&amp;source=web&amp;cd=1&amp;ved=0CCwQFjAA&amp;url=http%3A%2F%2Fwww.colorado.edu%2FASEN%2Fasen3200%2Fhandouts%2FCoordinateTransformations.doc&amp;ei=nAfdUfTzBqWSiQeo-oCYDw&amp;usg=AFQjCNGp5O37pYqGghl5Fft1skUmSXJ2-A&amp;sig2=6q91UADC3ZZreVm_frd7rg&amp;bvm=bv.48705608,d.aGc&amp;cad=rja</a:t>
            </a:r>
          </a:p>
          <a:p>
            <a:pPr eaLnBrk="1" hangingPunct="1">
              <a:lnSpc>
                <a:spcPct val="70000"/>
              </a:lnSpc>
            </a:pPr>
            <a:endParaRPr lang="en-US" altLang="zh-TW" sz="1700" smtClean="0"/>
          </a:p>
          <a:p>
            <a:pPr eaLnBrk="1" hangingPunct="1">
              <a:lnSpc>
                <a:spcPct val="70000"/>
              </a:lnSpc>
            </a:pPr>
            <a:endParaRPr lang="en-US" altLang="zh-TW" sz="1700" smtClean="0"/>
          </a:p>
          <a:p>
            <a:pPr eaLnBrk="1" hangingPunct="1">
              <a:lnSpc>
                <a:spcPct val="70000"/>
              </a:lnSpc>
            </a:pPr>
            <a:endParaRPr lang="en-US" altLang="zh-TW" sz="1700" smtClean="0"/>
          </a:p>
        </p:txBody>
      </p:sp>
      <p:sp>
        <p:nvSpPr>
          <p:cNvPr id="56326" name="Slide Number Placeholder 5"/>
          <p:cNvSpPr txBox="1">
            <a:spLocks noGrp="1"/>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lgn="r">
              <a:spcBef>
                <a:spcPct val="0"/>
              </a:spcBef>
              <a:buFontTx/>
              <a:buNone/>
            </a:pPr>
            <a:fld id="{27FF0972-32A1-4806-9EBC-091483218084}" type="slidenum">
              <a:rPr lang="en-US" altLang="en-US" sz="1200">
                <a:latin typeface="Verdana" pitchFamily="34" charset="0"/>
              </a:rPr>
              <a:pPr algn="r">
                <a:spcBef>
                  <a:spcPct val="0"/>
                </a:spcBef>
                <a:buFontTx/>
                <a:buNone/>
              </a:pPr>
              <a:t>50</a:t>
            </a:fld>
            <a:endParaRPr lang="en-US" altLang="en-US" sz="1200">
              <a:latin typeface="Verdana" pitchFamily="34"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Ch2. Cameras v.7c</a:t>
            </a:r>
            <a:endParaRPr lang="en-US"/>
          </a:p>
        </p:txBody>
      </p:sp>
      <p:sp>
        <p:nvSpPr>
          <p:cNvPr id="5734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fld id="{93C0B0B4-BEF4-4885-A851-EE1D445F8081}" type="slidenum">
              <a:rPr lang="en-US" altLang="en-US" sz="1200" smtClean="0">
                <a:solidFill>
                  <a:srgbClr val="898989"/>
                </a:solidFill>
                <a:latin typeface="Verdana" pitchFamily="34" charset="0"/>
              </a:rPr>
              <a:pPr>
                <a:spcBef>
                  <a:spcPct val="0"/>
                </a:spcBef>
                <a:buFontTx/>
                <a:buNone/>
              </a:pPr>
              <a:t>51</a:t>
            </a:fld>
            <a:endParaRPr lang="en-US" altLang="en-US" sz="1200" smtClean="0">
              <a:solidFill>
                <a:srgbClr val="898989"/>
              </a:solidFill>
              <a:latin typeface="Verdana" pitchFamily="34" charset="0"/>
            </a:endParaRPr>
          </a:p>
        </p:txBody>
      </p:sp>
      <p:sp>
        <p:nvSpPr>
          <p:cNvPr id="57348" name="Rectangle 4"/>
          <p:cNvSpPr>
            <a:spLocks noGrp="1"/>
          </p:cNvSpPr>
          <p:nvPr>
            <p:ph type="ctrTitle" idx="4294967295"/>
          </p:nvPr>
        </p:nvSpPr>
        <p:spPr>
          <a:xfrm>
            <a:off x="0" y="2130425"/>
            <a:ext cx="7772400" cy="1470025"/>
          </a:xfrm>
        </p:spPr>
        <p:txBody>
          <a:bodyPr/>
          <a:lstStyle/>
          <a:p>
            <a:pPr eaLnBrk="1" hangingPunct="1"/>
            <a:r>
              <a:rPr lang="en-US" altLang="zh-HK" smtClean="0"/>
              <a:t>End</a:t>
            </a:r>
            <a:endParaRPr lang="en-US" altLang="en-US" smtClean="0">
              <a:ea typeface="新細明體" pitchFamily="18" charset="-12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smtClean="0"/>
              <a:t>Ch2. Cameras v.7c</a:t>
            </a:r>
            <a:endParaRPr lang="en-US"/>
          </a:p>
        </p:txBody>
      </p:sp>
      <p:sp>
        <p:nvSpPr>
          <p:cNvPr id="5939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fld id="{D22611FC-BAC9-4025-8E87-1410E5AE1114}" type="slidenum">
              <a:rPr lang="en-US" altLang="en-US" sz="1200" smtClean="0">
                <a:solidFill>
                  <a:srgbClr val="898989"/>
                </a:solidFill>
                <a:latin typeface="Verdana" pitchFamily="34" charset="0"/>
              </a:rPr>
              <a:pPr>
                <a:spcBef>
                  <a:spcPct val="0"/>
                </a:spcBef>
                <a:buFontTx/>
                <a:buNone/>
              </a:pPr>
              <a:t>52</a:t>
            </a:fld>
            <a:endParaRPr lang="en-US" altLang="en-US" sz="1200" smtClean="0">
              <a:solidFill>
                <a:srgbClr val="898989"/>
              </a:solidFill>
              <a:latin typeface="Verdana" pitchFamily="34" charset="0"/>
            </a:endParaRPr>
          </a:p>
        </p:txBody>
      </p:sp>
      <p:sp>
        <p:nvSpPr>
          <p:cNvPr id="59396" name="Rectangle 2"/>
          <p:cNvSpPr>
            <a:spLocks noGrp="1" noChangeArrowheads="1"/>
          </p:cNvSpPr>
          <p:nvPr>
            <p:ph type="title" idx="4294967295"/>
          </p:nvPr>
        </p:nvSpPr>
        <p:spPr>
          <a:xfrm>
            <a:off x="0" y="274638"/>
            <a:ext cx="8229600" cy="1143000"/>
          </a:xfrm>
        </p:spPr>
        <p:txBody>
          <a:bodyPr/>
          <a:lstStyle/>
          <a:p>
            <a:pPr eaLnBrk="1" hangingPunct="1"/>
            <a:r>
              <a:rPr lang="en-US" altLang="zh-TW" smtClean="0"/>
              <a:t>Appendix 1</a:t>
            </a:r>
          </a:p>
        </p:txBody>
      </p:sp>
      <p:sp>
        <p:nvSpPr>
          <p:cNvPr id="59397" name="Rectangle 3"/>
          <p:cNvSpPr>
            <a:spLocks noGrp="1" noChangeArrowheads="1"/>
          </p:cNvSpPr>
          <p:nvPr>
            <p:ph idx="4294967295"/>
          </p:nvPr>
        </p:nvSpPr>
        <p:spPr>
          <a:xfrm>
            <a:off x="685800" y="1524000"/>
            <a:ext cx="7162800" cy="4068763"/>
          </a:xfrm>
        </p:spPr>
        <p:txBody>
          <a:bodyPr/>
          <a:lstStyle/>
          <a:p>
            <a:pPr eaLnBrk="1" hangingPunct="1"/>
            <a:r>
              <a:rPr lang="en-US" altLang="zh-TW" smtClean="0"/>
              <a:t>Some text like to use Rcam rather than Rc, we will see the difference.</a:t>
            </a:r>
          </a:p>
        </p:txBody>
      </p:sp>
      <p:sp>
        <p:nvSpPr>
          <p:cNvPr id="59398" name="Footer Placeholder 4"/>
          <p:cNvSpPr txBox="1">
            <a:spLocks noGrp="1"/>
          </p:cNvSpPr>
          <p:nvPr/>
        </p:nvSpPr>
        <p:spPr bwMode="auto">
          <a:xfrm>
            <a:off x="3124200" y="6356350"/>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lgn="ctr">
              <a:spcBef>
                <a:spcPct val="0"/>
              </a:spcBef>
              <a:buFontTx/>
              <a:buNone/>
            </a:pPr>
            <a:r>
              <a:rPr lang="en-US" altLang="en-US" sz="1200">
                <a:latin typeface="Verdana" pitchFamily="34" charset="0"/>
              </a:rPr>
              <a:t>Cameras v.3a</a:t>
            </a:r>
          </a:p>
        </p:txBody>
      </p:sp>
      <p:sp>
        <p:nvSpPr>
          <p:cNvPr id="59399" name="Slide Number Placeholder 5"/>
          <p:cNvSpPr txBox="1">
            <a:spLocks noGrp="1"/>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lgn="r">
              <a:spcBef>
                <a:spcPct val="0"/>
              </a:spcBef>
              <a:buFontTx/>
              <a:buNone/>
            </a:pPr>
            <a:fld id="{184A71C8-403A-483A-A045-0C996CB3FD70}" type="slidenum">
              <a:rPr lang="en-US" altLang="en-US" sz="1200">
                <a:latin typeface="Verdana" pitchFamily="34" charset="0"/>
              </a:rPr>
              <a:pPr algn="r">
                <a:spcBef>
                  <a:spcPct val="0"/>
                </a:spcBef>
                <a:buFontTx/>
                <a:buNone/>
              </a:pPr>
              <a:t>52</a:t>
            </a:fld>
            <a:endParaRPr lang="en-US" altLang="en-US" sz="1200">
              <a:latin typeface="Verdana" pitchFamily="34"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7"/>
          <p:cNvSpPr>
            <a:spLocks noGrp="1"/>
          </p:cNvSpPr>
          <p:nvPr>
            <p:ph type="title"/>
          </p:nvPr>
        </p:nvSpPr>
        <p:spPr>
          <a:xfrm>
            <a:off x="457200" y="228600"/>
            <a:ext cx="8229600" cy="1143000"/>
          </a:xfrm>
        </p:spPr>
        <p:txBody>
          <a:bodyPr/>
          <a:lstStyle/>
          <a:p>
            <a:r>
              <a:rPr lang="en-US" altLang="en-US" sz="4000" smtClean="0">
                <a:ea typeface="新細明體" pitchFamily="18" charset="-120"/>
              </a:rPr>
              <a:t>Precise definition of Rc, Tc and Rcam</a:t>
            </a:r>
          </a:p>
        </p:txBody>
      </p:sp>
      <p:sp>
        <p:nvSpPr>
          <p:cNvPr id="60419" name="Content Placeholder 8"/>
          <p:cNvSpPr>
            <a:spLocks noGrp="1"/>
          </p:cNvSpPr>
          <p:nvPr>
            <p:ph idx="1"/>
          </p:nvPr>
        </p:nvSpPr>
        <p:spPr>
          <a:xfrm>
            <a:off x="457200" y="1219200"/>
            <a:ext cx="8229600" cy="4525963"/>
          </a:xfrm>
        </p:spPr>
        <p:txBody>
          <a:bodyPr/>
          <a:lstStyle/>
          <a:p>
            <a:pPr marL="285750" lvl="1" eaLnBrk="1" hangingPunct="1">
              <a:buFont typeface="Arial" charset="0"/>
              <a:buChar char="•"/>
            </a:pPr>
            <a:r>
              <a:rPr kumimoji="1" lang="en-US" altLang="en-US" sz="2000" smtClean="0">
                <a:latin typeface="Arial" charset="0"/>
                <a:ea typeface="新細明體" pitchFamily="18" charset="-120"/>
              </a:rPr>
              <a:t>Rc: </a:t>
            </a:r>
            <a:r>
              <a:rPr kumimoji="1" lang="en-US" altLang="en-US" sz="1600" smtClean="0">
                <a:latin typeface="Arial" charset="0"/>
                <a:ea typeface="新細明體" pitchFamily="18" charset="-120"/>
              </a:rPr>
              <a:t>A vector (V) Pw will appear as Pc in camera coordinates using Rc</a:t>
            </a:r>
            <a:endParaRPr kumimoji="1" lang="en-US" altLang="en-US" sz="2000" smtClean="0">
              <a:latin typeface="Arial" charset="0"/>
              <a:ea typeface="新細明體" pitchFamily="18" charset="-120"/>
            </a:endParaRPr>
          </a:p>
          <a:p>
            <a:pPr marL="685800" lvl="2" eaLnBrk="1" hangingPunct="1"/>
            <a:r>
              <a:rPr kumimoji="1" lang="en-US" altLang="en-US" sz="1800" smtClean="0">
                <a:latin typeface="Arial" charset="0"/>
                <a:ea typeface="新細明體" pitchFamily="18" charset="-120"/>
              </a:rPr>
              <a:t>Pc=Rc*Pw , where a vector Pw in world coordinates is the same vector Pc in camera coordinates .  V does not change, it is only the coordinate system changes</a:t>
            </a:r>
          </a:p>
          <a:p>
            <a:pPr marL="285750" indent="-285750" eaLnBrk="1" hangingPunct="1"/>
            <a:r>
              <a:rPr kumimoji="1" lang="en-US" altLang="en-US" sz="2000" smtClean="0">
                <a:latin typeface="Arial" charset="0"/>
                <a:ea typeface="新細明體" pitchFamily="18" charset="-120"/>
              </a:rPr>
              <a:t>R</a:t>
            </a:r>
            <a:r>
              <a:rPr kumimoji="1" lang="en-US" altLang="en-US" sz="2000" baseline="-25000" smtClean="0">
                <a:latin typeface="Arial" charset="0"/>
                <a:ea typeface="新細明體" pitchFamily="18" charset="-120"/>
              </a:rPr>
              <a:t>cam</a:t>
            </a:r>
            <a:r>
              <a:rPr kumimoji="1" lang="en-US" altLang="en-US" sz="2000" smtClean="0">
                <a:latin typeface="Arial" charset="0"/>
                <a:ea typeface="新細明體" pitchFamily="18" charset="-120"/>
              </a:rPr>
              <a:t> is the rotational matrix that rotates the principal axis (Vz) of the camera position to a new position in the world coordinates. R</a:t>
            </a:r>
            <a:r>
              <a:rPr kumimoji="1" lang="en-US" altLang="en-US" sz="2000" baseline="-25000" smtClean="0">
                <a:latin typeface="Arial" charset="0"/>
                <a:ea typeface="新細明體" pitchFamily="18" charset="-120"/>
              </a:rPr>
              <a:t>cam</a:t>
            </a:r>
            <a:r>
              <a:rPr kumimoji="1" lang="en-US" altLang="en-US" sz="2000" smtClean="0">
                <a:latin typeface="Arial" charset="0"/>
                <a:ea typeface="新細明體" pitchFamily="18" charset="-120"/>
              </a:rPr>
              <a:t> will change Vz, but it is always in the world coord. Sys. before and after the change.</a:t>
            </a:r>
          </a:p>
          <a:p>
            <a:pPr marL="285750" indent="-285750" eaLnBrk="1" hangingPunct="1"/>
            <a:r>
              <a:rPr kumimoji="1" lang="en-US" altLang="en-US" sz="2000" smtClean="0">
                <a:latin typeface="Arial" charset="0"/>
                <a:ea typeface="新細明體" pitchFamily="18" charset="-120"/>
              </a:rPr>
              <a:t>So R</a:t>
            </a:r>
            <a:r>
              <a:rPr kumimoji="1" lang="en-US" altLang="en-US" sz="2000" baseline="-25000" smtClean="0">
                <a:latin typeface="Arial" charset="0"/>
                <a:ea typeface="新細明體" pitchFamily="18" charset="-120"/>
              </a:rPr>
              <a:t>cam</a:t>
            </a:r>
            <a:r>
              <a:rPr kumimoji="1" lang="en-US" altLang="en-US" sz="2000" smtClean="0">
                <a:latin typeface="Arial" charset="0"/>
                <a:ea typeface="新細明體" pitchFamily="18" charset="-120"/>
              </a:rPr>
              <a:t> rotates the camera but R</a:t>
            </a:r>
            <a:r>
              <a:rPr kumimoji="1" lang="en-US" altLang="en-US" sz="2000" baseline="-25000" smtClean="0">
                <a:latin typeface="Arial" charset="0"/>
                <a:ea typeface="新細明體" pitchFamily="18" charset="-120"/>
              </a:rPr>
              <a:t>c</a:t>
            </a:r>
            <a:r>
              <a:rPr kumimoji="1" lang="en-US" altLang="en-US" sz="2000" smtClean="0">
                <a:latin typeface="Arial" charset="0"/>
                <a:ea typeface="新細明體" pitchFamily="18" charset="-120"/>
              </a:rPr>
              <a:t> is the transform to bring a vector in the world corrd. sys to the camera corrd sys.</a:t>
            </a:r>
          </a:p>
          <a:p>
            <a:pPr marL="285750" indent="-285750" eaLnBrk="1" hangingPunct="1"/>
            <a:r>
              <a:rPr kumimoji="1" lang="en-US" altLang="en-US" sz="2000" smtClean="0">
                <a:latin typeface="Arial" charset="0"/>
                <a:ea typeface="新細明體" pitchFamily="18" charset="-120"/>
              </a:rPr>
              <a:t>R</a:t>
            </a:r>
            <a:r>
              <a:rPr kumimoji="1" lang="en-US" altLang="en-US" sz="2000" baseline="-25000" smtClean="0">
                <a:latin typeface="Arial" charset="0"/>
                <a:ea typeface="新細明體" pitchFamily="18" charset="-120"/>
              </a:rPr>
              <a:t>cam</a:t>
            </a:r>
            <a:r>
              <a:rPr kumimoji="1" lang="en-US" altLang="en-US" sz="2000" smtClean="0">
                <a:latin typeface="Arial" charset="0"/>
                <a:ea typeface="新細明體" pitchFamily="18" charset="-120"/>
              </a:rPr>
              <a:t> = (R</a:t>
            </a:r>
            <a:r>
              <a:rPr kumimoji="1" lang="en-US" altLang="en-US" sz="2000" baseline="-25000" smtClean="0">
                <a:latin typeface="Arial" charset="0"/>
                <a:ea typeface="新細明體" pitchFamily="18" charset="-120"/>
              </a:rPr>
              <a:t>c</a:t>
            </a:r>
            <a:r>
              <a:rPr lang="en-US" altLang="en-US" sz="2000" smtClean="0">
                <a:ea typeface="新細明體" pitchFamily="18" charset="-120"/>
              </a:rPr>
              <a:t>) </a:t>
            </a:r>
            <a:r>
              <a:rPr kumimoji="1" lang="en-US" altLang="en-US" sz="2000" baseline="30000" smtClean="0">
                <a:latin typeface="Arial" charset="0"/>
                <a:ea typeface="新細明體" pitchFamily="18" charset="-120"/>
              </a:rPr>
              <a:t>-1</a:t>
            </a:r>
            <a:r>
              <a:rPr kumimoji="1" lang="en-US" altLang="en-US" sz="2000" smtClean="0">
                <a:latin typeface="Arial" charset="0"/>
                <a:ea typeface="新細明體" pitchFamily="18" charset="-120"/>
              </a:rPr>
              <a:t> </a:t>
            </a:r>
            <a:r>
              <a:rPr lang="en-US" altLang="en-US" sz="2000" smtClean="0">
                <a:ea typeface="新細明體" pitchFamily="18" charset="-120"/>
              </a:rPr>
              <a:t>(Note R</a:t>
            </a:r>
            <a:r>
              <a:rPr lang="en-US" altLang="en-US" sz="2000" baseline="30000" smtClean="0">
                <a:ea typeface="新細明體" pitchFamily="18" charset="-120"/>
              </a:rPr>
              <a:t>-1</a:t>
            </a:r>
            <a:r>
              <a:rPr lang="en-US" altLang="en-US" sz="2000" smtClean="0">
                <a:ea typeface="新細明體" pitchFamily="18" charset="-120"/>
              </a:rPr>
              <a:t>=R</a:t>
            </a:r>
            <a:r>
              <a:rPr lang="en-US" altLang="en-US" sz="2000" baseline="30000" smtClean="0">
                <a:ea typeface="新細明體" pitchFamily="18" charset="-120"/>
              </a:rPr>
              <a:t>T</a:t>
            </a:r>
            <a:r>
              <a:rPr lang="en-US" altLang="en-US" sz="2000" smtClean="0">
                <a:ea typeface="新細明體" pitchFamily="18" charset="-120"/>
              </a:rPr>
              <a:t> for rotation matrices)</a:t>
            </a:r>
            <a:endParaRPr kumimoji="1" lang="en-US" altLang="en-US" sz="2000" smtClean="0">
              <a:latin typeface="Arial" charset="0"/>
              <a:ea typeface="新細明體" pitchFamily="18" charset="-120"/>
            </a:endParaRPr>
          </a:p>
          <a:p>
            <a:pPr marL="285750" indent="-285750" eaLnBrk="1" hangingPunct="1"/>
            <a:r>
              <a:rPr kumimoji="1" lang="en-US" altLang="en-US" sz="2000" smtClean="0">
                <a:latin typeface="Arial" charset="0"/>
                <a:ea typeface="新細明體" pitchFamily="18" charset="-120"/>
              </a:rPr>
              <a:t>T</a:t>
            </a:r>
            <a:r>
              <a:rPr kumimoji="1" lang="en-US" altLang="en-US" sz="2000" baseline="-25000" smtClean="0">
                <a:latin typeface="Arial" charset="0"/>
                <a:ea typeface="新細明體" pitchFamily="18" charset="-120"/>
              </a:rPr>
              <a:t>cam</a:t>
            </a:r>
            <a:r>
              <a:rPr kumimoji="1" lang="en-US" altLang="en-US" sz="2000" smtClean="0">
                <a:latin typeface="Arial" charset="0"/>
                <a:ea typeface="新細明體" pitchFamily="18" charset="-120"/>
              </a:rPr>
              <a:t>=T</a:t>
            </a:r>
            <a:r>
              <a:rPr kumimoji="1" lang="en-US" altLang="en-US" sz="2000" baseline="-25000" smtClean="0">
                <a:latin typeface="Arial" charset="0"/>
                <a:ea typeface="新細明體" pitchFamily="18" charset="-120"/>
              </a:rPr>
              <a:t>c</a:t>
            </a:r>
            <a:r>
              <a:rPr kumimoji="1" lang="en-US" altLang="en-US" sz="2000" smtClean="0">
                <a:latin typeface="Arial" charset="0"/>
                <a:ea typeface="新細明體" pitchFamily="18" charset="-120"/>
              </a:rPr>
              <a:t> is the translation of the camera center in the world coordinate system.</a:t>
            </a:r>
            <a:r>
              <a:rPr lang="en-US" altLang="en-US" sz="2000" smtClean="0">
                <a:ea typeface="新細明體" pitchFamily="18" charset="-120"/>
              </a:rPr>
              <a:t> </a:t>
            </a:r>
            <a:endParaRPr kumimoji="1" lang="en-US" altLang="en-US" sz="2000" smtClean="0">
              <a:latin typeface="Arial" charset="0"/>
              <a:ea typeface="新細明體" pitchFamily="18" charset="-120"/>
            </a:endParaRPr>
          </a:p>
          <a:p>
            <a:pPr marL="285750" indent="-285750" eaLnBrk="1" hangingPunct="1"/>
            <a:r>
              <a:rPr kumimoji="1" lang="en-US" altLang="en-US" sz="2000" smtClean="0">
                <a:latin typeface="Arial" charset="0"/>
                <a:ea typeface="新細明體" pitchFamily="18" charset="-120"/>
              </a:rPr>
              <a:t>(-Tc) takes the camera center back to the world center in the world coordinate system.</a:t>
            </a:r>
          </a:p>
          <a:p>
            <a:pPr marL="285750" indent="-285750"/>
            <a:endParaRPr lang="en-US" altLang="en-US" sz="2400" smtClean="0">
              <a:ea typeface="新細明體" pitchFamily="18" charset="-120"/>
            </a:endParaRPr>
          </a:p>
        </p:txBody>
      </p:sp>
      <p:sp>
        <p:nvSpPr>
          <p:cNvPr id="6" name="Footer Placeholder 5"/>
          <p:cNvSpPr>
            <a:spLocks noGrp="1"/>
          </p:cNvSpPr>
          <p:nvPr>
            <p:ph type="ftr" sz="quarter" idx="11"/>
          </p:nvPr>
        </p:nvSpPr>
        <p:spPr/>
        <p:txBody>
          <a:bodyPr/>
          <a:lstStyle/>
          <a:p>
            <a:pPr>
              <a:defRPr/>
            </a:pPr>
            <a:r>
              <a:rPr lang="en-US" smtClean="0"/>
              <a:t>Ch2. Cameras v.7c</a:t>
            </a:r>
            <a:endParaRPr lang="en-US" dirty="0"/>
          </a:p>
        </p:txBody>
      </p:sp>
      <p:sp>
        <p:nvSpPr>
          <p:cNvPr id="60421"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fld id="{D7241212-942A-4A6E-A572-D52C47D469AC}" type="slidenum">
              <a:rPr lang="en-US" altLang="en-US" sz="1200" smtClean="0">
                <a:solidFill>
                  <a:srgbClr val="898989"/>
                </a:solidFill>
                <a:latin typeface="Verdana" pitchFamily="34" charset="0"/>
              </a:rPr>
              <a:pPr>
                <a:spcBef>
                  <a:spcPct val="0"/>
                </a:spcBef>
                <a:buFontTx/>
                <a:buNone/>
              </a:pPr>
              <a:t>53</a:t>
            </a:fld>
            <a:endParaRPr lang="en-US" altLang="en-US" sz="1200" smtClean="0">
              <a:solidFill>
                <a:srgbClr val="898989"/>
              </a:solidFill>
              <a:latin typeface="Verdana" pitchFamily="34"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lang="en-US" altLang="en-US" sz="2800" smtClean="0">
                <a:ea typeface="新細明體" pitchFamily="18" charset="-120"/>
              </a:rPr>
              <a:t>To rotate a vector in 2D</a:t>
            </a:r>
          </a:p>
        </p:txBody>
      </p:sp>
      <p:sp>
        <p:nvSpPr>
          <p:cNvPr id="61443" name="Content Placeholder 2"/>
          <p:cNvSpPr>
            <a:spLocks noGrp="1"/>
          </p:cNvSpPr>
          <p:nvPr>
            <p:ph idx="1"/>
          </p:nvPr>
        </p:nvSpPr>
        <p:spPr>
          <a:xfrm>
            <a:off x="381000" y="1143000"/>
            <a:ext cx="5638800" cy="5299075"/>
          </a:xfrm>
        </p:spPr>
        <p:txBody>
          <a:bodyPr/>
          <a:lstStyle/>
          <a:p>
            <a:r>
              <a:rPr lang="en-US" altLang="en-US" sz="2400" dirty="0" smtClean="0">
                <a:ea typeface="新細明體" pitchFamily="18" charset="-120"/>
              </a:rPr>
              <a:t>The vector </a:t>
            </a:r>
            <a:r>
              <a:rPr lang="en-US" altLang="en-US" sz="2400" dirty="0" err="1" smtClean="0">
                <a:ea typeface="新細明體" pitchFamily="18" charset="-120"/>
              </a:rPr>
              <a:t>u</a:t>
            </a:r>
            <a:r>
              <a:rPr lang="en-US" altLang="en-US" sz="2400" baseline="-25000" dirty="0" err="1" smtClean="0">
                <a:ea typeface="新細明體" pitchFamily="18" charset="-120"/>
              </a:rPr>
              <a:t>x</a:t>
            </a:r>
            <a:r>
              <a:rPr lang="en-US" altLang="en-US" sz="2400" dirty="0" smtClean="0">
                <a:ea typeface="新細明體" pitchFamily="18" charset="-120"/>
              </a:rPr>
              <a:t> [1,0]’ is rotated by the matrix R(</a:t>
            </a:r>
            <a:r>
              <a:rPr lang="en-US" altLang="en-US" sz="2400" dirty="0" smtClean="0">
                <a:ea typeface="新細明體" pitchFamily="18" charset="-120"/>
                <a:sym typeface="Symbol" pitchFamily="18" charset="2"/>
              </a:rPr>
              <a:t>) to become</a:t>
            </a:r>
            <a:endParaRPr lang="en-US" altLang="en-US" sz="2400" dirty="0" smtClean="0">
              <a:ea typeface="新細明體" pitchFamily="18" charset="-120"/>
            </a:endParaRPr>
          </a:p>
          <a:p>
            <a:pPr lvl="1"/>
            <a:r>
              <a:rPr lang="en-US" altLang="en-US" sz="1800" dirty="0" smtClean="0">
                <a:ea typeface="新細明體" pitchFamily="18" charset="-120"/>
              </a:rPr>
              <a:t>x’=cos(</a:t>
            </a:r>
            <a:r>
              <a:rPr lang="en-US" altLang="en-US" sz="1800" dirty="0" smtClean="0">
                <a:ea typeface="新細明體" pitchFamily="18" charset="-120"/>
                <a:sym typeface="Symbol" pitchFamily="18" charset="2"/>
              </a:rPr>
              <a:t>), y’=sin</a:t>
            </a:r>
            <a:r>
              <a:rPr lang="en-US" altLang="en-US" sz="1800" dirty="0" smtClean="0">
                <a:ea typeface="新細明體" pitchFamily="18" charset="-120"/>
              </a:rPr>
              <a:t>(</a:t>
            </a:r>
            <a:r>
              <a:rPr lang="en-US" altLang="en-US" sz="1800" dirty="0" smtClean="0">
                <a:ea typeface="新細明體" pitchFamily="18" charset="-120"/>
                <a:sym typeface="Symbol" pitchFamily="18" charset="2"/>
              </a:rPr>
              <a:t>)</a:t>
            </a:r>
          </a:p>
          <a:p>
            <a:r>
              <a:rPr lang="en-US" altLang="en-US" sz="2400" dirty="0" smtClean="0">
                <a:ea typeface="新細明體" pitchFamily="18" charset="-120"/>
              </a:rPr>
              <a:t>The vector </a:t>
            </a:r>
            <a:r>
              <a:rPr lang="en-US" altLang="en-US" sz="2400" dirty="0" err="1" smtClean="0">
                <a:ea typeface="新細明體" pitchFamily="18" charset="-120"/>
              </a:rPr>
              <a:t>u</a:t>
            </a:r>
            <a:r>
              <a:rPr lang="en-US" altLang="en-US" sz="2400" baseline="-25000" dirty="0" err="1" smtClean="0">
                <a:ea typeface="新細明體" pitchFamily="18" charset="-120"/>
              </a:rPr>
              <a:t>y</a:t>
            </a:r>
            <a:r>
              <a:rPr lang="en-US" altLang="en-US" sz="2400" dirty="0" smtClean="0">
                <a:ea typeface="新細明體" pitchFamily="18" charset="-120"/>
              </a:rPr>
              <a:t> [0,1]’ is rotated by the matrix R(</a:t>
            </a:r>
            <a:r>
              <a:rPr lang="en-US" altLang="en-US" sz="2400" dirty="0" smtClean="0">
                <a:ea typeface="新細明體" pitchFamily="18" charset="-120"/>
                <a:sym typeface="Symbol" pitchFamily="18" charset="2"/>
              </a:rPr>
              <a:t>)  to become </a:t>
            </a:r>
          </a:p>
          <a:p>
            <a:pPr lvl="1"/>
            <a:r>
              <a:rPr lang="en-US" altLang="en-US" sz="1800" dirty="0" smtClean="0">
                <a:ea typeface="新細明體" pitchFamily="18" charset="-120"/>
              </a:rPr>
              <a:t>x’’= -sin(</a:t>
            </a:r>
            <a:r>
              <a:rPr lang="en-US" altLang="en-US" sz="1800" dirty="0" smtClean="0">
                <a:ea typeface="新細明體" pitchFamily="18" charset="-120"/>
                <a:sym typeface="Symbol" pitchFamily="18" charset="2"/>
              </a:rPr>
              <a:t>), y’’= cos</a:t>
            </a:r>
            <a:r>
              <a:rPr lang="en-US" altLang="en-US" sz="1800" dirty="0" smtClean="0">
                <a:ea typeface="新細明體" pitchFamily="18" charset="-120"/>
              </a:rPr>
              <a:t>(</a:t>
            </a:r>
            <a:r>
              <a:rPr lang="en-US" altLang="en-US" sz="1800" dirty="0" smtClean="0">
                <a:ea typeface="新細明體" pitchFamily="18" charset="-120"/>
                <a:sym typeface="Symbol" pitchFamily="18" charset="2"/>
              </a:rPr>
              <a:t>)</a:t>
            </a:r>
          </a:p>
          <a:p>
            <a:r>
              <a:rPr lang="en-US" altLang="en-US" sz="2400" dirty="0" smtClean="0">
                <a:ea typeface="新細明體" pitchFamily="18" charset="-120"/>
                <a:sym typeface="Symbol" pitchFamily="18" charset="2"/>
              </a:rPr>
              <a:t>A general vector v is a combination of  </a:t>
            </a:r>
          </a:p>
          <a:p>
            <a:pPr lvl="1"/>
            <a:r>
              <a:rPr lang="en-US" altLang="en-US" sz="1800" dirty="0" smtClean="0">
                <a:ea typeface="新細明體" pitchFamily="18" charset="-120"/>
                <a:sym typeface="Symbol" pitchFamily="18" charset="2"/>
              </a:rPr>
              <a:t>x component (</a:t>
            </a:r>
            <a:r>
              <a:rPr lang="en-US" altLang="en-US" sz="1800" dirty="0" err="1" smtClean="0">
                <a:ea typeface="新細明體" pitchFamily="18" charset="-120"/>
                <a:sym typeface="Symbol" pitchFamily="18" charset="2"/>
              </a:rPr>
              <a:t>v</a:t>
            </a:r>
            <a:r>
              <a:rPr lang="en-US" altLang="en-US" sz="1800" baseline="-25000" dirty="0" err="1" smtClean="0">
                <a:ea typeface="新細明體" pitchFamily="18" charset="-120"/>
                <a:sym typeface="Symbol" pitchFamily="18" charset="2"/>
              </a:rPr>
              <a:t>x</a:t>
            </a:r>
            <a:r>
              <a:rPr lang="en-US" altLang="en-US" sz="1800" dirty="0" smtClean="0">
                <a:ea typeface="新細明體" pitchFamily="18" charset="-120"/>
                <a:sym typeface="Symbol" pitchFamily="18" charset="2"/>
              </a:rPr>
              <a:t>)  * </a:t>
            </a:r>
            <a:r>
              <a:rPr lang="en-US" altLang="en-US" sz="1800" dirty="0" err="1" smtClean="0">
                <a:ea typeface="新細明體" pitchFamily="18" charset="-120"/>
                <a:sym typeface="Symbol" pitchFamily="18" charset="2"/>
              </a:rPr>
              <a:t>u</a:t>
            </a:r>
            <a:r>
              <a:rPr lang="en-US" altLang="en-US" sz="1800" baseline="-25000" dirty="0" err="1" smtClean="0">
                <a:ea typeface="新細明體" pitchFamily="18" charset="-120"/>
                <a:sym typeface="Symbol" pitchFamily="18" charset="2"/>
              </a:rPr>
              <a:t>x</a:t>
            </a:r>
            <a:r>
              <a:rPr lang="en-US" altLang="en-US" sz="1800" dirty="0" smtClean="0">
                <a:ea typeface="新細明體" pitchFamily="18" charset="-120"/>
                <a:sym typeface="Symbol" pitchFamily="18" charset="2"/>
              </a:rPr>
              <a:t> and </a:t>
            </a:r>
          </a:p>
          <a:p>
            <a:pPr lvl="1"/>
            <a:r>
              <a:rPr lang="en-US" altLang="en-US" sz="1800" dirty="0" smtClean="0">
                <a:ea typeface="新細明體" pitchFamily="18" charset="-120"/>
                <a:sym typeface="Symbol" pitchFamily="18" charset="2"/>
              </a:rPr>
              <a:t>y component (</a:t>
            </a:r>
            <a:r>
              <a:rPr lang="en-US" altLang="en-US" sz="1800" dirty="0" err="1" smtClean="0">
                <a:ea typeface="新細明體" pitchFamily="18" charset="-120"/>
                <a:sym typeface="Symbol" pitchFamily="18" charset="2"/>
              </a:rPr>
              <a:t>v</a:t>
            </a:r>
            <a:r>
              <a:rPr lang="en-US" altLang="en-US" sz="1800" baseline="-25000" dirty="0" err="1" smtClean="0">
                <a:ea typeface="新細明體" pitchFamily="18" charset="-120"/>
                <a:sym typeface="Symbol" pitchFamily="18" charset="2"/>
              </a:rPr>
              <a:t>y</a:t>
            </a:r>
            <a:r>
              <a:rPr lang="en-US" altLang="en-US" sz="1800" dirty="0" smtClean="0">
                <a:ea typeface="新細明體" pitchFamily="18" charset="-120"/>
                <a:sym typeface="Symbol" pitchFamily="18" charset="2"/>
              </a:rPr>
              <a:t>)  * </a:t>
            </a:r>
            <a:r>
              <a:rPr lang="en-US" altLang="en-US" sz="1800" dirty="0" err="1" smtClean="0">
                <a:ea typeface="新細明體" pitchFamily="18" charset="-120"/>
                <a:sym typeface="Symbol" pitchFamily="18" charset="2"/>
              </a:rPr>
              <a:t>u</a:t>
            </a:r>
            <a:r>
              <a:rPr lang="en-US" altLang="en-US" sz="1800" baseline="-25000" dirty="0" err="1" smtClean="0">
                <a:ea typeface="新細明體" pitchFamily="18" charset="-120"/>
                <a:sym typeface="Symbol" pitchFamily="18" charset="2"/>
              </a:rPr>
              <a:t>y</a:t>
            </a:r>
            <a:r>
              <a:rPr lang="en-US" altLang="en-US" sz="1800" dirty="0" smtClean="0">
                <a:ea typeface="新細明體" pitchFamily="18" charset="-120"/>
                <a:sym typeface="Symbol" pitchFamily="18" charset="2"/>
              </a:rPr>
              <a:t> </a:t>
            </a:r>
          </a:p>
          <a:p>
            <a:r>
              <a:rPr lang="en-US" altLang="en-US" sz="2400" dirty="0" smtClean="0">
                <a:ea typeface="新細明體" pitchFamily="18" charset="-120"/>
                <a:sym typeface="Symbol" pitchFamily="18" charset="2"/>
              </a:rPr>
              <a:t>So, v is rotated to </a:t>
            </a:r>
            <a:r>
              <a:rPr lang="en-US" altLang="en-US" sz="2400" i="1" dirty="0" smtClean="0">
                <a:ea typeface="新細明體" pitchFamily="18" charset="-120"/>
                <a:sym typeface="Symbol" pitchFamily="18" charset="2"/>
              </a:rPr>
              <a:t>v’</a:t>
            </a:r>
            <a:r>
              <a:rPr lang="en-US" altLang="en-US" sz="2400" dirty="0" smtClean="0">
                <a:ea typeface="新細明體" pitchFamily="18" charset="-120"/>
                <a:sym typeface="Symbol" pitchFamily="18" charset="2"/>
              </a:rPr>
              <a:t> by </a:t>
            </a:r>
            <a:r>
              <a:rPr lang="en-US" altLang="en-US" sz="2400" dirty="0" smtClean="0">
                <a:ea typeface="新細明體" pitchFamily="18" charset="-120"/>
              </a:rPr>
              <a:t>R(</a:t>
            </a:r>
            <a:r>
              <a:rPr lang="en-US" altLang="en-US" sz="2400" dirty="0" smtClean="0">
                <a:ea typeface="新細明體" pitchFamily="18" charset="-120"/>
                <a:sym typeface="Symbol" pitchFamily="18" charset="2"/>
              </a:rPr>
              <a:t>) to produce  </a:t>
            </a:r>
            <a:r>
              <a:rPr lang="en-US" altLang="en-US" sz="2400" dirty="0" err="1" smtClean="0">
                <a:ea typeface="新細明體" pitchFamily="18" charset="-120"/>
                <a:sym typeface="Symbol" pitchFamily="18" charset="2"/>
              </a:rPr>
              <a:t>x’+x</a:t>
            </a:r>
            <a:r>
              <a:rPr lang="en-US" altLang="en-US" sz="2400" dirty="0" smtClean="0">
                <a:ea typeface="新細明體" pitchFamily="18" charset="-120"/>
                <a:sym typeface="Symbol" pitchFamily="18" charset="2"/>
              </a:rPr>
              <a:t>’’ in x and y’+ y’’ in y</a:t>
            </a:r>
          </a:p>
          <a:p>
            <a:endParaRPr lang="en-US" altLang="en-US" dirty="0" smtClean="0">
              <a:ea typeface="新細明體" pitchFamily="18" charset="-120"/>
            </a:endParaRPr>
          </a:p>
        </p:txBody>
      </p:sp>
      <p:sp>
        <p:nvSpPr>
          <p:cNvPr id="4" name="Footer Placeholder 3"/>
          <p:cNvSpPr>
            <a:spLocks noGrp="1"/>
          </p:cNvSpPr>
          <p:nvPr>
            <p:ph type="ftr" sz="quarter" idx="11"/>
          </p:nvPr>
        </p:nvSpPr>
        <p:spPr>
          <a:xfrm>
            <a:off x="6400800" y="6400800"/>
            <a:ext cx="2895600" cy="365125"/>
          </a:xfrm>
        </p:spPr>
        <p:txBody>
          <a:bodyPr/>
          <a:lstStyle/>
          <a:p>
            <a:pPr>
              <a:defRPr/>
            </a:pPr>
            <a:r>
              <a:rPr lang="en-US" smtClean="0"/>
              <a:t>Ch2. Cameras v.7c</a:t>
            </a:r>
            <a:endParaRPr lang="en-US" dirty="0"/>
          </a:p>
        </p:txBody>
      </p:sp>
      <p:sp>
        <p:nvSpPr>
          <p:cNvPr id="6144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fld id="{18290848-3630-4037-B1E5-205F0C278DD2}" type="slidenum">
              <a:rPr lang="en-US" altLang="en-US" sz="1200" smtClean="0">
                <a:solidFill>
                  <a:srgbClr val="898989"/>
                </a:solidFill>
                <a:latin typeface="Verdana" pitchFamily="34" charset="0"/>
              </a:rPr>
              <a:pPr>
                <a:spcBef>
                  <a:spcPct val="0"/>
                </a:spcBef>
                <a:buFontTx/>
                <a:buNone/>
              </a:pPr>
              <a:t>54</a:t>
            </a:fld>
            <a:endParaRPr lang="en-US" altLang="en-US" sz="1200" smtClean="0">
              <a:solidFill>
                <a:srgbClr val="898989"/>
              </a:solidFill>
              <a:latin typeface="Verdana" pitchFamily="34" charset="0"/>
            </a:endParaRPr>
          </a:p>
        </p:txBody>
      </p:sp>
      <p:graphicFrame>
        <p:nvGraphicFramePr>
          <p:cNvPr id="61446" name="Object 5"/>
          <p:cNvGraphicFramePr>
            <a:graphicFrameLocks noChangeAspect="1"/>
          </p:cNvGraphicFramePr>
          <p:nvPr/>
        </p:nvGraphicFramePr>
        <p:xfrm>
          <a:off x="609600" y="5362575"/>
          <a:ext cx="6038850" cy="869950"/>
        </p:xfrm>
        <a:graphic>
          <a:graphicData uri="http://schemas.openxmlformats.org/presentationml/2006/ole">
            <mc:AlternateContent xmlns:mc="http://schemas.openxmlformats.org/markup-compatibility/2006">
              <mc:Choice xmlns:v="urn:schemas-microsoft-com:vml" Requires="v">
                <p:oleObj spid="_x0000_s61570" name="公式" r:id="rId3" imgW="3352800" imgH="482600" progId="Equation.3">
                  <p:embed/>
                </p:oleObj>
              </mc:Choice>
              <mc:Fallback>
                <p:oleObj name="公式" r:id="rId3" imgW="3352800" imgH="4826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5362575"/>
                        <a:ext cx="603885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447" name="TextBox 6"/>
          <p:cNvSpPr txBox="1">
            <a:spLocks noChangeArrowheads="1"/>
          </p:cNvSpPr>
          <p:nvPr/>
        </p:nvSpPr>
        <p:spPr bwMode="auto">
          <a:xfrm>
            <a:off x="0" y="6442075"/>
            <a:ext cx="88757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600">
                <a:latin typeface="Verdana" pitchFamily="34" charset="0"/>
                <a:hlinkClick r:id="rId5"/>
              </a:rPr>
              <a:t>http://reedbeta.wordpress.com/2011/09/18/rotations-and-infinitesimal-generators/</a:t>
            </a:r>
            <a:endParaRPr lang="en-US" altLang="en-US" sz="1600">
              <a:latin typeface="Verdana" pitchFamily="34" charset="0"/>
            </a:endParaRPr>
          </a:p>
        </p:txBody>
      </p:sp>
      <p:sp>
        <p:nvSpPr>
          <p:cNvPr id="8" name="Oval 7"/>
          <p:cNvSpPr/>
          <p:nvPr/>
        </p:nvSpPr>
        <p:spPr>
          <a:xfrm>
            <a:off x="6142038" y="3495675"/>
            <a:ext cx="1941512" cy="2057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pPr algn="ctr">
              <a:defRPr/>
            </a:pPr>
            <a:endParaRPr lang="en-US" altLang="en-US" smtClean="0">
              <a:solidFill>
                <a:srgbClr val="FFFFFF"/>
              </a:solidFill>
              <a:latin typeface="Calibri" pitchFamily="34" charset="0"/>
            </a:endParaRPr>
          </a:p>
        </p:txBody>
      </p:sp>
      <p:cxnSp>
        <p:nvCxnSpPr>
          <p:cNvPr id="10" name="Straight Arrow Connector 9"/>
          <p:cNvCxnSpPr/>
          <p:nvPr/>
        </p:nvCxnSpPr>
        <p:spPr>
          <a:xfrm>
            <a:off x="5913438" y="4524375"/>
            <a:ext cx="2438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7112000" y="3114675"/>
            <a:ext cx="0" cy="2819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7112000" y="3952875"/>
            <a:ext cx="762000" cy="571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flipV="1">
            <a:off x="6599238" y="3648075"/>
            <a:ext cx="512762" cy="876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1453" name="TextBox 20"/>
          <p:cNvSpPr txBox="1">
            <a:spLocks noChangeArrowheads="1"/>
          </p:cNvSpPr>
          <p:nvPr/>
        </p:nvSpPr>
        <p:spPr bwMode="auto">
          <a:xfrm>
            <a:off x="7367588" y="4154488"/>
            <a:ext cx="304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800">
                <a:latin typeface="Verdana" pitchFamily="34" charset="0"/>
                <a:sym typeface="Symbol" pitchFamily="18" charset="2"/>
              </a:rPr>
              <a:t></a:t>
            </a:r>
            <a:endParaRPr lang="en-US" altLang="en-US" sz="1800">
              <a:latin typeface="Verdana" pitchFamily="34" charset="0"/>
            </a:endParaRPr>
          </a:p>
        </p:txBody>
      </p:sp>
      <p:sp>
        <p:nvSpPr>
          <p:cNvPr id="61454" name="TextBox 22"/>
          <p:cNvSpPr txBox="1">
            <a:spLocks noChangeArrowheads="1"/>
          </p:cNvSpPr>
          <p:nvPr/>
        </p:nvSpPr>
        <p:spPr bwMode="auto">
          <a:xfrm>
            <a:off x="6777038" y="3854450"/>
            <a:ext cx="4079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800">
                <a:latin typeface="Verdana" pitchFamily="34" charset="0"/>
                <a:sym typeface="Symbol" pitchFamily="18" charset="2"/>
              </a:rPr>
              <a:t>-</a:t>
            </a:r>
            <a:endParaRPr lang="en-US" altLang="en-US" sz="1800">
              <a:latin typeface="Verdana" pitchFamily="34" charset="0"/>
            </a:endParaRPr>
          </a:p>
        </p:txBody>
      </p:sp>
      <p:cxnSp>
        <p:nvCxnSpPr>
          <p:cNvPr id="25" name="Straight Connector 24"/>
          <p:cNvCxnSpPr/>
          <p:nvPr/>
        </p:nvCxnSpPr>
        <p:spPr>
          <a:xfrm>
            <a:off x="6599238" y="3648075"/>
            <a:ext cx="533400" cy="0"/>
          </a:xfrm>
          <a:prstGeom prst="line">
            <a:avLst/>
          </a:prstGeom>
          <a:ln>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61456" name="TextBox 27"/>
          <p:cNvSpPr txBox="1">
            <a:spLocks noChangeArrowheads="1"/>
          </p:cNvSpPr>
          <p:nvPr/>
        </p:nvSpPr>
        <p:spPr bwMode="auto">
          <a:xfrm>
            <a:off x="7132638" y="4684713"/>
            <a:ext cx="11414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800">
                <a:latin typeface="Verdana" pitchFamily="34" charset="0"/>
              </a:rPr>
              <a:t>cos(</a:t>
            </a:r>
            <a:r>
              <a:rPr lang="en-US" altLang="en-US" sz="1800">
                <a:latin typeface="Verdana" pitchFamily="34" charset="0"/>
                <a:sym typeface="Symbol" pitchFamily="18" charset="2"/>
              </a:rPr>
              <a:t></a:t>
            </a:r>
            <a:r>
              <a:rPr lang="en-US" altLang="en-US" sz="1800">
                <a:latin typeface="Verdana" pitchFamily="34" charset="0"/>
              </a:rPr>
              <a:t>)</a:t>
            </a:r>
          </a:p>
        </p:txBody>
      </p:sp>
      <p:cxnSp>
        <p:nvCxnSpPr>
          <p:cNvPr id="30" name="Straight Arrow Connector 29"/>
          <p:cNvCxnSpPr/>
          <p:nvPr/>
        </p:nvCxnSpPr>
        <p:spPr>
          <a:xfrm>
            <a:off x="7112000" y="4684713"/>
            <a:ext cx="762000" cy="0"/>
          </a:xfrm>
          <a:prstGeom prst="straightConnector1">
            <a:avLst/>
          </a:prstGeom>
          <a:ln>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61458" name="TextBox 31"/>
          <p:cNvSpPr txBox="1">
            <a:spLocks noChangeArrowheads="1"/>
          </p:cNvSpPr>
          <p:nvPr/>
        </p:nvSpPr>
        <p:spPr bwMode="auto">
          <a:xfrm>
            <a:off x="8083550" y="4079875"/>
            <a:ext cx="8524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800">
                <a:latin typeface="Verdana" pitchFamily="34" charset="0"/>
              </a:rPr>
              <a:t>sin(</a:t>
            </a:r>
            <a:r>
              <a:rPr lang="en-US" altLang="en-US" sz="1800">
                <a:latin typeface="Verdana" pitchFamily="34" charset="0"/>
                <a:sym typeface="Symbol" pitchFamily="18" charset="2"/>
              </a:rPr>
              <a:t></a:t>
            </a:r>
            <a:r>
              <a:rPr lang="en-US" altLang="en-US" sz="1800">
                <a:latin typeface="Verdana" pitchFamily="34" charset="0"/>
              </a:rPr>
              <a:t>)</a:t>
            </a:r>
          </a:p>
        </p:txBody>
      </p:sp>
      <p:cxnSp>
        <p:nvCxnSpPr>
          <p:cNvPr id="33" name="Straight Arrow Connector 32"/>
          <p:cNvCxnSpPr/>
          <p:nvPr/>
        </p:nvCxnSpPr>
        <p:spPr>
          <a:xfrm>
            <a:off x="7874000" y="3976688"/>
            <a:ext cx="0" cy="571500"/>
          </a:xfrm>
          <a:prstGeom prst="straightConnector1">
            <a:avLst/>
          </a:prstGeom>
          <a:ln>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61460" name="TextBox 37"/>
          <p:cNvSpPr txBox="1">
            <a:spLocks noChangeArrowheads="1"/>
          </p:cNvSpPr>
          <p:nvPr/>
        </p:nvSpPr>
        <p:spPr bwMode="auto">
          <a:xfrm>
            <a:off x="7108825" y="5178425"/>
            <a:ext cx="12890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800">
                <a:latin typeface="Verdana" pitchFamily="34" charset="0"/>
              </a:rPr>
              <a:t>Radius=1</a:t>
            </a:r>
          </a:p>
        </p:txBody>
      </p:sp>
      <p:sp>
        <p:nvSpPr>
          <p:cNvPr id="61461" name="TextBox 39"/>
          <p:cNvSpPr txBox="1">
            <a:spLocks noChangeArrowheads="1"/>
          </p:cNvSpPr>
          <p:nvPr/>
        </p:nvSpPr>
        <p:spPr bwMode="auto">
          <a:xfrm>
            <a:off x="6342063" y="3108325"/>
            <a:ext cx="11430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800">
                <a:latin typeface="Verdana" pitchFamily="34" charset="0"/>
              </a:rPr>
              <a:t>-sin(</a:t>
            </a:r>
            <a:r>
              <a:rPr lang="en-US" altLang="en-US" sz="1800">
                <a:latin typeface="Verdana" pitchFamily="34" charset="0"/>
                <a:sym typeface="Symbol" pitchFamily="18" charset="2"/>
              </a:rPr>
              <a:t></a:t>
            </a:r>
            <a:r>
              <a:rPr lang="en-US" altLang="en-US" sz="1800">
                <a:latin typeface="Verdana" pitchFamily="34" charset="0"/>
              </a:rPr>
              <a:t>)</a:t>
            </a:r>
          </a:p>
        </p:txBody>
      </p:sp>
      <p:cxnSp>
        <p:nvCxnSpPr>
          <p:cNvPr id="42" name="Straight Arrow Connector 41"/>
          <p:cNvCxnSpPr/>
          <p:nvPr/>
        </p:nvCxnSpPr>
        <p:spPr>
          <a:xfrm>
            <a:off x="6599238" y="3697288"/>
            <a:ext cx="0" cy="827087"/>
          </a:xfrm>
          <a:prstGeom prst="straightConnector1">
            <a:avLst/>
          </a:prstGeom>
          <a:ln>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61463" name="TextBox 43"/>
          <p:cNvSpPr txBox="1">
            <a:spLocks noChangeArrowheads="1"/>
          </p:cNvSpPr>
          <p:nvPr/>
        </p:nvSpPr>
        <p:spPr bwMode="auto">
          <a:xfrm>
            <a:off x="5745163" y="3959225"/>
            <a:ext cx="10318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800">
                <a:latin typeface="Verdana" pitchFamily="34" charset="0"/>
              </a:rPr>
              <a:t>cos(</a:t>
            </a:r>
            <a:r>
              <a:rPr lang="en-US" altLang="en-US" sz="1800">
                <a:latin typeface="Verdana" pitchFamily="34" charset="0"/>
                <a:sym typeface="Symbol" pitchFamily="18" charset="2"/>
              </a:rPr>
              <a:t></a:t>
            </a:r>
            <a:r>
              <a:rPr lang="en-US" altLang="en-US" sz="1800">
                <a:latin typeface="Verdana" pitchFamily="34" charset="0"/>
              </a:rPr>
              <a:t>)</a:t>
            </a:r>
          </a:p>
        </p:txBody>
      </p:sp>
      <p:cxnSp>
        <p:nvCxnSpPr>
          <p:cNvPr id="45" name="Straight Arrow Connector 44"/>
          <p:cNvCxnSpPr>
            <a:endCxn id="8" idx="6"/>
          </p:cNvCxnSpPr>
          <p:nvPr/>
        </p:nvCxnSpPr>
        <p:spPr>
          <a:xfrm>
            <a:off x="7112000" y="4524375"/>
            <a:ext cx="971550" cy="0"/>
          </a:xfrm>
          <a:prstGeom prst="straightConnector1">
            <a:avLst/>
          </a:prstGeom>
          <a:ln w="31750" cmpd="dbl">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endCxn id="8" idx="0"/>
          </p:cNvCxnSpPr>
          <p:nvPr/>
        </p:nvCxnSpPr>
        <p:spPr>
          <a:xfrm flipV="1">
            <a:off x="7112000" y="3495675"/>
            <a:ext cx="0" cy="1052513"/>
          </a:xfrm>
          <a:prstGeom prst="straightConnector1">
            <a:avLst/>
          </a:prstGeom>
          <a:ln w="50800" cmpd="dbl">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61466" name="TextBox 49"/>
          <p:cNvSpPr txBox="1">
            <a:spLocks noChangeArrowheads="1"/>
          </p:cNvSpPr>
          <p:nvPr/>
        </p:nvSpPr>
        <p:spPr bwMode="auto">
          <a:xfrm>
            <a:off x="7366000" y="3090863"/>
            <a:ext cx="4222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800">
                <a:latin typeface="Verdana" pitchFamily="34" charset="0"/>
              </a:rPr>
              <a:t>u</a:t>
            </a:r>
            <a:r>
              <a:rPr lang="en-US" altLang="en-US" sz="1800" baseline="-25000">
                <a:latin typeface="Verdana" pitchFamily="34" charset="0"/>
              </a:rPr>
              <a:t>y</a:t>
            </a:r>
          </a:p>
        </p:txBody>
      </p:sp>
      <p:sp>
        <p:nvSpPr>
          <p:cNvPr id="61467" name="TextBox 51"/>
          <p:cNvSpPr txBox="1">
            <a:spLocks noChangeArrowheads="1"/>
          </p:cNvSpPr>
          <p:nvPr/>
        </p:nvSpPr>
        <p:spPr bwMode="auto">
          <a:xfrm>
            <a:off x="8212138" y="4826000"/>
            <a:ext cx="4222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800">
                <a:latin typeface="Verdana" pitchFamily="34" charset="0"/>
              </a:rPr>
              <a:t>u</a:t>
            </a:r>
            <a:r>
              <a:rPr lang="en-US" altLang="en-US" sz="1800" baseline="-25000">
                <a:latin typeface="Verdana" pitchFamily="34" charset="0"/>
              </a:rPr>
              <a:t>x</a:t>
            </a:r>
          </a:p>
        </p:txBody>
      </p:sp>
      <p:cxnSp>
        <p:nvCxnSpPr>
          <p:cNvPr id="53" name="Straight Arrow Connector 52"/>
          <p:cNvCxnSpPr/>
          <p:nvPr/>
        </p:nvCxnSpPr>
        <p:spPr>
          <a:xfrm flipH="1">
            <a:off x="7185025" y="3292475"/>
            <a:ext cx="307975" cy="5619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H="1" flipV="1">
            <a:off x="7874000" y="4548188"/>
            <a:ext cx="446088" cy="384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6" descr="D:\Users\khwong\AppData\Local\Microsoft\Windows\Temporary Internet Files\Content.IE5\CRLFN8ZW\MP900439247[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9238445" flipH="1">
            <a:off x="5011738" y="3284538"/>
            <a:ext cx="1555750" cy="2398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67" name="Content Placeholder 2"/>
          <p:cNvSpPr>
            <a:spLocks noGrp="1"/>
          </p:cNvSpPr>
          <p:nvPr>
            <p:ph idx="1"/>
          </p:nvPr>
        </p:nvSpPr>
        <p:spPr>
          <a:xfrm>
            <a:off x="-3175" y="419100"/>
            <a:ext cx="5522913" cy="6724650"/>
          </a:xfrm>
        </p:spPr>
        <p:txBody>
          <a:bodyPr/>
          <a:lstStyle/>
          <a:p>
            <a:r>
              <a:rPr lang="en-US" altLang="en-US" sz="2800" smtClean="0">
                <a:ea typeface="新細明體" pitchFamily="18" charset="-120"/>
              </a:rPr>
              <a:t>To show  Rcam = Rc</a:t>
            </a:r>
            <a:r>
              <a:rPr lang="en-US" altLang="en-US" sz="2800" baseline="30000" smtClean="0">
                <a:ea typeface="新細明體" pitchFamily="18" charset="-120"/>
              </a:rPr>
              <a:t>-1</a:t>
            </a:r>
            <a:endParaRPr lang="en-US" altLang="en-US" sz="2800" smtClean="0">
              <a:ea typeface="新細明體" pitchFamily="18" charset="-120"/>
            </a:endParaRPr>
          </a:p>
        </p:txBody>
      </p:sp>
      <p:sp>
        <p:nvSpPr>
          <p:cNvPr id="4" name="Footer Placeholder 3"/>
          <p:cNvSpPr>
            <a:spLocks noGrp="1"/>
          </p:cNvSpPr>
          <p:nvPr>
            <p:ph type="ftr" sz="quarter" idx="11"/>
          </p:nvPr>
        </p:nvSpPr>
        <p:spPr>
          <a:xfrm>
            <a:off x="5781675" y="6492875"/>
            <a:ext cx="2895600" cy="365125"/>
          </a:xfrm>
        </p:spPr>
        <p:txBody>
          <a:bodyPr/>
          <a:lstStyle/>
          <a:p>
            <a:pPr>
              <a:defRPr/>
            </a:pPr>
            <a:r>
              <a:rPr lang="en-US" smtClean="0"/>
              <a:t>Ch2. Cameras v.7c</a:t>
            </a:r>
            <a:endParaRPr lang="en-US" dirty="0"/>
          </a:p>
        </p:txBody>
      </p:sp>
      <p:sp>
        <p:nvSpPr>
          <p:cNvPr id="6246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fld id="{C6408749-B7CF-418C-B611-349F9DB98333}" type="slidenum">
              <a:rPr lang="en-US" altLang="en-US" sz="1200" smtClean="0">
                <a:solidFill>
                  <a:srgbClr val="898989"/>
                </a:solidFill>
                <a:latin typeface="Verdana" pitchFamily="34" charset="0"/>
              </a:rPr>
              <a:pPr>
                <a:spcBef>
                  <a:spcPct val="0"/>
                </a:spcBef>
                <a:buFontTx/>
                <a:buNone/>
              </a:pPr>
              <a:t>55</a:t>
            </a:fld>
            <a:endParaRPr lang="en-US" altLang="en-US" sz="1200" smtClean="0">
              <a:solidFill>
                <a:srgbClr val="898989"/>
              </a:solidFill>
              <a:latin typeface="Verdana" pitchFamily="34" charset="0"/>
            </a:endParaRPr>
          </a:p>
        </p:txBody>
      </p:sp>
      <p:graphicFrame>
        <p:nvGraphicFramePr>
          <p:cNvPr id="62470" name="Object 35"/>
          <p:cNvGraphicFramePr>
            <a:graphicFrameLocks noChangeAspect="1"/>
          </p:cNvGraphicFramePr>
          <p:nvPr/>
        </p:nvGraphicFramePr>
        <p:xfrm>
          <a:off x="457200" y="914400"/>
          <a:ext cx="3810000" cy="3716338"/>
        </p:xfrm>
        <a:graphic>
          <a:graphicData uri="http://schemas.openxmlformats.org/presentationml/2006/ole">
            <mc:AlternateContent xmlns:mc="http://schemas.openxmlformats.org/markup-compatibility/2006">
              <mc:Choice xmlns:v="urn:schemas-microsoft-com:vml" Requires="v">
                <p:oleObj spid="_x0000_s62587" name="公式" r:id="rId5" imgW="2451100" imgH="2387600" progId="Equation.3">
                  <p:embed/>
                </p:oleObj>
              </mc:Choice>
              <mc:Fallback>
                <p:oleObj name="公式" r:id="rId5" imgW="2451100" imgH="2387600" progId="Equation.3">
                  <p:embed/>
                  <p:pic>
                    <p:nvPicPr>
                      <p:cNvPr id="0" name="Object 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914400"/>
                        <a:ext cx="3810000" cy="371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2471" name="TextBox 37"/>
          <p:cNvSpPr txBox="1">
            <a:spLocks noChangeArrowheads="1"/>
          </p:cNvSpPr>
          <p:nvPr/>
        </p:nvSpPr>
        <p:spPr bwMode="auto">
          <a:xfrm>
            <a:off x="381000" y="4779963"/>
            <a:ext cx="3276600" cy="20923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400">
                <a:latin typeface="Verdana" pitchFamily="34" charset="0"/>
              </a:rPr>
              <a:t>a=0.3 %matlab demo:</a:t>
            </a:r>
          </a:p>
          <a:p>
            <a:pPr>
              <a:spcBef>
                <a:spcPct val="0"/>
              </a:spcBef>
              <a:buFontTx/>
              <a:buNone/>
            </a:pPr>
            <a:r>
              <a:rPr lang="en-US" altLang="en-US" sz="1400">
                <a:latin typeface="Verdana" pitchFamily="34" charset="0"/>
              </a:rPr>
              <a:t>Rc_pos_a=[cos(a) sin(a) 0</a:t>
            </a:r>
          </a:p>
          <a:p>
            <a:pPr>
              <a:spcBef>
                <a:spcPct val="0"/>
              </a:spcBef>
              <a:buFontTx/>
              <a:buNone/>
            </a:pPr>
            <a:r>
              <a:rPr lang="en-US" altLang="en-US" sz="1400">
                <a:latin typeface="Verdana" pitchFamily="34" charset="0"/>
              </a:rPr>
              <a:t>                 -sin(a) cos(a) 0</a:t>
            </a:r>
          </a:p>
          <a:p>
            <a:pPr>
              <a:spcBef>
                <a:spcPct val="0"/>
              </a:spcBef>
              <a:buFontTx/>
              <a:buNone/>
            </a:pPr>
            <a:r>
              <a:rPr lang="en-US" altLang="en-US" sz="1400">
                <a:latin typeface="Verdana" pitchFamily="34" charset="0"/>
              </a:rPr>
              <a:t>                  0      0      1]</a:t>
            </a:r>
          </a:p>
          <a:p>
            <a:pPr>
              <a:spcBef>
                <a:spcPct val="0"/>
              </a:spcBef>
              <a:buFontTx/>
              <a:buNone/>
            </a:pPr>
            <a:r>
              <a:rPr lang="en-US" altLang="en-US" sz="1400">
                <a:latin typeface="Verdana" pitchFamily="34" charset="0"/>
              </a:rPr>
              <a:t>Rcam=[cos(a) -sin(a) 0</a:t>
            </a:r>
          </a:p>
          <a:p>
            <a:pPr>
              <a:spcBef>
                <a:spcPct val="0"/>
              </a:spcBef>
              <a:buFontTx/>
              <a:buNone/>
            </a:pPr>
            <a:r>
              <a:rPr lang="en-US" altLang="en-US" sz="1400">
                <a:latin typeface="Verdana" pitchFamily="34" charset="0"/>
              </a:rPr>
              <a:t>            sin(a) cos(a) 0</a:t>
            </a:r>
          </a:p>
          <a:p>
            <a:pPr>
              <a:spcBef>
                <a:spcPct val="0"/>
              </a:spcBef>
              <a:buFontTx/>
              <a:buNone/>
            </a:pPr>
            <a:r>
              <a:rPr lang="en-US" altLang="en-US" sz="1400">
                <a:latin typeface="Verdana" pitchFamily="34" charset="0"/>
              </a:rPr>
              <a:t>            0      0      1]</a:t>
            </a:r>
          </a:p>
          <a:p>
            <a:pPr>
              <a:spcBef>
                <a:spcPct val="0"/>
              </a:spcBef>
              <a:buFontTx/>
              <a:buNone/>
            </a:pPr>
            <a:r>
              <a:rPr lang="en-US" altLang="en-US" sz="1400">
                <a:latin typeface="Verdana" pitchFamily="34" charset="0"/>
              </a:rPr>
              <a:t>Rc_pos_a*Rcam %it is I3</a:t>
            </a:r>
          </a:p>
          <a:p>
            <a:pPr>
              <a:spcBef>
                <a:spcPct val="0"/>
              </a:spcBef>
              <a:buFontTx/>
              <a:buNone/>
            </a:pPr>
            <a:endParaRPr lang="en-US" altLang="en-US" sz="1800">
              <a:latin typeface="Verdana" pitchFamily="34" charset="0"/>
            </a:endParaRPr>
          </a:p>
        </p:txBody>
      </p:sp>
      <p:cxnSp>
        <p:nvCxnSpPr>
          <p:cNvPr id="42" name="Straight Arrow Connector 41"/>
          <p:cNvCxnSpPr/>
          <p:nvPr/>
        </p:nvCxnSpPr>
        <p:spPr>
          <a:xfrm>
            <a:off x="5538788" y="4456113"/>
            <a:ext cx="2779712" cy="127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5538788" y="4464050"/>
            <a:ext cx="1587" cy="18684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5538788" y="4456113"/>
            <a:ext cx="1625600" cy="1876425"/>
          </a:xfrm>
          <a:prstGeom prst="straightConnector1">
            <a:avLst/>
          </a:prstGeom>
          <a:ln w="38100" cmpd="dbl">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5551488" y="3562350"/>
            <a:ext cx="1035050" cy="919163"/>
          </a:xfrm>
          <a:prstGeom prst="straightConnector1">
            <a:avLst/>
          </a:prstGeom>
          <a:ln w="38100" cmpd="dbl">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46" name="Freeform 45"/>
          <p:cNvSpPr/>
          <p:nvPr/>
        </p:nvSpPr>
        <p:spPr>
          <a:xfrm>
            <a:off x="5597525" y="5046663"/>
            <a:ext cx="384175" cy="182562"/>
          </a:xfrm>
          <a:custGeom>
            <a:avLst/>
            <a:gdLst>
              <a:gd name="connsiteX0" fmla="*/ 0 w 130628"/>
              <a:gd name="connsiteY0" fmla="*/ 70338 h 77106"/>
              <a:gd name="connsiteX1" fmla="*/ 90435 w 130628"/>
              <a:gd name="connsiteY1" fmla="*/ 70338 h 77106"/>
              <a:gd name="connsiteX2" fmla="*/ 130628 w 130628"/>
              <a:gd name="connsiteY2" fmla="*/ 0 h 77106"/>
            </a:gdLst>
            <a:ahLst/>
            <a:cxnLst>
              <a:cxn ang="0">
                <a:pos x="connsiteX0" y="connsiteY0"/>
              </a:cxn>
              <a:cxn ang="0">
                <a:pos x="connsiteX1" y="connsiteY1"/>
              </a:cxn>
              <a:cxn ang="0">
                <a:pos x="connsiteX2" y="connsiteY2"/>
              </a:cxn>
            </a:cxnLst>
            <a:rect l="l" t="t" r="r" b="b"/>
            <a:pathLst>
              <a:path w="130628" h="77106">
                <a:moveTo>
                  <a:pt x="0" y="70338"/>
                </a:moveTo>
                <a:cubicBezTo>
                  <a:pt x="34332" y="76199"/>
                  <a:pt x="68664" y="82061"/>
                  <a:pt x="90435" y="70338"/>
                </a:cubicBezTo>
                <a:cubicBezTo>
                  <a:pt x="112206" y="58615"/>
                  <a:pt x="121417" y="29307"/>
                  <a:pt x="130628" y="0"/>
                </a:cubicBezTo>
              </a:path>
            </a:pathLst>
          </a:custGeom>
          <a:noFill/>
          <a:ln w="12700">
            <a:tailEnd type="triangle"/>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477" name="TextBox 28"/>
          <p:cNvSpPr txBox="1">
            <a:spLocks noChangeArrowheads="1"/>
          </p:cNvSpPr>
          <p:nvPr/>
        </p:nvSpPr>
        <p:spPr bwMode="auto">
          <a:xfrm>
            <a:off x="5672138" y="5354638"/>
            <a:ext cx="3841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800">
                <a:latin typeface="Verdana" pitchFamily="34" charset="0"/>
                <a:sym typeface="Symbol" pitchFamily="18" charset="2"/>
              </a:rPr>
              <a:t></a:t>
            </a:r>
            <a:r>
              <a:rPr lang="en-US" altLang="en-US" sz="1800" baseline="-25000">
                <a:latin typeface="Verdana" pitchFamily="34" charset="0"/>
                <a:sym typeface="Symbol" pitchFamily="18" charset="2"/>
              </a:rPr>
              <a:t>z</a:t>
            </a:r>
            <a:endParaRPr lang="en-US" altLang="en-US" sz="1800" baseline="-25000">
              <a:latin typeface="Verdana" pitchFamily="34" charset="0"/>
            </a:endParaRPr>
          </a:p>
        </p:txBody>
      </p:sp>
      <p:sp>
        <p:nvSpPr>
          <p:cNvPr id="62478" name="TextBox 30"/>
          <p:cNvSpPr txBox="1">
            <a:spLocks noChangeArrowheads="1"/>
          </p:cNvSpPr>
          <p:nvPr/>
        </p:nvSpPr>
        <p:spPr bwMode="auto">
          <a:xfrm>
            <a:off x="5097463" y="6007100"/>
            <a:ext cx="4699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800" i="1">
                <a:latin typeface="Verdana" pitchFamily="34" charset="0"/>
                <a:sym typeface="Symbol" pitchFamily="18" charset="2"/>
              </a:rPr>
              <a:t>X</a:t>
            </a:r>
            <a:r>
              <a:rPr lang="en-US" altLang="en-US" sz="1800" i="1" baseline="-25000">
                <a:latin typeface="Verdana" pitchFamily="34" charset="0"/>
                <a:sym typeface="Symbol" pitchFamily="18" charset="2"/>
              </a:rPr>
              <a:t>w</a:t>
            </a:r>
            <a:endParaRPr lang="en-US" altLang="en-US" sz="1800" i="1" baseline="-25000">
              <a:latin typeface="Verdana" pitchFamily="34" charset="0"/>
            </a:endParaRPr>
          </a:p>
        </p:txBody>
      </p:sp>
      <p:sp>
        <p:nvSpPr>
          <p:cNvPr id="62479" name="TextBox 31"/>
          <p:cNvSpPr txBox="1">
            <a:spLocks noChangeArrowheads="1"/>
          </p:cNvSpPr>
          <p:nvPr/>
        </p:nvSpPr>
        <p:spPr bwMode="auto">
          <a:xfrm>
            <a:off x="8037513" y="4027488"/>
            <a:ext cx="4540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800" i="1">
                <a:latin typeface="Verdana" pitchFamily="34" charset="0"/>
                <a:sym typeface="Symbol" pitchFamily="18" charset="2"/>
              </a:rPr>
              <a:t>Y</a:t>
            </a:r>
            <a:r>
              <a:rPr lang="en-US" altLang="en-US" sz="1800" i="1" baseline="-25000">
                <a:latin typeface="Verdana" pitchFamily="34" charset="0"/>
                <a:sym typeface="Symbol" pitchFamily="18" charset="2"/>
              </a:rPr>
              <a:t>w</a:t>
            </a:r>
            <a:endParaRPr lang="en-US" altLang="en-US" sz="1800" i="1" baseline="-25000">
              <a:latin typeface="Verdana" pitchFamily="34" charset="0"/>
            </a:endParaRPr>
          </a:p>
        </p:txBody>
      </p:sp>
      <p:sp>
        <p:nvSpPr>
          <p:cNvPr id="62480" name="TextBox 32"/>
          <p:cNvSpPr txBox="1">
            <a:spLocks noChangeArrowheads="1"/>
          </p:cNvSpPr>
          <p:nvPr/>
        </p:nvSpPr>
        <p:spPr bwMode="auto">
          <a:xfrm>
            <a:off x="5767388" y="3562350"/>
            <a:ext cx="406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800" i="1">
                <a:latin typeface="Verdana" pitchFamily="34" charset="0"/>
                <a:sym typeface="Symbol" pitchFamily="18" charset="2"/>
              </a:rPr>
              <a:t>Y</a:t>
            </a:r>
            <a:r>
              <a:rPr lang="en-US" altLang="en-US" sz="1800" i="1" baseline="-25000">
                <a:latin typeface="Verdana" pitchFamily="34" charset="0"/>
                <a:sym typeface="Symbol" pitchFamily="18" charset="2"/>
              </a:rPr>
              <a:t>c</a:t>
            </a:r>
            <a:endParaRPr lang="en-US" altLang="en-US" sz="1800" i="1" baseline="-25000">
              <a:latin typeface="Verdana" pitchFamily="34" charset="0"/>
            </a:endParaRPr>
          </a:p>
        </p:txBody>
      </p:sp>
      <p:sp>
        <p:nvSpPr>
          <p:cNvPr id="52" name="Freeform 51"/>
          <p:cNvSpPr/>
          <p:nvPr/>
        </p:nvSpPr>
        <p:spPr>
          <a:xfrm>
            <a:off x="6399213" y="3932238"/>
            <a:ext cx="174625" cy="422275"/>
          </a:xfrm>
          <a:custGeom>
            <a:avLst/>
            <a:gdLst>
              <a:gd name="connsiteX0" fmla="*/ 10048 w 73243"/>
              <a:gd name="connsiteY0" fmla="*/ 211015 h 211015"/>
              <a:gd name="connsiteX1" fmla="*/ 70338 w 73243"/>
              <a:gd name="connsiteY1" fmla="*/ 110532 h 211015"/>
              <a:gd name="connsiteX2" fmla="*/ 60290 w 73243"/>
              <a:gd name="connsiteY2" fmla="*/ 40193 h 211015"/>
              <a:gd name="connsiteX3" fmla="*/ 30145 w 73243"/>
              <a:gd name="connsiteY3" fmla="*/ 10048 h 211015"/>
              <a:gd name="connsiteX4" fmla="*/ 0 w 73243"/>
              <a:gd name="connsiteY4" fmla="*/ 0 h 211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243" h="211015">
                <a:moveTo>
                  <a:pt x="10048" y="211015"/>
                </a:moveTo>
                <a:cubicBezTo>
                  <a:pt x="36006" y="175008"/>
                  <a:pt x="61964" y="139002"/>
                  <a:pt x="70338" y="110532"/>
                </a:cubicBezTo>
                <a:cubicBezTo>
                  <a:pt x="78712" y="82062"/>
                  <a:pt x="66989" y="56940"/>
                  <a:pt x="60290" y="40193"/>
                </a:cubicBezTo>
                <a:cubicBezTo>
                  <a:pt x="53591" y="23446"/>
                  <a:pt x="40193" y="16747"/>
                  <a:pt x="30145" y="10048"/>
                </a:cubicBezTo>
                <a:cubicBezTo>
                  <a:pt x="20097" y="3349"/>
                  <a:pt x="10048" y="1674"/>
                  <a:pt x="0" y="0"/>
                </a:cubicBezTo>
              </a:path>
            </a:pathLst>
          </a:custGeom>
          <a:noFill/>
          <a:ln w="12700">
            <a:tailEnd type="triangle"/>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482" name="TextBox 35"/>
          <p:cNvSpPr txBox="1">
            <a:spLocks noChangeArrowheads="1"/>
          </p:cNvSpPr>
          <p:nvPr/>
        </p:nvSpPr>
        <p:spPr bwMode="auto">
          <a:xfrm>
            <a:off x="6778625" y="3989388"/>
            <a:ext cx="3857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800">
                <a:latin typeface="Verdana" pitchFamily="34" charset="0"/>
                <a:sym typeface="Symbol" pitchFamily="18" charset="2"/>
              </a:rPr>
              <a:t></a:t>
            </a:r>
            <a:r>
              <a:rPr lang="en-US" altLang="en-US" sz="1800" baseline="-25000">
                <a:latin typeface="Verdana" pitchFamily="34" charset="0"/>
                <a:sym typeface="Symbol" pitchFamily="18" charset="2"/>
              </a:rPr>
              <a:t>z</a:t>
            </a:r>
            <a:endParaRPr lang="en-US" altLang="en-US" sz="1800" baseline="-25000">
              <a:latin typeface="Verdana" pitchFamily="34" charset="0"/>
            </a:endParaRPr>
          </a:p>
        </p:txBody>
      </p:sp>
      <p:sp>
        <p:nvSpPr>
          <p:cNvPr id="54" name="Oval 53"/>
          <p:cNvSpPr/>
          <p:nvPr/>
        </p:nvSpPr>
        <p:spPr>
          <a:xfrm>
            <a:off x="5443538" y="4375150"/>
            <a:ext cx="153987" cy="1825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pPr algn="ctr">
              <a:defRPr/>
            </a:pPr>
            <a:endParaRPr lang="en-US" altLang="en-US" smtClean="0">
              <a:solidFill>
                <a:srgbClr val="FFFFFF"/>
              </a:solidFill>
              <a:latin typeface="Calibri" pitchFamily="34" charset="0"/>
            </a:endParaRPr>
          </a:p>
        </p:txBody>
      </p:sp>
      <p:sp>
        <p:nvSpPr>
          <p:cNvPr id="62484" name="TextBox 32"/>
          <p:cNvSpPr txBox="1">
            <a:spLocks noChangeArrowheads="1"/>
          </p:cNvSpPr>
          <p:nvPr/>
        </p:nvSpPr>
        <p:spPr bwMode="auto">
          <a:xfrm>
            <a:off x="6951663" y="5826125"/>
            <a:ext cx="4254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800" i="1">
                <a:latin typeface="Verdana" pitchFamily="34" charset="0"/>
                <a:sym typeface="Symbol" pitchFamily="18" charset="2"/>
              </a:rPr>
              <a:t>X</a:t>
            </a:r>
            <a:r>
              <a:rPr lang="en-US" altLang="en-US" sz="1800" i="1" baseline="-25000">
                <a:latin typeface="Verdana" pitchFamily="34" charset="0"/>
                <a:sym typeface="Symbol" pitchFamily="18" charset="2"/>
              </a:rPr>
              <a:t>c</a:t>
            </a:r>
            <a:endParaRPr lang="en-US" altLang="en-US" sz="1800" i="1" baseline="-25000">
              <a:latin typeface="Verdana" pitchFamily="34" charset="0"/>
            </a:endParaRPr>
          </a:p>
        </p:txBody>
      </p:sp>
      <p:sp>
        <p:nvSpPr>
          <p:cNvPr id="62485" name="TextBox 39"/>
          <p:cNvSpPr txBox="1">
            <a:spLocks noChangeArrowheads="1"/>
          </p:cNvSpPr>
          <p:nvPr/>
        </p:nvSpPr>
        <p:spPr bwMode="auto">
          <a:xfrm>
            <a:off x="4606925" y="838200"/>
            <a:ext cx="4343400" cy="252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2000">
                <a:latin typeface="Verdana" pitchFamily="34" charset="0"/>
              </a:rPr>
              <a:t>We can think of R</a:t>
            </a:r>
            <a:r>
              <a:rPr lang="en-US" altLang="en-US" sz="2000" baseline="-25000">
                <a:latin typeface="Verdana" pitchFamily="34" charset="0"/>
              </a:rPr>
              <a:t>cam</a:t>
            </a:r>
            <a:r>
              <a:rPr lang="en-US" altLang="en-US" sz="2000">
                <a:latin typeface="Verdana" pitchFamily="34" charset="0"/>
              </a:rPr>
              <a:t>(</a:t>
            </a:r>
            <a:r>
              <a:rPr lang="en-US" altLang="en-US" sz="2000">
                <a:latin typeface="Verdana" pitchFamily="34" charset="0"/>
                <a:sym typeface="Symbol" pitchFamily="18" charset="2"/>
              </a:rPr>
              <a:t></a:t>
            </a:r>
            <a:r>
              <a:rPr lang="en-US" altLang="en-US" sz="2000" baseline="-25000">
                <a:latin typeface="Verdana" pitchFamily="34" charset="0"/>
                <a:sym typeface="Symbol" pitchFamily="18" charset="2"/>
              </a:rPr>
              <a:t>Z</a:t>
            </a:r>
            <a:r>
              <a:rPr lang="en-US" altLang="en-US" sz="2000">
                <a:latin typeface="Verdana" pitchFamily="34" charset="0"/>
              </a:rPr>
              <a:t>)rotates the camera pointing to Yw in the world coordinate system to a new direction of Yc. Using the result of vector rotation described in the last slide we can show that R</a:t>
            </a:r>
            <a:r>
              <a:rPr lang="en-US" altLang="en-US" sz="2000" baseline="-25000">
                <a:latin typeface="Verdana" pitchFamily="34" charset="0"/>
              </a:rPr>
              <a:t>cam</a:t>
            </a:r>
            <a:r>
              <a:rPr lang="en-US" altLang="en-US" sz="2000">
                <a:latin typeface="Verdana" pitchFamily="34" charset="0"/>
              </a:rPr>
              <a:t>(</a:t>
            </a:r>
            <a:r>
              <a:rPr lang="en-US" altLang="en-US" sz="2000">
                <a:latin typeface="Verdana" pitchFamily="34" charset="0"/>
                <a:sym typeface="Symbol" pitchFamily="18" charset="2"/>
              </a:rPr>
              <a:t></a:t>
            </a:r>
            <a:r>
              <a:rPr lang="en-US" altLang="en-US" sz="2000" baseline="-25000">
                <a:latin typeface="Verdana" pitchFamily="34" charset="0"/>
                <a:sym typeface="Symbol" pitchFamily="18" charset="2"/>
              </a:rPr>
              <a:t>Z</a:t>
            </a:r>
            <a:r>
              <a:rPr lang="en-US" altLang="en-US" sz="2000">
                <a:latin typeface="Verdana" pitchFamily="34" charset="0"/>
              </a:rPr>
              <a:t>)=Rc(</a:t>
            </a:r>
            <a:r>
              <a:rPr lang="en-US" altLang="en-US" sz="2000">
                <a:latin typeface="Verdana" pitchFamily="34" charset="0"/>
                <a:sym typeface="Symbol" pitchFamily="18" charset="2"/>
              </a:rPr>
              <a:t></a:t>
            </a:r>
            <a:r>
              <a:rPr lang="en-US" altLang="en-US" sz="2000" baseline="-25000">
                <a:latin typeface="Verdana" pitchFamily="34" charset="0"/>
                <a:sym typeface="Symbol" pitchFamily="18" charset="2"/>
              </a:rPr>
              <a:t>Z</a:t>
            </a:r>
            <a:r>
              <a:rPr lang="en-US" altLang="en-US" sz="2000">
                <a:latin typeface="Verdana" pitchFamily="34" charset="0"/>
              </a:rPr>
              <a:t>)</a:t>
            </a:r>
            <a:r>
              <a:rPr lang="en-US" altLang="en-US" sz="2000" baseline="30000">
                <a:latin typeface="Verdana" pitchFamily="34" charset="0"/>
              </a:rPr>
              <a:t>-1</a:t>
            </a:r>
            <a:r>
              <a:rPr lang="en-US" altLang="en-US" sz="2000">
                <a:latin typeface="Verdana" pitchFamily="34" charset="0"/>
              </a:rPr>
              <a:t> </a:t>
            </a:r>
          </a:p>
          <a:p>
            <a:pPr>
              <a:spcBef>
                <a:spcPct val="0"/>
              </a:spcBef>
              <a:buFontTx/>
              <a:buNone/>
            </a:pPr>
            <a:endParaRPr lang="en-US" altLang="en-US" sz="1800">
              <a:latin typeface="Verdana" pitchFamily="34" charset="0"/>
            </a:endParaRPr>
          </a:p>
        </p:txBody>
      </p:sp>
      <p:sp>
        <p:nvSpPr>
          <p:cNvPr id="62486" name="TextBox 22"/>
          <p:cNvSpPr txBox="1">
            <a:spLocks noChangeArrowheads="1"/>
          </p:cNvSpPr>
          <p:nvPr/>
        </p:nvSpPr>
        <p:spPr bwMode="auto">
          <a:xfrm>
            <a:off x="4495800" y="3079750"/>
            <a:ext cx="4562475" cy="369888"/>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800">
                <a:latin typeface="Verdana" pitchFamily="34" charset="0"/>
              </a:rPr>
              <a:t>(Note R</a:t>
            </a:r>
            <a:r>
              <a:rPr lang="en-US" altLang="en-US" sz="1800" baseline="30000">
                <a:latin typeface="Verdana" pitchFamily="34" charset="0"/>
              </a:rPr>
              <a:t>-1</a:t>
            </a:r>
            <a:r>
              <a:rPr lang="en-US" altLang="en-US" sz="1800">
                <a:latin typeface="Verdana" pitchFamily="34" charset="0"/>
              </a:rPr>
              <a:t>=R</a:t>
            </a:r>
            <a:r>
              <a:rPr lang="en-US" altLang="en-US" sz="1800" baseline="30000">
                <a:latin typeface="Verdana" pitchFamily="34" charset="0"/>
              </a:rPr>
              <a:t>T</a:t>
            </a:r>
            <a:r>
              <a:rPr lang="en-US" altLang="en-US" sz="1800">
                <a:latin typeface="Verdana" pitchFamily="34" charset="0"/>
              </a:rPr>
              <a:t> for rotation matrices R.)</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a:xfrm>
            <a:off x="457200" y="914400"/>
            <a:ext cx="8229600" cy="1143000"/>
          </a:xfrm>
        </p:spPr>
        <p:txBody>
          <a:bodyPr/>
          <a:lstStyle/>
          <a:p>
            <a:r>
              <a:rPr lang="en-US" altLang="en-US" sz="2400" u="sng" smtClean="0">
                <a:ea typeface="新細明體" pitchFamily="18" charset="-120"/>
              </a:rPr>
              <a:t>This slide is shown earlier</a:t>
            </a:r>
            <a:br>
              <a:rPr lang="en-US" altLang="en-US" sz="2400" u="sng" smtClean="0">
                <a:ea typeface="新細明體" pitchFamily="18" charset="-120"/>
              </a:rPr>
            </a:br>
            <a:r>
              <a:rPr lang="en-US" altLang="en-US" sz="2400" u="sng" smtClean="0">
                <a:ea typeface="新細明體" pitchFamily="18" charset="-120"/>
              </a:rPr>
              <a:t>c</a:t>
            </a:r>
            <a:r>
              <a:rPr lang="en-US" altLang="en-US" sz="2400" smtClean="0">
                <a:ea typeface="新細明體" pitchFamily="18" charset="-120"/>
              </a:rPr>
              <a:t>ombine rotations in 3 axes:</a:t>
            </a:r>
            <a:br>
              <a:rPr lang="en-US" altLang="en-US" sz="2400" smtClean="0">
                <a:ea typeface="新細明體" pitchFamily="18" charset="-120"/>
              </a:rPr>
            </a:br>
            <a:r>
              <a:rPr lang="en-US" altLang="en-US" sz="2400" smtClean="0">
                <a:ea typeface="新細明體" pitchFamily="18" charset="-120"/>
              </a:rPr>
              <a:t>The camera has rotated </a:t>
            </a:r>
            <a:r>
              <a:rPr lang="en-US" altLang="en-US" sz="2400" i="1" smtClean="0">
                <a:ea typeface="新細明體" pitchFamily="18" charset="-120"/>
              </a:rPr>
              <a:t>(</a:t>
            </a:r>
            <a:r>
              <a:rPr lang="en-US" altLang="en-US" sz="2400" i="1" smtClean="0">
                <a:ea typeface="新細明體" pitchFamily="18" charset="-120"/>
                <a:sym typeface="Symbol" pitchFamily="18" charset="2"/>
              </a:rPr>
              <a:t>x, y, z</a:t>
            </a:r>
            <a:r>
              <a:rPr lang="en-US" altLang="en-US" sz="2400" smtClean="0">
                <a:ea typeface="新細明體" pitchFamily="18" charset="-120"/>
                <a:sym typeface="Symbol" pitchFamily="18" charset="2"/>
              </a:rPr>
              <a:t>), </a:t>
            </a:r>
            <a:r>
              <a:rPr lang="en-US" altLang="en-US" sz="2400" i="1" smtClean="0">
                <a:ea typeface="新細明體" pitchFamily="18" charset="-120"/>
                <a:sym typeface="Symbol" pitchFamily="18" charset="2"/>
              </a:rPr>
              <a:t>Rc</a:t>
            </a:r>
            <a:r>
              <a:rPr lang="en-US" altLang="en-US" sz="2400" smtClean="0">
                <a:ea typeface="新細明體" pitchFamily="18" charset="-120"/>
                <a:sym typeface="Symbol" pitchFamily="18" charset="2"/>
              </a:rPr>
              <a:t> brings a vector in world coordinates to the camera coordinates</a:t>
            </a:r>
            <a:r>
              <a:rPr lang="en-US" altLang="en-US" sz="2400" smtClean="0">
                <a:ea typeface="新細明體" pitchFamily="18" charset="-120"/>
              </a:rPr>
              <a:t>  </a:t>
            </a:r>
          </a:p>
        </p:txBody>
      </p:sp>
      <p:sp>
        <p:nvSpPr>
          <p:cNvPr id="63491" name="Content Placeholder 2"/>
          <p:cNvSpPr>
            <a:spLocks noGrp="1"/>
          </p:cNvSpPr>
          <p:nvPr>
            <p:ph idx="1"/>
          </p:nvPr>
        </p:nvSpPr>
        <p:spPr>
          <a:xfrm>
            <a:off x="6705600" y="6248400"/>
            <a:ext cx="1219200" cy="334963"/>
          </a:xfrm>
        </p:spPr>
        <p:txBody>
          <a:bodyPr/>
          <a:lstStyle/>
          <a:p>
            <a:r>
              <a:rPr lang="en-US" altLang="en-US" smtClean="0">
                <a:ea typeface="新細明體" pitchFamily="18" charset="-120"/>
              </a:rPr>
              <a:t> </a:t>
            </a:r>
          </a:p>
        </p:txBody>
      </p:sp>
      <p:sp>
        <p:nvSpPr>
          <p:cNvPr id="4" name="Footer Placeholder 3"/>
          <p:cNvSpPr>
            <a:spLocks noGrp="1"/>
          </p:cNvSpPr>
          <p:nvPr>
            <p:ph type="ftr" sz="quarter" idx="11"/>
          </p:nvPr>
        </p:nvSpPr>
        <p:spPr/>
        <p:txBody>
          <a:bodyPr/>
          <a:lstStyle/>
          <a:p>
            <a:pPr>
              <a:defRPr/>
            </a:pPr>
            <a:r>
              <a:rPr lang="en-US" smtClean="0"/>
              <a:t>Ch2. Cameras v.7c</a:t>
            </a:r>
            <a:endParaRPr lang="en-US"/>
          </a:p>
        </p:txBody>
      </p:sp>
      <p:sp>
        <p:nvSpPr>
          <p:cNvPr id="6349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fld id="{4CC6846B-5C72-4375-AB74-719268FB45D9}" type="slidenum">
              <a:rPr lang="en-US" altLang="en-US" sz="1200" smtClean="0">
                <a:solidFill>
                  <a:srgbClr val="898989"/>
                </a:solidFill>
                <a:latin typeface="Verdana" pitchFamily="34" charset="0"/>
              </a:rPr>
              <a:pPr>
                <a:spcBef>
                  <a:spcPct val="0"/>
                </a:spcBef>
                <a:buFontTx/>
                <a:buNone/>
              </a:pPr>
              <a:t>56</a:t>
            </a:fld>
            <a:endParaRPr lang="en-US" altLang="en-US" sz="1200" smtClean="0">
              <a:solidFill>
                <a:srgbClr val="898989"/>
              </a:solidFill>
              <a:latin typeface="Verdana" pitchFamily="34" charset="0"/>
            </a:endParaRPr>
          </a:p>
        </p:txBody>
      </p:sp>
      <p:graphicFrame>
        <p:nvGraphicFramePr>
          <p:cNvPr id="63494" name="Object 5"/>
          <p:cNvGraphicFramePr>
            <a:graphicFrameLocks noGrp="1" noChangeAspect="1"/>
          </p:cNvGraphicFramePr>
          <p:nvPr/>
        </p:nvGraphicFramePr>
        <p:xfrm>
          <a:off x="76200" y="2133600"/>
          <a:ext cx="8766175" cy="4114800"/>
        </p:xfrm>
        <a:graphic>
          <a:graphicData uri="http://schemas.openxmlformats.org/presentationml/2006/ole">
            <mc:AlternateContent xmlns:mc="http://schemas.openxmlformats.org/markup-compatibility/2006">
              <mc:Choice xmlns:v="urn:schemas-microsoft-com:vml" Requires="v">
                <p:oleObj spid="_x0000_s63595" name="公式" r:id="rId4" imgW="6223000" imgH="2921000" progId="Equation.3">
                  <p:embed/>
                </p:oleObj>
              </mc:Choice>
              <mc:Fallback>
                <p:oleObj name="公式" r:id="rId4" imgW="6223000" imgH="2921000" progId="Equation.3">
                  <p:embed/>
                  <p:pic>
                    <p:nvPicPr>
                      <p:cNvPr id="0" name="Object 5"/>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 y="2133600"/>
                        <a:ext cx="8766175"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a:xfrm>
            <a:off x="533400" y="33338"/>
            <a:ext cx="8229600" cy="1143000"/>
          </a:xfrm>
        </p:spPr>
        <p:txBody>
          <a:bodyPr/>
          <a:lstStyle/>
          <a:p>
            <a:pPr algn="l"/>
            <a:r>
              <a:rPr lang="en-US" altLang="en-US" sz="2400" smtClean="0">
                <a:ea typeface="新細明體" pitchFamily="18" charset="-120"/>
              </a:rPr>
              <a:t>Rc=Rc_xyz, Here we use Rc_zyx (rotate x –axis first, then y the z)</a:t>
            </a:r>
            <a:br>
              <a:rPr lang="en-US" altLang="en-US" sz="2400" smtClean="0">
                <a:ea typeface="新細明體" pitchFamily="18" charset="-120"/>
              </a:rPr>
            </a:br>
            <a:r>
              <a:rPr lang="en-US" altLang="en-US" sz="2400" smtClean="0">
                <a:ea typeface="新細明體" pitchFamily="18" charset="-120"/>
              </a:rPr>
              <a:t>Here we show Rc_zyx, and Inverse(Rc_zyx)</a:t>
            </a:r>
          </a:p>
        </p:txBody>
      </p:sp>
      <p:sp>
        <p:nvSpPr>
          <p:cNvPr id="64515" name="Content Placeholder 2"/>
          <p:cNvSpPr>
            <a:spLocks noGrp="1"/>
          </p:cNvSpPr>
          <p:nvPr>
            <p:ph idx="1"/>
          </p:nvPr>
        </p:nvSpPr>
        <p:spPr>
          <a:xfrm>
            <a:off x="228600" y="990600"/>
            <a:ext cx="8839200" cy="4525963"/>
          </a:xfrm>
        </p:spPr>
        <p:txBody>
          <a:bodyPr/>
          <a:lstStyle/>
          <a:p>
            <a:r>
              <a:rPr lang="en-US" altLang="en-US" sz="2000" smtClean="0">
                <a:ea typeface="新細明體" pitchFamily="18" charset="-120"/>
              </a:rPr>
              <a:t>If we need Rc_zyx (rotate against x-axis first) which is the coordinate change rotation matrix </a:t>
            </a:r>
          </a:p>
          <a:p>
            <a:r>
              <a:rPr lang="en-US" altLang="en-US" sz="2000" smtClean="0">
                <a:ea typeface="新細明體" pitchFamily="18" charset="-120"/>
              </a:rPr>
              <a:t>and (Rc_zyx)</a:t>
            </a:r>
            <a:r>
              <a:rPr lang="en-US" altLang="en-US" sz="2000" baseline="30000" smtClean="0">
                <a:ea typeface="新細明體" pitchFamily="18" charset="-120"/>
              </a:rPr>
              <a:t>-1 </a:t>
            </a:r>
            <a:r>
              <a:rPr lang="en-US" altLang="en-US" sz="2000" smtClean="0">
                <a:ea typeface="新細明體" pitchFamily="18" charset="-120"/>
              </a:rPr>
              <a:t>is the camera motion rotation matrix (proved in previous slides, around p39) (Note R</a:t>
            </a:r>
            <a:r>
              <a:rPr lang="en-US" altLang="en-US" sz="2000" baseline="30000" smtClean="0">
                <a:ea typeface="新細明體" pitchFamily="18" charset="-120"/>
              </a:rPr>
              <a:t>-1</a:t>
            </a:r>
            <a:r>
              <a:rPr lang="en-US" altLang="en-US" sz="2000" smtClean="0">
                <a:ea typeface="新細明體" pitchFamily="18" charset="-120"/>
              </a:rPr>
              <a:t>=R</a:t>
            </a:r>
            <a:r>
              <a:rPr lang="en-US" altLang="en-US" sz="2000" baseline="30000" smtClean="0">
                <a:ea typeface="新細明體" pitchFamily="18" charset="-120"/>
              </a:rPr>
              <a:t>T</a:t>
            </a:r>
            <a:r>
              <a:rPr lang="en-US" altLang="en-US" sz="2000" smtClean="0">
                <a:ea typeface="新細明體" pitchFamily="18" charset="-120"/>
              </a:rPr>
              <a:t> for rotation matrices R.)</a:t>
            </a:r>
          </a:p>
          <a:p>
            <a:r>
              <a:rPr lang="en-US" altLang="en-US" sz="2000" smtClean="0">
                <a:ea typeface="新細明體" pitchFamily="18" charset="-120"/>
              </a:rPr>
              <a:t>This (Rc_zyx)</a:t>
            </a:r>
            <a:r>
              <a:rPr lang="en-US" altLang="en-US" sz="2000" baseline="30000" smtClean="0">
                <a:ea typeface="新細明體" pitchFamily="18" charset="-120"/>
              </a:rPr>
              <a:t>-1 </a:t>
            </a:r>
            <a:r>
              <a:rPr lang="en-US" altLang="en-US" sz="2000" smtClean="0">
                <a:ea typeface="新細明體" pitchFamily="18" charset="-120"/>
              </a:rPr>
              <a:t>is the rotation matrix used in P333 of Intro. Techno. For 3-D comp. vision by Trucco and verri.</a:t>
            </a:r>
          </a:p>
        </p:txBody>
      </p:sp>
      <p:sp>
        <p:nvSpPr>
          <p:cNvPr id="4" name="Footer Placeholder 3"/>
          <p:cNvSpPr>
            <a:spLocks noGrp="1"/>
          </p:cNvSpPr>
          <p:nvPr>
            <p:ph type="ftr" sz="quarter" idx="11"/>
          </p:nvPr>
        </p:nvSpPr>
        <p:spPr/>
        <p:txBody>
          <a:bodyPr/>
          <a:lstStyle/>
          <a:p>
            <a:pPr>
              <a:defRPr/>
            </a:pPr>
            <a:r>
              <a:rPr lang="en-US" smtClean="0"/>
              <a:t>Ch2. Cameras v.7c</a:t>
            </a:r>
            <a:endParaRPr lang="en-US"/>
          </a:p>
        </p:txBody>
      </p:sp>
      <p:sp>
        <p:nvSpPr>
          <p:cNvPr id="6451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fld id="{DE6E5241-52FC-4DDA-B37C-F3014310ED29}" type="slidenum">
              <a:rPr lang="en-US" altLang="en-US" sz="1200" smtClean="0">
                <a:solidFill>
                  <a:srgbClr val="898989"/>
                </a:solidFill>
                <a:latin typeface="Verdana" pitchFamily="34" charset="0"/>
              </a:rPr>
              <a:pPr>
                <a:spcBef>
                  <a:spcPct val="0"/>
                </a:spcBef>
                <a:buFontTx/>
                <a:buNone/>
              </a:pPr>
              <a:t>57</a:t>
            </a:fld>
            <a:endParaRPr lang="en-US" altLang="en-US" sz="1200" smtClean="0">
              <a:solidFill>
                <a:srgbClr val="898989"/>
              </a:solidFill>
              <a:latin typeface="Verdana" pitchFamily="34" charset="0"/>
            </a:endParaRPr>
          </a:p>
        </p:txBody>
      </p:sp>
      <p:graphicFrame>
        <p:nvGraphicFramePr>
          <p:cNvPr id="64518" name="Object 5"/>
          <p:cNvGraphicFramePr>
            <a:graphicFrameLocks noGrp="1" noChangeAspect="1"/>
          </p:cNvGraphicFramePr>
          <p:nvPr/>
        </p:nvGraphicFramePr>
        <p:xfrm>
          <a:off x="152400" y="3048000"/>
          <a:ext cx="8991600" cy="3386138"/>
        </p:xfrm>
        <a:graphic>
          <a:graphicData uri="http://schemas.openxmlformats.org/presentationml/2006/ole">
            <mc:AlternateContent xmlns:mc="http://schemas.openxmlformats.org/markup-compatibility/2006">
              <mc:Choice xmlns:v="urn:schemas-microsoft-com:vml" Requires="v">
                <p:oleObj spid="_x0000_s64620" name="公式" r:id="rId4" imgW="5969000" imgH="2247900" progId="Equation.3">
                  <p:embed/>
                </p:oleObj>
              </mc:Choice>
              <mc:Fallback>
                <p:oleObj name="公式" r:id="rId4" imgW="5969000" imgH="2247900" progId="Equation.3">
                  <p:embed/>
                  <p:pic>
                    <p:nvPicPr>
                      <p:cNvPr id="0" name="Object 5"/>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3048000"/>
                        <a:ext cx="8991600" cy="3386138"/>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4519" name="TextBox 2"/>
          <p:cNvSpPr txBox="1">
            <a:spLocks noChangeArrowheads="1"/>
          </p:cNvSpPr>
          <p:nvPr/>
        </p:nvSpPr>
        <p:spPr bwMode="auto">
          <a:xfrm>
            <a:off x="4495800" y="3079750"/>
            <a:ext cx="4562475" cy="369888"/>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800">
                <a:latin typeface="Verdana" pitchFamily="34" charset="0"/>
              </a:rPr>
              <a:t>(Note R</a:t>
            </a:r>
            <a:r>
              <a:rPr lang="en-US" altLang="en-US" sz="1800" baseline="30000">
                <a:latin typeface="Verdana" pitchFamily="34" charset="0"/>
              </a:rPr>
              <a:t>-1</a:t>
            </a:r>
            <a:r>
              <a:rPr lang="en-US" altLang="en-US" sz="1800">
                <a:latin typeface="Verdana" pitchFamily="34" charset="0"/>
              </a:rPr>
              <a:t>=R</a:t>
            </a:r>
            <a:r>
              <a:rPr lang="en-US" altLang="en-US" sz="1800" baseline="30000">
                <a:latin typeface="Verdana" pitchFamily="34" charset="0"/>
              </a:rPr>
              <a:t>T</a:t>
            </a:r>
            <a:r>
              <a:rPr lang="en-US" altLang="en-US" sz="1800">
                <a:latin typeface="Verdana" pitchFamily="34" charset="0"/>
              </a:rPr>
              <a:t> for rotation matrices R.)</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pPr eaLnBrk="1" hangingPunct="1"/>
            <a:r>
              <a:rPr lang="en-US" altLang="en-US" smtClean="0">
                <a:ea typeface="新細明體" pitchFamily="18" charset="-120"/>
              </a:rPr>
              <a:t> </a:t>
            </a:r>
          </a:p>
        </p:txBody>
      </p:sp>
      <p:sp>
        <p:nvSpPr>
          <p:cNvPr id="65539" name="Content Placeholder 2"/>
          <p:cNvSpPr>
            <a:spLocks noGrp="1"/>
          </p:cNvSpPr>
          <p:nvPr>
            <p:ph sz="half" idx="1"/>
          </p:nvPr>
        </p:nvSpPr>
        <p:spPr>
          <a:xfrm>
            <a:off x="533400" y="0"/>
            <a:ext cx="4191000" cy="6248400"/>
          </a:xfrm>
        </p:spPr>
        <p:txBody>
          <a:bodyPr/>
          <a:lstStyle/>
          <a:p>
            <a:r>
              <a:rPr lang="en-US" altLang="en-US" sz="1800" smtClean="0">
                <a:ea typeface="新細明體" pitchFamily="18" charset="-120"/>
              </a:rPr>
              <a:t>syms an_x an_y an_z</a:t>
            </a:r>
          </a:p>
          <a:p>
            <a:r>
              <a:rPr lang="en-US" altLang="en-US" sz="1800" smtClean="0">
                <a:ea typeface="新細明體" pitchFamily="18" charset="-120"/>
              </a:rPr>
              <a:t>%----------------------------------</a:t>
            </a:r>
          </a:p>
          <a:p>
            <a:r>
              <a:rPr lang="en-US" altLang="en-US" sz="1800" smtClean="0">
                <a:ea typeface="新細明體" pitchFamily="18" charset="-120"/>
              </a:rPr>
              <a:t>Rz=[cos(an_z)   sin(an_z)   0</a:t>
            </a:r>
          </a:p>
          <a:p>
            <a:r>
              <a:rPr lang="en-US" altLang="en-US" sz="1800" smtClean="0">
                <a:ea typeface="新細明體" pitchFamily="18" charset="-120"/>
              </a:rPr>
              <a:t>    -sin(an_z)   cos(an_z)   0</a:t>
            </a:r>
          </a:p>
          <a:p>
            <a:r>
              <a:rPr lang="en-US" altLang="en-US" sz="1800" smtClean="0">
                <a:ea typeface="新細明體" pitchFamily="18" charset="-120"/>
              </a:rPr>
              <a:t>    0           0           1]</a:t>
            </a:r>
          </a:p>
          <a:p>
            <a:r>
              <a:rPr lang="en-US" altLang="en-US" sz="1800" smtClean="0">
                <a:ea typeface="新細明體" pitchFamily="18" charset="-120"/>
              </a:rPr>
              <a:t>%---------------------------------------</a:t>
            </a:r>
          </a:p>
          <a:p>
            <a:r>
              <a:rPr lang="en-US" altLang="en-US" sz="1800" smtClean="0">
                <a:ea typeface="新細明體" pitchFamily="18" charset="-120"/>
              </a:rPr>
              <a:t>Ry=[cos(an_y)   0           -sin(an_y)</a:t>
            </a:r>
          </a:p>
          <a:p>
            <a:r>
              <a:rPr lang="en-US" altLang="en-US" sz="1800" smtClean="0">
                <a:ea typeface="新細明體" pitchFamily="18" charset="-120"/>
              </a:rPr>
              <a:t>    0           1           0</a:t>
            </a:r>
          </a:p>
          <a:p>
            <a:r>
              <a:rPr lang="en-US" altLang="en-US" sz="1800" smtClean="0">
                <a:ea typeface="新細明體" pitchFamily="18" charset="-120"/>
              </a:rPr>
              <a:t>    sin(an_y)    0           cos(an_y)]</a:t>
            </a:r>
          </a:p>
          <a:p>
            <a:r>
              <a:rPr lang="en-US" altLang="en-US" sz="1800" smtClean="0">
                <a:ea typeface="新細明體" pitchFamily="18" charset="-120"/>
              </a:rPr>
              <a:t>%-------------------------------------</a:t>
            </a:r>
          </a:p>
          <a:p>
            <a:r>
              <a:rPr lang="en-US" altLang="en-US" sz="1800" smtClean="0">
                <a:ea typeface="新細明體" pitchFamily="18" charset="-120"/>
              </a:rPr>
              <a:t>Rx=[1                   0            0</a:t>
            </a:r>
          </a:p>
          <a:p>
            <a:r>
              <a:rPr lang="en-US" altLang="en-US" sz="1800" smtClean="0">
                <a:ea typeface="新細明體" pitchFamily="18" charset="-120"/>
              </a:rPr>
              <a:t>    0                   cos(an_x)   sin(an_x)</a:t>
            </a:r>
          </a:p>
          <a:p>
            <a:r>
              <a:rPr lang="en-US" altLang="en-US" sz="1800" smtClean="0">
                <a:ea typeface="新細明體" pitchFamily="18" charset="-120"/>
              </a:rPr>
              <a:t>    0                   -sin(an_x)  cos(an_x)]</a:t>
            </a:r>
          </a:p>
          <a:p>
            <a:r>
              <a:rPr lang="en-US" altLang="en-US" sz="1800" smtClean="0">
                <a:ea typeface="新細明體" pitchFamily="18" charset="-120"/>
              </a:rPr>
              <a:t>%-----------------------------------------</a:t>
            </a:r>
          </a:p>
          <a:p>
            <a:r>
              <a:rPr lang="en-US" altLang="en-US" sz="1800" smtClean="0">
                <a:ea typeface="新細明體" pitchFamily="18" charset="-120"/>
              </a:rPr>
              <a:t>'This is to show the following 3 important results'</a:t>
            </a:r>
          </a:p>
          <a:p>
            <a:r>
              <a:rPr lang="en-US" altLang="en-US" sz="1800" smtClean="0">
                <a:ea typeface="新細明體" pitchFamily="18" charset="-120"/>
              </a:rPr>
              <a:t>Rxyz=Rx*Ry*Rz</a:t>
            </a:r>
          </a:p>
          <a:p>
            <a:r>
              <a:rPr lang="en-US" altLang="en-US" sz="1800" smtClean="0">
                <a:ea typeface="新細明體" pitchFamily="18" charset="-120"/>
              </a:rPr>
              <a:t>Rzyx=Rz*Ry*Rx</a:t>
            </a:r>
          </a:p>
          <a:p>
            <a:r>
              <a:rPr lang="en-US" altLang="en-US" sz="1800" smtClean="0">
                <a:ea typeface="新細明體" pitchFamily="18" charset="-120"/>
              </a:rPr>
              <a:t>inv_Rzyx=inv(Rzyx)</a:t>
            </a:r>
          </a:p>
          <a:p>
            <a:r>
              <a:rPr lang="en-US" altLang="en-US" sz="1800" smtClean="0">
                <a:ea typeface="新細明體" pitchFamily="18" charset="-120"/>
              </a:rPr>
              <a:t> %inv_Rzyx is used in P333 of Trucco </a:t>
            </a:r>
          </a:p>
          <a:p>
            <a:endParaRPr lang="en-US" altLang="en-US" sz="1100" smtClean="0">
              <a:ea typeface="新細明體" pitchFamily="18" charset="-120"/>
            </a:endParaRPr>
          </a:p>
        </p:txBody>
      </p:sp>
      <p:sp>
        <p:nvSpPr>
          <p:cNvPr id="65540" name="Content Placeholder 1"/>
          <p:cNvSpPr>
            <a:spLocks noGrp="1"/>
          </p:cNvSpPr>
          <p:nvPr>
            <p:ph sz="half" idx="2"/>
          </p:nvPr>
        </p:nvSpPr>
        <p:spPr>
          <a:xfrm>
            <a:off x="4648200" y="381000"/>
            <a:ext cx="4038600" cy="4525963"/>
          </a:xfrm>
        </p:spPr>
        <p:txBody>
          <a:bodyPr/>
          <a:lstStyle/>
          <a:p>
            <a:pPr eaLnBrk="1" hangingPunct="1"/>
            <a:r>
              <a:rPr lang="en-US" altLang="en-US" sz="1000" smtClean="0">
                <a:ea typeface="新細明體" pitchFamily="18" charset="-120"/>
              </a:rPr>
              <a:t>Result: -------------</a:t>
            </a:r>
          </a:p>
          <a:p>
            <a:pPr eaLnBrk="1" hangingPunct="1"/>
            <a:r>
              <a:rPr lang="en-US" altLang="en-US" sz="1000" smtClean="0">
                <a:ea typeface="新細明體" pitchFamily="18" charset="-120"/>
              </a:rPr>
              <a:t>Rxyz =</a:t>
            </a:r>
          </a:p>
          <a:p>
            <a:pPr eaLnBrk="1" hangingPunct="1"/>
            <a:r>
              <a:rPr lang="en-US" altLang="en-US" sz="1000" smtClean="0">
                <a:ea typeface="新細明體" pitchFamily="18" charset="-120"/>
              </a:rPr>
              <a:t> </a:t>
            </a:r>
          </a:p>
          <a:p>
            <a:pPr eaLnBrk="1" hangingPunct="1"/>
            <a:r>
              <a:rPr lang="en-US" altLang="en-US" sz="1000" smtClean="0">
                <a:ea typeface="新細明體" pitchFamily="18" charset="-120"/>
              </a:rPr>
              <a:t>[                                 cos(an_y)*cos(an_z),                                 cos(an_y)*sin(an_z),          -sin(an_y)]</a:t>
            </a:r>
          </a:p>
          <a:p>
            <a:pPr eaLnBrk="1" hangingPunct="1"/>
            <a:r>
              <a:rPr lang="en-US" altLang="en-US" sz="1000" smtClean="0">
                <a:ea typeface="新細明體" pitchFamily="18" charset="-120"/>
              </a:rPr>
              <a:t>[ cos(an_z)*sin(an_x)*sin(an_y) - cos(an_x)*sin(an_z), cos(an_x)*cos(an_z) + sin(an_x)*sin(an_y)*sin(an_z), cos(an_y)*sin(an_x)]</a:t>
            </a:r>
          </a:p>
          <a:p>
            <a:pPr eaLnBrk="1" hangingPunct="1"/>
            <a:r>
              <a:rPr lang="en-US" altLang="en-US" sz="1000" smtClean="0">
                <a:ea typeface="新細明體" pitchFamily="18" charset="-120"/>
              </a:rPr>
              <a:t>[ sin(an_x)*sin(an_z) + cos(an_x)*cos(an_z)*sin(an_y), cos(an_x)*sin(an_y)*sin(an_z) - cos(an_z)*sin(an_x), cos(an_x)*cos(an_y)]</a:t>
            </a:r>
          </a:p>
          <a:p>
            <a:pPr eaLnBrk="1" hangingPunct="1"/>
            <a:r>
              <a:rPr lang="en-US" altLang="en-US" sz="1000" smtClean="0">
                <a:ea typeface="新細明體" pitchFamily="18" charset="-120"/>
              </a:rPr>
              <a:t> </a:t>
            </a:r>
          </a:p>
          <a:p>
            <a:pPr eaLnBrk="1" hangingPunct="1"/>
            <a:r>
              <a:rPr lang="en-US" altLang="en-US" sz="1000" smtClean="0">
                <a:ea typeface="新細明體" pitchFamily="18" charset="-120"/>
              </a:rPr>
              <a:t> </a:t>
            </a:r>
          </a:p>
          <a:p>
            <a:pPr eaLnBrk="1" hangingPunct="1"/>
            <a:r>
              <a:rPr lang="en-US" altLang="en-US" sz="1000" smtClean="0">
                <a:ea typeface="新細明體" pitchFamily="18" charset="-120"/>
              </a:rPr>
              <a:t>Rzyx =</a:t>
            </a:r>
          </a:p>
          <a:p>
            <a:pPr eaLnBrk="1" hangingPunct="1"/>
            <a:r>
              <a:rPr lang="en-US" altLang="en-US" sz="1000" smtClean="0">
                <a:ea typeface="新細明體" pitchFamily="18" charset="-120"/>
              </a:rPr>
              <a:t> </a:t>
            </a:r>
          </a:p>
          <a:p>
            <a:pPr eaLnBrk="1" hangingPunct="1"/>
            <a:r>
              <a:rPr lang="en-US" altLang="en-US" sz="1000" smtClean="0">
                <a:ea typeface="新細明體" pitchFamily="18" charset="-120"/>
              </a:rPr>
              <a:t>[  cos(an_y)*cos(an_z), cos(an_x)*sin(an_z) + cos(an_z)*sin(an_x)*sin(an_y), sin(an_x)*sin(an_z) - cos(an_x)*cos(an_z)*sin(an_y)]</a:t>
            </a:r>
          </a:p>
          <a:p>
            <a:pPr eaLnBrk="1" hangingPunct="1"/>
            <a:r>
              <a:rPr lang="en-US" altLang="en-US" sz="1000" smtClean="0">
                <a:ea typeface="新細明體" pitchFamily="18" charset="-120"/>
              </a:rPr>
              <a:t>[ -cos(an_y)*sin(an_z), cos(an_x)*cos(an_z) - sin(an_x)*sin(an_y)*sin(an_z), cos(an_z)*sin(an_x) + cos(an_x)*sin(an_y)*sin(an_z)]</a:t>
            </a:r>
          </a:p>
          <a:p>
            <a:pPr eaLnBrk="1" hangingPunct="1"/>
            <a:r>
              <a:rPr lang="en-US" altLang="en-US" sz="1000" smtClean="0">
                <a:ea typeface="新細明體" pitchFamily="18" charset="-120"/>
              </a:rPr>
              <a:t>[            sin(an_y),                                -cos(an_y)*sin(an_x),                                 cos(an_x)*cos(an_y)]</a:t>
            </a:r>
          </a:p>
          <a:p>
            <a:pPr eaLnBrk="1" hangingPunct="1"/>
            <a:r>
              <a:rPr lang="en-US" altLang="en-US" sz="1000" smtClean="0">
                <a:ea typeface="新細明體" pitchFamily="18" charset="-120"/>
              </a:rPr>
              <a:t> </a:t>
            </a:r>
          </a:p>
          <a:p>
            <a:pPr eaLnBrk="1" hangingPunct="1"/>
            <a:r>
              <a:rPr lang="en-US" altLang="en-US" sz="1000" smtClean="0">
                <a:ea typeface="新細明體" pitchFamily="18" charset="-120"/>
              </a:rPr>
              <a:t> </a:t>
            </a:r>
          </a:p>
          <a:p>
            <a:pPr eaLnBrk="1" hangingPunct="1"/>
            <a:r>
              <a:rPr lang="en-US" altLang="en-US" sz="1000" smtClean="0">
                <a:ea typeface="新細明體" pitchFamily="18" charset="-120"/>
              </a:rPr>
              <a:t>inv_Rzyx =</a:t>
            </a:r>
          </a:p>
          <a:p>
            <a:pPr eaLnBrk="1" hangingPunct="1"/>
            <a:r>
              <a:rPr lang="en-US" altLang="en-US" sz="1000" smtClean="0">
                <a:ea typeface="新細明體" pitchFamily="18" charset="-120"/>
              </a:rPr>
              <a:t> </a:t>
            </a:r>
          </a:p>
          <a:p>
            <a:pPr eaLnBrk="1" hangingPunct="1"/>
            <a:r>
              <a:rPr lang="en-US" altLang="en-US" sz="1000" smtClean="0">
                <a:ea typeface="新細明體" pitchFamily="18" charset="-120"/>
              </a:rPr>
              <a:t>[                                 cos(an_y)*cos(an_z),                                -cos(an_y)*sin(an_z),            sin(an_y)]</a:t>
            </a:r>
          </a:p>
          <a:p>
            <a:pPr eaLnBrk="1" hangingPunct="1"/>
            <a:r>
              <a:rPr lang="en-US" altLang="en-US" sz="1000" smtClean="0">
                <a:ea typeface="新細明體" pitchFamily="18" charset="-120"/>
              </a:rPr>
              <a:t>[ cos(an_x)*sin(an_z) + cos(an_z)*sin(an_x)*sin(an_y), cos(an_x)*cos(an_z) - sin(an_x)*sin(an_y)*sin(an_z), -cos(an_y)*sin(an_x)]</a:t>
            </a:r>
          </a:p>
          <a:p>
            <a:pPr eaLnBrk="1" hangingPunct="1"/>
            <a:r>
              <a:rPr lang="en-US" altLang="en-US" sz="1000" smtClean="0">
                <a:ea typeface="新細明體" pitchFamily="18" charset="-120"/>
              </a:rPr>
              <a:t>[ sin(an_x)*sin(an_z) - cos(an_x)*cos(an_z)*sin(an_y), cos(an_z)*sin(an_x) + cos(an_x)*sin(an_y)*sin(an_z),  cos(an_x)*cos(an_y)]</a:t>
            </a:r>
          </a:p>
          <a:p>
            <a:pPr eaLnBrk="1" hangingPunct="1"/>
            <a:r>
              <a:rPr lang="en-US" altLang="en-US" sz="1000" smtClean="0">
                <a:ea typeface="新細明體" pitchFamily="18" charset="-120"/>
              </a:rPr>
              <a:t> </a:t>
            </a:r>
            <a:endParaRPr lang="en-US" altLang="en-US" smtClean="0">
              <a:ea typeface="新細明體" pitchFamily="18" charset="-120"/>
            </a:endParaRPr>
          </a:p>
        </p:txBody>
      </p:sp>
      <p:sp>
        <p:nvSpPr>
          <p:cNvPr id="3" name="Footer Placeholder 2"/>
          <p:cNvSpPr>
            <a:spLocks noGrp="1"/>
          </p:cNvSpPr>
          <p:nvPr>
            <p:ph type="ftr" sz="quarter" idx="11"/>
          </p:nvPr>
        </p:nvSpPr>
        <p:spPr/>
        <p:txBody>
          <a:bodyPr/>
          <a:lstStyle/>
          <a:p>
            <a:pPr>
              <a:defRPr/>
            </a:pPr>
            <a:r>
              <a:rPr lang="en-US" smtClean="0"/>
              <a:t>Ch2. Cameras v.7c</a:t>
            </a:r>
            <a:endParaRPr lang="en-US"/>
          </a:p>
        </p:txBody>
      </p:sp>
      <p:sp>
        <p:nvSpPr>
          <p:cNvPr id="6554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fld id="{FE66F493-9238-4E52-AE82-75F310052883}" type="slidenum">
              <a:rPr lang="en-US" altLang="en-US" sz="1200" smtClean="0">
                <a:solidFill>
                  <a:srgbClr val="898989"/>
                </a:solidFill>
                <a:latin typeface="Verdana" pitchFamily="34" charset="0"/>
              </a:rPr>
              <a:pPr>
                <a:spcBef>
                  <a:spcPct val="0"/>
                </a:spcBef>
                <a:buFontTx/>
                <a:buNone/>
              </a:pPr>
              <a:t>58</a:t>
            </a:fld>
            <a:endParaRPr lang="en-US" altLang="en-US" sz="1200" smtClean="0">
              <a:solidFill>
                <a:srgbClr val="898989"/>
              </a:solidFill>
              <a:latin typeface="Verdana" pitchFamily="34"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smtClean="0"/>
              <a:t>Ch2. Cameras v.7c</a:t>
            </a:r>
            <a:endParaRPr lang="en-US" dirty="0"/>
          </a:p>
        </p:txBody>
      </p:sp>
      <p:sp>
        <p:nvSpPr>
          <p:cNvPr id="6656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fld id="{7C8A9636-1AA1-498C-AB7B-D3EAFA5D03FE}" type="slidenum">
              <a:rPr lang="en-US" altLang="en-US" sz="1200" smtClean="0">
                <a:solidFill>
                  <a:srgbClr val="898989"/>
                </a:solidFill>
                <a:latin typeface="Verdana" pitchFamily="34" charset="0"/>
              </a:rPr>
              <a:pPr>
                <a:spcBef>
                  <a:spcPct val="0"/>
                </a:spcBef>
                <a:buFontTx/>
                <a:buNone/>
              </a:pPr>
              <a:t>59</a:t>
            </a:fld>
            <a:endParaRPr lang="en-US" altLang="en-US" sz="1200" smtClean="0">
              <a:solidFill>
                <a:srgbClr val="898989"/>
              </a:solidFill>
              <a:latin typeface="Verdana" pitchFamily="34" charset="0"/>
            </a:endParaRPr>
          </a:p>
        </p:txBody>
      </p:sp>
      <p:sp>
        <p:nvSpPr>
          <p:cNvPr id="66564" name="Title 1"/>
          <p:cNvSpPr>
            <a:spLocks noGrp="1"/>
          </p:cNvSpPr>
          <p:nvPr>
            <p:ph type="title" idx="4294967295"/>
          </p:nvPr>
        </p:nvSpPr>
        <p:spPr>
          <a:xfrm>
            <a:off x="685800" y="274638"/>
            <a:ext cx="8458200" cy="1143000"/>
          </a:xfrm>
        </p:spPr>
        <p:txBody>
          <a:bodyPr/>
          <a:lstStyle/>
          <a:p>
            <a:pPr algn="l" eaLnBrk="1" hangingPunct="1"/>
            <a:r>
              <a:rPr lang="en-US" altLang="en-US" sz="2400" smtClean="0">
                <a:ea typeface="新細明體" pitchFamily="18" charset="-120"/>
              </a:rPr>
              <a:t>%show transpose(Rc_pos_a)=Rc_neg_a and Rc_pos_a *transpose(Rc_pos_a) =I</a:t>
            </a:r>
          </a:p>
        </p:txBody>
      </p:sp>
      <p:sp>
        <p:nvSpPr>
          <p:cNvPr id="58371" name="Content Placeholder 6"/>
          <p:cNvSpPr>
            <a:spLocks noGrp="1"/>
          </p:cNvSpPr>
          <p:nvPr>
            <p:ph sz="half" idx="4294967295"/>
          </p:nvPr>
        </p:nvSpPr>
        <p:spPr>
          <a:xfrm>
            <a:off x="0" y="1219200"/>
            <a:ext cx="4876800" cy="4572000"/>
          </a:xfrm>
        </p:spPr>
        <p:txBody>
          <a:bodyPr rtlCol="0">
            <a:normAutofit fontScale="92500" lnSpcReduction="10000"/>
          </a:bodyPr>
          <a:lstStyle/>
          <a:p>
            <a:pPr eaLnBrk="1" fontAlgn="auto" hangingPunct="1">
              <a:spcAft>
                <a:spcPts val="0"/>
              </a:spcAft>
              <a:buFont typeface="Arial" pitchFamily="34" charset="0"/>
              <a:buChar char="•"/>
              <a:defRPr/>
            </a:pPr>
            <a:r>
              <a:rPr lang="en-US" sz="1800" smtClean="0">
                <a:ea typeface="新細明體" pitchFamily="18" charset="-120"/>
              </a:rPr>
              <a:t>a=0.3 %any angle a is ok</a:t>
            </a:r>
          </a:p>
          <a:p>
            <a:pPr eaLnBrk="1" fontAlgn="auto" hangingPunct="1">
              <a:spcAft>
                <a:spcPts val="0"/>
              </a:spcAft>
              <a:buFont typeface="Arial" pitchFamily="34" charset="0"/>
              <a:buChar char="•"/>
              <a:defRPr/>
            </a:pPr>
            <a:r>
              <a:rPr lang="en-US" sz="1800" smtClean="0">
                <a:ea typeface="新細明體" pitchFamily="18" charset="-120"/>
              </a:rPr>
              <a:t>'Rc_pos_a is '</a:t>
            </a:r>
          </a:p>
          <a:p>
            <a:pPr eaLnBrk="1" fontAlgn="auto" hangingPunct="1">
              <a:spcAft>
                <a:spcPts val="0"/>
              </a:spcAft>
              <a:buFont typeface="Arial" pitchFamily="34" charset="0"/>
              <a:buChar char="•"/>
              <a:defRPr/>
            </a:pPr>
            <a:r>
              <a:rPr lang="en-US" sz="1800" smtClean="0">
                <a:ea typeface="新細明體" pitchFamily="18" charset="-120"/>
              </a:rPr>
              <a:t>Rc_pos_a=[cos(a) sin(a) 0</a:t>
            </a:r>
          </a:p>
          <a:p>
            <a:pPr eaLnBrk="1" fontAlgn="auto" hangingPunct="1">
              <a:spcAft>
                <a:spcPts val="0"/>
              </a:spcAft>
              <a:buFont typeface="Arial" pitchFamily="34" charset="0"/>
              <a:buChar char="•"/>
              <a:defRPr/>
            </a:pPr>
            <a:r>
              <a:rPr lang="en-US" sz="1800" smtClean="0">
                <a:ea typeface="新細明體" pitchFamily="18" charset="-120"/>
              </a:rPr>
              <a:t>         -sin(a) cos(a) 0</a:t>
            </a:r>
          </a:p>
          <a:p>
            <a:pPr eaLnBrk="1" fontAlgn="auto" hangingPunct="1">
              <a:spcAft>
                <a:spcPts val="0"/>
              </a:spcAft>
              <a:buFont typeface="Arial" pitchFamily="34" charset="0"/>
              <a:buChar char="•"/>
              <a:defRPr/>
            </a:pPr>
            <a:r>
              <a:rPr lang="en-US" sz="1800" smtClean="0">
                <a:ea typeface="新細明體" pitchFamily="18" charset="-120"/>
              </a:rPr>
              <a:t>          0      0      1]</a:t>
            </a:r>
          </a:p>
          <a:p>
            <a:pPr eaLnBrk="1" fontAlgn="auto" hangingPunct="1">
              <a:spcAft>
                <a:spcPts val="0"/>
              </a:spcAft>
              <a:buFont typeface="Arial" pitchFamily="34" charset="0"/>
              <a:buChar char="•"/>
              <a:defRPr/>
            </a:pPr>
            <a:r>
              <a:rPr lang="en-US" sz="1800" smtClean="0">
                <a:ea typeface="新細明體" pitchFamily="18" charset="-120"/>
              </a:rPr>
              <a:t>'transpose (Rc_pos_a is)             '      </a:t>
            </a:r>
          </a:p>
          <a:p>
            <a:pPr eaLnBrk="1" fontAlgn="auto" hangingPunct="1">
              <a:spcAft>
                <a:spcPts val="0"/>
              </a:spcAft>
              <a:buFont typeface="Arial" pitchFamily="34" charset="0"/>
              <a:buChar char="•"/>
              <a:defRPr/>
            </a:pPr>
            <a:r>
              <a:rPr lang="en-US" sz="1800" smtClean="0">
                <a:ea typeface="新細明體" pitchFamily="18" charset="-120"/>
              </a:rPr>
              <a:t>Rc_pos_a'</a:t>
            </a:r>
          </a:p>
          <a:p>
            <a:pPr eaLnBrk="1" fontAlgn="auto" hangingPunct="1">
              <a:spcAft>
                <a:spcPts val="0"/>
              </a:spcAft>
              <a:buFont typeface="Arial" pitchFamily="34" charset="0"/>
              <a:buChar char="•"/>
              <a:defRPr/>
            </a:pPr>
            <a:r>
              <a:rPr lang="en-US" sz="1800" smtClean="0">
                <a:ea typeface="新細明體" pitchFamily="18" charset="-120"/>
              </a:rPr>
              <a:t>'Rc_neg_a is '</a:t>
            </a:r>
          </a:p>
          <a:p>
            <a:pPr eaLnBrk="1" fontAlgn="auto" hangingPunct="1">
              <a:spcAft>
                <a:spcPts val="0"/>
              </a:spcAft>
              <a:buFont typeface="Arial" pitchFamily="34" charset="0"/>
              <a:buChar char="•"/>
              <a:defRPr/>
            </a:pPr>
            <a:r>
              <a:rPr lang="en-US" sz="1800" smtClean="0">
                <a:ea typeface="新細明體" pitchFamily="18" charset="-120"/>
              </a:rPr>
              <a:t>Rc_neg_a=[cos(-a) sin(-a) 0</a:t>
            </a:r>
          </a:p>
          <a:p>
            <a:pPr eaLnBrk="1" fontAlgn="auto" hangingPunct="1">
              <a:spcAft>
                <a:spcPts val="0"/>
              </a:spcAft>
              <a:buFont typeface="Arial" pitchFamily="34" charset="0"/>
              <a:buChar char="•"/>
              <a:defRPr/>
            </a:pPr>
            <a:r>
              <a:rPr lang="es-ES" sz="1800" smtClean="0">
                <a:ea typeface="新細明體" pitchFamily="18" charset="-120"/>
              </a:rPr>
              <a:t>         -sin(-a) cos(-a) 0</a:t>
            </a:r>
          </a:p>
          <a:p>
            <a:pPr eaLnBrk="1" fontAlgn="auto" hangingPunct="1">
              <a:spcAft>
                <a:spcPts val="0"/>
              </a:spcAft>
              <a:buFont typeface="Arial" pitchFamily="34" charset="0"/>
              <a:buChar char="•"/>
              <a:defRPr/>
            </a:pPr>
            <a:r>
              <a:rPr lang="en-US" sz="1800" smtClean="0">
                <a:ea typeface="新細明體" pitchFamily="18" charset="-120"/>
              </a:rPr>
              <a:t>          0      0      1]</a:t>
            </a:r>
          </a:p>
          <a:p>
            <a:pPr eaLnBrk="1" fontAlgn="auto" hangingPunct="1">
              <a:spcAft>
                <a:spcPts val="0"/>
              </a:spcAft>
              <a:buFont typeface="Arial" pitchFamily="34" charset="0"/>
              <a:buChar char="•"/>
              <a:defRPr/>
            </a:pPr>
            <a:r>
              <a:rPr lang="en-US" sz="1800" smtClean="0">
                <a:ea typeface="新細明體" pitchFamily="18" charset="-120"/>
              </a:rPr>
              <a:t>‘shown:  transpose(Rc_pos_a)=Rc_neg_a     '</a:t>
            </a:r>
          </a:p>
          <a:p>
            <a:pPr eaLnBrk="1" fontAlgn="auto" hangingPunct="1">
              <a:spcAft>
                <a:spcPts val="0"/>
              </a:spcAft>
              <a:buFont typeface="Arial" pitchFamily="34" charset="0"/>
              <a:buChar char="•"/>
              <a:defRPr/>
            </a:pPr>
            <a:r>
              <a:rPr lang="en-US" sz="1800" smtClean="0">
                <a:ea typeface="新細明體" pitchFamily="18" charset="-120"/>
              </a:rPr>
              <a:t>'------------------------------------------------'</a:t>
            </a:r>
          </a:p>
          <a:p>
            <a:pPr eaLnBrk="1" fontAlgn="auto" hangingPunct="1">
              <a:spcAft>
                <a:spcPts val="0"/>
              </a:spcAft>
              <a:buFont typeface="Arial" pitchFamily="34" charset="0"/>
              <a:buChar char="•"/>
              <a:defRPr/>
            </a:pPr>
            <a:r>
              <a:rPr lang="en-US" sz="1800" smtClean="0">
                <a:ea typeface="新細明體" pitchFamily="18" charset="-120"/>
              </a:rPr>
              <a:t>'show that Rc_pos_a*transpose(Rc_pos_a)=I              '</a:t>
            </a:r>
          </a:p>
          <a:p>
            <a:pPr eaLnBrk="1" fontAlgn="auto" hangingPunct="1">
              <a:spcAft>
                <a:spcPts val="0"/>
              </a:spcAft>
              <a:buFont typeface="Arial" pitchFamily="34" charset="0"/>
              <a:buChar char="•"/>
              <a:defRPr/>
            </a:pPr>
            <a:r>
              <a:rPr lang="en-US" sz="1800" smtClean="0">
                <a:ea typeface="新細明體" pitchFamily="18" charset="-120"/>
              </a:rPr>
              <a:t>Rc_pos_a*Rc_pos_a'</a:t>
            </a:r>
          </a:p>
        </p:txBody>
      </p:sp>
      <p:sp>
        <p:nvSpPr>
          <p:cNvPr id="66566" name="Content Placeholder 8"/>
          <p:cNvSpPr>
            <a:spLocks noGrp="1"/>
          </p:cNvSpPr>
          <p:nvPr>
            <p:ph sz="half" idx="4294967295"/>
          </p:nvPr>
        </p:nvSpPr>
        <p:spPr>
          <a:xfrm>
            <a:off x="4800600" y="838200"/>
            <a:ext cx="4343400" cy="4525963"/>
          </a:xfrm>
        </p:spPr>
        <p:txBody>
          <a:bodyPr/>
          <a:lstStyle/>
          <a:p>
            <a:pPr eaLnBrk="1" hangingPunct="1">
              <a:lnSpc>
                <a:spcPct val="80000"/>
              </a:lnSpc>
            </a:pPr>
            <a:r>
              <a:rPr lang="en-US" altLang="en-US" sz="1500" smtClean="0">
                <a:ea typeface="新細明體" pitchFamily="18" charset="-120"/>
              </a:rPr>
              <a:t>% '----------results--------'</a:t>
            </a:r>
          </a:p>
          <a:p>
            <a:pPr eaLnBrk="1" hangingPunct="1">
              <a:lnSpc>
                <a:spcPct val="80000"/>
              </a:lnSpc>
            </a:pPr>
            <a:r>
              <a:rPr lang="en-US" altLang="en-US" sz="1500" smtClean="0">
                <a:ea typeface="新細明體" pitchFamily="18" charset="-120"/>
              </a:rPr>
              <a:t>% a =    0.3000</a:t>
            </a:r>
          </a:p>
          <a:p>
            <a:pPr eaLnBrk="1" hangingPunct="1">
              <a:lnSpc>
                <a:spcPct val="80000"/>
              </a:lnSpc>
            </a:pPr>
            <a:r>
              <a:rPr lang="en-US" altLang="en-US" sz="1500" smtClean="0">
                <a:ea typeface="新細明體" pitchFamily="18" charset="-120"/>
              </a:rPr>
              <a:t>%Rc_pos_a =</a:t>
            </a:r>
          </a:p>
          <a:p>
            <a:pPr eaLnBrk="1" hangingPunct="1">
              <a:lnSpc>
                <a:spcPct val="80000"/>
              </a:lnSpc>
            </a:pPr>
            <a:r>
              <a:rPr lang="en-US" altLang="en-US" sz="1500" smtClean="0">
                <a:ea typeface="新細明體" pitchFamily="18" charset="-120"/>
              </a:rPr>
              <a:t>%     0.9553    0.2955         0</a:t>
            </a:r>
          </a:p>
          <a:p>
            <a:pPr eaLnBrk="1" hangingPunct="1">
              <a:lnSpc>
                <a:spcPct val="80000"/>
              </a:lnSpc>
            </a:pPr>
            <a:r>
              <a:rPr lang="en-US" altLang="en-US" sz="1500" smtClean="0">
                <a:ea typeface="新細明體" pitchFamily="18" charset="-120"/>
              </a:rPr>
              <a:t>%    -0.2955    0.9553         0</a:t>
            </a:r>
          </a:p>
          <a:p>
            <a:pPr eaLnBrk="1" hangingPunct="1">
              <a:lnSpc>
                <a:spcPct val="80000"/>
              </a:lnSpc>
            </a:pPr>
            <a:r>
              <a:rPr lang="en-US" altLang="en-US" sz="1500" smtClean="0">
                <a:ea typeface="新細明體" pitchFamily="18" charset="-120"/>
              </a:rPr>
              <a:t>%          0         0    1.0000</a:t>
            </a:r>
          </a:p>
          <a:p>
            <a:pPr eaLnBrk="1" hangingPunct="1">
              <a:lnSpc>
                <a:spcPct val="80000"/>
              </a:lnSpc>
            </a:pPr>
            <a:r>
              <a:rPr lang="en-US" altLang="en-US" sz="1500" smtClean="0">
                <a:ea typeface="新細明體" pitchFamily="18" charset="-120"/>
              </a:rPr>
              <a:t>% transpose (Rc_pos_a is)             </a:t>
            </a:r>
          </a:p>
          <a:p>
            <a:pPr eaLnBrk="1" hangingPunct="1">
              <a:lnSpc>
                <a:spcPct val="80000"/>
              </a:lnSpc>
            </a:pPr>
            <a:r>
              <a:rPr lang="en-US" altLang="en-US" sz="1500" smtClean="0">
                <a:ea typeface="新細明體" pitchFamily="18" charset="-120"/>
              </a:rPr>
              <a:t>%     0.9553   -0.2955         0</a:t>
            </a:r>
          </a:p>
          <a:p>
            <a:pPr eaLnBrk="1" hangingPunct="1">
              <a:lnSpc>
                <a:spcPct val="80000"/>
              </a:lnSpc>
            </a:pPr>
            <a:r>
              <a:rPr lang="en-US" altLang="en-US" sz="1500" smtClean="0">
                <a:ea typeface="新細明體" pitchFamily="18" charset="-120"/>
              </a:rPr>
              <a:t>%     0.2955    0.9553         0</a:t>
            </a:r>
          </a:p>
          <a:p>
            <a:pPr eaLnBrk="1" hangingPunct="1">
              <a:lnSpc>
                <a:spcPct val="80000"/>
              </a:lnSpc>
            </a:pPr>
            <a:r>
              <a:rPr lang="en-US" altLang="en-US" sz="1500" smtClean="0">
                <a:ea typeface="新細明體" pitchFamily="18" charset="-120"/>
              </a:rPr>
              <a:t>%          0         0    1.0000</a:t>
            </a:r>
          </a:p>
          <a:p>
            <a:pPr eaLnBrk="1" hangingPunct="1">
              <a:lnSpc>
                <a:spcPct val="80000"/>
              </a:lnSpc>
            </a:pPr>
            <a:r>
              <a:rPr lang="en-US" altLang="en-US" sz="1500" smtClean="0">
                <a:ea typeface="新細明體" pitchFamily="18" charset="-120"/>
              </a:rPr>
              <a:t>% Rc_neg_a =</a:t>
            </a:r>
          </a:p>
          <a:p>
            <a:pPr eaLnBrk="1" hangingPunct="1">
              <a:lnSpc>
                <a:spcPct val="80000"/>
              </a:lnSpc>
            </a:pPr>
            <a:r>
              <a:rPr lang="en-US" altLang="en-US" sz="1500" smtClean="0">
                <a:ea typeface="新細明體" pitchFamily="18" charset="-120"/>
              </a:rPr>
              <a:t>%     0.9553   -0.2955         0</a:t>
            </a:r>
          </a:p>
          <a:p>
            <a:pPr eaLnBrk="1" hangingPunct="1">
              <a:lnSpc>
                <a:spcPct val="80000"/>
              </a:lnSpc>
            </a:pPr>
            <a:r>
              <a:rPr lang="en-US" altLang="en-US" sz="1500" smtClean="0">
                <a:ea typeface="新細明體" pitchFamily="18" charset="-120"/>
              </a:rPr>
              <a:t>%     0.2955    0.9553         0</a:t>
            </a:r>
          </a:p>
          <a:p>
            <a:pPr eaLnBrk="1" hangingPunct="1">
              <a:lnSpc>
                <a:spcPct val="80000"/>
              </a:lnSpc>
            </a:pPr>
            <a:r>
              <a:rPr lang="en-US" altLang="en-US" sz="1500" smtClean="0">
                <a:ea typeface="新細明體" pitchFamily="18" charset="-120"/>
              </a:rPr>
              <a:t>%          0         0    1.0000</a:t>
            </a:r>
          </a:p>
          <a:p>
            <a:pPr eaLnBrk="1" hangingPunct="1">
              <a:lnSpc>
                <a:spcPct val="80000"/>
              </a:lnSpc>
            </a:pPr>
            <a:r>
              <a:rPr lang="en-US" altLang="en-US" sz="1500" smtClean="0">
                <a:ea typeface="新細明體" pitchFamily="18" charset="-120"/>
              </a:rPr>
              <a:t>% shown: transpose(Rc_pos_a)=Rc_neg_a     </a:t>
            </a:r>
          </a:p>
          <a:p>
            <a:pPr eaLnBrk="1" hangingPunct="1">
              <a:lnSpc>
                <a:spcPct val="80000"/>
              </a:lnSpc>
            </a:pPr>
            <a:r>
              <a:rPr lang="en-US" altLang="en-US" sz="1500" smtClean="0">
                <a:ea typeface="新細明體" pitchFamily="18" charset="-120"/>
              </a:rPr>
              <a:t>% show that Rc_pos_a*transpose(Rc_pos_a)=I              </a:t>
            </a:r>
          </a:p>
          <a:p>
            <a:pPr eaLnBrk="1" hangingPunct="1">
              <a:lnSpc>
                <a:spcPct val="80000"/>
              </a:lnSpc>
            </a:pPr>
            <a:r>
              <a:rPr lang="en-US" altLang="en-US" sz="1500" smtClean="0">
                <a:ea typeface="新細明體" pitchFamily="18" charset="-120"/>
              </a:rPr>
              <a:t>%      1     0     0</a:t>
            </a:r>
          </a:p>
          <a:p>
            <a:pPr eaLnBrk="1" hangingPunct="1">
              <a:lnSpc>
                <a:spcPct val="80000"/>
              </a:lnSpc>
            </a:pPr>
            <a:r>
              <a:rPr lang="en-US" altLang="en-US" sz="1500" smtClean="0">
                <a:ea typeface="新細明體" pitchFamily="18" charset="-120"/>
              </a:rPr>
              <a:t>%      0     1     0</a:t>
            </a:r>
          </a:p>
          <a:p>
            <a:pPr eaLnBrk="1" hangingPunct="1">
              <a:lnSpc>
                <a:spcPct val="80000"/>
              </a:lnSpc>
            </a:pPr>
            <a:r>
              <a:rPr lang="en-US" altLang="en-US" sz="1500" smtClean="0">
                <a:ea typeface="新細明體" pitchFamily="18" charset="-120"/>
              </a:rPr>
              <a:t>%      0     0     1</a:t>
            </a:r>
          </a:p>
          <a:p>
            <a:pPr eaLnBrk="1" hangingPunct="1">
              <a:lnSpc>
                <a:spcPct val="80000"/>
              </a:lnSpc>
            </a:pPr>
            <a:endParaRPr lang="en-US" altLang="en-US" sz="3000" smtClean="0">
              <a:ea typeface="新細明體" pitchFamily="18" charset="-12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152400"/>
            <a:ext cx="8229600" cy="1143000"/>
          </a:xfrm>
        </p:spPr>
        <p:txBody>
          <a:bodyPr/>
          <a:lstStyle/>
          <a:p>
            <a:pPr eaLnBrk="1" hangingPunct="1"/>
            <a:r>
              <a:rPr lang="en-US" altLang="en-US" smtClean="0">
                <a:ea typeface="新細明體" pitchFamily="18" charset="-120"/>
              </a:rPr>
              <a:t>Inspection exercise</a:t>
            </a:r>
          </a:p>
        </p:txBody>
      </p:sp>
      <p:sp>
        <p:nvSpPr>
          <p:cNvPr id="8195" name="Rectangle 3"/>
          <p:cNvSpPr>
            <a:spLocks noGrp="1" noChangeArrowheads="1"/>
          </p:cNvSpPr>
          <p:nvPr>
            <p:ph idx="1"/>
          </p:nvPr>
        </p:nvSpPr>
        <p:spPr>
          <a:xfrm>
            <a:off x="304800" y="914400"/>
            <a:ext cx="8229600" cy="4525963"/>
          </a:xfrm>
        </p:spPr>
        <p:txBody>
          <a:bodyPr/>
          <a:lstStyle/>
          <a:p>
            <a:pPr eaLnBrk="1" hangingPunct="1"/>
            <a:r>
              <a:rPr lang="en-US" altLang="en-US" dirty="0" smtClean="0">
                <a:ea typeface="新細明體" pitchFamily="18" charset="-120"/>
              </a:rPr>
              <a:t>Explain what are these variables.</a:t>
            </a:r>
          </a:p>
          <a:p>
            <a:pPr lvl="1" eaLnBrk="1" hangingPunct="1"/>
            <a:r>
              <a:rPr lang="en-US" altLang="en-US" dirty="0" smtClean="0">
                <a:ea typeface="新細明體" pitchFamily="18" charset="-120"/>
              </a:rPr>
              <a:t>F =(focal length)</a:t>
            </a:r>
          </a:p>
          <a:p>
            <a:pPr lvl="1" eaLnBrk="1" hangingPunct="1"/>
            <a:r>
              <a:rPr lang="en-US" altLang="en-US" dirty="0" smtClean="0">
                <a:ea typeface="新細明體" pitchFamily="18" charset="-120"/>
              </a:rPr>
              <a:t>C=(</a:t>
            </a:r>
            <a:r>
              <a:rPr lang="en-US" altLang="en-US" dirty="0" err="1" smtClean="0">
                <a:ea typeface="新細明體" pitchFamily="18" charset="-120"/>
              </a:rPr>
              <a:t>ox,oy</a:t>
            </a:r>
            <a:r>
              <a:rPr lang="en-US" altLang="en-US" dirty="0" smtClean="0">
                <a:ea typeface="新細明體" pitchFamily="18" charset="-120"/>
              </a:rPr>
              <a:t>)</a:t>
            </a:r>
          </a:p>
          <a:p>
            <a:pPr lvl="1" eaLnBrk="1" hangingPunct="1"/>
            <a:r>
              <a:rPr lang="en-US" altLang="en-US" dirty="0" err="1" smtClean="0">
                <a:ea typeface="新細明體" pitchFamily="18" charset="-120"/>
              </a:rPr>
              <a:t>Zc</a:t>
            </a:r>
            <a:r>
              <a:rPr lang="en-US" altLang="en-US" dirty="0" smtClean="0">
                <a:ea typeface="新細明體" pitchFamily="18" charset="-120"/>
              </a:rPr>
              <a:t> = principal axis</a:t>
            </a:r>
          </a:p>
          <a:p>
            <a:pPr lvl="1" eaLnBrk="1" hangingPunct="1"/>
            <a:r>
              <a:rPr kumimoji="1" lang="en-US" altLang="zh-TW" i="1" dirty="0" err="1" smtClean="0"/>
              <a:t>Ow</a:t>
            </a:r>
            <a:r>
              <a:rPr lang="en-US" altLang="en-US" dirty="0" smtClean="0">
                <a:ea typeface="新細明體" pitchFamily="18" charset="-120"/>
              </a:rPr>
              <a:t> =Camera center</a:t>
            </a:r>
          </a:p>
          <a:p>
            <a:pPr lvl="1" eaLnBrk="1" hangingPunct="1"/>
            <a:r>
              <a:rPr lang="en-US" altLang="en-US" dirty="0" smtClean="0">
                <a:ea typeface="新細明體" pitchFamily="18" charset="-120"/>
              </a:rPr>
              <a:t>(</a:t>
            </a:r>
            <a:r>
              <a:rPr lang="en-US" altLang="en-US" dirty="0" err="1" smtClean="0">
                <a:ea typeface="新細明體" pitchFamily="18" charset="-120"/>
              </a:rPr>
              <a:t>u,v</a:t>
            </a:r>
            <a:r>
              <a:rPr lang="en-US" altLang="en-US" dirty="0" smtClean="0">
                <a:ea typeface="新細明體" pitchFamily="18" charset="-120"/>
              </a:rPr>
              <a:t>) image 2-D axes</a:t>
            </a:r>
          </a:p>
          <a:p>
            <a:pPr lvl="1" eaLnBrk="1" hangingPunct="1"/>
            <a:r>
              <a:rPr lang="en-US" altLang="en-US" dirty="0" smtClean="0">
                <a:ea typeface="新細明體" pitchFamily="18" charset="-120"/>
              </a:rPr>
              <a:t>(</a:t>
            </a:r>
            <a:r>
              <a:rPr lang="en-US" altLang="en-US" dirty="0" err="1" smtClean="0">
                <a:ea typeface="新細明體" pitchFamily="18" charset="-120"/>
              </a:rPr>
              <a:t>Xc,Yc,Zc</a:t>
            </a:r>
            <a:r>
              <a:rPr lang="en-US" altLang="en-US" dirty="0" smtClean="0">
                <a:ea typeface="新細明體" pitchFamily="18" charset="-120"/>
              </a:rPr>
              <a:t>) 3-D axes</a:t>
            </a:r>
          </a:p>
        </p:txBody>
      </p:sp>
      <p:sp>
        <p:nvSpPr>
          <p:cNvPr id="819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200" smtClean="0">
                <a:latin typeface="Verdana" pitchFamily="34" charset="0"/>
              </a:rPr>
              <a:t>Ch2. Cameras v.7c</a:t>
            </a:r>
            <a:endParaRPr lang="en-US" altLang="en-US" sz="1200">
              <a:latin typeface="Verdana" pitchFamily="34" charset="0"/>
            </a:endParaRPr>
          </a:p>
        </p:txBody>
      </p:sp>
      <p:sp>
        <p:nvSpPr>
          <p:cNvPr id="819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fld id="{E9D2628F-FED0-4063-968E-61A0F2C537E2}" type="slidenum">
              <a:rPr lang="en-US" altLang="en-US" sz="1200" smtClean="0">
                <a:latin typeface="Verdana" pitchFamily="34" charset="0"/>
              </a:rPr>
              <a:pPr>
                <a:spcBef>
                  <a:spcPct val="0"/>
                </a:spcBef>
                <a:buFontTx/>
                <a:buNone/>
              </a:pPr>
              <a:t>6</a:t>
            </a:fld>
            <a:endParaRPr lang="en-US" altLang="en-US" sz="1200" smtClean="0">
              <a:latin typeface="Verdana" pitchFamily="34" charset="0"/>
            </a:endParaRPr>
          </a:p>
        </p:txBody>
      </p:sp>
      <p:sp>
        <p:nvSpPr>
          <p:cNvPr id="8198" name="TextBox 1"/>
          <p:cNvSpPr txBox="1">
            <a:spLocks noChangeArrowheads="1"/>
          </p:cNvSpPr>
          <p:nvPr/>
        </p:nvSpPr>
        <p:spPr bwMode="auto">
          <a:xfrm>
            <a:off x="304800" y="4549775"/>
            <a:ext cx="8077200" cy="230822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171450" indent="-17145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pPr>
            <a:r>
              <a:rPr lang="en-US" altLang="en-US" sz="1800">
                <a:latin typeface="Verdana" pitchFamily="34" charset="0"/>
              </a:rPr>
              <a:t>Focal length is the length between the lens and the image (screen)</a:t>
            </a:r>
          </a:p>
          <a:p>
            <a:pPr>
              <a:spcBef>
                <a:spcPct val="0"/>
              </a:spcBef>
            </a:pPr>
            <a:r>
              <a:rPr lang="en-US" altLang="en-US" sz="1800">
                <a:latin typeface="Verdana" pitchFamily="34" charset="0"/>
              </a:rPr>
              <a:t>Camera center is the origin of the camera coordinate system</a:t>
            </a:r>
          </a:p>
          <a:p>
            <a:pPr>
              <a:spcBef>
                <a:spcPct val="0"/>
              </a:spcBef>
            </a:pPr>
            <a:r>
              <a:rPr lang="en-US" altLang="en-US" sz="1800">
                <a:latin typeface="Verdana" pitchFamily="34" charset="0"/>
              </a:rPr>
              <a:t>Principal axis is the vector perpendicular to the image and intersects with the camera center</a:t>
            </a:r>
          </a:p>
          <a:p>
            <a:pPr>
              <a:spcBef>
                <a:spcPct val="0"/>
              </a:spcBef>
            </a:pPr>
            <a:r>
              <a:rPr lang="en-US" altLang="en-US" sz="1800">
                <a:latin typeface="Verdana" pitchFamily="34" charset="0"/>
              </a:rPr>
              <a:t>Image Center is the center the 2D image , or the point that the principal axis intersects with the image</a:t>
            </a:r>
          </a:p>
          <a:p>
            <a:pPr>
              <a:spcBef>
                <a:spcPct val="0"/>
              </a:spcBef>
              <a:buFontTx/>
              <a:buNone/>
            </a:pPr>
            <a:endParaRPr lang="en-US" altLang="en-US" sz="1800">
              <a:latin typeface="Verdana" pitchFamily="34" charset="0"/>
            </a:endParaRPr>
          </a:p>
        </p:txBody>
      </p:sp>
      <p:sp>
        <p:nvSpPr>
          <p:cNvPr id="7" name="Oval 6"/>
          <p:cNvSpPr/>
          <p:nvPr/>
        </p:nvSpPr>
        <p:spPr>
          <a:xfrm>
            <a:off x="457200" y="152400"/>
            <a:ext cx="18288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pPr algn="ctr">
              <a:defRPr/>
            </a:pPr>
            <a:endParaRPr lang="en-US" altLang="en-US" smtClean="0">
              <a:solidFill>
                <a:srgbClr val="FFFFFF"/>
              </a:solidFill>
              <a:latin typeface="Calibri" pitchFamily="34"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Footer Placeholder 5"/>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200" smtClean="0">
                <a:latin typeface="Verdana" pitchFamily="34" charset="0"/>
              </a:rPr>
              <a:t>Ch2. Cameras v.7c</a:t>
            </a:r>
            <a:endParaRPr lang="en-US" altLang="en-US" sz="1200">
              <a:latin typeface="Verdana" pitchFamily="34" charset="0"/>
            </a:endParaRPr>
          </a:p>
        </p:txBody>
      </p:sp>
      <p:sp>
        <p:nvSpPr>
          <p:cNvPr id="67587"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fld id="{C9DEA926-2EFA-4CD6-87C9-03BCECFBBB1B}" type="slidenum">
              <a:rPr lang="en-US" altLang="en-US" sz="1200" smtClean="0">
                <a:latin typeface="Verdana" pitchFamily="34" charset="0"/>
              </a:rPr>
              <a:pPr>
                <a:spcBef>
                  <a:spcPct val="0"/>
                </a:spcBef>
                <a:buFontTx/>
                <a:buNone/>
              </a:pPr>
              <a:t>60</a:t>
            </a:fld>
            <a:endParaRPr lang="en-US" altLang="en-US" sz="1200" smtClean="0">
              <a:latin typeface="Verdana" pitchFamily="34" charset="0"/>
            </a:endParaRPr>
          </a:p>
        </p:txBody>
      </p:sp>
      <p:sp>
        <p:nvSpPr>
          <p:cNvPr id="67588" name="Rectangle 2"/>
          <p:cNvSpPr>
            <a:spLocks noGrp="1" noChangeArrowheads="1"/>
          </p:cNvSpPr>
          <p:nvPr>
            <p:ph type="title" idx="4294967295"/>
          </p:nvPr>
        </p:nvSpPr>
        <p:spPr>
          <a:xfrm>
            <a:off x="0" y="103188"/>
            <a:ext cx="8243888" cy="1314450"/>
          </a:xfrm>
        </p:spPr>
        <p:txBody>
          <a:bodyPr/>
          <a:lstStyle/>
          <a:p>
            <a:pPr eaLnBrk="1" hangingPunct="1"/>
            <a:r>
              <a:rPr lang="en-US" altLang="en-US" sz="1600" smtClean="0">
                <a:ea typeface="新細明體" pitchFamily="18" charset="-120"/>
              </a:rPr>
              <a:t>Practical issue: center of CCD is at image center (right hand coordinate system with </a:t>
            </a:r>
            <a:r>
              <a:rPr lang="en-US" altLang="en-US" sz="1600" u="sng" smtClean="0">
                <a:ea typeface="新細明體" pitchFamily="18" charset="-120"/>
              </a:rPr>
              <a:t>realistic CCD</a:t>
            </a:r>
            <a:r>
              <a:rPr lang="en-US" altLang="en-US" sz="1600" smtClean="0">
                <a:ea typeface="新細明體" pitchFamily="18" charset="-120"/>
              </a:rPr>
              <a:t>)</a:t>
            </a:r>
            <a:br>
              <a:rPr lang="en-US" altLang="en-US" sz="1600" smtClean="0">
                <a:ea typeface="新細明體" pitchFamily="18" charset="-120"/>
              </a:rPr>
            </a:br>
            <a:r>
              <a:rPr lang="en-US" altLang="en-US" sz="1600" smtClean="0">
                <a:ea typeface="新細明體" pitchFamily="18" charset="-120"/>
              </a:rPr>
              <a:t>**</a:t>
            </a:r>
            <a:r>
              <a:rPr lang="en-US" altLang="en-US" sz="1600" u="sng" smtClean="0">
                <a:ea typeface="新細明體" pitchFamily="18" charset="-120"/>
              </a:rPr>
              <a:t>Image origin at left-top corner for .bmp .jpg etc.</a:t>
            </a:r>
            <a:r>
              <a:rPr lang="en-US" altLang="zh-TW" sz="1600" u="sng" smtClean="0"/>
              <a:t/>
            </a:r>
            <a:br>
              <a:rPr lang="en-US" altLang="zh-TW" sz="1600" u="sng" smtClean="0"/>
            </a:br>
            <a:r>
              <a:rPr lang="en-US" altLang="zh-TW" sz="1600" u="sng" smtClean="0"/>
              <a:t>‘-f’ instead of ‘f’</a:t>
            </a:r>
            <a:r>
              <a:rPr lang="en-US" altLang="en-US" sz="1600" u="sng" smtClean="0">
                <a:ea typeface="新細明體" pitchFamily="18" charset="-120"/>
              </a:rPr>
              <a:t/>
            </a:r>
            <a:br>
              <a:rPr lang="en-US" altLang="en-US" sz="1600" u="sng" smtClean="0">
                <a:ea typeface="新細明體" pitchFamily="18" charset="-120"/>
              </a:rPr>
            </a:br>
            <a:endParaRPr lang="en-US" altLang="en-US" sz="1600" u="sng" smtClean="0">
              <a:ea typeface="新細明體" pitchFamily="18" charset="-120"/>
            </a:endParaRPr>
          </a:p>
        </p:txBody>
      </p:sp>
      <p:sp>
        <p:nvSpPr>
          <p:cNvPr id="67589" name="Rectangle 3"/>
          <p:cNvSpPr>
            <a:spLocks noGrp="1" noChangeArrowheads="1"/>
          </p:cNvSpPr>
          <p:nvPr>
            <p:ph type="body" sz="half" idx="4294967295"/>
          </p:nvPr>
        </p:nvSpPr>
        <p:spPr>
          <a:xfrm>
            <a:off x="0" y="1600200"/>
            <a:ext cx="4038600" cy="4456113"/>
          </a:xfrm>
        </p:spPr>
        <p:txBody>
          <a:bodyPr/>
          <a:lstStyle/>
          <a:p>
            <a:pPr eaLnBrk="1" hangingPunct="1">
              <a:buFontTx/>
              <a:buNone/>
            </a:pPr>
            <a:r>
              <a:rPr lang="en-US" altLang="en-US" sz="2800" smtClean="0">
                <a:ea typeface="新細明體" pitchFamily="18" charset="-120"/>
              </a:rPr>
              <a:t> </a:t>
            </a:r>
          </a:p>
        </p:txBody>
      </p:sp>
      <p:graphicFrame>
        <p:nvGraphicFramePr>
          <p:cNvPr id="67590" name="Object 20"/>
          <p:cNvGraphicFramePr>
            <a:graphicFrameLocks noGrp="1" noChangeAspect="1"/>
          </p:cNvGraphicFramePr>
          <p:nvPr>
            <p:ph sz="half" idx="4294967295"/>
          </p:nvPr>
        </p:nvGraphicFramePr>
        <p:xfrm>
          <a:off x="0" y="2057400"/>
          <a:ext cx="2489200" cy="1558925"/>
        </p:xfrm>
        <a:graphic>
          <a:graphicData uri="http://schemas.openxmlformats.org/presentationml/2006/ole">
            <mc:AlternateContent xmlns:mc="http://schemas.openxmlformats.org/markup-compatibility/2006">
              <mc:Choice xmlns:v="urn:schemas-microsoft-com:vml" Requires="v">
                <p:oleObj spid="_x0000_s67707" name="Equation" r:id="rId3" imgW="1460500" imgH="914400" progId="Equation.3">
                  <p:embed/>
                </p:oleObj>
              </mc:Choice>
              <mc:Fallback>
                <p:oleObj name="Equation" r:id="rId3" imgW="1460500" imgH="914400" progId="Equation.3">
                  <p:embed/>
                  <p:pic>
                    <p:nvPicPr>
                      <p:cNvPr id="0" name="Object 2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057400"/>
                        <a:ext cx="2489200" cy="155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7591" name="Rectangle 4"/>
          <p:cNvSpPr>
            <a:spLocks noChangeArrowheads="1"/>
          </p:cNvSpPr>
          <p:nvPr/>
        </p:nvSpPr>
        <p:spPr bwMode="auto">
          <a:xfrm>
            <a:off x="3276600" y="2590800"/>
            <a:ext cx="4114800" cy="2819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lgn="ctr" eaLnBrk="1" hangingPunct="1">
              <a:spcBef>
                <a:spcPct val="0"/>
              </a:spcBef>
              <a:buFontTx/>
              <a:buNone/>
            </a:pPr>
            <a:endParaRPr kumimoji="1" lang="en-US" altLang="en-US" sz="1800">
              <a:latin typeface="Arial" charset="0"/>
            </a:endParaRPr>
          </a:p>
          <a:p>
            <a:pPr algn="ctr" eaLnBrk="1" hangingPunct="1">
              <a:spcBef>
                <a:spcPct val="0"/>
              </a:spcBef>
              <a:buFontTx/>
              <a:buNone/>
            </a:pPr>
            <a:endParaRPr kumimoji="1" lang="en-US" altLang="en-US" sz="1800">
              <a:latin typeface="Arial" charset="0"/>
            </a:endParaRPr>
          </a:p>
          <a:p>
            <a:pPr algn="ctr" eaLnBrk="1" hangingPunct="1">
              <a:spcBef>
                <a:spcPct val="0"/>
              </a:spcBef>
              <a:buFontTx/>
              <a:buNone/>
            </a:pPr>
            <a:endParaRPr kumimoji="1" lang="en-US" altLang="en-US" sz="1800">
              <a:latin typeface="Arial" charset="0"/>
            </a:endParaRPr>
          </a:p>
          <a:p>
            <a:pPr algn="ctr" eaLnBrk="1" hangingPunct="1">
              <a:spcBef>
                <a:spcPct val="0"/>
              </a:spcBef>
              <a:buFontTx/>
              <a:buNone/>
            </a:pPr>
            <a:r>
              <a:rPr kumimoji="1" lang="en-US" altLang="en-US" sz="1800">
                <a:latin typeface="Arial" charset="0"/>
              </a:rPr>
              <a:t>                CCD</a:t>
            </a:r>
          </a:p>
        </p:txBody>
      </p:sp>
      <p:sp>
        <p:nvSpPr>
          <p:cNvPr id="67592" name="Line 5"/>
          <p:cNvSpPr>
            <a:spLocks noChangeShapeType="1"/>
          </p:cNvSpPr>
          <p:nvPr/>
        </p:nvSpPr>
        <p:spPr bwMode="auto">
          <a:xfrm flipV="1">
            <a:off x="1066800" y="3962400"/>
            <a:ext cx="6934200"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593" name="Line 6"/>
          <p:cNvSpPr>
            <a:spLocks noChangeShapeType="1"/>
          </p:cNvSpPr>
          <p:nvPr/>
        </p:nvSpPr>
        <p:spPr bwMode="auto">
          <a:xfrm>
            <a:off x="5334000" y="1447800"/>
            <a:ext cx="0" cy="480060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594" name="Line 7"/>
          <p:cNvSpPr>
            <a:spLocks noChangeShapeType="1"/>
          </p:cNvSpPr>
          <p:nvPr/>
        </p:nvSpPr>
        <p:spPr bwMode="auto">
          <a:xfrm>
            <a:off x="3276600" y="2286000"/>
            <a:ext cx="0" cy="34290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595" name="Text Box 8"/>
          <p:cNvSpPr txBox="1">
            <a:spLocks noChangeArrowheads="1"/>
          </p:cNvSpPr>
          <p:nvPr/>
        </p:nvSpPr>
        <p:spPr bwMode="auto">
          <a:xfrm>
            <a:off x="7847013" y="2667000"/>
            <a:ext cx="1111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en-US" sz="1800" i="1">
                <a:latin typeface="Arial" charset="0"/>
              </a:rPr>
              <a:t>u </a:t>
            </a:r>
            <a:r>
              <a:rPr kumimoji="1" lang="en-US" altLang="en-US" sz="1800">
                <a:latin typeface="Arial" charset="0"/>
              </a:rPr>
              <a:t>(pixels)</a:t>
            </a:r>
          </a:p>
        </p:txBody>
      </p:sp>
      <p:sp>
        <p:nvSpPr>
          <p:cNvPr id="67596" name="Text Box 9"/>
          <p:cNvSpPr txBox="1">
            <a:spLocks noChangeArrowheads="1"/>
          </p:cNvSpPr>
          <p:nvPr/>
        </p:nvSpPr>
        <p:spPr bwMode="auto">
          <a:xfrm>
            <a:off x="2971800" y="5791200"/>
            <a:ext cx="1098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en-US" sz="1800" i="1">
                <a:latin typeface="Arial" charset="0"/>
              </a:rPr>
              <a:t>v</a:t>
            </a:r>
            <a:r>
              <a:rPr kumimoji="1" lang="en-US" altLang="en-US" sz="1800">
                <a:latin typeface="Arial" charset="0"/>
              </a:rPr>
              <a:t> (pixels)</a:t>
            </a:r>
          </a:p>
        </p:txBody>
      </p:sp>
      <p:sp>
        <p:nvSpPr>
          <p:cNvPr id="67597" name="Line 10"/>
          <p:cNvSpPr>
            <a:spLocks noChangeShapeType="1"/>
          </p:cNvSpPr>
          <p:nvPr/>
        </p:nvSpPr>
        <p:spPr bwMode="auto">
          <a:xfrm flipH="1">
            <a:off x="5410200" y="3429000"/>
            <a:ext cx="4572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598" name="Text Box 11"/>
          <p:cNvSpPr txBox="1">
            <a:spLocks noChangeArrowheads="1"/>
          </p:cNvSpPr>
          <p:nvPr/>
        </p:nvSpPr>
        <p:spPr bwMode="auto">
          <a:xfrm>
            <a:off x="5715000" y="3124200"/>
            <a:ext cx="20510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en-US" sz="1800">
                <a:latin typeface="Arial" charset="0"/>
              </a:rPr>
              <a:t>(Ox,Oy)=</a:t>
            </a:r>
          </a:p>
          <a:p>
            <a:pPr eaLnBrk="1" hangingPunct="1">
              <a:spcBef>
                <a:spcPct val="0"/>
              </a:spcBef>
              <a:buFontTx/>
              <a:buNone/>
            </a:pPr>
            <a:r>
              <a:rPr kumimoji="1" lang="en-US" altLang="en-US" sz="1800">
                <a:latin typeface="Arial" charset="0"/>
              </a:rPr>
              <a:t>(512,384) in pixels</a:t>
            </a:r>
          </a:p>
        </p:txBody>
      </p:sp>
      <p:sp>
        <p:nvSpPr>
          <p:cNvPr id="67599" name="Text Box 12"/>
          <p:cNvSpPr txBox="1">
            <a:spLocks noChangeArrowheads="1"/>
          </p:cNvSpPr>
          <p:nvPr/>
        </p:nvSpPr>
        <p:spPr bwMode="auto">
          <a:xfrm>
            <a:off x="5410200" y="15240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en-US" sz="1800">
                <a:latin typeface="Arial" charset="0"/>
              </a:rPr>
              <a:t>y</a:t>
            </a:r>
          </a:p>
        </p:txBody>
      </p:sp>
      <p:sp>
        <p:nvSpPr>
          <p:cNvPr id="67600" name="Text Box 13"/>
          <p:cNvSpPr txBox="1">
            <a:spLocks noChangeArrowheads="1"/>
          </p:cNvSpPr>
          <p:nvPr/>
        </p:nvSpPr>
        <p:spPr bwMode="auto">
          <a:xfrm>
            <a:off x="1371600" y="41910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en-US" sz="1800">
                <a:latin typeface="Arial" charset="0"/>
              </a:rPr>
              <a:t>x</a:t>
            </a:r>
          </a:p>
        </p:txBody>
      </p:sp>
      <p:sp>
        <p:nvSpPr>
          <p:cNvPr id="67601" name="Line 14"/>
          <p:cNvSpPr>
            <a:spLocks noChangeShapeType="1"/>
          </p:cNvSpPr>
          <p:nvPr/>
        </p:nvSpPr>
        <p:spPr bwMode="auto">
          <a:xfrm flipH="1" flipV="1">
            <a:off x="4191000" y="1981200"/>
            <a:ext cx="1295400" cy="2286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02" name="Text Box 15"/>
          <p:cNvSpPr txBox="1">
            <a:spLocks noChangeArrowheads="1"/>
          </p:cNvSpPr>
          <p:nvPr/>
        </p:nvSpPr>
        <p:spPr bwMode="auto">
          <a:xfrm>
            <a:off x="3962400" y="1676400"/>
            <a:ext cx="323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en-US" sz="1800">
                <a:latin typeface="Arial" charset="0"/>
              </a:rPr>
              <a:t>Z</a:t>
            </a:r>
          </a:p>
        </p:txBody>
      </p:sp>
      <p:sp>
        <p:nvSpPr>
          <p:cNvPr id="67603" name="Line 16"/>
          <p:cNvSpPr>
            <a:spLocks noChangeShapeType="1"/>
          </p:cNvSpPr>
          <p:nvPr/>
        </p:nvSpPr>
        <p:spPr bwMode="auto">
          <a:xfrm flipH="1">
            <a:off x="3048000" y="2590800"/>
            <a:ext cx="4800600" cy="0"/>
          </a:xfrm>
          <a:prstGeom prst="line">
            <a:avLst/>
          </a:prstGeom>
          <a:noFill/>
          <a:ln w="571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04" name="Text Box 17"/>
          <p:cNvSpPr txBox="1">
            <a:spLocks noChangeArrowheads="1"/>
          </p:cNvSpPr>
          <p:nvPr/>
        </p:nvSpPr>
        <p:spPr bwMode="auto">
          <a:xfrm>
            <a:off x="3276600" y="2667000"/>
            <a:ext cx="501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en-US" sz="1800">
                <a:latin typeface="Arial" charset="0"/>
              </a:rPr>
              <a:t>1,1</a:t>
            </a:r>
          </a:p>
        </p:txBody>
      </p:sp>
      <p:sp>
        <p:nvSpPr>
          <p:cNvPr id="67605" name="Text Box 18"/>
          <p:cNvSpPr txBox="1">
            <a:spLocks noChangeArrowheads="1"/>
          </p:cNvSpPr>
          <p:nvPr/>
        </p:nvSpPr>
        <p:spPr bwMode="auto">
          <a:xfrm>
            <a:off x="7162800" y="2057400"/>
            <a:ext cx="692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en-US" sz="1800">
                <a:latin typeface="Arial" charset="0"/>
              </a:rPr>
              <a:t>1024</a:t>
            </a:r>
          </a:p>
        </p:txBody>
      </p:sp>
      <p:sp>
        <p:nvSpPr>
          <p:cNvPr id="67606" name="Text Box 19"/>
          <p:cNvSpPr txBox="1">
            <a:spLocks noChangeArrowheads="1"/>
          </p:cNvSpPr>
          <p:nvPr/>
        </p:nvSpPr>
        <p:spPr bwMode="auto">
          <a:xfrm>
            <a:off x="2362200" y="5334000"/>
            <a:ext cx="565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en-US" sz="1800">
                <a:latin typeface="Arial" charset="0"/>
              </a:rPr>
              <a:t>768</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3"/>
          <p:cNvSpPr>
            <a:spLocks noGrp="1"/>
          </p:cNvSpPr>
          <p:nvPr>
            <p:ph type="title"/>
          </p:nvPr>
        </p:nvSpPr>
        <p:spPr/>
        <p:txBody>
          <a:bodyPr/>
          <a:lstStyle/>
          <a:p>
            <a:r>
              <a:rPr lang="en-US" altLang="en-US" smtClean="0">
                <a:ea typeface="新細明體" pitchFamily="18" charset="-120"/>
              </a:rPr>
              <a:t>Summary and meanings of notations used in this chapter</a:t>
            </a:r>
          </a:p>
        </p:txBody>
      </p:sp>
      <p:sp>
        <p:nvSpPr>
          <p:cNvPr id="68611" name="Content Placeholder 4"/>
          <p:cNvSpPr>
            <a:spLocks noGrp="1"/>
          </p:cNvSpPr>
          <p:nvPr>
            <p:ph idx="1"/>
          </p:nvPr>
        </p:nvSpPr>
        <p:spPr>
          <a:xfrm>
            <a:off x="457200" y="1524000"/>
            <a:ext cx="8229600" cy="4525963"/>
          </a:xfrm>
        </p:spPr>
        <p:txBody>
          <a:bodyPr/>
          <a:lstStyle/>
          <a:p>
            <a:pPr marL="285750" lvl="1" eaLnBrk="1" hangingPunct="1">
              <a:buFont typeface="Arial" charset="0"/>
              <a:buChar char="•"/>
            </a:pPr>
            <a:r>
              <a:rPr kumimoji="1" lang="en-US" altLang="en-US" sz="2000" smtClean="0">
                <a:latin typeface="Arial" charset="0"/>
                <a:ea typeface="新細明體" pitchFamily="18" charset="-120"/>
              </a:rPr>
              <a:t>Pw=a vector in the world coordinate system.</a:t>
            </a:r>
          </a:p>
          <a:p>
            <a:pPr marL="285750" lvl="1" eaLnBrk="1" hangingPunct="1">
              <a:buFont typeface="Arial" charset="0"/>
              <a:buChar char="•"/>
            </a:pPr>
            <a:r>
              <a:rPr kumimoji="1" lang="en-US" altLang="en-US" sz="2000" smtClean="0">
                <a:latin typeface="Arial" charset="0"/>
                <a:ea typeface="新細明體" pitchFamily="18" charset="-120"/>
              </a:rPr>
              <a:t>Pc= the same vector (as Pw) but in the camera coordinate system.</a:t>
            </a:r>
          </a:p>
          <a:p>
            <a:pPr marL="285750" lvl="1" eaLnBrk="1" hangingPunct="1">
              <a:buFont typeface="Arial" charset="0"/>
              <a:buChar char="•"/>
            </a:pPr>
            <a:r>
              <a:rPr kumimoji="1" lang="en-US" altLang="en-US" sz="2000" smtClean="0">
                <a:latin typeface="Arial" charset="0"/>
                <a:ea typeface="新細明體" pitchFamily="18" charset="-120"/>
              </a:rPr>
              <a:t>Rcam, Tc : rotation, translation, resp., in the world coord. sys.</a:t>
            </a:r>
          </a:p>
          <a:p>
            <a:pPr marL="285750" lvl="1" eaLnBrk="1" hangingPunct="1">
              <a:buFont typeface="Arial" charset="0"/>
              <a:buChar char="•"/>
            </a:pPr>
            <a:r>
              <a:rPr kumimoji="1" lang="en-US" altLang="en-US" sz="2000" smtClean="0">
                <a:latin typeface="Arial" charset="0"/>
                <a:ea typeface="新細明體" pitchFamily="18" charset="-120"/>
              </a:rPr>
              <a:t>Rc : After the camera is rotated Rcam and translated Tc in the world coordinate system, Pc=Rc*(Pw-Tc)-----(i)</a:t>
            </a:r>
          </a:p>
          <a:p>
            <a:pPr marL="285750" lvl="1" eaLnBrk="1" hangingPunct="1">
              <a:buFont typeface="Arial" charset="0"/>
              <a:buChar char="•"/>
            </a:pPr>
            <a:r>
              <a:rPr kumimoji="1" lang="en-US" altLang="en-US" sz="2000" smtClean="0">
                <a:latin typeface="Arial" charset="0"/>
                <a:ea typeface="新細明體" pitchFamily="18" charset="-120"/>
              </a:rPr>
              <a:t>We proved that Rcam=Rc</a:t>
            </a:r>
            <a:r>
              <a:rPr kumimoji="1" lang="en-US" altLang="en-US" sz="2000" baseline="30000" smtClean="0">
                <a:latin typeface="Arial" charset="0"/>
                <a:ea typeface="新細明體" pitchFamily="18" charset="-120"/>
              </a:rPr>
              <a:t>-1</a:t>
            </a:r>
            <a:r>
              <a:rPr kumimoji="1" lang="en-US" altLang="en-US" sz="2000" smtClean="0">
                <a:latin typeface="Arial" charset="0"/>
                <a:ea typeface="新細明體" pitchFamily="18" charset="-120"/>
              </a:rPr>
              <a:t>, so equation (i) becomes</a:t>
            </a:r>
          </a:p>
          <a:p>
            <a:pPr marL="285750" lvl="1" eaLnBrk="1" hangingPunct="1">
              <a:buFont typeface="Arial" charset="0"/>
              <a:buChar char="•"/>
            </a:pPr>
            <a:r>
              <a:rPr kumimoji="1" lang="en-US" altLang="en-US" sz="2000" smtClean="0">
                <a:latin typeface="Arial" charset="0"/>
                <a:ea typeface="新細明體" pitchFamily="18" charset="-120"/>
              </a:rPr>
              <a:t>Pc=(Rcam)</a:t>
            </a:r>
            <a:r>
              <a:rPr kumimoji="1" lang="en-US" altLang="en-US" sz="2000" baseline="30000" smtClean="0">
                <a:latin typeface="Arial" charset="0"/>
                <a:ea typeface="新細明體" pitchFamily="18" charset="-120"/>
              </a:rPr>
              <a:t>-1</a:t>
            </a:r>
            <a:r>
              <a:rPr kumimoji="1" lang="en-US" altLang="en-US" sz="2000" smtClean="0">
                <a:latin typeface="Arial" charset="0"/>
                <a:ea typeface="新細明體" pitchFamily="18" charset="-120"/>
              </a:rPr>
              <a:t>*(Pw-Tc)----(ii), or</a:t>
            </a:r>
          </a:p>
          <a:p>
            <a:pPr marL="285750" lvl="1" eaLnBrk="1" hangingPunct="1">
              <a:buFont typeface="Arial" charset="0"/>
              <a:buChar char="•"/>
            </a:pPr>
            <a:r>
              <a:rPr kumimoji="1" lang="en-US" altLang="en-US" sz="2000" smtClean="0">
                <a:latin typeface="Arial" charset="0"/>
                <a:ea typeface="新細明體" pitchFamily="18" charset="-120"/>
              </a:rPr>
              <a:t>Pc=(Rcam)</a:t>
            </a:r>
            <a:r>
              <a:rPr kumimoji="1" lang="en-US" altLang="en-US" sz="2000" baseline="30000" smtClean="0">
                <a:latin typeface="Arial" charset="0"/>
                <a:ea typeface="新細明體" pitchFamily="18" charset="-120"/>
              </a:rPr>
              <a:t>-1</a:t>
            </a:r>
            <a:r>
              <a:rPr kumimoji="1" lang="en-US" altLang="en-US" sz="2000" smtClean="0">
                <a:latin typeface="Arial" charset="0"/>
                <a:ea typeface="新細明體" pitchFamily="18" charset="-120"/>
              </a:rPr>
              <a:t>*(Pw)+ (-(Rcam)</a:t>
            </a:r>
            <a:r>
              <a:rPr kumimoji="1" lang="en-US" altLang="en-US" sz="2000" baseline="30000" smtClean="0">
                <a:latin typeface="Arial" charset="0"/>
                <a:ea typeface="新細明體" pitchFamily="18" charset="-120"/>
              </a:rPr>
              <a:t>-1</a:t>
            </a:r>
            <a:r>
              <a:rPr kumimoji="1" lang="en-US" altLang="en-US" sz="2000" smtClean="0">
                <a:latin typeface="Arial" charset="0"/>
                <a:ea typeface="新細明體" pitchFamily="18" charset="-120"/>
              </a:rPr>
              <a:t>*Tc)----(ii), so we can make</a:t>
            </a:r>
          </a:p>
          <a:p>
            <a:pPr marL="285750" lvl="1" eaLnBrk="1" hangingPunct="1">
              <a:buFont typeface="Arial" charset="0"/>
              <a:buChar char="•"/>
            </a:pPr>
            <a:r>
              <a:rPr kumimoji="1" lang="en-US" altLang="en-US" sz="2000" smtClean="0">
                <a:latin typeface="Arial" charset="0"/>
                <a:ea typeface="新細明體" pitchFamily="18" charset="-120"/>
              </a:rPr>
              <a:t>Pc=R*Pw+T---(iii), if </a:t>
            </a:r>
          </a:p>
          <a:p>
            <a:pPr marL="685800" lvl="2" eaLnBrk="1" hangingPunct="1"/>
            <a:r>
              <a:rPr kumimoji="1" lang="en-US" altLang="en-US" sz="2000" smtClean="0">
                <a:latin typeface="Arial" charset="0"/>
                <a:ea typeface="新細明體" pitchFamily="18" charset="-120"/>
              </a:rPr>
              <a:t>R=(Rcam)</a:t>
            </a:r>
            <a:r>
              <a:rPr kumimoji="1" lang="en-US" altLang="en-US" sz="2000" baseline="30000" smtClean="0">
                <a:latin typeface="Arial" charset="0"/>
                <a:ea typeface="新細明體" pitchFamily="18" charset="-120"/>
              </a:rPr>
              <a:t>-1</a:t>
            </a:r>
            <a:r>
              <a:rPr kumimoji="1" lang="en-US" altLang="en-US" sz="2000" smtClean="0">
                <a:latin typeface="Arial" charset="0"/>
                <a:ea typeface="新細明體" pitchFamily="18" charset="-120"/>
              </a:rPr>
              <a:t>=Rc and </a:t>
            </a:r>
          </a:p>
          <a:p>
            <a:pPr marL="685800" lvl="2" eaLnBrk="1" hangingPunct="1"/>
            <a:r>
              <a:rPr kumimoji="1" lang="en-US" altLang="en-US" sz="2000" smtClean="0">
                <a:latin typeface="Arial" charset="0"/>
                <a:ea typeface="新細明體" pitchFamily="18" charset="-120"/>
              </a:rPr>
              <a:t>T=(-(Rcam)</a:t>
            </a:r>
            <a:r>
              <a:rPr kumimoji="1" lang="en-US" altLang="en-US" sz="2000" baseline="30000" smtClean="0">
                <a:latin typeface="Arial" charset="0"/>
                <a:ea typeface="新細明體" pitchFamily="18" charset="-120"/>
              </a:rPr>
              <a:t>-1</a:t>
            </a:r>
            <a:r>
              <a:rPr kumimoji="1" lang="en-US" altLang="en-US" sz="2000" smtClean="0">
                <a:latin typeface="Arial" charset="0"/>
                <a:ea typeface="新細明體" pitchFamily="18" charset="-120"/>
              </a:rPr>
              <a:t>*Tc) = -Rc*Tc</a:t>
            </a:r>
          </a:p>
          <a:p>
            <a:r>
              <a:rPr kumimoji="1" lang="en-US" altLang="en-US" sz="2000" smtClean="0">
                <a:latin typeface="Arial" charset="0"/>
                <a:ea typeface="新細明體" pitchFamily="18" charset="-120"/>
              </a:rPr>
              <a:t>Equation (iii) is an expression used in many articles.</a:t>
            </a:r>
            <a:endParaRPr lang="en-US" altLang="en-US" sz="2000" smtClean="0">
              <a:ea typeface="新細明體" pitchFamily="18" charset="-120"/>
            </a:endParaRPr>
          </a:p>
        </p:txBody>
      </p:sp>
      <p:sp>
        <p:nvSpPr>
          <p:cNvPr id="2" name="Footer Placeholder 1"/>
          <p:cNvSpPr>
            <a:spLocks noGrp="1"/>
          </p:cNvSpPr>
          <p:nvPr>
            <p:ph type="ftr" sz="quarter" idx="11"/>
          </p:nvPr>
        </p:nvSpPr>
        <p:spPr/>
        <p:txBody>
          <a:bodyPr/>
          <a:lstStyle/>
          <a:p>
            <a:pPr>
              <a:defRPr/>
            </a:pPr>
            <a:r>
              <a:rPr lang="en-US" smtClean="0"/>
              <a:t>Ch2. Cameras v.7c</a:t>
            </a:r>
            <a:endParaRPr lang="en-US" dirty="0"/>
          </a:p>
        </p:txBody>
      </p:sp>
      <p:sp>
        <p:nvSpPr>
          <p:cNvPr id="6861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fld id="{26FB440E-EB98-4A60-AD99-FBE4E5847C26}" type="slidenum">
              <a:rPr lang="en-US" altLang="en-US" sz="1200" smtClean="0">
                <a:solidFill>
                  <a:srgbClr val="898989"/>
                </a:solidFill>
                <a:latin typeface="Verdana" pitchFamily="34" charset="0"/>
              </a:rPr>
              <a:pPr>
                <a:spcBef>
                  <a:spcPct val="0"/>
                </a:spcBef>
                <a:buFontTx/>
                <a:buNone/>
              </a:pPr>
              <a:t>61</a:t>
            </a:fld>
            <a:endParaRPr lang="en-US" altLang="en-US" sz="1200" smtClean="0">
              <a:solidFill>
                <a:srgbClr val="898989"/>
              </a:solidFill>
              <a:latin typeface="Verdana" pitchFamily="34"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r>
              <a:rPr lang="en-US" altLang="en-US" sz="2400" smtClean="0">
                <a:ea typeface="新細明體" pitchFamily="18" charset="-120"/>
              </a:rPr>
              <a:t>rot_syms.m : use the matlab symbolic processor to show varies possible arrangements of the Rotational matrix</a:t>
            </a:r>
          </a:p>
        </p:txBody>
      </p:sp>
      <p:sp>
        <p:nvSpPr>
          <p:cNvPr id="69635" name="Content Placeholder 2"/>
          <p:cNvSpPr>
            <a:spLocks noGrp="1"/>
          </p:cNvSpPr>
          <p:nvPr>
            <p:ph sz="half" idx="1"/>
          </p:nvPr>
        </p:nvSpPr>
        <p:spPr>
          <a:xfrm>
            <a:off x="381000" y="1371600"/>
            <a:ext cx="4038600" cy="4525963"/>
          </a:xfrm>
        </p:spPr>
        <p:txBody>
          <a:bodyPr/>
          <a:lstStyle/>
          <a:p>
            <a:r>
              <a:rPr lang="en-US" altLang="en-US" sz="1200" smtClean="0">
                <a:ea typeface="新細明體" pitchFamily="18" charset="-120"/>
              </a:rPr>
              <a:t>% rot_syms.m</a:t>
            </a:r>
          </a:p>
          <a:p>
            <a:r>
              <a:rPr lang="en-US" altLang="en-US" sz="1200" smtClean="0">
                <a:ea typeface="新細明體" pitchFamily="18" charset="-120"/>
              </a:rPr>
              <a:t>%show varies arrangement of the </a:t>
            </a:r>
          </a:p>
          <a:p>
            <a:r>
              <a:rPr lang="en-US" altLang="en-US" sz="1200" smtClean="0">
                <a:ea typeface="新細明體" pitchFamily="18" charset="-120"/>
              </a:rPr>
              <a:t>%R rotation matrix, khw 140319</a:t>
            </a:r>
          </a:p>
          <a:p>
            <a:r>
              <a:rPr lang="en-US" altLang="en-US" sz="1200" smtClean="0">
                <a:ea typeface="新細明體" pitchFamily="18" charset="-120"/>
              </a:rPr>
              <a:t>syms an_x an_y an_z real</a:t>
            </a:r>
          </a:p>
          <a:p>
            <a:r>
              <a:rPr lang="en-US" altLang="en-US" sz="1200" smtClean="0">
                <a:ea typeface="新細明體" pitchFamily="18" charset="-120"/>
              </a:rPr>
              <a:t>Rz=[cos(an_z)   sin(an_z)   0</a:t>
            </a:r>
          </a:p>
          <a:p>
            <a:r>
              <a:rPr lang="en-US" altLang="en-US" sz="1200" smtClean="0">
                <a:ea typeface="新細明體" pitchFamily="18" charset="-120"/>
              </a:rPr>
              <a:t>   -sin(an_z)   cos(an_z)   0</a:t>
            </a:r>
          </a:p>
          <a:p>
            <a:r>
              <a:rPr lang="en-US" altLang="en-US" sz="1200" smtClean="0">
                <a:ea typeface="新細明體" pitchFamily="18" charset="-120"/>
              </a:rPr>
              <a:t>    0           0           1];</a:t>
            </a:r>
          </a:p>
          <a:p>
            <a:r>
              <a:rPr lang="en-US" altLang="en-US" sz="1200" smtClean="0">
                <a:ea typeface="新細明體" pitchFamily="18" charset="-120"/>
              </a:rPr>
              <a:t>Ry=[cos(an_y)   0           -sin(an_y)</a:t>
            </a:r>
          </a:p>
          <a:p>
            <a:r>
              <a:rPr lang="en-US" altLang="en-US" sz="1200" smtClean="0">
                <a:ea typeface="新細明體" pitchFamily="18" charset="-120"/>
              </a:rPr>
              <a:t>    0           1           0 </a:t>
            </a:r>
          </a:p>
          <a:p>
            <a:r>
              <a:rPr lang="en-US" altLang="en-US" sz="1200" smtClean="0">
                <a:ea typeface="新細明體" pitchFamily="18" charset="-120"/>
              </a:rPr>
              <a:t>   sin(an_y)    0           cos(an_y)];</a:t>
            </a:r>
          </a:p>
          <a:p>
            <a:r>
              <a:rPr lang="en-US" altLang="en-US" sz="1200" smtClean="0">
                <a:ea typeface="新細明體" pitchFamily="18" charset="-120"/>
              </a:rPr>
              <a:t>Rx=[1           0           0</a:t>
            </a:r>
          </a:p>
          <a:p>
            <a:r>
              <a:rPr lang="en-US" altLang="en-US" sz="1200" smtClean="0">
                <a:ea typeface="新細明體" pitchFamily="18" charset="-120"/>
              </a:rPr>
              <a:t>    0           cos(an_x)   sin(an_x)</a:t>
            </a:r>
          </a:p>
          <a:p>
            <a:r>
              <a:rPr lang="en-US" altLang="en-US" sz="1200" smtClean="0">
                <a:ea typeface="新細明體" pitchFamily="18" charset="-120"/>
              </a:rPr>
              <a:t>    0           -sin(an_x)  cos(an_x)];</a:t>
            </a:r>
          </a:p>
          <a:p>
            <a:r>
              <a:rPr lang="pl-PL" altLang="en-US" sz="1200" smtClean="0">
                <a:ea typeface="新細明體" pitchFamily="18" charset="-120"/>
              </a:rPr>
              <a:t>Rxyz= Rz*Ry*Rx %do x first then y, z</a:t>
            </a:r>
          </a:p>
          <a:p>
            <a:r>
              <a:rPr lang="en-US" altLang="en-US" sz="1200" smtClean="0">
                <a:ea typeface="新細明體" pitchFamily="18" charset="-120"/>
              </a:rPr>
              <a:t>transpose_Rxyz= (Rz*Ry*Rx)'</a:t>
            </a:r>
          </a:p>
          <a:p>
            <a:r>
              <a:rPr lang="en-US" altLang="en-US" sz="1200" smtClean="0">
                <a:ea typeface="新細明體" pitchFamily="18" charset="-120"/>
              </a:rPr>
              <a:t>inverse_Rxyz= inv(Rz*Ry*Rx)</a:t>
            </a:r>
          </a:p>
          <a:p>
            <a:r>
              <a:rPr lang="en-US" altLang="en-US" sz="1200" smtClean="0">
                <a:ea typeface="新細明體" pitchFamily="18" charset="-120"/>
              </a:rPr>
              <a:t> </a:t>
            </a:r>
          </a:p>
          <a:p>
            <a:r>
              <a:rPr lang="pl-PL" altLang="en-US" sz="1200" smtClean="0">
                <a:ea typeface="新細明體" pitchFamily="18" charset="-120"/>
              </a:rPr>
              <a:t>Rzyx= Rx*Ry*Rz %do z first then y, x</a:t>
            </a:r>
          </a:p>
          <a:p>
            <a:r>
              <a:rPr lang="en-US" altLang="en-US" sz="1200" smtClean="0">
                <a:ea typeface="新細明體" pitchFamily="18" charset="-120"/>
              </a:rPr>
              <a:t>transpose_Rzyx= (Rx*Ry*Rz)' %do z first, then z, and y</a:t>
            </a:r>
          </a:p>
          <a:p>
            <a:r>
              <a:rPr lang="en-US" altLang="en-US" sz="1200" smtClean="0">
                <a:ea typeface="新細明體" pitchFamily="18" charset="-120"/>
              </a:rPr>
              <a:t>inverse_Rzyx= inv(Rx*Ry*Rz)%do z first, then z, and y</a:t>
            </a:r>
          </a:p>
          <a:p>
            <a:r>
              <a:rPr lang="en-US" altLang="en-US" sz="900" smtClean="0">
                <a:ea typeface="新細明體" pitchFamily="18" charset="-120"/>
              </a:rPr>
              <a:t> </a:t>
            </a:r>
          </a:p>
          <a:p>
            <a:endParaRPr lang="en-US" altLang="en-US" sz="900" smtClean="0">
              <a:ea typeface="新細明體" pitchFamily="18" charset="-120"/>
            </a:endParaRPr>
          </a:p>
        </p:txBody>
      </p:sp>
      <p:sp>
        <p:nvSpPr>
          <p:cNvPr id="69636" name="Content Placeholder 5"/>
          <p:cNvSpPr>
            <a:spLocks noGrp="1"/>
          </p:cNvSpPr>
          <p:nvPr>
            <p:ph sz="half" idx="2"/>
          </p:nvPr>
        </p:nvSpPr>
        <p:spPr/>
        <p:txBody>
          <a:bodyPr/>
          <a:lstStyle/>
          <a:p>
            <a:r>
              <a:rPr lang="en-US" altLang="en-US" sz="1200" smtClean="0">
                <a:ea typeface="新細明體" pitchFamily="18" charset="-120"/>
              </a:rPr>
              <a:t>%ANOTHER SET , IN THIS SET r_x=Rx', r_y=Ry', r_z=Rz'</a:t>
            </a:r>
          </a:p>
          <a:p>
            <a:r>
              <a:rPr lang="en-US" altLang="en-US" sz="1200" smtClean="0">
                <a:ea typeface="新細明體" pitchFamily="18" charset="-120"/>
              </a:rPr>
              <a:t>rz=Rz';</a:t>
            </a:r>
          </a:p>
          <a:p>
            <a:r>
              <a:rPr lang="en-US" altLang="en-US" sz="1200" smtClean="0">
                <a:ea typeface="新細明體" pitchFamily="18" charset="-120"/>
              </a:rPr>
              <a:t>ry=Ry';</a:t>
            </a:r>
          </a:p>
          <a:p>
            <a:r>
              <a:rPr lang="en-US" altLang="en-US" sz="1200" smtClean="0">
                <a:ea typeface="新細明體" pitchFamily="18" charset="-120"/>
              </a:rPr>
              <a:t>rx=Rx';</a:t>
            </a:r>
          </a:p>
          <a:p>
            <a:r>
              <a:rPr lang="en-US" altLang="en-US" sz="1200" smtClean="0">
                <a:ea typeface="新細明體" pitchFamily="18" charset="-120"/>
              </a:rPr>
              <a:t> </a:t>
            </a:r>
          </a:p>
          <a:p>
            <a:r>
              <a:rPr lang="pl-PL" altLang="en-US" sz="1200" smtClean="0">
                <a:ea typeface="新細明體" pitchFamily="18" charset="-120"/>
              </a:rPr>
              <a:t>rxyz= rz*ry*rx %do x first then y, z</a:t>
            </a:r>
          </a:p>
          <a:p>
            <a:r>
              <a:rPr lang="en-US" altLang="en-US" sz="1200" smtClean="0">
                <a:ea typeface="新細明體" pitchFamily="18" charset="-120"/>
              </a:rPr>
              <a:t>transpose_rxyz= (rz*ry*rx)'</a:t>
            </a:r>
          </a:p>
          <a:p>
            <a:r>
              <a:rPr lang="en-US" altLang="en-US" sz="1200" smtClean="0">
                <a:ea typeface="新細明體" pitchFamily="18" charset="-120"/>
              </a:rPr>
              <a:t>inverse_rxyz= inv(rz*ry*rx)</a:t>
            </a:r>
          </a:p>
          <a:p>
            <a:r>
              <a:rPr lang="en-US" altLang="en-US" sz="1200" smtClean="0">
                <a:ea typeface="新細明體" pitchFamily="18" charset="-120"/>
              </a:rPr>
              <a:t> </a:t>
            </a:r>
          </a:p>
          <a:p>
            <a:r>
              <a:rPr lang="pl-PL" altLang="en-US" sz="1200" smtClean="0">
                <a:ea typeface="新細明體" pitchFamily="18" charset="-120"/>
              </a:rPr>
              <a:t>rzyx= rx*ry*rz %do z first then y, x</a:t>
            </a:r>
          </a:p>
          <a:p>
            <a:r>
              <a:rPr lang="en-US" altLang="en-US" sz="1200" smtClean="0">
                <a:ea typeface="新細明體" pitchFamily="18" charset="-120"/>
              </a:rPr>
              <a:t>transpose_rzyx= (rx*ry*rz)' %do z first, then z, and y</a:t>
            </a:r>
          </a:p>
          <a:p>
            <a:r>
              <a:rPr lang="en-US" altLang="en-US" sz="1200" smtClean="0">
                <a:ea typeface="新細明體" pitchFamily="18" charset="-120"/>
              </a:rPr>
              <a:t>inverse_Rzyx= inv(rx*ry*rz)%do z first, then z, and y</a:t>
            </a:r>
          </a:p>
        </p:txBody>
      </p:sp>
      <p:sp>
        <p:nvSpPr>
          <p:cNvPr id="4" name="Footer Placeholder 3"/>
          <p:cNvSpPr>
            <a:spLocks noGrp="1"/>
          </p:cNvSpPr>
          <p:nvPr>
            <p:ph type="ftr" sz="quarter" idx="11"/>
          </p:nvPr>
        </p:nvSpPr>
        <p:spPr/>
        <p:txBody>
          <a:bodyPr/>
          <a:lstStyle/>
          <a:p>
            <a:pPr>
              <a:defRPr/>
            </a:pPr>
            <a:r>
              <a:rPr lang="en-US" altLang="en-US" smtClean="0"/>
              <a:t>Ch2. Cameras v.7c</a:t>
            </a:r>
            <a:endParaRPr lang="en-US" altLang="en-US"/>
          </a:p>
        </p:txBody>
      </p:sp>
      <p:sp>
        <p:nvSpPr>
          <p:cNvPr id="69638"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fld id="{6224DC89-5207-49BD-B009-6D54DDC44527}" type="slidenum">
              <a:rPr lang="en-US" altLang="en-US" sz="1200" smtClean="0">
                <a:solidFill>
                  <a:srgbClr val="898989"/>
                </a:solidFill>
                <a:latin typeface="Arial" charset="0"/>
              </a:rPr>
              <a:pPr eaLnBrk="1" hangingPunct="1">
                <a:spcBef>
                  <a:spcPct val="0"/>
                </a:spcBef>
                <a:buFontTx/>
                <a:buNone/>
              </a:pPr>
              <a:t>62</a:t>
            </a:fld>
            <a:endParaRPr lang="en-US" altLang="en-US" sz="1200" smtClean="0">
              <a:solidFill>
                <a:srgbClr val="898989"/>
              </a:solidFill>
              <a:latin typeface="Arial"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6"/>
          <p:cNvSpPr>
            <a:spLocks noGrp="1"/>
          </p:cNvSpPr>
          <p:nvPr>
            <p:ph type="title"/>
          </p:nvPr>
        </p:nvSpPr>
        <p:spPr>
          <a:xfrm>
            <a:off x="457200" y="76200"/>
            <a:ext cx="8229600" cy="563563"/>
          </a:xfrm>
        </p:spPr>
        <p:txBody>
          <a:bodyPr/>
          <a:lstStyle/>
          <a:p>
            <a:r>
              <a:rPr lang="en-US" altLang="en-US" smtClean="0">
                <a:ea typeface="新細明體" pitchFamily="18" charset="-120"/>
              </a:rPr>
              <a:t>Output of rot_syms.m (page1)</a:t>
            </a:r>
          </a:p>
        </p:txBody>
      </p:sp>
      <p:sp>
        <p:nvSpPr>
          <p:cNvPr id="70659" name="Content Placeholder 7"/>
          <p:cNvSpPr>
            <a:spLocks noGrp="1"/>
          </p:cNvSpPr>
          <p:nvPr>
            <p:ph idx="1"/>
          </p:nvPr>
        </p:nvSpPr>
        <p:spPr>
          <a:xfrm>
            <a:off x="457200" y="685800"/>
            <a:ext cx="8229600" cy="4525963"/>
          </a:xfrm>
        </p:spPr>
        <p:txBody>
          <a:bodyPr/>
          <a:lstStyle/>
          <a:p>
            <a:r>
              <a:rPr lang="en-US" altLang="en-US" sz="1100" smtClean="0">
                <a:ea typeface="新細明體" pitchFamily="18" charset="-120"/>
              </a:rPr>
              <a:t>&gt;&gt; rot_syms</a:t>
            </a:r>
          </a:p>
          <a:p>
            <a:r>
              <a:rPr lang="en-US" altLang="en-US" sz="1100" smtClean="0">
                <a:ea typeface="新細明體" pitchFamily="18" charset="-120"/>
              </a:rPr>
              <a:t> Rxyz =</a:t>
            </a:r>
          </a:p>
          <a:p>
            <a:r>
              <a:rPr lang="en-US" altLang="en-US" sz="1100" smtClean="0">
                <a:ea typeface="新細明體" pitchFamily="18" charset="-120"/>
              </a:rPr>
              <a:t> [  cos(an_y)*cos(an_z), cos(an_x)*sin(an_z) + cos(an_z)*sin(an_x)*sin(an_y), sin(an_x)*sin(an_z) - cos(an_x)*cos(an_z)*sin(an_y)]</a:t>
            </a:r>
          </a:p>
          <a:p>
            <a:r>
              <a:rPr lang="en-US" altLang="en-US" sz="1100" smtClean="0">
                <a:ea typeface="新細明體" pitchFamily="18" charset="-120"/>
              </a:rPr>
              <a:t>[ -cos(an_y)*sin(an_z), cos(an_x)*cos(an_z) - sin(an_x)*sin(an_y)*sin(an_z), cos(an_z)*sin(an_x) + cos(an_x)*sin(an_y)*sin(an_z)]</a:t>
            </a:r>
          </a:p>
          <a:p>
            <a:r>
              <a:rPr lang="en-US" altLang="en-US" sz="1100" smtClean="0">
                <a:ea typeface="新細明體" pitchFamily="18" charset="-120"/>
              </a:rPr>
              <a:t>[            sin(an_y),                                -cos(an_y)*sin(an_x),                                 cos(an_x)*cos(an_y)]</a:t>
            </a:r>
          </a:p>
          <a:p>
            <a:r>
              <a:rPr lang="en-US" altLang="en-US" sz="1100" smtClean="0">
                <a:ea typeface="新細明體" pitchFamily="18" charset="-120"/>
              </a:rPr>
              <a:t> </a:t>
            </a:r>
          </a:p>
          <a:p>
            <a:r>
              <a:rPr lang="en-US" altLang="en-US" sz="1100" smtClean="0">
                <a:ea typeface="新細明體" pitchFamily="18" charset="-120"/>
              </a:rPr>
              <a:t>transpose_Rxyz =</a:t>
            </a:r>
          </a:p>
          <a:p>
            <a:r>
              <a:rPr lang="en-US" altLang="en-US" sz="1100" smtClean="0">
                <a:ea typeface="新細明體" pitchFamily="18" charset="-120"/>
              </a:rPr>
              <a:t> [                                 cos(an_y)*cos(an_z),                                -cos(an_y)*sin(an_z),            sin(an_y)]</a:t>
            </a:r>
          </a:p>
          <a:p>
            <a:r>
              <a:rPr lang="en-US" altLang="en-US" sz="1100" smtClean="0">
                <a:ea typeface="新細明體" pitchFamily="18" charset="-120"/>
              </a:rPr>
              <a:t>[ cos(an_x)*sin(an_z) + cos(an_z)*sin(an_x)*sin(an_y), cos(an_x)*cos(an_z) - sin(an_x)*sin(an_y)*sin(an_z), -cos(an_y)*sin(an_x)]</a:t>
            </a:r>
          </a:p>
          <a:p>
            <a:r>
              <a:rPr lang="en-US" altLang="en-US" sz="1100" smtClean="0">
                <a:ea typeface="新細明體" pitchFamily="18" charset="-120"/>
              </a:rPr>
              <a:t>[ sin(an_x)*sin(an_z) - cos(an_x)*cos(an_z)*sin(an_y), cos(an_z)*sin(an_x) + cos(an_x)*sin(an_y)*sin(an_z),  cos(an_x)*cos(an_y)]</a:t>
            </a:r>
          </a:p>
          <a:p>
            <a:endParaRPr lang="en-US" altLang="en-US" sz="1100" smtClean="0">
              <a:ea typeface="新細明體" pitchFamily="18" charset="-120"/>
            </a:endParaRPr>
          </a:p>
          <a:p>
            <a:r>
              <a:rPr lang="en-US" altLang="en-US" sz="1100" smtClean="0">
                <a:ea typeface="新細明體" pitchFamily="18" charset="-120"/>
              </a:rPr>
              <a:t> inverse_Rxyz =</a:t>
            </a:r>
          </a:p>
          <a:p>
            <a:r>
              <a:rPr lang="en-US" altLang="en-US" sz="1100" smtClean="0">
                <a:ea typeface="新細明體" pitchFamily="18" charset="-120"/>
              </a:rPr>
              <a:t> [                                 cos(an_y)*cos(an_z),                                -cos(an_y)*sin(an_z),            sin(an_y)]</a:t>
            </a:r>
          </a:p>
          <a:p>
            <a:r>
              <a:rPr lang="en-US" altLang="en-US" sz="1100" smtClean="0">
                <a:ea typeface="新細明體" pitchFamily="18" charset="-120"/>
              </a:rPr>
              <a:t>[ cos(an_x)*sin(an_z) + cos(an_z)*sin(an_x)*sin(an_y), cos(an_x)*cos(an_z) - sin(an_x)*sin(an_y)*sin(an_z), -cos(an_y)*sin(an_x)]</a:t>
            </a:r>
          </a:p>
          <a:p>
            <a:r>
              <a:rPr lang="en-US" altLang="en-US" sz="1100" smtClean="0">
                <a:ea typeface="新細明體" pitchFamily="18" charset="-120"/>
              </a:rPr>
              <a:t>[ sin(an_x)*sin(an_z) - cos(an_x)*cos(an_z)*sin(an_y), cos(an_z)*sin(an_x) + cos(an_x)*sin(an_y)*sin(an_z),  cos(an_x)*cos(an_y)]</a:t>
            </a:r>
          </a:p>
          <a:p>
            <a:endParaRPr lang="en-US" altLang="en-US" sz="1100" smtClean="0">
              <a:ea typeface="新細明體" pitchFamily="18" charset="-120"/>
            </a:endParaRPr>
          </a:p>
          <a:p>
            <a:r>
              <a:rPr lang="en-US" altLang="en-US" sz="1100" smtClean="0">
                <a:ea typeface="新細明體" pitchFamily="18" charset="-120"/>
              </a:rPr>
              <a:t> Rzyx =</a:t>
            </a:r>
          </a:p>
          <a:p>
            <a:r>
              <a:rPr lang="en-US" altLang="en-US" sz="1100" smtClean="0">
                <a:ea typeface="新細明體" pitchFamily="18" charset="-120"/>
              </a:rPr>
              <a:t> [                                 cos(an_y)*cos(an_z),                                 cos(an_y)*sin(an_z),          -sin(an_y)]</a:t>
            </a:r>
          </a:p>
          <a:p>
            <a:r>
              <a:rPr lang="en-US" altLang="en-US" sz="1100" smtClean="0">
                <a:ea typeface="新細明體" pitchFamily="18" charset="-120"/>
              </a:rPr>
              <a:t>[ cos(an_z)*sin(an_x)*sin(an_y) - cos(an_x)*sin(an_z), cos(an_x)*cos(an_z) + sin(an_x)*sin(an_y)*sin(an_z), cos(an_y)*sin(an_x)]</a:t>
            </a:r>
          </a:p>
          <a:p>
            <a:r>
              <a:rPr lang="en-US" altLang="en-US" sz="1100" smtClean="0">
                <a:ea typeface="新細明體" pitchFamily="18" charset="-120"/>
              </a:rPr>
              <a:t>[ sin(an_x)*sin(an_z) + cos(an_x)*cos(an_z)*sin(an_y), cos(an_x)*sin(an_y)*sin(an_z) - cos(an_z)*sin(an_x), cos(an_x)*cos(an_y)]</a:t>
            </a:r>
          </a:p>
          <a:p>
            <a:endParaRPr lang="en-US" altLang="en-US" sz="1100" smtClean="0">
              <a:ea typeface="新細明體" pitchFamily="18" charset="-120"/>
            </a:endParaRPr>
          </a:p>
          <a:p>
            <a:r>
              <a:rPr lang="en-US" altLang="en-US" sz="1100" smtClean="0">
                <a:ea typeface="新細明體" pitchFamily="18" charset="-120"/>
              </a:rPr>
              <a:t> transpose_Rzyx =</a:t>
            </a:r>
          </a:p>
          <a:p>
            <a:r>
              <a:rPr lang="en-US" altLang="en-US" sz="1100" smtClean="0">
                <a:ea typeface="新細明體" pitchFamily="18" charset="-120"/>
              </a:rPr>
              <a:t> [ cos(an_y)*cos(an_z), cos(an_z)*sin(an_x)*sin(an_y) - cos(an_x)*sin(an_z), sin(an_x)*sin(an_z) + cos(an_x)*cos(an_z)*sin(an_y)]</a:t>
            </a:r>
          </a:p>
          <a:p>
            <a:r>
              <a:rPr lang="en-US" altLang="en-US" sz="1100" smtClean="0">
                <a:ea typeface="新細明體" pitchFamily="18" charset="-120"/>
              </a:rPr>
              <a:t>[ cos(an_y)*sin(an_z), cos(an_x)*cos(an_z) + sin(an_x)*sin(an_y)*sin(an_z), cos(an_x)*sin(an_y)*sin(an_z) - cos(an_z)*sin(an_x)]</a:t>
            </a:r>
          </a:p>
          <a:p>
            <a:r>
              <a:rPr lang="en-US" altLang="en-US" sz="1100" smtClean="0">
                <a:ea typeface="新細明體" pitchFamily="18" charset="-120"/>
              </a:rPr>
              <a:t>[          -sin(an_y),                                 cos(an_y)*sin(an_x),                                 cos(an_x)*cos(an_y)]</a:t>
            </a:r>
          </a:p>
          <a:p>
            <a:endParaRPr lang="en-US" altLang="en-US" sz="1100" smtClean="0">
              <a:ea typeface="新細明體" pitchFamily="18" charset="-120"/>
            </a:endParaRPr>
          </a:p>
          <a:p>
            <a:r>
              <a:rPr lang="en-US" altLang="en-US" sz="1100" smtClean="0">
                <a:ea typeface="新細明體" pitchFamily="18" charset="-120"/>
              </a:rPr>
              <a:t> inverse_Rzyx =</a:t>
            </a:r>
          </a:p>
          <a:p>
            <a:r>
              <a:rPr lang="en-US" altLang="en-US" sz="1100" smtClean="0">
                <a:ea typeface="新細明體" pitchFamily="18" charset="-120"/>
              </a:rPr>
              <a:t> [ cos(an_y)*cos(an_z), cos(an_z)*sin(an_x)*sin(an_y) - cos(an_x)*sin(an_z), sin(an_x)*sin(an_z) + cos(an_x)*cos(an_z)*sin(an_y)]</a:t>
            </a:r>
          </a:p>
          <a:p>
            <a:r>
              <a:rPr lang="en-US" altLang="en-US" sz="1100" smtClean="0">
                <a:ea typeface="新細明體" pitchFamily="18" charset="-120"/>
              </a:rPr>
              <a:t>[ cos(an_y)*sin(an_z), cos(an_x)*cos(an_z) + sin(an_x)*sin(an_y)*sin(an_z), cos(an_x)*sin(an_y)*sin(an_z) - cos(an_z)*sin(an_x)]</a:t>
            </a:r>
          </a:p>
          <a:p>
            <a:r>
              <a:rPr lang="en-US" altLang="en-US" sz="1100" smtClean="0">
                <a:ea typeface="新細明體" pitchFamily="18" charset="-120"/>
              </a:rPr>
              <a:t>[          -sin(an_y),                                 cos(an_y)*sin(an_x),                                 cos(an_x)*cos(an_y)]</a:t>
            </a:r>
          </a:p>
        </p:txBody>
      </p:sp>
      <p:sp>
        <p:nvSpPr>
          <p:cNvPr id="5" name="Footer Placeholder 4"/>
          <p:cNvSpPr>
            <a:spLocks noGrp="1"/>
          </p:cNvSpPr>
          <p:nvPr>
            <p:ph type="ftr" sz="quarter" idx="11"/>
          </p:nvPr>
        </p:nvSpPr>
        <p:spPr>
          <a:xfrm>
            <a:off x="6324600" y="6492875"/>
            <a:ext cx="2895600" cy="365125"/>
          </a:xfrm>
        </p:spPr>
        <p:txBody>
          <a:bodyPr/>
          <a:lstStyle/>
          <a:p>
            <a:pPr>
              <a:defRPr/>
            </a:pPr>
            <a:r>
              <a:rPr lang="en-US" altLang="en-US" smtClean="0"/>
              <a:t>Ch2. Cameras v.7c</a:t>
            </a:r>
            <a:endParaRPr lang="en-US" altLang="en-US" dirty="0"/>
          </a:p>
        </p:txBody>
      </p:sp>
      <p:sp>
        <p:nvSpPr>
          <p:cNvPr id="7066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fld id="{BE64A000-29C3-4BA9-829C-04D7C4A51603}" type="slidenum">
              <a:rPr lang="en-US" altLang="en-US" sz="1200" smtClean="0">
                <a:solidFill>
                  <a:srgbClr val="898989"/>
                </a:solidFill>
                <a:latin typeface="Arial" charset="0"/>
              </a:rPr>
              <a:pPr eaLnBrk="1" hangingPunct="1">
                <a:spcBef>
                  <a:spcPct val="0"/>
                </a:spcBef>
                <a:buFontTx/>
                <a:buNone/>
              </a:pPr>
              <a:t>63</a:t>
            </a:fld>
            <a:endParaRPr lang="en-US" altLang="en-US" sz="1200" smtClean="0">
              <a:solidFill>
                <a:srgbClr val="898989"/>
              </a:solidFill>
              <a:latin typeface="Arial"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a:xfrm>
            <a:off x="457200" y="381000"/>
            <a:ext cx="8229600" cy="411163"/>
          </a:xfrm>
        </p:spPr>
        <p:txBody>
          <a:bodyPr/>
          <a:lstStyle/>
          <a:p>
            <a:r>
              <a:rPr lang="en-US" altLang="en-US" smtClean="0">
                <a:ea typeface="新細明體" pitchFamily="18" charset="-120"/>
              </a:rPr>
              <a:t>Output of rot_syms.m (page2)</a:t>
            </a:r>
            <a:br>
              <a:rPr lang="en-US" altLang="en-US" smtClean="0">
                <a:ea typeface="新細明體" pitchFamily="18" charset="-120"/>
              </a:rPr>
            </a:br>
            <a:r>
              <a:rPr lang="en-US" altLang="en-US" smtClean="0">
                <a:ea typeface="新細明體" pitchFamily="18" charset="-120"/>
              </a:rPr>
              <a:t> </a:t>
            </a:r>
          </a:p>
        </p:txBody>
      </p:sp>
      <p:sp>
        <p:nvSpPr>
          <p:cNvPr id="71683" name="Content Placeholder 2"/>
          <p:cNvSpPr>
            <a:spLocks noGrp="1"/>
          </p:cNvSpPr>
          <p:nvPr>
            <p:ph idx="1"/>
          </p:nvPr>
        </p:nvSpPr>
        <p:spPr>
          <a:xfrm>
            <a:off x="457200" y="609600"/>
            <a:ext cx="8229600" cy="4525963"/>
          </a:xfrm>
        </p:spPr>
        <p:txBody>
          <a:bodyPr/>
          <a:lstStyle/>
          <a:p>
            <a:r>
              <a:rPr lang="en-US" altLang="en-US" sz="1100" smtClean="0">
                <a:ea typeface="新細明體" pitchFamily="18" charset="-120"/>
              </a:rPr>
              <a:t> rxyz =</a:t>
            </a:r>
          </a:p>
          <a:p>
            <a:r>
              <a:rPr lang="en-US" altLang="en-US" sz="1100" smtClean="0">
                <a:ea typeface="新細明體" pitchFamily="18" charset="-120"/>
              </a:rPr>
              <a:t> [ cos(an_y)*cos(an_z), cos(an_z)*sin(an_x)*sin(an_y) - cos(an_x)*sin(an_z), sin(an_x)*sin(an_z) + cos(an_x)*cos(an_z)*sin(an_y)]</a:t>
            </a:r>
          </a:p>
          <a:p>
            <a:r>
              <a:rPr lang="en-US" altLang="en-US" sz="1100" smtClean="0">
                <a:ea typeface="新細明體" pitchFamily="18" charset="-120"/>
              </a:rPr>
              <a:t>[ cos(an_y)*sin(an_z), cos(an_x)*cos(an_z) + sin(an_x)*sin(an_y)*sin(an_z), cos(an_x)*sin(an_y)*sin(an_z) - cos(an_z)*sin(an_x)]</a:t>
            </a:r>
          </a:p>
          <a:p>
            <a:r>
              <a:rPr lang="en-US" altLang="en-US" sz="1100" smtClean="0">
                <a:ea typeface="新細明體" pitchFamily="18" charset="-120"/>
              </a:rPr>
              <a:t>[          -sin(an_y),                                 cos(an_y)*sin(an_x),                                 cos(an_x)*cos(an_y)]</a:t>
            </a:r>
          </a:p>
          <a:p>
            <a:r>
              <a:rPr lang="en-US" altLang="en-US" sz="1100" smtClean="0">
                <a:ea typeface="新細明體" pitchFamily="18" charset="-120"/>
              </a:rPr>
              <a:t> </a:t>
            </a:r>
          </a:p>
          <a:p>
            <a:r>
              <a:rPr lang="en-US" altLang="en-US" sz="1100" smtClean="0">
                <a:ea typeface="新細明體" pitchFamily="18" charset="-120"/>
              </a:rPr>
              <a:t>transpose_rxyz =</a:t>
            </a:r>
          </a:p>
          <a:p>
            <a:r>
              <a:rPr lang="en-US" altLang="en-US" sz="1100" smtClean="0">
                <a:ea typeface="新細明體" pitchFamily="18" charset="-120"/>
              </a:rPr>
              <a:t> [                                 cos(an_y)*cos(an_z),                                 cos(an_y)*sin(an_z),          -sin(an_y)]</a:t>
            </a:r>
          </a:p>
          <a:p>
            <a:r>
              <a:rPr lang="en-US" altLang="en-US" sz="1100" smtClean="0">
                <a:ea typeface="新細明體" pitchFamily="18" charset="-120"/>
              </a:rPr>
              <a:t>[ cos(an_z)*sin(an_x)*sin(an_y) - cos(an_x)*sin(an_z), cos(an_x)*cos(an_z) + sin(an_x)*sin(an_y)*sin(an_z), cos(an_y)*sin(an_x)]</a:t>
            </a:r>
          </a:p>
          <a:p>
            <a:r>
              <a:rPr lang="en-US" altLang="en-US" sz="1100" smtClean="0">
                <a:ea typeface="新細明體" pitchFamily="18" charset="-120"/>
              </a:rPr>
              <a:t>[ sin(an_x)*sin(an_z) + cos(an_x)*cos(an_z)*sin(an_y), cos(an_x)*sin(an_y)*sin(an_z) - cos(an_z)*sin(an_x), cos(an_x)*cos(an_y)]</a:t>
            </a:r>
          </a:p>
          <a:p>
            <a:endParaRPr lang="en-US" altLang="en-US" sz="1100" smtClean="0">
              <a:ea typeface="新細明體" pitchFamily="18" charset="-120"/>
            </a:endParaRPr>
          </a:p>
          <a:p>
            <a:r>
              <a:rPr lang="en-US" altLang="en-US" sz="1100" smtClean="0">
                <a:ea typeface="新細明體" pitchFamily="18" charset="-120"/>
              </a:rPr>
              <a:t> inverse_rxyz =</a:t>
            </a:r>
          </a:p>
          <a:p>
            <a:r>
              <a:rPr lang="en-US" altLang="en-US" sz="1100" smtClean="0">
                <a:ea typeface="新細明體" pitchFamily="18" charset="-120"/>
              </a:rPr>
              <a:t> [                                 cos(an_y)*cos(an_z),                                 cos(an_y)*sin(an_z),          -sin(an_y)]</a:t>
            </a:r>
          </a:p>
          <a:p>
            <a:r>
              <a:rPr lang="en-US" altLang="en-US" sz="1100" smtClean="0">
                <a:ea typeface="新細明體" pitchFamily="18" charset="-120"/>
              </a:rPr>
              <a:t>[ cos(an_z)*sin(an_x)*sin(an_y) - cos(an_x)*sin(an_z), cos(an_x)*cos(an_z) + sin(an_x)*sin(an_y)*sin(an_z), cos(an_y)*sin(an_x)]</a:t>
            </a:r>
          </a:p>
          <a:p>
            <a:r>
              <a:rPr lang="en-US" altLang="en-US" sz="1100" smtClean="0">
                <a:ea typeface="新細明體" pitchFamily="18" charset="-120"/>
              </a:rPr>
              <a:t>[ sin(an_x)*sin(an_z) + cos(an_x)*cos(an_z)*sin(an_y), cos(an_x)*sin(an_y)*sin(an_z) - cos(an_z)*sin(an_x), cos(an_x)*cos(an_y)]</a:t>
            </a:r>
          </a:p>
          <a:p>
            <a:endParaRPr lang="en-US" altLang="en-US" sz="1100" smtClean="0">
              <a:ea typeface="新細明體" pitchFamily="18" charset="-120"/>
            </a:endParaRPr>
          </a:p>
          <a:p>
            <a:r>
              <a:rPr lang="en-US" altLang="en-US" sz="1100" smtClean="0">
                <a:ea typeface="新細明體" pitchFamily="18" charset="-120"/>
              </a:rPr>
              <a:t> rzyx =</a:t>
            </a:r>
          </a:p>
          <a:p>
            <a:r>
              <a:rPr lang="en-US" altLang="en-US" sz="1100" smtClean="0">
                <a:ea typeface="新細明體" pitchFamily="18" charset="-120"/>
              </a:rPr>
              <a:t> [                                 cos(an_y)*cos(an_z),                                -cos(an_y)*sin(an_z),            sin(an_y)]</a:t>
            </a:r>
          </a:p>
          <a:p>
            <a:r>
              <a:rPr lang="en-US" altLang="en-US" sz="1100" smtClean="0">
                <a:ea typeface="新細明體" pitchFamily="18" charset="-120"/>
              </a:rPr>
              <a:t>[ cos(an_x)*sin(an_z) + cos(an_z)*sin(an_x)*sin(an_y), cos(an_x)*cos(an_z) - sin(an_x)*sin(an_y)*sin(an_z), -cos(an_y)*sin(an_x)]</a:t>
            </a:r>
          </a:p>
          <a:p>
            <a:r>
              <a:rPr lang="en-US" altLang="en-US" sz="1100" smtClean="0">
                <a:ea typeface="新細明體" pitchFamily="18" charset="-120"/>
              </a:rPr>
              <a:t>[ sin(an_x)*sin(an_z) - cos(an_x)*cos(an_z)*sin(an_y), cos(an_z)*sin(an_x) + cos(an_x)*sin(an_y)*sin(an_z),  cos(an_x)*cos(an_y)]</a:t>
            </a:r>
          </a:p>
          <a:p>
            <a:endParaRPr lang="en-US" altLang="en-US" sz="1100" smtClean="0">
              <a:ea typeface="新細明體" pitchFamily="18" charset="-120"/>
            </a:endParaRPr>
          </a:p>
          <a:p>
            <a:r>
              <a:rPr lang="en-US" altLang="en-US" sz="1100" smtClean="0">
                <a:ea typeface="新細明體" pitchFamily="18" charset="-120"/>
              </a:rPr>
              <a:t> transpose_rzyx =</a:t>
            </a:r>
          </a:p>
          <a:p>
            <a:r>
              <a:rPr lang="en-US" altLang="en-US" sz="1100" smtClean="0">
                <a:ea typeface="新細明體" pitchFamily="18" charset="-120"/>
              </a:rPr>
              <a:t> [  cos(an_y)*cos(an_z), cos(an_x)*sin(an_z) + cos(an_z)*sin(an_x)*sin(an_y), sin(an_x)*sin(an_z) - cos(an_x)*cos(an_z)*sin(an_y)]</a:t>
            </a:r>
          </a:p>
          <a:p>
            <a:r>
              <a:rPr lang="en-US" altLang="en-US" sz="1100" smtClean="0">
                <a:ea typeface="新細明體" pitchFamily="18" charset="-120"/>
              </a:rPr>
              <a:t>[ -cos(an_y)*sin(an_z), cos(an_x)*cos(an_z) - sin(an_x)*sin(an_y)*sin(an_z), cos(an_z)*sin(an_x) + cos(an_x)*sin(an_y)*sin(an_z)]</a:t>
            </a:r>
          </a:p>
          <a:p>
            <a:r>
              <a:rPr lang="en-US" altLang="en-US" sz="1100" smtClean="0">
                <a:ea typeface="新細明體" pitchFamily="18" charset="-120"/>
              </a:rPr>
              <a:t>[            sin(an_y),                                -cos(an_y)*sin(an_x),                                 cos(an_x)*cos(an_y)]</a:t>
            </a:r>
          </a:p>
          <a:p>
            <a:endParaRPr lang="en-US" altLang="en-US" sz="1100" smtClean="0">
              <a:ea typeface="新細明體" pitchFamily="18" charset="-120"/>
            </a:endParaRPr>
          </a:p>
          <a:p>
            <a:r>
              <a:rPr lang="en-US" altLang="en-US" sz="1100" smtClean="0">
                <a:ea typeface="新細明體" pitchFamily="18" charset="-120"/>
              </a:rPr>
              <a:t> inverse_Rzyx =</a:t>
            </a:r>
          </a:p>
          <a:p>
            <a:r>
              <a:rPr lang="en-US" altLang="en-US" sz="1100" smtClean="0">
                <a:ea typeface="新細明體" pitchFamily="18" charset="-120"/>
              </a:rPr>
              <a:t> [  cos(an_y)*cos(an_z), cos(an_x)*sin(an_z) + cos(an_z)*sin(an_x)*sin(an_y), sin(an_x)*sin(an_z) - cos(an_x)*cos(an_z)*sin(an_y)]</a:t>
            </a:r>
          </a:p>
          <a:p>
            <a:r>
              <a:rPr lang="en-US" altLang="en-US" sz="1100" smtClean="0">
                <a:ea typeface="新細明體" pitchFamily="18" charset="-120"/>
              </a:rPr>
              <a:t>[ -cos(an_y)*sin(an_z), cos(an_x)*cos(an_z) - sin(an_x)*sin(an_y)*sin(an_z), cos(an_z)*sin(an_x) + cos(an_x)*sin(an_y)*sin(an_z)]</a:t>
            </a:r>
          </a:p>
          <a:p>
            <a:r>
              <a:rPr lang="en-US" altLang="en-US" sz="1100" smtClean="0">
                <a:ea typeface="新細明體" pitchFamily="18" charset="-120"/>
              </a:rPr>
              <a:t>[            sin(an_y),                                -cos(an_y)*sin(an_x),                                 cos(an_x)*cos(an_y)]</a:t>
            </a:r>
          </a:p>
        </p:txBody>
      </p:sp>
      <p:sp>
        <p:nvSpPr>
          <p:cNvPr id="4" name="Footer Placeholder 3"/>
          <p:cNvSpPr>
            <a:spLocks noGrp="1"/>
          </p:cNvSpPr>
          <p:nvPr>
            <p:ph type="ftr" sz="quarter" idx="11"/>
          </p:nvPr>
        </p:nvSpPr>
        <p:spPr>
          <a:xfrm>
            <a:off x="3200400" y="6484938"/>
            <a:ext cx="2895600" cy="365125"/>
          </a:xfrm>
        </p:spPr>
        <p:txBody>
          <a:bodyPr/>
          <a:lstStyle/>
          <a:p>
            <a:pPr>
              <a:defRPr/>
            </a:pPr>
            <a:r>
              <a:rPr lang="en-US" altLang="en-US" smtClean="0"/>
              <a:t>Ch2. Cameras v.7c</a:t>
            </a:r>
            <a:endParaRPr lang="en-US" altLang="en-US" dirty="0"/>
          </a:p>
        </p:txBody>
      </p:sp>
      <p:sp>
        <p:nvSpPr>
          <p:cNvPr id="7168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fld id="{7C5FB8A5-7E98-411E-921F-05CE3BFC1765}" type="slidenum">
              <a:rPr lang="en-US" altLang="en-US" sz="1200" smtClean="0">
                <a:solidFill>
                  <a:srgbClr val="898989"/>
                </a:solidFill>
                <a:latin typeface="Arial" charset="0"/>
              </a:rPr>
              <a:pPr eaLnBrk="1" hangingPunct="1">
                <a:spcBef>
                  <a:spcPct val="0"/>
                </a:spcBef>
                <a:buFontTx/>
                <a:buNone/>
              </a:pPr>
              <a:t>64</a:t>
            </a:fld>
            <a:endParaRPr lang="en-US" altLang="en-US" sz="1200" smtClean="0">
              <a:solidFill>
                <a:srgbClr val="898989"/>
              </a:solidFill>
              <a:latin typeface="Arial"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r>
              <a:rPr lang="en-US" altLang="en-US" smtClean="0">
                <a:ea typeface="新細明體" pitchFamily="18" charset="-120"/>
              </a:rPr>
              <a:t>Rotation matrix</a:t>
            </a:r>
          </a:p>
        </p:txBody>
      </p:sp>
      <p:sp>
        <p:nvSpPr>
          <p:cNvPr id="72707" name="Content Placeholder 2"/>
          <p:cNvSpPr>
            <a:spLocks noGrp="1"/>
          </p:cNvSpPr>
          <p:nvPr>
            <p:ph idx="1"/>
          </p:nvPr>
        </p:nvSpPr>
        <p:spPr/>
        <p:txBody>
          <a:bodyPr/>
          <a:lstStyle/>
          <a:p>
            <a:r>
              <a:rPr lang="en-US" altLang="en-US" smtClean="0">
                <a:ea typeface="新細明體" pitchFamily="18" charset="-120"/>
              </a:rPr>
              <a:t> </a:t>
            </a:r>
          </a:p>
        </p:txBody>
      </p:sp>
      <p:sp>
        <p:nvSpPr>
          <p:cNvPr id="4" name="Footer Placeholder 3"/>
          <p:cNvSpPr>
            <a:spLocks noGrp="1"/>
          </p:cNvSpPr>
          <p:nvPr>
            <p:ph type="ftr" sz="quarter" idx="11"/>
          </p:nvPr>
        </p:nvSpPr>
        <p:spPr/>
        <p:txBody>
          <a:bodyPr/>
          <a:lstStyle/>
          <a:p>
            <a:pPr>
              <a:defRPr/>
            </a:pPr>
            <a:r>
              <a:rPr lang="en-US" altLang="en-US" smtClean="0"/>
              <a:t>Ch2. Cameras v.7c</a:t>
            </a:r>
            <a:endParaRPr lang="en-US" altLang="en-US"/>
          </a:p>
        </p:txBody>
      </p:sp>
      <p:sp>
        <p:nvSpPr>
          <p:cNvPr id="7270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fld id="{9034E378-58E5-469F-956E-F674A59C5501}" type="slidenum">
              <a:rPr lang="en-US" altLang="en-US" sz="1200" smtClean="0">
                <a:solidFill>
                  <a:srgbClr val="898989"/>
                </a:solidFill>
                <a:latin typeface="Arial" charset="0"/>
              </a:rPr>
              <a:pPr eaLnBrk="1" hangingPunct="1">
                <a:spcBef>
                  <a:spcPct val="0"/>
                </a:spcBef>
                <a:buFontTx/>
                <a:buNone/>
              </a:pPr>
              <a:t>65</a:t>
            </a:fld>
            <a:endParaRPr lang="en-US" altLang="en-US" sz="1200" smtClean="0">
              <a:solidFill>
                <a:srgbClr val="898989"/>
              </a:solidFill>
              <a:latin typeface="Arial" charset="0"/>
            </a:endParaRPr>
          </a:p>
        </p:txBody>
      </p:sp>
      <p:graphicFrame>
        <p:nvGraphicFramePr>
          <p:cNvPr id="72710" name="Object 5"/>
          <p:cNvGraphicFramePr>
            <a:graphicFrameLocks noChangeAspect="1"/>
          </p:cNvGraphicFramePr>
          <p:nvPr>
            <p:extLst>
              <p:ext uri="{D42A27DB-BD31-4B8C-83A1-F6EECF244321}">
                <p14:modId xmlns:p14="http://schemas.microsoft.com/office/powerpoint/2010/main" val="1929855403"/>
              </p:ext>
            </p:extLst>
          </p:nvPr>
        </p:nvGraphicFramePr>
        <p:xfrm>
          <a:off x="1108075" y="1466850"/>
          <a:ext cx="7559675" cy="4359275"/>
        </p:xfrm>
        <a:graphic>
          <a:graphicData uri="http://schemas.openxmlformats.org/presentationml/2006/ole">
            <mc:AlternateContent xmlns:mc="http://schemas.openxmlformats.org/markup-compatibility/2006">
              <mc:Choice xmlns:v="urn:schemas-microsoft-com:vml" Requires="v">
                <p:oleObj spid="_x0000_s72811" name="Equation" r:id="rId3" imgW="5879880" imgH="3390840" progId="Equation.3">
                  <p:embed/>
                </p:oleObj>
              </mc:Choice>
              <mc:Fallback>
                <p:oleObj name="Equation" r:id="rId3" imgW="5879880" imgH="3390840" progId="Equation.3">
                  <p:embed/>
                  <p:pic>
                    <p:nvPicPr>
                      <p:cNvPr id="0" name="Object 5"/>
                      <p:cNvPicPr>
                        <a:picLocks noChangeAspect="1" noChangeArrowheads="1"/>
                      </p:cNvPicPr>
                      <p:nvPr/>
                    </p:nvPicPr>
                    <p:blipFill>
                      <a:blip r:embed="rId4"/>
                      <a:srcRect/>
                      <a:stretch>
                        <a:fillRect/>
                      </a:stretch>
                    </p:blipFill>
                    <p:spPr bwMode="auto">
                      <a:xfrm>
                        <a:off x="1108075" y="1466850"/>
                        <a:ext cx="7559675" cy="435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600200" y="609600"/>
            <a:ext cx="6192838" cy="3581400"/>
          </a:xfrm>
        </p:spPr>
        <p:txBody>
          <a:bodyPr/>
          <a:lstStyle/>
          <a:p>
            <a:pPr eaLnBrk="1" hangingPunct="1"/>
            <a:r>
              <a:rPr lang="en-US" altLang="zh-TW" sz="4000" dirty="0" smtClean="0">
                <a:solidFill>
                  <a:srgbClr val="FF0000"/>
                </a:solidFill>
              </a:rPr>
              <a:t>Answer</a:t>
            </a:r>
            <a:r>
              <a:rPr lang="en-US" altLang="zh-TW" sz="4000" dirty="0" smtClean="0"/>
              <a:t> for Worksheet2</a:t>
            </a:r>
            <a:br>
              <a:rPr lang="en-US" altLang="zh-TW" sz="4000" dirty="0" smtClean="0"/>
            </a:br>
            <a:r>
              <a:rPr lang="en-US" altLang="zh-TW" sz="4000" dirty="0" smtClean="0"/>
              <a:t>Image processing and computer vision</a:t>
            </a:r>
            <a:r>
              <a:rPr lang="en-US" altLang="zh-TW" sz="4800" dirty="0" smtClean="0"/>
              <a:t/>
            </a:r>
            <a:br>
              <a:rPr lang="en-US" altLang="zh-TW" sz="4800" dirty="0" smtClean="0"/>
            </a:br>
            <a:endParaRPr lang="en-US" altLang="zh-TW" sz="4800" dirty="0" smtClean="0"/>
          </a:p>
        </p:txBody>
      </p:sp>
      <p:sp>
        <p:nvSpPr>
          <p:cNvPr id="2051" name="Rectangle 3"/>
          <p:cNvSpPr>
            <a:spLocks noGrp="1" noChangeArrowheads="1"/>
          </p:cNvSpPr>
          <p:nvPr>
            <p:ph type="subTitle" idx="1"/>
          </p:nvPr>
        </p:nvSpPr>
        <p:spPr>
          <a:xfrm>
            <a:off x="1524000" y="4191000"/>
            <a:ext cx="6146800" cy="1485900"/>
          </a:xfrm>
        </p:spPr>
        <p:txBody>
          <a:bodyPr rtlCol="0">
            <a:normAutofit/>
          </a:bodyPr>
          <a:lstStyle/>
          <a:p>
            <a:pPr eaLnBrk="1" fontAlgn="auto" hangingPunct="1">
              <a:spcAft>
                <a:spcPts val="0"/>
              </a:spcAft>
              <a:buFont typeface="Arial" pitchFamily="34" charset="0"/>
              <a:buNone/>
              <a:defRPr/>
            </a:pPr>
            <a:r>
              <a:rPr lang="en-US" altLang="zh-TW" sz="2800" smtClean="0"/>
              <a:t>Camera models and parameters</a:t>
            </a:r>
          </a:p>
          <a:p>
            <a:pPr eaLnBrk="1" fontAlgn="auto" hangingPunct="1">
              <a:spcAft>
                <a:spcPts val="0"/>
              </a:spcAft>
              <a:buFont typeface="Arial" pitchFamily="34" charset="0"/>
              <a:buNone/>
              <a:defRPr/>
            </a:pPr>
            <a:r>
              <a:rPr lang="en-US" altLang="zh-TW" sz="2800" smtClean="0"/>
              <a:t>Answers</a:t>
            </a:r>
          </a:p>
        </p:txBody>
      </p:sp>
      <p:sp>
        <p:nvSpPr>
          <p:cNvPr id="5" name="Rectangle 45"/>
          <p:cNvSpPr>
            <a:spLocks noGrp="1" noChangeArrowheads="1"/>
          </p:cNvSpPr>
          <p:nvPr>
            <p:ph type="ftr" sz="quarter" idx="11"/>
          </p:nvPr>
        </p:nvSpPr>
        <p:spPr/>
        <p:txBody>
          <a:bodyPr/>
          <a:lstStyle/>
          <a:p>
            <a:pPr>
              <a:defRPr/>
            </a:pPr>
            <a:r>
              <a:rPr lang="en-US" smtClean="0"/>
              <a:t>Ch2. Cameras v.7c</a:t>
            </a:r>
            <a:endParaRPr lang="en-US"/>
          </a:p>
        </p:txBody>
      </p:sp>
      <p:sp>
        <p:nvSpPr>
          <p:cNvPr id="6" name="Rectangle 46"/>
          <p:cNvSpPr>
            <a:spLocks noGrp="1" noChangeArrowheads="1"/>
          </p:cNvSpPr>
          <p:nvPr>
            <p:ph type="sldNum" sz="quarter" idx="12"/>
          </p:nvPr>
        </p:nvSpPr>
        <p:spPr/>
        <p:txBody>
          <a:bodyPr/>
          <a:lstStyle/>
          <a:p>
            <a:pPr>
              <a:defRPr/>
            </a:pPr>
            <a:fld id="{CF1EE429-1EF4-4081-968F-9C3217E9BA61}" type="slidenum">
              <a:rPr lang="en-US"/>
              <a:pPr>
                <a:defRPr/>
              </a:pPr>
              <a:t>66</a:t>
            </a:fld>
            <a:endParaRPr lang="en-US"/>
          </a:p>
        </p:txBody>
      </p:sp>
    </p:spTree>
    <p:extLst>
      <p:ext uri="{BB962C8B-B14F-4D97-AF65-F5344CB8AC3E}">
        <p14:creationId xmlns:p14="http://schemas.microsoft.com/office/powerpoint/2010/main" val="83672655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en-US" dirty="0" smtClean="0">
                <a:solidFill>
                  <a:srgbClr val="FF0000"/>
                </a:solidFill>
                <a:ea typeface="新細明體" pitchFamily="18" charset="-120"/>
              </a:rPr>
              <a:t>Answer</a:t>
            </a:r>
            <a:r>
              <a:rPr lang="en-US" altLang="en-US" dirty="0" smtClean="0">
                <a:ea typeface="新細明體" pitchFamily="18" charset="-120"/>
              </a:rPr>
              <a:t>: </a:t>
            </a:r>
            <a:r>
              <a:rPr lang="en-US" altLang="zh-TW" dirty="0" smtClean="0"/>
              <a:t>Worksheet</a:t>
            </a:r>
            <a:r>
              <a:rPr lang="en-US" altLang="en-US" dirty="0" smtClean="0">
                <a:ea typeface="新細明體" pitchFamily="18" charset="-120"/>
              </a:rPr>
              <a:t> 2.1</a:t>
            </a:r>
          </a:p>
        </p:txBody>
      </p:sp>
      <p:sp>
        <p:nvSpPr>
          <p:cNvPr id="4099" name="Rectangle 3"/>
          <p:cNvSpPr>
            <a:spLocks noGrp="1" noChangeArrowheads="1"/>
          </p:cNvSpPr>
          <p:nvPr>
            <p:ph idx="1"/>
          </p:nvPr>
        </p:nvSpPr>
        <p:spPr/>
        <p:txBody>
          <a:bodyPr/>
          <a:lstStyle/>
          <a:p>
            <a:pPr eaLnBrk="1" hangingPunct="1"/>
            <a:r>
              <a:rPr lang="en-US" altLang="en-US" sz="2800" dirty="0" smtClean="0">
                <a:ea typeface="新細明體" pitchFamily="18" charset="-120"/>
              </a:rPr>
              <a:t>F=5mm</a:t>
            </a:r>
          </a:p>
          <a:p>
            <a:pPr eaLnBrk="1" hangingPunct="1"/>
            <a:r>
              <a:rPr lang="en-US" altLang="en-US" sz="2800" dirty="0" smtClean="0">
                <a:ea typeface="新細明體" pitchFamily="18" charset="-120"/>
              </a:rPr>
              <a:t>Z=1 meter</a:t>
            </a:r>
          </a:p>
          <a:p>
            <a:pPr eaLnBrk="1" hangingPunct="1"/>
            <a:r>
              <a:rPr lang="en-US" altLang="en-US" sz="2800" dirty="0" smtClean="0">
                <a:ea typeface="新細明體" pitchFamily="18" charset="-120"/>
              </a:rPr>
              <a:t>A tree is 2 meters high,0.5 meters wide. What is the size of the tree appears in the image?</a:t>
            </a:r>
          </a:p>
          <a:p>
            <a:pPr eaLnBrk="1" hangingPunct="1"/>
            <a:r>
              <a:rPr lang="en-US" altLang="en-US" sz="2800" dirty="0" smtClean="0">
                <a:ea typeface="新細明體" pitchFamily="18" charset="-120"/>
              </a:rPr>
              <a:t>Answer: using </a:t>
            </a:r>
            <a:r>
              <a:rPr lang="en-US" altLang="zh-TW" sz="2000" i="1" dirty="0" smtClean="0"/>
              <a:t>y=F*</a:t>
            </a:r>
            <a:r>
              <a:rPr lang="en-US" altLang="zh-TW" sz="2000" i="1" dirty="0" err="1" smtClean="0"/>
              <a:t>Y</a:t>
            </a:r>
            <a:r>
              <a:rPr lang="en-US" altLang="zh-TW" sz="2000" i="1" baseline="-25000" dirty="0" err="1" smtClean="0"/>
              <a:t>c</a:t>
            </a:r>
            <a:r>
              <a:rPr lang="en-US" altLang="zh-TW" sz="2000" i="1" baseline="-25000" dirty="0" smtClean="0"/>
              <a:t> </a:t>
            </a:r>
            <a:r>
              <a:rPr lang="en-US" altLang="zh-TW" sz="2000" i="1" dirty="0" smtClean="0"/>
              <a:t>/</a:t>
            </a:r>
            <a:r>
              <a:rPr lang="en-US" altLang="zh-TW" sz="2000" i="1" dirty="0" err="1" smtClean="0"/>
              <a:t>Z</a:t>
            </a:r>
            <a:r>
              <a:rPr lang="en-US" altLang="zh-TW" sz="2000" i="1" baseline="-25000" dirty="0" err="1" smtClean="0"/>
              <a:t>c</a:t>
            </a:r>
            <a:endParaRPr lang="en-US" altLang="zh-TW" sz="2000" i="1" dirty="0" smtClean="0"/>
          </a:p>
          <a:p>
            <a:pPr eaLnBrk="1" hangingPunct="1"/>
            <a:r>
              <a:rPr lang="en-US" altLang="zh-TW" sz="2000" i="1" dirty="0" smtClean="0"/>
              <a:t>Tall=y=F*Y/Z=5x10</a:t>
            </a:r>
            <a:r>
              <a:rPr lang="en-US" altLang="zh-TW" sz="2000" i="1" baseline="30000" dirty="0" smtClean="0"/>
              <a:t>-3</a:t>
            </a:r>
            <a:r>
              <a:rPr lang="en-US" altLang="zh-TW" sz="2000" i="1" dirty="0" smtClean="0"/>
              <a:t>x2 meters/1 meter=10mm </a:t>
            </a:r>
          </a:p>
          <a:p>
            <a:pPr lvl="1" eaLnBrk="1" hangingPunct="1"/>
            <a:r>
              <a:rPr lang="en-US" altLang="zh-TW" sz="1600" i="1" dirty="0" smtClean="0"/>
              <a:t>or 5*2*10^-3/1 =10mm</a:t>
            </a:r>
          </a:p>
          <a:p>
            <a:pPr eaLnBrk="1" hangingPunct="1"/>
            <a:r>
              <a:rPr lang="en-US" altLang="zh-TW" sz="2000" i="1" dirty="0" smtClean="0"/>
              <a:t>Wide=x=F*X/Z=5x10</a:t>
            </a:r>
            <a:r>
              <a:rPr lang="en-US" altLang="zh-TW" sz="2000" i="1" baseline="30000" dirty="0" smtClean="0"/>
              <a:t>-3</a:t>
            </a:r>
            <a:r>
              <a:rPr lang="en-US" altLang="zh-TW" sz="2000" i="1" dirty="0" smtClean="0"/>
              <a:t>x0.5 meters/1 meter=0.0025 meter=2.5mm, </a:t>
            </a:r>
          </a:p>
          <a:p>
            <a:pPr lvl="1" eaLnBrk="1" hangingPunct="1"/>
            <a:r>
              <a:rPr lang="en-US" altLang="zh-TW" sz="1600" i="1" dirty="0"/>
              <a:t>or =5*0.5*10^-3*1 </a:t>
            </a:r>
            <a:r>
              <a:rPr lang="en-US" altLang="zh-TW" sz="1600" i="1" dirty="0" smtClean="0"/>
              <a:t>=2.5mm</a:t>
            </a:r>
          </a:p>
          <a:p>
            <a:pPr eaLnBrk="1" hangingPunct="1"/>
            <a:endParaRPr lang="en-US" altLang="zh-TW" sz="2000" i="1" dirty="0" smtClean="0"/>
          </a:p>
          <a:p>
            <a:pPr eaLnBrk="1" hangingPunct="1"/>
            <a:endParaRPr lang="en-US" altLang="en-US" sz="2000" i="1" dirty="0" smtClean="0">
              <a:ea typeface="新細明體" pitchFamily="18" charset="-120"/>
            </a:endParaRPr>
          </a:p>
        </p:txBody>
      </p:sp>
      <p:sp>
        <p:nvSpPr>
          <p:cNvPr id="5" name="Footer Placeholder 4"/>
          <p:cNvSpPr>
            <a:spLocks noGrp="1"/>
          </p:cNvSpPr>
          <p:nvPr>
            <p:ph type="ftr" sz="quarter" idx="11"/>
          </p:nvPr>
        </p:nvSpPr>
        <p:spPr/>
        <p:txBody>
          <a:bodyPr/>
          <a:lstStyle/>
          <a:p>
            <a:pPr>
              <a:defRPr/>
            </a:pPr>
            <a:r>
              <a:rPr lang="en-US" smtClean="0"/>
              <a:t>Ch2. Cameras v.7c</a:t>
            </a:r>
            <a:endParaRPr lang="en-US"/>
          </a:p>
        </p:txBody>
      </p:sp>
      <p:sp>
        <p:nvSpPr>
          <p:cNvPr id="6" name="Slide Number Placeholder 5"/>
          <p:cNvSpPr>
            <a:spLocks noGrp="1"/>
          </p:cNvSpPr>
          <p:nvPr>
            <p:ph type="sldNum" sz="quarter" idx="12"/>
          </p:nvPr>
        </p:nvSpPr>
        <p:spPr/>
        <p:txBody>
          <a:bodyPr/>
          <a:lstStyle/>
          <a:p>
            <a:pPr>
              <a:defRPr/>
            </a:pPr>
            <a:fld id="{39BEEE0E-0309-45C8-94AF-1FE0FB3E3B2B}" type="slidenum">
              <a:rPr lang="en-US"/>
              <a:pPr>
                <a:defRPr/>
              </a:pPr>
              <a:t>67</a:t>
            </a:fld>
            <a:endParaRPr lang="en-US"/>
          </a:p>
        </p:txBody>
      </p:sp>
    </p:spTree>
    <p:extLst>
      <p:ext uri="{BB962C8B-B14F-4D97-AF65-F5344CB8AC3E}">
        <p14:creationId xmlns:p14="http://schemas.microsoft.com/office/powerpoint/2010/main" val="378705292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en-US" dirty="0" smtClean="0">
                <a:solidFill>
                  <a:srgbClr val="FF0000"/>
                </a:solidFill>
                <a:ea typeface="新細明體" pitchFamily="18" charset="-120"/>
              </a:rPr>
              <a:t>Answer</a:t>
            </a:r>
            <a:r>
              <a:rPr lang="en-US" altLang="en-US" dirty="0" smtClean="0">
                <a:ea typeface="新細明體" pitchFamily="18" charset="-120"/>
              </a:rPr>
              <a:t>: </a:t>
            </a:r>
            <a:r>
              <a:rPr lang="en-US" altLang="zh-TW" dirty="0" smtClean="0"/>
              <a:t>Worksheet</a:t>
            </a:r>
            <a:r>
              <a:rPr lang="en-US" altLang="en-US" dirty="0" smtClean="0">
                <a:ea typeface="新細明體" pitchFamily="18" charset="-120"/>
              </a:rPr>
              <a:t> 2.2</a:t>
            </a:r>
          </a:p>
        </p:txBody>
      </p:sp>
      <p:sp>
        <p:nvSpPr>
          <p:cNvPr id="5123" name="Rectangle 3"/>
          <p:cNvSpPr>
            <a:spLocks noGrp="1" noChangeArrowheads="1"/>
          </p:cNvSpPr>
          <p:nvPr>
            <p:ph idx="1"/>
          </p:nvPr>
        </p:nvSpPr>
        <p:spPr/>
        <p:txBody>
          <a:bodyPr/>
          <a:lstStyle/>
          <a:p>
            <a:pPr eaLnBrk="1" hangingPunct="1"/>
            <a:r>
              <a:rPr lang="en-US" altLang="en-US" sz="2400" dirty="0" smtClean="0">
                <a:ea typeface="新細明體" pitchFamily="18" charset="-120"/>
              </a:rPr>
              <a:t>For an image of 1280x1024, </a:t>
            </a:r>
            <a:r>
              <a:rPr lang="en-US" altLang="zh-TW" sz="2400" dirty="0" smtClean="0"/>
              <a:t> </a:t>
            </a:r>
            <a:r>
              <a:rPr lang="en-US" altLang="zh-TW" sz="2400" i="1" dirty="0" err="1" smtClean="0"/>
              <a:t>Sx</a:t>
            </a:r>
            <a:r>
              <a:rPr lang="en-US" altLang="zh-TW" sz="2400" dirty="0" smtClean="0"/>
              <a:t> = </a:t>
            </a:r>
            <a:r>
              <a:rPr lang="en-US" altLang="zh-TW" sz="2400" i="1" dirty="0" err="1" smtClean="0"/>
              <a:t>Sy</a:t>
            </a:r>
            <a:r>
              <a:rPr lang="en-US" altLang="zh-TW" sz="2400" dirty="0" smtClean="0"/>
              <a:t> =5.2um.</a:t>
            </a:r>
          </a:p>
          <a:p>
            <a:pPr eaLnBrk="1" hangingPunct="1"/>
            <a:r>
              <a:rPr lang="en-US" altLang="zh-TW" sz="2400" dirty="0" smtClean="0"/>
              <a:t>What is the size of the image (CMOS or CCD sensor)?</a:t>
            </a:r>
          </a:p>
          <a:p>
            <a:pPr eaLnBrk="1" hangingPunct="1"/>
            <a:r>
              <a:rPr lang="en-US" altLang="zh-TW" sz="2400" dirty="0" smtClean="0"/>
              <a:t>1280*5.2um =1280*5.2*10^-6 =</a:t>
            </a:r>
            <a:r>
              <a:rPr lang="en-US" sz="2400" dirty="0"/>
              <a:t> </a:t>
            </a:r>
            <a:r>
              <a:rPr lang="en-US" sz="2400" dirty="0" smtClean="0"/>
              <a:t>0.00666</a:t>
            </a:r>
            <a:r>
              <a:rPr lang="en-US" altLang="zh-TW" sz="2400" dirty="0" smtClean="0"/>
              <a:t>m=6.66mm</a:t>
            </a:r>
          </a:p>
          <a:p>
            <a:pPr eaLnBrk="1" hangingPunct="1"/>
            <a:r>
              <a:rPr lang="en-US" altLang="zh-TW" sz="2400" dirty="0" smtClean="0"/>
              <a:t>1024X5.2um =1024*5.2*10^-6  =</a:t>
            </a:r>
            <a:r>
              <a:rPr lang="en-US" sz="2400" dirty="0"/>
              <a:t> </a:t>
            </a:r>
            <a:r>
              <a:rPr lang="en-US" sz="2400" dirty="0" smtClean="0"/>
              <a:t>0.00532</a:t>
            </a:r>
            <a:r>
              <a:rPr lang="en-US" altLang="zh-TW" sz="2400" dirty="0" smtClean="0"/>
              <a:t>m=5.32mm</a:t>
            </a:r>
          </a:p>
          <a:p>
            <a:pPr eaLnBrk="1" hangingPunct="1"/>
            <a:endParaRPr lang="en-US" altLang="zh-TW" dirty="0" smtClean="0"/>
          </a:p>
          <a:p>
            <a:pPr eaLnBrk="1" hangingPunct="1"/>
            <a:endParaRPr lang="en-US" altLang="en-US" dirty="0" smtClean="0">
              <a:ea typeface="新細明體" pitchFamily="18" charset="-120"/>
            </a:endParaRPr>
          </a:p>
        </p:txBody>
      </p:sp>
      <p:sp>
        <p:nvSpPr>
          <p:cNvPr id="11" name="Footer Placeholder 4"/>
          <p:cNvSpPr>
            <a:spLocks noGrp="1"/>
          </p:cNvSpPr>
          <p:nvPr>
            <p:ph type="ftr" sz="quarter" idx="11"/>
          </p:nvPr>
        </p:nvSpPr>
        <p:spPr/>
        <p:txBody>
          <a:bodyPr/>
          <a:lstStyle/>
          <a:p>
            <a:pPr>
              <a:defRPr/>
            </a:pPr>
            <a:r>
              <a:rPr lang="en-US" smtClean="0"/>
              <a:t>Ch2. Cameras v.7c</a:t>
            </a:r>
            <a:endParaRPr lang="en-US"/>
          </a:p>
        </p:txBody>
      </p:sp>
      <p:sp>
        <p:nvSpPr>
          <p:cNvPr id="12" name="Slide Number Placeholder 5"/>
          <p:cNvSpPr>
            <a:spLocks noGrp="1"/>
          </p:cNvSpPr>
          <p:nvPr>
            <p:ph type="sldNum" sz="quarter" idx="12"/>
          </p:nvPr>
        </p:nvSpPr>
        <p:spPr/>
        <p:txBody>
          <a:bodyPr/>
          <a:lstStyle/>
          <a:p>
            <a:pPr>
              <a:defRPr/>
            </a:pPr>
            <a:fld id="{540D5BFD-15F1-4D4B-9E26-B9D7A5369428}" type="slidenum">
              <a:rPr lang="en-US"/>
              <a:pPr>
                <a:defRPr/>
              </a:pPr>
              <a:t>68</a:t>
            </a:fld>
            <a:endParaRPr lang="en-US"/>
          </a:p>
        </p:txBody>
      </p:sp>
      <p:sp>
        <p:nvSpPr>
          <p:cNvPr id="5126" name="Rectangle 4"/>
          <p:cNvSpPr>
            <a:spLocks noChangeArrowheads="1"/>
          </p:cNvSpPr>
          <p:nvPr/>
        </p:nvSpPr>
        <p:spPr bwMode="auto">
          <a:xfrm>
            <a:off x="6705600" y="4572000"/>
            <a:ext cx="1676400" cy="1143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pPr algn="ctr"/>
            <a:r>
              <a:rPr lang="en-US" altLang="en-US"/>
              <a:t>Image</a:t>
            </a:r>
          </a:p>
          <a:p>
            <a:pPr algn="ctr"/>
            <a:r>
              <a:rPr lang="en-US" altLang="en-US"/>
              <a:t>(CMOS sensor)</a:t>
            </a:r>
          </a:p>
        </p:txBody>
      </p:sp>
      <p:sp>
        <p:nvSpPr>
          <p:cNvPr id="5127" name="Line 5"/>
          <p:cNvSpPr>
            <a:spLocks noChangeShapeType="1"/>
          </p:cNvSpPr>
          <p:nvPr/>
        </p:nvSpPr>
        <p:spPr bwMode="auto">
          <a:xfrm>
            <a:off x="6629400" y="2819400"/>
            <a:ext cx="914400" cy="135254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8" name="Line 6"/>
          <p:cNvSpPr>
            <a:spLocks noChangeShapeType="1"/>
          </p:cNvSpPr>
          <p:nvPr/>
        </p:nvSpPr>
        <p:spPr bwMode="auto">
          <a:xfrm>
            <a:off x="7467600" y="3276600"/>
            <a:ext cx="1371600" cy="1828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5129"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5029200"/>
            <a:ext cx="3459163" cy="1074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30" name="Text Box 8"/>
          <p:cNvSpPr txBox="1">
            <a:spLocks noChangeArrowheads="1"/>
          </p:cNvSpPr>
          <p:nvPr/>
        </p:nvSpPr>
        <p:spPr bwMode="auto">
          <a:xfrm>
            <a:off x="1050925" y="5983288"/>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endParaRPr lang="en-US" altLang="en-US"/>
          </a:p>
        </p:txBody>
      </p:sp>
      <p:sp>
        <p:nvSpPr>
          <p:cNvPr id="5131" name="Text Box 9"/>
          <p:cNvSpPr txBox="1">
            <a:spLocks noChangeArrowheads="1"/>
          </p:cNvSpPr>
          <p:nvPr/>
        </p:nvSpPr>
        <p:spPr bwMode="auto">
          <a:xfrm>
            <a:off x="609600" y="5105400"/>
            <a:ext cx="23622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r>
              <a:rPr lang="en-US" altLang="en-US" sz="1000"/>
              <a:t>www.ovt.com</a:t>
            </a:r>
          </a:p>
          <a:p>
            <a:r>
              <a:rPr lang="en-US" altLang="en-US" sz="1000"/>
              <a:t>OVT CameraChip OV9620/9120 webcam camera chip</a:t>
            </a:r>
          </a:p>
        </p:txBody>
      </p:sp>
      <p:sp>
        <p:nvSpPr>
          <p:cNvPr id="2" name="Right Brace 1"/>
          <p:cNvSpPr/>
          <p:nvPr/>
        </p:nvSpPr>
        <p:spPr>
          <a:xfrm>
            <a:off x="8481218" y="4686300"/>
            <a:ext cx="258763" cy="8382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Right Brace 2"/>
          <p:cNvSpPr/>
          <p:nvPr/>
        </p:nvSpPr>
        <p:spPr>
          <a:xfrm rot="16200000">
            <a:off x="7410450" y="3486150"/>
            <a:ext cx="266700" cy="16383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20031258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zh-TW" dirty="0" smtClean="0">
                <a:solidFill>
                  <a:srgbClr val="FF0000"/>
                </a:solidFill>
              </a:rPr>
              <a:t>Answer</a:t>
            </a:r>
            <a:r>
              <a:rPr lang="en-US" altLang="zh-TW" dirty="0" smtClean="0"/>
              <a:t> Worksheet 2.3</a:t>
            </a:r>
          </a:p>
        </p:txBody>
      </p:sp>
      <p:sp>
        <p:nvSpPr>
          <p:cNvPr id="6147" name="Rectangle 3"/>
          <p:cNvSpPr>
            <a:spLocks noGrp="1" noChangeArrowheads="1"/>
          </p:cNvSpPr>
          <p:nvPr>
            <p:ph idx="1"/>
          </p:nvPr>
        </p:nvSpPr>
        <p:spPr/>
        <p:txBody>
          <a:bodyPr/>
          <a:lstStyle/>
          <a:p>
            <a:pPr eaLnBrk="1" hangingPunct="1"/>
            <a:r>
              <a:rPr lang="en-US" altLang="zh-TW" smtClean="0"/>
              <a:t>The camera CCD has 1024x768 pixels and is 5mmx3.75mm</a:t>
            </a:r>
          </a:p>
          <a:p>
            <a:pPr eaLnBrk="1" hangingPunct="1"/>
            <a:r>
              <a:rPr lang="en-US" altLang="zh-TW" smtClean="0"/>
              <a:t>What are Sx,Sy (pixel size)?</a:t>
            </a:r>
          </a:p>
          <a:p>
            <a:pPr eaLnBrk="1" hangingPunct="1"/>
            <a:r>
              <a:rPr lang="en-US" altLang="zh-TW" smtClean="0"/>
              <a:t>Ans: </a:t>
            </a:r>
          </a:p>
          <a:p>
            <a:pPr lvl="1" eaLnBrk="1" hangingPunct="1"/>
            <a:r>
              <a:rPr lang="en-US" altLang="zh-TW" smtClean="0"/>
              <a:t>Sx=5mm/1024=4.88um</a:t>
            </a:r>
          </a:p>
          <a:p>
            <a:pPr lvl="1" eaLnBrk="1" hangingPunct="1"/>
            <a:r>
              <a:rPr lang="en-US" altLang="zh-TW" smtClean="0"/>
              <a:t>Sy=3.75mm/768=4.88um</a:t>
            </a:r>
          </a:p>
          <a:p>
            <a:pPr lvl="1" eaLnBrk="1" hangingPunct="1"/>
            <a:r>
              <a:rPr lang="en-US" altLang="zh-TW" smtClean="0"/>
              <a:t>Why Sx=Sy? Calculate the Sx , Sy of your favorite digital camera.</a:t>
            </a:r>
          </a:p>
          <a:p>
            <a:pPr eaLnBrk="1" hangingPunct="1"/>
            <a:endParaRPr lang="en-US" altLang="zh-TW" smtClean="0"/>
          </a:p>
        </p:txBody>
      </p:sp>
      <p:sp>
        <p:nvSpPr>
          <p:cNvPr id="5" name="Footer Placeholder 4"/>
          <p:cNvSpPr>
            <a:spLocks noGrp="1"/>
          </p:cNvSpPr>
          <p:nvPr>
            <p:ph type="ftr" sz="quarter" idx="11"/>
          </p:nvPr>
        </p:nvSpPr>
        <p:spPr/>
        <p:txBody>
          <a:bodyPr/>
          <a:lstStyle/>
          <a:p>
            <a:pPr>
              <a:defRPr/>
            </a:pPr>
            <a:r>
              <a:rPr lang="en-US" smtClean="0"/>
              <a:t>Ch2. Cameras v.7c</a:t>
            </a:r>
            <a:endParaRPr lang="en-US"/>
          </a:p>
        </p:txBody>
      </p:sp>
      <p:sp>
        <p:nvSpPr>
          <p:cNvPr id="6" name="Slide Number Placeholder 5"/>
          <p:cNvSpPr>
            <a:spLocks noGrp="1"/>
          </p:cNvSpPr>
          <p:nvPr>
            <p:ph type="sldNum" sz="quarter" idx="12"/>
          </p:nvPr>
        </p:nvSpPr>
        <p:spPr/>
        <p:txBody>
          <a:bodyPr/>
          <a:lstStyle/>
          <a:p>
            <a:pPr>
              <a:defRPr/>
            </a:pPr>
            <a:fld id="{AD00CB65-7E6C-4A25-902C-81907136F07C}" type="slidenum">
              <a:rPr lang="en-US"/>
              <a:pPr>
                <a:defRPr/>
              </a:pPr>
              <a:t>69</a:t>
            </a:fld>
            <a:endParaRPr lang="en-US"/>
          </a:p>
        </p:txBody>
      </p:sp>
    </p:spTree>
    <p:extLst>
      <p:ext uri="{BB962C8B-B14F-4D97-AF65-F5344CB8AC3E}">
        <p14:creationId xmlns:p14="http://schemas.microsoft.com/office/powerpoint/2010/main" val="1194263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09575" y="533400"/>
            <a:ext cx="8167688" cy="1039813"/>
          </a:xfrm>
        </p:spPr>
        <p:txBody>
          <a:bodyPr/>
          <a:lstStyle/>
          <a:p>
            <a:r>
              <a:rPr lang="en-US" altLang="en-US" sz="3200" smtClean="0">
                <a:ea typeface="新細明體" pitchFamily="18" charset="-120"/>
              </a:rPr>
              <a:t>The most important concept for a camera is the image formation process</a:t>
            </a:r>
          </a:p>
        </p:txBody>
      </p:sp>
      <p:sp>
        <p:nvSpPr>
          <p:cNvPr id="9219" name="Rectangle 3"/>
          <p:cNvSpPr>
            <a:spLocks noGrp="1" noChangeArrowheads="1"/>
          </p:cNvSpPr>
          <p:nvPr>
            <p:ph idx="1"/>
          </p:nvPr>
        </p:nvSpPr>
        <p:spPr>
          <a:xfrm>
            <a:off x="423863" y="2030413"/>
            <a:ext cx="8229600" cy="4525962"/>
          </a:xfrm>
        </p:spPr>
        <p:txBody>
          <a:bodyPr/>
          <a:lstStyle/>
          <a:p>
            <a:pPr eaLnBrk="1" hangingPunct="1"/>
            <a:r>
              <a:rPr lang="en-US" altLang="en-US" smtClean="0">
                <a:ea typeface="新細明體" pitchFamily="18" charset="-120"/>
              </a:rPr>
              <a:t> </a:t>
            </a:r>
          </a:p>
        </p:txBody>
      </p:sp>
      <p:sp>
        <p:nvSpPr>
          <p:cNvPr id="922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200" smtClean="0">
                <a:latin typeface="Verdana" pitchFamily="34" charset="0"/>
              </a:rPr>
              <a:t>Ch2. Cameras v.7c</a:t>
            </a:r>
            <a:endParaRPr lang="en-US" altLang="en-US" sz="1200">
              <a:latin typeface="Verdana" pitchFamily="34" charset="0"/>
            </a:endParaRPr>
          </a:p>
        </p:txBody>
      </p:sp>
      <p:sp>
        <p:nvSpPr>
          <p:cNvPr id="922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fld id="{ABC1374C-4F71-4884-A368-AE69C85099ED}" type="slidenum">
              <a:rPr lang="en-US" altLang="en-US" sz="1200" smtClean="0">
                <a:latin typeface="Verdana" pitchFamily="34" charset="0"/>
              </a:rPr>
              <a:pPr>
                <a:spcBef>
                  <a:spcPct val="0"/>
                </a:spcBef>
                <a:buFontTx/>
                <a:buNone/>
              </a:pPr>
              <a:t>7</a:t>
            </a:fld>
            <a:endParaRPr lang="en-US" altLang="en-US" sz="1200" smtClean="0">
              <a:latin typeface="Verdana" pitchFamily="34" charset="0"/>
            </a:endParaRPr>
          </a:p>
        </p:txBody>
      </p:sp>
      <p:sp>
        <p:nvSpPr>
          <p:cNvPr id="9222" name="Text Box 4"/>
          <p:cNvSpPr txBox="1">
            <a:spLocks noChangeArrowheads="1"/>
          </p:cNvSpPr>
          <p:nvPr/>
        </p:nvSpPr>
        <p:spPr bwMode="auto">
          <a:xfrm>
            <a:off x="728663" y="1649413"/>
            <a:ext cx="5486400" cy="9556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50000"/>
              </a:spcBef>
              <a:buFontTx/>
              <a:buNone/>
            </a:pPr>
            <a:r>
              <a:rPr kumimoji="1" lang="en-US" altLang="en-US" sz="2800">
                <a:latin typeface="Arial" charset="0"/>
              </a:rPr>
              <a:t>3D Object  points </a:t>
            </a:r>
            <a:r>
              <a:rPr kumimoji="1" lang="en-US" altLang="en-US" sz="2800" i="1">
                <a:latin typeface="Arial" charset="0"/>
              </a:rPr>
              <a:t>(X</a:t>
            </a:r>
            <a:r>
              <a:rPr kumimoji="1" lang="en-US" altLang="en-US" sz="2800" i="1" baseline="-25000">
                <a:latin typeface="Arial" charset="0"/>
              </a:rPr>
              <a:t>w</a:t>
            </a:r>
            <a:r>
              <a:rPr kumimoji="1" lang="en-US" altLang="en-US" sz="2800" i="1">
                <a:latin typeface="Arial" charset="0"/>
              </a:rPr>
              <a:t>,Y</a:t>
            </a:r>
            <a:r>
              <a:rPr kumimoji="1" lang="en-US" altLang="en-US" sz="2800" i="1" baseline="-25000">
                <a:latin typeface="Arial" charset="0"/>
              </a:rPr>
              <a:t>w</a:t>
            </a:r>
            <a:r>
              <a:rPr kumimoji="1" lang="en-US" altLang="en-US" sz="2800" i="1">
                <a:latin typeface="Arial" charset="0"/>
              </a:rPr>
              <a:t>,Z</a:t>
            </a:r>
            <a:r>
              <a:rPr kumimoji="1" lang="en-US" altLang="en-US" sz="2800" i="1" baseline="-25000">
                <a:latin typeface="Arial" charset="0"/>
              </a:rPr>
              <a:t>w</a:t>
            </a:r>
            <a:r>
              <a:rPr kumimoji="1" lang="en-US" altLang="en-US" sz="2800" i="1">
                <a:latin typeface="Arial" charset="0"/>
              </a:rPr>
              <a:t>)</a:t>
            </a:r>
            <a:r>
              <a:rPr kumimoji="1" lang="en-US" altLang="zh-TW" sz="2800" i="1">
                <a:latin typeface="Arial" charset="0"/>
              </a:rPr>
              <a:t>:</a:t>
            </a:r>
            <a:r>
              <a:rPr kumimoji="1" lang="en-US" altLang="zh-TW" sz="2800">
                <a:latin typeface="Arial" charset="0"/>
              </a:rPr>
              <a:t> </a:t>
            </a:r>
            <a:r>
              <a:rPr kumimoji="1" lang="en-US" altLang="zh-TW" sz="2800" b="1" u="sng">
                <a:latin typeface="Arial" charset="0"/>
              </a:rPr>
              <a:t>world coordinates</a:t>
            </a:r>
            <a:endParaRPr kumimoji="1" lang="en-US" altLang="en-US" sz="2800" b="1" u="sng">
              <a:latin typeface="Arial" charset="0"/>
            </a:endParaRPr>
          </a:p>
        </p:txBody>
      </p:sp>
      <p:sp>
        <p:nvSpPr>
          <p:cNvPr id="9223" name="Text Box 5"/>
          <p:cNvSpPr txBox="1">
            <a:spLocks noChangeArrowheads="1"/>
          </p:cNvSpPr>
          <p:nvPr/>
        </p:nvSpPr>
        <p:spPr bwMode="auto">
          <a:xfrm>
            <a:off x="2709863" y="5002213"/>
            <a:ext cx="4014787" cy="13827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zh-TW" sz="2800">
                <a:solidFill>
                  <a:srgbClr val="E13A19"/>
                </a:solidFill>
                <a:latin typeface="Arial" charset="0"/>
              </a:rPr>
              <a:t>Step2:</a:t>
            </a:r>
          </a:p>
          <a:p>
            <a:pPr eaLnBrk="1" hangingPunct="1">
              <a:spcBef>
                <a:spcPct val="0"/>
              </a:spcBef>
              <a:buFontTx/>
              <a:buNone/>
            </a:pPr>
            <a:r>
              <a:rPr kumimoji="1" lang="en-US" altLang="en-US" sz="2800">
                <a:latin typeface="Arial" charset="0"/>
              </a:rPr>
              <a:t>Projection of camera (F)</a:t>
            </a:r>
          </a:p>
          <a:p>
            <a:pPr eaLnBrk="1" hangingPunct="1">
              <a:spcBef>
                <a:spcPct val="0"/>
              </a:spcBef>
              <a:buFontTx/>
              <a:buNone/>
            </a:pPr>
            <a:r>
              <a:rPr kumimoji="1" lang="en-US" altLang="en-US" sz="2800">
                <a:latin typeface="Arial" charset="0"/>
              </a:rPr>
              <a:t>Result </a:t>
            </a:r>
            <a:r>
              <a:rPr kumimoji="1" lang="en-US" altLang="en-US" sz="2800">
                <a:latin typeface="Arial" charset="0"/>
                <a:sym typeface="Wingdings" pitchFamily="2" charset="2"/>
              </a:rPr>
              <a:t> image </a:t>
            </a:r>
            <a:r>
              <a:rPr kumimoji="1" lang="en-US" altLang="zh-TW" sz="2800">
                <a:latin typeface="Arial" charset="0"/>
                <a:sym typeface="Wingdings" pitchFamily="2" charset="2"/>
              </a:rPr>
              <a:t>(x,y)</a:t>
            </a:r>
            <a:endParaRPr kumimoji="1" lang="en-US" altLang="en-US" sz="2800" i="1">
              <a:latin typeface="Arial" charset="0"/>
            </a:endParaRPr>
          </a:p>
        </p:txBody>
      </p:sp>
      <p:sp>
        <p:nvSpPr>
          <p:cNvPr id="9224" name="Text Box 6"/>
          <p:cNvSpPr txBox="1">
            <a:spLocks noChangeArrowheads="1"/>
          </p:cNvSpPr>
          <p:nvPr/>
        </p:nvSpPr>
        <p:spPr bwMode="auto">
          <a:xfrm>
            <a:off x="1185863" y="2868613"/>
            <a:ext cx="7467600" cy="18097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zh-TW" sz="2800" dirty="0">
                <a:solidFill>
                  <a:srgbClr val="E13A19"/>
                </a:solidFill>
                <a:latin typeface="Arial" charset="0"/>
              </a:rPr>
              <a:t>Step1:</a:t>
            </a:r>
          </a:p>
          <a:p>
            <a:pPr eaLnBrk="1" hangingPunct="1">
              <a:spcBef>
                <a:spcPct val="0"/>
              </a:spcBef>
              <a:buFontTx/>
              <a:buNone/>
            </a:pPr>
            <a:r>
              <a:rPr kumimoji="1" lang="en-US" altLang="en-US" sz="2800" dirty="0">
                <a:latin typeface="Arial" charset="0"/>
              </a:rPr>
              <a:t>Motion of camera </a:t>
            </a:r>
            <a:r>
              <a:rPr kumimoji="1" lang="en-US" altLang="en-US" sz="2800" i="1" dirty="0">
                <a:latin typeface="Arial" charset="0"/>
              </a:rPr>
              <a:t>(</a:t>
            </a:r>
            <a:r>
              <a:rPr kumimoji="1" lang="en-US" altLang="en-US" sz="2800" i="1" dirty="0" err="1">
                <a:latin typeface="Arial" charset="0"/>
              </a:rPr>
              <a:t>R</a:t>
            </a:r>
            <a:r>
              <a:rPr kumimoji="1" lang="en-US" altLang="en-US" sz="2800" i="1" baseline="-25000" dirty="0" err="1">
                <a:latin typeface="Arial" charset="0"/>
              </a:rPr>
              <a:t>cam</a:t>
            </a:r>
            <a:r>
              <a:rPr kumimoji="1" lang="en-US" altLang="en-US" sz="2800" i="1" dirty="0">
                <a:latin typeface="Arial" charset="0"/>
              </a:rPr>
              <a:t>=R</a:t>
            </a:r>
            <a:r>
              <a:rPr kumimoji="1" lang="en-US" altLang="en-US" sz="2800" i="1" baseline="-25000" dirty="0">
                <a:latin typeface="Arial" charset="0"/>
              </a:rPr>
              <a:t>c</a:t>
            </a:r>
            <a:r>
              <a:rPr kumimoji="1" lang="en-US" altLang="en-US" sz="2800" i="1" baseline="30000" dirty="0">
                <a:latin typeface="Arial" charset="0"/>
              </a:rPr>
              <a:t>-1</a:t>
            </a:r>
            <a:r>
              <a:rPr kumimoji="1" lang="en-US" altLang="en-US" sz="2800" i="1" dirty="0">
                <a:latin typeface="Arial" charset="0"/>
              </a:rPr>
              <a:t>,T</a:t>
            </a:r>
            <a:r>
              <a:rPr kumimoji="1" lang="en-US" altLang="en-US" sz="2800" i="1" baseline="-25000" dirty="0">
                <a:latin typeface="Arial" charset="0"/>
              </a:rPr>
              <a:t>cam</a:t>
            </a:r>
            <a:r>
              <a:rPr kumimoji="1" lang="en-US" altLang="en-US" sz="2800" i="1" dirty="0">
                <a:latin typeface="Arial" charset="0"/>
              </a:rPr>
              <a:t>)</a:t>
            </a:r>
            <a:r>
              <a:rPr kumimoji="1" lang="en-US" altLang="en-US" sz="2800" dirty="0">
                <a:latin typeface="Arial" charset="0"/>
              </a:rPr>
              <a:t> </a:t>
            </a:r>
            <a:endParaRPr kumimoji="1" lang="en-US" altLang="zh-TW" sz="2800" dirty="0">
              <a:latin typeface="Arial" charset="0"/>
            </a:endParaRPr>
          </a:p>
          <a:p>
            <a:pPr eaLnBrk="1" hangingPunct="1">
              <a:spcBef>
                <a:spcPct val="0"/>
              </a:spcBef>
              <a:buFontTx/>
              <a:buNone/>
            </a:pPr>
            <a:r>
              <a:rPr kumimoji="1" lang="en-US" altLang="zh-TW" sz="2800" b="1" u="sng" dirty="0">
                <a:latin typeface="Arial" charset="0"/>
              </a:rPr>
              <a:t>Camera Coordinates</a:t>
            </a:r>
            <a:endParaRPr kumimoji="1" lang="en-US" altLang="en-US" sz="2800" b="1" u="sng" dirty="0">
              <a:latin typeface="Arial" charset="0"/>
            </a:endParaRPr>
          </a:p>
          <a:p>
            <a:pPr eaLnBrk="1" hangingPunct="1">
              <a:spcBef>
                <a:spcPct val="0"/>
              </a:spcBef>
              <a:buFontTx/>
              <a:buNone/>
            </a:pPr>
            <a:r>
              <a:rPr kumimoji="1" lang="en-US" altLang="en-US" sz="2800" dirty="0">
                <a:latin typeface="Arial" charset="0"/>
                <a:sym typeface="Wingdings" pitchFamily="2" charset="2"/>
              </a:rPr>
              <a:t>result  </a:t>
            </a:r>
            <a:r>
              <a:rPr kumimoji="1" lang="en-US" altLang="en-US" sz="2800" i="1" dirty="0" err="1">
                <a:latin typeface="Arial" charset="0"/>
                <a:sym typeface="Wingdings" pitchFamily="2" charset="2"/>
              </a:rPr>
              <a:t>X</a:t>
            </a:r>
            <a:r>
              <a:rPr kumimoji="1" lang="en-US" altLang="en-US" sz="2800" i="1" baseline="-25000" dirty="0" err="1">
                <a:latin typeface="Arial" charset="0"/>
                <a:sym typeface="Wingdings" pitchFamily="2" charset="2"/>
              </a:rPr>
              <a:t>c</a:t>
            </a:r>
            <a:r>
              <a:rPr kumimoji="1" lang="en-US" altLang="en-US" sz="2800" i="1" dirty="0" err="1">
                <a:latin typeface="Arial" charset="0"/>
                <a:sym typeface="Wingdings" pitchFamily="2" charset="2"/>
              </a:rPr>
              <a:t>,Y</a:t>
            </a:r>
            <a:r>
              <a:rPr kumimoji="1" lang="en-US" altLang="zh-TW" sz="2800" i="1" baseline="-25000" dirty="0" err="1">
                <a:latin typeface="Arial" charset="0"/>
                <a:sym typeface="Wingdings" pitchFamily="2" charset="2"/>
              </a:rPr>
              <a:t>c</a:t>
            </a:r>
            <a:r>
              <a:rPr kumimoji="1" lang="en-US" altLang="en-US" sz="2800" i="1" dirty="0" err="1">
                <a:latin typeface="Arial" charset="0"/>
                <a:sym typeface="Wingdings" pitchFamily="2" charset="2"/>
              </a:rPr>
              <a:t>,Z</a:t>
            </a:r>
            <a:r>
              <a:rPr kumimoji="1" lang="en-US" altLang="en-US" sz="2800" i="1" baseline="-25000" dirty="0" err="1">
                <a:latin typeface="Arial" charset="0"/>
                <a:sym typeface="Wingdings" pitchFamily="2" charset="2"/>
              </a:rPr>
              <a:t>c</a:t>
            </a:r>
            <a:endParaRPr kumimoji="1" lang="en-US" altLang="en-US" sz="2800" i="1" baseline="-25000" dirty="0">
              <a:latin typeface="Arial" charset="0"/>
              <a:sym typeface="Wingdings" pitchFamily="2" charset="2"/>
            </a:endParaRPr>
          </a:p>
        </p:txBody>
      </p:sp>
      <p:sp>
        <p:nvSpPr>
          <p:cNvPr id="9225" name="Line 11"/>
          <p:cNvSpPr>
            <a:spLocks noChangeShapeType="1"/>
          </p:cNvSpPr>
          <p:nvPr/>
        </p:nvSpPr>
        <p:spPr bwMode="auto">
          <a:xfrm>
            <a:off x="4538663" y="2640013"/>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6" name="Line 12"/>
          <p:cNvSpPr>
            <a:spLocks noChangeShapeType="1"/>
          </p:cNvSpPr>
          <p:nvPr/>
        </p:nvSpPr>
        <p:spPr bwMode="auto">
          <a:xfrm>
            <a:off x="5224463" y="4697413"/>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Oval 10"/>
          <p:cNvSpPr/>
          <p:nvPr/>
        </p:nvSpPr>
        <p:spPr>
          <a:xfrm>
            <a:off x="457200" y="152400"/>
            <a:ext cx="18288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pPr algn="ctr">
              <a:defRPr/>
            </a:pPr>
            <a:endParaRPr lang="en-US" altLang="en-US" smtClean="0">
              <a:solidFill>
                <a:srgbClr val="FFFFFF"/>
              </a:solidFill>
              <a:latin typeface="Calibri" pitchFamily="34" charset="0"/>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xfrm>
            <a:off x="457200" y="304800"/>
            <a:ext cx="8243888" cy="1314450"/>
          </a:xfrm>
        </p:spPr>
        <p:txBody>
          <a:bodyPr rtlCol="0">
            <a:normAutofit fontScale="90000"/>
          </a:bodyPr>
          <a:lstStyle/>
          <a:p>
            <a:pPr eaLnBrk="1" fontAlgn="auto" hangingPunct="1">
              <a:spcAft>
                <a:spcPts val="0"/>
              </a:spcAft>
              <a:defRPr/>
            </a:pPr>
            <a:r>
              <a:rPr lang="en-US" altLang="zh-TW" sz="3200" dirty="0" smtClean="0">
                <a:solidFill>
                  <a:srgbClr val="FF0000"/>
                </a:solidFill>
              </a:rPr>
              <a:t>Answer:</a:t>
            </a:r>
            <a:r>
              <a:rPr lang="en-US" altLang="zh-TW" sz="3200" dirty="0" smtClean="0"/>
              <a:t> Worksheet 2.4, </a:t>
            </a:r>
            <a:br>
              <a:rPr lang="en-US" altLang="zh-TW" sz="3200" dirty="0" smtClean="0"/>
            </a:br>
            <a:r>
              <a:rPr lang="en-US" altLang="zh-TW" sz="3200" dirty="0" smtClean="0"/>
              <a:t>3D projection on image</a:t>
            </a:r>
            <a:br>
              <a:rPr lang="en-US" altLang="zh-TW" sz="3200" dirty="0" smtClean="0"/>
            </a:br>
            <a:r>
              <a:rPr lang="en-US" sz="2400" dirty="0" smtClean="0"/>
              <a:t>(Ch1_e1.m )</a:t>
            </a:r>
            <a:br>
              <a:rPr lang="en-US" sz="2400" dirty="0" smtClean="0"/>
            </a:br>
            <a:endParaRPr lang="en-US" altLang="zh-TW" sz="2400" dirty="0" smtClean="0"/>
          </a:p>
        </p:txBody>
      </p:sp>
      <p:sp>
        <p:nvSpPr>
          <p:cNvPr id="7171" name="Rectangle 3"/>
          <p:cNvSpPr>
            <a:spLocks noGrp="1" noChangeArrowheads="1"/>
          </p:cNvSpPr>
          <p:nvPr>
            <p:ph type="body" sz="half" idx="1"/>
          </p:nvPr>
        </p:nvSpPr>
        <p:spPr>
          <a:xfrm>
            <a:off x="457200" y="1600200"/>
            <a:ext cx="5867400" cy="4800600"/>
          </a:xfrm>
        </p:spPr>
        <p:txBody>
          <a:bodyPr/>
          <a:lstStyle/>
          <a:p>
            <a:pPr eaLnBrk="1" hangingPunct="1">
              <a:lnSpc>
                <a:spcPct val="90000"/>
              </a:lnSpc>
            </a:pPr>
            <a:r>
              <a:rPr lang="en-US" altLang="zh-TW" sz="2000" i="1" dirty="0" err="1" smtClean="0"/>
              <a:t>s</a:t>
            </a:r>
            <a:r>
              <a:rPr lang="en-US" altLang="zh-TW" sz="2000" i="1" baseline="-25000" dirty="0" err="1" smtClean="0"/>
              <a:t>x</a:t>
            </a:r>
            <a:r>
              <a:rPr lang="en-US" altLang="zh-TW" sz="2000" i="1" dirty="0" smtClean="0"/>
              <a:t>=</a:t>
            </a:r>
            <a:r>
              <a:rPr lang="en-US" altLang="zh-TW" sz="2000" i="1" dirty="0" err="1" smtClean="0"/>
              <a:t>s</a:t>
            </a:r>
            <a:r>
              <a:rPr lang="en-US" altLang="zh-TW" sz="2000" i="1" baseline="-25000" dirty="0" err="1" smtClean="0"/>
              <a:t>y</a:t>
            </a:r>
            <a:r>
              <a:rPr lang="en-US" altLang="zh-TW" sz="2000" dirty="0" smtClean="0"/>
              <a:t>=5.4um</a:t>
            </a:r>
          </a:p>
          <a:p>
            <a:pPr eaLnBrk="1" hangingPunct="1">
              <a:lnSpc>
                <a:spcPct val="90000"/>
              </a:lnSpc>
            </a:pPr>
            <a:r>
              <a:rPr lang="en-US" altLang="zh-TW" sz="2000" i="1" dirty="0" smtClean="0"/>
              <a:t>(</a:t>
            </a:r>
            <a:r>
              <a:rPr lang="en-US" altLang="zh-TW" sz="2000" i="1" dirty="0" err="1" smtClean="0"/>
              <a:t>o</a:t>
            </a:r>
            <a:r>
              <a:rPr lang="en-US" altLang="zh-TW" sz="2000" i="1" baseline="-25000" dirty="0" err="1" smtClean="0"/>
              <a:t>x</a:t>
            </a:r>
            <a:r>
              <a:rPr lang="en-US" altLang="zh-TW" sz="2000" i="1" dirty="0" err="1" smtClean="0"/>
              <a:t>,o</a:t>
            </a:r>
            <a:r>
              <a:rPr lang="en-US" altLang="zh-TW" sz="2000" i="1" baseline="-25000" dirty="0" err="1" smtClean="0"/>
              <a:t>y</a:t>
            </a:r>
            <a:r>
              <a:rPr lang="en-US" altLang="zh-TW" sz="2000" i="1" dirty="0" smtClean="0"/>
              <a:t>)=(</a:t>
            </a:r>
            <a:r>
              <a:rPr lang="en-US" altLang="zh-TW" sz="2000" dirty="0" smtClean="0"/>
              <a:t>512,384) in pixels</a:t>
            </a:r>
          </a:p>
          <a:p>
            <a:pPr eaLnBrk="1" hangingPunct="1">
              <a:lnSpc>
                <a:spcPct val="90000"/>
              </a:lnSpc>
            </a:pPr>
            <a:r>
              <a:rPr lang="en-US" altLang="zh-TW" sz="2000" dirty="0" smtClean="0"/>
              <a:t>f=4.3mm/5.4um=800 pixels</a:t>
            </a:r>
          </a:p>
          <a:p>
            <a:pPr eaLnBrk="1" hangingPunct="1">
              <a:lnSpc>
                <a:spcPct val="90000"/>
              </a:lnSpc>
            </a:pPr>
            <a:r>
              <a:rPr lang="en-US" altLang="zh-TW" sz="2000" dirty="0" smtClean="0"/>
              <a:t>[</a:t>
            </a:r>
            <a:r>
              <a:rPr lang="en-US" altLang="zh-TW" sz="2000" dirty="0" err="1" smtClean="0"/>
              <a:t>X</a:t>
            </a:r>
            <a:r>
              <a:rPr lang="en-US" altLang="zh-TW" sz="2000" baseline="-25000" dirty="0" err="1" smtClean="0"/>
              <a:t>c</a:t>
            </a:r>
            <a:r>
              <a:rPr lang="en-US" altLang="zh-TW" sz="2000" dirty="0" err="1" smtClean="0"/>
              <a:t>,Y</a:t>
            </a:r>
            <a:r>
              <a:rPr lang="en-US" altLang="zh-TW" sz="2000" baseline="-25000" dirty="0" err="1" smtClean="0"/>
              <a:t>c</a:t>
            </a:r>
            <a:r>
              <a:rPr lang="en-US" altLang="zh-TW" sz="2000" dirty="0" err="1" smtClean="0"/>
              <a:t>,Z</a:t>
            </a:r>
            <a:r>
              <a:rPr lang="en-US" altLang="zh-TW" sz="2000" baseline="-25000" dirty="0" err="1" smtClean="0"/>
              <a:t>c</a:t>
            </a:r>
            <a:r>
              <a:rPr lang="en-US" altLang="zh-TW" sz="2000" dirty="0" smtClean="0"/>
              <a:t>]</a:t>
            </a:r>
            <a:r>
              <a:rPr lang="en-US" altLang="zh-TW" sz="2000" baseline="30000" dirty="0" smtClean="0"/>
              <a:t>T</a:t>
            </a:r>
            <a:r>
              <a:rPr lang="en-US" altLang="zh-TW" sz="2000" dirty="0" smtClean="0"/>
              <a:t> =[0.02,0.05,1.2]</a:t>
            </a:r>
            <a:r>
              <a:rPr lang="en-US" altLang="zh-TW" sz="2000" baseline="30000" dirty="0" err="1" smtClean="0"/>
              <a:t>T</a:t>
            </a:r>
            <a:r>
              <a:rPr lang="en-US" altLang="zh-TW" sz="2000" dirty="0" err="1" smtClean="0"/>
              <a:t>meters</a:t>
            </a:r>
            <a:endParaRPr lang="en-US" altLang="zh-TW" sz="2000" dirty="0" smtClean="0"/>
          </a:p>
          <a:p>
            <a:pPr eaLnBrk="1" hangingPunct="1">
              <a:lnSpc>
                <a:spcPct val="90000"/>
              </a:lnSpc>
            </a:pPr>
            <a:endParaRPr lang="en-US" altLang="zh-TW" sz="2000" dirty="0" smtClean="0"/>
          </a:p>
          <a:p>
            <a:pPr eaLnBrk="1" hangingPunct="1">
              <a:lnSpc>
                <a:spcPct val="90000"/>
              </a:lnSpc>
            </a:pPr>
            <a:endParaRPr lang="en-US" altLang="zh-TW" sz="2000" dirty="0" smtClean="0"/>
          </a:p>
          <a:p>
            <a:pPr eaLnBrk="1" hangingPunct="1">
              <a:lnSpc>
                <a:spcPct val="90000"/>
              </a:lnSpc>
            </a:pPr>
            <a:endParaRPr lang="en-US" altLang="zh-TW" sz="2000" dirty="0" smtClean="0"/>
          </a:p>
          <a:p>
            <a:pPr eaLnBrk="1" hangingPunct="1">
              <a:lnSpc>
                <a:spcPct val="90000"/>
              </a:lnSpc>
            </a:pPr>
            <a:r>
              <a:rPr lang="en-US" altLang="zh-TW" sz="2000" dirty="0" smtClean="0"/>
              <a:t>[u v]’=??</a:t>
            </a:r>
          </a:p>
          <a:p>
            <a:pPr eaLnBrk="1" hangingPunct="1">
              <a:lnSpc>
                <a:spcPct val="90000"/>
              </a:lnSpc>
            </a:pPr>
            <a:r>
              <a:rPr lang="en-US" altLang="zh-TW" baseline="30000" dirty="0">
                <a:latin typeface="Times New Roman" pitchFamily="18" charset="0"/>
              </a:rPr>
              <a:t>Answer: [525.3, 7</a:t>
            </a:r>
            <a:r>
              <a:rPr lang="en-US" altLang="zh-CN" baseline="30000" dirty="0">
                <a:latin typeface="Times New Roman" pitchFamily="18" charset="0"/>
              </a:rPr>
              <a:t>17.3]T</a:t>
            </a:r>
            <a:endParaRPr lang="en-US" altLang="zh-TW" baseline="30000" dirty="0">
              <a:latin typeface="Times New Roman" pitchFamily="18" charset="0"/>
            </a:endParaRPr>
          </a:p>
          <a:p>
            <a:pPr eaLnBrk="1" hangingPunct="1">
              <a:lnSpc>
                <a:spcPct val="90000"/>
              </a:lnSpc>
            </a:pPr>
            <a:r>
              <a:rPr lang="en-US" altLang="zh-TW" baseline="30000" dirty="0" smtClean="0">
                <a:latin typeface="Times New Roman" pitchFamily="18" charset="0"/>
              </a:rPr>
              <a:t>Write </a:t>
            </a:r>
            <a:r>
              <a:rPr lang="en-US" altLang="zh-TW" baseline="30000" dirty="0">
                <a:latin typeface="Times New Roman" pitchFamily="18" charset="0"/>
              </a:rPr>
              <a:t>a pseudo code (or </a:t>
            </a:r>
            <a:r>
              <a:rPr lang="en-US" altLang="zh-TW" baseline="30000" dirty="0" err="1">
                <a:latin typeface="Times New Roman" pitchFamily="18" charset="0"/>
              </a:rPr>
              <a:t>matlab</a:t>
            </a:r>
            <a:r>
              <a:rPr lang="en-US" altLang="zh-TW" baseline="30000" dirty="0">
                <a:latin typeface="Times New Roman" pitchFamily="18" charset="0"/>
              </a:rPr>
              <a:t>) program to calculate the projected point [</a:t>
            </a:r>
            <a:r>
              <a:rPr lang="en-US" altLang="zh-TW" baseline="30000" dirty="0" err="1">
                <a:latin typeface="Times New Roman" pitchFamily="18" charset="0"/>
              </a:rPr>
              <a:t>u,v</a:t>
            </a:r>
            <a:r>
              <a:rPr lang="en-US" altLang="zh-TW" baseline="30000" dirty="0" smtClean="0">
                <a:latin typeface="Times New Roman" pitchFamily="18" charset="0"/>
              </a:rPr>
              <a:t>]’ </a:t>
            </a:r>
            <a:r>
              <a:rPr lang="en-US" altLang="zh-TW" baseline="30000" dirty="0">
                <a:latin typeface="Times New Roman" pitchFamily="18" charset="0"/>
              </a:rPr>
              <a:t>from [</a:t>
            </a:r>
            <a:r>
              <a:rPr lang="en-US" altLang="zh-TW" baseline="30000" dirty="0" err="1">
                <a:latin typeface="Times New Roman" pitchFamily="18" charset="0"/>
              </a:rPr>
              <a:t>Xc,Yc,Zc</a:t>
            </a:r>
            <a:r>
              <a:rPr lang="en-US" altLang="zh-TW" baseline="30000" dirty="0" smtClean="0">
                <a:latin typeface="Times New Roman" pitchFamily="18" charset="0"/>
              </a:rPr>
              <a:t>]’ </a:t>
            </a:r>
            <a:r>
              <a:rPr lang="en-US" altLang="zh-TW" baseline="30000" dirty="0">
                <a:latin typeface="Times New Roman" pitchFamily="18" charset="0"/>
              </a:rPr>
              <a:t>based on the above camera intrinsic parameters.</a:t>
            </a:r>
          </a:p>
          <a:p>
            <a:pPr eaLnBrk="1" hangingPunct="1">
              <a:lnSpc>
                <a:spcPct val="90000"/>
              </a:lnSpc>
            </a:pPr>
            <a:endParaRPr lang="en-US" altLang="zh-CN" sz="2800" baseline="30000" dirty="0" smtClean="0"/>
          </a:p>
        </p:txBody>
      </p:sp>
      <p:graphicFrame>
        <p:nvGraphicFramePr>
          <p:cNvPr id="7172" name="Object 4"/>
          <p:cNvGraphicFramePr>
            <a:graphicFrameLocks noGrp="1" noChangeAspect="1"/>
          </p:cNvGraphicFramePr>
          <p:nvPr>
            <p:ph sz="half" idx="2"/>
          </p:nvPr>
        </p:nvGraphicFramePr>
        <p:xfrm>
          <a:off x="1858963" y="3124200"/>
          <a:ext cx="3802062" cy="981075"/>
        </p:xfrm>
        <a:graphic>
          <a:graphicData uri="http://schemas.openxmlformats.org/presentationml/2006/ole">
            <mc:AlternateContent xmlns:mc="http://schemas.openxmlformats.org/markup-compatibility/2006">
              <mc:Choice xmlns:v="urn:schemas-microsoft-com:vml" Requires="v">
                <p:oleObj spid="_x0000_s74846" name="Equation" r:id="rId4" imgW="2755900" imgH="711200" progId="Equation.3">
                  <p:embed/>
                </p:oleObj>
              </mc:Choice>
              <mc:Fallback>
                <p:oleObj name="Equation" r:id="rId4" imgW="2755900" imgH="711200" progId="Equation.3">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8963" y="3124200"/>
                        <a:ext cx="3802062"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Footer Placeholder 5"/>
          <p:cNvSpPr>
            <a:spLocks noGrp="1"/>
          </p:cNvSpPr>
          <p:nvPr>
            <p:ph type="ftr" sz="quarter" idx="11"/>
          </p:nvPr>
        </p:nvSpPr>
        <p:spPr/>
        <p:txBody>
          <a:bodyPr/>
          <a:lstStyle/>
          <a:p>
            <a:pPr>
              <a:defRPr/>
            </a:pPr>
            <a:r>
              <a:rPr lang="en-US" smtClean="0"/>
              <a:t>Ch2. Cameras v.7c</a:t>
            </a:r>
            <a:endParaRPr lang="en-US" dirty="0"/>
          </a:p>
        </p:txBody>
      </p:sp>
      <p:sp>
        <p:nvSpPr>
          <p:cNvPr id="7" name="Slide Number Placeholder 6"/>
          <p:cNvSpPr>
            <a:spLocks noGrp="1"/>
          </p:cNvSpPr>
          <p:nvPr>
            <p:ph type="sldNum" sz="quarter" idx="12"/>
          </p:nvPr>
        </p:nvSpPr>
        <p:spPr/>
        <p:txBody>
          <a:bodyPr/>
          <a:lstStyle/>
          <a:p>
            <a:pPr>
              <a:defRPr/>
            </a:pPr>
            <a:fld id="{7C76A27A-29C7-4998-A42C-57A4FCFB4ACB}" type="slidenum">
              <a:rPr lang="en-US"/>
              <a:pPr>
                <a:defRPr/>
              </a:pPr>
              <a:t>70</a:t>
            </a:fld>
            <a:endParaRPr lang="en-US"/>
          </a:p>
        </p:txBody>
      </p:sp>
      <p:sp>
        <p:nvSpPr>
          <p:cNvPr id="2" name="TextBox 1"/>
          <p:cNvSpPr txBox="1"/>
          <p:nvPr/>
        </p:nvSpPr>
        <p:spPr>
          <a:xfrm>
            <a:off x="6324600" y="1277612"/>
            <a:ext cx="2374368" cy="4524315"/>
          </a:xfrm>
          <a:prstGeom prst="rect">
            <a:avLst/>
          </a:prstGeom>
          <a:noFill/>
          <a:ln>
            <a:solidFill>
              <a:schemeClr val="accent1"/>
            </a:solidFill>
          </a:ln>
        </p:spPr>
        <p:txBody>
          <a:bodyPr wrap="none" rtlCol="0">
            <a:spAutoFit/>
          </a:bodyPr>
          <a:lstStyle/>
          <a:p>
            <a:r>
              <a:rPr lang="en-US" dirty="0" smtClean="0"/>
              <a:t>%</a:t>
            </a:r>
            <a:r>
              <a:rPr lang="en-US" dirty="0" err="1" smtClean="0"/>
              <a:t>matlab</a:t>
            </a:r>
            <a:endParaRPr lang="en-US" dirty="0" smtClean="0"/>
          </a:p>
          <a:p>
            <a:r>
              <a:rPr lang="en-US" dirty="0" smtClean="0"/>
              <a:t>k</a:t>
            </a:r>
            <a:r>
              <a:rPr lang="en-US" dirty="0"/>
              <a:t>=[800 0 512 </a:t>
            </a:r>
          </a:p>
          <a:p>
            <a:r>
              <a:rPr lang="en-US" dirty="0"/>
              <a:t>    0 8000 384</a:t>
            </a:r>
          </a:p>
          <a:p>
            <a:r>
              <a:rPr lang="en-US" dirty="0"/>
              <a:t>    0 0 1]</a:t>
            </a:r>
          </a:p>
          <a:p>
            <a:r>
              <a:rPr lang="en-US" dirty="0"/>
              <a:t>x=[0.02 0.05 1.2]'</a:t>
            </a:r>
          </a:p>
          <a:p>
            <a:r>
              <a:rPr lang="en-US" dirty="0" err="1" smtClean="0"/>
              <a:t>im</a:t>
            </a:r>
            <a:r>
              <a:rPr lang="en-US" dirty="0" smtClean="0"/>
              <a:t>=k*x</a:t>
            </a:r>
            <a:endParaRPr lang="en-US" dirty="0"/>
          </a:p>
          <a:p>
            <a:r>
              <a:rPr lang="en-US" dirty="0" err="1" smtClean="0"/>
              <a:t>im</a:t>
            </a:r>
            <a:r>
              <a:rPr lang="en-US" dirty="0" smtClean="0"/>
              <a:t>(1)/</a:t>
            </a:r>
            <a:r>
              <a:rPr lang="en-US" dirty="0" err="1" smtClean="0"/>
              <a:t>im</a:t>
            </a:r>
            <a:r>
              <a:rPr lang="en-US" dirty="0" smtClean="0"/>
              <a:t>(3</a:t>
            </a:r>
            <a:r>
              <a:rPr lang="en-US" dirty="0"/>
              <a:t>)</a:t>
            </a:r>
          </a:p>
          <a:p>
            <a:r>
              <a:rPr lang="en-US" dirty="0" err="1" smtClean="0"/>
              <a:t>im</a:t>
            </a:r>
            <a:r>
              <a:rPr lang="en-US" dirty="0" smtClean="0"/>
              <a:t>(2)/</a:t>
            </a:r>
            <a:r>
              <a:rPr lang="en-US" dirty="0" err="1" smtClean="0"/>
              <a:t>im</a:t>
            </a:r>
            <a:r>
              <a:rPr lang="en-US" dirty="0" smtClean="0"/>
              <a:t>(3)</a:t>
            </a:r>
          </a:p>
          <a:p>
            <a:r>
              <a:rPr lang="en-US" dirty="0" smtClean="0"/>
              <a:t>%answer:</a:t>
            </a:r>
          </a:p>
          <a:p>
            <a:r>
              <a:rPr lang="fr-FR" dirty="0" err="1" smtClean="0"/>
              <a:t>im</a:t>
            </a:r>
            <a:r>
              <a:rPr lang="fr-FR" dirty="0" smtClean="0"/>
              <a:t> </a:t>
            </a:r>
            <a:r>
              <a:rPr lang="fr-FR" dirty="0"/>
              <a:t>=</a:t>
            </a:r>
          </a:p>
          <a:p>
            <a:r>
              <a:rPr lang="fr-FR" dirty="0" smtClean="0"/>
              <a:t>  </a:t>
            </a:r>
            <a:r>
              <a:rPr lang="fr-FR" dirty="0"/>
              <a:t>630.4000</a:t>
            </a:r>
          </a:p>
          <a:p>
            <a:r>
              <a:rPr lang="fr-FR" dirty="0"/>
              <a:t>  860.8000</a:t>
            </a:r>
          </a:p>
          <a:p>
            <a:r>
              <a:rPr lang="fr-FR" dirty="0"/>
              <a:t>    1.2000</a:t>
            </a:r>
          </a:p>
          <a:p>
            <a:r>
              <a:rPr lang="fr-FR" dirty="0" err="1"/>
              <a:t>u</a:t>
            </a:r>
            <a:r>
              <a:rPr lang="fr-FR" dirty="0" err="1" smtClean="0"/>
              <a:t>,v</a:t>
            </a:r>
            <a:r>
              <a:rPr lang="fr-FR" dirty="0" smtClean="0"/>
              <a:t>=</a:t>
            </a:r>
          </a:p>
          <a:p>
            <a:r>
              <a:rPr lang="fr-FR" dirty="0" smtClean="0"/>
              <a:t> </a:t>
            </a:r>
            <a:r>
              <a:rPr lang="fr-FR" dirty="0"/>
              <a:t>525.3333</a:t>
            </a:r>
          </a:p>
          <a:p>
            <a:r>
              <a:rPr lang="fr-FR" dirty="0" smtClean="0"/>
              <a:t> 717.3333</a:t>
            </a:r>
            <a:endParaRPr lang="fr-FR" dirty="0"/>
          </a:p>
        </p:txBody>
      </p:sp>
    </p:spTree>
    <p:extLst>
      <p:ext uri="{BB962C8B-B14F-4D97-AF65-F5344CB8AC3E}">
        <p14:creationId xmlns:p14="http://schemas.microsoft.com/office/powerpoint/2010/main" val="16959071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a:xfrm>
            <a:off x="443564" y="524669"/>
            <a:ext cx="8229600" cy="1143000"/>
          </a:xfrm>
        </p:spPr>
        <p:txBody>
          <a:bodyPr rtlCol="0">
            <a:normAutofit fontScale="90000"/>
          </a:bodyPr>
          <a:lstStyle/>
          <a:p>
            <a:pPr eaLnBrk="1" fontAlgn="auto" hangingPunct="1">
              <a:spcAft>
                <a:spcPts val="0"/>
              </a:spcAft>
              <a:defRPr/>
            </a:pPr>
            <a:r>
              <a:rPr lang="en-US" altLang="zh-TW" sz="3600" dirty="0" smtClean="0">
                <a:solidFill>
                  <a:srgbClr val="FF0000"/>
                </a:solidFill>
              </a:rPr>
              <a:t>Answer</a:t>
            </a:r>
            <a:r>
              <a:rPr lang="en-US" altLang="zh-TW" sz="3600" dirty="0" smtClean="0"/>
              <a:t> Worksheet 2.5</a:t>
            </a:r>
            <a:r>
              <a:rPr lang="en-US" sz="2800" dirty="0" smtClean="0"/>
              <a:t> </a:t>
            </a:r>
            <a:br>
              <a:rPr lang="en-US" sz="2800" dirty="0" smtClean="0"/>
            </a:br>
            <a:r>
              <a:rPr lang="en-US" sz="2800" dirty="0" smtClean="0"/>
              <a:t>Because of manufacturing fault CCD center may not  be at image center, example</a:t>
            </a:r>
            <a:br>
              <a:rPr lang="en-US" sz="2800" dirty="0" smtClean="0"/>
            </a:br>
            <a:r>
              <a:rPr lang="en-US" sz="2800" dirty="0" smtClean="0"/>
              <a:t>(Ch1_e2.m )</a:t>
            </a:r>
            <a:br>
              <a:rPr lang="en-US" sz="2800" dirty="0" smtClean="0"/>
            </a:br>
            <a:endParaRPr lang="en-US" sz="2800" dirty="0" smtClean="0"/>
          </a:p>
        </p:txBody>
      </p:sp>
      <p:sp>
        <p:nvSpPr>
          <p:cNvPr id="8195" name="Rectangle 3"/>
          <p:cNvSpPr>
            <a:spLocks noGrp="1" noChangeArrowheads="1"/>
          </p:cNvSpPr>
          <p:nvPr>
            <p:ph type="body" sz="half" idx="1"/>
          </p:nvPr>
        </p:nvSpPr>
        <p:spPr>
          <a:xfrm>
            <a:off x="457200" y="1600200"/>
            <a:ext cx="5557838" cy="4456113"/>
          </a:xfrm>
        </p:spPr>
        <p:txBody>
          <a:bodyPr/>
          <a:lstStyle/>
          <a:p>
            <a:pPr eaLnBrk="1" hangingPunct="1">
              <a:lnSpc>
                <a:spcPct val="80000"/>
              </a:lnSpc>
            </a:pPr>
            <a:r>
              <a:rPr lang="en-US" altLang="zh-TW" sz="2400" i="1" dirty="0" err="1" smtClean="0"/>
              <a:t>Sx</a:t>
            </a:r>
            <a:r>
              <a:rPr lang="en-US" altLang="zh-TW" sz="2400" i="1" dirty="0" smtClean="0"/>
              <a:t>=</a:t>
            </a:r>
            <a:r>
              <a:rPr lang="en-US" altLang="zh-TW" sz="2400" i="1" dirty="0" err="1" smtClean="0"/>
              <a:t>sy</a:t>
            </a:r>
            <a:r>
              <a:rPr lang="en-US" altLang="zh-TW" sz="2400" dirty="0" smtClean="0"/>
              <a:t>=5.4um</a:t>
            </a:r>
          </a:p>
          <a:p>
            <a:pPr eaLnBrk="1" hangingPunct="1">
              <a:lnSpc>
                <a:spcPct val="80000"/>
              </a:lnSpc>
            </a:pPr>
            <a:r>
              <a:rPr lang="en-US" altLang="zh-TW" sz="2400" i="1" dirty="0" smtClean="0"/>
              <a:t>(</a:t>
            </a:r>
            <a:r>
              <a:rPr lang="en-US" altLang="zh-TW" sz="2400" i="1" dirty="0" err="1" smtClean="0"/>
              <a:t>Ox,oy</a:t>
            </a:r>
            <a:r>
              <a:rPr lang="en-US" altLang="zh-TW" sz="2400" dirty="0" smtClean="0"/>
              <a:t>)=(600,400) in pixels</a:t>
            </a:r>
          </a:p>
          <a:p>
            <a:pPr eaLnBrk="1" hangingPunct="1">
              <a:lnSpc>
                <a:spcPct val="80000"/>
              </a:lnSpc>
            </a:pPr>
            <a:r>
              <a:rPr lang="en-US" altLang="zh-TW" sz="2400" dirty="0" smtClean="0"/>
              <a:t>f=4.3mm/5.4um=800 pixels</a:t>
            </a:r>
          </a:p>
          <a:p>
            <a:pPr eaLnBrk="1" hangingPunct="1">
              <a:lnSpc>
                <a:spcPct val="80000"/>
              </a:lnSpc>
            </a:pPr>
            <a:r>
              <a:rPr lang="en-US" altLang="zh-TW" sz="2400" dirty="0" smtClean="0"/>
              <a:t>[</a:t>
            </a:r>
            <a:r>
              <a:rPr lang="en-US" altLang="zh-TW" sz="2400" dirty="0" err="1" smtClean="0"/>
              <a:t>X</a:t>
            </a:r>
            <a:r>
              <a:rPr lang="en-US" altLang="zh-TW" sz="2400" baseline="-25000" dirty="0" err="1" smtClean="0"/>
              <a:t>c</a:t>
            </a:r>
            <a:r>
              <a:rPr lang="en-US" altLang="zh-TW" sz="2400" dirty="0" err="1" smtClean="0"/>
              <a:t>,Y</a:t>
            </a:r>
            <a:r>
              <a:rPr lang="en-US" altLang="zh-TW" sz="2400" baseline="-25000" dirty="0" err="1" smtClean="0"/>
              <a:t>c</a:t>
            </a:r>
            <a:r>
              <a:rPr lang="en-US" altLang="zh-TW" sz="2400" dirty="0" err="1" smtClean="0"/>
              <a:t>,Z</a:t>
            </a:r>
            <a:r>
              <a:rPr lang="en-US" altLang="zh-TW" sz="2400" baseline="-25000" dirty="0" err="1" smtClean="0"/>
              <a:t>c</a:t>
            </a:r>
            <a:r>
              <a:rPr lang="en-US" altLang="zh-TW" sz="2400" dirty="0" smtClean="0"/>
              <a:t>]</a:t>
            </a:r>
            <a:r>
              <a:rPr lang="en-US" altLang="zh-TW" sz="2400" baseline="30000" dirty="0" smtClean="0"/>
              <a:t>T</a:t>
            </a:r>
            <a:r>
              <a:rPr lang="en-US" altLang="zh-TW" sz="2400" dirty="0" smtClean="0"/>
              <a:t>=[0.02,0.05,1.2]</a:t>
            </a:r>
            <a:r>
              <a:rPr lang="en-US" altLang="zh-TW" sz="2400" baseline="30000" dirty="0" smtClean="0"/>
              <a:t>T </a:t>
            </a:r>
            <a:r>
              <a:rPr lang="en-US" altLang="zh-TW" sz="2400" dirty="0" smtClean="0"/>
              <a:t>meters</a:t>
            </a:r>
          </a:p>
          <a:p>
            <a:pPr eaLnBrk="1" hangingPunct="1">
              <a:lnSpc>
                <a:spcPct val="80000"/>
              </a:lnSpc>
            </a:pPr>
            <a:endParaRPr lang="en-US" altLang="zh-TW" sz="2400" dirty="0" smtClean="0"/>
          </a:p>
          <a:p>
            <a:pPr eaLnBrk="1" hangingPunct="1">
              <a:lnSpc>
                <a:spcPct val="80000"/>
              </a:lnSpc>
            </a:pPr>
            <a:endParaRPr lang="en-US" altLang="zh-TW" sz="2400" dirty="0" smtClean="0"/>
          </a:p>
          <a:p>
            <a:pPr eaLnBrk="1" hangingPunct="1">
              <a:lnSpc>
                <a:spcPct val="80000"/>
              </a:lnSpc>
            </a:pPr>
            <a:endParaRPr lang="en-US" altLang="zh-TW" sz="2400" dirty="0" smtClean="0"/>
          </a:p>
          <a:p>
            <a:pPr eaLnBrk="1" hangingPunct="1">
              <a:lnSpc>
                <a:spcPct val="80000"/>
              </a:lnSpc>
            </a:pPr>
            <a:endParaRPr lang="en-US" altLang="zh-TW" sz="2400" dirty="0" smtClean="0"/>
          </a:p>
          <a:p>
            <a:pPr eaLnBrk="1" hangingPunct="1">
              <a:lnSpc>
                <a:spcPct val="80000"/>
              </a:lnSpc>
            </a:pPr>
            <a:r>
              <a:rPr lang="en-US" altLang="zh-TW" sz="2400" dirty="0" smtClean="0"/>
              <a:t>[u v]</a:t>
            </a:r>
            <a:r>
              <a:rPr lang="en-US" altLang="zh-TW" sz="2400" baseline="30000" dirty="0" smtClean="0"/>
              <a:t>T</a:t>
            </a:r>
            <a:r>
              <a:rPr lang="en-US" altLang="zh-TW" sz="2400" dirty="0" smtClean="0"/>
              <a:t>=[613.3, </a:t>
            </a:r>
            <a:r>
              <a:rPr lang="en-US" altLang="zh-TW" sz="2400" dirty="0"/>
              <a:t>7</a:t>
            </a:r>
            <a:r>
              <a:rPr lang="en-US" altLang="zh-CN" sz="2400" dirty="0" smtClean="0"/>
              <a:t>33.3]</a:t>
            </a:r>
            <a:r>
              <a:rPr lang="en-US" altLang="zh-CN" sz="2400" baseline="30000" dirty="0" smtClean="0"/>
              <a:t>T</a:t>
            </a:r>
          </a:p>
          <a:p>
            <a:pPr eaLnBrk="1" hangingPunct="1">
              <a:lnSpc>
                <a:spcPct val="80000"/>
              </a:lnSpc>
            </a:pPr>
            <a:r>
              <a:rPr lang="en-US" altLang="zh-TW" sz="2400" dirty="0" smtClean="0"/>
              <a:t>Conclusion: A 3D object point can have different image positions for different cameras (different M</a:t>
            </a:r>
            <a:r>
              <a:rPr lang="en-US" altLang="zh-TW" sz="2400" baseline="-25000" dirty="0" smtClean="0"/>
              <a:t>int</a:t>
            </a:r>
            <a:r>
              <a:rPr lang="en-US" altLang="zh-TW" sz="2400" dirty="0" smtClean="0"/>
              <a:t>) placed at the same position.</a:t>
            </a:r>
            <a:endParaRPr lang="en-US" altLang="en-US" sz="2400" dirty="0" smtClean="0">
              <a:ea typeface="新細明體" pitchFamily="18" charset="-120"/>
            </a:endParaRPr>
          </a:p>
        </p:txBody>
      </p:sp>
      <p:graphicFrame>
        <p:nvGraphicFramePr>
          <p:cNvPr id="8196" name="Object 4"/>
          <p:cNvGraphicFramePr>
            <a:graphicFrameLocks noGrp="1" noChangeAspect="1"/>
          </p:cNvGraphicFramePr>
          <p:nvPr>
            <p:ph sz="half" idx="2"/>
          </p:nvPr>
        </p:nvGraphicFramePr>
        <p:xfrm>
          <a:off x="868363" y="3475038"/>
          <a:ext cx="4054475" cy="1046162"/>
        </p:xfrm>
        <a:graphic>
          <a:graphicData uri="http://schemas.openxmlformats.org/presentationml/2006/ole">
            <mc:AlternateContent xmlns:mc="http://schemas.openxmlformats.org/markup-compatibility/2006">
              <mc:Choice xmlns:v="urn:schemas-microsoft-com:vml" Requires="v">
                <p:oleObj spid="_x0000_s75870" name="Equation" r:id="rId4" imgW="2755900" imgH="711200" progId="Equation.3">
                  <p:embed/>
                </p:oleObj>
              </mc:Choice>
              <mc:Fallback>
                <p:oleObj name="Equation" r:id="rId4" imgW="2755900" imgH="711200" progId="Equation.3">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8363" y="3475038"/>
                        <a:ext cx="4054475" cy="1046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 name="Footer Placeholder 5"/>
          <p:cNvSpPr>
            <a:spLocks noGrp="1"/>
          </p:cNvSpPr>
          <p:nvPr>
            <p:ph type="ftr" sz="quarter" idx="11"/>
          </p:nvPr>
        </p:nvSpPr>
        <p:spPr/>
        <p:txBody>
          <a:bodyPr/>
          <a:lstStyle/>
          <a:p>
            <a:pPr>
              <a:defRPr/>
            </a:pPr>
            <a:r>
              <a:rPr lang="en-US" smtClean="0"/>
              <a:t>Ch2. Cameras v.7c</a:t>
            </a:r>
            <a:endParaRPr lang="en-US"/>
          </a:p>
        </p:txBody>
      </p:sp>
      <p:sp>
        <p:nvSpPr>
          <p:cNvPr id="18" name="Slide Number Placeholder 6"/>
          <p:cNvSpPr>
            <a:spLocks noGrp="1"/>
          </p:cNvSpPr>
          <p:nvPr>
            <p:ph type="sldNum" sz="quarter" idx="12"/>
          </p:nvPr>
        </p:nvSpPr>
        <p:spPr/>
        <p:txBody>
          <a:bodyPr/>
          <a:lstStyle/>
          <a:p>
            <a:pPr>
              <a:defRPr/>
            </a:pPr>
            <a:fld id="{370CFC85-E02E-4543-89A4-E705571E9FD9}" type="slidenum">
              <a:rPr lang="en-US"/>
              <a:pPr>
                <a:defRPr/>
              </a:pPr>
              <a:t>71</a:t>
            </a:fld>
            <a:endParaRPr lang="en-US"/>
          </a:p>
        </p:txBody>
      </p:sp>
      <p:sp>
        <p:nvSpPr>
          <p:cNvPr id="19" name="Rectangle 5"/>
          <p:cNvSpPr>
            <a:spLocks noChangeArrowheads="1"/>
          </p:cNvSpPr>
          <p:nvPr/>
        </p:nvSpPr>
        <p:spPr bwMode="auto">
          <a:xfrm>
            <a:off x="6716713" y="3262313"/>
            <a:ext cx="1828800" cy="1295400"/>
          </a:xfrm>
          <a:prstGeom prst="rect">
            <a:avLst/>
          </a:prstGeom>
          <a:solidFill>
            <a:schemeClr val="tx2">
              <a:lumMod val="20000"/>
              <a:lumOff val="80000"/>
            </a:schemeClr>
          </a:solidFill>
          <a:ln w="9525">
            <a:solidFill>
              <a:schemeClr val="tx1"/>
            </a:solidFill>
            <a:miter lim="800000"/>
            <a:headEnd/>
            <a:tailEnd/>
          </a:ln>
          <a:effectLst/>
        </p:spPr>
        <p:txBody>
          <a:bodyPr wrap="none" anchor="ct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pPr>
              <a:defRPr/>
            </a:pPr>
            <a:endParaRPr lang="en-US" altLang="en-US" dirty="0" smtClean="0"/>
          </a:p>
        </p:txBody>
      </p:sp>
      <p:sp>
        <p:nvSpPr>
          <p:cNvPr id="20" name="Line 6"/>
          <p:cNvSpPr>
            <a:spLocks noChangeShapeType="1"/>
          </p:cNvSpPr>
          <p:nvPr/>
        </p:nvSpPr>
        <p:spPr bwMode="auto">
          <a:xfrm>
            <a:off x="6710363" y="3910013"/>
            <a:ext cx="1911350"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Line 7"/>
          <p:cNvSpPr>
            <a:spLocks noChangeShapeType="1"/>
          </p:cNvSpPr>
          <p:nvPr/>
        </p:nvSpPr>
        <p:spPr bwMode="auto">
          <a:xfrm flipH="1" flipV="1">
            <a:off x="7631113" y="2690813"/>
            <a:ext cx="0" cy="2590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Line 8"/>
          <p:cNvSpPr>
            <a:spLocks noChangeShapeType="1"/>
          </p:cNvSpPr>
          <p:nvPr/>
        </p:nvSpPr>
        <p:spPr bwMode="auto">
          <a:xfrm flipH="1" flipV="1">
            <a:off x="7081837" y="2895599"/>
            <a:ext cx="777875" cy="1243013"/>
          </a:xfrm>
          <a:prstGeom prst="line">
            <a:avLst/>
          </a:prstGeom>
          <a:noFill/>
          <a:ln w="9525">
            <a:solidFill>
              <a:schemeClr val="tx1"/>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Line 9"/>
          <p:cNvSpPr>
            <a:spLocks noChangeShapeType="1"/>
          </p:cNvSpPr>
          <p:nvPr/>
        </p:nvSpPr>
        <p:spPr bwMode="auto">
          <a:xfrm>
            <a:off x="6716713" y="4138613"/>
            <a:ext cx="2438400" cy="0"/>
          </a:xfrm>
          <a:prstGeom prst="line">
            <a:avLst/>
          </a:prstGeom>
          <a:noFill/>
          <a:ln w="9525">
            <a:solidFill>
              <a:schemeClr val="tx1"/>
            </a:solidFill>
            <a:prstDash val="dashDot"/>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Line 10"/>
          <p:cNvSpPr>
            <a:spLocks noChangeShapeType="1"/>
          </p:cNvSpPr>
          <p:nvPr/>
        </p:nvSpPr>
        <p:spPr bwMode="auto">
          <a:xfrm flipV="1">
            <a:off x="7859713" y="2538413"/>
            <a:ext cx="0" cy="2590800"/>
          </a:xfrm>
          <a:prstGeom prst="line">
            <a:avLst/>
          </a:prstGeom>
          <a:noFill/>
          <a:ln w="9525">
            <a:solidFill>
              <a:schemeClr val="tx1"/>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Text Box 11"/>
          <p:cNvSpPr txBox="1">
            <a:spLocks noChangeArrowheads="1"/>
          </p:cNvSpPr>
          <p:nvPr/>
        </p:nvSpPr>
        <p:spPr bwMode="auto">
          <a:xfrm>
            <a:off x="6952832" y="5486400"/>
            <a:ext cx="2038768"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en-US" sz="1800" dirty="0" err="1" smtClean="0">
                <a:latin typeface="Arial" charset="0"/>
              </a:rPr>
              <a:t>o</a:t>
            </a:r>
            <a:r>
              <a:rPr kumimoji="1" lang="en-US" altLang="en-US" sz="1800" baseline="-25000" dirty="0" err="1" smtClean="0">
                <a:latin typeface="Arial" charset="0"/>
              </a:rPr>
              <a:t>x</a:t>
            </a:r>
            <a:r>
              <a:rPr kumimoji="1" lang="en-US" altLang="en-US" sz="1800" dirty="0" err="1" smtClean="0">
                <a:latin typeface="Arial" charset="0"/>
              </a:rPr>
              <a:t>,o</a:t>
            </a:r>
            <a:r>
              <a:rPr kumimoji="1" lang="en-US" altLang="en-US" sz="1800" baseline="-25000" dirty="0" err="1" smtClean="0">
                <a:latin typeface="Arial" charset="0"/>
              </a:rPr>
              <a:t>y</a:t>
            </a:r>
            <a:r>
              <a:rPr kumimoji="1" lang="en-US" altLang="en-US" sz="1800" dirty="0" smtClean="0">
                <a:latin typeface="Arial" charset="0"/>
              </a:rPr>
              <a:t>=600, 400</a:t>
            </a:r>
          </a:p>
          <a:p>
            <a:pPr eaLnBrk="1" hangingPunct="1">
              <a:spcBef>
                <a:spcPct val="0"/>
              </a:spcBef>
              <a:buFontTx/>
              <a:buNone/>
            </a:pPr>
            <a:r>
              <a:rPr kumimoji="1" lang="en-US" altLang="en-US" sz="1800" dirty="0" smtClean="0">
                <a:latin typeface="Arial" charset="0"/>
              </a:rPr>
              <a:t>(Image center is shifted </a:t>
            </a:r>
            <a:r>
              <a:rPr kumimoji="1" lang="en-US" altLang="en-US" sz="1800" dirty="0">
                <a:latin typeface="Arial" charset="0"/>
              </a:rPr>
              <a:t>to </a:t>
            </a:r>
            <a:r>
              <a:rPr kumimoji="1" lang="en-US" altLang="en-US" sz="1800" dirty="0" err="1">
                <a:latin typeface="Arial" charset="0"/>
              </a:rPr>
              <a:t>o</a:t>
            </a:r>
            <a:r>
              <a:rPr kumimoji="1" lang="en-US" altLang="en-US" sz="1800" baseline="-25000" dirty="0" err="1">
                <a:latin typeface="Arial" charset="0"/>
              </a:rPr>
              <a:t>x</a:t>
            </a:r>
            <a:r>
              <a:rPr kumimoji="1" lang="en-US" altLang="en-US" sz="1800" dirty="0" err="1">
                <a:latin typeface="Arial" charset="0"/>
              </a:rPr>
              <a:t>,o</a:t>
            </a:r>
            <a:r>
              <a:rPr kumimoji="1" lang="en-US" altLang="en-US" sz="1800" baseline="-25000" dirty="0" err="1">
                <a:latin typeface="Arial" charset="0"/>
              </a:rPr>
              <a:t>y</a:t>
            </a:r>
            <a:r>
              <a:rPr kumimoji="1" lang="en-US" altLang="en-US" sz="1800" dirty="0" smtClean="0">
                <a:latin typeface="Arial" charset="0"/>
              </a:rPr>
              <a:t>)</a:t>
            </a:r>
            <a:endParaRPr kumimoji="1" lang="en-US" altLang="en-US" sz="1800" dirty="0">
              <a:latin typeface="Arial" charset="0"/>
            </a:endParaRPr>
          </a:p>
        </p:txBody>
      </p:sp>
      <p:sp>
        <p:nvSpPr>
          <p:cNvPr id="26" name="Text Box 12"/>
          <p:cNvSpPr txBox="1">
            <a:spLocks noChangeArrowheads="1"/>
          </p:cNvSpPr>
          <p:nvPr/>
        </p:nvSpPr>
        <p:spPr bwMode="auto">
          <a:xfrm>
            <a:off x="5724107" y="3665346"/>
            <a:ext cx="10668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en-US" sz="1800" dirty="0" smtClean="0">
                <a:latin typeface="Arial" charset="0"/>
              </a:rPr>
              <a:t>u=400</a:t>
            </a:r>
            <a:endParaRPr kumimoji="1" lang="en-US" altLang="en-US" sz="1800" dirty="0">
              <a:latin typeface="Arial" charset="0"/>
            </a:endParaRPr>
          </a:p>
          <a:p>
            <a:pPr eaLnBrk="1" hangingPunct="1">
              <a:spcBef>
                <a:spcPct val="0"/>
              </a:spcBef>
              <a:buFontTx/>
              <a:buNone/>
            </a:pPr>
            <a:r>
              <a:rPr kumimoji="1" lang="en-US" altLang="en-US" sz="1800" dirty="0" smtClean="0">
                <a:latin typeface="Arial" charset="0"/>
              </a:rPr>
              <a:t>Y=384 </a:t>
            </a:r>
            <a:r>
              <a:rPr kumimoji="1" lang="en-US" altLang="en-US" sz="1800" dirty="0">
                <a:latin typeface="Arial" charset="0"/>
              </a:rPr>
              <a:t>X</a:t>
            </a:r>
          </a:p>
        </p:txBody>
      </p:sp>
      <p:sp>
        <p:nvSpPr>
          <p:cNvPr id="27" name="Text Box 13"/>
          <p:cNvSpPr txBox="1">
            <a:spLocks noChangeArrowheads="1"/>
          </p:cNvSpPr>
          <p:nvPr/>
        </p:nvSpPr>
        <p:spPr bwMode="auto">
          <a:xfrm>
            <a:off x="6628982" y="2789238"/>
            <a:ext cx="323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en-US" sz="1800" dirty="0">
                <a:latin typeface="Arial" charset="0"/>
              </a:rPr>
              <a:t>Z</a:t>
            </a:r>
          </a:p>
        </p:txBody>
      </p:sp>
      <p:sp>
        <p:nvSpPr>
          <p:cNvPr id="28" name="Text Box 14"/>
          <p:cNvSpPr txBox="1">
            <a:spLocks noChangeArrowheads="1"/>
          </p:cNvSpPr>
          <p:nvPr/>
        </p:nvSpPr>
        <p:spPr bwMode="auto">
          <a:xfrm>
            <a:off x="7691438" y="2224881"/>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en-US" sz="1800" dirty="0">
                <a:latin typeface="Arial" charset="0"/>
              </a:rPr>
              <a:t>Y</a:t>
            </a:r>
          </a:p>
        </p:txBody>
      </p:sp>
      <p:sp>
        <p:nvSpPr>
          <p:cNvPr id="29" name="Text Box 15"/>
          <p:cNvSpPr txBox="1">
            <a:spLocks noChangeArrowheads="1"/>
          </p:cNvSpPr>
          <p:nvPr/>
        </p:nvSpPr>
        <p:spPr bwMode="auto">
          <a:xfrm>
            <a:off x="7386638" y="2422525"/>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en-US" sz="1800">
                <a:latin typeface="Arial" charset="0"/>
              </a:rPr>
              <a:t>v</a:t>
            </a:r>
          </a:p>
        </p:txBody>
      </p:sp>
      <p:cxnSp>
        <p:nvCxnSpPr>
          <p:cNvPr id="30" name="Straight Arrow Connector 29"/>
          <p:cNvCxnSpPr/>
          <p:nvPr/>
        </p:nvCxnSpPr>
        <p:spPr>
          <a:xfrm flipV="1">
            <a:off x="7162800" y="3910013"/>
            <a:ext cx="468313" cy="17287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7621557" y="4776245"/>
            <a:ext cx="974947" cy="369332"/>
          </a:xfrm>
          <a:prstGeom prst="rect">
            <a:avLst/>
          </a:prstGeom>
          <a:noFill/>
        </p:spPr>
        <p:txBody>
          <a:bodyPr wrap="none" rtlCol="0">
            <a:spAutoFit/>
          </a:bodyPr>
          <a:lstStyle/>
          <a:p>
            <a:r>
              <a:rPr lang="en-US" dirty="0" smtClean="0"/>
              <a:t>X=512</a:t>
            </a:r>
            <a:endParaRPr lang="en-US" dirty="0"/>
          </a:p>
        </p:txBody>
      </p:sp>
      <p:sp>
        <p:nvSpPr>
          <p:cNvPr id="4" name="TextBox 3"/>
          <p:cNvSpPr txBox="1"/>
          <p:nvPr/>
        </p:nvSpPr>
        <p:spPr>
          <a:xfrm>
            <a:off x="8357095" y="4278014"/>
            <a:ext cx="771365" cy="369332"/>
          </a:xfrm>
          <a:prstGeom prst="rect">
            <a:avLst/>
          </a:prstGeom>
          <a:noFill/>
        </p:spPr>
        <p:txBody>
          <a:bodyPr wrap="none" rtlCol="0">
            <a:spAutoFit/>
          </a:bodyPr>
          <a:lstStyle/>
          <a:p>
            <a:r>
              <a:rPr lang="en-US" dirty="0" smtClean="0"/>
              <a:t>(1,1)</a:t>
            </a:r>
            <a:endParaRPr lang="en-US" dirty="0"/>
          </a:p>
        </p:txBody>
      </p:sp>
      <p:sp>
        <p:nvSpPr>
          <p:cNvPr id="5" name="Oval 4"/>
          <p:cNvSpPr/>
          <p:nvPr/>
        </p:nvSpPr>
        <p:spPr>
          <a:xfrm>
            <a:off x="8447136" y="4521140"/>
            <a:ext cx="98377" cy="1262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7323594" y="5145577"/>
            <a:ext cx="952505" cy="369332"/>
          </a:xfrm>
          <a:prstGeom prst="rect">
            <a:avLst/>
          </a:prstGeom>
          <a:noFill/>
        </p:spPr>
        <p:txBody>
          <a:bodyPr wrap="none" rtlCol="0">
            <a:spAutoFit/>
          </a:bodyPr>
          <a:lstStyle/>
          <a:p>
            <a:r>
              <a:rPr lang="en-US" dirty="0" smtClean="0"/>
              <a:t>v=600</a:t>
            </a:r>
            <a:endParaRPr lang="en-US" dirty="0"/>
          </a:p>
        </p:txBody>
      </p:sp>
      <p:sp>
        <p:nvSpPr>
          <p:cNvPr id="35" name="TextBox 34"/>
          <p:cNvSpPr txBox="1"/>
          <p:nvPr/>
        </p:nvSpPr>
        <p:spPr>
          <a:xfrm>
            <a:off x="6945313" y="1676400"/>
            <a:ext cx="1932901" cy="646331"/>
          </a:xfrm>
          <a:prstGeom prst="rect">
            <a:avLst/>
          </a:prstGeom>
          <a:noFill/>
        </p:spPr>
        <p:txBody>
          <a:bodyPr wrap="none" rtlCol="0">
            <a:spAutoFit/>
          </a:bodyPr>
          <a:lstStyle/>
          <a:p>
            <a:r>
              <a:rPr lang="en-US" dirty="0" smtClean="0"/>
              <a:t>X,Y,Z are in 3D</a:t>
            </a:r>
          </a:p>
          <a:p>
            <a:r>
              <a:rPr lang="en-US" dirty="0" err="1"/>
              <a:t>u</a:t>
            </a:r>
            <a:r>
              <a:rPr lang="en-US" dirty="0" err="1" smtClean="0"/>
              <a:t>,v</a:t>
            </a:r>
            <a:r>
              <a:rPr lang="en-US" dirty="0" smtClean="0"/>
              <a:t> are in 2D</a:t>
            </a:r>
            <a:endParaRPr lang="en-US" dirty="0"/>
          </a:p>
        </p:txBody>
      </p:sp>
    </p:spTree>
    <p:extLst>
      <p:ext uri="{BB962C8B-B14F-4D97-AF65-F5344CB8AC3E}">
        <p14:creationId xmlns:p14="http://schemas.microsoft.com/office/powerpoint/2010/main" val="137959945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US" dirty="0" smtClean="0">
                <a:solidFill>
                  <a:srgbClr val="FF0000"/>
                </a:solidFill>
              </a:rPr>
              <a:t>Answer</a:t>
            </a:r>
            <a:r>
              <a:rPr lang="en-US" dirty="0" smtClean="0"/>
              <a:t>: </a:t>
            </a:r>
            <a:r>
              <a:rPr lang="en-US" altLang="zh-TW" dirty="0" smtClean="0"/>
              <a:t>Worksheet</a:t>
            </a:r>
            <a:r>
              <a:rPr lang="en-US" dirty="0" smtClean="0"/>
              <a:t> 2.6</a:t>
            </a:r>
            <a:br>
              <a:rPr lang="en-US" dirty="0" smtClean="0"/>
            </a:br>
            <a:r>
              <a:rPr lang="en-US" dirty="0" smtClean="0"/>
              <a:t>Discussion</a:t>
            </a:r>
          </a:p>
        </p:txBody>
      </p:sp>
      <p:sp>
        <p:nvSpPr>
          <p:cNvPr id="9219" name="Rectangle 3"/>
          <p:cNvSpPr>
            <a:spLocks noGrp="1" noChangeArrowheads="1"/>
          </p:cNvSpPr>
          <p:nvPr>
            <p:ph idx="1"/>
          </p:nvPr>
        </p:nvSpPr>
        <p:spPr/>
        <p:txBody>
          <a:bodyPr/>
          <a:lstStyle/>
          <a:p>
            <a:pPr eaLnBrk="1" hangingPunct="1">
              <a:lnSpc>
                <a:spcPct val="90000"/>
              </a:lnSpc>
            </a:pPr>
            <a:r>
              <a:rPr lang="en-US" altLang="en-US" smtClean="0">
                <a:ea typeface="新細明體" pitchFamily="18" charset="-120"/>
              </a:rPr>
              <a:t>Two canon G11 cameras are taking pictures of a static object from the same position (using the same tripod), why the pictures are not the same.</a:t>
            </a:r>
          </a:p>
          <a:p>
            <a:pPr eaLnBrk="1" hangingPunct="1">
              <a:lnSpc>
                <a:spcPct val="90000"/>
              </a:lnSpc>
            </a:pPr>
            <a:r>
              <a:rPr lang="en-US" altLang="en-US" smtClean="0">
                <a:ea typeface="新細明體" pitchFamily="18" charset="-120"/>
              </a:rPr>
              <a:t>What are the differences and why?</a:t>
            </a:r>
          </a:p>
          <a:p>
            <a:pPr lvl="1" eaLnBrk="1" hangingPunct="1">
              <a:lnSpc>
                <a:spcPct val="90000"/>
              </a:lnSpc>
            </a:pPr>
            <a:r>
              <a:rPr lang="en-US" altLang="en-US" smtClean="0">
                <a:ea typeface="新細明體" pitchFamily="18" charset="-120"/>
              </a:rPr>
              <a:t>CCD are not at the same position</a:t>
            </a:r>
          </a:p>
          <a:p>
            <a:pPr lvl="1" eaLnBrk="1" hangingPunct="1">
              <a:lnSpc>
                <a:spcPct val="90000"/>
              </a:lnSpc>
            </a:pPr>
            <a:r>
              <a:rPr lang="en-US" altLang="en-US" smtClean="0">
                <a:ea typeface="新細明體" pitchFamily="18" charset="-120"/>
              </a:rPr>
              <a:t>Focal lengths are not the same (zooming)</a:t>
            </a:r>
          </a:p>
          <a:p>
            <a:pPr lvl="1" eaLnBrk="1" hangingPunct="1">
              <a:lnSpc>
                <a:spcPct val="90000"/>
              </a:lnSpc>
            </a:pPr>
            <a:endParaRPr lang="en-US" altLang="en-US" smtClean="0">
              <a:ea typeface="新細明體" pitchFamily="18" charset="-120"/>
            </a:endParaRPr>
          </a:p>
          <a:p>
            <a:pPr lvl="1" eaLnBrk="1" hangingPunct="1">
              <a:lnSpc>
                <a:spcPct val="90000"/>
              </a:lnSpc>
            </a:pPr>
            <a:endParaRPr lang="en-US" altLang="en-US" smtClean="0">
              <a:ea typeface="新細明體" pitchFamily="18" charset="-120"/>
            </a:endParaRPr>
          </a:p>
        </p:txBody>
      </p:sp>
      <p:sp>
        <p:nvSpPr>
          <p:cNvPr id="5" name="Footer Placeholder 4"/>
          <p:cNvSpPr>
            <a:spLocks noGrp="1"/>
          </p:cNvSpPr>
          <p:nvPr>
            <p:ph type="ftr" sz="quarter" idx="11"/>
          </p:nvPr>
        </p:nvSpPr>
        <p:spPr/>
        <p:txBody>
          <a:bodyPr/>
          <a:lstStyle/>
          <a:p>
            <a:pPr>
              <a:defRPr/>
            </a:pPr>
            <a:r>
              <a:rPr lang="en-US" smtClean="0"/>
              <a:t>Ch2. Cameras v.7c</a:t>
            </a:r>
            <a:endParaRPr lang="en-US"/>
          </a:p>
        </p:txBody>
      </p:sp>
      <p:sp>
        <p:nvSpPr>
          <p:cNvPr id="6" name="Slide Number Placeholder 5"/>
          <p:cNvSpPr>
            <a:spLocks noGrp="1"/>
          </p:cNvSpPr>
          <p:nvPr>
            <p:ph type="sldNum" sz="quarter" idx="12"/>
          </p:nvPr>
        </p:nvSpPr>
        <p:spPr/>
        <p:txBody>
          <a:bodyPr/>
          <a:lstStyle/>
          <a:p>
            <a:pPr>
              <a:defRPr/>
            </a:pPr>
            <a:fld id="{D64B5E31-7380-462B-A0FB-8531620965E4}" type="slidenum">
              <a:rPr lang="en-US"/>
              <a:pPr>
                <a:defRPr/>
              </a:pPr>
              <a:t>72</a:t>
            </a:fld>
            <a:endParaRPr lang="en-US"/>
          </a:p>
        </p:txBody>
      </p:sp>
    </p:spTree>
    <p:extLst>
      <p:ext uri="{BB962C8B-B14F-4D97-AF65-F5344CB8AC3E}">
        <p14:creationId xmlns:p14="http://schemas.microsoft.com/office/powerpoint/2010/main" val="161092355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Tutorial exercises</a:t>
            </a:r>
            <a:endParaRPr lang="en-US" dirty="0"/>
          </a:p>
        </p:txBody>
      </p:sp>
      <p:sp>
        <p:nvSpPr>
          <p:cNvPr id="3" name="Subtitle 2"/>
          <p:cNvSpPr>
            <a:spLocks noGrp="1"/>
          </p:cNvSpPr>
          <p:nvPr>
            <p:ph type="subTitle" idx="1"/>
          </p:nvPr>
        </p:nvSpPr>
        <p:spPr/>
        <p:txBody>
          <a:bodyPr/>
          <a:lstStyle/>
          <a:p>
            <a:r>
              <a:rPr lang="en-US" dirty="0" smtClean="0"/>
              <a:t>Cmsc5711 : ch2 camera models</a:t>
            </a:r>
            <a:endParaRPr lang="en-US" dirty="0"/>
          </a:p>
        </p:txBody>
      </p:sp>
      <p:sp>
        <p:nvSpPr>
          <p:cNvPr id="4" name="Footer Placeholder 3"/>
          <p:cNvSpPr>
            <a:spLocks noGrp="1"/>
          </p:cNvSpPr>
          <p:nvPr>
            <p:ph type="ftr" sz="quarter" idx="11"/>
          </p:nvPr>
        </p:nvSpPr>
        <p:spPr/>
        <p:txBody>
          <a:bodyPr/>
          <a:lstStyle/>
          <a:p>
            <a:r>
              <a:rPr lang="en-US" smtClean="0"/>
              <a:t>Ch2. Cameras v.7c</a:t>
            </a:r>
            <a:endParaRPr lang="en-US" dirty="0"/>
          </a:p>
        </p:txBody>
      </p:sp>
      <p:sp>
        <p:nvSpPr>
          <p:cNvPr id="5" name="Slide Number Placeholder 4"/>
          <p:cNvSpPr>
            <a:spLocks noGrp="1"/>
          </p:cNvSpPr>
          <p:nvPr>
            <p:ph type="sldNum" sz="quarter" idx="12"/>
          </p:nvPr>
        </p:nvSpPr>
        <p:spPr/>
        <p:txBody>
          <a:bodyPr/>
          <a:lstStyle/>
          <a:p>
            <a:fld id="{CF828643-96C8-4087-A688-8C3672125131}" type="slidenum">
              <a:rPr lang="en-US" smtClean="0"/>
              <a:t>73</a:t>
            </a:fld>
            <a:endParaRPr lang="en-US"/>
          </a:p>
        </p:txBody>
      </p:sp>
    </p:spTree>
    <p:extLst>
      <p:ext uri="{BB962C8B-B14F-4D97-AF65-F5344CB8AC3E}">
        <p14:creationId xmlns:p14="http://schemas.microsoft.com/office/powerpoint/2010/main" val="403247646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381000"/>
            <a:ext cx="8243888" cy="1314450"/>
          </a:xfrm>
        </p:spPr>
        <p:txBody>
          <a:bodyPr>
            <a:normAutofit fontScale="90000"/>
          </a:bodyPr>
          <a:lstStyle/>
          <a:p>
            <a:r>
              <a:rPr lang="en-US" sz="3600" dirty="0" smtClean="0"/>
              <a:t>CMSC5711: Tutorial 2.1</a:t>
            </a:r>
            <a:br>
              <a:rPr lang="en-US" sz="3600" dirty="0" smtClean="0"/>
            </a:br>
            <a:r>
              <a:rPr lang="en-US" altLang="zh-TW" sz="3600" dirty="0" smtClean="0"/>
              <a:t> : Intrinsic parameters </a:t>
            </a:r>
            <a:r>
              <a:rPr lang="en-US" altLang="zh-TW" sz="3600" i="1" dirty="0" smtClean="0"/>
              <a:t>M</a:t>
            </a:r>
            <a:r>
              <a:rPr lang="en-US" altLang="zh-TW" sz="3600" i="1" baseline="-25000" dirty="0" smtClean="0"/>
              <a:t>int</a:t>
            </a:r>
            <a:r>
              <a:rPr lang="en-US" altLang="zh-TW" sz="2400" i="1" baseline="-25000" dirty="0" smtClean="0"/>
              <a:t> </a:t>
            </a:r>
            <a:br>
              <a:rPr lang="en-US" altLang="zh-TW" sz="2400" i="1" baseline="-25000" dirty="0" smtClean="0"/>
            </a:br>
            <a:r>
              <a:rPr lang="en-US" altLang="zh-TW" sz="2400" dirty="0" smtClean="0"/>
              <a:t>(an upper-triangular matrix)</a:t>
            </a:r>
            <a:endParaRPr lang="en-US" altLang="zh-TW" sz="2400" i="1" baseline="-25000" dirty="0" smtClean="0"/>
          </a:p>
        </p:txBody>
      </p:sp>
      <p:sp>
        <p:nvSpPr>
          <p:cNvPr id="27651" name="Rectangle 3"/>
          <p:cNvSpPr>
            <a:spLocks noGrp="1" noChangeArrowheads="1"/>
          </p:cNvSpPr>
          <p:nvPr>
            <p:ph type="body" sz="half" idx="1"/>
          </p:nvPr>
        </p:nvSpPr>
        <p:spPr>
          <a:xfrm>
            <a:off x="381000" y="1371600"/>
            <a:ext cx="4495800" cy="4525963"/>
          </a:xfrm>
        </p:spPr>
        <p:txBody>
          <a:bodyPr>
            <a:normAutofit/>
          </a:bodyPr>
          <a:lstStyle/>
          <a:p>
            <a:pPr eaLnBrk="1" hangingPunct="1"/>
            <a:r>
              <a:rPr lang="en-US" altLang="zh-TW" sz="2800" baseline="-25000" dirty="0" smtClean="0"/>
              <a:t>3D=</a:t>
            </a:r>
            <a:r>
              <a:rPr lang="en-US" altLang="zh-TW" sz="2800" i="1" baseline="-25000" dirty="0" err="1" smtClean="0"/>
              <a:t>Xc,Yc,Zc</a:t>
            </a:r>
            <a:r>
              <a:rPr lang="en-US" altLang="zh-TW" sz="2800" baseline="-25000" dirty="0" smtClean="0"/>
              <a:t> in meters</a:t>
            </a:r>
          </a:p>
          <a:p>
            <a:pPr eaLnBrk="1" hangingPunct="1"/>
            <a:r>
              <a:rPr lang="en-US" altLang="zh-TW" sz="2800" baseline="-25000" dirty="0" smtClean="0"/>
              <a:t>Image=</a:t>
            </a:r>
            <a:r>
              <a:rPr lang="en-US" altLang="zh-TW" sz="2800" i="1" baseline="-25000" dirty="0" err="1" smtClean="0"/>
              <a:t>u,v</a:t>
            </a:r>
            <a:r>
              <a:rPr lang="en-US" altLang="zh-TW" sz="2800" baseline="-25000" dirty="0" smtClean="0"/>
              <a:t> in pixels</a:t>
            </a:r>
          </a:p>
          <a:p>
            <a:pPr eaLnBrk="1" hangingPunct="1"/>
            <a:r>
              <a:rPr lang="en-US" altLang="zh-TW" sz="2800" i="1" baseline="-25000" dirty="0" smtClean="0"/>
              <a:t>s</a:t>
            </a:r>
            <a:r>
              <a:rPr lang="en-US" altLang="zh-TW" sz="2800" baseline="-25000" dirty="0" smtClean="0"/>
              <a:t>= arbitrary rating factor</a:t>
            </a:r>
          </a:p>
          <a:p>
            <a:pPr eaLnBrk="1" hangingPunct="1"/>
            <a:r>
              <a:rPr lang="en-US" altLang="zh-TW" sz="2800" baseline="-25000" dirty="0" smtClean="0"/>
              <a:t>Exercise:</a:t>
            </a:r>
          </a:p>
          <a:p>
            <a:pPr eaLnBrk="1" hangingPunct="1"/>
            <a:r>
              <a:rPr lang="en-US" altLang="zh-TW" sz="2800" baseline="-25000" dirty="0" smtClean="0"/>
              <a:t>Show equations (3) (4) are the same as this matrix form </a:t>
            </a:r>
            <a:r>
              <a:rPr lang="en-US" altLang="zh-TW" sz="2800" baseline="-25000" dirty="0" err="1" smtClean="0"/>
              <a:t>eq</a:t>
            </a:r>
            <a:r>
              <a:rPr lang="en-US" altLang="zh-TW" sz="2800" baseline="-25000" dirty="0" smtClean="0"/>
              <a:t>(5).</a:t>
            </a:r>
          </a:p>
          <a:p>
            <a:pPr eaLnBrk="1" hangingPunct="1"/>
            <a:r>
              <a:rPr lang="en-US" altLang="zh-TW" sz="2000" i="1" dirty="0" smtClean="0"/>
              <a:t>Recall:</a:t>
            </a:r>
          </a:p>
          <a:p>
            <a:pPr eaLnBrk="1" hangingPunct="1"/>
            <a:r>
              <a:rPr lang="en-US" altLang="zh-TW" sz="2000" i="1" dirty="0"/>
              <a:t>u=(F/</a:t>
            </a:r>
            <a:r>
              <a:rPr lang="en-US" altLang="zh-TW" sz="2000" i="1" dirty="0" err="1"/>
              <a:t>s</a:t>
            </a:r>
            <a:r>
              <a:rPr lang="en-US" altLang="zh-TW" sz="2000" i="1" baseline="-25000" dirty="0" err="1"/>
              <a:t>x</a:t>
            </a:r>
            <a:r>
              <a:rPr lang="en-US" altLang="zh-TW" sz="2000" i="1" dirty="0"/>
              <a:t>)*(</a:t>
            </a:r>
            <a:r>
              <a:rPr lang="en-US" altLang="zh-TW" sz="2000" i="1" dirty="0" err="1"/>
              <a:t>X</a:t>
            </a:r>
            <a:r>
              <a:rPr lang="en-US" altLang="zh-TW" sz="2000" i="1" baseline="-25000" dirty="0" err="1"/>
              <a:t>c</a:t>
            </a:r>
            <a:r>
              <a:rPr lang="en-US" altLang="zh-TW" sz="2000" i="1" dirty="0"/>
              <a:t>/</a:t>
            </a:r>
            <a:r>
              <a:rPr lang="en-US" altLang="zh-TW" sz="2000" i="1" dirty="0" err="1"/>
              <a:t>Z</a:t>
            </a:r>
            <a:r>
              <a:rPr lang="en-US" altLang="zh-TW" sz="2000" i="1" baseline="-25000" dirty="0" err="1"/>
              <a:t>c</a:t>
            </a:r>
            <a:r>
              <a:rPr lang="en-US" altLang="zh-TW" sz="2000" i="1" dirty="0"/>
              <a:t>) + o</a:t>
            </a:r>
            <a:r>
              <a:rPr lang="en-US" altLang="zh-TW" sz="2000" i="1" baseline="-25000" dirty="0"/>
              <a:t>x </a:t>
            </a:r>
            <a:r>
              <a:rPr lang="en-US" altLang="zh-TW" sz="2000" i="1" dirty="0" smtClean="0"/>
              <a:t>--(3)</a:t>
            </a:r>
          </a:p>
          <a:p>
            <a:pPr eaLnBrk="1" hangingPunct="1"/>
            <a:r>
              <a:rPr lang="en-US" altLang="zh-TW" sz="2000" i="1" dirty="0" smtClean="0"/>
              <a:t>v=(F/</a:t>
            </a:r>
            <a:r>
              <a:rPr lang="en-US" altLang="zh-TW" sz="2000" i="1" dirty="0" err="1" smtClean="0"/>
              <a:t>s</a:t>
            </a:r>
            <a:r>
              <a:rPr lang="en-US" altLang="zh-TW" sz="2000" i="1" baseline="-25000" dirty="0" err="1" smtClean="0"/>
              <a:t>y</a:t>
            </a:r>
            <a:r>
              <a:rPr lang="en-US" altLang="zh-TW" sz="2000" i="1" dirty="0" smtClean="0"/>
              <a:t>)*(</a:t>
            </a:r>
            <a:r>
              <a:rPr lang="en-US" altLang="zh-TW" sz="2000" i="1" dirty="0" err="1" smtClean="0"/>
              <a:t>Y</a:t>
            </a:r>
            <a:r>
              <a:rPr lang="en-US" altLang="zh-TW" sz="2000" i="1" baseline="-25000" dirty="0" err="1" smtClean="0"/>
              <a:t>c</a:t>
            </a:r>
            <a:r>
              <a:rPr lang="en-US" altLang="zh-TW" sz="2000" i="1" dirty="0" smtClean="0"/>
              <a:t>/</a:t>
            </a:r>
            <a:r>
              <a:rPr lang="en-US" altLang="zh-TW" sz="2000" i="1" dirty="0" err="1" smtClean="0"/>
              <a:t>Z</a:t>
            </a:r>
            <a:r>
              <a:rPr lang="en-US" altLang="zh-TW" sz="2000" i="1" baseline="-25000" dirty="0" err="1" smtClean="0"/>
              <a:t>c</a:t>
            </a:r>
            <a:r>
              <a:rPr lang="en-US" altLang="zh-TW" sz="2000" i="1" dirty="0" smtClean="0"/>
              <a:t>) + </a:t>
            </a:r>
            <a:r>
              <a:rPr lang="en-US" altLang="zh-TW" sz="2000" i="1" dirty="0" err="1" smtClean="0"/>
              <a:t>o</a:t>
            </a:r>
            <a:r>
              <a:rPr lang="en-US" altLang="zh-TW" sz="2000" i="1" baseline="-25000" dirty="0" err="1" smtClean="0"/>
              <a:t>y</a:t>
            </a:r>
            <a:r>
              <a:rPr lang="en-US" altLang="zh-TW" sz="2000" i="1" baseline="-25000" dirty="0" smtClean="0"/>
              <a:t> </a:t>
            </a:r>
            <a:r>
              <a:rPr lang="en-US" altLang="zh-TW" sz="2000" i="1" dirty="0" smtClean="0"/>
              <a:t>--(4)</a:t>
            </a:r>
          </a:p>
          <a:p>
            <a:pPr eaLnBrk="1" hangingPunct="1"/>
            <a:endParaRPr lang="en-US" altLang="zh-TW" sz="2000" i="1" dirty="0" smtClean="0"/>
          </a:p>
          <a:p>
            <a:pPr eaLnBrk="1" hangingPunct="1"/>
            <a:endParaRPr lang="en-US" altLang="zh-TW" sz="1800" i="1" baseline="-25000" dirty="0" smtClean="0"/>
          </a:p>
          <a:p>
            <a:pPr eaLnBrk="1" hangingPunct="1"/>
            <a:endParaRPr lang="en-US" altLang="zh-TW" sz="1800" i="1" baseline="-25000" dirty="0" smtClean="0"/>
          </a:p>
          <a:p>
            <a:pPr eaLnBrk="1" hangingPunct="1"/>
            <a:endParaRPr lang="en-US" altLang="zh-TW" sz="1800" i="1" baseline="-25000" dirty="0" smtClean="0"/>
          </a:p>
          <a:p>
            <a:pPr eaLnBrk="1" hangingPunct="1"/>
            <a:endParaRPr lang="en-US" altLang="zh-TW" sz="1800" i="1" baseline="-25000" dirty="0" smtClean="0"/>
          </a:p>
          <a:p>
            <a:pPr eaLnBrk="1" hangingPunct="1"/>
            <a:endParaRPr lang="en-US" altLang="zh-TW" sz="1800" baseline="-25000" dirty="0" smtClean="0"/>
          </a:p>
          <a:p>
            <a:pPr eaLnBrk="1" hangingPunct="1">
              <a:buFontTx/>
              <a:buNone/>
            </a:pPr>
            <a:endParaRPr lang="en-US" altLang="zh-TW" sz="2400" baseline="-25000" dirty="0" smtClean="0"/>
          </a:p>
          <a:p>
            <a:pPr eaLnBrk="1" hangingPunct="1"/>
            <a:endParaRPr lang="en-US" altLang="zh-TW" sz="2400" baseline="-25000" dirty="0" smtClean="0"/>
          </a:p>
        </p:txBody>
      </p:sp>
      <p:graphicFrame>
        <p:nvGraphicFramePr>
          <p:cNvPr id="27652" name="Object 4"/>
          <p:cNvGraphicFramePr>
            <a:graphicFrameLocks noGrp="1" noChangeAspect="1"/>
          </p:cNvGraphicFramePr>
          <p:nvPr>
            <p:ph sz="half" idx="2"/>
          </p:nvPr>
        </p:nvGraphicFramePr>
        <p:xfrm>
          <a:off x="5181600" y="1524000"/>
          <a:ext cx="3733800" cy="4724400"/>
        </p:xfrm>
        <a:graphic>
          <a:graphicData uri="http://schemas.openxmlformats.org/presentationml/2006/ole">
            <mc:AlternateContent xmlns:mc="http://schemas.openxmlformats.org/markup-compatibility/2006">
              <mc:Choice xmlns:v="urn:schemas-microsoft-com:vml" Requires="v">
                <p:oleObj spid="_x0000_s77902" name="Equation" r:id="rId4" imgW="2057400" imgH="2603500" progId="Equation.3">
                  <p:embed/>
                </p:oleObj>
              </mc:Choice>
              <mc:Fallback>
                <p:oleObj name="Equation" r:id="rId4" imgW="2057400" imgH="2603500" progId="Equation.3">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1600" y="1524000"/>
                        <a:ext cx="37338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53" name="Footer Placeholder 5"/>
          <p:cNvSpPr>
            <a:spLocks noGrp="1"/>
          </p:cNvSpPr>
          <p:nvPr>
            <p:ph type="ftr" sz="quarter" idx="11"/>
          </p:nvPr>
        </p:nvSpPr>
        <p:spPr bwMode="auto">
          <a:xfrm>
            <a:off x="5105400" y="6400800"/>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200" smtClean="0">
                <a:latin typeface="Verdana" pitchFamily="34" charset="0"/>
              </a:rPr>
              <a:t>Ch2. Cameras v.7c</a:t>
            </a:r>
            <a:endParaRPr lang="en-US" altLang="en-US" sz="1200">
              <a:latin typeface="Verdana" pitchFamily="34" charset="0"/>
            </a:endParaRPr>
          </a:p>
        </p:txBody>
      </p:sp>
      <p:sp>
        <p:nvSpPr>
          <p:cNvPr id="27654"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fld id="{41B16080-BF01-42EC-BCAA-F407FF17EE7E}" type="slidenum">
              <a:rPr lang="en-US" altLang="en-US" sz="1200" smtClean="0">
                <a:latin typeface="Verdana" pitchFamily="34" charset="0"/>
              </a:rPr>
              <a:pPr>
                <a:spcBef>
                  <a:spcPct val="0"/>
                </a:spcBef>
                <a:buFontTx/>
                <a:buNone/>
              </a:pPr>
              <a:t>74</a:t>
            </a:fld>
            <a:endParaRPr lang="en-US" altLang="en-US" sz="1200" smtClean="0">
              <a:latin typeface="Verdana" pitchFamily="34" charset="0"/>
            </a:endParaRPr>
          </a:p>
        </p:txBody>
      </p:sp>
    </p:spTree>
    <p:extLst>
      <p:ext uri="{BB962C8B-B14F-4D97-AF65-F5344CB8AC3E}">
        <p14:creationId xmlns:p14="http://schemas.microsoft.com/office/powerpoint/2010/main" val="394045010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381000"/>
            <a:ext cx="8243888" cy="1314450"/>
          </a:xfrm>
        </p:spPr>
        <p:txBody>
          <a:bodyPr>
            <a:normAutofit fontScale="90000"/>
          </a:bodyPr>
          <a:lstStyle/>
          <a:p>
            <a:r>
              <a:rPr lang="en-US" sz="3600" dirty="0" smtClean="0">
                <a:solidFill>
                  <a:srgbClr val="FF0000"/>
                </a:solidFill>
              </a:rPr>
              <a:t>Answer: </a:t>
            </a:r>
            <a:r>
              <a:rPr lang="en-US" sz="3600" dirty="0" smtClean="0"/>
              <a:t>Tutorial 2.1</a:t>
            </a:r>
            <a:br>
              <a:rPr lang="en-US" sz="3600" dirty="0" smtClean="0"/>
            </a:br>
            <a:r>
              <a:rPr lang="en-US" altLang="zh-TW" sz="3600" dirty="0" smtClean="0"/>
              <a:t>Intrinsic parameters </a:t>
            </a:r>
            <a:r>
              <a:rPr lang="en-US" altLang="zh-TW" sz="3600" i="1" dirty="0" smtClean="0"/>
              <a:t>M</a:t>
            </a:r>
            <a:r>
              <a:rPr lang="en-US" altLang="zh-TW" sz="3600" i="1" baseline="-25000" dirty="0" smtClean="0"/>
              <a:t>int</a:t>
            </a:r>
            <a:r>
              <a:rPr lang="en-US" altLang="zh-TW" sz="2400" i="1" baseline="-25000" dirty="0" smtClean="0"/>
              <a:t> </a:t>
            </a:r>
            <a:br>
              <a:rPr lang="en-US" altLang="zh-TW" sz="2400" i="1" baseline="-25000" dirty="0" smtClean="0"/>
            </a:br>
            <a:r>
              <a:rPr lang="en-US" altLang="zh-TW" sz="2400" dirty="0" smtClean="0"/>
              <a:t>(an upper-triangular matrix)</a:t>
            </a:r>
            <a:endParaRPr lang="en-US" altLang="zh-TW" sz="2400" i="1" baseline="-25000" dirty="0" smtClean="0"/>
          </a:p>
        </p:txBody>
      </p:sp>
      <p:sp>
        <p:nvSpPr>
          <p:cNvPr id="27651" name="Rectangle 3"/>
          <p:cNvSpPr>
            <a:spLocks noGrp="1" noChangeArrowheads="1"/>
          </p:cNvSpPr>
          <p:nvPr>
            <p:ph type="body" sz="half" idx="1"/>
          </p:nvPr>
        </p:nvSpPr>
        <p:spPr>
          <a:xfrm>
            <a:off x="381000" y="1371600"/>
            <a:ext cx="4495800" cy="4525963"/>
          </a:xfrm>
        </p:spPr>
        <p:txBody>
          <a:bodyPr>
            <a:normAutofit fontScale="92500" lnSpcReduction="20000"/>
          </a:bodyPr>
          <a:lstStyle/>
          <a:p>
            <a:pPr eaLnBrk="1" hangingPunct="1"/>
            <a:r>
              <a:rPr lang="en-US" altLang="zh-TW" sz="2800" baseline="-25000" dirty="0" smtClean="0"/>
              <a:t>3D=</a:t>
            </a:r>
            <a:r>
              <a:rPr lang="en-US" altLang="zh-TW" sz="2800" i="1" baseline="-25000" dirty="0" err="1" smtClean="0"/>
              <a:t>Xc,Yc,Zc</a:t>
            </a:r>
            <a:r>
              <a:rPr lang="en-US" altLang="zh-TW" sz="2800" baseline="-25000" dirty="0" smtClean="0"/>
              <a:t> in meters</a:t>
            </a:r>
          </a:p>
          <a:p>
            <a:pPr eaLnBrk="1" hangingPunct="1"/>
            <a:r>
              <a:rPr lang="en-US" altLang="zh-TW" sz="2800" baseline="-25000" dirty="0" smtClean="0"/>
              <a:t>Image=</a:t>
            </a:r>
            <a:r>
              <a:rPr lang="en-US" altLang="zh-TW" sz="2800" i="1" baseline="-25000" dirty="0" err="1" smtClean="0"/>
              <a:t>u,v</a:t>
            </a:r>
            <a:r>
              <a:rPr lang="en-US" altLang="zh-TW" sz="2800" baseline="-25000" dirty="0" smtClean="0"/>
              <a:t> in pixels</a:t>
            </a:r>
          </a:p>
          <a:p>
            <a:pPr eaLnBrk="1" hangingPunct="1"/>
            <a:r>
              <a:rPr lang="en-US" altLang="zh-TW" sz="2800" i="1" baseline="-25000" dirty="0" smtClean="0"/>
              <a:t>s</a:t>
            </a:r>
            <a:r>
              <a:rPr lang="en-US" altLang="zh-TW" sz="2800" baseline="-25000" dirty="0" smtClean="0"/>
              <a:t>= arbitrary rating factor</a:t>
            </a:r>
          </a:p>
          <a:p>
            <a:pPr eaLnBrk="1" hangingPunct="1"/>
            <a:r>
              <a:rPr lang="en-US" altLang="zh-TW" sz="2800" baseline="-25000" dirty="0" smtClean="0"/>
              <a:t>Exercise:</a:t>
            </a:r>
          </a:p>
          <a:p>
            <a:pPr eaLnBrk="1" hangingPunct="1"/>
            <a:r>
              <a:rPr lang="en-US" altLang="zh-TW" sz="2800" baseline="-25000" dirty="0" smtClean="0"/>
              <a:t>Show equations (3) (4) are the same as this matrix form </a:t>
            </a:r>
            <a:r>
              <a:rPr lang="en-US" altLang="zh-TW" sz="2800" baseline="-25000" dirty="0" err="1" smtClean="0"/>
              <a:t>eq</a:t>
            </a:r>
            <a:r>
              <a:rPr lang="en-US" altLang="zh-TW" sz="2800" baseline="-25000" dirty="0" smtClean="0"/>
              <a:t>(5).</a:t>
            </a:r>
          </a:p>
          <a:p>
            <a:pPr eaLnBrk="1" hangingPunct="1"/>
            <a:r>
              <a:rPr lang="en-US" altLang="zh-TW" sz="2000" i="1" dirty="0" smtClean="0"/>
              <a:t>Recall:</a:t>
            </a:r>
          </a:p>
          <a:p>
            <a:pPr eaLnBrk="1" hangingPunct="1"/>
            <a:r>
              <a:rPr lang="en-US" altLang="zh-TW" sz="2000" i="1" dirty="0"/>
              <a:t>u=(F/</a:t>
            </a:r>
            <a:r>
              <a:rPr lang="en-US" altLang="zh-TW" sz="2000" i="1" dirty="0" err="1"/>
              <a:t>s</a:t>
            </a:r>
            <a:r>
              <a:rPr lang="en-US" altLang="zh-TW" sz="2000" i="1" baseline="-25000" dirty="0" err="1"/>
              <a:t>x</a:t>
            </a:r>
            <a:r>
              <a:rPr lang="en-US" altLang="zh-TW" sz="2000" i="1" dirty="0"/>
              <a:t>)*(</a:t>
            </a:r>
            <a:r>
              <a:rPr lang="en-US" altLang="zh-TW" sz="2000" i="1" dirty="0" err="1"/>
              <a:t>X</a:t>
            </a:r>
            <a:r>
              <a:rPr lang="en-US" altLang="zh-TW" sz="2000" i="1" baseline="-25000" dirty="0" err="1"/>
              <a:t>c</a:t>
            </a:r>
            <a:r>
              <a:rPr lang="en-US" altLang="zh-TW" sz="2000" i="1" dirty="0"/>
              <a:t>/</a:t>
            </a:r>
            <a:r>
              <a:rPr lang="en-US" altLang="zh-TW" sz="2000" i="1" dirty="0" err="1"/>
              <a:t>Z</a:t>
            </a:r>
            <a:r>
              <a:rPr lang="en-US" altLang="zh-TW" sz="2000" i="1" baseline="-25000" dirty="0" err="1"/>
              <a:t>c</a:t>
            </a:r>
            <a:r>
              <a:rPr lang="en-US" altLang="zh-TW" sz="2000" i="1" dirty="0"/>
              <a:t>) + o</a:t>
            </a:r>
            <a:r>
              <a:rPr lang="en-US" altLang="zh-TW" sz="2000" i="1" baseline="-25000" dirty="0"/>
              <a:t>x </a:t>
            </a:r>
            <a:r>
              <a:rPr lang="en-US" altLang="zh-TW" sz="2000" i="1" dirty="0" smtClean="0"/>
              <a:t>--(3)</a:t>
            </a:r>
          </a:p>
          <a:p>
            <a:pPr eaLnBrk="1" hangingPunct="1"/>
            <a:r>
              <a:rPr lang="en-US" altLang="zh-TW" sz="2000" i="1" dirty="0" smtClean="0"/>
              <a:t>v=(F/</a:t>
            </a:r>
            <a:r>
              <a:rPr lang="en-US" altLang="zh-TW" sz="2000" i="1" dirty="0" err="1" smtClean="0"/>
              <a:t>s</a:t>
            </a:r>
            <a:r>
              <a:rPr lang="en-US" altLang="zh-TW" sz="2000" i="1" baseline="-25000" dirty="0" err="1" smtClean="0"/>
              <a:t>y</a:t>
            </a:r>
            <a:r>
              <a:rPr lang="en-US" altLang="zh-TW" sz="2000" i="1" dirty="0" smtClean="0"/>
              <a:t>)*(</a:t>
            </a:r>
            <a:r>
              <a:rPr lang="en-US" altLang="zh-TW" sz="2000" i="1" dirty="0" err="1" smtClean="0"/>
              <a:t>Y</a:t>
            </a:r>
            <a:r>
              <a:rPr lang="en-US" altLang="zh-TW" sz="2000" i="1" baseline="-25000" dirty="0" err="1" smtClean="0"/>
              <a:t>c</a:t>
            </a:r>
            <a:r>
              <a:rPr lang="en-US" altLang="zh-TW" sz="2000" i="1" dirty="0" smtClean="0"/>
              <a:t>/</a:t>
            </a:r>
            <a:r>
              <a:rPr lang="en-US" altLang="zh-TW" sz="2000" i="1" dirty="0" err="1" smtClean="0"/>
              <a:t>Z</a:t>
            </a:r>
            <a:r>
              <a:rPr lang="en-US" altLang="zh-TW" sz="2000" i="1" baseline="-25000" dirty="0" err="1" smtClean="0"/>
              <a:t>c</a:t>
            </a:r>
            <a:r>
              <a:rPr lang="en-US" altLang="zh-TW" sz="2000" i="1" dirty="0" smtClean="0"/>
              <a:t>) + </a:t>
            </a:r>
            <a:r>
              <a:rPr lang="en-US" altLang="zh-TW" sz="2000" i="1" dirty="0" err="1" smtClean="0"/>
              <a:t>o</a:t>
            </a:r>
            <a:r>
              <a:rPr lang="en-US" altLang="zh-TW" sz="2000" i="1" baseline="-25000" dirty="0" err="1" smtClean="0"/>
              <a:t>y</a:t>
            </a:r>
            <a:r>
              <a:rPr lang="en-US" altLang="zh-TW" sz="2000" i="1" baseline="-25000" dirty="0" smtClean="0"/>
              <a:t> </a:t>
            </a:r>
            <a:r>
              <a:rPr lang="en-US" altLang="zh-TW" sz="2000" i="1" dirty="0" smtClean="0"/>
              <a:t>--(4)</a:t>
            </a:r>
          </a:p>
          <a:p>
            <a:pPr eaLnBrk="1" hangingPunct="1"/>
            <a:r>
              <a:rPr lang="en-US" altLang="zh-TW" sz="1800" i="1" dirty="0" smtClean="0">
                <a:solidFill>
                  <a:srgbClr val="FF0000"/>
                </a:solidFill>
              </a:rPr>
              <a:t>Answer: from (5) use matrix multiplication</a:t>
            </a:r>
          </a:p>
          <a:p>
            <a:pPr eaLnBrk="1" hangingPunct="1"/>
            <a:r>
              <a:rPr lang="en-US" altLang="zh-TW" sz="1800" i="1" dirty="0">
                <a:solidFill>
                  <a:srgbClr val="FF0000"/>
                </a:solidFill>
              </a:rPr>
              <a:t>s</a:t>
            </a:r>
            <a:r>
              <a:rPr lang="en-US" altLang="zh-TW" sz="1800" i="1" dirty="0" smtClean="0">
                <a:solidFill>
                  <a:srgbClr val="FF0000"/>
                </a:solidFill>
              </a:rPr>
              <a:t>*u=</a:t>
            </a:r>
            <a:r>
              <a:rPr lang="en-US" altLang="zh-TW" sz="1800" i="1" dirty="0">
                <a:solidFill>
                  <a:srgbClr val="FF0000"/>
                </a:solidFill>
              </a:rPr>
              <a:t>(F/</a:t>
            </a:r>
            <a:r>
              <a:rPr lang="en-US" altLang="zh-TW" sz="1800" i="1" dirty="0" err="1">
                <a:solidFill>
                  <a:srgbClr val="FF0000"/>
                </a:solidFill>
              </a:rPr>
              <a:t>s</a:t>
            </a:r>
            <a:r>
              <a:rPr lang="en-US" altLang="zh-TW" sz="1800" i="1" baseline="-25000" dirty="0" err="1">
                <a:solidFill>
                  <a:srgbClr val="FF0000"/>
                </a:solidFill>
              </a:rPr>
              <a:t>x</a:t>
            </a:r>
            <a:r>
              <a:rPr lang="en-US" altLang="zh-TW" sz="1800" i="1" dirty="0">
                <a:solidFill>
                  <a:srgbClr val="FF0000"/>
                </a:solidFill>
              </a:rPr>
              <a:t>)*(</a:t>
            </a:r>
            <a:r>
              <a:rPr lang="en-US" altLang="zh-TW" sz="1800" i="1" dirty="0" err="1" smtClean="0">
                <a:solidFill>
                  <a:srgbClr val="FF0000"/>
                </a:solidFill>
              </a:rPr>
              <a:t>X</a:t>
            </a:r>
            <a:r>
              <a:rPr lang="en-US" altLang="zh-TW" sz="1800" i="1" baseline="-25000" dirty="0" err="1" smtClean="0">
                <a:solidFill>
                  <a:srgbClr val="FF0000"/>
                </a:solidFill>
              </a:rPr>
              <a:t>c</a:t>
            </a:r>
            <a:r>
              <a:rPr lang="en-US" altLang="zh-TW" sz="1800" i="1" dirty="0" smtClean="0">
                <a:solidFill>
                  <a:srgbClr val="FF0000"/>
                </a:solidFill>
              </a:rPr>
              <a:t>) </a:t>
            </a:r>
            <a:r>
              <a:rPr lang="en-US" altLang="zh-TW" sz="1800" i="1" dirty="0">
                <a:solidFill>
                  <a:srgbClr val="FF0000"/>
                </a:solidFill>
              </a:rPr>
              <a:t>+ o</a:t>
            </a:r>
            <a:r>
              <a:rPr lang="en-US" altLang="zh-TW" sz="1800" i="1" baseline="-25000" dirty="0">
                <a:solidFill>
                  <a:srgbClr val="FF0000"/>
                </a:solidFill>
              </a:rPr>
              <a:t>x </a:t>
            </a:r>
            <a:r>
              <a:rPr lang="en-US" altLang="zh-TW" sz="1800" i="1" dirty="0" smtClean="0">
                <a:solidFill>
                  <a:srgbClr val="FF0000"/>
                </a:solidFill>
              </a:rPr>
              <a:t>*</a:t>
            </a:r>
            <a:r>
              <a:rPr lang="en-US" altLang="zh-TW" sz="1800" i="1" dirty="0" err="1" smtClean="0">
                <a:solidFill>
                  <a:srgbClr val="FF0000"/>
                </a:solidFill>
              </a:rPr>
              <a:t>Z</a:t>
            </a:r>
            <a:r>
              <a:rPr lang="en-US" altLang="zh-TW" sz="1800" i="1" baseline="-25000" dirty="0" err="1" smtClean="0">
                <a:solidFill>
                  <a:srgbClr val="FF0000"/>
                </a:solidFill>
              </a:rPr>
              <a:t>c</a:t>
            </a:r>
            <a:r>
              <a:rPr lang="en-US" altLang="zh-TW" sz="1800" i="1" dirty="0">
                <a:solidFill>
                  <a:srgbClr val="FF0000"/>
                </a:solidFill>
              </a:rPr>
              <a:t>-</a:t>
            </a:r>
            <a:r>
              <a:rPr lang="en-US" altLang="zh-TW" sz="1800" i="1" dirty="0" smtClean="0">
                <a:solidFill>
                  <a:srgbClr val="FF0000"/>
                </a:solidFill>
              </a:rPr>
              <a:t>-(</a:t>
            </a:r>
            <a:r>
              <a:rPr lang="en-US" altLang="zh-TW" sz="1800" i="1" dirty="0" err="1" smtClean="0">
                <a:solidFill>
                  <a:srgbClr val="FF0000"/>
                </a:solidFill>
              </a:rPr>
              <a:t>i</a:t>
            </a:r>
            <a:r>
              <a:rPr lang="en-US" altLang="zh-TW" sz="1800" i="1" dirty="0" smtClean="0">
                <a:solidFill>
                  <a:srgbClr val="FF0000"/>
                </a:solidFill>
              </a:rPr>
              <a:t>)</a:t>
            </a:r>
            <a:endParaRPr lang="en-US" altLang="zh-TW" sz="1800" i="1" dirty="0">
              <a:solidFill>
                <a:srgbClr val="FF0000"/>
              </a:solidFill>
            </a:endParaRPr>
          </a:p>
          <a:p>
            <a:pPr eaLnBrk="1" hangingPunct="1"/>
            <a:r>
              <a:rPr lang="en-US" altLang="zh-TW" sz="1800" i="1" dirty="0" smtClean="0">
                <a:solidFill>
                  <a:srgbClr val="FF0000"/>
                </a:solidFill>
              </a:rPr>
              <a:t>s*v=(F/</a:t>
            </a:r>
            <a:r>
              <a:rPr lang="en-US" altLang="zh-TW" sz="1800" i="1" dirty="0" err="1" smtClean="0">
                <a:solidFill>
                  <a:srgbClr val="FF0000"/>
                </a:solidFill>
              </a:rPr>
              <a:t>s</a:t>
            </a:r>
            <a:r>
              <a:rPr lang="en-US" altLang="zh-TW" sz="1800" i="1" baseline="-25000" dirty="0" err="1" smtClean="0">
                <a:solidFill>
                  <a:srgbClr val="FF0000"/>
                </a:solidFill>
              </a:rPr>
              <a:t>y</a:t>
            </a:r>
            <a:r>
              <a:rPr lang="en-US" altLang="zh-TW" sz="1800" i="1" dirty="0" smtClean="0">
                <a:solidFill>
                  <a:srgbClr val="FF0000"/>
                </a:solidFill>
              </a:rPr>
              <a:t>)*(</a:t>
            </a:r>
            <a:r>
              <a:rPr lang="en-US" altLang="zh-TW" sz="1800" i="1" dirty="0" err="1" smtClean="0">
                <a:solidFill>
                  <a:srgbClr val="FF0000"/>
                </a:solidFill>
              </a:rPr>
              <a:t>Y</a:t>
            </a:r>
            <a:r>
              <a:rPr lang="en-US" altLang="zh-TW" sz="1800" i="1" baseline="-25000" dirty="0" err="1" smtClean="0">
                <a:solidFill>
                  <a:srgbClr val="FF0000"/>
                </a:solidFill>
              </a:rPr>
              <a:t>c</a:t>
            </a:r>
            <a:r>
              <a:rPr lang="en-US" altLang="zh-TW" sz="1800" i="1" dirty="0">
                <a:solidFill>
                  <a:srgbClr val="FF0000"/>
                </a:solidFill>
              </a:rPr>
              <a:t>) + </a:t>
            </a:r>
            <a:r>
              <a:rPr lang="en-US" altLang="zh-TW" sz="1800" i="1" dirty="0" err="1" smtClean="0">
                <a:solidFill>
                  <a:srgbClr val="FF0000"/>
                </a:solidFill>
              </a:rPr>
              <a:t>o</a:t>
            </a:r>
            <a:r>
              <a:rPr lang="en-US" altLang="zh-TW" sz="1800" i="1" baseline="-25000" dirty="0" err="1" smtClean="0">
                <a:solidFill>
                  <a:srgbClr val="FF0000"/>
                </a:solidFill>
              </a:rPr>
              <a:t>y</a:t>
            </a:r>
            <a:r>
              <a:rPr lang="en-US" altLang="zh-TW" sz="1800" i="1" baseline="-25000" dirty="0" smtClean="0">
                <a:solidFill>
                  <a:srgbClr val="FF0000"/>
                </a:solidFill>
              </a:rPr>
              <a:t> </a:t>
            </a:r>
            <a:r>
              <a:rPr lang="en-US" altLang="zh-TW" sz="1800" i="1" dirty="0">
                <a:solidFill>
                  <a:srgbClr val="FF0000"/>
                </a:solidFill>
              </a:rPr>
              <a:t>*</a:t>
            </a:r>
            <a:r>
              <a:rPr lang="en-US" altLang="zh-TW" sz="1800" i="1" dirty="0" err="1" smtClean="0">
                <a:solidFill>
                  <a:srgbClr val="FF0000"/>
                </a:solidFill>
              </a:rPr>
              <a:t>Z</a:t>
            </a:r>
            <a:r>
              <a:rPr lang="en-US" altLang="zh-TW" sz="1800" i="1" baseline="-25000" dirty="0" err="1" smtClean="0">
                <a:solidFill>
                  <a:srgbClr val="FF0000"/>
                </a:solidFill>
              </a:rPr>
              <a:t>c</a:t>
            </a:r>
            <a:r>
              <a:rPr lang="en-US" altLang="zh-TW" sz="1800" i="1" dirty="0">
                <a:solidFill>
                  <a:srgbClr val="FF0000"/>
                </a:solidFill>
              </a:rPr>
              <a:t>-</a:t>
            </a:r>
            <a:r>
              <a:rPr lang="en-US" altLang="zh-TW" sz="1800" i="1" dirty="0" smtClean="0">
                <a:solidFill>
                  <a:srgbClr val="FF0000"/>
                </a:solidFill>
              </a:rPr>
              <a:t>-(ii)</a:t>
            </a:r>
            <a:endParaRPr lang="en-US" altLang="zh-TW" sz="1800" i="1" dirty="0">
              <a:solidFill>
                <a:srgbClr val="FF0000"/>
              </a:solidFill>
            </a:endParaRPr>
          </a:p>
          <a:p>
            <a:pPr eaLnBrk="1" hangingPunct="1"/>
            <a:r>
              <a:rPr lang="en-US" altLang="zh-TW" sz="1800" i="1" dirty="0">
                <a:solidFill>
                  <a:srgbClr val="FF0000"/>
                </a:solidFill>
              </a:rPr>
              <a:t>s</a:t>
            </a:r>
            <a:r>
              <a:rPr lang="en-US" altLang="zh-TW" sz="1800" i="1" dirty="0" smtClean="0">
                <a:solidFill>
                  <a:srgbClr val="FF0000"/>
                </a:solidFill>
              </a:rPr>
              <a:t>= </a:t>
            </a:r>
            <a:r>
              <a:rPr lang="en-US" altLang="zh-TW" sz="1800" i="1" dirty="0" err="1" smtClean="0">
                <a:solidFill>
                  <a:srgbClr val="FF0000"/>
                </a:solidFill>
              </a:rPr>
              <a:t>Z</a:t>
            </a:r>
            <a:r>
              <a:rPr lang="en-US" altLang="zh-TW" sz="1800" i="1" baseline="-25000" dirty="0" err="1" smtClean="0">
                <a:solidFill>
                  <a:srgbClr val="FF0000"/>
                </a:solidFill>
              </a:rPr>
              <a:t>c</a:t>
            </a:r>
            <a:r>
              <a:rPr lang="en-US" altLang="zh-TW" sz="1800" i="1" dirty="0" smtClean="0">
                <a:solidFill>
                  <a:srgbClr val="FF0000"/>
                </a:solidFill>
              </a:rPr>
              <a:t>-------------------------(iii)</a:t>
            </a:r>
          </a:p>
          <a:p>
            <a:pPr eaLnBrk="1" hangingPunct="1"/>
            <a:r>
              <a:rPr lang="en-US" altLang="zh-TW" sz="1800" i="1" dirty="0" smtClean="0">
                <a:solidFill>
                  <a:srgbClr val="FF0000"/>
                </a:solidFill>
              </a:rPr>
              <a:t>(</a:t>
            </a:r>
            <a:r>
              <a:rPr lang="en-US" altLang="zh-TW" sz="1800" i="1" dirty="0" err="1" smtClean="0">
                <a:solidFill>
                  <a:srgbClr val="FF0000"/>
                </a:solidFill>
              </a:rPr>
              <a:t>i</a:t>
            </a:r>
            <a:r>
              <a:rPr lang="en-US" altLang="zh-TW" sz="1800" i="1" dirty="0" smtClean="0">
                <a:solidFill>
                  <a:srgbClr val="FF0000"/>
                </a:solidFill>
              </a:rPr>
              <a:t>)/(iii), hence </a:t>
            </a:r>
            <a:r>
              <a:rPr lang="en-US" altLang="zh-TW" sz="1800" i="1" dirty="0">
                <a:solidFill>
                  <a:srgbClr val="FF0000"/>
                </a:solidFill>
              </a:rPr>
              <a:t>u=(F/</a:t>
            </a:r>
            <a:r>
              <a:rPr lang="en-US" altLang="zh-TW" sz="1800" i="1" dirty="0" err="1">
                <a:solidFill>
                  <a:srgbClr val="FF0000"/>
                </a:solidFill>
              </a:rPr>
              <a:t>s</a:t>
            </a:r>
            <a:r>
              <a:rPr lang="en-US" altLang="zh-TW" sz="1800" i="1" baseline="-25000" dirty="0" err="1">
                <a:solidFill>
                  <a:srgbClr val="FF0000"/>
                </a:solidFill>
              </a:rPr>
              <a:t>x</a:t>
            </a:r>
            <a:r>
              <a:rPr lang="en-US" altLang="zh-TW" sz="1800" i="1" dirty="0">
                <a:solidFill>
                  <a:srgbClr val="FF0000"/>
                </a:solidFill>
              </a:rPr>
              <a:t>)*(</a:t>
            </a:r>
            <a:r>
              <a:rPr lang="en-US" altLang="zh-TW" sz="1800" i="1" dirty="0" err="1">
                <a:solidFill>
                  <a:srgbClr val="FF0000"/>
                </a:solidFill>
              </a:rPr>
              <a:t>X</a:t>
            </a:r>
            <a:r>
              <a:rPr lang="en-US" altLang="zh-TW" sz="1800" i="1" baseline="-25000" dirty="0" err="1">
                <a:solidFill>
                  <a:srgbClr val="FF0000"/>
                </a:solidFill>
              </a:rPr>
              <a:t>c</a:t>
            </a:r>
            <a:r>
              <a:rPr lang="en-US" altLang="zh-TW" sz="1800" i="1" dirty="0">
                <a:solidFill>
                  <a:srgbClr val="FF0000"/>
                </a:solidFill>
              </a:rPr>
              <a:t>/</a:t>
            </a:r>
            <a:r>
              <a:rPr lang="en-US" altLang="zh-TW" sz="1800" i="1" dirty="0" err="1">
                <a:solidFill>
                  <a:srgbClr val="FF0000"/>
                </a:solidFill>
              </a:rPr>
              <a:t>Z</a:t>
            </a:r>
            <a:r>
              <a:rPr lang="en-US" altLang="zh-TW" sz="1800" i="1" baseline="-25000" dirty="0" err="1">
                <a:solidFill>
                  <a:srgbClr val="FF0000"/>
                </a:solidFill>
              </a:rPr>
              <a:t>c</a:t>
            </a:r>
            <a:r>
              <a:rPr lang="en-US" altLang="zh-TW" sz="1800" i="1" dirty="0">
                <a:solidFill>
                  <a:srgbClr val="FF0000"/>
                </a:solidFill>
              </a:rPr>
              <a:t>) + o</a:t>
            </a:r>
            <a:r>
              <a:rPr lang="en-US" altLang="zh-TW" sz="1800" i="1" baseline="-25000" dirty="0">
                <a:solidFill>
                  <a:srgbClr val="FF0000"/>
                </a:solidFill>
              </a:rPr>
              <a:t>x </a:t>
            </a:r>
            <a:endParaRPr lang="en-US" altLang="zh-TW" sz="1800" i="1" baseline="-25000" dirty="0" smtClean="0">
              <a:solidFill>
                <a:srgbClr val="FF0000"/>
              </a:solidFill>
            </a:endParaRPr>
          </a:p>
          <a:p>
            <a:pPr eaLnBrk="1" hangingPunct="1"/>
            <a:r>
              <a:rPr lang="en-US" altLang="zh-TW" sz="1800" i="1" dirty="0">
                <a:solidFill>
                  <a:srgbClr val="FF0000"/>
                </a:solidFill>
              </a:rPr>
              <a:t>(</a:t>
            </a:r>
            <a:r>
              <a:rPr lang="en-US" altLang="zh-TW" sz="1800" i="1" dirty="0" err="1">
                <a:solidFill>
                  <a:srgbClr val="FF0000"/>
                </a:solidFill>
              </a:rPr>
              <a:t>i</a:t>
            </a:r>
            <a:r>
              <a:rPr lang="en-US" altLang="zh-TW" sz="1800" i="1" dirty="0">
                <a:solidFill>
                  <a:srgbClr val="FF0000"/>
                </a:solidFill>
              </a:rPr>
              <a:t>)/(iii</a:t>
            </a:r>
            <a:r>
              <a:rPr lang="en-US" altLang="zh-TW" sz="1800" i="1" dirty="0" smtClean="0">
                <a:solidFill>
                  <a:srgbClr val="FF0000"/>
                </a:solidFill>
              </a:rPr>
              <a:t>), hence v</a:t>
            </a:r>
            <a:r>
              <a:rPr lang="en-US" altLang="zh-TW" sz="1800" i="1" dirty="0">
                <a:solidFill>
                  <a:srgbClr val="FF0000"/>
                </a:solidFill>
              </a:rPr>
              <a:t>=(F/</a:t>
            </a:r>
            <a:r>
              <a:rPr lang="en-US" altLang="zh-TW" sz="1800" i="1" dirty="0" err="1">
                <a:solidFill>
                  <a:srgbClr val="FF0000"/>
                </a:solidFill>
              </a:rPr>
              <a:t>s</a:t>
            </a:r>
            <a:r>
              <a:rPr lang="en-US" altLang="zh-TW" sz="1800" i="1" baseline="-25000" dirty="0" err="1">
                <a:solidFill>
                  <a:srgbClr val="FF0000"/>
                </a:solidFill>
              </a:rPr>
              <a:t>y</a:t>
            </a:r>
            <a:r>
              <a:rPr lang="en-US" altLang="zh-TW" sz="1800" i="1" dirty="0">
                <a:solidFill>
                  <a:srgbClr val="FF0000"/>
                </a:solidFill>
              </a:rPr>
              <a:t>)*(</a:t>
            </a:r>
            <a:r>
              <a:rPr lang="en-US" altLang="zh-TW" sz="1800" i="1" dirty="0" err="1">
                <a:solidFill>
                  <a:srgbClr val="FF0000"/>
                </a:solidFill>
              </a:rPr>
              <a:t>Y</a:t>
            </a:r>
            <a:r>
              <a:rPr lang="en-US" altLang="zh-TW" sz="1800" i="1" baseline="-25000" dirty="0" err="1">
                <a:solidFill>
                  <a:srgbClr val="FF0000"/>
                </a:solidFill>
              </a:rPr>
              <a:t>c</a:t>
            </a:r>
            <a:r>
              <a:rPr lang="en-US" altLang="zh-TW" sz="1800" i="1" dirty="0">
                <a:solidFill>
                  <a:srgbClr val="FF0000"/>
                </a:solidFill>
              </a:rPr>
              <a:t>/</a:t>
            </a:r>
            <a:r>
              <a:rPr lang="en-US" altLang="zh-TW" sz="1800" i="1" dirty="0" err="1">
                <a:solidFill>
                  <a:srgbClr val="FF0000"/>
                </a:solidFill>
              </a:rPr>
              <a:t>Z</a:t>
            </a:r>
            <a:r>
              <a:rPr lang="en-US" altLang="zh-TW" sz="1800" i="1" baseline="-25000" dirty="0" err="1">
                <a:solidFill>
                  <a:srgbClr val="FF0000"/>
                </a:solidFill>
              </a:rPr>
              <a:t>c</a:t>
            </a:r>
            <a:r>
              <a:rPr lang="en-US" altLang="zh-TW" sz="1800" i="1" dirty="0">
                <a:solidFill>
                  <a:srgbClr val="FF0000"/>
                </a:solidFill>
              </a:rPr>
              <a:t>) + </a:t>
            </a:r>
            <a:r>
              <a:rPr lang="en-US" altLang="zh-TW" sz="1800" i="1" dirty="0" err="1" smtClean="0">
                <a:solidFill>
                  <a:srgbClr val="FF0000"/>
                </a:solidFill>
              </a:rPr>
              <a:t>o</a:t>
            </a:r>
            <a:r>
              <a:rPr lang="en-US" altLang="zh-TW" sz="1800" i="1" baseline="-25000" dirty="0" err="1" smtClean="0">
                <a:solidFill>
                  <a:srgbClr val="FF0000"/>
                </a:solidFill>
              </a:rPr>
              <a:t>y</a:t>
            </a:r>
            <a:r>
              <a:rPr lang="en-US" altLang="zh-TW" sz="1800" i="1" baseline="-25000" dirty="0" smtClean="0">
                <a:solidFill>
                  <a:srgbClr val="FF0000"/>
                </a:solidFill>
              </a:rPr>
              <a:t/>
            </a:r>
            <a:br>
              <a:rPr lang="en-US" altLang="zh-TW" sz="1800" i="1" baseline="-25000" dirty="0" smtClean="0">
                <a:solidFill>
                  <a:srgbClr val="FF0000"/>
                </a:solidFill>
              </a:rPr>
            </a:br>
            <a:r>
              <a:rPr lang="en-US" altLang="zh-TW" sz="1800" i="1" dirty="0" smtClean="0">
                <a:solidFill>
                  <a:srgbClr val="FF0000"/>
                </a:solidFill>
              </a:rPr>
              <a:t>(proved!)</a:t>
            </a:r>
            <a:endParaRPr lang="en-US" altLang="zh-TW" sz="1800" i="1" baseline="-25000" dirty="0"/>
          </a:p>
          <a:p>
            <a:pPr eaLnBrk="1" hangingPunct="1"/>
            <a:endParaRPr lang="en-US" altLang="zh-TW" sz="1800" i="1" baseline="-25000" dirty="0" smtClean="0"/>
          </a:p>
          <a:p>
            <a:pPr eaLnBrk="1" hangingPunct="1"/>
            <a:endParaRPr lang="en-US" altLang="zh-TW" sz="1800" i="1" baseline="-25000" dirty="0" smtClean="0"/>
          </a:p>
          <a:p>
            <a:pPr eaLnBrk="1" hangingPunct="1"/>
            <a:endParaRPr lang="en-US" altLang="zh-TW" sz="1800" i="1" baseline="-25000" dirty="0" smtClean="0"/>
          </a:p>
          <a:p>
            <a:pPr eaLnBrk="1" hangingPunct="1"/>
            <a:endParaRPr lang="en-US" altLang="zh-TW" sz="1800" i="1" baseline="-25000" dirty="0" smtClean="0"/>
          </a:p>
          <a:p>
            <a:pPr eaLnBrk="1" hangingPunct="1"/>
            <a:endParaRPr lang="en-US" altLang="zh-TW" sz="1800" baseline="-25000" dirty="0" smtClean="0"/>
          </a:p>
          <a:p>
            <a:pPr eaLnBrk="1" hangingPunct="1">
              <a:buFontTx/>
              <a:buNone/>
            </a:pPr>
            <a:endParaRPr lang="en-US" altLang="zh-TW" sz="2400" baseline="-25000" dirty="0" smtClean="0"/>
          </a:p>
          <a:p>
            <a:pPr eaLnBrk="1" hangingPunct="1"/>
            <a:endParaRPr lang="en-US" altLang="zh-TW" sz="2400" baseline="-25000" dirty="0" smtClean="0"/>
          </a:p>
        </p:txBody>
      </p:sp>
      <p:graphicFrame>
        <p:nvGraphicFramePr>
          <p:cNvPr id="27652" name="Object 4"/>
          <p:cNvGraphicFramePr>
            <a:graphicFrameLocks noGrp="1" noChangeAspect="1"/>
          </p:cNvGraphicFramePr>
          <p:nvPr>
            <p:ph sz="half" idx="2"/>
          </p:nvPr>
        </p:nvGraphicFramePr>
        <p:xfrm>
          <a:off x="5181600" y="1524000"/>
          <a:ext cx="3733800" cy="4724400"/>
        </p:xfrm>
        <a:graphic>
          <a:graphicData uri="http://schemas.openxmlformats.org/presentationml/2006/ole">
            <mc:AlternateContent xmlns:mc="http://schemas.openxmlformats.org/markup-compatibility/2006">
              <mc:Choice xmlns:v="urn:schemas-microsoft-com:vml" Requires="v">
                <p:oleObj spid="_x0000_s78926" name="Equation" r:id="rId4" imgW="2057400" imgH="2603500" progId="Equation.3">
                  <p:embed/>
                </p:oleObj>
              </mc:Choice>
              <mc:Fallback>
                <p:oleObj name="Equation" r:id="rId4" imgW="2057400" imgH="2603500" progId="Equation.3">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1600" y="1524000"/>
                        <a:ext cx="37338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53" name="Footer Placeholder 5"/>
          <p:cNvSpPr>
            <a:spLocks noGrp="1"/>
          </p:cNvSpPr>
          <p:nvPr>
            <p:ph type="ftr" sz="quarter" idx="11"/>
          </p:nvPr>
        </p:nvSpPr>
        <p:spPr bwMode="auto">
          <a:xfrm>
            <a:off x="5105400" y="6400800"/>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200" smtClean="0">
                <a:latin typeface="Verdana" pitchFamily="34" charset="0"/>
              </a:rPr>
              <a:t>Ch2. Cameras v.7c</a:t>
            </a:r>
            <a:endParaRPr lang="en-US" altLang="en-US" sz="1200">
              <a:latin typeface="Verdana" pitchFamily="34" charset="0"/>
            </a:endParaRPr>
          </a:p>
        </p:txBody>
      </p:sp>
      <p:sp>
        <p:nvSpPr>
          <p:cNvPr id="27654"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fld id="{41B16080-BF01-42EC-BCAA-F407FF17EE7E}" type="slidenum">
              <a:rPr lang="en-US" altLang="en-US" sz="1200" smtClean="0">
                <a:latin typeface="Verdana" pitchFamily="34" charset="0"/>
              </a:rPr>
              <a:pPr>
                <a:spcBef>
                  <a:spcPct val="0"/>
                </a:spcBef>
                <a:buFontTx/>
                <a:buNone/>
              </a:pPr>
              <a:t>75</a:t>
            </a:fld>
            <a:endParaRPr lang="en-US" altLang="en-US" sz="1200" smtClean="0">
              <a:latin typeface="Verdana" pitchFamily="34" charset="0"/>
            </a:endParaRPr>
          </a:p>
        </p:txBody>
      </p:sp>
    </p:spTree>
    <p:extLst>
      <p:ext uri="{BB962C8B-B14F-4D97-AF65-F5344CB8AC3E}">
        <p14:creationId xmlns:p14="http://schemas.microsoft.com/office/powerpoint/2010/main" val="24312647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68313" y="676869"/>
            <a:ext cx="8229600" cy="1143000"/>
          </a:xfrm>
        </p:spPr>
        <p:txBody>
          <a:bodyPr>
            <a:normAutofit fontScale="90000"/>
          </a:bodyPr>
          <a:lstStyle/>
          <a:p>
            <a:pPr algn="l"/>
            <a:r>
              <a:rPr lang="en-US" sz="3200" dirty="0" smtClean="0"/>
              <a:t>Tutorial 2.2</a:t>
            </a:r>
            <a:br>
              <a:rPr lang="en-US" sz="3200" dirty="0" smtClean="0"/>
            </a:br>
            <a:r>
              <a:rPr lang="en-US" altLang="en-US" sz="2400" dirty="0" smtClean="0">
                <a:ea typeface="新細明體" pitchFamily="18" charset="-120"/>
              </a:rPr>
              <a:t/>
            </a:r>
            <a:br>
              <a:rPr lang="en-US" altLang="en-US" sz="2400" dirty="0" smtClean="0">
                <a:ea typeface="新細明體" pitchFamily="18" charset="-120"/>
              </a:rPr>
            </a:br>
            <a:r>
              <a:rPr lang="en-US" altLang="en-US" sz="2400" dirty="0" smtClean="0">
                <a:ea typeface="新細明體" pitchFamily="18" charset="-120"/>
              </a:rPr>
              <a:t>Given</a:t>
            </a:r>
          </a:p>
        </p:txBody>
      </p:sp>
      <p:sp>
        <p:nvSpPr>
          <p:cNvPr id="34819" name="Rectangle 3"/>
          <p:cNvSpPr>
            <a:spLocks noGrp="1" noChangeArrowheads="1"/>
          </p:cNvSpPr>
          <p:nvPr>
            <p:ph type="body" sz="half" idx="1"/>
          </p:nvPr>
        </p:nvSpPr>
        <p:spPr>
          <a:xfrm>
            <a:off x="251520" y="1843881"/>
            <a:ext cx="6296918" cy="4370388"/>
          </a:xfrm>
        </p:spPr>
        <p:txBody>
          <a:bodyPr>
            <a:normAutofit fontScale="92500" lnSpcReduction="10000"/>
          </a:bodyPr>
          <a:lstStyle/>
          <a:p>
            <a:pPr>
              <a:lnSpc>
                <a:spcPct val="90000"/>
              </a:lnSpc>
            </a:pPr>
            <a:r>
              <a:rPr lang="en-US" altLang="zh-TW" sz="2000" i="1" dirty="0" smtClean="0"/>
              <a:t>Focal length is 3mm, </a:t>
            </a:r>
            <a:r>
              <a:rPr lang="en-US" altLang="zh-TW" sz="2000" i="1" dirty="0" err="1" smtClean="0"/>
              <a:t>sx</a:t>
            </a:r>
            <a:r>
              <a:rPr lang="en-US" altLang="zh-TW" sz="2000" i="1" dirty="0" smtClean="0"/>
              <a:t>=</a:t>
            </a:r>
            <a:r>
              <a:rPr lang="en-US" altLang="zh-TW" sz="2000" i="1" dirty="0" err="1" smtClean="0"/>
              <a:t>sy</a:t>
            </a:r>
            <a:r>
              <a:rPr lang="en-US" altLang="zh-TW" sz="2000" dirty="0" smtClean="0"/>
              <a:t>=3um</a:t>
            </a:r>
          </a:p>
          <a:p>
            <a:pPr eaLnBrk="1" hangingPunct="1">
              <a:lnSpc>
                <a:spcPct val="90000"/>
              </a:lnSpc>
            </a:pPr>
            <a:r>
              <a:rPr lang="en-US" altLang="zh-TW" sz="2000" i="1" dirty="0" smtClean="0"/>
              <a:t>(</a:t>
            </a:r>
            <a:r>
              <a:rPr lang="en-US" altLang="zh-TW" sz="2000" i="1" dirty="0" err="1"/>
              <a:t>o</a:t>
            </a:r>
            <a:r>
              <a:rPr lang="en-US" altLang="zh-TW" sz="2000" i="1" dirty="0" err="1" smtClean="0"/>
              <a:t>x,oy</a:t>
            </a:r>
            <a:r>
              <a:rPr lang="en-US" altLang="zh-TW" sz="2000" dirty="0" smtClean="0"/>
              <a:t>)=(620,410) in pixels</a:t>
            </a:r>
          </a:p>
          <a:p>
            <a:pPr eaLnBrk="1" hangingPunct="1">
              <a:lnSpc>
                <a:spcPct val="90000"/>
              </a:lnSpc>
            </a:pPr>
            <a:r>
              <a:rPr lang="en-US" altLang="zh-TW" sz="2000" dirty="0"/>
              <a:t>A 3D point is at X=0.015 meters, Y=0.02 </a:t>
            </a:r>
            <a:r>
              <a:rPr lang="en-US" altLang="zh-TW" sz="2000" dirty="0" smtClean="0"/>
              <a:t>meters and Z=2 </a:t>
            </a:r>
            <a:r>
              <a:rPr lang="en-US" altLang="zh-TW" sz="2000" dirty="0"/>
              <a:t>meters away from  the camera center.</a:t>
            </a:r>
          </a:p>
          <a:p>
            <a:pPr eaLnBrk="1" hangingPunct="1">
              <a:lnSpc>
                <a:spcPct val="90000"/>
              </a:lnSpc>
            </a:pPr>
            <a:r>
              <a:rPr lang="en-US" altLang="zh-TW" sz="2000" dirty="0" smtClean="0"/>
              <a:t>Fill in the blanks (__?)</a:t>
            </a:r>
          </a:p>
          <a:p>
            <a:pPr eaLnBrk="1" hangingPunct="1">
              <a:lnSpc>
                <a:spcPct val="90000"/>
              </a:lnSpc>
            </a:pPr>
            <a:endParaRPr lang="en-US" altLang="zh-TW" sz="2000" dirty="0" smtClean="0"/>
          </a:p>
          <a:p>
            <a:pPr eaLnBrk="1" hangingPunct="1">
              <a:lnSpc>
                <a:spcPct val="90000"/>
              </a:lnSpc>
            </a:pPr>
            <a:endParaRPr lang="en-US" altLang="zh-TW" sz="2000" dirty="0" smtClean="0"/>
          </a:p>
          <a:p>
            <a:pPr eaLnBrk="1" hangingPunct="1">
              <a:lnSpc>
                <a:spcPct val="90000"/>
              </a:lnSpc>
            </a:pPr>
            <a:endParaRPr lang="en-US" altLang="zh-TW" sz="2000" dirty="0" smtClean="0"/>
          </a:p>
          <a:p>
            <a:pPr eaLnBrk="1" hangingPunct="1">
              <a:lnSpc>
                <a:spcPct val="90000"/>
              </a:lnSpc>
            </a:pPr>
            <a:endParaRPr lang="en-US" altLang="zh-TW" sz="2000" dirty="0" smtClean="0"/>
          </a:p>
          <a:p>
            <a:pPr eaLnBrk="1" hangingPunct="1">
              <a:lnSpc>
                <a:spcPct val="90000"/>
              </a:lnSpc>
            </a:pPr>
            <a:endParaRPr lang="en-US" altLang="zh-TW" sz="2800" dirty="0" smtClean="0"/>
          </a:p>
          <a:p>
            <a:pPr eaLnBrk="1" hangingPunct="1">
              <a:lnSpc>
                <a:spcPct val="90000"/>
              </a:lnSpc>
            </a:pPr>
            <a:endParaRPr lang="en-US" altLang="zh-TW" sz="2800" dirty="0"/>
          </a:p>
          <a:p>
            <a:pPr eaLnBrk="1" hangingPunct="1">
              <a:lnSpc>
                <a:spcPct val="90000"/>
              </a:lnSpc>
            </a:pPr>
            <a:r>
              <a:rPr lang="en-US" altLang="zh-TW" sz="2800" dirty="0" smtClean="0"/>
              <a:t>[u v]</a:t>
            </a:r>
            <a:r>
              <a:rPr lang="en-US" altLang="zh-TW" sz="2800" baseline="30000" dirty="0" smtClean="0"/>
              <a:t>T</a:t>
            </a:r>
            <a:r>
              <a:rPr lang="en-US" altLang="zh-TW" sz="2800" dirty="0" smtClean="0"/>
              <a:t>=??</a:t>
            </a:r>
            <a:endParaRPr lang="en-US" altLang="zh-CN" sz="2800" baseline="30000" dirty="0" smtClean="0"/>
          </a:p>
          <a:p>
            <a:pPr eaLnBrk="1" hangingPunct="1">
              <a:lnSpc>
                <a:spcPct val="90000"/>
              </a:lnSpc>
            </a:pPr>
            <a:r>
              <a:rPr lang="en-US" altLang="zh-CN" sz="2800" baseline="30000" dirty="0" smtClean="0"/>
              <a:t>Answer: </a:t>
            </a:r>
            <a:r>
              <a:rPr lang="en-US" altLang="zh-TW" sz="2800" dirty="0" smtClean="0"/>
              <a:t>[u v]</a:t>
            </a:r>
            <a:r>
              <a:rPr lang="en-US" altLang="zh-TW" sz="2800" baseline="30000" dirty="0" smtClean="0"/>
              <a:t>T</a:t>
            </a:r>
            <a:r>
              <a:rPr lang="en-US" altLang="zh-CN" sz="2800" baseline="30000" dirty="0" smtClean="0"/>
              <a:t> =____________________?</a:t>
            </a:r>
          </a:p>
        </p:txBody>
      </p:sp>
      <p:graphicFrame>
        <p:nvGraphicFramePr>
          <p:cNvPr id="34820" name="Object 4"/>
          <p:cNvGraphicFramePr>
            <a:graphicFrameLocks noGrp="1" noChangeAspect="1"/>
          </p:cNvGraphicFramePr>
          <p:nvPr>
            <p:ph sz="half" idx="2"/>
            <p:extLst>
              <p:ext uri="{D42A27DB-BD31-4B8C-83A1-F6EECF244321}">
                <p14:modId xmlns:p14="http://schemas.microsoft.com/office/powerpoint/2010/main" val="2678973241"/>
              </p:ext>
            </p:extLst>
          </p:nvPr>
        </p:nvGraphicFramePr>
        <p:xfrm>
          <a:off x="683568" y="3668713"/>
          <a:ext cx="5068094" cy="1079500"/>
        </p:xfrm>
        <a:graphic>
          <a:graphicData uri="http://schemas.openxmlformats.org/presentationml/2006/ole">
            <mc:AlternateContent xmlns:mc="http://schemas.openxmlformats.org/markup-compatibility/2006">
              <mc:Choice xmlns:v="urn:schemas-microsoft-com:vml" Requires="v">
                <p:oleObj spid="_x0000_s79950" name="公式" r:id="rId4" imgW="3340080" imgH="711000" progId="Equation.3">
                  <p:embed/>
                </p:oleObj>
              </mc:Choice>
              <mc:Fallback>
                <p:oleObj name="公式" r:id="rId4" imgW="3340080" imgH="711000" progId="Equation.3">
                  <p:embed/>
                  <p:pic>
                    <p:nvPicPr>
                      <p:cNvPr id="0" name=""/>
                      <p:cNvPicPr>
                        <a:picLocks noGrp="1" noChangeAspect="1" noChangeArrowheads="1"/>
                      </p:cNvPicPr>
                      <p:nvPr/>
                    </p:nvPicPr>
                    <p:blipFill>
                      <a:blip r:embed="rId5"/>
                      <a:srcRect/>
                      <a:stretch>
                        <a:fillRect/>
                      </a:stretch>
                    </p:blipFill>
                    <p:spPr bwMode="auto">
                      <a:xfrm>
                        <a:off x="683568" y="3668713"/>
                        <a:ext cx="5068094" cy="1079500"/>
                      </a:xfrm>
                      <a:prstGeom prst="rect">
                        <a:avLst/>
                      </a:prstGeom>
                      <a:noFill/>
                      <a:ln>
                        <a:noFill/>
                      </a:ln>
                      <a:effectLst/>
                      <a:extLst/>
                    </p:spPr>
                  </p:pic>
                </p:oleObj>
              </mc:Fallback>
            </mc:AlternateContent>
          </a:graphicData>
        </a:graphic>
      </p:graphicFrame>
      <p:sp>
        <p:nvSpPr>
          <p:cNvPr id="34821" name="Footer Placeholder 5"/>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200" smtClean="0">
                <a:latin typeface="Verdana" pitchFamily="34" charset="0"/>
              </a:rPr>
              <a:t>Ch2. Cameras v.7c</a:t>
            </a:r>
            <a:endParaRPr lang="en-US" altLang="en-US" sz="1200">
              <a:latin typeface="Verdana" pitchFamily="34" charset="0"/>
            </a:endParaRPr>
          </a:p>
        </p:txBody>
      </p:sp>
      <p:sp>
        <p:nvSpPr>
          <p:cNvPr id="47" name="Rectangle 5"/>
          <p:cNvSpPr>
            <a:spLocks noChangeArrowheads="1"/>
          </p:cNvSpPr>
          <p:nvPr/>
        </p:nvSpPr>
        <p:spPr bwMode="auto">
          <a:xfrm>
            <a:off x="6945313" y="3452813"/>
            <a:ext cx="1828800" cy="1295400"/>
          </a:xfrm>
          <a:prstGeom prst="rect">
            <a:avLst/>
          </a:prstGeom>
          <a:solidFill>
            <a:schemeClr val="tx2">
              <a:lumMod val="20000"/>
              <a:lumOff val="80000"/>
            </a:schemeClr>
          </a:solidFill>
          <a:ln w="9525">
            <a:solidFill>
              <a:schemeClr val="tx1"/>
            </a:solidFill>
            <a:miter lim="800000"/>
            <a:headEnd/>
            <a:tailEnd/>
          </a:ln>
          <a:effectLst/>
        </p:spPr>
        <p:txBody>
          <a:bodyPr wrap="none" anchor="ct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pPr>
              <a:defRPr/>
            </a:pPr>
            <a:endParaRPr lang="en-US" altLang="en-US" dirty="0" smtClean="0"/>
          </a:p>
        </p:txBody>
      </p:sp>
      <p:sp>
        <p:nvSpPr>
          <p:cNvPr id="48" name="Line 6"/>
          <p:cNvSpPr>
            <a:spLocks noChangeShapeType="1"/>
          </p:cNvSpPr>
          <p:nvPr/>
        </p:nvSpPr>
        <p:spPr bwMode="auto">
          <a:xfrm>
            <a:off x="6710363" y="3910013"/>
            <a:ext cx="1911350"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Line 7"/>
          <p:cNvSpPr>
            <a:spLocks noChangeShapeType="1"/>
          </p:cNvSpPr>
          <p:nvPr/>
        </p:nvSpPr>
        <p:spPr bwMode="auto">
          <a:xfrm flipH="1" flipV="1">
            <a:off x="7631113" y="2690813"/>
            <a:ext cx="0" cy="2590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 name="Line 8"/>
          <p:cNvSpPr>
            <a:spLocks noChangeShapeType="1"/>
          </p:cNvSpPr>
          <p:nvPr/>
        </p:nvSpPr>
        <p:spPr bwMode="auto">
          <a:xfrm flipH="1" flipV="1">
            <a:off x="7081837" y="2895599"/>
            <a:ext cx="777875" cy="1243013"/>
          </a:xfrm>
          <a:prstGeom prst="line">
            <a:avLst/>
          </a:prstGeom>
          <a:noFill/>
          <a:ln w="9525">
            <a:solidFill>
              <a:schemeClr val="tx1"/>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 name="Line 9"/>
          <p:cNvSpPr>
            <a:spLocks noChangeShapeType="1"/>
          </p:cNvSpPr>
          <p:nvPr/>
        </p:nvSpPr>
        <p:spPr bwMode="auto">
          <a:xfrm>
            <a:off x="6716713" y="4138613"/>
            <a:ext cx="2438400" cy="0"/>
          </a:xfrm>
          <a:prstGeom prst="line">
            <a:avLst/>
          </a:prstGeom>
          <a:noFill/>
          <a:ln w="9525">
            <a:solidFill>
              <a:schemeClr val="tx1"/>
            </a:solidFill>
            <a:prstDash val="dashDot"/>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 name="Line 10"/>
          <p:cNvSpPr>
            <a:spLocks noChangeShapeType="1"/>
          </p:cNvSpPr>
          <p:nvPr/>
        </p:nvSpPr>
        <p:spPr bwMode="auto">
          <a:xfrm flipV="1">
            <a:off x="7859713" y="2538413"/>
            <a:ext cx="0" cy="2590800"/>
          </a:xfrm>
          <a:prstGeom prst="line">
            <a:avLst/>
          </a:prstGeom>
          <a:noFill/>
          <a:ln w="9525">
            <a:solidFill>
              <a:schemeClr val="tx1"/>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 name="Text Box 11"/>
          <p:cNvSpPr txBox="1">
            <a:spLocks noChangeArrowheads="1"/>
          </p:cNvSpPr>
          <p:nvPr/>
        </p:nvSpPr>
        <p:spPr bwMode="auto">
          <a:xfrm>
            <a:off x="6952832" y="5486400"/>
            <a:ext cx="2038768"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en-US" sz="1800" dirty="0" err="1" smtClean="0">
                <a:latin typeface="Arial" charset="0"/>
              </a:rPr>
              <a:t>o</a:t>
            </a:r>
            <a:r>
              <a:rPr kumimoji="1" lang="en-US" altLang="en-US" sz="1800" baseline="-25000" dirty="0" err="1" smtClean="0">
                <a:latin typeface="Arial" charset="0"/>
              </a:rPr>
              <a:t>x</a:t>
            </a:r>
            <a:r>
              <a:rPr kumimoji="1" lang="en-US" altLang="en-US" sz="1800" dirty="0" err="1" smtClean="0">
                <a:latin typeface="Arial" charset="0"/>
              </a:rPr>
              <a:t>,o</a:t>
            </a:r>
            <a:r>
              <a:rPr kumimoji="1" lang="en-US" altLang="en-US" sz="1800" baseline="-25000" dirty="0" err="1" smtClean="0">
                <a:latin typeface="Arial" charset="0"/>
              </a:rPr>
              <a:t>y</a:t>
            </a:r>
            <a:r>
              <a:rPr kumimoji="1" lang="en-US" altLang="en-US" sz="1800" dirty="0" smtClean="0">
                <a:latin typeface="Arial" charset="0"/>
              </a:rPr>
              <a:t>=620, 410</a:t>
            </a:r>
          </a:p>
          <a:p>
            <a:pPr eaLnBrk="1" hangingPunct="1">
              <a:spcBef>
                <a:spcPct val="0"/>
              </a:spcBef>
              <a:buFontTx/>
              <a:buNone/>
            </a:pPr>
            <a:r>
              <a:rPr kumimoji="1" lang="en-US" altLang="en-US" sz="1800" dirty="0" smtClean="0">
                <a:latin typeface="Arial" charset="0"/>
              </a:rPr>
              <a:t>(Image center is shifted </a:t>
            </a:r>
            <a:r>
              <a:rPr kumimoji="1" lang="en-US" altLang="en-US" sz="1800" dirty="0">
                <a:latin typeface="Arial" charset="0"/>
              </a:rPr>
              <a:t>to </a:t>
            </a:r>
            <a:r>
              <a:rPr kumimoji="1" lang="en-US" altLang="en-US" sz="1800" dirty="0" err="1">
                <a:latin typeface="Arial" charset="0"/>
              </a:rPr>
              <a:t>o</a:t>
            </a:r>
            <a:r>
              <a:rPr kumimoji="1" lang="en-US" altLang="en-US" sz="1800" baseline="-25000" dirty="0" err="1">
                <a:latin typeface="Arial" charset="0"/>
              </a:rPr>
              <a:t>x</a:t>
            </a:r>
            <a:r>
              <a:rPr kumimoji="1" lang="en-US" altLang="en-US" sz="1800" dirty="0" err="1">
                <a:latin typeface="Arial" charset="0"/>
              </a:rPr>
              <a:t>,o</a:t>
            </a:r>
            <a:r>
              <a:rPr kumimoji="1" lang="en-US" altLang="en-US" sz="1800" baseline="-25000" dirty="0" err="1">
                <a:latin typeface="Arial" charset="0"/>
              </a:rPr>
              <a:t>y</a:t>
            </a:r>
            <a:r>
              <a:rPr kumimoji="1" lang="en-US" altLang="en-US" sz="1800" dirty="0" smtClean="0">
                <a:latin typeface="Arial" charset="0"/>
              </a:rPr>
              <a:t>)</a:t>
            </a:r>
            <a:endParaRPr kumimoji="1" lang="en-US" altLang="en-US" sz="1800" dirty="0">
              <a:latin typeface="Arial" charset="0"/>
            </a:endParaRPr>
          </a:p>
        </p:txBody>
      </p:sp>
      <p:sp>
        <p:nvSpPr>
          <p:cNvPr id="54" name="Text Box 12"/>
          <p:cNvSpPr txBox="1">
            <a:spLocks noChangeArrowheads="1"/>
          </p:cNvSpPr>
          <p:nvPr/>
        </p:nvSpPr>
        <p:spPr bwMode="auto">
          <a:xfrm>
            <a:off x="5724107" y="3665346"/>
            <a:ext cx="10668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en-US" sz="1800" dirty="0" smtClean="0">
                <a:latin typeface="Arial" charset="0"/>
              </a:rPr>
              <a:t>u=410</a:t>
            </a:r>
            <a:endParaRPr kumimoji="1" lang="en-US" altLang="en-US" sz="1800" dirty="0">
              <a:latin typeface="Arial" charset="0"/>
            </a:endParaRPr>
          </a:p>
          <a:p>
            <a:pPr eaLnBrk="1" hangingPunct="1">
              <a:spcBef>
                <a:spcPct val="0"/>
              </a:spcBef>
              <a:buFontTx/>
              <a:buNone/>
            </a:pPr>
            <a:r>
              <a:rPr kumimoji="1" lang="en-US" altLang="en-US" sz="1800" dirty="0" smtClean="0">
                <a:latin typeface="Arial" charset="0"/>
              </a:rPr>
              <a:t>Y=384 </a:t>
            </a:r>
            <a:r>
              <a:rPr kumimoji="1" lang="en-US" altLang="en-US" sz="1800" dirty="0">
                <a:latin typeface="Arial" charset="0"/>
              </a:rPr>
              <a:t>X</a:t>
            </a:r>
          </a:p>
        </p:txBody>
      </p:sp>
      <p:sp>
        <p:nvSpPr>
          <p:cNvPr id="55" name="Text Box 13"/>
          <p:cNvSpPr txBox="1">
            <a:spLocks noChangeArrowheads="1"/>
          </p:cNvSpPr>
          <p:nvPr/>
        </p:nvSpPr>
        <p:spPr bwMode="auto">
          <a:xfrm>
            <a:off x="6628982" y="2789238"/>
            <a:ext cx="323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en-US" sz="1800" dirty="0">
                <a:latin typeface="Arial" charset="0"/>
              </a:rPr>
              <a:t>Z</a:t>
            </a:r>
          </a:p>
        </p:txBody>
      </p:sp>
      <p:sp>
        <p:nvSpPr>
          <p:cNvPr id="56" name="Text Box 14"/>
          <p:cNvSpPr txBox="1">
            <a:spLocks noChangeArrowheads="1"/>
          </p:cNvSpPr>
          <p:nvPr/>
        </p:nvSpPr>
        <p:spPr bwMode="auto">
          <a:xfrm>
            <a:off x="7691438" y="2224881"/>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en-US" sz="1800" dirty="0">
                <a:latin typeface="Arial" charset="0"/>
              </a:rPr>
              <a:t>Y</a:t>
            </a:r>
          </a:p>
        </p:txBody>
      </p:sp>
      <p:sp>
        <p:nvSpPr>
          <p:cNvPr id="57" name="Text Box 15"/>
          <p:cNvSpPr txBox="1">
            <a:spLocks noChangeArrowheads="1"/>
          </p:cNvSpPr>
          <p:nvPr/>
        </p:nvSpPr>
        <p:spPr bwMode="auto">
          <a:xfrm>
            <a:off x="7386638" y="2422525"/>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en-US" sz="1800">
                <a:latin typeface="Arial" charset="0"/>
              </a:rPr>
              <a:t>v</a:t>
            </a:r>
          </a:p>
        </p:txBody>
      </p:sp>
      <p:cxnSp>
        <p:nvCxnSpPr>
          <p:cNvPr id="58" name="Straight Arrow Connector 57"/>
          <p:cNvCxnSpPr/>
          <p:nvPr/>
        </p:nvCxnSpPr>
        <p:spPr>
          <a:xfrm flipV="1">
            <a:off x="7162800" y="3910013"/>
            <a:ext cx="468313" cy="17287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7621557" y="4776245"/>
            <a:ext cx="974947" cy="369332"/>
          </a:xfrm>
          <a:prstGeom prst="rect">
            <a:avLst/>
          </a:prstGeom>
          <a:noFill/>
        </p:spPr>
        <p:txBody>
          <a:bodyPr wrap="none" rtlCol="0">
            <a:spAutoFit/>
          </a:bodyPr>
          <a:lstStyle/>
          <a:p>
            <a:r>
              <a:rPr lang="en-US" dirty="0" smtClean="0"/>
              <a:t>X=512</a:t>
            </a:r>
            <a:endParaRPr lang="en-US" dirty="0"/>
          </a:p>
        </p:txBody>
      </p:sp>
      <p:sp>
        <p:nvSpPr>
          <p:cNvPr id="60" name="TextBox 59"/>
          <p:cNvSpPr txBox="1"/>
          <p:nvPr/>
        </p:nvSpPr>
        <p:spPr>
          <a:xfrm>
            <a:off x="8388430" y="4278868"/>
            <a:ext cx="771365" cy="369332"/>
          </a:xfrm>
          <a:prstGeom prst="rect">
            <a:avLst/>
          </a:prstGeom>
          <a:noFill/>
        </p:spPr>
        <p:txBody>
          <a:bodyPr wrap="none" rtlCol="0">
            <a:spAutoFit/>
          </a:bodyPr>
          <a:lstStyle/>
          <a:p>
            <a:r>
              <a:rPr lang="en-US" dirty="0" smtClean="0"/>
              <a:t>(1,1)</a:t>
            </a:r>
            <a:endParaRPr lang="en-US" dirty="0"/>
          </a:p>
        </p:txBody>
      </p:sp>
      <p:sp>
        <p:nvSpPr>
          <p:cNvPr id="61" name="Oval 60"/>
          <p:cNvSpPr/>
          <p:nvPr/>
        </p:nvSpPr>
        <p:spPr>
          <a:xfrm>
            <a:off x="8686800" y="4648200"/>
            <a:ext cx="98377" cy="1262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7323594" y="5145577"/>
            <a:ext cx="952505" cy="369332"/>
          </a:xfrm>
          <a:prstGeom prst="rect">
            <a:avLst/>
          </a:prstGeom>
          <a:noFill/>
        </p:spPr>
        <p:txBody>
          <a:bodyPr wrap="none" rtlCol="0">
            <a:spAutoFit/>
          </a:bodyPr>
          <a:lstStyle/>
          <a:p>
            <a:r>
              <a:rPr lang="en-US" dirty="0" smtClean="0"/>
              <a:t>v=620</a:t>
            </a:r>
            <a:endParaRPr lang="en-US" dirty="0"/>
          </a:p>
        </p:txBody>
      </p:sp>
      <p:sp>
        <p:nvSpPr>
          <p:cNvPr id="3" name="TextBox 2"/>
          <p:cNvSpPr txBox="1"/>
          <p:nvPr/>
        </p:nvSpPr>
        <p:spPr>
          <a:xfrm>
            <a:off x="6945313" y="1676400"/>
            <a:ext cx="1932901" cy="646331"/>
          </a:xfrm>
          <a:prstGeom prst="rect">
            <a:avLst/>
          </a:prstGeom>
          <a:noFill/>
        </p:spPr>
        <p:txBody>
          <a:bodyPr wrap="none" rtlCol="0">
            <a:spAutoFit/>
          </a:bodyPr>
          <a:lstStyle/>
          <a:p>
            <a:r>
              <a:rPr lang="en-US" dirty="0" smtClean="0"/>
              <a:t>X,Y,Z are in 3D</a:t>
            </a:r>
          </a:p>
          <a:p>
            <a:r>
              <a:rPr lang="en-US" dirty="0" err="1"/>
              <a:t>u</a:t>
            </a:r>
            <a:r>
              <a:rPr lang="en-US" dirty="0" err="1" smtClean="0"/>
              <a:t>,v</a:t>
            </a:r>
            <a:r>
              <a:rPr lang="en-US" dirty="0" smtClean="0"/>
              <a:t> are in 2D</a:t>
            </a:r>
            <a:endParaRPr lang="en-US" dirty="0"/>
          </a:p>
        </p:txBody>
      </p:sp>
      <p:sp>
        <p:nvSpPr>
          <p:cNvPr id="2" name="Slide Number Placeholder 1"/>
          <p:cNvSpPr>
            <a:spLocks noGrp="1"/>
          </p:cNvSpPr>
          <p:nvPr>
            <p:ph type="sldNum" sz="quarter" idx="12"/>
          </p:nvPr>
        </p:nvSpPr>
        <p:spPr/>
        <p:txBody>
          <a:bodyPr/>
          <a:lstStyle/>
          <a:p>
            <a:pPr>
              <a:defRPr/>
            </a:pPr>
            <a:fld id="{F04A3150-5F97-43A8-987F-447E099743C6}" type="slidenum">
              <a:rPr lang="en-US" smtClean="0"/>
              <a:pPr>
                <a:defRPr/>
              </a:pPr>
              <a:t>76</a:t>
            </a:fld>
            <a:endParaRPr lang="en-US"/>
          </a:p>
        </p:txBody>
      </p:sp>
    </p:spTree>
    <p:extLst>
      <p:ext uri="{BB962C8B-B14F-4D97-AF65-F5344CB8AC3E}">
        <p14:creationId xmlns:p14="http://schemas.microsoft.com/office/powerpoint/2010/main" val="391894263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66904" y="304800"/>
            <a:ext cx="8229600" cy="1143000"/>
          </a:xfrm>
        </p:spPr>
        <p:txBody>
          <a:bodyPr>
            <a:normAutofit fontScale="90000"/>
          </a:bodyPr>
          <a:lstStyle/>
          <a:p>
            <a:pPr algn="l"/>
            <a:r>
              <a:rPr lang="en-US" altLang="zh-TW" sz="3200" dirty="0" smtClean="0">
                <a:solidFill>
                  <a:srgbClr val="FF0000"/>
                </a:solidFill>
              </a:rPr>
              <a:t>Answer: </a:t>
            </a:r>
            <a:br>
              <a:rPr lang="en-US" altLang="zh-TW" sz="3200" dirty="0" smtClean="0">
                <a:solidFill>
                  <a:srgbClr val="FF0000"/>
                </a:solidFill>
              </a:rPr>
            </a:br>
            <a:r>
              <a:rPr lang="en-US" sz="3200" dirty="0" smtClean="0"/>
              <a:t>Tutorial 2.2</a:t>
            </a:r>
            <a:br>
              <a:rPr lang="en-US" sz="3200" dirty="0" smtClean="0"/>
            </a:br>
            <a:r>
              <a:rPr lang="en-US" altLang="en-US" sz="2400" dirty="0" smtClean="0">
                <a:ea typeface="新細明體" pitchFamily="18" charset="-120"/>
              </a:rPr>
              <a:t>Given</a:t>
            </a:r>
          </a:p>
        </p:txBody>
      </p:sp>
      <p:sp>
        <p:nvSpPr>
          <p:cNvPr id="34819" name="Rectangle 3"/>
          <p:cNvSpPr>
            <a:spLocks noGrp="1" noChangeArrowheads="1"/>
          </p:cNvSpPr>
          <p:nvPr>
            <p:ph type="body" sz="half" idx="1"/>
          </p:nvPr>
        </p:nvSpPr>
        <p:spPr>
          <a:xfrm>
            <a:off x="392113" y="1872457"/>
            <a:ext cx="5780087" cy="4456112"/>
          </a:xfrm>
        </p:spPr>
        <p:txBody>
          <a:bodyPr>
            <a:normAutofit/>
          </a:bodyPr>
          <a:lstStyle/>
          <a:p>
            <a:pPr eaLnBrk="1" hangingPunct="1">
              <a:lnSpc>
                <a:spcPct val="90000"/>
              </a:lnSpc>
            </a:pPr>
            <a:r>
              <a:rPr lang="en-US" altLang="zh-TW" sz="2000" i="1" dirty="0" smtClean="0"/>
              <a:t>Focal length is 3mm, </a:t>
            </a:r>
            <a:r>
              <a:rPr lang="en-US" altLang="zh-TW" sz="2000" i="1" dirty="0" err="1" smtClean="0"/>
              <a:t>sx</a:t>
            </a:r>
            <a:r>
              <a:rPr lang="en-US" altLang="zh-TW" sz="2000" i="1" dirty="0" smtClean="0"/>
              <a:t>=</a:t>
            </a:r>
            <a:r>
              <a:rPr lang="en-US" altLang="zh-TW" sz="2000" i="1" dirty="0" err="1" smtClean="0"/>
              <a:t>sy</a:t>
            </a:r>
            <a:r>
              <a:rPr lang="en-US" altLang="zh-TW" sz="2000" dirty="0" smtClean="0"/>
              <a:t>=3um</a:t>
            </a:r>
          </a:p>
          <a:p>
            <a:pPr eaLnBrk="1" hangingPunct="1">
              <a:lnSpc>
                <a:spcPct val="90000"/>
              </a:lnSpc>
            </a:pPr>
            <a:r>
              <a:rPr lang="en-US" altLang="zh-TW" sz="2000" i="1" dirty="0" smtClean="0"/>
              <a:t>(</a:t>
            </a:r>
            <a:r>
              <a:rPr lang="en-US" altLang="zh-TW" sz="2000" i="1" dirty="0" err="1"/>
              <a:t>o</a:t>
            </a:r>
            <a:r>
              <a:rPr lang="en-US" altLang="zh-TW" sz="2000" i="1" dirty="0" err="1" smtClean="0"/>
              <a:t>x,oy</a:t>
            </a:r>
            <a:r>
              <a:rPr lang="en-US" altLang="zh-TW" sz="2000" dirty="0" smtClean="0"/>
              <a:t>)=(620,410) in pixels</a:t>
            </a:r>
          </a:p>
          <a:p>
            <a:pPr eaLnBrk="1" hangingPunct="1">
              <a:lnSpc>
                <a:spcPct val="90000"/>
              </a:lnSpc>
            </a:pPr>
            <a:r>
              <a:rPr lang="en-US" altLang="zh-TW" sz="2000" dirty="0" smtClean="0"/>
              <a:t>A 3D point is at X=0.015 meters, Y=0.02 </a:t>
            </a:r>
            <a:r>
              <a:rPr lang="en-US" altLang="zh-TW" sz="2000" dirty="0" smtClean="0"/>
              <a:t>meters high and </a:t>
            </a:r>
            <a:r>
              <a:rPr lang="en-US" altLang="zh-TW" sz="2000" dirty="0"/>
              <a:t>Z</a:t>
            </a:r>
            <a:r>
              <a:rPr lang="en-US" altLang="zh-TW" sz="2000" dirty="0" smtClean="0"/>
              <a:t>=2 </a:t>
            </a:r>
            <a:r>
              <a:rPr lang="en-US" altLang="zh-TW" sz="2000" dirty="0" smtClean="0"/>
              <a:t>meters </a:t>
            </a:r>
            <a:r>
              <a:rPr lang="en-US" altLang="zh-TW" sz="2000" dirty="0" smtClean="0"/>
              <a:t>away from  the camera center.</a:t>
            </a:r>
            <a:endParaRPr lang="en-US" altLang="zh-TW" sz="2000" dirty="0" smtClean="0"/>
          </a:p>
          <a:p>
            <a:pPr eaLnBrk="1" hangingPunct="1">
              <a:lnSpc>
                <a:spcPct val="90000"/>
              </a:lnSpc>
            </a:pPr>
            <a:r>
              <a:rPr lang="en-US" altLang="zh-TW" sz="2000" dirty="0" smtClean="0"/>
              <a:t>Fill in the blanks (__?)</a:t>
            </a:r>
          </a:p>
          <a:p>
            <a:pPr eaLnBrk="1" hangingPunct="1">
              <a:lnSpc>
                <a:spcPct val="90000"/>
              </a:lnSpc>
            </a:pPr>
            <a:endParaRPr lang="en-US" altLang="zh-TW" sz="2000" dirty="0" smtClean="0"/>
          </a:p>
          <a:p>
            <a:pPr eaLnBrk="1" hangingPunct="1">
              <a:lnSpc>
                <a:spcPct val="90000"/>
              </a:lnSpc>
            </a:pPr>
            <a:endParaRPr lang="en-US" altLang="zh-TW" sz="2000" dirty="0" smtClean="0"/>
          </a:p>
          <a:p>
            <a:pPr eaLnBrk="1" hangingPunct="1">
              <a:lnSpc>
                <a:spcPct val="90000"/>
              </a:lnSpc>
            </a:pPr>
            <a:endParaRPr lang="en-US" altLang="zh-TW" sz="2000" dirty="0" smtClean="0"/>
          </a:p>
          <a:p>
            <a:pPr eaLnBrk="1" hangingPunct="1">
              <a:lnSpc>
                <a:spcPct val="90000"/>
              </a:lnSpc>
            </a:pPr>
            <a:endParaRPr lang="en-US" altLang="zh-TW" sz="2000" dirty="0" smtClean="0"/>
          </a:p>
          <a:p>
            <a:pPr eaLnBrk="1" hangingPunct="1">
              <a:lnSpc>
                <a:spcPct val="90000"/>
              </a:lnSpc>
            </a:pPr>
            <a:endParaRPr lang="en-US" altLang="zh-TW" sz="2000" dirty="0" smtClean="0"/>
          </a:p>
          <a:p>
            <a:pPr eaLnBrk="1" hangingPunct="1">
              <a:lnSpc>
                <a:spcPct val="90000"/>
              </a:lnSpc>
            </a:pPr>
            <a:r>
              <a:rPr lang="en-US" altLang="zh-TW" sz="2800" dirty="0" smtClean="0"/>
              <a:t>[u v]</a:t>
            </a:r>
            <a:r>
              <a:rPr lang="en-US" altLang="zh-TW" sz="2800" baseline="30000" dirty="0" smtClean="0"/>
              <a:t>T</a:t>
            </a:r>
            <a:r>
              <a:rPr lang="en-US" altLang="zh-TW" sz="2800" dirty="0" smtClean="0"/>
              <a:t>=??</a:t>
            </a:r>
            <a:endParaRPr lang="en-US" altLang="zh-CN" sz="2800" baseline="30000" dirty="0" smtClean="0"/>
          </a:p>
          <a:p>
            <a:pPr eaLnBrk="1" hangingPunct="1">
              <a:lnSpc>
                <a:spcPct val="90000"/>
              </a:lnSpc>
            </a:pPr>
            <a:r>
              <a:rPr lang="en-US" altLang="zh-CN" sz="2800" baseline="30000" dirty="0" smtClean="0"/>
              <a:t>Answer: </a:t>
            </a:r>
            <a:r>
              <a:rPr lang="en-US" altLang="zh-TW" sz="2800" dirty="0" smtClean="0"/>
              <a:t>[u v]</a:t>
            </a:r>
            <a:r>
              <a:rPr lang="en-US" altLang="zh-TW" sz="2800" baseline="30000" dirty="0" smtClean="0"/>
              <a:t>T</a:t>
            </a:r>
            <a:r>
              <a:rPr lang="en-US" altLang="zh-CN" sz="2800" baseline="30000" dirty="0" smtClean="0"/>
              <a:t> =___627.5, 420_________________?</a:t>
            </a:r>
          </a:p>
        </p:txBody>
      </p:sp>
      <p:graphicFrame>
        <p:nvGraphicFramePr>
          <p:cNvPr id="34820" name="Object 4"/>
          <p:cNvGraphicFramePr>
            <a:graphicFrameLocks noGrp="1" noChangeAspect="1"/>
          </p:cNvGraphicFramePr>
          <p:nvPr>
            <p:ph sz="half" idx="2"/>
            <p:extLst>
              <p:ext uri="{D42A27DB-BD31-4B8C-83A1-F6EECF244321}">
                <p14:modId xmlns:p14="http://schemas.microsoft.com/office/powerpoint/2010/main" val="649283377"/>
              </p:ext>
            </p:extLst>
          </p:nvPr>
        </p:nvGraphicFramePr>
        <p:xfrm>
          <a:off x="179512" y="3712369"/>
          <a:ext cx="5611480" cy="852488"/>
        </p:xfrm>
        <a:graphic>
          <a:graphicData uri="http://schemas.openxmlformats.org/presentationml/2006/ole">
            <mc:AlternateContent xmlns:mc="http://schemas.openxmlformats.org/markup-compatibility/2006">
              <mc:Choice xmlns:v="urn:schemas-microsoft-com:vml" Requires="v">
                <p:oleObj spid="_x0000_s80974" name="公式" r:id="rId4" imgW="4686120" imgH="711000" progId="Equation.3">
                  <p:embed/>
                </p:oleObj>
              </mc:Choice>
              <mc:Fallback>
                <p:oleObj name="公式" r:id="rId4" imgW="4686120" imgH="711000" progId="Equation.3">
                  <p:embed/>
                  <p:pic>
                    <p:nvPicPr>
                      <p:cNvPr id="0" name=""/>
                      <p:cNvPicPr>
                        <a:picLocks noGrp="1" noChangeAspect="1" noChangeArrowheads="1"/>
                      </p:cNvPicPr>
                      <p:nvPr/>
                    </p:nvPicPr>
                    <p:blipFill>
                      <a:blip r:embed="rId5"/>
                      <a:srcRect/>
                      <a:stretch>
                        <a:fillRect/>
                      </a:stretch>
                    </p:blipFill>
                    <p:spPr bwMode="auto">
                      <a:xfrm>
                        <a:off x="179512" y="3712369"/>
                        <a:ext cx="5611480" cy="852488"/>
                      </a:xfrm>
                      <a:prstGeom prst="rect">
                        <a:avLst/>
                      </a:prstGeom>
                      <a:noFill/>
                      <a:ln>
                        <a:noFill/>
                      </a:ln>
                      <a:effectLst/>
                      <a:extLst/>
                    </p:spPr>
                  </p:pic>
                </p:oleObj>
              </mc:Fallback>
            </mc:AlternateContent>
          </a:graphicData>
        </a:graphic>
      </p:graphicFrame>
      <p:sp>
        <p:nvSpPr>
          <p:cNvPr id="34821" name="Footer Placeholder 5"/>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200" smtClean="0">
                <a:latin typeface="Verdana" pitchFamily="34" charset="0"/>
              </a:rPr>
              <a:t>Ch2. Cameras v.7c</a:t>
            </a:r>
            <a:endParaRPr lang="en-US" altLang="en-US" sz="1200">
              <a:latin typeface="Verdana" pitchFamily="34" charset="0"/>
            </a:endParaRPr>
          </a:p>
        </p:txBody>
      </p:sp>
      <p:sp>
        <p:nvSpPr>
          <p:cNvPr id="34822"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fld id="{784EF92E-9093-41F3-A704-285DAF763639}" type="slidenum">
              <a:rPr lang="en-US" altLang="en-US" sz="1200" smtClean="0">
                <a:latin typeface="Verdana" pitchFamily="34" charset="0"/>
              </a:rPr>
              <a:pPr>
                <a:spcBef>
                  <a:spcPct val="0"/>
                </a:spcBef>
                <a:buFontTx/>
                <a:buNone/>
              </a:pPr>
              <a:t>77</a:t>
            </a:fld>
            <a:endParaRPr lang="en-US" altLang="en-US" sz="1200" smtClean="0">
              <a:latin typeface="Verdana" pitchFamily="34" charset="0"/>
            </a:endParaRPr>
          </a:p>
        </p:txBody>
      </p:sp>
      <p:sp>
        <p:nvSpPr>
          <p:cNvPr id="2" name="TextBox 1"/>
          <p:cNvSpPr txBox="1"/>
          <p:nvPr/>
        </p:nvSpPr>
        <p:spPr>
          <a:xfrm>
            <a:off x="4191000" y="-49850"/>
            <a:ext cx="2599907" cy="2308324"/>
          </a:xfrm>
          <a:prstGeom prst="rect">
            <a:avLst/>
          </a:prstGeom>
          <a:noFill/>
          <a:ln>
            <a:solidFill>
              <a:srgbClr val="FF0000"/>
            </a:solidFill>
          </a:ln>
        </p:spPr>
        <p:txBody>
          <a:bodyPr wrap="square" rtlCol="0">
            <a:spAutoFit/>
          </a:bodyPr>
          <a:lstStyle/>
          <a:p>
            <a:r>
              <a:rPr lang="pl-PL" sz="1600" dirty="0" smtClean="0"/>
              <a:t>%matlab </a:t>
            </a:r>
          </a:p>
          <a:p>
            <a:r>
              <a:rPr lang="pl-PL" sz="1600" dirty="0" smtClean="0"/>
              <a:t>m=[1000 0 620; 0 1000 410; 0 0 1]</a:t>
            </a:r>
          </a:p>
          <a:p>
            <a:r>
              <a:rPr lang="pl-PL" sz="1600" dirty="0" smtClean="0"/>
              <a:t>p=[0.015 0.02 2]'</a:t>
            </a:r>
          </a:p>
          <a:p>
            <a:r>
              <a:rPr lang="pl-PL" sz="1600" dirty="0" smtClean="0"/>
              <a:t>x=m*p</a:t>
            </a:r>
          </a:p>
          <a:p>
            <a:r>
              <a:rPr lang="pl-PL" sz="1600" dirty="0" smtClean="0"/>
              <a:t>u=x(1)/x(3)</a:t>
            </a:r>
          </a:p>
          <a:p>
            <a:r>
              <a:rPr lang="pl-PL" sz="1600" dirty="0" smtClean="0"/>
              <a:t>v=x(2)/x(3)</a:t>
            </a:r>
            <a:endParaRPr lang="en-US" sz="1600" dirty="0" smtClean="0"/>
          </a:p>
          <a:p>
            <a:r>
              <a:rPr lang="en-US" sz="1600" dirty="0" smtClean="0"/>
              <a:t>Answer :</a:t>
            </a:r>
          </a:p>
          <a:p>
            <a:r>
              <a:rPr lang="en-US" sz="1600" dirty="0" smtClean="0"/>
              <a:t>u =627.5,v =  420</a:t>
            </a:r>
          </a:p>
        </p:txBody>
      </p:sp>
      <p:sp>
        <p:nvSpPr>
          <p:cNvPr id="22" name="Rectangle 5"/>
          <p:cNvSpPr>
            <a:spLocks noChangeArrowheads="1"/>
          </p:cNvSpPr>
          <p:nvPr/>
        </p:nvSpPr>
        <p:spPr bwMode="auto">
          <a:xfrm>
            <a:off x="6777038" y="3338513"/>
            <a:ext cx="1828800" cy="1295400"/>
          </a:xfrm>
          <a:prstGeom prst="rect">
            <a:avLst/>
          </a:prstGeom>
          <a:solidFill>
            <a:schemeClr val="tx2">
              <a:lumMod val="20000"/>
              <a:lumOff val="80000"/>
            </a:schemeClr>
          </a:solidFill>
          <a:ln w="9525">
            <a:solidFill>
              <a:schemeClr val="tx1"/>
            </a:solidFill>
            <a:miter lim="800000"/>
            <a:headEnd/>
            <a:tailEnd/>
          </a:ln>
          <a:effectLst/>
        </p:spPr>
        <p:txBody>
          <a:bodyPr wrap="none" anchor="ct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pPr>
              <a:defRPr/>
            </a:pPr>
            <a:endParaRPr lang="en-US" altLang="en-US" dirty="0" smtClean="0"/>
          </a:p>
        </p:txBody>
      </p:sp>
      <p:sp>
        <p:nvSpPr>
          <p:cNvPr id="23" name="Line 6"/>
          <p:cNvSpPr>
            <a:spLocks noChangeShapeType="1"/>
          </p:cNvSpPr>
          <p:nvPr/>
        </p:nvSpPr>
        <p:spPr bwMode="auto">
          <a:xfrm>
            <a:off x="6710363" y="3910013"/>
            <a:ext cx="1911350"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Line 7"/>
          <p:cNvSpPr>
            <a:spLocks noChangeShapeType="1"/>
          </p:cNvSpPr>
          <p:nvPr/>
        </p:nvSpPr>
        <p:spPr bwMode="auto">
          <a:xfrm flipH="1" flipV="1">
            <a:off x="7631113" y="2690813"/>
            <a:ext cx="0" cy="2590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Line 8"/>
          <p:cNvSpPr>
            <a:spLocks noChangeShapeType="1"/>
          </p:cNvSpPr>
          <p:nvPr/>
        </p:nvSpPr>
        <p:spPr bwMode="auto">
          <a:xfrm flipH="1" flipV="1">
            <a:off x="7081837" y="2895599"/>
            <a:ext cx="777875" cy="1243013"/>
          </a:xfrm>
          <a:prstGeom prst="line">
            <a:avLst/>
          </a:prstGeom>
          <a:noFill/>
          <a:ln w="9525">
            <a:solidFill>
              <a:schemeClr val="tx1"/>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Line 9"/>
          <p:cNvSpPr>
            <a:spLocks noChangeShapeType="1"/>
          </p:cNvSpPr>
          <p:nvPr/>
        </p:nvSpPr>
        <p:spPr bwMode="auto">
          <a:xfrm>
            <a:off x="6716713" y="4138613"/>
            <a:ext cx="2438400" cy="0"/>
          </a:xfrm>
          <a:prstGeom prst="line">
            <a:avLst/>
          </a:prstGeom>
          <a:noFill/>
          <a:ln w="9525">
            <a:solidFill>
              <a:schemeClr val="tx1"/>
            </a:solidFill>
            <a:prstDash val="dashDot"/>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Line 10"/>
          <p:cNvSpPr>
            <a:spLocks noChangeShapeType="1"/>
          </p:cNvSpPr>
          <p:nvPr/>
        </p:nvSpPr>
        <p:spPr bwMode="auto">
          <a:xfrm flipV="1">
            <a:off x="7859713" y="2538413"/>
            <a:ext cx="0" cy="2590800"/>
          </a:xfrm>
          <a:prstGeom prst="line">
            <a:avLst/>
          </a:prstGeom>
          <a:noFill/>
          <a:ln w="9525">
            <a:solidFill>
              <a:schemeClr val="tx1"/>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Text Box 11"/>
          <p:cNvSpPr txBox="1">
            <a:spLocks noChangeArrowheads="1"/>
          </p:cNvSpPr>
          <p:nvPr/>
        </p:nvSpPr>
        <p:spPr bwMode="auto">
          <a:xfrm>
            <a:off x="6952832" y="5486400"/>
            <a:ext cx="2038768"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en-US" sz="1800" dirty="0" err="1" smtClean="0">
                <a:latin typeface="Arial" charset="0"/>
              </a:rPr>
              <a:t>o</a:t>
            </a:r>
            <a:r>
              <a:rPr kumimoji="1" lang="en-US" altLang="en-US" sz="1800" baseline="-25000" dirty="0" err="1" smtClean="0">
                <a:latin typeface="Arial" charset="0"/>
              </a:rPr>
              <a:t>x</a:t>
            </a:r>
            <a:r>
              <a:rPr kumimoji="1" lang="en-US" altLang="en-US" sz="1800" dirty="0" err="1" smtClean="0">
                <a:latin typeface="Arial" charset="0"/>
              </a:rPr>
              <a:t>,o</a:t>
            </a:r>
            <a:r>
              <a:rPr kumimoji="1" lang="en-US" altLang="en-US" sz="1800" baseline="-25000" dirty="0" err="1" smtClean="0">
                <a:latin typeface="Arial" charset="0"/>
              </a:rPr>
              <a:t>y</a:t>
            </a:r>
            <a:r>
              <a:rPr kumimoji="1" lang="en-US" altLang="en-US" sz="1800" dirty="0" smtClean="0">
                <a:latin typeface="Arial" charset="0"/>
              </a:rPr>
              <a:t>=620, 410</a:t>
            </a:r>
          </a:p>
          <a:p>
            <a:pPr eaLnBrk="1" hangingPunct="1">
              <a:spcBef>
                <a:spcPct val="0"/>
              </a:spcBef>
              <a:buFontTx/>
              <a:buNone/>
            </a:pPr>
            <a:r>
              <a:rPr kumimoji="1" lang="en-US" altLang="en-US" sz="1800" dirty="0" smtClean="0">
                <a:latin typeface="Arial" charset="0"/>
              </a:rPr>
              <a:t>(Image center is shifted </a:t>
            </a:r>
            <a:r>
              <a:rPr kumimoji="1" lang="en-US" altLang="en-US" sz="1800" dirty="0">
                <a:latin typeface="Arial" charset="0"/>
              </a:rPr>
              <a:t>to </a:t>
            </a:r>
            <a:r>
              <a:rPr kumimoji="1" lang="en-US" altLang="en-US" sz="1800" dirty="0" err="1">
                <a:latin typeface="Arial" charset="0"/>
              </a:rPr>
              <a:t>o</a:t>
            </a:r>
            <a:r>
              <a:rPr kumimoji="1" lang="en-US" altLang="en-US" sz="1800" baseline="-25000" dirty="0" err="1">
                <a:latin typeface="Arial" charset="0"/>
              </a:rPr>
              <a:t>x</a:t>
            </a:r>
            <a:r>
              <a:rPr kumimoji="1" lang="en-US" altLang="en-US" sz="1800" dirty="0" err="1">
                <a:latin typeface="Arial" charset="0"/>
              </a:rPr>
              <a:t>,o</a:t>
            </a:r>
            <a:r>
              <a:rPr kumimoji="1" lang="en-US" altLang="en-US" sz="1800" baseline="-25000" dirty="0" err="1">
                <a:latin typeface="Arial" charset="0"/>
              </a:rPr>
              <a:t>y</a:t>
            </a:r>
            <a:r>
              <a:rPr kumimoji="1" lang="en-US" altLang="en-US" sz="1800" dirty="0" smtClean="0">
                <a:latin typeface="Arial" charset="0"/>
              </a:rPr>
              <a:t>)</a:t>
            </a:r>
            <a:endParaRPr kumimoji="1" lang="en-US" altLang="en-US" sz="1800" dirty="0">
              <a:latin typeface="Arial" charset="0"/>
            </a:endParaRPr>
          </a:p>
        </p:txBody>
      </p:sp>
      <p:sp>
        <p:nvSpPr>
          <p:cNvPr id="29" name="Text Box 12"/>
          <p:cNvSpPr txBox="1">
            <a:spLocks noChangeArrowheads="1"/>
          </p:cNvSpPr>
          <p:nvPr/>
        </p:nvSpPr>
        <p:spPr bwMode="auto">
          <a:xfrm>
            <a:off x="5724107" y="3665346"/>
            <a:ext cx="10668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en-US" sz="1800" dirty="0" smtClean="0">
                <a:latin typeface="Arial" charset="0"/>
              </a:rPr>
              <a:t>u=410</a:t>
            </a:r>
            <a:endParaRPr kumimoji="1" lang="en-US" altLang="en-US" sz="1800" dirty="0">
              <a:latin typeface="Arial" charset="0"/>
            </a:endParaRPr>
          </a:p>
          <a:p>
            <a:pPr eaLnBrk="1" hangingPunct="1">
              <a:spcBef>
                <a:spcPct val="0"/>
              </a:spcBef>
              <a:buFontTx/>
              <a:buNone/>
            </a:pPr>
            <a:r>
              <a:rPr kumimoji="1" lang="en-US" altLang="en-US" sz="1800" dirty="0" smtClean="0">
                <a:latin typeface="Arial" charset="0"/>
              </a:rPr>
              <a:t>Y=384 </a:t>
            </a:r>
            <a:r>
              <a:rPr kumimoji="1" lang="en-US" altLang="en-US" sz="1800" dirty="0">
                <a:latin typeface="Arial" charset="0"/>
              </a:rPr>
              <a:t>X</a:t>
            </a:r>
          </a:p>
        </p:txBody>
      </p:sp>
      <p:sp>
        <p:nvSpPr>
          <p:cNvPr id="30" name="Text Box 13"/>
          <p:cNvSpPr txBox="1">
            <a:spLocks noChangeArrowheads="1"/>
          </p:cNvSpPr>
          <p:nvPr/>
        </p:nvSpPr>
        <p:spPr bwMode="auto">
          <a:xfrm>
            <a:off x="6628982" y="2789238"/>
            <a:ext cx="323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en-US" sz="1800" dirty="0">
                <a:latin typeface="Arial" charset="0"/>
              </a:rPr>
              <a:t>Z</a:t>
            </a:r>
          </a:p>
        </p:txBody>
      </p:sp>
      <p:sp>
        <p:nvSpPr>
          <p:cNvPr id="31" name="Text Box 14"/>
          <p:cNvSpPr txBox="1">
            <a:spLocks noChangeArrowheads="1"/>
          </p:cNvSpPr>
          <p:nvPr/>
        </p:nvSpPr>
        <p:spPr bwMode="auto">
          <a:xfrm>
            <a:off x="7691438" y="2224881"/>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en-US" sz="1800" dirty="0">
                <a:latin typeface="Arial" charset="0"/>
              </a:rPr>
              <a:t>Y</a:t>
            </a:r>
          </a:p>
        </p:txBody>
      </p:sp>
      <p:sp>
        <p:nvSpPr>
          <p:cNvPr id="32" name="Text Box 15"/>
          <p:cNvSpPr txBox="1">
            <a:spLocks noChangeArrowheads="1"/>
          </p:cNvSpPr>
          <p:nvPr/>
        </p:nvSpPr>
        <p:spPr bwMode="auto">
          <a:xfrm>
            <a:off x="7386638" y="2422525"/>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en-US" sz="1800">
                <a:latin typeface="Arial" charset="0"/>
              </a:rPr>
              <a:t>v</a:t>
            </a:r>
          </a:p>
        </p:txBody>
      </p:sp>
      <p:cxnSp>
        <p:nvCxnSpPr>
          <p:cNvPr id="33" name="Straight Arrow Connector 32"/>
          <p:cNvCxnSpPr/>
          <p:nvPr/>
        </p:nvCxnSpPr>
        <p:spPr>
          <a:xfrm flipV="1">
            <a:off x="7162800" y="3910013"/>
            <a:ext cx="468313" cy="17287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621557" y="4776245"/>
            <a:ext cx="974947" cy="369332"/>
          </a:xfrm>
          <a:prstGeom prst="rect">
            <a:avLst/>
          </a:prstGeom>
          <a:noFill/>
        </p:spPr>
        <p:txBody>
          <a:bodyPr wrap="none" rtlCol="0">
            <a:spAutoFit/>
          </a:bodyPr>
          <a:lstStyle/>
          <a:p>
            <a:r>
              <a:rPr lang="en-US" dirty="0" smtClean="0"/>
              <a:t>X=512</a:t>
            </a:r>
            <a:endParaRPr lang="en-US" dirty="0"/>
          </a:p>
        </p:txBody>
      </p:sp>
      <p:sp>
        <p:nvSpPr>
          <p:cNvPr id="35" name="TextBox 34"/>
          <p:cNvSpPr txBox="1"/>
          <p:nvPr/>
        </p:nvSpPr>
        <p:spPr>
          <a:xfrm>
            <a:off x="8388430" y="4278868"/>
            <a:ext cx="771365" cy="369332"/>
          </a:xfrm>
          <a:prstGeom prst="rect">
            <a:avLst/>
          </a:prstGeom>
          <a:noFill/>
        </p:spPr>
        <p:txBody>
          <a:bodyPr wrap="none" rtlCol="0">
            <a:spAutoFit/>
          </a:bodyPr>
          <a:lstStyle/>
          <a:p>
            <a:r>
              <a:rPr lang="en-US" dirty="0" smtClean="0"/>
              <a:t>(1,1)</a:t>
            </a:r>
            <a:endParaRPr lang="en-US" dirty="0"/>
          </a:p>
        </p:txBody>
      </p:sp>
      <p:sp>
        <p:nvSpPr>
          <p:cNvPr id="36" name="Oval 35"/>
          <p:cNvSpPr/>
          <p:nvPr/>
        </p:nvSpPr>
        <p:spPr>
          <a:xfrm>
            <a:off x="8525522" y="4521994"/>
            <a:ext cx="98377" cy="1262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7323594" y="5145577"/>
            <a:ext cx="952505" cy="369332"/>
          </a:xfrm>
          <a:prstGeom prst="rect">
            <a:avLst/>
          </a:prstGeom>
          <a:noFill/>
        </p:spPr>
        <p:txBody>
          <a:bodyPr wrap="none" rtlCol="0">
            <a:spAutoFit/>
          </a:bodyPr>
          <a:lstStyle/>
          <a:p>
            <a:r>
              <a:rPr lang="en-US" dirty="0" smtClean="0"/>
              <a:t>v=620</a:t>
            </a:r>
            <a:endParaRPr lang="en-US" dirty="0"/>
          </a:p>
        </p:txBody>
      </p:sp>
      <p:sp>
        <p:nvSpPr>
          <p:cNvPr id="38" name="TextBox 37"/>
          <p:cNvSpPr txBox="1"/>
          <p:nvPr/>
        </p:nvSpPr>
        <p:spPr>
          <a:xfrm>
            <a:off x="6945313" y="1676400"/>
            <a:ext cx="1932901" cy="646331"/>
          </a:xfrm>
          <a:prstGeom prst="rect">
            <a:avLst/>
          </a:prstGeom>
          <a:noFill/>
        </p:spPr>
        <p:txBody>
          <a:bodyPr wrap="none" rtlCol="0">
            <a:spAutoFit/>
          </a:bodyPr>
          <a:lstStyle/>
          <a:p>
            <a:r>
              <a:rPr lang="en-US" dirty="0" smtClean="0"/>
              <a:t>X,Y,Z are in 3D</a:t>
            </a:r>
          </a:p>
          <a:p>
            <a:r>
              <a:rPr lang="en-US" dirty="0" err="1"/>
              <a:t>u</a:t>
            </a:r>
            <a:r>
              <a:rPr lang="en-US" dirty="0" err="1" smtClean="0"/>
              <a:t>,v</a:t>
            </a:r>
            <a:r>
              <a:rPr lang="en-US" dirty="0" smtClean="0"/>
              <a:t> are in 2D</a:t>
            </a:r>
            <a:endParaRPr lang="en-US" dirty="0"/>
          </a:p>
        </p:txBody>
      </p:sp>
    </p:spTree>
    <p:extLst>
      <p:ext uri="{BB962C8B-B14F-4D97-AF65-F5344CB8AC3E}">
        <p14:creationId xmlns:p14="http://schemas.microsoft.com/office/powerpoint/2010/main" val="363706003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444500" y="268288"/>
            <a:ext cx="8243888" cy="1314450"/>
          </a:xfrm>
        </p:spPr>
        <p:txBody>
          <a:bodyPr/>
          <a:lstStyle/>
          <a:p>
            <a:r>
              <a:rPr lang="en-US" altLang="en-US" smtClean="0">
                <a:ea typeface="新細明體" pitchFamily="18" charset="-120"/>
              </a:rPr>
              <a:t> </a:t>
            </a:r>
          </a:p>
        </p:txBody>
      </p:sp>
      <p:sp>
        <p:nvSpPr>
          <p:cNvPr id="40963" name="Text Placeholder 2"/>
          <p:cNvSpPr>
            <a:spLocks noGrp="1"/>
          </p:cNvSpPr>
          <p:nvPr>
            <p:ph type="body" sz="half" idx="1"/>
          </p:nvPr>
        </p:nvSpPr>
        <p:spPr>
          <a:xfrm>
            <a:off x="311" y="54164"/>
            <a:ext cx="4662165" cy="3987056"/>
          </a:xfrm>
        </p:spPr>
        <p:txBody>
          <a:bodyPr/>
          <a:lstStyle/>
          <a:p>
            <a:r>
              <a:rPr lang="en-US" sz="1800" dirty="0" smtClean="0"/>
              <a:t>Tutorial 2.3</a:t>
            </a:r>
            <a:r>
              <a:rPr lang="en-US" altLang="en-US" sz="1800" dirty="0" smtClean="0">
                <a:ea typeface="新細明體" pitchFamily="18" charset="-120"/>
              </a:rPr>
              <a:t>: Camera coordinates rotated </a:t>
            </a:r>
            <a:r>
              <a:rPr lang="en-US" altLang="en-US" sz="1800" dirty="0" smtClean="0">
                <a:ea typeface="新細明體" pitchFamily="18" charset="-120"/>
                <a:sym typeface="Symbol" pitchFamily="18" charset="2"/>
              </a:rPr>
              <a:t></a:t>
            </a:r>
            <a:r>
              <a:rPr lang="en-US" altLang="en-US" sz="1800" baseline="-25000" dirty="0" smtClean="0">
                <a:ea typeface="新細明體" pitchFamily="18" charset="-120"/>
                <a:sym typeface="Symbol" pitchFamily="18" charset="2"/>
              </a:rPr>
              <a:t>y </a:t>
            </a:r>
            <a:r>
              <a:rPr lang="en-US" altLang="en-US" sz="1800" dirty="0" smtClean="0">
                <a:ea typeface="新細明體" pitchFamily="18" charset="-120"/>
                <a:sym typeface="Symbol" pitchFamily="18" charset="2"/>
              </a:rPr>
              <a:t>about </a:t>
            </a:r>
            <a:r>
              <a:rPr lang="en-US" altLang="en-US" sz="1800" dirty="0" smtClean="0">
                <a:ea typeface="新細明體" pitchFamily="18" charset="-120"/>
                <a:sym typeface="Symbol" pitchFamily="18" charset="2"/>
              </a:rPr>
              <a:t>Y-axis </a:t>
            </a:r>
            <a:r>
              <a:rPr lang="en-US" altLang="en-US" sz="1800" dirty="0" smtClean="0">
                <a:ea typeface="新細明體" pitchFamily="18" charset="-120"/>
                <a:sym typeface="Symbol" pitchFamily="18" charset="2"/>
              </a:rPr>
              <a:t>relative to the world coordinates. </a:t>
            </a:r>
            <a:r>
              <a:rPr lang="en-US" altLang="en-US" sz="1800" dirty="0" smtClean="0">
                <a:ea typeface="新細明體" pitchFamily="18" charset="-120"/>
              </a:rPr>
              <a:t>A vector Pw=[</a:t>
            </a:r>
            <a:r>
              <a:rPr lang="en-US" altLang="en-US" sz="1800" dirty="0" err="1" smtClean="0">
                <a:ea typeface="新細明體" pitchFamily="18" charset="-120"/>
              </a:rPr>
              <a:t>Xw,Yw,Zw</a:t>
            </a:r>
            <a:r>
              <a:rPr lang="en-US" altLang="en-US" sz="1800" dirty="0" smtClean="0">
                <a:ea typeface="新細明體" pitchFamily="18" charset="-120"/>
              </a:rPr>
              <a:t>]’ is in the world coordinates (blue/</a:t>
            </a:r>
            <a:r>
              <a:rPr lang="en-US" altLang="en-US" sz="1800" dirty="0" err="1" smtClean="0">
                <a:ea typeface="新細明體" pitchFamily="18" charset="-120"/>
              </a:rPr>
              <a:t>solid_axes</a:t>
            </a:r>
            <a:r>
              <a:rPr lang="en-US" altLang="en-US" sz="1800" dirty="0" smtClean="0">
                <a:ea typeface="新細明體" pitchFamily="18" charset="-120"/>
              </a:rPr>
              <a:t>) is the same vector [</a:t>
            </a:r>
            <a:r>
              <a:rPr lang="en-US" altLang="en-US" sz="1800" dirty="0" err="1" smtClean="0">
                <a:ea typeface="新細明體" pitchFamily="18" charset="-120"/>
              </a:rPr>
              <a:t>Xc,Yc,Zc</a:t>
            </a:r>
            <a:r>
              <a:rPr lang="en-US" altLang="en-US" sz="1800" dirty="0" smtClean="0">
                <a:ea typeface="新細明體" pitchFamily="18" charset="-120"/>
              </a:rPr>
              <a:t>]’ in the camera coordinates (red/</a:t>
            </a:r>
            <a:r>
              <a:rPr lang="en-US" altLang="en-US" sz="1800" dirty="0" err="1" smtClean="0">
                <a:ea typeface="新細明體" pitchFamily="18" charset="-120"/>
              </a:rPr>
              <a:t>dash_axes</a:t>
            </a:r>
            <a:r>
              <a:rPr lang="en-US" altLang="en-US" sz="1800" dirty="0" smtClean="0">
                <a:ea typeface="新細明體" pitchFamily="18" charset="-120"/>
              </a:rPr>
              <a:t>)</a:t>
            </a:r>
          </a:p>
          <a:p>
            <a:r>
              <a:rPr lang="en-US" altLang="en-US" sz="1800" dirty="0" smtClean="0">
                <a:ea typeface="新細明體" pitchFamily="18" charset="-120"/>
              </a:rPr>
              <a:t>Q1: Y-axis is facing </a:t>
            </a:r>
            <a:r>
              <a:rPr lang="en-US" altLang="en-US" sz="1800" dirty="0" smtClean="0">
                <a:ea typeface="新細明體" pitchFamily="18" charset="-120"/>
              </a:rPr>
              <a:t>in or out </a:t>
            </a:r>
            <a:r>
              <a:rPr lang="en-US" altLang="en-US" sz="1800" dirty="0" smtClean="0">
                <a:ea typeface="新細明體" pitchFamily="18" charset="-120"/>
              </a:rPr>
              <a:t>of the paper?</a:t>
            </a:r>
          </a:p>
          <a:p>
            <a:r>
              <a:rPr lang="en-US" altLang="en-US" sz="1800" dirty="0" smtClean="0">
                <a:ea typeface="新細明體" pitchFamily="18" charset="-120"/>
              </a:rPr>
              <a:t>Q2: Fill in the blanks (__?)</a:t>
            </a:r>
          </a:p>
        </p:txBody>
      </p:sp>
      <p:sp>
        <p:nvSpPr>
          <p:cNvPr id="5" name="Footer Placeholder 4"/>
          <p:cNvSpPr>
            <a:spLocks noGrp="1"/>
          </p:cNvSpPr>
          <p:nvPr>
            <p:ph type="ftr" sz="quarter" idx="11"/>
          </p:nvPr>
        </p:nvSpPr>
        <p:spPr>
          <a:xfrm>
            <a:off x="4100513" y="6474467"/>
            <a:ext cx="2895600" cy="365125"/>
          </a:xfrm>
        </p:spPr>
        <p:txBody>
          <a:bodyPr/>
          <a:lstStyle/>
          <a:p>
            <a:pPr>
              <a:defRPr/>
            </a:pPr>
            <a:r>
              <a:rPr lang="en-US" smtClean="0"/>
              <a:t>Ch2. Cameras v.7c</a:t>
            </a:r>
            <a:endParaRPr lang="en-US" dirty="0"/>
          </a:p>
        </p:txBody>
      </p:sp>
      <p:cxnSp>
        <p:nvCxnSpPr>
          <p:cNvPr id="7" name="Straight Arrow Connector 6"/>
          <p:cNvCxnSpPr/>
          <p:nvPr/>
        </p:nvCxnSpPr>
        <p:spPr>
          <a:xfrm>
            <a:off x="817563" y="3371295"/>
            <a:ext cx="2779712" cy="127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817563" y="3354388"/>
            <a:ext cx="1587" cy="187007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817563" y="3348038"/>
            <a:ext cx="2093912" cy="2409825"/>
          </a:xfrm>
          <a:prstGeom prst="straightConnector1">
            <a:avLst/>
          </a:prstGeom>
          <a:ln w="38100" cmpd="dbl">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830263" y="2786063"/>
            <a:ext cx="709612" cy="587375"/>
          </a:xfrm>
          <a:prstGeom prst="straightConnector1">
            <a:avLst/>
          </a:prstGeom>
          <a:ln w="38100" cmpd="dbl">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1" name="Freeform 10"/>
          <p:cNvSpPr/>
          <p:nvPr/>
        </p:nvSpPr>
        <p:spPr>
          <a:xfrm>
            <a:off x="819150" y="3659188"/>
            <a:ext cx="227013" cy="107950"/>
          </a:xfrm>
          <a:custGeom>
            <a:avLst/>
            <a:gdLst>
              <a:gd name="connsiteX0" fmla="*/ 0 w 130628"/>
              <a:gd name="connsiteY0" fmla="*/ 70338 h 77106"/>
              <a:gd name="connsiteX1" fmla="*/ 90435 w 130628"/>
              <a:gd name="connsiteY1" fmla="*/ 70338 h 77106"/>
              <a:gd name="connsiteX2" fmla="*/ 130628 w 130628"/>
              <a:gd name="connsiteY2" fmla="*/ 0 h 77106"/>
            </a:gdLst>
            <a:ahLst/>
            <a:cxnLst>
              <a:cxn ang="0">
                <a:pos x="connsiteX0" y="connsiteY0"/>
              </a:cxn>
              <a:cxn ang="0">
                <a:pos x="connsiteX1" y="connsiteY1"/>
              </a:cxn>
              <a:cxn ang="0">
                <a:pos x="connsiteX2" y="connsiteY2"/>
              </a:cxn>
            </a:cxnLst>
            <a:rect l="l" t="t" r="r" b="b"/>
            <a:pathLst>
              <a:path w="130628" h="77106">
                <a:moveTo>
                  <a:pt x="0" y="70338"/>
                </a:moveTo>
                <a:cubicBezTo>
                  <a:pt x="34332" y="76199"/>
                  <a:pt x="68664" y="82061"/>
                  <a:pt x="90435" y="70338"/>
                </a:cubicBezTo>
                <a:cubicBezTo>
                  <a:pt x="112206" y="58615"/>
                  <a:pt x="121417" y="29307"/>
                  <a:pt x="130628" y="0"/>
                </a:cubicBezTo>
              </a:path>
            </a:pathLst>
          </a:custGeom>
          <a:noFill/>
          <a:ln w="12700">
            <a:tailEnd type="triangle"/>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0970" name="TextBox 28"/>
          <p:cNvSpPr txBox="1">
            <a:spLocks noChangeArrowheads="1"/>
          </p:cNvSpPr>
          <p:nvPr/>
        </p:nvSpPr>
        <p:spPr bwMode="auto">
          <a:xfrm>
            <a:off x="874713" y="3671888"/>
            <a:ext cx="50045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800" dirty="0" smtClean="0">
                <a:latin typeface="Verdana" pitchFamily="34" charset="0"/>
                <a:sym typeface="Symbol" pitchFamily="18" charset="2"/>
              </a:rPr>
              <a:t>-</a:t>
            </a:r>
            <a:r>
              <a:rPr lang="en-US" altLang="en-US" sz="1800" baseline="-25000" dirty="0" smtClean="0">
                <a:latin typeface="Verdana" pitchFamily="34" charset="0"/>
                <a:sym typeface="Symbol" pitchFamily="18" charset="2"/>
              </a:rPr>
              <a:t>y</a:t>
            </a:r>
            <a:endParaRPr lang="en-US" altLang="en-US" sz="1800" baseline="-25000" dirty="0">
              <a:latin typeface="Verdana" pitchFamily="34" charset="0"/>
            </a:endParaRPr>
          </a:p>
        </p:txBody>
      </p:sp>
      <p:sp>
        <p:nvSpPr>
          <p:cNvPr id="40971" name="TextBox 30"/>
          <p:cNvSpPr txBox="1">
            <a:spLocks noChangeArrowheads="1"/>
          </p:cNvSpPr>
          <p:nvPr/>
        </p:nvSpPr>
        <p:spPr bwMode="auto">
          <a:xfrm>
            <a:off x="376238" y="4897438"/>
            <a:ext cx="4699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800" i="1">
                <a:latin typeface="Verdana" pitchFamily="34" charset="0"/>
                <a:sym typeface="Symbol" pitchFamily="18" charset="2"/>
              </a:rPr>
              <a:t>X</a:t>
            </a:r>
            <a:r>
              <a:rPr lang="en-US" altLang="en-US" sz="1800" i="1" baseline="-25000">
                <a:latin typeface="Verdana" pitchFamily="34" charset="0"/>
                <a:sym typeface="Symbol" pitchFamily="18" charset="2"/>
              </a:rPr>
              <a:t>w</a:t>
            </a:r>
            <a:endParaRPr lang="en-US" altLang="en-US" sz="1800" i="1" baseline="-25000">
              <a:latin typeface="Verdana" pitchFamily="34" charset="0"/>
            </a:endParaRPr>
          </a:p>
        </p:txBody>
      </p:sp>
      <p:sp>
        <p:nvSpPr>
          <p:cNvPr id="40972" name="TextBox 31"/>
          <p:cNvSpPr txBox="1">
            <a:spLocks noChangeArrowheads="1"/>
          </p:cNvSpPr>
          <p:nvPr/>
        </p:nvSpPr>
        <p:spPr bwMode="auto">
          <a:xfrm>
            <a:off x="3316288" y="2919413"/>
            <a:ext cx="470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800" i="1" dirty="0" err="1" smtClean="0">
                <a:latin typeface="Verdana" pitchFamily="34" charset="0"/>
                <a:sym typeface="Symbol" pitchFamily="18" charset="2"/>
              </a:rPr>
              <a:t>Z</a:t>
            </a:r>
            <a:r>
              <a:rPr lang="en-US" altLang="en-US" sz="1800" i="1" baseline="-25000" dirty="0" err="1" smtClean="0">
                <a:latin typeface="Verdana" pitchFamily="34" charset="0"/>
                <a:sym typeface="Symbol" pitchFamily="18" charset="2"/>
              </a:rPr>
              <a:t>w</a:t>
            </a:r>
            <a:endParaRPr lang="en-US" altLang="en-US" sz="1800" i="1" baseline="-25000" dirty="0">
              <a:latin typeface="Verdana" pitchFamily="34" charset="0"/>
            </a:endParaRPr>
          </a:p>
        </p:txBody>
      </p:sp>
      <p:sp>
        <p:nvSpPr>
          <p:cNvPr id="40973" name="TextBox 32"/>
          <p:cNvSpPr txBox="1">
            <a:spLocks noChangeArrowheads="1"/>
          </p:cNvSpPr>
          <p:nvPr/>
        </p:nvSpPr>
        <p:spPr bwMode="auto">
          <a:xfrm>
            <a:off x="693113" y="2529443"/>
            <a:ext cx="60625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800" i="1" dirty="0">
                <a:solidFill>
                  <a:srgbClr val="FF0000"/>
                </a:solidFill>
                <a:latin typeface="Verdana" pitchFamily="34" charset="0"/>
                <a:sym typeface="Symbol" pitchFamily="18" charset="2"/>
              </a:rPr>
              <a:t>_</a:t>
            </a:r>
            <a:r>
              <a:rPr lang="en-US" altLang="en-US" sz="1800" i="1" dirty="0" smtClean="0">
                <a:solidFill>
                  <a:srgbClr val="FF0000"/>
                </a:solidFill>
                <a:latin typeface="Verdana" pitchFamily="34" charset="0"/>
                <a:sym typeface="Symbol" pitchFamily="18" charset="2"/>
              </a:rPr>
              <a:t>_?</a:t>
            </a:r>
            <a:endParaRPr lang="en-US" altLang="en-US" sz="1800" i="1" baseline="-25000" dirty="0">
              <a:solidFill>
                <a:srgbClr val="FF0000"/>
              </a:solidFill>
              <a:latin typeface="Verdana" pitchFamily="34" charset="0"/>
            </a:endParaRPr>
          </a:p>
        </p:txBody>
      </p:sp>
      <p:sp>
        <p:nvSpPr>
          <p:cNvPr id="16" name="Freeform 15"/>
          <p:cNvSpPr/>
          <p:nvPr/>
        </p:nvSpPr>
        <p:spPr>
          <a:xfrm>
            <a:off x="1069975" y="3160713"/>
            <a:ext cx="73025" cy="196850"/>
          </a:xfrm>
          <a:custGeom>
            <a:avLst/>
            <a:gdLst>
              <a:gd name="connsiteX0" fmla="*/ 10048 w 73243"/>
              <a:gd name="connsiteY0" fmla="*/ 211015 h 211015"/>
              <a:gd name="connsiteX1" fmla="*/ 70338 w 73243"/>
              <a:gd name="connsiteY1" fmla="*/ 110532 h 211015"/>
              <a:gd name="connsiteX2" fmla="*/ 60290 w 73243"/>
              <a:gd name="connsiteY2" fmla="*/ 40193 h 211015"/>
              <a:gd name="connsiteX3" fmla="*/ 30145 w 73243"/>
              <a:gd name="connsiteY3" fmla="*/ 10048 h 211015"/>
              <a:gd name="connsiteX4" fmla="*/ 0 w 73243"/>
              <a:gd name="connsiteY4" fmla="*/ 0 h 211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243" h="211015">
                <a:moveTo>
                  <a:pt x="10048" y="211015"/>
                </a:moveTo>
                <a:cubicBezTo>
                  <a:pt x="36006" y="175008"/>
                  <a:pt x="61964" y="139002"/>
                  <a:pt x="70338" y="110532"/>
                </a:cubicBezTo>
                <a:cubicBezTo>
                  <a:pt x="78712" y="82062"/>
                  <a:pt x="66989" y="56940"/>
                  <a:pt x="60290" y="40193"/>
                </a:cubicBezTo>
                <a:cubicBezTo>
                  <a:pt x="53591" y="23446"/>
                  <a:pt x="40193" y="16747"/>
                  <a:pt x="30145" y="10048"/>
                </a:cubicBezTo>
                <a:cubicBezTo>
                  <a:pt x="20097" y="3349"/>
                  <a:pt x="10048" y="1674"/>
                  <a:pt x="0" y="0"/>
                </a:cubicBezTo>
              </a:path>
            </a:pathLst>
          </a:custGeom>
          <a:noFill/>
          <a:ln w="12700">
            <a:tailEnd type="triangle"/>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0975" name="TextBox 35"/>
          <p:cNvSpPr txBox="1">
            <a:spLocks noChangeArrowheads="1"/>
          </p:cNvSpPr>
          <p:nvPr/>
        </p:nvSpPr>
        <p:spPr bwMode="auto">
          <a:xfrm>
            <a:off x="1260475" y="3001963"/>
            <a:ext cx="50045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800" dirty="0" smtClean="0">
                <a:latin typeface="Verdana" pitchFamily="34" charset="0"/>
                <a:sym typeface="Symbol" pitchFamily="18" charset="2"/>
              </a:rPr>
              <a:t>-</a:t>
            </a:r>
            <a:r>
              <a:rPr lang="en-US" altLang="en-US" sz="1800" baseline="-25000" dirty="0" smtClean="0">
                <a:latin typeface="Verdana" pitchFamily="34" charset="0"/>
                <a:sym typeface="Symbol" pitchFamily="18" charset="2"/>
              </a:rPr>
              <a:t>y</a:t>
            </a:r>
            <a:endParaRPr lang="en-US" altLang="en-US" sz="1800" baseline="-25000" dirty="0">
              <a:latin typeface="Verdana" pitchFamily="34" charset="0"/>
            </a:endParaRPr>
          </a:p>
        </p:txBody>
      </p:sp>
      <p:cxnSp>
        <p:nvCxnSpPr>
          <p:cNvPr id="24" name="Straight Arrow Connector 23"/>
          <p:cNvCxnSpPr/>
          <p:nvPr/>
        </p:nvCxnSpPr>
        <p:spPr>
          <a:xfrm>
            <a:off x="819150" y="3348038"/>
            <a:ext cx="2778125" cy="1876425"/>
          </a:xfrm>
          <a:prstGeom prst="straightConnector1">
            <a:avLst/>
          </a:prstGeom>
          <a:ln w="127000" cmpd="tri">
            <a:tailEnd type="arrow"/>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flipV="1">
            <a:off x="1463675" y="2728913"/>
            <a:ext cx="2154238" cy="248920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0978" name="TextBox 68"/>
          <p:cNvSpPr txBox="1">
            <a:spLocks noChangeArrowheads="1"/>
          </p:cNvSpPr>
          <p:nvPr/>
        </p:nvSpPr>
        <p:spPr bwMode="auto">
          <a:xfrm>
            <a:off x="3616325" y="5218113"/>
            <a:ext cx="512763"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800">
                <a:latin typeface="Verdana" pitchFamily="34" charset="0"/>
              </a:rPr>
              <a:t>Pw</a:t>
            </a:r>
          </a:p>
        </p:txBody>
      </p:sp>
      <p:graphicFrame>
        <p:nvGraphicFramePr>
          <p:cNvPr id="40979" name="Object 27"/>
          <p:cNvGraphicFramePr>
            <a:graphicFrameLocks noGrp="1" noChangeAspect="1"/>
          </p:cNvGraphicFramePr>
          <p:nvPr>
            <p:extLst>
              <p:ext uri="{D42A27DB-BD31-4B8C-83A1-F6EECF244321}">
                <p14:modId xmlns:p14="http://schemas.microsoft.com/office/powerpoint/2010/main" val="4196165992"/>
              </p:ext>
            </p:extLst>
          </p:nvPr>
        </p:nvGraphicFramePr>
        <p:xfrm>
          <a:off x="4594647" y="188640"/>
          <a:ext cx="4462462" cy="1436688"/>
        </p:xfrm>
        <a:graphic>
          <a:graphicData uri="http://schemas.openxmlformats.org/presentationml/2006/ole">
            <mc:AlternateContent xmlns:mc="http://schemas.openxmlformats.org/markup-compatibility/2006">
              <mc:Choice xmlns:v="urn:schemas-microsoft-com:vml" Requires="v">
                <p:oleObj spid="_x0000_s81998" name="公式" r:id="rId4" imgW="3708360" imgH="1193760" progId="Equation.3">
                  <p:embed/>
                </p:oleObj>
              </mc:Choice>
              <mc:Fallback>
                <p:oleObj name="公式" r:id="rId4" imgW="3708360" imgH="1193760" progId="Equation.3">
                  <p:embed/>
                  <p:pic>
                    <p:nvPicPr>
                      <p:cNvPr id="0" name=""/>
                      <p:cNvPicPr>
                        <a:picLocks noGrp="1" noChangeAspect="1" noChangeArrowheads="1"/>
                      </p:cNvPicPr>
                      <p:nvPr/>
                    </p:nvPicPr>
                    <p:blipFill>
                      <a:blip r:embed="rId5"/>
                      <a:srcRect/>
                      <a:stretch>
                        <a:fillRect/>
                      </a:stretch>
                    </p:blipFill>
                    <p:spPr bwMode="auto">
                      <a:xfrm>
                        <a:off x="4594647" y="188640"/>
                        <a:ext cx="4462462" cy="1436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38" name="Straight Connector 37"/>
          <p:cNvCxnSpPr/>
          <p:nvPr/>
        </p:nvCxnSpPr>
        <p:spPr>
          <a:xfrm>
            <a:off x="819150" y="5224463"/>
            <a:ext cx="2778125" cy="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3571875" y="3360738"/>
            <a:ext cx="0" cy="1863725"/>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1863725" y="5224463"/>
            <a:ext cx="1679575" cy="1447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8" name="Oval 67"/>
          <p:cNvSpPr/>
          <p:nvPr/>
        </p:nvSpPr>
        <p:spPr>
          <a:xfrm>
            <a:off x="722313" y="3265488"/>
            <a:ext cx="153987" cy="1841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pPr algn="ctr">
              <a:defRPr/>
            </a:pPr>
            <a:endParaRPr lang="en-US" altLang="en-US" smtClean="0">
              <a:solidFill>
                <a:srgbClr val="FFFFFF"/>
              </a:solidFill>
              <a:latin typeface="Calibri" pitchFamily="34" charset="0"/>
            </a:endParaRPr>
          </a:p>
        </p:txBody>
      </p:sp>
      <p:sp>
        <p:nvSpPr>
          <p:cNvPr id="40984" name="TextBox 33"/>
          <p:cNvSpPr txBox="1">
            <a:spLocks noChangeArrowheads="1"/>
          </p:cNvSpPr>
          <p:nvPr/>
        </p:nvSpPr>
        <p:spPr bwMode="auto">
          <a:xfrm>
            <a:off x="2308874" y="5765066"/>
            <a:ext cx="227535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600" i="1" u="sng" dirty="0" smtClean="0">
                <a:solidFill>
                  <a:srgbClr val="00B050"/>
                </a:solidFill>
                <a:latin typeface="Verdana" pitchFamily="34" charset="0"/>
                <a:sym typeface="Symbol" pitchFamily="18" charset="2"/>
              </a:rPr>
              <a:t>Show</a:t>
            </a:r>
          </a:p>
          <a:p>
            <a:pPr>
              <a:spcBef>
                <a:spcPct val="0"/>
              </a:spcBef>
              <a:buFontTx/>
              <a:buNone/>
            </a:pPr>
            <a:r>
              <a:rPr lang="en-US" altLang="en-US" sz="1600" i="1" u="sng" dirty="0" err="1" smtClean="0">
                <a:solidFill>
                  <a:srgbClr val="00B050"/>
                </a:solidFill>
                <a:latin typeface="Verdana" pitchFamily="34" charset="0"/>
                <a:sym typeface="Symbol" pitchFamily="18" charset="2"/>
              </a:rPr>
              <a:t>X</a:t>
            </a:r>
            <a:r>
              <a:rPr lang="en-US" altLang="en-US" sz="1600" i="1" u="sng" baseline="-25000" dirty="0" err="1" smtClean="0">
                <a:solidFill>
                  <a:srgbClr val="00B050"/>
                </a:solidFill>
                <a:latin typeface="Verdana" pitchFamily="34" charset="0"/>
                <a:sym typeface="Symbol" pitchFamily="18" charset="2"/>
              </a:rPr>
              <a:t>c</a:t>
            </a:r>
            <a:r>
              <a:rPr lang="en-US" altLang="en-US" sz="1600" i="1" u="sng" dirty="0" smtClean="0">
                <a:solidFill>
                  <a:srgbClr val="00B050"/>
                </a:solidFill>
                <a:latin typeface="Verdana" pitchFamily="34" charset="0"/>
                <a:sym typeface="Symbol" pitchFamily="18" charset="2"/>
              </a:rPr>
              <a:t>=</a:t>
            </a:r>
            <a:r>
              <a:rPr lang="en-US" altLang="en-US" sz="1600" i="1" u="sng" dirty="0" err="1" smtClean="0">
                <a:solidFill>
                  <a:srgbClr val="00B050"/>
                </a:solidFill>
                <a:latin typeface="Verdana" pitchFamily="34" charset="0"/>
                <a:sym typeface="Symbol" pitchFamily="18" charset="2"/>
              </a:rPr>
              <a:t>Xwcos</a:t>
            </a:r>
            <a:r>
              <a:rPr lang="en-US" altLang="en-US" sz="1600" i="1" u="sng" dirty="0" smtClean="0">
                <a:solidFill>
                  <a:srgbClr val="00B050"/>
                </a:solidFill>
                <a:latin typeface="Verdana" pitchFamily="34" charset="0"/>
                <a:sym typeface="Symbol" pitchFamily="18" charset="2"/>
              </a:rPr>
              <a:t>(-</a:t>
            </a:r>
            <a:r>
              <a:rPr lang="en-US" altLang="en-US" sz="1600" u="sng" dirty="0" smtClean="0">
                <a:solidFill>
                  <a:srgbClr val="00B050"/>
                </a:solidFill>
                <a:latin typeface="Verdana" pitchFamily="34" charset="0"/>
                <a:sym typeface="Symbol" pitchFamily="18" charset="2"/>
              </a:rPr>
              <a:t></a:t>
            </a:r>
            <a:r>
              <a:rPr lang="en-US" altLang="en-US" sz="1600" u="sng" baseline="-25000" dirty="0" smtClean="0">
                <a:solidFill>
                  <a:srgbClr val="00B050"/>
                </a:solidFill>
                <a:latin typeface="Verdana" pitchFamily="34" charset="0"/>
                <a:sym typeface="Symbol" pitchFamily="18" charset="2"/>
              </a:rPr>
              <a:t>y</a:t>
            </a:r>
            <a:r>
              <a:rPr lang="en-US" altLang="en-US" sz="1600" i="1" u="sng" dirty="0" smtClean="0">
                <a:solidFill>
                  <a:srgbClr val="00B050"/>
                </a:solidFill>
                <a:latin typeface="Verdana" pitchFamily="34" charset="0"/>
                <a:sym typeface="Symbol" pitchFamily="18" charset="2"/>
              </a:rPr>
              <a:t>) +</a:t>
            </a:r>
            <a:r>
              <a:rPr lang="en-US" altLang="en-US" sz="1600" i="1" u="sng" dirty="0" err="1" smtClean="0">
                <a:solidFill>
                  <a:srgbClr val="00B050"/>
                </a:solidFill>
                <a:latin typeface="Verdana" pitchFamily="34" charset="0"/>
                <a:sym typeface="Symbol" pitchFamily="18" charset="2"/>
              </a:rPr>
              <a:t>Zw_sin</a:t>
            </a:r>
            <a:r>
              <a:rPr lang="en-US" altLang="en-US" sz="1600" i="1" u="sng" dirty="0" smtClean="0">
                <a:solidFill>
                  <a:srgbClr val="00B050"/>
                </a:solidFill>
                <a:latin typeface="Verdana" pitchFamily="34" charset="0"/>
                <a:sym typeface="Symbol" pitchFamily="18" charset="2"/>
              </a:rPr>
              <a:t>(-</a:t>
            </a:r>
            <a:r>
              <a:rPr lang="en-US" altLang="en-US" sz="1600" u="sng" dirty="0" smtClean="0">
                <a:solidFill>
                  <a:srgbClr val="00B050"/>
                </a:solidFill>
                <a:latin typeface="Verdana" pitchFamily="34" charset="0"/>
                <a:sym typeface="Symbol" pitchFamily="18" charset="2"/>
              </a:rPr>
              <a:t></a:t>
            </a:r>
            <a:r>
              <a:rPr lang="en-US" altLang="en-US" sz="1600" u="sng" baseline="-25000" dirty="0">
                <a:solidFill>
                  <a:srgbClr val="00B050"/>
                </a:solidFill>
                <a:latin typeface="Verdana" pitchFamily="34" charset="0"/>
                <a:sym typeface="Symbol" pitchFamily="18" charset="2"/>
              </a:rPr>
              <a:t>y</a:t>
            </a:r>
            <a:r>
              <a:rPr lang="en-US" altLang="en-US" sz="1600" i="1" u="sng" dirty="0" smtClean="0">
                <a:solidFill>
                  <a:srgbClr val="00B050"/>
                </a:solidFill>
                <a:latin typeface="Verdana" pitchFamily="34" charset="0"/>
                <a:sym typeface="Symbol" pitchFamily="18" charset="2"/>
              </a:rPr>
              <a:t>)</a:t>
            </a:r>
            <a:endParaRPr lang="en-US" altLang="en-US" sz="1600" i="1" u="sng" dirty="0">
              <a:solidFill>
                <a:srgbClr val="00B050"/>
              </a:solidFill>
              <a:latin typeface="Verdana" pitchFamily="34" charset="0"/>
            </a:endParaRPr>
          </a:p>
        </p:txBody>
      </p:sp>
      <p:sp>
        <p:nvSpPr>
          <p:cNvPr id="40985" name="TextBox 28"/>
          <p:cNvSpPr txBox="1">
            <a:spLocks noChangeArrowheads="1"/>
          </p:cNvSpPr>
          <p:nvPr/>
        </p:nvSpPr>
        <p:spPr bwMode="auto">
          <a:xfrm>
            <a:off x="2987675" y="5148263"/>
            <a:ext cx="54534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800" dirty="0" smtClean="0">
                <a:latin typeface="Verdana" pitchFamily="34" charset="0"/>
                <a:sym typeface="Symbol" pitchFamily="18" charset="2"/>
              </a:rPr>
              <a:t>-y</a:t>
            </a:r>
            <a:endParaRPr lang="en-US" altLang="en-US" sz="1800" baseline="-25000" dirty="0">
              <a:latin typeface="Verdana" pitchFamily="34" charset="0"/>
            </a:endParaRPr>
          </a:p>
        </p:txBody>
      </p:sp>
      <p:cxnSp>
        <p:nvCxnSpPr>
          <p:cNvPr id="80" name="Straight Connector 79"/>
          <p:cNvCxnSpPr/>
          <p:nvPr/>
        </p:nvCxnSpPr>
        <p:spPr>
          <a:xfrm flipV="1">
            <a:off x="830263" y="4462463"/>
            <a:ext cx="938212" cy="75247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830263" y="5272088"/>
            <a:ext cx="1166812" cy="132397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88" name="Right Brace 87"/>
          <p:cNvSpPr/>
          <p:nvPr/>
        </p:nvSpPr>
        <p:spPr>
          <a:xfrm rot="19072937" flipH="1">
            <a:off x="885825" y="3373438"/>
            <a:ext cx="309563" cy="1422400"/>
          </a:xfrm>
          <a:prstGeom prst="rightBrace">
            <a:avLst/>
          </a:prstGeom>
          <a:ln>
            <a:prstDash val="lgDash"/>
          </a:ln>
        </p:spPr>
        <p:style>
          <a:lnRef idx="1">
            <a:schemeClr val="accent1"/>
          </a:lnRef>
          <a:fillRef idx="0">
            <a:schemeClr val="accent1"/>
          </a:fillRef>
          <a:effectRef idx="0">
            <a:schemeClr val="accent1"/>
          </a:effectRef>
          <a:fontRef idx="minor">
            <a:schemeClr val="tx1"/>
          </a:fontRef>
        </p:style>
        <p:txBody>
          <a:bodyPr anchor="ct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pPr algn="ctr">
              <a:defRPr/>
            </a:pPr>
            <a:endParaRPr lang="en-US" altLang="en-US" smtClean="0">
              <a:latin typeface="Calibri" pitchFamily="34" charset="0"/>
            </a:endParaRPr>
          </a:p>
        </p:txBody>
      </p:sp>
      <p:sp>
        <p:nvSpPr>
          <p:cNvPr id="40989" name="Rectangle 88"/>
          <p:cNvSpPr>
            <a:spLocks noChangeArrowheads="1"/>
          </p:cNvSpPr>
          <p:nvPr/>
        </p:nvSpPr>
        <p:spPr bwMode="auto">
          <a:xfrm>
            <a:off x="369888" y="4103688"/>
            <a:ext cx="147989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800" i="1" dirty="0" err="1">
                <a:latin typeface="Verdana" pitchFamily="34" charset="0"/>
                <a:sym typeface="Symbol" pitchFamily="18" charset="2"/>
              </a:rPr>
              <a:t>X</a:t>
            </a:r>
            <a:r>
              <a:rPr lang="en-US" altLang="en-US" sz="1800" i="1" baseline="-25000" dirty="0" err="1">
                <a:latin typeface="Verdana" pitchFamily="34" charset="0"/>
                <a:sym typeface="Symbol" pitchFamily="18" charset="2"/>
              </a:rPr>
              <a:t>w</a:t>
            </a:r>
            <a:r>
              <a:rPr lang="en-US" altLang="en-US" sz="1800" i="1" dirty="0" err="1">
                <a:latin typeface="Verdana" pitchFamily="34" charset="0"/>
                <a:sym typeface="Symbol" pitchFamily="18" charset="2"/>
              </a:rPr>
              <a:t>cos</a:t>
            </a:r>
            <a:r>
              <a:rPr lang="en-US" altLang="en-US" sz="1800" i="1" dirty="0" smtClean="0">
                <a:latin typeface="Verdana" pitchFamily="34" charset="0"/>
                <a:sym typeface="Symbol" pitchFamily="18" charset="2"/>
              </a:rPr>
              <a:t>(</a:t>
            </a:r>
            <a:r>
              <a:rPr lang="en-US" altLang="en-US" sz="1800" i="1" dirty="0" smtClean="0">
                <a:solidFill>
                  <a:srgbClr val="FF0000"/>
                </a:solidFill>
                <a:latin typeface="Verdana" pitchFamily="34" charset="0"/>
                <a:sym typeface="Symbol" pitchFamily="18" charset="2"/>
              </a:rPr>
              <a:t>__?</a:t>
            </a:r>
            <a:r>
              <a:rPr lang="en-US" altLang="en-US" sz="1800" i="1" dirty="0" smtClean="0">
                <a:latin typeface="Verdana" pitchFamily="34" charset="0"/>
                <a:sym typeface="Symbol" pitchFamily="18" charset="2"/>
              </a:rPr>
              <a:t>)</a:t>
            </a:r>
            <a:endParaRPr lang="en-US" altLang="en-US" sz="1800" dirty="0">
              <a:latin typeface="Verdana" pitchFamily="34" charset="0"/>
            </a:endParaRPr>
          </a:p>
        </p:txBody>
      </p:sp>
      <p:sp>
        <p:nvSpPr>
          <p:cNvPr id="90" name="Right Brace 89"/>
          <p:cNvSpPr/>
          <p:nvPr/>
        </p:nvSpPr>
        <p:spPr>
          <a:xfrm rot="19140401" flipH="1">
            <a:off x="1128713" y="5262563"/>
            <a:ext cx="204787" cy="1720850"/>
          </a:xfrm>
          <a:prstGeom prst="rightBrace">
            <a:avLst/>
          </a:prstGeom>
          <a:ln>
            <a:prstDash val="lgDash"/>
          </a:ln>
        </p:spPr>
        <p:style>
          <a:lnRef idx="1">
            <a:schemeClr val="accent1"/>
          </a:lnRef>
          <a:fillRef idx="0">
            <a:schemeClr val="accent1"/>
          </a:fillRef>
          <a:effectRef idx="0">
            <a:schemeClr val="accent1"/>
          </a:effectRef>
          <a:fontRef idx="minor">
            <a:schemeClr val="tx1"/>
          </a:fontRef>
        </p:style>
        <p:txBody>
          <a:bodyPr anchor="ct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pPr algn="ctr">
              <a:defRPr/>
            </a:pPr>
            <a:endParaRPr lang="en-US" altLang="en-US" smtClean="0">
              <a:latin typeface="Calibri" pitchFamily="34" charset="0"/>
            </a:endParaRPr>
          </a:p>
        </p:txBody>
      </p:sp>
      <p:sp>
        <p:nvSpPr>
          <p:cNvPr id="40991" name="Rectangle 90"/>
          <p:cNvSpPr>
            <a:spLocks noChangeArrowheads="1"/>
          </p:cNvSpPr>
          <p:nvPr/>
        </p:nvSpPr>
        <p:spPr bwMode="auto">
          <a:xfrm>
            <a:off x="269875" y="6091238"/>
            <a:ext cx="160813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800" i="1" dirty="0" smtClean="0">
                <a:solidFill>
                  <a:srgbClr val="FF0000"/>
                </a:solidFill>
                <a:latin typeface="Verdana" pitchFamily="34" charset="0"/>
                <a:sym typeface="Symbol" pitchFamily="18" charset="2"/>
              </a:rPr>
              <a:t>___?</a:t>
            </a:r>
            <a:r>
              <a:rPr lang="en-US" altLang="en-US" sz="1800" i="1" dirty="0" smtClean="0">
                <a:latin typeface="Verdana" pitchFamily="34" charset="0"/>
                <a:sym typeface="Symbol" pitchFamily="18" charset="2"/>
              </a:rPr>
              <a:t>sin(-</a:t>
            </a:r>
            <a:r>
              <a:rPr lang="en-US" altLang="en-US" sz="1800" dirty="0" smtClean="0">
                <a:latin typeface="Verdana" pitchFamily="34" charset="0"/>
                <a:sym typeface="Symbol" pitchFamily="18" charset="2"/>
              </a:rPr>
              <a:t></a:t>
            </a:r>
            <a:r>
              <a:rPr lang="en-US" altLang="en-US" sz="1800" baseline="-25000" dirty="0" smtClean="0">
                <a:latin typeface="Verdana" pitchFamily="34" charset="0"/>
                <a:sym typeface="Symbol" pitchFamily="18" charset="2"/>
              </a:rPr>
              <a:t>y</a:t>
            </a:r>
            <a:r>
              <a:rPr lang="en-US" altLang="en-US" sz="1800" i="1" dirty="0" smtClean="0">
                <a:latin typeface="Verdana" pitchFamily="34" charset="0"/>
                <a:sym typeface="Symbol" pitchFamily="18" charset="2"/>
              </a:rPr>
              <a:t>)</a:t>
            </a:r>
            <a:endParaRPr lang="en-US" altLang="en-US" sz="1800" i="1" dirty="0">
              <a:latin typeface="Verdana" pitchFamily="34" charset="0"/>
            </a:endParaRPr>
          </a:p>
        </p:txBody>
      </p:sp>
      <p:sp>
        <p:nvSpPr>
          <p:cNvPr id="149" name="Freeform 148"/>
          <p:cNvSpPr/>
          <p:nvPr/>
        </p:nvSpPr>
        <p:spPr>
          <a:xfrm>
            <a:off x="2973388" y="5284788"/>
            <a:ext cx="176212" cy="234950"/>
          </a:xfrm>
          <a:custGeom>
            <a:avLst/>
            <a:gdLst>
              <a:gd name="connsiteX0" fmla="*/ 176645 w 176645"/>
              <a:gd name="connsiteY0" fmla="*/ 234268 h 234268"/>
              <a:gd name="connsiteX1" fmla="*/ 25504 w 176645"/>
              <a:gd name="connsiteY1" fmla="*/ 188926 h 234268"/>
              <a:gd name="connsiteX2" fmla="*/ 2833 w 176645"/>
              <a:gd name="connsiteY2" fmla="*/ 113356 h 234268"/>
              <a:gd name="connsiteX3" fmla="*/ 2833 w 176645"/>
              <a:gd name="connsiteY3" fmla="*/ 45343 h 234268"/>
              <a:gd name="connsiteX4" fmla="*/ 25504 w 176645"/>
              <a:gd name="connsiteY4" fmla="*/ 0 h 2342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645" h="234268">
                <a:moveTo>
                  <a:pt x="176645" y="234268"/>
                </a:moveTo>
                <a:cubicBezTo>
                  <a:pt x="115559" y="221673"/>
                  <a:pt x="54473" y="209078"/>
                  <a:pt x="25504" y="188926"/>
                </a:cubicBezTo>
                <a:cubicBezTo>
                  <a:pt x="-3465" y="168774"/>
                  <a:pt x="6612" y="137287"/>
                  <a:pt x="2833" y="113356"/>
                </a:cubicBezTo>
                <a:cubicBezTo>
                  <a:pt x="-946" y="89425"/>
                  <a:pt x="-945" y="64235"/>
                  <a:pt x="2833" y="45343"/>
                </a:cubicBezTo>
                <a:cubicBezTo>
                  <a:pt x="6611" y="26451"/>
                  <a:pt x="16057" y="13225"/>
                  <a:pt x="25504" y="0"/>
                </a:cubicBezTo>
              </a:path>
            </a:pathLst>
          </a:custGeom>
          <a:noFill/>
          <a:ln>
            <a:headEnd type="triangle"/>
            <a:tailEnd type="none"/>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0993" name="Footer Placeholder 4"/>
          <p:cNvSpPr txBox="1">
            <a:spLocks/>
          </p:cNvSpPr>
          <p:nvPr/>
        </p:nvSpPr>
        <p:spPr bwMode="auto">
          <a:xfrm>
            <a:off x="5448300" y="6040438"/>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lgn="ctr">
              <a:spcBef>
                <a:spcPct val="0"/>
              </a:spcBef>
              <a:buFontTx/>
              <a:buNone/>
            </a:pPr>
            <a:endParaRPr lang="en-US" altLang="en-US" sz="1200">
              <a:solidFill>
                <a:srgbClr val="898989"/>
              </a:solidFill>
              <a:latin typeface="Verdana" pitchFamily="34" charset="0"/>
            </a:endParaRPr>
          </a:p>
        </p:txBody>
      </p:sp>
      <p:cxnSp>
        <p:nvCxnSpPr>
          <p:cNvPr id="151" name="Straight Arrow Connector 150"/>
          <p:cNvCxnSpPr/>
          <p:nvPr/>
        </p:nvCxnSpPr>
        <p:spPr>
          <a:xfrm>
            <a:off x="5487988" y="3141663"/>
            <a:ext cx="2779712" cy="127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p:nvPr/>
        </p:nvCxnSpPr>
        <p:spPr>
          <a:xfrm>
            <a:off x="5487988" y="3151188"/>
            <a:ext cx="1587" cy="18669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p:nvPr/>
        </p:nvCxnSpPr>
        <p:spPr>
          <a:xfrm>
            <a:off x="5487988" y="3141663"/>
            <a:ext cx="2093912" cy="2409825"/>
          </a:xfrm>
          <a:prstGeom prst="straightConnector1">
            <a:avLst/>
          </a:prstGeom>
          <a:ln w="38100" cmpd="dbl">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54" name="Straight Arrow Connector 153"/>
          <p:cNvCxnSpPr/>
          <p:nvPr/>
        </p:nvCxnSpPr>
        <p:spPr>
          <a:xfrm flipV="1">
            <a:off x="5500688" y="2579688"/>
            <a:ext cx="709612" cy="587375"/>
          </a:xfrm>
          <a:prstGeom prst="straightConnector1">
            <a:avLst/>
          </a:prstGeom>
          <a:ln w="38100" cmpd="dbl">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55" name="Freeform 154"/>
          <p:cNvSpPr/>
          <p:nvPr/>
        </p:nvSpPr>
        <p:spPr>
          <a:xfrm>
            <a:off x="5489575" y="3455988"/>
            <a:ext cx="227013" cy="104775"/>
          </a:xfrm>
          <a:custGeom>
            <a:avLst/>
            <a:gdLst>
              <a:gd name="connsiteX0" fmla="*/ 0 w 130628"/>
              <a:gd name="connsiteY0" fmla="*/ 70338 h 77106"/>
              <a:gd name="connsiteX1" fmla="*/ 90435 w 130628"/>
              <a:gd name="connsiteY1" fmla="*/ 70338 h 77106"/>
              <a:gd name="connsiteX2" fmla="*/ 130628 w 130628"/>
              <a:gd name="connsiteY2" fmla="*/ 0 h 77106"/>
            </a:gdLst>
            <a:ahLst/>
            <a:cxnLst>
              <a:cxn ang="0">
                <a:pos x="connsiteX0" y="connsiteY0"/>
              </a:cxn>
              <a:cxn ang="0">
                <a:pos x="connsiteX1" y="connsiteY1"/>
              </a:cxn>
              <a:cxn ang="0">
                <a:pos x="connsiteX2" y="connsiteY2"/>
              </a:cxn>
            </a:cxnLst>
            <a:rect l="l" t="t" r="r" b="b"/>
            <a:pathLst>
              <a:path w="130628" h="77106">
                <a:moveTo>
                  <a:pt x="0" y="70338"/>
                </a:moveTo>
                <a:cubicBezTo>
                  <a:pt x="34332" y="76199"/>
                  <a:pt x="68664" y="82061"/>
                  <a:pt x="90435" y="70338"/>
                </a:cubicBezTo>
                <a:cubicBezTo>
                  <a:pt x="112206" y="58615"/>
                  <a:pt x="121417" y="29307"/>
                  <a:pt x="130628" y="0"/>
                </a:cubicBezTo>
              </a:path>
            </a:pathLst>
          </a:custGeom>
          <a:noFill/>
          <a:ln w="12700">
            <a:tailEnd type="triangle"/>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0999" name="TextBox 28"/>
          <p:cNvSpPr txBox="1">
            <a:spLocks noChangeArrowheads="1"/>
          </p:cNvSpPr>
          <p:nvPr/>
        </p:nvSpPr>
        <p:spPr bwMode="auto">
          <a:xfrm>
            <a:off x="5489575" y="3576638"/>
            <a:ext cx="50045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800" dirty="0" smtClean="0">
                <a:latin typeface="Verdana" pitchFamily="34" charset="0"/>
                <a:sym typeface="Symbol" pitchFamily="18" charset="2"/>
              </a:rPr>
              <a:t>-</a:t>
            </a:r>
            <a:r>
              <a:rPr lang="en-US" altLang="en-US" sz="1800" baseline="-25000" dirty="0" smtClean="0">
                <a:latin typeface="Verdana" pitchFamily="34" charset="0"/>
                <a:sym typeface="Symbol" pitchFamily="18" charset="2"/>
              </a:rPr>
              <a:t>y</a:t>
            </a:r>
            <a:endParaRPr lang="en-US" altLang="en-US" sz="1800" baseline="-25000" dirty="0">
              <a:latin typeface="Verdana" pitchFamily="34" charset="0"/>
            </a:endParaRPr>
          </a:p>
        </p:txBody>
      </p:sp>
      <p:sp>
        <p:nvSpPr>
          <p:cNvPr id="41000" name="TextBox 30"/>
          <p:cNvSpPr txBox="1">
            <a:spLocks noChangeArrowheads="1"/>
          </p:cNvSpPr>
          <p:nvPr/>
        </p:nvSpPr>
        <p:spPr bwMode="auto">
          <a:xfrm>
            <a:off x="5045075" y="4757738"/>
            <a:ext cx="4699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800" i="1">
                <a:latin typeface="Verdana" pitchFamily="34" charset="0"/>
                <a:sym typeface="Symbol" pitchFamily="18" charset="2"/>
              </a:rPr>
              <a:t>X</a:t>
            </a:r>
            <a:r>
              <a:rPr lang="en-US" altLang="en-US" sz="1800" i="1" baseline="-25000">
                <a:latin typeface="Verdana" pitchFamily="34" charset="0"/>
                <a:sym typeface="Symbol" pitchFamily="18" charset="2"/>
              </a:rPr>
              <a:t>w</a:t>
            </a:r>
            <a:endParaRPr lang="en-US" altLang="en-US" sz="1800" i="1" baseline="-25000">
              <a:latin typeface="Verdana" pitchFamily="34" charset="0"/>
            </a:endParaRPr>
          </a:p>
        </p:txBody>
      </p:sp>
      <p:sp>
        <p:nvSpPr>
          <p:cNvPr id="41001" name="TextBox 31"/>
          <p:cNvSpPr txBox="1">
            <a:spLocks noChangeArrowheads="1"/>
          </p:cNvSpPr>
          <p:nvPr/>
        </p:nvSpPr>
        <p:spPr bwMode="auto">
          <a:xfrm>
            <a:off x="7986713" y="2713038"/>
            <a:ext cx="470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800" i="1" dirty="0" err="1" smtClean="0">
                <a:latin typeface="Verdana" pitchFamily="34" charset="0"/>
                <a:sym typeface="Symbol" pitchFamily="18" charset="2"/>
              </a:rPr>
              <a:t>Z</a:t>
            </a:r>
            <a:r>
              <a:rPr lang="en-US" altLang="en-US" sz="1800" i="1" baseline="-25000" dirty="0" err="1" smtClean="0">
                <a:latin typeface="Verdana" pitchFamily="34" charset="0"/>
                <a:sym typeface="Symbol" pitchFamily="18" charset="2"/>
              </a:rPr>
              <a:t>w</a:t>
            </a:r>
            <a:endParaRPr lang="en-US" altLang="en-US" sz="1800" i="1" baseline="-25000" dirty="0">
              <a:latin typeface="Verdana" pitchFamily="34" charset="0"/>
            </a:endParaRPr>
          </a:p>
        </p:txBody>
      </p:sp>
      <p:sp>
        <p:nvSpPr>
          <p:cNvPr id="160" name="Freeform 159"/>
          <p:cNvSpPr/>
          <p:nvPr/>
        </p:nvSpPr>
        <p:spPr>
          <a:xfrm>
            <a:off x="5740400" y="2957513"/>
            <a:ext cx="115888" cy="190500"/>
          </a:xfrm>
          <a:custGeom>
            <a:avLst/>
            <a:gdLst>
              <a:gd name="connsiteX0" fmla="*/ 10048 w 73243"/>
              <a:gd name="connsiteY0" fmla="*/ 211015 h 211015"/>
              <a:gd name="connsiteX1" fmla="*/ 70338 w 73243"/>
              <a:gd name="connsiteY1" fmla="*/ 110532 h 211015"/>
              <a:gd name="connsiteX2" fmla="*/ 60290 w 73243"/>
              <a:gd name="connsiteY2" fmla="*/ 40193 h 211015"/>
              <a:gd name="connsiteX3" fmla="*/ 30145 w 73243"/>
              <a:gd name="connsiteY3" fmla="*/ 10048 h 211015"/>
              <a:gd name="connsiteX4" fmla="*/ 0 w 73243"/>
              <a:gd name="connsiteY4" fmla="*/ 0 h 211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243" h="211015">
                <a:moveTo>
                  <a:pt x="10048" y="211015"/>
                </a:moveTo>
                <a:cubicBezTo>
                  <a:pt x="36006" y="175008"/>
                  <a:pt x="61964" y="139002"/>
                  <a:pt x="70338" y="110532"/>
                </a:cubicBezTo>
                <a:cubicBezTo>
                  <a:pt x="78712" y="82062"/>
                  <a:pt x="66989" y="56940"/>
                  <a:pt x="60290" y="40193"/>
                </a:cubicBezTo>
                <a:cubicBezTo>
                  <a:pt x="53591" y="23446"/>
                  <a:pt x="40193" y="16747"/>
                  <a:pt x="30145" y="10048"/>
                </a:cubicBezTo>
                <a:cubicBezTo>
                  <a:pt x="20097" y="3349"/>
                  <a:pt x="10048" y="1674"/>
                  <a:pt x="0" y="0"/>
                </a:cubicBezTo>
              </a:path>
            </a:pathLst>
          </a:custGeom>
          <a:noFill/>
          <a:ln w="12700">
            <a:tailEnd type="triangle"/>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1003" name="TextBox 35"/>
          <p:cNvSpPr txBox="1">
            <a:spLocks noChangeArrowheads="1"/>
          </p:cNvSpPr>
          <p:nvPr/>
        </p:nvSpPr>
        <p:spPr bwMode="auto">
          <a:xfrm>
            <a:off x="5930900" y="2798763"/>
            <a:ext cx="50045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800" dirty="0" smtClean="0">
                <a:latin typeface="Verdana" pitchFamily="34" charset="0"/>
                <a:sym typeface="Symbol" pitchFamily="18" charset="2"/>
              </a:rPr>
              <a:t>-</a:t>
            </a:r>
            <a:r>
              <a:rPr lang="en-US" altLang="en-US" sz="1800" baseline="-25000" dirty="0" smtClean="0">
                <a:latin typeface="Verdana" pitchFamily="34" charset="0"/>
                <a:sym typeface="Symbol" pitchFamily="18" charset="2"/>
              </a:rPr>
              <a:t>y</a:t>
            </a:r>
            <a:endParaRPr lang="en-US" altLang="en-US" sz="1800" baseline="-25000" dirty="0">
              <a:latin typeface="Verdana" pitchFamily="34" charset="0"/>
            </a:endParaRPr>
          </a:p>
        </p:txBody>
      </p:sp>
      <p:cxnSp>
        <p:nvCxnSpPr>
          <p:cNvPr id="162" name="Straight Arrow Connector 161"/>
          <p:cNvCxnSpPr/>
          <p:nvPr/>
        </p:nvCxnSpPr>
        <p:spPr>
          <a:xfrm>
            <a:off x="5489575" y="3141663"/>
            <a:ext cx="2778125" cy="1876425"/>
          </a:xfrm>
          <a:prstGeom prst="straightConnector1">
            <a:avLst/>
          </a:prstGeom>
          <a:ln w="127000" cmpd="tri">
            <a:tailEnd type="arrow"/>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flipH="1" flipV="1">
            <a:off x="6134100" y="2522538"/>
            <a:ext cx="2154238" cy="249237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1006" name="TextBox 68"/>
          <p:cNvSpPr txBox="1">
            <a:spLocks noChangeArrowheads="1"/>
          </p:cNvSpPr>
          <p:nvPr/>
        </p:nvSpPr>
        <p:spPr bwMode="auto">
          <a:xfrm>
            <a:off x="8286750" y="5014913"/>
            <a:ext cx="5127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800">
                <a:latin typeface="Verdana" pitchFamily="34" charset="0"/>
              </a:rPr>
              <a:t>Pw</a:t>
            </a:r>
          </a:p>
        </p:txBody>
      </p:sp>
      <p:cxnSp>
        <p:nvCxnSpPr>
          <p:cNvPr id="165" name="Straight Connector 164"/>
          <p:cNvCxnSpPr/>
          <p:nvPr/>
        </p:nvCxnSpPr>
        <p:spPr>
          <a:xfrm>
            <a:off x="5489575" y="5018088"/>
            <a:ext cx="2778125" cy="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a:off x="8243888" y="3154363"/>
            <a:ext cx="0" cy="1863725"/>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flipH="1">
            <a:off x="6534150" y="5018088"/>
            <a:ext cx="1679575" cy="1447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1010" name="TextBox 30"/>
          <p:cNvSpPr txBox="1">
            <a:spLocks noChangeArrowheads="1"/>
          </p:cNvSpPr>
          <p:nvPr/>
        </p:nvSpPr>
        <p:spPr bwMode="auto">
          <a:xfrm>
            <a:off x="7162800" y="5256213"/>
            <a:ext cx="4347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800" i="1" dirty="0" err="1" smtClean="0">
                <a:latin typeface="Verdana" pitchFamily="34" charset="0"/>
                <a:sym typeface="Symbol" pitchFamily="18" charset="2"/>
              </a:rPr>
              <a:t>X</a:t>
            </a:r>
            <a:r>
              <a:rPr lang="en-US" altLang="en-US" sz="1800" i="1" baseline="-25000" dirty="0" err="1" smtClean="0">
                <a:latin typeface="Verdana" pitchFamily="34" charset="0"/>
                <a:sym typeface="Symbol" pitchFamily="18" charset="2"/>
              </a:rPr>
              <a:t>y</a:t>
            </a:r>
            <a:endParaRPr lang="en-US" altLang="en-US" sz="1800" i="1" baseline="-25000" dirty="0">
              <a:latin typeface="Verdana" pitchFamily="34" charset="0"/>
            </a:endParaRPr>
          </a:p>
        </p:txBody>
      </p:sp>
      <p:sp>
        <p:nvSpPr>
          <p:cNvPr id="41012" name="TextBox 28"/>
          <p:cNvSpPr txBox="1">
            <a:spLocks noChangeArrowheads="1"/>
          </p:cNvSpPr>
          <p:nvPr/>
        </p:nvSpPr>
        <p:spPr bwMode="auto">
          <a:xfrm>
            <a:off x="7658100" y="4941888"/>
            <a:ext cx="50045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800" dirty="0" smtClean="0">
                <a:latin typeface="Verdana" pitchFamily="34" charset="0"/>
                <a:sym typeface="Symbol" pitchFamily="18" charset="2"/>
              </a:rPr>
              <a:t>-</a:t>
            </a:r>
            <a:r>
              <a:rPr lang="en-US" altLang="en-US" sz="1800" baseline="-25000" dirty="0" smtClean="0">
                <a:latin typeface="Verdana" pitchFamily="34" charset="0"/>
                <a:sym typeface="Symbol" pitchFamily="18" charset="2"/>
              </a:rPr>
              <a:t>y</a:t>
            </a:r>
            <a:endParaRPr lang="en-US" altLang="en-US" sz="1800" baseline="-25000" dirty="0">
              <a:latin typeface="Verdana" pitchFamily="34" charset="0"/>
            </a:endParaRPr>
          </a:p>
        </p:txBody>
      </p:sp>
      <p:cxnSp>
        <p:nvCxnSpPr>
          <p:cNvPr id="171" name="Straight Connector 170"/>
          <p:cNvCxnSpPr/>
          <p:nvPr/>
        </p:nvCxnSpPr>
        <p:spPr>
          <a:xfrm flipV="1">
            <a:off x="5500688" y="4256088"/>
            <a:ext cx="938212" cy="75247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4549775" y="3944938"/>
            <a:ext cx="2155825" cy="244157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73" name="Right Brace 172"/>
          <p:cNvSpPr/>
          <p:nvPr/>
        </p:nvSpPr>
        <p:spPr>
          <a:xfrm rot="3071975">
            <a:off x="6013450" y="4383088"/>
            <a:ext cx="320675" cy="981075"/>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pPr algn="ctr">
              <a:defRPr/>
            </a:pPr>
            <a:endParaRPr lang="en-US" altLang="en-US" smtClean="0">
              <a:latin typeface="Calibri" pitchFamily="34" charset="0"/>
            </a:endParaRPr>
          </a:p>
        </p:txBody>
      </p:sp>
      <p:sp>
        <p:nvSpPr>
          <p:cNvPr id="41016" name="Rectangle 173"/>
          <p:cNvSpPr>
            <a:spLocks noChangeArrowheads="1"/>
          </p:cNvSpPr>
          <p:nvPr/>
        </p:nvSpPr>
        <p:spPr bwMode="auto">
          <a:xfrm>
            <a:off x="5930900" y="4948238"/>
            <a:ext cx="15632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800" i="1" dirty="0" err="1" smtClean="0">
                <a:latin typeface="Verdana" pitchFamily="34" charset="0"/>
                <a:sym typeface="Symbol" pitchFamily="18" charset="2"/>
              </a:rPr>
              <a:t>X</a:t>
            </a:r>
            <a:r>
              <a:rPr lang="en-US" altLang="en-US" sz="1800" i="1" baseline="-25000" dirty="0" err="1" smtClean="0">
                <a:latin typeface="Verdana" pitchFamily="34" charset="0"/>
                <a:sym typeface="Symbol" pitchFamily="18" charset="2"/>
              </a:rPr>
              <a:t>w</a:t>
            </a:r>
            <a:r>
              <a:rPr lang="en-US" altLang="en-US" sz="1800" i="1" u="sng" dirty="0" smtClean="0">
                <a:solidFill>
                  <a:srgbClr val="FF0000"/>
                </a:solidFill>
                <a:latin typeface="Verdana" pitchFamily="34" charset="0"/>
                <a:sym typeface="Symbol" pitchFamily="18" charset="2"/>
              </a:rPr>
              <a:t>___</a:t>
            </a:r>
            <a:r>
              <a:rPr lang="en-US" altLang="en-US" sz="1800" i="1" dirty="0" smtClean="0">
                <a:solidFill>
                  <a:srgbClr val="FF0000"/>
                </a:solidFill>
                <a:latin typeface="Verdana" pitchFamily="34" charset="0"/>
                <a:sym typeface="Symbol" pitchFamily="18" charset="2"/>
              </a:rPr>
              <a:t>?</a:t>
            </a:r>
            <a:r>
              <a:rPr lang="en-US" altLang="en-US" sz="1800" i="1" dirty="0" smtClean="0">
                <a:latin typeface="Verdana" pitchFamily="34" charset="0"/>
                <a:sym typeface="Symbol" pitchFamily="18" charset="2"/>
              </a:rPr>
              <a:t>(-</a:t>
            </a:r>
            <a:r>
              <a:rPr lang="en-US" altLang="en-US" sz="1800" dirty="0" smtClean="0">
                <a:latin typeface="Verdana" pitchFamily="34" charset="0"/>
                <a:sym typeface="Symbol" pitchFamily="18" charset="2"/>
              </a:rPr>
              <a:t></a:t>
            </a:r>
            <a:r>
              <a:rPr lang="en-US" altLang="en-US" sz="1800" baseline="-25000" dirty="0" smtClean="0">
                <a:latin typeface="Verdana" pitchFamily="34" charset="0"/>
                <a:sym typeface="Symbol" pitchFamily="18" charset="2"/>
              </a:rPr>
              <a:t>y</a:t>
            </a:r>
            <a:r>
              <a:rPr lang="en-US" altLang="en-US" sz="1800" i="1" dirty="0" smtClean="0">
                <a:latin typeface="Verdana" pitchFamily="34" charset="0"/>
                <a:sym typeface="Symbol" pitchFamily="18" charset="2"/>
              </a:rPr>
              <a:t>)</a:t>
            </a:r>
            <a:endParaRPr lang="en-US" altLang="en-US" sz="1800" dirty="0">
              <a:latin typeface="Verdana" pitchFamily="34" charset="0"/>
            </a:endParaRPr>
          </a:p>
        </p:txBody>
      </p:sp>
      <p:sp>
        <p:nvSpPr>
          <p:cNvPr id="175" name="Right Brace 174"/>
          <p:cNvSpPr/>
          <p:nvPr/>
        </p:nvSpPr>
        <p:spPr>
          <a:xfrm rot="2958717">
            <a:off x="7403306" y="4901407"/>
            <a:ext cx="441325" cy="1995488"/>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pPr algn="ctr">
              <a:defRPr/>
            </a:pPr>
            <a:endParaRPr lang="en-US" altLang="en-US" smtClean="0">
              <a:latin typeface="Calibri" pitchFamily="34" charset="0"/>
            </a:endParaRPr>
          </a:p>
        </p:txBody>
      </p:sp>
      <p:sp>
        <p:nvSpPr>
          <p:cNvPr id="177" name="Freeform 176"/>
          <p:cNvSpPr/>
          <p:nvPr/>
        </p:nvSpPr>
        <p:spPr>
          <a:xfrm>
            <a:off x="7643813" y="5081588"/>
            <a:ext cx="176212" cy="231775"/>
          </a:xfrm>
          <a:custGeom>
            <a:avLst/>
            <a:gdLst>
              <a:gd name="connsiteX0" fmla="*/ 176645 w 176645"/>
              <a:gd name="connsiteY0" fmla="*/ 234268 h 234268"/>
              <a:gd name="connsiteX1" fmla="*/ 25504 w 176645"/>
              <a:gd name="connsiteY1" fmla="*/ 188926 h 234268"/>
              <a:gd name="connsiteX2" fmla="*/ 2833 w 176645"/>
              <a:gd name="connsiteY2" fmla="*/ 113356 h 234268"/>
              <a:gd name="connsiteX3" fmla="*/ 2833 w 176645"/>
              <a:gd name="connsiteY3" fmla="*/ 45343 h 234268"/>
              <a:gd name="connsiteX4" fmla="*/ 25504 w 176645"/>
              <a:gd name="connsiteY4" fmla="*/ 0 h 2342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645" h="234268">
                <a:moveTo>
                  <a:pt x="176645" y="234268"/>
                </a:moveTo>
                <a:cubicBezTo>
                  <a:pt x="115559" y="221673"/>
                  <a:pt x="54473" y="209078"/>
                  <a:pt x="25504" y="188926"/>
                </a:cubicBezTo>
                <a:cubicBezTo>
                  <a:pt x="-3465" y="168774"/>
                  <a:pt x="6612" y="137287"/>
                  <a:pt x="2833" y="113356"/>
                </a:cubicBezTo>
                <a:cubicBezTo>
                  <a:pt x="-946" y="89425"/>
                  <a:pt x="-945" y="64235"/>
                  <a:pt x="2833" y="45343"/>
                </a:cubicBezTo>
                <a:cubicBezTo>
                  <a:pt x="6611" y="26451"/>
                  <a:pt x="16057" y="13225"/>
                  <a:pt x="25504" y="0"/>
                </a:cubicBezTo>
              </a:path>
            </a:pathLst>
          </a:custGeom>
          <a:noFill/>
          <a:ln>
            <a:headEnd type="stealt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1019" name="Rectangle 177"/>
          <p:cNvSpPr>
            <a:spLocks noChangeArrowheads="1"/>
          </p:cNvSpPr>
          <p:nvPr/>
        </p:nvSpPr>
        <p:spPr bwMode="auto">
          <a:xfrm>
            <a:off x="4618142" y="1933357"/>
            <a:ext cx="42988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800" i="1" u="sng" dirty="0" err="1" smtClean="0">
                <a:solidFill>
                  <a:srgbClr val="00B050"/>
                </a:solidFill>
                <a:latin typeface="Verdana" pitchFamily="34" charset="0"/>
                <a:sym typeface="Symbol" pitchFamily="18" charset="2"/>
              </a:rPr>
              <a:t>Show:Z</a:t>
            </a:r>
            <a:r>
              <a:rPr lang="en-US" altLang="en-US" sz="1800" i="1" u="sng" baseline="-25000" dirty="0" err="1" smtClean="0">
                <a:solidFill>
                  <a:srgbClr val="00B050"/>
                </a:solidFill>
                <a:latin typeface="Verdana" pitchFamily="34" charset="0"/>
                <a:sym typeface="Symbol" pitchFamily="18" charset="2"/>
              </a:rPr>
              <a:t>c</a:t>
            </a:r>
            <a:r>
              <a:rPr lang="en-US" altLang="en-US" sz="1800" i="1" u="sng" dirty="0">
                <a:solidFill>
                  <a:srgbClr val="00B050"/>
                </a:solidFill>
                <a:latin typeface="Verdana" pitchFamily="34" charset="0"/>
                <a:sym typeface="Symbol" pitchFamily="18" charset="2"/>
              </a:rPr>
              <a:t>= -</a:t>
            </a:r>
            <a:r>
              <a:rPr lang="en-US" altLang="en-US" sz="1800" i="1" u="sng" dirty="0" err="1">
                <a:solidFill>
                  <a:srgbClr val="00B050"/>
                </a:solidFill>
                <a:latin typeface="Verdana" pitchFamily="34" charset="0"/>
                <a:sym typeface="Symbol" pitchFamily="18" charset="2"/>
              </a:rPr>
              <a:t>X</a:t>
            </a:r>
            <a:r>
              <a:rPr lang="en-US" altLang="en-US" sz="1800" i="1" u="sng" baseline="-25000" dirty="0" err="1">
                <a:solidFill>
                  <a:srgbClr val="00B050"/>
                </a:solidFill>
                <a:latin typeface="Verdana" pitchFamily="34" charset="0"/>
                <a:sym typeface="Symbol" pitchFamily="18" charset="2"/>
              </a:rPr>
              <a:t>w</a:t>
            </a:r>
            <a:r>
              <a:rPr lang="en-US" altLang="en-US" sz="1800" i="1" u="sng" dirty="0" err="1">
                <a:solidFill>
                  <a:srgbClr val="00B050"/>
                </a:solidFill>
                <a:latin typeface="Verdana" pitchFamily="34" charset="0"/>
                <a:sym typeface="Symbol" pitchFamily="18" charset="2"/>
              </a:rPr>
              <a:t>sin</a:t>
            </a:r>
            <a:r>
              <a:rPr lang="en-US" altLang="en-US" sz="1800" i="1" u="sng" dirty="0" smtClean="0">
                <a:solidFill>
                  <a:srgbClr val="00B050"/>
                </a:solidFill>
                <a:latin typeface="Verdana" pitchFamily="34" charset="0"/>
                <a:sym typeface="Symbol" pitchFamily="18" charset="2"/>
              </a:rPr>
              <a:t>(-</a:t>
            </a:r>
            <a:r>
              <a:rPr lang="en-US" altLang="en-US" sz="1800" u="sng" dirty="0" smtClean="0">
                <a:solidFill>
                  <a:srgbClr val="00B050"/>
                </a:solidFill>
                <a:latin typeface="Verdana" pitchFamily="34" charset="0"/>
                <a:sym typeface="Symbol" pitchFamily="18" charset="2"/>
              </a:rPr>
              <a:t></a:t>
            </a:r>
            <a:r>
              <a:rPr lang="en-US" altLang="en-US" sz="1800" u="sng" baseline="-25000" dirty="0" smtClean="0">
                <a:solidFill>
                  <a:srgbClr val="00B050"/>
                </a:solidFill>
                <a:latin typeface="Verdana" pitchFamily="34" charset="0"/>
                <a:sym typeface="Symbol" pitchFamily="18" charset="2"/>
              </a:rPr>
              <a:t>y</a:t>
            </a:r>
            <a:r>
              <a:rPr lang="en-US" altLang="en-US" sz="1800" i="1" u="sng" dirty="0" smtClean="0">
                <a:solidFill>
                  <a:srgbClr val="00B050"/>
                </a:solidFill>
                <a:latin typeface="Verdana" pitchFamily="34" charset="0"/>
                <a:sym typeface="Symbol" pitchFamily="18" charset="2"/>
              </a:rPr>
              <a:t>)+</a:t>
            </a:r>
            <a:r>
              <a:rPr lang="en-US" altLang="en-US" sz="1800" i="1" u="sng" dirty="0" err="1" smtClean="0">
                <a:solidFill>
                  <a:srgbClr val="00B050"/>
                </a:solidFill>
                <a:latin typeface="Verdana" pitchFamily="34" charset="0"/>
                <a:sym typeface="Symbol" pitchFamily="18" charset="2"/>
              </a:rPr>
              <a:t>Z</a:t>
            </a:r>
            <a:r>
              <a:rPr lang="en-US" altLang="en-US" sz="1800" i="1" u="sng" baseline="-25000" dirty="0" err="1" smtClean="0">
                <a:solidFill>
                  <a:srgbClr val="00B050"/>
                </a:solidFill>
                <a:latin typeface="Verdana" pitchFamily="34" charset="0"/>
                <a:sym typeface="Symbol" pitchFamily="18" charset="2"/>
              </a:rPr>
              <a:t>w</a:t>
            </a:r>
            <a:r>
              <a:rPr lang="en-US" altLang="en-US" sz="1800" i="1" u="sng" dirty="0" err="1" smtClean="0">
                <a:solidFill>
                  <a:srgbClr val="00B050"/>
                </a:solidFill>
                <a:latin typeface="Verdana" pitchFamily="34" charset="0"/>
                <a:sym typeface="Symbol" pitchFamily="18" charset="2"/>
              </a:rPr>
              <a:t>cos</a:t>
            </a:r>
            <a:r>
              <a:rPr lang="en-US" altLang="en-US" sz="1800" i="1" u="sng" dirty="0" smtClean="0">
                <a:solidFill>
                  <a:srgbClr val="00B050"/>
                </a:solidFill>
                <a:latin typeface="Verdana" pitchFamily="34" charset="0"/>
                <a:sym typeface="Symbol" pitchFamily="18" charset="2"/>
              </a:rPr>
              <a:t>(-</a:t>
            </a:r>
            <a:r>
              <a:rPr lang="en-US" altLang="en-US" sz="1800" u="sng" dirty="0" smtClean="0">
                <a:solidFill>
                  <a:srgbClr val="00B050"/>
                </a:solidFill>
                <a:latin typeface="Verdana" pitchFamily="34" charset="0"/>
                <a:sym typeface="Symbol" pitchFamily="18" charset="2"/>
              </a:rPr>
              <a:t></a:t>
            </a:r>
            <a:r>
              <a:rPr lang="en-US" altLang="en-US" sz="1800" u="sng" baseline="-25000" dirty="0" smtClean="0">
                <a:solidFill>
                  <a:srgbClr val="00B050"/>
                </a:solidFill>
                <a:latin typeface="Verdana" pitchFamily="34" charset="0"/>
                <a:sym typeface="Symbol" pitchFamily="18" charset="2"/>
              </a:rPr>
              <a:t>y</a:t>
            </a:r>
            <a:r>
              <a:rPr lang="en-US" altLang="en-US" sz="1800" i="1" u="sng" dirty="0" smtClean="0">
                <a:solidFill>
                  <a:srgbClr val="00B050"/>
                </a:solidFill>
                <a:latin typeface="Verdana" pitchFamily="34" charset="0"/>
                <a:sym typeface="Symbol" pitchFamily="18" charset="2"/>
              </a:rPr>
              <a:t>)</a:t>
            </a:r>
            <a:endParaRPr lang="en-US" altLang="en-US" sz="1800" i="1" u="sng" dirty="0">
              <a:solidFill>
                <a:srgbClr val="00B050"/>
              </a:solidFill>
              <a:latin typeface="Verdana" pitchFamily="34" charset="0"/>
            </a:endParaRPr>
          </a:p>
        </p:txBody>
      </p:sp>
      <p:sp>
        <p:nvSpPr>
          <p:cNvPr id="41020" name="Rectangle 179"/>
          <p:cNvSpPr>
            <a:spLocks noChangeArrowheads="1"/>
          </p:cNvSpPr>
          <p:nvPr/>
        </p:nvSpPr>
        <p:spPr bwMode="auto">
          <a:xfrm>
            <a:off x="7480300" y="6046788"/>
            <a:ext cx="14991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800" i="1" u="sng" dirty="0" smtClean="0">
                <a:latin typeface="Verdana" pitchFamily="34" charset="0"/>
                <a:sym typeface="Symbol" pitchFamily="18" charset="2"/>
              </a:rPr>
              <a:t>__?</a:t>
            </a:r>
            <a:r>
              <a:rPr lang="en-US" altLang="en-US" sz="1800" i="1" dirty="0" smtClean="0">
                <a:latin typeface="Verdana" pitchFamily="34" charset="0"/>
                <a:sym typeface="Symbol" pitchFamily="18" charset="2"/>
              </a:rPr>
              <a:t>cos(-</a:t>
            </a:r>
            <a:r>
              <a:rPr lang="en-US" altLang="en-US" sz="1800" dirty="0" smtClean="0">
                <a:latin typeface="Verdana" pitchFamily="34" charset="0"/>
                <a:sym typeface="Symbol" pitchFamily="18" charset="2"/>
              </a:rPr>
              <a:t></a:t>
            </a:r>
            <a:r>
              <a:rPr lang="en-US" altLang="en-US" sz="1800" baseline="-25000" dirty="0">
                <a:latin typeface="Verdana" pitchFamily="34" charset="0"/>
                <a:sym typeface="Symbol" pitchFamily="18" charset="2"/>
              </a:rPr>
              <a:t>z</a:t>
            </a:r>
            <a:r>
              <a:rPr lang="en-US" altLang="en-US" sz="1800" i="1" dirty="0">
                <a:latin typeface="Verdana" pitchFamily="34" charset="0"/>
                <a:sym typeface="Symbol" pitchFamily="18" charset="2"/>
              </a:rPr>
              <a:t>)</a:t>
            </a:r>
            <a:endParaRPr lang="en-US" altLang="en-US" sz="1800" i="1" dirty="0">
              <a:latin typeface="Verdana" pitchFamily="34" charset="0"/>
            </a:endParaRPr>
          </a:p>
        </p:txBody>
      </p:sp>
      <p:sp>
        <p:nvSpPr>
          <p:cNvPr id="41022" name="Rectangle 181"/>
          <p:cNvSpPr>
            <a:spLocks noChangeArrowheads="1"/>
          </p:cNvSpPr>
          <p:nvPr/>
        </p:nvSpPr>
        <p:spPr bwMode="auto">
          <a:xfrm>
            <a:off x="1895208" y="2760375"/>
            <a:ext cx="2587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600" u="sng" dirty="0" smtClean="0">
                <a:latin typeface="Verdana" pitchFamily="34" charset="0"/>
              </a:rPr>
              <a:t>Mark vector Pc on the paper</a:t>
            </a:r>
            <a:endParaRPr lang="en-US" altLang="en-US" sz="1600" u="sng" dirty="0">
              <a:latin typeface="Verdana" pitchFamily="34" charset="0"/>
            </a:endParaRPr>
          </a:p>
        </p:txBody>
      </p:sp>
      <p:sp>
        <p:nvSpPr>
          <p:cNvPr id="183" name="Rectangle 182"/>
          <p:cNvSpPr/>
          <p:nvPr/>
        </p:nvSpPr>
        <p:spPr>
          <a:xfrm>
            <a:off x="230188" y="1772816"/>
            <a:ext cx="4197350" cy="50667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pPr algn="ctr">
              <a:defRPr/>
            </a:pPr>
            <a:endParaRPr lang="en-US" altLang="en-US" smtClean="0">
              <a:solidFill>
                <a:srgbClr val="FFFFFF"/>
              </a:solidFill>
              <a:latin typeface="Calibri" pitchFamily="34" charset="0"/>
            </a:endParaRPr>
          </a:p>
        </p:txBody>
      </p:sp>
      <p:sp>
        <p:nvSpPr>
          <p:cNvPr id="184" name="Rectangle 183"/>
          <p:cNvSpPr/>
          <p:nvPr/>
        </p:nvSpPr>
        <p:spPr>
          <a:xfrm>
            <a:off x="4427538" y="1772817"/>
            <a:ext cx="4489450" cy="4693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pPr algn="ctr">
              <a:defRPr/>
            </a:pPr>
            <a:endParaRPr lang="en-US" altLang="en-US" smtClean="0">
              <a:solidFill>
                <a:srgbClr val="FFFFFF"/>
              </a:solidFill>
              <a:latin typeface="Calibri" pitchFamily="34" charset="0"/>
            </a:endParaRPr>
          </a:p>
        </p:txBody>
      </p:sp>
      <p:cxnSp>
        <p:nvCxnSpPr>
          <p:cNvPr id="185" name="Straight Connector 184"/>
          <p:cNvCxnSpPr/>
          <p:nvPr/>
        </p:nvCxnSpPr>
        <p:spPr>
          <a:xfrm flipV="1">
            <a:off x="4549775" y="3167063"/>
            <a:ext cx="938213" cy="75247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1026" name="Slide Number Placeholder 1"/>
          <p:cNvSpPr>
            <a:spLocks noGrp="1"/>
          </p:cNvSpPr>
          <p:nvPr>
            <p:ph type="sldNum" sz="quarter" idx="12"/>
          </p:nvPr>
        </p:nvSpPr>
        <p:spPr bwMode="auto">
          <a:xfrm>
            <a:off x="6554788" y="6519863"/>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fld id="{A86E4B1A-28B6-4E91-9830-591E0564067E}" type="slidenum">
              <a:rPr lang="en-US" altLang="en-US" sz="1200" smtClean="0">
                <a:solidFill>
                  <a:srgbClr val="898989"/>
                </a:solidFill>
                <a:latin typeface="Verdana" pitchFamily="34" charset="0"/>
              </a:rPr>
              <a:pPr>
                <a:spcBef>
                  <a:spcPct val="0"/>
                </a:spcBef>
                <a:buFontTx/>
                <a:buNone/>
              </a:pPr>
              <a:t>78</a:t>
            </a:fld>
            <a:endParaRPr lang="en-US" altLang="en-US" sz="1200" smtClean="0">
              <a:solidFill>
                <a:srgbClr val="898989"/>
              </a:solidFill>
              <a:latin typeface="Verdana" pitchFamily="34" charset="0"/>
            </a:endParaRPr>
          </a:p>
        </p:txBody>
      </p:sp>
      <p:sp>
        <p:nvSpPr>
          <p:cNvPr id="2" name="Right Brace 1"/>
          <p:cNvSpPr/>
          <p:nvPr/>
        </p:nvSpPr>
        <p:spPr>
          <a:xfrm rot="13845655">
            <a:off x="1073263" y="2624569"/>
            <a:ext cx="129543" cy="60595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9" name="Right Brace 68"/>
          <p:cNvSpPr/>
          <p:nvPr/>
        </p:nvSpPr>
        <p:spPr>
          <a:xfrm rot="13845655">
            <a:off x="5590496" y="2458641"/>
            <a:ext cx="129543" cy="60595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Rectangle 2"/>
          <p:cNvSpPr/>
          <p:nvPr/>
        </p:nvSpPr>
        <p:spPr>
          <a:xfrm>
            <a:off x="5045075" y="2501063"/>
            <a:ext cx="753732" cy="369332"/>
          </a:xfrm>
          <a:prstGeom prst="rect">
            <a:avLst/>
          </a:prstGeom>
        </p:spPr>
        <p:txBody>
          <a:bodyPr wrap="none">
            <a:spAutoFit/>
          </a:bodyPr>
          <a:lstStyle/>
          <a:p>
            <a:pPr>
              <a:spcBef>
                <a:spcPct val="0"/>
              </a:spcBef>
              <a:buFontTx/>
              <a:buNone/>
            </a:pPr>
            <a:r>
              <a:rPr lang="en-US" altLang="en-US" i="1" dirty="0" smtClean="0">
                <a:solidFill>
                  <a:srgbClr val="FF0000"/>
                </a:solidFill>
                <a:latin typeface="Verdana" pitchFamily="34" charset="0"/>
                <a:sym typeface="Symbol" pitchFamily="18" charset="2"/>
              </a:rPr>
              <a:t>___?</a:t>
            </a:r>
            <a:endParaRPr lang="en-US" altLang="en-US" i="1" baseline="-25000" dirty="0">
              <a:solidFill>
                <a:srgbClr val="FF0000"/>
              </a:solidFill>
              <a:latin typeface="Verdana" pitchFamily="34" charset="0"/>
            </a:endParaRPr>
          </a:p>
        </p:txBody>
      </p:sp>
      <p:cxnSp>
        <p:nvCxnSpPr>
          <p:cNvPr id="6" name="Straight Connector 5"/>
          <p:cNvCxnSpPr>
            <a:stCxn id="68" idx="7"/>
            <a:endCxn id="68" idx="3"/>
          </p:cNvCxnSpPr>
          <p:nvPr/>
        </p:nvCxnSpPr>
        <p:spPr>
          <a:xfrm flipH="1">
            <a:off x="744864" y="3292456"/>
            <a:ext cx="108885" cy="130214"/>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68" idx="1"/>
            <a:endCxn id="68" idx="5"/>
          </p:cNvCxnSpPr>
          <p:nvPr/>
        </p:nvCxnSpPr>
        <p:spPr>
          <a:xfrm>
            <a:off x="744864" y="3292456"/>
            <a:ext cx="108885" cy="130214"/>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78" name="Oval 77"/>
          <p:cNvSpPr/>
          <p:nvPr/>
        </p:nvSpPr>
        <p:spPr>
          <a:xfrm>
            <a:off x="5425749" y="3074988"/>
            <a:ext cx="153987" cy="1841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pPr algn="ctr">
              <a:defRPr/>
            </a:pPr>
            <a:endParaRPr lang="en-US" altLang="en-US" smtClean="0">
              <a:solidFill>
                <a:srgbClr val="FFFFFF"/>
              </a:solidFill>
              <a:latin typeface="Calibri" pitchFamily="34" charset="0"/>
            </a:endParaRPr>
          </a:p>
        </p:txBody>
      </p:sp>
      <p:cxnSp>
        <p:nvCxnSpPr>
          <p:cNvPr id="79" name="Straight Connector 78"/>
          <p:cNvCxnSpPr>
            <a:stCxn id="78" idx="7"/>
            <a:endCxn id="78" idx="3"/>
          </p:cNvCxnSpPr>
          <p:nvPr/>
        </p:nvCxnSpPr>
        <p:spPr>
          <a:xfrm flipH="1">
            <a:off x="5448300" y="3101956"/>
            <a:ext cx="108885" cy="130214"/>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78" idx="1"/>
            <a:endCxn id="78" idx="5"/>
          </p:cNvCxnSpPr>
          <p:nvPr/>
        </p:nvCxnSpPr>
        <p:spPr>
          <a:xfrm>
            <a:off x="5448300" y="3101956"/>
            <a:ext cx="108885" cy="130214"/>
          </a:xfrm>
          <a:prstGeom prst="line">
            <a:avLst/>
          </a:prstGeom>
          <a:ln w="222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619218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444500" y="268288"/>
            <a:ext cx="8243888" cy="1314450"/>
          </a:xfrm>
        </p:spPr>
        <p:txBody>
          <a:bodyPr/>
          <a:lstStyle/>
          <a:p>
            <a:r>
              <a:rPr lang="en-US" altLang="en-US" smtClean="0">
                <a:ea typeface="新細明體" pitchFamily="18" charset="-120"/>
              </a:rPr>
              <a:t> </a:t>
            </a:r>
          </a:p>
        </p:txBody>
      </p:sp>
      <p:sp>
        <p:nvSpPr>
          <p:cNvPr id="40963" name="Text Placeholder 2"/>
          <p:cNvSpPr>
            <a:spLocks noGrp="1"/>
          </p:cNvSpPr>
          <p:nvPr>
            <p:ph type="body" sz="half" idx="1"/>
          </p:nvPr>
        </p:nvSpPr>
        <p:spPr>
          <a:xfrm>
            <a:off x="269875" y="116633"/>
            <a:ext cx="4662165" cy="3987056"/>
          </a:xfrm>
        </p:spPr>
        <p:txBody>
          <a:bodyPr/>
          <a:lstStyle/>
          <a:p>
            <a:r>
              <a:rPr lang="en-US" altLang="en-US" sz="1800" dirty="0" smtClean="0">
                <a:solidFill>
                  <a:srgbClr val="FF0000"/>
                </a:solidFill>
                <a:ea typeface="新細明體" pitchFamily="18" charset="-120"/>
              </a:rPr>
              <a:t>ANSWER2.3: </a:t>
            </a:r>
            <a:r>
              <a:rPr lang="en-US" altLang="en-US" sz="1800" dirty="0">
                <a:ea typeface="新細明體" pitchFamily="18" charset="-120"/>
              </a:rPr>
              <a:t>Camera coordinates rotated </a:t>
            </a:r>
            <a:r>
              <a:rPr lang="en-US" altLang="en-US" sz="1800" dirty="0">
                <a:ea typeface="新細明體" pitchFamily="18" charset="-120"/>
                <a:sym typeface="Symbol" pitchFamily="18" charset="2"/>
              </a:rPr>
              <a:t></a:t>
            </a:r>
            <a:r>
              <a:rPr lang="en-US" altLang="en-US" sz="1800" baseline="-25000" dirty="0">
                <a:ea typeface="新細明體" pitchFamily="18" charset="-120"/>
                <a:sym typeface="Symbol" pitchFamily="18" charset="2"/>
              </a:rPr>
              <a:t>y </a:t>
            </a:r>
            <a:r>
              <a:rPr lang="en-US" altLang="en-US" sz="1800" dirty="0">
                <a:ea typeface="新細明體" pitchFamily="18" charset="-120"/>
                <a:sym typeface="Symbol" pitchFamily="18" charset="2"/>
              </a:rPr>
              <a:t>about Y-axis relative to the world coordinates. </a:t>
            </a:r>
            <a:r>
              <a:rPr lang="en-US" altLang="en-US" sz="1800" dirty="0">
                <a:ea typeface="新細明體" pitchFamily="18" charset="-120"/>
              </a:rPr>
              <a:t>A vector Pw=[</a:t>
            </a:r>
            <a:r>
              <a:rPr lang="en-US" altLang="en-US" sz="1800" dirty="0" err="1">
                <a:ea typeface="新細明體" pitchFamily="18" charset="-120"/>
              </a:rPr>
              <a:t>Xw,Yw,Zw</a:t>
            </a:r>
            <a:r>
              <a:rPr lang="en-US" altLang="en-US" sz="1800" dirty="0">
                <a:ea typeface="新細明體" pitchFamily="18" charset="-120"/>
              </a:rPr>
              <a:t>]’ is in the world coordinates (blue/</a:t>
            </a:r>
            <a:r>
              <a:rPr lang="en-US" altLang="en-US" sz="1800" dirty="0" err="1">
                <a:ea typeface="新細明體" pitchFamily="18" charset="-120"/>
              </a:rPr>
              <a:t>solid_axes</a:t>
            </a:r>
            <a:r>
              <a:rPr lang="en-US" altLang="en-US" sz="1800" dirty="0">
                <a:ea typeface="新細明體" pitchFamily="18" charset="-120"/>
              </a:rPr>
              <a:t>) is the same vector [</a:t>
            </a:r>
            <a:r>
              <a:rPr lang="en-US" altLang="en-US" sz="1800" dirty="0" err="1">
                <a:ea typeface="新細明體" pitchFamily="18" charset="-120"/>
              </a:rPr>
              <a:t>Xc,Yc,Zc</a:t>
            </a:r>
            <a:r>
              <a:rPr lang="en-US" altLang="en-US" sz="1800" dirty="0">
                <a:ea typeface="新細明體" pitchFamily="18" charset="-120"/>
              </a:rPr>
              <a:t>]’ in the camera coordinates (red/</a:t>
            </a:r>
            <a:r>
              <a:rPr lang="en-US" altLang="en-US" sz="1800" dirty="0" err="1">
                <a:ea typeface="新細明體" pitchFamily="18" charset="-120"/>
              </a:rPr>
              <a:t>dash_axes</a:t>
            </a:r>
            <a:r>
              <a:rPr lang="en-US" altLang="en-US" sz="1800" dirty="0">
                <a:ea typeface="新細明體" pitchFamily="18" charset="-120"/>
              </a:rPr>
              <a:t>)</a:t>
            </a:r>
          </a:p>
          <a:p>
            <a:r>
              <a:rPr lang="en-US" altLang="en-US" sz="1800" dirty="0" smtClean="0">
                <a:ea typeface="新細明體" pitchFamily="18" charset="-120"/>
              </a:rPr>
              <a:t>Q1</a:t>
            </a:r>
            <a:r>
              <a:rPr lang="en-US" altLang="en-US" sz="1800" dirty="0" smtClean="0">
                <a:ea typeface="新細明體" pitchFamily="18" charset="-120"/>
              </a:rPr>
              <a:t>: Y-axis is facing </a:t>
            </a:r>
            <a:r>
              <a:rPr lang="en-US" altLang="en-US" sz="1800" dirty="0" smtClean="0">
                <a:ea typeface="新細明體" pitchFamily="18" charset="-120"/>
              </a:rPr>
              <a:t>in or out </a:t>
            </a:r>
            <a:r>
              <a:rPr lang="en-US" altLang="en-US" sz="1800" dirty="0" smtClean="0">
                <a:ea typeface="新細明體" pitchFamily="18" charset="-120"/>
              </a:rPr>
              <a:t>of the paper</a:t>
            </a:r>
            <a:r>
              <a:rPr lang="en-US" altLang="en-US" sz="1800" dirty="0" smtClean="0">
                <a:ea typeface="新細明體" pitchFamily="18" charset="-120"/>
              </a:rPr>
              <a:t>?</a:t>
            </a:r>
          </a:p>
          <a:p>
            <a:r>
              <a:rPr lang="en-US" altLang="en-US" sz="1800" dirty="0" err="1" smtClean="0">
                <a:solidFill>
                  <a:srgbClr val="FF0000"/>
                </a:solidFill>
                <a:ea typeface="新細明體" pitchFamily="18" charset="-120"/>
              </a:rPr>
              <a:t>Ans</a:t>
            </a:r>
            <a:r>
              <a:rPr lang="en-US" altLang="en-US" sz="1800" dirty="0" smtClean="0">
                <a:solidFill>
                  <a:srgbClr val="FF0000"/>
                </a:solidFill>
                <a:ea typeface="新細明體" pitchFamily="18" charset="-120"/>
              </a:rPr>
              <a:t>: in, </a:t>
            </a:r>
            <a:r>
              <a:rPr lang="en-US" altLang="en-US" sz="1800" dirty="0" smtClean="0">
                <a:ea typeface="新細明體" pitchFamily="18" charset="-120"/>
              </a:rPr>
              <a:t>Q2</a:t>
            </a:r>
            <a:r>
              <a:rPr lang="en-US" altLang="en-US" sz="1800" dirty="0" smtClean="0">
                <a:ea typeface="新細明體" pitchFamily="18" charset="-120"/>
              </a:rPr>
              <a:t>: Fill in the blanks (__?)</a:t>
            </a:r>
          </a:p>
        </p:txBody>
      </p:sp>
      <p:sp>
        <p:nvSpPr>
          <p:cNvPr id="5" name="Footer Placeholder 4"/>
          <p:cNvSpPr>
            <a:spLocks noGrp="1"/>
          </p:cNvSpPr>
          <p:nvPr>
            <p:ph type="ftr" sz="quarter" idx="11"/>
          </p:nvPr>
        </p:nvSpPr>
        <p:spPr>
          <a:xfrm>
            <a:off x="4762500" y="6481763"/>
            <a:ext cx="2895600" cy="365125"/>
          </a:xfrm>
        </p:spPr>
        <p:txBody>
          <a:bodyPr/>
          <a:lstStyle/>
          <a:p>
            <a:pPr>
              <a:defRPr/>
            </a:pPr>
            <a:r>
              <a:rPr lang="en-US" smtClean="0"/>
              <a:t>Ch2. Cameras v.7c</a:t>
            </a:r>
            <a:endParaRPr lang="en-US" dirty="0"/>
          </a:p>
        </p:txBody>
      </p:sp>
      <p:cxnSp>
        <p:nvCxnSpPr>
          <p:cNvPr id="7" name="Straight Arrow Connector 6"/>
          <p:cNvCxnSpPr/>
          <p:nvPr/>
        </p:nvCxnSpPr>
        <p:spPr>
          <a:xfrm>
            <a:off x="817563" y="3348038"/>
            <a:ext cx="2779712" cy="127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817563" y="3354388"/>
            <a:ext cx="1587" cy="187007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817563" y="3348038"/>
            <a:ext cx="2093912" cy="2409825"/>
          </a:xfrm>
          <a:prstGeom prst="straightConnector1">
            <a:avLst/>
          </a:prstGeom>
          <a:ln w="38100" cmpd="dbl">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830263" y="2786063"/>
            <a:ext cx="709612" cy="587375"/>
          </a:xfrm>
          <a:prstGeom prst="straightConnector1">
            <a:avLst/>
          </a:prstGeom>
          <a:ln w="38100" cmpd="dbl">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1" name="Freeform 10"/>
          <p:cNvSpPr/>
          <p:nvPr/>
        </p:nvSpPr>
        <p:spPr>
          <a:xfrm>
            <a:off x="819150" y="3659188"/>
            <a:ext cx="227013" cy="107950"/>
          </a:xfrm>
          <a:custGeom>
            <a:avLst/>
            <a:gdLst>
              <a:gd name="connsiteX0" fmla="*/ 0 w 130628"/>
              <a:gd name="connsiteY0" fmla="*/ 70338 h 77106"/>
              <a:gd name="connsiteX1" fmla="*/ 90435 w 130628"/>
              <a:gd name="connsiteY1" fmla="*/ 70338 h 77106"/>
              <a:gd name="connsiteX2" fmla="*/ 130628 w 130628"/>
              <a:gd name="connsiteY2" fmla="*/ 0 h 77106"/>
            </a:gdLst>
            <a:ahLst/>
            <a:cxnLst>
              <a:cxn ang="0">
                <a:pos x="connsiteX0" y="connsiteY0"/>
              </a:cxn>
              <a:cxn ang="0">
                <a:pos x="connsiteX1" y="connsiteY1"/>
              </a:cxn>
              <a:cxn ang="0">
                <a:pos x="connsiteX2" y="connsiteY2"/>
              </a:cxn>
            </a:cxnLst>
            <a:rect l="l" t="t" r="r" b="b"/>
            <a:pathLst>
              <a:path w="130628" h="77106">
                <a:moveTo>
                  <a:pt x="0" y="70338"/>
                </a:moveTo>
                <a:cubicBezTo>
                  <a:pt x="34332" y="76199"/>
                  <a:pt x="68664" y="82061"/>
                  <a:pt x="90435" y="70338"/>
                </a:cubicBezTo>
                <a:cubicBezTo>
                  <a:pt x="112206" y="58615"/>
                  <a:pt x="121417" y="29307"/>
                  <a:pt x="130628" y="0"/>
                </a:cubicBezTo>
              </a:path>
            </a:pathLst>
          </a:custGeom>
          <a:noFill/>
          <a:ln w="12700">
            <a:tailEnd type="triangle"/>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0970" name="TextBox 28"/>
          <p:cNvSpPr txBox="1">
            <a:spLocks noChangeArrowheads="1"/>
          </p:cNvSpPr>
          <p:nvPr/>
        </p:nvSpPr>
        <p:spPr bwMode="auto">
          <a:xfrm>
            <a:off x="874713" y="3671888"/>
            <a:ext cx="50045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800" dirty="0" smtClean="0">
                <a:latin typeface="Verdana" pitchFamily="34" charset="0"/>
                <a:sym typeface="Symbol" pitchFamily="18" charset="2"/>
              </a:rPr>
              <a:t>-</a:t>
            </a:r>
            <a:r>
              <a:rPr lang="en-US" altLang="en-US" sz="1800" baseline="-25000" dirty="0" smtClean="0">
                <a:latin typeface="Verdana" pitchFamily="34" charset="0"/>
                <a:sym typeface="Symbol" pitchFamily="18" charset="2"/>
              </a:rPr>
              <a:t>y</a:t>
            </a:r>
            <a:endParaRPr lang="en-US" altLang="en-US" sz="1800" baseline="-25000" dirty="0">
              <a:latin typeface="Verdana" pitchFamily="34" charset="0"/>
            </a:endParaRPr>
          </a:p>
        </p:txBody>
      </p:sp>
      <p:sp>
        <p:nvSpPr>
          <p:cNvPr id="40971" name="TextBox 30"/>
          <p:cNvSpPr txBox="1">
            <a:spLocks noChangeArrowheads="1"/>
          </p:cNvSpPr>
          <p:nvPr/>
        </p:nvSpPr>
        <p:spPr bwMode="auto">
          <a:xfrm>
            <a:off x="376238" y="4897438"/>
            <a:ext cx="4699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800" i="1">
                <a:latin typeface="Verdana" pitchFamily="34" charset="0"/>
                <a:sym typeface="Symbol" pitchFamily="18" charset="2"/>
              </a:rPr>
              <a:t>X</a:t>
            </a:r>
            <a:r>
              <a:rPr lang="en-US" altLang="en-US" sz="1800" i="1" baseline="-25000">
                <a:latin typeface="Verdana" pitchFamily="34" charset="0"/>
                <a:sym typeface="Symbol" pitchFamily="18" charset="2"/>
              </a:rPr>
              <a:t>w</a:t>
            </a:r>
            <a:endParaRPr lang="en-US" altLang="en-US" sz="1800" i="1" baseline="-25000">
              <a:latin typeface="Verdana" pitchFamily="34" charset="0"/>
            </a:endParaRPr>
          </a:p>
        </p:txBody>
      </p:sp>
      <p:sp>
        <p:nvSpPr>
          <p:cNvPr id="40972" name="TextBox 31"/>
          <p:cNvSpPr txBox="1">
            <a:spLocks noChangeArrowheads="1"/>
          </p:cNvSpPr>
          <p:nvPr/>
        </p:nvSpPr>
        <p:spPr bwMode="auto">
          <a:xfrm>
            <a:off x="3316288" y="2919413"/>
            <a:ext cx="470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800" i="1" dirty="0" err="1" smtClean="0">
                <a:latin typeface="Verdana" pitchFamily="34" charset="0"/>
                <a:sym typeface="Symbol" pitchFamily="18" charset="2"/>
              </a:rPr>
              <a:t>Z</a:t>
            </a:r>
            <a:r>
              <a:rPr lang="en-US" altLang="en-US" sz="1800" i="1" baseline="-25000" dirty="0" err="1" smtClean="0">
                <a:latin typeface="Verdana" pitchFamily="34" charset="0"/>
                <a:sym typeface="Symbol" pitchFamily="18" charset="2"/>
              </a:rPr>
              <a:t>w</a:t>
            </a:r>
            <a:endParaRPr lang="en-US" altLang="en-US" sz="1800" i="1" baseline="-25000" dirty="0">
              <a:latin typeface="Verdana" pitchFamily="34" charset="0"/>
            </a:endParaRPr>
          </a:p>
        </p:txBody>
      </p:sp>
      <p:sp>
        <p:nvSpPr>
          <p:cNvPr id="40973" name="TextBox 32"/>
          <p:cNvSpPr txBox="1">
            <a:spLocks noChangeArrowheads="1"/>
          </p:cNvSpPr>
          <p:nvPr/>
        </p:nvSpPr>
        <p:spPr bwMode="auto">
          <a:xfrm>
            <a:off x="563805" y="2538533"/>
            <a:ext cx="73770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800" i="1" dirty="0" err="1" smtClean="0">
                <a:solidFill>
                  <a:srgbClr val="FF0000"/>
                </a:solidFill>
                <a:latin typeface="Verdana" pitchFamily="34" charset="0"/>
                <a:sym typeface="Symbol" pitchFamily="18" charset="2"/>
              </a:rPr>
              <a:t>Zc</a:t>
            </a:r>
            <a:r>
              <a:rPr lang="en-US" altLang="en-US" sz="1800" i="1" dirty="0" smtClean="0">
                <a:solidFill>
                  <a:srgbClr val="FF0000"/>
                </a:solidFill>
                <a:latin typeface="Verdana" pitchFamily="34" charset="0"/>
                <a:sym typeface="Symbol" pitchFamily="18" charset="2"/>
              </a:rPr>
              <a:t>_?</a:t>
            </a:r>
            <a:endParaRPr lang="en-US" altLang="en-US" sz="1800" i="1" baseline="-25000" dirty="0">
              <a:solidFill>
                <a:srgbClr val="FF0000"/>
              </a:solidFill>
              <a:latin typeface="Verdana" pitchFamily="34" charset="0"/>
            </a:endParaRPr>
          </a:p>
        </p:txBody>
      </p:sp>
      <p:sp>
        <p:nvSpPr>
          <p:cNvPr id="16" name="Freeform 15"/>
          <p:cNvSpPr/>
          <p:nvPr/>
        </p:nvSpPr>
        <p:spPr>
          <a:xfrm>
            <a:off x="1069975" y="3160713"/>
            <a:ext cx="73025" cy="196850"/>
          </a:xfrm>
          <a:custGeom>
            <a:avLst/>
            <a:gdLst>
              <a:gd name="connsiteX0" fmla="*/ 10048 w 73243"/>
              <a:gd name="connsiteY0" fmla="*/ 211015 h 211015"/>
              <a:gd name="connsiteX1" fmla="*/ 70338 w 73243"/>
              <a:gd name="connsiteY1" fmla="*/ 110532 h 211015"/>
              <a:gd name="connsiteX2" fmla="*/ 60290 w 73243"/>
              <a:gd name="connsiteY2" fmla="*/ 40193 h 211015"/>
              <a:gd name="connsiteX3" fmla="*/ 30145 w 73243"/>
              <a:gd name="connsiteY3" fmla="*/ 10048 h 211015"/>
              <a:gd name="connsiteX4" fmla="*/ 0 w 73243"/>
              <a:gd name="connsiteY4" fmla="*/ 0 h 211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243" h="211015">
                <a:moveTo>
                  <a:pt x="10048" y="211015"/>
                </a:moveTo>
                <a:cubicBezTo>
                  <a:pt x="36006" y="175008"/>
                  <a:pt x="61964" y="139002"/>
                  <a:pt x="70338" y="110532"/>
                </a:cubicBezTo>
                <a:cubicBezTo>
                  <a:pt x="78712" y="82062"/>
                  <a:pt x="66989" y="56940"/>
                  <a:pt x="60290" y="40193"/>
                </a:cubicBezTo>
                <a:cubicBezTo>
                  <a:pt x="53591" y="23446"/>
                  <a:pt x="40193" y="16747"/>
                  <a:pt x="30145" y="10048"/>
                </a:cubicBezTo>
                <a:cubicBezTo>
                  <a:pt x="20097" y="3349"/>
                  <a:pt x="10048" y="1674"/>
                  <a:pt x="0" y="0"/>
                </a:cubicBezTo>
              </a:path>
            </a:pathLst>
          </a:custGeom>
          <a:noFill/>
          <a:ln w="12700">
            <a:tailEnd type="triangle"/>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0975" name="TextBox 35"/>
          <p:cNvSpPr txBox="1">
            <a:spLocks noChangeArrowheads="1"/>
          </p:cNvSpPr>
          <p:nvPr/>
        </p:nvSpPr>
        <p:spPr bwMode="auto">
          <a:xfrm>
            <a:off x="1260475" y="3001963"/>
            <a:ext cx="50045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800" dirty="0" smtClean="0">
                <a:latin typeface="Verdana" pitchFamily="34" charset="0"/>
                <a:sym typeface="Symbol" pitchFamily="18" charset="2"/>
              </a:rPr>
              <a:t>-</a:t>
            </a:r>
            <a:r>
              <a:rPr lang="en-US" altLang="en-US" sz="1800" baseline="-25000" dirty="0" smtClean="0">
                <a:latin typeface="Verdana" pitchFamily="34" charset="0"/>
                <a:sym typeface="Symbol" pitchFamily="18" charset="2"/>
              </a:rPr>
              <a:t>y</a:t>
            </a:r>
            <a:endParaRPr lang="en-US" altLang="en-US" sz="1800" baseline="-25000" dirty="0">
              <a:latin typeface="Verdana" pitchFamily="34" charset="0"/>
            </a:endParaRPr>
          </a:p>
        </p:txBody>
      </p:sp>
      <p:cxnSp>
        <p:nvCxnSpPr>
          <p:cNvPr id="24" name="Straight Arrow Connector 23"/>
          <p:cNvCxnSpPr/>
          <p:nvPr/>
        </p:nvCxnSpPr>
        <p:spPr>
          <a:xfrm>
            <a:off x="819150" y="3348038"/>
            <a:ext cx="2778125" cy="1876425"/>
          </a:xfrm>
          <a:prstGeom prst="straightConnector1">
            <a:avLst/>
          </a:prstGeom>
          <a:ln w="127000" cmpd="tri">
            <a:tailEnd type="arrow"/>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flipV="1">
            <a:off x="1463675" y="2728913"/>
            <a:ext cx="2154238" cy="248920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0978" name="TextBox 68"/>
          <p:cNvSpPr txBox="1">
            <a:spLocks noChangeArrowheads="1"/>
          </p:cNvSpPr>
          <p:nvPr/>
        </p:nvSpPr>
        <p:spPr bwMode="auto">
          <a:xfrm>
            <a:off x="3616325" y="5218113"/>
            <a:ext cx="512763"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800">
                <a:latin typeface="Verdana" pitchFamily="34" charset="0"/>
              </a:rPr>
              <a:t>Pw</a:t>
            </a:r>
          </a:p>
        </p:txBody>
      </p:sp>
      <p:graphicFrame>
        <p:nvGraphicFramePr>
          <p:cNvPr id="40979" name="Object 27"/>
          <p:cNvGraphicFramePr>
            <a:graphicFrameLocks noGrp="1" noChangeAspect="1"/>
          </p:cNvGraphicFramePr>
          <p:nvPr>
            <p:extLst>
              <p:ext uri="{D42A27DB-BD31-4B8C-83A1-F6EECF244321}">
                <p14:modId xmlns:p14="http://schemas.microsoft.com/office/powerpoint/2010/main" val="365211296"/>
              </p:ext>
            </p:extLst>
          </p:nvPr>
        </p:nvGraphicFramePr>
        <p:xfrm>
          <a:off x="5037138" y="412750"/>
          <a:ext cx="3560762" cy="1436688"/>
        </p:xfrm>
        <a:graphic>
          <a:graphicData uri="http://schemas.openxmlformats.org/presentationml/2006/ole">
            <mc:AlternateContent xmlns:mc="http://schemas.openxmlformats.org/markup-compatibility/2006">
              <mc:Choice xmlns:v="urn:schemas-microsoft-com:vml" Requires="v">
                <p:oleObj spid="_x0000_s83022" name="公式" r:id="rId4" imgW="2958840" imgH="1193760" progId="Equation.3">
                  <p:embed/>
                </p:oleObj>
              </mc:Choice>
              <mc:Fallback>
                <p:oleObj name="公式" r:id="rId4" imgW="2958840" imgH="1193760" progId="Equation.3">
                  <p:embed/>
                  <p:pic>
                    <p:nvPicPr>
                      <p:cNvPr id="0" name=""/>
                      <p:cNvPicPr>
                        <a:picLocks noGrp="1" noChangeAspect="1" noChangeArrowheads="1"/>
                      </p:cNvPicPr>
                      <p:nvPr/>
                    </p:nvPicPr>
                    <p:blipFill>
                      <a:blip r:embed="rId5"/>
                      <a:srcRect/>
                      <a:stretch>
                        <a:fillRect/>
                      </a:stretch>
                    </p:blipFill>
                    <p:spPr bwMode="auto">
                      <a:xfrm>
                        <a:off x="5037138" y="412750"/>
                        <a:ext cx="3560762" cy="1436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38" name="Straight Connector 37"/>
          <p:cNvCxnSpPr/>
          <p:nvPr/>
        </p:nvCxnSpPr>
        <p:spPr>
          <a:xfrm>
            <a:off x="819150" y="5224463"/>
            <a:ext cx="2778125" cy="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3571875" y="3360738"/>
            <a:ext cx="0" cy="1863725"/>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1863725" y="5224463"/>
            <a:ext cx="1679575" cy="1447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0984" name="TextBox 33"/>
          <p:cNvSpPr txBox="1">
            <a:spLocks noChangeArrowheads="1"/>
          </p:cNvSpPr>
          <p:nvPr/>
        </p:nvSpPr>
        <p:spPr bwMode="auto">
          <a:xfrm>
            <a:off x="2308874" y="5765066"/>
            <a:ext cx="227535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600" i="1" u="sng" dirty="0" smtClean="0">
                <a:solidFill>
                  <a:srgbClr val="00B050"/>
                </a:solidFill>
                <a:latin typeface="Verdana" pitchFamily="34" charset="0"/>
                <a:sym typeface="Symbol" pitchFamily="18" charset="2"/>
              </a:rPr>
              <a:t>Show</a:t>
            </a:r>
          </a:p>
          <a:p>
            <a:pPr>
              <a:spcBef>
                <a:spcPct val="0"/>
              </a:spcBef>
              <a:buFontTx/>
              <a:buNone/>
            </a:pPr>
            <a:r>
              <a:rPr lang="en-US" altLang="en-US" sz="1600" i="1" u="sng" dirty="0" err="1" smtClean="0">
                <a:solidFill>
                  <a:srgbClr val="00B050"/>
                </a:solidFill>
                <a:latin typeface="Verdana" pitchFamily="34" charset="0"/>
                <a:sym typeface="Symbol" pitchFamily="18" charset="2"/>
              </a:rPr>
              <a:t>X</a:t>
            </a:r>
            <a:r>
              <a:rPr lang="en-US" altLang="en-US" sz="1600" i="1" u="sng" baseline="-25000" dirty="0" err="1" smtClean="0">
                <a:solidFill>
                  <a:srgbClr val="00B050"/>
                </a:solidFill>
                <a:latin typeface="Verdana" pitchFamily="34" charset="0"/>
                <a:sym typeface="Symbol" pitchFamily="18" charset="2"/>
              </a:rPr>
              <a:t>c</a:t>
            </a:r>
            <a:r>
              <a:rPr lang="en-US" altLang="en-US" sz="1600" i="1" u="sng" dirty="0" smtClean="0">
                <a:solidFill>
                  <a:srgbClr val="00B050"/>
                </a:solidFill>
                <a:latin typeface="Verdana" pitchFamily="34" charset="0"/>
                <a:sym typeface="Symbol" pitchFamily="18" charset="2"/>
              </a:rPr>
              <a:t>=</a:t>
            </a:r>
            <a:r>
              <a:rPr lang="en-US" altLang="en-US" sz="1600" i="1" u="sng" dirty="0" err="1" smtClean="0">
                <a:solidFill>
                  <a:srgbClr val="00B050"/>
                </a:solidFill>
                <a:latin typeface="Verdana" pitchFamily="34" charset="0"/>
                <a:sym typeface="Symbol" pitchFamily="18" charset="2"/>
              </a:rPr>
              <a:t>Xwcos</a:t>
            </a:r>
            <a:r>
              <a:rPr lang="en-US" altLang="en-US" sz="1600" i="1" u="sng" dirty="0" smtClean="0">
                <a:solidFill>
                  <a:srgbClr val="00B050"/>
                </a:solidFill>
                <a:latin typeface="Verdana" pitchFamily="34" charset="0"/>
                <a:sym typeface="Symbol" pitchFamily="18" charset="2"/>
              </a:rPr>
              <a:t>(-</a:t>
            </a:r>
            <a:r>
              <a:rPr lang="en-US" altLang="en-US" sz="1600" u="sng" dirty="0" smtClean="0">
                <a:solidFill>
                  <a:srgbClr val="00B050"/>
                </a:solidFill>
                <a:latin typeface="Verdana" pitchFamily="34" charset="0"/>
                <a:sym typeface="Symbol" pitchFamily="18" charset="2"/>
              </a:rPr>
              <a:t></a:t>
            </a:r>
            <a:r>
              <a:rPr lang="en-US" altLang="en-US" sz="1600" u="sng" baseline="-25000" dirty="0" smtClean="0">
                <a:solidFill>
                  <a:srgbClr val="00B050"/>
                </a:solidFill>
                <a:latin typeface="Verdana" pitchFamily="34" charset="0"/>
                <a:sym typeface="Symbol" pitchFamily="18" charset="2"/>
              </a:rPr>
              <a:t>y</a:t>
            </a:r>
            <a:r>
              <a:rPr lang="en-US" altLang="en-US" sz="1600" i="1" u="sng" dirty="0" smtClean="0">
                <a:solidFill>
                  <a:srgbClr val="00B050"/>
                </a:solidFill>
                <a:latin typeface="Verdana" pitchFamily="34" charset="0"/>
                <a:sym typeface="Symbol" pitchFamily="18" charset="2"/>
              </a:rPr>
              <a:t>) +</a:t>
            </a:r>
            <a:r>
              <a:rPr lang="en-US" altLang="en-US" sz="1600" i="1" u="sng" dirty="0" err="1" smtClean="0">
                <a:solidFill>
                  <a:srgbClr val="00B050"/>
                </a:solidFill>
                <a:latin typeface="Verdana" pitchFamily="34" charset="0"/>
                <a:sym typeface="Symbol" pitchFamily="18" charset="2"/>
              </a:rPr>
              <a:t>Zw_sin</a:t>
            </a:r>
            <a:r>
              <a:rPr lang="en-US" altLang="en-US" sz="1600" i="1" u="sng" dirty="0" smtClean="0">
                <a:solidFill>
                  <a:srgbClr val="00B050"/>
                </a:solidFill>
                <a:latin typeface="Verdana" pitchFamily="34" charset="0"/>
                <a:sym typeface="Symbol" pitchFamily="18" charset="2"/>
              </a:rPr>
              <a:t>(-</a:t>
            </a:r>
            <a:r>
              <a:rPr lang="en-US" altLang="en-US" sz="1600" u="sng" dirty="0" smtClean="0">
                <a:solidFill>
                  <a:srgbClr val="00B050"/>
                </a:solidFill>
                <a:latin typeface="Verdana" pitchFamily="34" charset="0"/>
                <a:sym typeface="Symbol" pitchFamily="18" charset="2"/>
              </a:rPr>
              <a:t></a:t>
            </a:r>
            <a:r>
              <a:rPr lang="en-US" altLang="en-US" sz="1600" u="sng" baseline="-25000" dirty="0">
                <a:solidFill>
                  <a:srgbClr val="00B050"/>
                </a:solidFill>
                <a:latin typeface="Verdana" pitchFamily="34" charset="0"/>
                <a:sym typeface="Symbol" pitchFamily="18" charset="2"/>
              </a:rPr>
              <a:t>y</a:t>
            </a:r>
            <a:r>
              <a:rPr lang="en-US" altLang="en-US" sz="1600" i="1" u="sng" dirty="0" smtClean="0">
                <a:solidFill>
                  <a:srgbClr val="00B050"/>
                </a:solidFill>
                <a:latin typeface="Verdana" pitchFamily="34" charset="0"/>
                <a:sym typeface="Symbol" pitchFamily="18" charset="2"/>
              </a:rPr>
              <a:t>)</a:t>
            </a:r>
            <a:endParaRPr lang="en-US" altLang="en-US" sz="1600" i="1" u="sng" dirty="0">
              <a:solidFill>
                <a:srgbClr val="00B050"/>
              </a:solidFill>
              <a:latin typeface="Verdana" pitchFamily="34" charset="0"/>
            </a:endParaRPr>
          </a:p>
        </p:txBody>
      </p:sp>
      <p:sp>
        <p:nvSpPr>
          <p:cNvPr id="40985" name="TextBox 28"/>
          <p:cNvSpPr txBox="1">
            <a:spLocks noChangeArrowheads="1"/>
          </p:cNvSpPr>
          <p:nvPr/>
        </p:nvSpPr>
        <p:spPr bwMode="auto">
          <a:xfrm>
            <a:off x="2987675" y="5148263"/>
            <a:ext cx="54534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800" dirty="0" smtClean="0">
                <a:latin typeface="Verdana" pitchFamily="34" charset="0"/>
                <a:sym typeface="Symbol" pitchFamily="18" charset="2"/>
              </a:rPr>
              <a:t>-y</a:t>
            </a:r>
            <a:endParaRPr lang="en-US" altLang="en-US" sz="1800" baseline="-25000" dirty="0">
              <a:latin typeface="Verdana" pitchFamily="34" charset="0"/>
            </a:endParaRPr>
          </a:p>
        </p:txBody>
      </p:sp>
      <p:cxnSp>
        <p:nvCxnSpPr>
          <p:cNvPr id="80" name="Straight Connector 79"/>
          <p:cNvCxnSpPr/>
          <p:nvPr/>
        </p:nvCxnSpPr>
        <p:spPr>
          <a:xfrm flipV="1">
            <a:off x="830263" y="4462463"/>
            <a:ext cx="938212" cy="75247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830263" y="5272088"/>
            <a:ext cx="1166812" cy="132397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88" name="Right Brace 87"/>
          <p:cNvSpPr/>
          <p:nvPr/>
        </p:nvSpPr>
        <p:spPr>
          <a:xfrm rot="19072937" flipH="1">
            <a:off x="885825" y="3373438"/>
            <a:ext cx="309563" cy="1422400"/>
          </a:xfrm>
          <a:prstGeom prst="rightBrace">
            <a:avLst/>
          </a:prstGeom>
          <a:ln>
            <a:prstDash val="lgDash"/>
          </a:ln>
        </p:spPr>
        <p:style>
          <a:lnRef idx="1">
            <a:schemeClr val="accent1"/>
          </a:lnRef>
          <a:fillRef idx="0">
            <a:schemeClr val="accent1"/>
          </a:fillRef>
          <a:effectRef idx="0">
            <a:schemeClr val="accent1"/>
          </a:effectRef>
          <a:fontRef idx="minor">
            <a:schemeClr val="tx1"/>
          </a:fontRef>
        </p:style>
        <p:txBody>
          <a:bodyPr anchor="ct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pPr algn="ctr">
              <a:defRPr/>
            </a:pPr>
            <a:endParaRPr lang="en-US" altLang="en-US" smtClean="0">
              <a:latin typeface="Calibri" pitchFamily="34" charset="0"/>
            </a:endParaRPr>
          </a:p>
        </p:txBody>
      </p:sp>
      <p:sp>
        <p:nvSpPr>
          <p:cNvPr id="40989" name="Rectangle 88"/>
          <p:cNvSpPr>
            <a:spLocks noChangeArrowheads="1"/>
          </p:cNvSpPr>
          <p:nvPr/>
        </p:nvSpPr>
        <p:spPr bwMode="auto">
          <a:xfrm>
            <a:off x="369888" y="4103688"/>
            <a:ext cx="15007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800" i="1" dirty="0" err="1">
                <a:latin typeface="Verdana" pitchFamily="34" charset="0"/>
                <a:sym typeface="Symbol" pitchFamily="18" charset="2"/>
              </a:rPr>
              <a:t>X</a:t>
            </a:r>
            <a:r>
              <a:rPr lang="en-US" altLang="en-US" sz="1800" i="1" baseline="-25000" dirty="0" err="1">
                <a:latin typeface="Verdana" pitchFamily="34" charset="0"/>
                <a:sym typeface="Symbol" pitchFamily="18" charset="2"/>
              </a:rPr>
              <a:t>w</a:t>
            </a:r>
            <a:r>
              <a:rPr lang="en-US" altLang="en-US" sz="1800" i="1" dirty="0" err="1">
                <a:latin typeface="Verdana" pitchFamily="34" charset="0"/>
                <a:sym typeface="Symbol" pitchFamily="18" charset="2"/>
              </a:rPr>
              <a:t>cos</a:t>
            </a:r>
            <a:r>
              <a:rPr lang="en-US" altLang="en-US" sz="1800" i="1" dirty="0" smtClean="0">
                <a:latin typeface="Verdana" pitchFamily="34" charset="0"/>
                <a:sym typeface="Symbol" pitchFamily="18" charset="2"/>
              </a:rPr>
              <a:t>(</a:t>
            </a:r>
            <a:r>
              <a:rPr lang="en-US" altLang="en-US" sz="1800" i="1" u="sng" dirty="0" smtClean="0">
                <a:solidFill>
                  <a:srgbClr val="FF0000"/>
                </a:solidFill>
                <a:latin typeface="Verdana" pitchFamily="34" charset="0"/>
                <a:sym typeface="Symbol" pitchFamily="18" charset="2"/>
              </a:rPr>
              <a:t>-</a:t>
            </a:r>
            <a:r>
              <a:rPr lang="en-US" altLang="en-US" sz="1800" u="sng" dirty="0" smtClean="0">
                <a:solidFill>
                  <a:srgbClr val="FF0000"/>
                </a:solidFill>
                <a:latin typeface="Verdana" pitchFamily="34" charset="0"/>
                <a:sym typeface="Symbol" pitchFamily="18" charset="2"/>
              </a:rPr>
              <a:t></a:t>
            </a:r>
            <a:r>
              <a:rPr lang="en-US" altLang="en-US" sz="1800" u="sng" baseline="-25000" dirty="0" smtClean="0">
                <a:solidFill>
                  <a:srgbClr val="FF0000"/>
                </a:solidFill>
                <a:latin typeface="Verdana" pitchFamily="34" charset="0"/>
                <a:sym typeface="Symbol" pitchFamily="18" charset="2"/>
              </a:rPr>
              <a:t>y</a:t>
            </a:r>
            <a:r>
              <a:rPr lang="en-US" altLang="en-US" sz="1800" u="sng" dirty="0" smtClean="0">
                <a:solidFill>
                  <a:srgbClr val="FF0000"/>
                </a:solidFill>
                <a:latin typeface="Verdana" pitchFamily="34" charset="0"/>
                <a:sym typeface="Symbol" pitchFamily="18" charset="2"/>
              </a:rPr>
              <a:t>?</a:t>
            </a:r>
            <a:r>
              <a:rPr lang="en-US" altLang="en-US" sz="1800" i="1" dirty="0" smtClean="0">
                <a:latin typeface="Verdana" pitchFamily="34" charset="0"/>
                <a:sym typeface="Symbol" pitchFamily="18" charset="2"/>
              </a:rPr>
              <a:t>)</a:t>
            </a:r>
            <a:endParaRPr lang="en-US" altLang="en-US" sz="1800" dirty="0">
              <a:latin typeface="Verdana" pitchFamily="34" charset="0"/>
            </a:endParaRPr>
          </a:p>
        </p:txBody>
      </p:sp>
      <p:sp>
        <p:nvSpPr>
          <p:cNvPr id="90" name="Right Brace 89"/>
          <p:cNvSpPr/>
          <p:nvPr/>
        </p:nvSpPr>
        <p:spPr>
          <a:xfrm rot="19140401" flipH="1">
            <a:off x="1128713" y="5262563"/>
            <a:ext cx="204787" cy="1720850"/>
          </a:xfrm>
          <a:prstGeom prst="rightBrace">
            <a:avLst/>
          </a:prstGeom>
          <a:ln>
            <a:prstDash val="lgDash"/>
          </a:ln>
        </p:spPr>
        <p:style>
          <a:lnRef idx="1">
            <a:schemeClr val="accent1"/>
          </a:lnRef>
          <a:fillRef idx="0">
            <a:schemeClr val="accent1"/>
          </a:fillRef>
          <a:effectRef idx="0">
            <a:schemeClr val="accent1"/>
          </a:effectRef>
          <a:fontRef idx="minor">
            <a:schemeClr val="tx1"/>
          </a:fontRef>
        </p:style>
        <p:txBody>
          <a:bodyPr anchor="ct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pPr algn="ctr">
              <a:defRPr/>
            </a:pPr>
            <a:endParaRPr lang="en-US" altLang="en-US" smtClean="0">
              <a:latin typeface="Calibri" pitchFamily="34" charset="0"/>
            </a:endParaRPr>
          </a:p>
        </p:txBody>
      </p:sp>
      <p:sp>
        <p:nvSpPr>
          <p:cNvPr id="40991" name="Rectangle 90"/>
          <p:cNvSpPr>
            <a:spLocks noChangeArrowheads="1"/>
          </p:cNvSpPr>
          <p:nvPr/>
        </p:nvSpPr>
        <p:spPr bwMode="auto">
          <a:xfrm>
            <a:off x="269875" y="6091238"/>
            <a:ext cx="16610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800" i="1" dirty="0" err="1">
                <a:solidFill>
                  <a:srgbClr val="FF0000"/>
                </a:solidFill>
                <a:latin typeface="Verdana" pitchFamily="34" charset="0"/>
                <a:sym typeface="Symbol" pitchFamily="18" charset="2"/>
              </a:rPr>
              <a:t>Z</a:t>
            </a:r>
            <a:r>
              <a:rPr lang="en-US" altLang="en-US" sz="1800" i="1" dirty="0" err="1" smtClean="0">
                <a:solidFill>
                  <a:srgbClr val="FF0000"/>
                </a:solidFill>
                <a:latin typeface="Verdana" pitchFamily="34" charset="0"/>
                <a:sym typeface="Symbol" pitchFamily="18" charset="2"/>
              </a:rPr>
              <a:t>w</a:t>
            </a:r>
            <a:r>
              <a:rPr lang="en-US" altLang="en-US" sz="1800" i="1" dirty="0" smtClean="0">
                <a:solidFill>
                  <a:srgbClr val="FF0000"/>
                </a:solidFill>
                <a:latin typeface="Verdana" pitchFamily="34" charset="0"/>
                <a:sym typeface="Symbol" pitchFamily="18" charset="2"/>
              </a:rPr>
              <a:t>_?</a:t>
            </a:r>
            <a:r>
              <a:rPr lang="en-US" altLang="en-US" sz="1800" i="1" dirty="0" smtClean="0">
                <a:latin typeface="Verdana" pitchFamily="34" charset="0"/>
                <a:sym typeface="Symbol" pitchFamily="18" charset="2"/>
              </a:rPr>
              <a:t>sin(-</a:t>
            </a:r>
            <a:r>
              <a:rPr lang="en-US" altLang="en-US" sz="1800" dirty="0" smtClean="0">
                <a:latin typeface="Verdana" pitchFamily="34" charset="0"/>
                <a:sym typeface="Symbol" pitchFamily="18" charset="2"/>
              </a:rPr>
              <a:t></a:t>
            </a:r>
            <a:r>
              <a:rPr lang="en-US" altLang="en-US" sz="1800" baseline="-25000" dirty="0" smtClean="0">
                <a:latin typeface="Verdana" pitchFamily="34" charset="0"/>
                <a:sym typeface="Symbol" pitchFamily="18" charset="2"/>
              </a:rPr>
              <a:t>y</a:t>
            </a:r>
            <a:r>
              <a:rPr lang="en-US" altLang="en-US" sz="1800" i="1" dirty="0" smtClean="0">
                <a:latin typeface="Verdana" pitchFamily="34" charset="0"/>
                <a:sym typeface="Symbol" pitchFamily="18" charset="2"/>
              </a:rPr>
              <a:t>)</a:t>
            </a:r>
            <a:endParaRPr lang="en-US" altLang="en-US" sz="1800" i="1" dirty="0">
              <a:latin typeface="Verdana" pitchFamily="34" charset="0"/>
            </a:endParaRPr>
          </a:p>
        </p:txBody>
      </p:sp>
      <p:sp>
        <p:nvSpPr>
          <p:cNvPr id="149" name="Freeform 148"/>
          <p:cNvSpPr/>
          <p:nvPr/>
        </p:nvSpPr>
        <p:spPr>
          <a:xfrm>
            <a:off x="2973388" y="5284788"/>
            <a:ext cx="176212" cy="234950"/>
          </a:xfrm>
          <a:custGeom>
            <a:avLst/>
            <a:gdLst>
              <a:gd name="connsiteX0" fmla="*/ 176645 w 176645"/>
              <a:gd name="connsiteY0" fmla="*/ 234268 h 234268"/>
              <a:gd name="connsiteX1" fmla="*/ 25504 w 176645"/>
              <a:gd name="connsiteY1" fmla="*/ 188926 h 234268"/>
              <a:gd name="connsiteX2" fmla="*/ 2833 w 176645"/>
              <a:gd name="connsiteY2" fmla="*/ 113356 h 234268"/>
              <a:gd name="connsiteX3" fmla="*/ 2833 w 176645"/>
              <a:gd name="connsiteY3" fmla="*/ 45343 h 234268"/>
              <a:gd name="connsiteX4" fmla="*/ 25504 w 176645"/>
              <a:gd name="connsiteY4" fmla="*/ 0 h 2342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645" h="234268">
                <a:moveTo>
                  <a:pt x="176645" y="234268"/>
                </a:moveTo>
                <a:cubicBezTo>
                  <a:pt x="115559" y="221673"/>
                  <a:pt x="54473" y="209078"/>
                  <a:pt x="25504" y="188926"/>
                </a:cubicBezTo>
                <a:cubicBezTo>
                  <a:pt x="-3465" y="168774"/>
                  <a:pt x="6612" y="137287"/>
                  <a:pt x="2833" y="113356"/>
                </a:cubicBezTo>
                <a:cubicBezTo>
                  <a:pt x="-946" y="89425"/>
                  <a:pt x="-945" y="64235"/>
                  <a:pt x="2833" y="45343"/>
                </a:cubicBezTo>
                <a:cubicBezTo>
                  <a:pt x="6611" y="26451"/>
                  <a:pt x="16057" y="13225"/>
                  <a:pt x="25504" y="0"/>
                </a:cubicBezTo>
              </a:path>
            </a:pathLst>
          </a:custGeom>
          <a:noFill/>
          <a:ln>
            <a:headEnd type="triangle"/>
            <a:tailEnd type="none"/>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0993" name="Footer Placeholder 4"/>
          <p:cNvSpPr txBox="1">
            <a:spLocks/>
          </p:cNvSpPr>
          <p:nvPr/>
        </p:nvSpPr>
        <p:spPr bwMode="auto">
          <a:xfrm>
            <a:off x="5448300" y="6040438"/>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lgn="ctr">
              <a:spcBef>
                <a:spcPct val="0"/>
              </a:spcBef>
              <a:buFontTx/>
              <a:buNone/>
            </a:pPr>
            <a:endParaRPr lang="en-US" altLang="en-US" sz="1200">
              <a:solidFill>
                <a:srgbClr val="898989"/>
              </a:solidFill>
              <a:latin typeface="Verdana" pitchFamily="34" charset="0"/>
            </a:endParaRPr>
          </a:p>
        </p:txBody>
      </p:sp>
      <p:cxnSp>
        <p:nvCxnSpPr>
          <p:cNvPr id="151" name="Straight Arrow Connector 150"/>
          <p:cNvCxnSpPr/>
          <p:nvPr/>
        </p:nvCxnSpPr>
        <p:spPr>
          <a:xfrm>
            <a:off x="5487988" y="3141663"/>
            <a:ext cx="2779712" cy="127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p:nvPr/>
        </p:nvCxnSpPr>
        <p:spPr>
          <a:xfrm>
            <a:off x="5487988" y="3151188"/>
            <a:ext cx="1587" cy="18669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p:nvPr/>
        </p:nvCxnSpPr>
        <p:spPr>
          <a:xfrm>
            <a:off x="5487988" y="3141663"/>
            <a:ext cx="2093912" cy="2409825"/>
          </a:xfrm>
          <a:prstGeom prst="straightConnector1">
            <a:avLst/>
          </a:prstGeom>
          <a:ln w="38100" cmpd="dbl">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54" name="Straight Arrow Connector 153"/>
          <p:cNvCxnSpPr/>
          <p:nvPr/>
        </p:nvCxnSpPr>
        <p:spPr>
          <a:xfrm flipV="1">
            <a:off x="5500688" y="2579688"/>
            <a:ext cx="709612" cy="587375"/>
          </a:xfrm>
          <a:prstGeom prst="straightConnector1">
            <a:avLst/>
          </a:prstGeom>
          <a:ln w="38100" cmpd="dbl">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55" name="Freeform 154"/>
          <p:cNvSpPr/>
          <p:nvPr/>
        </p:nvSpPr>
        <p:spPr>
          <a:xfrm>
            <a:off x="5489575" y="3455988"/>
            <a:ext cx="227013" cy="104775"/>
          </a:xfrm>
          <a:custGeom>
            <a:avLst/>
            <a:gdLst>
              <a:gd name="connsiteX0" fmla="*/ 0 w 130628"/>
              <a:gd name="connsiteY0" fmla="*/ 70338 h 77106"/>
              <a:gd name="connsiteX1" fmla="*/ 90435 w 130628"/>
              <a:gd name="connsiteY1" fmla="*/ 70338 h 77106"/>
              <a:gd name="connsiteX2" fmla="*/ 130628 w 130628"/>
              <a:gd name="connsiteY2" fmla="*/ 0 h 77106"/>
            </a:gdLst>
            <a:ahLst/>
            <a:cxnLst>
              <a:cxn ang="0">
                <a:pos x="connsiteX0" y="connsiteY0"/>
              </a:cxn>
              <a:cxn ang="0">
                <a:pos x="connsiteX1" y="connsiteY1"/>
              </a:cxn>
              <a:cxn ang="0">
                <a:pos x="connsiteX2" y="connsiteY2"/>
              </a:cxn>
            </a:cxnLst>
            <a:rect l="l" t="t" r="r" b="b"/>
            <a:pathLst>
              <a:path w="130628" h="77106">
                <a:moveTo>
                  <a:pt x="0" y="70338"/>
                </a:moveTo>
                <a:cubicBezTo>
                  <a:pt x="34332" y="76199"/>
                  <a:pt x="68664" y="82061"/>
                  <a:pt x="90435" y="70338"/>
                </a:cubicBezTo>
                <a:cubicBezTo>
                  <a:pt x="112206" y="58615"/>
                  <a:pt x="121417" y="29307"/>
                  <a:pt x="130628" y="0"/>
                </a:cubicBezTo>
              </a:path>
            </a:pathLst>
          </a:custGeom>
          <a:noFill/>
          <a:ln w="12700">
            <a:tailEnd type="triangle"/>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0999" name="TextBox 28"/>
          <p:cNvSpPr txBox="1">
            <a:spLocks noChangeArrowheads="1"/>
          </p:cNvSpPr>
          <p:nvPr/>
        </p:nvSpPr>
        <p:spPr bwMode="auto">
          <a:xfrm>
            <a:off x="5489575" y="3576638"/>
            <a:ext cx="50045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800" dirty="0" smtClean="0">
                <a:latin typeface="Verdana" pitchFamily="34" charset="0"/>
                <a:sym typeface="Symbol" pitchFamily="18" charset="2"/>
              </a:rPr>
              <a:t>-</a:t>
            </a:r>
            <a:r>
              <a:rPr lang="en-US" altLang="en-US" sz="1800" baseline="-25000" dirty="0" smtClean="0">
                <a:latin typeface="Verdana" pitchFamily="34" charset="0"/>
                <a:sym typeface="Symbol" pitchFamily="18" charset="2"/>
              </a:rPr>
              <a:t>y</a:t>
            </a:r>
            <a:endParaRPr lang="en-US" altLang="en-US" sz="1800" baseline="-25000" dirty="0">
              <a:latin typeface="Verdana" pitchFamily="34" charset="0"/>
            </a:endParaRPr>
          </a:p>
        </p:txBody>
      </p:sp>
      <p:sp>
        <p:nvSpPr>
          <p:cNvPr id="41000" name="TextBox 30"/>
          <p:cNvSpPr txBox="1">
            <a:spLocks noChangeArrowheads="1"/>
          </p:cNvSpPr>
          <p:nvPr/>
        </p:nvSpPr>
        <p:spPr bwMode="auto">
          <a:xfrm>
            <a:off x="5045075" y="4757738"/>
            <a:ext cx="4699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800" i="1">
                <a:latin typeface="Verdana" pitchFamily="34" charset="0"/>
                <a:sym typeface="Symbol" pitchFamily="18" charset="2"/>
              </a:rPr>
              <a:t>X</a:t>
            </a:r>
            <a:r>
              <a:rPr lang="en-US" altLang="en-US" sz="1800" i="1" baseline="-25000">
                <a:latin typeface="Verdana" pitchFamily="34" charset="0"/>
                <a:sym typeface="Symbol" pitchFamily="18" charset="2"/>
              </a:rPr>
              <a:t>w</a:t>
            </a:r>
            <a:endParaRPr lang="en-US" altLang="en-US" sz="1800" i="1" baseline="-25000">
              <a:latin typeface="Verdana" pitchFamily="34" charset="0"/>
            </a:endParaRPr>
          </a:p>
        </p:txBody>
      </p:sp>
      <p:sp>
        <p:nvSpPr>
          <p:cNvPr id="41001" name="TextBox 31"/>
          <p:cNvSpPr txBox="1">
            <a:spLocks noChangeArrowheads="1"/>
          </p:cNvSpPr>
          <p:nvPr/>
        </p:nvSpPr>
        <p:spPr bwMode="auto">
          <a:xfrm>
            <a:off x="7986713" y="2713038"/>
            <a:ext cx="470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800" i="1" dirty="0" err="1" smtClean="0">
                <a:latin typeface="Verdana" pitchFamily="34" charset="0"/>
                <a:sym typeface="Symbol" pitchFamily="18" charset="2"/>
              </a:rPr>
              <a:t>Z</a:t>
            </a:r>
            <a:r>
              <a:rPr lang="en-US" altLang="en-US" sz="1800" i="1" baseline="-25000" dirty="0" err="1" smtClean="0">
                <a:latin typeface="Verdana" pitchFamily="34" charset="0"/>
                <a:sym typeface="Symbol" pitchFamily="18" charset="2"/>
              </a:rPr>
              <a:t>w</a:t>
            </a:r>
            <a:endParaRPr lang="en-US" altLang="en-US" sz="1800" i="1" baseline="-25000" dirty="0">
              <a:latin typeface="Verdana" pitchFamily="34" charset="0"/>
            </a:endParaRPr>
          </a:p>
        </p:txBody>
      </p:sp>
      <p:sp>
        <p:nvSpPr>
          <p:cNvPr id="160" name="Freeform 159"/>
          <p:cNvSpPr/>
          <p:nvPr/>
        </p:nvSpPr>
        <p:spPr>
          <a:xfrm>
            <a:off x="5740400" y="2957513"/>
            <a:ext cx="115888" cy="190500"/>
          </a:xfrm>
          <a:custGeom>
            <a:avLst/>
            <a:gdLst>
              <a:gd name="connsiteX0" fmla="*/ 10048 w 73243"/>
              <a:gd name="connsiteY0" fmla="*/ 211015 h 211015"/>
              <a:gd name="connsiteX1" fmla="*/ 70338 w 73243"/>
              <a:gd name="connsiteY1" fmla="*/ 110532 h 211015"/>
              <a:gd name="connsiteX2" fmla="*/ 60290 w 73243"/>
              <a:gd name="connsiteY2" fmla="*/ 40193 h 211015"/>
              <a:gd name="connsiteX3" fmla="*/ 30145 w 73243"/>
              <a:gd name="connsiteY3" fmla="*/ 10048 h 211015"/>
              <a:gd name="connsiteX4" fmla="*/ 0 w 73243"/>
              <a:gd name="connsiteY4" fmla="*/ 0 h 211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243" h="211015">
                <a:moveTo>
                  <a:pt x="10048" y="211015"/>
                </a:moveTo>
                <a:cubicBezTo>
                  <a:pt x="36006" y="175008"/>
                  <a:pt x="61964" y="139002"/>
                  <a:pt x="70338" y="110532"/>
                </a:cubicBezTo>
                <a:cubicBezTo>
                  <a:pt x="78712" y="82062"/>
                  <a:pt x="66989" y="56940"/>
                  <a:pt x="60290" y="40193"/>
                </a:cubicBezTo>
                <a:cubicBezTo>
                  <a:pt x="53591" y="23446"/>
                  <a:pt x="40193" y="16747"/>
                  <a:pt x="30145" y="10048"/>
                </a:cubicBezTo>
                <a:cubicBezTo>
                  <a:pt x="20097" y="3349"/>
                  <a:pt x="10048" y="1674"/>
                  <a:pt x="0" y="0"/>
                </a:cubicBezTo>
              </a:path>
            </a:pathLst>
          </a:custGeom>
          <a:noFill/>
          <a:ln w="12700">
            <a:tailEnd type="triangle"/>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1003" name="TextBox 35"/>
          <p:cNvSpPr txBox="1">
            <a:spLocks noChangeArrowheads="1"/>
          </p:cNvSpPr>
          <p:nvPr/>
        </p:nvSpPr>
        <p:spPr bwMode="auto">
          <a:xfrm>
            <a:off x="5930900" y="2798763"/>
            <a:ext cx="50045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800" dirty="0" smtClean="0">
                <a:latin typeface="Verdana" pitchFamily="34" charset="0"/>
                <a:sym typeface="Symbol" pitchFamily="18" charset="2"/>
              </a:rPr>
              <a:t>-</a:t>
            </a:r>
            <a:r>
              <a:rPr lang="en-US" altLang="en-US" sz="1800" baseline="-25000" dirty="0" smtClean="0">
                <a:latin typeface="Verdana" pitchFamily="34" charset="0"/>
                <a:sym typeface="Symbol" pitchFamily="18" charset="2"/>
              </a:rPr>
              <a:t>y</a:t>
            </a:r>
            <a:endParaRPr lang="en-US" altLang="en-US" sz="1800" baseline="-25000" dirty="0">
              <a:latin typeface="Verdana" pitchFamily="34" charset="0"/>
            </a:endParaRPr>
          </a:p>
        </p:txBody>
      </p:sp>
      <p:cxnSp>
        <p:nvCxnSpPr>
          <p:cNvPr id="162" name="Straight Arrow Connector 161"/>
          <p:cNvCxnSpPr/>
          <p:nvPr/>
        </p:nvCxnSpPr>
        <p:spPr>
          <a:xfrm>
            <a:off x="5489575" y="3141663"/>
            <a:ext cx="2778125" cy="1876425"/>
          </a:xfrm>
          <a:prstGeom prst="straightConnector1">
            <a:avLst/>
          </a:prstGeom>
          <a:ln w="127000" cmpd="tri">
            <a:tailEnd type="arrow"/>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flipH="1" flipV="1">
            <a:off x="6134100" y="2522538"/>
            <a:ext cx="2154238" cy="249237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1006" name="TextBox 68"/>
          <p:cNvSpPr txBox="1">
            <a:spLocks noChangeArrowheads="1"/>
          </p:cNvSpPr>
          <p:nvPr/>
        </p:nvSpPr>
        <p:spPr bwMode="auto">
          <a:xfrm>
            <a:off x="8286750" y="5014913"/>
            <a:ext cx="5127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800">
                <a:latin typeface="Verdana" pitchFamily="34" charset="0"/>
              </a:rPr>
              <a:t>Pw</a:t>
            </a:r>
          </a:p>
        </p:txBody>
      </p:sp>
      <p:cxnSp>
        <p:nvCxnSpPr>
          <p:cNvPr id="165" name="Straight Connector 164"/>
          <p:cNvCxnSpPr/>
          <p:nvPr/>
        </p:nvCxnSpPr>
        <p:spPr>
          <a:xfrm>
            <a:off x="5489575" y="5018088"/>
            <a:ext cx="2778125" cy="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a:off x="8243888" y="3154363"/>
            <a:ext cx="0" cy="1863725"/>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flipH="1">
            <a:off x="6534150" y="5018088"/>
            <a:ext cx="1679575" cy="1447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1010" name="TextBox 30"/>
          <p:cNvSpPr txBox="1">
            <a:spLocks noChangeArrowheads="1"/>
          </p:cNvSpPr>
          <p:nvPr/>
        </p:nvSpPr>
        <p:spPr bwMode="auto">
          <a:xfrm>
            <a:off x="7162800" y="5256213"/>
            <a:ext cx="4347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800" i="1" dirty="0" err="1" smtClean="0">
                <a:latin typeface="Verdana" pitchFamily="34" charset="0"/>
                <a:sym typeface="Symbol" pitchFamily="18" charset="2"/>
              </a:rPr>
              <a:t>X</a:t>
            </a:r>
            <a:r>
              <a:rPr lang="en-US" altLang="en-US" sz="1800" i="1" baseline="-25000" dirty="0" err="1" smtClean="0">
                <a:latin typeface="Verdana" pitchFamily="34" charset="0"/>
                <a:sym typeface="Symbol" pitchFamily="18" charset="2"/>
              </a:rPr>
              <a:t>y</a:t>
            </a:r>
            <a:endParaRPr lang="en-US" altLang="en-US" sz="1800" i="1" baseline="-25000" dirty="0">
              <a:latin typeface="Verdana" pitchFamily="34" charset="0"/>
            </a:endParaRPr>
          </a:p>
        </p:txBody>
      </p:sp>
      <p:sp>
        <p:nvSpPr>
          <p:cNvPr id="41012" name="TextBox 28"/>
          <p:cNvSpPr txBox="1">
            <a:spLocks noChangeArrowheads="1"/>
          </p:cNvSpPr>
          <p:nvPr/>
        </p:nvSpPr>
        <p:spPr bwMode="auto">
          <a:xfrm>
            <a:off x="7658100" y="4941888"/>
            <a:ext cx="50045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800" dirty="0" smtClean="0">
                <a:latin typeface="Verdana" pitchFamily="34" charset="0"/>
                <a:sym typeface="Symbol" pitchFamily="18" charset="2"/>
              </a:rPr>
              <a:t>-</a:t>
            </a:r>
            <a:r>
              <a:rPr lang="en-US" altLang="en-US" sz="1800" baseline="-25000" dirty="0" smtClean="0">
                <a:latin typeface="Verdana" pitchFamily="34" charset="0"/>
                <a:sym typeface="Symbol" pitchFamily="18" charset="2"/>
              </a:rPr>
              <a:t>y</a:t>
            </a:r>
            <a:endParaRPr lang="en-US" altLang="en-US" sz="1800" baseline="-25000" dirty="0">
              <a:latin typeface="Verdana" pitchFamily="34" charset="0"/>
            </a:endParaRPr>
          </a:p>
        </p:txBody>
      </p:sp>
      <p:cxnSp>
        <p:nvCxnSpPr>
          <p:cNvPr id="171" name="Straight Connector 170"/>
          <p:cNvCxnSpPr/>
          <p:nvPr/>
        </p:nvCxnSpPr>
        <p:spPr>
          <a:xfrm flipV="1">
            <a:off x="5500688" y="4256088"/>
            <a:ext cx="938212" cy="75247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4549775" y="3944938"/>
            <a:ext cx="2155825" cy="244157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73" name="Right Brace 172"/>
          <p:cNvSpPr/>
          <p:nvPr/>
        </p:nvSpPr>
        <p:spPr>
          <a:xfrm rot="3071975">
            <a:off x="6013450" y="4383088"/>
            <a:ext cx="320675" cy="981075"/>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pPr algn="ctr">
              <a:defRPr/>
            </a:pPr>
            <a:endParaRPr lang="en-US" altLang="en-US" smtClean="0">
              <a:latin typeface="Calibri" pitchFamily="34" charset="0"/>
            </a:endParaRPr>
          </a:p>
        </p:txBody>
      </p:sp>
      <p:sp>
        <p:nvSpPr>
          <p:cNvPr id="41016" name="Rectangle 173"/>
          <p:cNvSpPr>
            <a:spLocks noChangeArrowheads="1"/>
          </p:cNvSpPr>
          <p:nvPr/>
        </p:nvSpPr>
        <p:spPr bwMode="auto">
          <a:xfrm>
            <a:off x="5930900" y="4948238"/>
            <a:ext cx="1451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800" i="1" dirty="0" err="1" smtClean="0">
                <a:latin typeface="Verdana" pitchFamily="34" charset="0"/>
                <a:sym typeface="Symbol" pitchFamily="18" charset="2"/>
              </a:rPr>
              <a:t>X</a:t>
            </a:r>
            <a:r>
              <a:rPr lang="en-US" altLang="en-US" sz="1800" i="1" baseline="-25000" dirty="0" err="1" smtClean="0">
                <a:latin typeface="Verdana" pitchFamily="34" charset="0"/>
                <a:sym typeface="Symbol" pitchFamily="18" charset="2"/>
              </a:rPr>
              <a:t>w</a:t>
            </a:r>
            <a:r>
              <a:rPr lang="en-US" altLang="en-US" sz="1800" i="1" u="sng" dirty="0" err="1" smtClean="0">
                <a:solidFill>
                  <a:srgbClr val="FF0000"/>
                </a:solidFill>
                <a:latin typeface="Verdana" pitchFamily="34" charset="0"/>
                <a:sym typeface="Symbol" pitchFamily="18" charset="2"/>
              </a:rPr>
              <a:t>sin</a:t>
            </a:r>
            <a:r>
              <a:rPr lang="en-US" altLang="en-US" sz="1800" i="1" dirty="0" smtClean="0">
                <a:solidFill>
                  <a:srgbClr val="FF0000"/>
                </a:solidFill>
                <a:latin typeface="Verdana" pitchFamily="34" charset="0"/>
                <a:sym typeface="Symbol" pitchFamily="18" charset="2"/>
              </a:rPr>
              <a:t>?</a:t>
            </a:r>
            <a:r>
              <a:rPr lang="en-US" altLang="en-US" sz="1800" i="1" dirty="0" smtClean="0">
                <a:latin typeface="Verdana" pitchFamily="34" charset="0"/>
                <a:sym typeface="Symbol" pitchFamily="18" charset="2"/>
              </a:rPr>
              <a:t>(</a:t>
            </a:r>
            <a:r>
              <a:rPr lang="en-US" altLang="en-US" sz="1800" i="1" dirty="0" smtClean="0">
                <a:solidFill>
                  <a:srgbClr val="FF0000"/>
                </a:solidFill>
                <a:latin typeface="Verdana" pitchFamily="34" charset="0"/>
                <a:sym typeface="Symbol" pitchFamily="18" charset="2"/>
              </a:rPr>
              <a:t>-</a:t>
            </a:r>
            <a:r>
              <a:rPr lang="en-US" altLang="en-US" sz="1800" dirty="0" smtClean="0">
                <a:solidFill>
                  <a:srgbClr val="FF0000"/>
                </a:solidFill>
                <a:latin typeface="Verdana" pitchFamily="34" charset="0"/>
                <a:sym typeface="Symbol" pitchFamily="18" charset="2"/>
              </a:rPr>
              <a:t></a:t>
            </a:r>
            <a:r>
              <a:rPr lang="en-US" altLang="en-US" sz="1800" baseline="-25000" dirty="0" smtClean="0">
                <a:solidFill>
                  <a:srgbClr val="FF0000"/>
                </a:solidFill>
                <a:latin typeface="Verdana" pitchFamily="34" charset="0"/>
                <a:sym typeface="Symbol" pitchFamily="18" charset="2"/>
              </a:rPr>
              <a:t>y</a:t>
            </a:r>
            <a:r>
              <a:rPr lang="en-US" altLang="en-US" sz="1800" i="1" dirty="0" smtClean="0">
                <a:latin typeface="Verdana" pitchFamily="34" charset="0"/>
                <a:sym typeface="Symbol" pitchFamily="18" charset="2"/>
              </a:rPr>
              <a:t>)</a:t>
            </a:r>
            <a:endParaRPr lang="en-US" altLang="en-US" sz="1800" dirty="0">
              <a:latin typeface="Verdana" pitchFamily="34" charset="0"/>
            </a:endParaRPr>
          </a:p>
        </p:txBody>
      </p:sp>
      <p:sp>
        <p:nvSpPr>
          <p:cNvPr id="175" name="Right Brace 174"/>
          <p:cNvSpPr/>
          <p:nvPr/>
        </p:nvSpPr>
        <p:spPr>
          <a:xfrm rot="2958717">
            <a:off x="7403306" y="4901407"/>
            <a:ext cx="441325" cy="1995488"/>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pPr algn="ctr">
              <a:defRPr/>
            </a:pPr>
            <a:endParaRPr lang="en-US" altLang="en-US" smtClean="0">
              <a:latin typeface="Calibri" pitchFamily="34" charset="0"/>
            </a:endParaRPr>
          </a:p>
        </p:txBody>
      </p:sp>
      <p:sp>
        <p:nvSpPr>
          <p:cNvPr id="177" name="Freeform 176"/>
          <p:cNvSpPr/>
          <p:nvPr/>
        </p:nvSpPr>
        <p:spPr>
          <a:xfrm>
            <a:off x="7643813" y="5081588"/>
            <a:ext cx="176212" cy="231775"/>
          </a:xfrm>
          <a:custGeom>
            <a:avLst/>
            <a:gdLst>
              <a:gd name="connsiteX0" fmla="*/ 176645 w 176645"/>
              <a:gd name="connsiteY0" fmla="*/ 234268 h 234268"/>
              <a:gd name="connsiteX1" fmla="*/ 25504 w 176645"/>
              <a:gd name="connsiteY1" fmla="*/ 188926 h 234268"/>
              <a:gd name="connsiteX2" fmla="*/ 2833 w 176645"/>
              <a:gd name="connsiteY2" fmla="*/ 113356 h 234268"/>
              <a:gd name="connsiteX3" fmla="*/ 2833 w 176645"/>
              <a:gd name="connsiteY3" fmla="*/ 45343 h 234268"/>
              <a:gd name="connsiteX4" fmla="*/ 25504 w 176645"/>
              <a:gd name="connsiteY4" fmla="*/ 0 h 2342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645" h="234268">
                <a:moveTo>
                  <a:pt x="176645" y="234268"/>
                </a:moveTo>
                <a:cubicBezTo>
                  <a:pt x="115559" y="221673"/>
                  <a:pt x="54473" y="209078"/>
                  <a:pt x="25504" y="188926"/>
                </a:cubicBezTo>
                <a:cubicBezTo>
                  <a:pt x="-3465" y="168774"/>
                  <a:pt x="6612" y="137287"/>
                  <a:pt x="2833" y="113356"/>
                </a:cubicBezTo>
                <a:cubicBezTo>
                  <a:pt x="-946" y="89425"/>
                  <a:pt x="-945" y="64235"/>
                  <a:pt x="2833" y="45343"/>
                </a:cubicBezTo>
                <a:cubicBezTo>
                  <a:pt x="6611" y="26451"/>
                  <a:pt x="16057" y="13225"/>
                  <a:pt x="25504" y="0"/>
                </a:cubicBezTo>
              </a:path>
            </a:pathLst>
          </a:custGeom>
          <a:noFill/>
          <a:ln>
            <a:headEnd type="stealt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1019" name="Rectangle 177"/>
          <p:cNvSpPr>
            <a:spLocks noChangeArrowheads="1"/>
          </p:cNvSpPr>
          <p:nvPr/>
        </p:nvSpPr>
        <p:spPr bwMode="auto">
          <a:xfrm>
            <a:off x="4618142" y="1933357"/>
            <a:ext cx="42988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800" i="1" u="sng" dirty="0" err="1" smtClean="0">
                <a:solidFill>
                  <a:srgbClr val="00B050"/>
                </a:solidFill>
                <a:latin typeface="Verdana" pitchFamily="34" charset="0"/>
                <a:sym typeface="Symbol" pitchFamily="18" charset="2"/>
              </a:rPr>
              <a:t>Show:Z</a:t>
            </a:r>
            <a:r>
              <a:rPr lang="en-US" altLang="en-US" sz="1800" i="1" u="sng" baseline="-25000" dirty="0" err="1" smtClean="0">
                <a:solidFill>
                  <a:srgbClr val="00B050"/>
                </a:solidFill>
                <a:latin typeface="Verdana" pitchFamily="34" charset="0"/>
                <a:sym typeface="Symbol" pitchFamily="18" charset="2"/>
              </a:rPr>
              <a:t>c</a:t>
            </a:r>
            <a:r>
              <a:rPr lang="en-US" altLang="en-US" sz="1800" i="1" u="sng" dirty="0">
                <a:solidFill>
                  <a:srgbClr val="00B050"/>
                </a:solidFill>
                <a:latin typeface="Verdana" pitchFamily="34" charset="0"/>
                <a:sym typeface="Symbol" pitchFamily="18" charset="2"/>
              </a:rPr>
              <a:t>= -</a:t>
            </a:r>
            <a:r>
              <a:rPr lang="en-US" altLang="en-US" sz="1800" i="1" u="sng" dirty="0" err="1">
                <a:solidFill>
                  <a:srgbClr val="00B050"/>
                </a:solidFill>
                <a:latin typeface="Verdana" pitchFamily="34" charset="0"/>
                <a:sym typeface="Symbol" pitchFamily="18" charset="2"/>
              </a:rPr>
              <a:t>X</a:t>
            </a:r>
            <a:r>
              <a:rPr lang="en-US" altLang="en-US" sz="1800" i="1" u="sng" baseline="-25000" dirty="0" err="1">
                <a:solidFill>
                  <a:srgbClr val="00B050"/>
                </a:solidFill>
                <a:latin typeface="Verdana" pitchFamily="34" charset="0"/>
                <a:sym typeface="Symbol" pitchFamily="18" charset="2"/>
              </a:rPr>
              <a:t>w</a:t>
            </a:r>
            <a:r>
              <a:rPr lang="en-US" altLang="en-US" sz="1800" i="1" u="sng" dirty="0" err="1">
                <a:solidFill>
                  <a:srgbClr val="00B050"/>
                </a:solidFill>
                <a:latin typeface="Verdana" pitchFamily="34" charset="0"/>
                <a:sym typeface="Symbol" pitchFamily="18" charset="2"/>
              </a:rPr>
              <a:t>sin</a:t>
            </a:r>
            <a:r>
              <a:rPr lang="en-US" altLang="en-US" sz="1800" i="1" u="sng" dirty="0" smtClean="0">
                <a:solidFill>
                  <a:srgbClr val="00B050"/>
                </a:solidFill>
                <a:latin typeface="Verdana" pitchFamily="34" charset="0"/>
                <a:sym typeface="Symbol" pitchFamily="18" charset="2"/>
              </a:rPr>
              <a:t>(-</a:t>
            </a:r>
            <a:r>
              <a:rPr lang="en-US" altLang="en-US" sz="1800" u="sng" dirty="0" smtClean="0">
                <a:solidFill>
                  <a:srgbClr val="00B050"/>
                </a:solidFill>
                <a:latin typeface="Verdana" pitchFamily="34" charset="0"/>
                <a:sym typeface="Symbol" pitchFamily="18" charset="2"/>
              </a:rPr>
              <a:t></a:t>
            </a:r>
            <a:r>
              <a:rPr lang="en-US" altLang="en-US" sz="1800" u="sng" baseline="-25000" dirty="0" smtClean="0">
                <a:solidFill>
                  <a:srgbClr val="00B050"/>
                </a:solidFill>
                <a:latin typeface="Verdana" pitchFamily="34" charset="0"/>
                <a:sym typeface="Symbol" pitchFamily="18" charset="2"/>
              </a:rPr>
              <a:t>y</a:t>
            </a:r>
            <a:r>
              <a:rPr lang="en-US" altLang="en-US" sz="1800" i="1" u="sng" dirty="0" smtClean="0">
                <a:solidFill>
                  <a:srgbClr val="00B050"/>
                </a:solidFill>
                <a:latin typeface="Verdana" pitchFamily="34" charset="0"/>
                <a:sym typeface="Symbol" pitchFamily="18" charset="2"/>
              </a:rPr>
              <a:t>)+</a:t>
            </a:r>
            <a:r>
              <a:rPr lang="en-US" altLang="en-US" sz="1800" i="1" u="sng" dirty="0" err="1" smtClean="0">
                <a:solidFill>
                  <a:srgbClr val="00B050"/>
                </a:solidFill>
                <a:latin typeface="Verdana" pitchFamily="34" charset="0"/>
                <a:sym typeface="Symbol" pitchFamily="18" charset="2"/>
              </a:rPr>
              <a:t>Z</a:t>
            </a:r>
            <a:r>
              <a:rPr lang="en-US" altLang="en-US" sz="1800" i="1" u="sng" baseline="-25000" dirty="0" err="1" smtClean="0">
                <a:solidFill>
                  <a:srgbClr val="00B050"/>
                </a:solidFill>
                <a:latin typeface="Verdana" pitchFamily="34" charset="0"/>
                <a:sym typeface="Symbol" pitchFamily="18" charset="2"/>
              </a:rPr>
              <a:t>w</a:t>
            </a:r>
            <a:r>
              <a:rPr lang="en-US" altLang="en-US" sz="1800" i="1" u="sng" dirty="0" err="1" smtClean="0">
                <a:solidFill>
                  <a:srgbClr val="00B050"/>
                </a:solidFill>
                <a:latin typeface="Verdana" pitchFamily="34" charset="0"/>
                <a:sym typeface="Symbol" pitchFamily="18" charset="2"/>
              </a:rPr>
              <a:t>cos</a:t>
            </a:r>
            <a:r>
              <a:rPr lang="en-US" altLang="en-US" sz="1800" i="1" u="sng" dirty="0" smtClean="0">
                <a:solidFill>
                  <a:srgbClr val="00B050"/>
                </a:solidFill>
                <a:latin typeface="Verdana" pitchFamily="34" charset="0"/>
                <a:sym typeface="Symbol" pitchFamily="18" charset="2"/>
              </a:rPr>
              <a:t>(-</a:t>
            </a:r>
            <a:r>
              <a:rPr lang="en-US" altLang="en-US" sz="1800" u="sng" dirty="0" smtClean="0">
                <a:solidFill>
                  <a:srgbClr val="00B050"/>
                </a:solidFill>
                <a:latin typeface="Verdana" pitchFamily="34" charset="0"/>
                <a:sym typeface="Symbol" pitchFamily="18" charset="2"/>
              </a:rPr>
              <a:t></a:t>
            </a:r>
            <a:r>
              <a:rPr lang="en-US" altLang="en-US" sz="1800" u="sng" baseline="-25000" dirty="0" smtClean="0">
                <a:solidFill>
                  <a:srgbClr val="00B050"/>
                </a:solidFill>
                <a:latin typeface="Verdana" pitchFamily="34" charset="0"/>
                <a:sym typeface="Symbol" pitchFamily="18" charset="2"/>
              </a:rPr>
              <a:t>y</a:t>
            </a:r>
            <a:r>
              <a:rPr lang="en-US" altLang="en-US" sz="1800" i="1" u="sng" dirty="0" smtClean="0">
                <a:solidFill>
                  <a:srgbClr val="00B050"/>
                </a:solidFill>
                <a:latin typeface="Verdana" pitchFamily="34" charset="0"/>
                <a:sym typeface="Symbol" pitchFamily="18" charset="2"/>
              </a:rPr>
              <a:t>)</a:t>
            </a:r>
            <a:endParaRPr lang="en-US" altLang="en-US" sz="1800" i="1" u="sng" dirty="0">
              <a:solidFill>
                <a:srgbClr val="00B050"/>
              </a:solidFill>
              <a:latin typeface="Verdana" pitchFamily="34" charset="0"/>
            </a:endParaRPr>
          </a:p>
        </p:txBody>
      </p:sp>
      <p:sp>
        <p:nvSpPr>
          <p:cNvPr id="41020" name="Rectangle 179"/>
          <p:cNvSpPr>
            <a:spLocks noChangeArrowheads="1"/>
          </p:cNvSpPr>
          <p:nvPr/>
        </p:nvSpPr>
        <p:spPr bwMode="auto">
          <a:xfrm>
            <a:off x="7480300" y="6046788"/>
            <a:ext cx="148951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800" i="1" u="sng" dirty="0" err="1" smtClean="0">
                <a:solidFill>
                  <a:srgbClr val="FF0000"/>
                </a:solidFill>
                <a:latin typeface="Verdana" pitchFamily="34" charset="0"/>
                <a:sym typeface="Symbol" pitchFamily="18" charset="2"/>
              </a:rPr>
              <a:t>Z</a:t>
            </a:r>
            <a:r>
              <a:rPr lang="en-US" altLang="en-US" sz="1800" i="1" u="sng" baseline="-25000" dirty="0" err="1" smtClean="0">
                <a:solidFill>
                  <a:srgbClr val="FF0000"/>
                </a:solidFill>
                <a:latin typeface="Verdana" pitchFamily="34" charset="0"/>
                <a:sym typeface="Symbol" pitchFamily="18" charset="2"/>
              </a:rPr>
              <a:t>w</a:t>
            </a:r>
            <a:r>
              <a:rPr lang="en-US" altLang="en-US" sz="1800" i="1" u="sng" dirty="0" err="1" smtClean="0">
                <a:latin typeface="Verdana" pitchFamily="34" charset="0"/>
                <a:sym typeface="Symbol" pitchFamily="18" charset="2"/>
              </a:rPr>
              <a:t>?</a:t>
            </a:r>
            <a:r>
              <a:rPr lang="en-US" altLang="en-US" sz="1800" i="1" dirty="0" err="1" smtClean="0">
                <a:latin typeface="Verdana" pitchFamily="34" charset="0"/>
                <a:sym typeface="Symbol" pitchFamily="18" charset="2"/>
              </a:rPr>
              <a:t>cos</a:t>
            </a:r>
            <a:r>
              <a:rPr lang="en-US" altLang="en-US" sz="1800" i="1" dirty="0" smtClean="0">
                <a:latin typeface="Verdana" pitchFamily="34" charset="0"/>
                <a:sym typeface="Symbol" pitchFamily="18" charset="2"/>
              </a:rPr>
              <a:t>(-</a:t>
            </a:r>
            <a:r>
              <a:rPr lang="en-US" altLang="en-US" sz="1800" dirty="0" smtClean="0">
                <a:latin typeface="Verdana" pitchFamily="34" charset="0"/>
                <a:sym typeface="Symbol" pitchFamily="18" charset="2"/>
              </a:rPr>
              <a:t></a:t>
            </a:r>
            <a:r>
              <a:rPr lang="en-US" altLang="en-US" sz="1800" baseline="-25000" dirty="0">
                <a:latin typeface="Verdana" pitchFamily="34" charset="0"/>
                <a:sym typeface="Symbol" pitchFamily="18" charset="2"/>
              </a:rPr>
              <a:t>z</a:t>
            </a:r>
            <a:r>
              <a:rPr lang="en-US" altLang="en-US" sz="1800" i="1" dirty="0">
                <a:latin typeface="Verdana" pitchFamily="34" charset="0"/>
                <a:sym typeface="Symbol" pitchFamily="18" charset="2"/>
              </a:rPr>
              <a:t>)</a:t>
            </a:r>
            <a:endParaRPr lang="en-US" altLang="en-US" sz="1800" i="1" dirty="0">
              <a:latin typeface="Verdana" pitchFamily="34" charset="0"/>
            </a:endParaRPr>
          </a:p>
        </p:txBody>
      </p:sp>
      <p:sp>
        <p:nvSpPr>
          <p:cNvPr id="41022" name="Rectangle 181"/>
          <p:cNvSpPr>
            <a:spLocks noChangeArrowheads="1"/>
          </p:cNvSpPr>
          <p:nvPr/>
        </p:nvSpPr>
        <p:spPr bwMode="auto">
          <a:xfrm>
            <a:off x="1904922" y="2605316"/>
            <a:ext cx="2587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600" u="sng" dirty="0" smtClean="0">
                <a:latin typeface="Verdana" pitchFamily="34" charset="0"/>
              </a:rPr>
              <a:t>Mark vector Pc on the paper</a:t>
            </a:r>
            <a:endParaRPr lang="en-US" altLang="en-US" sz="1600" u="sng" dirty="0">
              <a:latin typeface="Verdana" pitchFamily="34" charset="0"/>
            </a:endParaRPr>
          </a:p>
        </p:txBody>
      </p:sp>
      <p:sp>
        <p:nvSpPr>
          <p:cNvPr id="183" name="Rectangle 182"/>
          <p:cNvSpPr/>
          <p:nvPr/>
        </p:nvSpPr>
        <p:spPr>
          <a:xfrm>
            <a:off x="230188" y="1922463"/>
            <a:ext cx="4197350" cy="47418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pPr algn="ctr">
              <a:defRPr/>
            </a:pPr>
            <a:endParaRPr lang="en-US" altLang="en-US" smtClean="0">
              <a:solidFill>
                <a:srgbClr val="FFFFFF"/>
              </a:solidFill>
              <a:latin typeface="Calibri" pitchFamily="34" charset="0"/>
            </a:endParaRPr>
          </a:p>
        </p:txBody>
      </p:sp>
      <p:sp>
        <p:nvSpPr>
          <p:cNvPr id="184" name="Rectangle 183"/>
          <p:cNvSpPr/>
          <p:nvPr/>
        </p:nvSpPr>
        <p:spPr>
          <a:xfrm>
            <a:off x="4427538" y="1922463"/>
            <a:ext cx="4489450" cy="45434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pPr algn="ctr">
              <a:defRPr/>
            </a:pPr>
            <a:endParaRPr lang="en-US" altLang="en-US" smtClean="0">
              <a:solidFill>
                <a:srgbClr val="FFFFFF"/>
              </a:solidFill>
              <a:latin typeface="Calibri" pitchFamily="34" charset="0"/>
            </a:endParaRPr>
          </a:p>
        </p:txBody>
      </p:sp>
      <p:cxnSp>
        <p:nvCxnSpPr>
          <p:cNvPr id="185" name="Straight Connector 184"/>
          <p:cNvCxnSpPr/>
          <p:nvPr/>
        </p:nvCxnSpPr>
        <p:spPr>
          <a:xfrm flipV="1">
            <a:off x="4549775" y="3167063"/>
            <a:ext cx="938213" cy="75247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1026" name="Slide Number Placeholder 1"/>
          <p:cNvSpPr>
            <a:spLocks noGrp="1"/>
          </p:cNvSpPr>
          <p:nvPr>
            <p:ph type="sldNum" sz="quarter" idx="12"/>
          </p:nvPr>
        </p:nvSpPr>
        <p:spPr bwMode="auto">
          <a:xfrm>
            <a:off x="6554788" y="6519863"/>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fld id="{A86E4B1A-28B6-4E91-9830-591E0564067E}" type="slidenum">
              <a:rPr lang="en-US" altLang="en-US" sz="1200" smtClean="0">
                <a:solidFill>
                  <a:srgbClr val="898989"/>
                </a:solidFill>
                <a:latin typeface="Verdana" pitchFamily="34" charset="0"/>
              </a:rPr>
              <a:pPr>
                <a:spcBef>
                  <a:spcPct val="0"/>
                </a:spcBef>
                <a:buFontTx/>
                <a:buNone/>
              </a:pPr>
              <a:t>79</a:t>
            </a:fld>
            <a:endParaRPr lang="en-US" altLang="en-US" sz="1200" smtClean="0">
              <a:solidFill>
                <a:srgbClr val="898989"/>
              </a:solidFill>
              <a:latin typeface="Verdana" pitchFamily="34" charset="0"/>
            </a:endParaRPr>
          </a:p>
        </p:txBody>
      </p:sp>
      <p:sp>
        <p:nvSpPr>
          <p:cNvPr id="2" name="Right Brace 1"/>
          <p:cNvSpPr/>
          <p:nvPr/>
        </p:nvSpPr>
        <p:spPr>
          <a:xfrm rot="13845655">
            <a:off x="1073263" y="2624569"/>
            <a:ext cx="129543" cy="60595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9" name="Right Brace 68"/>
          <p:cNvSpPr/>
          <p:nvPr/>
        </p:nvSpPr>
        <p:spPr>
          <a:xfrm rot="13845655">
            <a:off x="5590496" y="2458641"/>
            <a:ext cx="129543" cy="60595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Rectangle 2"/>
          <p:cNvSpPr/>
          <p:nvPr/>
        </p:nvSpPr>
        <p:spPr>
          <a:xfrm>
            <a:off x="5045075" y="2501063"/>
            <a:ext cx="737702" cy="369332"/>
          </a:xfrm>
          <a:prstGeom prst="rect">
            <a:avLst/>
          </a:prstGeom>
        </p:spPr>
        <p:txBody>
          <a:bodyPr wrap="none">
            <a:spAutoFit/>
          </a:bodyPr>
          <a:lstStyle/>
          <a:p>
            <a:pPr>
              <a:spcBef>
                <a:spcPct val="0"/>
              </a:spcBef>
              <a:buFontTx/>
              <a:buNone/>
            </a:pPr>
            <a:r>
              <a:rPr lang="en-US" altLang="en-US" i="1" dirty="0" err="1" smtClean="0">
                <a:solidFill>
                  <a:srgbClr val="FF0000"/>
                </a:solidFill>
                <a:latin typeface="Verdana" pitchFamily="34" charset="0"/>
                <a:sym typeface="Symbol" pitchFamily="18" charset="2"/>
              </a:rPr>
              <a:t>Zc</a:t>
            </a:r>
            <a:r>
              <a:rPr lang="en-US" altLang="en-US" i="1" dirty="0" smtClean="0">
                <a:solidFill>
                  <a:srgbClr val="FF0000"/>
                </a:solidFill>
                <a:latin typeface="Verdana" pitchFamily="34" charset="0"/>
                <a:sym typeface="Symbol" pitchFamily="18" charset="2"/>
              </a:rPr>
              <a:t>_?</a:t>
            </a:r>
            <a:endParaRPr lang="en-US" altLang="en-US" i="1" baseline="-25000" dirty="0">
              <a:solidFill>
                <a:srgbClr val="FF0000"/>
              </a:solidFill>
              <a:latin typeface="Verdana" pitchFamily="34" charset="0"/>
            </a:endParaRPr>
          </a:p>
        </p:txBody>
      </p:sp>
      <p:sp>
        <p:nvSpPr>
          <p:cNvPr id="70" name="Oval 69"/>
          <p:cNvSpPr/>
          <p:nvPr/>
        </p:nvSpPr>
        <p:spPr>
          <a:xfrm>
            <a:off x="722313" y="3265488"/>
            <a:ext cx="153987" cy="1841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pPr algn="ctr">
              <a:defRPr/>
            </a:pPr>
            <a:endParaRPr lang="en-US" altLang="en-US" smtClean="0">
              <a:solidFill>
                <a:srgbClr val="FFFFFF"/>
              </a:solidFill>
              <a:latin typeface="Calibri" pitchFamily="34" charset="0"/>
            </a:endParaRPr>
          </a:p>
        </p:txBody>
      </p:sp>
      <p:cxnSp>
        <p:nvCxnSpPr>
          <p:cNvPr id="71" name="Straight Connector 70"/>
          <p:cNvCxnSpPr>
            <a:stCxn id="70" idx="7"/>
            <a:endCxn id="70" idx="3"/>
          </p:cNvCxnSpPr>
          <p:nvPr/>
        </p:nvCxnSpPr>
        <p:spPr>
          <a:xfrm flipH="1">
            <a:off x="744864" y="3292456"/>
            <a:ext cx="108885" cy="130214"/>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70" idx="1"/>
            <a:endCxn id="70" idx="5"/>
          </p:cNvCxnSpPr>
          <p:nvPr/>
        </p:nvCxnSpPr>
        <p:spPr>
          <a:xfrm>
            <a:off x="744864" y="3292456"/>
            <a:ext cx="108885" cy="130214"/>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73" name="Oval 72"/>
          <p:cNvSpPr/>
          <p:nvPr/>
        </p:nvSpPr>
        <p:spPr>
          <a:xfrm>
            <a:off x="5402246" y="3068638"/>
            <a:ext cx="153987" cy="1841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pPr algn="ctr">
              <a:defRPr/>
            </a:pPr>
            <a:endParaRPr lang="en-US" altLang="en-US" smtClean="0">
              <a:solidFill>
                <a:srgbClr val="FFFFFF"/>
              </a:solidFill>
              <a:latin typeface="Calibri" pitchFamily="34" charset="0"/>
            </a:endParaRPr>
          </a:p>
        </p:txBody>
      </p:sp>
      <p:cxnSp>
        <p:nvCxnSpPr>
          <p:cNvPr id="74" name="Straight Connector 73"/>
          <p:cNvCxnSpPr>
            <a:stCxn id="73" idx="7"/>
            <a:endCxn id="73" idx="3"/>
          </p:cNvCxnSpPr>
          <p:nvPr/>
        </p:nvCxnSpPr>
        <p:spPr>
          <a:xfrm flipH="1">
            <a:off x="5424797" y="3095606"/>
            <a:ext cx="108885" cy="130214"/>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73" idx="1"/>
            <a:endCxn id="73" idx="5"/>
          </p:cNvCxnSpPr>
          <p:nvPr/>
        </p:nvCxnSpPr>
        <p:spPr>
          <a:xfrm>
            <a:off x="5424797" y="3095606"/>
            <a:ext cx="108885" cy="130214"/>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269875" y="308237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9098241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3" descr="D:\12temp\positive_rotati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5450" y="2905125"/>
            <a:ext cx="1562100" cy="217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Picture 21" descr="D:\12temp\right_hand.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2875" y="5065713"/>
            <a:ext cx="1223963"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628" name="Rectangle 4"/>
          <p:cNvSpPr>
            <a:spLocks noGrp="1" noChangeArrowheads="1"/>
          </p:cNvSpPr>
          <p:nvPr>
            <p:ph type="ctrTitle"/>
          </p:nvPr>
        </p:nvSpPr>
        <p:spPr>
          <a:xfrm>
            <a:off x="1249363" y="381000"/>
            <a:ext cx="6194425" cy="685800"/>
          </a:xfrm>
        </p:spPr>
        <p:txBody>
          <a:bodyPr rtlCol="0">
            <a:normAutofit fontScale="90000"/>
          </a:bodyPr>
          <a:lstStyle/>
          <a:p>
            <a:pPr eaLnBrk="1" fontAlgn="auto" hangingPunct="1">
              <a:spcAft>
                <a:spcPts val="0"/>
              </a:spcAft>
              <a:defRPr/>
            </a:pPr>
            <a:r>
              <a:rPr lang="en-US" sz="4800" dirty="0" smtClean="0"/>
              <a:t>Step1</a:t>
            </a:r>
          </a:p>
        </p:txBody>
      </p:sp>
      <p:sp>
        <p:nvSpPr>
          <p:cNvPr id="10245" name="Rectangle 5"/>
          <p:cNvSpPr>
            <a:spLocks noGrp="1" noChangeArrowheads="1"/>
          </p:cNvSpPr>
          <p:nvPr>
            <p:ph type="subTitle" idx="1"/>
          </p:nvPr>
        </p:nvSpPr>
        <p:spPr>
          <a:xfrm>
            <a:off x="582613" y="858838"/>
            <a:ext cx="8153400" cy="1031875"/>
          </a:xfrm>
        </p:spPr>
        <p:txBody>
          <a:bodyPr/>
          <a:lstStyle/>
          <a:p>
            <a:pPr algn="l" eaLnBrk="1" hangingPunct="1">
              <a:lnSpc>
                <a:spcPct val="90000"/>
              </a:lnSpc>
            </a:pPr>
            <a:r>
              <a:rPr kumimoji="1" lang="en-US" altLang="en-US" sz="2800" smtClean="0">
                <a:solidFill>
                  <a:srgbClr val="898989"/>
                </a:solidFill>
                <a:ea typeface="新細明體" pitchFamily="18" charset="-120"/>
              </a:rPr>
              <a:t>Motion of camera </a:t>
            </a:r>
            <a:r>
              <a:rPr kumimoji="1" lang="en-US" altLang="en-US" sz="2800" i="1" smtClean="0">
                <a:solidFill>
                  <a:srgbClr val="898989"/>
                </a:solidFill>
                <a:ea typeface="新細明體" pitchFamily="18" charset="-120"/>
              </a:rPr>
              <a:t>(R</a:t>
            </a:r>
            <a:r>
              <a:rPr kumimoji="1" lang="en-US" altLang="en-US" sz="2800" i="1" baseline="-25000" smtClean="0">
                <a:solidFill>
                  <a:srgbClr val="898989"/>
                </a:solidFill>
                <a:ea typeface="新細明體" pitchFamily="18" charset="-120"/>
              </a:rPr>
              <a:t>cam</a:t>
            </a:r>
            <a:r>
              <a:rPr kumimoji="1" lang="en-US" altLang="en-US" sz="2800" i="1" smtClean="0">
                <a:solidFill>
                  <a:srgbClr val="898989"/>
                </a:solidFill>
                <a:ea typeface="新細明體" pitchFamily="18" charset="-120"/>
              </a:rPr>
              <a:t>,T</a:t>
            </a:r>
            <a:r>
              <a:rPr kumimoji="1" lang="en-US" altLang="en-US" sz="2800" i="1" baseline="-25000" smtClean="0">
                <a:solidFill>
                  <a:srgbClr val="898989"/>
                </a:solidFill>
                <a:ea typeface="新細明體" pitchFamily="18" charset="-120"/>
              </a:rPr>
              <a:t>cam</a:t>
            </a:r>
            <a:r>
              <a:rPr kumimoji="1" lang="en-US" altLang="en-US" sz="2800" i="1" smtClean="0">
                <a:solidFill>
                  <a:srgbClr val="898989"/>
                </a:solidFill>
                <a:ea typeface="新細明體" pitchFamily="18" charset="-120"/>
              </a:rPr>
              <a:t>)</a:t>
            </a:r>
            <a:r>
              <a:rPr kumimoji="1" lang="en-US" altLang="en-US" sz="2800" smtClean="0">
                <a:solidFill>
                  <a:srgbClr val="898989"/>
                </a:solidFill>
                <a:ea typeface="新細明體" pitchFamily="18" charset="-120"/>
              </a:rPr>
              <a:t>  </a:t>
            </a:r>
            <a:r>
              <a:rPr kumimoji="1" lang="en-US" altLang="zh-TW" sz="2800" u="sng" smtClean="0">
                <a:solidFill>
                  <a:srgbClr val="898989"/>
                </a:solidFill>
              </a:rPr>
              <a:t>Camera Coordinates</a:t>
            </a:r>
            <a:endParaRPr kumimoji="1" lang="en-US" altLang="en-US" sz="2800" u="sng" smtClean="0">
              <a:solidFill>
                <a:srgbClr val="898989"/>
              </a:solidFill>
              <a:ea typeface="新細明體" pitchFamily="18" charset="-120"/>
            </a:endParaRPr>
          </a:p>
          <a:p>
            <a:pPr algn="l" eaLnBrk="1" hangingPunct="1">
              <a:lnSpc>
                <a:spcPct val="90000"/>
              </a:lnSpc>
            </a:pPr>
            <a:r>
              <a:rPr kumimoji="1" lang="en-US" altLang="en-US" sz="2800" smtClean="0">
                <a:solidFill>
                  <a:srgbClr val="898989"/>
                </a:solidFill>
                <a:ea typeface="新細明體" pitchFamily="18" charset="-120"/>
                <a:sym typeface="Wingdings" pitchFamily="2" charset="2"/>
              </a:rPr>
              <a:t>result  </a:t>
            </a:r>
            <a:r>
              <a:rPr kumimoji="1" lang="en-US" altLang="en-US" sz="2800" i="1" smtClean="0">
                <a:solidFill>
                  <a:srgbClr val="898989"/>
                </a:solidFill>
                <a:ea typeface="新細明體" pitchFamily="18" charset="-120"/>
                <a:sym typeface="Wingdings" pitchFamily="2" charset="2"/>
              </a:rPr>
              <a:t>Xc,Y</a:t>
            </a:r>
            <a:r>
              <a:rPr kumimoji="1" lang="en-US" altLang="zh-TW" sz="2800" i="1" smtClean="0">
                <a:solidFill>
                  <a:srgbClr val="898989"/>
                </a:solidFill>
                <a:sym typeface="Wingdings" pitchFamily="2" charset="2"/>
              </a:rPr>
              <a:t>c</a:t>
            </a:r>
            <a:r>
              <a:rPr kumimoji="1" lang="en-US" altLang="en-US" sz="2800" i="1" smtClean="0">
                <a:solidFill>
                  <a:srgbClr val="898989"/>
                </a:solidFill>
                <a:ea typeface="新細明體" pitchFamily="18" charset="-120"/>
                <a:sym typeface="Wingdings" pitchFamily="2" charset="2"/>
              </a:rPr>
              <a:t>,Zc</a:t>
            </a:r>
          </a:p>
          <a:p>
            <a:pPr eaLnBrk="1" hangingPunct="1">
              <a:lnSpc>
                <a:spcPct val="90000"/>
              </a:lnSpc>
            </a:pPr>
            <a:endParaRPr lang="en-US" altLang="en-US" sz="2800" smtClean="0">
              <a:solidFill>
                <a:srgbClr val="898989"/>
              </a:solidFill>
              <a:ea typeface="新細明體" pitchFamily="18" charset="-120"/>
            </a:endParaRPr>
          </a:p>
        </p:txBody>
      </p:sp>
      <p:sp>
        <p:nvSpPr>
          <p:cNvPr id="10246" name="Rectangle 45"/>
          <p:cNvSpPr>
            <a:spLocks noGrp="1" noChangeArrowheads="1"/>
          </p:cNvSpPr>
          <p:nvPr>
            <p:ph type="ftr" sz="quarter" idx="11"/>
          </p:nvPr>
        </p:nvSpPr>
        <p:spPr bwMode="auto">
          <a:xfrm>
            <a:off x="1665288" y="6299200"/>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200" smtClean="0">
                <a:latin typeface="Verdana" pitchFamily="34" charset="0"/>
              </a:rPr>
              <a:t>Ch2. Cameras v.7c</a:t>
            </a:r>
            <a:endParaRPr lang="en-US" altLang="en-US" sz="1200">
              <a:latin typeface="Verdana" pitchFamily="34" charset="0"/>
            </a:endParaRPr>
          </a:p>
        </p:txBody>
      </p:sp>
      <p:sp>
        <p:nvSpPr>
          <p:cNvPr id="10247" name="Rectangle 46"/>
          <p:cNvSpPr>
            <a:spLocks noGrp="1" noChangeArrowheads="1"/>
          </p:cNvSpPr>
          <p:nvPr>
            <p:ph type="sldNum" sz="quarter" idx="12"/>
          </p:nvPr>
        </p:nvSpPr>
        <p:spPr bwMode="auto">
          <a:xfrm>
            <a:off x="6775450" y="6373813"/>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fld id="{37FD6184-35BC-4B00-810C-90156EF87917}" type="slidenum">
              <a:rPr lang="en-US" altLang="en-US" sz="1200" smtClean="0">
                <a:latin typeface="Verdana" pitchFamily="34" charset="0"/>
              </a:rPr>
              <a:pPr>
                <a:spcBef>
                  <a:spcPct val="0"/>
                </a:spcBef>
                <a:buFontTx/>
                <a:buNone/>
              </a:pPr>
              <a:t>8</a:t>
            </a:fld>
            <a:endParaRPr lang="en-US" altLang="en-US" sz="1200" smtClean="0">
              <a:latin typeface="Verdana" pitchFamily="34" charset="0"/>
            </a:endParaRPr>
          </a:p>
        </p:txBody>
      </p:sp>
      <p:sp>
        <p:nvSpPr>
          <p:cNvPr id="10248" name="Line 6"/>
          <p:cNvSpPr>
            <a:spLocks noChangeShapeType="1"/>
          </p:cNvSpPr>
          <p:nvPr/>
        </p:nvSpPr>
        <p:spPr bwMode="auto">
          <a:xfrm flipH="1" flipV="1">
            <a:off x="5786438" y="4808538"/>
            <a:ext cx="0" cy="1041400"/>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9" name="Line 7"/>
          <p:cNvSpPr>
            <a:spLocks noChangeShapeType="1"/>
          </p:cNvSpPr>
          <p:nvPr/>
        </p:nvSpPr>
        <p:spPr bwMode="auto">
          <a:xfrm flipH="1" flipV="1">
            <a:off x="4778375" y="5002213"/>
            <a:ext cx="1008063" cy="847725"/>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0" name="Line 8"/>
          <p:cNvSpPr>
            <a:spLocks noChangeShapeType="1"/>
          </p:cNvSpPr>
          <p:nvPr/>
        </p:nvSpPr>
        <p:spPr bwMode="auto">
          <a:xfrm flipH="1">
            <a:off x="4613275" y="5849938"/>
            <a:ext cx="1173163" cy="523875"/>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0251" name="Picture 9" descr="MCj0431617000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5688" y="2508250"/>
            <a:ext cx="1530350" cy="15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2" name="Line 10"/>
          <p:cNvSpPr>
            <a:spLocks noChangeShapeType="1"/>
          </p:cNvSpPr>
          <p:nvPr/>
        </p:nvSpPr>
        <p:spPr bwMode="auto">
          <a:xfrm flipH="1">
            <a:off x="598488" y="3270250"/>
            <a:ext cx="1219200" cy="1447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3" name="Line 11"/>
          <p:cNvSpPr>
            <a:spLocks noChangeShapeType="1"/>
          </p:cNvSpPr>
          <p:nvPr/>
        </p:nvSpPr>
        <p:spPr bwMode="auto">
          <a:xfrm flipV="1">
            <a:off x="1817688" y="2432050"/>
            <a:ext cx="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4" name="Line 12"/>
          <p:cNvSpPr>
            <a:spLocks noChangeShapeType="1"/>
          </p:cNvSpPr>
          <p:nvPr/>
        </p:nvSpPr>
        <p:spPr bwMode="auto">
          <a:xfrm>
            <a:off x="1817688" y="3270250"/>
            <a:ext cx="1219200" cy="1031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5" name="Text Box 13"/>
          <p:cNvSpPr txBox="1">
            <a:spLocks noChangeArrowheads="1"/>
          </p:cNvSpPr>
          <p:nvPr/>
        </p:nvSpPr>
        <p:spPr bwMode="auto">
          <a:xfrm>
            <a:off x="1208088" y="2071688"/>
            <a:ext cx="5286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2800">
                <a:latin typeface="Verdana" pitchFamily="34" charset="0"/>
              </a:rPr>
              <a:t>Y</a:t>
            </a:r>
            <a:r>
              <a:rPr lang="en-US" altLang="en-US" sz="2800" baseline="-25000">
                <a:latin typeface="Verdana" pitchFamily="34" charset="0"/>
              </a:rPr>
              <a:t>c</a:t>
            </a:r>
          </a:p>
        </p:txBody>
      </p:sp>
      <p:sp>
        <p:nvSpPr>
          <p:cNvPr id="10256" name="Text Box 14"/>
          <p:cNvSpPr txBox="1">
            <a:spLocks noChangeArrowheads="1"/>
          </p:cNvSpPr>
          <p:nvPr/>
        </p:nvSpPr>
        <p:spPr bwMode="auto">
          <a:xfrm>
            <a:off x="522288" y="4667250"/>
            <a:ext cx="5524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2800">
                <a:latin typeface="Verdana" pitchFamily="34" charset="0"/>
              </a:rPr>
              <a:t>Z</a:t>
            </a:r>
            <a:r>
              <a:rPr lang="en-US" altLang="en-US" sz="2800" baseline="-25000">
                <a:latin typeface="Verdana" pitchFamily="34" charset="0"/>
              </a:rPr>
              <a:t>c</a:t>
            </a:r>
          </a:p>
        </p:txBody>
      </p:sp>
      <p:sp>
        <p:nvSpPr>
          <p:cNvPr id="10257" name="Text Box 15"/>
          <p:cNvSpPr txBox="1">
            <a:spLocks noChangeArrowheads="1"/>
          </p:cNvSpPr>
          <p:nvPr/>
        </p:nvSpPr>
        <p:spPr bwMode="auto">
          <a:xfrm>
            <a:off x="2760663" y="3552825"/>
            <a:ext cx="5524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2800">
                <a:latin typeface="Verdana" pitchFamily="34" charset="0"/>
              </a:rPr>
              <a:t>X</a:t>
            </a:r>
            <a:r>
              <a:rPr lang="en-US" altLang="en-US" sz="2800" baseline="-25000">
                <a:latin typeface="Verdana" pitchFamily="34" charset="0"/>
              </a:rPr>
              <a:t>c</a:t>
            </a:r>
          </a:p>
        </p:txBody>
      </p:sp>
      <p:sp>
        <p:nvSpPr>
          <p:cNvPr id="10258" name="Text Box 16"/>
          <p:cNvSpPr txBox="1">
            <a:spLocks noChangeArrowheads="1"/>
          </p:cNvSpPr>
          <p:nvPr/>
        </p:nvSpPr>
        <p:spPr bwMode="auto">
          <a:xfrm>
            <a:off x="4038600" y="5973763"/>
            <a:ext cx="62547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2800">
                <a:latin typeface="Verdana" pitchFamily="34" charset="0"/>
              </a:rPr>
              <a:t>X</a:t>
            </a:r>
            <a:r>
              <a:rPr lang="en-US" altLang="en-US" sz="2800" baseline="-25000">
                <a:latin typeface="Verdana" pitchFamily="34" charset="0"/>
              </a:rPr>
              <a:t>w</a:t>
            </a:r>
          </a:p>
        </p:txBody>
      </p:sp>
      <p:sp>
        <p:nvSpPr>
          <p:cNvPr id="10259" name="Text Box 17"/>
          <p:cNvSpPr txBox="1">
            <a:spLocks noChangeArrowheads="1"/>
          </p:cNvSpPr>
          <p:nvPr/>
        </p:nvSpPr>
        <p:spPr bwMode="auto">
          <a:xfrm>
            <a:off x="4159250" y="4478338"/>
            <a:ext cx="6191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2800">
                <a:latin typeface="Verdana" pitchFamily="34" charset="0"/>
              </a:rPr>
              <a:t>Z</a:t>
            </a:r>
            <a:r>
              <a:rPr lang="en-US" altLang="en-US" sz="2800" baseline="-25000">
                <a:latin typeface="Verdana" pitchFamily="34" charset="0"/>
              </a:rPr>
              <a:t>w</a:t>
            </a:r>
          </a:p>
        </p:txBody>
      </p:sp>
      <p:sp>
        <p:nvSpPr>
          <p:cNvPr id="10260" name="Text Box 18"/>
          <p:cNvSpPr txBox="1">
            <a:spLocks noChangeArrowheads="1"/>
          </p:cNvSpPr>
          <p:nvPr/>
        </p:nvSpPr>
        <p:spPr bwMode="auto">
          <a:xfrm>
            <a:off x="5834063" y="4051300"/>
            <a:ext cx="6000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2800">
                <a:latin typeface="Verdana" pitchFamily="34" charset="0"/>
              </a:rPr>
              <a:t>Y</a:t>
            </a:r>
            <a:r>
              <a:rPr lang="en-US" altLang="en-US" sz="2800" baseline="-25000">
                <a:latin typeface="Verdana" pitchFamily="34" charset="0"/>
              </a:rPr>
              <a:t>w</a:t>
            </a:r>
          </a:p>
        </p:txBody>
      </p:sp>
      <p:sp>
        <p:nvSpPr>
          <p:cNvPr id="10261" name="Freeform 19"/>
          <p:cNvSpPr>
            <a:spLocks/>
          </p:cNvSpPr>
          <p:nvPr/>
        </p:nvSpPr>
        <p:spPr bwMode="auto">
          <a:xfrm flipH="1">
            <a:off x="2735263" y="2590800"/>
            <a:ext cx="2751137" cy="1762125"/>
          </a:xfrm>
          <a:custGeom>
            <a:avLst/>
            <a:gdLst>
              <a:gd name="T0" fmla="*/ 0 w 3264"/>
              <a:gd name="T1" fmla="*/ 2147483647 h 1080"/>
              <a:gd name="T2" fmla="*/ 2147483647 w 3264"/>
              <a:gd name="T3" fmla="*/ 2147483647 h 1080"/>
              <a:gd name="T4" fmla="*/ 2147483647 w 3264"/>
              <a:gd name="T5" fmla="*/ 2147483647 h 1080"/>
              <a:gd name="T6" fmla="*/ 2147483647 w 3264"/>
              <a:gd name="T7" fmla="*/ 2147483647 h 1080"/>
              <a:gd name="T8" fmla="*/ 2147483647 w 3264"/>
              <a:gd name="T9" fmla="*/ 2147483647 h 1080"/>
              <a:gd name="T10" fmla="*/ 2147483647 w 3264"/>
              <a:gd name="T11" fmla="*/ 2147483647 h 108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264" h="1080">
                <a:moveTo>
                  <a:pt x="0" y="1080"/>
                </a:moveTo>
                <a:cubicBezTo>
                  <a:pt x="100" y="872"/>
                  <a:pt x="200" y="664"/>
                  <a:pt x="384" y="504"/>
                </a:cubicBezTo>
                <a:cubicBezTo>
                  <a:pt x="568" y="344"/>
                  <a:pt x="840" y="200"/>
                  <a:pt x="1104" y="120"/>
                </a:cubicBezTo>
                <a:cubicBezTo>
                  <a:pt x="1368" y="40"/>
                  <a:pt x="1688" y="40"/>
                  <a:pt x="1968" y="24"/>
                </a:cubicBezTo>
                <a:cubicBezTo>
                  <a:pt x="2248" y="8"/>
                  <a:pt x="2568" y="0"/>
                  <a:pt x="2784" y="24"/>
                </a:cubicBezTo>
                <a:cubicBezTo>
                  <a:pt x="3000" y="48"/>
                  <a:pt x="3132" y="108"/>
                  <a:pt x="3264" y="168"/>
                </a:cubicBezTo>
              </a:path>
            </a:pathLst>
          </a:custGeom>
          <a:noFill/>
          <a:ln w="57150" cap="flat" cmpd="sng">
            <a:solidFill>
              <a:schemeClr val="tx1"/>
            </a:solidFill>
            <a:prstDash val="dash"/>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62" name="Text Box 20"/>
          <p:cNvSpPr txBox="1">
            <a:spLocks noChangeArrowheads="1"/>
          </p:cNvSpPr>
          <p:nvPr/>
        </p:nvSpPr>
        <p:spPr bwMode="auto">
          <a:xfrm>
            <a:off x="3101975" y="2981325"/>
            <a:ext cx="2073275"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2400">
                <a:latin typeface="Verdana" pitchFamily="34" charset="0"/>
              </a:rPr>
              <a:t>R</a:t>
            </a:r>
            <a:r>
              <a:rPr lang="en-US" altLang="en-US" sz="2400" baseline="-25000">
                <a:latin typeface="Verdana" pitchFamily="34" charset="0"/>
              </a:rPr>
              <a:t>cam</a:t>
            </a:r>
            <a:r>
              <a:rPr lang="en-US" altLang="en-US" sz="2400">
                <a:latin typeface="Verdana" pitchFamily="34" charset="0"/>
              </a:rPr>
              <a:t>=(R</a:t>
            </a:r>
            <a:r>
              <a:rPr lang="en-US" altLang="en-US" sz="2400" baseline="-25000">
                <a:latin typeface="Verdana" pitchFamily="34" charset="0"/>
              </a:rPr>
              <a:t>c</a:t>
            </a:r>
            <a:r>
              <a:rPr lang="en-US" altLang="en-US" sz="2400">
                <a:latin typeface="Verdana" pitchFamily="34" charset="0"/>
              </a:rPr>
              <a:t>)</a:t>
            </a:r>
            <a:r>
              <a:rPr lang="en-US" altLang="en-US" sz="2400" baseline="30000">
                <a:latin typeface="Verdana" pitchFamily="34" charset="0"/>
              </a:rPr>
              <a:t>-1</a:t>
            </a:r>
            <a:r>
              <a:rPr lang="en-US" altLang="en-US" sz="2400">
                <a:latin typeface="Verdana" pitchFamily="34" charset="0"/>
              </a:rPr>
              <a:t>, and T</a:t>
            </a:r>
            <a:r>
              <a:rPr lang="en-US" altLang="en-US" sz="2400" baseline="-25000">
                <a:latin typeface="Verdana" pitchFamily="34" charset="0"/>
              </a:rPr>
              <a:t>cam</a:t>
            </a:r>
            <a:r>
              <a:rPr lang="en-US" altLang="en-US" sz="2400">
                <a:latin typeface="Verdana" pitchFamily="34" charset="0"/>
              </a:rPr>
              <a:t>=T</a:t>
            </a:r>
            <a:r>
              <a:rPr lang="en-US" altLang="en-US" sz="2400" baseline="-25000">
                <a:latin typeface="Verdana" pitchFamily="34" charset="0"/>
              </a:rPr>
              <a:t>c</a:t>
            </a:r>
          </a:p>
        </p:txBody>
      </p:sp>
      <p:sp>
        <p:nvSpPr>
          <p:cNvPr id="10263" name="TextBox 1"/>
          <p:cNvSpPr txBox="1">
            <a:spLocks noChangeArrowheads="1"/>
          </p:cNvSpPr>
          <p:nvPr/>
        </p:nvSpPr>
        <p:spPr bwMode="auto">
          <a:xfrm>
            <a:off x="6230143" y="5363937"/>
            <a:ext cx="265271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800" dirty="0">
                <a:latin typeface="Verdana" pitchFamily="34" charset="0"/>
              </a:rPr>
              <a:t>Right-hand coordinates</a:t>
            </a:r>
          </a:p>
          <a:p>
            <a:pPr>
              <a:spcBef>
                <a:spcPct val="0"/>
              </a:spcBef>
              <a:buFont typeface="Arial" charset="0"/>
              <a:buNone/>
            </a:pPr>
            <a:r>
              <a:rPr lang="en-US" altLang="en-US" sz="1800" dirty="0">
                <a:latin typeface="Verdana" pitchFamily="34" charset="0"/>
              </a:rPr>
              <a:t>(world coordinates)</a:t>
            </a:r>
          </a:p>
        </p:txBody>
      </p:sp>
      <p:sp>
        <p:nvSpPr>
          <p:cNvPr id="13" name="TextBox 12"/>
          <p:cNvSpPr txBox="1"/>
          <p:nvPr/>
        </p:nvSpPr>
        <p:spPr>
          <a:xfrm>
            <a:off x="5056188" y="1374775"/>
            <a:ext cx="3908425" cy="1476375"/>
          </a:xfrm>
          <a:prstGeom prst="rect">
            <a:avLst/>
          </a:prstGeom>
          <a:noFill/>
          <a:ln>
            <a:solidFill>
              <a:schemeClr val="accent1">
                <a:shade val="50000"/>
              </a:schemeClr>
            </a:solidFill>
          </a:ln>
        </p:spPr>
        <p:txBody>
          <a:bodyPr>
            <a:spAutoFit/>
          </a:bodyPr>
          <a:lstStyle/>
          <a:p>
            <a:pPr>
              <a:defRPr/>
            </a:pPr>
            <a:r>
              <a:rPr lang="en-US" dirty="0"/>
              <a:t>Positive rotation angle about an axis: The thumb is pointing to the axis direction, a positive rotation angle is the same direction as the other fingers.</a:t>
            </a:r>
          </a:p>
        </p:txBody>
      </p:sp>
      <p:sp>
        <p:nvSpPr>
          <p:cNvPr id="18" name="Arc 17"/>
          <p:cNvSpPr/>
          <p:nvPr/>
        </p:nvSpPr>
        <p:spPr>
          <a:xfrm>
            <a:off x="7750175" y="2381250"/>
            <a:ext cx="46038" cy="44450"/>
          </a:xfrm>
          <a:prstGeom prst="arc">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0266" name="TextBox 18"/>
          <p:cNvSpPr txBox="1">
            <a:spLocks noChangeArrowheads="1"/>
          </p:cNvSpPr>
          <p:nvPr/>
        </p:nvSpPr>
        <p:spPr bwMode="auto">
          <a:xfrm>
            <a:off x="7826375" y="2947988"/>
            <a:ext cx="13176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800">
                <a:latin typeface="Verdana" pitchFamily="34" charset="0"/>
              </a:rPr>
              <a:t>Thumb pointing Axis direction</a:t>
            </a:r>
          </a:p>
        </p:txBody>
      </p:sp>
      <p:cxnSp>
        <p:nvCxnSpPr>
          <p:cNvPr id="21" name="Straight Arrow Connector 20"/>
          <p:cNvCxnSpPr/>
          <p:nvPr/>
        </p:nvCxnSpPr>
        <p:spPr>
          <a:xfrm flipV="1">
            <a:off x="7226300" y="2700338"/>
            <a:ext cx="0" cy="1017587"/>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
        <p:nvSpPr>
          <p:cNvPr id="32" name="Freeform 31"/>
          <p:cNvSpPr/>
          <p:nvPr/>
        </p:nvSpPr>
        <p:spPr>
          <a:xfrm>
            <a:off x="4778375" y="6021388"/>
            <a:ext cx="373063" cy="476250"/>
          </a:xfrm>
          <a:custGeom>
            <a:avLst/>
            <a:gdLst>
              <a:gd name="connsiteX0" fmla="*/ 0 w 279619"/>
              <a:gd name="connsiteY0" fmla="*/ 386545 h 476891"/>
              <a:gd name="connsiteX1" fmla="*/ 159657 w 279619"/>
              <a:gd name="connsiteY1" fmla="*/ 473631 h 476891"/>
              <a:gd name="connsiteX2" fmla="*/ 275771 w 279619"/>
              <a:gd name="connsiteY2" fmla="*/ 284945 h 476891"/>
              <a:gd name="connsiteX3" fmla="*/ 232228 w 279619"/>
              <a:gd name="connsiteY3" fmla="*/ 23688 h 476891"/>
              <a:gd name="connsiteX4" fmla="*/ 43543 w 279619"/>
              <a:gd name="connsiteY4" fmla="*/ 23688 h 476891"/>
              <a:gd name="connsiteX5" fmla="*/ 0 w 279619"/>
              <a:gd name="connsiteY5" fmla="*/ 125288 h 476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9619" h="476891">
                <a:moveTo>
                  <a:pt x="0" y="386545"/>
                </a:moveTo>
                <a:cubicBezTo>
                  <a:pt x="56847" y="438554"/>
                  <a:pt x="113695" y="490564"/>
                  <a:pt x="159657" y="473631"/>
                </a:cubicBezTo>
                <a:cubicBezTo>
                  <a:pt x="205619" y="456698"/>
                  <a:pt x="263676" y="359935"/>
                  <a:pt x="275771" y="284945"/>
                </a:cubicBezTo>
                <a:cubicBezTo>
                  <a:pt x="287866" y="209954"/>
                  <a:pt x="270933" y="67231"/>
                  <a:pt x="232228" y="23688"/>
                </a:cubicBezTo>
                <a:cubicBezTo>
                  <a:pt x="193523" y="-19855"/>
                  <a:pt x="82248" y="6755"/>
                  <a:pt x="43543" y="23688"/>
                </a:cubicBezTo>
                <a:cubicBezTo>
                  <a:pt x="4838" y="40621"/>
                  <a:pt x="2419" y="82954"/>
                  <a:pt x="0" y="125288"/>
                </a:cubicBezTo>
              </a:path>
            </a:pathLst>
          </a:custGeom>
          <a:noFill/>
          <a:ln w="63500">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 name="Freeform 32"/>
          <p:cNvSpPr/>
          <p:nvPr/>
        </p:nvSpPr>
        <p:spPr>
          <a:xfrm>
            <a:off x="5353050" y="4702175"/>
            <a:ext cx="776288" cy="306388"/>
          </a:xfrm>
          <a:custGeom>
            <a:avLst/>
            <a:gdLst>
              <a:gd name="connsiteX0" fmla="*/ 293390 w 776124"/>
              <a:gd name="connsiteY0" fmla="*/ 0 h 305404"/>
              <a:gd name="connsiteX1" fmla="*/ 90190 w 776124"/>
              <a:gd name="connsiteY1" fmla="*/ 58057 h 305404"/>
              <a:gd name="connsiteX2" fmla="*/ 3104 w 776124"/>
              <a:gd name="connsiteY2" fmla="*/ 188685 h 305404"/>
              <a:gd name="connsiteX3" fmla="*/ 191790 w 776124"/>
              <a:gd name="connsiteY3" fmla="*/ 275771 h 305404"/>
              <a:gd name="connsiteX4" fmla="*/ 424019 w 776124"/>
              <a:gd name="connsiteY4" fmla="*/ 304800 h 305404"/>
              <a:gd name="connsiteX5" fmla="*/ 656247 w 776124"/>
              <a:gd name="connsiteY5" fmla="*/ 290285 h 305404"/>
              <a:gd name="connsiteX6" fmla="*/ 757847 w 776124"/>
              <a:gd name="connsiteY6" fmla="*/ 232228 h 305404"/>
              <a:gd name="connsiteX7" fmla="*/ 772362 w 776124"/>
              <a:gd name="connsiteY7" fmla="*/ 145142 h 305404"/>
              <a:gd name="connsiteX8" fmla="*/ 714304 w 776124"/>
              <a:gd name="connsiteY8" fmla="*/ 72571 h 305404"/>
              <a:gd name="connsiteX9" fmla="*/ 627219 w 776124"/>
              <a:gd name="connsiteY9" fmla="*/ 14514 h 305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6124" h="305404">
                <a:moveTo>
                  <a:pt x="293390" y="0"/>
                </a:moveTo>
                <a:cubicBezTo>
                  <a:pt x="215980" y="13305"/>
                  <a:pt x="138571" y="26610"/>
                  <a:pt x="90190" y="58057"/>
                </a:cubicBezTo>
                <a:cubicBezTo>
                  <a:pt x="41809" y="89504"/>
                  <a:pt x="-13829" y="152399"/>
                  <a:pt x="3104" y="188685"/>
                </a:cubicBezTo>
                <a:cubicBezTo>
                  <a:pt x="20037" y="224971"/>
                  <a:pt x="121637" y="256419"/>
                  <a:pt x="191790" y="275771"/>
                </a:cubicBezTo>
                <a:cubicBezTo>
                  <a:pt x="261942" y="295124"/>
                  <a:pt x="346610" y="302381"/>
                  <a:pt x="424019" y="304800"/>
                </a:cubicBezTo>
                <a:cubicBezTo>
                  <a:pt x="501428" y="307219"/>
                  <a:pt x="600609" y="302380"/>
                  <a:pt x="656247" y="290285"/>
                </a:cubicBezTo>
                <a:cubicBezTo>
                  <a:pt x="711885" y="278190"/>
                  <a:pt x="738495" y="256418"/>
                  <a:pt x="757847" y="232228"/>
                </a:cubicBezTo>
                <a:cubicBezTo>
                  <a:pt x="777199" y="208038"/>
                  <a:pt x="779619" y="171752"/>
                  <a:pt x="772362" y="145142"/>
                </a:cubicBezTo>
                <a:cubicBezTo>
                  <a:pt x="765105" y="118532"/>
                  <a:pt x="738495" y="94342"/>
                  <a:pt x="714304" y="72571"/>
                </a:cubicBezTo>
                <a:cubicBezTo>
                  <a:pt x="690114" y="50800"/>
                  <a:pt x="658666" y="32657"/>
                  <a:pt x="627219" y="14514"/>
                </a:cubicBezTo>
              </a:path>
            </a:pathLst>
          </a:custGeom>
          <a:noFill/>
          <a:ln w="63500">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 name="Freeform 59"/>
          <p:cNvSpPr/>
          <p:nvPr/>
        </p:nvSpPr>
        <p:spPr>
          <a:xfrm>
            <a:off x="6940550" y="3430588"/>
            <a:ext cx="776288" cy="304800"/>
          </a:xfrm>
          <a:custGeom>
            <a:avLst/>
            <a:gdLst>
              <a:gd name="connsiteX0" fmla="*/ 293390 w 776124"/>
              <a:gd name="connsiteY0" fmla="*/ 0 h 305404"/>
              <a:gd name="connsiteX1" fmla="*/ 90190 w 776124"/>
              <a:gd name="connsiteY1" fmla="*/ 58057 h 305404"/>
              <a:gd name="connsiteX2" fmla="*/ 3104 w 776124"/>
              <a:gd name="connsiteY2" fmla="*/ 188685 h 305404"/>
              <a:gd name="connsiteX3" fmla="*/ 191790 w 776124"/>
              <a:gd name="connsiteY3" fmla="*/ 275771 h 305404"/>
              <a:gd name="connsiteX4" fmla="*/ 424019 w 776124"/>
              <a:gd name="connsiteY4" fmla="*/ 304800 h 305404"/>
              <a:gd name="connsiteX5" fmla="*/ 656247 w 776124"/>
              <a:gd name="connsiteY5" fmla="*/ 290285 h 305404"/>
              <a:gd name="connsiteX6" fmla="*/ 757847 w 776124"/>
              <a:gd name="connsiteY6" fmla="*/ 232228 h 305404"/>
              <a:gd name="connsiteX7" fmla="*/ 772362 w 776124"/>
              <a:gd name="connsiteY7" fmla="*/ 145142 h 305404"/>
              <a:gd name="connsiteX8" fmla="*/ 714304 w 776124"/>
              <a:gd name="connsiteY8" fmla="*/ 72571 h 305404"/>
              <a:gd name="connsiteX9" fmla="*/ 627219 w 776124"/>
              <a:gd name="connsiteY9" fmla="*/ 14514 h 305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6124" h="305404">
                <a:moveTo>
                  <a:pt x="293390" y="0"/>
                </a:moveTo>
                <a:cubicBezTo>
                  <a:pt x="215980" y="13305"/>
                  <a:pt x="138571" y="26610"/>
                  <a:pt x="90190" y="58057"/>
                </a:cubicBezTo>
                <a:cubicBezTo>
                  <a:pt x="41809" y="89504"/>
                  <a:pt x="-13829" y="152399"/>
                  <a:pt x="3104" y="188685"/>
                </a:cubicBezTo>
                <a:cubicBezTo>
                  <a:pt x="20037" y="224971"/>
                  <a:pt x="121637" y="256419"/>
                  <a:pt x="191790" y="275771"/>
                </a:cubicBezTo>
                <a:cubicBezTo>
                  <a:pt x="261942" y="295124"/>
                  <a:pt x="346610" y="302381"/>
                  <a:pt x="424019" y="304800"/>
                </a:cubicBezTo>
                <a:cubicBezTo>
                  <a:pt x="501428" y="307219"/>
                  <a:pt x="600609" y="302380"/>
                  <a:pt x="656247" y="290285"/>
                </a:cubicBezTo>
                <a:cubicBezTo>
                  <a:pt x="711885" y="278190"/>
                  <a:pt x="738495" y="256418"/>
                  <a:pt x="757847" y="232228"/>
                </a:cubicBezTo>
                <a:cubicBezTo>
                  <a:pt x="777199" y="208038"/>
                  <a:pt x="779619" y="171752"/>
                  <a:pt x="772362" y="145142"/>
                </a:cubicBezTo>
                <a:cubicBezTo>
                  <a:pt x="765105" y="118532"/>
                  <a:pt x="738495" y="94342"/>
                  <a:pt x="714304" y="72571"/>
                </a:cubicBezTo>
                <a:cubicBezTo>
                  <a:pt x="690114" y="50800"/>
                  <a:pt x="658666" y="32657"/>
                  <a:pt x="627219" y="14514"/>
                </a:cubicBezTo>
              </a:path>
            </a:pathLst>
          </a:custGeom>
          <a:noFill/>
          <a:ln w="63500">
            <a:solidFill>
              <a:srgbClr val="00B0F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 name="Freeform 33"/>
          <p:cNvSpPr/>
          <p:nvPr/>
        </p:nvSpPr>
        <p:spPr>
          <a:xfrm>
            <a:off x="5005388" y="5254625"/>
            <a:ext cx="481012" cy="393700"/>
          </a:xfrm>
          <a:custGeom>
            <a:avLst/>
            <a:gdLst>
              <a:gd name="connsiteX0" fmla="*/ 322036 w 481693"/>
              <a:gd name="connsiteY0" fmla="*/ 392192 h 394380"/>
              <a:gd name="connsiteX1" fmla="*/ 60779 w 481693"/>
              <a:gd name="connsiteY1" fmla="*/ 363164 h 394380"/>
              <a:gd name="connsiteX2" fmla="*/ 2722 w 481693"/>
              <a:gd name="connsiteY2" fmla="*/ 174478 h 394380"/>
              <a:gd name="connsiteX3" fmla="*/ 31750 w 481693"/>
              <a:gd name="connsiteY3" fmla="*/ 43849 h 394380"/>
              <a:gd name="connsiteX4" fmla="*/ 220436 w 481693"/>
              <a:gd name="connsiteY4" fmla="*/ 306 h 394380"/>
              <a:gd name="connsiteX5" fmla="*/ 438150 w 481693"/>
              <a:gd name="connsiteY5" fmla="*/ 29335 h 394380"/>
              <a:gd name="connsiteX6" fmla="*/ 467179 w 481693"/>
              <a:gd name="connsiteY6" fmla="*/ 116421 h 394380"/>
              <a:gd name="connsiteX7" fmla="*/ 481693 w 481693"/>
              <a:gd name="connsiteY7" fmla="*/ 159964 h 394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1693" h="394380">
                <a:moveTo>
                  <a:pt x="322036" y="392192"/>
                </a:moveTo>
                <a:cubicBezTo>
                  <a:pt x="218017" y="395821"/>
                  <a:pt x="113998" y="399450"/>
                  <a:pt x="60779" y="363164"/>
                </a:cubicBezTo>
                <a:cubicBezTo>
                  <a:pt x="7560" y="326878"/>
                  <a:pt x="7560" y="227697"/>
                  <a:pt x="2722" y="174478"/>
                </a:cubicBezTo>
                <a:cubicBezTo>
                  <a:pt x="-2116" y="121259"/>
                  <a:pt x="-4536" y="72878"/>
                  <a:pt x="31750" y="43849"/>
                </a:cubicBezTo>
                <a:cubicBezTo>
                  <a:pt x="68036" y="14820"/>
                  <a:pt x="152703" y="2725"/>
                  <a:pt x="220436" y="306"/>
                </a:cubicBezTo>
                <a:cubicBezTo>
                  <a:pt x="288169" y="-2113"/>
                  <a:pt x="397026" y="9982"/>
                  <a:pt x="438150" y="29335"/>
                </a:cubicBezTo>
                <a:cubicBezTo>
                  <a:pt x="479274" y="48687"/>
                  <a:pt x="467179" y="116421"/>
                  <a:pt x="467179" y="116421"/>
                </a:cubicBezTo>
                <a:lnTo>
                  <a:pt x="481693" y="159964"/>
                </a:lnTo>
              </a:path>
            </a:pathLst>
          </a:custGeom>
          <a:noFill/>
          <a:ln w="63500">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272" name="TextBox 34"/>
          <p:cNvSpPr txBox="1">
            <a:spLocks noChangeArrowheads="1"/>
          </p:cNvSpPr>
          <p:nvPr/>
        </p:nvSpPr>
        <p:spPr bwMode="auto">
          <a:xfrm>
            <a:off x="5935663" y="4959350"/>
            <a:ext cx="466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2400" i="1">
                <a:latin typeface="Verdana" pitchFamily="34" charset="0"/>
                <a:sym typeface="Symbol" pitchFamily="18" charset="2"/>
              </a:rPr>
              <a:t></a:t>
            </a:r>
            <a:r>
              <a:rPr lang="en-US" altLang="en-US" sz="2400" baseline="-25000">
                <a:latin typeface="Verdana" pitchFamily="34" charset="0"/>
              </a:rPr>
              <a:t>y</a:t>
            </a:r>
          </a:p>
        </p:txBody>
      </p:sp>
      <p:sp>
        <p:nvSpPr>
          <p:cNvPr id="10273" name="TextBox 64"/>
          <p:cNvSpPr txBox="1">
            <a:spLocks noChangeArrowheads="1"/>
          </p:cNvSpPr>
          <p:nvPr/>
        </p:nvSpPr>
        <p:spPr bwMode="auto">
          <a:xfrm>
            <a:off x="4592638" y="6373813"/>
            <a:ext cx="7254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 typeface="Arial" charset="0"/>
              <a:buNone/>
            </a:pPr>
            <a:r>
              <a:rPr lang="en-US" altLang="en-US" sz="2400" i="1">
                <a:latin typeface="Verdana" pitchFamily="34" charset="0"/>
                <a:sym typeface="Symbol" pitchFamily="18" charset="2"/>
              </a:rPr>
              <a:t></a:t>
            </a:r>
            <a:r>
              <a:rPr lang="en-US" altLang="en-US" sz="2400" i="1" baseline="-25000">
                <a:latin typeface="Verdana" pitchFamily="34" charset="0"/>
                <a:sym typeface="Symbol" pitchFamily="18" charset="2"/>
              </a:rPr>
              <a:t>x</a:t>
            </a:r>
            <a:endParaRPr lang="en-US" altLang="en-US" sz="2400" baseline="-25000">
              <a:latin typeface="Verdana" pitchFamily="34" charset="0"/>
            </a:endParaRPr>
          </a:p>
        </p:txBody>
      </p:sp>
      <p:sp>
        <p:nvSpPr>
          <p:cNvPr id="35" name="Oval 34"/>
          <p:cNvSpPr/>
          <p:nvPr/>
        </p:nvSpPr>
        <p:spPr>
          <a:xfrm>
            <a:off x="457200" y="152400"/>
            <a:ext cx="18288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pPr algn="ctr">
              <a:defRPr/>
            </a:pPr>
            <a:endParaRPr lang="en-US" altLang="en-US" smtClean="0">
              <a:solidFill>
                <a:srgbClr val="FFFFFF"/>
              </a:solidFill>
              <a:latin typeface="Calibri" pitchFamily="34" charset="0"/>
            </a:endParaRPr>
          </a:p>
        </p:txBody>
      </p:sp>
      <p:sp>
        <p:nvSpPr>
          <p:cNvPr id="10275" name="Rectangle 1"/>
          <p:cNvSpPr>
            <a:spLocks noChangeArrowheads="1"/>
          </p:cNvSpPr>
          <p:nvPr/>
        </p:nvSpPr>
        <p:spPr bwMode="auto">
          <a:xfrm>
            <a:off x="1820863" y="2114550"/>
            <a:ext cx="25304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800">
                <a:latin typeface="Verdana" pitchFamily="34" charset="0"/>
              </a:rPr>
              <a:t>Camera coordinates</a:t>
            </a:r>
          </a:p>
          <a:p>
            <a:pPr>
              <a:spcBef>
                <a:spcPct val="0"/>
              </a:spcBef>
              <a:buFontTx/>
              <a:buNone/>
            </a:pPr>
            <a:r>
              <a:rPr lang="en-US" altLang="en-US" sz="1800">
                <a:latin typeface="Verdana" pitchFamily="34" charset="0"/>
              </a:rPr>
              <a:t> </a:t>
            </a:r>
          </a:p>
        </p:txBody>
      </p:sp>
      <p:sp>
        <p:nvSpPr>
          <p:cNvPr id="10276" name="TextBox 34"/>
          <p:cNvSpPr txBox="1">
            <a:spLocks noChangeArrowheads="1"/>
          </p:cNvSpPr>
          <p:nvPr/>
        </p:nvSpPr>
        <p:spPr bwMode="auto">
          <a:xfrm>
            <a:off x="4487863" y="5254625"/>
            <a:ext cx="4524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2400" i="1">
                <a:latin typeface="Verdana" pitchFamily="34" charset="0"/>
                <a:sym typeface="Symbol" pitchFamily="18" charset="2"/>
              </a:rPr>
              <a:t></a:t>
            </a:r>
            <a:r>
              <a:rPr lang="en-US" altLang="en-US" sz="2400" i="1" baseline="-25000">
                <a:latin typeface="Verdana" pitchFamily="34" charset="0"/>
                <a:sym typeface="Symbol" pitchFamily="18" charset="2"/>
              </a:rPr>
              <a:t>z</a:t>
            </a:r>
            <a:endParaRPr lang="en-US" altLang="en-US" sz="2400" baseline="-25000">
              <a:latin typeface="Verdana" pitchFamily="34" charset="0"/>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244475" y="609600"/>
            <a:ext cx="8243888" cy="1314450"/>
          </a:xfrm>
        </p:spPr>
        <p:txBody>
          <a:bodyPr>
            <a:normAutofit fontScale="90000"/>
          </a:bodyPr>
          <a:lstStyle/>
          <a:p>
            <a:pPr algn="l"/>
            <a:r>
              <a:rPr lang="en-US" sz="2400" dirty="0" smtClean="0"/>
              <a:t>Tutorial 2.4:</a:t>
            </a:r>
            <a:br>
              <a:rPr lang="en-US" sz="2400" dirty="0" smtClean="0"/>
            </a:br>
            <a:r>
              <a:rPr lang="en-US" altLang="en-US" sz="2800" dirty="0" smtClean="0">
                <a:ea typeface="新細明體" pitchFamily="18" charset="-120"/>
              </a:rPr>
              <a:t>Study the rotation matrix </a:t>
            </a:r>
            <a:r>
              <a:rPr lang="en-US" altLang="en-US" sz="2800" dirty="0" err="1" smtClean="0">
                <a:ea typeface="新細明體" pitchFamily="18" charset="-120"/>
              </a:rPr>
              <a:t>Rc</a:t>
            </a:r>
            <a:r>
              <a:rPr lang="en-US" altLang="en-US" sz="2800" dirty="0" smtClean="0">
                <a:ea typeface="新細明體" pitchFamily="18" charset="-120"/>
              </a:rPr>
              <a:t> and Translation vector Tc </a:t>
            </a:r>
            <a:br>
              <a:rPr lang="en-US" altLang="en-US" sz="2800" dirty="0" smtClean="0">
                <a:ea typeface="新細明體" pitchFamily="18" charset="-120"/>
              </a:rPr>
            </a:br>
            <a:r>
              <a:rPr lang="en-US" altLang="en-US" sz="2800" dirty="0" err="1" smtClean="0">
                <a:ea typeface="新細明體" pitchFamily="18" charset="-120"/>
              </a:rPr>
              <a:t>M</a:t>
            </a:r>
            <a:r>
              <a:rPr lang="en-US" altLang="en-US" sz="2800" baseline="-25000" dirty="0" err="1" smtClean="0">
                <a:ea typeface="新細明體" pitchFamily="18" charset="-120"/>
              </a:rPr>
              <a:t>ext</a:t>
            </a:r>
            <a:r>
              <a:rPr lang="en-US" altLang="en-US" sz="2800" dirty="0" smtClean="0">
                <a:ea typeface="新細明體" pitchFamily="18" charset="-120"/>
              </a:rPr>
              <a:t> (3x4)Matrix form</a:t>
            </a:r>
            <a:br>
              <a:rPr lang="en-US" altLang="en-US" sz="2800" dirty="0" smtClean="0">
                <a:ea typeface="新細明體" pitchFamily="18" charset="-120"/>
              </a:rPr>
            </a:br>
            <a:r>
              <a:rPr lang="en-US" altLang="en-US" sz="2800" dirty="0" smtClean="0">
                <a:ea typeface="新細明體" pitchFamily="18" charset="-120"/>
              </a:rPr>
              <a:t>When Tc is not Zero</a:t>
            </a:r>
            <a:r>
              <a:rPr lang="en-US" altLang="zh-TW" sz="2800" dirty="0" smtClean="0"/>
              <a:t> </a:t>
            </a:r>
            <a:endParaRPr lang="en-US" altLang="en-US" sz="2800" dirty="0" smtClean="0">
              <a:ea typeface="新細明體" pitchFamily="18" charset="-120"/>
            </a:endParaRPr>
          </a:p>
        </p:txBody>
      </p:sp>
      <p:graphicFrame>
        <p:nvGraphicFramePr>
          <p:cNvPr id="47107" name="Object 9"/>
          <p:cNvGraphicFramePr>
            <a:graphicFrameLocks noGrp="1" noChangeAspect="1"/>
          </p:cNvGraphicFramePr>
          <p:nvPr>
            <p:ph sz="quarter" idx="2"/>
          </p:nvPr>
        </p:nvGraphicFramePr>
        <p:xfrm>
          <a:off x="601663" y="3314700"/>
          <a:ext cx="4713287" cy="3200400"/>
        </p:xfrm>
        <a:graphic>
          <a:graphicData uri="http://schemas.openxmlformats.org/presentationml/2006/ole">
            <mc:AlternateContent xmlns:mc="http://schemas.openxmlformats.org/markup-compatibility/2006">
              <mc:Choice xmlns:v="urn:schemas-microsoft-com:vml" Requires="v">
                <p:oleObj spid="_x0000_s84046" name="公式" r:id="rId4" imgW="3086100" imgH="2095500" progId="Equation.3">
                  <p:embed/>
                </p:oleObj>
              </mc:Choice>
              <mc:Fallback>
                <p:oleObj name="公式" r:id="rId4" imgW="3086100" imgH="2095500" progId="Equation.3">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663" y="3314700"/>
                        <a:ext cx="4713287"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108" name="Footer Placeholder 6"/>
          <p:cNvSpPr>
            <a:spLocks noGrp="1"/>
          </p:cNvSpPr>
          <p:nvPr>
            <p:ph type="ftr" sz="quarter" idx="11"/>
          </p:nvPr>
        </p:nvSpPr>
        <p:spPr bwMode="auto">
          <a:xfrm>
            <a:off x="3095625" y="6492875"/>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200" smtClean="0">
                <a:latin typeface="Verdana" pitchFamily="34" charset="0"/>
              </a:rPr>
              <a:t>Ch2. Cameras v.7c</a:t>
            </a:r>
            <a:endParaRPr lang="en-US" altLang="en-US" sz="1200">
              <a:latin typeface="Verdana" pitchFamily="34" charset="0"/>
            </a:endParaRPr>
          </a:p>
        </p:txBody>
      </p:sp>
      <p:sp>
        <p:nvSpPr>
          <p:cNvPr id="47109" name="Slide Number Placeholder 7"/>
          <p:cNvSpPr>
            <a:spLocks noGrp="1"/>
          </p:cNvSpPr>
          <p:nvPr>
            <p:ph type="sldNum" sz="quarter" idx="12"/>
          </p:nvPr>
        </p:nvSpPr>
        <p:spPr bwMode="auto">
          <a:xfrm>
            <a:off x="6591300" y="6492875"/>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fld id="{732F7CBB-F85B-4DA7-A66B-CA0ED023B082}" type="slidenum">
              <a:rPr lang="en-US" altLang="en-US" sz="1200" smtClean="0">
                <a:latin typeface="Verdana" pitchFamily="34" charset="0"/>
              </a:rPr>
              <a:pPr>
                <a:spcBef>
                  <a:spcPct val="0"/>
                </a:spcBef>
                <a:buFontTx/>
                <a:buNone/>
              </a:pPr>
              <a:t>80</a:t>
            </a:fld>
            <a:endParaRPr lang="en-US" altLang="en-US" sz="1200" smtClean="0">
              <a:latin typeface="Verdana" pitchFamily="34" charset="0"/>
            </a:endParaRPr>
          </a:p>
        </p:txBody>
      </p:sp>
      <p:pic>
        <p:nvPicPr>
          <p:cNvPr id="47110" name="Picture 9" descr="MCj0431617000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8572259">
            <a:off x="3578225" y="2830513"/>
            <a:ext cx="1079500"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1" name="Line 4"/>
          <p:cNvSpPr>
            <a:spLocks noChangeShapeType="1"/>
          </p:cNvSpPr>
          <p:nvPr/>
        </p:nvSpPr>
        <p:spPr bwMode="auto">
          <a:xfrm flipV="1">
            <a:off x="4476750" y="2724150"/>
            <a:ext cx="66675" cy="431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12" name="Line 5"/>
          <p:cNvSpPr>
            <a:spLocks noChangeShapeType="1"/>
          </p:cNvSpPr>
          <p:nvPr/>
        </p:nvSpPr>
        <p:spPr bwMode="auto">
          <a:xfrm>
            <a:off x="3943350" y="2774950"/>
            <a:ext cx="533400" cy="38100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13" name="Line 6"/>
          <p:cNvSpPr>
            <a:spLocks noChangeShapeType="1"/>
          </p:cNvSpPr>
          <p:nvPr/>
        </p:nvSpPr>
        <p:spPr bwMode="auto">
          <a:xfrm flipV="1">
            <a:off x="4476750" y="2317750"/>
            <a:ext cx="13716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14" name="Line 7"/>
          <p:cNvSpPr>
            <a:spLocks noChangeShapeType="1"/>
          </p:cNvSpPr>
          <p:nvPr/>
        </p:nvSpPr>
        <p:spPr bwMode="auto">
          <a:xfrm flipV="1">
            <a:off x="8712200" y="2033588"/>
            <a:ext cx="0" cy="1676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15" name="Line 8"/>
          <p:cNvSpPr>
            <a:spLocks noChangeShapeType="1"/>
          </p:cNvSpPr>
          <p:nvPr/>
        </p:nvSpPr>
        <p:spPr bwMode="auto">
          <a:xfrm flipH="1">
            <a:off x="6883400" y="3709988"/>
            <a:ext cx="1828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16" name="Line 9"/>
          <p:cNvSpPr>
            <a:spLocks noChangeShapeType="1"/>
          </p:cNvSpPr>
          <p:nvPr/>
        </p:nvSpPr>
        <p:spPr bwMode="auto">
          <a:xfrm flipH="1" flipV="1">
            <a:off x="7621588" y="3155950"/>
            <a:ext cx="1090612" cy="5540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17" name="Text Box 10"/>
          <p:cNvSpPr txBox="1">
            <a:spLocks noChangeArrowheads="1"/>
          </p:cNvSpPr>
          <p:nvPr/>
        </p:nvSpPr>
        <p:spPr bwMode="auto">
          <a:xfrm>
            <a:off x="8488363" y="1720850"/>
            <a:ext cx="4460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en-US" sz="1800">
                <a:latin typeface="Arial" charset="0"/>
              </a:rPr>
              <a:t>Y</a:t>
            </a:r>
            <a:r>
              <a:rPr kumimoji="1" lang="en-US" altLang="en-US" sz="1800" baseline="-25000">
                <a:latin typeface="Arial" charset="0"/>
              </a:rPr>
              <a:t>w</a:t>
            </a:r>
          </a:p>
        </p:txBody>
      </p:sp>
      <p:sp>
        <p:nvSpPr>
          <p:cNvPr id="47118" name="Text Box 11"/>
          <p:cNvSpPr txBox="1">
            <a:spLocks noChangeArrowheads="1"/>
          </p:cNvSpPr>
          <p:nvPr/>
        </p:nvSpPr>
        <p:spPr bwMode="auto">
          <a:xfrm>
            <a:off x="6943725" y="3746500"/>
            <a:ext cx="4460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en-US" sz="1800">
                <a:latin typeface="Arial" charset="0"/>
              </a:rPr>
              <a:t>X</a:t>
            </a:r>
            <a:r>
              <a:rPr kumimoji="1" lang="en-US" altLang="en-US" sz="1800" baseline="-25000">
                <a:latin typeface="Arial" charset="0"/>
              </a:rPr>
              <a:t>w</a:t>
            </a:r>
          </a:p>
        </p:txBody>
      </p:sp>
      <p:sp>
        <p:nvSpPr>
          <p:cNvPr id="47119" name="Text Box 12"/>
          <p:cNvSpPr txBox="1">
            <a:spLocks noChangeArrowheads="1"/>
          </p:cNvSpPr>
          <p:nvPr/>
        </p:nvSpPr>
        <p:spPr bwMode="auto">
          <a:xfrm>
            <a:off x="7364413" y="2801938"/>
            <a:ext cx="4333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en-US" sz="1800">
                <a:latin typeface="Arial" charset="0"/>
              </a:rPr>
              <a:t>Z</a:t>
            </a:r>
            <a:r>
              <a:rPr kumimoji="1" lang="en-US" altLang="en-US" sz="1800" baseline="-25000">
                <a:latin typeface="Arial" charset="0"/>
              </a:rPr>
              <a:t>w</a:t>
            </a:r>
          </a:p>
        </p:txBody>
      </p:sp>
      <p:sp>
        <p:nvSpPr>
          <p:cNvPr id="47120" name="Line 13"/>
          <p:cNvSpPr>
            <a:spLocks noChangeShapeType="1"/>
          </p:cNvSpPr>
          <p:nvPr/>
        </p:nvSpPr>
        <p:spPr bwMode="auto">
          <a:xfrm flipH="1" flipV="1">
            <a:off x="4476750" y="3155950"/>
            <a:ext cx="4235450" cy="554038"/>
          </a:xfrm>
          <a:prstGeom prst="line">
            <a:avLst/>
          </a:prstGeom>
          <a:noFill/>
          <a:ln w="9525">
            <a:solidFill>
              <a:schemeClr val="tx1"/>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21" name="Text Box 18"/>
          <p:cNvSpPr txBox="1">
            <a:spLocks noChangeArrowheads="1"/>
          </p:cNvSpPr>
          <p:nvPr/>
        </p:nvSpPr>
        <p:spPr bwMode="auto">
          <a:xfrm>
            <a:off x="5162550" y="2189163"/>
            <a:ext cx="400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en-US" sz="1800">
                <a:latin typeface="Arial" charset="0"/>
              </a:rPr>
              <a:t>Z</a:t>
            </a:r>
            <a:r>
              <a:rPr kumimoji="1" lang="en-US" altLang="en-US" sz="1800" baseline="-25000">
                <a:latin typeface="Arial" charset="0"/>
              </a:rPr>
              <a:t>c</a:t>
            </a:r>
          </a:p>
        </p:txBody>
      </p:sp>
      <p:sp>
        <p:nvSpPr>
          <p:cNvPr id="47122" name="Text Box 19"/>
          <p:cNvSpPr txBox="1">
            <a:spLocks noChangeArrowheads="1"/>
          </p:cNvSpPr>
          <p:nvPr/>
        </p:nvSpPr>
        <p:spPr bwMode="auto">
          <a:xfrm>
            <a:off x="3530600" y="2622550"/>
            <a:ext cx="41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en-US" sz="1800">
                <a:latin typeface="Arial" charset="0"/>
              </a:rPr>
              <a:t>X</a:t>
            </a:r>
            <a:r>
              <a:rPr kumimoji="1" lang="en-US" altLang="en-US" sz="1800" baseline="-25000">
                <a:latin typeface="Arial" charset="0"/>
              </a:rPr>
              <a:t>c</a:t>
            </a:r>
          </a:p>
        </p:txBody>
      </p:sp>
      <p:sp>
        <p:nvSpPr>
          <p:cNvPr id="47123" name="Text Box 22"/>
          <p:cNvSpPr txBox="1">
            <a:spLocks noChangeArrowheads="1"/>
          </p:cNvSpPr>
          <p:nvPr/>
        </p:nvSpPr>
        <p:spPr bwMode="auto">
          <a:xfrm>
            <a:off x="7308850" y="4189413"/>
            <a:ext cx="1716088"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en-US" sz="1800">
                <a:latin typeface="Arial" charset="0"/>
              </a:rPr>
              <a:t>World coordinates</a:t>
            </a:r>
          </a:p>
          <a:p>
            <a:pPr eaLnBrk="1" hangingPunct="1">
              <a:spcBef>
                <a:spcPct val="0"/>
              </a:spcBef>
              <a:buFontTx/>
              <a:buNone/>
            </a:pPr>
            <a:r>
              <a:rPr kumimoji="1" lang="en-US" altLang="en-US" sz="1800">
                <a:latin typeface="Arial" charset="0"/>
              </a:rPr>
              <a:t>(reference)</a:t>
            </a:r>
          </a:p>
        </p:txBody>
      </p:sp>
      <p:sp>
        <p:nvSpPr>
          <p:cNvPr id="47124" name="Text Box 23"/>
          <p:cNvSpPr txBox="1">
            <a:spLocks noChangeArrowheads="1"/>
          </p:cNvSpPr>
          <p:nvPr/>
        </p:nvSpPr>
        <p:spPr bwMode="auto">
          <a:xfrm>
            <a:off x="3732213" y="1924050"/>
            <a:ext cx="13652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en-US" sz="1800">
                <a:latin typeface="Arial" charset="0"/>
              </a:rPr>
              <a:t>Camera</a:t>
            </a:r>
          </a:p>
          <a:p>
            <a:pPr eaLnBrk="1" hangingPunct="1">
              <a:spcBef>
                <a:spcPct val="0"/>
              </a:spcBef>
              <a:buFontTx/>
              <a:buNone/>
            </a:pPr>
            <a:r>
              <a:rPr kumimoji="1" lang="en-US" altLang="en-US" sz="1800">
                <a:latin typeface="Arial" charset="0"/>
              </a:rPr>
              <a:t>coordinates</a:t>
            </a:r>
          </a:p>
        </p:txBody>
      </p:sp>
      <p:sp>
        <p:nvSpPr>
          <p:cNvPr id="47125" name="Text Box 24"/>
          <p:cNvSpPr txBox="1">
            <a:spLocks noChangeArrowheads="1"/>
          </p:cNvSpPr>
          <p:nvPr/>
        </p:nvSpPr>
        <p:spPr bwMode="auto">
          <a:xfrm>
            <a:off x="4337050" y="2354263"/>
            <a:ext cx="412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en-US" sz="1800">
                <a:latin typeface="Arial" charset="0"/>
              </a:rPr>
              <a:t>Y</a:t>
            </a:r>
            <a:r>
              <a:rPr kumimoji="1" lang="en-US" altLang="en-US" sz="1800" baseline="-25000">
                <a:latin typeface="Arial" charset="0"/>
              </a:rPr>
              <a:t>c</a:t>
            </a:r>
          </a:p>
        </p:txBody>
      </p:sp>
      <p:sp>
        <p:nvSpPr>
          <p:cNvPr id="47126" name="Tree"/>
          <p:cNvSpPr>
            <a:spLocks noEditPoints="1" noChangeArrowheads="1"/>
          </p:cNvSpPr>
          <p:nvPr/>
        </p:nvSpPr>
        <p:spPr bwMode="auto">
          <a:xfrm>
            <a:off x="5675313" y="1311275"/>
            <a:ext cx="952500" cy="81915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2147483647 w 21600"/>
              <a:gd name="T9" fmla="*/ 2147483647 h 21600"/>
              <a:gd name="T10" fmla="*/ 2147483647 w 21600"/>
              <a:gd name="T11" fmla="*/ 2147483647 h 21600"/>
              <a:gd name="T12" fmla="*/ 2147483647 w 21600"/>
              <a:gd name="T13" fmla="*/ 2147483647 h 21600"/>
              <a:gd name="T14" fmla="*/ 17694720 60000 65536"/>
              <a:gd name="T15" fmla="*/ 11796480 60000 65536"/>
              <a:gd name="T16" fmla="*/ 11796480 60000 65536"/>
              <a:gd name="T17" fmla="*/ 11796480 60000 65536"/>
              <a:gd name="T18" fmla="*/ 0 60000 65536"/>
              <a:gd name="T19" fmla="*/ 0 60000 65536"/>
              <a:gd name="T20" fmla="*/ 0 60000 65536"/>
              <a:gd name="T21" fmla="*/ 761 w 21600"/>
              <a:gd name="T22" fmla="*/ 22454 h 21600"/>
              <a:gd name="T23" fmla="*/ 21069 w 21600"/>
              <a:gd name="T24" fmla="*/ 28282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a:moveTo>
                  <a:pt x="0" y="18900"/>
                </a:moveTo>
                <a:lnTo>
                  <a:pt x="9257" y="18900"/>
                </a:lnTo>
                <a:lnTo>
                  <a:pt x="9257" y="21600"/>
                </a:lnTo>
                <a:lnTo>
                  <a:pt x="12343" y="21600"/>
                </a:lnTo>
                <a:lnTo>
                  <a:pt x="12343" y="18900"/>
                </a:lnTo>
                <a:lnTo>
                  <a:pt x="21600" y="18900"/>
                </a:lnTo>
                <a:lnTo>
                  <a:pt x="12343" y="12600"/>
                </a:lnTo>
                <a:lnTo>
                  <a:pt x="18514" y="12600"/>
                </a:lnTo>
                <a:lnTo>
                  <a:pt x="12343" y="6300"/>
                </a:lnTo>
                <a:lnTo>
                  <a:pt x="15429" y="6300"/>
                </a:lnTo>
                <a:lnTo>
                  <a:pt x="10800" y="0"/>
                </a:lnTo>
                <a:lnTo>
                  <a:pt x="6171" y="6300"/>
                </a:lnTo>
                <a:lnTo>
                  <a:pt x="9257" y="6300"/>
                </a:lnTo>
                <a:lnTo>
                  <a:pt x="3086" y="12600"/>
                </a:lnTo>
                <a:lnTo>
                  <a:pt x="9257" y="12600"/>
                </a:lnTo>
                <a:lnTo>
                  <a:pt x="0" y="18900"/>
                </a:lnTo>
                <a:close/>
              </a:path>
            </a:pathLst>
          </a:custGeom>
          <a:solidFill>
            <a:srgbClr val="008000"/>
          </a:solidFill>
          <a:ln w="9525">
            <a:solidFill>
              <a:srgbClr val="000000"/>
            </a:solidFill>
            <a:miter lim="800000"/>
            <a:headEnd/>
            <a:tailEnd/>
          </a:ln>
          <a:effectLst>
            <a:outerShdw dist="107763" dir="2700000" algn="ctr" rotWithShape="0">
              <a:srgbClr val="808080"/>
            </a:outerShdw>
          </a:effectLst>
        </p:spPr>
        <p:txBody>
          <a:bodyPr/>
          <a:lstStyle/>
          <a:p>
            <a:endParaRPr lang="en-US"/>
          </a:p>
        </p:txBody>
      </p:sp>
      <p:sp>
        <p:nvSpPr>
          <p:cNvPr id="47127" name="Text Box 28"/>
          <p:cNvSpPr txBox="1">
            <a:spLocks noChangeArrowheads="1"/>
          </p:cNvSpPr>
          <p:nvPr/>
        </p:nvSpPr>
        <p:spPr bwMode="auto">
          <a:xfrm>
            <a:off x="7300913" y="3781425"/>
            <a:ext cx="1479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en-US" sz="1800">
                <a:latin typeface="Arial" charset="0"/>
              </a:rPr>
              <a:t>World center</a:t>
            </a:r>
          </a:p>
        </p:txBody>
      </p:sp>
      <p:sp>
        <p:nvSpPr>
          <p:cNvPr id="47128" name="Freeform 35"/>
          <p:cNvSpPr>
            <a:spLocks/>
          </p:cNvSpPr>
          <p:nvPr/>
        </p:nvSpPr>
        <p:spPr bwMode="auto">
          <a:xfrm flipV="1">
            <a:off x="4718050" y="3141663"/>
            <a:ext cx="349250" cy="428625"/>
          </a:xfrm>
          <a:custGeom>
            <a:avLst/>
            <a:gdLst>
              <a:gd name="T0" fmla="*/ 2147483647 w 208"/>
              <a:gd name="T1" fmla="*/ 2147483647 h 264"/>
              <a:gd name="T2" fmla="*/ 2147483647 w 208"/>
              <a:gd name="T3" fmla="*/ 2147483647 h 264"/>
              <a:gd name="T4" fmla="*/ 2147483647 w 208"/>
              <a:gd name="T5" fmla="*/ 2147483647 h 264"/>
              <a:gd name="T6" fmla="*/ 0 w 208"/>
              <a:gd name="T7" fmla="*/ 2147483647 h 2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8" h="264">
                <a:moveTo>
                  <a:pt x="48" y="264"/>
                </a:moveTo>
                <a:cubicBezTo>
                  <a:pt x="112" y="236"/>
                  <a:pt x="176" y="208"/>
                  <a:pt x="192" y="168"/>
                </a:cubicBezTo>
                <a:cubicBezTo>
                  <a:pt x="208" y="128"/>
                  <a:pt x="176" y="48"/>
                  <a:pt x="144" y="24"/>
                </a:cubicBezTo>
                <a:cubicBezTo>
                  <a:pt x="112" y="0"/>
                  <a:pt x="24" y="24"/>
                  <a:pt x="0" y="24"/>
                </a:cubicBezTo>
              </a:path>
            </a:pathLst>
          </a:custGeom>
          <a:noFill/>
          <a:ln w="38100" cmpd="sng">
            <a:solidFill>
              <a:schemeClr val="tx1"/>
            </a:solidFill>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29" name="Text Box 36"/>
          <p:cNvSpPr txBox="1">
            <a:spLocks noChangeArrowheads="1"/>
          </p:cNvSpPr>
          <p:nvPr/>
        </p:nvSpPr>
        <p:spPr bwMode="auto">
          <a:xfrm>
            <a:off x="6151563" y="1028700"/>
            <a:ext cx="4730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en-US" sz="1800" i="1">
                <a:latin typeface="Arial" charset="0"/>
              </a:rPr>
              <a:t>P</a:t>
            </a:r>
            <a:r>
              <a:rPr kumimoji="1" lang="en-US" altLang="en-US" sz="1800" i="1" baseline="-25000">
                <a:latin typeface="Arial" charset="0"/>
              </a:rPr>
              <a:t>w</a:t>
            </a:r>
          </a:p>
        </p:txBody>
      </p:sp>
      <p:sp>
        <p:nvSpPr>
          <p:cNvPr id="47130" name="Text Box 28"/>
          <p:cNvSpPr txBox="1">
            <a:spLocks noChangeArrowheads="1"/>
          </p:cNvSpPr>
          <p:nvPr/>
        </p:nvSpPr>
        <p:spPr bwMode="auto">
          <a:xfrm>
            <a:off x="3527425" y="3709988"/>
            <a:ext cx="1711325"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en-US" sz="1800" dirty="0">
                <a:latin typeface="Arial" charset="0"/>
              </a:rPr>
              <a:t>Camera center</a:t>
            </a:r>
          </a:p>
        </p:txBody>
      </p:sp>
      <p:sp>
        <p:nvSpPr>
          <p:cNvPr id="47131" name="Rectangle 30"/>
          <p:cNvSpPr>
            <a:spLocks noChangeArrowheads="1"/>
          </p:cNvSpPr>
          <p:nvPr/>
        </p:nvSpPr>
        <p:spPr bwMode="auto">
          <a:xfrm>
            <a:off x="5024438" y="3025775"/>
            <a:ext cx="2597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en-US" sz="1800">
                <a:latin typeface="Arial" charset="0"/>
              </a:rPr>
              <a:t>T</a:t>
            </a:r>
            <a:r>
              <a:rPr kumimoji="1" lang="en-US" altLang="en-US" sz="1800" baseline="-25000">
                <a:latin typeface="Arial" charset="0"/>
              </a:rPr>
              <a:t>C</a:t>
            </a:r>
            <a:r>
              <a:rPr kumimoji="1" lang="en-US" altLang="en-US" sz="1800">
                <a:latin typeface="Arial" charset="0"/>
              </a:rPr>
              <a:t>= camera translation </a:t>
            </a:r>
          </a:p>
        </p:txBody>
      </p:sp>
      <p:cxnSp>
        <p:nvCxnSpPr>
          <p:cNvPr id="3" name="Straight Arrow Connector 2"/>
          <p:cNvCxnSpPr>
            <a:stCxn id="47114" idx="0"/>
            <a:endCxn id="47129" idx="1"/>
          </p:cNvCxnSpPr>
          <p:nvPr/>
        </p:nvCxnSpPr>
        <p:spPr>
          <a:xfrm flipH="1" flipV="1">
            <a:off x="6151563" y="1212850"/>
            <a:ext cx="2560637" cy="2497138"/>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47120" idx="1"/>
            <a:endCxn id="47129" idx="1"/>
          </p:cNvCxnSpPr>
          <p:nvPr/>
        </p:nvCxnSpPr>
        <p:spPr>
          <a:xfrm flipV="1">
            <a:off x="4476750" y="1212850"/>
            <a:ext cx="1674813" cy="194310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47134" name="Text Box 27"/>
          <p:cNvSpPr txBox="1">
            <a:spLocks noChangeArrowheads="1"/>
          </p:cNvSpPr>
          <p:nvPr/>
        </p:nvSpPr>
        <p:spPr bwMode="auto">
          <a:xfrm>
            <a:off x="5008563" y="3433763"/>
            <a:ext cx="1333500"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en-US" sz="1800" b="1">
                <a:latin typeface="Arial" charset="0"/>
              </a:rPr>
              <a:t>R</a:t>
            </a:r>
            <a:r>
              <a:rPr kumimoji="1" lang="en-US" altLang="en-US" sz="1800" b="1" baseline="-25000">
                <a:latin typeface="Arial" charset="0"/>
              </a:rPr>
              <a:t>cam</a:t>
            </a:r>
            <a:r>
              <a:rPr kumimoji="1" lang="en-US" altLang="en-US" sz="1800" b="1">
                <a:latin typeface="Arial" charset="0"/>
              </a:rPr>
              <a:t>=(R</a:t>
            </a:r>
            <a:r>
              <a:rPr kumimoji="1" lang="en-US" altLang="en-US" sz="1800" b="1" baseline="-25000">
                <a:latin typeface="Arial" charset="0"/>
              </a:rPr>
              <a:t>c</a:t>
            </a:r>
            <a:r>
              <a:rPr kumimoji="1" lang="en-US" altLang="en-US" sz="1800" b="1">
                <a:latin typeface="Arial" charset="0"/>
              </a:rPr>
              <a:t>)</a:t>
            </a:r>
            <a:r>
              <a:rPr kumimoji="1" lang="en-US" altLang="en-US" sz="1800" b="1" baseline="30000">
                <a:latin typeface="Arial" charset="0"/>
              </a:rPr>
              <a:t>-1</a:t>
            </a:r>
          </a:p>
        </p:txBody>
      </p:sp>
      <p:sp>
        <p:nvSpPr>
          <p:cNvPr id="47136" name="Text Placeholder 5"/>
          <p:cNvSpPr>
            <a:spLocks noGrp="1"/>
          </p:cNvSpPr>
          <p:nvPr>
            <p:ph type="body" sz="half" idx="1"/>
          </p:nvPr>
        </p:nvSpPr>
        <p:spPr>
          <a:xfrm>
            <a:off x="7454900" y="6019800"/>
            <a:ext cx="457200" cy="493713"/>
          </a:xfrm>
        </p:spPr>
        <p:txBody>
          <a:bodyPr>
            <a:normAutofit fontScale="92500" lnSpcReduction="20000"/>
          </a:bodyPr>
          <a:lstStyle/>
          <a:p>
            <a:r>
              <a:rPr lang="en-US" altLang="en-US" smtClean="0">
                <a:ea typeface="新細明體" pitchFamily="18" charset="-120"/>
              </a:rPr>
              <a:t> </a:t>
            </a:r>
          </a:p>
        </p:txBody>
      </p:sp>
      <p:sp>
        <p:nvSpPr>
          <p:cNvPr id="2" name="TextBox 1"/>
          <p:cNvSpPr txBox="1"/>
          <p:nvPr/>
        </p:nvSpPr>
        <p:spPr>
          <a:xfrm>
            <a:off x="4543425" y="5157192"/>
            <a:ext cx="3748655" cy="646331"/>
          </a:xfrm>
          <a:prstGeom prst="rect">
            <a:avLst/>
          </a:prstGeom>
          <a:noFill/>
          <a:ln>
            <a:solidFill>
              <a:schemeClr val="accent1">
                <a:shade val="50000"/>
              </a:schemeClr>
            </a:solidFill>
          </a:ln>
        </p:spPr>
        <p:txBody>
          <a:bodyPr wrap="none" rtlCol="0">
            <a:spAutoFit/>
          </a:bodyPr>
          <a:lstStyle/>
          <a:p>
            <a:r>
              <a:rPr lang="en-US" dirty="0"/>
              <a:t>Tutorial </a:t>
            </a:r>
            <a:r>
              <a:rPr lang="en-US" dirty="0" smtClean="0"/>
              <a:t>2.5:</a:t>
            </a:r>
          </a:p>
          <a:p>
            <a:r>
              <a:rPr lang="en-US" dirty="0" smtClean="0"/>
              <a:t>Show the dimensions of the variables.</a:t>
            </a:r>
            <a:endParaRPr lang="en-US" dirty="0"/>
          </a:p>
        </p:txBody>
      </p:sp>
    </p:spTree>
    <p:extLst>
      <p:ext uri="{BB962C8B-B14F-4D97-AF65-F5344CB8AC3E}">
        <p14:creationId xmlns:p14="http://schemas.microsoft.com/office/powerpoint/2010/main" val="205130340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244475" y="609600"/>
            <a:ext cx="8243888" cy="1314450"/>
          </a:xfrm>
        </p:spPr>
        <p:txBody>
          <a:bodyPr>
            <a:normAutofit fontScale="90000"/>
          </a:bodyPr>
          <a:lstStyle/>
          <a:p>
            <a:pPr algn="l" eaLnBrk="1" hangingPunct="1"/>
            <a:r>
              <a:rPr lang="en-US" altLang="en-US" sz="2800" dirty="0" smtClean="0">
                <a:solidFill>
                  <a:srgbClr val="FF0000"/>
                </a:solidFill>
                <a:ea typeface="新細明體" pitchFamily="18" charset="-120"/>
              </a:rPr>
              <a:t>ANSWER2.4:</a:t>
            </a:r>
            <a:br>
              <a:rPr lang="en-US" altLang="en-US" sz="2800" dirty="0" smtClean="0">
                <a:solidFill>
                  <a:srgbClr val="FF0000"/>
                </a:solidFill>
                <a:ea typeface="新細明體" pitchFamily="18" charset="-120"/>
              </a:rPr>
            </a:br>
            <a:r>
              <a:rPr lang="en-US" altLang="en-US" sz="2800" dirty="0" smtClean="0">
                <a:ea typeface="新細明體" pitchFamily="18" charset="-120"/>
              </a:rPr>
              <a:t>Study the rotation matrix </a:t>
            </a:r>
            <a:r>
              <a:rPr lang="en-US" altLang="en-US" sz="2800" dirty="0" err="1" smtClean="0">
                <a:ea typeface="新細明體" pitchFamily="18" charset="-120"/>
              </a:rPr>
              <a:t>Rc</a:t>
            </a:r>
            <a:r>
              <a:rPr lang="en-US" altLang="en-US" sz="2800" dirty="0" smtClean="0">
                <a:ea typeface="新細明體" pitchFamily="18" charset="-120"/>
              </a:rPr>
              <a:t> and Translation vector Tc </a:t>
            </a:r>
            <a:br>
              <a:rPr lang="en-US" altLang="en-US" sz="2800" dirty="0" smtClean="0">
                <a:ea typeface="新細明體" pitchFamily="18" charset="-120"/>
              </a:rPr>
            </a:br>
            <a:r>
              <a:rPr lang="en-US" altLang="en-US" sz="2800" dirty="0" err="1" smtClean="0">
                <a:ea typeface="新細明體" pitchFamily="18" charset="-120"/>
              </a:rPr>
              <a:t>M</a:t>
            </a:r>
            <a:r>
              <a:rPr lang="en-US" altLang="en-US" sz="2800" baseline="-25000" dirty="0" err="1" smtClean="0">
                <a:ea typeface="新細明體" pitchFamily="18" charset="-120"/>
              </a:rPr>
              <a:t>ext</a:t>
            </a:r>
            <a:r>
              <a:rPr lang="en-US" altLang="en-US" sz="2800" dirty="0" smtClean="0">
                <a:ea typeface="新細明體" pitchFamily="18" charset="-120"/>
              </a:rPr>
              <a:t> (3x4)Matrix form</a:t>
            </a:r>
            <a:br>
              <a:rPr lang="en-US" altLang="en-US" sz="2800" dirty="0" smtClean="0">
                <a:ea typeface="新細明體" pitchFamily="18" charset="-120"/>
              </a:rPr>
            </a:br>
            <a:r>
              <a:rPr lang="en-US" altLang="en-US" sz="2800" dirty="0" smtClean="0">
                <a:ea typeface="新細明體" pitchFamily="18" charset="-120"/>
              </a:rPr>
              <a:t>When Tc is not Zero</a:t>
            </a:r>
            <a:r>
              <a:rPr lang="en-US" altLang="zh-TW" sz="2800" dirty="0" smtClean="0"/>
              <a:t> </a:t>
            </a:r>
            <a:endParaRPr lang="en-US" altLang="en-US" sz="2800" dirty="0" smtClean="0">
              <a:ea typeface="新細明體" pitchFamily="18" charset="-120"/>
            </a:endParaRPr>
          </a:p>
        </p:txBody>
      </p:sp>
      <p:graphicFrame>
        <p:nvGraphicFramePr>
          <p:cNvPr id="47107" name="Object 9"/>
          <p:cNvGraphicFramePr>
            <a:graphicFrameLocks noGrp="1" noChangeAspect="1"/>
          </p:cNvGraphicFramePr>
          <p:nvPr>
            <p:ph sz="quarter" idx="2"/>
            <p:extLst>
              <p:ext uri="{D42A27DB-BD31-4B8C-83A1-F6EECF244321}">
                <p14:modId xmlns:p14="http://schemas.microsoft.com/office/powerpoint/2010/main" val="1860972389"/>
              </p:ext>
            </p:extLst>
          </p:nvPr>
        </p:nvGraphicFramePr>
        <p:xfrm>
          <a:off x="601663" y="3633788"/>
          <a:ext cx="4713287" cy="2562225"/>
        </p:xfrm>
        <a:graphic>
          <a:graphicData uri="http://schemas.openxmlformats.org/presentationml/2006/ole">
            <mc:AlternateContent xmlns:mc="http://schemas.openxmlformats.org/markup-compatibility/2006">
              <mc:Choice xmlns:v="urn:schemas-microsoft-com:vml" Requires="v">
                <p:oleObj spid="_x0000_s85070" name="Equation" r:id="rId4" imgW="3924000" imgH="2133360" progId="Equation.3">
                  <p:embed/>
                </p:oleObj>
              </mc:Choice>
              <mc:Fallback>
                <p:oleObj name="Equation" r:id="rId4" imgW="3924000" imgH="2133360" progId="Equation.3">
                  <p:embed/>
                  <p:pic>
                    <p:nvPicPr>
                      <p:cNvPr id="0" name=""/>
                      <p:cNvPicPr>
                        <a:picLocks noGrp="1" noChangeAspect="1" noChangeArrowheads="1"/>
                      </p:cNvPicPr>
                      <p:nvPr/>
                    </p:nvPicPr>
                    <p:blipFill>
                      <a:blip r:embed="rId5"/>
                      <a:srcRect/>
                      <a:stretch>
                        <a:fillRect/>
                      </a:stretch>
                    </p:blipFill>
                    <p:spPr bwMode="auto">
                      <a:xfrm>
                        <a:off x="601663" y="3633788"/>
                        <a:ext cx="4713287" cy="256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108" name="Footer Placeholder 6"/>
          <p:cNvSpPr>
            <a:spLocks noGrp="1"/>
          </p:cNvSpPr>
          <p:nvPr>
            <p:ph type="ftr" sz="quarter" idx="11"/>
          </p:nvPr>
        </p:nvSpPr>
        <p:spPr bwMode="auto">
          <a:xfrm>
            <a:off x="3095625" y="6492875"/>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200" smtClean="0">
                <a:latin typeface="Verdana" pitchFamily="34" charset="0"/>
              </a:rPr>
              <a:t>Ch2. Cameras v.7c</a:t>
            </a:r>
            <a:endParaRPr lang="en-US" altLang="en-US" sz="1200">
              <a:latin typeface="Verdana" pitchFamily="34" charset="0"/>
            </a:endParaRPr>
          </a:p>
        </p:txBody>
      </p:sp>
      <p:sp>
        <p:nvSpPr>
          <p:cNvPr id="47109" name="Slide Number Placeholder 7"/>
          <p:cNvSpPr>
            <a:spLocks noGrp="1"/>
          </p:cNvSpPr>
          <p:nvPr>
            <p:ph type="sldNum" sz="quarter" idx="12"/>
          </p:nvPr>
        </p:nvSpPr>
        <p:spPr bwMode="auto">
          <a:xfrm>
            <a:off x="6591300" y="6492875"/>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fld id="{732F7CBB-F85B-4DA7-A66B-CA0ED023B082}" type="slidenum">
              <a:rPr lang="en-US" altLang="en-US" sz="1200" smtClean="0">
                <a:latin typeface="Verdana" pitchFamily="34" charset="0"/>
              </a:rPr>
              <a:pPr>
                <a:spcBef>
                  <a:spcPct val="0"/>
                </a:spcBef>
                <a:buFontTx/>
                <a:buNone/>
              </a:pPr>
              <a:t>81</a:t>
            </a:fld>
            <a:endParaRPr lang="en-US" altLang="en-US" sz="1200" smtClean="0">
              <a:latin typeface="Verdana" pitchFamily="34" charset="0"/>
            </a:endParaRPr>
          </a:p>
        </p:txBody>
      </p:sp>
      <p:pic>
        <p:nvPicPr>
          <p:cNvPr id="47110" name="Picture 9" descr="MCj0431617000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8572259">
            <a:off x="3578225" y="2830513"/>
            <a:ext cx="1079500"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1" name="Line 4"/>
          <p:cNvSpPr>
            <a:spLocks noChangeShapeType="1"/>
          </p:cNvSpPr>
          <p:nvPr/>
        </p:nvSpPr>
        <p:spPr bwMode="auto">
          <a:xfrm flipV="1">
            <a:off x="4476750" y="2724150"/>
            <a:ext cx="66675" cy="431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12" name="Line 5"/>
          <p:cNvSpPr>
            <a:spLocks noChangeShapeType="1"/>
          </p:cNvSpPr>
          <p:nvPr/>
        </p:nvSpPr>
        <p:spPr bwMode="auto">
          <a:xfrm>
            <a:off x="3943350" y="2774950"/>
            <a:ext cx="533400" cy="38100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13" name="Line 6"/>
          <p:cNvSpPr>
            <a:spLocks noChangeShapeType="1"/>
          </p:cNvSpPr>
          <p:nvPr/>
        </p:nvSpPr>
        <p:spPr bwMode="auto">
          <a:xfrm flipV="1">
            <a:off x="4476750" y="2317750"/>
            <a:ext cx="13716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14" name="Line 7"/>
          <p:cNvSpPr>
            <a:spLocks noChangeShapeType="1"/>
          </p:cNvSpPr>
          <p:nvPr/>
        </p:nvSpPr>
        <p:spPr bwMode="auto">
          <a:xfrm flipV="1">
            <a:off x="8712200" y="2033588"/>
            <a:ext cx="0" cy="1676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15" name="Line 8"/>
          <p:cNvSpPr>
            <a:spLocks noChangeShapeType="1"/>
          </p:cNvSpPr>
          <p:nvPr/>
        </p:nvSpPr>
        <p:spPr bwMode="auto">
          <a:xfrm flipH="1">
            <a:off x="6883400" y="3709988"/>
            <a:ext cx="1828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16" name="Line 9"/>
          <p:cNvSpPr>
            <a:spLocks noChangeShapeType="1"/>
          </p:cNvSpPr>
          <p:nvPr/>
        </p:nvSpPr>
        <p:spPr bwMode="auto">
          <a:xfrm flipH="1" flipV="1">
            <a:off x="7621588" y="3155950"/>
            <a:ext cx="1090612" cy="5540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17" name="Text Box 10"/>
          <p:cNvSpPr txBox="1">
            <a:spLocks noChangeArrowheads="1"/>
          </p:cNvSpPr>
          <p:nvPr/>
        </p:nvSpPr>
        <p:spPr bwMode="auto">
          <a:xfrm>
            <a:off x="8488363" y="1720850"/>
            <a:ext cx="4460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en-US" sz="1800">
                <a:latin typeface="Arial" charset="0"/>
              </a:rPr>
              <a:t>Y</a:t>
            </a:r>
            <a:r>
              <a:rPr kumimoji="1" lang="en-US" altLang="en-US" sz="1800" baseline="-25000">
                <a:latin typeface="Arial" charset="0"/>
              </a:rPr>
              <a:t>w</a:t>
            </a:r>
          </a:p>
        </p:txBody>
      </p:sp>
      <p:sp>
        <p:nvSpPr>
          <p:cNvPr id="47118" name="Text Box 11"/>
          <p:cNvSpPr txBox="1">
            <a:spLocks noChangeArrowheads="1"/>
          </p:cNvSpPr>
          <p:nvPr/>
        </p:nvSpPr>
        <p:spPr bwMode="auto">
          <a:xfrm>
            <a:off x="6943725" y="3746500"/>
            <a:ext cx="4460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en-US" sz="1800">
                <a:latin typeface="Arial" charset="0"/>
              </a:rPr>
              <a:t>X</a:t>
            </a:r>
            <a:r>
              <a:rPr kumimoji="1" lang="en-US" altLang="en-US" sz="1800" baseline="-25000">
                <a:latin typeface="Arial" charset="0"/>
              </a:rPr>
              <a:t>w</a:t>
            </a:r>
          </a:p>
        </p:txBody>
      </p:sp>
      <p:sp>
        <p:nvSpPr>
          <p:cNvPr id="47119" name="Text Box 12"/>
          <p:cNvSpPr txBox="1">
            <a:spLocks noChangeArrowheads="1"/>
          </p:cNvSpPr>
          <p:nvPr/>
        </p:nvSpPr>
        <p:spPr bwMode="auto">
          <a:xfrm>
            <a:off x="7364413" y="2801938"/>
            <a:ext cx="4333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en-US" sz="1800">
                <a:latin typeface="Arial" charset="0"/>
              </a:rPr>
              <a:t>Z</a:t>
            </a:r>
            <a:r>
              <a:rPr kumimoji="1" lang="en-US" altLang="en-US" sz="1800" baseline="-25000">
                <a:latin typeface="Arial" charset="0"/>
              </a:rPr>
              <a:t>w</a:t>
            </a:r>
          </a:p>
        </p:txBody>
      </p:sp>
      <p:sp>
        <p:nvSpPr>
          <p:cNvPr id="47120" name="Line 13"/>
          <p:cNvSpPr>
            <a:spLocks noChangeShapeType="1"/>
          </p:cNvSpPr>
          <p:nvPr/>
        </p:nvSpPr>
        <p:spPr bwMode="auto">
          <a:xfrm flipH="1" flipV="1">
            <a:off x="4476750" y="3155950"/>
            <a:ext cx="4235450" cy="554038"/>
          </a:xfrm>
          <a:prstGeom prst="line">
            <a:avLst/>
          </a:prstGeom>
          <a:noFill/>
          <a:ln w="9525">
            <a:solidFill>
              <a:schemeClr val="tx1"/>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21" name="Text Box 18"/>
          <p:cNvSpPr txBox="1">
            <a:spLocks noChangeArrowheads="1"/>
          </p:cNvSpPr>
          <p:nvPr/>
        </p:nvSpPr>
        <p:spPr bwMode="auto">
          <a:xfrm>
            <a:off x="5162550" y="2189163"/>
            <a:ext cx="400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en-US" sz="1800">
                <a:latin typeface="Arial" charset="0"/>
              </a:rPr>
              <a:t>Z</a:t>
            </a:r>
            <a:r>
              <a:rPr kumimoji="1" lang="en-US" altLang="en-US" sz="1800" baseline="-25000">
                <a:latin typeface="Arial" charset="0"/>
              </a:rPr>
              <a:t>c</a:t>
            </a:r>
          </a:p>
        </p:txBody>
      </p:sp>
      <p:sp>
        <p:nvSpPr>
          <p:cNvPr id="47122" name="Text Box 19"/>
          <p:cNvSpPr txBox="1">
            <a:spLocks noChangeArrowheads="1"/>
          </p:cNvSpPr>
          <p:nvPr/>
        </p:nvSpPr>
        <p:spPr bwMode="auto">
          <a:xfrm>
            <a:off x="3530600" y="2622550"/>
            <a:ext cx="41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en-US" sz="1800">
                <a:latin typeface="Arial" charset="0"/>
              </a:rPr>
              <a:t>X</a:t>
            </a:r>
            <a:r>
              <a:rPr kumimoji="1" lang="en-US" altLang="en-US" sz="1800" baseline="-25000">
                <a:latin typeface="Arial" charset="0"/>
              </a:rPr>
              <a:t>c</a:t>
            </a:r>
          </a:p>
        </p:txBody>
      </p:sp>
      <p:sp>
        <p:nvSpPr>
          <p:cNvPr id="47123" name="Text Box 22"/>
          <p:cNvSpPr txBox="1">
            <a:spLocks noChangeArrowheads="1"/>
          </p:cNvSpPr>
          <p:nvPr/>
        </p:nvSpPr>
        <p:spPr bwMode="auto">
          <a:xfrm>
            <a:off x="7308850" y="4189413"/>
            <a:ext cx="1716088"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en-US" sz="1800">
                <a:latin typeface="Arial" charset="0"/>
              </a:rPr>
              <a:t>World coordinates</a:t>
            </a:r>
          </a:p>
          <a:p>
            <a:pPr eaLnBrk="1" hangingPunct="1">
              <a:spcBef>
                <a:spcPct val="0"/>
              </a:spcBef>
              <a:buFontTx/>
              <a:buNone/>
            </a:pPr>
            <a:r>
              <a:rPr kumimoji="1" lang="en-US" altLang="en-US" sz="1800">
                <a:latin typeface="Arial" charset="0"/>
              </a:rPr>
              <a:t>(reference)</a:t>
            </a:r>
          </a:p>
        </p:txBody>
      </p:sp>
      <p:sp>
        <p:nvSpPr>
          <p:cNvPr id="47124" name="Text Box 23"/>
          <p:cNvSpPr txBox="1">
            <a:spLocks noChangeArrowheads="1"/>
          </p:cNvSpPr>
          <p:nvPr/>
        </p:nvSpPr>
        <p:spPr bwMode="auto">
          <a:xfrm>
            <a:off x="3732213" y="1924050"/>
            <a:ext cx="13652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en-US" sz="1800">
                <a:latin typeface="Arial" charset="0"/>
              </a:rPr>
              <a:t>Camera</a:t>
            </a:r>
          </a:p>
          <a:p>
            <a:pPr eaLnBrk="1" hangingPunct="1">
              <a:spcBef>
                <a:spcPct val="0"/>
              </a:spcBef>
              <a:buFontTx/>
              <a:buNone/>
            </a:pPr>
            <a:r>
              <a:rPr kumimoji="1" lang="en-US" altLang="en-US" sz="1800">
                <a:latin typeface="Arial" charset="0"/>
              </a:rPr>
              <a:t>coordinates</a:t>
            </a:r>
          </a:p>
        </p:txBody>
      </p:sp>
      <p:sp>
        <p:nvSpPr>
          <p:cNvPr id="47125" name="Text Box 24"/>
          <p:cNvSpPr txBox="1">
            <a:spLocks noChangeArrowheads="1"/>
          </p:cNvSpPr>
          <p:nvPr/>
        </p:nvSpPr>
        <p:spPr bwMode="auto">
          <a:xfrm>
            <a:off x="4337050" y="2354263"/>
            <a:ext cx="412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en-US" sz="1800">
                <a:latin typeface="Arial" charset="0"/>
              </a:rPr>
              <a:t>Y</a:t>
            </a:r>
            <a:r>
              <a:rPr kumimoji="1" lang="en-US" altLang="en-US" sz="1800" baseline="-25000">
                <a:latin typeface="Arial" charset="0"/>
              </a:rPr>
              <a:t>c</a:t>
            </a:r>
          </a:p>
        </p:txBody>
      </p:sp>
      <p:sp>
        <p:nvSpPr>
          <p:cNvPr id="47126" name="Tree"/>
          <p:cNvSpPr>
            <a:spLocks noEditPoints="1" noChangeArrowheads="1"/>
          </p:cNvSpPr>
          <p:nvPr/>
        </p:nvSpPr>
        <p:spPr bwMode="auto">
          <a:xfrm>
            <a:off x="5675313" y="1311275"/>
            <a:ext cx="952500" cy="81915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2147483647 w 21600"/>
              <a:gd name="T9" fmla="*/ 2147483647 h 21600"/>
              <a:gd name="T10" fmla="*/ 2147483647 w 21600"/>
              <a:gd name="T11" fmla="*/ 2147483647 h 21600"/>
              <a:gd name="T12" fmla="*/ 2147483647 w 21600"/>
              <a:gd name="T13" fmla="*/ 2147483647 h 21600"/>
              <a:gd name="T14" fmla="*/ 17694720 60000 65536"/>
              <a:gd name="T15" fmla="*/ 11796480 60000 65536"/>
              <a:gd name="T16" fmla="*/ 11796480 60000 65536"/>
              <a:gd name="T17" fmla="*/ 11796480 60000 65536"/>
              <a:gd name="T18" fmla="*/ 0 60000 65536"/>
              <a:gd name="T19" fmla="*/ 0 60000 65536"/>
              <a:gd name="T20" fmla="*/ 0 60000 65536"/>
              <a:gd name="T21" fmla="*/ 761 w 21600"/>
              <a:gd name="T22" fmla="*/ 22454 h 21600"/>
              <a:gd name="T23" fmla="*/ 21069 w 21600"/>
              <a:gd name="T24" fmla="*/ 28282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a:moveTo>
                  <a:pt x="0" y="18900"/>
                </a:moveTo>
                <a:lnTo>
                  <a:pt x="9257" y="18900"/>
                </a:lnTo>
                <a:lnTo>
                  <a:pt x="9257" y="21600"/>
                </a:lnTo>
                <a:lnTo>
                  <a:pt x="12343" y="21600"/>
                </a:lnTo>
                <a:lnTo>
                  <a:pt x="12343" y="18900"/>
                </a:lnTo>
                <a:lnTo>
                  <a:pt x="21600" y="18900"/>
                </a:lnTo>
                <a:lnTo>
                  <a:pt x="12343" y="12600"/>
                </a:lnTo>
                <a:lnTo>
                  <a:pt x="18514" y="12600"/>
                </a:lnTo>
                <a:lnTo>
                  <a:pt x="12343" y="6300"/>
                </a:lnTo>
                <a:lnTo>
                  <a:pt x="15429" y="6300"/>
                </a:lnTo>
                <a:lnTo>
                  <a:pt x="10800" y="0"/>
                </a:lnTo>
                <a:lnTo>
                  <a:pt x="6171" y="6300"/>
                </a:lnTo>
                <a:lnTo>
                  <a:pt x="9257" y="6300"/>
                </a:lnTo>
                <a:lnTo>
                  <a:pt x="3086" y="12600"/>
                </a:lnTo>
                <a:lnTo>
                  <a:pt x="9257" y="12600"/>
                </a:lnTo>
                <a:lnTo>
                  <a:pt x="0" y="18900"/>
                </a:lnTo>
                <a:close/>
              </a:path>
            </a:pathLst>
          </a:custGeom>
          <a:solidFill>
            <a:srgbClr val="008000"/>
          </a:solidFill>
          <a:ln w="9525">
            <a:solidFill>
              <a:srgbClr val="000000"/>
            </a:solidFill>
            <a:miter lim="800000"/>
            <a:headEnd/>
            <a:tailEnd/>
          </a:ln>
          <a:effectLst>
            <a:outerShdw dist="107763" dir="2700000" algn="ctr" rotWithShape="0">
              <a:srgbClr val="808080"/>
            </a:outerShdw>
          </a:effectLst>
        </p:spPr>
        <p:txBody>
          <a:bodyPr/>
          <a:lstStyle/>
          <a:p>
            <a:endParaRPr lang="en-US"/>
          </a:p>
        </p:txBody>
      </p:sp>
      <p:sp>
        <p:nvSpPr>
          <p:cNvPr id="47127" name="Text Box 28"/>
          <p:cNvSpPr txBox="1">
            <a:spLocks noChangeArrowheads="1"/>
          </p:cNvSpPr>
          <p:nvPr/>
        </p:nvSpPr>
        <p:spPr bwMode="auto">
          <a:xfrm>
            <a:off x="7300913" y="3781425"/>
            <a:ext cx="1479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en-US" sz="1800">
                <a:latin typeface="Arial" charset="0"/>
              </a:rPr>
              <a:t>World center</a:t>
            </a:r>
          </a:p>
        </p:txBody>
      </p:sp>
      <p:sp>
        <p:nvSpPr>
          <p:cNvPr id="47128" name="Freeform 35"/>
          <p:cNvSpPr>
            <a:spLocks/>
          </p:cNvSpPr>
          <p:nvPr/>
        </p:nvSpPr>
        <p:spPr bwMode="auto">
          <a:xfrm flipV="1">
            <a:off x="4718050" y="3141663"/>
            <a:ext cx="349250" cy="428625"/>
          </a:xfrm>
          <a:custGeom>
            <a:avLst/>
            <a:gdLst>
              <a:gd name="T0" fmla="*/ 2147483647 w 208"/>
              <a:gd name="T1" fmla="*/ 2147483647 h 264"/>
              <a:gd name="T2" fmla="*/ 2147483647 w 208"/>
              <a:gd name="T3" fmla="*/ 2147483647 h 264"/>
              <a:gd name="T4" fmla="*/ 2147483647 w 208"/>
              <a:gd name="T5" fmla="*/ 2147483647 h 264"/>
              <a:gd name="T6" fmla="*/ 0 w 208"/>
              <a:gd name="T7" fmla="*/ 2147483647 h 2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8" h="264">
                <a:moveTo>
                  <a:pt x="48" y="264"/>
                </a:moveTo>
                <a:cubicBezTo>
                  <a:pt x="112" y="236"/>
                  <a:pt x="176" y="208"/>
                  <a:pt x="192" y="168"/>
                </a:cubicBezTo>
                <a:cubicBezTo>
                  <a:pt x="208" y="128"/>
                  <a:pt x="176" y="48"/>
                  <a:pt x="144" y="24"/>
                </a:cubicBezTo>
                <a:cubicBezTo>
                  <a:pt x="112" y="0"/>
                  <a:pt x="24" y="24"/>
                  <a:pt x="0" y="24"/>
                </a:cubicBezTo>
              </a:path>
            </a:pathLst>
          </a:custGeom>
          <a:noFill/>
          <a:ln w="38100" cmpd="sng">
            <a:solidFill>
              <a:schemeClr val="tx1"/>
            </a:solidFill>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29" name="Text Box 36"/>
          <p:cNvSpPr txBox="1">
            <a:spLocks noChangeArrowheads="1"/>
          </p:cNvSpPr>
          <p:nvPr/>
        </p:nvSpPr>
        <p:spPr bwMode="auto">
          <a:xfrm>
            <a:off x="6151563" y="1028700"/>
            <a:ext cx="4730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en-US" sz="1800" i="1">
                <a:latin typeface="Arial" charset="0"/>
              </a:rPr>
              <a:t>P</a:t>
            </a:r>
            <a:r>
              <a:rPr kumimoji="1" lang="en-US" altLang="en-US" sz="1800" i="1" baseline="-25000">
                <a:latin typeface="Arial" charset="0"/>
              </a:rPr>
              <a:t>w</a:t>
            </a:r>
          </a:p>
        </p:txBody>
      </p:sp>
      <p:sp>
        <p:nvSpPr>
          <p:cNvPr id="47130" name="Text Box 28"/>
          <p:cNvSpPr txBox="1">
            <a:spLocks noChangeArrowheads="1"/>
          </p:cNvSpPr>
          <p:nvPr/>
        </p:nvSpPr>
        <p:spPr bwMode="auto">
          <a:xfrm>
            <a:off x="3527425" y="3709988"/>
            <a:ext cx="1711325"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en-US" sz="1800">
                <a:latin typeface="Arial" charset="0"/>
              </a:rPr>
              <a:t>Camera center</a:t>
            </a:r>
          </a:p>
        </p:txBody>
      </p:sp>
      <p:sp>
        <p:nvSpPr>
          <p:cNvPr id="47131" name="Rectangle 30"/>
          <p:cNvSpPr>
            <a:spLocks noChangeArrowheads="1"/>
          </p:cNvSpPr>
          <p:nvPr/>
        </p:nvSpPr>
        <p:spPr bwMode="auto">
          <a:xfrm>
            <a:off x="5024438" y="3025775"/>
            <a:ext cx="2597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en-US" sz="1800">
                <a:latin typeface="Arial" charset="0"/>
              </a:rPr>
              <a:t>T</a:t>
            </a:r>
            <a:r>
              <a:rPr kumimoji="1" lang="en-US" altLang="en-US" sz="1800" baseline="-25000">
                <a:latin typeface="Arial" charset="0"/>
              </a:rPr>
              <a:t>C</a:t>
            </a:r>
            <a:r>
              <a:rPr kumimoji="1" lang="en-US" altLang="en-US" sz="1800">
                <a:latin typeface="Arial" charset="0"/>
              </a:rPr>
              <a:t>= camera translation </a:t>
            </a:r>
          </a:p>
        </p:txBody>
      </p:sp>
      <p:cxnSp>
        <p:nvCxnSpPr>
          <p:cNvPr id="3" name="Straight Arrow Connector 2"/>
          <p:cNvCxnSpPr>
            <a:stCxn id="47114" idx="0"/>
            <a:endCxn id="47129" idx="1"/>
          </p:cNvCxnSpPr>
          <p:nvPr/>
        </p:nvCxnSpPr>
        <p:spPr>
          <a:xfrm flipH="1" flipV="1">
            <a:off x="6151563" y="1212850"/>
            <a:ext cx="2560637" cy="2497138"/>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47120" idx="1"/>
            <a:endCxn id="47129" idx="1"/>
          </p:cNvCxnSpPr>
          <p:nvPr/>
        </p:nvCxnSpPr>
        <p:spPr>
          <a:xfrm flipV="1">
            <a:off x="4476750" y="1212850"/>
            <a:ext cx="1674813" cy="194310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47134" name="Text Box 27"/>
          <p:cNvSpPr txBox="1">
            <a:spLocks noChangeArrowheads="1"/>
          </p:cNvSpPr>
          <p:nvPr/>
        </p:nvSpPr>
        <p:spPr bwMode="auto">
          <a:xfrm>
            <a:off x="5008563" y="3433763"/>
            <a:ext cx="1333500"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kumimoji="1" lang="en-US" altLang="en-US" sz="1800" b="1">
                <a:latin typeface="Arial" charset="0"/>
              </a:rPr>
              <a:t>R</a:t>
            </a:r>
            <a:r>
              <a:rPr kumimoji="1" lang="en-US" altLang="en-US" sz="1800" b="1" baseline="-25000">
                <a:latin typeface="Arial" charset="0"/>
              </a:rPr>
              <a:t>cam</a:t>
            </a:r>
            <a:r>
              <a:rPr kumimoji="1" lang="en-US" altLang="en-US" sz="1800" b="1">
                <a:latin typeface="Arial" charset="0"/>
              </a:rPr>
              <a:t>=(R</a:t>
            </a:r>
            <a:r>
              <a:rPr kumimoji="1" lang="en-US" altLang="en-US" sz="1800" b="1" baseline="-25000">
                <a:latin typeface="Arial" charset="0"/>
              </a:rPr>
              <a:t>c</a:t>
            </a:r>
            <a:r>
              <a:rPr kumimoji="1" lang="en-US" altLang="en-US" sz="1800" b="1">
                <a:latin typeface="Arial" charset="0"/>
              </a:rPr>
              <a:t>)</a:t>
            </a:r>
            <a:r>
              <a:rPr kumimoji="1" lang="en-US" altLang="en-US" sz="1800" b="1" baseline="30000">
                <a:latin typeface="Arial" charset="0"/>
              </a:rPr>
              <a:t>-1</a:t>
            </a:r>
          </a:p>
        </p:txBody>
      </p:sp>
      <p:sp>
        <p:nvSpPr>
          <p:cNvPr id="47136" name="Text Placeholder 5"/>
          <p:cNvSpPr>
            <a:spLocks noGrp="1"/>
          </p:cNvSpPr>
          <p:nvPr>
            <p:ph type="body" sz="half" idx="1"/>
          </p:nvPr>
        </p:nvSpPr>
        <p:spPr>
          <a:xfrm>
            <a:off x="7454900" y="6019800"/>
            <a:ext cx="457200" cy="493713"/>
          </a:xfrm>
        </p:spPr>
        <p:txBody>
          <a:bodyPr>
            <a:normAutofit fontScale="92500" lnSpcReduction="20000"/>
          </a:bodyPr>
          <a:lstStyle/>
          <a:p>
            <a:r>
              <a:rPr lang="en-US" altLang="en-US" smtClean="0">
                <a:ea typeface="新細明體" pitchFamily="18" charset="-120"/>
              </a:rPr>
              <a:t> </a:t>
            </a:r>
          </a:p>
        </p:txBody>
      </p:sp>
      <p:sp>
        <p:nvSpPr>
          <p:cNvPr id="2" name="TextBox 1"/>
          <p:cNvSpPr txBox="1"/>
          <p:nvPr/>
        </p:nvSpPr>
        <p:spPr>
          <a:xfrm>
            <a:off x="5457798" y="5220766"/>
            <a:ext cx="2743059" cy="923330"/>
          </a:xfrm>
          <a:prstGeom prst="rect">
            <a:avLst/>
          </a:prstGeom>
          <a:noFill/>
          <a:ln>
            <a:solidFill>
              <a:schemeClr val="accent1">
                <a:shade val="50000"/>
              </a:schemeClr>
            </a:solidFill>
          </a:ln>
        </p:spPr>
        <p:txBody>
          <a:bodyPr wrap="none" rtlCol="0">
            <a:spAutoFit/>
          </a:bodyPr>
          <a:lstStyle/>
          <a:p>
            <a:r>
              <a:rPr lang="en-US" dirty="0" smtClean="0"/>
              <a:t>Exercise 2.2:</a:t>
            </a:r>
          </a:p>
          <a:p>
            <a:r>
              <a:rPr lang="en-US" dirty="0" smtClean="0"/>
              <a:t>Show the dimensions </a:t>
            </a:r>
          </a:p>
          <a:p>
            <a:r>
              <a:rPr lang="en-US" dirty="0" smtClean="0"/>
              <a:t>of the variables.</a:t>
            </a:r>
            <a:endParaRPr lang="en-US" dirty="0"/>
          </a:p>
        </p:txBody>
      </p:sp>
      <p:sp>
        <p:nvSpPr>
          <p:cNvPr id="4" name="Rectangle 3"/>
          <p:cNvSpPr/>
          <p:nvPr/>
        </p:nvSpPr>
        <p:spPr>
          <a:xfrm>
            <a:off x="251520" y="5013176"/>
            <a:ext cx="5111055" cy="13681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449284" y="4651375"/>
            <a:ext cx="886781" cy="369332"/>
          </a:xfrm>
          <a:prstGeom prst="rect">
            <a:avLst/>
          </a:prstGeom>
          <a:noFill/>
        </p:spPr>
        <p:txBody>
          <a:bodyPr wrap="none" rtlCol="0">
            <a:spAutoFit/>
          </a:bodyPr>
          <a:lstStyle/>
          <a:p>
            <a:r>
              <a:rPr lang="en-US" dirty="0" smtClean="0">
                <a:solidFill>
                  <a:srgbClr val="FF0000"/>
                </a:solidFill>
              </a:rPr>
              <a:t>Answer</a:t>
            </a:r>
            <a:endParaRPr lang="en-US" dirty="0">
              <a:solidFill>
                <a:srgbClr val="FF0000"/>
              </a:solidFill>
            </a:endParaRPr>
          </a:p>
        </p:txBody>
      </p:sp>
    </p:spTree>
    <p:extLst>
      <p:ext uri="{BB962C8B-B14F-4D97-AF65-F5344CB8AC3E}">
        <p14:creationId xmlns:p14="http://schemas.microsoft.com/office/powerpoint/2010/main" val="360850252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Tutorial 2.5</a:t>
            </a:r>
            <a:endParaRPr lang="en-US" dirty="0"/>
          </a:p>
        </p:txBody>
      </p:sp>
      <p:sp>
        <p:nvSpPr>
          <p:cNvPr id="3" name="Text Placeholder 2"/>
          <p:cNvSpPr>
            <a:spLocks noGrp="1"/>
          </p:cNvSpPr>
          <p:nvPr>
            <p:ph type="body" sz="half" idx="1"/>
          </p:nvPr>
        </p:nvSpPr>
        <p:spPr>
          <a:xfrm>
            <a:off x="251520" y="1484784"/>
            <a:ext cx="4038600" cy="4456113"/>
          </a:xfrm>
        </p:spPr>
        <p:txBody>
          <a:bodyPr>
            <a:normAutofit/>
          </a:bodyPr>
          <a:lstStyle/>
          <a:p>
            <a:r>
              <a:rPr lang="en-US" altLang="en-US" dirty="0" smtClean="0">
                <a:ea typeface="新細明體" pitchFamily="18" charset="-120"/>
              </a:rPr>
              <a:t>Write </a:t>
            </a:r>
            <a:r>
              <a:rPr lang="en-US" altLang="en-US" i="1" dirty="0" err="1" smtClean="0">
                <a:ea typeface="新細明體" pitchFamily="18" charset="-120"/>
              </a:rPr>
              <a:t>M</a:t>
            </a:r>
            <a:r>
              <a:rPr lang="en-US" altLang="en-US" i="1" baseline="-25000" dirty="0" err="1" smtClean="0">
                <a:ea typeface="新細明體" pitchFamily="18" charset="-120"/>
              </a:rPr>
              <a:t>exti</a:t>
            </a:r>
            <a:r>
              <a:rPr lang="en-US" altLang="en-US" i="1" baseline="-25000" dirty="0" smtClean="0">
                <a:ea typeface="新細明體" pitchFamily="18" charset="-120"/>
              </a:rPr>
              <a:t>=1,2,3; j=1,2,3,4</a:t>
            </a:r>
            <a:r>
              <a:rPr lang="en-US" altLang="en-US" dirty="0" smtClean="0">
                <a:ea typeface="新細明體" pitchFamily="18" charset="-120"/>
              </a:rPr>
              <a:t> in terms of </a:t>
            </a:r>
            <a:r>
              <a:rPr lang="en-US" altLang="en-US" i="1" dirty="0" err="1" smtClean="0">
                <a:ea typeface="新細明體" pitchFamily="18" charset="-120"/>
              </a:rPr>
              <a:t>R</a:t>
            </a:r>
            <a:r>
              <a:rPr lang="en-US" altLang="en-US" i="1" baseline="-25000" dirty="0" err="1" smtClean="0">
                <a:ea typeface="新細明體" pitchFamily="18" charset="-120"/>
              </a:rPr>
              <a:t>i</a:t>
            </a:r>
            <a:r>
              <a:rPr lang="en-US" altLang="en-US" i="1" baseline="-25000" dirty="0" smtClean="0">
                <a:ea typeface="新細明體" pitchFamily="18" charset="-120"/>
              </a:rPr>
              <a:t>=1,2,3;j=1,2,3</a:t>
            </a:r>
            <a:r>
              <a:rPr lang="en-US" altLang="en-US" dirty="0" smtClean="0">
                <a:ea typeface="新細明體" pitchFamily="18" charset="-120"/>
              </a:rPr>
              <a:t> and </a:t>
            </a:r>
            <a:r>
              <a:rPr lang="en-US" altLang="en-US" i="1" dirty="0" smtClean="0">
                <a:ea typeface="新細明體" pitchFamily="18" charset="-120"/>
              </a:rPr>
              <a:t>T</a:t>
            </a:r>
            <a:r>
              <a:rPr lang="en-US" altLang="en-US" i="1" baseline="-25000" dirty="0" smtClean="0">
                <a:ea typeface="新細明體" pitchFamily="18" charset="-120"/>
              </a:rPr>
              <a:t>c</a:t>
            </a:r>
            <a:r>
              <a:rPr lang="en-US" altLang="en-US" i="1" dirty="0" smtClean="0">
                <a:ea typeface="新細明體" pitchFamily="18" charset="-120"/>
              </a:rPr>
              <a:t>=[</a:t>
            </a:r>
            <a:r>
              <a:rPr lang="en-US" altLang="en-US" i="1" dirty="0" err="1" smtClean="0">
                <a:ea typeface="新細明體" pitchFamily="18" charset="-120"/>
              </a:rPr>
              <a:t>t</a:t>
            </a:r>
            <a:r>
              <a:rPr lang="en-US" altLang="en-US" i="1" baseline="-25000" dirty="0" err="1" smtClean="0">
                <a:ea typeface="新細明體" pitchFamily="18" charset="-120"/>
              </a:rPr>
              <a:t>cx</a:t>
            </a:r>
            <a:r>
              <a:rPr lang="en-US" altLang="en-US" i="1" baseline="-25000" dirty="0" smtClean="0">
                <a:ea typeface="新細明體" pitchFamily="18" charset="-120"/>
              </a:rPr>
              <a:t> </a:t>
            </a:r>
            <a:r>
              <a:rPr lang="en-US" altLang="en-US" i="1" dirty="0" smtClean="0">
                <a:ea typeface="新細明體" pitchFamily="18" charset="-120"/>
              </a:rPr>
              <a:t>,</a:t>
            </a:r>
            <a:r>
              <a:rPr lang="en-US" altLang="en-US" i="1" dirty="0" err="1" smtClean="0">
                <a:ea typeface="新細明體" pitchFamily="18" charset="-120"/>
              </a:rPr>
              <a:t>t</a:t>
            </a:r>
            <a:r>
              <a:rPr lang="en-US" altLang="en-US" i="1" baseline="-25000" dirty="0" err="1" smtClean="0">
                <a:ea typeface="新細明體" pitchFamily="18" charset="-120"/>
              </a:rPr>
              <a:t>cy</a:t>
            </a:r>
            <a:r>
              <a:rPr lang="en-US" altLang="en-US" i="1" baseline="-25000" dirty="0" smtClean="0">
                <a:ea typeface="新細明體" pitchFamily="18" charset="-120"/>
              </a:rPr>
              <a:t> </a:t>
            </a:r>
            <a:r>
              <a:rPr lang="en-US" altLang="en-US" i="1" dirty="0" smtClean="0">
                <a:ea typeface="新細明體" pitchFamily="18" charset="-120"/>
              </a:rPr>
              <a:t>,</a:t>
            </a:r>
            <a:r>
              <a:rPr lang="en-US" altLang="en-US" i="1" dirty="0" err="1" smtClean="0">
                <a:ea typeface="新細明體" pitchFamily="18" charset="-120"/>
              </a:rPr>
              <a:t>t</a:t>
            </a:r>
            <a:r>
              <a:rPr lang="en-US" altLang="en-US" i="1" baseline="-25000" dirty="0" err="1" smtClean="0">
                <a:ea typeface="新細明體" pitchFamily="18" charset="-120"/>
              </a:rPr>
              <a:t>cz</a:t>
            </a:r>
            <a:r>
              <a:rPr lang="en-US" altLang="en-US" i="1" dirty="0" smtClean="0">
                <a:ea typeface="新細明體" pitchFamily="18" charset="-120"/>
              </a:rPr>
              <a:t>]</a:t>
            </a:r>
            <a:r>
              <a:rPr lang="en-US" altLang="en-US" i="1" baseline="30000" dirty="0" smtClean="0">
                <a:ea typeface="新細明體" pitchFamily="18" charset="-120"/>
              </a:rPr>
              <a:t>T</a:t>
            </a:r>
          </a:p>
          <a:p>
            <a:endParaRPr lang="en-US" dirty="0"/>
          </a:p>
        </p:txBody>
      </p:sp>
      <p:sp>
        <p:nvSpPr>
          <p:cNvPr id="5" name="Footer Placeholder 4"/>
          <p:cNvSpPr>
            <a:spLocks noGrp="1"/>
          </p:cNvSpPr>
          <p:nvPr>
            <p:ph type="ftr" sz="quarter" idx="11"/>
          </p:nvPr>
        </p:nvSpPr>
        <p:spPr/>
        <p:txBody>
          <a:bodyPr/>
          <a:lstStyle/>
          <a:p>
            <a:pPr>
              <a:defRPr/>
            </a:pPr>
            <a:r>
              <a:rPr lang="en-US" smtClean="0"/>
              <a:t>Ch2. Cameras v.7c</a:t>
            </a:r>
            <a:endParaRPr lang="en-US"/>
          </a:p>
        </p:txBody>
      </p:sp>
      <p:sp>
        <p:nvSpPr>
          <p:cNvPr id="6" name="Slide Number Placeholder 5"/>
          <p:cNvSpPr>
            <a:spLocks noGrp="1"/>
          </p:cNvSpPr>
          <p:nvPr>
            <p:ph type="sldNum" sz="quarter" idx="12"/>
          </p:nvPr>
        </p:nvSpPr>
        <p:spPr/>
        <p:txBody>
          <a:bodyPr/>
          <a:lstStyle/>
          <a:p>
            <a:pPr>
              <a:defRPr/>
            </a:pPr>
            <a:fld id="{E4FFBAF8-9DE9-4118-BF91-893FBA4CEDE5}" type="slidenum">
              <a:rPr lang="en-US" altLang="en-US" smtClean="0"/>
              <a:pPr>
                <a:defRPr/>
              </a:pPr>
              <a:t>82</a:t>
            </a:fld>
            <a:endParaRPr lang="en-US" altLang="en-US" dirty="0"/>
          </a:p>
        </p:txBody>
      </p:sp>
      <p:graphicFrame>
        <p:nvGraphicFramePr>
          <p:cNvPr id="7" name="Object 6"/>
          <p:cNvGraphicFramePr>
            <a:graphicFrameLocks noGrp="1" noChangeAspect="1"/>
          </p:cNvGraphicFramePr>
          <p:nvPr>
            <p:extLst>
              <p:ext uri="{D42A27DB-BD31-4B8C-83A1-F6EECF244321}">
                <p14:modId xmlns:p14="http://schemas.microsoft.com/office/powerpoint/2010/main" val="1604955724"/>
              </p:ext>
            </p:extLst>
          </p:nvPr>
        </p:nvGraphicFramePr>
        <p:xfrm>
          <a:off x="4283968" y="1268760"/>
          <a:ext cx="4648200" cy="4017963"/>
        </p:xfrm>
        <a:graphic>
          <a:graphicData uri="http://schemas.openxmlformats.org/presentationml/2006/ole">
            <mc:AlternateContent xmlns:mc="http://schemas.openxmlformats.org/markup-compatibility/2006">
              <mc:Choice xmlns:v="urn:schemas-microsoft-com:vml" Requires="v">
                <p:oleObj spid="_x0000_s86094" name="Equation" r:id="rId3" imgW="2997000" imgH="2590560" progId="Equation.3">
                  <p:embed/>
                </p:oleObj>
              </mc:Choice>
              <mc:Fallback>
                <p:oleObj name="Equation" r:id="rId3" imgW="2997000" imgH="2590560" progId="Equation.3">
                  <p:embed/>
                  <p:pic>
                    <p:nvPicPr>
                      <p:cNvPr id="0" name=""/>
                      <p:cNvPicPr>
                        <a:picLocks noGrp="1" noChangeAspect="1" noChangeArrowheads="1"/>
                      </p:cNvPicPr>
                      <p:nvPr/>
                    </p:nvPicPr>
                    <p:blipFill>
                      <a:blip r:embed="rId4"/>
                      <a:srcRect/>
                      <a:stretch>
                        <a:fillRect/>
                      </a:stretch>
                    </p:blipFill>
                    <p:spPr bwMode="auto">
                      <a:xfrm>
                        <a:off x="4283968" y="1268760"/>
                        <a:ext cx="4648200" cy="401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10177153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en-US" dirty="0" smtClean="0">
                <a:solidFill>
                  <a:srgbClr val="FF0000"/>
                </a:solidFill>
                <a:ea typeface="新細明體" pitchFamily="18" charset="-120"/>
              </a:rPr>
              <a:t>Answer </a:t>
            </a:r>
            <a:r>
              <a:rPr lang="en-US" altLang="en-US" dirty="0" smtClean="0">
                <a:ea typeface="新細明體" pitchFamily="18" charset="-120"/>
              </a:rPr>
              <a:t>for Tutorial 2.5 (</a:t>
            </a:r>
            <a:r>
              <a:rPr lang="en-US" altLang="en-US" dirty="0" err="1" smtClean="0">
                <a:ea typeface="新細明體" pitchFamily="18" charset="-120"/>
              </a:rPr>
              <a:t>i</a:t>
            </a:r>
            <a:r>
              <a:rPr lang="en-US" altLang="en-US" dirty="0" smtClean="0">
                <a:ea typeface="新細明體" pitchFamily="18" charset="-120"/>
              </a:rPr>
              <a:t>)</a:t>
            </a:r>
            <a:endParaRPr lang="en-US" dirty="0"/>
          </a:p>
        </p:txBody>
      </p:sp>
      <p:sp>
        <p:nvSpPr>
          <p:cNvPr id="7" name="Content Placeholder 6"/>
          <p:cNvSpPr>
            <a:spLocks noGrp="1"/>
          </p:cNvSpPr>
          <p:nvPr>
            <p:ph sz="half" idx="1"/>
          </p:nvPr>
        </p:nvSpPr>
        <p:spPr>
          <a:xfrm>
            <a:off x="0" y="1556792"/>
            <a:ext cx="4038600" cy="4525963"/>
          </a:xfrm>
        </p:spPr>
        <p:txBody>
          <a:bodyPr>
            <a:normAutofit fontScale="55000" lnSpcReduction="20000"/>
          </a:bodyPr>
          <a:lstStyle/>
          <a:p>
            <a:pPr>
              <a:lnSpc>
                <a:spcPct val="90000"/>
              </a:lnSpc>
            </a:pPr>
            <a:r>
              <a:rPr lang="en-US" altLang="en-US" dirty="0" smtClean="0">
                <a:ea typeface="新細明體" pitchFamily="18" charset="-120"/>
              </a:rPr>
              <a:t>%</a:t>
            </a:r>
            <a:r>
              <a:rPr lang="en-US" altLang="en-US" dirty="0" err="1" smtClean="0">
                <a:ea typeface="新細明體" pitchFamily="18" charset="-120"/>
              </a:rPr>
              <a:t>Matlab</a:t>
            </a:r>
            <a:r>
              <a:rPr lang="en-US" altLang="en-US" dirty="0" smtClean="0">
                <a:ea typeface="新細明體" pitchFamily="18" charset="-120"/>
              </a:rPr>
              <a:t> code </a:t>
            </a:r>
          </a:p>
          <a:p>
            <a:pPr>
              <a:lnSpc>
                <a:spcPct val="90000"/>
              </a:lnSpc>
            </a:pPr>
            <a:r>
              <a:rPr lang="en-US" altLang="en-US" dirty="0" smtClean="0">
                <a:ea typeface="新細明體" pitchFamily="18" charset="-120"/>
              </a:rPr>
              <a:t>%Worksheet 2.7(</a:t>
            </a:r>
            <a:r>
              <a:rPr lang="en-US" altLang="en-US" dirty="0" err="1" smtClean="0">
                <a:ea typeface="新細明體" pitchFamily="18" charset="-120"/>
              </a:rPr>
              <a:t>i</a:t>
            </a:r>
            <a:r>
              <a:rPr lang="en-US" altLang="en-US" dirty="0" smtClean="0">
                <a:ea typeface="新細明體" pitchFamily="18" charset="-120"/>
              </a:rPr>
              <a:t>) Write </a:t>
            </a:r>
            <a:r>
              <a:rPr lang="en-US" altLang="en-US" dirty="0" err="1" smtClean="0">
                <a:ea typeface="新細明體" pitchFamily="18" charset="-120"/>
              </a:rPr>
              <a:t>Mi</a:t>
            </a:r>
            <a:r>
              <a:rPr lang="en-US" altLang="en-US" dirty="0" smtClean="0">
                <a:ea typeface="新細明體" pitchFamily="18" charset="-120"/>
              </a:rPr>
              <a:t>=1,2,3; %j=1,2,3,4 in terms of </a:t>
            </a:r>
          </a:p>
          <a:p>
            <a:pPr>
              <a:lnSpc>
                <a:spcPct val="90000"/>
              </a:lnSpc>
            </a:pPr>
            <a:r>
              <a:rPr lang="en-US" altLang="en-US" dirty="0" smtClean="0">
                <a:ea typeface="新細明體" pitchFamily="18" charset="-120"/>
              </a:rPr>
              <a:t>%</a:t>
            </a:r>
            <a:r>
              <a:rPr lang="en-US" altLang="en-US" dirty="0" err="1" smtClean="0">
                <a:ea typeface="新細明體" pitchFamily="18" charset="-120"/>
              </a:rPr>
              <a:t>Ri</a:t>
            </a:r>
            <a:r>
              <a:rPr lang="en-US" altLang="en-US" dirty="0" smtClean="0">
                <a:ea typeface="新細明體" pitchFamily="18" charset="-120"/>
              </a:rPr>
              <a:t>=1,2,3;j=1,2,3 and %</a:t>
            </a:r>
            <a:r>
              <a:rPr lang="en-US" altLang="en-US" dirty="0" err="1" smtClean="0">
                <a:ea typeface="新細明體" pitchFamily="18" charset="-120"/>
              </a:rPr>
              <a:t>tc</a:t>
            </a:r>
            <a:r>
              <a:rPr lang="en-US" altLang="en-US" dirty="0" smtClean="0">
                <a:ea typeface="新細明體" pitchFamily="18" charset="-120"/>
              </a:rPr>
              <a:t>=[</a:t>
            </a:r>
            <a:r>
              <a:rPr lang="en-US" altLang="en-US" dirty="0" err="1" smtClean="0">
                <a:ea typeface="新細明體" pitchFamily="18" charset="-120"/>
              </a:rPr>
              <a:t>tcx;tcy;tcz</a:t>
            </a:r>
            <a:r>
              <a:rPr lang="en-US" altLang="en-US" dirty="0" smtClean="0">
                <a:ea typeface="新細明體" pitchFamily="18" charset="-120"/>
              </a:rPr>
              <a:t>] </a:t>
            </a:r>
          </a:p>
          <a:p>
            <a:pPr>
              <a:lnSpc>
                <a:spcPct val="90000"/>
              </a:lnSpc>
            </a:pPr>
            <a:r>
              <a:rPr lang="en-US" altLang="en-US" dirty="0" smtClean="0">
                <a:ea typeface="新細明體" pitchFamily="18" charset="-120"/>
              </a:rPr>
              <a:t>clear</a:t>
            </a:r>
          </a:p>
          <a:p>
            <a:pPr>
              <a:lnSpc>
                <a:spcPct val="90000"/>
              </a:lnSpc>
            </a:pPr>
            <a:r>
              <a:rPr lang="pt-BR" altLang="en-US" dirty="0" smtClean="0">
                <a:ea typeface="新細明體" pitchFamily="18" charset="-120"/>
              </a:rPr>
              <a:t>syms Mext Rc tcx tcy tcz r11 r12 r13 r21 r22 r23 r31 r32 r33 </a:t>
            </a:r>
          </a:p>
          <a:p>
            <a:pPr>
              <a:lnSpc>
                <a:spcPct val="90000"/>
              </a:lnSpc>
            </a:pPr>
            <a:r>
              <a:rPr lang="pt-BR" altLang="en-US" dirty="0" smtClean="0">
                <a:ea typeface="新細明體" pitchFamily="18" charset="-120"/>
              </a:rPr>
              <a:t>Rc=[ r11 r12 r13; r21 r22 r23; r31 r32 r33]</a:t>
            </a:r>
          </a:p>
          <a:p>
            <a:pPr>
              <a:lnSpc>
                <a:spcPct val="90000"/>
              </a:lnSpc>
            </a:pPr>
            <a:r>
              <a:rPr lang="en-US" altLang="en-US" dirty="0" smtClean="0">
                <a:ea typeface="新細明體" pitchFamily="18" charset="-120"/>
              </a:rPr>
              <a:t>Tc=[</a:t>
            </a:r>
            <a:r>
              <a:rPr lang="en-US" altLang="en-US" dirty="0" err="1" smtClean="0">
                <a:ea typeface="新細明體" pitchFamily="18" charset="-120"/>
              </a:rPr>
              <a:t>tcx</a:t>
            </a:r>
            <a:r>
              <a:rPr lang="en-US" altLang="en-US" dirty="0" smtClean="0">
                <a:ea typeface="新細明體" pitchFamily="18" charset="-120"/>
              </a:rPr>
              <a:t> ;</a:t>
            </a:r>
            <a:r>
              <a:rPr lang="en-US" altLang="en-US" dirty="0" err="1" smtClean="0">
                <a:ea typeface="新細明體" pitchFamily="18" charset="-120"/>
              </a:rPr>
              <a:t>tcy</a:t>
            </a:r>
            <a:r>
              <a:rPr lang="en-US" altLang="en-US" dirty="0" smtClean="0">
                <a:ea typeface="新細明體" pitchFamily="18" charset="-120"/>
              </a:rPr>
              <a:t> ;</a:t>
            </a:r>
            <a:r>
              <a:rPr lang="en-US" altLang="en-US" dirty="0" err="1" smtClean="0">
                <a:ea typeface="新細明體" pitchFamily="18" charset="-120"/>
              </a:rPr>
              <a:t>tcz</a:t>
            </a:r>
            <a:r>
              <a:rPr lang="en-US" altLang="en-US" dirty="0" smtClean="0">
                <a:ea typeface="新細明體" pitchFamily="18" charset="-120"/>
              </a:rPr>
              <a:t>]</a:t>
            </a:r>
          </a:p>
          <a:p>
            <a:pPr>
              <a:lnSpc>
                <a:spcPct val="90000"/>
              </a:lnSpc>
            </a:pPr>
            <a:r>
              <a:rPr lang="en-US" altLang="en-US" dirty="0" smtClean="0">
                <a:ea typeface="新細明體" pitchFamily="18" charset="-120"/>
              </a:rPr>
              <a:t>'%%% answer </a:t>
            </a:r>
            <a:r>
              <a:rPr lang="en-US" altLang="en-US" dirty="0" err="1" smtClean="0">
                <a:ea typeface="新細明體" pitchFamily="18" charset="-120"/>
              </a:rPr>
              <a:t>ws</a:t>
            </a:r>
            <a:r>
              <a:rPr lang="en-US" altLang="en-US" dirty="0" smtClean="0">
                <a:ea typeface="新細明體" pitchFamily="18" charset="-120"/>
              </a:rPr>
              <a:t> 2.7 (</a:t>
            </a:r>
            <a:r>
              <a:rPr lang="en-US" altLang="en-US" dirty="0" err="1" smtClean="0">
                <a:ea typeface="新細明體" pitchFamily="18" charset="-120"/>
              </a:rPr>
              <a:t>i</a:t>
            </a:r>
            <a:r>
              <a:rPr lang="en-US" altLang="en-US" dirty="0" smtClean="0">
                <a:ea typeface="新細明體" pitchFamily="18" charset="-120"/>
              </a:rPr>
              <a:t>) %%%%%%%%%%'</a:t>
            </a:r>
          </a:p>
          <a:p>
            <a:pPr>
              <a:lnSpc>
                <a:spcPct val="90000"/>
              </a:lnSpc>
            </a:pPr>
            <a:r>
              <a:rPr lang="en-US" altLang="en-US" dirty="0" smtClean="0">
                <a:ea typeface="新細明體" pitchFamily="18" charset="-120"/>
              </a:rPr>
              <a:t>'now look at the answers for </a:t>
            </a:r>
            <a:r>
              <a:rPr lang="en-US" altLang="en-US" dirty="0" err="1" smtClean="0">
                <a:ea typeface="新細明體" pitchFamily="18" charset="-120"/>
              </a:rPr>
              <a:t>ws</a:t>
            </a:r>
            <a:r>
              <a:rPr lang="en-US" altLang="en-US" dirty="0" smtClean="0">
                <a:ea typeface="新細明體" pitchFamily="18" charset="-120"/>
              </a:rPr>
              <a:t> 2.7(</a:t>
            </a:r>
            <a:r>
              <a:rPr lang="en-US" altLang="en-US" dirty="0" err="1" smtClean="0">
                <a:ea typeface="新細明體" pitchFamily="18" charset="-120"/>
              </a:rPr>
              <a:t>i</a:t>
            </a:r>
            <a:r>
              <a:rPr lang="en-US" altLang="en-US" dirty="0" smtClean="0">
                <a:ea typeface="新細明體" pitchFamily="18" charset="-120"/>
              </a:rPr>
              <a:t>)'</a:t>
            </a:r>
          </a:p>
          <a:p>
            <a:pPr>
              <a:lnSpc>
                <a:spcPct val="90000"/>
              </a:lnSpc>
            </a:pPr>
            <a:r>
              <a:rPr lang="en-US" altLang="en-US" dirty="0" err="1" smtClean="0">
                <a:ea typeface="新細明體" pitchFamily="18" charset="-120"/>
              </a:rPr>
              <a:t>Mext</a:t>
            </a:r>
            <a:r>
              <a:rPr lang="en-US" altLang="en-US" dirty="0" smtClean="0">
                <a:ea typeface="新細明體" pitchFamily="18" charset="-120"/>
              </a:rPr>
              <a:t>=</a:t>
            </a:r>
            <a:r>
              <a:rPr lang="en-US" altLang="en-US" dirty="0" err="1" smtClean="0">
                <a:ea typeface="新細明體" pitchFamily="18" charset="-120"/>
              </a:rPr>
              <a:t>Rc</a:t>
            </a:r>
            <a:r>
              <a:rPr lang="en-US" altLang="en-US" dirty="0" smtClean="0">
                <a:ea typeface="新細明體" pitchFamily="18" charset="-120"/>
              </a:rPr>
              <a:t>*[eye(3) -1*Tc]</a:t>
            </a:r>
          </a:p>
          <a:p>
            <a:pPr>
              <a:lnSpc>
                <a:spcPct val="90000"/>
              </a:lnSpc>
            </a:pPr>
            <a:r>
              <a:rPr lang="en-US" altLang="en-US" dirty="0" smtClean="0">
                <a:ea typeface="新細明體" pitchFamily="18" charset="-120"/>
              </a:rPr>
              <a:t>'size of </a:t>
            </a:r>
            <a:r>
              <a:rPr lang="en-US" altLang="en-US" dirty="0" err="1" smtClean="0">
                <a:ea typeface="新細明體" pitchFamily="18" charset="-120"/>
              </a:rPr>
              <a:t>Mext</a:t>
            </a:r>
            <a:r>
              <a:rPr lang="en-US" altLang="en-US" dirty="0" smtClean="0">
                <a:ea typeface="新細明體" pitchFamily="18" charset="-120"/>
              </a:rPr>
              <a:t> is '</a:t>
            </a:r>
          </a:p>
          <a:p>
            <a:pPr>
              <a:lnSpc>
                <a:spcPct val="90000"/>
              </a:lnSpc>
            </a:pPr>
            <a:r>
              <a:rPr lang="en-US" altLang="en-US" dirty="0" smtClean="0">
                <a:ea typeface="新細明體" pitchFamily="18" charset="-120"/>
              </a:rPr>
              <a:t>size(</a:t>
            </a:r>
            <a:r>
              <a:rPr lang="en-US" altLang="en-US" dirty="0" err="1" smtClean="0">
                <a:ea typeface="新細明體" pitchFamily="18" charset="-120"/>
              </a:rPr>
              <a:t>Mext</a:t>
            </a:r>
            <a:r>
              <a:rPr lang="en-US" altLang="en-US" dirty="0" smtClean="0">
                <a:ea typeface="新細明體" pitchFamily="18" charset="-120"/>
              </a:rPr>
              <a:t>)</a:t>
            </a:r>
          </a:p>
          <a:p>
            <a:pPr>
              <a:lnSpc>
                <a:spcPct val="90000"/>
              </a:lnSpc>
            </a:pPr>
            <a:r>
              <a:rPr lang="en-US" altLang="en-US" dirty="0" smtClean="0">
                <a:ea typeface="新細明體" pitchFamily="18" charset="-120"/>
              </a:rPr>
              <a:t>'kit any key to continue'</a:t>
            </a:r>
          </a:p>
          <a:p>
            <a:pPr>
              <a:lnSpc>
                <a:spcPct val="90000"/>
              </a:lnSpc>
            </a:pPr>
            <a:r>
              <a:rPr lang="en-US" altLang="en-US" dirty="0" smtClean="0">
                <a:ea typeface="新細明體" pitchFamily="18" charset="-120"/>
              </a:rPr>
              <a:t>pause</a:t>
            </a:r>
          </a:p>
          <a:p>
            <a:endParaRPr lang="en-US" dirty="0"/>
          </a:p>
        </p:txBody>
      </p:sp>
      <p:sp>
        <p:nvSpPr>
          <p:cNvPr id="8" name="Content Placeholder 7"/>
          <p:cNvSpPr>
            <a:spLocks noGrp="1"/>
          </p:cNvSpPr>
          <p:nvPr>
            <p:ph sz="half" idx="2"/>
          </p:nvPr>
        </p:nvSpPr>
        <p:spPr>
          <a:xfrm>
            <a:off x="4139952" y="1484784"/>
            <a:ext cx="5004048" cy="4525963"/>
          </a:xfrm>
        </p:spPr>
        <p:txBody>
          <a:bodyPr>
            <a:noAutofit/>
          </a:bodyPr>
          <a:lstStyle/>
          <a:p>
            <a:r>
              <a:rPr lang="pt-BR" altLang="en-US" sz="1800" dirty="0" smtClean="0">
                <a:ea typeface="新細明體" pitchFamily="18" charset="-120"/>
              </a:rPr>
              <a:t>Answer:</a:t>
            </a:r>
          </a:p>
          <a:p>
            <a:endParaRPr lang="pt-BR" altLang="en-US" sz="1800" dirty="0" smtClean="0">
              <a:ea typeface="新細明體" pitchFamily="18" charset="-120"/>
            </a:endParaRPr>
          </a:p>
          <a:p>
            <a:endParaRPr lang="pt-BR" altLang="en-US" sz="1800" dirty="0" smtClean="0">
              <a:ea typeface="新細明體" pitchFamily="18" charset="-120"/>
            </a:endParaRPr>
          </a:p>
          <a:p>
            <a:r>
              <a:rPr lang="pt-BR" altLang="en-US" sz="1800" dirty="0" smtClean="0">
                <a:ea typeface="新細明體" pitchFamily="18" charset="-120"/>
              </a:rPr>
              <a:t> </a:t>
            </a:r>
          </a:p>
          <a:p>
            <a:r>
              <a:rPr lang="pt-BR" altLang="en-US" sz="1800" dirty="0" smtClean="0">
                <a:ea typeface="新細明體" pitchFamily="18" charset="-120"/>
              </a:rPr>
              <a:t>Mext =</a:t>
            </a:r>
          </a:p>
          <a:p>
            <a:r>
              <a:rPr lang="pt-BR" altLang="en-US" sz="1800" dirty="0" smtClean="0">
                <a:ea typeface="新細明體" pitchFamily="18" charset="-120"/>
              </a:rPr>
              <a:t> </a:t>
            </a:r>
          </a:p>
          <a:p>
            <a:r>
              <a:rPr lang="pt-BR" altLang="en-US" sz="1800" dirty="0" smtClean="0">
                <a:ea typeface="新細明體" pitchFamily="18" charset="-120"/>
              </a:rPr>
              <a:t>[ r11, r12, r13, - r11*tcx - r12*tcy - r13*tcz]</a:t>
            </a:r>
          </a:p>
          <a:p>
            <a:r>
              <a:rPr lang="pt-BR" altLang="en-US" sz="1800" dirty="0" smtClean="0">
                <a:ea typeface="新細明體" pitchFamily="18" charset="-120"/>
              </a:rPr>
              <a:t>[ r21, r22, r23, - r21*tcx - r22*tcy - r23*tcz]</a:t>
            </a:r>
          </a:p>
          <a:p>
            <a:r>
              <a:rPr lang="pt-BR" altLang="en-US" sz="1800" dirty="0" smtClean="0">
                <a:ea typeface="新細明體" pitchFamily="18" charset="-120"/>
              </a:rPr>
              <a:t>[ r31, r32, r33, - r31*tcx - r32*tcy - r33*tcz]</a:t>
            </a:r>
            <a:endParaRPr lang="en-US" sz="1800" dirty="0"/>
          </a:p>
        </p:txBody>
      </p:sp>
      <p:sp>
        <p:nvSpPr>
          <p:cNvPr id="2" name="Footer Placeholder 1"/>
          <p:cNvSpPr>
            <a:spLocks noGrp="1"/>
          </p:cNvSpPr>
          <p:nvPr>
            <p:ph type="ftr" sz="quarter" idx="11"/>
          </p:nvPr>
        </p:nvSpPr>
        <p:spPr/>
        <p:txBody>
          <a:bodyPr/>
          <a:lstStyle/>
          <a:p>
            <a:r>
              <a:rPr lang="en-US" smtClean="0"/>
              <a:t>Ch2. Cameras v.7c</a:t>
            </a:r>
            <a:endParaRPr lang="en-US"/>
          </a:p>
        </p:txBody>
      </p:sp>
      <p:sp>
        <p:nvSpPr>
          <p:cNvPr id="3" name="Slide Number Placeholder 2"/>
          <p:cNvSpPr>
            <a:spLocks noGrp="1"/>
          </p:cNvSpPr>
          <p:nvPr>
            <p:ph type="sldNum" sz="quarter" idx="12"/>
          </p:nvPr>
        </p:nvSpPr>
        <p:spPr/>
        <p:txBody>
          <a:bodyPr/>
          <a:lstStyle/>
          <a:p>
            <a:fld id="{CF828643-96C8-4087-A688-8C3672125131}" type="slidenum">
              <a:rPr lang="en-US" smtClean="0"/>
              <a:t>83</a:t>
            </a:fld>
            <a:endParaRPr lang="en-US"/>
          </a:p>
        </p:txBody>
      </p:sp>
    </p:spTree>
    <p:extLst>
      <p:ext uri="{BB962C8B-B14F-4D97-AF65-F5344CB8AC3E}">
        <p14:creationId xmlns:p14="http://schemas.microsoft.com/office/powerpoint/2010/main" val="266896634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Tutorial 2.6</a:t>
            </a:r>
            <a:endParaRPr lang="en-US" dirty="0"/>
          </a:p>
        </p:txBody>
      </p:sp>
      <p:sp>
        <p:nvSpPr>
          <p:cNvPr id="8" name="Content Placeholder 7"/>
          <p:cNvSpPr>
            <a:spLocks noGrp="1"/>
          </p:cNvSpPr>
          <p:nvPr>
            <p:ph idx="1"/>
          </p:nvPr>
        </p:nvSpPr>
        <p:spPr/>
        <p:txBody>
          <a:bodyPr/>
          <a:lstStyle/>
          <a:p>
            <a:r>
              <a:rPr lang="en-US" altLang="en-US" dirty="0" smtClean="0">
                <a:ea typeface="新細明體" pitchFamily="18" charset="-120"/>
              </a:rPr>
              <a:t>If the camera has moved </a:t>
            </a:r>
            <a:r>
              <a:rPr lang="en-US" altLang="en-US" i="1" dirty="0" smtClean="0">
                <a:ea typeface="新細明體" pitchFamily="18" charset="-120"/>
              </a:rPr>
              <a:t>T</a:t>
            </a:r>
            <a:r>
              <a:rPr lang="en-US" altLang="en-US" i="1" baseline="-25000" dirty="0" smtClean="0">
                <a:ea typeface="新細明體" pitchFamily="18" charset="-120"/>
              </a:rPr>
              <a:t>c</a:t>
            </a:r>
            <a:r>
              <a:rPr lang="en-US" altLang="en-US" i="1" dirty="0" smtClean="0">
                <a:ea typeface="新細明體" pitchFamily="18" charset="-120"/>
              </a:rPr>
              <a:t>=[</a:t>
            </a:r>
            <a:r>
              <a:rPr lang="en-US" altLang="en-US" i="1" dirty="0" err="1" smtClean="0">
                <a:ea typeface="新細明體" pitchFamily="18" charset="-120"/>
              </a:rPr>
              <a:t>t</a:t>
            </a:r>
            <a:r>
              <a:rPr lang="en-US" altLang="en-US" i="1" baseline="-25000" dirty="0" err="1" smtClean="0">
                <a:ea typeface="新細明體" pitchFamily="18" charset="-120"/>
              </a:rPr>
              <a:t>cx</a:t>
            </a:r>
            <a:r>
              <a:rPr lang="en-US" altLang="en-US" i="1" baseline="-25000" dirty="0" smtClean="0">
                <a:ea typeface="新細明體" pitchFamily="18" charset="-120"/>
              </a:rPr>
              <a:t> </a:t>
            </a:r>
            <a:r>
              <a:rPr lang="en-US" altLang="en-US" i="1" dirty="0" smtClean="0">
                <a:ea typeface="新細明體" pitchFamily="18" charset="-120"/>
              </a:rPr>
              <a:t>,</a:t>
            </a:r>
            <a:r>
              <a:rPr lang="en-US" altLang="en-US" i="1" dirty="0" err="1" smtClean="0">
                <a:ea typeface="新細明體" pitchFamily="18" charset="-120"/>
              </a:rPr>
              <a:t>t</a:t>
            </a:r>
            <a:r>
              <a:rPr lang="en-US" altLang="en-US" i="1" baseline="-25000" dirty="0" err="1" smtClean="0">
                <a:ea typeface="新細明體" pitchFamily="18" charset="-120"/>
              </a:rPr>
              <a:t>cy</a:t>
            </a:r>
            <a:r>
              <a:rPr lang="en-US" altLang="en-US" i="1" baseline="-25000" dirty="0" smtClean="0">
                <a:ea typeface="新細明體" pitchFamily="18" charset="-120"/>
              </a:rPr>
              <a:t> </a:t>
            </a:r>
            <a:r>
              <a:rPr lang="en-US" altLang="en-US" i="1" dirty="0" smtClean="0">
                <a:ea typeface="新細明體" pitchFamily="18" charset="-120"/>
              </a:rPr>
              <a:t>,</a:t>
            </a:r>
            <a:r>
              <a:rPr lang="en-US" altLang="en-US" i="1" dirty="0" err="1" smtClean="0">
                <a:ea typeface="新細明體" pitchFamily="18" charset="-120"/>
              </a:rPr>
              <a:t>t</a:t>
            </a:r>
            <a:r>
              <a:rPr lang="en-US" altLang="en-US" i="1" baseline="-25000" dirty="0" err="1" smtClean="0">
                <a:ea typeface="新細明體" pitchFamily="18" charset="-120"/>
              </a:rPr>
              <a:t>cz</a:t>
            </a:r>
            <a:r>
              <a:rPr lang="en-US" altLang="en-US" i="1" dirty="0" smtClean="0">
                <a:ea typeface="新細明體" pitchFamily="18" charset="-120"/>
              </a:rPr>
              <a:t>]</a:t>
            </a:r>
            <a:r>
              <a:rPr lang="en-US" altLang="en-US" i="1" baseline="30000" dirty="0" smtClean="0">
                <a:ea typeface="新細明體" pitchFamily="18" charset="-120"/>
              </a:rPr>
              <a:t>T</a:t>
            </a:r>
          </a:p>
          <a:p>
            <a:pPr marL="0" indent="0">
              <a:buNone/>
            </a:pPr>
            <a:r>
              <a:rPr lang="en-US" altLang="en-US" dirty="0" smtClean="0">
                <a:ea typeface="新細明體" pitchFamily="18" charset="-120"/>
              </a:rPr>
              <a:t> and rotates </a:t>
            </a:r>
            <a:r>
              <a:rPr lang="en-US" altLang="en-US" dirty="0" smtClean="0">
                <a:ea typeface="新細明體" pitchFamily="18" charset="-120"/>
                <a:sym typeface="Symbol" pitchFamily="18" charset="2"/>
              </a:rPr>
              <a:t>z  first , y second and then x in the world camera, discuss the procedures to find </a:t>
            </a:r>
            <a:r>
              <a:rPr lang="en-US" altLang="en-US" dirty="0" err="1" smtClean="0">
                <a:ea typeface="新細明體" pitchFamily="18" charset="-120"/>
              </a:rPr>
              <a:t>M</a:t>
            </a:r>
            <a:r>
              <a:rPr lang="en-US" altLang="en-US" baseline="-25000" dirty="0" err="1" smtClean="0">
                <a:ea typeface="新細明體" pitchFamily="18" charset="-120"/>
              </a:rPr>
              <a:t>exti</a:t>
            </a:r>
            <a:r>
              <a:rPr lang="en-US" altLang="en-US" baseline="-25000" dirty="0" smtClean="0">
                <a:ea typeface="新細明體" pitchFamily="18" charset="-120"/>
              </a:rPr>
              <a:t>=1,2,3; j=1,2,3,4</a:t>
            </a:r>
          </a:p>
          <a:p>
            <a:pPr marL="0" indent="0">
              <a:buNone/>
            </a:pPr>
            <a:r>
              <a:rPr lang="en-US" altLang="en-US" baseline="-25000" dirty="0" smtClean="0">
                <a:ea typeface="新細明體" pitchFamily="18" charset="-120"/>
              </a:rPr>
              <a:t/>
            </a:r>
            <a:br>
              <a:rPr lang="en-US" altLang="en-US" baseline="-25000" dirty="0" smtClean="0">
                <a:ea typeface="新細明體" pitchFamily="18" charset="-120"/>
              </a:rPr>
            </a:br>
            <a:r>
              <a:rPr lang="en-US" altLang="en-US" baseline="-25000" dirty="0" smtClean="0">
                <a:ea typeface="新細明體" pitchFamily="18" charset="-120"/>
              </a:rPr>
              <a:t> </a:t>
            </a:r>
          </a:p>
          <a:p>
            <a:endParaRPr lang="en-US" dirty="0"/>
          </a:p>
        </p:txBody>
      </p:sp>
      <p:sp>
        <p:nvSpPr>
          <p:cNvPr id="5" name="Footer Placeholder 4"/>
          <p:cNvSpPr>
            <a:spLocks noGrp="1"/>
          </p:cNvSpPr>
          <p:nvPr>
            <p:ph type="ftr" sz="quarter" idx="11"/>
          </p:nvPr>
        </p:nvSpPr>
        <p:spPr/>
        <p:txBody>
          <a:bodyPr/>
          <a:lstStyle/>
          <a:p>
            <a:pPr>
              <a:defRPr/>
            </a:pPr>
            <a:r>
              <a:rPr lang="en-US" smtClean="0"/>
              <a:t>Ch2. Cameras v.7c</a:t>
            </a:r>
            <a:endParaRPr lang="en-US"/>
          </a:p>
        </p:txBody>
      </p:sp>
      <p:sp>
        <p:nvSpPr>
          <p:cNvPr id="6" name="Slide Number Placeholder 5"/>
          <p:cNvSpPr>
            <a:spLocks noGrp="1"/>
          </p:cNvSpPr>
          <p:nvPr>
            <p:ph type="sldNum" sz="quarter" idx="12"/>
          </p:nvPr>
        </p:nvSpPr>
        <p:spPr/>
        <p:txBody>
          <a:bodyPr/>
          <a:lstStyle/>
          <a:p>
            <a:pPr>
              <a:defRPr/>
            </a:pPr>
            <a:fld id="{E4FFBAF8-9DE9-4118-BF91-893FBA4CEDE5}" type="slidenum">
              <a:rPr lang="en-US" altLang="en-US" smtClean="0"/>
              <a:pPr>
                <a:defRPr/>
              </a:pPr>
              <a:t>84</a:t>
            </a:fld>
            <a:endParaRPr lang="en-US" altLang="en-US"/>
          </a:p>
        </p:txBody>
      </p:sp>
    </p:spTree>
    <p:extLst>
      <p:ext uri="{BB962C8B-B14F-4D97-AF65-F5344CB8AC3E}">
        <p14:creationId xmlns:p14="http://schemas.microsoft.com/office/powerpoint/2010/main" val="359910504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solidFill>
                  <a:srgbClr val="FF0000"/>
                </a:solidFill>
              </a:rPr>
              <a:t>Answer</a:t>
            </a:r>
            <a:r>
              <a:rPr lang="en-US" dirty="0" smtClean="0"/>
              <a:t>: Tutorial 2.6</a:t>
            </a:r>
            <a:endParaRPr lang="en-US" dirty="0"/>
          </a:p>
        </p:txBody>
      </p:sp>
      <p:sp>
        <p:nvSpPr>
          <p:cNvPr id="8" name="Content Placeholder 7"/>
          <p:cNvSpPr>
            <a:spLocks noGrp="1"/>
          </p:cNvSpPr>
          <p:nvPr>
            <p:ph idx="1"/>
          </p:nvPr>
        </p:nvSpPr>
        <p:spPr>
          <a:xfrm>
            <a:off x="467544" y="1196752"/>
            <a:ext cx="8229600" cy="4525963"/>
          </a:xfrm>
        </p:spPr>
        <p:txBody>
          <a:bodyPr/>
          <a:lstStyle/>
          <a:p>
            <a:r>
              <a:rPr lang="en-US" altLang="en-US" dirty="0" smtClean="0">
                <a:ea typeface="新細明體" pitchFamily="18" charset="-120"/>
              </a:rPr>
              <a:t>If the camera has moved </a:t>
            </a:r>
            <a:r>
              <a:rPr lang="en-US" altLang="en-US" i="1" dirty="0" smtClean="0">
                <a:ea typeface="新細明體" pitchFamily="18" charset="-120"/>
              </a:rPr>
              <a:t>T</a:t>
            </a:r>
            <a:r>
              <a:rPr lang="en-US" altLang="en-US" i="1" baseline="-25000" dirty="0" smtClean="0">
                <a:ea typeface="新細明體" pitchFamily="18" charset="-120"/>
              </a:rPr>
              <a:t>c</a:t>
            </a:r>
            <a:r>
              <a:rPr lang="en-US" altLang="en-US" i="1" dirty="0" smtClean="0">
                <a:ea typeface="新細明體" pitchFamily="18" charset="-120"/>
              </a:rPr>
              <a:t>=[</a:t>
            </a:r>
            <a:r>
              <a:rPr lang="en-US" altLang="en-US" i="1" dirty="0" err="1" smtClean="0">
                <a:ea typeface="新細明體" pitchFamily="18" charset="-120"/>
              </a:rPr>
              <a:t>t</a:t>
            </a:r>
            <a:r>
              <a:rPr lang="en-US" altLang="en-US" i="1" baseline="-25000" dirty="0" err="1" smtClean="0">
                <a:ea typeface="新細明體" pitchFamily="18" charset="-120"/>
              </a:rPr>
              <a:t>cx</a:t>
            </a:r>
            <a:r>
              <a:rPr lang="en-US" altLang="en-US" i="1" dirty="0" err="1" smtClean="0">
                <a:ea typeface="新細明體" pitchFamily="18" charset="-120"/>
              </a:rPr>
              <a:t>,t</a:t>
            </a:r>
            <a:r>
              <a:rPr lang="en-US" altLang="en-US" i="1" baseline="-25000" dirty="0" err="1" smtClean="0">
                <a:ea typeface="新細明體" pitchFamily="18" charset="-120"/>
              </a:rPr>
              <a:t>cy</a:t>
            </a:r>
            <a:r>
              <a:rPr lang="en-US" altLang="en-US" i="1" dirty="0" err="1" smtClean="0">
                <a:ea typeface="新細明體" pitchFamily="18" charset="-120"/>
              </a:rPr>
              <a:t>,t</a:t>
            </a:r>
            <a:r>
              <a:rPr lang="en-US" altLang="en-US" i="1" baseline="-25000" dirty="0" err="1" smtClean="0">
                <a:ea typeface="新細明體" pitchFamily="18" charset="-120"/>
              </a:rPr>
              <a:t>cz</a:t>
            </a:r>
            <a:r>
              <a:rPr lang="en-US" altLang="en-US" i="1" dirty="0" smtClean="0">
                <a:ea typeface="新細明體" pitchFamily="18" charset="-120"/>
              </a:rPr>
              <a:t>]</a:t>
            </a:r>
            <a:r>
              <a:rPr lang="en-US" altLang="en-US" i="1" baseline="30000" dirty="0" smtClean="0">
                <a:ea typeface="新細明體" pitchFamily="18" charset="-120"/>
              </a:rPr>
              <a:t>T</a:t>
            </a:r>
          </a:p>
          <a:p>
            <a:pPr marL="0" indent="0">
              <a:buNone/>
            </a:pPr>
            <a:r>
              <a:rPr lang="en-US" altLang="en-US" dirty="0" smtClean="0">
                <a:ea typeface="新細明體" pitchFamily="18" charset="-120"/>
              </a:rPr>
              <a:t> and rotates </a:t>
            </a:r>
            <a:r>
              <a:rPr lang="en-US" altLang="en-US" dirty="0" smtClean="0">
                <a:ea typeface="新細明體" pitchFamily="18" charset="-120"/>
                <a:sym typeface="Symbol" pitchFamily="18" charset="2"/>
              </a:rPr>
              <a:t>z  first , y second and then z in the world camera, discuss how do you find </a:t>
            </a:r>
            <a:r>
              <a:rPr lang="en-US" altLang="en-US" dirty="0" err="1" smtClean="0">
                <a:ea typeface="新細明體" pitchFamily="18" charset="-120"/>
              </a:rPr>
              <a:t>Mext</a:t>
            </a:r>
            <a:r>
              <a:rPr lang="en-US" altLang="en-US" baseline="-25000" dirty="0" err="1" smtClean="0">
                <a:ea typeface="新細明體" pitchFamily="18" charset="-120"/>
              </a:rPr>
              <a:t>i</a:t>
            </a:r>
            <a:r>
              <a:rPr lang="en-US" altLang="en-US" baseline="-25000" dirty="0" smtClean="0">
                <a:ea typeface="新細明體" pitchFamily="18" charset="-120"/>
              </a:rPr>
              <a:t>=1,2,3; j=1,2,3,4</a:t>
            </a:r>
          </a:p>
          <a:p>
            <a:r>
              <a:rPr lang="en-US" altLang="en-US" dirty="0" smtClean="0">
                <a:solidFill>
                  <a:srgbClr val="FF0000"/>
                </a:solidFill>
                <a:ea typeface="新細明體" pitchFamily="18" charset="-120"/>
              </a:rPr>
              <a:t>Answer:</a:t>
            </a:r>
          </a:p>
          <a:p>
            <a:r>
              <a:rPr lang="en-US" altLang="en-US" dirty="0" smtClean="0">
                <a:solidFill>
                  <a:srgbClr val="FF0000"/>
                </a:solidFill>
                <a:ea typeface="新細明體" pitchFamily="18" charset="-120"/>
              </a:rPr>
              <a:t>Find </a:t>
            </a:r>
            <a:r>
              <a:rPr lang="en-US" altLang="en-US" dirty="0" err="1" smtClean="0">
                <a:solidFill>
                  <a:srgbClr val="FF0000"/>
                </a:solidFill>
                <a:ea typeface="新細明體" pitchFamily="18" charset="-120"/>
              </a:rPr>
              <a:t>Rc</a:t>
            </a:r>
            <a:r>
              <a:rPr lang="en-US" altLang="en-US" dirty="0" smtClean="0">
                <a:solidFill>
                  <a:srgbClr val="FF0000"/>
                </a:solidFill>
                <a:ea typeface="新細明體" pitchFamily="18" charset="-120"/>
              </a:rPr>
              <a:t> first (see below), then find </a:t>
            </a:r>
            <a:r>
              <a:rPr lang="en-US" altLang="en-US" dirty="0" err="1" smtClean="0">
                <a:solidFill>
                  <a:srgbClr val="FF0000"/>
                </a:solidFill>
                <a:ea typeface="新細明體" pitchFamily="18" charset="-120"/>
              </a:rPr>
              <a:t>M</a:t>
            </a:r>
            <a:r>
              <a:rPr lang="en-US" altLang="en-US" baseline="-25000" dirty="0" err="1" smtClean="0">
                <a:solidFill>
                  <a:srgbClr val="FF0000"/>
                </a:solidFill>
                <a:ea typeface="新細明體" pitchFamily="18" charset="-120"/>
              </a:rPr>
              <a:t>ext</a:t>
            </a:r>
            <a:r>
              <a:rPr lang="en-US" altLang="en-US" dirty="0">
                <a:solidFill>
                  <a:srgbClr val="FF0000"/>
                </a:solidFill>
                <a:ea typeface="新細明體" pitchFamily="18" charset="-120"/>
              </a:rPr>
              <a:t> </a:t>
            </a:r>
            <a:r>
              <a:rPr lang="en-US" altLang="en-US" dirty="0" smtClean="0">
                <a:solidFill>
                  <a:srgbClr val="FF0000"/>
                </a:solidFill>
                <a:ea typeface="新細明體" pitchFamily="18" charset="-120"/>
              </a:rPr>
              <a:t>as in the previous exercise.</a:t>
            </a:r>
            <a:endParaRPr lang="en-US" altLang="en-US" baseline="-25000" dirty="0" smtClean="0">
              <a:solidFill>
                <a:srgbClr val="FF0000"/>
              </a:solidFill>
              <a:ea typeface="新細明體" pitchFamily="18" charset="-120"/>
            </a:endParaRPr>
          </a:p>
          <a:p>
            <a:pPr marL="0" indent="0">
              <a:buNone/>
            </a:pPr>
            <a:r>
              <a:rPr lang="en-US" altLang="en-US" baseline="-25000" dirty="0" smtClean="0">
                <a:ea typeface="新細明體" pitchFamily="18" charset="-120"/>
              </a:rPr>
              <a:t/>
            </a:r>
            <a:br>
              <a:rPr lang="en-US" altLang="en-US" baseline="-25000" dirty="0" smtClean="0">
                <a:ea typeface="新細明體" pitchFamily="18" charset="-120"/>
              </a:rPr>
            </a:br>
            <a:r>
              <a:rPr lang="en-US" altLang="en-US" baseline="-25000" dirty="0" smtClean="0">
                <a:ea typeface="新細明體" pitchFamily="18" charset="-120"/>
              </a:rPr>
              <a:t> </a:t>
            </a:r>
          </a:p>
          <a:p>
            <a:endParaRPr lang="en-US" dirty="0"/>
          </a:p>
        </p:txBody>
      </p:sp>
      <p:sp>
        <p:nvSpPr>
          <p:cNvPr id="5" name="Footer Placeholder 4"/>
          <p:cNvSpPr>
            <a:spLocks noGrp="1"/>
          </p:cNvSpPr>
          <p:nvPr>
            <p:ph type="ftr" sz="quarter" idx="11"/>
          </p:nvPr>
        </p:nvSpPr>
        <p:spPr/>
        <p:txBody>
          <a:bodyPr/>
          <a:lstStyle/>
          <a:p>
            <a:pPr>
              <a:defRPr/>
            </a:pPr>
            <a:r>
              <a:rPr lang="en-US" smtClean="0"/>
              <a:t>Ch2. Cameras v.7c</a:t>
            </a:r>
            <a:endParaRPr lang="en-US"/>
          </a:p>
        </p:txBody>
      </p:sp>
      <p:sp>
        <p:nvSpPr>
          <p:cNvPr id="6" name="Slide Number Placeholder 5"/>
          <p:cNvSpPr>
            <a:spLocks noGrp="1"/>
          </p:cNvSpPr>
          <p:nvPr>
            <p:ph type="sldNum" sz="quarter" idx="12"/>
          </p:nvPr>
        </p:nvSpPr>
        <p:spPr/>
        <p:txBody>
          <a:bodyPr/>
          <a:lstStyle/>
          <a:p>
            <a:pPr>
              <a:defRPr/>
            </a:pPr>
            <a:fld id="{E4FFBAF8-9DE9-4118-BF91-893FBA4CEDE5}" type="slidenum">
              <a:rPr lang="en-US" altLang="en-US" smtClean="0"/>
              <a:pPr>
                <a:defRPr/>
              </a:pPr>
              <a:t>85</a:t>
            </a:fld>
            <a:endParaRPr lang="en-US" altLang="en-US"/>
          </a:p>
        </p:txBody>
      </p:sp>
      <p:graphicFrame>
        <p:nvGraphicFramePr>
          <p:cNvPr id="2" name="Object 1"/>
          <p:cNvGraphicFramePr>
            <a:graphicFrameLocks noGrp="1" noChangeAspect="1"/>
          </p:cNvGraphicFramePr>
          <p:nvPr>
            <p:extLst>
              <p:ext uri="{D42A27DB-BD31-4B8C-83A1-F6EECF244321}">
                <p14:modId xmlns:p14="http://schemas.microsoft.com/office/powerpoint/2010/main" val="27179940"/>
              </p:ext>
            </p:extLst>
          </p:nvPr>
        </p:nvGraphicFramePr>
        <p:xfrm>
          <a:off x="441325" y="5013325"/>
          <a:ext cx="8283575" cy="1395413"/>
        </p:xfrm>
        <a:graphic>
          <a:graphicData uri="http://schemas.openxmlformats.org/presentationml/2006/ole">
            <mc:AlternateContent xmlns:mc="http://schemas.openxmlformats.org/markup-compatibility/2006">
              <mc:Choice xmlns:v="urn:schemas-microsoft-com:vml" Requires="v">
                <p:oleObj spid="_x0000_s87118" name="Equation" r:id="rId3" imgW="5879880" imgH="990360" progId="Equation.3">
                  <p:embed/>
                </p:oleObj>
              </mc:Choice>
              <mc:Fallback>
                <p:oleObj name="Equation" r:id="rId3" imgW="5879880" imgH="990360" progId="Equation.3">
                  <p:embed/>
                  <p:pic>
                    <p:nvPicPr>
                      <p:cNvPr id="0" name=""/>
                      <p:cNvPicPr>
                        <a:picLocks noGrp="1" noChangeAspect="1" noChangeArrowheads="1"/>
                      </p:cNvPicPr>
                      <p:nvPr/>
                    </p:nvPicPr>
                    <p:blipFill>
                      <a:blip r:embed="rId4"/>
                      <a:srcRect/>
                      <a:stretch>
                        <a:fillRect/>
                      </a:stretch>
                    </p:blipFill>
                    <p:spPr bwMode="auto">
                      <a:xfrm>
                        <a:off x="441325" y="5013325"/>
                        <a:ext cx="8283575" cy="139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12385137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smtClean="0"/>
              <a:t>Ch2. Cameras v.7c</a:t>
            </a:r>
            <a:endParaRPr lang="en-US" dirty="0"/>
          </a:p>
        </p:txBody>
      </p:sp>
      <p:sp>
        <p:nvSpPr>
          <p:cNvPr id="7475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fld id="{1F8787C5-10FE-4D7B-9F93-52B9EF7FA0EF}" type="slidenum">
              <a:rPr lang="en-US" altLang="en-US" sz="1200" smtClean="0">
                <a:solidFill>
                  <a:srgbClr val="898989"/>
                </a:solidFill>
                <a:latin typeface="Verdana" pitchFamily="34" charset="0"/>
              </a:rPr>
              <a:pPr>
                <a:spcBef>
                  <a:spcPct val="0"/>
                </a:spcBef>
                <a:buFontTx/>
                <a:buNone/>
              </a:pPr>
              <a:t>86</a:t>
            </a:fld>
            <a:endParaRPr lang="en-US" altLang="en-US" sz="1200" smtClean="0">
              <a:solidFill>
                <a:srgbClr val="898989"/>
              </a:solidFill>
              <a:latin typeface="Verdana" pitchFamily="34" charset="0"/>
            </a:endParaRPr>
          </a:p>
        </p:txBody>
      </p:sp>
      <p:sp>
        <p:nvSpPr>
          <p:cNvPr id="74756" name="Title 1"/>
          <p:cNvSpPr>
            <a:spLocks noGrp="1"/>
          </p:cNvSpPr>
          <p:nvPr>
            <p:ph type="title" idx="4294967295"/>
          </p:nvPr>
        </p:nvSpPr>
        <p:spPr>
          <a:xfrm>
            <a:off x="0" y="274638"/>
            <a:ext cx="8229600" cy="1143000"/>
          </a:xfrm>
        </p:spPr>
        <p:txBody>
          <a:bodyPr/>
          <a:lstStyle/>
          <a:p>
            <a:pPr eaLnBrk="1" hangingPunct="1"/>
            <a:r>
              <a:rPr lang="en-US" altLang="en-US" dirty="0" smtClean="0">
                <a:solidFill>
                  <a:srgbClr val="FF0000"/>
                </a:solidFill>
                <a:ea typeface="新細明體" pitchFamily="18" charset="-120"/>
              </a:rPr>
              <a:t>Answer</a:t>
            </a:r>
            <a:r>
              <a:rPr lang="en-US" altLang="en-US" dirty="0" smtClean="0">
                <a:ea typeface="新細明體" pitchFamily="18" charset="-120"/>
              </a:rPr>
              <a:t> for 2.6 (</a:t>
            </a:r>
            <a:r>
              <a:rPr lang="en-US" altLang="en-US" dirty="0" err="1" smtClean="0">
                <a:ea typeface="新細明體" pitchFamily="18" charset="-120"/>
              </a:rPr>
              <a:t>i</a:t>
            </a:r>
            <a:r>
              <a:rPr lang="en-US" altLang="en-US" dirty="0" smtClean="0">
                <a:ea typeface="新細明體" pitchFamily="18" charset="-120"/>
              </a:rPr>
              <a:t>)</a:t>
            </a:r>
          </a:p>
        </p:txBody>
      </p:sp>
      <p:sp>
        <p:nvSpPr>
          <p:cNvPr id="74757" name="Content Placeholder 6"/>
          <p:cNvSpPr>
            <a:spLocks noGrp="1"/>
          </p:cNvSpPr>
          <p:nvPr>
            <p:ph sz="half" idx="4294967295"/>
          </p:nvPr>
        </p:nvSpPr>
        <p:spPr>
          <a:xfrm>
            <a:off x="0" y="1295400"/>
            <a:ext cx="4038600" cy="4525963"/>
          </a:xfrm>
        </p:spPr>
        <p:txBody>
          <a:bodyPr/>
          <a:lstStyle/>
          <a:p>
            <a:pPr eaLnBrk="1" hangingPunct="1">
              <a:lnSpc>
                <a:spcPct val="90000"/>
              </a:lnSpc>
            </a:pPr>
            <a:r>
              <a:rPr lang="en-US" altLang="en-US" sz="1600" dirty="0" smtClean="0">
                <a:ea typeface="新細明體" pitchFamily="18" charset="-120"/>
              </a:rPr>
              <a:t>%</a:t>
            </a:r>
            <a:r>
              <a:rPr lang="en-US" altLang="en-US" sz="1600" dirty="0" err="1" smtClean="0">
                <a:ea typeface="新細明體" pitchFamily="18" charset="-120"/>
              </a:rPr>
              <a:t>Matlab</a:t>
            </a:r>
            <a:r>
              <a:rPr lang="en-US" altLang="en-US" sz="1600" dirty="0" smtClean="0">
                <a:ea typeface="新細明體" pitchFamily="18" charset="-120"/>
              </a:rPr>
              <a:t> code </a:t>
            </a:r>
          </a:p>
          <a:p>
            <a:pPr eaLnBrk="1" hangingPunct="1">
              <a:lnSpc>
                <a:spcPct val="90000"/>
              </a:lnSpc>
            </a:pPr>
            <a:r>
              <a:rPr lang="en-US" altLang="en-US" sz="1600" dirty="0" smtClean="0">
                <a:ea typeface="新細明體" pitchFamily="18" charset="-120"/>
              </a:rPr>
              <a:t>%Worksheet 2.7(</a:t>
            </a:r>
            <a:r>
              <a:rPr lang="en-US" altLang="en-US" sz="1600" dirty="0" err="1" smtClean="0">
                <a:ea typeface="新細明體" pitchFamily="18" charset="-120"/>
              </a:rPr>
              <a:t>i</a:t>
            </a:r>
            <a:r>
              <a:rPr lang="en-US" altLang="en-US" sz="1600" dirty="0" smtClean="0">
                <a:ea typeface="新細明體" pitchFamily="18" charset="-120"/>
              </a:rPr>
              <a:t>) Write </a:t>
            </a:r>
            <a:r>
              <a:rPr lang="en-US" altLang="en-US" sz="1600" dirty="0" err="1" smtClean="0">
                <a:ea typeface="新細明體" pitchFamily="18" charset="-120"/>
              </a:rPr>
              <a:t>Mi</a:t>
            </a:r>
            <a:r>
              <a:rPr lang="en-US" altLang="en-US" sz="1600" dirty="0" smtClean="0">
                <a:ea typeface="新細明體" pitchFamily="18" charset="-120"/>
              </a:rPr>
              <a:t>=1,2,3; %j=1,2,3,4 in terms of </a:t>
            </a:r>
          </a:p>
          <a:p>
            <a:pPr eaLnBrk="1" hangingPunct="1">
              <a:lnSpc>
                <a:spcPct val="90000"/>
              </a:lnSpc>
            </a:pPr>
            <a:r>
              <a:rPr lang="en-US" altLang="en-US" sz="1600" dirty="0" smtClean="0">
                <a:ea typeface="新細明體" pitchFamily="18" charset="-120"/>
              </a:rPr>
              <a:t>%</a:t>
            </a:r>
            <a:r>
              <a:rPr lang="en-US" altLang="en-US" sz="1600" dirty="0" err="1" smtClean="0">
                <a:ea typeface="新細明體" pitchFamily="18" charset="-120"/>
              </a:rPr>
              <a:t>Ri</a:t>
            </a:r>
            <a:r>
              <a:rPr lang="en-US" altLang="en-US" sz="1600" dirty="0" smtClean="0">
                <a:ea typeface="新細明體" pitchFamily="18" charset="-120"/>
              </a:rPr>
              <a:t>=1,2,3;j=1,2,3 and %</a:t>
            </a:r>
            <a:r>
              <a:rPr lang="en-US" altLang="en-US" sz="1600" dirty="0" err="1" smtClean="0">
                <a:ea typeface="新細明體" pitchFamily="18" charset="-120"/>
              </a:rPr>
              <a:t>tc</a:t>
            </a:r>
            <a:r>
              <a:rPr lang="en-US" altLang="en-US" sz="1600" dirty="0" smtClean="0">
                <a:ea typeface="新細明體" pitchFamily="18" charset="-120"/>
              </a:rPr>
              <a:t>=[</a:t>
            </a:r>
            <a:r>
              <a:rPr lang="en-US" altLang="en-US" sz="1600" dirty="0" err="1" smtClean="0">
                <a:ea typeface="新細明體" pitchFamily="18" charset="-120"/>
              </a:rPr>
              <a:t>tcx;tcy;tcz</a:t>
            </a:r>
            <a:r>
              <a:rPr lang="en-US" altLang="en-US" sz="1600" dirty="0" smtClean="0">
                <a:ea typeface="新細明體" pitchFamily="18" charset="-120"/>
              </a:rPr>
              <a:t>] </a:t>
            </a:r>
          </a:p>
          <a:p>
            <a:pPr eaLnBrk="1" hangingPunct="1">
              <a:lnSpc>
                <a:spcPct val="90000"/>
              </a:lnSpc>
            </a:pPr>
            <a:r>
              <a:rPr lang="en-US" altLang="en-US" sz="1600" dirty="0" smtClean="0">
                <a:ea typeface="新細明體" pitchFamily="18" charset="-120"/>
              </a:rPr>
              <a:t>clear</a:t>
            </a:r>
          </a:p>
          <a:p>
            <a:pPr eaLnBrk="1" hangingPunct="1">
              <a:lnSpc>
                <a:spcPct val="90000"/>
              </a:lnSpc>
            </a:pPr>
            <a:r>
              <a:rPr lang="pt-BR" altLang="en-US" sz="1600" dirty="0" smtClean="0">
                <a:ea typeface="新細明體" pitchFamily="18" charset="-120"/>
              </a:rPr>
              <a:t>syms Mext Rc tcx tcy tcz r11 r12 r13 r21 r22 r23 r31 r32 r33 </a:t>
            </a:r>
          </a:p>
          <a:p>
            <a:pPr eaLnBrk="1" hangingPunct="1">
              <a:lnSpc>
                <a:spcPct val="90000"/>
              </a:lnSpc>
            </a:pPr>
            <a:r>
              <a:rPr lang="pt-BR" altLang="en-US" sz="1600" dirty="0" smtClean="0">
                <a:ea typeface="新細明體" pitchFamily="18" charset="-120"/>
              </a:rPr>
              <a:t>Rc=[ r11 r12 r13; r21 r22 r23; r31 r32 r33]</a:t>
            </a:r>
          </a:p>
          <a:p>
            <a:pPr eaLnBrk="1" hangingPunct="1">
              <a:lnSpc>
                <a:spcPct val="90000"/>
              </a:lnSpc>
            </a:pPr>
            <a:r>
              <a:rPr lang="en-US" altLang="en-US" sz="1600" dirty="0" smtClean="0">
                <a:ea typeface="新細明體" pitchFamily="18" charset="-120"/>
              </a:rPr>
              <a:t>Tc=[</a:t>
            </a:r>
            <a:r>
              <a:rPr lang="en-US" altLang="en-US" sz="1600" dirty="0" err="1" smtClean="0">
                <a:ea typeface="新細明體" pitchFamily="18" charset="-120"/>
              </a:rPr>
              <a:t>tcx</a:t>
            </a:r>
            <a:r>
              <a:rPr lang="en-US" altLang="en-US" sz="1600" dirty="0" smtClean="0">
                <a:ea typeface="新細明體" pitchFamily="18" charset="-120"/>
              </a:rPr>
              <a:t> ;</a:t>
            </a:r>
            <a:r>
              <a:rPr lang="en-US" altLang="en-US" sz="1600" dirty="0" err="1" smtClean="0">
                <a:ea typeface="新細明體" pitchFamily="18" charset="-120"/>
              </a:rPr>
              <a:t>tcy</a:t>
            </a:r>
            <a:r>
              <a:rPr lang="en-US" altLang="en-US" sz="1600" dirty="0" smtClean="0">
                <a:ea typeface="新細明體" pitchFamily="18" charset="-120"/>
              </a:rPr>
              <a:t> ;</a:t>
            </a:r>
            <a:r>
              <a:rPr lang="en-US" altLang="en-US" sz="1600" dirty="0" err="1" smtClean="0">
                <a:ea typeface="新細明體" pitchFamily="18" charset="-120"/>
              </a:rPr>
              <a:t>tcz</a:t>
            </a:r>
            <a:r>
              <a:rPr lang="en-US" altLang="en-US" sz="1600" dirty="0" smtClean="0">
                <a:ea typeface="新細明體" pitchFamily="18" charset="-120"/>
              </a:rPr>
              <a:t>]</a:t>
            </a:r>
          </a:p>
          <a:p>
            <a:pPr eaLnBrk="1" hangingPunct="1">
              <a:lnSpc>
                <a:spcPct val="90000"/>
              </a:lnSpc>
            </a:pPr>
            <a:r>
              <a:rPr lang="en-US" altLang="en-US" sz="1600" dirty="0" smtClean="0">
                <a:ea typeface="新細明體" pitchFamily="18" charset="-120"/>
              </a:rPr>
              <a:t>'%%% answer </a:t>
            </a:r>
            <a:r>
              <a:rPr lang="en-US" altLang="en-US" sz="1600" dirty="0" err="1" smtClean="0">
                <a:ea typeface="新細明體" pitchFamily="18" charset="-120"/>
              </a:rPr>
              <a:t>ws</a:t>
            </a:r>
            <a:r>
              <a:rPr lang="en-US" altLang="en-US" sz="1600" dirty="0" smtClean="0">
                <a:ea typeface="新細明體" pitchFamily="18" charset="-120"/>
              </a:rPr>
              <a:t> 2.7 (</a:t>
            </a:r>
            <a:r>
              <a:rPr lang="en-US" altLang="en-US" sz="1600" dirty="0" err="1" smtClean="0">
                <a:ea typeface="新細明體" pitchFamily="18" charset="-120"/>
              </a:rPr>
              <a:t>i</a:t>
            </a:r>
            <a:r>
              <a:rPr lang="en-US" altLang="en-US" sz="1600" dirty="0" smtClean="0">
                <a:ea typeface="新細明體" pitchFamily="18" charset="-120"/>
              </a:rPr>
              <a:t>) %%%%%%%%%%'</a:t>
            </a:r>
          </a:p>
          <a:p>
            <a:pPr eaLnBrk="1" hangingPunct="1">
              <a:lnSpc>
                <a:spcPct val="90000"/>
              </a:lnSpc>
            </a:pPr>
            <a:r>
              <a:rPr lang="en-US" altLang="en-US" sz="1600" dirty="0" smtClean="0">
                <a:ea typeface="新細明體" pitchFamily="18" charset="-120"/>
              </a:rPr>
              <a:t>'now look at the answers for </a:t>
            </a:r>
            <a:r>
              <a:rPr lang="en-US" altLang="en-US" sz="1600" dirty="0" err="1" smtClean="0">
                <a:ea typeface="新細明體" pitchFamily="18" charset="-120"/>
              </a:rPr>
              <a:t>ws</a:t>
            </a:r>
            <a:r>
              <a:rPr lang="en-US" altLang="en-US" sz="1600" dirty="0" smtClean="0">
                <a:ea typeface="新細明體" pitchFamily="18" charset="-120"/>
              </a:rPr>
              <a:t> 2.7(</a:t>
            </a:r>
            <a:r>
              <a:rPr lang="en-US" altLang="en-US" sz="1600" dirty="0" err="1" smtClean="0">
                <a:ea typeface="新細明體" pitchFamily="18" charset="-120"/>
              </a:rPr>
              <a:t>i</a:t>
            </a:r>
            <a:r>
              <a:rPr lang="en-US" altLang="en-US" sz="1600" dirty="0" smtClean="0">
                <a:ea typeface="新細明體" pitchFamily="18" charset="-120"/>
              </a:rPr>
              <a:t>)'</a:t>
            </a:r>
          </a:p>
          <a:p>
            <a:pPr eaLnBrk="1" hangingPunct="1">
              <a:lnSpc>
                <a:spcPct val="90000"/>
              </a:lnSpc>
            </a:pPr>
            <a:r>
              <a:rPr lang="en-US" altLang="en-US" sz="1600" dirty="0" err="1" smtClean="0">
                <a:ea typeface="新細明體" pitchFamily="18" charset="-120"/>
              </a:rPr>
              <a:t>Mext</a:t>
            </a:r>
            <a:r>
              <a:rPr lang="en-US" altLang="en-US" sz="1600" dirty="0" smtClean="0">
                <a:ea typeface="新細明體" pitchFamily="18" charset="-120"/>
              </a:rPr>
              <a:t>=</a:t>
            </a:r>
            <a:r>
              <a:rPr lang="en-US" altLang="en-US" sz="1600" dirty="0" err="1" smtClean="0">
                <a:ea typeface="新細明體" pitchFamily="18" charset="-120"/>
              </a:rPr>
              <a:t>Rc</a:t>
            </a:r>
            <a:r>
              <a:rPr lang="en-US" altLang="en-US" sz="1600" dirty="0" smtClean="0">
                <a:ea typeface="新細明體" pitchFamily="18" charset="-120"/>
              </a:rPr>
              <a:t>*[eye(3) -1*Tc]</a:t>
            </a:r>
          </a:p>
          <a:p>
            <a:pPr eaLnBrk="1" hangingPunct="1">
              <a:lnSpc>
                <a:spcPct val="90000"/>
              </a:lnSpc>
            </a:pPr>
            <a:r>
              <a:rPr lang="en-US" altLang="en-US" sz="1600" dirty="0" smtClean="0">
                <a:ea typeface="新細明體" pitchFamily="18" charset="-120"/>
              </a:rPr>
              <a:t>'size of </a:t>
            </a:r>
            <a:r>
              <a:rPr lang="en-US" altLang="en-US" sz="1600" dirty="0" err="1" smtClean="0">
                <a:ea typeface="新細明體" pitchFamily="18" charset="-120"/>
              </a:rPr>
              <a:t>Mext</a:t>
            </a:r>
            <a:r>
              <a:rPr lang="en-US" altLang="en-US" sz="1600" dirty="0" smtClean="0">
                <a:ea typeface="新細明體" pitchFamily="18" charset="-120"/>
              </a:rPr>
              <a:t> is '</a:t>
            </a:r>
          </a:p>
          <a:p>
            <a:pPr eaLnBrk="1" hangingPunct="1">
              <a:lnSpc>
                <a:spcPct val="90000"/>
              </a:lnSpc>
            </a:pPr>
            <a:r>
              <a:rPr lang="en-US" altLang="en-US" sz="1600" dirty="0" smtClean="0">
                <a:ea typeface="新細明體" pitchFamily="18" charset="-120"/>
              </a:rPr>
              <a:t>size(</a:t>
            </a:r>
            <a:r>
              <a:rPr lang="en-US" altLang="en-US" sz="1600" dirty="0" err="1" smtClean="0">
                <a:ea typeface="新細明體" pitchFamily="18" charset="-120"/>
              </a:rPr>
              <a:t>Mext</a:t>
            </a:r>
            <a:r>
              <a:rPr lang="en-US" altLang="en-US" sz="1600" dirty="0" smtClean="0">
                <a:ea typeface="新細明體" pitchFamily="18" charset="-120"/>
              </a:rPr>
              <a:t>)</a:t>
            </a:r>
          </a:p>
          <a:p>
            <a:pPr eaLnBrk="1" hangingPunct="1">
              <a:lnSpc>
                <a:spcPct val="90000"/>
              </a:lnSpc>
            </a:pPr>
            <a:r>
              <a:rPr lang="en-US" altLang="en-US" sz="1600" dirty="0" smtClean="0">
                <a:ea typeface="新細明體" pitchFamily="18" charset="-120"/>
              </a:rPr>
              <a:t>'kit any key to continue'</a:t>
            </a:r>
          </a:p>
          <a:p>
            <a:pPr eaLnBrk="1" hangingPunct="1">
              <a:lnSpc>
                <a:spcPct val="90000"/>
              </a:lnSpc>
            </a:pPr>
            <a:r>
              <a:rPr lang="en-US" altLang="en-US" sz="1600" dirty="0" smtClean="0">
                <a:ea typeface="新細明體" pitchFamily="18" charset="-120"/>
              </a:rPr>
              <a:t>pause</a:t>
            </a:r>
          </a:p>
          <a:p>
            <a:pPr eaLnBrk="1" hangingPunct="1">
              <a:lnSpc>
                <a:spcPct val="90000"/>
              </a:lnSpc>
            </a:pPr>
            <a:endParaRPr lang="en-US" altLang="en-US" sz="1600" dirty="0" smtClean="0">
              <a:ea typeface="新細明體" pitchFamily="18" charset="-120"/>
            </a:endParaRPr>
          </a:p>
          <a:p>
            <a:pPr eaLnBrk="1" hangingPunct="1">
              <a:lnSpc>
                <a:spcPct val="90000"/>
              </a:lnSpc>
            </a:pPr>
            <a:endParaRPr lang="en-US" altLang="en-US" sz="1600" dirty="0" smtClean="0">
              <a:ea typeface="新細明體" pitchFamily="18" charset="-120"/>
            </a:endParaRPr>
          </a:p>
          <a:p>
            <a:pPr eaLnBrk="1" hangingPunct="1">
              <a:lnSpc>
                <a:spcPct val="90000"/>
              </a:lnSpc>
            </a:pPr>
            <a:endParaRPr lang="en-US" altLang="en-US" dirty="0" smtClean="0">
              <a:ea typeface="新細明體" pitchFamily="18" charset="-120"/>
            </a:endParaRPr>
          </a:p>
        </p:txBody>
      </p:sp>
      <p:sp>
        <p:nvSpPr>
          <p:cNvPr id="74758" name="Content Placeholder 7"/>
          <p:cNvSpPr>
            <a:spLocks noGrp="1"/>
          </p:cNvSpPr>
          <p:nvPr>
            <p:ph sz="half" idx="4294967295"/>
          </p:nvPr>
        </p:nvSpPr>
        <p:spPr>
          <a:xfrm>
            <a:off x="4495800" y="1143000"/>
            <a:ext cx="4648200" cy="4525963"/>
          </a:xfrm>
        </p:spPr>
        <p:txBody>
          <a:bodyPr/>
          <a:lstStyle/>
          <a:p>
            <a:pPr eaLnBrk="1" hangingPunct="1"/>
            <a:r>
              <a:rPr lang="pt-BR" altLang="en-US" sz="1600" smtClean="0">
                <a:ea typeface="新細明體" pitchFamily="18" charset="-120"/>
              </a:rPr>
              <a:t>Answer:</a:t>
            </a:r>
          </a:p>
          <a:p>
            <a:pPr eaLnBrk="1" hangingPunct="1"/>
            <a:endParaRPr lang="pt-BR" altLang="en-US" sz="1600" smtClean="0">
              <a:ea typeface="新細明體" pitchFamily="18" charset="-120"/>
            </a:endParaRPr>
          </a:p>
          <a:p>
            <a:pPr eaLnBrk="1" hangingPunct="1"/>
            <a:endParaRPr lang="pt-BR" altLang="en-US" sz="1600" smtClean="0">
              <a:ea typeface="新細明體" pitchFamily="18" charset="-120"/>
            </a:endParaRPr>
          </a:p>
          <a:p>
            <a:pPr eaLnBrk="1" hangingPunct="1"/>
            <a:r>
              <a:rPr lang="pt-BR" altLang="en-US" sz="1600" smtClean="0">
                <a:ea typeface="新細明體" pitchFamily="18" charset="-120"/>
              </a:rPr>
              <a:t> </a:t>
            </a:r>
          </a:p>
          <a:p>
            <a:pPr eaLnBrk="1" hangingPunct="1"/>
            <a:r>
              <a:rPr lang="pt-BR" altLang="en-US" sz="1600" smtClean="0">
                <a:ea typeface="新細明體" pitchFamily="18" charset="-120"/>
              </a:rPr>
              <a:t>Mext =</a:t>
            </a:r>
          </a:p>
          <a:p>
            <a:pPr eaLnBrk="1" hangingPunct="1"/>
            <a:r>
              <a:rPr lang="pt-BR" altLang="en-US" sz="1600" smtClean="0">
                <a:ea typeface="新細明體" pitchFamily="18" charset="-120"/>
              </a:rPr>
              <a:t> </a:t>
            </a:r>
          </a:p>
          <a:p>
            <a:pPr eaLnBrk="1" hangingPunct="1"/>
            <a:r>
              <a:rPr lang="pt-BR" altLang="en-US" sz="1600" smtClean="0">
                <a:ea typeface="新細明體" pitchFamily="18" charset="-120"/>
              </a:rPr>
              <a:t>[ r11, r12, r13, - r11*tcx - r12*tcy - r13*tcz]</a:t>
            </a:r>
          </a:p>
          <a:p>
            <a:pPr eaLnBrk="1" hangingPunct="1"/>
            <a:r>
              <a:rPr lang="pt-BR" altLang="en-US" sz="1600" smtClean="0">
                <a:ea typeface="新細明體" pitchFamily="18" charset="-120"/>
              </a:rPr>
              <a:t>[ r21, r22, r23, - r21*tcx - r22*tcy - r23*tcz]</a:t>
            </a:r>
          </a:p>
          <a:p>
            <a:pPr eaLnBrk="1" hangingPunct="1"/>
            <a:r>
              <a:rPr lang="pt-BR" altLang="en-US" sz="1600" smtClean="0">
                <a:ea typeface="新細明體" pitchFamily="18" charset="-120"/>
              </a:rPr>
              <a:t>[ r31, r32, r33, - r31*tcx - r32*tcy - r33*tcz]</a:t>
            </a:r>
            <a:endParaRPr lang="en-US" altLang="en-US" smtClean="0">
              <a:ea typeface="新細明體" pitchFamily="18" charset="-120"/>
            </a:endParaRPr>
          </a:p>
        </p:txBody>
      </p:sp>
    </p:spTree>
    <p:extLst>
      <p:ext uri="{BB962C8B-B14F-4D97-AF65-F5344CB8AC3E}">
        <p14:creationId xmlns:p14="http://schemas.microsoft.com/office/powerpoint/2010/main" val="166013796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smtClean="0"/>
              <a:t>Ch2. Cameras v.7c</a:t>
            </a:r>
            <a:endParaRPr lang="en-US" dirty="0"/>
          </a:p>
        </p:txBody>
      </p:sp>
      <p:sp>
        <p:nvSpPr>
          <p:cNvPr id="7577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fld id="{C525697C-EA2D-4E37-AE14-9E56E2645BFB}" type="slidenum">
              <a:rPr lang="en-US" altLang="en-US" sz="1200" smtClean="0">
                <a:solidFill>
                  <a:srgbClr val="898989"/>
                </a:solidFill>
                <a:latin typeface="Verdana" pitchFamily="34" charset="0"/>
              </a:rPr>
              <a:pPr>
                <a:spcBef>
                  <a:spcPct val="0"/>
                </a:spcBef>
                <a:buFontTx/>
                <a:buNone/>
              </a:pPr>
              <a:t>87</a:t>
            </a:fld>
            <a:endParaRPr lang="en-US" altLang="en-US" sz="1200" smtClean="0">
              <a:solidFill>
                <a:srgbClr val="898989"/>
              </a:solidFill>
              <a:latin typeface="Verdana" pitchFamily="34" charset="0"/>
            </a:endParaRPr>
          </a:p>
        </p:txBody>
      </p:sp>
      <p:sp>
        <p:nvSpPr>
          <p:cNvPr id="61442" name="Title 1"/>
          <p:cNvSpPr>
            <a:spLocks noGrp="1"/>
          </p:cNvSpPr>
          <p:nvPr>
            <p:ph type="title" idx="4294967295"/>
          </p:nvPr>
        </p:nvSpPr>
        <p:spPr>
          <a:xfrm>
            <a:off x="0" y="274638"/>
            <a:ext cx="8229600" cy="411162"/>
          </a:xfrm>
        </p:spPr>
        <p:txBody>
          <a:bodyPr rtlCol="0">
            <a:normAutofit fontScale="90000"/>
          </a:bodyPr>
          <a:lstStyle/>
          <a:p>
            <a:pPr algn="r" eaLnBrk="1" fontAlgn="auto" hangingPunct="1">
              <a:spcAft>
                <a:spcPts val="0"/>
              </a:spcAft>
              <a:defRPr/>
            </a:pPr>
            <a:r>
              <a:rPr lang="en-US" dirty="0" smtClean="0">
                <a:solidFill>
                  <a:srgbClr val="FF0000"/>
                </a:solidFill>
                <a:ea typeface="新細明體" pitchFamily="18" charset="-120"/>
              </a:rPr>
              <a:t>Answer</a:t>
            </a:r>
            <a:r>
              <a:rPr lang="en-US" dirty="0" smtClean="0">
                <a:ea typeface="新細明體" pitchFamily="18" charset="-120"/>
              </a:rPr>
              <a:t> for 2.6 (ii)</a:t>
            </a:r>
          </a:p>
        </p:txBody>
      </p:sp>
      <p:sp>
        <p:nvSpPr>
          <p:cNvPr id="75781" name="Content Placeholder 6"/>
          <p:cNvSpPr>
            <a:spLocks noGrp="1"/>
          </p:cNvSpPr>
          <p:nvPr>
            <p:ph sz="half" idx="4294967295"/>
          </p:nvPr>
        </p:nvSpPr>
        <p:spPr>
          <a:xfrm>
            <a:off x="0" y="304800"/>
            <a:ext cx="4724400" cy="4525963"/>
          </a:xfrm>
        </p:spPr>
        <p:txBody>
          <a:bodyPr/>
          <a:lstStyle/>
          <a:p>
            <a:pPr eaLnBrk="1" hangingPunct="1">
              <a:lnSpc>
                <a:spcPct val="90000"/>
              </a:lnSpc>
            </a:pPr>
            <a:r>
              <a:rPr lang="en-US" altLang="en-US" sz="900" dirty="0" smtClean="0">
                <a:ea typeface="新細明體" pitchFamily="18" charset="-120"/>
              </a:rPr>
              <a:t>clear</a:t>
            </a:r>
          </a:p>
          <a:p>
            <a:pPr eaLnBrk="1" hangingPunct="1">
              <a:lnSpc>
                <a:spcPct val="90000"/>
              </a:lnSpc>
            </a:pPr>
            <a:r>
              <a:rPr lang="en-US" altLang="en-US" sz="900" dirty="0" smtClean="0">
                <a:ea typeface="新細明體" pitchFamily="18" charset="-120"/>
              </a:rPr>
              <a:t>%'Worksheet 2.7(ii) If the camera has moved </a:t>
            </a:r>
          </a:p>
          <a:p>
            <a:pPr eaLnBrk="1" hangingPunct="1">
              <a:lnSpc>
                <a:spcPct val="90000"/>
              </a:lnSpc>
            </a:pPr>
            <a:r>
              <a:rPr lang="en-US" altLang="en-US" sz="900" dirty="0" err="1" smtClean="0">
                <a:ea typeface="新細明體" pitchFamily="18" charset="-120"/>
              </a:rPr>
              <a:t>disp</a:t>
            </a:r>
            <a:r>
              <a:rPr lang="en-US" altLang="en-US" sz="900" dirty="0" smtClean="0">
                <a:ea typeface="新細明體" pitchFamily="18" charset="-120"/>
              </a:rPr>
              <a:t>('Tt=1,2,3 and rotates </a:t>
            </a:r>
            <a:r>
              <a:rPr lang="en-US" altLang="en-US" sz="900" dirty="0" err="1" smtClean="0">
                <a:ea typeface="新細明體" pitchFamily="18" charset="-120"/>
              </a:rPr>
              <a:t>an_x</a:t>
            </a:r>
            <a:r>
              <a:rPr lang="en-US" altLang="en-US" sz="900" dirty="0" smtClean="0">
                <a:ea typeface="新細明體" pitchFamily="18" charset="-120"/>
              </a:rPr>
              <a:t>, </a:t>
            </a:r>
            <a:r>
              <a:rPr lang="en-US" altLang="en-US" sz="900" dirty="0" err="1" smtClean="0">
                <a:ea typeface="新細明體" pitchFamily="18" charset="-120"/>
              </a:rPr>
              <a:t>an_y</a:t>
            </a:r>
            <a:r>
              <a:rPr lang="en-US" altLang="en-US" sz="900" dirty="0" smtClean="0">
                <a:ea typeface="新細明體" pitchFamily="18" charset="-120"/>
              </a:rPr>
              <a:t>, </a:t>
            </a:r>
            <a:r>
              <a:rPr lang="en-US" altLang="en-US" sz="900" dirty="0" err="1" smtClean="0">
                <a:ea typeface="新細明體" pitchFamily="18" charset="-120"/>
              </a:rPr>
              <a:t>anz</a:t>
            </a:r>
            <a:r>
              <a:rPr lang="en-US" altLang="en-US" sz="900" dirty="0" smtClean="0">
                <a:ea typeface="新細明體" pitchFamily="18" charset="-120"/>
              </a:rPr>
              <a:t> in the world camera, ')</a:t>
            </a:r>
          </a:p>
          <a:p>
            <a:pPr eaLnBrk="1" hangingPunct="1">
              <a:lnSpc>
                <a:spcPct val="90000"/>
              </a:lnSpc>
            </a:pPr>
            <a:r>
              <a:rPr lang="en-US" altLang="en-US" sz="900" dirty="0" err="1" smtClean="0">
                <a:ea typeface="新細明體" pitchFamily="18" charset="-120"/>
              </a:rPr>
              <a:t>disp</a:t>
            </a:r>
            <a:r>
              <a:rPr lang="en-US" altLang="en-US" sz="900" dirty="0" smtClean="0">
                <a:ea typeface="新細明體" pitchFamily="18" charset="-120"/>
              </a:rPr>
              <a:t>('find  </a:t>
            </a:r>
            <a:r>
              <a:rPr lang="en-US" altLang="en-US" sz="900" dirty="0" err="1" smtClean="0">
                <a:ea typeface="新細明體" pitchFamily="18" charset="-120"/>
              </a:rPr>
              <a:t>Mi</a:t>
            </a:r>
            <a:r>
              <a:rPr lang="en-US" altLang="en-US" sz="900" dirty="0" smtClean="0">
                <a:ea typeface="新細明體" pitchFamily="18" charset="-120"/>
              </a:rPr>
              <a:t>=1,2,3; j=1,2,3,4')</a:t>
            </a:r>
          </a:p>
          <a:p>
            <a:pPr eaLnBrk="1" hangingPunct="1">
              <a:lnSpc>
                <a:spcPct val="90000"/>
              </a:lnSpc>
            </a:pPr>
            <a:r>
              <a:rPr lang="pt-BR" altLang="en-US" sz="900" dirty="0" smtClean="0">
                <a:ea typeface="新細明體" pitchFamily="18" charset="-120"/>
              </a:rPr>
              <a:t>syms P Mint Mext f ox oy  tcx tcy tcz r11 r12 r13 r21 r22 r23 r31 r32 r33 an_x an_y an_z</a:t>
            </a:r>
          </a:p>
          <a:p>
            <a:pPr eaLnBrk="1" hangingPunct="1">
              <a:lnSpc>
                <a:spcPct val="90000"/>
              </a:lnSpc>
            </a:pPr>
            <a:r>
              <a:rPr lang="en-US" altLang="en-US" sz="900" dirty="0" err="1" smtClean="0">
                <a:ea typeface="新細明體" pitchFamily="18" charset="-120"/>
              </a:rPr>
              <a:t>Rz</a:t>
            </a:r>
            <a:r>
              <a:rPr lang="en-US" altLang="en-US" sz="900" dirty="0" smtClean="0">
                <a:ea typeface="新細明體" pitchFamily="18" charset="-120"/>
              </a:rPr>
              <a:t>=[cos(</a:t>
            </a:r>
            <a:r>
              <a:rPr lang="en-US" altLang="en-US" sz="900" dirty="0" err="1" smtClean="0">
                <a:ea typeface="新細明體" pitchFamily="18" charset="-120"/>
              </a:rPr>
              <a:t>an_z</a:t>
            </a:r>
            <a:r>
              <a:rPr lang="en-US" altLang="en-US" sz="900" dirty="0" smtClean="0">
                <a:ea typeface="新細明體" pitchFamily="18" charset="-120"/>
              </a:rPr>
              <a:t>)   sin(</a:t>
            </a:r>
            <a:r>
              <a:rPr lang="en-US" altLang="en-US" sz="900" dirty="0" err="1" smtClean="0">
                <a:ea typeface="新細明體" pitchFamily="18" charset="-120"/>
              </a:rPr>
              <a:t>an_z</a:t>
            </a:r>
            <a:r>
              <a:rPr lang="en-US" altLang="en-US" sz="900" dirty="0" smtClean="0">
                <a:ea typeface="新細明體" pitchFamily="18" charset="-120"/>
              </a:rPr>
              <a:t>)   0</a:t>
            </a:r>
          </a:p>
          <a:p>
            <a:pPr eaLnBrk="1" hangingPunct="1">
              <a:lnSpc>
                <a:spcPct val="90000"/>
              </a:lnSpc>
            </a:pPr>
            <a:r>
              <a:rPr lang="en-US" altLang="en-US" sz="900" dirty="0" smtClean="0">
                <a:ea typeface="新細明體" pitchFamily="18" charset="-120"/>
              </a:rPr>
              <a:t>        -sin(</a:t>
            </a:r>
            <a:r>
              <a:rPr lang="en-US" altLang="en-US" sz="900" dirty="0" err="1" smtClean="0">
                <a:ea typeface="新細明體" pitchFamily="18" charset="-120"/>
              </a:rPr>
              <a:t>an_z</a:t>
            </a:r>
            <a:r>
              <a:rPr lang="en-US" altLang="en-US" sz="900" dirty="0" smtClean="0">
                <a:ea typeface="新細明體" pitchFamily="18" charset="-120"/>
              </a:rPr>
              <a:t>)   cos(</a:t>
            </a:r>
            <a:r>
              <a:rPr lang="en-US" altLang="en-US" sz="900" dirty="0" err="1" smtClean="0">
                <a:ea typeface="新細明體" pitchFamily="18" charset="-120"/>
              </a:rPr>
              <a:t>an_z</a:t>
            </a:r>
            <a:r>
              <a:rPr lang="en-US" altLang="en-US" sz="900" dirty="0" smtClean="0">
                <a:ea typeface="新細明體" pitchFamily="18" charset="-120"/>
              </a:rPr>
              <a:t>)   0</a:t>
            </a:r>
          </a:p>
          <a:p>
            <a:pPr eaLnBrk="1" hangingPunct="1">
              <a:lnSpc>
                <a:spcPct val="90000"/>
              </a:lnSpc>
            </a:pPr>
            <a:r>
              <a:rPr lang="en-US" altLang="en-US" sz="900" dirty="0" smtClean="0">
                <a:ea typeface="新細明體" pitchFamily="18" charset="-120"/>
              </a:rPr>
              <a:t>         0           0           1];</a:t>
            </a:r>
          </a:p>
          <a:p>
            <a:pPr eaLnBrk="1" hangingPunct="1">
              <a:lnSpc>
                <a:spcPct val="90000"/>
              </a:lnSpc>
            </a:pPr>
            <a:r>
              <a:rPr lang="en-US" altLang="en-US" sz="900" dirty="0" smtClean="0">
                <a:ea typeface="新細明體" pitchFamily="18" charset="-120"/>
              </a:rPr>
              <a:t>Ry=[cos(</a:t>
            </a:r>
            <a:r>
              <a:rPr lang="en-US" altLang="en-US" sz="900" dirty="0" err="1" smtClean="0">
                <a:ea typeface="新細明體" pitchFamily="18" charset="-120"/>
              </a:rPr>
              <a:t>an_y</a:t>
            </a:r>
            <a:r>
              <a:rPr lang="en-US" altLang="en-US" sz="900" dirty="0" smtClean="0">
                <a:ea typeface="新細明體" pitchFamily="18" charset="-120"/>
              </a:rPr>
              <a:t>)   0           -sin(</a:t>
            </a:r>
            <a:r>
              <a:rPr lang="en-US" altLang="en-US" sz="900" dirty="0" err="1" smtClean="0">
                <a:ea typeface="新細明體" pitchFamily="18" charset="-120"/>
              </a:rPr>
              <a:t>an_y</a:t>
            </a:r>
            <a:r>
              <a:rPr lang="en-US" altLang="en-US" sz="900" dirty="0" smtClean="0">
                <a:ea typeface="新細明體" pitchFamily="18" charset="-120"/>
              </a:rPr>
              <a:t>)</a:t>
            </a:r>
          </a:p>
          <a:p>
            <a:pPr eaLnBrk="1" hangingPunct="1">
              <a:lnSpc>
                <a:spcPct val="90000"/>
              </a:lnSpc>
            </a:pPr>
            <a:r>
              <a:rPr lang="en-US" altLang="en-US" sz="900" dirty="0" smtClean="0">
                <a:ea typeface="新細明體" pitchFamily="18" charset="-120"/>
              </a:rPr>
              <a:t>                0           1           0</a:t>
            </a:r>
          </a:p>
          <a:p>
            <a:pPr eaLnBrk="1" hangingPunct="1">
              <a:lnSpc>
                <a:spcPct val="90000"/>
              </a:lnSpc>
            </a:pPr>
            <a:r>
              <a:rPr lang="en-US" altLang="en-US" sz="900" dirty="0" smtClean="0">
                <a:ea typeface="新細明體" pitchFamily="18" charset="-120"/>
              </a:rPr>
              <a:t>         sin(</a:t>
            </a:r>
            <a:r>
              <a:rPr lang="en-US" altLang="en-US" sz="900" dirty="0" err="1" smtClean="0">
                <a:ea typeface="新細明體" pitchFamily="18" charset="-120"/>
              </a:rPr>
              <a:t>an_y</a:t>
            </a:r>
            <a:r>
              <a:rPr lang="en-US" altLang="en-US" sz="900" dirty="0" smtClean="0">
                <a:ea typeface="新細明體" pitchFamily="18" charset="-120"/>
              </a:rPr>
              <a:t>)    0           cos(</a:t>
            </a:r>
            <a:r>
              <a:rPr lang="en-US" altLang="en-US" sz="900" dirty="0" err="1" smtClean="0">
                <a:ea typeface="新細明體" pitchFamily="18" charset="-120"/>
              </a:rPr>
              <a:t>an_y</a:t>
            </a:r>
            <a:r>
              <a:rPr lang="en-US" altLang="en-US" sz="900" dirty="0" smtClean="0">
                <a:ea typeface="新細明體" pitchFamily="18" charset="-120"/>
              </a:rPr>
              <a:t>)];</a:t>
            </a:r>
          </a:p>
          <a:p>
            <a:pPr eaLnBrk="1" hangingPunct="1">
              <a:lnSpc>
                <a:spcPct val="90000"/>
              </a:lnSpc>
            </a:pPr>
            <a:r>
              <a:rPr lang="en-US" altLang="en-US" sz="900" dirty="0" smtClean="0">
                <a:ea typeface="新細明體" pitchFamily="18" charset="-120"/>
              </a:rPr>
              <a:t>Rx=[1                   0            0</a:t>
            </a:r>
          </a:p>
          <a:p>
            <a:pPr eaLnBrk="1" hangingPunct="1">
              <a:lnSpc>
                <a:spcPct val="90000"/>
              </a:lnSpc>
            </a:pPr>
            <a:r>
              <a:rPr lang="en-US" altLang="en-US" sz="900" dirty="0" smtClean="0">
                <a:ea typeface="新細明體" pitchFamily="18" charset="-120"/>
              </a:rPr>
              <a:t>        0                   cos(</a:t>
            </a:r>
            <a:r>
              <a:rPr lang="en-US" altLang="en-US" sz="900" dirty="0" err="1" smtClean="0">
                <a:ea typeface="新細明體" pitchFamily="18" charset="-120"/>
              </a:rPr>
              <a:t>an_x</a:t>
            </a:r>
            <a:r>
              <a:rPr lang="en-US" altLang="en-US" sz="900" dirty="0" smtClean="0">
                <a:ea typeface="新細明體" pitchFamily="18" charset="-120"/>
              </a:rPr>
              <a:t>)   sin(</a:t>
            </a:r>
            <a:r>
              <a:rPr lang="en-US" altLang="en-US" sz="900" dirty="0" err="1" smtClean="0">
                <a:ea typeface="新細明體" pitchFamily="18" charset="-120"/>
              </a:rPr>
              <a:t>an_x</a:t>
            </a:r>
            <a:r>
              <a:rPr lang="en-US" altLang="en-US" sz="900" dirty="0" smtClean="0">
                <a:ea typeface="新細明體" pitchFamily="18" charset="-120"/>
              </a:rPr>
              <a:t>)</a:t>
            </a:r>
          </a:p>
          <a:p>
            <a:pPr eaLnBrk="1" hangingPunct="1">
              <a:lnSpc>
                <a:spcPct val="90000"/>
              </a:lnSpc>
            </a:pPr>
            <a:r>
              <a:rPr lang="en-US" altLang="en-US" sz="900" dirty="0" smtClean="0">
                <a:ea typeface="新細明體" pitchFamily="18" charset="-120"/>
              </a:rPr>
              <a:t>        0                   -sin(</a:t>
            </a:r>
            <a:r>
              <a:rPr lang="en-US" altLang="en-US" sz="900" dirty="0" err="1" smtClean="0">
                <a:ea typeface="新細明體" pitchFamily="18" charset="-120"/>
              </a:rPr>
              <a:t>an_x</a:t>
            </a:r>
            <a:r>
              <a:rPr lang="en-US" altLang="en-US" sz="900" dirty="0" smtClean="0">
                <a:ea typeface="新細明體" pitchFamily="18" charset="-120"/>
              </a:rPr>
              <a:t>)  cos(</a:t>
            </a:r>
            <a:r>
              <a:rPr lang="en-US" altLang="en-US" sz="900" dirty="0" err="1" smtClean="0">
                <a:ea typeface="新細明體" pitchFamily="18" charset="-120"/>
              </a:rPr>
              <a:t>an_x</a:t>
            </a:r>
            <a:r>
              <a:rPr lang="en-US" altLang="en-US" sz="900" dirty="0" smtClean="0">
                <a:ea typeface="新細明體" pitchFamily="18" charset="-120"/>
              </a:rPr>
              <a:t>)]</a:t>
            </a:r>
          </a:p>
          <a:p>
            <a:pPr eaLnBrk="1" hangingPunct="1">
              <a:lnSpc>
                <a:spcPct val="90000"/>
              </a:lnSpc>
            </a:pPr>
            <a:r>
              <a:rPr lang="en-US" altLang="en-US" sz="900" dirty="0" smtClean="0">
                <a:ea typeface="新細明體" pitchFamily="18" charset="-120"/>
              </a:rPr>
              <a:t>Tc=[</a:t>
            </a:r>
            <a:r>
              <a:rPr lang="en-US" altLang="en-US" sz="900" dirty="0" err="1" smtClean="0">
                <a:ea typeface="新細明體" pitchFamily="18" charset="-120"/>
              </a:rPr>
              <a:t>tcx</a:t>
            </a:r>
            <a:r>
              <a:rPr lang="en-US" altLang="en-US" sz="900" dirty="0" smtClean="0">
                <a:ea typeface="新細明體" pitchFamily="18" charset="-120"/>
              </a:rPr>
              <a:t> ;</a:t>
            </a:r>
            <a:r>
              <a:rPr lang="en-US" altLang="en-US" sz="900" dirty="0" err="1" smtClean="0">
                <a:ea typeface="新細明體" pitchFamily="18" charset="-120"/>
              </a:rPr>
              <a:t>tcy</a:t>
            </a:r>
            <a:r>
              <a:rPr lang="en-US" altLang="en-US" sz="900" dirty="0" smtClean="0">
                <a:ea typeface="新細明體" pitchFamily="18" charset="-120"/>
              </a:rPr>
              <a:t> ;</a:t>
            </a:r>
            <a:r>
              <a:rPr lang="en-US" altLang="en-US" sz="900" dirty="0" err="1" smtClean="0">
                <a:ea typeface="新細明體" pitchFamily="18" charset="-120"/>
              </a:rPr>
              <a:t>tcz</a:t>
            </a:r>
            <a:r>
              <a:rPr lang="en-US" altLang="en-US" sz="900" dirty="0" smtClean="0">
                <a:ea typeface="新細明體" pitchFamily="18" charset="-120"/>
              </a:rPr>
              <a:t>]</a:t>
            </a:r>
          </a:p>
          <a:p>
            <a:pPr eaLnBrk="1" hangingPunct="1">
              <a:lnSpc>
                <a:spcPct val="90000"/>
              </a:lnSpc>
            </a:pPr>
            <a:r>
              <a:rPr lang="en-US" altLang="en-US" sz="900" dirty="0" err="1" smtClean="0">
                <a:ea typeface="新細明體" pitchFamily="18" charset="-120"/>
              </a:rPr>
              <a:t>Rc</a:t>
            </a:r>
            <a:r>
              <a:rPr lang="en-US" altLang="en-US" sz="900" dirty="0" smtClean="0">
                <a:ea typeface="新細明體" pitchFamily="18" charset="-120"/>
              </a:rPr>
              <a:t>=Rx*Ry*</a:t>
            </a:r>
            <a:r>
              <a:rPr lang="en-US" altLang="en-US" sz="900" dirty="0" err="1" smtClean="0">
                <a:ea typeface="新細明體" pitchFamily="18" charset="-120"/>
              </a:rPr>
              <a:t>Rz</a:t>
            </a:r>
            <a:endParaRPr lang="en-US" altLang="en-US" sz="900" dirty="0" smtClean="0">
              <a:ea typeface="新細明體" pitchFamily="18" charset="-120"/>
            </a:endParaRPr>
          </a:p>
          <a:p>
            <a:pPr eaLnBrk="1" hangingPunct="1">
              <a:lnSpc>
                <a:spcPct val="90000"/>
              </a:lnSpc>
            </a:pPr>
            <a:r>
              <a:rPr lang="en-US" altLang="en-US" sz="900" dirty="0" err="1" smtClean="0">
                <a:ea typeface="新細明體" pitchFamily="18" charset="-120"/>
              </a:rPr>
              <a:t>Mext</a:t>
            </a:r>
            <a:r>
              <a:rPr lang="en-US" altLang="en-US" sz="900" dirty="0" smtClean="0">
                <a:ea typeface="新細明體" pitchFamily="18" charset="-120"/>
              </a:rPr>
              <a:t>=</a:t>
            </a:r>
            <a:r>
              <a:rPr lang="en-US" altLang="en-US" sz="900" dirty="0" err="1" smtClean="0">
                <a:ea typeface="新細明體" pitchFamily="18" charset="-120"/>
              </a:rPr>
              <a:t>Rc</a:t>
            </a:r>
            <a:r>
              <a:rPr lang="en-US" altLang="en-US" sz="900" dirty="0" smtClean="0">
                <a:ea typeface="新細明體" pitchFamily="18" charset="-120"/>
              </a:rPr>
              <a:t>*[eye(3) -1*Tc]</a:t>
            </a:r>
          </a:p>
          <a:p>
            <a:pPr eaLnBrk="1" hangingPunct="1">
              <a:lnSpc>
                <a:spcPct val="90000"/>
              </a:lnSpc>
            </a:pPr>
            <a:r>
              <a:rPr lang="en-US" altLang="en-US" sz="900" dirty="0" smtClean="0">
                <a:ea typeface="新細明體" pitchFamily="18" charset="-120"/>
              </a:rPr>
              <a:t>Mint=[-f 0 ox; 0 f </a:t>
            </a:r>
            <a:r>
              <a:rPr lang="en-US" altLang="en-US" sz="900" dirty="0" err="1" smtClean="0">
                <a:ea typeface="新細明體" pitchFamily="18" charset="-120"/>
              </a:rPr>
              <a:t>oy</a:t>
            </a:r>
            <a:r>
              <a:rPr lang="en-US" altLang="en-US" sz="900" dirty="0" smtClean="0">
                <a:ea typeface="新細明體" pitchFamily="18" charset="-120"/>
              </a:rPr>
              <a:t>; 0 0 1]</a:t>
            </a:r>
          </a:p>
          <a:p>
            <a:pPr eaLnBrk="1" hangingPunct="1">
              <a:lnSpc>
                <a:spcPct val="90000"/>
              </a:lnSpc>
            </a:pPr>
            <a:r>
              <a:rPr lang="en-US" altLang="en-US" sz="900" dirty="0" smtClean="0">
                <a:ea typeface="新細明體" pitchFamily="18" charset="-120"/>
              </a:rPr>
              <a:t>'%%%%% answer </a:t>
            </a:r>
            <a:r>
              <a:rPr lang="en-US" altLang="en-US" sz="900" dirty="0" err="1" smtClean="0">
                <a:ea typeface="新細明體" pitchFamily="18" charset="-120"/>
              </a:rPr>
              <a:t>ws</a:t>
            </a:r>
            <a:r>
              <a:rPr lang="en-US" altLang="en-US" sz="900" dirty="0" smtClean="0">
                <a:ea typeface="新細明體" pitchFamily="18" charset="-120"/>
              </a:rPr>
              <a:t> 2.7 (ii) %%%%%%%%%%%%%'</a:t>
            </a:r>
          </a:p>
          <a:p>
            <a:pPr eaLnBrk="1" hangingPunct="1">
              <a:lnSpc>
                <a:spcPct val="90000"/>
              </a:lnSpc>
            </a:pPr>
            <a:r>
              <a:rPr lang="en-US" altLang="en-US" sz="900" dirty="0" smtClean="0">
                <a:ea typeface="新細明體" pitchFamily="18" charset="-120"/>
              </a:rPr>
              <a:t>'now look at the answers for 2.7 (ii)'</a:t>
            </a:r>
          </a:p>
          <a:p>
            <a:pPr eaLnBrk="1" hangingPunct="1">
              <a:lnSpc>
                <a:spcPct val="90000"/>
              </a:lnSpc>
            </a:pPr>
            <a:r>
              <a:rPr lang="en-US" altLang="en-US" sz="900" dirty="0" smtClean="0">
                <a:ea typeface="新細明體" pitchFamily="18" charset="-120"/>
              </a:rPr>
              <a:t>P=Mint*</a:t>
            </a:r>
            <a:r>
              <a:rPr lang="en-US" altLang="en-US" sz="900" dirty="0" err="1" smtClean="0">
                <a:ea typeface="新細明體" pitchFamily="18" charset="-120"/>
              </a:rPr>
              <a:t>Mext</a:t>
            </a:r>
            <a:endParaRPr lang="en-US" altLang="en-US" sz="900" dirty="0" smtClean="0">
              <a:ea typeface="新細明體" pitchFamily="18" charset="-120"/>
            </a:endParaRPr>
          </a:p>
          <a:p>
            <a:pPr eaLnBrk="1" hangingPunct="1">
              <a:lnSpc>
                <a:spcPct val="90000"/>
              </a:lnSpc>
            </a:pPr>
            <a:r>
              <a:rPr lang="en-US" altLang="en-US" sz="900" dirty="0" smtClean="0">
                <a:ea typeface="新細明體" pitchFamily="18" charset="-120"/>
              </a:rPr>
              <a:t>'P(:,1)------- first column'</a:t>
            </a:r>
          </a:p>
          <a:p>
            <a:pPr eaLnBrk="1" hangingPunct="1">
              <a:lnSpc>
                <a:spcPct val="90000"/>
              </a:lnSpc>
            </a:pPr>
            <a:r>
              <a:rPr lang="en-US" altLang="en-US" sz="900" dirty="0" smtClean="0">
                <a:ea typeface="新細明體" pitchFamily="18" charset="-120"/>
              </a:rPr>
              <a:t>P(:,1)</a:t>
            </a:r>
          </a:p>
          <a:p>
            <a:pPr eaLnBrk="1" hangingPunct="1">
              <a:lnSpc>
                <a:spcPct val="90000"/>
              </a:lnSpc>
            </a:pPr>
            <a:r>
              <a:rPr lang="en-US" altLang="en-US" sz="900" dirty="0" smtClean="0">
                <a:ea typeface="新細明體" pitchFamily="18" charset="-120"/>
              </a:rPr>
              <a:t> 'P(:,2)------- second column'</a:t>
            </a:r>
          </a:p>
          <a:p>
            <a:pPr eaLnBrk="1" hangingPunct="1">
              <a:lnSpc>
                <a:spcPct val="90000"/>
              </a:lnSpc>
            </a:pPr>
            <a:r>
              <a:rPr lang="en-US" altLang="en-US" sz="900" dirty="0" smtClean="0">
                <a:ea typeface="新細明體" pitchFamily="18" charset="-120"/>
              </a:rPr>
              <a:t>P(:,2)</a:t>
            </a:r>
          </a:p>
          <a:p>
            <a:pPr eaLnBrk="1" hangingPunct="1">
              <a:lnSpc>
                <a:spcPct val="90000"/>
              </a:lnSpc>
            </a:pPr>
            <a:r>
              <a:rPr lang="en-US" altLang="en-US" sz="900" dirty="0" smtClean="0">
                <a:ea typeface="新細明體" pitchFamily="18" charset="-120"/>
              </a:rPr>
              <a:t> 'P(:,3)------- third column'</a:t>
            </a:r>
          </a:p>
          <a:p>
            <a:pPr eaLnBrk="1" hangingPunct="1">
              <a:lnSpc>
                <a:spcPct val="90000"/>
              </a:lnSpc>
            </a:pPr>
            <a:r>
              <a:rPr lang="en-US" altLang="en-US" sz="900" dirty="0" smtClean="0">
                <a:ea typeface="新細明體" pitchFamily="18" charset="-120"/>
              </a:rPr>
              <a:t>P(:,3)</a:t>
            </a:r>
          </a:p>
          <a:p>
            <a:pPr eaLnBrk="1" hangingPunct="1">
              <a:lnSpc>
                <a:spcPct val="90000"/>
              </a:lnSpc>
            </a:pPr>
            <a:r>
              <a:rPr lang="en-US" altLang="en-US" sz="900" dirty="0" smtClean="0">
                <a:ea typeface="新細明體" pitchFamily="18" charset="-120"/>
              </a:rPr>
              <a:t>'size of P is '</a:t>
            </a:r>
          </a:p>
          <a:p>
            <a:pPr eaLnBrk="1" hangingPunct="1">
              <a:lnSpc>
                <a:spcPct val="90000"/>
              </a:lnSpc>
            </a:pPr>
            <a:r>
              <a:rPr lang="en-US" altLang="en-US" sz="900" dirty="0" smtClean="0">
                <a:ea typeface="新細明體" pitchFamily="18" charset="-120"/>
              </a:rPr>
              <a:t>size(P)</a:t>
            </a:r>
          </a:p>
          <a:p>
            <a:pPr eaLnBrk="1" hangingPunct="1">
              <a:lnSpc>
                <a:spcPct val="90000"/>
              </a:lnSpc>
            </a:pPr>
            <a:endParaRPr lang="en-US" altLang="en-US" sz="1000" dirty="0" smtClean="0">
              <a:ea typeface="新細明體" pitchFamily="18" charset="-120"/>
            </a:endParaRPr>
          </a:p>
        </p:txBody>
      </p:sp>
    </p:spTree>
    <p:extLst>
      <p:ext uri="{BB962C8B-B14F-4D97-AF65-F5344CB8AC3E}">
        <p14:creationId xmlns:p14="http://schemas.microsoft.com/office/powerpoint/2010/main" val="370270952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smtClean="0"/>
              <a:t>Ch2. Cameras v.7c</a:t>
            </a:r>
            <a:endParaRPr lang="en-US" dirty="0"/>
          </a:p>
        </p:txBody>
      </p:sp>
      <p:sp>
        <p:nvSpPr>
          <p:cNvPr id="7680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fld id="{3143C2EC-6A33-4EEC-8A60-32AAEAEB63F4}" type="slidenum">
              <a:rPr lang="en-US" altLang="en-US" sz="1200" smtClean="0">
                <a:solidFill>
                  <a:srgbClr val="898989"/>
                </a:solidFill>
                <a:latin typeface="Verdana" pitchFamily="34" charset="0"/>
              </a:rPr>
              <a:pPr>
                <a:spcBef>
                  <a:spcPct val="0"/>
                </a:spcBef>
                <a:buFontTx/>
                <a:buNone/>
              </a:pPr>
              <a:t>88</a:t>
            </a:fld>
            <a:endParaRPr lang="en-US" altLang="en-US" sz="1200" smtClean="0">
              <a:solidFill>
                <a:srgbClr val="898989"/>
              </a:solidFill>
              <a:latin typeface="Verdana" pitchFamily="34" charset="0"/>
            </a:endParaRPr>
          </a:p>
        </p:txBody>
      </p:sp>
      <p:sp>
        <p:nvSpPr>
          <p:cNvPr id="76804" name="Title 1"/>
          <p:cNvSpPr>
            <a:spLocks noGrp="1"/>
          </p:cNvSpPr>
          <p:nvPr>
            <p:ph type="title" idx="4294967295"/>
          </p:nvPr>
        </p:nvSpPr>
        <p:spPr>
          <a:xfrm>
            <a:off x="0" y="274638"/>
            <a:ext cx="8229600" cy="1143000"/>
          </a:xfrm>
        </p:spPr>
        <p:txBody>
          <a:bodyPr/>
          <a:lstStyle/>
          <a:p>
            <a:pPr eaLnBrk="1" hangingPunct="1"/>
            <a:r>
              <a:rPr lang="en-US" altLang="en-US" dirty="0" smtClean="0">
                <a:solidFill>
                  <a:srgbClr val="FF0000"/>
                </a:solidFill>
                <a:ea typeface="新細明體" pitchFamily="18" charset="-120"/>
              </a:rPr>
              <a:t>Answer </a:t>
            </a:r>
            <a:r>
              <a:rPr lang="en-US" altLang="en-US" dirty="0" smtClean="0">
                <a:ea typeface="新細明體" pitchFamily="18" charset="-120"/>
              </a:rPr>
              <a:t>for 2.6 (ii)</a:t>
            </a:r>
          </a:p>
        </p:txBody>
      </p:sp>
      <p:sp>
        <p:nvSpPr>
          <p:cNvPr id="76805" name="Content Placeholder 2"/>
          <p:cNvSpPr>
            <a:spLocks noGrp="1"/>
          </p:cNvSpPr>
          <p:nvPr>
            <p:ph sz="half" idx="4294967295"/>
          </p:nvPr>
        </p:nvSpPr>
        <p:spPr>
          <a:xfrm>
            <a:off x="762000" y="1600200"/>
            <a:ext cx="8382000" cy="4525963"/>
          </a:xfrm>
        </p:spPr>
        <p:txBody>
          <a:bodyPr/>
          <a:lstStyle/>
          <a:p>
            <a:pPr eaLnBrk="1" hangingPunct="1"/>
            <a:r>
              <a:rPr lang="en-US" altLang="en-US" sz="1200" smtClean="0">
                <a:ea typeface="新細明體" pitchFamily="18" charset="-120"/>
              </a:rPr>
              <a:t>%Answer:</a:t>
            </a:r>
          </a:p>
          <a:p>
            <a:pPr eaLnBrk="1" hangingPunct="1"/>
            <a:r>
              <a:rPr lang="en-US" altLang="en-US" sz="1200" smtClean="0">
                <a:ea typeface="新細明體" pitchFamily="18" charset="-120"/>
              </a:rPr>
              <a:t>P(:,1)------------first column----------------------------------</a:t>
            </a:r>
          </a:p>
          <a:p>
            <a:pPr eaLnBrk="1" hangingPunct="1"/>
            <a:r>
              <a:rPr lang="en-US" altLang="en-US" sz="1200" smtClean="0">
                <a:ea typeface="新細明體" pitchFamily="18" charset="-120"/>
              </a:rPr>
              <a:t>ans =</a:t>
            </a:r>
          </a:p>
          <a:p>
            <a:pPr eaLnBrk="1" hangingPunct="1"/>
            <a:r>
              <a:rPr lang="en-US" altLang="en-US" sz="1200" smtClean="0">
                <a:ea typeface="新細明體" pitchFamily="18" charset="-120"/>
              </a:rPr>
              <a:t>                                    ox*(sin(an_x)*sin(an_z) + cos(an_x)*cos(an_z)*sin(an_y)) - f*cos(an_y)*cos(an_z)</a:t>
            </a:r>
          </a:p>
          <a:p>
            <a:pPr eaLnBrk="1" hangingPunct="1"/>
            <a:r>
              <a:rPr lang="en-US" altLang="en-US" sz="1200" smtClean="0">
                <a:ea typeface="新細明體" pitchFamily="18" charset="-120"/>
              </a:rPr>
              <a:t> oy*(sin(an_x)*sin(an_z) + cos(an_x)*cos(an_z)*sin(an_y)) - f*(cos(an_x)*sin(an_z) - cos(an_z)*sin(an_x)*sin(an_y))</a:t>
            </a:r>
          </a:p>
          <a:p>
            <a:pPr eaLnBrk="1" hangingPunct="1"/>
            <a:r>
              <a:rPr lang="en-US" altLang="en-US" sz="1200" smtClean="0">
                <a:ea typeface="新細明體" pitchFamily="18" charset="-120"/>
              </a:rPr>
              <a:t>                                                                sin(an_x)*sin(an_z) + cos(an_x)*cos(an_z)*sin(an_y)</a:t>
            </a:r>
          </a:p>
          <a:p>
            <a:pPr eaLnBrk="1" hangingPunct="1"/>
            <a:r>
              <a:rPr lang="en-US" altLang="en-US" sz="1200" smtClean="0">
                <a:ea typeface="新細明體" pitchFamily="18" charset="-120"/>
              </a:rPr>
              <a:t>P(:,2) -----------second column--------------------------------</a:t>
            </a:r>
          </a:p>
          <a:p>
            <a:pPr eaLnBrk="1" hangingPunct="1"/>
            <a:r>
              <a:rPr lang="en-US" altLang="en-US" sz="1200" smtClean="0">
                <a:ea typeface="新細明體" pitchFamily="18" charset="-120"/>
              </a:rPr>
              <a:t>ans =</a:t>
            </a:r>
          </a:p>
          <a:p>
            <a:pPr eaLnBrk="1" hangingPunct="1"/>
            <a:r>
              <a:rPr lang="en-US" altLang="en-US" sz="1200" smtClean="0">
                <a:ea typeface="新細明體" pitchFamily="18" charset="-120"/>
              </a:rPr>
              <a:t>                                 - ox*(cos(an_z)*sin(an_x) - cos(an_x)*sin(an_y)*sin(an_z)) - f*cos(an_y)*sin(an_z)</a:t>
            </a:r>
          </a:p>
          <a:p>
            <a:pPr eaLnBrk="1" hangingPunct="1"/>
            <a:r>
              <a:rPr lang="en-US" altLang="en-US" sz="1200" smtClean="0">
                <a:ea typeface="新細明體" pitchFamily="18" charset="-120"/>
              </a:rPr>
              <a:t> f*(cos(an_x)*cos(an_z) + sin(an_x)*sin(an_y)*sin(an_z)) - oy*(cos(an_z)*sin(an_x) - cos(an_x)*sin(an_y)*sin(an_z))</a:t>
            </a:r>
          </a:p>
          <a:p>
            <a:pPr eaLnBrk="1" hangingPunct="1"/>
            <a:r>
              <a:rPr lang="en-US" altLang="en-US" sz="1200" smtClean="0">
                <a:ea typeface="新細明體" pitchFamily="18" charset="-120"/>
              </a:rPr>
              <a:t>                                                                cos(an_x)*sin(an_y)*sin(an_z) - cos(an_z)*sin(an_x)</a:t>
            </a:r>
          </a:p>
          <a:p>
            <a:pPr eaLnBrk="1" hangingPunct="1"/>
            <a:r>
              <a:rPr lang="en-US" altLang="en-US" sz="1200" smtClean="0">
                <a:ea typeface="新細明體" pitchFamily="18" charset="-120"/>
              </a:rPr>
              <a:t>P(:,3) ------------third column-----------------------------------</a:t>
            </a:r>
          </a:p>
          <a:p>
            <a:pPr eaLnBrk="1" hangingPunct="1"/>
            <a:r>
              <a:rPr lang="en-US" altLang="en-US" sz="1200" smtClean="0">
                <a:ea typeface="新細明體" pitchFamily="18" charset="-120"/>
              </a:rPr>
              <a:t>ans =</a:t>
            </a:r>
          </a:p>
          <a:p>
            <a:pPr eaLnBrk="1" hangingPunct="1"/>
            <a:r>
              <a:rPr lang="en-US" altLang="en-US" sz="1200" smtClean="0">
                <a:ea typeface="新細明體" pitchFamily="18" charset="-120"/>
              </a:rPr>
              <a:t>           f*sin(an_y) + ox*cos(an_x)*cos(an_y)</a:t>
            </a:r>
          </a:p>
          <a:p>
            <a:pPr eaLnBrk="1" hangingPunct="1"/>
            <a:r>
              <a:rPr lang="en-US" altLang="en-US" sz="1200" smtClean="0">
                <a:ea typeface="新細明體" pitchFamily="18" charset="-120"/>
              </a:rPr>
              <a:t> oy*cos(an_x)*cos(an_y) + f*cos(an_y)*sin(an_x)</a:t>
            </a:r>
          </a:p>
          <a:p>
            <a:pPr eaLnBrk="1" hangingPunct="1"/>
            <a:r>
              <a:rPr lang="en-US" altLang="en-US" sz="1200" smtClean="0">
                <a:ea typeface="新細明體" pitchFamily="18" charset="-120"/>
              </a:rPr>
              <a:t>                            cos(an_x)*cos(an_y)</a:t>
            </a:r>
          </a:p>
          <a:p>
            <a:pPr eaLnBrk="1" hangingPunct="1"/>
            <a:r>
              <a:rPr lang="en-US" altLang="en-US" sz="1400" smtClean="0">
                <a:ea typeface="新細明體" pitchFamily="18" charset="-120"/>
              </a:rPr>
              <a:t> </a:t>
            </a:r>
          </a:p>
          <a:p>
            <a:pPr eaLnBrk="1" hangingPunct="1"/>
            <a:endParaRPr lang="en-US" altLang="en-US" sz="1400" smtClean="0">
              <a:ea typeface="新細明體" pitchFamily="18" charset="-120"/>
            </a:endParaRPr>
          </a:p>
        </p:txBody>
      </p:sp>
    </p:spTree>
    <p:extLst>
      <p:ext uri="{BB962C8B-B14F-4D97-AF65-F5344CB8AC3E}">
        <p14:creationId xmlns:p14="http://schemas.microsoft.com/office/powerpoint/2010/main" val="237563649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altLang="en-US" dirty="0" smtClean="0">
                <a:ea typeface="新細明體" pitchFamily="18" charset="-120"/>
              </a:rPr>
              <a:t>Tutorial 2.7 Write p</a:t>
            </a:r>
            <a:r>
              <a:rPr lang="en-US" altLang="en-US" baseline="-25000" dirty="0" smtClean="0">
                <a:ea typeface="新細明體" pitchFamily="18" charset="-120"/>
              </a:rPr>
              <a:t>i=1,2,3; j=1,2,3,4</a:t>
            </a:r>
            <a:r>
              <a:rPr lang="en-US" altLang="en-US" dirty="0" smtClean="0">
                <a:ea typeface="新細明體" pitchFamily="18" charset="-120"/>
              </a:rPr>
              <a:t> in terms of </a:t>
            </a:r>
            <a:r>
              <a:rPr lang="en-US" altLang="en-US" dirty="0" err="1" smtClean="0">
                <a:ea typeface="新細明體" pitchFamily="18" charset="-120"/>
              </a:rPr>
              <a:t>M</a:t>
            </a:r>
            <a:r>
              <a:rPr lang="en-US" altLang="en-US" baseline="-25000" dirty="0" err="1" smtClean="0">
                <a:ea typeface="新細明體" pitchFamily="18" charset="-120"/>
              </a:rPr>
              <a:t>ext:i</a:t>
            </a:r>
            <a:r>
              <a:rPr lang="en-US" altLang="en-US" baseline="-25000" dirty="0" smtClean="0">
                <a:ea typeface="新細明體" pitchFamily="18" charset="-120"/>
              </a:rPr>
              <a:t>=1,2,3;j=1,2,3</a:t>
            </a:r>
            <a:r>
              <a:rPr lang="en-US" altLang="en-US" dirty="0" smtClean="0">
                <a:ea typeface="新細明體" pitchFamily="18" charset="-120"/>
              </a:rPr>
              <a:t> and </a:t>
            </a:r>
            <a:r>
              <a:rPr lang="en-US" altLang="en-US" i="1" dirty="0" smtClean="0">
                <a:ea typeface="新細明體" pitchFamily="18" charset="-120"/>
              </a:rPr>
              <a:t>f</a:t>
            </a:r>
            <a:endParaRPr lang="en-US" dirty="0"/>
          </a:p>
        </p:txBody>
      </p:sp>
      <p:sp>
        <p:nvSpPr>
          <p:cNvPr id="8" name="Content Placeholder 7"/>
          <p:cNvSpPr>
            <a:spLocks noGrp="1"/>
          </p:cNvSpPr>
          <p:nvPr>
            <p:ph idx="1"/>
          </p:nvPr>
        </p:nvSpPr>
        <p:spPr/>
        <p:txBody>
          <a:bodyPr/>
          <a:lstStyle/>
          <a:p>
            <a:r>
              <a:rPr lang="en-US" dirty="0" smtClean="0"/>
              <a:t> </a:t>
            </a:r>
            <a:endParaRPr lang="en-US" dirty="0"/>
          </a:p>
        </p:txBody>
      </p:sp>
      <p:sp>
        <p:nvSpPr>
          <p:cNvPr id="5" name="Footer Placeholder 4"/>
          <p:cNvSpPr>
            <a:spLocks noGrp="1"/>
          </p:cNvSpPr>
          <p:nvPr>
            <p:ph type="ftr" sz="quarter" idx="11"/>
          </p:nvPr>
        </p:nvSpPr>
        <p:spPr/>
        <p:txBody>
          <a:bodyPr/>
          <a:lstStyle/>
          <a:p>
            <a:pPr>
              <a:defRPr/>
            </a:pPr>
            <a:r>
              <a:rPr lang="en-US" smtClean="0"/>
              <a:t>Ch2. Cameras v.7c</a:t>
            </a:r>
            <a:endParaRPr lang="en-US"/>
          </a:p>
        </p:txBody>
      </p:sp>
      <p:sp>
        <p:nvSpPr>
          <p:cNvPr id="6" name="Slide Number Placeholder 5"/>
          <p:cNvSpPr>
            <a:spLocks noGrp="1"/>
          </p:cNvSpPr>
          <p:nvPr>
            <p:ph type="sldNum" sz="quarter" idx="12"/>
          </p:nvPr>
        </p:nvSpPr>
        <p:spPr/>
        <p:txBody>
          <a:bodyPr/>
          <a:lstStyle/>
          <a:p>
            <a:pPr>
              <a:defRPr/>
            </a:pPr>
            <a:fld id="{E4FFBAF8-9DE9-4118-BF91-893FBA4CEDE5}" type="slidenum">
              <a:rPr lang="en-US" altLang="en-US" smtClean="0"/>
              <a:pPr>
                <a:defRPr/>
              </a:pPr>
              <a:t>89</a:t>
            </a:fld>
            <a:endParaRPr lang="en-US" altLang="en-US"/>
          </a:p>
        </p:txBody>
      </p:sp>
      <p:graphicFrame>
        <p:nvGraphicFramePr>
          <p:cNvPr id="9" name="Object 8"/>
          <p:cNvGraphicFramePr>
            <a:graphicFrameLocks noGrp="1" noChangeAspect="1"/>
          </p:cNvGraphicFramePr>
          <p:nvPr>
            <p:extLst>
              <p:ext uri="{D42A27DB-BD31-4B8C-83A1-F6EECF244321}">
                <p14:modId xmlns:p14="http://schemas.microsoft.com/office/powerpoint/2010/main" val="1170935829"/>
              </p:ext>
            </p:extLst>
          </p:nvPr>
        </p:nvGraphicFramePr>
        <p:xfrm>
          <a:off x="744538" y="1752600"/>
          <a:ext cx="3276600" cy="4087813"/>
        </p:xfrm>
        <a:graphic>
          <a:graphicData uri="http://schemas.openxmlformats.org/presentationml/2006/ole">
            <mc:AlternateContent xmlns:mc="http://schemas.openxmlformats.org/markup-compatibility/2006">
              <mc:Choice xmlns:v="urn:schemas-microsoft-com:vml" Requires="v">
                <p:oleObj spid="_x0000_s88142" name="公式" r:id="rId3" imgW="2260440" imgH="2819160" progId="Equation.3">
                  <p:embed/>
                </p:oleObj>
              </mc:Choice>
              <mc:Fallback>
                <p:oleObj name="公式" r:id="rId3" imgW="2260440" imgH="2819160" progId="Equation.3">
                  <p:embed/>
                  <p:pic>
                    <p:nvPicPr>
                      <p:cNvPr id="0" name=""/>
                      <p:cNvPicPr>
                        <a:picLocks noGrp="1" noChangeAspect="1" noChangeArrowheads="1"/>
                      </p:cNvPicPr>
                      <p:nvPr/>
                    </p:nvPicPr>
                    <p:blipFill>
                      <a:blip r:embed="rId4"/>
                      <a:srcRect/>
                      <a:stretch>
                        <a:fillRect/>
                      </a:stretch>
                    </p:blipFill>
                    <p:spPr bwMode="auto">
                      <a:xfrm>
                        <a:off x="744538" y="1752600"/>
                        <a:ext cx="3276600" cy="4087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81639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0850" y="731838"/>
            <a:ext cx="8229600" cy="1143000"/>
          </a:xfrm>
        </p:spPr>
        <p:txBody>
          <a:bodyPr/>
          <a:lstStyle/>
          <a:p>
            <a:pPr algn="l"/>
            <a:r>
              <a:rPr lang="en-US" altLang="en-US" sz="2400" dirty="0" smtClean="0">
                <a:ea typeface="新細明體" pitchFamily="18" charset="-120"/>
              </a:rPr>
              <a:t>Rotation</a:t>
            </a:r>
            <a:r>
              <a:rPr lang="en-US" altLang="en-US" sz="2400" dirty="0" smtClean="0">
                <a:solidFill>
                  <a:srgbClr val="FF0000"/>
                </a:solidFill>
                <a:ea typeface="新細明體" pitchFamily="18" charset="-120"/>
              </a:rPr>
              <a:t> notations</a:t>
            </a:r>
            <a:r>
              <a:rPr lang="en-US" altLang="en-US" sz="2400" dirty="0" smtClean="0">
                <a:ea typeface="新細明體" pitchFamily="18" charset="-120"/>
              </a:rPr>
              <a:t>: Roll pitch yaw in aviation  systems</a:t>
            </a:r>
            <a:br>
              <a:rPr lang="en-US" altLang="en-US" sz="2400" dirty="0" smtClean="0">
                <a:ea typeface="新細明體" pitchFamily="18" charset="-120"/>
              </a:rPr>
            </a:br>
            <a:r>
              <a:rPr lang="en-US" altLang="en-US" sz="2400" dirty="0" smtClean="0">
                <a:ea typeface="新細明體" pitchFamily="18" charset="-120"/>
              </a:rPr>
              <a:t>They are the same system– </a:t>
            </a:r>
            <a:r>
              <a:rPr lang="en-US" altLang="zh-HK" sz="2400" dirty="0" smtClean="0"/>
              <a:t>(</a:t>
            </a:r>
            <a:r>
              <a:rPr lang="en-US" altLang="en-US" sz="2400" dirty="0" smtClean="0">
                <a:ea typeface="新細明體" pitchFamily="18" charset="-120"/>
              </a:rPr>
              <a:t>you will see it if you turn the plane up side down)</a:t>
            </a:r>
            <a:r>
              <a:rPr lang="en-US" altLang="zh-HK" sz="2400" dirty="0" smtClean="0"/>
              <a:t>.</a:t>
            </a:r>
            <a:r>
              <a:rPr lang="en-US" altLang="en-US" sz="2400" dirty="0" smtClean="0">
                <a:ea typeface="新細明體" pitchFamily="18" charset="-120"/>
              </a:rPr>
              <a:t> </a:t>
            </a:r>
            <a:r>
              <a:rPr lang="en-US" altLang="zh-HK" sz="2400" dirty="0" smtClean="0"/>
              <a:t>It is called the </a:t>
            </a:r>
            <a:r>
              <a:rPr lang="en-US" altLang="en-US" sz="2400" dirty="0" smtClean="0">
                <a:ea typeface="新細明體" pitchFamily="18" charset="-120"/>
              </a:rPr>
              <a:t>Right hand system</a:t>
            </a:r>
            <a:r>
              <a:rPr lang="en-US" altLang="zh-HK" sz="2400" dirty="0" smtClean="0"/>
              <a:t>.</a:t>
            </a:r>
            <a:r>
              <a:rPr lang="en-US" altLang="en-US" sz="2400" dirty="0" smtClean="0">
                <a:ea typeface="新細明體" pitchFamily="18" charset="-120"/>
              </a:rPr>
              <a:t/>
            </a:r>
            <a:br>
              <a:rPr lang="en-US" altLang="en-US" sz="2400" dirty="0" smtClean="0">
                <a:ea typeface="新細明體" pitchFamily="18" charset="-120"/>
              </a:rPr>
            </a:br>
            <a:endParaRPr lang="en-US" altLang="en-US" sz="2400" dirty="0" smtClean="0">
              <a:ea typeface="新細明體" pitchFamily="18" charset="-120"/>
            </a:endParaRPr>
          </a:p>
        </p:txBody>
      </p:sp>
      <p:sp>
        <p:nvSpPr>
          <p:cNvPr id="11267" name="Content Placeholder 2"/>
          <p:cNvSpPr>
            <a:spLocks noGrp="1"/>
          </p:cNvSpPr>
          <p:nvPr>
            <p:ph idx="1"/>
          </p:nvPr>
        </p:nvSpPr>
        <p:spPr>
          <a:xfrm>
            <a:off x="390525" y="1584325"/>
            <a:ext cx="8229600" cy="4525963"/>
          </a:xfrm>
        </p:spPr>
        <p:txBody>
          <a:bodyPr/>
          <a:lstStyle/>
          <a:p>
            <a:r>
              <a:rPr lang="en-US" altLang="en-US" dirty="0" smtClean="0">
                <a:ea typeface="新細明體" pitchFamily="18" charset="-120"/>
              </a:rPr>
              <a:t> </a:t>
            </a:r>
          </a:p>
        </p:txBody>
      </p:sp>
      <p:sp>
        <p:nvSpPr>
          <p:cNvPr id="4" name="Footer Placeholder 3"/>
          <p:cNvSpPr>
            <a:spLocks noGrp="1"/>
          </p:cNvSpPr>
          <p:nvPr>
            <p:ph type="ftr" sz="quarter" idx="11"/>
          </p:nvPr>
        </p:nvSpPr>
        <p:spPr>
          <a:xfrm>
            <a:off x="1227138" y="6423025"/>
            <a:ext cx="2895600" cy="365125"/>
          </a:xfrm>
        </p:spPr>
        <p:txBody>
          <a:bodyPr/>
          <a:lstStyle/>
          <a:p>
            <a:pPr>
              <a:defRPr/>
            </a:pPr>
            <a:r>
              <a:rPr lang="en-US" smtClean="0"/>
              <a:t>Ch2. Cameras v.7c</a:t>
            </a:r>
            <a:endParaRPr lang="en-US" dirty="0"/>
          </a:p>
        </p:txBody>
      </p:sp>
      <p:sp>
        <p:nvSpPr>
          <p:cNvPr id="1126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fld id="{C013FEF6-7411-496D-8E9E-33E0B60FE8FA}" type="slidenum">
              <a:rPr lang="en-US" altLang="en-US" sz="1200" smtClean="0">
                <a:solidFill>
                  <a:srgbClr val="898989"/>
                </a:solidFill>
                <a:latin typeface="Verdana" pitchFamily="34" charset="0"/>
              </a:rPr>
              <a:pPr>
                <a:spcBef>
                  <a:spcPct val="0"/>
                </a:spcBef>
                <a:buFontTx/>
                <a:buNone/>
              </a:pPr>
              <a:t>9</a:t>
            </a:fld>
            <a:endParaRPr lang="en-US" altLang="en-US" sz="1200" smtClean="0">
              <a:solidFill>
                <a:srgbClr val="898989"/>
              </a:solidFill>
              <a:latin typeface="Verdana" pitchFamily="34" charset="0"/>
            </a:endParaRPr>
          </a:p>
        </p:txBody>
      </p:sp>
      <p:sp>
        <p:nvSpPr>
          <p:cNvPr id="11270" name="Text Box 16"/>
          <p:cNvSpPr txBox="1">
            <a:spLocks noChangeArrowheads="1"/>
          </p:cNvSpPr>
          <p:nvPr/>
        </p:nvSpPr>
        <p:spPr bwMode="auto">
          <a:xfrm>
            <a:off x="4000500" y="6243638"/>
            <a:ext cx="62547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2800">
                <a:latin typeface="Verdana" pitchFamily="34" charset="0"/>
              </a:rPr>
              <a:t>X</a:t>
            </a:r>
            <a:r>
              <a:rPr lang="en-US" altLang="en-US" sz="2800" baseline="-25000">
                <a:latin typeface="Verdana" pitchFamily="34" charset="0"/>
              </a:rPr>
              <a:t>w</a:t>
            </a:r>
          </a:p>
        </p:txBody>
      </p:sp>
      <p:sp>
        <p:nvSpPr>
          <p:cNvPr id="11271" name="TextBox 14"/>
          <p:cNvSpPr txBox="1">
            <a:spLocks noChangeArrowheads="1"/>
          </p:cNvSpPr>
          <p:nvPr/>
        </p:nvSpPr>
        <p:spPr bwMode="auto">
          <a:xfrm>
            <a:off x="6491288" y="5207000"/>
            <a:ext cx="17399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800">
                <a:latin typeface="Verdana" pitchFamily="34" charset="0"/>
              </a:rPr>
              <a:t>Right-hand coordinates</a:t>
            </a:r>
          </a:p>
        </p:txBody>
      </p:sp>
      <p:pic>
        <p:nvPicPr>
          <p:cNvPr id="1127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638" y="2081213"/>
            <a:ext cx="4811712" cy="321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2" name="Straight Arrow Connector 21"/>
          <p:cNvCxnSpPr/>
          <p:nvPr/>
        </p:nvCxnSpPr>
        <p:spPr>
          <a:xfrm flipH="1" flipV="1">
            <a:off x="428625" y="2560638"/>
            <a:ext cx="452438"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203200" y="5205413"/>
            <a:ext cx="309563" cy="1841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2479675" y="5360988"/>
            <a:ext cx="0" cy="3492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276" name="TextBox 31"/>
          <p:cNvSpPr txBox="1">
            <a:spLocks noChangeArrowheads="1"/>
          </p:cNvSpPr>
          <p:nvPr/>
        </p:nvSpPr>
        <p:spPr bwMode="auto">
          <a:xfrm>
            <a:off x="1849438" y="5834063"/>
            <a:ext cx="19716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800">
                <a:latin typeface="Verdana" pitchFamily="34" charset="0"/>
              </a:rPr>
              <a:t>Yw (Yaw angle)</a:t>
            </a:r>
          </a:p>
        </p:txBody>
      </p:sp>
      <p:sp>
        <p:nvSpPr>
          <p:cNvPr id="11277" name="TextBox 34"/>
          <p:cNvSpPr txBox="1">
            <a:spLocks noChangeArrowheads="1"/>
          </p:cNvSpPr>
          <p:nvPr/>
        </p:nvSpPr>
        <p:spPr bwMode="auto">
          <a:xfrm>
            <a:off x="250825" y="5325099"/>
            <a:ext cx="195262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800" dirty="0" err="1">
                <a:latin typeface="Verdana" pitchFamily="34" charset="0"/>
              </a:rPr>
              <a:t>Zw</a:t>
            </a:r>
            <a:r>
              <a:rPr lang="en-US" altLang="en-US" sz="1800" dirty="0">
                <a:latin typeface="Verdana" pitchFamily="34" charset="0"/>
              </a:rPr>
              <a:t> (Roll angle)</a:t>
            </a:r>
          </a:p>
        </p:txBody>
      </p:sp>
      <p:sp>
        <p:nvSpPr>
          <p:cNvPr id="11278" name="TextBox 35"/>
          <p:cNvSpPr txBox="1">
            <a:spLocks noChangeArrowheads="1"/>
          </p:cNvSpPr>
          <p:nvPr/>
        </p:nvSpPr>
        <p:spPr bwMode="auto">
          <a:xfrm>
            <a:off x="171450" y="2106613"/>
            <a:ext cx="20939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800">
                <a:latin typeface="Verdana" pitchFamily="34" charset="0"/>
              </a:rPr>
              <a:t>Xw (Pitch angle)</a:t>
            </a:r>
          </a:p>
        </p:txBody>
      </p:sp>
      <p:sp>
        <p:nvSpPr>
          <p:cNvPr id="33" name="Rectangle 32"/>
          <p:cNvSpPr/>
          <p:nvPr/>
        </p:nvSpPr>
        <p:spPr>
          <a:xfrm>
            <a:off x="3854450" y="4051300"/>
            <a:ext cx="5137150" cy="28067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pPr algn="ctr">
              <a:defRPr/>
            </a:pPr>
            <a:endParaRPr lang="en-US" altLang="en-US" smtClean="0">
              <a:solidFill>
                <a:srgbClr val="FFFFFF"/>
              </a:solidFill>
              <a:latin typeface="Calibri" pitchFamily="34" charset="0"/>
            </a:endParaRPr>
          </a:p>
        </p:txBody>
      </p:sp>
      <p:sp>
        <p:nvSpPr>
          <p:cNvPr id="11280" name="TextBox 33"/>
          <p:cNvSpPr txBox="1">
            <a:spLocks noChangeArrowheads="1"/>
          </p:cNvSpPr>
          <p:nvPr/>
        </p:nvSpPr>
        <p:spPr bwMode="auto">
          <a:xfrm>
            <a:off x="1331913" y="1712913"/>
            <a:ext cx="72929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1800">
                <a:latin typeface="Verdana" pitchFamily="34" charset="0"/>
              </a:rPr>
              <a:t>http://www.grc.nasa.gov/WWW/k-12/airplane/rotations.html</a:t>
            </a:r>
          </a:p>
        </p:txBody>
      </p:sp>
      <p:sp>
        <p:nvSpPr>
          <p:cNvPr id="32" name="Oval 31"/>
          <p:cNvSpPr/>
          <p:nvPr/>
        </p:nvSpPr>
        <p:spPr>
          <a:xfrm>
            <a:off x="457200" y="152400"/>
            <a:ext cx="18288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pPr algn="ctr">
              <a:defRPr/>
            </a:pPr>
            <a:endParaRPr lang="en-US" altLang="en-US" smtClean="0">
              <a:solidFill>
                <a:srgbClr val="FFFFFF"/>
              </a:solidFill>
              <a:latin typeface="Calibri" pitchFamily="34" charset="0"/>
            </a:endParaRPr>
          </a:p>
        </p:txBody>
      </p:sp>
      <p:pic>
        <p:nvPicPr>
          <p:cNvPr id="11282" name="Picture 21" descr="D:\12temp\right_hand.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2875" y="5065713"/>
            <a:ext cx="1223963"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3" name="Line 6"/>
          <p:cNvSpPr>
            <a:spLocks noChangeShapeType="1"/>
          </p:cNvSpPr>
          <p:nvPr/>
        </p:nvSpPr>
        <p:spPr bwMode="auto">
          <a:xfrm flipH="1" flipV="1">
            <a:off x="5786438" y="4808538"/>
            <a:ext cx="0" cy="1041400"/>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4" name="Line 7"/>
          <p:cNvSpPr>
            <a:spLocks noChangeShapeType="1"/>
          </p:cNvSpPr>
          <p:nvPr/>
        </p:nvSpPr>
        <p:spPr bwMode="auto">
          <a:xfrm flipH="1" flipV="1">
            <a:off x="4778375" y="5002213"/>
            <a:ext cx="1008063" cy="847725"/>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5" name="Line 8"/>
          <p:cNvSpPr>
            <a:spLocks noChangeShapeType="1"/>
          </p:cNvSpPr>
          <p:nvPr/>
        </p:nvSpPr>
        <p:spPr bwMode="auto">
          <a:xfrm flipH="1">
            <a:off x="4613275" y="5849938"/>
            <a:ext cx="1173163" cy="523875"/>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6" name="Text Box 17"/>
          <p:cNvSpPr txBox="1">
            <a:spLocks noChangeArrowheads="1"/>
          </p:cNvSpPr>
          <p:nvPr/>
        </p:nvSpPr>
        <p:spPr bwMode="auto">
          <a:xfrm>
            <a:off x="4159250" y="4478338"/>
            <a:ext cx="6191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2800">
                <a:latin typeface="Verdana" pitchFamily="34" charset="0"/>
              </a:rPr>
              <a:t>Z</a:t>
            </a:r>
            <a:r>
              <a:rPr lang="en-US" altLang="en-US" sz="2800" baseline="-25000">
                <a:latin typeface="Verdana" pitchFamily="34" charset="0"/>
              </a:rPr>
              <a:t>w</a:t>
            </a:r>
          </a:p>
        </p:txBody>
      </p:sp>
      <p:sp>
        <p:nvSpPr>
          <p:cNvPr id="11287" name="Text Box 18"/>
          <p:cNvSpPr txBox="1">
            <a:spLocks noChangeArrowheads="1"/>
          </p:cNvSpPr>
          <p:nvPr/>
        </p:nvSpPr>
        <p:spPr bwMode="auto">
          <a:xfrm>
            <a:off x="5834063" y="4051300"/>
            <a:ext cx="6000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2800">
                <a:latin typeface="Verdana" pitchFamily="34" charset="0"/>
              </a:rPr>
              <a:t>Y</a:t>
            </a:r>
            <a:r>
              <a:rPr lang="en-US" altLang="en-US" sz="2800" baseline="-25000">
                <a:latin typeface="Verdana" pitchFamily="34" charset="0"/>
              </a:rPr>
              <a:t>w</a:t>
            </a:r>
          </a:p>
        </p:txBody>
      </p:sp>
      <p:sp>
        <p:nvSpPr>
          <p:cNvPr id="44" name="Freeform 43"/>
          <p:cNvSpPr/>
          <p:nvPr/>
        </p:nvSpPr>
        <p:spPr>
          <a:xfrm>
            <a:off x="4768850" y="5970588"/>
            <a:ext cx="373063" cy="476250"/>
          </a:xfrm>
          <a:custGeom>
            <a:avLst/>
            <a:gdLst>
              <a:gd name="connsiteX0" fmla="*/ 0 w 279619"/>
              <a:gd name="connsiteY0" fmla="*/ 386545 h 476891"/>
              <a:gd name="connsiteX1" fmla="*/ 159657 w 279619"/>
              <a:gd name="connsiteY1" fmla="*/ 473631 h 476891"/>
              <a:gd name="connsiteX2" fmla="*/ 275771 w 279619"/>
              <a:gd name="connsiteY2" fmla="*/ 284945 h 476891"/>
              <a:gd name="connsiteX3" fmla="*/ 232228 w 279619"/>
              <a:gd name="connsiteY3" fmla="*/ 23688 h 476891"/>
              <a:gd name="connsiteX4" fmla="*/ 43543 w 279619"/>
              <a:gd name="connsiteY4" fmla="*/ 23688 h 476891"/>
              <a:gd name="connsiteX5" fmla="*/ 0 w 279619"/>
              <a:gd name="connsiteY5" fmla="*/ 125288 h 476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9619" h="476891">
                <a:moveTo>
                  <a:pt x="0" y="386545"/>
                </a:moveTo>
                <a:cubicBezTo>
                  <a:pt x="56847" y="438554"/>
                  <a:pt x="113695" y="490564"/>
                  <a:pt x="159657" y="473631"/>
                </a:cubicBezTo>
                <a:cubicBezTo>
                  <a:pt x="205619" y="456698"/>
                  <a:pt x="263676" y="359935"/>
                  <a:pt x="275771" y="284945"/>
                </a:cubicBezTo>
                <a:cubicBezTo>
                  <a:pt x="287866" y="209954"/>
                  <a:pt x="270933" y="67231"/>
                  <a:pt x="232228" y="23688"/>
                </a:cubicBezTo>
                <a:cubicBezTo>
                  <a:pt x="193523" y="-19855"/>
                  <a:pt x="82248" y="6755"/>
                  <a:pt x="43543" y="23688"/>
                </a:cubicBezTo>
                <a:cubicBezTo>
                  <a:pt x="4838" y="40621"/>
                  <a:pt x="2419" y="82954"/>
                  <a:pt x="0" y="125288"/>
                </a:cubicBezTo>
              </a:path>
            </a:pathLst>
          </a:custGeom>
          <a:noFill/>
          <a:ln w="63500">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5" name="Freeform 44"/>
          <p:cNvSpPr/>
          <p:nvPr/>
        </p:nvSpPr>
        <p:spPr>
          <a:xfrm>
            <a:off x="5353050" y="4702175"/>
            <a:ext cx="776288" cy="306388"/>
          </a:xfrm>
          <a:custGeom>
            <a:avLst/>
            <a:gdLst>
              <a:gd name="connsiteX0" fmla="*/ 293390 w 776124"/>
              <a:gd name="connsiteY0" fmla="*/ 0 h 305404"/>
              <a:gd name="connsiteX1" fmla="*/ 90190 w 776124"/>
              <a:gd name="connsiteY1" fmla="*/ 58057 h 305404"/>
              <a:gd name="connsiteX2" fmla="*/ 3104 w 776124"/>
              <a:gd name="connsiteY2" fmla="*/ 188685 h 305404"/>
              <a:gd name="connsiteX3" fmla="*/ 191790 w 776124"/>
              <a:gd name="connsiteY3" fmla="*/ 275771 h 305404"/>
              <a:gd name="connsiteX4" fmla="*/ 424019 w 776124"/>
              <a:gd name="connsiteY4" fmla="*/ 304800 h 305404"/>
              <a:gd name="connsiteX5" fmla="*/ 656247 w 776124"/>
              <a:gd name="connsiteY5" fmla="*/ 290285 h 305404"/>
              <a:gd name="connsiteX6" fmla="*/ 757847 w 776124"/>
              <a:gd name="connsiteY6" fmla="*/ 232228 h 305404"/>
              <a:gd name="connsiteX7" fmla="*/ 772362 w 776124"/>
              <a:gd name="connsiteY7" fmla="*/ 145142 h 305404"/>
              <a:gd name="connsiteX8" fmla="*/ 714304 w 776124"/>
              <a:gd name="connsiteY8" fmla="*/ 72571 h 305404"/>
              <a:gd name="connsiteX9" fmla="*/ 627219 w 776124"/>
              <a:gd name="connsiteY9" fmla="*/ 14514 h 305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6124" h="305404">
                <a:moveTo>
                  <a:pt x="293390" y="0"/>
                </a:moveTo>
                <a:cubicBezTo>
                  <a:pt x="215980" y="13305"/>
                  <a:pt x="138571" y="26610"/>
                  <a:pt x="90190" y="58057"/>
                </a:cubicBezTo>
                <a:cubicBezTo>
                  <a:pt x="41809" y="89504"/>
                  <a:pt x="-13829" y="152399"/>
                  <a:pt x="3104" y="188685"/>
                </a:cubicBezTo>
                <a:cubicBezTo>
                  <a:pt x="20037" y="224971"/>
                  <a:pt x="121637" y="256419"/>
                  <a:pt x="191790" y="275771"/>
                </a:cubicBezTo>
                <a:cubicBezTo>
                  <a:pt x="261942" y="295124"/>
                  <a:pt x="346610" y="302381"/>
                  <a:pt x="424019" y="304800"/>
                </a:cubicBezTo>
                <a:cubicBezTo>
                  <a:pt x="501428" y="307219"/>
                  <a:pt x="600609" y="302380"/>
                  <a:pt x="656247" y="290285"/>
                </a:cubicBezTo>
                <a:cubicBezTo>
                  <a:pt x="711885" y="278190"/>
                  <a:pt x="738495" y="256418"/>
                  <a:pt x="757847" y="232228"/>
                </a:cubicBezTo>
                <a:cubicBezTo>
                  <a:pt x="777199" y="208038"/>
                  <a:pt x="779619" y="171752"/>
                  <a:pt x="772362" y="145142"/>
                </a:cubicBezTo>
                <a:cubicBezTo>
                  <a:pt x="765105" y="118532"/>
                  <a:pt x="738495" y="94342"/>
                  <a:pt x="714304" y="72571"/>
                </a:cubicBezTo>
                <a:cubicBezTo>
                  <a:pt x="690114" y="50800"/>
                  <a:pt x="658666" y="32657"/>
                  <a:pt x="627219" y="14514"/>
                </a:cubicBezTo>
              </a:path>
            </a:pathLst>
          </a:custGeom>
          <a:noFill/>
          <a:ln w="63500">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6" name="Freeform 45"/>
          <p:cNvSpPr/>
          <p:nvPr/>
        </p:nvSpPr>
        <p:spPr>
          <a:xfrm>
            <a:off x="5005388" y="5254625"/>
            <a:ext cx="481012" cy="393700"/>
          </a:xfrm>
          <a:custGeom>
            <a:avLst/>
            <a:gdLst>
              <a:gd name="connsiteX0" fmla="*/ 322036 w 481693"/>
              <a:gd name="connsiteY0" fmla="*/ 392192 h 394380"/>
              <a:gd name="connsiteX1" fmla="*/ 60779 w 481693"/>
              <a:gd name="connsiteY1" fmla="*/ 363164 h 394380"/>
              <a:gd name="connsiteX2" fmla="*/ 2722 w 481693"/>
              <a:gd name="connsiteY2" fmla="*/ 174478 h 394380"/>
              <a:gd name="connsiteX3" fmla="*/ 31750 w 481693"/>
              <a:gd name="connsiteY3" fmla="*/ 43849 h 394380"/>
              <a:gd name="connsiteX4" fmla="*/ 220436 w 481693"/>
              <a:gd name="connsiteY4" fmla="*/ 306 h 394380"/>
              <a:gd name="connsiteX5" fmla="*/ 438150 w 481693"/>
              <a:gd name="connsiteY5" fmla="*/ 29335 h 394380"/>
              <a:gd name="connsiteX6" fmla="*/ 467179 w 481693"/>
              <a:gd name="connsiteY6" fmla="*/ 116421 h 394380"/>
              <a:gd name="connsiteX7" fmla="*/ 481693 w 481693"/>
              <a:gd name="connsiteY7" fmla="*/ 159964 h 394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1693" h="394380">
                <a:moveTo>
                  <a:pt x="322036" y="392192"/>
                </a:moveTo>
                <a:cubicBezTo>
                  <a:pt x="218017" y="395821"/>
                  <a:pt x="113998" y="399450"/>
                  <a:pt x="60779" y="363164"/>
                </a:cubicBezTo>
                <a:cubicBezTo>
                  <a:pt x="7560" y="326878"/>
                  <a:pt x="7560" y="227697"/>
                  <a:pt x="2722" y="174478"/>
                </a:cubicBezTo>
                <a:cubicBezTo>
                  <a:pt x="-2116" y="121259"/>
                  <a:pt x="-4536" y="72878"/>
                  <a:pt x="31750" y="43849"/>
                </a:cubicBezTo>
                <a:cubicBezTo>
                  <a:pt x="68036" y="14820"/>
                  <a:pt x="152703" y="2725"/>
                  <a:pt x="220436" y="306"/>
                </a:cubicBezTo>
                <a:cubicBezTo>
                  <a:pt x="288169" y="-2113"/>
                  <a:pt x="397026" y="9982"/>
                  <a:pt x="438150" y="29335"/>
                </a:cubicBezTo>
                <a:cubicBezTo>
                  <a:pt x="479274" y="48687"/>
                  <a:pt x="467179" y="116421"/>
                  <a:pt x="467179" y="116421"/>
                </a:cubicBezTo>
                <a:lnTo>
                  <a:pt x="481693" y="159964"/>
                </a:lnTo>
              </a:path>
            </a:pathLst>
          </a:custGeom>
          <a:noFill/>
          <a:ln w="63500">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291" name="TextBox 34"/>
          <p:cNvSpPr txBox="1">
            <a:spLocks noChangeArrowheads="1"/>
          </p:cNvSpPr>
          <p:nvPr/>
        </p:nvSpPr>
        <p:spPr bwMode="auto">
          <a:xfrm>
            <a:off x="5935663" y="4959350"/>
            <a:ext cx="466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2400" i="1">
                <a:latin typeface="Verdana" pitchFamily="34" charset="0"/>
                <a:sym typeface="Symbol" pitchFamily="18" charset="2"/>
              </a:rPr>
              <a:t></a:t>
            </a:r>
            <a:r>
              <a:rPr lang="en-US" altLang="en-US" sz="2400" baseline="-25000">
                <a:latin typeface="Verdana" pitchFamily="34" charset="0"/>
              </a:rPr>
              <a:t>y</a:t>
            </a:r>
          </a:p>
        </p:txBody>
      </p:sp>
      <p:sp>
        <p:nvSpPr>
          <p:cNvPr id="11292" name="TextBox 64"/>
          <p:cNvSpPr txBox="1">
            <a:spLocks noChangeArrowheads="1"/>
          </p:cNvSpPr>
          <p:nvPr/>
        </p:nvSpPr>
        <p:spPr bwMode="auto">
          <a:xfrm>
            <a:off x="4592638" y="6373813"/>
            <a:ext cx="7254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 typeface="Arial" charset="0"/>
              <a:buNone/>
            </a:pPr>
            <a:r>
              <a:rPr lang="en-US" altLang="en-US" sz="2400" i="1">
                <a:latin typeface="Verdana" pitchFamily="34" charset="0"/>
                <a:sym typeface="Symbol" pitchFamily="18" charset="2"/>
              </a:rPr>
              <a:t></a:t>
            </a:r>
            <a:r>
              <a:rPr lang="en-US" altLang="en-US" sz="2400" i="1" baseline="-25000">
                <a:latin typeface="Verdana" pitchFamily="34" charset="0"/>
                <a:sym typeface="Symbol" pitchFamily="18" charset="2"/>
              </a:rPr>
              <a:t>x</a:t>
            </a:r>
            <a:endParaRPr lang="en-US" altLang="en-US" sz="2400" baseline="-25000">
              <a:latin typeface="Verdana" pitchFamily="34" charset="0"/>
            </a:endParaRPr>
          </a:p>
        </p:txBody>
      </p:sp>
      <p:sp>
        <p:nvSpPr>
          <p:cNvPr id="11293" name="TextBox 34"/>
          <p:cNvSpPr txBox="1">
            <a:spLocks noChangeArrowheads="1"/>
          </p:cNvSpPr>
          <p:nvPr/>
        </p:nvSpPr>
        <p:spPr bwMode="auto">
          <a:xfrm>
            <a:off x="4487863" y="5254625"/>
            <a:ext cx="4524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r>
              <a:rPr lang="en-US" altLang="en-US" sz="2400" i="1">
                <a:latin typeface="Verdana" pitchFamily="34" charset="0"/>
                <a:sym typeface="Symbol" pitchFamily="18" charset="2"/>
              </a:rPr>
              <a:t></a:t>
            </a:r>
            <a:r>
              <a:rPr lang="en-US" altLang="en-US" sz="2400" i="1" baseline="-25000">
                <a:latin typeface="Verdana" pitchFamily="34" charset="0"/>
                <a:sym typeface="Symbol" pitchFamily="18" charset="2"/>
              </a:rPr>
              <a:t>z</a:t>
            </a:r>
            <a:endParaRPr lang="en-US" altLang="en-US" sz="2400" baseline="-25000">
              <a:latin typeface="Verdana" pitchFamily="34" charset="0"/>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Answer: Tutorial 2.7 </a:t>
            </a:r>
            <a:endParaRPr lang="en-US" dirty="0">
              <a:solidFill>
                <a:srgbClr val="FF0000"/>
              </a:solidFill>
            </a:endParaRPr>
          </a:p>
        </p:txBody>
      </p:sp>
      <p:sp>
        <p:nvSpPr>
          <p:cNvPr id="3" name="Content Placeholder 2"/>
          <p:cNvSpPr>
            <a:spLocks noGrp="1"/>
          </p:cNvSpPr>
          <p:nvPr>
            <p:ph idx="1"/>
          </p:nvPr>
        </p:nvSpPr>
        <p:spPr/>
        <p:txBody>
          <a:bodyPr>
            <a:normAutofit fontScale="77500" lnSpcReduction="20000"/>
          </a:bodyPr>
          <a:lstStyle/>
          <a:p>
            <a:r>
              <a:rPr lang="en-US" dirty="0" smtClean="0"/>
              <a:t>%</a:t>
            </a:r>
            <a:r>
              <a:rPr lang="en-US" dirty="0" err="1" smtClean="0"/>
              <a:t>Matlab</a:t>
            </a:r>
            <a:r>
              <a:rPr lang="en-US" dirty="0" smtClean="0"/>
              <a:t> code </a:t>
            </a:r>
          </a:p>
          <a:p>
            <a:r>
              <a:rPr lang="en-US" dirty="0" smtClean="0"/>
              <a:t>clear</a:t>
            </a:r>
          </a:p>
          <a:p>
            <a:r>
              <a:rPr lang="en-US" dirty="0" err="1" smtClean="0"/>
              <a:t>syms</a:t>
            </a:r>
            <a:r>
              <a:rPr lang="en-US" dirty="0" smtClean="0"/>
              <a:t>  </a:t>
            </a:r>
            <a:r>
              <a:rPr lang="en-US" dirty="0" err="1" smtClean="0"/>
              <a:t>Mext</a:t>
            </a:r>
            <a:r>
              <a:rPr lang="en-US" dirty="0" smtClean="0"/>
              <a:t> f M11 M12 M13 M14 M21 M22 M23 M24 M31 M32 M33 M34</a:t>
            </a:r>
          </a:p>
          <a:p>
            <a:r>
              <a:rPr lang="en-US" dirty="0" err="1" smtClean="0"/>
              <a:t>Mext</a:t>
            </a:r>
            <a:r>
              <a:rPr lang="en-US" dirty="0" smtClean="0"/>
              <a:t>=[M11 M12 M13 M14 ;M21 M22 M23 M24 ;M31 M32 M33 M34]</a:t>
            </a:r>
          </a:p>
          <a:p>
            <a:r>
              <a:rPr lang="en-US" dirty="0" smtClean="0"/>
              <a:t>[f 0 0 ; 0 f 0 ; 0 0 1]*</a:t>
            </a:r>
            <a:r>
              <a:rPr lang="en-US" dirty="0" err="1" smtClean="0"/>
              <a:t>Mext</a:t>
            </a:r>
            <a:endParaRPr lang="en-US" dirty="0" smtClean="0"/>
          </a:p>
          <a:p>
            <a:r>
              <a:rPr lang="en-US" dirty="0" smtClean="0"/>
              <a:t>% answer %%%%%%%%%%%%%%%%%%%%%%%%%% </a:t>
            </a:r>
          </a:p>
          <a:p>
            <a:r>
              <a:rPr lang="en-US" dirty="0" smtClean="0"/>
              <a:t>P</a:t>
            </a:r>
            <a:r>
              <a:rPr lang="fr-FR" dirty="0" smtClean="0"/>
              <a:t> =</a:t>
            </a:r>
          </a:p>
          <a:p>
            <a:r>
              <a:rPr lang="fr-FR" dirty="0" smtClean="0"/>
              <a:t> [ M11*f, M12*f, M13*f, M14*f]</a:t>
            </a:r>
          </a:p>
          <a:p>
            <a:r>
              <a:rPr lang="fr-FR" dirty="0" smtClean="0"/>
              <a:t>[ M21*f, M22*f, M23*f, M24*f]</a:t>
            </a:r>
          </a:p>
          <a:p>
            <a:r>
              <a:rPr lang="fr-FR" dirty="0" smtClean="0"/>
              <a:t>[   M31,   M32,   M33,   M34]</a:t>
            </a:r>
            <a:endParaRPr lang="en-US" dirty="0"/>
          </a:p>
        </p:txBody>
      </p:sp>
      <p:sp>
        <p:nvSpPr>
          <p:cNvPr id="4" name="Footer Placeholder 3"/>
          <p:cNvSpPr>
            <a:spLocks noGrp="1"/>
          </p:cNvSpPr>
          <p:nvPr>
            <p:ph type="ftr" sz="quarter" idx="11"/>
          </p:nvPr>
        </p:nvSpPr>
        <p:spPr/>
        <p:txBody>
          <a:bodyPr/>
          <a:lstStyle/>
          <a:p>
            <a:r>
              <a:rPr lang="en-US" smtClean="0"/>
              <a:t>Ch2. Cameras v.7c</a:t>
            </a:r>
            <a:endParaRPr lang="en-US"/>
          </a:p>
        </p:txBody>
      </p:sp>
      <p:sp>
        <p:nvSpPr>
          <p:cNvPr id="5" name="Slide Number Placeholder 4"/>
          <p:cNvSpPr>
            <a:spLocks noGrp="1"/>
          </p:cNvSpPr>
          <p:nvPr>
            <p:ph type="sldNum" sz="quarter" idx="12"/>
          </p:nvPr>
        </p:nvSpPr>
        <p:spPr/>
        <p:txBody>
          <a:bodyPr/>
          <a:lstStyle/>
          <a:p>
            <a:fld id="{CF828643-96C8-4087-A688-8C3672125131}" type="slidenum">
              <a:rPr lang="en-US" smtClean="0"/>
              <a:t>90</a:t>
            </a:fld>
            <a:endParaRPr lang="en-US"/>
          </a:p>
        </p:txBody>
      </p:sp>
    </p:spTree>
    <p:extLst>
      <p:ext uri="{BB962C8B-B14F-4D97-AF65-F5344CB8AC3E}">
        <p14:creationId xmlns:p14="http://schemas.microsoft.com/office/powerpoint/2010/main" val="351644304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smtClean="0"/>
              <a:t>Ch2. Cameras v.7c</a:t>
            </a:r>
            <a:endParaRPr lang="en-US"/>
          </a:p>
        </p:txBody>
      </p:sp>
      <p:sp>
        <p:nvSpPr>
          <p:cNvPr id="7782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fld id="{B782873B-9E31-4F45-8077-E25300CE59CD}" type="slidenum">
              <a:rPr lang="en-US" altLang="en-US" sz="1200" smtClean="0">
                <a:solidFill>
                  <a:srgbClr val="898989"/>
                </a:solidFill>
                <a:latin typeface="Verdana" pitchFamily="34" charset="0"/>
              </a:rPr>
              <a:pPr>
                <a:spcBef>
                  <a:spcPct val="0"/>
                </a:spcBef>
                <a:buFontTx/>
                <a:buNone/>
              </a:pPr>
              <a:t>91</a:t>
            </a:fld>
            <a:endParaRPr lang="en-US" altLang="en-US" sz="1200" smtClean="0">
              <a:solidFill>
                <a:srgbClr val="898989"/>
              </a:solidFill>
              <a:latin typeface="Verdana" pitchFamily="34" charset="0"/>
            </a:endParaRPr>
          </a:p>
        </p:txBody>
      </p:sp>
      <p:sp>
        <p:nvSpPr>
          <p:cNvPr id="77828" name="Title 1"/>
          <p:cNvSpPr>
            <a:spLocks noGrp="1"/>
          </p:cNvSpPr>
          <p:nvPr>
            <p:ph type="title" idx="4294967295"/>
          </p:nvPr>
        </p:nvSpPr>
        <p:spPr>
          <a:xfrm>
            <a:off x="0" y="274638"/>
            <a:ext cx="8229600" cy="106362"/>
          </a:xfrm>
        </p:spPr>
        <p:txBody>
          <a:bodyPr/>
          <a:lstStyle/>
          <a:p>
            <a:pPr eaLnBrk="1" hangingPunct="1"/>
            <a:r>
              <a:rPr lang="en-US" altLang="en-US" sz="1600" dirty="0" smtClean="0">
                <a:solidFill>
                  <a:srgbClr val="FF0000"/>
                </a:solidFill>
                <a:ea typeface="新細明體" pitchFamily="18" charset="-120"/>
              </a:rPr>
              <a:t>Answer</a:t>
            </a:r>
            <a:r>
              <a:rPr lang="en-US" altLang="en-US" sz="1600" dirty="0" smtClean="0">
                <a:ea typeface="新細明體" pitchFamily="18" charset="-120"/>
              </a:rPr>
              <a:t> for tut2.7, ref: </a:t>
            </a:r>
            <a:r>
              <a:rPr lang="en-US" altLang="zh-TW" sz="1600" dirty="0" smtClean="0"/>
              <a:t>http://www.colorado.edu/ASEN/asen3200/handouts</a:t>
            </a:r>
            <a:r>
              <a:rPr lang="en-US" altLang="en-US" sz="1600" dirty="0" smtClean="0">
                <a:ea typeface="新細明體" pitchFamily="18" charset="-120"/>
              </a:rPr>
              <a:t> </a:t>
            </a:r>
            <a:br>
              <a:rPr lang="en-US" altLang="en-US" sz="1600" dirty="0" smtClean="0">
                <a:ea typeface="新細明體" pitchFamily="18" charset="-120"/>
              </a:rPr>
            </a:br>
            <a:r>
              <a:rPr lang="en-US" altLang="en-US" sz="1600" dirty="0" smtClean="0">
                <a:ea typeface="新細明體" pitchFamily="18" charset="-120"/>
              </a:rPr>
              <a:t>a demo program to show the camera model (demo_cam_model6b.m)</a:t>
            </a:r>
            <a:br>
              <a:rPr lang="en-US" altLang="en-US" sz="1600" dirty="0" smtClean="0">
                <a:ea typeface="新細明體" pitchFamily="18" charset="-120"/>
              </a:rPr>
            </a:br>
            <a:endParaRPr lang="en-US" altLang="en-US" sz="1600" dirty="0" smtClean="0">
              <a:ea typeface="新細明體" pitchFamily="18" charset="-120"/>
            </a:endParaRPr>
          </a:p>
        </p:txBody>
      </p:sp>
      <p:sp>
        <p:nvSpPr>
          <p:cNvPr id="63491" name="Content Placeholder 2"/>
          <p:cNvSpPr>
            <a:spLocks noGrp="1"/>
          </p:cNvSpPr>
          <p:nvPr>
            <p:ph sz="half" idx="4294967295"/>
          </p:nvPr>
        </p:nvSpPr>
        <p:spPr>
          <a:xfrm>
            <a:off x="0" y="304800"/>
            <a:ext cx="4038600" cy="4525963"/>
          </a:xfrm>
        </p:spPr>
        <p:txBody>
          <a:bodyPr rtlCol="0">
            <a:normAutofit fontScale="77500" lnSpcReduction="20000"/>
          </a:bodyPr>
          <a:lstStyle/>
          <a:p>
            <a:pPr eaLnBrk="1" fontAlgn="auto" hangingPunct="1">
              <a:spcAft>
                <a:spcPts val="0"/>
              </a:spcAft>
              <a:buFont typeface="Arial" pitchFamily="34" charset="0"/>
              <a:buChar char="•"/>
              <a:defRPr/>
            </a:pPr>
            <a:r>
              <a:rPr lang="en-US" sz="1400" dirty="0" smtClean="0">
                <a:ea typeface="新細明體" pitchFamily="18" charset="-120"/>
              </a:rPr>
              <a:t>% demo_cam_model6b.m </a:t>
            </a:r>
          </a:p>
          <a:p>
            <a:pPr eaLnBrk="1" fontAlgn="auto" hangingPunct="1">
              <a:spcAft>
                <a:spcPts val="0"/>
              </a:spcAft>
              <a:buFont typeface="Arial" pitchFamily="34" charset="0"/>
              <a:buChar char="•"/>
              <a:defRPr/>
            </a:pPr>
            <a:r>
              <a:rPr lang="en-US" sz="1400" dirty="0" smtClean="0">
                <a:ea typeface="新細明體" pitchFamily="18" charset="-120"/>
              </a:rPr>
              <a:t>function  </a:t>
            </a:r>
            <a:r>
              <a:rPr lang="en-US" sz="1400" dirty="0" err="1" smtClean="0">
                <a:ea typeface="新細明體" pitchFamily="18" charset="-120"/>
              </a:rPr>
              <a:t>demo_cam_model</a:t>
            </a:r>
            <a:r>
              <a:rPr lang="en-US" sz="1400" dirty="0" smtClean="0">
                <a:ea typeface="新細明體" pitchFamily="18" charset="-120"/>
              </a:rPr>
              <a:t> %</a:t>
            </a:r>
          </a:p>
          <a:p>
            <a:pPr eaLnBrk="1" fontAlgn="auto" hangingPunct="1">
              <a:spcAft>
                <a:spcPts val="0"/>
              </a:spcAft>
              <a:buFont typeface="Arial" pitchFamily="34" charset="0"/>
              <a:buChar char="•"/>
              <a:defRPr/>
            </a:pPr>
            <a:r>
              <a:rPr lang="en-US" sz="1400" dirty="0" smtClean="0">
                <a:ea typeface="新細明體" pitchFamily="18" charset="-120"/>
              </a:rPr>
              <a:t>clear, </a:t>
            </a:r>
            <a:r>
              <a:rPr lang="en-US" sz="1400" dirty="0" err="1" smtClean="0">
                <a:ea typeface="新細明體" pitchFamily="18" charset="-120"/>
              </a:rPr>
              <a:t>xmax</a:t>
            </a:r>
            <a:r>
              <a:rPr lang="en-US" sz="1400" dirty="0" smtClean="0">
                <a:ea typeface="新細明體" pitchFamily="18" charset="-120"/>
              </a:rPr>
              <a:t>=1024 ,</a:t>
            </a:r>
            <a:r>
              <a:rPr lang="en-US" sz="1400" dirty="0" err="1" smtClean="0">
                <a:ea typeface="新細明體" pitchFamily="18" charset="-120"/>
              </a:rPr>
              <a:t>ymax</a:t>
            </a:r>
            <a:r>
              <a:rPr lang="en-US" sz="1400" dirty="0" smtClean="0">
                <a:ea typeface="新細明體" pitchFamily="18" charset="-120"/>
              </a:rPr>
              <a:t>=768  , </a:t>
            </a:r>
            <a:r>
              <a:rPr lang="en-US" sz="1400" dirty="0" err="1" smtClean="0">
                <a:ea typeface="新細明體" pitchFamily="18" charset="-120"/>
              </a:rPr>
              <a:t>xmin</a:t>
            </a:r>
            <a:r>
              <a:rPr lang="en-US" sz="1400" dirty="0" smtClean="0">
                <a:ea typeface="新細明體" pitchFamily="18" charset="-120"/>
              </a:rPr>
              <a:t>=1,ymin=1</a:t>
            </a:r>
          </a:p>
          <a:p>
            <a:pPr eaLnBrk="1" fontAlgn="auto" hangingPunct="1">
              <a:spcAft>
                <a:spcPts val="0"/>
              </a:spcAft>
              <a:buFont typeface="Arial" pitchFamily="34" charset="0"/>
              <a:buChar char="•"/>
              <a:defRPr/>
            </a:pPr>
            <a:r>
              <a:rPr lang="en-US" sz="1400" dirty="0" err="1" smtClean="0">
                <a:ea typeface="新細明體" pitchFamily="18" charset="-120"/>
              </a:rPr>
              <a:t>anx</a:t>
            </a:r>
            <a:r>
              <a:rPr lang="en-US" sz="1400" dirty="0" smtClean="0">
                <a:ea typeface="新細明體" pitchFamily="18" charset="-120"/>
              </a:rPr>
              <a:t>=0,any=0,anz=0</a:t>
            </a:r>
          </a:p>
          <a:p>
            <a:pPr eaLnBrk="1" fontAlgn="auto" hangingPunct="1">
              <a:spcAft>
                <a:spcPts val="0"/>
              </a:spcAft>
              <a:buFont typeface="Arial" pitchFamily="34" charset="0"/>
              <a:buChar char="•"/>
              <a:defRPr/>
            </a:pPr>
            <a:r>
              <a:rPr lang="en-US" sz="1400" dirty="0" smtClean="0">
                <a:ea typeface="新細明體" pitchFamily="18" charset="-120"/>
              </a:rPr>
              <a:t>command=0;%</a:t>
            </a:r>
            <a:r>
              <a:rPr lang="en-US" sz="1400" dirty="0" err="1" smtClean="0">
                <a:ea typeface="新細明體" pitchFamily="18" charset="-120"/>
              </a:rPr>
              <a:t>init</a:t>
            </a:r>
            <a:endParaRPr lang="en-US" sz="1400" dirty="0" smtClean="0">
              <a:ea typeface="新細明體" pitchFamily="18" charset="-120"/>
            </a:endParaRPr>
          </a:p>
          <a:p>
            <a:pPr eaLnBrk="1" fontAlgn="auto" hangingPunct="1">
              <a:spcAft>
                <a:spcPts val="0"/>
              </a:spcAft>
              <a:buFont typeface="Arial" pitchFamily="34" charset="0"/>
              <a:buChar char="•"/>
              <a:defRPr/>
            </a:pPr>
            <a:r>
              <a:rPr lang="en-US" sz="1400" dirty="0" smtClean="0">
                <a:ea typeface="新細明體" pitchFamily="18" charset="-120"/>
              </a:rPr>
              <a:t>while(command ~= 'q')</a:t>
            </a:r>
          </a:p>
          <a:p>
            <a:pPr eaLnBrk="1" fontAlgn="auto" hangingPunct="1">
              <a:spcAft>
                <a:spcPts val="0"/>
              </a:spcAft>
              <a:buFont typeface="Arial" pitchFamily="34" charset="0"/>
              <a:buChar char="•"/>
              <a:defRPr/>
            </a:pPr>
            <a:r>
              <a:rPr lang="en-US" sz="1400" dirty="0" smtClean="0">
                <a:ea typeface="新細明體" pitchFamily="18" charset="-120"/>
              </a:rPr>
              <a:t> command = input('Enter a </a:t>
            </a:r>
            <a:r>
              <a:rPr lang="en-US" sz="1400" dirty="0" err="1" smtClean="0">
                <a:ea typeface="新細明體" pitchFamily="18" charset="-120"/>
              </a:rPr>
              <a:t>command:a</a:t>
            </a:r>
            <a:r>
              <a:rPr lang="en-US" sz="1400" dirty="0" smtClean="0">
                <a:ea typeface="新細明體" pitchFamily="18" charset="-120"/>
              </a:rPr>
              <a:t>&lt;, s&gt;, w^, </a:t>
            </a:r>
            <a:r>
              <a:rPr lang="en-US" sz="1400" dirty="0" err="1" smtClean="0">
                <a:ea typeface="新細明體" pitchFamily="18" charset="-120"/>
              </a:rPr>
              <a:t>zv</a:t>
            </a:r>
            <a:r>
              <a:rPr lang="en-US" sz="1400" dirty="0" smtClean="0">
                <a:ea typeface="新細明體" pitchFamily="18" charset="-120"/>
              </a:rPr>
              <a:t> ,e(Z-axis: +</a:t>
            </a:r>
            <a:r>
              <a:rPr lang="en-US" sz="1400" dirty="0" err="1" smtClean="0">
                <a:ea typeface="新細明體" pitchFamily="18" charset="-120"/>
              </a:rPr>
              <a:t>ve</a:t>
            </a:r>
            <a:r>
              <a:rPr lang="en-US" sz="1400" dirty="0" smtClean="0">
                <a:ea typeface="新細明體" pitchFamily="18" charset="-120"/>
              </a:rPr>
              <a:t>),x(Z-axis: -</a:t>
            </a:r>
            <a:r>
              <a:rPr lang="en-US" sz="1400" dirty="0" err="1" smtClean="0">
                <a:ea typeface="新細明體" pitchFamily="18" charset="-120"/>
              </a:rPr>
              <a:t>ve</a:t>
            </a:r>
            <a:r>
              <a:rPr lang="en-US" sz="1400" dirty="0" smtClean="0">
                <a:ea typeface="新細明體" pitchFamily="18" charset="-120"/>
              </a:rPr>
              <a:t>),r(y-axis: +</a:t>
            </a:r>
            <a:r>
              <a:rPr lang="en-US" sz="1400" dirty="0" err="1" smtClean="0">
                <a:ea typeface="新細明體" pitchFamily="18" charset="-120"/>
              </a:rPr>
              <a:t>ve</a:t>
            </a:r>
            <a:r>
              <a:rPr lang="en-US" sz="1400" dirty="0" smtClean="0">
                <a:ea typeface="新細明體" pitchFamily="18" charset="-120"/>
              </a:rPr>
              <a:t>),c(y-axis: -</a:t>
            </a:r>
            <a:r>
              <a:rPr lang="en-US" sz="1400" dirty="0" err="1" smtClean="0">
                <a:ea typeface="新細明體" pitchFamily="18" charset="-120"/>
              </a:rPr>
              <a:t>ve</a:t>
            </a:r>
            <a:r>
              <a:rPr lang="en-US" sz="1400" dirty="0" smtClean="0">
                <a:ea typeface="新細明體" pitchFamily="18" charset="-120"/>
              </a:rPr>
              <a:t>),q=quit : ', 's');</a:t>
            </a:r>
          </a:p>
          <a:p>
            <a:pPr eaLnBrk="1" fontAlgn="auto" hangingPunct="1">
              <a:spcAft>
                <a:spcPts val="0"/>
              </a:spcAft>
              <a:buFont typeface="Arial" pitchFamily="34" charset="0"/>
              <a:buChar char="•"/>
              <a:defRPr/>
            </a:pPr>
            <a:r>
              <a:rPr lang="en-US" sz="1400" dirty="0" smtClean="0">
                <a:ea typeface="新細明體" pitchFamily="18" charset="-120"/>
              </a:rPr>
              <a:t>    switch command</a:t>
            </a:r>
          </a:p>
          <a:p>
            <a:pPr eaLnBrk="1" fontAlgn="auto" hangingPunct="1">
              <a:spcAft>
                <a:spcPts val="0"/>
              </a:spcAft>
              <a:buFont typeface="Arial" pitchFamily="34" charset="0"/>
              <a:buChar char="•"/>
              <a:defRPr/>
            </a:pPr>
            <a:r>
              <a:rPr lang="en-US" sz="1400" dirty="0" smtClean="0">
                <a:ea typeface="新細明體" pitchFamily="18" charset="-120"/>
              </a:rPr>
              <a:t> case {'a'} ,any=any+5</a:t>
            </a:r>
          </a:p>
          <a:p>
            <a:pPr eaLnBrk="1" fontAlgn="auto" hangingPunct="1">
              <a:spcAft>
                <a:spcPts val="0"/>
              </a:spcAft>
              <a:buFont typeface="Arial" pitchFamily="34" charset="0"/>
              <a:buChar char="•"/>
              <a:defRPr/>
            </a:pPr>
            <a:r>
              <a:rPr lang="en-US" sz="1400" dirty="0" smtClean="0">
                <a:ea typeface="新細明體" pitchFamily="18" charset="-120"/>
              </a:rPr>
              <a:t>        case {'s'} ,any=any-5</a:t>
            </a:r>
          </a:p>
          <a:p>
            <a:pPr eaLnBrk="1" fontAlgn="auto" hangingPunct="1">
              <a:spcAft>
                <a:spcPts val="0"/>
              </a:spcAft>
              <a:buFont typeface="Arial" pitchFamily="34" charset="0"/>
              <a:buChar char="•"/>
              <a:defRPr/>
            </a:pPr>
            <a:r>
              <a:rPr lang="en-US" sz="1400" dirty="0" smtClean="0">
                <a:ea typeface="新細明體" pitchFamily="18" charset="-120"/>
              </a:rPr>
              <a:t>        case {'w'} ,</a:t>
            </a:r>
            <a:r>
              <a:rPr lang="en-US" sz="1400" dirty="0" err="1" smtClean="0">
                <a:ea typeface="新細明體" pitchFamily="18" charset="-120"/>
              </a:rPr>
              <a:t>anx</a:t>
            </a:r>
            <a:r>
              <a:rPr lang="en-US" sz="1400" dirty="0" smtClean="0">
                <a:ea typeface="新細明體" pitchFamily="18" charset="-120"/>
              </a:rPr>
              <a:t>=anx-5</a:t>
            </a:r>
          </a:p>
          <a:p>
            <a:pPr eaLnBrk="1" fontAlgn="auto" hangingPunct="1">
              <a:spcAft>
                <a:spcPts val="0"/>
              </a:spcAft>
              <a:buFont typeface="Arial" pitchFamily="34" charset="0"/>
              <a:buChar char="•"/>
              <a:defRPr/>
            </a:pPr>
            <a:r>
              <a:rPr lang="en-US" sz="1400" dirty="0" smtClean="0">
                <a:ea typeface="新細明體" pitchFamily="18" charset="-120"/>
              </a:rPr>
              <a:t>        case {'z'} ,</a:t>
            </a:r>
            <a:r>
              <a:rPr lang="en-US" sz="1400" dirty="0" err="1" smtClean="0">
                <a:ea typeface="新細明體" pitchFamily="18" charset="-120"/>
              </a:rPr>
              <a:t>anx</a:t>
            </a:r>
            <a:r>
              <a:rPr lang="en-US" sz="1400" dirty="0" smtClean="0">
                <a:ea typeface="新細明體" pitchFamily="18" charset="-120"/>
              </a:rPr>
              <a:t>=anx+5</a:t>
            </a:r>
          </a:p>
          <a:p>
            <a:pPr eaLnBrk="1" fontAlgn="auto" hangingPunct="1">
              <a:spcAft>
                <a:spcPts val="0"/>
              </a:spcAft>
              <a:buFont typeface="Arial" pitchFamily="34" charset="0"/>
              <a:buChar char="•"/>
              <a:defRPr/>
            </a:pPr>
            <a:r>
              <a:rPr lang="en-US" sz="1400" dirty="0" smtClean="0">
                <a:ea typeface="新細明體" pitchFamily="18" charset="-120"/>
              </a:rPr>
              <a:t>        case {'e'} ,</a:t>
            </a:r>
            <a:r>
              <a:rPr lang="en-US" sz="1400" dirty="0" err="1" smtClean="0">
                <a:ea typeface="新細明體" pitchFamily="18" charset="-120"/>
              </a:rPr>
              <a:t>anz</a:t>
            </a:r>
            <a:r>
              <a:rPr lang="en-US" sz="1400" dirty="0" smtClean="0">
                <a:ea typeface="新細明體" pitchFamily="18" charset="-120"/>
              </a:rPr>
              <a:t>=anz+5</a:t>
            </a:r>
          </a:p>
          <a:p>
            <a:pPr eaLnBrk="1" fontAlgn="auto" hangingPunct="1">
              <a:spcAft>
                <a:spcPts val="0"/>
              </a:spcAft>
              <a:buFont typeface="Arial" pitchFamily="34" charset="0"/>
              <a:buChar char="•"/>
              <a:defRPr/>
            </a:pPr>
            <a:r>
              <a:rPr lang="en-US" sz="1400" dirty="0" smtClean="0">
                <a:ea typeface="新細明體" pitchFamily="18" charset="-120"/>
              </a:rPr>
              <a:t>        case {'x'} ,</a:t>
            </a:r>
            <a:r>
              <a:rPr lang="en-US" sz="1400" dirty="0" err="1" smtClean="0">
                <a:ea typeface="新細明體" pitchFamily="18" charset="-120"/>
              </a:rPr>
              <a:t>anz</a:t>
            </a:r>
            <a:r>
              <a:rPr lang="en-US" sz="1400" dirty="0" smtClean="0">
                <a:ea typeface="新細明體" pitchFamily="18" charset="-120"/>
              </a:rPr>
              <a:t>=anz-5</a:t>
            </a:r>
          </a:p>
          <a:p>
            <a:pPr eaLnBrk="1" fontAlgn="auto" hangingPunct="1">
              <a:spcAft>
                <a:spcPts val="0"/>
              </a:spcAft>
              <a:buFont typeface="Arial" pitchFamily="34" charset="0"/>
              <a:buChar char="•"/>
              <a:defRPr/>
            </a:pPr>
            <a:r>
              <a:rPr lang="en-US" sz="1400" dirty="0" smtClean="0">
                <a:ea typeface="新細明體" pitchFamily="18" charset="-120"/>
              </a:rPr>
              <a:t>        case {'r'} ,any=any+5</a:t>
            </a:r>
          </a:p>
          <a:p>
            <a:pPr eaLnBrk="1" fontAlgn="auto" hangingPunct="1">
              <a:spcAft>
                <a:spcPts val="0"/>
              </a:spcAft>
              <a:buFont typeface="Arial" pitchFamily="34" charset="0"/>
              <a:buChar char="•"/>
              <a:defRPr/>
            </a:pPr>
            <a:r>
              <a:rPr lang="en-US" sz="1400" dirty="0" smtClean="0">
                <a:ea typeface="新細明體" pitchFamily="18" charset="-120"/>
              </a:rPr>
              <a:t>        case {'c'} ,any=any-5        </a:t>
            </a:r>
          </a:p>
          <a:p>
            <a:pPr eaLnBrk="1" fontAlgn="auto" hangingPunct="1">
              <a:spcAft>
                <a:spcPts val="0"/>
              </a:spcAft>
              <a:buFont typeface="Arial" pitchFamily="34" charset="0"/>
              <a:buChar char="•"/>
              <a:defRPr/>
            </a:pPr>
            <a:r>
              <a:rPr lang="en-US" sz="1400" dirty="0" smtClean="0">
                <a:ea typeface="新細明體" pitchFamily="18" charset="-120"/>
              </a:rPr>
              <a:t>otherwise  ,</a:t>
            </a:r>
            <a:r>
              <a:rPr lang="en-US" sz="1400" dirty="0" err="1" smtClean="0">
                <a:ea typeface="新細明體" pitchFamily="18" charset="-120"/>
              </a:rPr>
              <a:t>disp</a:t>
            </a:r>
            <a:r>
              <a:rPr lang="en-US" sz="1400" dirty="0" smtClean="0">
                <a:ea typeface="新細明體" pitchFamily="18" charset="-120"/>
              </a:rPr>
              <a:t>('Unknown command'),     end</a:t>
            </a:r>
          </a:p>
          <a:p>
            <a:pPr eaLnBrk="1" fontAlgn="auto" hangingPunct="1">
              <a:spcAft>
                <a:spcPts val="0"/>
              </a:spcAft>
              <a:buFont typeface="Arial" pitchFamily="34" charset="0"/>
              <a:buChar char="•"/>
              <a:defRPr/>
            </a:pPr>
            <a:r>
              <a:rPr lang="en-US" sz="1400" dirty="0" smtClean="0">
                <a:ea typeface="新細明體" pitchFamily="18" charset="-120"/>
              </a:rPr>
              <a:t>[</a:t>
            </a:r>
            <a:r>
              <a:rPr lang="en-US" sz="1400" dirty="0" err="1" smtClean="0">
                <a:ea typeface="新細明體" pitchFamily="18" charset="-120"/>
              </a:rPr>
              <a:t>u,v</a:t>
            </a:r>
            <a:r>
              <a:rPr lang="en-US" sz="1400" dirty="0" smtClean="0">
                <a:ea typeface="新細明體" pitchFamily="18" charset="-120"/>
              </a:rPr>
              <a:t>]=</a:t>
            </a:r>
            <a:r>
              <a:rPr lang="en-US" sz="1400" dirty="0" err="1" smtClean="0">
                <a:ea typeface="新細明體" pitchFamily="18" charset="-120"/>
              </a:rPr>
              <a:t>rt</a:t>
            </a:r>
            <a:r>
              <a:rPr lang="en-US" sz="1400" dirty="0" smtClean="0">
                <a:ea typeface="新細明體" pitchFamily="18" charset="-120"/>
              </a:rPr>
              <a:t>(</a:t>
            </a:r>
            <a:r>
              <a:rPr lang="en-US" sz="1400" dirty="0" err="1" smtClean="0">
                <a:ea typeface="新細明體" pitchFamily="18" charset="-120"/>
              </a:rPr>
              <a:t>anx</a:t>
            </a:r>
            <a:r>
              <a:rPr lang="en-US" sz="1400" dirty="0" smtClean="0">
                <a:ea typeface="新細明體" pitchFamily="18" charset="-120"/>
              </a:rPr>
              <a:t>*pi/180,any*pi/180,anz*pi/180,xmax,xmin,ymax,ymin)</a:t>
            </a:r>
          </a:p>
          <a:p>
            <a:pPr eaLnBrk="1" fontAlgn="auto" hangingPunct="1">
              <a:spcAft>
                <a:spcPts val="0"/>
              </a:spcAft>
              <a:buFont typeface="Arial" pitchFamily="34" charset="0"/>
              <a:buChar char="•"/>
              <a:defRPr/>
            </a:pPr>
            <a:r>
              <a:rPr lang="en-US" sz="1400" dirty="0" smtClean="0">
                <a:ea typeface="新細明體" pitchFamily="18" charset="-120"/>
              </a:rPr>
              <a:t>figure(1), </a:t>
            </a:r>
            <a:r>
              <a:rPr lang="en-US" sz="1400" dirty="0" err="1" smtClean="0">
                <a:ea typeface="新細明體" pitchFamily="18" charset="-120"/>
              </a:rPr>
              <a:t>clf</a:t>
            </a:r>
            <a:r>
              <a:rPr lang="en-US" sz="1400" dirty="0" smtClean="0">
                <a:ea typeface="新細明體" pitchFamily="18" charset="-120"/>
              </a:rPr>
              <a:t>, subplot(2,2,1),hold on</a:t>
            </a:r>
          </a:p>
          <a:p>
            <a:pPr eaLnBrk="1" fontAlgn="auto" hangingPunct="1">
              <a:spcAft>
                <a:spcPts val="0"/>
              </a:spcAft>
              <a:buFont typeface="Arial" pitchFamily="34" charset="0"/>
              <a:buChar char="•"/>
              <a:defRPr/>
            </a:pPr>
            <a:r>
              <a:rPr lang="en-US" sz="1400" dirty="0" smtClean="0">
                <a:ea typeface="新細明體" pitchFamily="18" charset="-120"/>
              </a:rPr>
              <a:t>plot(</a:t>
            </a:r>
            <a:r>
              <a:rPr lang="en-US" sz="1400" dirty="0" err="1" smtClean="0">
                <a:ea typeface="新細明體" pitchFamily="18" charset="-120"/>
              </a:rPr>
              <a:t>xmin,ymin</a:t>
            </a:r>
            <a:r>
              <a:rPr lang="en-US" sz="1400" dirty="0" smtClean="0">
                <a:ea typeface="新細明體" pitchFamily="18" charset="-120"/>
              </a:rPr>
              <a:t>),plot(</a:t>
            </a:r>
            <a:r>
              <a:rPr lang="en-US" sz="1400" dirty="0" err="1" smtClean="0">
                <a:ea typeface="新細明體" pitchFamily="18" charset="-120"/>
              </a:rPr>
              <a:t>xmax,ymax</a:t>
            </a:r>
            <a:r>
              <a:rPr lang="en-US" sz="1400" dirty="0" smtClean="0">
                <a:ea typeface="新細明體" pitchFamily="18" charset="-120"/>
              </a:rPr>
              <a:t>)</a:t>
            </a:r>
          </a:p>
          <a:p>
            <a:pPr eaLnBrk="1" fontAlgn="auto" hangingPunct="1">
              <a:spcAft>
                <a:spcPts val="0"/>
              </a:spcAft>
              <a:buFont typeface="Arial" pitchFamily="34" charset="0"/>
              <a:buChar char="•"/>
              <a:defRPr/>
            </a:pPr>
            <a:r>
              <a:rPr lang="en-US" sz="1400" dirty="0" smtClean="0">
                <a:ea typeface="新細明體" pitchFamily="18" charset="-120"/>
              </a:rPr>
              <a:t>plot([u],[v],'c-'),title('image point')</a:t>
            </a:r>
          </a:p>
          <a:p>
            <a:pPr eaLnBrk="1" fontAlgn="auto" hangingPunct="1">
              <a:spcAft>
                <a:spcPts val="0"/>
              </a:spcAft>
              <a:buFont typeface="Arial" pitchFamily="34" charset="0"/>
              <a:buChar char="•"/>
              <a:defRPr/>
            </a:pPr>
            <a:r>
              <a:rPr lang="en-US" sz="1400" dirty="0" smtClean="0">
                <a:ea typeface="新細明體" pitchFamily="18" charset="-120"/>
              </a:rPr>
              <a:t>axis([</a:t>
            </a:r>
            <a:r>
              <a:rPr lang="en-US" sz="1400" dirty="0" err="1" smtClean="0">
                <a:ea typeface="新細明體" pitchFamily="18" charset="-120"/>
              </a:rPr>
              <a:t>xmin</a:t>
            </a:r>
            <a:r>
              <a:rPr lang="en-US" sz="1400" dirty="0" smtClean="0">
                <a:ea typeface="新細明體" pitchFamily="18" charset="-120"/>
              </a:rPr>
              <a:t> </a:t>
            </a:r>
            <a:r>
              <a:rPr lang="en-US" sz="1400" dirty="0" err="1" smtClean="0">
                <a:ea typeface="新細明體" pitchFamily="18" charset="-120"/>
              </a:rPr>
              <a:t>xmax</a:t>
            </a:r>
            <a:r>
              <a:rPr lang="en-US" sz="1400" dirty="0" smtClean="0">
                <a:ea typeface="新細明體" pitchFamily="18" charset="-120"/>
              </a:rPr>
              <a:t> </a:t>
            </a:r>
            <a:r>
              <a:rPr lang="en-US" sz="1400" dirty="0" err="1" smtClean="0">
                <a:ea typeface="新細明體" pitchFamily="18" charset="-120"/>
              </a:rPr>
              <a:t>ymin</a:t>
            </a:r>
            <a:r>
              <a:rPr lang="en-US" sz="1400" dirty="0" smtClean="0">
                <a:ea typeface="新細明體" pitchFamily="18" charset="-120"/>
              </a:rPr>
              <a:t> </a:t>
            </a:r>
            <a:r>
              <a:rPr lang="en-US" sz="1400" dirty="0" err="1" smtClean="0">
                <a:ea typeface="新細明體" pitchFamily="18" charset="-120"/>
              </a:rPr>
              <a:t>ymax</a:t>
            </a:r>
            <a:r>
              <a:rPr lang="en-US" sz="1400" dirty="0" smtClean="0">
                <a:ea typeface="新細明體" pitchFamily="18" charset="-120"/>
              </a:rPr>
              <a:t>])</a:t>
            </a:r>
          </a:p>
          <a:p>
            <a:pPr eaLnBrk="1" fontAlgn="auto" hangingPunct="1">
              <a:spcAft>
                <a:spcPts val="0"/>
              </a:spcAft>
              <a:buFont typeface="Arial" pitchFamily="34" charset="0"/>
              <a:buChar char="•"/>
              <a:defRPr/>
            </a:pPr>
            <a:r>
              <a:rPr lang="en-US" sz="1400" dirty="0" smtClean="0">
                <a:ea typeface="新細明體" pitchFamily="18" charset="-120"/>
              </a:rPr>
              <a:t>set(</a:t>
            </a:r>
            <a:r>
              <a:rPr lang="en-US" sz="1400" dirty="0" err="1" smtClean="0">
                <a:ea typeface="新細明體" pitchFamily="18" charset="-120"/>
              </a:rPr>
              <a:t>gca</a:t>
            </a:r>
            <a:r>
              <a:rPr lang="en-US" sz="1400" dirty="0" smtClean="0">
                <a:ea typeface="新細明體" pitchFamily="18" charset="-120"/>
              </a:rPr>
              <a:t>,'</a:t>
            </a:r>
            <a:r>
              <a:rPr lang="en-US" sz="1400" dirty="0" err="1" smtClean="0">
                <a:ea typeface="新細明體" pitchFamily="18" charset="-120"/>
              </a:rPr>
              <a:t>XDir</a:t>
            </a:r>
            <a:r>
              <a:rPr lang="en-US" sz="1400" dirty="0" smtClean="0">
                <a:ea typeface="新細明體" pitchFamily="18" charset="-120"/>
              </a:rPr>
              <a:t>','reverse'); end</a:t>
            </a:r>
          </a:p>
        </p:txBody>
      </p:sp>
      <p:sp>
        <p:nvSpPr>
          <p:cNvPr id="63492" name="Content Placeholder 3"/>
          <p:cNvSpPr>
            <a:spLocks noGrp="1"/>
          </p:cNvSpPr>
          <p:nvPr>
            <p:ph sz="half" idx="4294967295"/>
          </p:nvPr>
        </p:nvSpPr>
        <p:spPr>
          <a:xfrm>
            <a:off x="5105400" y="533400"/>
            <a:ext cx="4038600" cy="4525963"/>
          </a:xfrm>
        </p:spPr>
        <p:txBody>
          <a:bodyPr rtlCol="0">
            <a:normAutofit fontScale="85000" lnSpcReduction="10000"/>
          </a:bodyPr>
          <a:lstStyle/>
          <a:p>
            <a:pPr eaLnBrk="1" fontAlgn="auto" hangingPunct="1">
              <a:spcAft>
                <a:spcPts val="0"/>
              </a:spcAft>
              <a:buFont typeface="Arial" pitchFamily="34" charset="0"/>
              <a:buChar char="•"/>
              <a:defRPr/>
            </a:pPr>
            <a:r>
              <a:rPr lang="en-US" sz="1400" dirty="0" smtClean="0">
                <a:ea typeface="新細明體" pitchFamily="18" charset="-120"/>
              </a:rPr>
              <a:t>%%%%%%% </a:t>
            </a:r>
            <a:r>
              <a:rPr lang="en-US" sz="1400" dirty="0" err="1" smtClean="0">
                <a:ea typeface="新細明體" pitchFamily="18" charset="-120"/>
              </a:rPr>
              <a:t>rt</a:t>
            </a:r>
            <a:r>
              <a:rPr lang="en-US" sz="1400" dirty="0" smtClean="0">
                <a:ea typeface="新細明體" pitchFamily="18" charset="-120"/>
              </a:rPr>
              <a:t> function %%%%%</a:t>
            </a:r>
          </a:p>
          <a:p>
            <a:pPr eaLnBrk="1" fontAlgn="auto" hangingPunct="1">
              <a:spcAft>
                <a:spcPts val="0"/>
              </a:spcAft>
              <a:buFont typeface="Arial" pitchFamily="34" charset="0"/>
              <a:buChar char="•"/>
              <a:defRPr/>
            </a:pPr>
            <a:r>
              <a:rPr lang="en-US" sz="1400" dirty="0" smtClean="0">
                <a:ea typeface="新細明體" pitchFamily="18" charset="-120"/>
              </a:rPr>
              <a:t>function [</a:t>
            </a:r>
            <a:r>
              <a:rPr lang="en-US" sz="1400" dirty="0" err="1" smtClean="0">
                <a:ea typeface="新細明體" pitchFamily="18" charset="-120"/>
              </a:rPr>
              <a:t>u,v</a:t>
            </a:r>
            <a:r>
              <a:rPr lang="en-US" sz="1400" dirty="0" smtClean="0">
                <a:ea typeface="新細明體" pitchFamily="18" charset="-120"/>
              </a:rPr>
              <a:t>]=</a:t>
            </a:r>
            <a:r>
              <a:rPr lang="en-US" sz="1400" dirty="0" err="1" smtClean="0">
                <a:ea typeface="新細明體" pitchFamily="18" charset="-120"/>
              </a:rPr>
              <a:t>rt</a:t>
            </a:r>
            <a:r>
              <a:rPr lang="en-US" sz="1400" dirty="0" smtClean="0">
                <a:ea typeface="新細明體" pitchFamily="18" charset="-120"/>
              </a:rPr>
              <a:t>(</a:t>
            </a:r>
            <a:r>
              <a:rPr lang="en-US" sz="1400" dirty="0" err="1" smtClean="0">
                <a:ea typeface="新細明體" pitchFamily="18" charset="-120"/>
              </a:rPr>
              <a:t>anx,any,anz,xmax,xmin,ymax,ymin</a:t>
            </a:r>
            <a:r>
              <a:rPr lang="en-US" sz="1400" dirty="0" smtClean="0">
                <a:ea typeface="新細明體" pitchFamily="18" charset="-120"/>
              </a:rPr>
              <a:t>)</a:t>
            </a:r>
          </a:p>
          <a:p>
            <a:pPr eaLnBrk="1" fontAlgn="auto" hangingPunct="1">
              <a:spcAft>
                <a:spcPts val="0"/>
              </a:spcAft>
              <a:buFont typeface="Arial" pitchFamily="34" charset="0"/>
              <a:buChar char="•"/>
              <a:defRPr/>
            </a:pPr>
            <a:r>
              <a:rPr lang="en-US" sz="1400" dirty="0" smtClean="0">
                <a:ea typeface="新細明體" pitchFamily="18" charset="-120"/>
              </a:rPr>
              <a:t>%Find basic parameters----------------------------</a:t>
            </a:r>
          </a:p>
          <a:p>
            <a:pPr eaLnBrk="1" fontAlgn="auto" hangingPunct="1">
              <a:spcAft>
                <a:spcPts val="0"/>
              </a:spcAft>
              <a:buFont typeface="Arial" pitchFamily="34" charset="0"/>
              <a:buChar char="•"/>
              <a:defRPr/>
            </a:pPr>
            <a:r>
              <a:rPr lang="en-US" sz="1400" dirty="0" err="1" smtClean="0">
                <a:ea typeface="新細明體" pitchFamily="18" charset="-120"/>
              </a:rPr>
              <a:t>pixel_width</a:t>
            </a:r>
            <a:r>
              <a:rPr lang="en-US" sz="1400" dirty="0" smtClean="0">
                <a:ea typeface="新細明體" pitchFamily="18" charset="-120"/>
              </a:rPr>
              <a:t>=5.4*10^-6 %5.4um (micron), assume square pixels</a:t>
            </a:r>
          </a:p>
          <a:p>
            <a:pPr eaLnBrk="1" fontAlgn="auto" hangingPunct="1">
              <a:spcAft>
                <a:spcPts val="0"/>
              </a:spcAft>
              <a:buFont typeface="Arial" pitchFamily="34" charset="0"/>
              <a:buChar char="•"/>
              <a:defRPr/>
            </a:pPr>
            <a:r>
              <a:rPr lang="en-US" sz="1400" dirty="0" smtClean="0">
                <a:ea typeface="新細明體" pitchFamily="18" charset="-120"/>
              </a:rPr>
              <a:t>F=3*10^-3 %3mm </a:t>
            </a:r>
            <a:r>
              <a:rPr lang="en-US" sz="1400" dirty="0" err="1" smtClean="0">
                <a:ea typeface="新細明體" pitchFamily="18" charset="-120"/>
              </a:rPr>
              <a:t>foval</a:t>
            </a:r>
            <a:r>
              <a:rPr lang="en-US" sz="1400" dirty="0" smtClean="0">
                <a:ea typeface="新細明體" pitchFamily="18" charset="-120"/>
              </a:rPr>
              <a:t> length in meters</a:t>
            </a:r>
          </a:p>
          <a:p>
            <a:pPr eaLnBrk="1" fontAlgn="auto" hangingPunct="1">
              <a:spcAft>
                <a:spcPts val="0"/>
              </a:spcAft>
              <a:buFont typeface="Arial" pitchFamily="34" charset="0"/>
              <a:buChar char="•"/>
              <a:defRPr/>
            </a:pPr>
            <a:r>
              <a:rPr lang="en-US" sz="1400" dirty="0" smtClean="0">
                <a:ea typeface="新細明體" pitchFamily="18" charset="-120"/>
              </a:rPr>
              <a:t>f=F/</a:t>
            </a:r>
            <a:r>
              <a:rPr lang="en-US" sz="1400" dirty="0" err="1" smtClean="0">
                <a:ea typeface="新細明體" pitchFamily="18" charset="-120"/>
              </a:rPr>
              <a:t>pixel_width</a:t>
            </a:r>
            <a:r>
              <a:rPr lang="en-US" sz="1400" dirty="0" smtClean="0">
                <a:ea typeface="新細明體" pitchFamily="18" charset="-120"/>
              </a:rPr>
              <a:t> %focal length in pixels</a:t>
            </a:r>
          </a:p>
          <a:p>
            <a:pPr eaLnBrk="1" fontAlgn="auto" hangingPunct="1">
              <a:spcAft>
                <a:spcPts val="0"/>
              </a:spcAft>
              <a:buFont typeface="Arial" pitchFamily="34" charset="0"/>
              <a:buChar char="•"/>
              <a:defRPr/>
            </a:pPr>
            <a:r>
              <a:rPr lang="en-US" sz="1400" dirty="0" smtClean="0">
                <a:ea typeface="新細明體" pitchFamily="18" charset="-120"/>
              </a:rPr>
              <a:t>%assume the picture is 1024 x 768</a:t>
            </a:r>
          </a:p>
          <a:p>
            <a:pPr eaLnBrk="1" fontAlgn="auto" hangingPunct="1">
              <a:spcAft>
                <a:spcPts val="0"/>
              </a:spcAft>
              <a:buFont typeface="Arial" pitchFamily="34" charset="0"/>
              <a:buChar char="•"/>
              <a:defRPr/>
            </a:pPr>
            <a:r>
              <a:rPr lang="en-US" sz="1400" dirty="0" smtClean="0">
                <a:ea typeface="新細明體" pitchFamily="18" charset="-120"/>
              </a:rPr>
              <a:t>ox=</a:t>
            </a:r>
            <a:r>
              <a:rPr lang="en-US" sz="1400" dirty="0" err="1" smtClean="0">
                <a:ea typeface="新細明體" pitchFamily="18" charset="-120"/>
              </a:rPr>
              <a:t>xmax</a:t>
            </a:r>
            <a:r>
              <a:rPr lang="en-US" sz="1400" dirty="0" smtClean="0">
                <a:ea typeface="新細明體" pitchFamily="18" charset="-120"/>
              </a:rPr>
              <a:t>/2, </a:t>
            </a:r>
            <a:r>
              <a:rPr lang="en-US" sz="1400" dirty="0" err="1" smtClean="0">
                <a:ea typeface="新細明體" pitchFamily="18" charset="-120"/>
              </a:rPr>
              <a:t>oy</a:t>
            </a:r>
            <a:r>
              <a:rPr lang="en-US" sz="1400" dirty="0" smtClean="0">
                <a:ea typeface="新細明體" pitchFamily="18" charset="-120"/>
              </a:rPr>
              <a:t>=</a:t>
            </a:r>
            <a:r>
              <a:rPr lang="en-US" sz="1400" dirty="0" err="1" smtClean="0">
                <a:ea typeface="新細明體" pitchFamily="18" charset="-120"/>
              </a:rPr>
              <a:t>ymax</a:t>
            </a:r>
            <a:r>
              <a:rPr lang="en-US" sz="1400" dirty="0" smtClean="0">
                <a:ea typeface="新細明體" pitchFamily="18" charset="-120"/>
              </a:rPr>
              <a:t>/2 %cam center is at middle</a:t>
            </a:r>
          </a:p>
          <a:p>
            <a:pPr eaLnBrk="1" fontAlgn="auto" hangingPunct="1">
              <a:spcAft>
                <a:spcPts val="0"/>
              </a:spcAft>
              <a:buFont typeface="Arial" pitchFamily="34" charset="0"/>
              <a:buChar char="•"/>
              <a:defRPr/>
            </a:pPr>
            <a:r>
              <a:rPr lang="en-US" sz="1400" dirty="0" err="1" smtClean="0">
                <a:ea typeface="新細明體" pitchFamily="18" charset="-120"/>
              </a:rPr>
              <a:t>oy</a:t>
            </a:r>
            <a:r>
              <a:rPr lang="en-US" sz="1400" dirty="0" smtClean="0">
                <a:ea typeface="新細明體" pitchFamily="18" charset="-120"/>
              </a:rPr>
              <a:t>=</a:t>
            </a:r>
            <a:r>
              <a:rPr lang="en-US" sz="1400" dirty="0" err="1" smtClean="0">
                <a:ea typeface="新細明體" pitchFamily="18" charset="-120"/>
              </a:rPr>
              <a:t>ymax</a:t>
            </a:r>
            <a:r>
              <a:rPr lang="en-US" sz="1400" dirty="0" smtClean="0">
                <a:ea typeface="新細明體" pitchFamily="18" charset="-120"/>
              </a:rPr>
              <a:t>/2</a:t>
            </a:r>
          </a:p>
          <a:p>
            <a:pPr eaLnBrk="1" fontAlgn="auto" hangingPunct="1">
              <a:spcAft>
                <a:spcPts val="0"/>
              </a:spcAft>
              <a:buFont typeface="Arial" pitchFamily="34" charset="0"/>
              <a:buChar char="•"/>
              <a:defRPr/>
            </a:pPr>
            <a:r>
              <a:rPr lang="en-US" sz="1400" dirty="0" err="1" smtClean="0">
                <a:ea typeface="新細明體" pitchFamily="18" charset="-120"/>
              </a:rPr>
              <a:t>Kint</a:t>
            </a:r>
            <a:r>
              <a:rPr lang="en-US" sz="1400" dirty="0" smtClean="0">
                <a:ea typeface="新細明體" pitchFamily="18" charset="-120"/>
              </a:rPr>
              <a:t>=[f 0 ox;    0 f </a:t>
            </a:r>
            <a:r>
              <a:rPr lang="en-US" sz="1400" dirty="0" err="1" smtClean="0">
                <a:ea typeface="新細明體" pitchFamily="18" charset="-120"/>
              </a:rPr>
              <a:t>oy</a:t>
            </a:r>
            <a:r>
              <a:rPr lang="en-US" sz="1400" dirty="0" smtClean="0">
                <a:ea typeface="新細明體" pitchFamily="18" charset="-120"/>
              </a:rPr>
              <a:t>;    0 0  1]</a:t>
            </a:r>
          </a:p>
          <a:p>
            <a:pPr eaLnBrk="1" fontAlgn="auto" hangingPunct="1">
              <a:spcAft>
                <a:spcPts val="0"/>
              </a:spcAft>
              <a:buFont typeface="Arial" pitchFamily="34" charset="0"/>
              <a:buChar char="•"/>
              <a:defRPr/>
            </a:pPr>
            <a:r>
              <a:rPr lang="en-US" sz="1400" dirty="0" smtClean="0">
                <a:ea typeface="新細明體" pitchFamily="18" charset="-120"/>
              </a:rPr>
              <a:t>% ---- camera position change ----------------</a:t>
            </a:r>
          </a:p>
          <a:p>
            <a:pPr eaLnBrk="1" fontAlgn="auto" hangingPunct="1">
              <a:spcAft>
                <a:spcPts val="0"/>
              </a:spcAft>
              <a:buFont typeface="Arial" pitchFamily="34" charset="0"/>
              <a:buChar char="•"/>
              <a:defRPr/>
            </a:pPr>
            <a:r>
              <a:rPr lang="en-US" sz="1400" dirty="0" smtClean="0">
                <a:ea typeface="新細明體" pitchFamily="18" charset="-120"/>
              </a:rPr>
              <a:t>%</a:t>
            </a:r>
            <a:r>
              <a:rPr lang="en-US" sz="1400" dirty="0" err="1" smtClean="0">
                <a:ea typeface="新細明體" pitchFamily="18" charset="-120"/>
              </a:rPr>
              <a:t>Init</a:t>
            </a:r>
            <a:r>
              <a:rPr lang="en-US" sz="1400" dirty="0" smtClean="0">
                <a:ea typeface="新細明體" pitchFamily="18" charset="-120"/>
              </a:rPr>
              <a:t> position of the camera</a:t>
            </a:r>
          </a:p>
          <a:p>
            <a:pPr eaLnBrk="1" fontAlgn="auto" hangingPunct="1">
              <a:spcAft>
                <a:spcPts val="0"/>
              </a:spcAft>
              <a:buFont typeface="Arial" pitchFamily="34" charset="0"/>
              <a:buChar char="•"/>
              <a:defRPr/>
            </a:pPr>
            <a:r>
              <a:rPr lang="en-US" sz="1400" dirty="0" smtClean="0">
                <a:ea typeface="新細明體" pitchFamily="18" charset="-120"/>
              </a:rPr>
              <a:t>%A camera is normally at eye(3), no rotate </a:t>
            </a:r>
            <a:r>
              <a:rPr lang="en-US" sz="1400" dirty="0" err="1" smtClean="0">
                <a:ea typeface="新細明體" pitchFamily="18" charset="-120"/>
              </a:rPr>
              <a:t>io</a:t>
            </a:r>
            <a:r>
              <a:rPr lang="en-US" sz="1400" dirty="0" smtClean="0">
                <a:ea typeface="新細明體" pitchFamily="18" charset="-120"/>
              </a:rPr>
              <a:t> in world coord.sys,</a:t>
            </a:r>
          </a:p>
          <a:p>
            <a:pPr eaLnBrk="1" fontAlgn="auto" hangingPunct="1">
              <a:spcAft>
                <a:spcPts val="0"/>
              </a:spcAft>
              <a:buFont typeface="Arial" pitchFamily="34" charset="0"/>
              <a:buChar char="•"/>
              <a:defRPr/>
            </a:pPr>
            <a:r>
              <a:rPr lang="en-US" sz="1400" dirty="0" smtClean="0">
                <a:ea typeface="新細明體" pitchFamily="18" charset="-120"/>
              </a:rPr>
              <a:t>%rotated about the 3 </a:t>
            </a:r>
            <a:r>
              <a:rPr lang="en-US" sz="1400" dirty="0" err="1" smtClean="0">
                <a:ea typeface="新細明體" pitchFamily="18" charset="-120"/>
              </a:rPr>
              <a:t>axes:an_x,an_y,an_z</a:t>
            </a:r>
            <a:r>
              <a:rPr lang="en-US" sz="1400" dirty="0" smtClean="0">
                <a:ea typeface="新細明體" pitchFamily="18" charset="-120"/>
              </a:rPr>
              <a:t> to the cam </a:t>
            </a:r>
            <a:r>
              <a:rPr lang="en-US" sz="1400" dirty="0" err="1" smtClean="0">
                <a:ea typeface="新細明體" pitchFamily="18" charset="-120"/>
              </a:rPr>
              <a:t>coord</a:t>
            </a:r>
            <a:r>
              <a:rPr lang="en-US" sz="1400" dirty="0" smtClean="0">
                <a:ea typeface="新細明體" pitchFamily="18" charset="-120"/>
              </a:rPr>
              <a:t> sys.</a:t>
            </a:r>
          </a:p>
          <a:p>
            <a:pPr eaLnBrk="1" fontAlgn="auto" hangingPunct="1">
              <a:spcAft>
                <a:spcPts val="0"/>
              </a:spcAft>
              <a:buFont typeface="Arial" pitchFamily="34" charset="0"/>
              <a:buChar char="•"/>
              <a:defRPr/>
            </a:pPr>
            <a:r>
              <a:rPr lang="en-US" sz="1400" dirty="0" smtClean="0">
                <a:ea typeface="新細明體" pitchFamily="18" charset="-120"/>
              </a:rPr>
              <a:t>%</a:t>
            </a:r>
            <a:r>
              <a:rPr lang="en-US" sz="1400" dirty="0" err="1" smtClean="0">
                <a:ea typeface="新細明體" pitchFamily="18" charset="-120"/>
              </a:rPr>
              <a:t>Rc</a:t>
            </a:r>
            <a:r>
              <a:rPr lang="en-US" sz="1400" dirty="0" smtClean="0">
                <a:ea typeface="新細明體" pitchFamily="18" charset="-120"/>
              </a:rPr>
              <a:t> will bring a vector in world </a:t>
            </a:r>
            <a:r>
              <a:rPr lang="en-US" sz="1400" dirty="0" err="1" smtClean="0">
                <a:ea typeface="新細明體" pitchFamily="18" charset="-120"/>
              </a:rPr>
              <a:t>cood</a:t>
            </a:r>
            <a:r>
              <a:rPr lang="en-US" sz="1400" dirty="0" smtClean="0">
                <a:ea typeface="新細明體" pitchFamily="18" charset="-120"/>
              </a:rPr>
              <a:t>. to camera </a:t>
            </a:r>
            <a:r>
              <a:rPr lang="en-US" sz="1400" dirty="0" err="1" smtClean="0">
                <a:ea typeface="新細明體" pitchFamily="18" charset="-120"/>
              </a:rPr>
              <a:t>cood</a:t>
            </a:r>
            <a:r>
              <a:rPr lang="en-US" sz="1400" dirty="0" smtClean="0">
                <a:ea typeface="新細明體" pitchFamily="18" charset="-120"/>
              </a:rPr>
              <a:t>. Such that</a:t>
            </a:r>
          </a:p>
          <a:p>
            <a:pPr eaLnBrk="1" fontAlgn="auto" hangingPunct="1">
              <a:spcAft>
                <a:spcPts val="0"/>
              </a:spcAft>
              <a:buFont typeface="Arial" pitchFamily="34" charset="0"/>
              <a:buChar char="•"/>
              <a:defRPr/>
            </a:pPr>
            <a:r>
              <a:rPr lang="en-US" sz="1400" dirty="0" smtClean="0">
                <a:ea typeface="新細明體" pitchFamily="18" charset="-120"/>
              </a:rPr>
              <a:t>%so </a:t>
            </a:r>
            <a:r>
              <a:rPr lang="en-US" sz="1400" dirty="0" err="1" smtClean="0">
                <a:ea typeface="新細明體" pitchFamily="18" charset="-120"/>
              </a:rPr>
              <a:t>vc</a:t>
            </a:r>
            <a:r>
              <a:rPr lang="en-US" sz="1400" dirty="0" smtClean="0">
                <a:ea typeface="新細明體" pitchFamily="18" charset="-120"/>
              </a:rPr>
              <a:t>=</a:t>
            </a:r>
            <a:r>
              <a:rPr lang="en-US" sz="1400" dirty="0" err="1" smtClean="0">
                <a:ea typeface="新細明體" pitchFamily="18" charset="-120"/>
              </a:rPr>
              <a:t>Rc</a:t>
            </a:r>
            <a:r>
              <a:rPr lang="en-US" sz="1400" dirty="0" smtClean="0">
                <a:ea typeface="新細明體" pitchFamily="18" charset="-120"/>
              </a:rPr>
              <a:t>*</a:t>
            </a:r>
            <a:r>
              <a:rPr lang="en-US" sz="1400" dirty="0" err="1" smtClean="0">
                <a:ea typeface="新細明體" pitchFamily="18" charset="-120"/>
              </a:rPr>
              <a:t>vw</a:t>
            </a:r>
            <a:r>
              <a:rPr lang="en-US" sz="1400" dirty="0" smtClean="0">
                <a:ea typeface="新細明體" pitchFamily="18" charset="-120"/>
              </a:rPr>
              <a:t>, </a:t>
            </a:r>
            <a:r>
              <a:rPr lang="en-US" sz="1400" dirty="0" err="1" smtClean="0">
                <a:ea typeface="新細明體" pitchFamily="18" charset="-120"/>
              </a:rPr>
              <a:t>vw</a:t>
            </a:r>
            <a:r>
              <a:rPr lang="en-US" sz="1400" dirty="0" smtClean="0">
                <a:ea typeface="新細明體" pitchFamily="18" charset="-120"/>
              </a:rPr>
              <a:t> is a vector in world, </a:t>
            </a:r>
            <a:r>
              <a:rPr lang="en-US" sz="1400" dirty="0" err="1" smtClean="0">
                <a:ea typeface="新細明體" pitchFamily="18" charset="-120"/>
              </a:rPr>
              <a:t>vc</a:t>
            </a:r>
            <a:r>
              <a:rPr lang="en-US" sz="1400" dirty="0" smtClean="0">
                <a:ea typeface="新細明體" pitchFamily="18" charset="-120"/>
              </a:rPr>
              <a:t> is same vector in cam. sys.</a:t>
            </a:r>
          </a:p>
          <a:p>
            <a:pPr eaLnBrk="1" fontAlgn="auto" hangingPunct="1">
              <a:spcAft>
                <a:spcPts val="0"/>
              </a:spcAft>
              <a:buFont typeface="Arial" pitchFamily="34" charset="0"/>
              <a:buChar char="•"/>
              <a:defRPr/>
            </a:pPr>
            <a:r>
              <a:rPr lang="en-US" sz="1400" dirty="0" err="1" smtClean="0">
                <a:ea typeface="新細明體" pitchFamily="18" charset="-120"/>
              </a:rPr>
              <a:t>Rc</a:t>
            </a:r>
            <a:r>
              <a:rPr lang="en-US" sz="1400" dirty="0" smtClean="0">
                <a:ea typeface="新細明體" pitchFamily="18" charset="-120"/>
              </a:rPr>
              <a:t>=rot(</a:t>
            </a:r>
            <a:r>
              <a:rPr lang="en-US" sz="1400" dirty="0" err="1" smtClean="0">
                <a:ea typeface="新細明體" pitchFamily="18" charset="-120"/>
              </a:rPr>
              <a:t>anx,any,anz</a:t>
            </a:r>
            <a:r>
              <a:rPr lang="en-US" sz="1400" dirty="0" smtClean="0">
                <a:ea typeface="新細明體" pitchFamily="18" charset="-120"/>
              </a:rPr>
              <a:t>)</a:t>
            </a:r>
          </a:p>
          <a:p>
            <a:pPr eaLnBrk="1" fontAlgn="auto" hangingPunct="1">
              <a:spcAft>
                <a:spcPts val="0"/>
              </a:spcAft>
              <a:buFont typeface="Arial" pitchFamily="34" charset="0"/>
              <a:buChar char="•"/>
              <a:defRPr/>
            </a:pPr>
            <a:r>
              <a:rPr lang="en-US" sz="1400" dirty="0" smtClean="0">
                <a:ea typeface="新細明體" pitchFamily="18" charset="-120"/>
              </a:rPr>
              <a:t>Tc=[0,0,0]'%camera translation</a:t>
            </a:r>
          </a:p>
        </p:txBody>
      </p:sp>
    </p:spTree>
    <p:extLst>
      <p:ext uri="{BB962C8B-B14F-4D97-AF65-F5344CB8AC3E}">
        <p14:creationId xmlns:p14="http://schemas.microsoft.com/office/powerpoint/2010/main" val="368890504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smtClean="0"/>
              <a:t>Ch2. Cameras v.7c</a:t>
            </a:r>
            <a:endParaRPr lang="en-US"/>
          </a:p>
        </p:txBody>
      </p:sp>
      <p:sp>
        <p:nvSpPr>
          <p:cNvPr id="7885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spcBef>
                <a:spcPct val="0"/>
              </a:spcBef>
              <a:buFontTx/>
              <a:buNone/>
            </a:pPr>
            <a:fld id="{B0B9B740-5B37-4198-9F67-214A691C199A}" type="slidenum">
              <a:rPr lang="en-US" altLang="en-US" sz="1200" smtClean="0">
                <a:solidFill>
                  <a:srgbClr val="898989"/>
                </a:solidFill>
                <a:latin typeface="Verdana" pitchFamily="34" charset="0"/>
              </a:rPr>
              <a:pPr>
                <a:spcBef>
                  <a:spcPct val="0"/>
                </a:spcBef>
                <a:buFontTx/>
                <a:buNone/>
              </a:pPr>
              <a:t>92</a:t>
            </a:fld>
            <a:endParaRPr lang="en-US" altLang="en-US" sz="1200" smtClean="0">
              <a:solidFill>
                <a:srgbClr val="898989"/>
              </a:solidFill>
              <a:latin typeface="Verdana" pitchFamily="34" charset="0"/>
            </a:endParaRPr>
          </a:p>
        </p:txBody>
      </p:sp>
      <p:sp>
        <p:nvSpPr>
          <p:cNvPr id="78852" name="Title 1"/>
          <p:cNvSpPr>
            <a:spLocks noGrp="1"/>
          </p:cNvSpPr>
          <p:nvPr>
            <p:ph type="title" idx="4294967295"/>
          </p:nvPr>
        </p:nvSpPr>
        <p:spPr>
          <a:xfrm>
            <a:off x="0" y="274638"/>
            <a:ext cx="8229600" cy="1143000"/>
          </a:xfrm>
        </p:spPr>
        <p:txBody>
          <a:bodyPr/>
          <a:lstStyle/>
          <a:p>
            <a:pPr algn="r" eaLnBrk="1" hangingPunct="1"/>
            <a:r>
              <a:rPr lang="en-US" altLang="en-US" sz="2800" dirty="0" smtClean="0">
                <a:ea typeface="新細明體" pitchFamily="18" charset="-120"/>
              </a:rPr>
              <a:t>Continue(</a:t>
            </a:r>
            <a:r>
              <a:rPr lang="en-US" altLang="en-US" sz="2800" dirty="0" smtClean="0">
                <a:solidFill>
                  <a:srgbClr val="FF0000"/>
                </a:solidFill>
                <a:ea typeface="新細明體" pitchFamily="18" charset="-120"/>
              </a:rPr>
              <a:t>answer</a:t>
            </a:r>
            <a:r>
              <a:rPr lang="en-US" altLang="en-US" sz="2800" dirty="0" smtClean="0">
                <a:ea typeface="新細明體" pitchFamily="18" charset="-120"/>
              </a:rPr>
              <a:t>: tut2.7) </a:t>
            </a:r>
          </a:p>
        </p:txBody>
      </p:sp>
      <p:sp>
        <p:nvSpPr>
          <p:cNvPr id="78853" name="Content Placeholder 2"/>
          <p:cNvSpPr>
            <a:spLocks noGrp="1"/>
          </p:cNvSpPr>
          <p:nvPr>
            <p:ph sz="half" idx="4294967295"/>
          </p:nvPr>
        </p:nvSpPr>
        <p:spPr>
          <a:xfrm>
            <a:off x="5105400" y="1447800"/>
            <a:ext cx="4038600" cy="4525963"/>
          </a:xfrm>
        </p:spPr>
        <p:txBody>
          <a:bodyPr/>
          <a:lstStyle/>
          <a:p>
            <a:pPr eaLnBrk="1" hangingPunct="1"/>
            <a:r>
              <a:rPr lang="en-US" altLang="en-US" sz="1100" dirty="0" smtClean="0">
                <a:ea typeface="新細明體" pitchFamily="18" charset="-120"/>
              </a:rPr>
              <a:t>%%%%%%%% rot </a:t>
            </a:r>
            <a:r>
              <a:rPr lang="en-US" altLang="en-US" sz="1100" dirty="0" err="1" smtClean="0">
                <a:ea typeface="新細明體" pitchFamily="18" charset="-120"/>
              </a:rPr>
              <a:t>fucntion</a:t>
            </a:r>
            <a:r>
              <a:rPr lang="en-US" altLang="en-US" sz="1100" dirty="0" smtClean="0">
                <a:ea typeface="新細明體" pitchFamily="18" charset="-120"/>
              </a:rPr>
              <a:t> %%%%%%%%%%%</a:t>
            </a:r>
          </a:p>
          <a:p>
            <a:pPr eaLnBrk="1" hangingPunct="1"/>
            <a:r>
              <a:rPr lang="en-US" altLang="en-US" sz="1100" dirty="0" smtClean="0">
                <a:ea typeface="新細明體" pitchFamily="18" charset="-120"/>
              </a:rPr>
              <a:t>%</a:t>
            </a:r>
            <a:r>
              <a:rPr lang="en-US" altLang="en-US" sz="1100" dirty="0" err="1" smtClean="0">
                <a:ea typeface="新細明體" pitchFamily="18" charset="-120"/>
              </a:rPr>
              <a:t>matlab</a:t>
            </a:r>
            <a:r>
              <a:rPr lang="en-US" altLang="en-US" sz="1100" dirty="0" smtClean="0">
                <a:ea typeface="新細明體" pitchFamily="18" charset="-120"/>
              </a:rPr>
              <a:t> : usage e.g. </a:t>
            </a:r>
            <a:r>
              <a:rPr lang="en-US" altLang="en-US" sz="1100" dirty="0" err="1" smtClean="0">
                <a:ea typeface="新細明體" pitchFamily="18" charset="-120"/>
              </a:rPr>
              <a:t>Rc</a:t>
            </a:r>
            <a:r>
              <a:rPr lang="en-US" altLang="en-US" sz="1100" dirty="0" smtClean="0">
                <a:ea typeface="新細明體" pitchFamily="18" charset="-120"/>
              </a:rPr>
              <a:t>=rot(1*pi/180, 3*pi/180, 5*pi/180) % three angles 1,3,5</a:t>
            </a:r>
          </a:p>
          <a:p>
            <a:pPr eaLnBrk="1" hangingPunct="1"/>
            <a:r>
              <a:rPr lang="en-US" altLang="en-US" sz="1100" dirty="0" smtClean="0">
                <a:ea typeface="新細明體" pitchFamily="18" charset="-120"/>
              </a:rPr>
              <a:t>function </a:t>
            </a:r>
            <a:r>
              <a:rPr lang="en-US" altLang="en-US" sz="1100" dirty="0" err="1" smtClean="0">
                <a:ea typeface="新細明體" pitchFamily="18" charset="-120"/>
              </a:rPr>
              <a:t>Rc</a:t>
            </a:r>
            <a:r>
              <a:rPr lang="en-US" altLang="en-US" sz="1100" dirty="0" smtClean="0">
                <a:ea typeface="新細明體" pitchFamily="18" charset="-120"/>
              </a:rPr>
              <a:t>=rot(</a:t>
            </a:r>
            <a:r>
              <a:rPr lang="en-US" altLang="en-US" sz="1100" dirty="0" err="1" smtClean="0">
                <a:ea typeface="新細明體" pitchFamily="18" charset="-120"/>
              </a:rPr>
              <a:t>an_x,an_y,an_z</a:t>
            </a:r>
            <a:r>
              <a:rPr lang="en-US" altLang="en-US" sz="1100" dirty="0" smtClean="0">
                <a:ea typeface="新細明體" pitchFamily="18" charset="-120"/>
              </a:rPr>
              <a:t>) %in radians</a:t>
            </a:r>
          </a:p>
          <a:p>
            <a:pPr eaLnBrk="1" hangingPunct="1"/>
            <a:r>
              <a:rPr lang="en-US" altLang="en-US" sz="1100" dirty="0" smtClean="0">
                <a:ea typeface="新細明體" pitchFamily="18" charset="-120"/>
              </a:rPr>
              <a:t>%</a:t>
            </a:r>
            <a:r>
              <a:rPr lang="en-US" altLang="en-US" sz="1100" dirty="0" err="1" smtClean="0">
                <a:ea typeface="新細明體" pitchFamily="18" charset="-120"/>
              </a:rPr>
              <a:t>an_x</a:t>
            </a:r>
            <a:r>
              <a:rPr lang="en-US" altLang="en-US" sz="1100" dirty="0" smtClean="0">
                <a:ea typeface="新細明體" pitchFamily="18" charset="-120"/>
              </a:rPr>
              <a:t>=angle rotates about the x-axis(Yaw )</a:t>
            </a:r>
          </a:p>
          <a:p>
            <a:pPr eaLnBrk="1" hangingPunct="1"/>
            <a:r>
              <a:rPr lang="en-US" altLang="en-US" sz="1100" dirty="0" smtClean="0">
                <a:ea typeface="新細明體" pitchFamily="18" charset="-120"/>
              </a:rPr>
              <a:t>%</a:t>
            </a:r>
            <a:r>
              <a:rPr lang="en-US" altLang="en-US" sz="1100" dirty="0" err="1" smtClean="0">
                <a:ea typeface="新細明體" pitchFamily="18" charset="-120"/>
              </a:rPr>
              <a:t>an_y</a:t>
            </a:r>
            <a:r>
              <a:rPr lang="en-US" altLang="en-US" sz="1100" dirty="0" smtClean="0">
                <a:ea typeface="新細明體" pitchFamily="18" charset="-120"/>
              </a:rPr>
              <a:t>=angle rotates about the y-axis (Pitch)</a:t>
            </a:r>
          </a:p>
          <a:p>
            <a:pPr eaLnBrk="1" hangingPunct="1"/>
            <a:r>
              <a:rPr lang="en-US" altLang="en-US" sz="1100" dirty="0" smtClean="0">
                <a:ea typeface="新細明體" pitchFamily="18" charset="-120"/>
              </a:rPr>
              <a:t>%</a:t>
            </a:r>
            <a:r>
              <a:rPr lang="en-US" altLang="en-US" sz="1100" dirty="0" err="1" smtClean="0">
                <a:ea typeface="新細明體" pitchFamily="18" charset="-120"/>
              </a:rPr>
              <a:t>an_z</a:t>
            </a:r>
            <a:r>
              <a:rPr lang="en-US" altLang="en-US" sz="1100" dirty="0" smtClean="0">
                <a:ea typeface="新細明體" pitchFamily="18" charset="-120"/>
              </a:rPr>
              <a:t>= angle rotates about the z-axis (Roll)</a:t>
            </a:r>
          </a:p>
          <a:p>
            <a:pPr eaLnBrk="1" hangingPunct="1"/>
            <a:r>
              <a:rPr lang="en-US" altLang="en-US" sz="1100" dirty="0" err="1" smtClean="0">
                <a:ea typeface="新細明體" pitchFamily="18" charset="-120"/>
              </a:rPr>
              <a:t>Rz</a:t>
            </a:r>
            <a:r>
              <a:rPr lang="en-US" altLang="en-US" sz="1100" dirty="0" smtClean="0">
                <a:ea typeface="新細明體" pitchFamily="18" charset="-120"/>
              </a:rPr>
              <a:t>=[cos(</a:t>
            </a:r>
            <a:r>
              <a:rPr lang="en-US" altLang="en-US" sz="1100" dirty="0" err="1" smtClean="0">
                <a:ea typeface="新細明體" pitchFamily="18" charset="-120"/>
              </a:rPr>
              <a:t>an_z</a:t>
            </a:r>
            <a:r>
              <a:rPr lang="en-US" altLang="en-US" sz="1100" dirty="0" smtClean="0">
                <a:ea typeface="新細明體" pitchFamily="18" charset="-120"/>
              </a:rPr>
              <a:t>)   sin(</a:t>
            </a:r>
            <a:r>
              <a:rPr lang="en-US" altLang="en-US" sz="1100" dirty="0" err="1" smtClean="0">
                <a:ea typeface="新細明體" pitchFamily="18" charset="-120"/>
              </a:rPr>
              <a:t>an_z</a:t>
            </a:r>
            <a:r>
              <a:rPr lang="en-US" altLang="en-US" sz="1100" dirty="0" smtClean="0">
                <a:ea typeface="新細明體" pitchFamily="18" charset="-120"/>
              </a:rPr>
              <a:t>)   0</a:t>
            </a:r>
          </a:p>
          <a:p>
            <a:pPr eaLnBrk="1" hangingPunct="1"/>
            <a:r>
              <a:rPr lang="en-US" altLang="en-US" sz="1100" dirty="0" smtClean="0">
                <a:ea typeface="新細明體" pitchFamily="18" charset="-120"/>
              </a:rPr>
              <a:t>    -sin(</a:t>
            </a:r>
            <a:r>
              <a:rPr lang="en-US" altLang="en-US" sz="1100" dirty="0" err="1" smtClean="0">
                <a:ea typeface="新細明體" pitchFamily="18" charset="-120"/>
              </a:rPr>
              <a:t>an_z</a:t>
            </a:r>
            <a:r>
              <a:rPr lang="en-US" altLang="en-US" sz="1100" dirty="0" smtClean="0">
                <a:ea typeface="新細明體" pitchFamily="18" charset="-120"/>
              </a:rPr>
              <a:t>)   cos(</a:t>
            </a:r>
            <a:r>
              <a:rPr lang="en-US" altLang="en-US" sz="1100" dirty="0" err="1" smtClean="0">
                <a:ea typeface="新細明體" pitchFamily="18" charset="-120"/>
              </a:rPr>
              <a:t>an_z</a:t>
            </a:r>
            <a:r>
              <a:rPr lang="en-US" altLang="en-US" sz="1100" dirty="0" smtClean="0">
                <a:ea typeface="新細明體" pitchFamily="18" charset="-120"/>
              </a:rPr>
              <a:t>)   0</a:t>
            </a:r>
          </a:p>
          <a:p>
            <a:pPr eaLnBrk="1" hangingPunct="1"/>
            <a:r>
              <a:rPr lang="en-US" altLang="en-US" sz="1100" dirty="0" smtClean="0">
                <a:ea typeface="新細明體" pitchFamily="18" charset="-120"/>
              </a:rPr>
              <a:t>    0           0           1];</a:t>
            </a:r>
          </a:p>
          <a:p>
            <a:pPr eaLnBrk="1" hangingPunct="1"/>
            <a:r>
              <a:rPr lang="en-US" altLang="en-US" sz="1100" dirty="0" smtClean="0">
                <a:ea typeface="新細明體" pitchFamily="18" charset="-120"/>
              </a:rPr>
              <a:t>Ry=[cos(</a:t>
            </a:r>
            <a:r>
              <a:rPr lang="en-US" altLang="en-US" sz="1100" dirty="0" err="1" smtClean="0">
                <a:ea typeface="新細明體" pitchFamily="18" charset="-120"/>
              </a:rPr>
              <a:t>an_y</a:t>
            </a:r>
            <a:r>
              <a:rPr lang="en-US" altLang="en-US" sz="1100" dirty="0" smtClean="0">
                <a:ea typeface="新細明體" pitchFamily="18" charset="-120"/>
              </a:rPr>
              <a:t>)   0           -sin(</a:t>
            </a:r>
            <a:r>
              <a:rPr lang="en-US" altLang="en-US" sz="1100" dirty="0" err="1" smtClean="0">
                <a:ea typeface="新細明體" pitchFamily="18" charset="-120"/>
              </a:rPr>
              <a:t>an_y</a:t>
            </a:r>
            <a:r>
              <a:rPr lang="en-US" altLang="en-US" sz="1100" dirty="0" smtClean="0">
                <a:ea typeface="新細明體" pitchFamily="18" charset="-120"/>
              </a:rPr>
              <a:t>)</a:t>
            </a:r>
          </a:p>
          <a:p>
            <a:pPr eaLnBrk="1" hangingPunct="1"/>
            <a:r>
              <a:rPr lang="en-US" altLang="en-US" sz="1100" dirty="0" smtClean="0">
                <a:ea typeface="新細明體" pitchFamily="18" charset="-120"/>
              </a:rPr>
              <a:t>    0           1           0</a:t>
            </a:r>
          </a:p>
          <a:p>
            <a:pPr eaLnBrk="1" hangingPunct="1"/>
            <a:r>
              <a:rPr lang="en-US" altLang="en-US" sz="1100" dirty="0" smtClean="0">
                <a:ea typeface="新細明體" pitchFamily="18" charset="-120"/>
              </a:rPr>
              <a:t>    sin(</a:t>
            </a:r>
            <a:r>
              <a:rPr lang="en-US" altLang="en-US" sz="1100" dirty="0" err="1" smtClean="0">
                <a:ea typeface="新細明體" pitchFamily="18" charset="-120"/>
              </a:rPr>
              <a:t>an_y</a:t>
            </a:r>
            <a:r>
              <a:rPr lang="en-US" altLang="en-US" sz="1100" dirty="0" smtClean="0">
                <a:ea typeface="新細明體" pitchFamily="18" charset="-120"/>
              </a:rPr>
              <a:t>)    0           cos(</a:t>
            </a:r>
            <a:r>
              <a:rPr lang="en-US" altLang="en-US" sz="1100" dirty="0" err="1" smtClean="0">
                <a:ea typeface="新細明體" pitchFamily="18" charset="-120"/>
              </a:rPr>
              <a:t>an_y</a:t>
            </a:r>
            <a:r>
              <a:rPr lang="en-US" altLang="en-US" sz="1100" dirty="0" smtClean="0">
                <a:ea typeface="新細明體" pitchFamily="18" charset="-120"/>
              </a:rPr>
              <a:t>)];</a:t>
            </a:r>
          </a:p>
          <a:p>
            <a:pPr eaLnBrk="1" hangingPunct="1"/>
            <a:r>
              <a:rPr lang="en-US" altLang="en-US" sz="1100" dirty="0" smtClean="0">
                <a:ea typeface="新細明體" pitchFamily="18" charset="-120"/>
              </a:rPr>
              <a:t>Rx=[1           0           0</a:t>
            </a:r>
          </a:p>
          <a:p>
            <a:pPr eaLnBrk="1" hangingPunct="1"/>
            <a:r>
              <a:rPr lang="en-US" altLang="en-US" sz="1100" dirty="0" smtClean="0">
                <a:ea typeface="新細明體" pitchFamily="18" charset="-120"/>
              </a:rPr>
              <a:t>    0           cos(</a:t>
            </a:r>
            <a:r>
              <a:rPr lang="en-US" altLang="en-US" sz="1100" dirty="0" err="1" smtClean="0">
                <a:ea typeface="新細明體" pitchFamily="18" charset="-120"/>
              </a:rPr>
              <a:t>an_x</a:t>
            </a:r>
            <a:r>
              <a:rPr lang="en-US" altLang="en-US" sz="1100" dirty="0" smtClean="0">
                <a:ea typeface="新細明體" pitchFamily="18" charset="-120"/>
              </a:rPr>
              <a:t>)   sin(</a:t>
            </a:r>
            <a:r>
              <a:rPr lang="en-US" altLang="en-US" sz="1100" dirty="0" err="1" smtClean="0">
                <a:ea typeface="新細明體" pitchFamily="18" charset="-120"/>
              </a:rPr>
              <a:t>an_x</a:t>
            </a:r>
            <a:r>
              <a:rPr lang="en-US" altLang="en-US" sz="1100" dirty="0" smtClean="0">
                <a:ea typeface="新細明體" pitchFamily="18" charset="-120"/>
              </a:rPr>
              <a:t>)</a:t>
            </a:r>
          </a:p>
          <a:p>
            <a:pPr eaLnBrk="1" hangingPunct="1"/>
            <a:r>
              <a:rPr lang="en-US" altLang="en-US" sz="1100" dirty="0" smtClean="0">
                <a:ea typeface="新細明體" pitchFamily="18" charset="-120"/>
              </a:rPr>
              <a:t>    0           -sin(</a:t>
            </a:r>
            <a:r>
              <a:rPr lang="en-US" altLang="en-US" sz="1100" dirty="0" err="1" smtClean="0">
                <a:ea typeface="新細明體" pitchFamily="18" charset="-120"/>
              </a:rPr>
              <a:t>an_x</a:t>
            </a:r>
            <a:r>
              <a:rPr lang="en-US" altLang="en-US" sz="1100" dirty="0" smtClean="0">
                <a:ea typeface="新細明體" pitchFamily="18" charset="-120"/>
              </a:rPr>
              <a:t>)  cos(</a:t>
            </a:r>
            <a:r>
              <a:rPr lang="en-US" altLang="en-US" sz="1100" dirty="0" err="1" smtClean="0">
                <a:ea typeface="新細明體" pitchFamily="18" charset="-120"/>
              </a:rPr>
              <a:t>an_x</a:t>
            </a:r>
            <a:r>
              <a:rPr lang="en-US" altLang="en-US" sz="1100" dirty="0" smtClean="0">
                <a:ea typeface="新細明體" pitchFamily="18" charset="-120"/>
              </a:rPr>
              <a:t>)]</a:t>
            </a:r>
          </a:p>
          <a:p>
            <a:pPr eaLnBrk="1" hangingPunct="1"/>
            <a:endParaRPr lang="en-US" altLang="en-US" sz="1100" dirty="0" smtClean="0">
              <a:ea typeface="新細明體" pitchFamily="18" charset="-120"/>
            </a:endParaRPr>
          </a:p>
          <a:p>
            <a:pPr eaLnBrk="1" hangingPunct="1"/>
            <a:r>
              <a:rPr lang="en-US" altLang="en-US" sz="1100" dirty="0" err="1" smtClean="0">
                <a:ea typeface="新細明體" pitchFamily="18" charset="-120"/>
              </a:rPr>
              <a:t>Rc</a:t>
            </a:r>
            <a:r>
              <a:rPr lang="en-US" altLang="en-US" sz="1100" dirty="0" smtClean="0">
                <a:ea typeface="新細明體" pitchFamily="18" charset="-120"/>
              </a:rPr>
              <a:t> = Rx*Ry*</a:t>
            </a:r>
            <a:r>
              <a:rPr lang="en-US" altLang="en-US" sz="1100" dirty="0" err="1" smtClean="0">
                <a:ea typeface="新細明體" pitchFamily="18" charset="-120"/>
              </a:rPr>
              <a:t>Rz</a:t>
            </a:r>
            <a:r>
              <a:rPr lang="en-US" altLang="en-US" sz="1100" dirty="0" smtClean="0">
                <a:ea typeface="新細明體" pitchFamily="18" charset="-120"/>
              </a:rPr>
              <a:t>;</a:t>
            </a:r>
          </a:p>
          <a:p>
            <a:pPr eaLnBrk="1" hangingPunct="1"/>
            <a:r>
              <a:rPr lang="en-US" altLang="en-US" sz="1100" dirty="0" smtClean="0">
                <a:ea typeface="新細明體" pitchFamily="18" charset="-120"/>
              </a:rPr>
              <a:t>%Properties transpose(R)*R=I, inverse(R)*R=I, inverse(R)=transpose(R), </a:t>
            </a:r>
            <a:r>
              <a:rPr lang="en-US" altLang="en-US" sz="1100" dirty="0" err="1" smtClean="0">
                <a:ea typeface="新細明體" pitchFamily="18" charset="-120"/>
              </a:rPr>
              <a:t>det</a:t>
            </a:r>
            <a:r>
              <a:rPr lang="en-US" altLang="en-US" sz="1100" dirty="0" smtClean="0">
                <a:ea typeface="新細明體" pitchFamily="18" charset="-120"/>
              </a:rPr>
              <a:t>(R)=I .</a:t>
            </a:r>
          </a:p>
          <a:p>
            <a:pPr eaLnBrk="1" hangingPunct="1"/>
            <a:endParaRPr lang="en-US" altLang="en-US" dirty="0" smtClean="0">
              <a:ea typeface="新細明體" pitchFamily="18" charset="-120"/>
            </a:endParaRPr>
          </a:p>
        </p:txBody>
      </p:sp>
      <p:sp>
        <p:nvSpPr>
          <p:cNvPr id="78854" name="Content Placeholder 6"/>
          <p:cNvSpPr>
            <a:spLocks noGrp="1"/>
          </p:cNvSpPr>
          <p:nvPr>
            <p:ph sz="half" idx="4294967295"/>
          </p:nvPr>
        </p:nvSpPr>
        <p:spPr>
          <a:xfrm>
            <a:off x="0" y="381000"/>
            <a:ext cx="4038600" cy="4525963"/>
          </a:xfrm>
        </p:spPr>
        <p:txBody>
          <a:bodyPr/>
          <a:lstStyle/>
          <a:p>
            <a:pPr eaLnBrk="1" hangingPunct="1">
              <a:lnSpc>
                <a:spcPct val="80000"/>
              </a:lnSpc>
            </a:pPr>
            <a:r>
              <a:rPr lang="en-US" altLang="en-US" sz="1300" smtClean="0">
                <a:ea typeface="新細明體" pitchFamily="18" charset="-120"/>
              </a:rPr>
              <a:t>% a 3D point P</a:t>
            </a:r>
          </a:p>
          <a:p>
            <a:pPr eaLnBrk="1" hangingPunct="1">
              <a:lnSpc>
                <a:spcPct val="80000"/>
              </a:lnSpc>
            </a:pPr>
            <a:r>
              <a:rPr lang="en-US" altLang="en-US" sz="1300" smtClean="0">
                <a:ea typeface="新細明體" pitchFamily="18" charset="-120"/>
              </a:rPr>
              <a:t>xx=300 %object width</a:t>
            </a:r>
          </a:p>
          <a:p>
            <a:pPr eaLnBrk="1" hangingPunct="1">
              <a:lnSpc>
                <a:spcPct val="80000"/>
              </a:lnSpc>
            </a:pPr>
            <a:r>
              <a:rPr lang="en-US" altLang="en-US" sz="1300" smtClean="0">
                <a:ea typeface="新細明體" pitchFamily="18" charset="-120"/>
              </a:rPr>
              <a:t>yy=300 %object height</a:t>
            </a:r>
          </a:p>
          <a:p>
            <a:pPr eaLnBrk="1" hangingPunct="1">
              <a:lnSpc>
                <a:spcPct val="80000"/>
              </a:lnSpc>
            </a:pPr>
            <a:r>
              <a:rPr lang="en-US" altLang="en-US" sz="1300" smtClean="0">
                <a:ea typeface="新細明體" pitchFamily="18" charset="-120"/>
              </a:rPr>
              <a:t>zz=1000 %object distance  from the world origin</a:t>
            </a:r>
          </a:p>
          <a:p>
            <a:pPr eaLnBrk="1" hangingPunct="1">
              <a:lnSpc>
                <a:spcPct val="80000"/>
              </a:lnSpc>
            </a:pPr>
            <a:r>
              <a:rPr lang="en-US" altLang="en-US" sz="1300" smtClean="0">
                <a:ea typeface="新細明體" pitchFamily="18" charset="-120"/>
              </a:rPr>
              <a:t>Pw1=[0 -yy*f zz*f 1]' %P_w is at a 3D position in world coorinates</a:t>
            </a:r>
          </a:p>
          <a:p>
            <a:pPr eaLnBrk="1" hangingPunct="1">
              <a:lnSpc>
                <a:spcPct val="80000"/>
              </a:lnSpc>
            </a:pPr>
            <a:r>
              <a:rPr lang="en-US" altLang="en-US" sz="1300" smtClean="0">
                <a:ea typeface="新細明體" pitchFamily="18" charset="-120"/>
              </a:rPr>
              <a:t>Pw2=[0 yy*f zz*f 1]' %P_w is at a 3D position in world coorinates</a:t>
            </a:r>
          </a:p>
          <a:p>
            <a:pPr eaLnBrk="1" hangingPunct="1">
              <a:lnSpc>
                <a:spcPct val="80000"/>
              </a:lnSpc>
            </a:pPr>
            <a:r>
              <a:rPr lang="en-US" altLang="en-US" sz="1300" smtClean="0">
                <a:ea typeface="新細明體" pitchFamily="18" charset="-120"/>
              </a:rPr>
              <a:t>Pw3=[-xx*f 300*f zz*f  1]' %P_w is at a 3D point in world coord.</a:t>
            </a:r>
          </a:p>
          <a:p>
            <a:pPr eaLnBrk="1" hangingPunct="1">
              <a:lnSpc>
                <a:spcPct val="80000"/>
              </a:lnSpc>
            </a:pPr>
            <a:r>
              <a:rPr lang="en-US" altLang="en-US" sz="1300" smtClean="0">
                <a:ea typeface="新細明體" pitchFamily="18" charset="-120"/>
              </a:rPr>
              <a:t>Pw4=[xx*f 300*f zz*f  1]' %P_w is at a 3D point in world coord.</a:t>
            </a:r>
          </a:p>
          <a:p>
            <a:pPr eaLnBrk="1" hangingPunct="1">
              <a:lnSpc>
                <a:spcPct val="80000"/>
              </a:lnSpc>
            </a:pPr>
            <a:r>
              <a:rPr lang="en-US" altLang="en-US" sz="1300" smtClean="0">
                <a:ea typeface="新細明體" pitchFamily="18" charset="-120"/>
              </a:rPr>
              <a:t>Pw=[Pw1 Pw2 Pw3 Pw4]</a:t>
            </a:r>
          </a:p>
          <a:p>
            <a:pPr eaLnBrk="1" hangingPunct="1">
              <a:lnSpc>
                <a:spcPct val="80000"/>
              </a:lnSpc>
            </a:pPr>
            <a:r>
              <a:rPr lang="en-US" altLang="en-US" sz="1300" smtClean="0">
                <a:ea typeface="新細明體" pitchFamily="18" charset="-120"/>
              </a:rPr>
              <a:t>%Pcam=Rcw*(Pw-Tc)  %P_c is at a 3D position in cam coord.</a:t>
            </a:r>
          </a:p>
          <a:p>
            <a:pPr eaLnBrk="1" hangingPunct="1">
              <a:lnSpc>
                <a:spcPct val="80000"/>
              </a:lnSpc>
            </a:pPr>
            <a:r>
              <a:rPr lang="en-US" altLang="en-US" sz="1300" smtClean="0">
                <a:ea typeface="新細明體" pitchFamily="18" charset="-120"/>
              </a:rPr>
              <a:t>%%---- projection----------------------</a:t>
            </a:r>
          </a:p>
          <a:p>
            <a:pPr eaLnBrk="1" hangingPunct="1">
              <a:lnSpc>
                <a:spcPct val="80000"/>
              </a:lnSpc>
            </a:pPr>
            <a:r>
              <a:rPr lang="en-US" altLang="en-US" sz="1300" smtClean="0">
                <a:ea typeface="新細明體" pitchFamily="18" charset="-120"/>
              </a:rPr>
              <a:t>%Kext=Rc*[eye(3), -1*Tc] %eye(n) is an identity matrix of size nxn</a:t>
            </a:r>
          </a:p>
          <a:p>
            <a:pPr eaLnBrk="1" hangingPunct="1">
              <a:lnSpc>
                <a:spcPct val="80000"/>
              </a:lnSpc>
            </a:pPr>
            <a:r>
              <a:rPr lang="en-US" altLang="en-US" sz="1300" smtClean="0">
                <a:ea typeface="新細明體" pitchFamily="18" charset="-120"/>
              </a:rPr>
              <a:t>Kext=Rc*[eye(3), -1*Tc] %eye(n) is an identity matrix of size nxn</a:t>
            </a:r>
          </a:p>
          <a:p>
            <a:pPr eaLnBrk="1" hangingPunct="1">
              <a:lnSpc>
                <a:spcPct val="80000"/>
              </a:lnSpc>
            </a:pPr>
            <a:r>
              <a:rPr lang="en-US" altLang="en-US" sz="1300" smtClean="0">
                <a:ea typeface="新細明體" pitchFamily="18" charset="-120"/>
              </a:rPr>
              <a:t>x=Kint*Kext*[Pw]</a:t>
            </a:r>
          </a:p>
          <a:p>
            <a:pPr eaLnBrk="1" hangingPunct="1">
              <a:lnSpc>
                <a:spcPct val="80000"/>
              </a:lnSpc>
            </a:pPr>
            <a:r>
              <a:rPr lang="en-US" altLang="en-US" sz="1300" smtClean="0">
                <a:ea typeface="新細明體" pitchFamily="18" charset="-120"/>
              </a:rPr>
              <a:t>u=x(1,:)./x(3,:),    v=x(2,:)./x(3,:)</a:t>
            </a:r>
          </a:p>
          <a:p>
            <a:pPr eaLnBrk="1" hangingPunct="1">
              <a:lnSpc>
                <a:spcPct val="80000"/>
              </a:lnSpc>
            </a:pPr>
            <a:r>
              <a:rPr lang="en-US" altLang="en-US" sz="1300" smtClean="0">
                <a:ea typeface="新細明體" pitchFamily="18" charset="-120"/>
              </a:rPr>
              <a:t>%Properties transpose(R)*R=I, inverse(R)*R=I, inverse(R)=transpose(R), det(R)=I .</a:t>
            </a:r>
          </a:p>
          <a:p>
            <a:pPr eaLnBrk="1" hangingPunct="1">
              <a:lnSpc>
                <a:spcPct val="80000"/>
              </a:lnSpc>
            </a:pPr>
            <a:endParaRPr lang="en-US" altLang="en-US" sz="3000" smtClean="0">
              <a:ea typeface="新細明體" pitchFamily="18" charset="-120"/>
            </a:endParaRPr>
          </a:p>
          <a:p>
            <a:pPr eaLnBrk="1" hangingPunct="1">
              <a:lnSpc>
                <a:spcPct val="80000"/>
              </a:lnSpc>
            </a:pPr>
            <a:endParaRPr lang="en-US" altLang="en-US" sz="3000" smtClean="0">
              <a:ea typeface="新細明體" pitchFamily="18" charset="-120"/>
            </a:endParaRPr>
          </a:p>
        </p:txBody>
      </p:sp>
    </p:spTree>
    <p:extLst>
      <p:ext uri="{BB962C8B-B14F-4D97-AF65-F5344CB8AC3E}">
        <p14:creationId xmlns:p14="http://schemas.microsoft.com/office/powerpoint/2010/main" val="332415392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Tutorial </a:t>
            </a:r>
            <a:r>
              <a:rPr lang="en-US" dirty="0" smtClean="0"/>
              <a:t>2.8</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395536" y="1124744"/>
                <a:ext cx="8229600" cy="5616624"/>
              </a:xfrm>
            </p:spPr>
            <p:txBody>
              <a:bodyPr>
                <a:normAutofit/>
              </a:bodyPr>
              <a:lstStyle/>
              <a:p>
                <a:r>
                  <a:rPr lang="en-US" sz="2400" dirty="0" smtClean="0"/>
                  <a:t>Assume </a:t>
                </a:r>
                <a:r>
                  <a:rPr lang="en-US" sz="2400" dirty="0"/>
                  <a:t>that the rotation transformation </a:t>
                </a:r>
                <a:r>
                  <a:rPr lang="en-US" sz="2400" dirty="0" err="1" smtClean="0"/>
                  <a:t>R</a:t>
                </a:r>
                <a:r>
                  <a:rPr lang="en-US" sz="2400" baseline="-25000" dirty="0" err="1" smtClean="0"/>
                  <a:t>cam</a:t>
                </a:r>
                <a:r>
                  <a:rPr lang="en-US" sz="2400" baseline="-25000" dirty="0" smtClean="0"/>
                  <a:t> </a:t>
                </a:r>
                <a:r>
                  <a:rPr lang="en-US" sz="2400" dirty="0" smtClean="0"/>
                  <a:t>=R</a:t>
                </a:r>
                <a:r>
                  <a:rPr lang="en-US" sz="2400" baseline="-25000" dirty="0" smtClean="0"/>
                  <a:t>c</a:t>
                </a:r>
                <a:r>
                  <a:rPr lang="en-US" sz="2400" baseline="30000" dirty="0" smtClean="0"/>
                  <a:t>-1</a:t>
                </a:r>
                <a:r>
                  <a:rPr lang="en-US" sz="2400" dirty="0" smtClean="0"/>
                  <a:t> from </a:t>
                </a:r>
                <a:r>
                  <a:rPr lang="en-US" sz="2400" dirty="0"/>
                  <a:t>the world coordinate system to camera coordinate system </a:t>
                </a:r>
                <a:r>
                  <a:rPr lang="en-US" sz="2400" dirty="0" smtClean="0"/>
                  <a:t>is</a:t>
                </a:r>
              </a:p>
              <a:p>
                <a:r>
                  <a:rPr lang="en-US" sz="2400" dirty="0" smtClean="0"/>
                  <a:t> </a:t>
                </a:r>
                <a14:m>
                  <m:oMath xmlns:m="http://schemas.openxmlformats.org/officeDocument/2006/math">
                    <m:r>
                      <a:rPr lang="en-US" sz="1800" i="1">
                        <a:latin typeface="Cambria Math"/>
                      </a:rPr>
                      <m:t>𝑅</m:t>
                    </m:r>
                    <m:r>
                      <a:rPr lang="en-US" sz="1800" b="0" i="1" smtClean="0">
                        <a:latin typeface="Cambria Math"/>
                      </a:rPr>
                      <m:t>𝑐</m:t>
                    </m:r>
                    <m:r>
                      <a:rPr lang="en-US" sz="1800" i="1">
                        <a:latin typeface="Cambria Math"/>
                      </a:rPr>
                      <m:t>=</m:t>
                    </m:r>
                    <m:d>
                      <m:dPr>
                        <m:ctrlPr>
                          <a:rPr lang="en-US" sz="1800" i="1">
                            <a:latin typeface="Cambria Math"/>
                          </a:rPr>
                        </m:ctrlPr>
                      </m:dPr>
                      <m:e>
                        <m:m>
                          <m:mPr>
                            <m:mcs>
                              <m:mc>
                                <m:mcPr>
                                  <m:count m:val="3"/>
                                  <m:mcJc m:val="center"/>
                                </m:mcPr>
                              </m:mc>
                            </m:mcs>
                            <m:ctrlPr>
                              <a:rPr lang="en-US" sz="1800" i="1">
                                <a:latin typeface="Cambria Math"/>
                              </a:rPr>
                            </m:ctrlPr>
                          </m:mPr>
                          <m:mr>
                            <m:e>
                              <m:r>
                                <m:rPr>
                                  <m:brk m:alnAt="7"/>
                                </m:rPr>
                                <a:rPr lang="en-US" sz="1800" i="1">
                                  <a:latin typeface="Cambria Math"/>
                                </a:rPr>
                                <m:t>−</m:t>
                              </m:r>
                              <m:r>
                                <a:rPr lang="en-US" sz="1800" i="1">
                                  <a:latin typeface="Cambria Math"/>
                                </a:rPr>
                                <m:t>0.6612</m:t>
                              </m:r>
                            </m:e>
                            <m:e>
                              <m:r>
                                <a:rPr lang="en-US" sz="1800" i="1">
                                  <a:latin typeface="Cambria Math"/>
                                </a:rPr>
                                <m:t>−0.4121</m:t>
                              </m:r>
                            </m:e>
                            <m:e>
                              <m:r>
                                <a:rPr lang="en-US" sz="1800" i="1">
                                  <a:latin typeface="Cambria Math"/>
                                </a:rPr>
                                <m:t>−0.6269</m:t>
                              </m:r>
                            </m:e>
                          </m:mr>
                          <m:mr>
                            <m:e>
                              <m:r>
                                <a:rPr lang="en-US" sz="1800" i="1">
                                  <a:latin typeface="Cambria Math"/>
                                </a:rPr>
                                <m:t>−0.6742</m:t>
                              </m:r>
                            </m:e>
                            <m:e>
                              <m:r>
                                <a:rPr lang="en-US" sz="1800" i="1">
                                  <a:latin typeface="Cambria Math"/>
                                </a:rPr>
                                <m:t>−0.0400</m:t>
                              </m:r>
                            </m:e>
                            <m:e>
                              <m:r>
                                <a:rPr lang="en-US" sz="1800" i="1">
                                  <a:latin typeface="Cambria Math"/>
                                </a:rPr>
                                <m:t>0.7375</m:t>
                              </m:r>
                            </m:e>
                          </m:mr>
                          <m:mr>
                            <m:e>
                              <m:r>
                                <a:rPr lang="en-US" sz="1800" i="1">
                                  <a:latin typeface="Cambria Math"/>
                                </a:rPr>
                                <m:t>−0.3290</m:t>
                              </m:r>
                            </m:e>
                            <m:e>
                              <m:r>
                                <a:rPr lang="en-US" sz="1800" i="1">
                                  <a:latin typeface="Cambria Math"/>
                                </a:rPr>
                                <m:t>0.9103</m:t>
                              </m:r>
                            </m:e>
                            <m:e>
                              <m:r>
                                <a:rPr lang="en-US" sz="1800" i="1">
                                  <a:latin typeface="Cambria Math"/>
                                </a:rPr>
                                <m:t>−0.2513</m:t>
                              </m:r>
                            </m:e>
                          </m:mr>
                        </m:m>
                      </m:e>
                    </m:d>
                  </m:oMath>
                </a14:m>
                <a:r>
                  <a:rPr lang="en-US" sz="2400" dirty="0"/>
                  <a:t> and the camera center in </a:t>
                </a:r>
                <a:r>
                  <a:rPr lang="en-US" sz="2400" dirty="0" smtClean="0"/>
                  <a:t>the world coordinates is </a:t>
                </a:r>
                <a:r>
                  <a:rPr lang="en-US" sz="2400" dirty="0"/>
                  <a:t>denoted as </a:t>
                </a:r>
                <a14:m>
                  <m:oMath xmlns:m="http://schemas.openxmlformats.org/officeDocument/2006/math">
                    <m:r>
                      <a:rPr lang="en-US" sz="1800" i="1">
                        <a:latin typeface="Cambria Math"/>
                      </a:rPr>
                      <m:t>𝐶</m:t>
                    </m:r>
                    <m:r>
                      <a:rPr lang="en-US" sz="1800" i="1">
                        <a:latin typeface="Cambria Math"/>
                      </a:rPr>
                      <m:t>=</m:t>
                    </m:r>
                    <m:sSup>
                      <m:sSupPr>
                        <m:ctrlPr>
                          <a:rPr lang="en-US" sz="1800" i="1">
                            <a:latin typeface="Cambria Math"/>
                          </a:rPr>
                        </m:ctrlPr>
                      </m:sSupPr>
                      <m:e>
                        <m:r>
                          <a:rPr lang="en-US" sz="1800" i="1">
                            <a:latin typeface="Cambria Math"/>
                          </a:rPr>
                          <m:t>(1, 2, 3)</m:t>
                        </m:r>
                      </m:e>
                      <m:sup>
                        <m:r>
                          <a:rPr lang="en-US" sz="1800" i="1">
                            <a:latin typeface="Cambria Math"/>
                          </a:rPr>
                          <m:t>𝑇</m:t>
                        </m:r>
                      </m:sup>
                    </m:sSup>
                  </m:oMath>
                </a14:m>
                <a:r>
                  <a:rPr lang="en-US" sz="2400" dirty="0" smtClean="0"/>
                  <a:t> meters. </a:t>
                </a:r>
              </a:p>
              <a:p>
                <a:r>
                  <a:rPr lang="en-US" sz="2400" dirty="0" smtClean="0"/>
                  <a:t>There </a:t>
                </a:r>
                <a:r>
                  <a:rPr lang="en-US" sz="2400" dirty="0"/>
                  <a:t>is a </a:t>
                </a:r>
                <a:r>
                  <a:rPr lang="en-US" sz="2400" dirty="0" smtClean="0"/>
                  <a:t>3-D point </a:t>
                </a:r>
                <a14:m>
                  <m:oMath xmlns:m="http://schemas.openxmlformats.org/officeDocument/2006/math">
                    <m:sSub>
                      <m:sSubPr>
                        <m:ctrlPr>
                          <a:rPr lang="en-US" sz="2400" i="1">
                            <a:latin typeface="Cambria Math"/>
                          </a:rPr>
                        </m:ctrlPr>
                      </m:sSubPr>
                      <m:e>
                        <m:r>
                          <a:rPr lang="en-US" sz="2400" i="1">
                            <a:latin typeface="Cambria Math"/>
                          </a:rPr>
                          <m:t>𝑝</m:t>
                        </m:r>
                      </m:e>
                      <m:sub>
                        <m:r>
                          <a:rPr lang="en-US" sz="2400" i="1">
                            <a:latin typeface="Cambria Math"/>
                          </a:rPr>
                          <m:t>𝑤</m:t>
                        </m:r>
                      </m:sub>
                    </m:sSub>
                    <m:r>
                      <a:rPr lang="en-US" sz="2400" i="1">
                        <a:latin typeface="Cambria Math"/>
                      </a:rPr>
                      <m:t>=</m:t>
                    </m:r>
                    <m:sSup>
                      <m:sSupPr>
                        <m:ctrlPr>
                          <a:rPr lang="en-US" sz="2400" i="1">
                            <a:latin typeface="Cambria Math"/>
                          </a:rPr>
                        </m:ctrlPr>
                      </m:sSupPr>
                      <m:e>
                        <m:d>
                          <m:dPr>
                            <m:ctrlPr>
                              <a:rPr lang="en-US" sz="2400" i="1">
                                <a:latin typeface="Cambria Math"/>
                              </a:rPr>
                            </m:ctrlPr>
                          </m:dPr>
                          <m:e>
                            <m:r>
                              <a:rPr lang="en-US" sz="2400" i="1">
                                <a:latin typeface="Cambria Math"/>
                              </a:rPr>
                              <m:t>5, 5, 5</m:t>
                            </m:r>
                          </m:e>
                        </m:d>
                      </m:e>
                      <m:sup>
                        <m:r>
                          <a:rPr lang="en-US" sz="2400" i="1">
                            <a:latin typeface="Cambria Math"/>
                          </a:rPr>
                          <m:t>𝑇</m:t>
                        </m:r>
                      </m:sup>
                    </m:sSup>
                  </m:oMath>
                </a14:m>
                <a:r>
                  <a:rPr lang="en-US" sz="2400" dirty="0" smtClean="0"/>
                  <a:t> meters in </a:t>
                </a:r>
                <a:r>
                  <a:rPr lang="en-US" sz="2400" dirty="0"/>
                  <a:t>the world coordinates. Compute </a:t>
                </a:r>
                <a:r>
                  <a:rPr lang="en-US" sz="2400" dirty="0" smtClean="0"/>
                  <a:t>the </a:t>
                </a:r>
                <a:r>
                  <a:rPr lang="en-US" sz="2400" dirty="0" smtClean="0"/>
                  <a:t>3D coordinates of this point , called </a:t>
                </a:r>
                <a:r>
                  <a:rPr lang="en-US" sz="2400" i="1" dirty="0" smtClean="0"/>
                  <a:t>P</a:t>
                </a:r>
                <a:r>
                  <a:rPr lang="en-US" sz="2400" i="1" baseline="-25000" dirty="0" smtClean="0"/>
                  <a:t>a</a:t>
                </a:r>
                <a:r>
                  <a:rPr lang="en-US" sz="2400" dirty="0" smtClean="0"/>
                  <a:t>, at the camera </a:t>
                </a:r>
                <a:r>
                  <a:rPr lang="en-US" sz="2400" dirty="0"/>
                  <a:t>coordinate system</a:t>
                </a:r>
                <a:r>
                  <a:rPr lang="en-US" sz="2400" dirty="0" smtClean="0"/>
                  <a:t>.</a:t>
                </a:r>
              </a:p>
              <a:p>
                <a:endParaRPr lang="en-US" sz="18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395536" y="1124744"/>
                <a:ext cx="8229600" cy="5616624"/>
              </a:xfrm>
              <a:blipFill rotWithShape="1">
                <a:blip r:embed="rId2"/>
                <a:stretch>
                  <a:fillRect l="-1037" t="-869" r="-1185"/>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Ch2. Cameras v.7c</a:t>
            </a:r>
            <a:endParaRPr lang="en-US"/>
          </a:p>
        </p:txBody>
      </p:sp>
      <p:sp>
        <p:nvSpPr>
          <p:cNvPr id="5" name="Slide Number Placeholder 4"/>
          <p:cNvSpPr>
            <a:spLocks noGrp="1"/>
          </p:cNvSpPr>
          <p:nvPr>
            <p:ph type="sldNum" sz="quarter" idx="12"/>
          </p:nvPr>
        </p:nvSpPr>
        <p:spPr/>
        <p:txBody>
          <a:bodyPr/>
          <a:lstStyle/>
          <a:p>
            <a:fld id="{CF828643-96C8-4087-A688-8C3672125131}" type="slidenum">
              <a:rPr lang="en-US" smtClean="0"/>
              <a:t>93</a:t>
            </a:fld>
            <a:endParaRPr lang="en-US"/>
          </a:p>
        </p:txBody>
      </p:sp>
    </p:spTree>
    <p:extLst>
      <p:ext uri="{BB962C8B-B14F-4D97-AF65-F5344CB8AC3E}">
        <p14:creationId xmlns:p14="http://schemas.microsoft.com/office/powerpoint/2010/main" val="139585149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Answers tutorial </a:t>
            </a:r>
            <a:r>
              <a:rPr lang="en-US" dirty="0" smtClean="0">
                <a:solidFill>
                  <a:srgbClr val="FF0000"/>
                </a:solidFill>
              </a:rPr>
              <a:t>2.8</a:t>
            </a:r>
            <a:endParaRPr lang="en-US" dirty="0"/>
          </a:p>
        </p:txBody>
      </p:sp>
      <p:sp>
        <p:nvSpPr>
          <p:cNvPr id="3" name="Content Placeholder 2"/>
          <p:cNvSpPr>
            <a:spLocks noGrp="1"/>
          </p:cNvSpPr>
          <p:nvPr>
            <p:ph idx="1"/>
          </p:nvPr>
        </p:nvSpPr>
        <p:spPr/>
        <p:txBody>
          <a:bodyPr/>
          <a:lstStyle/>
          <a:p>
            <a:r>
              <a:rPr lang="en-US" dirty="0"/>
              <a:t>From the question, we can get that</a:t>
            </a:r>
          </a:p>
          <a:p>
            <a:endParaRPr lang="en-US" dirty="0"/>
          </a:p>
        </p:txBody>
      </p:sp>
      <p:sp>
        <p:nvSpPr>
          <p:cNvPr id="4" name="Footer Placeholder 3"/>
          <p:cNvSpPr>
            <a:spLocks noGrp="1"/>
          </p:cNvSpPr>
          <p:nvPr>
            <p:ph type="ftr" sz="quarter" idx="11"/>
          </p:nvPr>
        </p:nvSpPr>
        <p:spPr/>
        <p:txBody>
          <a:bodyPr/>
          <a:lstStyle/>
          <a:p>
            <a:pPr>
              <a:defRPr/>
            </a:pPr>
            <a:r>
              <a:rPr lang="en-US" smtClean="0"/>
              <a:t>Ch2. Cameras v.7c</a:t>
            </a:r>
            <a:endParaRPr lang="en-US" dirty="0"/>
          </a:p>
        </p:txBody>
      </p:sp>
      <p:sp>
        <p:nvSpPr>
          <p:cNvPr id="5" name="Slide Number Placeholder 4"/>
          <p:cNvSpPr>
            <a:spLocks noGrp="1"/>
          </p:cNvSpPr>
          <p:nvPr>
            <p:ph type="sldNum" sz="quarter" idx="12"/>
          </p:nvPr>
        </p:nvSpPr>
        <p:spPr/>
        <p:txBody>
          <a:bodyPr/>
          <a:lstStyle/>
          <a:p>
            <a:pPr>
              <a:defRPr/>
            </a:pPr>
            <a:fld id="{D9406055-A792-4810-96E3-D6C99BF97503}" type="slidenum">
              <a:rPr lang="en-US" altLang="en-US" smtClean="0"/>
              <a:pPr>
                <a:defRPr/>
              </a:pPr>
              <a:t>94</a:t>
            </a:fld>
            <a:endParaRPr lang="en-US" altLang="en-US"/>
          </a:p>
        </p:txBody>
      </p:sp>
      <mc:AlternateContent xmlns:mc="http://schemas.openxmlformats.org/markup-compatibility/2006">
        <mc:Choice xmlns:a14="http://schemas.microsoft.com/office/drawing/2010/main" Requires="a14">
          <p:sp>
            <p:nvSpPr>
              <p:cNvPr id="6" name="Rectangle 5"/>
              <p:cNvSpPr/>
              <p:nvPr/>
            </p:nvSpPr>
            <p:spPr>
              <a:xfrm>
                <a:off x="609600" y="2183370"/>
                <a:ext cx="6629400" cy="2022285"/>
              </a:xfrm>
              <a:prstGeom prst="rect">
                <a:avLst/>
              </a:prstGeom>
            </p:spPr>
            <p:txBody>
              <a:bodyPr wrap="square">
                <a:spAutoFit/>
              </a:bodyPr>
              <a:lstStyle/>
              <a:p>
                <a:pPr>
                  <a:lnSpc>
                    <a:spcPct val="150000"/>
                  </a:lnSpc>
                </a:pPr>
                <a14:m>
                  <m:oMathPara xmlns:m="http://schemas.openxmlformats.org/officeDocument/2006/math">
                    <m:oMathParaPr>
                      <m:jc m:val="left"/>
                    </m:oMathParaPr>
                    <m:oMath xmlns:m="http://schemas.openxmlformats.org/officeDocument/2006/math">
                      <m:sSub>
                        <m:sSubPr>
                          <m:ctrlPr>
                            <a:rPr lang="en-US" i="1" smtClean="0">
                              <a:latin typeface="Cambria Math"/>
                            </a:rPr>
                          </m:ctrlPr>
                        </m:sSubPr>
                        <m:e>
                          <m:r>
                            <a:rPr lang="en-US" i="1">
                              <a:latin typeface="Cambria Math"/>
                            </a:rPr>
                            <m:t>𝑝</m:t>
                          </m:r>
                        </m:e>
                        <m:sub>
                          <m:r>
                            <a:rPr lang="en-US" b="0" i="1" smtClean="0">
                              <a:latin typeface="Cambria Math"/>
                            </a:rPr>
                            <m:t>𝑎</m:t>
                          </m:r>
                        </m:sub>
                      </m:sSub>
                      <m:r>
                        <a:rPr lang="en-US" i="1">
                          <a:latin typeface="Cambria Math"/>
                        </a:rPr>
                        <m:t>=</m:t>
                      </m:r>
                      <m:sSub>
                        <m:sSubPr>
                          <m:ctrlPr>
                            <a:rPr lang="en-US" i="1">
                              <a:latin typeface="Cambria Math"/>
                            </a:rPr>
                          </m:ctrlPr>
                        </m:sSubPr>
                        <m:e>
                          <m:r>
                            <a:rPr lang="en-US" i="1">
                              <a:latin typeface="Cambria Math"/>
                            </a:rPr>
                            <m:t>𝑅</m:t>
                          </m:r>
                        </m:e>
                        <m:sub>
                          <m:r>
                            <a:rPr lang="en-US" i="1">
                              <a:latin typeface="Cambria Math"/>
                            </a:rPr>
                            <m:t>𝑐</m:t>
                          </m:r>
                        </m:sub>
                      </m:sSub>
                      <m:d>
                        <m:dPr>
                          <m:ctrlPr>
                            <a:rPr lang="en-US" i="1">
                              <a:latin typeface="Cambria Math"/>
                            </a:rPr>
                          </m:ctrlPr>
                        </m:dPr>
                        <m:e>
                          <m:sSub>
                            <m:sSubPr>
                              <m:ctrlPr>
                                <a:rPr lang="en-US" i="1">
                                  <a:latin typeface="Cambria Math"/>
                                </a:rPr>
                              </m:ctrlPr>
                            </m:sSubPr>
                            <m:e>
                              <m:r>
                                <a:rPr lang="en-US" i="1">
                                  <a:latin typeface="Cambria Math"/>
                                </a:rPr>
                                <m:t>𝑝</m:t>
                              </m:r>
                            </m:e>
                            <m:sub>
                              <m:r>
                                <a:rPr lang="en-US" i="1">
                                  <a:latin typeface="Cambria Math"/>
                                </a:rPr>
                                <m:t>𝑤</m:t>
                              </m:r>
                            </m:sub>
                          </m:sSub>
                          <m:r>
                            <a:rPr lang="en-US" i="1">
                              <a:latin typeface="Cambria Math"/>
                            </a:rPr>
                            <m:t>−</m:t>
                          </m:r>
                          <m:r>
                            <a:rPr lang="en-US" i="1">
                              <a:latin typeface="Cambria Math"/>
                            </a:rPr>
                            <m:t>𝐶</m:t>
                          </m:r>
                        </m:e>
                      </m:d>
                    </m:oMath>
                  </m:oMathPara>
                </a14:m>
                <a:r>
                  <a:rPr lang="en-US" i="1" dirty="0">
                    <a:latin typeface="Cambria Math"/>
                  </a:rPr>
                  <a:t/>
                </a:r>
                <a:br>
                  <a:rPr lang="en-US" i="1" dirty="0">
                    <a:latin typeface="Cambria Math"/>
                  </a:rPr>
                </a:br>
                <a:r>
                  <a:rPr lang="en-US" i="1" dirty="0">
                    <a:latin typeface="Cambria Math"/>
                  </a:rPr>
                  <a:t>      </a:t>
                </a:r>
                <a14:m>
                  <m:oMath xmlns:m="http://schemas.openxmlformats.org/officeDocument/2006/math">
                    <m:r>
                      <a:rPr lang="en-US" i="1">
                        <a:latin typeface="Cambria Math"/>
                      </a:rPr>
                      <m:t>=</m:t>
                    </m:r>
                    <m:d>
                      <m:dPr>
                        <m:ctrlPr>
                          <a:rPr lang="en-US" i="1">
                            <a:latin typeface="Cambria Math"/>
                          </a:rPr>
                        </m:ctrlPr>
                      </m:dPr>
                      <m:e>
                        <m:m>
                          <m:mPr>
                            <m:mcs>
                              <m:mc>
                                <m:mcPr>
                                  <m:count m:val="3"/>
                                  <m:mcJc m:val="center"/>
                                </m:mcPr>
                              </m:mc>
                            </m:mcs>
                            <m:ctrlPr>
                              <a:rPr lang="en-US" i="1">
                                <a:latin typeface="Cambria Math"/>
                              </a:rPr>
                            </m:ctrlPr>
                          </m:mPr>
                          <m:mr>
                            <m:e>
                              <m:r>
                                <m:rPr>
                                  <m:brk m:alnAt="7"/>
                                </m:rPr>
                                <a:rPr lang="en-US" i="1">
                                  <a:latin typeface="Cambria Math"/>
                                </a:rPr>
                                <m:t>−</m:t>
                              </m:r>
                              <m:r>
                                <a:rPr lang="en-US" i="1">
                                  <a:latin typeface="Cambria Math"/>
                                </a:rPr>
                                <m:t>0.6612</m:t>
                              </m:r>
                            </m:e>
                            <m:e>
                              <m:r>
                                <a:rPr lang="en-US" i="1">
                                  <a:latin typeface="Cambria Math"/>
                                </a:rPr>
                                <m:t>−0.4121</m:t>
                              </m:r>
                            </m:e>
                            <m:e>
                              <m:r>
                                <a:rPr lang="en-US" i="1">
                                  <a:latin typeface="Cambria Math"/>
                                </a:rPr>
                                <m:t>−0.6269</m:t>
                              </m:r>
                            </m:e>
                          </m:mr>
                          <m:mr>
                            <m:e>
                              <m:r>
                                <a:rPr lang="en-US" i="1">
                                  <a:latin typeface="Cambria Math"/>
                                </a:rPr>
                                <m:t>−0.6742</m:t>
                              </m:r>
                            </m:e>
                            <m:e>
                              <m:r>
                                <a:rPr lang="en-US" i="1">
                                  <a:latin typeface="Cambria Math"/>
                                </a:rPr>
                                <m:t>−0.0400</m:t>
                              </m:r>
                            </m:e>
                            <m:e>
                              <m:r>
                                <a:rPr lang="en-US" i="1">
                                  <a:latin typeface="Cambria Math"/>
                                </a:rPr>
                                <m:t>0.7375</m:t>
                              </m:r>
                            </m:e>
                          </m:mr>
                          <m:mr>
                            <m:e>
                              <m:r>
                                <a:rPr lang="en-US" i="1">
                                  <a:latin typeface="Cambria Math"/>
                                </a:rPr>
                                <m:t>−0.3290</m:t>
                              </m:r>
                            </m:e>
                            <m:e>
                              <m:r>
                                <a:rPr lang="en-US" i="1">
                                  <a:latin typeface="Cambria Math"/>
                                </a:rPr>
                                <m:t>0.9103</m:t>
                              </m:r>
                            </m:e>
                            <m:e>
                              <m:r>
                                <a:rPr lang="en-US" i="1">
                                  <a:latin typeface="Cambria Math"/>
                                </a:rPr>
                                <m:t>−0.2513</m:t>
                              </m:r>
                            </m:e>
                          </m:mr>
                        </m:m>
                      </m:e>
                    </m:d>
                    <m:r>
                      <a:rPr lang="en-US" i="1">
                        <a:latin typeface="Cambria Math"/>
                      </a:rPr>
                      <m:t>∗</m:t>
                    </m:r>
                    <m:d>
                      <m:dPr>
                        <m:ctrlPr>
                          <a:rPr lang="en-US" i="1">
                            <a:latin typeface="Cambria Math"/>
                          </a:rPr>
                        </m:ctrlPr>
                      </m:dPr>
                      <m:e>
                        <m:sSup>
                          <m:sSupPr>
                            <m:ctrlPr>
                              <a:rPr lang="en-US" i="1">
                                <a:latin typeface="Cambria Math"/>
                              </a:rPr>
                            </m:ctrlPr>
                          </m:sSupPr>
                          <m:e>
                            <m:d>
                              <m:dPr>
                                <m:ctrlPr>
                                  <a:rPr lang="en-US" i="1">
                                    <a:latin typeface="Cambria Math"/>
                                  </a:rPr>
                                </m:ctrlPr>
                              </m:dPr>
                              <m:e>
                                <m:r>
                                  <a:rPr lang="en-US" i="1">
                                    <a:latin typeface="Cambria Math"/>
                                  </a:rPr>
                                  <m:t>5, 5, 5</m:t>
                                </m:r>
                              </m:e>
                            </m:d>
                          </m:e>
                          <m:sup>
                            <m:r>
                              <a:rPr lang="en-US" i="1">
                                <a:latin typeface="Cambria Math"/>
                              </a:rPr>
                              <m:t>𝑇</m:t>
                            </m:r>
                          </m:sup>
                        </m:sSup>
                        <m:r>
                          <a:rPr lang="en-US" i="1">
                            <a:latin typeface="Cambria Math"/>
                          </a:rPr>
                          <m:t>−</m:t>
                        </m:r>
                        <m:sSup>
                          <m:sSupPr>
                            <m:ctrlPr>
                              <a:rPr lang="en-US" i="1">
                                <a:latin typeface="Cambria Math"/>
                              </a:rPr>
                            </m:ctrlPr>
                          </m:sSupPr>
                          <m:e>
                            <m:d>
                              <m:dPr>
                                <m:ctrlPr>
                                  <a:rPr lang="en-US" i="1">
                                    <a:latin typeface="Cambria Math"/>
                                  </a:rPr>
                                </m:ctrlPr>
                              </m:dPr>
                              <m:e>
                                <m:r>
                                  <a:rPr lang="en-US" i="1">
                                    <a:latin typeface="Cambria Math"/>
                                  </a:rPr>
                                  <m:t>1, 2, 3</m:t>
                                </m:r>
                              </m:e>
                            </m:d>
                          </m:e>
                          <m:sup>
                            <m:r>
                              <a:rPr lang="en-US" i="1">
                                <a:latin typeface="Cambria Math"/>
                              </a:rPr>
                              <m:t>𝑇</m:t>
                            </m:r>
                          </m:sup>
                        </m:sSup>
                      </m:e>
                    </m:d>
                  </m:oMath>
                </a14:m>
                <a:r>
                  <a:rPr lang="en-US" i="1" dirty="0">
                    <a:latin typeface="Cambria Math"/>
                  </a:rPr>
                  <a:t/>
                </a:r>
                <a:br>
                  <a:rPr lang="en-US" i="1" dirty="0">
                    <a:latin typeface="Cambria Math"/>
                  </a:rPr>
                </a:br>
                <a:r>
                  <a:rPr lang="en-US" i="1" dirty="0">
                    <a:latin typeface="Cambria Math"/>
                  </a:rPr>
                  <a:t>      </a:t>
                </a:r>
                <a14:m>
                  <m:oMath xmlns:m="http://schemas.openxmlformats.org/officeDocument/2006/math">
                    <m:r>
                      <a:rPr lang="en-US" i="1">
                        <a:latin typeface="Cambria Math"/>
                      </a:rPr>
                      <m:t>=</m:t>
                    </m:r>
                    <m:sSup>
                      <m:sSupPr>
                        <m:ctrlPr>
                          <a:rPr lang="en-US" i="1">
                            <a:latin typeface="Cambria Math"/>
                          </a:rPr>
                        </m:ctrlPr>
                      </m:sSupPr>
                      <m:e>
                        <m:d>
                          <m:dPr>
                            <m:ctrlPr>
                              <a:rPr lang="en-US" i="1">
                                <a:latin typeface="Cambria Math"/>
                              </a:rPr>
                            </m:ctrlPr>
                          </m:dPr>
                          <m:e>
                            <m:r>
                              <a:rPr lang="en-US" i="1">
                                <a:latin typeface="Cambria Math"/>
                              </a:rPr>
                              <m:t>−5.1349, −1.3418, 0.9123</m:t>
                            </m:r>
                          </m:e>
                        </m:d>
                      </m:e>
                      <m:sup>
                        <m:r>
                          <a:rPr lang="en-US" i="1">
                            <a:latin typeface="Cambria Math"/>
                          </a:rPr>
                          <m:t>𝑇</m:t>
                        </m:r>
                      </m:sup>
                    </m:sSup>
                  </m:oMath>
                </a14:m>
                <a:endParaRPr lang="en-US" i="1" dirty="0">
                  <a:latin typeface="Cambria Math"/>
                </a:endParaRPr>
              </a:p>
            </p:txBody>
          </p:sp>
        </mc:Choice>
        <mc:Fallback>
          <p:sp>
            <p:nvSpPr>
              <p:cNvPr id="6" name="Rectangle 5"/>
              <p:cNvSpPr>
                <a:spLocks noRot="1" noChangeAspect="1" noMove="1" noResize="1" noEditPoints="1" noAdjustHandles="1" noChangeArrowheads="1" noChangeShapeType="1" noTextEdit="1"/>
              </p:cNvSpPr>
              <p:nvPr/>
            </p:nvSpPr>
            <p:spPr>
              <a:xfrm>
                <a:off x="609600" y="2183370"/>
                <a:ext cx="6629400" cy="2022285"/>
              </a:xfrm>
              <a:prstGeom prst="rect">
                <a:avLst/>
              </a:prstGeom>
              <a:blipFill rotWithShape="1">
                <a:blip r:embed="rId2"/>
                <a:stretch>
                  <a:fillRect/>
                </a:stretch>
              </a:blipFill>
            </p:spPr>
            <p:txBody>
              <a:bodyPr/>
              <a:lstStyle/>
              <a:p>
                <a:r>
                  <a:rPr lang="en-US">
                    <a:noFill/>
                  </a:rPr>
                  <a:t> </a:t>
                </a:r>
              </a:p>
            </p:txBody>
          </p:sp>
        </mc:Fallback>
      </mc:AlternateContent>
      <p:sp>
        <p:nvSpPr>
          <p:cNvPr id="7" name="TextBox 6"/>
          <p:cNvSpPr txBox="1"/>
          <p:nvPr/>
        </p:nvSpPr>
        <p:spPr>
          <a:xfrm>
            <a:off x="5334000" y="3581400"/>
            <a:ext cx="3810000" cy="3139321"/>
          </a:xfrm>
          <a:prstGeom prst="rect">
            <a:avLst/>
          </a:prstGeom>
          <a:noFill/>
          <a:ln>
            <a:solidFill>
              <a:schemeClr val="accent1"/>
            </a:solidFill>
          </a:ln>
        </p:spPr>
        <p:txBody>
          <a:bodyPr wrap="square" rtlCol="0">
            <a:spAutoFit/>
          </a:bodyPr>
          <a:lstStyle/>
          <a:p>
            <a:r>
              <a:rPr lang="en-US" dirty="0"/>
              <a:t>%</a:t>
            </a:r>
            <a:r>
              <a:rPr lang="en-US" dirty="0" err="1"/>
              <a:t>matlab</a:t>
            </a:r>
            <a:endParaRPr lang="en-US" dirty="0"/>
          </a:p>
          <a:p>
            <a:r>
              <a:rPr lang="pl-PL" dirty="0"/>
              <a:t>rc=[-0.6612 -0.4121 -0.6269</a:t>
            </a:r>
          </a:p>
          <a:p>
            <a:r>
              <a:rPr lang="pl-PL" dirty="0"/>
              <a:t>-0.6742 -0.0400 0.7375</a:t>
            </a:r>
          </a:p>
          <a:p>
            <a:r>
              <a:rPr lang="pl-PL" dirty="0"/>
              <a:t>-0.3290 0.9103 -0.2513]</a:t>
            </a:r>
          </a:p>
          <a:p>
            <a:r>
              <a:rPr lang="pl-PL" dirty="0"/>
              <a:t>c=[1 2 3]'</a:t>
            </a:r>
          </a:p>
          <a:p>
            <a:r>
              <a:rPr lang="pl-PL" dirty="0"/>
              <a:t>pw=[5 5 5]'</a:t>
            </a:r>
          </a:p>
          <a:p>
            <a:r>
              <a:rPr lang="pl-PL" dirty="0"/>
              <a:t>pa=rc*(pw-c</a:t>
            </a:r>
            <a:r>
              <a:rPr lang="pl-PL" dirty="0" smtClean="0"/>
              <a:t>)</a:t>
            </a:r>
            <a:endParaRPr lang="en-US" dirty="0" smtClean="0"/>
          </a:p>
          <a:p>
            <a:r>
              <a:rPr lang="en-US" dirty="0" smtClean="0"/>
              <a:t>Answer: </a:t>
            </a:r>
            <a:r>
              <a:rPr lang="en-US" dirty="0" smtClean="0"/>
              <a:t>p</a:t>
            </a:r>
            <a:r>
              <a:rPr lang="en-US" baseline="-25000" dirty="0" smtClean="0"/>
              <a:t>a</a:t>
            </a:r>
            <a:r>
              <a:rPr lang="en-US" dirty="0" smtClean="0"/>
              <a:t> </a:t>
            </a:r>
            <a:r>
              <a:rPr lang="en-US" dirty="0"/>
              <a:t>=</a:t>
            </a:r>
          </a:p>
          <a:p>
            <a:r>
              <a:rPr lang="en-US" dirty="0" smtClean="0"/>
              <a:t>   </a:t>
            </a:r>
            <a:r>
              <a:rPr lang="en-US" dirty="0"/>
              <a:t>-5.1349</a:t>
            </a:r>
          </a:p>
          <a:p>
            <a:r>
              <a:rPr lang="en-US" dirty="0"/>
              <a:t>   -1.3418</a:t>
            </a:r>
          </a:p>
          <a:p>
            <a:r>
              <a:rPr lang="en-US" dirty="0"/>
              <a:t>    0.9123</a:t>
            </a:r>
          </a:p>
        </p:txBody>
      </p:sp>
    </p:spTree>
    <p:extLst>
      <p:ext uri="{BB962C8B-B14F-4D97-AF65-F5344CB8AC3E}">
        <p14:creationId xmlns:p14="http://schemas.microsoft.com/office/powerpoint/2010/main" val="253455191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214"/>
            <a:ext cx="8229600" cy="1143000"/>
          </a:xfrm>
        </p:spPr>
        <p:txBody>
          <a:bodyPr/>
          <a:lstStyle/>
          <a:p>
            <a:r>
              <a:rPr lang="en-US" dirty="0"/>
              <a:t>Tutorial </a:t>
            </a:r>
            <a:r>
              <a:rPr lang="en-US" dirty="0" smtClean="0"/>
              <a:t>2.9</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762000"/>
                <a:ext cx="6705600" cy="4525963"/>
              </a:xfrm>
            </p:spPr>
            <p:txBody>
              <a:bodyPr/>
              <a:lstStyle/>
              <a:p>
                <a:r>
                  <a:rPr lang="en-US" sz="2400" dirty="0" smtClean="0"/>
                  <a:t>Suppose </a:t>
                </a:r>
                <a:r>
                  <a:rPr lang="en-US" sz="2400" dirty="0"/>
                  <a:t>that the intrinsic parameters of our camera can be represented by </a:t>
                </a:r>
                <a14:m>
                  <m:oMath xmlns:m="http://schemas.openxmlformats.org/officeDocument/2006/math">
                    <m:r>
                      <a:rPr lang="en-US" sz="1800" b="0" i="1" smtClean="0">
                        <a:latin typeface="Cambria Math"/>
                      </a:rPr>
                      <m:t>𝑀</m:t>
                    </m:r>
                    <m:r>
                      <a:rPr lang="en-US" sz="1800" b="0" i="1" baseline="-25000" smtClean="0">
                        <a:latin typeface="Cambria Math"/>
                      </a:rPr>
                      <m:t>𝑖𝑛𝑡</m:t>
                    </m:r>
                    <m:r>
                      <a:rPr lang="en-US" sz="1800" i="1">
                        <a:latin typeface="Cambria Math"/>
                      </a:rPr>
                      <m:t>=</m:t>
                    </m:r>
                    <m:d>
                      <m:dPr>
                        <m:ctrlPr>
                          <a:rPr lang="en-US" sz="1800" i="1">
                            <a:latin typeface="Cambria Math"/>
                          </a:rPr>
                        </m:ctrlPr>
                      </m:dPr>
                      <m:e>
                        <m:m>
                          <m:mPr>
                            <m:mcs>
                              <m:mc>
                                <m:mcPr>
                                  <m:count m:val="3"/>
                                  <m:mcJc m:val="center"/>
                                </m:mcPr>
                              </m:mc>
                            </m:mcs>
                            <m:ctrlPr>
                              <a:rPr lang="en-US" sz="1800" i="1">
                                <a:latin typeface="Cambria Math"/>
                              </a:rPr>
                            </m:ctrlPr>
                          </m:mPr>
                          <m:mr>
                            <m:e>
                              <m:r>
                                <m:rPr>
                                  <m:brk m:alnAt="7"/>
                                </m:rPr>
                                <a:rPr lang="en-US" sz="1800" i="1">
                                  <a:latin typeface="Cambria Math"/>
                                </a:rPr>
                                <m:t>𝑓</m:t>
                              </m:r>
                            </m:e>
                            <m:e/>
                            <m:e>
                              <m:sSub>
                                <m:sSubPr>
                                  <m:ctrlPr>
                                    <a:rPr lang="en-US" sz="1800" i="1">
                                      <a:latin typeface="Cambria Math"/>
                                    </a:rPr>
                                  </m:ctrlPr>
                                </m:sSubPr>
                                <m:e>
                                  <m:r>
                                    <a:rPr lang="en-US" sz="1800" i="1">
                                      <a:latin typeface="Cambria Math"/>
                                    </a:rPr>
                                    <m:t>𝑜</m:t>
                                  </m:r>
                                </m:e>
                                <m:sub>
                                  <m:r>
                                    <a:rPr lang="en-US" sz="1800" i="1">
                                      <a:latin typeface="Cambria Math"/>
                                    </a:rPr>
                                    <m:t>𝑥</m:t>
                                  </m:r>
                                </m:sub>
                              </m:sSub>
                            </m:e>
                          </m:mr>
                          <m:mr>
                            <m:e/>
                            <m:e>
                              <m:r>
                                <a:rPr lang="en-US" sz="1800" i="1">
                                  <a:latin typeface="Cambria Math"/>
                                </a:rPr>
                                <m:t>𝑓</m:t>
                              </m:r>
                            </m:e>
                            <m:e>
                              <m:sSub>
                                <m:sSubPr>
                                  <m:ctrlPr>
                                    <a:rPr lang="en-US" sz="1800" i="1">
                                      <a:latin typeface="Cambria Math"/>
                                    </a:rPr>
                                  </m:ctrlPr>
                                </m:sSubPr>
                                <m:e>
                                  <m:r>
                                    <a:rPr lang="en-US" sz="1800" i="1">
                                      <a:latin typeface="Cambria Math"/>
                                    </a:rPr>
                                    <m:t>𝑜</m:t>
                                  </m:r>
                                </m:e>
                                <m:sub>
                                  <m:r>
                                    <a:rPr lang="en-US" sz="1800" i="1">
                                      <a:latin typeface="Cambria Math"/>
                                    </a:rPr>
                                    <m:t>𝑦</m:t>
                                  </m:r>
                                </m:sub>
                              </m:sSub>
                            </m:e>
                          </m:mr>
                          <m:mr>
                            <m:e/>
                            <m:e/>
                            <m:e>
                              <m:r>
                                <a:rPr lang="en-US" sz="1800" i="1">
                                  <a:latin typeface="Cambria Math"/>
                                </a:rPr>
                                <m:t>1</m:t>
                              </m:r>
                            </m:e>
                          </m:mr>
                        </m:m>
                      </m:e>
                    </m:d>
                  </m:oMath>
                </a14:m>
                <a:endParaRPr lang="en-US" sz="2400" dirty="0" smtClean="0"/>
              </a:p>
              <a:p>
                <a:r>
                  <a:rPr lang="en-US" sz="2400" dirty="0" smtClean="0"/>
                  <a:t>The </a:t>
                </a:r>
                <a:r>
                  <a:rPr lang="en-US" sz="2400" dirty="0"/>
                  <a:t>camera coordinate </a:t>
                </a:r>
                <a:r>
                  <a:rPr lang="en-US" sz="2400" dirty="0" smtClean="0"/>
                  <a:t>center is the same as the world center, hence </a:t>
                </a:r>
                <a:r>
                  <a:rPr lang="en-US" sz="2400" i="1" dirty="0" err="1" smtClean="0"/>
                  <a:t>M</a:t>
                </a:r>
                <a:r>
                  <a:rPr lang="en-US" sz="2400" i="1" baseline="-25000" dirty="0" err="1" smtClean="0"/>
                  <a:t>ext</a:t>
                </a:r>
                <a:r>
                  <a:rPr lang="en-US" sz="2400" i="1" dirty="0" smtClean="0"/>
                  <a:t> </a:t>
                </a:r>
                <a:r>
                  <a:rPr lang="en-US" sz="2400" dirty="0" smtClean="0"/>
                  <a:t>=[ I | 0]</a:t>
                </a:r>
                <a:endParaRPr lang="en-US" sz="2400" b="0" dirty="0" smtClean="0">
                  <a:latin typeface="Cambria Math"/>
                </a:endParaRPr>
              </a:p>
              <a:p>
                <a:r>
                  <a:rPr lang="en-US" sz="2400" dirty="0" smtClean="0"/>
                  <a:t>There </a:t>
                </a:r>
                <a:r>
                  <a:rPr lang="en-US" sz="2400" dirty="0"/>
                  <a:t>are two points </a:t>
                </a:r>
                <a:r>
                  <a:rPr lang="en-US" sz="2400" dirty="0" smtClean="0"/>
                  <a:t>P1, P2 in </a:t>
                </a:r>
                <a:r>
                  <a:rPr lang="en-US" sz="2400" dirty="0"/>
                  <a:t>the world </a:t>
                </a:r>
                <a:r>
                  <a:rPr lang="en-US" sz="2400" dirty="0" smtClean="0"/>
                  <a:t>coordinates</a:t>
                </a:r>
              </a:p>
              <a:p>
                <a:pPr lvl="1"/>
                <a:r>
                  <a:rPr lang="en-US" sz="2400" dirty="0"/>
                  <a:t>P1 </a:t>
                </a:r>
                <a14:m>
                  <m:oMath xmlns:m="http://schemas.openxmlformats.org/officeDocument/2006/math">
                    <m:r>
                      <a:rPr lang="en-US" sz="2400"/>
                      <m:t>=</m:t>
                    </m:r>
                    <m:sSup>
                      <m:sSupPr>
                        <m:ctrlPr>
                          <a:rPr lang="en-US" sz="2400"/>
                        </m:ctrlPr>
                      </m:sSupPr>
                      <m:e>
                        <m:d>
                          <m:dPr>
                            <m:ctrlPr>
                              <a:rPr lang="en-US" sz="2400"/>
                            </m:ctrlPr>
                          </m:dPr>
                          <m:e>
                            <m:r>
                              <a:rPr lang="en-US" sz="2400" b="0" i="0" smtClean="0">
                                <a:latin typeface="Cambria Math"/>
                              </a:rPr>
                              <m:t>0.1</m:t>
                            </m:r>
                            <m:r>
                              <a:rPr lang="en-US" sz="2400"/>
                              <m:t>, </m:t>
                            </m:r>
                            <m:r>
                              <a:rPr lang="en-US" sz="2400" b="0" i="0" smtClean="0">
                                <a:latin typeface="Cambria Math"/>
                              </a:rPr>
                              <m:t>0.2</m:t>
                            </m:r>
                            <m:r>
                              <a:rPr lang="en-US" sz="2400"/>
                              <m:t>, </m:t>
                            </m:r>
                            <m:r>
                              <a:rPr lang="en-US" sz="2400" b="0" i="0" smtClean="0">
                                <a:latin typeface="Cambria Math"/>
                              </a:rPr>
                              <m:t>1</m:t>
                            </m:r>
                          </m:e>
                        </m:d>
                      </m:e>
                      <m:sup>
                        <m:r>
                          <a:rPr lang="en-US" sz="2400"/>
                          <m:t>𝑇</m:t>
                        </m:r>
                      </m:sup>
                    </m:sSup>
                  </m:oMath>
                </a14:m>
                <a:r>
                  <a:rPr lang="en-US" sz="2400" dirty="0"/>
                  <a:t> </a:t>
                </a:r>
                <a:r>
                  <a:rPr lang="en-US" sz="2400" dirty="0"/>
                  <a:t>meters , its image is at </a:t>
                </a:r>
                <a14:m>
                  <m:oMath xmlns:m="http://schemas.openxmlformats.org/officeDocument/2006/math">
                    <m:sSub>
                      <m:sSubPr>
                        <m:ctrlPr>
                          <a:rPr lang="en-US" sz="2400"/>
                        </m:ctrlPr>
                      </m:sSubPr>
                      <m:e>
                        <m:r>
                          <a:rPr lang="en-US" sz="2400"/>
                          <m:t>𝐼</m:t>
                        </m:r>
                      </m:e>
                      <m:sub>
                        <m:r>
                          <a:rPr lang="en-US" sz="2400"/>
                          <m:t>1</m:t>
                        </m:r>
                      </m:sub>
                    </m:sSub>
                    <m:r>
                      <a:rPr lang="en-US" sz="2400"/>
                      <m:t>=</m:t>
                    </m:r>
                    <m:sSup>
                      <m:sSupPr>
                        <m:ctrlPr>
                          <a:rPr lang="en-US" sz="2400"/>
                        </m:ctrlPr>
                      </m:sSupPr>
                      <m:e>
                        <m:d>
                          <m:dPr>
                            <m:ctrlPr>
                              <a:rPr lang="en-US" sz="2400"/>
                            </m:ctrlPr>
                          </m:dPr>
                          <m:e>
                            <m:r>
                              <a:rPr lang="en-US" sz="2400" b="0" i="0" smtClean="0">
                                <a:latin typeface="Cambria Math"/>
                              </a:rPr>
                              <m:t>1</m:t>
                            </m:r>
                            <m:r>
                              <a:rPr lang="en-US" sz="2400"/>
                              <m:t>0</m:t>
                            </m:r>
                            <m:r>
                              <a:rPr lang="en-US" sz="2400" b="0" i="0" smtClean="0">
                                <a:latin typeface="Cambria Math"/>
                              </a:rPr>
                              <m:t>0</m:t>
                            </m:r>
                            <m:r>
                              <a:rPr lang="en-US" sz="2400"/>
                              <m:t>0, </m:t>
                            </m:r>
                            <m:r>
                              <a:rPr lang="en-US" sz="2400" b="0" i="0" smtClean="0">
                                <a:latin typeface="Cambria Math"/>
                              </a:rPr>
                              <m:t>20</m:t>
                            </m:r>
                            <m:r>
                              <a:rPr lang="en-US" sz="2400"/>
                              <m:t>00</m:t>
                            </m:r>
                          </m:e>
                        </m:d>
                      </m:e>
                      <m:sup>
                        <m:r>
                          <a:rPr lang="en-US" sz="2400"/>
                          <m:t>𝑇</m:t>
                        </m:r>
                      </m:sup>
                    </m:sSup>
                    <m:r>
                      <a:rPr lang="en-US" sz="2400"/>
                      <m:t> </m:t>
                    </m:r>
                  </m:oMath>
                </a14:m>
                <a:endParaRPr lang="en-US" sz="2400" dirty="0"/>
              </a:p>
              <a:p>
                <a:pPr lvl="1"/>
                <a14:m>
                  <m:oMath xmlns:m="http://schemas.openxmlformats.org/officeDocument/2006/math">
                    <m:r>
                      <a:rPr lang="en-US" sz="2400"/>
                      <m:t>𝑃</m:t>
                    </m:r>
                    <m:r>
                      <a:rPr lang="en-US" sz="2400"/>
                      <m:t>2=</m:t>
                    </m:r>
                    <m:sSup>
                      <m:sSupPr>
                        <m:ctrlPr>
                          <a:rPr lang="en-US" sz="2400"/>
                        </m:ctrlPr>
                      </m:sSupPr>
                      <m:e>
                        <m:d>
                          <m:dPr>
                            <m:ctrlPr>
                              <a:rPr lang="en-US" sz="2400"/>
                            </m:ctrlPr>
                          </m:dPr>
                          <m:e>
                            <m:r>
                              <a:rPr lang="en-US" sz="2400" b="0" i="0" smtClean="0">
                                <a:latin typeface="Cambria Math"/>
                              </a:rPr>
                              <m:t>0.3,</m:t>
                            </m:r>
                            <m:r>
                              <a:rPr lang="en-US" sz="2400"/>
                              <m:t> </m:t>
                            </m:r>
                            <m:r>
                              <a:rPr lang="en-US" sz="2400" b="0" i="0" smtClean="0">
                                <a:latin typeface="Cambria Math"/>
                              </a:rPr>
                              <m:t>0.4</m:t>
                            </m:r>
                            <m:r>
                              <a:rPr lang="en-US" sz="2400"/>
                              <m:t>, </m:t>
                            </m:r>
                            <m:r>
                              <a:rPr lang="en-US" sz="2400" b="0" i="0" smtClean="0">
                                <a:latin typeface="Cambria Math"/>
                              </a:rPr>
                              <m:t>1</m:t>
                            </m:r>
                          </m:e>
                        </m:d>
                      </m:e>
                      <m:sup>
                        <m:r>
                          <a:rPr lang="en-US" sz="2400"/>
                          <m:t>𝑇</m:t>
                        </m:r>
                      </m:sup>
                    </m:sSup>
                  </m:oMath>
                </a14:m>
                <a:r>
                  <a:rPr lang="en-US" sz="2400" dirty="0"/>
                  <a:t> meters, its image is at </a:t>
                </a:r>
                <a14:m>
                  <m:oMath xmlns:m="http://schemas.openxmlformats.org/officeDocument/2006/math">
                    <m:sSub>
                      <m:sSubPr>
                        <m:ctrlPr>
                          <a:rPr lang="en-US" sz="2400"/>
                        </m:ctrlPr>
                      </m:sSubPr>
                      <m:e>
                        <m:r>
                          <a:rPr lang="en-US" sz="2400"/>
                          <m:t>𝐼</m:t>
                        </m:r>
                      </m:e>
                      <m:sub>
                        <m:r>
                          <a:rPr lang="en-US" sz="2400"/>
                          <m:t>2</m:t>
                        </m:r>
                      </m:sub>
                    </m:sSub>
                    <m:r>
                      <a:rPr lang="en-US" sz="2400"/>
                      <m:t>=</m:t>
                    </m:r>
                    <m:sSup>
                      <m:sSupPr>
                        <m:ctrlPr>
                          <a:rPr lang="en-US" sz="2400"/>
                        </m:ctrlPr>
                      </m:sSupPr>
                      <m:e>
                        <m:d>
                          <m:dPr>
                            <m:ctrlPr>
                              <a:rPr lang="en-US" sz="2400"/>
                            </m:ctrlPr>
                          </m:dPr>
                          <m:e>
                            <m:r>
                              <a:rPr lang="en-US" sz="2400" b="0" i="0" smtClean="0">
                                <a:latin typeface="Cambria Math"/>
                              </a:rPr>
                              <m:t>3000</m:t>
                            </m:r>
                            <m:r>
                              <a:rPr lang="en-US" sz="2400"/>
                              <m:t>, </m:t>
                            </m:r>
                            <m:r>
                              <a:rPr lang="en-US" sz="2400" b="0" i="0" smtClean="0">
                                <a:latin typeface="Cambria Math"/>
                              </a:rPr>
                              <m:t>2200</m:t>
                            </m:r>
                          </m:e>
                        </m:d>
                      </m:e>
                      <m:sup>
                        <m:r>
                          <a:rPr lang="en-US" sz="2400"/>
                          <m:t>𝑇</m:t>
                        </m:r>
                      </m:sup>
                    </m:sSup>
                  </m:oMath>
                </a14:m>
                <a:r>
                  <a:rPr lang="en-US" sz="2400" dirty="0"/>
                  <a:t> respectively. </a:t>
                </a:r>
                <a:endParaRPr lang="en-US" sz="2400" dirty="0"/>
              </a:p>
              <a:p>
                <a:r>
                  <a:rPr lang="en-US" sz="2400" dirty="0" smtClean="0"/>
                  <a:t>Compute </a:t>
                </a:r>
                <a:r>
                  <a:rPr lang="en-US" sz="2400" dirty="0"/>
                  <a:t>the matrix</a:t>
                </a:r>
                <a:r>
                  <a:rPr lang="en-US" sz="2400" dirty="0" smtClean="0"/>
                  <a:t> </a:t>
                </a:r>
                <a14:m>
                  <m:oMath xmlns:m="http://schemas.openxmlformats.org/officeDocument/2006/math">
                    <m:r>
                      <a:rPr lang="en-US" sz="2400" i="1">
                        <a:latin typeface="Cambria Math"/>
                      </a:rPr>
                      <m:t>𝑀</m:t>
                    </m:r>
                    <m:r>
                      <a:rPr lang="en-US" sz="2400" i="1" baseline="-25000">
                        <a:latin typeface="Cambria Math"/>
                      </a:rPr>
                      <m:t>𝑖𝑛𝑡</m:t>
                    </m:r>
                  </m:oMath>
                </a14:m>
                <a:r>
                  <a:rPr lang="en-US" sz="2400" dirty="0"/>
                  <a:t>. (hints : image</a:t>
                </a:r>
                <a:r>
                  <a:rPr lang="en-US" sz="2400" dirty="0" smtClean="0"/>
                  <a:t> </a:t>
                </a:r>
                <a14:m>
                  <m:oMath xmlns:m="http://schemas.openxmlformats.org/officeDocument/2006/math">
                    <m:r>
                      <a:rPr lang="en-US" sz="2400" i="1">
                        <a:latin typeface="Cambria Math"/>
                      </a:rPr>
                      <m:t>𝐼</m:t>
                    </m:r>
                    <m:r>
                      <a:rPr lang="en-US" sz="2400" b="0" i="1" baseline="-25000" smtClean="0">
                        <a:latin typeface="Cambria Math"/>
                      </a:rPr>
                      <m:t>𝑖</m:t>
                    </m:r>
                    <m:r>
                      <a:rPr lang="en-US" sz="2400" i="1">
                        <a:latin typeface="Cambria Math"/>
                      </a:rPr>
                      <m:t>=</m:t>
                    </m:r>
                    <m:r>
                      <a:rPr lang="en-US" sz="2400" b="0" i="1" smtClean="0">
                        <a:latin typeface="Cambria Math"/>
                      </a:rPr>
                      <m:t>𝑀</m:t>
                    </m:r>
                    <m:r>
                      <a:rPr lang="en-US" sz="2400" b="0" i="1" baseline="-25000" smtClean="0">
                        <a:latin typeface="Cambria Math"/>
                      </a:rPr>
                      <m:t>𝑖𝑛𝑡</m:t>
                    </m:r>
                    <m:r>
                      <a:rPr lang="en-US" sz="2400" b="0" i="1" smtClean="0">
                        <a:latin typeface="Cambria Math"/>
                      </a:rPr>
                      <m:t>∗</m:t>
                    </m:r>
                    <m:r>
                      <a:rPr lang="en-US" sz="2400" i="1">
                        <a:latin typeface="Cambria Math"/>
                      </a:rPr>
                      <m:t>𝑀</m:t>
                    </m:r>
                    <m:r>
                      <a:rPr lang="en-US" sz="2400" b="0" i="1" baseline="-25000" smtClean="0">
                        <a:latin typeface="Cambria Math"/>
                      </a:rPr>
                      <m:t>𝑒𝑥𝑡</m:t>
                    </m:r>
                    <m:r>
                      <a:rPr lang="en-US" sz="2400" b="0" i="1" smtClean="0">
                        <a:latin typeface="Cambria Math"/>
                      </a:rPr>
                      <m:t>∗</m:t>
                    </m:r>
                    <m:r>
                      <a:rPr lang="en-US" sz="2400" b="0" i="1" smtClean="0">
                        <a:latin typeface="Cambria Math"/>
                      </a:rPr>
                      <m:t>𝑃𝑖</m:t>
                    </m:r>
                  </m:oMath>
                </a14:m>
                <a:r>
                  <a:rPr lang="en-US" sz="2400" dirty="0"/>
                  <a:t>)</a:t>
                </a:r>
                <a:endParaRPr lang="en-US" sz="2400"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762000"/>
                <a:ext cx="6705600" cy="4525963"/>
              </a:xfrm>
              <a:blipFill rotWithShape="1">
                <a:blip r:embed="rId3"/>
                <a:stretch>
                  <a:fillRect l="-1182" t="-1078" b="-22237"/>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pPr>
              <a:defRPr/>
            </a:pPr>
            <a:r>
              <a:rPr lang="en-US" smtClean="0"/>
              <a:t>Ch2. Cameras v.7c</a:t>
            </a:r>
            <a:endParaRPr lang="en-US"/>
          </a:p>
        </p:txBody>
      </p:sp>
      <p:sp>
        <p:nvSpPr>
          <p:cNvPr id="5" name="Slide Number Placeholder 4"/>
          <p:cNvSpPr>
            <a:spLocks noGrp="1"/>
          </p:cNvSpPr>
          <p:nvPr>
            <p:ph type="sldNum" sz="quarter" idx="12"/>
          </p:nvPr>
        </p:nvSpPr>
        <p:spPr/>
        <p:txBody>
          <a:bodyPr/>
          <a:lstStyle/>
          <a:p>
            <a:pPr>
              <a:defRPr/>
            </a:pPr>
            <a:fld id="{D9406055-A792-4810-96E3-D6C99BF97503}" type="slidenum">
              <a:rPr lang="en-US" altLang="en-US" smtClean="0"/>
              <a:pPr>
                <a:defRPr/>
              </a:pPr>
              <a:t>95</a:t>
            </a:fld>
            <a:endParaRPr lang="en-US" altLang="en-US"/>
          </a:p>
        </p:txBody>
      </p:sp>
      <p:graphicFrame>
        <p:nvGraphicFramePr>
          <p:cNvPr id="6" name="Object 5"/>
          <p:cNvGraphicFramePr>
            <a:graphicFrameLocks noChangeAspect="1"/>
          </p:cNvGraphicFramePr>
          <p:nvPr>
            <p:extLst>
              <p:ext uri="{D42A27DB-BD31-4B8C-83A1-F6EECF244321}">
                <p14:modId xmlns:p14="http://schemas.microsoft.com/office/powerpoint/2010/main" val="473822225"/>
              </p:ext>
            </p:extLst>
          </p:nvPr>
        </p:nvGraphicFramePr>
        <p:xfrm>
          <a:off x="6629400" y="2667000"/>
          <a:ext cx="1981200" cy="1066800"/>
        </p:xfrm>
        <a:graphic>
          <a:graphicData uri="http://schemas.openxmlformats.org/presentationml/2006/ole">
            <mc:AlternateContent xmlns:mc="http://schemas.openxmlformats.org/markup-compatibility/2006">
              <mc:Choice xmlns:v="urn:schemas-microsoft-com:vml" Requires="v">
                <p:oleObj spid="_x0000_s89127" name="Equation" r:id="rId4" imgW="1320480" imgH="711000" progId="Equation.3">
                  <p:embed/>
                </p:oleObj>
              </mc:Choice>
              <mc:Fallback>
                <p:oleObj name="Equation" r:id="rId4" imgW="1320480" imgH="711000" progId="Equation.3">
                  <p:embed/>
                  <p:pic>
                    <p:nvPicPr>
                      <p:cNvPr id="0" name=""/>
                      <p:cNvPicPr/>
                      <p:nvPr/>
                    </p:nvPicPr>
                    <p:blipFill>
                      <a:blip r:embed="rId5"/>
                      <a:stretch>
                        <a:fillRect/>
                      </a:stretch>
                    </p:blipFill>
                    <p:spPr>
                      <a:xfrm>
                        <a:off x="6629400" y="2667000"/>
                        <a:ext cx="1981200" cy="1066800"/>
                      </a:xfrm>
                      <a:prstGeom prst="rect">
                        <a:avLst/>
                      </a:prstGeom>
                    </p:spPr>
                  </p:pic>
                </p:oleObj>
              </mc:Fallback>
            </mc:AlternateContent>
          </a:graphicData>
        </a:graphic>
      </p:graphicFrame>
    </p:spTree>
    <p:extLst>
      <p:ext uri="{BB962C8B-B14F-4D97-AF65-F5344CB8AC3E}">
        <p14:creationId xmlns:p14="http://schemas.microsoft.com/office/powerpoint/2010/main" val="392507162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lstStyle/>
          <a:p>
            <a:pPr algn="l"/>
            <a:r>
              <a:rPr lang="en-US" sz="2000" dirty="0">
                <a:solidFill>
                  <a:srgbClr val="FF0000"/>
                </a:solidFill>
              </a:rPr>
              <a:t>Answers Tutorial </a:t>
            </a:r>
            <a:r>
              <a:rPr lang="en-US" sz="2000" dirty="0" smtClean="0">
                <a:solidFill>
                  <a:srgbClr val="FF0000"/>
                </a:solidFill>
              </a:rPr>
              <a:t>2.9</a:t>
            </a:r>
            <a:endParaRPr lang="en-US" sz="2000" dirty="0"/>
          </a:p>
        </p:txBody>
      </p:sp>
      <p:sp>
        <p:nvSpPr>
          <p:cNvPr id="3" name="Content Placeholder 2"/>
          <p:cNvSpPr>
            <a:spLocks noGrp="1"/>
          </p:cNvSpPr>
          <p:nvPr>
            <p:ph idx="1"/>
          </p:nvPr>
        </p:nvSpPr>
        <p:spPr>
          <a:xfrm>
            <a:off x="533400" y="381000"/>
            <a:ext cx="8229600" cy="4525963"/>
          </a:xfrm>
        </p:spPr>
        <p:txBody>
          <a:bodyPr/>
          <a:lstStyle/>
          <a:p>
            <a:r>
              <a:rPr lang="en-US" dirty="0" smtClean="0"/>
              <a:t> </a:t>
            </a:r>
            <a:endParaRPr lang="en-US" dirty="0"/>
          </a:p>
        </p:txBody>
      </p:sp>
      <p:sp>
        <p:nvSpPr>
          <p:cNvPr id="4" name="Footer Placeholder 3"/>
          <p:cNvSpPr>
            <a:spLocks noGrp="1"/>
          </p:cNvSpPr>
          <p:nvPr>
            <p:ph type="ftr" sz="quarter" idx="11"/>
          </p:nvPr>
        </p:nvSpPr>
        <p:spPr/>
        <p:txBody>
          <a:bodyPr/>
          <a:lstStyle/>
          <a:p>
            <a:pPr>
              <a:defRPr/>
            </a:pPr>
            <a:r>
              <a:rPr lang="en-US" smtClean="0"/>
              <a:t>Ch2. Cameras v.7c</a:t>
            </a:r>
            <a:endParaRPr lang="en-US"/>
          </a:p>
        </p:txBody>
      </p:sp>
      <p:sp>
        <p:nvSpPr>
          <p:cNvPr id="5" name="Slide Number Placeholder 4"/>
          <p:cNvSpPr>
            <a:spLocks noGrp="1"/>
          </p:cNvSpPr>
          <p:nvPr>
            <p:ph type="sldNum" sz="quarter" idx="12"/>
          </p:nvPr>
        </p:nvSpPr>
        <p:spPr/>
        <p:txBody>
          <a:bodyPr/>
          <a:lstStyle/>
          <a:p>
            <a:pPr>
              <a:defRPr/>
            </a:pPr>
            <a:fld id="{D9406055-A792-4810-96E3-D6C99BF97503}" type="slidenum">
              <a:rPr lang="en-US" altLang="en-US" smtClean="0"/>
              <a:pPr>
                <a:defRPr/>
              </a:pPr>
              <a:t>96</a:t>
            </a:fld>
            <a:endParaRPr lang="en-US" altLang="en-US"/>
          </a:p>
        </p:txBody>
      </p:sp>
      <p:graphicFrame>
        <p:nvGraphicFramePr>
          <p:cNvPr id="6" name="Object 5"/>
          <p:cNvGraphicFramePr>
            <a:graphicFrameLocks noChangeAspect="1"/>
          </p:cNvGraphicFramePr>
          <p:nvPr>
            <p:extLst>
              <p:ext uri="{D42A27DB-BD31-4B8C-83A1-F6EECF244321}">
                <p14:modId xmlns:p14="http://schemas.microsoft.com/office/powerpoint/2010/main" val="3029396445"/>
              </p:ext>
            </p:extLst>
          </p:nvPr>
        </p:nvGraphicFramePr>
        <p:xfrm>
          <a:off x="3116263" y="168275"/>
          <a:ext cx="4959350" cy="6329363"/>
        </p:xfrm>
        <a:graphic>
          <a:graphicData uri="http://schemas.openxmlformats.org/presentationml/2006/ole">
            <mc:AlternateContent xmlns:mc="http://schemas.openxmlformats.org/markup-compatibility/2006">
              <mc:Choice xmlns:v="urn:schemas-microsoft-com:vml" Requires="v">
                <p:oleObj spid="_x0000_s91164" name="Equation" r:id="rId3" imgW="4241520" imgH="5410080" progId="Equation.3">
                  <p:embed/>
                </p:oleObj>
              </mc:Choice>
              <mc:Fallback>
                <p:oleObj name="Equation" r:id="rId3" imgW="4241520" imgH="5410080" progId="Equation.3">
                  <p:embed/>
                  <p:pic>
                    <p:nvPicPr>
                      <p:cNvPr id="0" name="Object 5"/>
                      <p:cNvPicPr>
                        <a:picLocks noChangeAspect="1" noChangeArrowheads="1"/>
                      </p:cNvPicPr>
                      <p:nvPr/>
                    </p:nvPicPr>
                    <p:blipFill>
                      <a:blip r:embed="rId4"/>
                      <a:srcRect/>
                      <a:stretch>
                        <a:fillRect/>
                      </a:stretch>
                    </p:blipFill>
                    <p:spPr bwMode="auto">
                      <a:xfrm>
                        <a:off x="3116263" y="168275"/>
                        <a:ext cx="4959350" cy="6329363"/>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56905097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lgn="l" eaLnBrk="1" hangingPunct="1"/>
            <a:r>
              <a:rPr lang="en-US" altLang="en-US" sz="2000" dirty="0" smtClean="0">
                <a:solidFill>
                  <a:srgbClr val="FF0000"/>
                </a:solidFill>
                <a:ea typeface="新細明體" pitchFamily="18" charset="-120"/>
              </a:rPr>
              <a:t>Use ex.2.9 to show how to achieve camera calibration</a:t>
            </a:r>
            <a:r>
              <a:rPr lang="en-US" altLang="zh-TW" sz="2000" dirty="0" smtClean="0"/>
              <a:t> : For a 3D object, assume the camera center is at [0 0 0] meters of the world coordinates.  The cube is 1 meter away from the camera along the Z-axis. </a:t>
            </a:r>
            <a:r>
              <a:rPr lang="en-US" altLang="zh-HK" sz="2000" dirty="0" smtClean="0"/>
              <a:t>This model </a:t>
            </a:r>
            <a:r>
              <a:rPr lang="en-US" altLang="zh-HK" sz="2000" dirty="0" smtClean="0"/>
              <a:t>is easy to find if the size of squares are known, say </a:t>
            </a:r>
            <a:r>
              <a:rPr lang="en-US" altLang="zh-HK" sz="2000" dirty="0" smtClean="0"/>
              <a:t>0.1</a:t>
            </a:r>
            <a:r>
              <a:rPr lang="en-US" altLang="zh-HK" sz="2000" dirty="0" smtClean="0"/>
              <a:t>m</a:t>
            </a:r>
            <a:r>
              <a:rPr lang="en-US" altLang="zh-HK" sz="2000" baseline="30000" dirty="0" smtClean="0"/>
              <a:t>2 </a:t>
            </a:r>
            <a:r>
              <a:rPr lang="en-US" altLang="zh-HK" sz="2000" dirty="0" smtClean="0"/>
              <a:t>for each checker element</a:t>
            </a:r>
            <a:endParaRPr lang="en-US" altLang="zh-TW" sz="2000" dirty="0" smtClean="0"/>
          </a:p>
        </p:txBody>
      </p:sp>
      <p:sp>
        <p:nvSpPr>
          <p:cNvPr id="16387" name="Rectangle 3"/>
          <p:cNvSpPr>
            <a:spLocks noGrp="1" noChangeArrowheads="1"/>
          </p:cNvSpPr>
          <p:nvPr>
            <p:ph idx="1"/>
          </p:nvPr>
        </p:nvSpPr>
        <p:spPr>
          <a:xfrm>
            <a:off x="465992" y="1479550"/>
            <a:ext cx="8229600" cy="4525963"/>
          </a:xfrm>
        </p:spPr>
        <p:txBody>
          <a:bodyPr/>
          <a:lstStyle/>
          <a:p>
            <a:pPr eaLnBrk="1" hangingPunct="1"/>
            <a:r>
              <a:rPr lang="en-US" altLang="zh-TW" dirty="0" smtClean="0"/>
              <a:t> </a:t>
            </a:r>
          </a:p>
        </p:txBody>
      </p:sp>
      <p:sp>
        <p:nvSpPr>
          <p:cNvPr id="26" name="Footer Placeholder 4"/>
          <p:cNvSpPr>
            <a:spLocks noGrp="1"/>
          </p:cNvSpPr>
          <p:nvPr>
            <p:ph type="ftr" sz="quarter" idx="11"/>
          </p:nvPr>
        </p:nvSpPr>
        <p:spPr>
          <a:xfrm>
            <a:off x="6104791" y="-76200"/>
            <a:ext cx="2895600" cy="365125"/>
          </a:xfrm>
        </p:spPr>
        <p:txBody>
          <a:bodyPr/>
          <a:lstStyle/>
          <a:p>
            <a:pPr>
              <a:defRPr/>
            </a:pPr>
            <a:r>
              <a:rPr lang="en-US" dirty="0" smtClean="0"/>
              <a:t>Ch2. Cameras v.7c</a:t>
            </a:r>
            <a:endParaRPr lang="en-US" dirty="0"/>
          </a:p>
        </p:txBody>
      </p:sp>
      <p:sp>
        <p:nvSpPr>
          <p:cNvPr id="27" name="Slide Number Placeholder 5"/>
          <p:cNvSpPr>
            <a:spLocks noGrp="1"/>
          </p:cNvSpPr>
          <p:nvPr>
            <p:ph type="sldNum" sz="quarter" idx="12"/>
          </p:nvPr>
        </p:nvSpPr>
        <p:spPr>
          <a:xfrm>
            <a:off x="6561992" y="6235700"/>
            <a:ext cx="2133600" cy="365125"/>
          </a:xfrm>
        </p:spPr>
        <p:txBody>
          <a:bodyPr/>
          <a:lstStyle/>
          <a:p>
            <a:pPr>
              <a:defRPr/>
            </a:pPr>
            <a:fld id="{3AE1EB84-E4B0-4872-9376-ADF4B28AD515}" type="slidenum">
              <a:rPr lang="en-US"/>
              <a:pPr>
                <a:defRPr/>
              </a:pPr>
              <a:t>97</a:t>
            </a:fld>
            <a:endParaRPr lang="en-US"/>
          </a:p>
        </p:txBody>
      </p:sp>
      <p:pic>
        <p:nvPicPr>
          <p:cNvPr id="1639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0992" y="1683974"/>
            <a:ext cx="4381500" cy="418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91" name="Text Box 5"/>
          <p:cNvSpPr txBox="1">
            <a:spLocks noChangeArrowheads="1"/>
          </p:cNvSpPr>
          <p:nvPr/>
        </p:nvSpPr>
        <p:spPr bwMode="auto">
          <a:xfrm>
            <a:off x="7552591" y="1888695"/>
            <a:ext cx="1595309"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pPr eaLnBrk="1" hangingPunct="1"/>
            <a:r>
              <a:rPr kumimoji="1" lang="en-US" altLang="zh-HK" dirty="0" smtClean="0">
                <a:latin typeface="Arial" charset="0"/>
              </a:rPr>
              <a:t>Set here as</a:t>
            </a:r>
          </a:p>
          <a:p>
            <a:pPr eaLnBrk="1" hangingPunct="1"/>
            <a:r>
              <a:rPr kumimoji="1" lang="en-US" altLang="zh-HK" dirty="0" smtClean="0">
                <a:latin typeface="Arial" charset="0"/>
              </a:rPr>
              <a:t>Object </a:t>
            </a:r>
            <a:r>
              <a:rPr kumimoji="1" lang="en-US" altLang="zh-HK" dirty="0" err="1" smtClean="0">
                <a:latin typeface="Arial" charset="0"/>
              </a:rPr>
              <a:t>orgin</a:t>
            </a:r>
            <a:r>
              <a:rPr kumimoji="1" lang="en-US" altLang="zh-HK" dirty="0" smtClean="0">
                <a:latin typeface="Arial" charset="0"/>
              </a:rPr>
              <a:t>, </a:t>
            </a:r>
            <a:endParaRPr kumimoji="1" lang="en-US" altLang="zh-HK" dirty="0">
              <a:latin typeface="Arial" charset="0"/>
            </a:endParaRPr>
          </a:p>
          <a:p>
            <a:pPr eaLnBrk="1" hangingPunct="1"/>
            <a:r>
              <a:rPr kumimoji="1" lang="en-US" altLang="zh-HK" dirty="0">
                <a:latin typeface="Arial" charset="0"/>
              </a:rPr>
              <a:t>[</a:t>
            </a:r>
            <a:r>
              <a:rPr kumimoji="1" lang="en-US" altLang="zh-HK" dirty="0" smtClean="0">
                <a:latin typeface="Arial" charset="0"/>
              </a:rPr>
              <a:t>0,0,1] meter</a:t>
            </a:r>
            <a:endParaRPr kumimoji="1" lang="en-US" altLang="en-US" dirty="0">
              <a:latin typeface="Arial" charset="0"/>
            </a:endParaRPr>
          </a:p>
        </p:txBody>
      </p:sp>
      <p:sp>
        <p:nvSpPr>
          <p:cNvPr id="16392" name="Text Box 6"/>
          <p:cNvSpPr txBox="1">
            <a:spLocks noChangeArrowheads="1"/>
          </p:cNvSpPr>
          <p:nvPr/>
        </p:nvSpPr>
        <p:spPr bwMode="auto">
          <a:xfrm>
            <a:off x="6934200" y="2812025"/>
            <a:ext cx="2273227"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r>
              <a:rPr lang="en-US" altLang="en-US" dirty="0"/>
              <a:t>what is the </a:t>
            </a:r>
            <a:r>
              <a:rPr lang="en-US" altLang="en-US" dirty="0" smtClean="0"/>
              <a:t>3D/2D positions </a:t>
            </a:r>
            <a:r>
              <a:rPr lang="en-US" altLang="en-US" dirty="0"/>
              <a:t>[</a:t>
            </a:r>
            <a:r>
              <a:rPr lang="en-US" altLang="en-US" dirty="0" err="1"/>
              <a:t>Xw,Yw,Zw</a:t>
            </a:r>
            <a:r>
              <a:rPr lang="en-US" altLang="en-US" dirty="0" smtClean="0"/>
              <a:t>],[</a:t>
            </a:r>
            <a:r>
              <a:rPr lang="en-US" altLang="en-US" dirty="0" err="1" smtClean="0"/>
              <a:t>u,v</a:t>
            </a:r>
            <a:r>
              <a:rPr lang="en-US" altLang="en-US" dirty="0" smtClean="0"/>
              <a:t>] </a:t>
            </a:r>
            <a:r>
              <a:rPr lang="en-US" altLang="en-US" dirty="0"/>
              <a:t>of this point in </a:t>
            </a:r>
            <a:r>
              <a:rPr lang="en-US" altLang="en-US" dirty="0" err="1" smtClean="0"/>
              <a:t>cm,pixels</a:t>
            </a:r>
            <a:r>
              <a:rPr lang="en-US" altLang="en-US" dirty="0" smtClean="0"/>
              <a:t> resp.?</a:t>
            </a:r>
            <a:endParaRPr lang="en-US" altLang="en-US" dirty="0"/>
          </a:p>
          <a:p>
            <a:r>
              <a:rPr lang="en-US" altLang="en-US" dirty="0">
                <a:solidFill>
                  <a:srgbClr val="FF0000"/>
                </a:solidFill>
              </a:rPr>
              <a:t>Answer:</a:t>
            </a:r>
          </a:p>
          <a:p>
            <a:r>
              <a:rPr lang="en-US" altLang="en-US" dirty="0" smtClean="0"/>
              <a:t>[</a:t>
            </a:r>
            <a:r>
              <a:rPr lang="en-US" altLang="en-US" dirty="0" smtClean="0"/>
              <a:t>0.3</a:t>
            </a:r>
            <a:r>
              <a:rPr lang="en-US" altLang="en-US" dirty="0" smtClean="0"/>
              <a:t>,0.4,1]meters</a:t>
            </a:r>
            <a:endParaRPr lang="en-US" altLang="en-US" dirty="0"/>
          </a:p>
          <a:p>
            <a:r>
              <a:rPr lang="en-US" altLang="en-US" dirty="0"/>
              <a:t>Estimate its [</a:t>
            </a:r>
            <a:r>
              <a:rPr lang="en-US" altLang="en-US" dirty="0" err="1"/>
              <a:t>u,v</a:t>
            </a:r>
            <a:r>
              <a:rPr lang="en-US" altLang="en-US" dirty="0"/>
              <a:t>] image position</a:t>
            </a:r>
          </a:p>
          <a:p>
            <a:r>
              <a:rPr lang="en-US" altLang="en-US" dirty="0" err="1" smtClean="0">
                <a:solidFill>
                  <a:srgbClr val="FF0000"/>
                </a:solidFill>
              </a:rPr>
              <a:t>Ans</a:t>
            </a:r>
            <a:r>
              <a:rPr lang="en-US" altLang="en-US" dirty="0" smtClean="0">
                <a:solidFill>
                  <a:srgbClr val="FF0000"/>
                </a:solidFill>
              </a:rPr>
              <a:t>: estimated </a:t>
            </a:r>
            <a:r>
              <a:rPr lang="en-US" altLang="en-US" dirty="0" smtClean="0">
                <a:solidFill>
                  <a:srgbClr val="FF0000"/>
                </a:solidFill>
              </a:rPr>
              <a:t>by inspection as [3000,2200?]</a:t>
            </a:r>
            <a:endParaRPr lang="en-US" altLang="en-US" dirty="0"/>
          </a:p>
        </p:txBody>
      </p:sp>
      <p:sp>
        <p:nvSpPr>
          <p:cNvPr id="16393" name="Oval 7"/>
          <p:cNvSpPr>
            <a:spLocks noChangeArrowheads="1"/>
          </p:cNvSpPr>
          <p:nvPr/>
        </p:nvSpPr>
        <p:spPr bwMode="auto">
          <a:xfrm>
            <a:off x="4365961" y="3497943"/>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endParaRPr lang="en-US" altLang="en-US"/>
          </a:p>
        </p:txBody>
      </p:sp>
      <p:sp>
        <p:nvSpPr>
          <p:cNvPr id="16394" name="Line 8"/>
          <p:cNvSpPr>
            <a:spLocks noChangeShapeType="1"/>
          </p:cNvSpPr>
          <p:nvPr/>
        </p:nvSpPr>
        <p:spPr bwMode="auto">
          <a:xfrm flipH="1">
            <a:off x="5192486" y="3155950"/>
            <a:ext cx="1981486" cy="956312"/>
          </a:xfrm>
          <a:prstGeom prst="line">
            <a:avLst/>
          </a:prstGeom>
          <a:noFill/>
          <a:ln w="38100">
            <a:solidFill>
              <a:schemeClr val="tx2">
                <a:lumMod val="40000"/>
                <a:lumOff val="6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5" name="Line 9"/>
          <p:cNvSpPr>
            <a:spLocks noChangeShapeType="1"/>
          </p:cNvSpPr>
          <p:nvPr/>
        </p:nvSpPr>
        <p:spPr bwMode="auto">
          <a:xfrm flipV="1">
            <a:off x="4123592" y="2393950"/>
            <a:ext cx="2895600" cy="457200"/>
          </a:xfrm>
          <a:prstGeom prst="line">
            <a:avLst/>
          </a:prstGeom>
          <a:noFill/>
          <a:ln w="57150">
            <a:solidFill>
              <a:srgbClr val="00B0F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6" name="Line 10"/>
          <p:cNvSpPr>
            <a:spLocks noChangeShapeType="1"/>
          </p:cNvSpPr>
          <p:nvPr/>
        </p:nvSpPr>
        <p:spPr bwMode="auto">
          <a:xfrm flipH="1" flipV="1">
            <a:off x="1837592" y="1784350"/>
            <a:ext cx="2286000" cy="1066800"/>
          </a:xfrm>
          <a:prstGeom prst="line">
            <a:avLst/>
          </a:prstGeom>
          <a:noFill/>
          <a:ln w="57150">
            <a:solidFill>
              <a:srgbClr val="00B0F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7" name="Line 11"/>
          <p:cNvSpPr>
            <a:spLocks noChangeShapeType="1"/>
          </p:cNvSpPr>
          <p:nvPr/>
        </p:nvSpPr>
        <p:spPr bwMode="auto">
          <a:xfrm>
            <a:off x="4123592" y="2851150"/>
            <a:ext cx="0" cy="3200400"/>
          </a:xfrm>
          <a:prstGeom prst="line">
            <a:avLst/>
          </a:prstGeom>
          <a:noFill/>
          <a:ln w="57150">
            <a:solidFill>
              <a:srgbClr val="00B0F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8" name="Line 12"/>
          <p:cNvSpPr>
            <a:spLocks noChangeShapeType="1"/>
          </p:cNvSpPr>
          <p:nvPr/>
        </p:nvSpPr>
        <p:spPr bwMode="auto">
          <a:xfrm flipH="1">
            <a:off x="4123591" y="2622550"/>
            <a:ext cx="3522663" cy="228600"/>
          </a:xfrm>
          <a:prstGeom prst="line">
            <a:avLst/>
          </a:prstGeom>
          <a:noFill/>
          <a:ln w="76200">
            <a:solidFill>
              <a:srgbClr val="E13A19"/>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9" name="Text Box 13"/>
          <p:cNvSpPr txBox="1">
            <a:spLocks noChangeArrowheads="1"/>
          </p:cNvSpPr>
          <p:nvPr/>
        </p:nvSpPr>
        <p:spPr bwMode="auto">
          <a:xfrm>
            <a:off x="7003317" y="2120900"/>
            <a:ext cx="5325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r>
              <a:rPr lang="en-US" altLang="en-US" dirty="0" err="1" smtClean="0"/>
              <a:t>Xw</a:t>
            </a:r>
            <a:endParaRPr lang="en-US" altLang="en-US" dirty="0"/>
          </a:p>
        </p:txBody>
      </p:sp>
      <p:sp>
        <p:nvSpPr>
          <p:cNvPr id="16400" name="Text Box 14"/>
          <p:cNvSpPr txBox="1">
            <a:spLocks noChangeArrowheads="1"/>
          </p:cNvSpPr>
          <p:nvPr/>
        </p:nvSpPr>
        <p:spPr bwMode="auto">
          <a:xfrm>
            <a:off x="4107717" y="5854700"/>
            <a:ext cx="5164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r>
              <a:rPr lang="en-US" altLang="en-US" dirty="0" err="1" smtClean="0"/>
              <a:t>Yw</a:t>
            </a:r>
            <a:endParaRPr lang="en-US" altLang="en-US" dirty="0"/>
          </a:p>
        </p:txBody>
      </p:sp>
      <p:sp>
        <p:nvSpPr>
          <p:cNvPr id="16401" name="Text Box 15"/>
          <p:cNvSpPr txBox="1">
            <a:spLocks noChangeArrowheads="1"/>
          </p:cNvSpPr>
          <p:nvPr/>
        </p:nvSpPr>
        <p:spPr bwMode="auto">
          <a:xfrm>
            <a:off x="1404812" y="1675884"/>
            <a:ext cx="5280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r>
              <a:rPr lang="en-US" altLang="en-US" dirty="0" err="1" smtClean="0"/>
              <a:t>Zw</a:t>
            </a:r>
            <a:endParaRPr lang="en-US" altLang="en-US" dirty="0"/>
          </a:p>
        </p:txBody>
      </p:sp>
      <p:sp>
        <p:nvSpPr>
          <p:cNvPr id="16402" name="Text Box 16"/>
          <p:cNvSpPr txBox="1">
            <a:spLocks noChangeArrowheads="1"/>
          </p:cNvSpPr>
          <p:nvPr/>
        </p:nvSpPr>
        <p:spPr bwMode="auto">
          <a:xfrm>
            <a:off x="84992" y="2247890"/>
            <a:ext cx="22860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r>
              <a:rPr lang="en-US" altLang="en-US" dirty="0"/>
              <a:t>what is the 3D </a:t>
            </a:r>
            <a:r>
              <a:rPr lang="en-US" altLang="en-US" dirty="0" smtClean="0"/>
              <a:t>positions </a:t>
            </a:r>
            <a:r>
              <a:rPr lang="en-US" altLang="en-US" dirty="0"/>
              <a:t>[</a:t>
            </a:r>
            <a:r>
              <a:rPr lang="en-US" altLang="en-US" dirty="0" err="1"/>
              <a:t>Xw,Yw,Zw</a:t>
            </a:r>
            <a:r>
              <a:rPr lang="en-US" altLang="en-US" dirty="0" smtClean="0"/>
              <a:t>],[</a:t>
            </a:r>
            <a:r>
              <a:rPr lang="en-US" altLang="en-US" dirty="0" err="1" smtClean="0"/>
              <a:t>u,v</a:t>
            </a:r>
            <a:r>
              <a:rPr lang="en-US" altLang="en-US" dirty="0" smtClean="0"/>
              <a:t>] </a:t>
            </a:r>
            <a:r>
              <a:rPr lang="en-US" altLang="en-US" dirty="0"/>
              <a:t>of this point in </a:t>
            </a:r>
            <a:r>
              <a:rPr lang="en-US" altLang="en-US" dirty="0" smtClean="0"/>
              <a:t>cm, pixels resp.?</a:t>
            </a:r>
            <a:endParaRPr lang="en-US" altLang="en-US" dirty="0"/>
          </a:p>
          <a:p>
            <a:r>
              <a:rPr lang="en-US" altLang="en-US" dirty="0"/>
              <a:t>Answer:</a:t>
            </a:r>
          </a:p>
          <a:p>
            <a:r>
              <a:rPr lang="en-US" altLang="en-US" dirty="0" smtClean="0"/>
              <a:t>[0.1,0.2,1]meters </a:t>
            </a:r>
            <a:endParaRPr lang="en-US" altLang="en-US" dirty="0"/>
          </a:p>
          <a:p>
            <a:r>
              <a:rPr lang="en-US" altLang="en-US" dirty="0"/>
              <a:t>Estimate its [</a:t>
            </a:r>
            <a:r>
              <a:rPr lang="en-US" altLang="en-US" dirty="0" err="1"/>
              <a:t>u,v</a:t>
            </a:r>
            <a:r>
              <a:rPr lang="en-US" altLang="en-US" dirty="0"/>
              <a:t>] image position</a:t>
            </a:r>
          </a:p>
          <a:p>
            <a:r>
              <a:rPr lang="en-US" altLang="en-US" dirty="0" err="1">
                <a:solidFill>
                  <a:srgbClr val="FF0000"/>
                </a:solidFill>
              </a:rPr>
              <a:t>Ans</a:t>
            </a:r>
            <a:r>
              <a:rPr lang="en-US" altLang="en-US" dirty="0" smtClean="0">
                <a:solidFill>
                  <a:srgbClr val="FF0000"/>
                </a:solidFill>
              </a:rPr>
              <a:t>: estimated </a:t>
            </a:r>
            <a:r>
              <a:rPr lang="en-US" altLang="en-US" dirty="0" smtClean="0">
                <a:solidFill>
                  <a:srgbClr val="FF0000"/>
                </a:solidFill>
              </a:rPr>
              <a:t>by inspection as </a:t>
            </a:r>
            <a:r>
              <a:rPr lang="en-US" altLang="en-US" dirty="0" smtClean="0">
                <a:solidFill>
                  <a:srgbClr val="FF0000"/>
                </a:solidFill>
              </a:rPr>
              <a:t>[</a:t>
            </a:r>
            <a:r>
              <a:rPr lang="en-US" altLang="en-US" dirty="0" smtClean="0">
                <a:solidFill>
                  <a:srgbClr val="FF0000"/>
                </a:solidFill>
              </a:rPr>
              <a:t>1000,2000</a:t>
            </a:r>
            <a:r>
              <a:rPr lang="en-US" altLang="en-US" dirty="0">
                <a:solidFill>
                  <a:srgbClr val="FF0000"/>
                </a:solidFill>
              </a:rPr>
              <a:t>]</a:t>
            </a:r>
          </a:p>
        </p:txBody>
      </p:sp>
      <p:sp>
        <p:nvSpPr>
          <p:cNvPr id="16403" name="Oval 17"/>
          <p:cNvSpPr>
            <a:spLocks noChangeArrowheads="1"/>
          </p:cNvSpPr>
          <p:nvPr/>
        </p:nvSpPr>
        <p:spPr bwMode="auto">
          <a:xfrm>
            <a:off x="5040086" y="4112262"/>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endParaRPr lang="en-US" altLang="en-US"/>
          </a:p>
        </p:txBody>
      </p:sp>
      <p:sp>
        <p:nvSpPr>
          <p:cNvPr id="16404" name="Line 18"/>
          <p:cNvSpPr>
            <a:spLocks noChangeShapeType="1"/>
          </p:cNvSpPr>
          <p:nvPr/>
        </p:nvSpPr>
        <p:spPr bwMode="auto">
          <a:xfrm>
            <a:off x="1913791" y="2487613"/>
            <a:ext cx="2528369" cy="1010330"/>
          </a:xfrm>
          <a:prstGeom prst="line">
            <a:avLst/>
          </a:prstGeom>
          <a:noFill/>
          <a:ln w="57150" cmpd="sng">
            <a:solidFill>
              <a:schemeClr val="tx2">
                <a:lumMod val="40000"/>
                <a:lumOff val="60000"/>
              </a:schemeClr>
            </a:solidFill>
            <a:prstDash val="solid"/>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05" name="Line 19"/>
          <p:cNvSpPr>
            <a:spLocks noChangeShapeType="1"/>
          </p:cNvSpPr>
          <p:nvPr/>
        </p:nvSpPr>
        <p:spPr bwMode="auto">
          <a:xfrm>
            <a:off x="2370992" y="1708150"/>
            <a:ext cx="5257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06" name="Line 20"/>
          <p:cNvSpPr>
            <a:spLocks noChangeShapeType="1"/>
          </p:cNvSpPr>
          <p:nvPr/>
        </p:nvSpPr>
        <p:spPr bwMode="auto">
          <a:xfrm>
            <a:off x="2370992" y="1708150"/>
            <a:ext cx="0" cy="449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07" name="Text Box 21"/>
          <p:cNvSpPr txBox="1">
            <a:spLocks noChangeArrowheads="1"/>
          </p:cNvSpPr>
          <p:nvPr/>
        </p:nvSpPr>
        <p:spPr bwMode="auto">
          <a:xfrm>
            <a:off x="7696200" y="1497466"/>
            <a:ext cx="110959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r>
              <a:rPr lang="en-US" altLang="en-US" dirty="0" smtClean="0"/>
              <a:t>u=4000</a:t>
            </a:r>
            <a:endParaRPr lang="en-US" altLang="en-US" dirty="0"/>
          </a:p>
        </p:txBody>
      </p:sp>
      <p:sp>
        <p:nvSpPr>
          <p:cNvPr id="16408" name="Text Box 22"/>
          <p:cNvSpPr txBox="1">
            <a:spLocks noChangeArrowheads="1"/>
          </p:cNvSpPr>
          <p:nvPr/>
        </p:nvSpPr>
        <p:spPr bwMode="auto">
          <a:xfrm>
            <a:off x="2007506" y="5554706"/>
            <a:ext cx="11711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r>
              <a:rPr lang="en-US" altLang="en-US" dirty="0" smtClean="0"/>
              <a:t>v=4000</a:t>
            </a:r>
            <a:endParaRPr lang="en-US" altLang="en-US" dirty="0"/>
          </a:p>
        </p:txBody>
      </p:sp>
      <p:sp>
        <p:nvSpPr>
          <p:cNvPr id="16409" name="Line 23"/>
          <p:cNvSpPr>
            <a:spLocks noChangeShapeType="1"/>
          </p:cNvSpPr>
          <p:nvPr/>
        </p:nvSpPr>
        <p:spPr bwMode="auto">
          <a:xfrm>
            <a:off x="2294792" y="589915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10" name="Line 24"/>
          <p:cNvSpPr>
            <a:spLocks noChangeShapeType="1"/>
          </p:cNvSpPr>
          <p:nvPr/>
        </p:nvSpPr>
        <p:spPr bwMode="auto">
          <a:xfrm>
            <a:off x="6790592" y="163195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Text Box 21"/>
          <p:cNvSpPr txBox="1">
            <a:spLocks noChangeArrowheads="1"/>
          </p:cNvSpPr>
          <p:nvPr/>
        </p:nvSpPr>
        <p:spPr bwMode="auto">
          <a:xfrm>
            <a:off x="1735985" y="1441865"/>
            <a:ext cx="111761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r>
              <a:rPr lang="en-US" altLang="en-US" dirty="0" err="1"/>
              <a:t>u</a:t>
            </a:r>
            <a:r>
              <a:rPr lang="en-US" altLang="en-US" dirty="0" err="1" smtClean="0"/>
              <a:t>,v</a:t>
            </a:r>
            <a:r>
              <a:rPr lang="en-US" altLang="en-US" dirty="0" smtClean="0"/>
              <a:t>=1,1</a:t>
            </a:r>
            <a:endParaRPr lang="en-US" altLang="en-US" dirty="0"/>
          </a:p>
        </p:txBody>
      </p:sp>
      <p:sp>
        <p:nvSpPr>
          <p:cNvPr id="2" name="Oval 1"/>
          <p:cNvSpPr/>
          <p:nvPr/>
        </p:nvSpPr>
        <p:spPr>
          <a:xfrm>
            <a:off x="2370992" y="1694656"/>
            <a:ext cx="76200" cy="896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6714392" y="1680766"/>
            <a:ext cx="76200" cy="896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2332892" y="5854303"/>
            <a:ext cx="76200" cy="896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43800" y="6136012"/>
            <a:ext cx="8306445" cy="646331"/>
          </a:xfrm>
          <a:prstGeom prst="rect">
            <a:avLst/>
          </a:prstGeom>
          <a:noFill/>
        </p:spPr>
        <p:txBody>
          <a:bodyPr wrap="square" rtlCol="0">
            <a:spAutoFit/>
          </a:bodyPr>
          <a:lstStyle/>
          <a:p>
            <a:r>
              <a:rPr lang="en-US" dirty="0" smtClean="0">
                <a:solidFill>
                  <a:srgbClr val="FF0000"/>
                </a:solidFill>
              </a:rPr>
              <a:t>Note: </a:t>
            </a:r>
            <a:r>
              <a:rPr lang="en-US" dirty="0" smtClean="0">
                <a:solidFill>
                  <a:srgbClr val="FF0000"/>
                </a:solidFill>
              </a:rPr>
              <a:t>you </a:t>
            </a:r>
            <a:r>
              <a:rPr lang="en-US" dirty="0" smtClean="0">
                <a:solidFill>
                  <a:srgbClr val="FF0000"/>
                </a:solidFill>
              </a:rPr>
              <a:t>may use this object to calibrate a camera using the method in </a:t>
            </a:r>
            <a:r>
              <a:rPr lang="en-US" dirty="0" smtClean="0">
                <a:solidFill>
                  <a:srgbClr val="FF0000"/>
                </a:solidFill>
              </a:rPr>
              <a:t>this </a:t>
            </a:r>
            <a:r>
              <a:rPr lang="en-US" dirty="0" smtClean="0">
                <a:solidFill>
                  <a:srgbClr val="FF0000"/>
                </a:solidFill>
              </a:rPr>
              <a:t>tutorial exercise</a:t>
            </a:r>
            <a:r>
              <a:rPr lang="en-US" dirty="0" smtClean="0">
                <a:solidFill>
                  <a:srgbClr val="FF0000"/>
                </a:solidFill>
              </a:rPr>
              <a:t>. You can try it on your camera.</a:t>
            </a:r>
            <a:endParaRPr lang="en-US" dirty="0">
              <a:solidFill>
                <a:srgbClr val="FF0000"/>
              </a:solidFill>
            </a:endParaRPr>
          </a:p>
        </p:txBody>
      </p:sp>
    </p:spTree>
    <p:extLst>
      <p:ext uri="{BB962C8B-B14F-4D97-AF65-F5344CB8AC3E}">
        <p14:creationId xmlns:p14="http://schemas.microsoft.com/office/powerpoint/2010/main" val="3407825072"/>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FF0000"/>
                </a:solidFill>
                <a:ea typeface="新細明體" pitchFamily="18" charset="-120"/>
              </a:rPr>
              <a:t>Exercise/answer</a:t>
            </a:r>
            <a:r>
              <a:rPr lang="en-US" altLang="en-US" dirty="0">
                <a:ea typeface="新細明體" pitchFamily="18" charset="-120"/>
              </a:rPr>
              <a:t> 2.9</a:t>
            </a:r>
            <a:r>
              <a:rPr lang="en-US" altLang="zh-TW" dirty="0"/>
              <a:t> </a:t>
            </a:r>
            <a:r>
              <a:rPr lang="en-US" altLang="zh-TW" b="1" dirty="0" smtClean="0"/>
              <a:t>:</a:t>
            </a:r>
            <a:r>
              <a:rPr lang="en-US" dirty="0" smtClean="0"/>
              <a:t>Illustration of Camera calibration by a 3D object</a:t>
            </a:r>
            <a:endParaRPr lang="en-US" dirty="0"/>
          </a:p>
        </p:txBody>
      </p:sp>
      <p:sp>
        <p:nvSpPr>
          <p:cNvPr id="3" name="Content Placeholder 2"/>
          <p:cNvSpPr>
            <a:spLocks noGrp="1"/>
          </p:cNvSpPr>
          <p:nvPr>
            <p:ph idx="1"/>
          </p:nvPr>
        </p:nvSpPr>
        <p:spPr/>
        <p:txBody>
          <a:bodyPr/>
          <a:lstStyle/>
          <a:p>
            <a:r>
              <a:rPr lang="en-US" dirty="0" smtClean="0"/>
              <a:t> </a:t>
            </a:r>
            <a:endParaRPr lang="en-US" dirty="0"/>
          </a:p>
        </p:txBody>
      </p:sp>
      <p:sp>
        <p:nvSpPr>
          <p:cNvPr id="4" name="Footer Placeholder 3"/>
          <p:cNvSpPr>
            <a:spLocks noGrp="1"/>
          </p:cNvSpPr>
          <p:nvPr>
            <p:ph type="ftr" sz="quarter" idx="11"/>
          </p:nvPr>
        </p:nvSpPr>
        <p:spPr/>
        <p:txBody>
          <a:bodyPr/>
          <a:lstStyle/>
          <a:p>
            <a:pPr>
              <a:defRPr/>
            </a:pPr>
            <a:r>
              <a:rPr lang="en-US" smtClean="0"/>
              <a:t>Ch2. Cameras v.7c</a:t>
            </a:r>
            <a:endParaRPr lang="en-US"/>
          </a:p>
        </p:txBody>
      </p:sp>
      <p:sp>
        <p:nvSpPr>
          <p:cNvPr id="5" name="Slide Number Placeholder 4"/>
          <p:cNvSpPr>
            <a:spLocks noGrp="1"/>
          </p:cNvSpPr>
          <p:nvPr>
            <p:ph type="sldNum" sz="quarter" idx="12"/>
          </p:nvPr>
        </p:nvSpPr>
        <p:spPr/>
        <p:txBody>
          <a:bodyPr/>
          <a:lstStyle/>
          <a:p>
            <a:pPr>
              <a:defRPr/>
            </a:pPr>
            <a:fld id="{D9406055-A792-4810-96E3-D6C99BF97503}" type="slidenum">
              <a:rPr lang="en-US" altLang="en-US" smtClean="0"/>
              <a:pPr>
                <a:defRPr/>
              </a:pPr>
              <a:t>98</a:t>
            </a:fld>
            <a:endParaRPr lang="en-US" altLang="en-US"/>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4439" y="2286000"/>
            <a:ext cx="1828395" cy="174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6019800" y="2765425"/>
            <a:ext cx="990600" cy="10096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a:off x="2514600" y="3270250"/>
            <a:ext cx="5257800" cy="234950"/>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524000" y="2971800"/>
            <a:ext cx="6248400" cy="533400"/>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6400800" y="3387725"/>
            <a:ext cx="7620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6248400" y="3420471"/>
            <a:ext cx="7620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959009" y="1584974"/>
            <a:ext cx="2436886" cy="369332"/>
          </a:xfrm>
          <a:prstGeom prst="rect">
            <a:avLst/>
          </a:prstGeom>
        </p:spPr>
        <p:txBody>
          <a:bodyPr wrap="none">
            <a:spAutoFit/>
          </a:bodyPr>
          <a:lstStyle/>
          <a:p>
            <a:r>
              <a:rPr lang="en-US" altLang="en-US" dirty="0" smtClean="0"/>
              <a:t>[0.1, 0.2,1] meters</a:t>
            </a:r>
            <a:endParaRPr lang="en-US" altLang="en-US" dirty="0"/>
          </a:p>
        </p:txBody>
      </p:sp>
      <p:sp>
        <p:nvSpPr>
          <p:cNvPr id="19" name="Line 11"/>
          <p:cNvSpPr>
            <a:spLocks noChangeShapeType="1"/>
          </p:cNvSpPr>
          <p:nvPr/>
        </p:nvSpPr>
        <p:spPr bwMode="auto">
          <a:xfrm>
            <a:off x="1828800" y="2765425"/>
            <a:ext cx="0" cy="1425575"/>
          </a:xfrm>
          <a:prstGeom prst="line">
            <a:avLst/>
          </a:prstGeom>
          <a:noFill/>
          <a:ln w="57150">
            <a:solidFill>
              <a:srgbClr val="00B0F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Line 9"/>
          <p:cNvSpPr>
            <a:spLocks noChangeShapeType="1"/>
          </p:cNvSpPr>
          <p:nvPr/>
        </p:nvSpPr>
        <p:spPr bwMode="auto">
          <a:xfrm flipV="1">
            <a:off x="1752600" y="2536825"/>
            <a:ext cx="1447800" cy="228600"/>
          </a:xfrm>
          <a:prstGeom prst="line">
            <a:avLst/>
          </a:prstGeom>
          <a:noFill/>
          <a:ln w="57150">
            <a:solidFill>
              <a:srgbClr val="00B0F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Line 10"/>
          <p:cNvSpPr>
            <a:spLocks noChangeShapeType="1"/>
          </p:cNvSpPr>
          <p:nvPr/>
        </p:nvSpPr>
        <p:spPr bwMode="auto">
          <a:xfrm flipH="1" flipV="1">
            <a:off x="953128" y="2324100"/>
            <a:ext cx="829408" cy="425450"/>
          </a:xfrm>
          <a:prstGeom prst="line">
            <a:avLst/>
          </a:prstGeom>
          <a:noFill/>
          <a:ln w="57150">
            <a:solidFill>
              <a:srgbClr val="00B0F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Text Box 15"/>
          <p:cNvSpPr txBox="1">
            <a:spLocks noChangeArrowheads="1"/>
          </p:cNvSpPr>
          <p:nvPr/>
        </p:nvSpPr>
        <p:spPr bwMode="auto">
          <a:xfrm>
            <a:off x="574796" y="2046639"/>
            <a:ext cx="5280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r>
              <a:rPr lang="en-US" altLang="en-US" dirty="0" err="1" smtClean="0"/>
              <a:t>Zw</a:t>
            </a:r>
            <a:endParaRPr lang="en-US" altLang="en-US" dirty="0"/>
          </a:p>
        </p:txBody>
      </p:sp>
      <p:sp>
        <p:nvSpPr>
          <p:cNvPr id="23" name="TextBox 22"/>
          <p:cNvSpPr txBox="1"/>
          <p:nvPr/>
        </p:nvSpPr>
        <p:spPr>
          <a:xfrm>
            <a:off x="3200400" y="2415971"/>
            <a:ext cx="532518" cy="369332"/>
          </a:xfrm>
          <a:prstGeom prst="rect">
            <a:avLst/>
          </a:prstGeom>
          <a:noFill/>
        </p:spPr>
        <p:txBody>
          <a:bodyPr wrap="none" rtlCol="0">
            <a:spAutoFit/>
          </a:bodyPr>
          <a:lstStyle/>
          <a:p>
            <a:r>
              <a:rPr lang="en-US" dirty="0" err="1"/>
              <a:t>X</a:t>
            </a:r>
            <a:r>
              <a:rPr lang="en-US" dirty="0" err="1" smtClean="0"/>
              <a:t>w</a:t>
            </a:r>
            <a:endParaRPr lang="en-US" dirty="0"/>
          </a:p>
        </p:txBody>
      </p:sp>
      <p:sp>
        <p:nvSpPr>
          <p:cNvPr id="24" name="TextBox 23"/>
          <p:cNvSpPr txBox="1"/>
          <p:nvPr/>
        </p:nvSpPr>
        <p:spPr>
          <a:xfrm>
            <a:off x="1562541" y="4191000"/>
            <a:ext cx="516488" cy="369332"/>
          </a:xfrm>
          <a:prstGeom prst="rect">
            <a:avLst/>
          </a:prstGeom>
          <a:noFill/>
        </p:spPr>
        <p:txBody>
          <a:bodyPr wrap="none" rtlCol="0">
            <a:spAutoFit/>
          </a:bodyPr>
          <a:lstStyle/>
          <a:p>
            <a:r>
              <a:rPr lang="en-US" dirty="0" err="1" smtClean="0"/>
              <a:t>Yw</a:t>
            </a:r>
            <a:endParaRPr lang="en-US" dirty="0"/>
          </a:p>
        </p:txBody>
      </p:sp>
      <p:sp>
        <p:nvSpPr>
          <p:cNvPr id="25" name="Text Box 5"/>
          <p:cNvSpPr txBox="1">
            <a:spLocks noChangeArrowheads="1"/>
          </p:cNvSpPr>
          <p:nvPr/>
        </p:nvSpPr>
        <p:spPr bwMode="auto">
          <a:xfrm>
            <a:off x="3499316" y="1492641"/>
            <a:ext cx="141160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pPr eaLnBrk="1" hangingPunct="1"/>
            <a:r>
              <a:rPr kumimoji="1" lang="en-US" altLang="zh-HK" dirty="0" smtClean="0">
                <a:latin typeface="Arial" charset="0"/>
              </a:rPr>
              <a:t>Set here as</a:t>
            </a:r>
          </a:p>
          <a:p>
            <a:pPr eaLnBrk="1" hangingPunct="1"/>
            <a:r>
              <a:rPr kumimoji="1" lang="en-US" altLang="zh-HK" dirty="0" smtClean="0">
                <a:latin typeface="Arial" charset="0"/>
              </a:rPr>
              <a:t>World </a:t>
            </a:r>
            <a:r>
              <a:rPr kumimoji="1" lang="en-US" altLang="zh-HK" dirty="0">
                <a:latin typeface="Arial" charset="0"/>
              </a:rPr>
              <a:t>origin</a:t>
            </a:r>
          </a:p>
          <a:p>
            <a:pPr eaLnBrk="1" hangingPunct="1"/>
            <a:r>
              <a:rPr kumimoji="1" lang="en-US" altLang="zh-HK" dirty="0">
                <a:latin typeface="Arial" charset="0"/>
              </a:rPr>
              <a:t>[0,0,0]</a:t>
            </a:r>
            <a:endParaRPr kumimoji="1" lang="en-US" altLang="en-US" dirty="0">
              <a:latin typeface="Arial" charset="0"/>
            </a:endParaRPr>
          </a:p>
        </p:txBody>
      </p:sp>
      <p:sp>
        <p:nvSpPr>
          <p:cNvPr id="29" name="Line 10"/>
          <p:cNvSpPr>
            <a:spLocks noChangeShapeType="1"/>
          </p:cNvSpPr>
          <p:nvPr/>
        </p:nvSpPr>
        <p:spPr bwMode="auto">
          <a:xfrm flipH="1">
            <a:off x="1820784" y="2272846"/>
            <a:ext cx="1760615" cy="476704"/>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18"/>
          <p:cNvSpPr>
            <a:spLocks noChangeShapeType="1"/>
          </p:cNvSpPr>
          <p:nvPr/>
        </p:nvSpPr>
        <p:spPr bwMode="auto">
          <a:xfrm>
            <a:off x="1524000" y="1954307"/>
            <a:ext cx="0" cy="941293"/>
          </a:xfrm>
          <a:prstGeom prst="line">
            <a:avLst/>
          </a:prstGeom>
          <a:noFill/>
          <a:ln w="57150" cmpd="sng">
            <a:solidFill>
              <a:schemeClr val="tx2">
                <a:lumMod val="40000"/>
                <a:lumOff val="60000"/>
              </a:schemeClr>
            </a:solidFill>
            <a:prstDash val="solid"/>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 name="Rectangle 30"/>
          <p:cNvSpPr/>
          <p:nvPr/>
        </p:nvSpPr>
        <p:spPr>
          <a:xfrm>
            <a:off x="3304504" y="3847584"/>
            <a:ext cx="2355132" cy="369332"/>
          </a:xfrm>
          <a:prstGeom prst="rect">
            <a:avLst/>
          </a:prstGeom>
        </p:spPr>
        <p:txBody>
          <a:bodyPr wrap="none">
            <a:spAutoFit/>
          </a:bodyPr>
          <a:lstStyle/>
          <a:p>
            <a:r>
              <a:rPr lang="en-US" altLang="en-US" dirty="0" smtClean="0"/>
              <a:t>[0.3,0.4,1] meters</a:t>
            </a:r>
            <a:endParaRPr lang="en-US" altLang="en-US" dirty="0"/>
          </a:p>
        </p:txBody>
      </p:sp>
      <p:sp>
        <p:nvSpPr>
          <p:cNvPr id="32" name="Line 18"/>
          <p:cNvSpPr>
            <a:spLocks noChangeShapeType="1"/>
          </p:cNvSpPr>
          <p:nvPr/>
        </p:nvSpPr>
        <p:spPr bwMode="auto">
          <a:xfrm flipH="1" flipV="1">
            <a:off x="2514600" y="3270250"/>
            <a:ext cx="838200" cy="762000"/>
          </a:xfrm>
          <a:prstGeom prst="line">
            <a:avLst/>
          </a:prstGeom>
          <a:noFill/>
          <a:ln w="57150" cmpd="sng">
            <a:solidFill>
              <a:schemeClr val="tx2">
                <a:lumMod val="40000"/>
                <a:lumOff val="60000"/>
              </a:schemeClr>
            </a:solidFill>
            <a:prstDash val="solid"/>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 name="Rectangle 32"/>
          <p:cNvSpPr/>
          <p:nvPr/>
        </p:nvSpPr>
        <p:spPr>
          <a:xfrm>
            <a:off x="5309293" y="2068321"/>
            <a:ext cx="1737976" cy="369332"/>
          </a:xfrm>
          <a:prstGeom prst="rect">
            <a:avLst/>
          </a:prstGeom>
        </p:spPr>
        <p:txBody>
          <a:bodyPr wrap="none">
            <a:spAutoFit/>
          </a:bodyPr>
          <a:lstStyle/>
          <a:p>
            <a:r>
              <a:rPr lang="en-US" altLang="en-US" dirty="0" smtClean="0">
                <a:solidFill>
                  <a:srgbClr val="FF0000"/>
                </a:solidFill>
              </a:rPr>
              <a:t> </a:t>
            </a:r>
            <a:r>
              <a:rPr lang="en-US" altLang="en-US" dirty="0">
                <a:solidFill>
                  <a:srgbClr val="FF0000"/>
                </a:solidFill>
              </a:rPr>
              <a:t>[</a:t>
            </a:r>
            <a:r>
              <a:rPr lang="en-US" altLang="en-US" dirty="0" smtClean="0">
                <a:solidFill>
                  <a:srgbClr val="FF0000"/>
                </a:solidFill>
              </a:rPr>
              <a:t>1000,2000</a:t>
            </a:r>
            <a:r>
              <a:rPr lang="en-US" altLang="en-US" dirty="0">
                <a:solidFill>
                  <a:srgbClr val="FF0000"/>
                </a:solidFill>
              </a:rPr>
              <a:t>]</a:t>
            </a:r>
            <a:endParaRPr lang="en-US" altLang="en-US" dirty="0">
              <a:solidFill>
                <a:srgbClr val="FF0000"/>
              </a:solidFill>
            </a:endParaRPr>
          </a:p>
        </p:txBody>
      </p:sp>
      <p:sp>
        <p:nvSpPr>
          <p:cNvPr id="34" name="Rectangle 33"/>
          <p:cNvSpPr/>
          <p:nvPr/>
        </p:nvSpPr>
        <p:spPr>
          <a:xfrm>
            <a:off x="6976486" y="2437653"/>
            <a:ext cx="1737976" cy="369332"/>
          </a:xfrm>
          <a:prstGeom prst="rect">
            <a:avLst/>
          </a:prstGeom>
        </p:spPr>
        <p:txBody>
          <a:bodyPr wrap="none">
            <a:spAutoFit/>
          </a:bodyPr>
          <a:lstStyle/>
          <a:p>
            <a:r>
              <a:rPr lang="en-US" altLang="en-US" dirty="0" smtClean="0">
                <a:solidFill>
                  <a:srgbClr val="FF0000"/>
                </a:solidFill>
              </a:rPr>
              <a:t> [3000,2200]</a:t>
            </a:r>
            <a:endParaRPr lang="en-US" altLang="en-US" dirty="0"/>
          </a:p>
        </p:txBody>
      </p:sp>
      <p:cxnSp>
        <p:nvCxnSpPr>
          <p:cNvPr id="36" name="Straight Arrow Connector 35"/>
          <p:cNvCxnSpPr>
            <a:endCxn id="17" idx="1"/>
          </p:cNvCxnSpPr>
          <p:nvPr/>
        </p:nvCxnSpPr>
        <p:spPr>
          <a:xfrm>
            <a:off x="5715000" y="2437653"/>
            <a:ext cx="544559" cy="9895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16" idx="6"/>
          </p:cNvCxnSpPr>
          <p:nvPr/>
        </p:nvCxnSpPr>
        <p:spPr>
          <a:xfrm flipH="1">
            <a:off x="6477000" y="2806985"/>
            <a:ext cx="1143001" cy="603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6172200" y="4032250"/>
            <a:ext cx="1008609" cy="369332"/>
          </a:xfrm>
          <a:prstGeom prst="rect">
            <a:avLst/>
          </a:prstGeom>
          <a:noFill/>
        </p:spPr>
        <p:txBody>
          <a:bodyPr wrap="none" rtlCol="0">
            <a:spAutoFit/>
          </a:bodyPr>
          <a:lstStyle/>
          <a:p>
            <a:r>
              <a:rPr lang="en-US" dirty="0" smtClean="0"/>
              <a:t>Image </a:t>
            </a:r>
            <a:endParaRPr lang="en-US" dirty="0"/>
          </a:p>
        </p:txBody>
      </p:sp>
      <p:sp>
        <p:nvSpPr>
          <p:cNvPr id="41" name="TextBox 40"/>
          <p:cNvSpPr txBox="1"/>
          <p:nvPr/>
        </p:nvSpPr>
        <p:spPr>
          <a:xfrm>
            <a:off x="7226032" y="3590409"/>
            <a:ext cx="1984839" cy="646331"/>
          </a:xfrm>
          <a:prstGeom prst="rect">
            <a:avLst/>
          </a:prstGeom>
          <a:noFill/>
        </p:spPr>
        <p:txBody>
          <a:bodyPr wrap="none" rtlCol="0">
            <a:spAutoFit/>
          </a:bodyPr>
          <a:lstStyle/>
          <a:p>
            <a:r>
              <a:rPr lang="en-US" dirty="0" smtClean="0"/>
              <a:t>Camera center</a:t>
            </a:r>
          </a:p>
          <a:p>
            <a:r>
              <a:rPr lang="en-US" dirty="0" smtClean="0"/>
              <a:t>= world center </a:t>
            </a:r>
            <a:endParaRPr lang="en-US" dirty="0"/>
          </a:p>
        </p:txBody>
      </p:sp>
      <p:sp>
        <p:nvSpPr>
          <p:cNvPr id="43" name="Oval 42"/>
          <p:cNvSpPr/>
          <p:nvPr/>
        </p:nvSpPr>
        <p:spPr>
          <a:xfrm>
            <a:off x="1485900" y="2934220"/>
            <a:ext cx="76200" cy="45719"/>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2476500" y="3224531"/>
            <a:ext cx="76200" cy="45719"/>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Arrow Connector 45"/>
          <p:cNvCxnSpPr>
            <a:stCxn id="20" idx="0"/>
          </p:cNvCxnSpPr>
          <p:nvPr/>
        </p:nvCxnSpPr>
        <p:spPr>
          <a:xfrm>
            <a:off x="1752600" y="2765425"/>
            <a:ext cx="6019800" cy="7127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947952" y="4800600"/>
            <a:ext cx="6221190" cy="369332"/>
          </a:xfrm>
          <a:prstGeom prst="rect">
            <a:avLst/>
          </a:prstGeom>
          <a:noFill/>
        </p:spPr>
        <p:txBody>
          <a:bodyPr wrap="none" rtlCol="0">
            <a:spAutoFit/>
          </a:bodyPr>
          <a:lstStyle/>
          <a:p>
            <a:r>
              <a:rPr lang="en-US" dirty="0" smtClean="0"/>
              <a:t>Assume it is [ 0 0 0 1]</a:t>
            </a:r>
            <a:r>
              <a:rPr lang="en-US" baseline="30000" dirty="0" smtClean="0"/>
              <a:t>T</a:t>
            </a:r>
            <a:r>
              <a:rPr lang="en-US" dirty="0" smtClean="0"/>
              <a:t> meter away from the object</a:t>
            </a:r>
            <a:endParaRPr lang="en-US" dirty="0"/>
          </a:p>
        </p:txBody>
      </p:sp>
      <p:graphicFrame>
        <p:nvGraphicFramePr>
          <p:cNvPr id="49" name="Object 48"/>
          <p:cNvGraphicFramePr>
            <a:graphicFrameLocks noChangeAspect="1"/>
          </p:cNvGraphicFramePr>
          <p:nvPr>
            <p:extLst>
              <p:ext uri="{D42A27DB-BD31-4B8C-83A1-F6EECF244321}">
                <p14:modId xmlns:p14="http://schemas.microsoft.com/office/powerpoint/2010/main" val="2992778243"/>
              </p:ext>
            </p:extLst>
          </p:nvPr>
        </p:nvGraphicFramePr>
        <p:xfrm>
          <a:off x="2705100" y="5162550"/>
          <a:ext cx="2160588" cy="1162050"/>
        </p:xfrm>
        <a:graphic>
          <a:graphicData uri="http://schemas.openxmlformats.org/presentationml/2006/ole">
            <mc:AlternateContent xmlns:mc="http://schemas.openxmlformats.org/markup-compatibility/2006">
              <mc:Choice xmlns:v="urn:schemas-microsoft-com:vml" Requires="v">
                <p:oleObj spid="_x0000_s93203" name="Equation" r:id="rId4" imgW="1320480" imgH="711000" progId="Equation.3">
                  <p:embed/>
                </p:oleObj>
              </mc:Choice>
              <mc:Fallback>
                <p:oleObj name="Equation" r:id="rId4" imgW="1320480" imgH="711000" progId="Equation.3">
                  <p:embed/>
                  <p:pic>
                    <p:nvPicPr>
                      <p:cNvPr id="0" name=""/>
                      <p:cNvPicPr/>
                      <p:nvPr/>
                    </p:nvPicPr>
                    <p:blipFill>
                      <a:blip r:embed="rId5"/>
                      <a:stretch>
                        <a:fillRect/>
                      </a:stretch>
                    </p:blipFill>
                    <p:spPr>
                      <a:xfrm>
                        <a:off x="2705100" y="5162550"/>
                        <a:ext cx="2160588" cy="1162050"/>
                      </a:xfrm>
                      <a:prstGeom prst="rect">
                        <a:avLst/>
                      </a:prstGeom>
                    </p:spPr>
                  </p:pic>
                </p:oleObj>
              </mc:Fallback>
            </mc:AlternateContent>
          </a:graphicData>
        </a:graphic>
      </p:graphicFrame>
      <p:sp>
        <p:nvSpPr>
          <p:cNvPr id="55" name="TextBox 54"/>
          <p:cNvSpPr txBox="1"/>
          <p:nvPr/>
        </p:nvSpPr>
        <p:spPr>
          <a:xfrm>
            <a:off x="7840209" y="3293546"/>
            <a:ext cx="1093569" cy="369332"/>
          </a:xfrm>
          <a:prstGeom prst="rect">
            <a:avLst/>
          </a:prstGeom>
          <a:noFill/>
        </p:spPr>
        <p:txBody>
          <a:bodyPr wrap="none" rtlCol="0">
            <a:spAutoFit/>
          </a:bodyPr>
          <a:lstStyle/>
          <a:p>
            <a:r>
              <a:rPr lang="en-US" dirty="0" smtClean="0"/>
              <a:t>[0 0 0]</a:t>
            </a:r>
            <a:r>
              <a:rPr lang="en-US" baseline="30000" dirty="0" smtClean="0"/>
              <a:t>T</a:t>
            </a:r>
            <a:endParaRPr lang="en-US" baseline="30000" dirty="0"/>
          </a:p>
        </p:txBody>
      </p:sp>
    </p:spTree>
    <p:extLst>
      <p:ext uri="{BB962C8B-B14F-4D97-AF65-F5344CB8AC3E}">
        <p14:creationId xmlns:p14="http://schemas.microsoft.com/office/powerpoint/2010/main" val="33540476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12116</TotalTime>
  <Words>11616</Words>
  <Application>Microsoft Office PowerPoint</Application>
  <PresentationFormat>On-screen Show (4:3)</PresentationFormat>
  <Paragraphs>1754</Paragraphs>
  <Slides>98</Slides>
  <Notes>41</Notes>
  <HiddenSlides>0</HiddenSlides>
  <MMClips>0</MMClips>
  <ScaleCrop>false</ScaleCrop>
  <HeadingPairs>
    <vt:vector size="6" baseType="variant">
      <vt:variant>
        <vt:lpstr>Theme</vt:lpstr>
      </vt:variant>
      <vt:variant>
        <vt:i4>2</vt:i4>
      </vt:variant>
      <vt:variant>
        <vt:lpstr>Embedded OLE Servers</vt:lpstr>
      </vt:variant>
      <vt:variant>
        <vt:i4>3</vt:i4>
      </vt:variant>
      <vt:variant>
        <vt:lpstr>Slide Titles</vt:lpstr>
      </vt:variant>
      <vt:variant>
        <vt:i4>98</vt:i4>
      </vt:variant>
    </vt:vector>
  </HeadingPairs>
  <TitlesOfParts>
    <vt:vector size="103" baseType="lpstr">
      <vt:lpstr>Office Theme</vt:lpstr>
      <vt:lpstr>Custom Design</vt:lpstr>
      <vt:lpstr>公式</vt:lpstr>
      <vt:lpstr>Equation</vt:lpstr>
      <vt:lpstr>Microsoft Equation 3.0</vt:lpstr>
      <vt:lpstr>Chapter 2: Image processing and computer vision </vt:lpstr>
      <vt:lpstr>Learn these in this chapter</vt:lpstr>
      <vt:lpstr>Motivations</vt:lpstr>
      <vt:lpstr>3D to 2D projection</vt:lpstr>
      <vt:lpstr>Perspective  Projective</vt:lpstr>
      <vt:lpstr>Inspection exercise</vt:lpstr>
      <vt:lpstr>The most important concept for a camera is the image formation process</vt:lpstr>
      <vt:lpstr>Step1</vt:lpstr>
      <vt:lpstr>Rotation notations: Roll pitch yaw in aviation  systems They are the same system– (you will see it if you turn the plane up side down). It is called the Right hand system. </vt:lpstr>
      <vt:lpstr>A revision of basic matrix operations in case you forgot them</vt:lpstr>
      <vt:lpstr>Relate world 3D to camera 3D coordinates</vt:lpstr>
      <vt:lpstr>Step1:Motion of camera from world to camera coordinates</vt:lpstr>
      <vt:lpstr>To learn more about : Rotation and Translation</vt:lpstr>
      <vt:lpstr>Step2</vt:lpstr>
      <vt:lpstr>Step2: Camera coordinates to image plane (Perspective projection of camera in meters)</vt:lpstr>
      <vt:lpstr>Worksheet 2.1</vt:lpstr>
      <vt:lpstr>Picture element (Pixel) based image</vt:lpstr>
      <vt:lpstr>Worksheet 2.2</vt:lpstr>
      <vt:lpstr>Image center</vt:lpstr>
      <vt:lpstr>CCD Pixel (u,v)  based Perspective Projection</vt:lpstr>
      <vt:lpstr>Examples, center of CCD is at image center (right hand coordinate system with ideal CCD) </vt:lpstr>
      <vt:lpstr>A summary</vt:lpstr>
      <vt:lpstr>Camera parameters</vt:lpstr>
      <vt:lpstr>Intrinsic parameters from camera coordinates to image coordinates</vt:lpstr>
      <vt:lpstr>Typical webcam Intrinsic parameters</vt:lpstr>
      <vt:lpstr>Intrinsic parameters Mint  (an upper-triangular matrix)</vt:lpstr>
      <vt:lpstr>Simplified Intrinsic parameters Mint in pixels Sx=Sy and F/sx= f in pixels </vt:lpstr>
      <vt:lpstr>Examples, center of CCD is at image center (right hand coordinate system with ideal CCD) </vt:lpstr>
      <vt:lpstr>Worksheet 2.3</vt:lpstr>
      <vt:lpstr>Exercise 2.4, 3D projection on image (Ch1_e1.m ) </vt:lpstr>
      <vt:lpstr>CCD is glued to the back of a camera</vt:lpstr>
      <vt:lpstr>Worksheet 2.5  Because of manufacturing fault the CCD center may not  be at image center, see(Ch1_e2.m ) </vt:lpstr>
      <vt:lpstr>Worksheet 2.6: Discussion</vt:lpstr>
      <vt:lpstr>Extrinsic parameters</vt:lpstr>
      <vt:lpstr>Extrinsic parameters Mext</vt:lpstr>
      <vt:lpstr>The camera moves to a new position : Rotate of the camera Rcam, and translate (TC) to a new position</vt:lpstr>
      <vt:lpstr>Precise definition of Rc, Tc and Rcam</vt:lpstr>
      <vt:lpstr>Study the rotation matrix Rc Relate world 3D to camera 3D coordinates</vt:lpstr>
      <vt:lpstr> </vt:lpstr>
      <vt:lpstr>Explanation for the previous slide </vt:lpstr>
      <vt:lpstr>Given rotation angles of a camera find Rc=RxRyRz A point in World Pw=[Xw,Yw,Zw]’ is the same as Pc=[Xc,Yc,Zc]’ in the camera coordinates by these transformations </vt:lpstr>
      <vt:lpstr>Combine rotations in 3 axes: The camera has rotated (x, y, z), Rc brings a vector in world coordinates to the camera coordinates </vt:lpstr>
      <vt:lpstr>Another rotation possibility:  How about Rc=Rc_zyx? Here we use Rc_zyx (rotate x –axis first, then y the z) Here we show formulas of Rc_zyx, and Inverse(Rc_zyx)</vt:lpstr>
      <vt:lpstr>Matlab program for Rc Used the Matlab/symbolic processor to create the transformation matrix</vt:lpstr>
      <vt:lpstr>Study the rotation matrix Rc and Translation vector Tc  Mext (3x4)Matrix form When Tc is not Zero </vt:lpstr>
      <vt:lpstr>Combine Mint and Mext</vt:lpstr>
      <vt:lpstr>Take home exercise</vt:lpstr>
      <vt:lpstr>Projection Combine Mint and Mext to become P</vt:lpstr>
      <vt:lpstr>Conclusion</vt:lpstr>
      <vt:lpstr>References</vt:lpstr>
      <vt:lpstr>End</vt:lpstr>
      <vt:lpstr>Appendix 1</vt:lpstr>
      <vt:lpstr>Precise definition of Rc, Tc and Rcam</vt:lpstr>
      <vt:lpstr>To rotate a vector in 2D</vt:lpstr>
      <vt:lpstr>PowerPoint Presentation</vt:lpstr>
      <vt:lpstr>This slide is shown earlier combine rotations in 3 axes: The camera has rotated (x, y, z), Rc brings a vector in world coordinates to the camera coordinates  </vt:lpstr>
      <vt:lpstr>Rc=Rc_xyz, Here we use Rc_zyx (rotate x –axis first, then y the z) Here we show Rc_zyx, and Inverse(Rc_zyx)</vt:lpstr>
      <vt:lpstr> </vt:lpstr>
      <vt:lpstr>%show transpose(Rc_pos_a)=Rc_neg_a and Rc_pos_a *transpose(Rc_pos_a) =I</vt:lpstr>
      <vt:lpstr>Practical issue: center of CCD is at image center (right hand coordinate system with realistic CCD) **Image origin at left-top corner for .bmp .jpg etc. ‘-f’ instead of ‘f’ </vt:lpstr>
      <vt:lpstr>Summary and meanings of notations used in this chapter</vt:lpstr>
      <vt:lpstr>rot_syms.m : use the matlab symbolic processor to show varies possible arrangements of the Rotational matrix</vt:lpstr>
      <vt:lpstr>Output of rot_syms.m (page1)</vt:lpstr>
      <vt:lpstr>Output of rot_syms.m (page2)  </vt:lpstr>
      <vt:lpstr>Rotation matrix</vt:lpstr>
      <vt:lpstr>Answer for Worksheet2 Image processing and computer vision </vt:lpstr>
      <vt:lpstr>Answer: Worksheet 2.1</vt:lpstr>
      <vt:lpstr>Answer: Worksheet 2.2</vt:lpstr>
      <vt:lpstr>Answer Worksheet 2.3</vt:lpstr>
      <vt:lpstr>Answer: Worksheet 2.4,  3D projection on image (Ch1_e1.m ) </vt:lpstr>
      <vt:lpstr>Answer Worksheet 2.5  Because of manufacturing fault CCD center may not  be at image center, example (Ch1_e2.m ) </vt:lpstr>
      <vt:lpstr>Answer: Worksheet 2.6 Discussion</vt:lpstr>
      <vt:lpstr>Tutorial exercises</vt:lpstr>
      <vt:lpstr>CMSC5711: Tutorial 2.1  : Intrinsic parameters Mint  (an upper-triangular matrix)</vt:lpstr>
      <vt:lpstr>Answer: Tutorial 2.1 Intrinsic parameters Mint  (an upper-triangular matrix)</vt:lpstr>
      <vt:lpstr>Tutorial 2.2  Given</vt:lpstr>
      <vt:lpstr>Answer:  Tutorial 2.2 Given</vt:lpstr>
      <vt:lpstr> </vt:lpstr>
      <vt:lpstr> </vt:lpstr>
      <vt:lpstr>Tutorial 2.4: Study the rotation matrix Rc and Translation vector Tc  Mext (3x4)Matrix form When Tc is not Zero </vt:lpstr>
      <vt:lpstr>ANSWER2.4: Study the rotation matrix Rc and Translation vector Tc  Mext (3x4)Matrix form When Tc is not Zero </vt:lpstr>
      <vt:lpstr>Tutorial 2.5</vt:lpstr>
      <vt:lpstr>Answer for Tutorial 2.5 (i)</vt:lpstr>
      <vt:lpstr>Tutorial 2.6</vt:lpstr>
      <vt:lpstr>Answer: Tutorial 2.6</vt:lpstr>
      <vt:lpstr>Answer for 2.6 (i)</vt:lpstr>
      <vt:lpstr>Answer for 2.6 (ii)</vt:lpstr>
      <vt:lpstr>Answer for 2.6 (ii)</vt:lpstr>
      <vt:lpstr>Tutorial 2.7 Write pi=1,2,3; j=1,2,3,4 in terms of Mext:i=1,2,3;j=1,2,3 and f</vt:lpstr>
      <vt:lpstr>Answer: Tutorial 2.7 </vt:lpstr>
      <vt:lpstr>Answer for tut2.7, ref: http://www.colorado.edu/ASEN/asen3200/handouts  a demo program to show the camera model (demo_cam_model6b.m) </vt:lpstr>
      <vt:lpstr>Continue(answer: tut2.7) </vt:lpstr>
      <vt:lpstr>Tutorial 2.8</vt:lpstr>
      <vt:lpstr>Answers tutorial 2.8</vt:lpstr>
      <vt:lpstr>Tutorial 2.9</vt:lpstr>
      <vt:lpstr>Answers Tutorial 2.9</vt:lpstr>
      <vt:lpstr>Use ex.2.9 to show how to achieve camera calibration : For a 3D object, assume the camera center is at [0 0 0] meters of the world coordinates.  The cube is 1 meter away from the camera along the Z-axis. This model is easy to find if the size of squares are known, say 0.1m2 for each checker element</vt:lpstr>
      <vt:lpstr>Exercise/answer 2.9 :Illustration of Camera calibration by a 3D object</vt:lpstr>
    </vt:vector>
  </TitlesOfParts>
  <Company>cuhk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3D computer vision</dc:title>
  <dc:creator>khwong</dc:creator>
  <cp:lastModifiedBy>khwong</cp:lastModifiedBy>
  <cp:revision>577</cp:revision>
  <cp:lastPrinted>2016-01-20T07:54:06Z</cp:lastPrinted>
  <dcterms:created xsi:type="dcterms:W3CDTF">2003-06-29T01:17:09Z</dcterms:created>
  <dcterms:modified xsi:type="dcterms:W3CDTF">2017-01-19T09:52:14Z</dcterms:modified>
</cp:coreProperties>
</file>